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C9A"/>
    <a:srgbClr val="00788B"/>
    <a:srgbClr val="BF7D35"/>
    <a:srgbClr val="00A8E7"/>
    <a:srgbClr val="C97DB1"/>
    <a:srgbClr val="C07339"/>
    <a:srgbClr val="EFB881"/>
    <a:srgbClr val="F5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-47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AAA8319A-D67B-43A6-86D0-168C0AE34C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F21949FD-545F-4C19-B3BE-BFB55C933A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04629233-3ADB-468B-B96D-D1DE64D924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405D0A67-FB85-42A5-B593-8735DEEF55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71543E-5C3D-451E-90A3-2A6518C1AFB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2396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2D75-40CA-4104-AAE0-7E50A3D92DE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FB8-A707-462A-BB38-ABB3D7E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four plates/regions in which we</a:t>
            </a:r>
            <a:r>
              <a:rPr lang="en-US" baseline="0" dirty="0" smtClean="0"/>
              <a:t> are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1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Geographically desirable but has departures. Ten year history</a:t>
            </a:r>
            <a:r>
              <a:rPr lang="en-US" baseline="0" dirty="0" smtClean="0"/>
              <a:t> but with gaps. Still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6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Geographically desirable but has some departures. Six year history with gaps.</a:t>
            </a:r>
            <a:r>
              <a:rPr lang="en-US" baseline="0" dirty="0" smtClean="0"/>
              <a:t> Still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year history with some gaps. Some ½ </a:t>
            </a:r>
            <a:r>
              <a:rPr lang="en-US" dirty="0" err="1" smtClean="0"/>
              <a:t>dm</a:t>
            </a:r>
            <a:r>
              <a:rPr lang="en-US" dirty="0" smtClean="0"/>
              <a:t> variations. Grenada.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5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year time series with vertical motion. No gaps though. Near SAN0.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10+ time series but not since 2014. Very stable looking. Barbados.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2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motion. </a:t>
            </a:r>
            <a:r>
              <a:rPr lang="en-US" dirty="0" err="1" smtClean="0"/>
              <a:t>Guadalope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2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Plenty of sites</a:t>
            </a:r>
            <a:r>
              <a:rPr lang="en-US" baseline="0" dirty="0" smtClean="0"/>
              <a:t> are available. </a:t>
            </a:r>
          </a:p>
          <a:p>
            <a:r>
              <a:rPr lang="en-US" baseline="0" dirty="0" smtClean="0"/>
              <a:t>	Guam/CNMI is a unique issue but one we’re moving forward on with recent work</a:t>
            </a:r>
          </a:p>
          <a:p>
            <a:r>
              <a:rPr lang="en-US" baseline="0" dirty="0" smtClean="0"/>
              <a:t>	The Pacific has nominally enough for the EPP but we’ll collaborate with GGIM-AP to make it more robust (use of IGS sites)</a:t>
            </a:r>
          </a:p>
          <a:p>
            <a:r>
              <a:rPr lang="en-US" baseline="0" dirty="0" smtClean="0"/>
              <a:t>	NA has plenty of options</a:t>
            </a:r>
          </a:p>
          <a:p>
            <a:r>
              <a:rPr lang="en-US" baseline="0" dirty="0" smtClean="0"/>
              <a:t>	However, only site exists on the Caribbean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Plenty</a:t>
            </a:r>
            <a:r>
              <a:rPr lang="en-US" baseline="0" dirty="0" smtClean="0"/>
              <a:t> of other stations exist, but we necessarily want them to 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in a stable region – eliminates boundary sites (the most numerous)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have demonstrated stability</a:t>
            </a:r>
            <a:endParaRPr lang="en-US" dirty="0" smtClean="0"/>
          </a:p>
          <a:p>
            <a:r>
              <a:rPr lang="en-US" dirty="0" smtClean="0"/>
              <a:t>	have</a:t>
            </a:r>
            <a:r>
              <a:rPr lang="en-US" baseline="0" dirty="0" smtClean="0"/>
              <a:t> a time series of several years</a:t>
            </a:r>
          </a:p>
          <a:p>
            <a:r>
              <a:rPr lang="en-US" baseline="0" dirty="0" smtClean="0"/>
              <a:t>	not have too many gaps (though this would be mitigated by adoption as FCORS through a MOA)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4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work on determining geologic stability already exists.</a:t>
            </a:r>
          </a:p>
          <a:p>
            <a:r>
              <a:rPr lang="en-US" dirty="0" smtClean="0"/>
              <a:t>However,</a:t>
            </a:r>
            <a:r>
              <a:rPr lang="en-US" baseline="0" dirty="0" smtClean="0"/>
              <a:t> the more stable regions typically don’t have many islands and, therefore, available </a:t>
            </a:r>
            <a:r>
              <a:rPr lang="en-US" baseline="0" dirty="0" err="1" smtClean="0"/>
              <a:t>cGNSS</a:t>
            </a:r>
            <a:r>
              <a:rPr lang="en-US" baseline="0" dirty="0" smtClean="0"/>
              <a:t> stations in these regions.</a:t>
            </a:r>
          </a:p>
          <a:p>
            <a:r>
              <a:rPr lang="en-US" baseline="0" dirty="0" smtClean="0"/>
              <a:t>With St. Croix in he east, another station in the west and one near the middle would be optimal.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use SAN0 or CN10. Does use CRO1.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Newer network but many sites in the ground now for five years. Station CN10 is in middle just south of Jamaica. SAN0</a:t>
            </a:r>
            <a:r>
              <a:rPr lang="en-US" baseline="0" dirty="0" smtClean="0"/>
              <a:t> is in the west just off Nicaragua.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Geoff </a:t>
            </a:r>
            <a:r>
              <a:rPr lang="en-US" dirty="0" err="1" smtClean="0"/>
              <a:t>Blewitt</a:t>
            </a:r>
            <a:r>
              <a:rPr lang="en-US" dirty="0" smtClean="0"/>
              <a:t> &amp; Company. Includes SAN0 and CN10. Results consistent with our REPRO2 efforts to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8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different</a:t>
            </a:r>
            <a:r>
              <a:rPr lang="en-US" baseline="0" dirty="0" smtClean="0"/>
              <a:t> solution than IGS08 or UNR but very similar. Many of the same stations are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will be one of the FCORS. Still current. Use as template for searching for stability for other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6" y="1844675"/>
            <a:ext cx="8877993" cy="5048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34C9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2" y="2565400"/>
            <a:ext cx="8586787" cy="2808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46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5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9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21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216776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United States NSRS 2022: Terrestrial Reference Frames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945117" y="3886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Daniel R. Roman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Chief Geodesist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Abstract: G13A-07</a:t>
            </a:r>
            <a:endParaRPr lang="en-US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519" y="986835"/>
            <a:ext cx="8877993" cy="504825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REPRO2 Velocities in IGS08 (98)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6058" y="1537345"/>
            <a:ext cx="7422330" cy="45629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57872" y="4043552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3786" y="330358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08339" y="3220041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90922" y="3905841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56079" y="406760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42059" y="395376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73982" y="347085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646" y="996262"/>
            <a:ext cx="8877993" cy="504825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Residual Velocities on CRO1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423056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519" y="986833"/>
            <a:ext cx="8877993" cy="504825"/>
          </a:xfrm>
        </p:spPr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Residual Velocities </a:t>
            </a:r>
            <a:r>
              <a:rPr lang="en-US" sz="4000" b="0" dirty="0" smtClean="0">
                <a:solidFill>
                  <a:schemeClr val="tx1"/>
                </a:solidFill>
              </a:rPr>
              <a:t>on SAN0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54529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944" y="967981"/>
            <a:ext cx="8877993" cy="504825"/>
          </a:xfrm>
        </p:spPr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Residual Velocities </a:t>
            </a:r>
            <a:r>
              <a:rPr lang="en-US" sz="4000" b="0" dirty="0" smtClean="0">
                <a:solidFill>
                  <a:schemeClr val="tx1"/>
                </a:solidFill>
              </a:rPr>
              <a:t>on CN10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281006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369" y="986833"/>
            <a:ext cx="8877993" cy="504825"/>
          </a:xfrm>
        </p:spPr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Residual Velocities </a:t>
            </a:r>
            <a:r>
              <a:rPr lang="en-US" sz="4000" b="0" dirty="0" smtClean="0">
                <a:solidFill>
                  <a:schemeClr val="tx1"/>
                </a:solidFill>
              </a:rPr>
              <a:t>on GRE0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26625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94" y="967981"/>
            <a:ext cx="8877993" cy="504825"/>
          </a:xfrm>
        </p:spPr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Residual Velocities </a:t>
            </a:r>
            <a:r>
              <a:rPr lang="en-US" sz="4000" b="0" dirty="0" smtClean="0">
                <a:solidFill>
                  <a:schemeClr val="tx1"/>
                </a:solidFill>
              </a:rPr>
              <a:t>on CN35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50384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664" y="996258"/>
            <a:ext cx="8877993" cy="504825"/>
          </a:xfrm>
        </p:spPr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Residual Velocities </a:t>
            </a:r>
            <a:r>
              <a:rPr lang="en-US" sz="4000" b="0" dirty="0" smtClean="0">
                <a:solidFill>
                  <a:schemeClr val="tx1"/>
                </a:solidFill>
              </a:rPr>
              <a:t>on BDOS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34881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519" y="939702"/>
            <a:ext cx="8877993" cy="504825"/>
          </a:xfrm>
        </p:spPr>
        <p:txBody>
          <a:bodyPr/>
          <a:lstStyle/>
          <a:p>
            <a:r>
              <a:rPr lang="en-US" sz="4000" b="0" dirty="0">
                <a:solidFill>
                  <a:schemeClr val="tx1"/>
                </a:solidFill>
              </a:rPr>
              <a:t>Residual Velocities </a:t>
            </a:r>
            <a:r>
              <a:rPr lang="en-US" sz="4000" b="0" dirty="0" smtClean="0">
                <a:solidFill>
                  <a:schemeClr val="tx1"/>
                </a:solidFill>
              </a:rPr>
              <a:t>on ABMF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</p:spTree>
    <p:extLst>
      <p:ext uri="{BB962C8B-B14F-4D97-AF65-F5344CB8AC3E}">
        <p14:creationId xmlns:p14="http://schemas.microsoft.com/office/powerpoint/2010/main" val="415372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6" y="1269640"/>
            <a:ext cx="8877993" cy="504825"/>
          </a:xfrm>
        </p:spPr>
        <p:txBody>
          <a:bodyPr/>
          <a:lstStyle/>
          <a:p>
            <a:r>
              <a:rPr lang="en-US" sz="360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2" y="1896096"/>
            <a:ext cx="8586787" cy="2808288"/>
          </a:xfrm>
        </p:spPr>
        <p:txBody>
          <a:bodyPr/>
          <a:lstStyle/>
          <a:p>
            <a:r>
              <a:rPr lang="en-US" sz="2800" dirty="0" smtClean="0"/>
              <a:t>Of the four plates, CATRF requires most care</a:t>
            </a:r>
          </a:p>
          <a:p>
            <a:r>
              <a:rPr lang="en-US" sz="2800" dirty="0" smtClean="0"/>
              <a:t>CRO1 is definite as FCORS</a:t>
            </a:r>
          </a:p>
          <a:p>
            <a:r>
              <a:rPr lang="en-US" sz="2800" dirty="0" smtClean="0"/>
              <a:t>Two other sites needed for continuity for EPP</a:t>
            </a:r>
          </a:p>
          <a:p>
            <a:r>
              <a:rPr lang="en-US" sz="2800" dirty="0" smtClean="0"/>
              <a:t>Coordinating with SIRGAS to optimize choice</a:t>
            </a:r>
          </a:p>
          <a:p>
            <a:r>
              <a:rPr lang="en-US" sz="2800" dirty="0" smtClean="0"/>
              <a:t>Selected sites will be:</a:t>
            </a:r>
          </a:p>
          <a:p>
            <a:pPr lvl="1"/>
            <a:r>
              <a:rPr lang="en-US" sz="2800" dirty="0" smtClean="0"/>
              <a:t>In a stable area</a:t>
            </a:r>
          </a:p>
          <a:p>
            <a:pPr lvl="1"/>
            <a:r>
              <a:rPr lang="en-US" sz="2800" dirty="0" smtClean="0"/>
              <a:t>Have a sufficiently long time series</a:t>
            </a:r>
          </a:p>
          <a:p>
            <a:pPr lvl="1"/>
            <a:r>
              <a:rPr lang="en-US" sz="2800" dirty="0" smtClean="0"/>
              <a:t>Supported by NGS to maintain continuity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08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027" y="1009931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NSRS in 2022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3" y="1515357"/>
            <a:ext cx="5029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Densified ITRF model</a:t>
            </a:r>
          </a:p>
          <a:p>
            <a:r>
              <a:rPr lang="en-US" dirty="0">
                <a:solidFill>
                  <a:schemeClr val="tx1"/>
                </a:solidFill>
              </a:rPr>
              <a:t>Control stations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FCORS/IGS sites &lt;=&gt; ITRF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Subset chosen for EPP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Four Frames after EPP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CATRF (w/SIRGAS)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MATRF (~ w/GGIM-AP)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NATRF (IAG 1.3c)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PATRF (w/GGIM-AP)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Intra-Frame Velocity Models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78111" y="1541756"/>
            <a:ext cx="5198883" cy="37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6891" y="985103"/>
            <a:ext cx="9170632" cy="644129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Collocated + Density + Euler + Additional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00" y="1563236"/>
            <a:ext cx="6792808" cy="45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5" y="3632595"/>
            <a:ext cx="2031878" cy="13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19" y="1062160"/>
            <a:ext cx="8877993" cy="504825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          Canadian </a:t>
            </a:r>
            <a:r>
              <a:rPr lang="en-US" sz="4000" b="0" dirty="0" smtClean="0">
                <a:solidFill>
                  <a:schemeClr val="tx1"/>
                </a:solidFill>
              </a:rPr>
              <a:t>Active Control Stations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502" y="1653460"/>
            <a:ext cx="5509967" cy="4407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3577878">
            <a:off x="5606637" y="3801409"/>
            <a:ext cx="297892" cy="373787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13599">
            <a:off x="6598755" y="3595935"/>
            <a:ext cx="277661" cy="349881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13599">
            <a:off x="6532765" y="4498293"/>
            <a:ext cx="277661" cy="349881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019" y="1876478"/>
            <a:ext cx="2802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Circled sites are near uplift domes where GIA horizontal movement is </a:t>
            </a:r>
            <a:r>
              <a:rPr lang="en-US" dirty="0" smtClean="0"/>
              <a:t>minimized</a:t>
            </a:r>
          </a:p>
          <a:p>
            <a:endParaRPr lang="en-US" dirty="0"/>
          </a:p>
          <a:p>
            <a:r>
              <a:rPr lang="en-US" dirty="0" smtClean="0"/>
              <a:t>These would experience GIA motion in the vertical. Implying any horizontal motion must be due to plat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8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0090" y="1043395"/>
            <a:ext cx="8877993" cy="504825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Structure (DEMETS 2007)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301" y="1607121"/>
            <a:ext cx="7744120" cy="44092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96879" y="3647117"/>
            <a:ext cx="228600" cy="2029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9182" y="2953215"/>
            <a:ext cx="228600" cy="2029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6598" y="2953215"/>
            <a:ext cx="228600" cy="2029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8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6312" y="1540616"/>
            <a:ext cx="7310487" cy="4512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07" y="967979"/>
            <a:ext cx="8877993" cy="504825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IGS Velocities in IGS08 (43)</a:t>
            </a:r>
            <a:endParaRPr lang="en-US" sz="4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6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949" y="967981"/>
            <a:ext cx="8877993" cy="504825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MEASURES Velocities in IGS08 (64)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8949" y="1536853"/>
            <a:ext cx="7317850" cy="4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940" y="958551"/>
            <a:ext cx="8877993" cy="504825"/>
          </a:xfrm>
        </p:spPr>
        <p:txBody>
          <a:bodyPr/>
          <a:lstStyle/>
          <a:p>
            <a:r>
              <a:rPr lang="en-US" sz="4000" b="0" dirty="0" err="1" smtClean="0">
                <a:solidFill>
                  <a:schemeClr val="tx1"/>
                </a:solidFill>
              </a:rPr>
              <a:t>COCONet</a:t>
            </a:r>
            <a:r>
              <a:rPr lang="en-US" sz="4000" b="0" dirty="0" smtClean="0">
                <a:solidFill>
                  <a:schemeClr val="tx1"/>
                </a:solidFill>
              </a:rPr>
              <a:t> Velocities in IGS08 (140)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2041" y="1533272"/>
            <a:ext cx="7451890" cy="45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68" y="943945"/>
            <a:ext cx="9144000" cy="1143000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UNR Caribbean Velocities in IGS08 (136) </a:t>
            </a:r>
            <a:endParaRPr lang="en-US" sz="4000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2900" y="1489436"/>
            <a:ext cx="7453899" cy="4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425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7A74"/>
      </a:hlink>
      <a:folHlink>
        <a:srgbClr val="007A74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66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485</Words>
  <Application>Microsoft Office PowerPoint</Application>
  <PresentationFormat>On-screen Show (4:3)</PresentationFormat>
  <Paragraphs>82</Paragraphs>
  <Slides>18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Default Design</vt:lpstr>
      <vt:lpstr>Custom Design</vt:lpstr>
      <vt:lpstr>PowerPoint Presentation</vt:lpstr>
      <vt:lpstr>NSRS in 2022</vt:lpstr>
      <vt:lpstr>Collocated + Density + Euler + Additional</vt:lpstr>
      <vt:lpstr>          Canadian Active Control Stations</vt:lpstr>
      <vt:lpstr>Structure (DEMETS 2007)</vt:lpstr>
      <vt:lpstr>IGS Velocities in IGS08 (43)</vt:lpstr>
      <vt:lpstr>MEASURES Velocities in IGS08 (64)</vt:lpstr>
      <vt:lpstr>COCONet Velocities in IGS08 (140)</vt:lpstr>
      <vt:lpstr>UNR Caribbean Velocities in IGS08 (136) </vt:lpstr>
      <vt:lpstr>REPRO2 Velocities in IGS08 (98)</vt:lpstr>
      <vt:lpstr>Residual Velocities on CRO1</vt:lpstr>
      <vt:lpstr>Residual Velocities on SAN0</vt:lpstr>
      <vt:lpstr>Residual Velocities on CN10</vt:lpstr>
      <vt:lpstr>Residual Velocities on GRE0</vt:lpstr>
      <vt:lpstr>Residual Velocities on CN35</vt:lpstr>
      <vt:lpstr>Residual Velocities on BDOS</vt:lpstr>
      <vt:lpstr>Residual Velocities on ABMF</vt:lpstr>
      <vt:lpstr>Summary</vt:lpstr>
    </vt:vector>
  </TitlesOfParts>
  <Company>FIG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Markku Villikka</dc:creator>
  <cp:lastModifiedBy>Dan</cp:lastModifiedBy>
  <cp:revision>77</cp:revision>
  <dcterms:created xsi:type="dcterms:W3CDTF">2009-10-08T13:39:21Z</dcterms:created>
  <dcterms:modified xsi:type="dcterms:W3CDTF">2018-05-02T03:44:50Z</dcterms:modified>
</cp:coreProperties>
</file>