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Lst>
  <p:notesMasterIdLst>
    <p:notesMasterId r:id="rId28"/>
  </p:notesMasterIdLst>
  <p:sldIdLst>
    <p:sldId id="321" r:id="rId4"/>
    <p:sldId id="324" r:id="rId5"/>
    <p:sldId id="298" r:id="rId6"/>
    <p:sldId id="299" r:id="rId7"/>
    <p:sldId id="300" r:id="rId8"/>
    <p:sldId id="332" r:id="rId9"/>
    <p:sldId id="371" r:id="rId10"/>
    <p:sldId id="302" r:id="rId11"/>
    <p:sldId id="275" r:id="rId12"/>
    <p:sldId id="329" r:id="rId13"/>
    <p:sldId id="285" r:id="rId14"/>
    <p:sldId id="295" r:id="rId15"/>
    <p:sldId id="344" r:id="rId16"/>
    <p:sldId id="328" r:id="rId17"/>
    <p:sldId id="297" r:id="rId18"/>
    <p:sldId id="343" r:id="rId19"/>
    <p:sldId id="267" r:id="rId20"/>
    <p:sldId id="374" r:id="rId21"/>
    <p:sldId id="375" r:id="rId22"/>
    <p:sldId id="373" r:id="rId23"/>
    <p:sldId id="337" r:id="rId24"/>
    <p:sldId id="338" r:id="rId25"/>
    <p:sldId id="372"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60702" autoAdjust="0"/>
  </p:normalViewPr>
  <p:slideViewPr>
    <p:cSldViewPr snapToGrid="0">
      <p:cViewPr varScale="1">
        <p:scale>
          <a:sx n="69" d="100"/>
          <a:sy n="69" d="100"/>
        </p:scale>
        <p:origin x="1902" y="72"/>
      </p:cViewPr>
      <p:guideLst/>
    </p:cSldViewPr>
  </p:slideViewPr>
  <p:notesTextViewPr>
    <p:cViewPr>
      <p:scale>
        <a:sx n="1" d="1"/>
        <a:sy n="1" d="1"/>
      </p:scale>
      <p:origin x="0" y="0"/>
    </p:cViewPr>
  </p:notesTextViewPr>
  <p:sorterViewPr>
    <p:cViewPr>
      <p:scale>
        <a:sx n="90" d="100"/>
        <a:sy n="90" d="100"/>
      </p:scale>
      <p:origin x="0" y="-14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NGS\shared\OPUS\dashboard%20and%20integrity\opus_solutions-value-ad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Shared OPUS solutions, by Month &amp; Year</a:t>
            </a:r>
          </a:p>
        </c:rich>
      </c:tx>
      <c:layout>
        <c:manualLayout>
          <c:xMode val="edge"/>
          <c:yMode val="edge"/>
          <c:x val="0.29945583280051608"/>
          <c:y val="2.255094382506623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908092788696853E-2"/>
          <c:y val="0.11345650134042969"/>
          <c:w val="0.91305559286688553"/>
          <c:h val="0.74329311649703145"/>
        </c:manualLayout>
      </c:layout>
      <c:lineChart>
        <c:grouping val="standard"/>
        <c:varyColors val="0"/>
        <c:ser>
          <c:idx val="0"/>
          <c:order val="0"/>
          <c:tx>
            <c:strRef>
              <c:f>GalenPlotter!$J$3</c:f>
              <c:strCache>
                <c:ptCount val="1"/>
                <c:pt idx="0">
                  <c:v>2007</c:v>
                </c:pt>
              </c:strCache>
            </c:strRef>
          </c:tx>
          <c:spPr>
            <a:ln w="34925" cap="rnd">
              <a:solidFill>
                <a:schemeClr val="accent6"/>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4</c:v>
                </c:pt>
              </c:numCache>
            </c:numRef>
          </c:val>
          <c:smooth val="0"/>
          <c:extLst>
            <c:ext xmlns:c16="http://schemas.microsoft.com/office/drawing/2014/chart" uri="{C3380CC4-5D6E-409C-BE32-E72D297353CC}">
              <c16:uniqueId val="{00000000-61D9-4826-8913-E8E429D18E13}"/>
            </c:ext>
          </c:extLst>
        </c:ser>
        <c:ser>
          <c:idx val="1"/>
          <c:order val="1"/>
          <c:tx>
            <c:strRef>
              <c:f>GalenPlotter!$K$3</c:f>
              <c:strCache>
                <c:ptCount val="1"/>
                <c:pt idx="0">
                  <c:v>2008</c:v>
                </c:pt>
              </c:strCache>
            </c:strRef>
          </c:tx>
          <c:spPr>
            <a:ln w="34925" cap="rnd">
              <a:solidFill>
                <a:schemeClr val="accent5"/>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GalenPlotter!$K$4:$K$15</c:f>
              <c:numCache>
                <c:formatCode>General</c:formatCode>
                <c:ptCount val="12"/>
                <c:pt idx="0">
                  <c:v>19</c:v>
                </c:pt>
                <c:pt idx="1">
                  <c:v>18</c:v>
                </c:pt>
                <c:pt idx="2">
                  <c:v>23</c:v>
                </c:pt>
                <c:pt idx="3">
                  <c:v>13</c:v>
                </c:pt>
                <c:pt idx="4">
                  <c:v>38</c:v>
                </c:pt>
                <c:pt idx="5">
                  <c:v>22</c:v>
                </c:pt>
                <c:pt idx="6">
                  <c:v>42</c:v>
                </c:pt>
                <c:pt idx="7">
                  <c:v>49</c:v>
                </c:pt>
                <c:pt idx="8">
                  <c:v>99</c:v>
                </c:pt>
                <c:pt idx="9">
                  <c:v>90</c:v>
                </c:pt>
                <c:pt idx="10">
                  <c:v>62</c:v>
                </c:pt>
                <c:pt idx="11">
                  <c:v>39</c:v>
                </c:pt>
              </c:numCache>
            </c:numRef>
          </c:val>
          <c:smooth val="0"/>
          <c:extLst>
            <c:ext xmlns:c16="http://schemas.microsoft.com/office/drawing/2014/chart" uri="{C3380CC4-5D6E-409C-BE32-E72D297353CC}">
              <c16:uniqueId val="{00000001-61D9-4826-8913-E8E429D18E13}"/>
            </c:ext>
          </c:extLst>
        </c:ser>
        <c:ser>
          <c:idx val="2"/>
          <c:order val="2"/>
          <c:tx>
            <c:strRef>
              <c:f>GalenPlotter!$L$3</c:f>
              <c:strCache>
                <c:ptCount val="1"/>
                <c:pt idx="0">
                  <c:v>2009</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GalenPlotter!$L$4:$L$15</c:f>
              <c:numCache>
                <c:formatCode>General</c:formatCode>
                <c:ptCount val="12"/>
                <c:pt idx="0">
                  <c:v>66</c:v>
                </c:pt>
                <c:pt idx="1">
                  <c:v>28</c:v>
                </c:pt>
                <c:pt idx="2">
                  <c:v>72</c:v>
                </c:pt>
                <c:pt idx="3">
                  <c:v>141</c:v>
                </c:pt>
                <c:pt idx="4">
                  <c:v>96</c:v>
                </c:pt>
                <c:pt idx="5">
                  <c:v>63</c:v>
                </c:pt>
                <c:pt idx="6">
                  <c:v>86</c:v>
                </c:pt>
                <c:pt idx="7">
                  <c:v>62</c:v>
                </c:pt>
                <c:pt idx="8">
                  <c:v>170</c:v>
                </c:pt>
                <c:pt idx="9">
                  <c:v>130</c:v>
                </c:pt>
                <c:pt idx="10">
                  <c:v>109</c:v>
                </c:pt>
                <c:pt idx="11">
                  <c:v>72</c:v>
                </c:pt>
              </c:numCache>
            </c:numRef>
          </c:val>
          <c:smooth val="0"/>
          <c:extLst>
            <c:ext xmlns:c16="http://schemas.microsoft.com/office/drawing/2014/chart" uri="{C3380CC4-5D6E-409C-BE32-E72D297353CC}">
              <c16:uniqueId val="{00000002-61D9-4826-8913-E8E429D18E13}"/>
            </c:ext>
          </c:extLst>
        </c:ser>
        <c:ser>
          <c:idx val="3"/>
          <c:order val="3"/>
          <c:tx>
            <c:strRef>
              <c:f>GalenPlotter!$M$3</c:f>
              <c:strCache>
                <c:ptCount val="1"/>
                <c:pt idx="0">
                  <c:v>2010</c:v>
                </c:pt>
              </c:strCache>
            </c:strRef>
          </c:tx>
          <c:spPr>
            <a:ln w="34925" cap="rnd">
              <a:solidFill>
                <a:schemeClr val="accent6">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GalenPlotter!$M$4:$M$15</c:f>
              <c:numCache>
                <c:formatCode>#,##0</c:formatCode>
                <c:ptCount val="12"/>
                <c:pt idx="0" formatCode="General">
                  <c:v>109</c:v>
                </c:pt>
                <c:pt idx="1">
                  <c:v>139</c:v>
                </c:pt>
                <c:pt idx="2">
                  <c:v>107</c:v>
                </c:pt>
                <c:pt idx="3">
                  <c:v>175</c:v>
                </c:pt>
                <c:pt idx="4">
                  <c:v>149</c:v>
                </c:pt>
                <c:pt idx="5">
                  <c:v>162</c:v>
                </c:pt>
                <c:pt idx="6">
                  <c:v>207</c:v>
                </c:pt>
                <c:pt idx="7">
                  <c:v>192</c:v>
                </c:pt>
                <c:pt idx="8">
                  <c:v>55</c:v>
                </c:pt>
                <c:pt idx="9">
                  <c:v>110</c:v>
                </c:pt>
                <c:pt idx="10">
                  <c:v>133</c:v>
                </c:pt>
                <c:pt idx="11">
                  <c:v>81</c:v>
                </c:pt>
              </c:numCache>
            </c:numRef>
          </c:val>
          <c:smooth val="0"/>
          <c:extLst>
            <c:ext xmlns:c16="http://schemas.microsoft.com/office/drawing/2014/chart" uri="{C3380CC4-5D6E-409C-BE32-E72D297353CC}">
              <c16:uniqueId val="{00000003-61D9-4826-8913-E8E429D18E13}"/>
            </c:ext>
          </c:extLst>
        </c:ser>
        <c:ser>
          <c:idx val="4"/>
          <c:order val="4"/>
          <c:tx>
            <c:strRef>
              <c:f>GalenPlotter!$N$3</c:f>
              <c:strCache>
                <c:ptCount val="1"/>
                <c:pt idx="0">
                  <c:v>2011</c:v>
                </c:pt>
              </c:strCache>
            </c:strRef>
          </c:tx>
          <c:spPr>
            <a:ln w="34925" cap="rnd">
              <a:solidFill>
                <a:schemeClr val="accent5">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GalenPlotter!$N$4:$N$15</c:f>
              <c:numCache>
                <c:formatCode>#,##0</c:formatCode>
                <c:ptCount val="12"/>
                <c:pt idx="0">
                  <c:v>98</c:v>
                </c:pt>
                <c:pt idx="1">
                  <c:v>110</c:v>
                </c:pt>
                <c:pt idx="2">
                  <c:v>131</c:v>
                </c:pt>
                <c:pt idx="3">
                  <c:v>152</c:v>
                </c:pt>
                <c:pt idx="4">
                  <c:v>114</c:v>
                </c:pt>
                <c:pt idx="5">
                  <c:v>133</c:v>
                </c:pt>
                <c:pt idx="6">
                  <c:v>102</c:v>
                </c:pt>
                <c:pt idx="7">
                  <c:v>124</c:v>
                </c:pt>
                <c:pt idx="8" formatCode="General">
                  <c:v>89</c:v>
                </c:pt>
                <c:pt idx="9">
                  <c:v>113</c:v>
                </c:pt>
                <c:pt idx="10" formatCode="General">
                  <c:v>89</c:v>
                </c:pt>
                <c:pt idx="11" formatCode="General">
                  <c:v>95</c:v>
                </c:pt>
              </c:numCache>
            </c:numRef>
          </c:val>
          <c:smooth val="0"/>
          <c:extLst>
            <c:ext xmlns:c16="http://schemas.microsoft.com/office/drawing/2014/chart" uri="{C3380CC4-5D6E-409C-BE32-E72D297353CC}">
              <c16:uniqueId val="{00000004-61D9-4826-8913-E8E429D18E13}"/>
            </c:ext>
          </c:extLst>
        </c:ser>
        <c:ser>
          <c:idx val="5"/>
          <c:order val="5"/>
          <c:tx>
            <c:strRef>
              <c:f>GalenPlotter!$O$3</c:f>
              <c:strCache>
                <c:ptCount val="1"/>
                <c:pt idx="0">
                  <c:v>2012</c:v>
                </c:pt>
              </c:strCache>
            </c:strRef>
          </c:tx>
          <c:spPr>
            <a:ln w="34925" cap="rnd">
              <a:solidFill>
                <a:schemeClr val="accent4">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GalenPlotter!$O$4:$O$15</c:f>
              <c:numCache>
                <c:formatCode>General</c:formatCode>
                <c:ptCount val="12"/>
                <c:pt idx="0">
                  <c:v>114</c:v>
                </c:pt>
                <c:pt idx="1">
                  <c:v>113</c:v>
                </c:pt>
                <c:pt idx="2">
                  <c:v>92</c:v>
                </c:pt>
                <c:pt idx="3">
                  <c:v>142</c:v>
                </c:pt>
                <c:pt idx="4">
                  <c:v>91</c:v>
                </c:pt>
                <c:pt idx="5">
                  <c:v>66</c:v>
                </c:pt>
                <c:pt idx="6">
                  <c:v>77</c:v>
                </c:pt>
                <c:pt idx="7">
                  <c:v>39</c:v>
                </c:pt>
                <c:pt idx="8">
                  <c:v>84</c:v>
                </c:pt>
                <c:pt idx="9">
                  <c:v>98</c:v>
                </c:pt>
                <c:pt idx="10">
                  <c:v>48</c:v>
                </c:pt>
                <c:pt idx="11">
                  <c:v>191</c:v>
                </c:pt>
              </c:numCache>
            </c:numRef>
          </c:val>
          <c:smooth val="0"/>
          <c:extLst>
            <c:ext xmlns:c16="http://schemas.microsoft.com/office/drawing/2014/chart" uri="{C3380CC4-5D6E-409C-BE32-E72D297353CC}">
              <c16:uniqueId val="{00000005-61D9-4826-8913-E8E429D18E13}"/>
            </c:ext>
          </c:extLst>
        </c:ser>
        <c:ser>
          <c:idx val="6"/>
          <c:order val="6"/>
          <c:tx>
            <c:strRef>
              <c:f>GalenPlotter!$P$3</c:f>
              <c:strCache>
                <c:ptCount val="1"/>
                <c:pt idx="0">
                  <c:v>2013</c:v>
                </c:pt>
              </c:strCache>
            </c:strRef>
          </c:tx>
          <c:spPr>
            <a:ln w="34925" cap="rnd">
              <a:solidFill>
                <a:schemeClr val="accent6">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GalenPlotter!$P$4:$P$15</c:f>
              <c:numCache>
                <c:formatCode>General</c:formatCode>
                <c:ptCount val="12"/>
                <c:pt idx="0">
                  <c:v>79</c:v>
                </c:pt>
                <c:pt idx="1">
                  <c:v>35</c:v>
                </c:pt>
                <c:pt idx="2">
                  <c:v>64</c:v>
                </c:pt>
                <c:pt idx="3">
                  <c:v>79</c:v>
                </c:pt>
                <c:pt idx="4">
                  <c:v>128</c:v>
                </c:pt>
                <c:pt idx="5">
                  <c:v>111</c:v>
                </c:pt>
                <c:pt idx="6">
                  <c:v>145</c:v>
                </c:pt>
                <c:pt idx="7">
                  <c:v>294</c:v>
                </c:pt>
                <c:pt idx="8">
                  <c:v>180</c:v>
                </c:pt>
                <c:pt idx="9" formatCode="#,##0">
                  <c:v>122</c:v>
                </c:pt>
                <c:pt idx="10" formatCode="#,##0">
                  <c:v>122</c:v>
                </c:pt>
                <c:pt idx="11" formatCode="#,##0">
                  <c:v>140</c:v>
                </c:pt>
              </c:numCache>
            </c:numRef>
          </c:val>
          <c:smooth val="0"/>
          <c:extLst>
            <c:ext xmlns:c16="http://schemas.microsoft.com/office/drawing/2014/chart" uri="{C3380CC4-5D6E-409C-BE32-E72D297353CC}">
              <c16:uniqueId val="{00000006-61D9-4826-8913-E8E429D18E13}"/>
            </c:ext>
          </c:extLst>
        </c:ser>
        <c:ser>
          <c:idx val="7"/>
          <c:order val="7"/>
          <c:tx>
            <c:strRef>
              <c:f>GalenPlotter!$Q$3</c:f>
              <c:strCache>
                <c:ptCount val="1"/>
                <c:pt idx="0">
                  <c:v>2014</c:v>
                </c:pt>
              </c:strCache>
            </c:strRef>
          </c:tx>
          <c:spPr>
            <a:ln w="34925" cap="rnd">
              <a:solidFill>
                <a:schemeClr val="accent5">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GalenPlotter!$Q$4:$Q$15</c:f>
              <c:numCache>
                <c:formatCode>General</c:formatCode>
                <c:ptCount val="12"/>
                <c:pt idx="0">
                  <c:v>120</c:v>
                </c:pt>
                <c:pt idx="1">
                  <c:v>86</c:v>
                </c:pt>
                <c:pt idx="2">
                  <c:v>346</c:v>
                </c:pt>
                <c:pt idx="3">
                  <c:v>259</c:v>
                </c:pt>
                <c:pt idx="4">
                  <c:v>269</c:v>
                </c:pt>
                <c:pt idx="5">
                  <c:v>185</c:v>
                </c:pt>
                <c:pt idx="6">
                  <c:v>117</c:v>
                </c:pt>
                <c:pt idx="7">
                  <c:v>165</c:v>
                </c:pt>
                <c:pt idx="8">
                  <c:v>165</c:v>
                </c:pt>
                <c:pt idx="9">
                  <c:v>214</c:v>
                </c:pt>
                <c:pt idx="10">
                  <c:v>151</c:v>
                </c:pt>
                <c:pt idx="11">
                  <c:v>124</c:v>
                </c:pt>
              </c:numCache>
            </c:numRef>
          </c:val>
          <c:smooth val="0"/>
          <c:extLst>
            <c:ext xmlns:c16="http://schemas.microsoft.com/office/drawing/2014/chart" uri="{C3380CC4-5D6E-409C-BE32-E72D297353CC}">
              <c16:uniqueId val="{00000007-61D9-4826-8913-E8E429D18E13}"/>
            </c:ext>
          </c:extLst>
        </c:ser>
        <c:ser>
          <c:idx val="8"/>
          <c:order val="8"/>
          <c:tx>
            <c:strRef>
              <c:f>GalenPlotter!$R$3</c:f>
              <c:strCache>
                <c:ptCount val="1"/>
                <c:pt idx="0">
                  <c:v>2015</c:v>
                </c:pt>
              </c:strCache>
            </c:strRef>
          </c:tx>
          <c:spPr>
            <a:ln w="34925" cap="rnd">
              <a:solidFill>
                <a:schemeClr val="accent4">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GalenPlotter!$R$4:$R$15</c:f>
              <c:numCache>
                <c:formatCode>General</c:formatCode>
                <c:ptCount val="12"/>
                <c:pt idx="0">
                  <c:v>108</c:v>
                </c:pt>
                <c:pt idx="1">
                  <c:v>146</c:v>
                </c:pt>
                <c:pt idx="2">
                  <c:v>264</c:v>
                </c:pt>
                <c:pt idx="3">
                  <c:v>213</c:v>
                </c:pt>
                <c:pt idx="4">
                  <c:v>109</c:v>
                </c:pt>
                <c:pt idx="5">
                  <c:v>148</c:v>
                </c:pt>
                <c:pt idx="6">
                  <c:v>86</c:v>
                </c:pt>
                <c:pt idx="7">
                  <c:v>109</c:v>
                </c:pt>
                <c:pt idx="8">
                  <c:v>169</c:v>
                </c:pt>
                <c:pt idx="9" formatCode="#,##0">
                  <c:v>90</c:v>
                </c:pt>
                <c:pt idx="10" formatCode="#,##0">
                  <c:v>109</c:v>
                </c:pt>
                <c:pt idx="11" formatCode="#,##0">
                  <c:v>133</c:v>
                </c:pt>
              </c:numCache>
            </c:numRef>
          </c:val>
          <c:smooth val="0"/>
          <c:extLst>
            <c:ext xmlns:c16="http://schemas.microsoft.com/office/drawing/2014/chart" uri="{C3380CC4-5D6E-409C-BE32-E72D297353CC}">
              <c16:uniqueId val="{00000008-61D9-4826-8913-E8E429D18E13}"/>
            </c:ext>
          </c:extLst>
        </c:ser>
        <c:ser>
          <c:idx val="9"/>
          <c:order val="9"/>
          <c:tx>
            <c:strRef>
              <c:f>GalenPlotter!$S$3</c:f>
              <c:strCache>
                <c:ptCount val="1"/>
                <c:pt idx="0">
                  <c:v>2016</c:v>
                </c:pt>
              </c:strCache>
            </c:strRef>
          </c:tx>
          <c:spPr>
            <a:ln w="34925" cap="rnd">
              <a:solidFill>
                <a:schemeClr val="accent6">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GalenPlotter!$S$4:$S$15</c:f>
              <c:numCache>
                <c:formatCode>General</c:formatCode>
                <c:ptCount val="12"/>
                <c:pt idx="0">
                  <c:v>236</c:v>
                </c:pt>
                <c:pt idx="1">
                  <c:v>244</c:v>
                </c:pt>
                <c:pt idx="2">
                  <c:v>290</c:v>
                </c:pt>
                <c:pt idx="3">
                  <c:v>256</c:v>
                </c:pt>
                <c:pt idx="4">
                  <c:v>248</c:v>
                </c:pt>
                <c:pt idx="5">
                  <c:v>250</c:v>
                </c:pt>
                <c:pt idx="6">
                  <c:v>143</c:v>
                </c:pt>
                <c:pt idx="7">
                  <c:v>205</c:v>
                </c:pt>
                <c:pt idx="8">
                  <c:v>179</c:v>
                </c:pt>
                <c:pt idx="9">
                  <c:v>131</c:v>
                </c:pt>
                <c:pt idx="10">
                  <c:v>126</c:v>
                </c:pt>
                <c:pt idx="11">
                  <c:v>165</c:v>
                </c:pt>
              </c:numCache>
            </c:numRef>
          </c:val>
          <c:smooth val="0"/>
          <c:extLst>
            <c:ext xmlns:c16="http://schemas.microsoft.com/office/drawing/2014/chart" uri="{C3380CC4-5D6E-409C-BE32-E72D297353CC}">
              <c16:uniqueId val="{00000009-61D9-4826-8913-E8E429D18E13}"/>
            </c:ext>
          </c:extLst>
        </c:ser>
        <c:ser>
          <c:idx val="10"/>
          <c:order val="10"/>
          <c:tx>
            <c:strRef>
              <c:f>GalenPlotter!$T$3</c:f>
              <c:strCache>
                <c:ptCount val="1"/>
                <c:pt idx="0">
                  <c:v>2017</c:v>
                </c:pt>
              </c:strCache>
            </c:strRef>
          </c:tx>
          <c:spPr>
            <a:ln w="34925" cap="rnd">
              <a:solidFill>
                <a:schemeClr val="accent5">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GalenPlotter!$T$4:$T$15</c:f>
              <c:numCache>
                <c:formatCode>General</c:formatCode>
                <c:ptCount val="12"/>
                <c:pt idx="0">
                  <c:v>194</c:v>
                </c:pt>
                <c:pt idx="1">
                  <c:v>168</c:v>
                </c:pt>
                <c:pt idx="2">
                  <c:v>387</c:v>
                </c:pt>
                <c:pt idx="3">
                  <c:v>298</c:v>
                </c:pt>
                <c:pt idx="4">
                  <c:v>229</c:v>
                </c:pt>
                <c:pt idx="5">
                  <c:v>200</c:v>
                </c:pt>
                <c:pt idx="6">
                  <c:v>254</c:v>
                </c:pt>
                <c:pt idx="7">
                  <c:v>187</c:v>
                </c:pt>
                <c:pt idx="8">
                  <c:v>186</c:v>
                </c:pt>
                <c:pt idx="9" formatCode="#,##0">
                  <c:v>186</c:v>
                </c:pt>
                <c:pt idx="10" formatCode="#,##0">
                  <c:v>92</c:v>
                </c:pt>
                <c:pt idx="11" formatCode="#,##0">
                  <c:v>169</c:v>
                </c:pt>
              </c:numCache>
            </c:numRef>
          </c:val>
          <c:smooth val="0"/>
          <c:extLst>
            <c:ext xmlns:c16="http://schemas.microsoft.com/office/drawing/2014/chart" uri="{C3380CC4-5D6E-409C-BE32-E72D297353CC}">
              <c16:uniqueId val="{0000000A-61D9-4826-8913-E8E429D18E13}"/>
            </c:ext>
          </c:extLst>
        </c:ser>
        <c:ser>
          <c:idx val="11"/>
          <c:order val="11"/>
          <c:tx>
            <c:strRef>
              <c:f>GalenPlotter!$U$3</c:f>
              <c:strCache>
                <c:ptCount val="1"/>
                <c:pt idx="0">
                  <c:v>2018</c:v>
                </c:pt>
              </c:strCache>
            </c:strRef>
          </c:tx>
          <c:spPr>
            <a:ln w="34925" cap="rnd">
              <a:solidFill>
                <a:schemeClr val="accent4">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GalenPlotter!$U$4:$U$15</c:f>
              <c:numCache>
                <c:formatCode>General</c:formatCode>
                <c:ptCount val="12"/>
                <c:pt idx="0">
                  <c:v>178</c:v>
                </c:pt>
                <c:pt idx="1">
                  <c:v>359</c:v>
                </c:pt>
                <c:pt idx="2">
                  <c:v>711</c:v>
                </c:pt>
                <c:pt idx="3">
                  <c:v>988</c:v>
                </c:pt>
                <c:pt idx="4">
                  <c:v>740</c:v>
                </c:pt>
                <c:pt idx="5">
                  <c:v>592</c:v>
                </c:pt>
                <c:pt idx="6">
                  <c:v>770</c:v>
                </c:pt>
                <c:pt idx="7">
                  <c:v>1488</c:v>
                </c:pt>
                <c:pt idx="8">
                  <c:v>964</c:v>
                </c:pt>
                <c:pt idx="9">
                  <c:v>233</c:v>
                </c:pt>
                <c:pt idx="10">
                  <c:v>300</c:v>
                </c:pt>
                <c:pt idx="11">
                  <c:v>241</c:v>
                </c:pt>
              </c:numCache>
            </c:numRef>
          </c:val>
          <c:smooth val="0"/>
          <c:extLst>
            <c:ext xmlns:c16="http://schemas.microsoft.com/office/drawing/2014/chart" uri="{C3380CC4-5D6E-409C-BE32-E72D297353CC}">
              <c16:uniqueId val="{0000000B-61D9-4826-8913-E8E429D18E13}"/>
            </c:ext>
          </c:extLst>
        </c:ser>
        <c:ser>
          <c:idx val="12"/>
          <c:order val="12"/>
          <c:tx>
            <c:strRef>
              <c:f>GalenPlotter!$V$3</c:f>
              <c:strCache>
                <c:ptCount val="1"/>
                <c:pt idx="0">
                  <c:v>2019</c:v>
                </c:pt>
              </c:strCache>
            </c:strRef>
          </c:tx>
          <c:spPr>
            <a:ln w="34925" cap="rnd">
              <a:solidFill>
                <a:schemeClr val="accent6">
                  <a:lumMod val="60000"/>
                  <a:lumOff val="4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GalenPlotter!$V$4:$V$15</c:f>
              <c:numCache>
                <c:formatCode>General</c:formatCode>
                <c:ptCount val="12"/>
                <c:pt idx="0">
                  <c:v>71</c:v>
                </c:pt>
                <c:pt idx="1">
                  <c:v>176</c:v>
                </c:pt>
                <c:pt idx="2">
                  <c:v>340</c:v>
                </c:pt>
                <c:pt idx="3">
                  <c:v>200</c:v>
                </c:pt>
                <c:pt idx="4">
                  <c:v>210</c:v>
                </c:pt>
                <c:pt idx="5">
                  <c:v>244</c:v>
                </c:pt>
                <c:pt idx="6">
                  <c:v>362</c:v>
                </c:pt>
                <c:pt idx="7">
                  <c:v>440</c:v>
                </c:pt>
                <c:pt idx="8">
                  <c:v>565</c:v>
                </c:pt>
                <c:pt idx="9" formatCode="#,##0">
                  <c:v>446</c:v>
                </c:pt>
                <c:pt idx="10" formatCode="#,##0">
                  <c:v>559</c:v>
                </c:pt>
                <c:pt idx="11" formatCode="#,##0">
                  <c:v>636</c:v>
                </c:pt>
              </c:numCache>
            </c:numRef>
          </c:val>
          <c:smooth val="0"/>
          <c:extLst>
            <c:ext xmlns:c16="http://schemas.microsoft.com/office/drawing/2014/chart" uri="{C3380CC4-5D6E-409C-BE32-E72D297353CC}">
              <c16:uniqueId val="{0000000C-61D9-4826-8913-E8E429D18E13}"/>
            </c:ext>
          </c:extLst>
        </c:ser>
        <c:ser>
          <c:idx val="13"/>
          <c:order val="13"/>
          <c:tx>
            <c:strRef>
              <c:f>GalenPlotter!$W$3</c:f>
              <c:strCache>
                <c:ptCount val="1"/>
                <c:pt idx="0">
                  <c:v>2020</c:v>
                </c:pt>
              </c:strCache>
            </c:strRef>
          </c:tx>
          <c:spPr>
            <a:ln w="34925" cap="rnd">
              <a:solidFill>
                <a:schemeClr val="accent5">
                  <a:lumMod val="60000"/>
                  <a:lumOff val="4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GalenPlotter!$W$4:$W$15</c:f>
              <c:numCache>
                <c:formatCode>General</c:formatCode>
                <c:ptCount val="12"/>
                <c:pt idx="0">
                  <c:v>555</c:v>
                </c:pt>
                <c:pt idx="1">
                  <c:v>852</c:v>
                </c:pt>
                <c:pt idx="2">
                  <c:v>492</c:v>
                </c:pt>
                <c:pt idx="3">
                  <c:v>641</c:v>
                </c:pt>
                <c:pt idx="4">
                  <c:v>708</c:v>
                </c:pt>
                <c:pt idx="5">
                  <c:v>903</c:v>
                </c:pt>
                <c:pt idx="6">
                  <c:v>1019</c:v>
                </c:pt>
                <c:pt idx="7">
                  <c:v>813</c:v>
                </c:pt>
                <c:pt idx="8">
                  <c:v>854</c:v>
                </c:pt>
                <c:pt idx="9">
                  <c:v>954</c:v>
                </c:pt>
                <c:pt idx="10">
                  <c:v>547</c:v>
                </c:pt>
                <c:pt idx="11">
                  <c:v>925</c:v>
                </c:pt>
              </c:numCache>
            </c:numRef>
          </c:val>
          <c:smooth val="0"/>
          <c:extLst>
            <c:ext xmlns:c16="http://schemas.microsoft.com/office/drawing/2014/chart" uri="{C3380CC4-5D6E-409C-BE32-E72D297353CC}">
              <c16:uniqueId val="{0000000D-61D9-4826-8913-E8E429D18E13}"/>
            </c:ext>
          </c:extLst>
        </c:ser>
        <c:ser>
          <c:idx val="14"/>
          <c:order val="14"/>
          <c:tx>
            <c:strRef>
              <c:f>GalenPlotter!$X$3</c:f>
              <c:strCache>
                <c:ptCount val="1"/>
                <c:pt idx="0">
                  <c:v>2021</c:v>
                </c:pt>
              </c:strCache>
            </c:strRef>
          </c:tx>
          <c:spPr>
            <a:ln w="34925" cap="rnd">
              <a:solidFill>
                <a:schemeClr val="accent4">
                  <a:lumMod val="60000"/>
                  <a:lumOff val="40000"/>
                </a:schemeClr>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GalenPlotter!$X$4:$X$15</c:f>
              <c:numCache>
                <c:formatCode>#,##0</c:formatCode>
                <c:ptCount val="12"/>
                <c:pt idx="0">
                  <c:v>937</c:v>
                </c:pt>
                <c:pt idx="1">
                  <c:v>973</c:v>
                </c:pt>
                <c:pt idx="2">
                  <c:v>1649</c:v>
                </c:pt>
                <c:pt idx="3">
                  <c:v>1358</c:v>
                </c:pt>
                <c:pt idx="4">
                  <c:v>1226</c:v>
                </c:pt>
                <c:pt idx="5">
                  <c:v>1485</c:v>
                </c:pt>
                <c:pt idx="6">
                  <c:v>1876</c:v>
                </c:pt>
                <c:pt idx="7">
                  <c:v>2210</c:v>
                </c:pt>
                <c:pt idx="8">
                  <c:v>1633</c:v>
                </c:pt>
                <c:pt idx="9">
                  <c:v>1398</c:v>
                </c:pt>
                <c:pt idx="10">
                  <c:v>1655</c:v>
                </c:pt>
                <c:pt idx="11">
                  <c:v>1355</c:v>
                </c:pt>
              </c:numCache>
            </c:numRef>
          </c:val>
          <c:smooth val="0"/>
          <c:extLst>
            <c:ext xmlns:c16="http://schemas.microsoft.com/office/drawing/2014/chart" uri="{C3380CC4-5D6E-409C-BE32-E72D297353CC}">
              <c16:uniqueId val="{0000000E-61D9-4826-8913-E8E429D18E13}"/>
            </c:ext>
          </c:extLst>
        </c:ser>
        <c:dLbls>
          <c:dLblPos val="ctr"/>
          <c:showLegendKey val="0"/>
          <c:showVal val="1"/>
          <c:showCatName val="0"/>
          <c:showSerName val="0"/>
          <c:showPercent val="0"/>
          <c:showBubbleSize val="0"/>
        </c:dLbls>
        <c:smooth val="0"/>
        <c:axId val="573001736"/>
        <c:axId val="572999768"/>
      </c:lineChart>
      <c:catAx>
        <c:axId val="573001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 of Shared OPUS Solutions</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3001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C2773-7186-4819-93E7-5D18FF7B57AF}"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B9C66-1326-4D8B-A335-F78C640644C7}" type="slidenum">
              <a:rPr lang="en-US" smtClean="0"/>
              <a:t>‹#›</a:t>
            </a:fld>
            <a:endParaRPr lang="en-US"/>
          </a:p>
        </p:txBody>
      </p:sp>
    </p:spTree>
    <p:extLst>
      <p:ext uri="{BB962C8B-B14F-4D97-AF65-F5344CB8AC3E}">
        <p14:creationId xmlns:p14="http://schemas.microsoft.com/office/powerpoint/2010/main" val="257676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eodesy.noaa.gov/library/pdfs/NGS-Gravity-Program-Socio-Economic-Report.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F138-68D5-4A60-B6B0-4F5841EB58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51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Opportunity exists to densify local areas with data at up to 2 km spacing to increase accuracy and better resolve complex areas with topographic relief</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5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GPSonBM</a:t>
            </a:r>
            <a:r>
              <a:rPr lang="en-US" baseline="0" dirty="0"/>
              <a:t> History overview:</a:t>
            </a:r>
          </a:p>
          <a:p>
            <a:r>
              <a:rPr lang="en-US" baseline="0" dirty="0"/>
              <a:t>2007- Launched OPUS Database / Sharing</a:t>
            </a:r>
            <a:endParaRPr lang="en-US" dirty="0"/>
          </a:p>
          <a:p>
            <a:r>
              <a:rPr lang="en-US" dirty="0"/>
              <a:t>2014 -2017 – Outreach event for National Surveyor’s Week – People asked for specific target marks</a:t>
            </a:r>
            <a:r>
              <a:rPr lang="en-US" baseline="0" dirty="0"/>
              <a:t> – started with static lists</a:t>
            </a:r>
            <a:endParaRPr lang="en-US" dirty="0"/>
          </a:p>
          <a:p>
            <a:r>
              <a:rPr lang="en-US" dirty="0"/>
              <a:t>2018 – GEOID 18 Campaign – </a:t>
            </a:r>
            <a:r>
              <a:rPr lang="en-US" sz="1100" dirty="0"/>
              <a:t>Priority marks &amp; 30km spacing goal</a:t>
            </a:r>
          </a:p>
          <a:p>
            <a:r>
              <a:rPr lang="en-US" dirty="0"/>
              <a:t>2019 – 2021 – Transformation Tool Campaign – 10km goal</a:t>
            </a:r>
          </a:p>
          <a:p>
            <a:r>
              <a:rPr lang="en-US" dirty="0"/>
              <a:t>2021 and on – NSRS Modernization Preparation –</a:t>
            </a:r>
            <a:r>
              <a:rPr lang="en-US" sz="1050" dirty="0"/>
              <a:t>REC’s &amp; SEC’s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995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4e99cd280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04e99cd280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104e99cd280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B9C66-1326-4D8B-A335-F78C640644C7}" type="slidenum">
              <a:rPr lang="en-US" smtClean="0"/>
              <a:t>19</a:t>
            </a:fld>
            <a:endParaRPr lang="en-US"/>
          </a:p>
        </p:txBody>
      </p:sp>
    </p:spTree>
    <p:extLst>
      <p:ext uri="{BB962C8B-B14F-4D97-AF65-F5344CB8AC3E}">
        <p14:creationId xmlns:p14="http://schemas.microsoft.com/office/powerpoint/2010/main" val="38449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B9C66-1326-4D8B-A335-F78C640644C7}" type="slidenum">
              <a:rPr lang="en-US" smtClean="0"/>
              <a:t>23</a:t>
            </a:fld>
            <a:endParaRPr lang="en-US"/>
          </a:p>
        </p:txBody>
      </p:sp>
    </p:spTree>
    <p:extLst>
      <p:ext uri="{BB962C8B-B14F-4D97-AF65-F5344CB8AC3E}">
        <p14:creationId xmlns:p14="http://schemas.microsoft.com/office/powerpoint/2010/main" val="203866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DF3C766B-251D-41C1-B80F-3BFE85D520F3}" type="slidenum">
              <a:rPr lang="en-US" altLang="en-US" smtClean="0">
                <a:solidFill>
                  <a:srgbClr val="000000"/>
                </a:solidFill>
                <a:latin typeface="Arial" panose="020B0604020202020204" pitchFamily="34" charset="0"/>
              </a:rPr>
              <a:pPr>
                <a:spcBef>
                  <a:spcPct val="0"/>
                </a:spcBef>
              </a:pPr>
              <a:t>3</a:t>
            </a:fld>
            <a:endParaRPr lang="en-US" altLang="en-US">
              <a:solidFill>
                <a:srgbClr val="000000"/>
              </a:solidFill>
              <a:latin typeface="Arial" panose="020B0604020202020204"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Digital services must ensure geo-referenced data collected and published are consistent with NOAA’s National Spatial Reference System (NSRS), which provides the foundation for all positioning and navigation activities in the United States and is defined and maintained by NGS.</a:t>
            </a:r>
          </a:p>
        </p:txBody>
      </p:sp>
    </p:spTree>
    <p:extLst>
      <p:ext uri="{BB962C8B-B14F-4D97-AF65-F5344CB8AC3E}">
        <p14:creationId xmlns:p14="http://schemas.microsoft.com/office/powerpoint/2010/main" val="151512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4</a:t>
            </a:fld>
            <a:endParaRPr lang="en-US" altLang="en-US">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National Spatial Reference System is the United States’ </a:t>
            </a:r>
            <a:r>
              <a:rPr lang="en-US" baseline="0" dirty="0"/>
              <a:t>geospatial infrastructure from which all positioning (with the exclusion of military/Department of Defense)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p>
          <a:p>
            <a:endParaRPr lang="en-US" altLang="en-US" baseline="0" dirty="0"/>
          </a:p>
          <a:p>
            <a:r>
              <a:rPr lang="en-US" altLang="en-US" dirty="0"/>
              <a:t>The National Spatial Reference System (NSRS) includes latitude, longitude and elevation in addition to the National Shoreline and geodetic control.</a:t>
            </a:r>
            <a:r>
              <a:rPr lang="en-US" altLang="en-US" baseline="0" dirty="0"/>
              <a:t> </a:t>
            </a:r>
            <a:r>
              <a:rPr lang="en-US" altLang="en-US" dirty="0"/>
              <a:t>You can think about geodetic control is the “base map” layer at the base of GIS applications that will get everything aligned.</a:t>
            </a:r>
          </a:p>
          <a:p>
            <a:r>
              <a:rPr lang="en-US" altLang="en-US" dirty="0"/>
              <a:t>Two datums that make up the backbone of the NSRS today are:</a:t>
            </a:r>
          </a:p>
          <a:p>
            <a:pPr lvl="1"/>
            <a:r>
              <a:rPr lang="en-US" altLang="en-US" dirty="0"/>
              <a:t>North American Datum of 1983 (NAD 83)</a:t>
            </a:r>
          </a:p>
          <a:p>
            <a:pPr lvl="1"/>
            <a:r>
              <a:rPr lang="en-US" altLang="en-US" dirty="0"/>
              <a:t>North American Vertical Datum of 1988 (NAVD 88)</a:t>
            </a:r>
          </a:p>
          <a:p>
            <a:pPr lvl="0"/>
            <a:r>
              <a:rPr lang="en-US" altLang="en-US" dirty="0"/>
              <a:t>In the future, there will be four Terrestrial</a:t>
            </a:r>
            <a:r>
              <a:rPr lang="en-US" altLang="en-US" baseline="0" dirty="0"/>
              <a:t> Reference Frames, one per tectonic plate. </a:t>
            </a:r>
          </a:p>
          <a:p>
            <a:pPr lvl="1"/>
            <a:r>
              <a:rPr lang="en-US" sz="2400" dirty="0"/>
              <a:t>North American Terrestrial Reference Frame (NATREF 2022)</a:t>
            </a:r>
          </a:p>
          <a:p>
            <a:pPr lvl="1"/>
            <a:r>
              <a:rPr lang="en-US" sz="2400" dirty="0"/>
              <a:t>Caribbean Terrestrial Reference Frame (CATREF 2022)</a:t>
            </a:r>
          </a:p>
          <a:p>
            <a:pPr lvl="1"/>
            <a:r>
              <a:rPr lang="en-US" sz="2400" dirty="0"/>
              <a:t>Pacific Terrestrial Reference Frame (PATREF 2022)</a:t>
            </a:r>
          </a:p>
          <a:p>
            <a:pPr lvl="1"/>
            <a:r>
              <a:rPr lang="en-US" sz="2400" dirty="0"/>
              <a:t>Marianas Terrestrial Reference Frame (MATREF 2022)</a:t>
            </a:r>
          </a:p>
          <a:p>
            <a:endParaRPr lang="en-US" sz="2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a:t>And one gravimetric geoid model (GEOID2022) that will cover the entire north western Hemisphere of the Earth and serve as the foundation for the :</a:t>
            </a:r>
            <a:endParaRPr lang="en-US" altLang="en-US" sz="2800" b="0" baseline="0" dirty="0"/>
          </a:p>
          <a:p>
            <a:pPr lvl="1"/>
            <a:r>
              <a:rPr lang="en-US" sz="2800" b="0" dirty="0"/>
              <a:t>North America and Pacific Geopotential Datum (NAPGD 2022)</a:t>
            </a:r>
          </a:p>
        </p:txBody>
      </p:sp>
    </p:spTree>
    <p:extLst>
      <p:ext uri="{BB962C8B-B14F-4D97-AF65-F5344CB8AC3E}">
        <p14:creationId xmlns:p14="http://schemas.microsoft.com/office/powerpoint/2010/main" val="32772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5</a:t>
            </a:fld>
            <a:endParaRPr lang="en-US" altLang="en-US">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National Spatial Reference System is the United States’ </a:t>
            </a:r>
            <a:r>
              <a:rPr lang="en-US" baseline="0" dirty="0"/>
              <a:t>geospatial infrastructure from which all positioning (with the exclusion of military/Department of Defense)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p>
          <a:p>
            <a:endParaRPr lang="en-US" altLang="en-US" baseline="0" dirty="0"/>
          </a:p>
          <a:p>
            <a:r>
              <a:rPr lang="en-US" altLang="en-US" dirty="0"/>
              <a:t>The National Spatial Reference System (NSRS) includes latitude, longitude and elevation in addition to the National Shoreline and geodetic control.</a:t>
            </a:r>
            <a:r>
              <a:rPr lang="en-US" altLang="en-US" baseline="0" dirty="0"/>
              <a:t> </a:t>
            </a:r>
            <a:r>
              <a:rPr lang="en-US" altLang="en-US" dirty="0"/>
              <a:t>You can think about geodetic control is the “base map” layer at the base of GIS applications that will get everything aligned.</a:t>
            </a:r>
          </a:p>
          <a:p>
            <a:r>
              <a:rPr lang="en-US" altLang="en-US" dirty="0"/>
              <a:t>Two datums that make up the backbone of the NSRS today are:</a:t>
            </a:r>
          </a:p>
          <a:p>
            <a:pPr lvl="1"/>
            <a:r>
              <a:rPr lang="en-US" altLang="en-US" dirty="0"/>
              <a:t>North American Datum of 1983 (NAD 83)</a:t>
            </a:r>
          </a:p>
          <a:p>
            <a:pPr lvl="1"/>
            <a:r>
              <a:rPr lang="en-US" altLang="en-US" dirty="0"/>
              <a:t>North American Vertical Datum of 1988 (NAVD 88)</a:t>
            </a:r>
          </a:p>
          <a:p>
            <a:pPr lvl="0"/>
            <a:r>
              <a:rPr lang="en-US" altLang="en-US" dirty="0"/>
              <a:t>In the future, there will be four Terrestrial</a:t>
            </a:r>
            <a:r>
              <a:rPr lang="en-US" altLang="en-US" baseline="0" dirty="0"/>
              <a:t> Reference Frames, one per tectonic plate. </a:t>
            </a:r>
          </a:p>
          <a:p>
            <a:pPr lvl="1"/>
            <a:r>
              <a:rPr lang="en-US" sz="2400" dirty="0"/>
              <a:t>North American Terrestrial Reference Frame (NATREF 2022)</a:t>
            </a:r>
          </a:p>
          <a:p>
            <a:pPr lvl="1"/>
            <a:r>
              <a:rPr lang="en-US" sz="2400" dirty="0"/>
              <a:t>Caribbean Terrestrial Reference Frame (CATREF 2022)</a:t>
            </a:r>
          </a:p>
          <a:p>
            <a:pPr lvl="1"/>
            <a:r>
              <a:rPr lang="en-US" sz="2400" dirty="0"/>
              <a:t>Pacific Terrestrial Reference Frame (PATREF 2022)</a:t>
            </a:r>
          </a:p>
          <a:p>
            <a:pPr lvl="1"/>
            <a:r>
              <a:rPr lang="en-US" sz="2400" dirty="0"/>
              <a:t>Marianas Terrestrial Reference Frame (MATREF 2022)</a:t>
            </a:r>
          </a:p>
          <a:p>
            <a:endParaRPr lang="en-US" sz="2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a:t>And one gravimetric geoid model (GEOID2022) that will cover the entire north western Hemisphere of the Earth and serve as the foundation for the :</a:t>
            </a:r>
            <a:endParaRPr lang="en-US" altLang="en-US" sz="2800" b="0" baseline="0" dirty="0"/>
          </a:p>
          <a:p>
            <a:pPr lvl="1"/>
            <a:r>
              <a:rPr lang="en-US" sz="2800" b="0" dirty="0"/>
              <a:t>North America and Pacific Geopotential Datum (NAPGD 2022)</a:t>
            </a:r>
          </a:p>
        </p:txBody>
      </p:sp>
    </p:spTree>
    <p:extLst>
      <p:ext uri="{BB962C8B-B14F-4D97-AF65-F5344CB8AC3E}">
        <p14:creationId xmlns:p14="http://schemas.microsoft.com/office/powerpoint/2010/main" val="353540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For more information see 2019 Report: </a:t>
            </a:r>
            <a:r>
              <a:rPr lang="en-US" b="1" dirty="0"/>
              <a:t>Scaling the Heights: Socio-Economic Study of the NGS Gravity Program</a:t>
            </a:r>
          </a:p>
          <a:p>
            <a:r>
              <a:rPr lang="en-US" dirty="0">
                <a:hlinkClick r:id="rId3"/>
              </a:rPr>
              <a:t>NGS-Gravity-Program-Socio-Economic-Report.pdf (noaa.gov)</a:t>
            </a:r>
            <a:endParaRPr lang="en-US" dirty="0"/>
          </a:p>
          <a:p>
            <a:endParaRPr lang="en-US" altLang="en-US" dirty="0">
              <a:latin typeface="Arial" panose="020B0604020202020204" pitchFamily="34" charset="0"/>
            </a:endParaRPr>
          </a:p>
          <a:p>
            <a:r>
              <a:rPr lang="en-US" sz="1200" b="1" i="0" kern="1200" dirty="0">
                <a:solidFill>
                  <a:schemeClr val="tx1"/>
                </a:solidFill>
                <a:effectLst/>
                <a:latin typeface="+mn-lt"/>
                <a:ea typeface="+mn-ea"/>
                <a:cs typeface="+mn-cs"/>
              </a:rPr>
              <a:t>Study Values NGS Gravity Program at $4.2 to $13.3 Billion over Ten Years</a:t>
            </a:r>
          </a:p>
          <a:p>
            <a:br>
              <a:rPr lang="en-US" dirty="0"/>
            </a:br>
            <a:r>
              <a:rPr lang="en-US" sz="1200" b="1" i="0" kern="1200" dirty="0">
                <a:solidFill>
                  <a:schemeClr val="tx1"/>
                </a:solidFill>
                <a:effectLst/>
                <a:latin typeface="+mn-lt"/>
                <a:ea typeface="+mn-ea"/>
                <a:cs typeface="+mn-cs"/>
              </a:rPr>
              <a:t>Friday, November 1, 2019</a:t>
            </a:r>
          </a:p>
          <a:p>
            <a:br>
              <a:rPr lang="en-US" dirty="0"/>
            </a:br>
            <a:r>
              <a:rPr lang="en-US" sz="1200" b="0" i="0" kern="1200" dirty="0">
                <a:solidFill>
                  <a:schemeClr val="tx1"/>
                </a:solidFill>
                <a:effectLst/>
                <a:latin typeface="+mn-lt"/>
                <a:ea typeface="+mn-ea"/>
                <a:cs typeface="+mn-cs"/>
              </a:rPr>
              <a:t>A new study estimates the value of the NGS Gravity Program to be between $4.2 and $13.3 billion over ten years, with a middle scenario of $8.7 billion. The </a:t>
            </a:r>
            <a:r>
              <a:rPr lang="en-US" sz="1200" b="1" i="0" u="none" strike="noStrike" kern="1200" dirty="0">
                <a:solidFill>
                  <a:schemeClr val="tx1"/>
                </a:solidFill>
                <a:effectLst/>
                <a:latin typeface="+mn-lt"/>
                <a:ea typeface="+mn-ea"/>
                <a:cs typeface="+mn-cs"/>
                <a:hlinkClick r:id="rId3"/>
              </a:rPr>
              <a:t>socio-economic study</a:t>
            </a:r>
            <a:r>
              <a:rPr lang="en-US" sz="1200" b="0" i="0" kern="1200" dirty="0">
                <a:solidFill>
                  <a:schemeClr val="tx1"/>
                </a:solidFill>
                <a:effectLst/>
                <a:latin typeface="+mn-lt"/>
                <a:ea typeface="+mn-ea"/>
                <a:cs typeface="+mn-cs"/>
              </a:rPr>
              <a:t> was conducted for NGS by </a:t>
            </a:r>
            <a:r>
              <a:rPr lang="en-US" sz="1200" b="0" i="0" kern="1200" dirty="0" err="1">
                <a:solidFill>
                  <a:schemeClr val="tx1"/>
                </a:solidFill>
                <a:effectLst/>
                <a:latin typeface="+mn-lt"/>
                <a:ea typeface="+mn-ea"/>
                <a:cs typeface="+mn-cs"/>
              </a:rPr>
              <a:t>ARCBridge</a:t>
            </a:r>
            <a:r>
              <a:rPr lang="en-US" sz="1200" b="0" i="0" kern="1200" dirty="0">
                <a:solidFill>
                  <a:schemeClr val="tx1"/>
                </a:solidFill>
                <a:effectLst/>
                <a:latin typeface="+mn-lt"/>
                <a:ea typeface="+mn-ea"/>
                <a:cs typeface="+mn-cs"/>
              </a:rPr>
              <a:t> Consulting of Herndon, Virginia. The NGS Gravity Program uses information about the gravity field to provide more accurate elevation data (or "heights") for the United States. The improved heights will result from a new vertical height reference system created from the Gravity Program's GRAV-D Project (Gravity for the Redefinition of the American Vertical Datum), which lets surveyors and scientists employ GPS to determine more precise and accurate elevations than currently possible, in less time and with less effort.</a:t>
            </a:r>
          </a:p>
          <a:p>
            <a:endParaRPr lang="en-US" altLang="en-US" dirty="0">
              <a:latin typeface="Arial" panose="020B0604020202020204" pitchFamily="34"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defTabSz="930275">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marL="0" marR="0" lvl="0" indent="0" algn="r" defTabSz="930275" rtl="0" eaLnBrk="1" fontAlgn="auto" latinLnBrk="0" hangingPunct="1">
              <a:lnSpc>
                <a:spcPct val="100000"/>
              </a:lnSpc>
              <a:spcBef>
                <a:spcPct val="0"/>
              </a:spcBef>
              <a:spcAft>
                <a:spcPts val="0"/>
              </a:spcAft>
              <a:buClrTx/>
              <a:buSzTx/>
              <a:buFontTx/>
              <a:buNone/>
              <a:tabLst/>
              <a:defRPr/>
            </a:pPr>
            <a:fld id="{7A869437-87CE-412B-B4AE-18B8472BEA6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30275"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7218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 88 consists of about 800,000 bench marks</a:t>
            </a:r>
            <a:r>
              <a:rPr lang="en-US" baseline="0" dirty="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a:t>GPS data on those leveled marks </a:t>
            </a:r>
            <a:r>
              <a:rPr lang="en-US" dirty="0"/>
              <a:t>were used to create GEOID18</a:t>
            </a:r>
            <a:r>
              <a:rPr lang="en-US" baseline="0" dirty="0"/>
              <a:t> – the model used to derive NAVD88 heights from GPS ellipsoid heights, as well as the transformation tools that will be released with NAPGD2022.</a:t>
            </a:r>
          </a:p>
          <a:p>
            <a:endParaRPr lang="en-US" baseline="0" dirty="0"/>
          </a:p>
          <a:p>
            <a:r>
              <a:rPr lang="en-US" baseline="0" dirty="0"/>
              <a:t>NAVD 88 was an incredible effort and employed the best technology and scientific understanding at the time</a:t>
            </a:r>
          </a:p>
          <a:p>
            <a:r>
              <a:rPr lang="en-US" baseline="0" dirty="0"/>
              <a:t>BUT:</a:t>
            </a:r>
          </a:p>
          <a:p>
            <a:pPr marL="285750" indent="-285750">
              <a:buFont typeface="Arial" panose="020B0604020202020204" pitchFamily="34" charset="0"/>
              <a:buChar char="•"/>
            </a:pPr>
            <a:r>
              <a:rPr lang="en-US" sz="2400" b="1" dirty="0"/>
              <a:t>ACCESS!</a:t>
            </a:r>
          </a:p>
          <a:p>
            <a:pPr marL="742950" lvl="8" indent="-285750">
              <a:buFont typeface="Arial" panose="020B0604020202020204" pitchFamily="34" charset="0"/>
              <a:buChar char="•"/>
            </a:pPr>
            <a:r>
              <a:rPr lang="en-US" sz="2400" dirty="0"/>
              <a:t>Leveling is time intensive and expensive </a:t>
            </a:r>
          </a:p>
          <a:p>
            <a:pPr marL="742950" lvl="7" indent="-285750">
              <a:buFont typeface="Arial" panose="020B0604020202020204" pitchFamily="34" charset="0"/>
              <a:buChar char="•"/>
            </a:pPr>
            <a:r>
              <a:rPr lang="en-US" sz="2400" dirty="0"/>
              <a:t>Access has</a:t>
            </a:r>
            <a:r>
              <a:rPr lang="en-US" sz="2400" baseline="0" dirty="0"/>
              <a:t> historically been through passive control, bench marks that you must find </a:t>
            </a:r>
            <a:endParaRPr lang="en-US" sz="2400" dirty="0"/>
          </a:p>
          <a:p>
            <a:pPr marL="285750" lvl="6" indent="-285750">
              <a:buFont typeface="Arial" panose="020B0604020202020204" pitchFamily="34" charset="0"/>
              <a:buChar char="•"/>
            </a:pPr>
            <a:r>
              <a:rPr lang="en-US" sz="2400" b="1" dirty="0"/>
              <a:t>Accuracy!</a:t>
            </a:r>
          </a:p>
          <a:p>
            <a:pPr marL="742950" lvl="7" indent="-285750">
              <a:buFont typeface="Arial" panose="020B0604020202020204" pitchFamily="34" charset="0"/>
              <a:buChar char="•"/>
            </a:pPr>
            <a:r>
              <a:rPr lang="en-US" sz="2400" dirty="0"/>
              <a:t>Distance dependent errors</a:t>
            </a:r>
            <a:r>
              <a:rPr lang="en-US" sz="2400" baseline="0" dirty="0"/>
              <a:t> can build up, making the overall network less reliable</a:t>
            </a:r>
            <a:endParaRPr lang="en-US" sz="2400" dirty="0"/>
          </a:p>
          <a:p>
            <a:pPr marL="742950" lvl="7" indent="-285750">
              <a:buFont typeface="Arial" panose="020B0604020202020204" pitchFamily="34" charset="0"/>
              <a:buChar char="•"/>
            </a:pPr>
            <a:r>
              <a:rPr lang="en-US" sz="2400" dirty="0"/>
              <a:t>Bench mark  can move over time ,</a:t>
            </a:r>
            <a:r>
              <a:rPr lang="en-US" sz="2400" baseline="0" dirty="0"/>
              <a:t> Only as reliable as the last observation </a:t>
            </a:r>
          </a:p>
          <a:p>
            <a:pPr marL="342900" lvl="6" indent="-342900">
              <a:buFont typeface="Arial" panose="020B0604020202020204" pitchFamily="34" charset="0"/>
              <a:buChar char="•"/>
            </a:pPr>
            <a:r>
              <a:rPr lang="en-US" sz="2400" b="1" dirty="0"/>
              <a:t>Consistency!</a:t>
            </a:r>
          </a:p>
          <a:p>
            <a:pPr marL="742950" lvl="7" indent="-285750">
              <a:buFont typeface="Arial" panose="020B0604020202020204" pitchFamily="34" charset="0"/>
              <a:buChar char="•"/>
            </a:pPr>
            <a:r>
              <a:rPr lang="en-US" sz="2400" dirty="0"/>
              <a:t>Modernized NSRS will eliminate systematic errors in current datums</a:t>
            </a:r>
          </a:p>
          <a:p>
            <a:pPr marL="742950" lvl="7" indent="-285750">
              <a:buFont typeface="Arial" panose="020B0604020202020204" pitchFamily="34" charset="0"/>
              <a:buChar char="•"/>
            </a:pPr>
            <a:r>
              <a:rPr lang="en-US" sz="2400" dirty="0"/>
              <a:t>Aligned with global reference frames</a:t>
            </a:r>
          </a:p>
          <a:p>
            <a:pPr marL="742950" lvl="7" indent="-285750">
              <a:buFont typeface="Arial" panose="020B0604020202020204" pitchFamily="34" charset="0"/>
              <a:buChar char="•"/>
            </a:pPr>
            <a:r>
              <a:rPr lang="en-US" sz="2400" dirty="0"/>
              <a:t>Integrated system for both positions and heights (“elevations”)</a:t>
            </a:r>
            <a:endParaRPr lang="en-US" baseline="0" dirty="0"/>
          </a:p>
          <a:p>
            <a:endParaRPr lang="en-US" baseline="0" dirty="0"/>
          </a:p>
          <a:p>
            <a:r>
              <a:rPr lang="en-US" baseline="0" dirty="0"/>
              <a:t>But, long time period during which things were moving that we could not adequately account 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New reference frames will give coordinates at specific reference epochs and the IFDM will move coordinates through time from the survey epoch to the reference epoch.</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8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685800" y="1143000"/>
            <a:ext cx="5486400" cy="3086100"/>
          </a:xfrm>
          <a:ln/>
        </p:spPr>
      </p:sp>
      <p:sp>
        <p:nvSpPr>
          <p:cNvPr id="70659" name="Notes Placeholder 2"/>
          <p:cNvSpPr>
            <a:spLocks noGrp="1"/>
          </p:cNvSpPr>
          <p:nvPr>
            <p:ph type="body" idx="1"/>
          </p:nvPr>
        </p:nvSpPr>
        <p:spPr>
          <a:noFill/>
          <a:ln/>
        </p:spPr>
        <p:txBody>
          <a:bodyPr/>
          <a:lstStyle/>
          <a:p>
            <a:endParaRPr 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A9BC70-E178-4FC8-938B-6CA451FFE4C9}" type="slidenum">
              <a:rPr kumimoji="0" 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1088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2400" b="1" dirty="0"/>
              <a:t>ACCESS!</a:t>
            </a:r>
          </a:p>
          <a:p>
            <a:pPr marL="757066" lvl="8" indent="-291179">
              <a:buFont typeface="Arial" panose="020B0604020202020204" pitchFamily="34" charset="0"/>
              <a:buChar char="•"/>
            </a:pPr>
            <a:r>
              <a:rPr lang="en-US" sz="2400" dirty="0"/>
              <a:t>GNSS equipment is fast, inexpensive, reliable (and improving)</a:t>
            </a:r>
          </a:p>
          <a:p>
            <a:pPr marL="757066" lvl="7" indent="-291179">
              <a:buFont typeface="Arial" panose="020B0604020202020204" pitchFamily="34" charset="0"/>
              <a:buChar char="•"/>
            </a:pPr>
            <a:r>
              <a:rPr lang="en-US" sz="2400" dirty="0"/>
              <a:t>Reduces reliance on finding survey control (“bench marks”)</a:t>
            </a:r>
          </a:p>
          <a:p>
            <a:pPr marL="291179" lvl="6" indent="-291179">
              <a:buFont typeface="Arial" panose="020B0604020202020204" pitchFamily="34" charset="0"/>
              <a:buChar char="•"/>
            </a:pPr>
            <a:r>
              <a:rPr lang="en-US" sz="2400" b="1" dirty="0"/>
              <a:t>Accuracy!</a:t>
            </a:r>
          </a:p>
          <a:p>
            <a:pPr marL="757066" lvl="7" indent="-291179">
              <a:buFont typeface="Arial" panose="020B0604020202020204" pitchFamily="34" charset="0"/>
              <a:buChar char="•"/>
            </a:pPr>
            <a:r>
              <a:rPr lang="en-US" sz="2400" dirty="0"/>
              <a:t>Insensitive to distance dependent errors; reliable</a:t>
            </a:r>
          </a:p>
          <a:p>
            <a:pPr marL="757066" lvl="7" indent="-291179">
              <a:buFont typeface="Arial" panose="020B0604020202020204" pitchFamily="34" charset="0"/>
              <a:buChar char="•"/>
            </a:pPr>
            <a:r>
              <a:rPr lang="en-US" sz="2400" dirty="0"/>
              <a:t>Immune to bench mark stability (referenced to CORS)</a:t>
            </a:r>
          </a:p>
          <a:p>
            <a:pPr marL="291179" lvl="6" indent="-291179">
              <a:buFont typeface="Arial" panose="020B0604020202020204" pitchFamily="34" charset="0"/>
              <a:buChar char="•"/>
            </a:pPr>
            <a:r>
              <a:rPr lang="en-US" sz="2400" b="1" dirty="0"/>
              <a:t>Consistency!</a:t>
            </a:r>
          </a:p>
          <a:p>
            <a:pPr marL="757066" lvl="7" indent="-291179">
              <a:buFont typeface="Arial" panose="020B0604020202020204" pitchFamily="34" charset="0"/>
              <a:buChar char="•"/>
            </a:pPr>
            <a:r>
              <a:rPr lang="en-US" sz="2400" dirty="0"/>
              <a:t>Eliminates systematic errors in current datums</a:t>
            </a:r>
          </a:p>
          <a:p>
            <a:pPr marL="757066" lvl="7" indent="-291179">
              <a:buFont typeface="Arial" panose="020B0604020202020204" pitchFamily="34" charset="0"/>
              <a:buChar char="•"/>
            </a:pPr>
            <a:r>
              <a:rPr lang="en-US" sz="2400" dirty="0"/>
              <a:t>Aligned with global reference frames</a:t>
            </a:r>
          </a:p>
          <a:p>
            <a:pPr marL="757066" lvl="7" indent="-291179">
              <a:buFont typeface="Arial" panose="020B0604020202020204" pitchFamily="34" charset="0"/>
              <a:buChar char="•"/>
            </a:pPr>
            <a:r>
              <a:rPr lang="en-US" sz="2400" dirty="0"/>
              <a:t>Integrated system for both positions and heights (“elevations”)</a:t>
            </a:r>
          </a:p>
          <a:p>
            <a:endParaRPr lang="en-US" dirty="0"/>
          </a:p>
        </p:txBody>
      </p:sp>
    </p:spTree>
    <p:extLst>
      <p:ext uri="{BB962C8B-B14F-4D97-AF65-F5344CB8AC3E}">
        <p14:creationId xmlns:p14="http://schemas.microsoft.com/office/powerpoint/2010/main" val="399019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NGS’ GPSonBM program is now requesting data to build the models that NCAT and </a:t>
            </a:r>
            <a:r>
              <a:rPr lang="en-US" sz="1200" dirty="0" err="1"/>
              <a:t>VDatum</a:t>
            </a:r>
            <a:r>
              <a:rPr lang="en-US" sz="1200" dirty="0"/>
              <a:t> will use to transform geospatial data from existing datums to the Modernized National Spatial Reference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the benefits that we derive that other countries could derive as well.</a:t>
            </a:r>
            <a:r>
              <a:rPr lang="en-US" sz="1200" baseline="0" dirty="0"/>
              <a:t> The processes, tools, workflow, and technical specifications that we have developed can be applied in other places. We are keeping in house the definition of the NSRS, outsourcing the observations to realize the frames</a:t>
            </a:r>
            <a:endParaRPr lang="en-US" sz="1200" dirty="0"/>
          </a:p>
          <a:p>
            <a:endParaRPr lang="en-US" dirty="0"/>
          </a:p>
          <a:p>
            <a:r>
              <a:rPr lang="en-US" dirty="0"/>
              <a:t>Went back to marks that were set before that are no longer accessible or </a:t>
            </a:r>
            <a:r>
              <a:rPr lang="en-US" dirty="0" err="1"/>
              <a:t>gpsable</a:t>
            </a:r>
            <a:r>
              <a:rPr lang="en-US" dirty="0"/>
              <a:t> – so this provides ongoing maintenance. Marks were set open fields and now are developments – road widening (Chicago grew)  </a:t>
            </a:r>
          </a:p>
          <a:p>
            <a:r>
              <a:rPr lang="en-US" dirty="0"/>
              <a:t>revisit Geodetic infrastructure regularly for maintenance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98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95448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621377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133757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9" y="568325"/>
            <a:ext cx="10409767" cy="1144588"/>
          </a:xfrm>
        </p:spPr>
        <p:txBody>
          <a:bodyPr/>
          <a:lstStyle/>
          <a:p>
            <a:r>
              <a:rPr lang="en-US"/>
              <a:t>Click to edit Master title style</a:t>
            </a:r>
          </a:p>
        </p:txBody>
      </p:sp>
      <p:sp>
        <p:nvSpPr>
          <p:cNvPr id="3" name="Content Placeholder 2"/>
          <p:cNvSpPr>
            <a:spLocks noGrp="1"/>
          </p:cNvSpPr>
          <p:nvPr>
            <p:ph sz="half" idx="1"/>
          </p:nvPr>
        </p:nvSpPr>
        <p:spPr>
          <a:xfrm>
            <a:off x="897467" y="1906588"/>
            <a:ext cx="5103284"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03952" y="1906588"/>
            <a:ext cx="5103283" cy="208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03952" y="4141791"/>
            <a:ext cx="5103283" cy="208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806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801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7"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dirty="0"/>
          </a:p>
        </p:txBody>
      </p:sp>
    </p:spTree>
    <p:extLst>
      <p:ext uri="{BB962C8B-B14F-4D97-AF65-F5344CB8AC3E}">
        <p14:creationId xmlns:p14="http://schemas.microsoft.com/office/powerpoint/2010/main" val="2110239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222915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dirty="0"/>
          </a:p>
        </p:txBody>
      </p:sp>
    </p:spTree>
    <p:extLst>
      <p:ext uri="{BB962C8B-B14F-4D97-AF65-F5344CB8AC3E}">
        <p14:creationId xmlns:p14="http://schemas.microsoft.com/office/powerpoint/2010/main" val="179688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dirty="0"/>
          </a:p>
        </p:txBody>
      </p:sp>
    </p:spTree>
    <p:extLst>
      <p:ext uri="{BB962C8B-B14F-4D97-AF65-F5344CB8AC3E}">
        <p14:creationId xmlns:p14="http://schemas.microsoft.com/office/powerpoint/2010/main" val="3730101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8"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dirty="0"/>
          </a:p>
        </p:txBody>
      </p:sp>
    </p:spTree>
    <p:extLst>
      <p:ext uri="{BB962C8B-B14F-4D97-AF65-F5344CB8AC3E}">
        <p14:creationId xmlns:p14="http://schemas.microsoft.com/office/powerpoint/2010/main" val="3030281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4"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dirty="0"/>
          </a:p>
        </p:txBody>
      </p:sp>
    </p:spTree>
    <p:extLst>
      <p:ext uri="{BB962C8B-B14F-4D97-AF65-F5344CB8AC3E}">
        <p14:creationId xmlns:p14="http://schemas.microsoft.com/office/powerpoint/2010/main" val="4026762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1974511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3"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dirty="0"/>
          </a:p>
        </p:txBody>
      </p:sp>
    </p:spTree>
    <p:extLst>
      <p:ext uri="{BB962C8B-B14F-4D97-AF65-F5344CB8AC3E}">
        <p14:creationId xmlns:p14="http://schemas.microsoft.com/office/powerpoint/2010/main" val="3127506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dirty="0"/>
          </a:p>
        </p:txBody>
      </p:sp>
    </p:spTree>
    <p:extLst>
      <p:ext uri="{BB962C8B-B14F-4D97-AF65-F5344CB8AC3E}">
        <p14:creationId xmlns:p14="http://schemas.microsoft.com/office/powerpoint/2010/main" val="1523319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dirty="0"/>
          </a:p>
        </p:txBody>
      </p:sp>
    </p:spTree>
    <p:extLst>
      <p:ext uri="{BB962C8B-B14F-4D97-AF65-F5344CB8AC3E}">
        <p14:creationId xmlns:p14="http://schemas.microsoft.com/office/powerpoint/2010/main" val="3178526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dirty="0"/>
          </a:p>
        </p:txBody>
      </p:sp>
    </p:spTree>
    <p:extLst>
      <p:ext uri="{BB962C8B-B14F-4D97-AF65-F5344CB8AC3E}">
        <p14:creationId xmlns:p14="http://schemas.microsoft.com/office/powerpoint/2010/main" val="326888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dirty="0"/>
          </a:p>
        </p:txBody>
      </p:sp>
    </p:spTree>
    <p:extLst>
      <p:ext uri="{BB962C8B-B14F-4D97-AF65-F5344CB8AC3E}">
        <p14:creationId xmlns:p14="http://schemas.microsoft.com/office/powerpoint/2010/main" val="1327091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8" name="Google Shape;18;p2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i="0" u="none" strike="noStrike" cap="none">
                <a:solidFill>
                  <a:srgbClr val="898989"/>
                </a:solidFill>
                <a:latin typeface="Calibri"/>
                <a:ea typeface="Calibri"/>
                <a:cs typeface="Calibri"/>
                <a:sym typeface="Calibri"/>
              </a:defRPr>
            </a:lvl1pPr>
            <a:lvl2pPr marL="0" marR="0" lvl="1" indent="0" algn="r">
              <a:spcBef>
                <a:spcPts val="0"/>
              </a:spcBef>
              <a:buNone/>
              <a:defRPr sz="900" b="1" i="0" u="none" strike="noStrike" cap="none">
                <a:solidFill>
                  <a:srgbClr val="898989"/>
                </a:solidFill>
                <a:latin typeface="Calibri"/>
                <a:ea typeface="Calibri"/>
                <a:cs typeface="Calibri"/>
                <a:sym typeface="Calibri"/>
              </a:defRPr>
            </a:lvl2pPr>
            <a:lvl3pPr marL="0" marR="0" lvl="2" indent="0" algn="r">
              <a:spcBef>
                <a:spcPts val="0"/>
              </a:spcBef>
              <a:buNone/>
              <a:defRPr sz="900" b="1" i="0" u="none" strike="noStrike" cap="none">
                <a:solidFill>
                  <a:srgbClr val="898989"/>
                </a:solidFill>
                <a:latin typeface="Calibri"/>
                <a:ea typeface="Calibri"/>
                <a:cs typeface="Calibri"/>
                <a:sym typeface="Calibri"/>
              </a:defRPr>
            </a:lvl3pPr>
            <a:lvl4pPr marL="0" marR="0" lvl="3" indent="0" algn="r">
              <a:spcBef>
                <a:spcPts val="0"/>
              </a:spcBef>
              <a:buNone/>
              <a:defRPr sz="900" b="1" i="0" u="none" strike="noStrike" cap="none">
                <a:solidFill>
                  <a:srgbClr val="898989"/>
                </a:solidFill>
                <a:latin typeface="Calibri"/>
                <a:ea typeface="Calibri"/>
                <a:cs typeface="Calibri"/>
                <a:sym typeface="Calibri"/>
              </a:defRPr>
            </a:lvl4pPr>
            <a:lvl5pPr marL="0" marR="0" lvl="4" indent="0" algn="r">
              <a:spcBef>
                <a:spcPts val="0"/>
              </a:spcBef>
              <a:buNone/>
              <a:defRPr sz="900" b="1" i="0" u="none" strike="noStrike" cap="none">
                <a:solidFill>
                  <a:srgbClr val="898989"/>
                </a:solidFill>
                <a:latin typeface="Calibri"/>
                <a:ea typeface="Calibri"/>
                <a:cs typeface="Calibri"/>
                <a:sym typeface="Calibri"/>
              </a:defRPr>
            </a:lvl5pPr>
            <a:lvl6pPr marL="0" marR="0" lvl="5" indent="0" algn="r">
              <a:spcBef>
                <a:spcPts val="0"/>
              </a:spcBef>
              <a:buNone/>
              <a:defRPr sz="900" b="1" i="0" u="none" strike="noStrike" cap="none">
                <a:solidFill>
                  <a:srgbClr val="898989"/>
                </a:solidFill>
                <a:latin typeface="Calibri"/>
                <a:ea typeface="Calibri"/>
                <a:cs typeface="Calibri"/>
                <a:sym typeface="Calibri"/>
              </a:defRPr>
            </a:lvl6pPr>
            <a:lvl7pPr marL="0" marR="0" lvl="6" indent="0" algn="r">
              <a:spcBef>
                <a:spcPts val="0"/>
              </a:spcBef>
              <a:buNone/>
              <a:defRPr sz="900" b="1" i="0" u="none" strike="noStrike" cap="none">
                <a:solidFill>
                  <a:srgbClr val="898989"/>
                </a:solidFill>
                <a:latin typeface="Calibri"/>
                <a:ea typeface="Calibri"/>
                <a:cs typeface="Calibri"/>
                <a:sym typeface="Calibri"/>
              </a:defRPr>
            </a:lvl7pPr>
            <a:lvl8pPr marL="0" marR="0" lvl="7" indent="0" algn="r">
              <a:spcBef>
                <a:spcPts val="0"/>
              </a:spcBef>
              <a:buNone/>
              <a:defRPr sz="900" b="1" i="0" u="none" strike="noStrike" cap="none">
                <a:solidFill>
                  <a:srgbClr val="898989"/>
                </a:solidFill>
                <a:latin typeface="Calibri"/>
                <a:ea typeface="Calibri"/>
                <a:cs typeface="Calibri"/>
                <a:sym typeface="Calibri"/>
              </a:defRPr>
            </a:lvl8pPr>
            <a:lvl9pPr marL="0" marR="0" lvl="8" indent="0" algn="r">
              <a:spcBef>
                <a:spcPts val="0"/>
              </a:spcBef>
              <a:buNone/>
              <a:defRPr sz="900" b="1"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89490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i="0" u="none" strike="noStrike" cap="none">
                <a:solidFill>
                  <a:srgbClr val="898989"/>
                </a:solidFill>
                <a:latin typeface="Calibri"/>
                <a:ea typeface="Calibri"/>
                <a:cs typeface="Calibri"/>
                <a:sym typeface="Calibri"/>
              </a:defRPr>
            </a:lvl1pPr>
            <a:lvl2pPr marL="0" marR="0" lvl="1" indent="0" algn="r">
              <a:spcBef>
                <a:spcPts val="0"/>
              </a:spcBef>
              <a:buNone/>
              <a:defRPr sz="900" b="1" i="0" u="none" strike="noStrike" cap="none">
                <a:solidFill>
                  <a:srgbClr val="898989"/>
                </a:solidFill>
                <a:latin typeface="Calibri"/>
                <a:ea typeface="Calibri"/>
                <a:cs typeface="Calibri"/>
                <a:sym typeface="Calibri"/>
              </a:defRPr>
            </a:lvl2pPr>
            <a:lvl3pPr marL="0" marR="0" lvl="2" indent="0" algn="r">
              <a:spcBef>
                <a:spcPts val="0"/>
              </a:spcBef>
              <a:buNone/>
              <a:defRPr sz="900" b="1" i="0" u="none" strike="noStrike" cap="none">
                <a:solidFill>
                  <a:srgbClr val="898989"/>
                </a:solidFill>
                <a:latin typeface="Calibri"/>
                <a:ea typeface="Calibri"/>
                <a:cs typeface="Calibri"/>
                <a:sym typeface="Calibri"/>
              </a:defRPr>
            </a:lvl3pPr>
            <a:lvl4pPr marL="0" marR="0" lvl="3" indent="0" algn="r">
              <a:spcBef>
                <a:spcPts val="0"/>
              </a:spcBef>
              <a:buNone/>
              <a:defRPr sz="900" b="1" i="0" u="none" strike="noStrike" cap="none">
                <a:solidFill>
                  <a:srgbClr val="898989"/>
                </a:solidFill>
                <a:latin typeface="Calibri"/>
                <a:ea typeface="Calibri"/>
                <a:cs typeface="Calibri"/>
                <a:sym typeface="Calibri"/>
              </a:defRPr>
            </a:lvl4pPr>
            <a:lvl5pPr marL="0" marR="0" lvl="4" indent="0" algn="r">
              <a:spcBef>
                <a:spcPts val="0"/>
              </a:spcBef>
              <a:buNone/>
              <a:defRPr sz="900" b="1" i="0" u="none" strike="noStrike" cap="none">
                <a:solidFill>
                  <a:srgbClr val="898989"/>
                </a:solidFill>
                <a:latin typeface="Calibri"/>
                <a:ea typeface="Calibri"/>
                <a:cs typeface="Calibri"/>
                <a:sym typeface="Calibri"/>
              </a:defRPr>
            </a:lvl5pPr>
            <a:lvl6pPr marL="0" marR="0" lvl="5" indent="0" algn="r">
              <a:spcBef>
                <a:spcPts val="0"/>
              </a:spcBef>
              <a:buNone/>
              <a:defRPr sz="900" b="1" i="0" u="none" strike="noStrike" cap="none">
                <a:solidFill>
                  <a:srgbClr val="898989"/>
                </a:solidFill>
                <a:latin typeface="Calibri"/>
                <a:ea typeface="Calibri"/>
                <a:cs typeface="Calibri"/>
                <a:sym typeface="Calibri"/>
              </a:defRPr>
            </a:lvl6pPr>
            <a:lvl7pPr marL="0" marR="0" lvl="6" indent="0" algn="r">
              <a:spcBef>
                <a:spcPts val="0"/>
              </a:spcBef>
              <a:buNone/>
              <a:defRPr sz="900" b="1" i="0" u="none" strike="noStrike" cap="none">
                <a:solidFill>
                  <a:srgbClr val="898989"/>
                </a:solidFill>
                <a:latin typeface="Calibri"/>
                <a:ea typeface="Calibri"/>
                <a:cs typeface="Calibri"/>
                <a:sym typeface="Calibri"/>
              </a:defRPr>
            </a:lvl7pPr>
            <a:lvl8pPr marL="0" marR="0" lvl="7" indent="0" algn="r">
              <a:spcBef>
                <a:spcPts val="0"/>
              </a:spcBef>
              <a:buNone/>
              <a:defRPr sz="900" b="1" i="0" u="none" strike="noStrike" cap="none">
                <a:solidFill>
                  <a:srgbClr val="898989"/>
                </a:solidFill>
                <a:latin typeface="Calibri"/>
                <a:ea typeface="Calibri"/>
                <a:cs typeface="Calibri"/>
                <a:sym typeface="Calibri"/>
              </a:defRPr>
            </a:lvl8pPr>
            <a:lvl9pPr marL="0" marR="0" lvl="8" indent="0" algn="r">
              <a:spcBef>
                <a:spcPts val="0"/>
              </a:spcBef>
              <a:buNone/>
              <a:defRPr sz="900" b="1"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0408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07291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34" name="Google Shape;34;p2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6603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0" name="Google Shape;40;p30"/>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1" name="Google Shape;41;p3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2437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881162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7" name="Google Shape;47;p3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8" name="Google Shape;48;p31"/>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9" name="Google Shape;49;p3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0" name="Google Shape;50;p3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7913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4179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61" name="Google Shape;61;p33"/>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2" name="Google Shape;62;p3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0426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34"/>
          <p:cNvSpPr>
            <a:spLocks noGrp="1"/>
          </p:cNvSpPr>
          <p:nvPr>
            <p:ph type="pic" idx="2"/>
          </p:nvPr>
        </p:nvSpPr>
        <p:spPr>
          <a:xfrm>
            <a:off x="2389717" y="612775"/>
            <a:ext cx="7315200" cy="4114800"/>
          </a:xfrm>
          <a:prstGeom prst="rect">
            <a:avLst/>
          </a:prstGeom>
          <a:noFill/>
          <a:ln>
            <a:noFill/>
          </a:ln>
        </p:spPr>
      </p:sp>
      <p:sp>
        <p:nvSpPr>
          <p:cNvPr id="68" name="Google Shape;68;p3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9" name="Google Shape;69;p3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55691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3567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697039" y="-812797"/>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1">
                <a:solidFill>
                  <a:srgbClr val="898989"/>
                </a:solidFill>
                <a:latin typeface="Calibri"/>
                <a:ea typeface="Calibri"/>
                <a:cs typeface="Calibri"/>
                <a:sym typeface="Calibri"/>
              </a:defRPr>
            </a:lvl1pPr>
            <a:lvl2pPr marL="0" marR="0" lvl="1" indent="0" algn="r">
              <a:spcBef>
                <a:spcPts val="0"/>
              </a:spcBef>
              <a:buNone/>
              <a:defRPr sz="900" b="1">
                <a:solidFill>
                  <a:srgbClr val="898989"/>
                </a:solidFill>
                <a:latin typeface="Calibri"/>
                <a:ea typeface="Calibri"/>
                <a:cs typeface="Calibri"/>
                <a:sym typeface="Calibri"/>
              </a:defRPr>
            </a:lvl2pPr>
            <a:lvl3pPr marL="0" marR="0" lvl="2" indent="0" algn="r">
              <a:spcBef>
                <a:spcPts val="0"/>
              </a:spcBef>
              <a:buNone/>
              <a:defRPr sz="900" b="1">
                <a:solidFill>
                  <a:srgbClr val="898989"/>
                </a:solidFill>
                <a:latin typeface="Calibri"/>
                <a:ea typeface="Calibri"/>
                <a:cs typeface="Calibri"/>
                <a:sym typeface="Calibri"/>
              </a:defRPr>
            </a:lvl3pPr>
            <a:lvl4pPr marL="0" marR="0" lvl="3" indent="0" algn="r">
              <a:spcBef>
                <a:spcPts val="0"/>
              </a:spcBef>
              <a:buNone/>
              <a:defRPr sz="900" b="1">
                <a:solidFill>
                  <a:srgbClr val="898989"/>
                </a:solidFill>
                <a:latin typeface="Calibri"/>
                <a:ea typeface="Calibri"/>
                <a:cs typeface="Calibri"/>
                <a:sym typeface="Calibri"/>
              </a:defRPr>
            </a:lvl4pPr>
            <a:lvl5pPr marL="0" marR="0" lvl="4" indent="0" algn="r">
              <a:spcBef>
                <a:spcPts val="0"/>
              </a:spcBef>
              <a:buNone/>
              <a:defRPr sz="900" b="1">
                <a:solidFill>
                  <a:srgbClr val="898989"/>
                </a:solidFill>
                <a:latin typeface="Calibri"/>
                <a:ea typeface="Calibri"/>
                <a:cs typeface="Calibri"/>
                <a:sym typeface="Calibri"/>
              </a:defRPr>
            </a:lvl5pPr>
            <a:lvl6pPr marL="0" marR="0" lvl="5" indent="0" algn="r">
              <a:spcBef>
                <a:spcPts val="0"/>
              </a:spcBef>
              <a:buNone/>
              <a:defRPr sz="900" b="1">
                <a:solidFill>
                  <a:srgbClr val="898989"/>
                </a:solidFill>
                <a:latin typeface="Calibri"/>
                <a:ea typeface="Calibri"/>
                <a:cs typeface="Calibri"/>
                <a:sym typeface="Calibri"/>
              </a:defRPr>
            </a:lvl6pPr>
            <a:lvl7pPr marL="0" marR="0" lvl="6" indent="0" algn="r">
              <a:spcBef>
                <a:spcPts val="0"/>
              </a:spcBef>
              <a:buNone/>
              <a:defRPr sz="900" b="1">
                <a:solidFill>
                  <a:srgbClr val="898989"/>
                </a:solidFill>
                <a:latin typeface="Calibri"/>
                <a:ea typeface="Calibri"/>
                <a:cs typeface="Calibri"/>
                <a:sym typeface="Calibri"/>
              </a:defRPr>
            </a:lvl7pPr>
            <a:lvl8pPr marL="0" marR="0" lvl="7" indent="0" algn="r">
              <a:spcBef>
                <a:spcPts val="0"/>
              </a:spcBef>
              <a:buNone/>
              <a:defRPr sz="900" b="1">
                <a:solidFill>
                  <a:srgbClr val="898989"/>
                </a:solidFill>
                <a:latin typeface="Calibri"/>
                <a:ea typeface="Calibri"/>
                <a:cs typeface="Calibri"/>
                <a:sym typeface="Calibri"/>
              </a:defRPr>
            </a:lvl8pPr>
            <a:lvl9pPr marL="0" marR="0" lvl="8" indent="0" algn="r">
              <a:spcBef>
                <a:spcPts val="0"/>
              </a:spcBef>
              <a:buNone/>
              <a:defRPr sz="900" b="1">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2502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897167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57783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7333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348380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00928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302471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a:t>Date of this slide: Sept 3, 2020</a:t>
            </a:r>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dirty="0"/>
              <a:t>Modernized NSRS: 4 hour version</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2316851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anose="02020603050405020304" pitchFamily="18" charset="0"/>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Gill Sans MT" pitchFamily="34" charset="0"/>
                <a:ea typeface="ＭＳ Ｐゴシック" pitchFamily="34" charset="-128"/>
                <a:cs typeface="Arial" pitchFamily="34" charset="0"/>
              </a:defRPr>
            </a:lvl1pPr>
          </a:lstStyle>
          <a:p>
            <a:pPr>
              <a:defRPr/>
            </a:pPr>
            <a:r>
              <a:rPr lang="en-US" altLang="en-US" dirty="0"/>
              <a:t>September 1, 2021</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Gill Sans MT" pitchFamily="34" charset="0"/>
                <a:ea typeface="+mn-ea"/>
                <a:cs typeface="+mn-cs"/>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dirty="0"/>
          </a:p>
        </p:txBody>
      </p:sp>
      <p:pic>
        <p:nvPicPr>
          <p:cNvPr id="1031" name="Picture 8" descr="C:\Users\jeremy.mchugh\Pictures\geodesy.noaa.gov slide backgroun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0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1840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rtl="0" eaLnBrk="1" fontAlgn="base" hangingPunct="1">
        <a:spcBef>
          <a:spcPct val="0"/>
        </a:spcBef>
        <a:spcAft>
          <a:spcPct val="0"/>
        </a:spcAft>
        <a:defRPr sz="3300" kern="1200">
          <a:solidFill>
            <a:schemeClr val="tx2"/>
          </a:solidFill>
          <a:latin typeface="Gill Sans MT" pitchFamily="34" charset="0"/>
          <a:ea typeface="MS PGothic" pitchFamily="34" charset="-128"/>
          <a:cs typeface="ＭＳ Ｐゴシック" charset="0"/>
        </a:defRPr>
      </a:lvl1pPr>
      <a:lvl2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2pPr>
      <a:lvl3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3pPr>
      <a:lvl4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4pPr>
      <a:lvl5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ＭＳ Ｐゴシック" charset="0"/>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Gill Sans MT" pitchFamily="34" charset="0"/>
          <a:ea typeface="MS PGothic" pitchFamily="34" charset="-128"/>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Gill Sans MT" pitchFamily="34" charset="0"/>
          <a:ea typeface="MS PGothic" pitchFamily="34" charset="-128"/>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Gill Sans MT" pitchFamily="34" charset="0"/>
          <a:ea typeface="MS PGothic" pitchFamily="34" charset="-128"/>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Gill Sans MT" pitchFamily="34" charset="0"/>
          <a:ea typeface="MS PGothic"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25"/>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98989"/>
                </a:solidFill>
                <a:latin typeface="Calibri"/>
                <a:ea typeface="Calibri"/>
                <a:cs typeface="Calibri"/>
                <a:sym typeface="Calibri"/>
              </a:defRPr>
            </a:lvl1pPr>
            <a:lvl2pPr marL="0" marR="0" lvl="1" indent="0" algn="r" rtl="0">
              <a:spcBef>
                <a:spcPts val="0"/>
              </a:spcBef>
              <a:buNone/>
              <a:defRPr sz="900" b="0" i="0" u="none" strike="noStrike" cap="none">
                <a:solidFill>
                  <a:srgbClr val="898989"/>
                </a:solidFill>
                <a:latin typeface="Calibri"/>
                <a:ea typeface="Calibri"/>
                <a:cs typeface="Calibri"/>
                <a:sym typeface="Calibri"/>
              </a:defRPr>
            </a:lvl2pPr>
            <a:lvl3pPr marL="0" marR="0" lvl="2" indent="0" algn="r" rtl="0">
              <a:spcBef>
                <a:spcPts val="0"/>
              </a:spcBef>
              <a:buNone/>
              <a:defRPr sz="900" b="0" i="0" u="none" strike="noStrike" cap="none">
                <a:solidFill>
                  <a:srgbClr val="898989"/>
                </a:solidFill>
                <a:latin typeface="Calibri"/>
                <a:ea typeface="Calibri"/>
                <a:cs typeface="Calibri"/>
                <a:sym typeface="Calibri"/>
              </a:defRPr>
            </a:lvl3pPr>
            <a:lvl4pPr marL="0" marR="0" lvl="3" indent="0" algn="r" rtl="0">
              <a:spcBef>
                <a:spcPts val="0"/>
              </a:spcBef>
              <a:buNone/>
              <a:defRPr sz="900" b="0" i="0" u="none" strike="noStrike" cap="none">
                <a:solidFill>
                  <a:srgbClr val="898989"/>
                </a:solidFill>
                <a:latin typeface="Calibri"/>
                <a:ea typeface="Calibri"/>
                <a:cs typeface="Calibri"/>
                <a:sym typeface="Calibri"/>
              </a:defRPr>
            </a:lvl4pPr>
            <a:lvl5pPr marL="0" marR="0" lvl="4" indent="0" algn="r" rtl="0">
              <a:spcBef>
                <a:spcPts val="0"/>
              </a:spcBef>
              <a:buNone/>
              <a:defRPr sz="900" b="0" i="0" u="none" strike="noStrike" cap="none">
                <a:solidFill>
                  <a:srgbClr val="898989"/>
                </a:solidFill>
                <a:latin typeface="Calibri"/>
                <a:ea typeface="Calibri"/>
                <a:cs typeface="Calibri"/>
                <a:sym typeface="Calibri"/>
              </a:defRPr>
            </a:lvl5pPr>
            <a:lvl6pPr marL="0" marR="0" lvl="5" indent="0" algn="r" rtl="0">
              <a:spcBef>
                <a:spcPts val="0"/>
              </a:spcBef>
              <a:buNone/>
              <a:defRPr sz="900" b="0" i="0" u="none" strike="noStrike" cap="none">
                <a:solidFill>
                  <a:srgbClr val="898989"/>
                </a:solidFill>
                <a:latin typeface="Calibri"/>
                <a:ea typeface="Calibri"/>
                <a:cs typeface="Calibri"/>
                <a:sym typeface="Calibri"/>
              </a:defRPr>
            </a:lvl6pPr>
            <a:lvl7pPr marL="0" marR="0" lvl="6" indent="0" algn="r" rtl="0">
              <a:spcBef>
                <a:spcPts val="0"/>
              </a:spcBef>
              <a:buNone/>
              <a:defRPr sz="900" b="0" i="0" u="none" strike="noStrike" cap="none">
                <a:solidFill>
                  <a:srgbClr val="898989"/>
                </a:solidFill>
                <a:latin typeface="Calibri"/>
                <a:ea typeface="Calibri"/>
                <a:cs typeface="Calibri"/>
                <a:sym typeface="Calibri"/>
              </a:defRPr>
            </a:lvl7pPr>
            <a:lvl8pPr marL="0" marR="0" lvl="7" indent="0" algn="r" rtl="0">
              <a:spcBef>
                <a:spcPts val="0"/>
              </a:spcBef>
              <a:buNone/>
              <a:defRPr sz="900" b="0" i="0" u="none" strike="noStrike" cap="none">
                <a:solidFill>
                  <a:srgbClr val="898989"/>
                </a:solidFill>
                <a:latin typeface="Calibri"/>
                <a:ea typeface="Calibri"/>
                <a:cs typeface="Calibri"/>
                <a:sym typeface="Calibri"/>
              </a:defRPr>
            </a:lvl8pPr>
            <a:lvl9pPr marL="0" marR="0" lvl="8" indent="0" algn="r" rtl="0">
              <a:spcBef>
                <a:spcPts val="0"/>
              </a:spcBef>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477204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hyperlink" Target="https://noaa.maps.arcgis.com/apps/opsdashboard/index.html#/449e3051fbf44202ba6606e2dbcb0e29" TargetMode="External"/><Relationship Id="rId2" Type="http://schemas.openxmlformats.org/officeDocument/2006/relationships/hyperlink" Target="https://noaa.maps.arcgis.com/apps/webappviewer/index.html?id=6093dd81e9e94f7a9062e2fe5fb2f7f5" TargetMode="External"/><Relationship Id="rId1" Type="http://schemas.openxmlformats.org/officeDocument/2006/relationships/slideLayout" Target="../slideLayouts/slideLayout15.xml"/><Relationship Id="rId6" Type="http://schemas.openxmlformats.org/officeDocument/2006/relationships/hyperlink" Target="https://www.ngs.noaa.gov/OPUS-Projects/OpusProjects.shtml" TargetMode="External"/><Relationship Id="rId5" Type="http://schemas.openxmlformats.org/officeDocument/2006/relationships/hyperlink" Target="https://www.ngs.noaa.gov/OPUS/" TargetMode="External"/><Relationship Id="rId4" Type="http://schemas.openxmlformats.org/officeDocument/2006/relationships/hyperlink" Target="https://noaa.maps.arcgis.com/apps/opsdashboard/index.html#/b3f9dcfde4c249bc9cd5817489c5d53c"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eodesy.noaa.gov/marks/recovery/" TargetMode="External"/><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services2.arcgis.com/C8EMgrsFcRFL6LrL/arcgis/rest/services/gtt_priority_service/FeatureServer" TargetMode="External"/><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ngs.noaa.gov/GPSonB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geodesy.noaa.gov/web/science_edu/presentations_library/" TargetMode="External"/><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surveyorsays.podbean.com/e/episode-111-galen-scott-gps-on-benchmarks/" TargetMode="External"/><Relationship Id="rId5" Type="http://schemas.openxmlformats.org/officeDocument/2006/relationships/hyperlink" Target="https://www.xyht.com/surveying/gnss-on-bench-marks/" TargetMode="External"/><Relationship Id="rId4" Type="http://schemas.openxmlformats.org/officeDocument/2006/relationships/hyperlink" Target="https://www.gpsworld.com/a-guide-to-the-latest-beta-ngs-map/"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9.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6" Type="http://schemas.openxmlformats.org/officeDocument/2006/relationships/image" Target="../media/image21.wmf"/><Relationship Id="rId1" Type="http://schemas.openxmlformats.org/officeDocument/2006/relationships/slideLayout" Target="../slideLayouts/slideLayout2.xml"/><Relationship Id="rId6" Type="http://schemas.openxmlformats.org/officeDocument/2006/relationships/hyperlink" Target="http://business.timesonline.co.uk/tol/business/industry_sectors/natural_resources/article3037384.ece" TargetMode="External"/><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4.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coast.noaa.gov/states/fast-facts/natural-infrastructure.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898001" y="2985333"/>
            <a:ext cx="8185202" cy="322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spcBef>
                <a:spcPct val="20000"/>
              </a:spcBef>
              <a:defRPr/>
            </a:pPr>
            <a:r>
              <a:rPr lang="en-US" dirty="0">
                <a:solidFill>
                  <a:prstClr val="black"/>
                </a:solidFill>
                <a:latin typeface="Arial" panose="020B0604020202020204" pitchFamily="34" charset="0"/>
                <a:cs typeface="Arial" panose="020B0604020202020204" pitchFamily="34" charset="0"/>
              </a:rPr>
              <a:t>National Geodetic Survey Monthly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Webinar Series</a:t>
            </a:r>
          </a:p>
          <a:p>
            <a:pPr marL="0" marR="0" lvl="0" indent="0" algn="ctr" defTabSz="457189"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January 13</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2022</a:t>
            </a:r>
          </a:p>
          <a:p>
            <a:pPr marL="0" marR="0" lvl="0" indent="0" algn="ctr" defTabSz="457189" rtl="0" eaLnBrk="1" fontAlgn="auto" latinLnBrk="0" hangingPunct="1">
              <a:lnSpc>
                <a:spcPct val="100000"/>
              </a:lnSpc>
              <a:spcBef>
                <a:spcPct val="2000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ctr" defTabSz="457189"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189"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522011" y="1416816"/>
            <a:ext cx="11487806" cy="939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GPS on Bench Marks for NSRS Modernization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Infrastructure, Resilience, and Preparing for the Future</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Slide Number Placeholder 1">
            <a:extLst>
              <a:ext uri="{FF2B5EF4-FFF2-40B4-BE49-F238E27FC236}">
                <a16:creationId xmlns:a16="http://schemas.microsoft.com/office/drawing/2014/main" id="{AF04B9D4-CC07-4903-A3A9-4826FBBA68F1}"/>
              </a:ext>
            </a:extLst>
          </p:cNvPr>
          <p:cNvSpPr>
            <a:spLocks noGrp="1"/>
          </p:cNvSpPr>
          <p:nvPr>
            <p:ph type="sldNum" sz="quarter" idx="12"/>
          </p:nvPr>
        </p:nvSpPr>
        <p:spPr/>
        <p:txBody>
          <a:bodyPr/>
          <a:lstStyle/>
          <a:p>
            <a:pPr>
              <a:defRPr/>
            </a:pPr>
            <a:fld id="{CE0248DD-E039-490F-A33E-18FD7AE8E335}" type="slidenum">
              <a:rPr lang="en-US" smtClean="0"/>
              <a:pPr>
                <a:defRPr/>
              </a:pPr>
              <a:t>1</a:t>
            </a:fld>
            <a:endParaRPr lang="en-US"/>
          </a:p>
        </p:txBody>
      </p:sp>
      <p:sp>
        <p:nvSpPr>
          <p:cNvPr id="5" name="Rectangle 4">
            <a:extLst>
              <a:ext uri="{FF2B5EF4-FFF2-40B4-BE49-F238E27FC236}">
                <a16:creationId xmlns:a16="http://schemas.microsoft.com/office/drawing/2014/main" id="{9C5BDF93-B2FA-4474-BB03-48399D3FD5F5}"/>
              </a:ext>
            </a:extLst>
          </p:cNvPr>
          <p:cNvSpPr/>
          <p:nvPr/>
        </p:nvSpPr>
        <p:spPr>
          <a:xfrm>
            <a:off x="246698" y="3995678"/>
            <a:ext cx="11612221" cy="2862322"/>
          </a:xfrm>
          <a:prstGeom prst="rect">
            <a:avLst/>
          </a:prstGeom>
        </p:spPr>
        <p:txBody>
          <a:bodyPr wrap="square">
            <a:spAutoFit/>
          </a:bodyPr>
          <a:lstStyle/>
          <a:p>
            <a:pPr lvl="0" algn="ctr" defTabSz="457189">
              <a:spcBef>
                <a:spcPct val="20000"/>
              </a:spcBef>
              <a:defRPr/>
            </a:pPr>
            <a:r>
              <a:rPr lang="en-US" u="sng" dirty="0">
                <a:solidFill>
                  <a:prstClr val="black"/>
                </a:solidFill>
                <a:latin typeface="Arial" panose="020B0604020202020204" pitchFamily="34" charset="0"/>
                <a:ea typeface="ＭＳ Ｐゴシック" charset="0"/>
                <a:cs typeface="Arial" panose="020B0604020202020204" pitchFamily="34" charset="0"/>
              </a:rPr>
              <a:t>Today’s Presenters:</a:t>
            </a:r>
          </a:p>
          <a:p>
            <a:pPr lvl="0" algn="ctr" defTabSz="457189">
              <a:spcBef>
                <a:spcPct val="20000"/>
              </a:spcBef>
              <a:defRPr/>
            </a:pPr>
            <a:r>
              <a:rPr lang="en-US" b="1" dirty="0">
                <a:solidFill>
                  <a:prstClr val="black"/>
                </a:solidFill>
                <a:latin typeface="Arial" panose="020B0604020202020204" pitchFamily="34" charset="0"/>
                <a:ea typeface="ＭＳ Ｐゴシック" charset="0"/>
                <a:cs typeface="Arial" panose="020B0604020202020204" pitchFamily="34" charset="0"/>
              </a:rPr>
              <a:t>Galen Scott</a:t>
            </a:r>
            <a:r>
              <a:rPr lang="en-US" dirty="0">
                <a:solidFill>
                  <a:prstClr val="black"/>
                </a:solidFill>
                <a:latin typeface="Arial" panose="020B0604020202020204" pitchFamily="34" charset="0"/>
                <a:ea typeface="ＭＳ Ｐゴシック" charset="0"/>
                <a:cs typeface="Arial" panose="020B0604020202020204" pitchFamily="34" charset="0"/>
              </a:rPr>
              <a:t>, NGS Constituent Resources Manager &amp; GPSonBM Team Lead</a:t>
            </a:r>
          </a:p>
          <a:p>
            <a:pPr lvl="0" algn="ctr" defTabSz="457189">
              <a:spcBef>
                <a:spcPct val="20000"/>
              </a:spcBef>
              <a:defRPr/>
            </a:pPr>
            <a:r>
              <a:rPr lang="en-US" b="1" dirty="0">
                <a:solidFill>
                  <a:prstClr val="black"/>
                </a:solidFill>
                <a:latin typeface="Arial" panose="020B0604020202020204" pitchFamily="34" charset="0"/>
                <a:cs typeface="Arial" panose="020B0604020202020204" pitchFamily="34" charset="0"/>
              </a:rPr>
              <a:t>Dr. Jacob Heck</a:t>
            </a:r>
            <a:r>
              <a:rPr lang="en-US" dirty="0">
                <a:solidFill>
                  <a:prstClr val="black"/>
                </a:solidFill>
                <a:latin typeface="Arial" panose="020B0604020202020204" pitchFamily="34" charset="0"/>
                <a:cs typeface="Arial" panose="020B0604020202020204" pitchFamily="34" charset="0"/>
              </a:rPr>
              <a:t>, Acting Chief of NGS Geosciences Research Division &amp; Great Lakes Regional Geodetic Advisor </a:t>
            </a:r>
          </a:p>
          <a:p>
            <a:pPr lvl="0" algn="ctr" defTabSz="457189">
              <a:spcBef>
                <a:spcPct val="20000"/>
              </a:spcBef>
              <a:defRPr/>
            </a:pPr>
            <a:r>
              <a:rPr lang="en-US" b="1" dirty="0">
                <a:solidFill>
                  <a:prstClr val="black"/>
                </a:solidFill>
                <a:latin typeface="Arial" panose="020B0604020202020204" pitchFamily="34" charset="0"/>
                <a:ea typeface="ＭＳ Ｐゴシック" charset="0"/>
                <a:cs typeface="Arial" panose="020B0604020202020204" pitchFamily="34" charset="0"/>
              </a:rPr>
              <a:t>Mick Heberlein</a:t>
            </a:r>
            <a:r>
              <a:rPr lang="en-US" dirty="0">
                <a:solidFill>
                  <a:prstClr val="black"/>
                </a:solidFill>
                <a:latin typeface="Arial" panose="020B0604020202020204" pitchFamily="34" charset="0"/>
                <a:ea typeface="ＭＳ Ｐゴシック" charset="0"/>
                <a:cs typeface="Arial" panose="020B0604020202020204" pitchFamily="34" charset="0"/>
              </a:rPr>
              <a:t>, Central Office Survey Coordinator, Wisconsin Department of Transportation</a:t>
            </a:r>
          </a:p>
          <a:p>
            <a:pPr lvl="0" algn="ctr" defTabSz="457189">
              <a:spcBef>
                <a:spcPct val="20000"/>
              </a:spcBef>
              <a:defRPr/>
            </a:pPr>
            <a:endParaRPr lang="en-US" dirty="0">
              <a:solidFill>
                <a:prstClr val="black"/>
              </a:solidFill>
              <a:latin typeface="Arial" panose="020B0604020202020204" pitchFamily="34" charset="0"/>
              <a:ea typeface="ＭＳ Ｐゴシック" charset="0"/>
              <a:cs typeface="Arial" panose="020B0604020202020204" pitchFamily="34" charset="0"/>
            </a:endParaRPr>
          </a:p>
          <a:p>
            <a:pPr algn="ctr"/>
            <a:r>
              <a:rPr lang="en-US" u="sng" dirty="0">
                <a:solidFill>
                  <a:prstClr val="black"/>
                </a:solidFill>
                <a:latin typeface="Arial" panose="020B0604020202020204" pitchFamily="34" charset="0"/>
                <a:ea typeface="ＭＳ Ｐゴシック" charset="0"/>
                <a:cs typeface="Arial" panose="020B0604020202020204" pitchFamily="34" charset="0"/>
              </a:rPr>
              <a:t>GPSonBM Team:</a:t>
            </a:r>
          </a:p>
          <a:p>
            <a:pPr lvl="1" algn="ctr"/>
            <a:r>
              <a:rPr lang="en-US" b="1" dirty="0">
                <a:solidFill>
                  <a:prstClr val="black"/>
                </a:solidFill>
                <a:latin typeface="Arial" panose="020B0604020202020204" pitchFamily="34" charset="0"/>
                <a:ea typeface="ＭＳ Ｐゴシック" charset="0"/>
                <a:cs typeface="Arial" panose="020B0604020202020204" pitchFamily="34" charset="0"/>
              </a:rPr>
              <a:t>Dr. Kevin Ahlgren</a:t>
            </a:r>
            <a:r>
              <a:rPr lang="en-US" dirty="0">
                <a:solidFill>
                  <a:prstClr val="black"/>
                </a:solidFill>
                <a:latin typeface="Arial" panose="020B0604020202020204" pitchFamily="34" charset="0"/>
                <a:ea typeface="ＭＳ Ｐゴシック" charset="0"/>
                <a:cs typeface="Arial" panose="020B0604020202020204" pitchFamily="34" charset="0"/>
              </a:rPr>
              <a:t>, Geodesist &amp; Geoid Modeler</a:t>
            </a:r>
          </a:p>
          <a:p>
            <a:pPr lvl="1" algn="ctr"/>
            <a:r>
              <a:rPr lang="en-US" b="1" dirty="0">
                <a:solidFill>
                  <a:prstClr val="black"/>
                </a:solidFill>
                <a:latin typeface="Arial" panose="020B0604020202020204" pitchFamily="34" charset="0"/>
                <a:ea typeface="ＭＳ Ｐゴシック" charset="0"/>
                <a:cs typeface="Arial" panose="020B0604020202020204" pitchFamily="34" charset="0"/>
              </a:rPr>
              <a:t>Brian Shaw</a:t>
            </a:r>
            <a:r>
              <a:rPr lang="en-US" dirty="0">
                <a:solidFill>
                  <a:prstClr val="black"/>
                </a:solidFill>
                <a:latin typeface="Arial" panose="020B0604020202020204" pitchFamily="34" charset="0"/>
                <a:ea typeface="ＭＳ Ｐゴシック" charset="0"/>
                <a:cs typeface="Arial" panose="020B0604020202020204" pitchFamily="34" charset="0"/>
              </a:rPr>
              <a:t>, NGS GIS Team Lead &amp; Rocky Mountain Geodetic Advisor   </a:t>
            </a:r>
          </a:p>
          <a:p>
            <a:pPr lvl="0" algn="ctr" defTabSz="457189">
              <a:spcBef>
                <a:spcPct val="20000"/>
              </a:spcBef>
              <a:defRPr/>
            </a:pPr>
            <a:endParaRPr lang="en-US" dirty="0">
              <a:solidFill>
                <a:prstClr val="blac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987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mj-lt"/>
              </a:rPr>
              <a:t>Why NSRS Modernization?</a:t>
            </a:r>
          </a:p>
        </p:txBody>
      </p:sp>
      <p:grpSp>
        <p:nvGrpSpPr>
          <p:cNvPr id="25" name="Group 24"/>
          <p:cNvGrpSpPr/>
          <p:nvPr/>
        </p:nvGrpSpPr>
        <p:grpSpPr>
          <a:xfrm>
            <a:off x="406308" y="1438098"/>
            <a:ext cx="12008241" cy="1782717"/>
            <a:chOff x="406308" y="1438098"/>
            <a:chExt cx="12008241" cy="1782717"/>
          </a:xfrm>
        </p:grpSpPr>
        <p:grpSp>
          <p:nvGrpSpPr>
            <p:cNvPr id="22" name="Group 21"/>
            <p:cNvGrpSpPr/>
            <p:nvPr/>
          </p:nvGrpSpPr>
          <p:grpSpPr>
            <a:xfrm>
              <a:off x="2059956" y="1438098"/>
              <a:ext cx="10354593" cy="1782717"/>
              <a:chOff x="2059956" y="1438098"/>
              <a:chExt cx="10354593" cy="1782717"/>
            </a:xfrm>
          </p:grpSpPr>
          <p:grpSp>
            <p:nvGrpSpPr>
              <p:cNvPr id="14" name="Group 13"/>
              <p:cNvGrpSpPr/>
              <p:nvPr/>
            </p:nvGrpSpPr>
            <p:grpSpPr>
              <a:xfrm>
                <a:off x="3276210" y="1438098"/>
                <a:ext cx="9138339" cy="1457445"/>
                <a:chOff x="3629435" y="1601124"/>
                <a:chExt cx="9138339" cy="1457445"/>
              </a:xfrm>
            </p:grpSpPr>
            <p:sp>
              <p:nvSpPr>
                <p:cNvPr id="3" name="Rectangle 2"/>
                <p:cNvSpPr/>
                <p:nvPr/>
              </p:nvSpPr>
              <p:spPr>
                <a:xfrm>
                  <a:off x="4067850" y="1601124"/>
                  <a:ext cx="1663037" cy="646331"/>
                </a:xfrm>
                <a:prstGeom prst="rect">
                  <a:avLst/>
                </a:prstGeom>
              </p:spPr>
              <p:txBody>
                <a:bodyPr wrap="square">
                  <a:spAutoFit/>
                </a:bodyPr>
                <a:lstStyle/>
                <a:p>
                  <a:pPr lvl="0" defTabSz="609585">
                    <a:spcBef>
                      <a:spcPct val="20000"/>
                    </a:spcBef>
                  </a:pPr>
                  <a:r>
                    <a:rPr lang="en-US" sz="3600" b="1" dirty="0">
                      <a:solidFill>
                        <a:prstClr val="black"/>
                      </a:solidFill>
                    </a:rPr>
                    <a:t>ACCESS</a:t>
                  </a:r>
                </a:p>
              </p:txBody>
            </p:sp>
            <p:sp>
              <p:nvSpPr>
                <p:cNvPr id="2" name="Rectangle 1"/>
                <p:cNvSpPr/>
                <p:nvPr/>
              </p:nvSpPr>
              <p:spPr>
                <a:xfrm>
                  <a:off x="3629435" y="2227572"/>
                  <a:ext cx="9138339" cy="830997"/>
                </a:xfrm>
                <a:prstGeom prst="rect">
                  <a:avLst/>
                </a:prstGeom>
              </p:spPr>
              <p:txBody>
                <a:bodyPr wrap="square">
                  <a:spAutoFit/>
                </a:bodyPr>
                <a:lstStyle/>
                <a:p>
                  <a:pPr marL="757066" lvl="8" indent="-291179">
                    <a:buFont typeface="Arial" panose="020B0604020202020204" pitchFamily="34" charset="0"/>
                    <a:buChar char="•"/>
                  </a:pPr>
                  <a:r>
                    <a:rPr lang="en-US" sz="2400" dirty="0"/>
                    <a:t>GNSS equipment is fast, inexpensive, reliable (and improving)</a:t>
                  </a:r>
                </a:p>
                <a:p>
                  <a:pPr marL="757066" lvl="7" indent="-291179">
                    <a:buFont typeface="Arial" panose="020B0604020202020204" pitchFamily="34" charset="0"/>
                    <a:buChar char="•"/>
                  </a:pPr>
                  <a:r>
                    <a:rPr lang="en-US" sz="2400" dirty="0"/>
                    <a:t>Reduces reliance on finding survey control (“bench marks”)</a:t>
                  </a:r>
                </a:p>
              </p:txBody>
            </p:sp>
          </p:grpSp>
          <p:pic>
            <p:nvPicPr>
              <p:cNvPr id="15" name="Picture 14"/>
              <p:cNvPicPr>
                <a:picLocks noChangeAspect="1"/>
              </p:cNvPicPr>
              <p:nvPr/>
            </p:nvPicPr>
            <p:blipFill rotWithShape="1">
              <a:blip r:embed="rId3"/>
              <a:srcRect l="2950" t="5248" r="14307" b="33257"/>
              <a:stretch/>
            </p:blipFill>
            <p:spPr>
              <a:xfrm flipH="1">
                <a:off x="2059956" y="1746108"/>
                <a:ext cx="1488174" cy="1474707"/>
              </a:xfrm>
              <a:prstGeom prst="rect">
                <a:avLst/>
              </a:prstGeom>
            </p:spPr>
          </p:pic>
        </p:grpSp>
        <p:pic>
          <p:nvPicPr>
            <p:cNvPr id="16" name="Picture 15"/>
            <p:cNvPicPr>
              <a:picLocks noChangeAspect="1"/>
            </p:cNvPicPr>
            <p:nvPr/>
          </p:nvPicPr>
          <p:blipFill rotWithShape="1">
            <a:blip r:embed="rId4"/>
            <a:srcRect l="18018" t="23312" r="47948" b="21399"/>
            <a:stretch/>
          </p:blipFill>
          <p:spPr>
            <a:xfrm>
              <a:off x="406308" y="1538710"/>
              <a:ext cx="1215233" cy="1680642"/>
            </a:xfrm>
            <a:prstGeom prst="rect">
              <a:avLst/>
            </a:prstGeom>
          </p:spPr>
        </p:pic>
      </p:grpSp>
      <p:grpSp>
        <p:nvGrpSpPr>
          <p:cNvPr id="23" name="Group 22"/>
          <p:cNvGrpSpPr/>
          <p:nvPr/>
        </p:nvGrpSpPr>
        <p:grpSpPr>
          <a:xfrm>
            <a:off x="160769" y="3186828"/>
            <a:ext cx="11240487" cy="1823602"/>
            <a:chOff x="160769" y="3186828"/>
            <a:chExt cx="11240487" cy="1823602"/>
          </a:xfrm>
        </p:grpSpPr>
        <p:grpSp>
          <p:nvGrpSpPr>
            <p:cNvPr id="12" name="Group 11"/>
            <p:cNvGrpSpPr/>
            <p:nvPr/>
          </p:nvGrpSpPr>
          <p:grpSpPr>
            <a:xfrm>
              <a:off x="160769" y="3222171"/>
              <a:ext cx="8306816" cy="1416577"/>
              <a:chOff x="160769" y="3222171"/>
              <a:chExt cx="8306816" cy="1416577"/>
            </a:xfrm>
          </p:grpSpPr>
          <p:sp>
            <p:nvSpPr>
              <p:cNvPr id="8" name="Rectangle 7"/>
              <p:cNvSpPr/>
              <p:nvPr/>
            </p:nvSpPr>
            <p:spPr>
              <a:xfrm>
                <a:off x="471820" y="3222171"/>
                <a:ext cx="2299443" cy="646331"/>
              </a:xfrm>
              <a:prstGeom prst="rect">
                <a:avLst/>
              </a:prstGeom>
            </p:spPr>
            <p:txBody>
              <a:bodyPr wrap="square">
                <a:spAutoFit/>
              </a:bodyPr>
              <a:lstStyle/>
              <a:p>
                <a:pPr lvl="0" defTabSz="609585">
                  <a:spcBef>
                    <a:spcPct val="20000"/>
                  </a:spcBef>
                </a:pPr>
                <a:r>
                  <a:rPr lang="en-US" sz="3600" b="1" dirty="0">
                    <a:solidFill>
                      <a:prstClr val="black"/>
                    </a:solidFill>
                  </a:rPr>
                  <a:t>ACCURACY</a:t>
                </a:r>
              </a:p>
            </p:txBody>
          </p:sp>
          <p:sp>
            <p:nvSpPr>
              <p:cNvPr id="10" name="Rectangle 9"/>
              <p:cNvSpPr/>
              <p:nvPr/>
            </p:nvSpPr>
            <p:spPr>
              <a:xfrm>
                <a:off x="160769" y="3807751"/>
                <a:ext cx="8306816" cy="830997"/>
              </a:xfrm>
              <a:prstGeom prst="rect">
                <a:avLst/>
              </a:prstGeom>
            </p:spPr>
            <p:txBody>
              <a:bodyPr wrap="square">
                <a:spAutoFit/>
              </a:bodyPr>
              <a:lstStyle/>
              <a:p>
                <a:pPr marL="757066" lvl="7" indent="-291179">
                  <a:buFont typeface="Arial" panose="020B0604020202020204" pitchFamily="34" charset="0"/>
                  <a:buChar char="•"/>
                </a:pPr>
                <a:r>
                  <a:rPr lang="en-US" sz="2400" dirty="0"/>
                  <a:t>Insensitive to distance dependent errors; reliable</a:t>
                </a:r>
              </a:p>
              <a:p>
                <a:pPr marL="757066" lvl="7" indent="-291179">
                  <a:buFont typeface="Arial" panose="020B0604020202020204" pitchFamily="34" charset="0"/>
                  <a:buChar char="•"/>
                </a:pPr>
                <a:r>
                  <a:rPr lang="en-US" sz="2400" dirty="0"/>
                  <a:t>Immune to bench mark stability (referenced to CORS)</a:t>
                </a:r>
              </a:p>
            </p:txBody>
          </p:sp>
        </p:grpSp>
        <p:pic>
          <p:nvPicPr>
            <p:cNvPr id="17" name="Picture 16"/>
            <p:cNvPicPr>
              <a:picLocks noChangeAspect="1"/>
            </p:cNvPicPr>
            <p:nvPr/>
          </p:nvPicPr>
          <p:blipFill>
            <a:blip r:embed="rId5"/>
            <a:stretch>
              <a:fillRect/>
            </a:stretch>
          </p:blipFill>
          <p:spPr>
            <a:xfrm>
              <a:off x="8004112" y="3186828"/>
              <a:ext cx="3397144" cy="1823602"/>
            </a:xfrm>
            <a:prstGeom prst="rect">
              <a:avLst/>
            </a:prstGeom>
          </p:spPr>
        </p:pic>
      </p:grpSp>
      <p:grpSp>
        <p:nvGrpSpPr>
          <p:cNvPr id="24" name="Group 23"/>
          <p:cNvGrpSpPr/>
          <p:nvPr/>
        </p:nvGrpSpPr>
        <p:grpSpPr>
          <a:xfrm>
            <a:off x="91588" y="4910878"/>
            <a:ext cx="12836825" cy="1771339"/>
            <a:chOff x="91588" y="4910878"/>
            <a:chExt cx="12836825" cy="1771339"/>
          </a:xfrm>
        </p:grpSpPr>
        <p:grpSp>
          <p:nvGrpSpPr>
            <p:cNvPr id="13" name="Group 12"/>
            <p:cNvGrpSpPr/>
            <p:nvPr/>
          </p:nvGrpSpPr>
          <p:grpSpPr>
            <a:xfrm>
              <a:off x="3079810" y="4910878"/>
              <a:ext cx="9848603" cy="1771339"/>
              <a:chOff x="2231054" y="4863101"/>
              <a:chExt cx="9848603" cy="1771339"/>
            </a:xfrm>
          </p:grpSpPr>
          <p:sp>
            <p:nvSpPr>
              <p:cNvPr id="9" name="Rectangle 8"/>
              <p:cNvSpPr/>
              <p:nvPr/>
            </p:nvSpPr>
            <p:spPr>
              <a:xfrm>
                <a:off x="2771263" y="4863101"/>
                <a:ext cx="3085828" cy="646331"/>
              </a:xfrm>
              <a:prstGeom prst="rect">
                <a:avLst/>
              </a:prstGeom>
            </p:spPr>
            <p:txBody>
              <a:bodyPr wrap="square">
                <a:spAutoFit/>
              </a:bodyPr>
              <a:lstStyle/>
              <a:p>
                <a:pPr lvl="0" defTabSz="609585">
                  <a:spcBef>
                    <a:spcPct val="20000"/>
                  </a:spcBef>
                </a:pPr>
                <a:r>
                  <a:rPr lang="en-US" sz="3600" b="1" dirty="0">
                    <a:solidFill>
                      <a:prstClr val="black"/>
                    </a:solidFill>
                  </a:rPr>
                  <a:t>CONSISTENCY</a:t>
                </a:r>
              </a:p>
            </p:txBody>
          </p:sp>
          <p:sp>
            <p:nvSpPr>
              <p:cNvPr id="11" name="Rectangle 10"/>
              <p:cNvSpPr/>
              <p:nvPr/>
            </p:nvSpPr>
            <p:spPr>
              <a:xfrm>
                <a:off x="2231054" y="5434111"/>
                <a:ext cx="9848603" cy="1200329"/>
              </a:xfrm>
              <a:prstGeom prst="rect">
                <a:avLst/>
              </a:prstGeom>
            </p:spPr>
            <p:txBody>
              <a:bodyPr wrap="square">
                <a:spAutoFit/>
              </a:bodyPr>
              <a:lstStyle/>
              <a:p>
                <a:pPr marL="757066" lvl="7" indent="-291179">
                  <a:buFont typeface="Arial" panose="020B0604020202020204" pitchFamily="34" charset="0"/>
                  <a:buChar char="•"/>
                </a:pPr>
                <a:r>
                  <a:rPr lang="en-US" sz="2400" dirty="0"/>
                  <a:t>Eliminates systematic errors in current datums</a:t>
                </a:r>
              </a:p>
              <a:p>
                <a:pPr marL="757066" lvl="7" indent="-291179">
                  <a:buFont typeface="Arial" panose="020B0604020202020204" pitchFamily="34" charset="0"/>
                  <a:buChar char="•"/>
                </a:pPr>
                <a:r>
                  <a:rPr lang="en-US" sz="2400" dirty="0"/>
                  <a:t>Aligned with global reference frames</a:t>
                </a:r>
              </a:p>
              <a:p>
                <a:pPr marL="757066" lvl="7" indent="-291179">
                  <a:buFont typeface="Arial" panose="020B0604020202020204" pitchFamily="34" charset="0"/>
                  <a:buChar char="•"/>
                </a:pPr>
                <a:r>
                  <a:rPr lang="en-US" sz="2400" dirty="0"/>
                  <a:t>Integrated system for both positions and heights (“elevations”)</a:t>
                </a:r>
              </a:p>
            </p:txBody>
          </p:sp>
        </p:grpSp>
        <p:sp>
          <p:nvSpPr>
            <p:cNvPr id="21" name="Rectangle 20"/>
            <p:cNvSpPr/>
            <p:nvPr/>
          </p:nvSpPr>
          <p:spPr>
            <a:xfrm rot="19717376">
              <a:off x="91588" y="5206342"/>
              <a:ext cx="3764051" cy="954107"/>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Main Driver: </a:t>
              </a:r>
            </a:p>
            <a:p>
              <a:pPr algn="ctr"/>
              <a:r>
                <a:rPr lang="en-US" sz="28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Align with GNSS</a:t>
              </a:r>
            </a:p>
          </p:txBody>
        </p:sp>
      </p:grpSp>
    </p:spTree>
    <p:extLst>
      <p:ext uri="{BB962C8B-B14F-4D97-AF65-F5344CB8AC3E}">
        <p14:creationId xmlns:p14="http://schemas.microsoft.com/office/powerpoint/2010/main" val="287665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491" y="562651"/>
            <a:ext cx="8229600" cy="857250"/>
          </a:xfrm>
        </p:spPr>
        <p:txBody>
          <a:bodyPr>
            <a:noAutofit/>
          </a:bodyPr>
          <a:lstStyle/>
          <a:p>
            <a:r>
              <a:rPr lang="en-US" sz="4000" dirty="0"/>
              <a:t>GPS on Bench Marks - What &amp; Why?</a:t>
            </a:r>
            <a:br>
              <a:rPr lang="en-US" sz="4000" dirty="0"/>
            </a:br>
            <a:r>
              <a:rPr lang="en-US" sz="3200" dirty="0"/>
              <a:t>    </a:t>
            </a:r>
            <a:endParaRPr lang="en-US" sz="4000" dirty="0"/>
          </a:p>
        </p:txBody>
      </p:sp>
      <p:sp>
        <p:nvSpPr>
          <p:cNvPr id="3" name="Content Placeholder 2"/>
          <p:cNvSpPr>
            <a:spLocks noGrp="1"/>
          </p:cNvSpPr>
          <p:nvPr>
            <p:ph idx="1"/>
          </p:nvPr>
        </p:nvSpPr>
        <p:spPr>
          <a:xfrm>
            <a:off x="229484" y="2431387"/>
            <a:ext cx="8539945" cy="3089301"/>
          </a:xfrm>
        </p:spPr>
        <p:txBody>
          <a:bodyPr>
            <a:noAutofit/>
          </a:bodyPr>
          <a:lstStyle/>
          <a:p>
            <a:pPr marL="0" indent="0" algn="ctr">
              <a:buNone/>
            </a:pPr>
            <a:r>
              <a:rPr lang="en-US" sz="2400" b="1" dirty="0"/>
              <a:t>Primary GPSonBM Campaign Benefits: </a:t>
            </a:r>
          </a:p>
          <a:p>
            <a:r>
              <a:rPr lang="en-US" sz="2400" dirty="0"/>
              <a:t>2020.0 Reference Epoch Coordinates (REC’s)</a:t>
            </a:r>
          </a:p>
          <a:p>
            <a:r>
              <a:rPr lang="en-US" sz="2400" dirty="0"/>
              <a:t>Data for NAVD 88 – NAPGD2022 Transformation Tools</a:t>
            </a:r>
          </a:p>
          <a:p>
            <a:r>
              <a:rPr lang="en-US" sz="2400" dirty="0"/>
              <a:t>Build time series of observations in areas of motion</a:t>
            </a:r>
          </a:p>
          <a:p>
            <a:pPr marL="0" indent="0" algn="ctr">
              <a:buNone/>
            </a:pPr>
            <a:endParaRPr lang="en-US" sz="2400" dirty="0"/>
          </a:p>
          <a:p>
            <a:pPr marL="0" indent="0" algn="ctr">
              <a:buNone/>
            </a:pPr>
            <a:r>
              <a:rPr lang="en-US" sz="2400" b="1" dirty="0"/>
              <a:t>Added benefits:</a:t>
            </a:r>
          </a:p>
          <a:p>
            <a:pPr fontAlgn="base"/>
            <a:r>
              <a:rPr lang="en-US" sz="2400" dirty="0"/>
              <a:t>Evaluate gravimetric geoid models</a:t>
            </a:r>
          </a:p>
          <a:p>
            <a:r>
              <a:rPr lang="en-US" sz="2400" dirty="0"/>
              <a:t>Check your RTN results</a:t>
            </a:r>
          </a:p>
          <a:p>
            <a:pPr fontAlgn="base"/>
            <a:r>
              <a:rPr lang="en-US" sz="2400" dirty="0"/>
              <a:t>Update and maintain passive control marks</a:t>
            </a:r>
          </a:p>
          <a:p>
            <a:pPr fontAlgn="base"/>
            <a:r>
              <a:rPr lang="en-US" sz="2400" dirty="0"/>
              <a:t>Identify marks suspected of movement</a:t>
            </a:r>
          </a:p>
          <a:p>
            <a:pPr fontAlgn="base"/>
            <a:endParaRPr lang="en-US" sz="2400" dirty="0"/>
          </a:p>
          <a:p>
            <a:pPr fontAlgn="base"/>
            <a:endParaRPr lang="en-US" sz="2000" b="1" dirty="0"/>
          </a:p>
          <a:p>
            <a:endParaRPr lang="en-US" sz="2000" dirty="0"/>
          </a:p>
        </p:txBody>
      </p:sp>
      <p:pic>
        <p:nvPicPr>
          <p:cNvPr id="6" name="Picture 5"/>
          <p:cNvPicPr>
            <a:picLocks noChangeAspect="1"/>
          </p:cNvPicPr>
          <p:nvPr/>
        </p:nvPicPr>
        <p:blipFill rotWithShape="1">
          <a:blip r:embed="rId3"/>
          <a:srcRect t="7731"/>
          <a:stretch/>
        </p:blipFill>
        <p:spPr>
          <a:xfrm>
            <a:off x="9307020" y="2263981"/>
            <a:ext cx="2961180" cy="2735724"/>
          </a:xfrm>
          <a:prstGeom prst="rect">
            <a:avLst/>
          </a:prstGeom>
        </p:spPr>
      </p:pic>
      <p:sp>
        <p:nvSpPr>
          <p:cNvPr id="4" name="Rectangle 3"/>
          <p:cNvSpPr/>
          <p:nvPr/>
        </p:nvSpPr>
        <p:spPr>
          <a:xfrm>
            <a:off x="304800" y="1122665"/>
            <a:ext cx="11526982"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GPS on Bench Marks is about preparing the country and our communities to take full advantage of the benefits of the Modernized NSRS, by collecting new GPS observations on bench marks with published NAVD 88 heights. </a:t>
            </a:r>
          </a:p>
        </p:txBody>
      </p:sp>
      <p:grpSp>
        <p:nvGrpSpPr>
          <p:cNvPr id="12" name="Group 11"/>
          <p:cNvGrpSpPr/>
          <p:nvPr/>
        </p:nvGrpSpPr>
        <p:grpSpPr>
          <a:xfrm>
            <a:off x="7873572" y="3167074"/>
            <a:ext cx="2866895" cy="2857500"/>
            <a:chOff x="6805028" y="1792002"/>
            <a:chExt cx="5192972" cy="5020307"/>
          </a:xfrm>
        </p:grpSpPr>
        <p:pic>
          <p:nvPicPr>
            <p:cNvPr id="5" name="Picture 4"/>
            <p:cNvPicPr>
              <a:picLocks noChangeAspect="1"/>
            </p:cNvPicPr>
            <p:nvPr/>
          </p:nvPicPr>
          <p:blipFill>
            <a:blip r:embed="rId4"/>
            <a:stretch>
              <a:fillRect/>
            </a:stretch>
          </p:blipFill>
          <p:spPr>
            <a:xfrm>
              <a:off x="6805029" y="4334582"/>
              <a:ext cx="5192971" cy="2477727"/>
            </a:xfrm>
            <a:prstGeom prst="rect">
              <a:avLst/>
            </a:prstGeom>
          </p:spPr>
        </p:pic>
        <p:pic>
          <p:nvPicPr>
            <p:cNvPr id="11" name="Picture 10"/>
            <p:cNvPicPr>
              <a:picLocks noChangeAspect="1"/>
            </p:cNvPicPr>
            <p:nvPr/>
          </p:nvPicPr>
          <p:blipFill>
            <a:blip r:embed="rId5"/>
            <a:stretch>
              <a:fillRect/>
            </a:stretch>
          </p:blipFill>
          <p:spPr>
            <a:xfrm>
              <a:off x="6805028" y="1792002"/>
              <a:ext cx="5192972" cy="2418432"/>
            </a:xfrm>
            <a:prstGeom prst="rect">
              <a:avLst/>
            </a:prstGeom>
          </p:spPr>
        </p:pic>
      </p:grpSp>
      <p:pic>
        <p:nvPicPr>
          <p:cNvPr id="7" name="Picture 6"/>
          <p:cNvPicPr>
            <a:picLocks noChangeAspect="1"/>
          </p:cNvPicPr>
          <p:nvPr/>
        </p:nvPicPr>
        <p:blipFill>
          <a:blip r:embed="rId6"/>
          <a:stretch>
            <a:fillRect/>
          </a:stretch>
        </p:blipFill>
        <p:spPr>
          <a:xfrm>
            <a:off x="6345840" y="4999705"/>
            <a:ext cx="3267075" cy="1899875"/>
          </a:xfrm>
          <a:prstGeom prst="rect">
            <a:avLst/>
          </a:prstGeom>
        </p:spPr>
      </p:pic>
    </p:spTree>
    <p:extLst>
      <p:ext uri="{BB962C8B-B14F-4D97-AF65-F5344CB8AC3E}">
        <p14:creationId xmlns:p14="http://schemas.microsoft.com/office/powerpoint/2010/main" val="33914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5" y="516190"/>
            <a:ext cx="11865685" cy="758428"/>
          </a:xfrm>
        </p:spPr>
        <p:txBody>
          <a:bodyPr/>
          <a:lstStyle/>
          <a:p>
            <a:pPr lvl="0" defTabSz="609585" eaLnBrk="1" fontAlgn="auto">
              <a:spcBef>
                <a:spcPts val="0"/>
              </a:spcBef>
              <a:spcAft>
                <a:spcPts val="0"/>
              </a:spcAft>
              <a:defRPr/>
            </a:pPr>
            <a:r>
              <a:rPr lang="en-US" sz="4000" dirty="0">
                <a:solidFill>
                  <a:srgbClr val="000000"/>
                </a:solidFill>
                <a:latin typeface="Calibri"/>
                <a:cs typeface="Calibri"/>
                <a:sym typeface="Times New Roman"/>
              </a:rPr>
              <a:t>GPSonBM Measurements Connect </a:t>
            </a:r>
            <a:br>
              <a:rPr lang="en-US" sz="4000" dirty="0">
                <a:solidFill>
                  <a:srgbClr val="000000"/>
                </a:solidFill>
                <a:latin typeface="Calibri"/>
                <a:cs typeface="Calibri"/>
                <a:sym typeface="Times New Roman"/>
              </a:rPr>
            </a:br>
            <a:r>
              <a:rPr lang="en-US" sz="4000" dirty="0">
                <a:solidFill>
                  <a:srgbClr val="000000"/>
                </a:solidFill>
                <a:latin typeface="Calibri"/>
                <a:cs typeface="Calibri"/>
                <a:sym typeface="Times New Roman"/>
              </a:rPr>
              <a:t>Current and Future Datums</a:t>
            </a:r>
          </a:p>
        </p:txBody>
      </p:sp>
      <p:sp>
        <p:nvSpPr>
          <p:cNvPr id="3" name="Content Placeholder 2"/>
          <p:cNvSpPr>
            <a:spLocks noGrp="1"/>
          </p:cNvSpPr>
          <p:nvPr>
            <p:ph idx="1"/>
          </p:nvPr>
        </p:nvSpPr>
        <p:spPr>
          <a:xfrm>
            <a:off x="217686" y="1482237"/>
            <a:ext cx="11645462" cy="1141664"/>
          </a:xfrm>
        </p:spPr>
        <p:txBody>
          <a:bodyPr/>
          <a:lstStyle/>
          <a:p>
            <a:pPr marL="0" lvl="0" indent="0" defTabSz="914400" eaLnBrk="1" fontAlgn="auto" hangingPunct="1">
              <a:spcBef>
                <a:spcPts val="0"/>
              </a:spcBef>
              <a:spcAft>
                <a:spcPts val="0"/>
              </a:spcAft>
              <a:buNone/>
              <a:defRPr/>
            </a:pPr>
            <a:r>
              <a:rPr lang="en-US" sz="2400" dirty="0">
                <a:solidFill>
                  <a:srgbClr val="000000"/>
                </a:solidFill>
                <a:cs typeface="Helvetica"/>
              </a:rPr>
              <a:t>The relationship between the old and new datums vary by location. GPSonBM data is used to measure that relationship. The accuracy of the transformations in any particular place will be directly related to the density of GPSonBM data available in that area.</a:t>
            </a:r>
            <a:endParaRPr lang="en-US" sz="2400" dirty="0">
              <a:solidFill>
                <a:srgbClr val="000000"/>
              </a:solidFill>
              <a:latin typeface="Helvetica"/>
              <a:cs typeface="Helvetica"/>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791C4-DF4E-4C17-A41C-B2BEB15390BD}"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TextBox 8"/>
          <p:cNvSpPr txBox="1"/>
          <p:nvPr/>
        </p:nvSpPr>
        <p:spPr>
          <a:xfrm>
            <a:off x="8893915" y="4368062"/>
            <a:ext cx="14221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mn-cs"/>
              </a:rPr>
              <a:t>PID: EZ0840</a:t>
            </a:r>
          </a:p>
        </p:txBody>
      </p:sp>
      <p:sp>
        <p:nvSpPr>
          <p:cNvPr id="8" name="Rectangle 7"/>
          <p:cNvSpPr/>
          <p:nvPr/>
        </p:nvSpPr>
        <p:spPr>
          <a:xfrm>
            <a:off x="473452" y="2991659"/>
            <a:ext cx="5348513" cy="1323439"/>
          </a:xfrm>
          <a:prstGeom prst="rect">
            <a:avLst/>
          </a:prstGeom>
        </p:spPr>
        <p:txBody>
          <a:bodyPr wrap="square">
            <a:spAutoFit/>
          </a:bodyPr>
          <a:lstStyle/>
          <a:p>
            <a:pPr lvl="1">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 moving from NAVD 88 to NAPGD2022, there will be a Shift</a:t>
            </a:r>
            <a:r>
              <a:rPr kumimoji="0" lang="en-US" sz="2000" b="0" i="0" u="none" strike="noStrike" kern="1200" cap="none" spc="0" normalizeH="0" baseline="0" noProof="0" dirty="0">
                <a:ln>
                  <a:noFill/>
                </a:ln>
                <a:solidFill>
                  <a:prstClr val="black"/>
                </a:solidFill>
                <a:effectLst/>
                <a:uLnTx/>
                <a:uFillTx/>
                <a:latin typeface="Calibri"/>
                <a:ea typeface="+mn-ea"/>
                <a:cs typeface="+mn-cs"/>
              </a:rPr>
              <a:t>: A one-time 0 to 2 meter jump in </a:t>
            </a:r>
            <a:r>
              <a:rPr lang="en-US" sz="2000" dirty="0">
                <a:solidFill>
                  <a:prstClr val="black"/>
                </a:solidFill>
                <a:latin typeface="Calibri"/>
              </a:rPr>
              <a:t>orthometric heights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en-US" b="0" i="0" u="none" strike="noStrike" kern="1200" cap="none" spc="0" normalizeH="0" baseline="0" noProof="0" dirty="0">
                <a:ln>
                  <a:noFill/>
                </a:ln>
                <a:solidFill>
                  <a:prstClr val="black"/>
                </a:solidFill>
                <a:effectLst/>
                <a:uLnTx/>
                <a:uFillTx/>
                <a:latin typeface="Calibri"/>
                <a:ea typeface="+mn-ea"/>
                <a:cs typeface="+mn-cs"/>
              </a:rPr>
              <a:t>From fixing biases and/or tilts in NAVD 88</a:t>
            </a:r>
          </a:p>
        </p:txBody>
      </p:sp>
      <p:grpSp>
        <p:nvGrpSpPr>
          <p:cNvPr id="5" name="Group 4">
            <a:extLst>
              <a:ext uri="{FF2B5EF4-FFF2-40B4-BE49-F238E27FC236}">
                <a16:creationId xmlns:a16="http://schemas.microsoft.com/office/drawing/2014/main" id="{B1938F56-A8D6-457B-877D-0EDDD500D60E}"/>
              </a:ext>
            </a:extLst>
          </p:cNvPr>
          <p:cNvGrpSpPr/>
          <p:nvPr/>
        </p:nvGrpSpPr>
        <p:grpSpPr>
          <a:xfrm>
            <a:off x="217686" y="2621656"/>
            <a:ext cx="11974313" cy="4327876"/>
            <a:chOff x="217686" y="2624631"/>
            <a:chExt cx="11974313" cy="4327876"/>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124" y="2624631"/>
              <a:ext cx="6495875" cy="432787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86" y="4315445"/>
              <a:ext cx="3382764" cy="2545530"/>
            </a:xfrm>
            <a:prstGeom prst="rect">
              <a:avLst/>
            </a:prstGeom>
          </p:spPr>
        </p:pic>
        <p:sp>
          <p:nvSpPr>
            <p:cNvPr id="11" name="Right Arrow Callout 10"/>
            <p:cNvSpPr/>
            <p:nvPr/>
          </p:nvSpPr>
          <p:spPr>
            <a:xfrm>
              <a:off x="4095450" y="5234838"/>
              <a:ext cx="3575995" cy="1307054"/>
            </a:xfrm>
            <a:prstGeom prst="rightArrowCallout">
              <a:avLst>
                <a:gd name="adj1" fmla="val 18660"/>
                <a:gd name="adj2" fmla="val 21002"/>
                <a:gd name="adj3" fmla="val 30693"/>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GPSonBM data is used to measure  the Shift</a:t>
              </a:r>
            </a:p>
          </p:txBody>
        </p:sp>
      </p:grpSp>
    </p:spTree>
    <p:extLst>
      <p:ext uri="{BB962C8B-B14F-4D97-AF65-F5344CB8AC3E}">
        <p14:creationId xmlns:p14="http://schemas.microsoft.com/office/powerpoint/2010/main" val="191762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8161"/>
            <a:ext cx="10972800" cy="876299"/>
          </a:xfrm>
        </p:spPr>
        <p:txBody>
          <a:bodyPr>
            <a:noAutofit/>
          </a:bodyPr>
          <a:lstStyle/>
          <a:p>
            <a:r>
              <a:rPr lang="en-US" sz="4800" dirty="0"/>
              <a:t>2022 Transformation Tool Campaign</a:t>
            </a:r>
          </a:p>
        </p:txBody>
      </p:sp>
      <p:sp>
        <p:nvSpPr>
          <p:cNvPr id="3" name="Content Placeholder 2"/>
          <p:cNvSpPr>
            <a:spLocks noGrp="1"/>
          </p:cNvSpPr>
          <p:nvPr>
            <p:ph idx="1"/>
          </p:nvPr>
        </p:nvSpPr>
        <p:spPr>
          <a:xfrm>
            <a:off x="307571" y="1503604"/>
            <a:ext cx="11842210" cy="3352798"/>
          </a:xfrm>
        </p:spPr>
        <p:txBody>
          <a:bodyPr>
            <a:noAutofit/>
          </a:bodyPr>
          <a:lstStyle/>
          <a:p>
            <a:pPr marL="0" indent="0" fontAlgn="base">
              <a:buNone/>
            </a:pPr>
            <a:r>
              <a:rPr lang="en-US" sz="2400" dirty="0"/>
              <a:t>NGS will make a </a:t>
            </a:r>
            <a:r>
              <a:rPr lang="en-US" sz="2400" b="1" dirty="0"/>
              <a:t>national scale</a:t>
            </a:r>
            <a:r>
              <a:rPr lang="en-US" sz="2400" dirty="0"/>
              <a:t>, </a:t>
            </a:r>
            <a:r>
              <a:rPr lang="en-US" sz="2400" b="1" dirty="0"/>
              <a:t>mapping grade</a:t>
            </a:r>
            <a:r>
              <a:rPr lang="en-US" sz="2400" dirty="0"/>
              <a:t> transformation tool with the data we have in the NGS Database and Shared through OPUS. We must interpolate over areas with data gaps. </a:t>
            </a:r>
          </a:p>
          <a:p>
            <a:pPr marL="0" indent="0" fontAlgn="base">
              <a:buNone/>
            </a:pPr>
            <a:endParaRPr lang="en-US" sz="2000" dirty="0"/>
          </a:p>
          <a:p>
            <a:pPr marL="0" indent="0" fontAlgn="base">
              <a:buNone/>
            </a:pPr>
            <a:br>
              <a:rPr lang="en-US" sz="2000" dirty="0"/>
            </a:br>
            <a:endParaRPr lang="en-US" sz="2000" dirty="0"/>
          </a:p>
        </p:txBody>
      </p:sp>
      <p:pic>
        <p:nvPicPr>
          <p:cNvPr id="5" name="Picture 4">
            <a:extLst>
              <a:ext uri="{FF2B5EF4-FFF2-40B4-BE49-F238E27FC236}">
                <a16:creationId xmlns:a16="http://schemas.microsoft.com/office/drawing/2014/main" id="{0AE22770-B1AD-406A-BA1E-2CDA272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774" y="2908345"/>
            <a:ext cx="5841625" cy="3891982"/>
          </a:xfrm>
          <a:prstGeom prst="rect">
            <a:avLst/>
          </a:prstGeom>
        </p:spPr>
      </p:pic>
      <p:grpSp>
        <p:nvGrpSpPr>
          <p:cNvPr id="11" name="Group 10">
            <a:extLst>
              <a:ext uri="{FF2B5EF4-FFF2-40B4-BE49-F238E27FC236}">
                <a16:creationId xmlns:a16="http://schemas.microsoft.com/office/drawing/2014/main" id="{F6D18C05-B0EA-4B5C-BC6A-F5BA228CF75B}"/>
              </a:ext>
            </a:extLst>
          </p:cNvPr>
          <p:cNvGrpSpPr/>
          <p:nvPr/>
        </p:nvGrpSpPr>
        <p:grpSpPr>
          <a:xfrm>
            <a:off x="390231" y="2908345"/>
            <a:ext cx="11842210" cy="3891982"/>
            <a:chOff x="367483" y="2073007"/>
            <a:chExt cx="11842210" cy="3891982"/>
          </a:xfrm>
        </p:grpSpPr>
        <p:pic>
          <p:nvPicPr>
            <p:cNvPr id="10" name="Picture 9">
              <a:extLst>
                <a:ext uri="{FF2B5EF4-FFF2-40B4-BE49-F238E27FC236}">
                  <a16:creationId xmlns:a16="http://schemas.microsoft.com/office/drawing/2014/main" id="{5D3BCE40-5D80-43E8-8E14-F8F9F264F583}"/>
                </a:ext>
              </a:extLst>
            </p:cNvPr>
            <p:cNvPicPr>
              <a:picLocks noChangeAspect="1"/>
            </p:cNvPicPr>
            <p:nvPr/>
          </p:nvPicPr>
          <p:blipFill>
            <a:blip r:embed="rId4"/>
            <a:stretch>
              <a:fillRect/>
            </a:stretch>
          </p:blipFill>
          <p:spPr>
            <a:xfrm>
              <a:off x="367483" y="3291560"/>
              <a:ext cx="3899676" cy="2669297"/>
            </a:xfrm>
            <a:prstGeom prst="rect">
              <a:avLst/>
            </a:prstGeom>
          </p:spPr>
        </p:pic>
        <p:pic>
          <p:nvPicPr>
            <p:cNvPr id="8" name="Picture 7">
              <a:extLst>
                <a:ext uri="{FF2B5EF4-FFF2-40B4-BE49-F238E27FC236}">
                  <a16:creationId xmlns:a16="http://schemas.microsoft.com/office/drawing/2014/main" id="{DBD71BAF-AFB8-465A-BBE8-900252A640F6}"/>
                </a:ext>
              </a:extLst>
            </p:cNvPr>
            <p:cNvPicPr>
              <a:picLocks noChangeAspect="1"/>
            </p:cNvPicPr>
            <p:nvPr/>
          </p:nvPicPr>
          <p:blipFill>
            <a:blip r:embed="rId5"/>
            <a:stretch>
              <a:fillRect/>
            </a:stretch>
          </p:blipFill>
          <p:spPr>
            <a:xfrm>
              <a:off x="5118200" y="2073007"/>
              <a:ext cx="7091493" cy="3891982"/>
            </a:xfrm>
            <a:prstGeom prst="rect">
              <a:avLst/>
            </a:prstGeom>
          </p:spPr>
        </p:pic>
      </p:grpSp>
      <p:sp>
        <p:nvSpPr>
          <p:cNvPr id="12" name="Rectangle 11">
            <a:extLst>
              <a:ext uri="{FF2B5EF4-FFF2-40B4-BE49-F238E27FC236}">
                <a16:creationId xmlns:a16="http://schemas.microsoft.com/office/drawing/2014/main" id="{CA5A0F21-C86C-4DCC-B956-45C074B1DB83}"/>
              </a:ext>
            </a:extLst>
          </p:cNvPr>
          <p:cNvSpPr/>
          <p:nvPr/>
        </p:nvSpPr>
        <p:spPr>
          <a:xfrm>
            <a:off x="307571" y="2565502"/>
            <a:ext cx="4673110" cy="1569660"/>
          </a:xfrm>
          <a:prstGeom prst="rect">
            <a:avLst/>
          </a:prstGeom>
        </p:spPr>
        <p:txBody>
          <a:bodyPr wrap="square">
            <a:spAutoFit/>
          </a:bodyPr>
          <a:lstStyle/>
          <a:p>
            <a:r>
              <a:rPr lang="en-US" sz="2400" dirty="0">
                <a:latin typeface="Times New Roman" panose="02020603050405020304" pitchFamily="18" charset="0"/>
                <a:ea typeface="MS PGothic" pitchFamily="34" charset="-128"/>
              </a:rPr>
              <a:t>Uncertainties in the transformed coordinates will grow larger as the distance from a GPSonBM data point increases.</a:t>
            </a:r>
          </a:p>
        </p:txBody>
      </p:sp>
      <p:pic>
        <p:nvPicPr>
          <p:cNvPr id="13" name="Picture 12">
            <a:extLst>
              <a:ext uri="{FF2B5EF4-FFF2-40B4-BE49-F238E27FC236}">
                <a16:creationId xmlns:a16="http://schemas.microsoft.com/office/drawing/2014/main" id="{806AB3B2-0674-4564-8E3C-25AAF323C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042" y="2565502"/>
            <a:ext cx="7499739" cy="4221727"/>
          </a:xfrm>
          <a:prstGeom prst="rect">
            <a:avLst/>
          </a:prstGeom>
        </p:spPr>
      </p:pic>
    </p:spTree>
    <p:extLst>
      <p:ext uri="{BB962C8B-B14F-4D97-AF65-F5344CB8AC3E}">
        <p14:creationId xmlns:p14="http://schemas.microsoft.com/office/powerpoint/2010/main" val="331118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786066"/>
          </a:xfrm>
        </p:spPr>
        <p:txBody>
          <a:bodyPr>
            <a:noAutofit/>
          </a:bodyPr>
          <a:lstStyle/>
          <a:p>
            <a:r>
              <a:rPr lang="en-US" sz="4800" dirty="0"/>
              <a:t>National Coverage and Local Densification</a:t>
            </a:r>
          </a:p>
        </p:txBody>
      </p:sp>
      <p:sp>
        <p:nvSpPr>
          <p:cNvPr id="3" name="Content Placeholder 2"/>
          <p:cNvSpPr>
            <a:spLocks noGrp="1"/>
          </p:cNvSpPr>
          <p:nvPr>
            <p:ph idx="1"/>
          </p:nvPr>
        </p:nvSpPr>
        <p:spPr>
          <a:xfrm>
            <a:off x="257755" y="1431763"/>
            <a:ext cx="9226819" cy="4955454"/>
          </a:xfrm>
        </p:spPr>
        <p:txBody>
          <a:bodyPr>
            <a:normAutofit/>
          </a:bodyPr>
          <a:lstStyle/>
          <a:p>
            <a:pPr fontAlgn="base"/>
            <a:r>
              <a:rPr lang="en-US" sz="3200" dirty="0"/>
              <a:t>NGS has a National Coverage goal of 10 km spacing 10 km hexagons illustrate this coverage on the map</a:t>
            </a:r>
          </a:p>
          <a:p>
            <a:pPr fontAlgn="base"/>
            <a:r>
              <a:rPr lang="en-US" sz="3200" dirty="0"/>
              <a:t>Priority marks within each hexagon are selected automatically based on their metadata </a:t>
            </a:r>
          </a:p>
          <a:p>
            <a:pPr fontAlgn="base"/>
            <a:r>
              <a:rPr lang="en-US" sz="3200" dirty="0"/>
              <a:t>Once the 10 km goal is reached, the opportunity to densify the model and improve local results is unlocked. 2 km hexagons appear along with new priority marks within those hexagons</a:t>
            </a:r>
          </a:p>
        </p:txBody>
      </p:sp>
      <p:pic>
        <p:nvPicPr>
          <p:cNvPr id="5122" name="Picture 2" descr="https://www.ngs.noaa.gov/GPSonBM/images/10_km_h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5299" y="1752601"/>
            <a:ext cx="2378442" cy="20934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ngs.noaa.gov/GPSonBM/images/2_km_h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5299" y="4203029"/>
            <a:ext cx="2378442" cy="2093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773415" y="6126426"/>
            <a:ext cx="522552" cy="451295"/>
          </a:xfrm>
          <a:prstGeom prst="rect">
            <a:avLst/>
          </a:prstGeom>
        </p:spPr>
      </p:pic>
      <p:sp>
        <p:nvSpPr>
          <p:cNvPr id="5" name="Rectangle 4"/>
          <p:cNvSpPr/>
          <p:nvPr/>
        </p:nvSpPr>
        <p:spPr>
          <a:xfrm>
            <a:off x="80866" y="6101510"/>
            <a:ext cx="3744551" cy="461665"/>
          </a:xfrm>
          <a:prstGeom prst="rect">
            <a:avLst/>
          </a:prstGeom>
        </p:spPr>
        <p:txBody>
          <a:bodyPr wrap="none">
            <a:spAutoFit/>
          </a:bodyPr>
          <a:lstStyle/>
          <a:p>
            <a:pPr fontAlgn="base"/>
            <a:r>
              <a:rPr lang="en-US" sz="2400" dirty="0"/>
              <a:t>Priority B hexagons are Blue </a:t>
            </a:r>
          </a:p>
        </p:txBody>
      </p:sp>
      <p:sp>
        <p:nvSpPr>
          <p:cNvPr id="6" name="Rectangle 5"/>
          <p:cNvSpPr/>
          <p:nvPr/>
        </p:nvSpPr>
        <p:spPr>
          <a:xfrm>
            <a:off x="80866" y="5561538"/>
            <a:ext cx="3752566" cy="461665"/>
          </a:xfrm>
          <a:prstGeom prst="rect">
            <a:avLst/>
          </a:prstGeom>
        </p:spPr>
        <p:txBody>
          <a:bodyPr wrap="none">
            <a:spAutoFit/>
          </a:bodyPr>
          <a:lstStyle/>
          <a:p>
            <a:pPr fontAlgn="base"/>
            <a:r>
              <a:rPr lang="en-US" sz="2400" dirty="0"/>
              <a:t>Priority A Hexagons are Gold</a:t>
            </a:r>
          </a:p>
        </p:txBody>
      </p:sp>
      <p:sp>
        <p:nvSpPr>
          <p:cNvPr id="8" name="Rectangle 7"/>
          <p:cNvSpPr/>
          <p:nvPr/>
        </p:nvSpPr>
        <p:spPr>
          <a:xfrm>
            <a:off x="4818520" y="5510790"/>
            <a:ext cx="4341522" cy="1200329"/>
          </a:xfrm>
          <a:prstGeom prst="rect">
            <a:avLst/>
          </a:prstGeom>
        </p:spPr>
        <p:txBody>
          <a:bodyPr wrap="square">
            <a:spAutoFit/>
          </a:bodyPr>
          <a:lstStyle/>
          <a:p>
            <a:pPr fontAlgn="base"/>
            <a:r>
              <a:rPr lang="en-US" sz="2400" dirty="0"/>
              <a:t>Hexagons where we have the data we need are marked Done and colored Green</a:t>
            </a:r>
          </a:p>
        </p:txBody>
      </p:sp>
      <p:pic>
        <p:nvPicPr>
          <p:cNvPr id="9" name="Picture 8"/>
          <p:cNvPicPr>
            <a:picLocks noChangeAspect="1"/>
          </p:cNvPicPr>
          <p:nvPr/>
        </p:nvPicPr>
        <p:blipFill>
          <a:blip r:embed="rId6"/>
          <a:stretch>
            <a:fillRect/>
          </a:stretch>
        </p:blipFill>
        <p:spPr>
          <a:xfrm>
            <a:off x="7284603" y="6287207"/>
            <a:ext cx="466725" cy="390525"/>
          </a:xfrm>
          <a:prstGeom prst="rect">
            <a:avLst/>
          </a:prstGeom>
        </p:spPr>
      </p:pic>
      <p:pic>
        <p:nvPicPr>
          <p:cNvPr id="10" name="Picture 9"/>
          <p:cNvPicPr>
            <a:picLocks noChangeAspect="1"/>
          </p:cNvPicPr>
          <p:nvPr/>
        </p:nvPicPr>
        <p:blipFill>
          <a:blip r:embed="rId7"/>
          <a:stretch>
            <a:fillRect/>
          </a:stretch>
        </p:blipFill>
        <p:spPr>
          <a:xfrm>
            <a:off x="3774151" y="5544134"/>
            <a:ext cx="552450" cy="457200"/>
          </a:xfrm>
          <a:prstGeom prst="rect">
            <a:avLst/>
          </a:prstGeom>
        </p:spPr>
      </p:pic>
      <p:pic>
        <p:nvPicPr>
          <p:cNvPr id="11" name="Picture 10"/>
          <p:cNvPicPr>
            <a:picLocks noChangeAspect="1"/>
          </p:cNvPicPr>
          <p:nvPr/>
        </p:nvPicPr>
        <p:blipFill>
          <a:blip r:embed="rId8"/>
          <a:stretch>
            <a:fillRect/>
          </a:stretch>
        </p:blipFill>
        <p:spPr>
          <a:xfrm>
            <a:off x="9384921" y="3971499"/>
            <a:ext cx="2864009" cy="2886501"/>
          </a:xfrm>
          <a:prstGeom prst="rect">
            <a:avLst/>
          </a:prstGeom>
        </p:spPr>
      </p:pic>
      <p:pic>
        <p:nvPicPr>
          <p:cNvPr id="16" name="Picture 15"/>
          <p:cNvPicPr>
            <a:picLocks noChangeAspect="1"/>
          </p:cNvPicPr>
          <p:nvPr/>
        </p:nvPicPr>
        <p:blipFill>
          <a:blip r:embed="rId9"/>
          <a:stretch>
            <a:fillRect/>
          </a:stretch>
        </p:blipFill>
        <p:spPr>
          <a:xfrm>
            <a:off x="9384921" y="1413163"/>
            <a:ext cx="2864009" cy="2627417"/>
          </a:xfrm>
          <a:prstGeom prst="rect">
            <a:avLst/>
          </a:prstGeom>
        </p:spPr>
      </p:pic>
      <p:sp>
        <p:nvSpPr>
          <p:cNvPr id="15" name="TextBox 14"/>
          <p:cNvSpPr txBox="1"/>
          <p:nvPr/>
        </p:nvSpPr>
        <p:spPr>
          <a:xfrm>
            <a:off x="11307041" y="3724824"/>
            <a:ext cx="1014484" cy="369332"/>
          </a:xfrm>
          <a:prstGeom prst="rect">
            <a:avLst/>
          </a:prstGeom>
          <a:noFill/>
        </p:spPr>
        <p:txBody>
          <a:bodyPr wrap="square" rtlCol="0">
            <a:spAutoFit/>
          </a:bodyPr>
          <a:lstStyle/>
          <a:p>
            <a:r>
              <a:rPr lang="en-US" dirty="0">
                <a:solidFill>
                  <a:schemeClr val="bg1"/>
                </a:solidFill>
              </a:rPr>
              <a:t>10 km</a:t>
            </a:r>
          </a:p>
        </p:txBody>
      </p:sp>
      <p:sp>
        <p:nvSpPr>
          <p:cNvPr id="18" name="TextBox 17"/>
          <p:cNvSpPr txBox="1"/>
          <p:nvPr/>
        </p:nvSpPr>
        <p:spPr>
          <a:xfrm>
            <a:off x="11459325" y="6508372"/>
            <a:ext cx="1014484" cy="369332"/>
          </a:xfrm>
          <a:prstGeom prst="rect">
            <a:avLst/>
          </a:prstGeom>
          <a:noFill/>
        </p:spPr>
        <p:txBody>
          <a:bodyPr wrap="square" rtlCol="0">
            <a:spAutoFit/>
          </a:bodyPr>
          <a:lstStyle/>
          <a:p>
            <a:r>
              <a:rPr lang="en-US" dirty="0">
                <a:solidFill>
                  <a:schemeClr val="bg1"/>
                </a:solidFill>
              </a:rPr>
              <a:t>2 km</a:t>
            </a:r>
          </a:p>
        </p:txBody>
      </p:sp>
    </p:spTree>
    <p:extLst>
      <p:ext uri="{BB962C8B-B14F-4D97-AF65-F5344CB8AC3E}">
        <p14:creationId xmlns:p14="http://schemas.microsoft.com/office/powerpoint/2010/main" val="115526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noGrp="1"/>
          </p:cNvGraphicFramePr>
          <p:nvPr>
            <p:extLst>
              <p:ext uri="{D42A27DB-BD31-4B8C-83A1-F6EECF244321}">
                <p14:modId xmlns:p14="http://schemas.microsoft.com/office/powerpoint/2010/main" val="146032553"/>
              </p:ext>
            </p:extLst>
          </p:nvPr>
        </p:nvGraphicFramePr>
        <p:xfrm>
          <a:off x="298763" y="1502875"/>
          <a:ext cx="11606543" cy="50685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39713" y="369809"/>
            <a:ext cx="11524642" cy="1323439"/>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GPSonBM is Driving a Surge in Shared OPUS Solutions</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ounded Rectangular Callout 5"/>
          <p:cNvSpPr/>
          <p:nvPr/>
        </p:nvSpPr>
        <p:spPr>
          <a:xfrm>
            <a:off x="3725076" y="5013159"/>
            <a:ext cx="2370924" cy="683931"/>
          </a:xfrm>
          <a:prstGeom prst="wedgeRoundRectCallout">
            <a:avLst>
              <a:gd name="adj1" fmla="val 78867"/>
              <a:gd name="adj2" fmla="val -5385"/>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2019</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Transformation Tool Campaign Launch </a:t>
            </a:r>
          </a:p>
        </p:txBody>
      </p:sp>
      <p:sp>
        <p:nvSpPr>
          <p:cNvPr id="13" name="Rounded Rectangular Callout 12"/>
          <p:cNvSpPr/>
          <p:nvPr/>
        </p:nvSpPr>
        <p:spPr>
          <a:xfrm>
            <a:off x="3725076" y="3227255"/>
            <a:ext cx="2199885" cy="730422"/>
          </a:xfrm>
          <a:prstGeom prst="wedgeRoundRectCallout">
            <a:avLst>
              <a:gd name="adj1" fmla="val 71389"/>
              <a:gd name="adj2" fmla="val 10991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2020</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Transformation Tool Campaign</a:t>
            </a:r>
          </a:p>
        </p:txBody>
      </p:sp>
      <p:sp>
        <p:nvSpPr>
          <p:cNvPr id="11" name="Rounded Rectangular Callout 10"/>
          <p:cNvSpPr/>
          <p:nvPr/>
        </p:nvSpPr>
        <p:spPr>
          <a:xfrm>
            <a:off x="4422998" y="2061530"/>
            <a:ext cx="1783838" cy="797442"/>
          </a:xfrm>
          <a:prstGeom prst="wedgeRoundRectCallout">
            <a:avLst>
              <a:gd name="adj1" fmla="val 65542"/>
              <a:gd name="adj2" fmla="val 103390"/>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2021 </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NSRS Mod Campaign</a:t>
            </a:r>
          </a:p>
        </p:txBody>
      </p:sp>
      <p:sp>
        <p:nvSpPr>
          <p:cNvPr id="2" name="Rectangle 1"/>
          <p:cNvSpPr/>
          <p:nvPr/>
        </p:nvSpPr>
        <p:spPr>
          <a:xfrm>
            <a:off x="880380" y="994068"/>
            <a:ext cx="10443308" cy="584775"/>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Modernized NSRS will be Realized through Shared GNSS Data </a:t>
            </a:r>
          </a:p>
        </p:txBody>
      </p:sp>
      <p:grpSp>
        <p:nvGrpSpPr>
          <p:cNvPr id="3" name="Group 2">
            <a:extLst>
              <a:ext uri="{FF2B5EF4-FFF2-40B4-BE49-F238E27FC236}">
                <a16:creationId xmlns:a16="http://schemas.microsoft.com/office/drawing/2014/main" id="{3A13D5F9-4248-4416-A4E0-C55CA71975CB}"/>
              </a:ext>
            </a:extLst>
          </p:cNvPr>
          <p:cNvGrpSpPr/>
          <p:nvPr/>
        </p:nvGrpSpPr>
        <p:grpSpPr>
          <a:xfrm>
            <a:off x="8944199" y="1757097"/>
            <a:ext cx="2490165" cy="2218044"/>
            <a:chOff x="8892895" y="1702168"/>
            <a:chExt cx="2490165" cy="2218044"/>
          </a:xfrm>
        </p:grpSpPr>
        <p:sp>
          <p:nvSpPr>
            <p:cNvPr id="7" name="Rounded Rectangular Callout 6"/>
            <p:cNvSpPr/>
            <p:nvPr/>
          </p:nvSpPr>
          <p:spPr>
            <a:xfrm>
              <a:off x="9327050" y="3172326"/>
              <a:ext cx="1621854" cy="747886"/>
            </a:xfrm>
            <a:prstGeom prst="wedgeRoundRectCallout">
              <a:avLst>
                <a:gd name="adj1" fmla="val -114651"/>
                <a:gd name="adj2" fmla="val 6494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2018</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GEOID18 Campaign</a:t>
              </a:r>
            </a:p>
          </p:txBody>
        </p:sp>
        <p:pic>
          <p:nvPicPr>
            <p:cNvPr id="12" name="Picture 6" descr="https://www.ngs.noaa.gov/GEOID/GEOID18/maps/geoid18_conus_w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2895" y="1702168"/>
              <a:ext cx="2490165" cy="14701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79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graphicEl>
                                              <a:chart seriesIdx="0" categoryIdx="-4" bldStep="series"/>
                                            </p:graphic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0">
                                            <p:graphicEl>
                                              <a:chart seriesIdx="1" categoryIdx="-4" bldStep="series"/>
                                            </p:graphic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0">
                                            <p:graphicEl>
                                              <a:chart seriesIdx="2" categoryIdx="-4" bldStep="series"/>
                                            </p:graphic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0">
                                            <p:graphicEl>
                                              <a:chart seriesIdx="3" categoryIdx="-4" bldStep="series"/>
                                            </p:graphic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0">
                                            <p:graphicEl>
                                              <a:chart seriesIdx="4" categoryIdx="-4" bldStep="series"/>
                                            </p:graphic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0">
                                            <p:graphicEl>
                                              <a:chart seriesIdx="5" categoryIdx="-4" bldStep="series"/>
                                            </p:graphic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10">
                                            <p:graphicEl>
                                              <a:chart seriesIdx="6" categoryIdx="-4" bldStep="series"/>
                                            </p:graphic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10">
                                            <p:graphicEl>
                                              <a:chart seriesIdx="7" categoryIdx="-4" bldStep="series"/>
                                            </p:graphic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10">
                                            <p:graphicEl>
                                              <a:chart seriesIdx="8" categoryIdx="-4" bldStep="series"/>
                                            </p:graphic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10">
                                            <p:graphicEl>
                                              <a:chart seriesIdx="9" categoryIdx="-4" bldStep="series"/>
                                            </p:graphicEl>
                                          </p:spTgt>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500"/>
                                  </p:stCondLst>
                                  <p:childTnLst>
                                    <p:set>
                                      <p:cBhvr>
                                        <p:cTn id="39" dur="1" fill="hold">
                                          <p:stCondLst>
                                            <p:cond delay="0"/>
                                          </p:stCondLst>
                                        </p:cTn>
                                        <p:tgtEl>
                                          <p:spTgt spid="10">
                                            <p:graphicEl>
                                              <a:chart seriesIdx="10" categoryIdx="-4" bldStep="series"/>
                                            </p:graphicEl>
                                          </p:spTgt>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500"/>
                                  </p:stCondLst>
                                  <p:childTnLst>
                                    <p:set>
                                      <p:cBhvr>
                                        <p:cTn id="42" dur="1" fill="hold">
                                          <p:stCondLst>
                                            <p:cond delay="0"/>
                                          </p:stCondLst>
                                        </p:cTn>
                                        <p:tgtEl>
                                          <p:spTgt spid="10">
                                            <p:graphicEl>
                                              <a:chart seriesIdx="11" categoryIdx="-4" bldStep="series"/>
                                            </p:graphicEl>
                                          </p:spTgt>
                                        </p:tgtEl>
                                        <p:attrNameLst>
                                          <p:attrName>style.visibility</p:attrName>
                                        </p:attrNameLst>
                                      </p:cBhvr>
                                      <p:to>
                                        <p:strVal val="visible"/>
                                      </p:to>
                                    </p:set>
                                  </p:childTnLst>
                                </p:cTn>
                              </p:par>
                              <p:par>
                                <p:cTn id="43" presetID="1" presetClass="entr" presetSubtype="0" fill="hold" nodeType="withEffect">
                                  <p:stCondLst>
                                    <p:cond delay="50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graphicEl>
                                              <a:chart seriesIdx="12" categoryIdx="-4" bldStep="series"/>
                                            </p:graphic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graphicEl>
                                              <a:chart seriesIdx="13" categoryIdx="-4" bldStep="series"/>
                                            </p:graphicEl>
                                          </p:spTgt>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graphicEl>
                                              <a:chart seriesIdx="14" categoryIdx="-4" bldStep="series"/>
                                            </p:graphicEl>
                                          </p:spTgt>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P spid="6" grpId="0" animBg="1"/>
      <p:bldP spid="6" grpId="1" animBg="1"/>
      <p:bldP spid="13" grpId="0" animBg="1"/>
      <p:bldP spid="13" grpId="1" animBg="1"/>
      <p:bldP spid="11"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 to Live Demo</a:t>
            </a:r>
          </a:p>
        </p:txBody>
      </p:sp>
      <p:sp>
        <p:nvSpPr>
          <p:cNvPr id="3" name="Content Placeholder 2"/>
          <p:cNvSpPr>
            <a:spLocks noGrp="1"/>
          </p:cNvSpPr>
          <p:nvPr>
            <p:ph idx="1"/>
          </p:nvPr>
        </p:nvSpPr>
        <p:spPr/>
        <p:txBody>
          <a:bodyPr/>
          <a:lstStyle/>
          <a:p>
            <a:r>
              <a:rPr lang="en-US" dirty="0">
                <a:hlinkClick r:id="rId2"/>
              </a:rPr>
              <a:t>GPS on Bench Marks for the Transformation Tool</a:t>
            </a:r>
            <a:endParaRPr lang="en-US" dirty="0"/>
          </a:p>
          <a:p>
            <a:r>
              <a:rPr lang="en-US" dirty="0">
                <a:hlinkClick r:id="rId3"/>
              </a:rPr>
              <a:t>GPS on BM Transformation Tool Progress Dashboard</a:t>
            </a:r>
            <a:endParaRPr lang="en-US" dirty="0"/>
          </a:p>
          <a:p>
            <a:r>
              <a:rPr lang="en-US" dirty="0">
                <a:hlinkClick r:id="rId4"/>
              </a:rPr>
              <a:t>OPUS Shared Solutions Dashboard</a:t>
            </a:r>
            <a:endParaRPr lang="en-US" dirty="0"/>
          </a:p>
          <a:p>
            <a:r>
              <a:rPr lang="en-US" dirty="0">
                <a:hlinkClick r:id="rId5"/>
              </a:rPr>
              <a:t>OPUS</a:t>
            </a:r>
            <a:r>
              <a:rPr lang="en-US" dirty="0"/>
              <a:t> &amp; </a:t>
            </a:r>
            <a:r>
              <a:rPr lang="en-US" dirty="0">
                <a:hlinkClick r:id="rId6"/>
              </a:rPr>
              <a:t>OPUS Projects</a:t>
            </a:r>
            <a:endParaRPr lang="en-US" dirty="0"/>
          </a:p>
        </p:txBody>
      </p:sp>
    </p:spTree>
    <p:extLst>
      <p:ext uri="{BB962C8B-B14F-4D97-AF65-F5344CB8AC3E}">
        <p14:creationId xmlns:p14="http://schemas.microsoft.com/office/powerpoint/2010/main" val="3064267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aphicFrame>
        <p:nvGraphicFramePr>
          <p:cNvPr id="331" name="Google Shape;331;g104e99cd280_0_330"/>
          <p:cNvGraphicFramePr/>
          <p:nvPr>
            <p:extLst>
              <p:ext uri="{D42A27DB-BD31-4B8C-83A1-F6EECF244321}">
                <p14:modId xmlns:p14="http://schemas.microsoft.com/office/powerpoint/2010/main" val="362690079"/>
              </p:ext>
            </p:extLst>
          </p:nvPr>
        </p:nvGraphicFramePr>
        <p:xfrm>
          <a:off x="601690" y="1029705"/>
          <a:ext cx="10917383" cy="5515036"/>
        </p:xfrm>
        <a:graphic>
          <a:graphicData uri="http://schemas.openxmlformats.org/drawingml/2006/table">
            <a:tbl>
              <a:tblPr>
                <a:noFill/>
              </a:tblPr>
              <a:tblGrid>
                <a:gridCol w="2048742">
                  <a:extLst>
                    <a:ext uri="{9D8B030D-6E8A-4147-A177-3AD203B41FA5}">
                      <a16:colId xmlns:a16="http://schemas.microsoft.com/office/drawing/2014/main" val="20000"/>
                    </a:ext>
                  </a:extLst>
                </a:gridCol>
                <a:gridCol w="4514984">
                  <a:extLst>
                    <a:ext uri="{9D8B030D-6E8A-4147-A177-3AD203B41FA5}">
                      <a16:colId xmlns:a16="http://schemas.microsoft.com/office/drawing/2014/main" val="20001"/>
                    </a:ext>
                  </a:extLst>
                </a:gridCol>
                <a:gridCol w="4353657">
                  <a:extLst>
                    <a:ext uri="{9D8B030D-6E8A-4147-A177-3AD203B41FA5}">
                      <a16:colId xmlns:a16="http://schemas.microsoft.com/office/drawing/2014/main" val="20002"/>
                    </a:ext>
                  </a:extLst>
                </a:gridCol>
              </a:tblGrid>
              <a:tr h="1121652">
                <a:tc>
                  <a:txBody>
                    <a:bodyPr/>
                    <a:lstStyle/>
                    <a:p>
                      <a:pPr marL="0" lvl="0" indent="0" algn="l" rtl="0">
                        <a:spcBef>
                          <a:spcPts val="0"/>
                        </a:spcBef>
                        <a:spcAft>
                          <a:spcPts val="0"/>
                        </a:spcAft>
                        <a:buNone/>
                      </a:pPr>
                      <a:endParaRPr sz="1600" b="1" dirty="0">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b="1" dirty="0">
                          <a:solidFill>
                            <a:schemeClr val="dk1"/>
                          </a:solidFill>
                        </a:rPr>
                        <a:t>via OPUS option </a:t>
                      </a:r>
                      <a:br>
                        <a:rPr lang="en-US" sz="1600" b="1" dirty="0">
                          <a:solidFill>
                            <a:schemeClr val="dk1"/>
                          </a:solidFill>
                        </a:rPr>
                      </a:br>
                      <a:r>
                        <a:rPr lang="en-US" sz="1600" b="1" dirty="0">
                          <a:solidFill>
                            <a:schemeClr val="dk1"/>
                          </a:solidFill>
                        </a:rPr>
                        <a:t>“</a:t>
                      </a:r>
                      <a:r>
                        <a:rPr lang="en-US" sz="1600" b="1" u="sng" dirty="0">
                          <a:solidFill>
                            <a:schemeClr val="dk1"/>
                          </a:solidFill>
                        </a:rPr>
                        <a:t>shar</a:t>
                      </a:r>
                      <a:r>
                        <a:rPr lang="en-US" sz="1600" b="1" dirty="0">
                          <a:solidFill>
                            <a:schemeClr val="dk1"/>
                          </a:solidFill>
                        </a:rPr>
                        <a:t>e my solution”</a:t>
                      </a:r>
                    </a:p>
                    <a:p>
                      <a:pPr marL="0" lvl="0" indent="0" algn="ctr" rtl="0">
                        <a:spcBef>
                          <a:spcPts val="0"/>
                        </a:spcBef>
                        <a:spcAft>
                          <a:spcPts val="0"/>
                        </a:spcAft>
                        <a:buNone/>
                      </a:pPr>
                      <a:endParaRPr lang="en-US" sz="1600" b="1" dirty="0">
                        <a:solidFill>
                          <a:schemeClr val="dk1"/>
                        </a:solidFill>
                      </a:endParaRPr>
                    </a:p>
                    <a:p>
                      <a:pPr marL="0" lvl="0" indent="0" algn="ctr" rtl="0">
                        <a:spcBef>
                          <a:spcPts val="0"/>
                        </a:spcBef>
                        <a:spcAft>
                          <a:spcPts val="0"/>
                        </a:spcAft>
                        <a:buNone/>
                      </a:pPr>
                      <a:endParaRPr sz="1600" b="1" dirty="0">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800"/>
                        <a:buFont typeface="Arial"/>
                        <a:buNone/>
                      </a:pPr>
                      <a:r>
                        <a:rPr lang="en-US" sz="1600" b="1" dirty="0">
                          <a:solidFill>
                            <a:schemeClr val="dk1"/>
                          </a:solidFill>
                        </a:rPr>
                        <a:t>via OPUS option </a:t>
                      </a:r>
                      <a:br>
                        <a:rPr lang="en-US" sz="1600" b="1" dirty="0">
                          <a:solidFill>
                            <a:schemeClr val="dk1"/>
                          </a:solidFill>
                        </a:rPr>
                      </a:br>
                      <a:r>
                        <a:rPr lang="en-US" sz="1600" b="1" dirty="0">
                          <a:solidFill>
                            <a:schemeClr val="dk1"/>
                          </a:solidFill>
                        </a:rPr>
                        <a:t>“project ID”</a:t>
                      </a:r>
                      <a:endParaRPr sz="1600" b="1" dirty="0">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08401">
                <a:tc>
                  <a:txBody>
                    <a:bodyPr/>
                    <a:lstStyle/>
                    <a:p>
                      <a:pPr marL="0" lvl="0" indent="0" algn="l" rtl="0">
                        <a:spcBef>
                          <a:spcPts val="0"/>
                        </a:spcBef>
                        <a:spcAft>
                          <a:spcPts val="0"/>
                        </a:spcAft>
                        <a:buNone/>
                      </a:pPr>
                      <a:r>
                        <a:rPr lang="en-US" sz="1600" b="1">
                          <a:solidFill>
                            <a:schemeClr val="dk1"/>
                          </a:solidFill>
                        </a:rPr>
                        <a:t>WHAT DATA?</a:t>
                      </a:r>
                      <a:endParaRPr sz="1600" b="1"/>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000" dirty="0">
                          <a:solidFill>
                            <a:srgbClr val="6AA84F"/>
                          </a:solidFill>
                        </a:rPr>
                        <a:t>minimal</a:t>
                      </a:r>
                      <a:br>
                        <a:rPr lang="en-US" sz="1600" dirty="0"/>
                      </a:br>
                      <a:r>
                        <a:rPr lang="en-US" sz="1600" dirty="0"/>
                        <a:t>one receiver, one 4+ hour observation</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000" dirty="0">
                          <a:solidFill>
                            <a:srgbClr val="6AA84F"/>
                          </a:solidFill>
                        </a:rPr>
                        <a:t>more; </a:t>
                      </a:r>
                      <a:r>
                        <a:rPr lang="en-US" sz="1600" dirty="0"/>
                        <a:t>many receivers, redundant sessions, network adjusted by project manager</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121652">
                <a:tc>
                  <a:txBody>
                    <a:bodyPr/>
                    <a:lstStyle/>
                    <a:p>
                      <a:pPr marL="0" lvl="0" indent="0" algn="l" rtl="0">
                        <a:spcBef>
                          <a:spcPts val="480"/>
                        </a:spcBef>
                        <a:spcAft>
                          <a:spcPts val="0"/>
                        </a:spcAft>
                        <a:buNone/>
                      </a:pPr>
                      <a:r>
                        <a:rPr lang="en-US" sz="1600" b="1" dirty="0">
                          <a:solidFill>
                            <a:schemeClr val="dk1"/>
                          </a:solidFill>
                        </a:rPr>
                        <a:t>USE, in transformation tool</a:t>
                      </a:r>
                      <a:endParaRPr sz="1600" b="1" dirty="0">
                        <a:solidFill>
                          <a:schemeClr val="dk1"/>
                        </a:solidFill>
                      </a:endParaRPr>
                    </a:p>
                    <a:p>
                      <a:pPr marL="0" lvl="0" indent="0" algn="l" rtl="0">
                        <a:spcBef>
                          <a:spcPts val="480"/>
                        </a:spcBef>
                        <a:spcAft>
                          <a:spcPts val="0"/>
                        </a:spcAft>
                        <a:buNone/>
                      </a:pPr>
                      <a:endParaRPr sz="1600" b="1" dirty="0">
                        <a:solidFill>
                          <a:schemeClr val="dk1"/>
                        </a:solidFill>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480"/>
                        </a:spcBef>
                        <a:spcAft>
                          <a:spcPts val="0"/>
                        </a:spcAft>
                        <a:buNone/>
                      </a:pPr>
                      <a:r>
                        <a:rPr lang="en-US" sz="1600" dirty="0">
                          <a:solidFill>
                            <a:schemeClr val="dk1"/>
                          </a:solidFill>
                        </a:rPr>
                        <a:t>Will be used in modeling, </a:t>
                      </a:r>
                      <a:br>
                        <a:rPr lang="en-US" sz="1600" dirty="0">
                          <a:solidFill>
                            <a:schemeClr val="dk1"/>
                          </a:solidFill>
                        </a:rPr>
                      </a:br>
                      <a:r>
                        <a:rPr lang="en-US" sz="1600" dirty="0">
                          <a:solidFill>
                            <a:srgbClr val="CC0000"/>
                          </a:solidFill>
                        </a:rPr>
                        <a:t>existing BMs only (with published ortho heights)</a:t>
                      </a:r>
                      <a:endParaRPr sz="1600"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Will be used in modeling,</a:t>
                      </a:r>
                      <a:br>
                        <a:rPr lang="en-US" sz="1600" dirty="0"/>
                      </a:br>
                      <a:r>
                        <a:rPr lang="en-US" sz="1600" dirty="0">
                          <a:solidFill>
                            <a:srgbClr val="6AA84F"/>
                          </a:solidFill>
                        </a:rPr>
                        <a:t>all marks, as projects publish new NGS datasheets with ortho </a:t>
                      </a:r>
                      <a:r>
                        <a:rPr lang="en-US" sz="1600" dirty="0" err="1">
                          <a:solidFill>
                            <a:srgbClr val="6AA84F"/>
                          </a:solidFill>
                        </a:rPr>
                        <a:t>hieghts</a:t>
                      </a:r>
                      <a:endParaRPr lang="en-US" sz="1600" dirty="0"/>
                    </a:p>
                    <a:p>
                      <a:pPr marL="0" lvl="0" indent="0" algn="l" rtl="0">
                        <a:spcBef>
                          <a:spcPts val="0"/>
                        </a:spcBef>
                        <a:spcAft>
                          <a:spcPts val="0"/>
                        </a:spcAft>
                        <a:buNone/>
                      </a:pPr>
                      <a:endParaRPr sz="1600" dirty="0"/>
                    </a:p>
                  </a:txBody>
                  <a:tcPr marL="91425" marR="91425" marT="91425" marB="91425">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357795">
                <a:tc>
                  <a:txBody>
                    <a:bodyPr/>
                    <a:lstStyle/>
                    <a:p>
                      <a:pPr marL="0" lvl="0" indent="0" algn="l" rtl="0">
                        <a:spcBef>
                          <a:spcPts val="0"/>
                        </a:spcBef>
                        <a:spcAft>
                          <a:spcPts val="0"/>
                        </a:spcAft>
                        <a:buNone/>
                      </a:pPr>
                      <a:r>
                        <a:rPr lang="en-US" sz="1600" b="1">
                          <a:solidFill>
                            <a:schemeClr val="dk1"/>
                          </a:solidFill>
                        </a:rPr>
                        <a:t>USE, in</a:t>
                      </a:r>
                      <a:br>
                        <a:rPr lang="en-US" sz="1600" b="1">
                          <a:solidFill>
                            <a:schemeClr val="dk1"/>
                          </a:solidFill>
                        </a:rPr>
                      </a:br>
                      <a:r>
                        <a:rPr lang="en-US" sz="1600" b="1" i="1">
                          <a:solidFill>
                            <a:srgbClr val="CC0000"/>
                          </a:solidFill>
                        </a:rPr>
                        <a:t>current </a:t>
                      </a:r>
                      <a:r>
                        <a:rPr lang="en-US" sz="1600" b="1">
                          <a:solidFill>
                            <a:schemeClr val="dk1"/>
                          </a:solidFill>
                        </a:rPr>
                        <a:t>generation datasheets</a:t>
                      </a:r>
                      <a:endParaRPr sz="1600" b="1">
                        <a:solidFill>
                          <a:schemeClr val="dk1"/>
                        </a:solidFill>
                      </a:endParaRPr>
                    </a:p>
                  </a:txBody>
                  <a:tcPr marL="91425" marR="91425" marT="91425" marB="91425" anchor="ctr">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t>for all marks,</a:t>
                      </a:r>
                      <a:br>
                        <a:rPr lang="en-US" sz="1600" dirty="0"/>
                      </a:br>
                      <a:r>
                        <a:rPr lang="en-US" sz="1600" dirty="0"/>
                        <a:t>   results appear as ‘shared solutions’</a:t>
                      </a:r>
                      <a:endParaRPr sz="1600" dirty="0"/>
                    </a:p>
                    <a:p>
                      <a:pPr marL="0" lvl="0" indent="0" algn="l" rtl="0">
                        <a:spcBef>
                          <a:spcPts val="0"/>
                        </a:spcBef>
                        <a:spcAft>
                          <a:spcPts val="0"/>
                        </a:spcAft>
                        <a:buClr>
                          <a:schemeClr val="dk1"/>
                        </a:buClr>
                        <a:buSzPts val="1100"/>
                        <a:buFont typeface="Arial"/>
                        <a:buNone/>
                      </a:pPr>
                      <a:r>
                        <a:rPr lang="en-US" sz="1600" dirty="0">
                          <a:solidFill>
                            <a:schemeClr val="dk1"/>
                          </a:solidFill>
                        </a:rPr>
                        <a:t>  </a:t>
                      </a:r>
                      <a:r>
                        <a:rPr lang="en-US" sz="1600" dirty="0">
                          <a:solidFill>
                            <a:srgbClr val="CC0000"/>
                          </a:solidFill>
                        </a:rPr>
                        <a:t> = not published geodetic control</a:t>
                      </a:r>
                      <a:endParaRPr sz="1600" dirty="0"/>
                    </a:p>
                    <a:p>
                      <a:pPr marL="0" lvl="0" indent="0" algn="l" rtl="0">
                        <a:spcBef>
                          <a:spcPts val="0"/>
                        </a:spcBef>
                        <a:spcAft>
                          <a:spcPts val="0"/>
                        </a:spcAft>
                        <a:buClr>
                          <a:schemeClr val="dk1"/>
                        </a:buClr>
                        <a:buSzPts val="1100"/>
                        <a:buFont typeface="Arial"/>
                        <a:buNone/>
                      </a:pPr>
                      <a:r>
                        <a:rPr lang="en-US" sz="1600" i="1" dirty="0">
                          <a:solidFill>
                            <a:srgbClr val="666666"/>
                          </a:solidFill>
                        </a:rPr>
                        <a:t>for existing BM datasheets only,</a:t>
                      </a:r>
                      <a:br>
                        <a:rPr lang="en-US" sz="1600" i="1" dirty="0">
                          <a:solidFill>
                            <a:srgbClr val="666666"/>
                          </a:solidFill>
                        </a:rPr>
                      </a:br>
                      <a:r>
                        <a:rPr lang="en-US" sz="1600" i="1" dirty="0">
                          <a:solidFill>
                            <a:srgbClr val="666666"/>
                          </a:solidFill>
                        </a:rPr>
                        <a:t>updates “SCALED”&gt;“HD_HELD2” coordinates</a:t>
                      </a:r>
                      <a:endParaRPr sz="1600" i="1" dirty="0">
                        <a:solidFill>
                          <a:srgbClr val="666666"/>
                        </a:solidFill>
                      </a:endParaRPr>
                    </a:p>
                  </a:txBody>
                  <a:tcPr marL="91425" marR="91425" marT="91425" marB="91425">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t>for all marks,</a:t>
                      </a:r>
                      <a:br>
                        <a:rPr lang="en-US" sz="1600" dirty="0"/>
                      </a:br>
                      <a:r>
                        <a:rPr lang="en-US" sz="1600" dirty="0"/>
                        <a:t>   results appear as NGS datasheets</a:t>
                      </a:r>
                      <a:br>
                        <a:rPr lang="en-US" sz="1600" dirty="0"/>
                      </a:br>
                      <a:r>
                        <a:rPr lang="en-US" sz="1600" dirty="0">
                          <a:solidFill>
                            <a:srgbClr val="6AA84F"/>
                          </a:solidFill>
                        </a:rPr>
                        <a:t>   = published geodetic control</a:t>
                      </a:r>
                      <a:endParaRPr sz="1600" dirty="0">
                        <a:solidFill>
                          <a:srgbClr val="6AA84F"/>
                        </a:solidFill>
                      </a:endParaRPr>
                    </a:p>
                  </a:txBody>
                  <a:tcPr marL="91425" marR="91425" marT="91425" marB="91425">
                    <a:lnL w="28575" cap="flat" cmpd="sng" algn="ctr">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065076">
                <a:tc>
                  <a:txBody>
                    <a:bodyPr/>
                    <a:lstStyle/>
                    <a:p>
                      <a:pPr marL="0" lvl="0" indent="0" algn="l" rtl="0">
                        <a:spcBef>
                          <a:spcPts val="0"/>
                        </a:spcBef>
                        <a:spcAft>
                          <a:spcPts val="0"/>
                        </a:spcAft>
                        <a:buClr>
                          <a:schemeClr val="dk1"/>
                        </a:buClr>
                        <a:buSzPts val="1100"/>
                        <a:buFont typeface="Arial"/>
                        <a:buNone/>
                      </a:pPr>
                      <a:r>
                        <a:rPr lang="en-US" sz="1600" b="1">
                          <a:solidFill>
                            <a:schemeClr val="dk1"/>
                          </a:solidFill>
                        </a:rPr>
                        <a:t>USE, in</a:t>
                      </a:r>
                      <a:br>
                        <a:rPr lang="en-US" sz="1600" b="1">
                          <a:solidFill>
                            <a:schemeClr val="dk1"/>
                          </a:solidFill>
                        </a:rPr>
                      </a:br>
                      <a:r>
                        <a:rPr lang="en-US" sz="1600" b="1" i="1">
                          <a:solidFill>
                            <a:srgbClr val="6AA84F"/>
                          </a:solidFill>
                        </a:rPr>
                        <a:t>next </a:t>
                      </a:r>
                      <a:r>
                        <a:rPr lang="en-US" sz="1600" b="1">
                          <a:solidFill>
                            <a:schemeClr val="dk1"/>
                          </a:solidFill>
                        </a:rPr>
                        <a:t>generation datasheets</a:t>
                      </a:r>
                      <a:endParaRPr sz="1600" b="1"/>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ctr" rtl="0">
                        <a:spcBef>
                          <a:spcPts val="0"/>
                        </a:spcBef>
                        <a:spcAft>
                          <a:spcPts val="0"/>
                        </a:spcAft>
                        <a:buNone/>
                      </a:pPr>
                      <a:endParaRPr sz="1050" dirty="0"/>
                    </a:p>
                    <a:p>
                      <a:pPr marL="0" lvl="0" indent="0" algn="ctr" rtl="0">
                        <a:spcBef>
                          <a:spcPts val="480"/>
                        </a:spcBef>
                        <a:spcAft>
                          <a:spcPts val="0"/>
                        </a:spcAft>
                        <a:buNone/>
                      </a:pPr>
                      <a:r>
                        <a:rPr lang="en-US" sz="2000" dirty="0">
                          <a:solidFill>
                            <a:srgbClr val="6AA84F"/>
                          </a:solidFill>
                        </a:rPr>
                        <a:t>will be published with 2020.00 RECs in the modernized NSRS</a:t>
                      </a:r>
                      <a:endParaRPr sz="2000" dirty="0">
                        <a:solidFill>
                          <a:schemeClr val="dk1"/>
                        </a:solidFill>
                      </a:endParaRPr>
                    </a:p>
                    <a:p>
                      <a:pPr marL="0" lvl="0" indent="0" algn="ctr" rtl="0">
                        <a:spcBef>
                          <a:spcPts val="0"/>
                        </a:spcBef>
                        <a:spcAft>
                          <a:spcPts val="0"/>
                        </a:spcAft>
                        <a:buNone/>
                      </a:pPr>
                      <a:endParaRPr sz="18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32" name="Google Shape;332;g104e99cd280_0_330"/>
          <p:cNvSpPr txBox="1">
            <a:spLocks noGrp="1"/>
          </p:cNvSpPr>
          <p:nvPr>
            <p:ph type="title"/>
          </p:nvPr>
        </p:nvSpPr>
        <p:spPr>
          <a:xfrm>
            <a:off x="1981202" y="387927"/>
            <a:ext cx="8229600" cy="580150"/>
          </a:xfrm>
          <a:prstGeom prst="rect">
            <a:avLst/>
          </a:prstGeom>
          <a:noFill/>
          <a:ln>
            <a:noFill/>
          </a:ln>
        </p:spPr>
        <p:txBody>
          <a:bodyPr spcFirstLastPara="1" wrap="square" lIns="91425" tIns="45700" rIns="91425" bIns="45700" anchor="ctr" anchorCtr="0">
            <a:noAutofit/>
          </a:bodyPr>
          <a:lstStyle/>
          <a:p>
            <a:r>
              <a:rPr lang="en-US" dirty="0"/>
              <a:t>Data Contribution Routes</a:t>
            </a:r>
            <a:endParaRPr dirty="0"/>
          </a:p>
        </p:txBody>
      </p:sp>
      <p:sp>
        <p:nvSpPr>
          <p:cNvPr id="333" name="Google Shape;333;g104e99cd280_0_330"/>
          <p:cNvSpPr txBox="1"/>
          <p:nvPr/>
        </p:nvSpPr>
        <p:spPr>
          <a:xfrm>
            <a:off x="1100098" y="6470073"/>
            <a:ext cx="7272600" cy="503184"/>
          </a:xfrm>
          <a:prstGeom prst="rect">
            <a:avLst/>
          </a:prstGeom>
          <a:noFill/>
          <a:ln>
            <a:noFill/>
          </a:ln>
        </p:spPr>
        <p:txBody>
          <a:bodyPr spcFirstLastPara="1" wrap="square" lIns="91425" tIns="91425" rIns="91425" bIns="91425" anchor="t" anchorCtr="0">
            <a:spAutoFit/>
          </a:bodyPr>
          <a:lstStyle/>
          <a:p>
            <a:pPr>
              <a:lnSpc>
                <a:spcPct val="115000"/>
              </a:lnSpc>
              <a:buClr>
                <a:srgbClr val="000000"/>
              </a:buClr>
            </a:pPr>
            <a:r>
              <a:rPr lang="en-US" b="1" kern="0" dirty="0">
                <a:solidFill>
                  <a:srgbClr val="000000"/>
                </a:solidFill>
                <a:highlight>
                  <a:srgbClr val="FFFFFF"/>
                </a:highlight>
                <a:latin typeface="Arial"/>
                <a:cs typeface="Arial"/>
                <a:sym typeface="Arial"/>
              </a:rPr>
              <a:t> see also, </a:t>
            </a:r>
            <a:r>
              <a:rPr lang="en-US" b="1" kern="0" dirty="0">
                <a:solidFill>
                  <a:srgbClr val="990000"/>
                </a:solidFill>
                <a:highlight>
                  <a:srgbClr val="FFFFFF"/>
                </a:highlight>
                <a:uFill>
                  <a:noFill/>
                </a:uFill>
                <a:latin typeface="Arial"/>
                <a:cs typeface="Arial"/>
                <a:sym typeface="Arial"/>
                <a:hlinkClick r:id="rId3">
                  <a:extLst>
                    <a:ext uri="{A12FA001-AC4F-418D-AE19-62706E023703}">
                      <ahyp:hlinkClr xmlns:ahyp="http://schemas.microsoft.com/office/drawing/2018/hyperlinkcolor" val="tx"/>
                    </a:ext>
                  </a:extLst>
                </a:hlinkClick>
              </a:rPr>
              <a:t>mark recovery</a:t>
            </a:r>
            <a:r>
              <a:rPr lang="en-US" kern="0" dirty="0">
                <a:solidFill>
                  <a:srgbClr val="000000"/>
                </a:solidFill>
                <a:latin typeface="Calibri"/>
                <a:ea typeface="Calibri"/>
                <a:cs typeface="Calibri"/>
                <a:sym typeface="Calibri"/>
              </a:rPr>
              <a:t> to update mark descriptions and add photos</a:t>
            </a:r>
            <a:endParaRPr kern="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C7FF4E1-7285-40A8-AAEF-88F49C4F8783}"/>
              </a:ext>
            </a:extLst>
          </p:cNvPr>
          <p:cNvPicPr>
            <a:picLocks noChangeAspect="1"/>
          </p:cNvPicPr>
          <p:nvPr/>
        </p:nvPicPr>
        <p:blipFill rotWithShape="1">
          <a:blip r:embed="rId4"/>
          <a:srcRect b="69897"/>
          <a:stretch/>
        </p:blipFill>
        <p:spPr>
          <a:xfrm>
            <a:off x="8372698" y="1773669"/>
            <a:ext cx="3181993" cy="376483"/>
          </a:xfrm>
          <a:prstGeom prst="rect">
            <a:avLst/>
          </a:prstGeom>
        </p:spPr>
      </p:pic>
      <p:pic>
        <p:nvPicPr>
          <p:cNvPr id="4" name="Picture 3">
            <a:extLst>
              <a:ext uri="{FF2B5EF4-FFF2-40B4-BE49-F238E27FC236}">
                <a16:creationId xmlns:a16="http://schemas.microsoft.com/office/drawing/2014/main" id="{3EBB1977-C8D2-44AA-AA76-47972BAE1C3F}"/>
              </a:ext>
            </a:extLst>
          </p:cNvPr>
          <p:cNvPicPr>
            <a:picLocks noChangeAspect="1"/>
          </p:cNvPicPr>
          <p:nvPr/>
        </p:nvPicPr>
        <p:blipFill rotWithShape="1">
          <a:blip r:embed="rId5"/>
          <a:srcRect t="8415" b="17144"/>
          <a:stretch/>
        </p:blipFill>
        <p:spPr>
          <a:xfrm>
            <a:off x="3832800" y="1747153"/>
            <a:ext cx="2781300" cy="354520"/>
          </a:xfrm>
          <a:prstGeom prst="rect">
            <a:avLst/>
          </a:prstGeom>
        </p:spPr>
      </p:pic>
      <p:pic>
        <p:nvPicPr>
          <p:cNvPr id="5" name="Picture 4">
            <a:extLst>
              <a:ext uri="{FF2B5EF4-FFF2-40B4-BE49-F238E27FC236}">
                <a16:creationId xmlns:a16="http://schemas.microsoft.com/office/drawing/2014/main" id="{01F0A008-27DD-4C2D-8437-B9A5DF1DFD77}"/>
              </a:ext>
            </a:extLst>
          </p:cNvPr>
          <p:cNvPicPr>
            <a:picLocks noChangeAspect="1"/>
          </p:cNvPicPr>
          <p:nvPr/>
        </p:nvPicPr>
        <p:blipFill>
          <a:blip r:embed="rId6"/>
          <a:stretch>
            <a:fillRect/>
          </a:stretch>
        </p:blipFill>
        <p:spPr>
          <a:xfrm>
            <a:off x="7297348" y="916524"/>
            <a:ext cx="995332" cy="1337340"/>
          </a:xfrm>
          <a:prstGeom prst="rect">
            <a:avLst/>
          </a:prstGeom>
        </p:spPr>
      </p:pic>
      <p:pic>
        <p:nvPicPr>
          <p:cNvPr id="6" name="Picture 5">
            <a:extLst>
              <a:ext uri="{FF2B5EF4-FFF2-40B4-BE49-F238E27FC236}">
                <a16:creationId xmlns:a16="http://schemas.microsoft.com/office/drawing/2014/main" id="{1D82C0DA-FD6C-4748-B8C2-89508687999B}"/>
              </a:ext>
            </a:extLst>
          </p:cNvPr>
          <p:cNvPicPr>
            <a:picLocks noChangeAspect="1"/>
          </p:cNvPicPr>
          <p:nvPr/>
        </p:nvPicPr>
        <p:blipFill>
          <a:blip r:embed="rId7"/>
          <a:stretch>
            <a:fillRect/>
          </a:stretch>
        </p:blipFill>
        <p:spPr>
          <a:xfrm>
            <a:off x="2837468" y="870959"/>
            <a:ext cx="995332" cy="13198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5854219-845E-41B8-861E-552CF018C64C}"/>
              </a:ext>
            </a:extLst>
          </p:cNvPr>
          <p:cNvSpPr>
            <a:spLocks noGrp="1"/>
          </p:cNvSpPr>
          <p:nvPr>
            <p:ph type="title"/>
          </p:nvPr>
        </p:nvSpPr>
        <p:spPr>
          <a:xfrm>
            <a:off x="128999" y="274638"/>
            <a:ext cx="11688928" cy="1143000"/>
          </a:xfrm>
        </p:spPr>
        <p:txBody>
          <a:bodyPr/>
          <a:lstStyle/>
          <a:p>
            <a:r>
              <a:rPr lang="en-US" dirty="0"/>
              <a:t>State Based Maps for Collaboration Coordination</a:t>
            </a:r>
          </a:p>
        </p:txBody>
      </p:sp>
      <p:sp>
        <p:nvSpPr>
          <p:cNvPr id="4" name="Slide Number Placeholder 3">
            <a:extLst>
              <a:ext uri="{FF2B5EF4-FFF2-40B4-BE49-F238E27FC236}">
                <a16:creationId xmlns:a16="http://schemas.microsoft.com/office/drawing/2014/main" id="{73C0545C-2656-460A-B03C-6FA7F016F05B}"/>
              </a:ext>
            </a:extLst>
          </p:cNvPr>
          <p:cNvSpPr>
            <a:spLocks noGrp="1"/>
          </p:cNvSpPr>
          <p:nvPr>
            <p:ph type="sldNum" sz="quarter" idx="12"/>
          </p:nvPr>
        </p:nvSpPr>
        <p:spPr/>
        <p:txBody>
          <a:bodyPr/>
          <a:lstStyle/>
          <a:p>
            <a:pPr>
              <a:defRPr/>
            </a:pPr>
            <a:fld id="{EB6791C4-DF4E-4C17-A41C-B2BEB15390BD}" type="slidenum">
              <a:rPr lang="en-US" smtClean="0"/>
              <a:pPr>
                <a:defRPr/>
              </a:pPr>
              <a:t>18</a:t>
            </a:fld>
            <a:endParaRPr lang="en-US"/>
          </a:p>
        </p:txBody>
      </p:sp>
      <p:pic>
        <p:nvPicPr>
          <p:cNvPr id="5" name="Picture 4">
            <a:extLst>
              <a:ext uri="{FF2B5EF4-FFF2-40B4-BE49-F238E27FC236}">
                <a16:creationId xmlns:a16="http://schemas.microsoft.com/office/drawing/2014/main" id="{11E7508C-D298-4C15-9109-913147FEC50A}"/>
              </a:ext>
            </a:extLst>
          </p:cNvPr>
          <p:cNvPicPr>
            <a:picLocks noChangeAspect="1"/>
          </p:cNvPicPr>
          <p:nvPr/>
        </p:nvPicPr>
        <p:blipFill>
          <a:blip r:embed="rId2"/>
          <a:stretch>
            <a:fillRect/>
          </a:stretch>
        </p:blipFill>
        <p:spPr>
          <a:xfrm>
            <a:off x="128999" y="1200611"/>
            <a:ext cx="3431767" cy="2189018"/>
          </a:xfrm>
          <a:prstGeom prst="rect">
            <a:avLst/>
          </a:prstGeom>
        </p:spPr>
        <p:style>
          <a:lnRef idx="1">
            <a:schemeClr val="accent1"/>
          </a:lnRef>
          <a:fillRef idx="2">
            <a:schemeClr val="accent1"/>
          </a:fillRef>
          <a:effectRef idx="1">
            <a:schemeClr val="accent1"/>
          </a:effectRef>
          <a:fontRef idx="minor">
            <a:schemeClr val="dk1"/>
          </a:fontRef>
        </p:style>
      </p:pic>
      <p:sp>
        <p:nvSpPr>
          <p:cNvPr id="6" name="TextBox 5">
            <a:extLst>
              <a:ext uri="{FF2B5EF4-FFF2-40B4-BE49-F238E27FC236}">
                <a16:creationId xmlns:a16="http://schemas.microsoft.com/office/drawing/2014/main" id="{A5B394E2-6DF0-4418-BFF6-CD1C69B9F26B}"/>
              </a:ext>
            </a:extLst>
          </p:cNvPr>
          <p:cNvSpPr txBox="1"/>
          <p:nvPr/>
        </p:nvSpPr>
        <p:spPr>
          <a:xfrm>
            <a:off x="734291" y="2798625"/>
            <a:ext cx="886691" cy="369332"/>
          </a:xfrm>
          <a:prstGeom prst="rect">
            <a:avLst/>
          </a:prstGeom>
          <a:noFill/>
        </p:spPr>
        <p:txBody>
          <a:bodyPr wrap="square" rtlCol="0">
            <a:spAutoFit/>
          </a:bodyPr>
          <a:lstStyle/>
          <a:p>
            <a:r>
              <a:rPr lang="en-US" dirty="0"/>
              <a:t>Florida</a:t>
            </a:r>
          </a:p>
        </p:txBody>
      </p:sp>
      <p:pic>
        <p:nvPicPr>
          <p:cNvPr id="7" name="Picture 6">
            <a:extLst>
              <a:ext uri="{FF2B5EF4-FFF2-40B4-BE49-F238E27FC236}">
                <a16:creationId xmlns:a16="http://schemas.microsoft.com/office/drawing/2014/main" id="{2AEABA57-8F1C-4D8D-9702-DDC35A17DE06}"/>
              </a:ext>
            </a:extLst>
          </p:cNvPr>
          <p:cNvPicPr>
            <a:picLocks noChangeAspect="1"/>
          </p:cNvPicPr>
          <p:nvPr/>
        </p:nvPicPr>
        <p:blipFill rotWithShape="1">
          <a:blip r:embed="rId3"/>
          <a:srcRect r="16800"/>
          <a:stretch/>
        </p:blipFill>
        <p:spPr>
          <a:xfrm>
            <a:off x="3759054" y="1171303"/>
            <a:ext cx="4345709" cy="2341982"/>
          </a:xfrm>
          <a:prstGeom prst="rect">
            <a:avLst/>
          </a:prstGeom>
        </p:spPr>
      </p:pic>
      <p:sp>
        <p:nvSpPr>
          <p:cNvPr id="8" name="TextBox 7">
            <a:extLst>
              <a:ext uri="{FF2B5EF4-FFF2-40B4-BE49-F238E27FC236}">
                <a16:creationId xmlns:a16="http://schemas.microsoft.com/office/drawing/2014/main" id="{31B3169B-1440-474F-8DF7-3E30392E0C0D}"/>
              </a:ext>
            </a:extLst>
          </p:cNvPr>
          <p:cNvSpPr txBox="1"/>
          <p:nvPr/>
        </p:nvSpPr>
        <p:spPr>
          <a:xfrm>
            <a:off x="5514109" y="3025039"/>
            <a:ext cx="116378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Vermont</a:t>
            </a:r>
          </a:p>
        </p:txBody>
      </p:sp>
      <p:pic>
        <p:nvPicPr>
          <p:cNvPr id="9" name="Picture 8">
            <a:extLst>
              <a:ext uri="{FF2B5EF4-FFF2-40B4-BE49-F238E27FC236}">
                <a16:creationId xmlns:a16="http://schemas.microsoft.com/office/drawing/2014/main" id="{5F4149BD-37D5-4158-BD2E-B77585642589}"/>
              </a:ext>
            </a:extLst>
          </p:cNvPr>
          <p:cNvPicPr>
            <a:picLocks noChangeAspect="1"/>
          </p:cNvPicPr>
          <p:nvPr/>
        </p:nvPicPr>
        <p:blipFill>
          <a:blip r:embed="rId4"/>
          <a:stretch>
            <a:fillRect/>
          </a:stretch>
        </p:blipFill>
        <p:spPr>
          <a:xfrm>
            <a:off x="8303051" y="1171302"/>
            <a:ext cx="3759950" cy="2129273"/>
          </a:xfrm>
          <a:prstGeom prst="rect">
            <a:avLst/>
          </a:prstGeom>
        </p:spPr>
      </p:pic>
      <p:sp>
        <p:nvSpPr>
          <p:cNvPr id="10" name="TextBox 9">
            <a:extLst>
              <a:ext uri="{FF2B5EF4-FFF2-40B4-BE49-F238E27FC236}">
                <a16:creationId xmlns:a16="http://schemas.microsoft.com/office/drawing/2014/main" id="{9D257E7F-CC9F-4641-9D86-0EE7A5E99F8C}"/>
              </a:ext>
            </a:extLst>
          </p:cNvPr>
          <p:cNvSpPr txBox="1"/>
          <p:nvPr/>
        </p:nvSpPr>
        <p:spPr>
          <a:xfrm>
            <a:off x="9324109" y="2859009"/>
            <a:ext cx="116378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Alabama</a:t>
            </a:r>
          </a:p>
        </p:txBody>
      </p:sp>
      <p:pic>
        <p:nvPicPr>
          <p:cNvPr id="11" name="Picture 10">
            <a:extLst>
              <a:ext uri="{FF2B5EF4-FFF2-40B4-BE49-F238E27FC236}">
                <a16:creationId xmlns:a16="http://schemas.microsoft.com/office/drawing/2014/main" id="{A7E981E4-BC00-48BF-88FF-316A96D3B91C}"/>
              </a:ext>
            </a:extLst>
          </p:cNvPr>
          <p:cNvPicPr>
            <a:picLocks noChangeAspect="1"/>
          </p:cNvPicPr>
          <p:nvPr/>
        </p:nvPicPr>
        <p:blipFill>
          <a:blip r:embed="rId5"/>
          <a:stretch>
            <a:fillRect/>
          </a:stretch>
        </p:blipFill>
        <p:spPr>
          <a:xfrm>
            <a:off x="128999" y="3759527"/>
            <a:ext cx="4932218" cy="2269489"/>
          </a:xfrm>
          <a:prstGeom prst="rect">
            <a:avLst/>
          </a:prstGeom>
        </p:spPr>
      </p:pic>
      <p:pic>
        <p:nvPicPr>
          <p:cNvPr id="12" name="Picture 11">
            <a:extLst>
              <a:ext uri="{FF2B5EF4-FFF2-40B4-BE49-F238E27FC236}">
                <a16:creationId xmlns:a16="http://schemas.microsoft.com/office/drawing/2014/main" id="{3203A4F7-C49F-4307-8A76-FEB54ED27B43}"/>
              </a:ext>
            </a:extLst>
          </p:cNvPr>
          <p:cNvPicPr>
            <a:picLocks noChangeAspect="1"/>
          </p:cNvPicPr>
          <p:nvPr/>
        </p:nvPicPr>
        <p:blipFill>
          <a:blip r:embed="rId6"/>
          <a:stretch>
            <a:fillRect/>
          </a:stretch>
        </p:blipFill>
        <p:spPr>
          <a:xfrm>
            <a:off x="5680364" y="4058127"/>
            <a:ext cx="5929745" cy="2734666"/>
          </a:xfrm>
          <a:prstGeom prst="rect">
            <a:avLst/>
          </a:prstGeom>
        </p:spPr>
      </p:pic>
      <p:sp>
        <p:nvSpPr>
          <p:cNvPr id="13" name="TextBox 12">
            <a:extLst>
              <a:ext uri="{FF2B5EF4-FFF2-40B4-BE49-F238E27FC236}">
                <a16:creationId xmlns:a16="http://schemas.microsoft.com/office/drawing/2014/main" id="{8E6CC2A6-B361-44FE-B8F2-1FC2EBE657E5}"/>
              </a:ext>
            </a:extLst>
          </p:cNvPr>
          <p:cNvSpPr txBox="1"/>
          <p:nvPr/>
        </p:nvSpPr>
        <p:spPr>
          <a:xfrm>
            <a:off x="972045" y="5546852"/>
            <a:ext cx="87283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Alaska</a:t>
            </a:r>
          </a:p>
        </p:txBody>
      </p:sp>
      <p:sp>
        <p:nvSpPr>
          <p:cNvPr id="14" name="TextBox 13">
            <a:extLst>
              <a:ext uri="{FF2B5EF4-FFF2-40B4-BE49-F238E27FC236}">
                <a16:creationId xmlns:a16="http://schemas.microsoft.com/office/drawing/2014/main" id="{370C43DB-4B2F-460F-AD80-389BE04BC882}"/>
              </a:ext>
            </a:extLst>
          </p:cNvPr>
          <p:cNvSpPr txBox="1"/>
          <p:nvPr/>
        </p:nvSpPr>
        <p:spPr>
          <a:xfrm>
            <a:off x="5791200" y="6444230"/>
            <a:ext cx="116378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Wisconsin</a:t>
            </a:r>
          </a:p>
        </p:txBody>
      </p:sp>
      <p:sp>
        <p:nvSpPr>
          <p:cNvPr id="16" name="TextBox 15">
            <a:extLst>
              <a:ext uri="{FF2B5EF4-FFF2-40B4-BE49-F238E27FC236}">
                <a16:creationId xmlns:a16="http://schemas.microsoft.com/office/drawing/2014/main" id="{4B0A7E80-5BEA-426B-BC46-1577C3FC7DD8}"/>
              </a:ext>
            </a:extLst>
          </p:cNvPr>
          <p:cNvSpPr txBox="1"/>
          <p:nvPr/>
        </p:nvSpPr>
        <p:spPr>
          <a:xfrm>
            <a:off x="128999" y="6192982"/>
            <a:ext cx="5634492" cy="646331"/>
          </a:xfrm>
          <a:prstGeom prst="rect">
            <a:avLst/>
          </a:prstGeom>
          <a:noFill/>
        </p:spPr>
        <p:txBody>
          <a:bodyPr wrap="square" rtlCol="0">
            <a:spAutoFit/>
          </a:bodyPr>
          <a:lstStyle/>
          <a:p>
            <a:r>
              <a:rPr lang="en-US" dirty="0"/>
              <a:t>Maps update automatically when NGS updates the </a:t>
            </a:r>
            <a:r>
              <a:rPr lang="en-US" dirty="0" err="1">
                <a:hlinkClick r:id="rId7"/>
              </a:rPr>
              <a:t>gtt_priority_service</a:t>
            </a:r>
            <a:r>
              <a:rPr lang="en-US" dirty="0">
                <a:hlinkClick r:id="rId7"/>
              </a:rPr>
              <a:t> Feature Server</a:t>
            </a:r>
            <a:r>
              <a:rPr lang="en-US" dirty="0"/>
              <a:t> (~weekly on Mondays)</a:t>
            </a:r>
          </a:p>
        </p:txBody>
      </p:sp>
    </p:spTree>
    <p:extLst>
      <p:ext uri="{BB962C8B-B14F-4D97-AF65-F5344CB8AC3E}">
        <p14:creationId xmlns:p14="http://schemas.microsoft.com/office/powerpoint/2010/main" val="1984277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FA83-FDCC-4307-84D7-023B8C4B0575}"/>
              </a:ext>
            </a:extLst>
          </p:cNvPr>
          <p:cNvSpPr>
            <a:spLocks noGrp="1"/>
          </p:cNvSpPr>
          <p:nvPr>
            <p:ph type="title"/>
          </p:nvPr>
        </p:nvSpPr>
        <p:spPr/>
        <p:txBody>
          <a:bodyPr/>
          <a:lstStyle/>
          <a:p>
            <a:r>
              <a:rPr lang="en-US" dirty="0"/>
              <a:t>To Mick and Jacob</a:t>
            </a:r>
          </a:p>
        </p:txBody>
      </p:sp>
      <p:sp>
        <p:nvSpPr>
          <p:cNvPr id="3" name="Slide Number Placeholder 2">
            <a:extLst>
              <a:ext uri="{FF2B5EF4-FFF2-40B4-BE49-F238E27FC236}">
                <a16:creationId xmlns:a16="http://schemas.microsoft.com/office/drawing/2014/main" id="{06B2D198-232E-4CEC-AE63-3C499D9D3B72}"/>
              </a:ext>
            </a:extLst>
          </p:cNvPr>
          <p:cNvSpPr>
            <a:spLocks noGrp="1"/>
          </p:cNvSpPr>
          <p:nvPr>
            <p:ph type="sldNum" sz="quarter" idx="12"/>
          </p:nvPr>
        </p:nvSpPr>
        <p:spPr/>
        <p:txBody>
          <a:bodyPr/>
          <a:lstStyle/>
          <a:p>
            <a:pPr>
              <a:defRPr/>
            </a:pPr>
            <a:fld id="{5A837433-97E9-4D94-B898-19FA6F4A2CA7}" type="slidenum">
              <a:rPr lang="en-US" smtClean="0"/>
              <a:pPr>
                <a:defRPr/>
              </a:pPr>
              <a:t>19</a:t>
            </a:fld>
            <a:endParaRPr lang="en-US"/>
          </a:p>
        </p:txBody>
      </p:sp>
    </p:spTree>
    <p:extLst>
      <p:ext uri="{BB962C8B-B14F-4D97-AF65-F5344CB8AC3E}">
        <p14:creationId xmlns:p14="http://schemas.microsoft.com/office/powerpoint/2010/main" val="341655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D07B-3FBA-43C3-925D-A4FF719B4969}"/>
              </a:ext>
            </a:extLst>
          </p:cNvPr>
          <p:cNvSpPr>
            <a:spLocks noGrp="1"/>
          </p:cNvSpPr>
          <p:nvPr>
            <p:ph type="title"/>
          </p:nvPr>
        </p:nvSpPr>
        <p:spPr>
          <a:xfrm>
            <a:off x="609600" y="457205"/>
            <a:ext cx="10972800" cy="1143000"/>
          </a:xfrm>
        </p:spPr>
        <p:txBody>
          <a:bodyPr/>
          <a:lstStyle/>
          <a:p>
            <a:r>
              <a:rPr lang="en-US" dirty="0"/>
              <a:t>Acknowledgments – </a:t>
            </a:r>
            <a:br>
              <a:rPr lang="en-US" dirty="0"/>
            </a:br>
            <a:r>
              <a:rPr lang="en-US" dirty="0"/>
              <a:t>Real People behind the Scenes</a:t>
            </a:r>
          </a:p>
        </p:txBody>
      </p:sp>
      <p:sp>
        <p:nvSpPr>
          <p:cNvPr id="3" name="Content Placeholder 2">
            <a:extLst>
              <a:ext uri="{FF2B5EF4-FFF2-40B4-BE49-F238E27FC236}">
                <a16:creationId xmlns:a16="http://schemas.microsoft.com/office/drawing/2014/main" id="{22C48233-3BD8-4E63-A481-48B5C5739D01}"/>
              </a:ext>
            </a:extLst>
          </p:cNvPr>
          <p:cNvSpPr>
            <a:spLocks noGrp="1"/>
          </p:cNvSpPr>
          <p:nvPr>
            <p:ph idx="1"/>
          </p:nvPr>
        </p:nvSpPr>
        <p:spPr>
          <a:xfrm>
            <a:off x="609600" y="1857983"/>
            <a:ext cx="10972800" cy="4268185"/>
          </a:xfrm>
        </p:spPr>
        <p:txBody>
          <a:bodyPr/>
          <a:lstStyle/>
          <a:p>
            <a:pPr marL="0" indent="0">
              <a:buNone/>
            </a:pPr>
            <a:r>
              <a:rPr lang="en-US" sz="2400" dirty="0"/>
              <a:t>In response to the GPSonBM program, individuals and teams across the country in Federal, State, City, and County level agencies, private sector firms, &amp; academic institutions have increased monthly average number of OPUS Shared Solutions from 213 in 2017 to 1,480 in 2021, an almost 7x increase in 4  years!</a:t>
            </a:r>
          </a:p>
          <a:p>
            <a:pPr marL="0" indent="0">
              <a:buNone/>
            </a:pPr>
            <a:r>
              <a:rPr lang="en-US" sz="2400" dirty="0"/>
              <a:t> </a:t>
            </a:r>
          </a:p>
          <a:p>
            <a:pPr marL="0" indent="0">
              <a:buNone/>
            </a:pPr>
            <a:r>
              <a:rPr lang="en-US" sz="2400" dirty="0"/>
              <a:t>I’d like to offer a Big Thanks to people across NGS that have risen to the challenge:</a:t>
            </a:r>
          </a:p>
          <a:p>
            <a:r>
              <a:rPr lang="en-US" sz="2400" b="1" dirty="0"/>
              <a:t>OPUS Team </a:t>
            </a:r>
          </a:p>
          <a:p>
            <a:r>
              <a:rPr lang="en-US" sz="2400" dirty="0"/>
              <a:t>Mark Recovery Team</a:t>
            </a:r>
          </a:p>
          <a:p>
            <a:r>
              <a:rPr lang="en-US" sz="2400" dirty="0"/>
              <a:t>Geodetic Advisors</a:t>
            </a:r>
          </a:p>
          <a:p>
            <a:r>
              <a:rPr lang="en-US" sz="2400" dirty="0"/>
              <a:t>Communications and Outreach Team</a:t>
            </a:r>
          </a:p>
          <a:p>
            <a:r>
              <a:rPr lang="en-US" sz="2400" dirty="0"/>
              <a:t>Field Operations Branch</a:t>
            </a:r>
          </a:p>
          <a:p>
            <a:endParaRPr lang="en-US" sz="2400" dirty="0"/>
          </a:p>
          <a:p>
            <a:endParaRPr lang="en-US" sz="2400" dirty="0"/>
          </a:p>
          <a:p>
            <a:endParaRPr lang="en-US" sz="2400" dirty="0"/>
          </a:p>
        </p:txBody>
      </p:sp>
      <p:sp>
        <p:nvSpPr>
          <p:cNvPr id="6" name="Slide Number Placeholder 5">
            <a:extLst>
              <a:ext uri="{FF2B5EF4-FFF2-40B4-BE49-F238E27FC236}">
                <a16:creationId xmlns:a16="http://schemas.microsoft.com/office/drawing/2014/main" id="{ECA73D3E-6BE0-40DB-803E-BBF6DF8CB20D}"/>
              </a:ext>
            </a:extLst>
          </p:cNvPr>
          <p:cNvSpPr>
            <a:spLocks noGrp="1"/>
          </p:cNvSpPr>
          <p:nvPr>
            <p:ph type="sldNum" sz="quarter" idx="12"/>
          </p:nvPr>
        </p:nvSpPr>
        <p:spPr/>
        <p:txBody>
          <a:bodyPr/>
          <a:lstStyle/>
          <a:p>
            <a:pPr>
              <a:defRPr/>
            </a:pPr>
            <a:fld id="{EB6791C4-DF4E-4C17-A41C-B2BEB15390BD}" type="slidenum">
              <a:rPr lang="en-US" smtClean="0"/>
              <a:pPr>
                <a:defRPr/>
              </a:pPr>
              <a:t>2</a:t>
            </a:fld>
            <a:endParaRPr lang="en-US" dirty="0"/>
          </a:p>
        </p:txBody>
      </p:sp>
    </p:spTree>
    <p:extLst>
      <p:ext uri="{BB962C8B-B14F-4D97-AF65-F5344CB8AC3E}">
        <p14:creationId xmlns:p14="http://schemas.microsoft.com/office/powerpoint/2010/main" val="41438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3F80-D9FE-4C45-8363-DD16F5DE9741}"/>
              </a:ext>
            </a:extLst>
          </p:cNvPr>
          <p:cNvSpPr>
            <a:spLocks noGrp="1"/>
          </p:cNvSpPr>
          <p:nvPr>
            <p:ph type="title"/>
          </p:nvPr>
        </p:nvSpPr>
        <p:spPr/>
        <p:txBody>
          <a:bodyPr/>
          <a:lstStyle/>
          <a:p>
            <a:r>
              <a:rPr lang="en-US" dirty="0"/>
              <a:t>Help Build the Nation’s Geodetic Infrastructure </a:t>
            </a:r>
          </a:p>
        </p:txBody>
      </p:sp>
      <p:sp>
        <p:nvSpPr>
          <p:cNvPr id="4" name="Slide Number Placeholder 3">
            <a:extLst>
              <a:ext uri="{FF2B5EF4-FFF2-40B4-BE49-F238E27FC236}">
                <a16:creationId xmlns:a16="http://schemas.microsoft.com/office/drawing/2014/main" id="{81EEA625-5A95-4A76-A3D9-B80F19AE22B6}"/>
              </a:ext>
            </a:extLst>
          </p:cNvPr>
          <p:cNvSpPr>
            <a:spLocks noGrp="1"/>
          </p:cNvSpPr>
          <p:nvPr>
            <p:ph type="sldNum" sz="quarter" idx="12"/>
          </p:nvPr>
        </p:nvSpPr>
        <p:spPr/>
        <p:txBody>
          <a:bodyPr/>
          <a:lstStyle/>
          <a:p>
            <a:pPr>
              <a:defRPr/>
            </a:pPr>
            <a:fld id="{EB6791C4-DF4E-4C17-A41C-B2BEB15390BD}" type="slidenum">
              <a:rPr lang="en-US" smtClean="0"/>
              <a:pPr>
                <a:defRPr/>
              </a:pPr>
              <a:t>20</a:t>
            </a:fld>
            <a:endParaRPr lang="en-US"/>
          </a:p>
        </p:txBody>
      </p:sp>
      <p:sp>
        <p:nvSpPr>
          <p:cNvPr id="6" name="TextBox 5">
            <a:extLst>
              <a:ext uri="{FF2B5EF4-FFF2-40B4-BE49-F238E27FC236}">
                <a16:creationId xmlns:a16="http://schemas.microsoft.com/office/drawing/2014/main" id="{A245BEFD-F456-4F38-9094-778470A3F7B6}"/>
              </a:ext>
            </a:extLst>
          </p:cNvPr>
          <p:cNvSpPr txBox="1"/>
          <p:nvPr/>
        </p:nvSpPr>
        <p:spPr>
          <a:xfrm>
            <a:off x="329671" y="1663390"/>
            <a:ext cx="11532658" cy="4308872"/>
          </a:xfrm>
          <a:prstGeom prst="rect">
            <a:avLst/>
          </a:prstGeom>
          <a:noFill/>
        </p:spPr>
        <p:txBody>
          <a:bodyPr wrap="square" rtlCol="0">
            <a:spAutoFit/>
          </a:bodyPr>
          <a:lstStyle/>
          <a:p>
            <a:pPr lvl="0" eaLnBrk="0" fontAlgn="base" hangingPunct="0">
              <a:spcBef>
                <a:spcPct val="0"/>
              </a:spcBef>
              <a:spcAft>
                <a:spcPct val="0"/>
              </a:spcAft>
            </a:pPr>
            <a:r>
              <a:rPr lang="en-US" altLang="en-US" sz="2000" dirty="0">
                <a:solidFill>
                  <a:srgbClr val="222222"/>
                </a:solidFill>
                <a:latin typeface="Arial" panose="020B0604020202020204" pitchFamily="34" charset="0"/>
                <a:cs typeface="Arial" panose="020B0604020202020204" pitchFamily="34" charset="0"/>
              </a:rPr>
              <a:t>Consider adding a section in your Standards for Location Surveys that encourages or requires participation in NGS GPS on Bench Marks, unless caveat </a:t>
            </a:r>
            <a:r>
              <a:rPr lang="en-US" altLang="en-US" sz="2000" dirty="0" err="1">
                <a:solidFill>
                  <a:srgbClr val="222222"/>
                </a:solidFill>
                <a:latin typeface="Arial" panose="020B0604020202020204" pitchFamily="34" charset="0"/>
                <a:cs typeface="Arial" panose="020B0604020202020204" pitchFamily="34" charset="0"/>
              </a:rPr>
              <a:t>caveat</a:t>
            </a:r>
            <a:r>
              <a:rPr lang="en-US" altLang="en-US" sz="2000" dirty="0">
                <a:solidFill>
                  <a:srgbClr val="222222"/>
                </a:solidFill>
                <a:latin typeface="Arial" panose="020B0604020202020204" pitchFamily="34" charset="0"/>
                <a:cs typeface="Arial" panose="020B0604020202020204" pitchFamily="34" charset="0"/>
              </a:rPr>
              <a:t> </a:t>
            </a:r>
            <a:r>
              <a:rPr lang="en-US" altLang="en-US" sz="2000" dirty="0" err="1">
                <a:solidFill>
                  <a:srgbClr val="222222"/>
                </a:solidFill>
                <a:latin typeface="Arial" panose="020B0604020202020204" pitchFamily="34" charset="0"/>
                <a:cs typeface="Arial" panose="020B0604020202020204" pitchFamily="34" charset="0"/>
              </a:rPr>
              <a:t>caveat</a:t>
            </a:r>
            <a:r>
              <a:rPr lang="en-US" altLang="en-US" sz="2000" dirty="0">
                <a:solidFill>
                  <a:srgbClr val="222222"/>
                </a:solidFill>
                <a:latin typeface="Arial" panose="020B0604020202020204" pitchFamily="34" charset="0"/>
                <a:cs typeface="Arial" panose="020B0604020202020204" pitchFamily="34" charset="0"/>
              </a:rPr>
              <a:t>…</a:t>
            </a:r>
          </a:p>
          <a:p>
            <a:endParaRPr lang="en-US"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dirty="0">
                <a:solidFill>
                  <a:srgbClr val="000000"/>
                </a:solidFill>
                <a:latin typeface="Times New Roman" panose="02020603050405020304" pitchFamily="18" charset="0"/>
                <a:cs typeface="Times New Roman" panose="02020603050405020304" pitchFamily="18" charset="0"/>
              </a:rPr>
              <a:t>Procedures and the data collected will meet guidelines as described on the NGS website at </a:t>
            </a:r>
            <a:r>
              <a:rPr lang="en-US" altLang="en-US" dirty="0">
                <a:solidFill>
                  <a:srgbClr val="1155CC"/>
                </a:solidFill>
                <a:latin typeface="Times New Roman" panose="02020603050405020304" pitchFamily="18" charset="0"/>
                <a:cs typeface="Times New Roman" panose="02020603050405020304" pitchFamily="18" charset="0"/>
                <a:hlinkClick r:id="rId2"/>
              </a:rPr>
              <a:t>https://www.ngs.noaa.gov/GPSonBM/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a:solidFill>
                  <a:srgbClr val="000000"/>
                </a:solidFill>
                <a:latin typeface="Times New Roman" panose="02020603050405020304" pitchFamily="18" charset="0"/>
                <a:cs typeface="Times New Roman" panose="02020603050405020304" pitchFamily="18" charset="0"/>
              </a:rPr>
              <a:t>and be submitted to NGS and XDOT Survey Division </a:t>
            </a:r>
          </a:p>
          <a:p>
            <a:pPr lvl="0" eaLnBrk="0" fontAlgn="base" hangingPunct="0">
              <a:spcBef>
                <a:spcPct val="0"/>
              </a:spcBef>
              <a:spcAft>
                <a:spcPct val="0"/>
              </a:spcAft>
            </a:pPr>
            <a:endParaRPr lang="en-US" altLang="en-US"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rgbClr val="000000"/>
                </a:solidFill>
                <a:latin typeface="Times New Roman" panose="02020603050405020304" pitchFamily="18" charset="0"/>
                <a:cs typeface="Times New Roman" panose="02020603050405020304" pitchFamily="18" charset="0"/>
              </a:rPr>
              <a:t>XDOT Survey Division requirements for GPS on Bench Marks (GPSonBM) are as follows:</a:t>
            </a:r>
            <a:endParaRPr lang="en-US" altLang="en-US" sz="1100" dirty="0"/>
          </a:p>
          <a:p>
            <a:pPr marL="342900" lvl="0" indent="-342900" eaLnBrk="0" fontAlgn="base" hangingPunct="0">
              <a:spcBef>
                <a:spcPct val="0"/>
              </a:spcBef>
              <a:spcAft>
                <a:spcPct val="0"/>
              </a:spcAft>
              <a:buAutoNum type="alphaLcPeriod"/>
            </a:pPr>
            <a:r>
              <a:rPr lang="en-US" altLang="en-US" dirty="0">
                <a:solidFill>
                  <a:srgbClr val="000000"/>
                </a:solidFill>
                <a:latin typeface="Times New Roman" panose="02020603050405020304" pitchFamily="18" charset="0"/>
                <a:cs typeface="Times New Roman" panose="02020603050405020304" pitchFamily="18" charset="0"/>
              </a:rPr>
              <a:t>Consult the NGS GPSonBM web map and recon Bench Marks listed as Primary or Secondary marks for all the 10 km hexagons near or around the project </a:t>
            </a:r>
          </a:p>
          <a:p>
            <a:pPr marL="342900" lvl="0" indent="-342900" eaLnBrk="0" fontAlgn="base" hangingPunct="0">
              <a:spcBef>
                <a:spcPct val="0"/>
              </a:spcBef>
              <a:spcAft>
                <a:spcPct val="0"/>
              </a:spcAft>
              <a:buAutoNum type="alphaLcPeriod"/>
            </a:pPr>
            <a:r>
              <a:rPr lang="en-US" altLang="en-US" dirty="0">
                <a:solidFill>
                  <a:srgbClr val="000000"/>
                </a:solidFill>
                <a:latin typeface="Times New Roman" panose="02020603050405020304" pitchFamily="18" charset="0"/>
                <a:cs typeface="Times New Roman" panose="02020603050405020304" pitchFamily="18" charset="0"/>
              </a:rPr>
              <a:t>Find marks and submit mark recovery reports to NGS</a:t>
            </a:r>
          </a:p>
          <a:p>
            <a:pPr marL="342900" lvl="0" indent="-342900" eaLnBrk="0" fontAlgn="base" hangingPunct="0">
              <a:spcBef>
                <a:spcPct val="0"/>
              </a:spcBef>
              <a:spcAft>
                <a:spcPct val="0"/>
              </a:spcAft>
              <a:buAutoNum type="alphaLcPeriod"/>
            </a:pPr>
            <a:r>
              <a:rPr lang="en-US" altLang="en-US" dirty="0">
                <a:solidFill>
                  <a:srgbClr val="000000"/>
                </a:solidFill>
                <a:latin typeface="Times New Roman" panose="02020603050405020304" pitchFamily="18" charset="0"/>
                <a:cs typeface="Times New Roman" panose="02020603050405020304" pitchFamily="18" charset="0"/>
              </a:rPr>
              <a:t>Collect GPS observations on at least 2 BM’s per project, more are preferable, spacing should be spread evenly</a:t>
            </a:r>
          </a:p>
          <a:p>
            <a:pPr marL="342900" lvl="0" indent="-342900" eaLnBrk="0" fontAlgn="base" hangingPunct="0">
              <a:spcBef>
                <a:spcPct val="0"/>
              </a:spcBef>
              <a:spcAft>
                <a:spcPct val="0"/>
              </a:spcAft>
              <a:buAutoNum type="alphaLcPeriod"/>
            </a:pPr>
            <a:r>
              <a:rPr lang="en-US" altLang="en-US" dirty="0">
                <a:solidFill>
                  <a:srgbClr val="000000"/>
                </a:solidFill>
                <a:latin typeface="Times New Roman" panose="02020603050405020304" pitchFamily="18" charset="0"/>
                <a:cs typeface="Times New Roman" panose="02020603050405020304" pitchFamily="18" charset="0"/>
              </a:rPr>
              <a:t>BMs must be physically occupied, no offsets</a:t>
            </a:r>
          </a:p>
          <a:p>
            <a:pPr marL="342900" lvl="0" indent="-342900" eaLnBrk="0" fontAlgn="base" hangingPunct="0">
              <a:spcBef>
                <a:spcPct val="0"/>
              </a:spcBef>
              <a:spcAft>
                <a:spcPct val="0"/>
              </a:spcAft>
              <a:buAutoNum type="alphaLcPeriod"/>
            </a:pPr>
            <a:r>
              <a:rPr lang="en-US" altLang="en-US" dirty="0">
                <a:solidFill>
                  <a:srgbClr val="000000"/>
                </a:solidFill>
                <a:latin typeface="Times New Roman" panose="02020603050405020304" pitchFamily="18" charset="0"/>
                <a:cs typeface="Times New Roman" panose="02020603050405020304" pitchFamily="18" charset="0"/>
              </a:rPr>
              <a:t>In areas with topographic relief, the 2km targets on the NGS GPSonBM web map should also be considered</a:t>
            </a:r>
          </a:p>
          <a:p>
            <a:pPr marL="342900" lvl="0" indent="-342900" eaLnBrk="0" fontAlgn="base" hangingPunct="0">
              <a:spcBef>
                <a:spcPct val="0"/>
              </a:spcBef>
              <a:spcAft>
                <a:spcPct val="0"/>
              </a:spcAft>
              <a:buAutoNum type="alphaLcPeriod"/>
            </a:pPr>
            <a:r>
              <a:rPr lang="en-US" altLang="en-US" dirty="0">
                <a:solidFill>
                  <a:srgbClr val="000000"/>
                </a:solidFill>
                <a:latin typeface="Times New Roman" panose="02020603050405020304" pitchFamily="18" charset="0"/>
                <a:cs typeface="Times New Roman" panose="02020603050405020304" pitchFamily="18" charset="0"/>
              </a:rPr>
              <a:t>Copies of the NGS OPUS Shared Solutions or updated Datasheets must be provided to XDOT Survey Division in the Final Submittal of the project</a:t>
            </a:r>
          </a:p>
        </p:txBody>
      </p:sp>
      <p:sp>
        <p:nvSpPr>
          <p:cNvPr id="3" name="TextBox 2">
            <a:extLst>
              <a:ext uri="{FF2B5EF4-FFF2-40B4-BE49-F238E27FC236}">
                <a16:creationId xmlns:a16="http://schemas.microsoft.com/office/drawing/2014/main" id="{DCF388B5-DCF7-4CD4-AB36-DB8522EC6C9E}"/>
              </a:ext>
            </a:extLst>
          </p:cNvPr>
          <p:cNvSpPr txBox="1"/>
          <p:nvPr/>
        </p:nvSpPr>
        <p:spPr>
          <a:xfrm>
            <a:off x="609600" y="6413703"/>
            <a:ext cx="4270248" cy="307777"/>
          </a:xfrm>
          <a:prstGeom prst="rect">
            <a:avLst/>
          </a:prstGeom>
          <a:noFill/>
        </p:spPr>
        <p:txBody>
          <a:bodyPr wrap="square" rtlCol="0">
            <a:spAutoFit/>
          </a:bodyPr>
          <a:lstStyle/>
          <a:p>
            <a:r>
              <a:rPr lang="en-US" sz="1400" dirty="0"/>
              <a:t>Thanks to Steve Telford at Oklahoma DOT</a:t>
            </a:r>
          </a:p>
        </p:txBody>
      </p:sp>
    </p:spTree>
    <p:extLst>
      <p:ext uri="{BB962C8B-B14F-4D97-AF65-F5344CB8AC3E}">
        <p14:creationId xmlns:p14="http://schemas.microsoft.com/office/powerpoint/2010/main" val="3096918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 #1</a:t>
            </a:r>
          </a:p>
        </p:txBody>
      </p:sp>
      <p:sp>
        <p:nvSpPr>
          <p:cNvPr id="5" name="Content Placeholder 4"/>
          <p:cNvSpPr>
            <a:spLocks noGrp="1"/>
          </p:cNvSpPr>
          <p:nvPr>
            <p:ph idx="1"/>
          </p:nvPr>
        </p:nvSpPr>
        <p:spPr>
          <a:xfrm>
            <a:off x="609600" y="1266368"/>
            <a:ext cx="11184082" cy="1414487"/>
          </a:xfrm>
        </p:spPr>
        <p:txBody>
          <a:bodyPr>
            <a:normAutofit/>
          </a:bodyPr>
          <a:lstStyle/>
          <a:p>
            <a:pPr marL="0" indent="0">
              <a:buNone/>
            </a:pPr>
            <a:r>
              <a:rPr lang="en-US" sz="2400" dirty="0"/>
              <a:t>Q: What is the deadline to submit </a:t>
            </a:r>
            <a:r>
              <a:rPr lang="en-US" sz="2400" dirty="0" err="1"/>
              <a:t>GPSonBM</a:t>
            </a:r>
            <a:r>
              <a:rPr lang="en-US" sz="2400" dirty="0"/>
              <a:t> for the Transformation Tool?</a:t>
            </a:r>
          </a:p>
          <a:p>
            <a:pPr marL="0" indent="0">
              <a:buNone/>
            </a:pPr>
            <a:r>
              <a:rPr lang="en-US" sz="2400" dirty="0"/>
              <a:t>A: </a:t>
            </a:r>
            <a:r>
              <a:rPr lang="en-US" sz="2400" b="1" dirty="0"/>
              <a:t>December 31, 2022 </a:t>
            </a:r>
            <a:r>
              <a:rPr lang="en-US" sz="2400" dirty="0"/>
              <a:t>– so that observations can be used to create 2020.0 Reference Epoch Coordinates (See Blueprint 3 -Working in the Modernized NSRS)</a:t>
            </a: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6" name="Content Placeholder 4"/>
          <p:cNvSpPr txBox="1">
            <a:spLocks/>
          </p:cNvSpPr>
          <p:nvPr/>
        </p:nvSpPr>
        <p:spPr>
          <a:xfrm>
            <a:off x="609600" y="2743505"/>
            <a:ext cx="8335502" cy="3193472"/>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dirty="0"/>
              <a:t>Q: Can we submit previous observations?</a:t>
            </a:r>
          </a:p>
          <a:p>
            <a:pPr marL="0" indent="0">
              <a:buNone/>
            </a:pPr>
            <a:r>
              <a:rPr lang="en-US" sz="2400" dirty="0"/>
              <a:t>A:  Yes! Observations made within the past 3 years may be submitted </a:t>
            </a:r>
            <a:r>
              <a:rPr lang="en-US" sz="2400" u="sng" dirty="0"/>
              <a:t>if you have the required metadata and pictures</a:t>
            </a:r>
            <a:r>
              <a:rPr lang="en-US" sz="2400" dirty="0"/>
              <a:t>.</a:t>
            </a:r>
          </a:p>
          <a:p>
            <a:pPr marL="0" indent="0">
              <a:buNone/>
            </a:pPr>
            <a:endParaRPr lang="en-US" sz="2400" dirty="0"/>
          </a:p>
          <a:p>
            <a:pPr marL="0" indent="0">
              <a:buFont typeface="Arial"/>
              <a:buNone/>
            </a:pPr>
            <a:r>
              <a:rPr lang="en-US" sz="2400" dirty="0"/>
              <a:t>Q: What do we do if we can’t find the priority mark or if it not observable with GPS?</a:t>
            </a:r>
          </a:p>
          <a:p>
            <a:pPr marL="0" indent="0">
              <a:buFont typeface="Arial"/>
              <a:buNone/>
            </a:pPr>
            <a:r>
              <a:rPr lang="en-US" sz="2400" dirty="0"/>
              <a:t>A: 1) Submit a Mark Recovery with the new Mark Recovery Form. </a:t>
            </a:r>
          </a:p>
          <a:p>
            <a:pPr marL="0" indent="0">
              <a:buFont typeface="Arial"/>
              <a:buNone/>
            </a:pPr>
            <a:r>
              <a:rPr lang="en-US" sz="2400" dirty="0"/>
              <a:t>2) Find and observe an secondary mark listed in the hexagon layer on the web map.</a:t>
            </a:r>
          </a:p>
          <a:p>
            <a:pPr marL="0" indent="0">
              <a:buFont typeface="Arial"/>
              <a:buNone/>
            </a:pPr>
            <a:endParaRPr lang="en-US" sz="2400" dirty="0"/>
          </a:p>
          <a:p>
            <a:pPr marL="0" indent="0">
              <a:buFont typeface="Arial"/>
              <a:buNone/>
            </a:pPr>
            <a:endParaRPr lang="en-US" sz="2400" dirty="0"/>
          </a:p>
          <a:p>
            <a:pPr marL="0" indent="0">
              <a:buFont typeface="Arial"/>
              <a:buNone/>
            </a:pPr>
            <a:endParaRPr lang="en-US" sz="2400" dirty="0"/>
          </a:p>
        </p:txBody>
      </p:sp>
      <p:grpSp>
        <p:nvGrpSpPr>
          <p:cNvPr id="9" name="Group 8">
            <a:extLst>
              <a:ext uri="{FF2B5EF4-FFF2-40B4-BE49-F238E27FC236}">
                <a16:creationId xmlns:a16="http://schemas.microsoft.com/office/drawing/2014/main" id="{F288AEF2-42F9-48A1-A48B-34E9ED8F5821}"/>
              </a:ext>
            </a:extLst>
          </p:cNvPr>
          <p:cNvGrpSpPr/>
          <p:nvPr/>
        </p:nvGrpSpPr>
        <p:grpSpPr>
          <a:xfrm>
            <a:off x="7822882" y="3056057"/>
            <a:ext cx="4355358" cy="3801943"/>
            <a:chOff x="7822882" y="3056057"/>
            <a:chExt cx="4355358" cy="3801943"/>
          </a:xfrm>
        </p:grpSpPr>
        <p:grpSp>
          <p:nvGrpSpPr>
            <p:cNvPr id="3" name="Group 2"/>
            <p:cNvGrpSpPr/>
            <p:nvPr/>
          </p:nvGrpSpPr>
          <p:grpSpPr>
            <a:xfrm>
              <a:off x="8945102" y="3056057"/>
              <a:ext cx="3233138" cy="3801943"/>
              <a:chOff x="8945102" y="3056057"/>
              <a:chExt cx="3233138" cy="380194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pic>
          <p:nvPicPr>
            <p:cNvPr id="4" name="Picture 3">
              <a:extLst>
                <a:ext uri="{FF2B5EF4-FFF2-40B4-BE49-F238E27FC236}">
                  <a16:creationId xmlns:a16="http://schemas.microsoft.com/office/drawing/2014/main" id="{54792ABA-173A-41C1-9B0A-6F1BBC679476}"/>
                </a:ext>
              </a:extLst>
            </p:cNvPr>
            <p:cNvPicPr>
              <a:picLocks noChangeAspect="1"/>
            </p:cNvPicPr>
            <p:nvPr/>
          </p:nvPicPr>
          <p:blipFill>
            <a:blip r:embed="rId5"/>
            <a:stretch>
              <a:fillRect/>
            </a:stretch>
          </p:blipFill>
          <p:spPr>
            <a:xfrm>
              <a:off x="7822882" y="6448425"/>
              <a:ext cx="3038475" cy="409575"/>
            </a:xfrm>
            <a:prstGeom prst="rect">
              <a:avLst/>
            </a:prstGeom>
          </p:spPr>
        </p:pic>
      </p:grpSp>
    </p:spTree>
    <p:extLst>
      <p:ext uri="{BB962C8B-B14F-4D97-AF65-F5344CB8AC3E}">
        <p14:creationId xmlns:p14="http://schemas.microsoft.com/office/powerpoint/2010/main" val="20524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 #2</a:t>
            </a:r>
          </a:p>
        </p:txBody>
      </p:sp>
      <p:sp>
        <p:nvSpPr>
          <p:cNvPr id="5" name="Content Placeholder 4"/>
          <p:cNvSpPr>
            <a:spLocks noGrp="1"/>
          </p:cNvSpPr>
          <p:nvPr>
            <p:ph idx="1"/>
          </p:nvPr>
        </p:nvSpPr>
        <p:spPr>
          <a:xfrm>
            <a:off x="609600" y="1491818"/>
            <a:ext cx="10972800" cy="5091544"/>
          </a:xfrm>
        </p:spPr>
        <p:txBody>
          <a:bodyPr>
            <a:noAutofit/>
          </a:bodyPr>
          <a:lstStyle/>
          <a:p>
            <a:pPr marL="0" indent="0">
              <a:buNone/>
            </a:pPr>
            <a:r>
              <a:rPr lang="en-US" sz="2800" dirty="0"/>
              <a:t>Q: Can we submit offset observations for marks that are not GPS-able?</a:t>
            </a:r>
          </a:p>
          <a:p>
            <a:pPr marL="0" indent="0">
              <a:buNone/>
            </a:pPr>
            <a:r>
              <a:rPr lang="en-US" sz="2800" dirty="0"/>
              <a:t>A: Not for now, unless you follow the NGS </a:t>
            </a:r>
            <a:r>
              <a:rPr lang="en-US" sz="2800" dirty="0">
                <a:hlinkClick r:id="rId3"/>
              </a:rPr>
              <a:t>Mark Reset Procedures</a:t>
            </a:r>
            <a:r>
              <a:rPr lang="en-US" sz="2800" dirty="0"/>
              <a:t>. In the future, OPUS 6.0 will enable you to process and adjust GPS, leveling, and total station observations together, and submit them to NGS.</a:t>
            </a:r>
          </a:p>
          <a:p>
            <a:pPr marL="0" indent="0">
              <a:buNone/>
            </a:pPr>
            <a:endParaRPr lang="en-US" sz="1200" dirty="0"/>
          </a:p>
          <a:p>
            <a:pPr marL="0" indent="0">
              <a:buNone/>
            </a:pPr>
            <a:r>
              <a:rPr lang="en-US" sz="2800" dirty="0"/>
              <a:t>Q: Can we submit less than 4 hours of data?</a:t>
            </a:r>
          </a:p>
          <a:p>
            <a:pPr marL="0" indent="0">
              <a:buNone/>
            </a:pPr>
            <a:r>
              <a:rPr lang="en-US" sz="2800" dirty="0"/>
              <a:t>A: Yes, but only by using OPUS Projects to Bluebook the data.</a:t>
            </a:r>
          </a:p>
          <a:p>
            <a:pPr marL="0" indent="0">
              <a:buNone/>
            </a:pPr>
            <a:endParaRPr lang="en-US" sz="1400" dirty="0"/>
          </a:p>
          <a:p>
            <a:pPr marL="0" indent="0">
              <a:buNone/>
            </a:pPr>
            <a:r>
              <a:rPr lang="en-US" sz="2800" dirty="0"/>
              <a:t>Q: Can we submit RTK observations?</a:t>
            </a:r>
          </a:p>
          <a:p>
            <a:pPr marL="0" indent="0">
              <a:buNone/>
            </a:pPr>
            <a:r>
              <a:rPr lang="en-US" sz="2800" dirty="0"/>
              <a:t>A: YES! The recently released BETA version of OPUS Projects 5.0 enables processing of Hybrid Survey Networks that include both static and real-time observations uploaded in the new GVX vector exchange file format.</a:t>
            </a:r>
          </a:p>
          <a:p>
            <a:pPr marL="0" indent="0">
              <a:buNone/>
            </a:pPr>
            <a:endParaRPr lang="en-US" sz="2800" dirty="0"/>
          </a:p>
        </p:txBody>
      </p:sp>
    </p:spTree>
    <p:extLst>
      <p:ext uri="{BB962C8B-B14F-4D97-AF65-F5344CB8AC3E}">
        <p14:creationId xmlns:p14="http://schemas.microsoft.com/office/powerpoint/2010/main" val="4461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6981-732A-4AE6-A4B2-0468E02F0AD2}"/>
              </a:ext>
            </a:extLst>
          </p:cNvPr>
          <p:cNvSpPr>
            <a:spLocks noGrp="1"/>
          </p:cNvSpPr>
          <p:nvPr>
            <p:ph type="title"/>
          </p:nvPr>
        </p:nvSpPr>
        <p:spPr>
          <a:xfrm>
            <a:off x="609600" y="274638"/>
            <a:ext cx="7534910" cy="1143000"/>
          </a:xfrm>
        </p:spPr>
        <p:txBody>
          <a:bodyPr/>
          <a:lstStyle/>
          <a:p>
            <a:r>
              <a:rPr lang="en-US" dirty="0"/>
              <a:t>Recent Resources</a:t>
            </a:r>
          </a:p>
        </p:txBody>
      </p:sp>
      <p:sp>
        <p:nvSpPr>
          <p:cNvPr id="3" name="Content Placeholder 2">
            <a:extLst>
              <a:ext uri="{FF2B5EF4-FFF2-40B4-BE49-F238E27FC236}">
                <a16:creationId xmlns:a16="http://schemas.microsoft.com/office/drawing/2014/main" id="{9E3AD988-1362-4B41-9DBB-D549DB94D5C7}"/>
              </a:ext>
            </a:extLst>
          </p:cNvPr>
          <p:cNvSpPr>
            <a:spLocks noGrp="1"/>
          </p:cNvSpPr>
          <p:nvPr>
            <p:ph idx="1"/>
          </p:nvPr>
        </p:nvSpPr>
        <p:spPr>
          <a:xfrm>
            <a:off x="609600" y="1600205"/>
            <a:ext cx="7380849" cy="4525963"/>
          </a:xfrm>
        </p:spPr>
        <p:txBody>
          <a:bodyPr/>
          <a:lstStyle/>
          <a:p>
            <a:r>
              <a:rPr lang="en-US" sz="2800" dirty="0"/>
              <a:t>NGS OPUS User Forum: Tips on Successful Use of OPUS Shared Solutions from 11/30/21 – Available in </a:t>
            </a:r>
            <a:r>
              <a:rPr lang="en-US" sz="2800" dirty="0">
                <a:hlinkClick r:id="rId3"/>
              </a:rPr>
              <a:t>NGS Presentation Library</a:t>
            </a:r>
            <a:endParaRPr lang="en-US" sz="2800" dirty="0"/>
          </a:p>
          <a:p>
            <a:r>
              <a:rPr lang="en-US" sz="2800" dirty="0">
                <a:hlinkClick r:id="rId4" tooltip="Permanent Link: A guide to the latest Beta NGS Map"/>
              </a:rPr>
              <a:t>A guide to the latest Beta NGS Map</a:t>
            </a:r>
            <a:r>
              <a:rPr lang="en-US" sz="2800" dirty="0"/>
              <a:t> – December 2021 GPS World – by Dave </a:t>
            </a:r>
            <a:r>
              <a:rPr lang="en-US" sz="2800" dirty="0" err="1"/>
              <a:t>Zilkoski</a:t>
            </a:r>
            <a:r>
              <a:rPr lang="en-US" sz="2800" dirty="0"/>
              <a:t> </a:t>
            </a:r>
          </a:p>
          <a:p>
            <a:r>
              <a:rPr lang="en-US" sz="2800" dirty="0">
                <a:hlinkClick r:id="rId5"/>
              </a:rPr>
              <a:t>GNSS on Bench Marks? </a:t>
            </a:r>
            <a:r>
              <a:rPr lang="en-US" sz="2800" dirty="0"/>
              <a:t>– January 2022 </a:t>
            </a:r>
            <a:r>
              <a:rPr lang="en-US" sz="2800" dirty="0" err="1"/>
              <a:t>xyHt</a:t>
            </a:r>
            <a:r>
              <a:rPr lang="en-US" sz="2800" dirty="0"/>
              <a:t> - by Gavin </a:t>
            </a:r>
            <a:r>
              <a:rPr lang="en-US" sz="2800" dirty="0" err="1"/>
              <a:t>Shrock</a:t>
            </a:r>
            <a:endParaRPr lang="en-US" sz="2800" dirty="0"/>
          </a:p>
          <a:p>
            <a:r>
              <a:rPr lang="en-US" sz="2800" dirty="0"/>
              <a:t>NSPS </a:t>
            </a:r>
            <a:r>
              <a:rPr lang="en-US" sz="2800" dirty="0">
                <a:hlinkClick r:id="rId6"/>
              </a:rPr>
              <a:t>“Surveyor Says!”</a:t>
            </a:r>
            <a:r>
              <a:rPr lang="en-US" sz="2800" dirty="0"/>
              <a:t> Podcast with Tim Burch – January 2022- </a:t>
            </a:r>
          </a:p>
          <a:p>
            <a:endParaRPr lang="en-US" sz="2800" dirty="0"/>
          </a:p>
        </p:txBody>
      </p:sp>
      <p:sp>
        <p:nvSpPr>
          <p:cNvPr id="4" name="Slide Number Placeholder 3">
            <a:extLst>
              <a:ext uri="{FF2B5EF4-FFF2-40B4-BE49-F238E27FC236}">
                <a16:creationId xmlns:a16="http://schemas.microsoft.com/office/drawing/2014/main" id="{0A97865E-7243-48EE-9BFE-2C69518C1601}"/>
              </a:ext>
            </a:extLst>
          </p:cNvPr>
          <p:cNvSpPr>
            <a:spLocks noGrp="1"/>
          </p:cNvSpPr>
          <p:nvPr>
            <p:ph type="sldNum" sz="quarter" idx="12"/>
          </p:nvPr>
        </p:nvSpPr>
        <p:spPr/>
        <p:txBody>
          <a:bodyPr/>
          <a:lstStyle/>
          <a:p>
            <a:pPr>
              <a:defRPr/>
            </a:pPr>
            <a:fld id="{EB6791C4-DF4E-4C17-A41C-B2BEB15390BD}" type="slidenum">
              <a:rPr lang="en-US" smtClean="0"/>
              <a:pPr>
                <a:defRPr/>
              </a:pPr>
              <a:t>23</a:t>
            </a:fld>
            <a:endParaRPr lang="en-US"/>
          </a:p>
        </p:txBody>
      </p:sp>
      <p:pic>
        <p:nvPicPr>
          <p:cNvPr id="5" name="Picture 4">
            <a:extLst>
              <a:ext uri="{FF2B5EF4-FFF2-40B4-BE49-F238E27FC236}">
                <a16:creationId xmlns:a16="http://schemas.microsoft.com/office/drawing/2014/main" id="{FDE2FF6D-CE4E-4A67-98CD-5699CECC12D3}"/>
              </a:ext>
            </a:extLst>
          </p:cNvPr>
          <p:cNvPicPr>
            <a:picLocks noChangeAspect="1"/>
          </p:cNvPicPr>
          <p:nvPr/>
        </p:nvPicPr>
        <p:blipFill>
          <a:blip r:embed="rId7"/>
          <a:stretch>
            <a:fillRect/>
          </a:stretch>
        </p:blipFill>
        <p:spPr>
          <a:xfrm>
            <a:off x="8144510" y="595312"/>
            <a:ext cx="3619500" cy="5667375"/>
          </a:xfrm>
          <a:prstGeom prst="rect">
            <a:avLst/>
          </a:prstGeom>
        </p:spPr>
      </p:pic>
      <p:sp>
        <p:nvSpPr>
          <p:cNvPr id="6" name="Rectangle 5">
            <a:extLst>
              <a:ext uri="{FF2B5EF4-FFF2-40B4-BE49-F238E27FC236}">
                <a16:creationId xmlns:a16="http://schemas.microsoft.com/office/drawing/2014/main" id="{3D92EBF7-92E7-455D-B65D-511294DD486A}"/>
              </a:ext>
            </a:extLst>
          </p:cNvPr>
          <p:cNvSpPr/>
          <p:nvPr/>
        </p:nvSpPr>
        <p:spPr>
          <a:xfrm>
            <a:off x="4673844" y="6356355"/>
            <a:ext cx="6633210" cy="369332"/>
          </a:xfrm>
          <a:prstGeom prst="rect">
            <a:avLst/>
          </a:prstGeom>
        </p:spPr>
        <p:txBody>
          <a:bodyPr wrap="square">
            <a:spAutoFit/>
          </a:bodyPr>
          <a:lstStyle/>
          <a:p>
            <a:r>
              <a:rPr lang="en-US" dirty="0"/>
              <a:t>https://geodesy.noaa.gov/web/science_edu/presentations_library/</a:t>
            </a:r>
          </a:p>
        </p:txBody>
      </p:sp>
    </p:spTree>
    <p:extLst>
      <p:ext uri="{BB962C8B-B14F-4D97-AF65-F5344CB8AC3E}">
        <p14:creationId xmlns:p14="http://schemas.microsoft.com/office/powerpoint/2010/main" val="1725441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075" y="3660955"/>
            <a:ext cx="8151223" cy="3108543"/>
          </a:xfrm>
          <a:prstGeom prst="rect">
            <a:avLst/>
          </a:prstGeom>
        </p:spPr>
        <p:txBody>
          <a:bodyPr wrap="square">
            <a:spAutoFit/>
          </a:bodyPr>
          <a:lstStyle/>
          <a:p>
            <a:pPr algn="ctr" defTabSz="457189" fontAlgn="base"/>
            <a:r>
              <a:rPr lang="en-US" sz="4050" b="1" dirty="0"/>
              <a:t>The future is already here — </a:t>
            </a:r>
          </a:p>
          <a:p>
            <a:pPr algn="ctr" defTabSz="457189" fontAlgn="base"/>
            <a:r>
              <a:rPr lang="en-US" sz="4050" b="1" dirty="0"/>
              <a:t>it's just not very evenly distributed.</a:t>
            </a:r>
          </a:p>
          <a:p>
            <a:pPr algn="r" defTabSz="457189" fontAlgn="base"/>
            <a:r>
              <a:rPr lang="en-US" sz="2700" b="1" dirty="0"/>
              <a:t>- William Gibson</a:t>
            </a:r>
          </a:p>
          <a:p>
            <a:pPr algn="ctr" defTabSz="457189" fontAlgn="base"/>
            <a:br>
              <a:rPr lang="en-US" sz="4800" dirty="0">
                <a:solidFill>
                  <a:srgbClr val="000000"/>
                </a:solidFill>
                <a:latin typeface="Times New Roman" panose="02020603050405020304" pitchFamily="18" charset="0"/>
              </a:rPr>
            </a:br>
            <a:endParaRPr lang="en-US" sz="4000" dirty="0">
              <a:solidFill>
                <a:srgbClr val="000000"/>
              </a:solidFill>
              <a:latin typeface="Times New Roman" panose="02020603050405020304" pitchFamily="18" charset="0"/>
            </a:endParaRPr>
          </a:p>
        </p:txBody>
      </p:sp>
      <p:sp>
        <p:nvSpPr>
          <p:cNvPr id="3" name="Rectangle 2"/>
          <p:cNvSpPr/>
          <p:nvPr/>
        </p:nvSpPr>
        <p:spPr>
          <a:xfrm>
            <a:off x="1524000" y="5712656"/>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Contact the GPSonBM team:</a:t>
            </a:r>
          </a:p>
          <a:p>
            <a:pPr algn="ctr" defTabSz="457189" fontAlgn="base"/>
            <a:r>
              <a:rPr lang="en-US" sz="2700" dirty="0">
                <a:solidFill>
                  <a:srgbClr val="000000"/>
                </a:solidFill>
                <a:latin typeface="Times New Roman" panose="02020603050405020304" pitchFamily="18" charset="0"/>
              </a:rPr>
              <a:t>ngs.gpsonbm@noaa.gov</a:t>
            </a:r>
            <a:endParaRPr lang="en-US" sz="3600" dirty="0">
              <a:solidFill>
                <a:srgbClr val="000000"/>
              </a:solidFill>
              <a:latin typeface="Times New Roman" panose="02020603050405020304" pitchFamily="18" charset="0"/>
            </a:endParaRPr>
          </a:p>
        </p:txBody>
      </p:sp>
      <p:sp>
        <p:nvSpPr>
          <p:cNvPr id="4" name="Rectangle 3"/>
          <p:cNvSpPr/>
          <p:nvPr/>
        </p:nvSpPr>
        <p:spPr>
          <a:xfrm>
            <a:off x="5965370" y="5712656"/>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Provide Feedback:</a:t>
            </a:r>
          </a:p>
          <a:p>
            <a:pPr algn="ctr" defTabSz="457189" fontAlgn="base"/>
            <a:r>
              <a:rPr lang="en-US" sz="2700" dirty="0">
                <a:solidFill>
                  <a:srgbClr val="000000"/>
                </a:solidFill>
                <a:latin typeface="Times New Roman" panose="02020603050405020304" pitchFamily="18" charset="0"/>
              </a:rPr>
              <a:t>ngs.feedback@noaa.gov</a:t>
            </a:r>
            <a:endParaRPr lang="en-US" sz="3600" dirty="0">
              <a:solidFill>
                <a:srgbClr val="000000"/>
              </a:solidFill>
              <a:latin typeface="Times New Roman" panose="02020603050405020304" pitchFamily="18" charset="0"/>
            </a:endParaRPr>
          </a:p>
        </p:txBody>
      </p:sp>
      <p:pic>
        <p:nvPicPr>
          <p:cNvPr id="6" name="Picture 5">
            <a:extLst>
              <a:ext uri="{FF2B5EF4-FFF2-40B4-BE49-F238E27FC236}">
                <a16:creationId xmlns:a16="http://schemas.microsoft.com/office/drawing/2014/main" id="{EDF2D14C-1576-4561-BB6F-CC3C1207B4B7}"/>
              </a:ext>
            </a:extLst>
          </p:cNvPr>
          <p:cNvPicPr>
            <a:picLocks noChangeAspect="1"/>
          </p:cNvPicPr>
          <p:nvPr/>
        </p:nvPicPr>
        <p:blipFill rotWithShape="1">
          <a:blip r:embed="rId2"/>
          <a:srcRect l="40029"/>
          <a:stretch/>
        </p:blipFill>
        <p:spPr>
          <a:xfrm>
            <a:off x="3175941" y="601575"/>
            <a:ext cx="5578858" cy="3059380"/>
          </a:xfrm>
          <a:prstGeom prst="rect">
            <a:avLst/>
          </a:prstGeom>
        </p:spPr>
      </p:pic>
    </p:spTree>
    <p:extLst>
      <p:ext uri="{BB962C8B-B14F-4D97-AF65-F5344CB8AC3E}">
        <p14:creationId xmlns:p14="http://schemas.microsoft.com/office/powerpoint/2010/main" val="1747096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2-layer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8601490" y="661484"/>
            <a:ext cx="2857500" cy="5372101"/>
          </a:xfrm>
        </p:spPr>
      </p:pic>
      <p:sp>
        <p:nvSpPr>
          <p:cNvPr id="299011" name="Freeform 3"/>
          <p:cNvSpPr>
            <a:spLocks/>
          </p:cNvSpPr>
          <p:nvPr/>
        </p:nvSpPr>
        <p:spPr bwMode="auto">
          <a:xfrm>
            <a:off x="8601490" y="5556445"/>
            <a:ext cx="2762250" cy="332312"/>
          </a:xfrm>
          <a:custGeom>
            <a:avLst/>
            <a:gdLst>
              <a:gd name="T0" fmla="*/ 2147483646 w 1680"/>
              <a:gd name="T1" fmla="*/ 0 h 240"/>
              <a:gd name="T2" fmla="*/ 0 w 1680"/>
              <a:gd name="T3" fmla="*/ 2147483646 h 240"/>
              <a:gd name="T4" fmla="*/ 2147483646 w 1680"/>
              <a:gd name="T5" fmla="*/ 2147483646 h 240"/>
              <a:gd name="T6" fmla="*/ 2147483646 w 1680"/>
              <a:gd name="T7" fmla="*/ 2147483646 h 240"/>
              <a:gd name="T8" fmla="*/ 2147483646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508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square" lIns="228528" tIns="0" rIns="0" bIns="0" anchor="ctr">
            <a:spAutoFit/>
          </a:bodyPr>
          <a:lstStyle/>
          <a:p>
            <a:endParaRPr lang="en-US"/>
          </a:p>
        </p:txBody>
      </p:sp>
      <p:sp>
        <p:nvSpPr>
          <p:cNvPr id="16388" name="Rectangle 4"/>
          <p:cNvSpPr>
            <a:spLocks noChangeArrowheads="1"/>
          </p:cNvSpPr>
          <p:nvPr/>
        </p:nvSpPr>
        <p:spPr bwMode="auto">
          <a:xfrm>
            <a:off x="297828" y="1739418"/>
            <a:ext cx="7523923" cy="647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buNone/>
            </a:pPr>
            <a:r>
              <a:rPr lang="en-US" altLang="en-US" sz="2400" dirty="0">
                <a:solidFill>
                  <a:srgbClr val="C00000"/>
                </a:solidFill>
                <a:latin typeface="Arial Black" panose="020B0A04020102020204" pitchFamily="34" charset="0"/>
              </a:rPr>
              <a:t>Geodetic control </a:t>
            </a:r>
            <a:r>
              <a:rPr lang="en-US" altLang="en-US" sz="2400" dirty="0">
                <a:solidFill>
                  <a:srgbClr val="C00000"/>
                </a:solidFill>
                <a:latin typeface="Arial" panose="020B0604020202020204" pitchFamily="34" charset="0"/>
              </a:rPr>
              <a:t>(</a:t>
            </a:r>
            <a:r>
              <a:rPr lang="en-US" altLang="en-US" sz="2400" dirty="0">
                <a:solidFill>
                  <a:srgbClr val="C00000"/>
                </a:solidFill>
                <a:latin typeface="Arial Black" panose="020B0A04020102020204" pitchFamily="34" charset="0"/>
              </a:rPr>
              <a:t>NSRS</a:t>
            </a:r>
            <a:r>
              <a:rPr lang="en-US" altLang="en-US" sz="2400" dirty="0">
                <a:solidFill>
                  <a:srgbClr val="C00000"/>
                </a:solidFill>
                <a:latin typeface="Arial" panose="020B0604020202020204" pitchFamily="34" charset="0"/>
              </a:rPr>
              <a:t>) </a:t>
            </a:r>
            <a:r>
              <a:rPr lang="en-US" altLang="en-US" sz="2400" dirty="0">
                <a:solidFill>
                  <a:srgbClr val="000000"/>
                </a:solidFill>
                <a:latin typeface="Arial" panose="020B0604020202020204" pitchFamily="34" charset="0"/>
              </a:rPr>
              <a:t>is the foundation layer for all geospatial products.</a:t>
            </a:r>
            <a:br>
              <a:rPr lang="en-US" altLang="en-US" sz="2400" dirty="0">
                <a:solidFill>
                  <a:srgbClr val="000000"/>
                </a:solidFill>
                <a:latin typeface="Arial" panose="020B0604020202020204" pitchFamily="34" charset="0"/>
              </a:rPr>
            </a:br>
            <a:endParaRPr lang="en-US" altLang="en-US" sz="2400" dirty="0">
              <a:solidFill>
                <a:srgbClr val="000000"/>
              </a:solidFill>
              <a:latin typeface="Arial" panose="020B0604020202020204" pitchFamily="34" charset="0"/>
            </a:endParaRPr>
          </a:p>
          <a:p>
            <a:pPr>
              <a:buNone/>
            </a:pPr>
            <a:r>
              <a:rPr lang="en-US" altLang="en-US" sz="2400" dirty="0">
                <a:latin typeface="Arial" panose="020B0604020202020204" pitchFamily="34" charset="0"/>
              </a:rPr>
              <a:t>Easiest way to think of “geodetic control”:  </a:t>
            </a:r>
          </a:p>
          <a:p>
            <a:pPr>
              <a:buNone/>
            </a:pPr>
            <a:r>
              <a:rPr lang="en-US" altLang="en-US" sz="2400" dirty="0">
                <a:latin typeface="Arial" panose="020B0604020202020204" pitchFamily="34" charset="0"/>
              </a:rPr>
              <a:t>Points with Coordinates </a:t>
            </a:r>
          </a:p>
          <a:p>
            <a:pPr>
              <a:buNone/>
            </a:pPr>
            <a:r>
              <a:rPr lang="en-US" altLang="en-US" sz="2400" i="1" dirty="0">
                <a:latin typeface="Arial" panose="020B0604020202020204" pitchFamily="34" charset="0"/>
              </a:rPr>
              <a:t>***Soon to be Coordinates as a function of time</a:t>
            </a:r>
          </a:p>
          <a:p>
            <a:pPr eaLnBrk="1" hangingPunct="1">
              <a:buFont typeface="Arial" panose="020B0604020202020204" pitchFamily="34" charset="0"/>
              <a:buNone/>
            </a:pPr>
            <a:br>
              <a:rPr lang="en-US" altLang="en-US" sz="2400" dirty="0">
                <a:solidFill>
                  <a:srgbClr val="000000"/>
                </a:solidFill>
                <a:latin typeface="Arial" panose="020B0604020202020204" pitchFamily="34" charset="0"/>
              </a:rPr>
            </a:br>
            <a:r>
              <a:rPr lang="en-US" altLang="en-US" sz="2400" dirty="0">
                <a:latin typeface="Arial" panose="020B0604020202020204" pitchFamily="34" charset="0"/>
              </a:rPr>
              <a:t>Without a geodetic control “base map” layer, GIS applications will not align properly!</a:t>
            </a:r>
          </a:p>
          <a:p>
            <a:pPr eaLnBrk="1" hangingPunct="1">
              <a:buFont typeface="Arial" panose="020B0604020202020204" pitchFamily="34" charset="0"/>
              <a:buNone/>
            </a:pPr>
            <a:endParaRPr lang="en-US" altLang="en-US" sz="2400" dirty="0">
              <a:latin typeface="Arial" panose="020B0604020202020204" pitchFamily="34" charset="0"/>
            </a:endParaRPr>
          </a:p>
          <a:p>
            <a:pPr eaLnBrk="1" hangingPunct="1">
              <a:buFont typeface="Arial" panose="020B0604020202020204" pitchFamily="34" charset="0"/>
              <a:buNone/>
            </a:pPr>
            <a:r>
              <a:rPr lang="en-US" altLang="en-US" sz="2400" dirty="0">
                <a:latin typeface="Arial" panose="020B0604020202020204" pitchFamily="34" charset="0"/>
              </a:rPr>
              <a:t>Geodetic control needs t</a:t>
            </a:r>
            <a:r>
              <a:rPr lang="en-US" sz="2400" dirty="0">
                <a:latin typeface="Arial" panose="020B0604020202020204" pitchFamily="34" charset="0"/>
              </a:rPr>
              <a:t>o be more accurate than any survey or map which builds upon it</a:t>
            </a:r>
          </a:p>
          <a:p>
            <a:pPr>
              <a:buNone/>
            </a:pPr>
            <a:endParaRPr lang="en-US" altLang="en-US" sz="2400" dirty="0">
              <a:latin typeface="Arial" panose="020B0604020202020204" pitchFamily="34" charset="0"/>
            </a:endParaRPr>
          </a:p>
          <a:p>
            <a:pPr eaLnBrk="1" hangingPunct="1">
              <a:buFont typeface="Arial" panose="020B0604020202020204" pitchFamily="34" charset="0"/>
              <a:buNone/>
            </a:pPr>
            <a:endParaRPr lang="en-US" altLang="en-US" sz="2400" dirty="0">
              <a:latin typeface="Arial" panose="020B0604020202020204" pitchFamily="34" charset="0"/>
            </a:endParaRPr>
          </a:p>
          <a:p>
            <a:pPr eaLnBrk="1" hangingPunct="1">
              <a:buFontTx/>
              <a:buNone/>
            </a:pPr>
            <a:endParaRPr lang="en-US" altLang="en-US" sz="1800" dirty="0">
              <a:solidFill>
                <a:srgbClr val="000000"/>
              </a:solidFill>
              <a:latin typeface="Arial" panose="020B0604020202020204" pitchFamily="34" charset="0"/>
            </a:endParaRPr>
          </a:p>
          <a:p>
            <a:pPr eaLnBrk="1" hangingPunct="1">
              <a:buFontTx/>
              <a:buChar char="•"/>
            </a:pPr>
            <a:endParaRPr lang="en-US" altLang="en-US" sz="1000" dirty="0">
              <a:solidFill>
                <a:srgbClr val="000000"/>
              </a:solidFill>
              <a:latin typeface="Arial" panose="020B0604020202020204" pitchFamily="34" charset="0"/>
            </a:endParaRPr>
          </a:p>
        </p:txBody>
      </p:sp>
      <p:sp>
        <p:nvSpPr>
          <p:cNvPr id="16389" name="Rectangle 7"/>
          <p:cNvSpPr>
            <a:spLocks noChangeArrowheads="1"/>
          </p:cNvSpPr>
          <p:nvPr/>
        </p:nvSpPr>
        <p:spPr bwMode="auto">
          <a:xfrm>
            <a:off x="127414" y="300170"/>
            <a:ext cx="817176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nchor="ct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400" dirty="0">
                <a:latin typeface="+mj-lt"/>
              </a:rPr>
              <a:t>Accurate maps begin with </a:t>
            </a:r>
          </a:p>
          <a:p>
            <a:pPr algn="ctr" eaLnBrk="1" hangingPunct="1">
              <a:spcBef>
                <a:spcPct val="0"/>
              </a:spcBef>
              <a:buFontTx/>
              <a:buNone/>
            </a:pPr>
            <a:r>
              <a:rPr lang="en-US" altLang="en-US" sz="4400" dirty="0">
                <a:latin typeface="+mj-lt"/>
              </a:rPr>
              <a:t>accurate coordinates! </a:t>
            </a:r>
          </a:p>
        </p:txBody>
      </p:sp>
    </p:spTree>
    <p:extLst>
      <p:ext uri="{BB962C8B-B14F-4D97-AF65-F5344CB8AC3E}">
        <p14:creationId xmlns:p14="http://schemas.microsoft.com/office/powerpoint/2010/main" val="1127488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afterEffect">
                                  <p:stCondLst>
                                    <p:cond delay="0"/>
                                  </p:stCondLst>
                                  <p:childTnLst>
                                    <p:animClr clrSpc="hsl" dir="cw">
                                      <p:cBhvr override="childStyle">
                                        <p:cTn id="6" dur="1000" fill="hold"/>
                                        <p:tgtEl>
                                          <p:spTgt spid="299011"/>
                                        </p:tgtEl>
                                        <p:attrNameLst>
                                          <p:attrName>style.color</p:attrName>
                                        </p:attrNameLst>
                                      </p:cBhvr>
                                      <p:by>
                                        <p:hsl h="10842353" s="0" l="0"/>
                                      </p:by>
                                    </p:animClr>
                                    <p:animClr clrSpc="hsl" dir="cw">
                                      <p:cBhvr>
                                        <p:cTn id="7" dur="1000" fill="hold"/>
                                        <p:tgtEl>
                                          <p:spTgt spid="299011"/>
                                        </p:tgtEl>
                                        <p:attrNameLst>
                                          <p:attrName>fillcolor</p:attrName>
                                        </p:attrNameLst>
                                      </p:cBhvr>
                                      <p:by>
                                        <p:hsl h="10842353" s="0" l="0"/>
                                      </p:by>
                                    </p:animClr>
                                    <p:animClr clrSpc="hsl" dir="cw">
                                      <p:cBhvr>
                                        <p:cTn id="8" dur="1000" fill="hold"/>
                                        <p:tgtEl>
                                          <p:spTgt spid="299011"/>
                                        </p:tgtEl>
                                        <p:attrNameLst>
                                          <p:attrName>stroke.color</p:attrName>
                                        </p:attrNameLst>
                                      </p:cBhvr>
                                      <p:by>
                                        <p:hsl h="10842353" s="0" l="0"/>
                                      </p:by>
                                    </p:animClr>
                                    <p:set>
                                      <p:cBhvr>
                                        <p:cTn id="9" dur="1000" fill="hold"/>
                                        <p:tgtEl>
                                          <p:spTgt spid="299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52464" y="1595632"/>
            <a:ext cx="6557554" cy="47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24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a:lnSpc>
                <a:spcPct val="150000"/>
              </a:lnSpc>
              <a:buNone/>
              <a:defRPr/>
            </a:pPr>
            <a:endParaRPr lang="en-US" altLang="en-US" sz="2000" dirty="0">
              <a:latin typeface="Arial" panose="020B0604020202020204" pitchFamily="34" charset="0"/>
              <a:cs typeface="Arial" panose="020B0604020202020204" pitchFamily="34" charset="0"/>
            </a:endParaRPr>
          </a:p>
          <a:p>
            <a:pPr algn="ctr">
              <a:lnSpc>
                <a:spcPct val="150000"/>
              </a:lnSpc>
              <a:buNone/>
              <a:defRPr/>
            </a:pPr>
            <a:endParaRPr lang="en-US" altLang="en-US" sz="2000" dirty="0">
              <a:latin typeface="Arial" panose="020B0604020202020204" pitchFamily="34" charset="0"/>
              <a:cs typeface="Arial" panose="020B0604020202020204" pitchFamily="34" charset="0"/>
            </a:endParaRPr>
          </a:p>
          <a:p>
            <a:pPr marL="285750" indent="-285750" algn="ctr">
              <a:lnSpc>
                <a:spcPct val="150000"/>
              </a:lnSpc>
              <a:defRPr/>
            </a:pPr>
            <a:r>
              <a:rPr lang="en-US" altLang="en-US" sz="2000" dirty="0">
                <a:latin typeface="Arial" panose="020B0604020202020204" pitchFamily="34" charset="0"/>
                <a:cs typeface="Arial" panose="020B0604020202020204" pitchFamily="34" charset="0"/>
              </a:rPr>
              <a:t>North American Datum of 1983 </a:t>
            </a:r>
            <a:r>
              <a:rPr lang="en-US" altLang="en-US" sz="2000" b="1" dirty="0">
                <a:latin typeface="Arial" panose="020B0604020202020204" pitchFamily="34" charset="0"/>
                <a:cs typeface="Arial" panose="020B0604020202020204" pitchFamily="34" charset="0"/>
              </a:rPr>
              <a:t>(NAD 83)</a:t>
            </a:r>
          </a:p>
          <a:p>
            <a:pPr marL="285750" indent="-285750" algn="ctr">
              <a:lnSpc>
                <a:spcPct val="150000"/>
              </a:lnSpc>
              <a:defRPr/>
            </a:pPr>
            <a:r>
              <a:rPr lang="en-US" altLang="en-US" sz="2000" dirty="0">
                <a:latin typeface="Arial" panose="020B0604020202020204" pitchFamily="34" charset="0"/>
                <a:cs typeface="Arial" panose="020B0604020202020204" pitchFamily="34" charset="0"/>
              </a:rPr>
              <a:t>North American Vertical Datum of 1988 </a:t>
            </a:r>
            <a:r>
              <a:rPr lang="en-US" altLang="en-US" sz="2000" b="1" dirty="0">
                <a:latin typeface="Arial" panose="020B0604020202020204" pitchFamily="34" charset="0"/>
                <a:cs typeface="Arial" panose="020B0604020202020204" pitchFamily="34" charset="0"/>
              </a:rPr>
              <a:t>(NAVD 88)</a:t>
            </a:r>
          </a:p>
        </p:txBody>
      </p:sp>
      <p:sp>
        <p:nvSpPr>
          <p:cNvPr id="27653"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a:spcBef>
                <a:spcPct val="20000"/>
              </a:spcBef>
              <a:buFont typeface="Arial" panose="020B0604020202020204" pitchFamily="34" charset="0"/>
              <a:buNone/>
              <a:defRPr sz="4400">
                <a:latin typeface="+mj-lt"/>
                <a:ea typeface="MS PGothic" panose="020B0600070205080204" pitchFamily="34" charset="-128"/>
              </a:defRPr>
            </a:lvl1pPr>
            <a:lvl2pPr marL="742950" indent="-285750">
              <a:spcBef>
                <a:spcPct val="20000"/>
              </a:spcBef>
              <a:buFont typeface="Arial" panose="020B0604020202020204" pitchFamily="34" charset="0"/>
              <a:buChar char="–"/>
              <a:defRPr sz="2800">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9pPr>
          </a:lstStyle>
          <a:p>
            <a:r>
              <a:rPr lang="en-US" altLang="en-US" dirty="0"/>
              <a:t>The National Spatial Reference System (NSRS)</a:t>
            </a:r>
          </a:p>
        </p:txBody>
      </p:sp>
      <p:sp>
        <p:nvSpPr>
          <p:cNvPr id="6" name="Rectangle 5"/>
          <p:cNvSpPr/>
          <p:nvPr/>
        </p:nvSpPr>
        <p:spPr>
          <a:xfrm>
            <a:off x="1473125" y="3429000"/>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2401017"/>
            <a:ext cx="4694327" cy="2658086"/>
          </a:xfrm>
          <a:prstGeom prst="rect">
            <a:avLst/>
          </a:prstGeom>
        </p:spPr>
      </p:pic>
      <p:sp>
        <p:nvSpPr>
          <p:cNvPr id="3" name="TextBox 2"/>
          <p:cNvSpPr txBox="1"/>
          <p:nvPr/>
        </p:nvSpPr>
        <p:spPr>
          <a:xfrm>
            <a:off x="8170606" y="5397910"/>
            <a:ext cx="3583858" cy="584775"/>
          </a:xfrm>
          <a:prstGeom prst="rect">
            <a:avLst/>
          </a:prstGeom>
          <a:noFill/>
        </p:spPr>
        <p:txBody>
          <a:bodyPr wrap="square" rtlCol="0">
            <a:spAutoFit/>
          </a:bodyPr>
          <a:lstStyle/>
          <a:p>
            <a:r>
              <a:rPr lang="en-US" sz="3200" dirty="0">
                <a:solidFill>
                  <a:srgbClr val="FF0000"/>
                </a:solidFill>
              </a:rPr>
              <a:t>Today’s NSRS</a:t>
            </a:r>
          </a:p>
        </p:txBody>
      </p:sp>
    </p:spTree>
    <p:extLst>
      <p:ext uri="{BB962C8B-B14F-4D97-AF65-F5344CB8AC3E}">
        <p14:creationId xmlns:p14="http://schemas.microsoft.com/office/powerpoint/2010/main" val="14948708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63563" y="1558278"/>
            <a:ext cx="6557554" cy="391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24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422925" y="3343443"/>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sp>
        <p:nvSpPr>
          <p:cNvPr id="2" name="TextBox 1"/>
          <p:cNvSpPr txBox="1"/>
          <p:nvPr/>
        </p:nvSpPr>
        <p:spPr>
          <a:xfrm>
            <a:off x="-2248198" y="3343443"/>
            <a:ext cx="6623758" cy="523220"/>
          </a:xfrm>
          <a:prstGeom prst="rect">
            <a:avLst/>
          </a:prstGeom>
          <a:noFill/>
        </p:spPr>
        <p:txBody>
          <a:bodyPr wrap="square" rtlCol="0">
            <a:spAutoFit/>
          </a:bodyPr>
          <a:lstStyle/>
          <a:p>
            <a:endParaRPr lang="en-US" dirty="0"/>
          </a:p>
          <a:p>
            <a:endParaRPr lang="en-US" dirty="0"/>
          </a:p>
        </p:txBody>
      </p:sp>
      <p:sp>
        <p:nvSpPr>
          <p:cNvPr id="3" name="Rectangle 2"/>
          <p:cNvSpPr/>
          <p:nvPr/>
        </p:nvSpPr>
        <p:spPr>
          <a:xfrm>
            <a:off x="563563" y="4927681"/>
            <a:ext cx="7143523" cy="1938992"/>
          </a:xfrm>
          <a:prstGeom prst="rect">
            <a:avLst/>
          </a:prstGeom>
        </p:spPr>
        <p:txBody>
          <a:bodyPr wrap="square">
            <a:spAutoFit/>
          </a:bodyPr>
          <a:lstStyle/>
          <a:p>
            <a:r>
              <a:rPr lang="en-US" sz="2000" dirty="0"/>
              <a:t>North American Terrestrial Reference Frame (NATRF 2022)</a:t>
            </a:r>
          </a:p>
          <a:p>
            <a:r>
              <a:rPr lang="en-US" sz="2000" dirty="0"/>
              <a:t>Caribbean Terrestrial Reference Frame (CATRF 2022)</a:t>
            </a:r>
          </a:p>
          <a:p>
            <a:r>
              <a:rPr lang="en-US" sz="2000" dirty="0"/>
              <a:t>Pacific Terrestrial Reference Frame (PATRF 2022)</a:t>
            </a:r>
          </a:p>
          <a:p>
            <a:r>
              <a:rPr lang="en-US" sz="2000" dirty="0"/>
              <a:t>Marianas Terrestrial Reference Frame </a:t>
            </a:r>
            <a:r>
              <a:rPr lang="en-US" sz="2000"/>
              <a:t>(MATRF </a:t>
            </a:r>
            <a:r>
              <a:rPr lang="en-US" sz="2000" dirty="0"/>
              <a:t>2022)</a:t>
            </a:r>
          </a:p>
          <a:p>
            <a:endParaRPr lang="en-US" sz="2000" dirty="0"/>
          </a:p>
          <a:p>
            <a:r>
              <a:rPr lang="en-US" sz="2000" b="1" dirty="0"/>
              <a:t>North America and Pacific Geopotential Datum (NAPGD 2022)</a:t>
            </a:r>
          </a:p>
        </p:txBody>
      </p:sp>
      <p:grpSp>
        <p:nvGrpSpPr>
          <p:cNvPr id="7" name="Group 6">
            <a:extLst>
              <a:ext uri="{FF2B5EF4-FFF2-40B4-BE49-F238E27FC236}">
                <a16:creationId xmlns:a16="http://schemas.microsoft.com/office/drawing/2014/main" id="{7E3BED96-C396-4BA3-94CB-3544CF89A26A}"/>
              </a:ext>
            </a:extLst>
          </p:cNvPr>
          <p:cNvGrpSpPr/>
          <p:nvPr/>
        </p:nvGrpSpPr>
        <p:grpSpPr>
          <a:xfrm>
            <a:off x="7249610" y="2158946"/>
            <a:ext cx="4694327" cy="3823739"/>
            <a:chOff x="7249610" y="2158946"/>
            <a:chExt cx="4694327" cy="3823739"/>
          </a:xfrm>
        </p:grpSpPr>
        <p:pic>
          <p:nvPicPr>
            <p:cNvPr id="8" name="Picture 7"/>
            <p:cNvPicPr>
              <a:picLocks noChangeAspect="1"/>
            </p:cNvPicPr>
            <p:nvPr/>
          </p:nvPicPr>
          <p:blipFill>
            <a:blip r:embed="rId3"/>
            <a:stretch>
              <a:fillRect/>
            </a:stretch>
          </p:blipFill>
          <p:spPr>
            <a:xfrm>
              <a:off x="7249610" y="2401017"/>
              <a:ext cx="4694327" cy="2658086"/>
            </a:xfrm>
            <a:prstGeom prst="rect">
              <a:avLst/>
            </a:prstGeom>
          </p:spPr>
        </p:pic>
        <p:grpSp>
          <p:nvGrpSpPr>
            <p:cNvPr id="9" name="Group 8"/>
            <p:cNvGrpSpPr/>
            <p:nvPr/>
          </p:nvGrpSpPr>
          <p:grpSpPr>
            <a:xfrm>
              <a:off x="7346429" y="2158946"/>
              <a:ext cx="4543910" cy="1446107"/>
              <a:chOff x="5163671" y="2601400"/>
              <a:chExt cx="4543910" cy="1446107"/>
            </a:xfrm>
          </p:grpSpPr>
          <p:pic>
            <p:nvPicPr>
              <p:cNvPr id="10"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8170606" y="5397910"/>
              <a:ext cx="3583858" cy="584775"/>
            </a:xfrm>
            <a:prstGeom prst="rect">
              <a:avLst/>
            </a:prstGeom>
            <a:noFill/>
          </p:spPr>
          <p:txBody>
            <a:bodyPr wrap="square" rtlCol="0">
              <a:spAutoFit/>
            </a:bodyPr>
            <a:lstStyle/>
            <a:p>
              <a:r>
                <a:rPr lang="en-US" sz="3200" dirty="0">
                  <a:solidFill>
                    <a:srgbClr val="FF0000"/>
                  </a:solidFill>
                </a:rPr>
                <a:t>Tomorrow’s NSRS</a:t>
              </a:r>
            </a:p>
          </p:txBody>
        </p:sp>
      </p:grpSp>
      <p:sp>
        <p:nvSpPr>
          <p:cNvPr id="14"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4400" dirty="0">
                <a:latin typeface="+mj-lt"/>
              </a:rPr>
              <a:t>The National Spatial Reference System (NSRS)</a:t>
            </a:r>
          </a:p>
        </p:txBody>
      </p:sp>
      <p:pic>
        <p:nvPicPr>
          <p:cNvPr id="16" name="Picture 4" descr="xGEOID20">
            <a:extLst>
              <a:ext uri="{FF2B5EF4-FFF2-40B4-BE49-F238E27FC236}">
                <a16:creationId xmlns:a16="http://schemas.microsoft.com/office/drawing/2014/main" id="{FE20186B-2A8C-4D22-9FEC-118C8C4620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2" t="15766" r="3052" b="6252"/>
          <a:stretch/>
        </p:blipFill>
        <p:spPr bwMode="auto">
          <a:xfrm>
            <a:off x="7594154" y="4706282"/>
            <a:ext cx="4005238" cy="215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03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1.48148E-6 L -0.00352 -0.10602 " pathEditMode="relative" rAng="0" ptsTypes="AA">
                                      <p:cBhvr>
                                        <p:cTn id="6" dur="500" fill="hold"/>
                                        <p:tgtEl>
                                          <p:spTgt spid="7"/>
                                        </p:tgtEl>
                                        <p:attrNameLst>
                                          <p:attrName>ppt_x</p:attrName>
                                          <p:attrName>ppt_y</p:attrName>
                                        </p:attrNameLst>
                                      </p:cBhvr>
                                      <p:rCtr x="-182" y="-5301"/>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Group 13"/>
          <p:cNvGrpSpPr>
            <a:grpSpLocks/>
          </p:cNvGrpSpPr>
          <p:nvPr/>
        </p:nvGrpSpPr>
        <p:grpSpPr bwMode="auto">
          <a:xfrm>
            <a:off x="10865737" y="3118608"/>
            <a:ext cx="756754" cy="1452271"/>
            <a:chOff x="1965" y="2592"/>
            <a:chExt cx="675" cy="1056"/>
          </a:xfrm>
        </p:grpSpPr>
        <p:pic>
          <p:nvPicPr>
            <p:cNvPr id="20513" name="Picture 1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 y="2592"/>
              <a:ext cx="675"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Picture 15" descr="Map zoomed 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 y="2648"/>
              <a:ext cx="5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6"/>
          <p:cNvGrpSpPr>
            <a:grpSpLocks/>
          </p:cNvGrpSpPr>
          <p:nvPr/>
        </p:nvGrpSpPr>
        <p:grpSpPr bwMode="auto">
          <a:xfrm>
            <a:off x="7496530" y="4859133"/>
            <a:ext cx="2249240" cy="1959414"/>
            <a:chOff x="5620120" y="4876800"/>
            <a:chExt cx="2209800" cy="1752600"/>
          </a:xfrm>
        </p:grpSpPr>
        <p:pic>
          <p:nvPicPr>
            <p:cNvPr id="20511" name="Picture 34" descr="ThaiFishingBoats1"/>
            <p:cNvPicPr>
              <a:picLocks noChangeAspect="1" noChangeArrowheads="1"/>
            </p:cNvPicPr>
            <p:nvPr/>
          </p:nvPicPr>
          <p:blipFill>
            <a:blip r:embed="rId5">
              <a:extLst>
                <a:ext uri="{28A0092B-C50C-407E-A947-70E740481C1C}">
                  <a14:useLocalDpi xmlns:a14="http://schemas.microsoft.com/office/drawing/2010/main" val="0"/>
                </a:ext>
              </a:extLst>
            </a:blip>
            <a:srcRect l="30952" t="17857"/>
            <a:stretch>
              <a:fillRect/>
            </a:stretch>
          </p:blipFill>
          <p:spPr bwMode="auto">
            <a:xfrm>
              <a:off x="5620120" y="4876800"/>
              <a:ext cx="2209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4" name="Rectangle 27"/>
            <p:cNvSpPr>
              <a:spLocks noChangeArrowheads="1"/>
            </p:cNvSpPr>
            <p:nvPr/>
          </p:nvSpPr>
          <p:spPr bwMode="white">
            <a:xfrm>
              <a:off x="5685519" y="4945529"/>
              <a:ext cx="2058350" cy="30069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t>Fishing and Boating</a:t>
              </a:r>
            </a:p>
          </p:txBody>
        </p:sp>
      </p:grpSp>
      <p:grpSp>
        <p:nvGrpSpPr>
          <p:cNvPr id="8" name="Group 33"/>
          <p:cNvGrpSpPr>
            <a:grpSpLocks/>
          </p:cNvGrpSpPr>
          <p:nvPr/>
        </p:nvGrpSpPr>
        <p:grpSpPr bwMode="auto">
          <a:xfrm>
            <a:off x="5129816" y="4873913"/>
            <a:ext cx="2265005" cy="1959414"/>
            <a:chOff x="3168011" y="4724400"/>
            <a:chExt cx="2423164" cy="1781175"/>
          </a:xfrm>
        </p:grpSpPr>
        <p:pic>
          <p:nvPicPr>
            <p:cNvPr id="20509" name="Picture 33" descr="Offshore Oil Platform with Helicopter overhead (nv1)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25" y="4724400"/>
              <a:ext cx="22288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2" name="Rectangle 26"/>
            <p:cNvSpPr>
              <a:spLocks noChangeArrowheads="1"/>
            </p:cNvSpPr>
            <p:nvPr/>
          </p:nvSpPr>
          <p:spPr bwMode="white">
            <a:xfrm>
              <a:off x="3168011" y="4813458"/>
              <a:ext cx="2132685" cy="26543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Black" charset="0"/>
                  <a:ea typeface="ＭＳ Ｐゴシック" charset="0"/>
                  <a:cs typeface="Arial" charset="0"/>
                </a:rPr>
                <a:t>Oil Exploration</a:t>
              </a:r>
            </a:p>
          </p:txBody>
        </p:sp>
      </p:grpSp>
      <p:grpSp>
        <p:nvGrpSpPr>
          <p:cNvPr id="16" name="Group 15"/>
          <p:cNvGrpSpPr/>
          <p:nvPr/>
        </p:nvGrpSpPr>
        <p:grpSpPr>
          <a:xfrm>
            <a:off x="32020" y="4859133"/>
            <a:ext cx="2685268" cy="1959414"/>
            <a:chOff x="116839" y="2669311"/>
            <a:chExt cx="2760749" cy="2093883"/>
          </a:xfrm>
        </p:grpSpPr>
        <p:pic>
          <p:nvPicPr>
            <p:cNvPr id="20507" name="Picture 6" descr="ph_services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839" y="2669311"/>
              <a:ext cx="2760749" cy="209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0" name="Rectangle 10"/>
            <p:cNvSpPr>
              <a:spLocks noChangeArrowheads="1"/>
            </p:cNvSpPr>
            <p:nvPr/>
          </p:nvSpPr>
          <p:spPr bwMode="white">
            <a:xfrm>
              <a:off x="228936" y="4370989"/>
              <a:ext cx="2326316" cy="33617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t>Trucking and Shipping</a:t>
              </a:r>
            </a:p>
          </p:txBody>
        </p:sp>
      </p:grpSp>
      <p:grpSp>
        <p:nvGrpSpPr>
          <p:cNvPr id="20489" name="Group 34"/>
          <p:cNvGrpSpPr>
            <a:grpSpLocks/>
          </p:cNvGrpSpPr>
          <p:nvPr/>
        </p:nvGrpSpPr>
        <p:grpSpPr bwMode="auto">
          <a:xfrm>
            <a:off x="308113" y="3075121"/>
            <a:ext cx="4273826" cy="1648305"/>
            <a:chOff x="101722" y="1462991"/>
            <a:chExt cx="3327049" cy="1432609"/>
          </a:xfrm>
        </p:grpSpPr>
        <p:pic>
          <p:nvPicPr>
            <p:cNvPr id="20503" name="Picture 7" descr="0022646artwor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22" y="1462991"/>
              <a:ext cx="3298825" cy="14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Rectangle 30"/>
            <p:cNvSpPr>
              <a:spLocks noChangeArrowheads="1"/>
            </p:cNvSpPr>
            <p:nvPr/>
          </p:nvSpPr>
          <p:spPr bwMode="white">
            <a:xfrm>
              <a:off x="1196996" y="2630430"/>
              <a:ext cx="2231775" cy="26517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Black" charset="0"/>
                  <a:ea typeface="ＭＳ Ｐゴシック" charset="0"/>
                  <a:cs typeface="Arial" charset="0"/>
                </a:rPr>
                <a:t>Precision Agriculture</a:t>
              </a:r>
            </a:p>
          </p:txBody>
        </p:sp>
      </p:grpSp>
      <p:sp>
        <p:nvSpPr>
          <p:cNvPr id="20491" name="Title 1"/>
          <p:cNvSpPr>
            <a:spLocks noGrp="1"/>
          </p:cNvSpPr>
          <p:nvPr>
            <p:ph type="title"/>
          </p:nvPr>
        </p:nvSpPr>
        <p:spPr>
          <a:xfrm>
            <a:off x="809414" y="331580"/>
            <a:ext cx="10634287" cy="1143000"/>
          </a:xfrm>
        </p:spPr>
        <p:txBody>
          <a:bodyPr/>
          <a:lstStyle/>
          <a:p>
            <a:pPr algn="l"/>
            <a:r>
              <a:rPr lang="en-US" altLang="en-US" sz="4000" dirty="0">
                <a:latin typeface="+mj-lt"/>
                <a:cs typeface="Arial" panose="020B0604020202020204" pitchFamily="34" charset="0"/>
              </a:rPr>
              <a:t>NGS Provides the Geospatial Infrastructure </a:t>
            </a:r>
            <a:br>
              <a:rPr lang="en-US" altLang="en-US" sz="4000" dirty="0">
                <a:latin typeface="+mj-lt"/>
                <a:cs typeface="Arial" panose="020B0604020202020204" pitchFamily="34" charset="0"/>
              </a:rPr>
            </a:br>
            <a:r>
              <a:rPr lang="en-US" altLang="en-US" sz="4000" dirty="0">
                <a:latin typeface="+mj-lt"/>
                <a:cs typeface="Arial" panose="020B0604020202020204" pitchFamily="34" charset="0"/>
              </a:rPr>
              <a:t>Critical to Our Economy through the NSRS</a:t>
            </a:r>
          </a:p>
        </p:txBody>
      </p:sp>
      <p:grpSp>
        <p:nvGrpSpPr>
          <p:cNvPr id="10" name="Group 9"/>
          <p:cNvGrpSpPr/>
          <p:nvPr/>
        </p:nvGrpSpPr>
        <p:grpSpPr>
          <a:xfrm>
            <a:off x="7294592" y="2719618"/>
            <a:ext cx="3056300" cy="2078515"/>
            <a:chOff x="5986100" y="2763361"/>
            <a:chExt cx="3056300" cy="2078515"/>
          </a:xfrm>
        </p:grpSpPr>
        <p:pic>
          <p:nvPicPr>
            <p:cNvPr id="20492"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86100" y="2763361"/>
              <a:ext cx="3056300" cy="207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5" name="Rectangle 19"/>
            <p:cNvSpPr>
              <a:spLocks noChangeArrowheads="1"/>
            </p:cNvSpPr>
            <p:nvPr/>
          </p:nvSpPr>
          <p:spPr bwMode="white">
            <a:xfrm>
              <a:off x="6334101" y="4319964"/>
              <a:ext cx="2133625" cy="27764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lack"/>
                  <a:ea typeface="ＭＳ Ｐゴシック" charset="0"/>
                  <a:cs typeface="Arial Black"/>
                </a:rPr>
                <a:t>Disaster Response</a:t>
              </a:r>
            </a:p>
          </p:txBody>
        </p:sp>
      </p:grpSp>
      <p:grpSp>
        <p:nvGrpSpPr>
          <p:cNvPr id="3" name="Group 2"/>
          <p:cNvGrpSpPr/>
          <p:nvPr/>
        </p:nvGrpSpPr>
        <p:grpSpPr>
          <a:xfrm>
            <a:off x="7454517" y="1529427"/>
            <a:ext cx="2213122" cy="1906846"/>
            <a:chOff x="155223" y="5285558"/>
            <a:chExt cx="1586741" cy="1450350"/>
          </a:xfrm>
        </p:grpSpPr>
        <p:pic>
          <p:nvPicPr>
            <p:cNvPr id="28687" name="Picture 39"/>
            <p:cNvPicPr>
              <a:picLocks noChangeAspect="1" noChangeArrowheads="1"/>
            </p:cNvPicPr>
            <p:nvPr/>
          </p:nvPicPr>
          <p:blipFill>
            <a:blip r:embed="rId11"/>
            <a:srcRect/>
            <a:stretch>
              <a:fillRect/>
            </a:stretch>
          </p:blipFill>
          <p:spPr bwMode="auto">
            <a:xfrm>
              <a:off x="155223" y="5285558"/>
              <a:ext cx="1586741" cy="145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88" name="Rectangle 26"/>
            <p:cNvSpPr>
              <a:spLocks noChangeArrowheads="1"/>
            </p:cNvSpPr>
            <p:nvPr/>
          </p:nvSpPr>
          <p:spPr bwMode="white">
            <a:xfrm>
              <a:off x="462139" y="5359048"/>
              <a:ext cx="803024" cy="240708"/>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t>CORS</a:t>
              </a:r>
            </a:p>
          </p:txBody>
        </p:sp>
      </p:grpSp>
      <p:grpSp>
        <p:nvGrpSpPr>
          <p:cNvPr id="4" name="Group 3"/>
          <p:cNvGrpSpPr/>
          <p:nvPr/>
        </p:nvGrpSpPr>
        <p:grpSpPr>
          <a:xfrm>
            <a:off x="2732944" y="4866361"/>
            <a:ext cx="2487687" cy="1959414"/>
            <a:chOff x="1898246" y="4776494"/>
            <a:chExt cx="2487687" cy="1959414"/>
          </a:xfrm>
        </p:grpSpPr>
        <p:pic>
          <p:nvPicPr>
            <p:cNvPr id="24579" name="Picture 7" descr="arab_p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8246" y="4776494"/>
              <a:ext cx="2487687" cy="19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9" name="Rectangle 26"/>
            <p:cNvSpPr>
              <a:spLocks noChangeArrowheads="1"/>
            </p:cNvSpPr>
            <p:nvPr/>
          </p:nvSpPr>
          <p:spPr bwMode="white">
            <a:xfrm>
              <a:off x="1942743" y="4909189"/>
              <a:ext cx="1110048" cy="240708"/>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t>Navigation</a:t>
              </a:r>
            </a:p>
          </p:txBody>
        </p:sp>
      </p:grpSp>
      <p:grpSp>
        <p:nvGrpSpPr>
          <p:cNvPr id="15" name="Group 14"/>
          <p:cNvGrpSpPr/>
          <p:nvPr/>
        </p:nvGrpSpPr>
        <p:grpSpPr>
          <a:xfrm>
            <a:off x="10428125" y="1446878"/>
            <a:ext cx="1708270" cy="1654763"/>
            <a:chOff x="9039537" y="1375946"/>
            <a:chExt cx="1469713" cy="1423899"/>
          </a:xfrm>
        </p:grpSpPr>
        <p:grpSp>
          <p:nvGrpSpPr>
            <p:cNvPr id="13" name="Group 12"/>
            <p:cNvGrpSpPr/>
            <p:nvPr/>
          </p:nvGrpSpPr>
          <p:grpSpPr>
            <a:xfrm>
              <a:off x="9039537" y="1375946"/>
              <a:ext cx="1469713" cy="1346617"/>
              <a:chOff x="9039537" y="1375946"/>
              <a:chExt cx="1469713" cy="1346617"/>
            </a:xfrm>
          </p:grpSpPr>
          <p:pic>
            <p:nvPicPr>
              <p:cNvPr id="20515" name="Picture 9" descr="arabsat-4a__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39537" y="1375946"/>
                <a:ext cx="1430096" cy="96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8" name="Rectangle 11"/>
              <p:cNvSpPr>
                <a:spLocks noChangeArrowheads="1"/>
              </p:cNvSpPr>
              <p:nvPr/>
            </p:nvSpPr>
            <p:spPr bwMode="white">
              <a:xfrm>
                <a:off x="9102599" y="2426730"/>
                <a:ext cx="1406651" cy="29583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Black" charset="0"/>
                  <a:ea typeface="ＭＳ Ｐゴシック" charset="0"/>
                  <a:cs typeface="Arial" charset="0"/>
                </a:endParaRPr>
              </a:p>
            </p:txBody>
          </p:sp>
        </p:grpSp>
        <p:sp>
          <p:nvSpPr>
            <p:cNvPr id="20498" name="TextBox 2"/>
            <p:cNvSpPr txBox="1">
              <a:spLocks noChangeArrowheads="1"/>
            </p:cNvSpPr>
            <p:nvPr/>
          </p:nvSpPr>
          <p:spPr bwMode="auto">
            <a:xfrm>
              <a:off x="9191120" y="2338180"/>
              <a:ext cx="1224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Satellite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Operations</a:t>
              </a:r>
            </a:p>
          </p:txBody>
        </p:sp>
      </p:grpSp>
      <p:grpSp>
        <p:nvGrpSpPr>
          <p:cNvPr id="11" name="Group 10"/>
          <p:cNvGrpSpPr/>
          <p:nvPr/>
        </p:nvGrpSpPr>
        <p:grpSpPr>
          <a:xfrm>
            <a:off x="10482440" y="5045658"/>
            <a:ext cx="1691623" cy="1720455"/>
            <a:chOff x="9041465" y="4753267"/>
            <a:chExt cx="1691623" cy="1720455"/>
          </a:xfrm>
        </p:grpSpPr>
        <p:pic>
          <p:nvPicPr>
            <p:cNvPr id="20494"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1465" y="4753267"/>
              <a:ext cx="1523348" cy="145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99" name="TextBox 38"/>
            <p:cNvSpPr txBox="1">
              <a:spLocks noChangeArrowheads="1"/>
            </p:cNvSpPr>
            <p:nvPr/>
          </p:nvSpPr>
          <p:spPr bwMode="auto">
            <a:xfrm>
              <a:off x="9161773" y="6196723"/>
              <a:ext cx="15713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Survey Marks</a:t>
              </a:r>
            </a:p>
          </p:txBody>
        </p:sp>
      </p:grpSp>
      <p:sp>
        <p:nvSpPr>
          <p:cNvPr id="20500" name="TextBox 39"/>
          <p:cNvSpPr txBox="1">
            <a:spLocks noChangeArrowheads="1"/>
          </p:cNvSpPr>
          <p:nvPr/>
        </p:nvSpPr>
        <p:spPr bwMode="auto">
          <a:xfrm>
            <a:off x="10781440" y="4564545"/>
            <a:ext cx="1199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Personal </a:t>
            </a:r>
            <a:br>
              <a:rPr kumimoji="0" lang="en-US" altLang="en-US" sz="12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br>
            <a:r>
              <a:rPr kumimoji="0" lang="en-US" altLang="en-US" sz="12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Navigation</a:t>
            </a:r>
          </a:p>
        </p:txBody>
      </p:sp>
      <p:grpSp>
        <p:nvGrpSpPr>
          <p:cNvPr id="6" name="Group 5"/>
          <p:cNvGrpSpPr/>
          <p:nvPr/>
        </p:nvGrpSpPr>
        <p:grpSpPr>
          <a:xfrm>
            <a:off x="4710339" y="2176670"/>
            <a:ext cx="2781723" cy="2546754"/>
            <a:chOff x="4188513" y="2750500"/>
            <a:chExt cx="2210702" cy="2097725"/>
          </a:xfrm>
        </p:grpSpPr>
        <p:pic>
          <p:nvPicPr>
            <p:cNvPr id="20505" name="Picture 36" descr="Two surveyors at an open pit mining s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8513" y="2750500"/>
              <a:ext cx="2103101" cy="209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8" name="Rectangle 29"/>
            <p:cNvSpPr>
              <a:spLocks noChangeArrowheads="1"/>
            </p:cNvSpPr>
            <p:nvPr/>
          </p:nvSpPr>
          <p:spPr bwMode="white">
            <a:xfrm>
              <a:off x="4211285" y="4277690"/>
              <a:ext cx="2187930" cy="559009"/>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t>Surveying </a:t>
              </a:r>
              <a:b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br>
              <a:r>
                <a:rPr kumimoji="0" lang="en-US" sz="1200" b="0" i="0" u="none" strike="noStrike" kern="1200" cap="none" spc="0" normalizeH="0" baseline="0" noProof="0" dirty="0">
                  <a:ln>
                    <a:noFill/>
                  </a:ln>
                  <a:solidFill>
                    <a:srgbClr val="FFFFFF"/>
                  </a:solidFill>
                  <a:effectLst/>
                  <a:uLnTx/>
                  <a:uFillTx/>
                  <a:latin typeface="Arial Black" charset="0"/>
                  <a:ea typeface="ＭＳ Ｐゴシック" charset="0"/>
                  <a:cs typeface="Arial" charset="0"/>
                </a:rPr>
                <a:t>and Mapping</a:t>
              </a:r>
            </a:p>
          </p:txBody>
        </p:sp>
      </p:grpSp>
      <p:grpSp>
        <p:nvGrpSpPr>
          <p:cNvPr id="14" name="Group 35"/>
          <p:cNvGrpSpPr>
            <a:grpSpLocks/>
          </p:cNvGrpSpPr>
          <p:nvPr/>
        </p:nvGrpSpPr>
        <p:grpSpPr bwMode="auto">
          <a:xfrm>
            <a:off x="1082598" y="1529427"/>
            <a:ext cx="2997362" cy="1525573"/>
            <a:chOff x="6546876" y="1584250"/>
            <a:chExt cx="1840882" cy="1115251"/>
          </a:xfrm>
        </p:grpSpPr>
        <p:pic>
          <p:nvPicPr>
            <p:cNvPr id="20501"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46876" y="1584250"/>
              <a:ext cx="1840882" cy="111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94" name="Rectangle 28"/>
            <p:cNvSpPr>
              <a:spLocks noChangeArrowheads="1"/>
            </p:cNvSpPr>
            <p:nvPr/>
          </p:nvSpPr>
          <p:spPr bwMode="white">
            <a:xfrm>
              <a:off x="6627290" y="1593755"/>
              <a:ext cx="681671" cy="24079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Black" charset="0"/>
                  <a:ea typeface="ＭＳ Ｐゴシック" charset="0"/>
                  <a:cs typeface="Arial" charset="0"/>
                </a:rPr>
                <a:t>Aviation</a:t>
              </a:r>
            </a:p>
          </p:txBody>
        </p:sp>
      </p:grpSp>
      <p:sp>
        <p:nvSpPr>
          <p:cNvPr id="2" name="Slide Number Placeholder 1">
            <a:extLst>
              <a:ext uri="{FF2B5EF4-FFF2-40B4-BE49-F238E27FC236}">
                <a16:creationId xmlns:a16="http://schemas.microsoft.com/office/drawing/2014/main" id="{85DB5EFC-6B9F-4337-9770-562EAC417B6B}"/>
              </a:ext>
            </a:extLst>
          </p:cNvPr>
          <p:cNvSpPr>
            <a:spLocks noGrp="1"/>
          </p:cNvSpPr>
          <p:nvPr>
            <p:ph type="sldNum" sz="quarter" idx="12"/>
          </p:nvPr>
        </p:nvSpPr>
        <p:spPr/>
        <p:txBody>
          <a:bodyPr/>
          <a:lstStyle/>
          <a:p>
            <a:pPr>
              <a:defRPr/>
            </a:pPr>
            <a:fld id="{EB6791C4-DF4E-4C17-A41C-B2BEB15390BD}" type="slidenum">
              <a:rPr lang="en-US" smtClean="0"/>
              <a:pPr>
                <a:defRPr/>
              </a:pPr>
              <a:t>6</a:t>
            </a:fld>
            <a:endParaRPr lang="en-US"/>
          </a:p>
        </p:txBody>
      </p:sp>
    </p:spTree>
    <p:extLst>
      <p:ext uri="{BB962C8B-B14F-4D97-AF65-F5344CB8AC3E}">
        <p14:creationId xmlns:p14="http://schemas.microsoft.com/office/powerpoint/2010/main" val="1516120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B017-5F40-450F-95D9-7CD153CC219B}"/>
              </a:ext>
            </a:extLst>
          </p:cNvPr>
          <p:cNvSpPr>
            <a:spLocks noGrp="1"/>
          </p:cNvSpPr>
          <p:nvPr>
            <p:ph type="title"/>
          </p:nvPr>
        </p:nvSpPr>
        <p:spPr>
          <a:xfrm>
            <a:off x="609601" y="572135"/>
            <a:ext cx="10972800" cy="1143000"/>
          </a:xfrm>
        </p:spPr>
        <p:txBody>
          <a:bodyPr/>
          <a:lstStyle/>
          <a:p>
            <a:r>
              <a:rPr lang="en-US" dirty="0"/>
              <a:t>The NSRS is Critical to Planning for Resilience of Built and Natural Infrastructure</a:t>
            </a:r>
          </a:p>
        </p:txBody>
      </p:sp>
      <p:sp>
        <p:nvSpPr>
          <p:cNvPr id="3" name="Content Placeholder 2">
            <a:extLst>
              <a:ext uri="{FF2B5EF4-FFF2-40B4-BE49-F238E27FC236}">
                <a16:creationId xmlns:a16="http://schemas.microsoft.com/office/drawing/2014/main" id="{6F6E6C42-B6C1-44F0-BF0C-C507CC6297A1}"/>
              </a:ext>
            </a:extLst>
          </p:cNvPr>
          <p:cNvSpPr>
            <a:spLocks noGrp="1"/>
          </p:cNvSpPr>
          <p:nvPr>
            <p:ph idx="1"/>
          </p:nvPr>
        </p:nvSpPr>
        <p:spPr>
          <a:xfrm>
            <a:off x="527310" y="2143292"/>
            <a:ext cx="5231130" cy="4045908"/>
          </a:xfrm>
        </p:spPr>
        <p:txBody>
          <a:bodyPr/>
          <a:lstStyle/>
          <a:p>
            <a:pPr marL="0" indent="0">
              <a:buNone/>
            </a:pPr>
            <a:r>
              <a:rPr lang="en-US" sz="2600" dirty="0"/>
              <a:t>Wetlands, Coral Reefs, and Mangroves provide over $23 Billion per year in storm protection and water quality improvements.</a:t>
            </a:r>
          </a:p>
          <a:p>
            <a:pPr marL="0" indent="0">
              <a:buNone/>
            </a:pPr>
            <a:endParaRPr lang="en-US" sz="2600" dirty="0"/>
          </a:p>
          <a:p>
            <a:pPr marL="0" indent="0">
              <a:buNone/>
            </a:pPr>
            <a:r>
              <a:rPr lang="en-US" sz="2600" dirty="0"/>
              <a:t>The Modernized NSRS will provide more accurate and consistent heights for community planners and protected area managers to make informed decisions</a:t>
            </a:r>
          </a:p>
        </p:txBody>
      </p:sp>
      <p:sp>
        <p:nvSpPr>
          <p:cNvPr id="6" name="Slide Number Placeholder 5">
            <a:extLst>
              <a:ext uri="{FF2B5EF4-FFF2-40B4-BE49-F238E27FC236}">
                <a16:creationId xmlns:a16="http://schemas.microsoft.com/office/drawing/2014/main" id="{973DA2AF-D8BB-4DDD-98E8-CFA94F3AA64F}"/>
              </a:ext>
            </a:extLst>
          </p:cNvPr>
          <p:cNvSpPr>
            <a:spLocks noGrp="1"/>
          </p:cNvSpPr>
          <p:nvPr>
            <p:ph type="sldNum" sz="quarter" idx="12"/>
          </p:nvPr>
        </p:nvSpPr>
        <p:spPr/>
        <p:txBody>
          <a:bodyPr/>
          <a:lstStyle/>
          <a:p>
            <a:pPr>
              <a:defRPr/>
            </a:pPr>
            <a:fld id="{EB6791C4-DF4E-4C17-A41C-B2BEB15390BD}" type="slidenum">
              <a:rPr lang="en-US" smtClean="0"/>
              <a:pPr>
                <a:defRPr/>
              </a:pPr>
              <a:t>7</a:t>
            </a:fld>
            <a:endParaRPr lang="en-US" dirty="0"/>
          </a:p>
        </p:txBody>
      </p:sp>
      <p:pic>
        <p:nvPicPr>
          <p:cNvPr id="4" name="Picture 3">
            <a:extLst>
              <a:ext uri="{FF2B5EF4-FFF2-40B4-BE49-F238E27FC236}">
                <a16:creationId xmlns:a16="http://schemas.microsoft.com/office/drawing/2014/main" id="{CAFF3A3E-C04D-4493-82A1-A15C865A41F8}"/>
              </a:ext>
            </a:extLst>
          </p:cNvPr>
          <p:cNvPicPr>
            <a:picLocks noChangeAspect="1"/>
          </p:cNvPicPr>
          <p:nvPr/>
        </p:nvPicPr>
        <p:blipFill>
          <a:blip r:embed="rId2"/>
          <a:stretch>
            <a:fillRect/>
          </a:stretch>
        </p:blipFill>
        <p:spPr>
          <a:xfrm>
            <a:off x="5950133" y="2143292"/>
            <a:ext cx="6136795" cy="3336882"/>
          </a:xfrm>
          <a:prstGeom prst="rect">
            <a:avLst/>
          </a:prstGeom>
        </p:spPr>
      </p:pic>
      <p:sp>
        <p:nvSpPr>
          <p:cNvPr id="5" name="Rectangle 4">
            <a:extLst>
              <a:ext uri="{FF2B5EF4-FFF2-40B4-BE49-F238E27FC236}">
                <a16:creationId xmlns:a16="http://schemas.microsoft.com/office/drawing/2014/main" id="{B1C7204C-B8E3-4941-BD1C-354BA83969A6}"/>
              </a:ext>
            </a:extLst>
          </p:cNvPr>
          <p:cNvSpPr/>
          <p:nvPr/>
        </p:nvSpPr>
        <p:spPr>
          <a:xfrm>
            <a:off x="5758440" y="5538999"/>
            <a:ext cx="7023099" cy="369332"/>
          </a:xfrm>
          <a:prstGeom prst="rect">
            <a:avLst/>
          </a:prstGeom>
        </p:spPr>
        <p:txBody>
          <a:bodyPr wrap="square">
            <a:spAutoFit/>
          </a:bodyPr>
          <a:lstStyle/>
          <a:p>
            <a:r>
              <a:rPr lang="en-US" dirty="0">
                <a:hlinkClick r:id="rId3"/>
              </a:rPr>
              <a:t>https://coast.noaa.gov/states/fast-facts/natural-infrastructure.html</a:t>
            </a:r>
            <a:endParaRPr lang="en-US" dirty="0"/>
          </a:p>
        </p:txBody>
      </p:sp>
    </p:spTree>
    <p:extLst>
      <p:ext uri="{BB962C8B-B14F-4D97-AF65-F5344CB8AC3E}">
        <p14:creationId xmlns:p14="http://schemas.microsoft.com/office/powerpoint/2010/main" val="3148613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12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1320" y="0"/>
            <a:ext cx="12192000" cy="1325974"/>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defTabSz="609585">
              <a:defRPr/>
            </a:pPr>
            <a:r>
              <a:rPr kumimoji="0" lang="en-US" sz="4400" b="0" i="0" u="none" strike="noStrike" kern="1200" cap="none" spc="0" normalizeH="0" baseline="0" noProof="0" dirty="0">
                <a:ln>
                  <a:noFill/>
                </a:ln>
                <a:solidFill>
                  <a:prstClr val="black"/>
                </a:solidFill>
                <a:effectLst/>
                <a:uLnTx/>
                <a:uFillTx/>
                <a:latin typeface="Calibri"/>
                <a:ea typeface="+mj-ea"/>
                <a:cs typeface="Helvetica" panose="020B0604020202020204" pitchFamily="34" charset="0"/>
              </a:rPr>
              <a:t>Current US Vertical Datum</a:t>
            </a:r>
            <a:r>
              <a:rPr lang="en-US" dirty="0">
                <a:solidFill>
                  <a:prstClr val="black"/>
                </a:solidFill>
                <a:cs typeface="Helvetica" panose="020B0604020202020204" pitchFamily="34" charset="0"/>
              </a:rPr>
              <a:t>: NAVD 88</a:t>
            </a:r>
            <a:endParaRPr kumimoji="0" lang="en-US" sz="4400" b="0" i="0" u="none" strike="noStrike" kern="1200" cap="none" spc="0" normalizeH="0" baseline="0" noProof="0" dirty="0">
              <a:ln>
                <a:noFill/>
              </a:ln>
              <a:solidFill>
                <a:prstClr val="black"/>
              </a:solidFill>
              <a:effectLst/>
              <a:uLnTx/>
              <a:uFillTx/>
              <a:latin typeface="Calibri"/>
              <a:ea typeface="+mj-ea"/>
              <a:cs typeface="Helvetica" panose="020B0604020202020204" pitchFamily="34" charset="0"/>
            </a:endParaRP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Helvetica" panose="020B0604020202020204" pitchFamily="34" charset="0"/>
              </a:rPr>
              <a:t>North American Vertical Datum of 1988</a:t>
            </a:r>
          </a:p>
        </p:txBody>
      </p:sp>
      <p:sp>
        <p:nvSpPr>
          <p:cNvPr id="4" name="Rounded Rectangle 3"/>
          <p:cNvSpPr/>
          <p:nvPr/>
        </p:nvSpPr>
        <p:spPr>
          <a:xfrm>
            <a:off x="-21320" y="5037167"/>
            <a:ext cx="3615765" cy="1820833"/>
          </a:xfrm>
          <a:prstGeom prst="roundRect">
            <a:avLst/>
          </a:prstGeom>
          <a:blipFill rotWithShape="1">
            <a:blip r:embed="rId4" cstate="print">
              <a:extLst>
                <a:ext uri="{28A0092B-C50C-407E-A947-70E740481C1C}">
                  <a14:useLocalDpi xmlns:a14="http://schemas.microsoft.com/office/drawing/2010/main" val="0"/>
                </a:ext>
              </a:extLst>
            </a:blip>
            <a:stretch>
              <a:fillRect/>
            </a:stretch>
          </a:blip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5"/>
          <a:srcRect t="17257"/>
          <a:stretch/>
        </p:blipFill>
        <p:spPr>
          <a:xfrm>
            <a:off x="0" y="3113969"/>
            <a:ext cx="3594446" cy="1923198"/>
          </a:xfrm>
          <a:prstGeom prst="rect">
            <a:avLst/>
          </a:prstGeom>
        </p:spPr>
      </p:pic>
      <p:sp>
        <p:nvSpPr>
          <p:cNvPr id="5" name="Rectangle 4"/>
          <p:cNvSpPr/>
          <p:nvPr/>
        </p:nvSpPr>
        <p:spPr>
          <a:xfrm>
            <a:off x="514795" y="1333459"/>
            <a:ext cx="2522218" cy="181588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Orthometric Heights tell you which way water will flow</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594446" y="5633677"/>
            <a:ext cx="859755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NAVD 88 consists of about 800,000 bench marks connected by about 2.2M km of leveling observed over a span of 80+ years and all adjusted together. </a:t>
            </a:r>
          </a:p>
        </p:txBody>
      </p:sp>
      <p:grpSp>
        <p:nvGrpSpPr>
          <p:cNvPr id="10" name="Group 9"/>
          <p:cNvGrpSpPr/>
          <p:nvPr/>
        </p:nvGrpSpPr>
        <p:grpSpPr>
          <a:xfrm>
            <a:off x="5001798" y="1635328"/>
            <a:ext cx="4362952" cy="3713263"/>
            <a:chOff x="4093468" y="1765737"/>
            <a:chExt cx="4362952" cy="3713263"/>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8989" t="19417"/>
            <a:stretch/>
          </p:blipFill>
          <p:spPr>
            <a:xfrm>
              <a:off x="4093468" y="1765737"/>
              <a:ext cx="4362952" cy="3713263"/>
            </a:xfrm>
            <a:prstGeom prst="rect">
              <a:avLst/>
            </a:prstGeom>
          </p:spPr>
        </p:pic>
        <p:sp>
          <p:nvSpPr>
            <p:cNvPr id="3" name="TextBox 2"/>
            <p:cNvSpPr txBox="1"/>
            <p:nvPr/>
          </p:nvSpPr>
          <p:spPr>
            <a:xfrm>
              <a:off x="4181856" y="1792224"/>
              <a:ext cx="42428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And then came GPS…</a:t>
              </a:r>
            </a:p>
          </p:txBody>
        </p:sp>
      </p:grpSp>
      <p:sp>
        <p:nvSpPr>
          <p:cNvPr id="11" name="Slide Number Placeholder 10">
            <a:extLst>
              <a:ext uri="{FF2B5EF4-FFF2-40B4-BE49-F238E27FC236}">
                <a16:creationId xmlns:a16="http://schemas.microsoft.com/office/drawing/2014/main" id="{1A1335D4-7FA8-4009-AB81-99486934DAB5}"/>
              </a:ext>
            </a:extLst>
          </p:cNvPr>
          <p:cNvSpPr>
            <a:spLocks noGrp="1"/>
          </p:cNvSpPr>
          <p:nvPr>
            <p:ph type="sldNum" sz="quarter" idx="12"/>
          </p:nvPr>
        </p:nvSpPr>
        <p:spPr/>
        <p:txBody>
          <a:bodyPr/>
          <a:lstStyle/>
          <a:p>
            <a:pPr>
              <a:defRPr/>
            </a:pPr>
            <a:fld id="{CE0248DD-E039-490F-A33E-18FD7AE8E335}" type="slidenum">
              <a:rPr lang="en-US" smtClean="0"/>
              <a:pPr>
                <a:defRPr/>
              </a:pPr>
              <a:t>8</a:t>
            </a:fld>
            <a:endParaRPr lang="en-US"/>
          </a:p>
        </p:txBody>
      </p:sp>
    </p:spTree>
    <p:extLst>
      <p:ext uri="{BB962C8B-B14F-4D97-AF65-F5344CB8AC3E}">
        <p14:creationId xmlns:p14="http://schemas.microsoft.com/office/powerpoint/2010/main" val="7649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2590800" y="2605578"/>
            <a:ext cx="6724650" cy="1114425"/>
            <a:chOff x="1066800" y="2447925"/>
            <a:chExt cx="6724650" cy="1114425"/>
          </a:xfrm>
        </p:grpSpPr>
        <p:sp>
          <p:nvSpPr>
            <p:cNvPr id="40983"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84"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85"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86"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87" name="TextBox 13"/>
            <p:cNvSpPr txBox="1">
              <a:spLocks noChangeArrowheads="1"/>
            </p:cNvSpPr>
            <p:nvPr/>
          </p:nvSpPr>
          <p:spPr bwMode="auto">
            <a:xfrm>
              <a:off x="3409950" y="2447925"/>
              <a:ext cx="774571"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House</a:t>
              </a:r>
            </a:p>
          </p:txBody>
        </p:sp>
        <p:sp>
          <p:nvSpPr>
            <p:cNvPr id="40988" name="TextBox 26"/>
            <p:cNvSpPr txBox="1">
              <a:spLocks noChangeArrowheads="1"/>
            </p:cNvSpPr>
            <p:nvPr/>
          </p:nvSpPr>
          <p:spPr bwMode="auto">
            <a:xfrm>
              <a:off x="4610100" y="2828925"/>
              <a:ext cx="543739"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BM</a:t>
              </a:r>
            </a:p>
          </p:txBody>
        </p:sp>
      </p:grpSp>
      <p:grpSp>
        <p:nvGrpSpPr>
          <p:cNvPr id="30" name="Group 29"/>
          <p:cNvGrpSpPr/>
          <p:nvPr/>
        </p:nvGrpSpPr>
        <p:grpSpPr>
          <a:xfrm>
            <a:off x="2590800" y="2605578"/>
            <a:ext cx="6724650" cy="1114425"/>
            <a:chOff x="1066800" y="2447925"/>
            <a:chExt cx="6724650" cy="1114425"/>
          </a:xfrm>
        </p:grpSpPr>
        <p:sp>
          <p:nvSpPr>
            <p:cNvPr id="40966"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67"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68"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69"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0970" name="TextBox 19"/>
            <p:cNvSpPr txBox="1">
              <a:spLocks noChangeArrowheads="1"/>
            </p:cNvSpPr>
            <p:nvPr/>
          </p:nvSpPr>
          <p:spPr bwMode="auto">
            <a:xfrm>
              <a:off x="3409950" y="2447925"/>
              <a:ext cx="774571"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House</a:t>
              </a:r>
            </a:p>
          </p:txBody>
        </p:sp>
        <p:sp>
          <p:nvSpPr>
            <p:cNvPr id="40971" name="TextBox 20"/>
            <p:cNvSpPr txBox="1">
              <a:spLocks noChangeArrowheads="1"/>
            </p:cNvSpPr>
            <p:nvPr/>
          </p:nvSpPr>
          <p:spPr bwMode="auto">
            <a:xfrm>
              <a:off x="4610100" y="2828925"/>
              <a:ext cx="543739"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BM</a:t>
              </a:r>
            </a:p>
          </p:txBody>
        </p:sp>
      </p:grpSp>
      <p:sp>
        <p:nvSpPr>
          <p:cNvPr id="40972" name="TextBox 21"/>
          <p:cNvSpPr txBox="1">
            <a:spLocks noChangeArrowheads="1"/>
          </p:cNvSpPr>
          <p:nvPr/>
        </p:nvSpPr>
        <p:spPr bwMode="auto">
          <a:xfrm>
            <a:off x="6258560" y="1486895"/>
            <a:ext cx="4704080"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By way of 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1954:  Leveling Performed to bench mark</a:t>
            </a:r>
          </a:p>
        </p:txBody>
      </p:sp>
      <p:cxnSp>
        <p:nvCxnSpPr>
          <p:cNvPr id="24" name="Straight Connector 23"/>
          <p:cNvCxnSpPr>
            <a:cxnSpLocks noChangeShapeType="1"/>
          </p:cNvCxnSpPr>
          <p:nvPr/>
        </p:nvCxnSpPr>
        <p:spPr bwMode="auto">
          <a:xfrm>
            <a:off x="2124078" y="5710725"/>
            <a:ext cx="8086725" cy="0"/>
          </a:xfrm>
          <a:prstGeom prst="line">
            <a:avLst/>
          </a:prstGeom>
          <a:noFill/>
          <a:ln w="57150" algn="ctr">
            <a:solidFill>
              <a:schemeClr val="tx1"/>
            </a:solidFill>
            <a:prstDash val="dash"/>
            <a:round/>
            <a:headEnd/>
            <a:tailEnd/>
          </a:ln>
        </p:spPr>
      </p:cxnSp>
      <p:sp>
        <p:nvSpPr>
          <p:cNvPr id="26" name="TextBox 25"/>
          <p:cNvSpPr txBox="1">
            <a:spLocks noChangeArrowheads="1"/>
          </p:cNvSpPr>
          <p:nvPr/>
        </p:nvSpPr>
        <p:spPr bwMode="auto">
          <a:xfrm>
            <a:off x="7052311" y="3489498"/>
            <a:ext cx="4211434" cy="101566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1991:  Original 1954 leveling data is used to compute the NAVD 88 height which is then published for this BM</a:t>
            </a:r>
          </a:p>
        </p:txBody>
      </p:sp>
      <p:cxnSp>
        <p:nvCxnSpPr>
          <p:cNvPr id="29" name="Straight Arrow Connector 28"/>
          <p:cNvCxnSpPr>
            <a:cxnSpLocks noChangeShapeType="1"/>
          </p:cNvCxnSpPr>
          <p:nvPr/>
        </p:nvCxnSpPr>
        <p:spPr bwMode="auto">
          <a:xfrm rot="5400000" flipH="1" flipV="1">
            <a:off x="5353050" y="4529625"/>
            <a:ext cx="2324100" cy="19050"/>
          </a:xfrm>
          <a:prstGeom prst="straightConnector1">
            <a:avLst/>
          </a:prstGeom>
          <a:noFill/>
          <a:ln w="38100" algn="ctr">
            <a:solidFill>
              <a:srgbClr val="FF0000"/>
            </a:solidFill>
            <a:round/>
            <a:headEnd/>
            <a:tailEnd type="arrow" w="med" len="med"/>
          </a:ln>
        </p:spPr>
      </p:cxnSp>
      <p:sp>
        <p:nvSpPr>
          <p:cNvPr id="31" name="TextBox 30"/>
          <p:cNvSpPr txBox="1">
            <a:spLocks noChangeArrowheads="1"/>
          </p:cNvSpPr>
          <p:nvPr/>
        </p:nvSpPr>
        <p:spPr bwMode="auto">
          <a:xfrm>
            <a:off x="3870161" y="5756496"/>
            <a:ext cx="6213861" cy="98488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Obviously the true height relative to the NAVD 88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zero surface is not the published NAVD 88 height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cxnSp>
        <p:nvCxnSpPr>
          <p:cNvPr id="33" name="Straight Arrow Connector 32"/>
          <p:cNvCxnSpPr>
            <a:cxnSpLocks noChangeShapeType="1"/>
          </p:cNvCxnSpPr>
          <p:nvPr/>
        </p:nvCxnSpPr>
        <p:spPr bwMode="auto">
          <a:xfrm rot="5400000" flipH="1" flipV="1">
            <a:off x="6092034" y="5335282"/>
            <a:ext cx="714375" cy="1588"/>
          </a:xfrm>
          <a:prstGeom prst="straightConnector1">
            <a:avLst/>
          </a:prstGeom>
          <a:noFill/>
          <a:ln w="57150" algn="ctr">
            <a:solidFill>
              <a:srgbClr val="00B0F0"/>
            </a:solidFill>
            <a:round/>
            <a:headEnd/>
            <a:tailEnd type="arrow" w="med" len="med"/>
          </a:ln>
        </p:spPr>
      </p:cxnSp>
      <p:sp>
        <p:nvSpPr>
          <p:cNvPr id="35" name="Right Brace 34"/>
          <p:cNvSpPr>
            <a:spLocks/>
          </p:cNvSpPr>
          <p:nvPr/>
        </p:nvSpPr>
        <p:spPr bwMode="auto">
          <a:xfrm>
            <a:off x="6648453" y="3453300"/>
            <a:ext cx="371475" cy="2209800"/>
          </a:xfrm>
          <a:prstGeom prst="rightBrace">
            <a:avLst>
              <a:gd name="adj1" fmla="val 8345"/>
              <a:gd name="adj2" fmla="val 75431"/>
            </a:avLst>
          </a:prstGeom>
          <a:noFill/>
          <a:ln w="2857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36" name="TextBox 35"/>
          <p:cNvSpPr txBox="1">
            <a:spLocks noChangeArrowheads="1"/>
          </p:cNvSpPr>
          <p:nvPr/>
        </p:nvSpPr>
        <p:spPr bwMode="auto">
          <a:xfrm>
            <a:off x="7067550" y="4967775"/>
            <a:ext cx="1705916"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H</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88</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(published)</a:t>
            </a:r>
          </a:p>
        </p:txBody>
      </p:sp>
      <p:sp>
        <p:nvSpPr>
          <p:cNvPr id="37" name="Right Brace 36"/>
          <p:cNvSpPr>
            <a:spLocks/>
          </p:cNvSpPr>
          <p:nvPr/>
        </p:nvSpPr>
        <p:spPr bwMode="auto">
          <a:xfrm flipH="1">
            <a:off x="5981703" y="4996353"/>
            <a:ext cx="409575" cy="676275"/>
          </a:xfrm>
          <a:prstGeom prst="rightBrace">
            <a:avLst>
              <a:gd name="adj1" fmla="val 8332"/>
              <a:gd name="adj2" fmla="val 48977"/>
            </a:avLst>
          </a:prstGeom>
          <a:noFill/>
          <a:ln w="2857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38" name="TextBox 37"/>
          <p:cNvSpPr txBox="1">
            <a:spLocks noChangeArrowheads="1"/>
          </p:cNvSpPr>
          <p:nvPr/>
        </p:nvSpPr>
        <p:spPr bwMode="auto">
          <a:xfrm>
            <a:off x="4857753" y="5148750"/>
            <a:ext cx="1107996"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H</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88</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(true)</a:t>
            </a:r>
          </a:p>
        </p:txBody>
      </p:sp>
      <p:sp>
        <p:nvSpPr>
          <p:cNvPr id="39" name="TextBox 38"/>
          <p:cNvSpPr txBox="1">
            <a:spLocks noChangeArrowheads="1"/>
          </p:cNvSpPr>
          <p:nvPr/>
        </p:nvSpPr>
        <p:spPr bwMode="auto">
          <a:xfrm>
            <a:off x="1408918" y="5299007"/>
            <a:ext cx="3227743"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NAVD 88 zero height surface</a:t>
            </a:r>
          </a:p>
        </p:txBody>
      </p:sp>
      <p:sp>
        <p:nvSpPr>
          <p:cNvPr id="34" name="Slide Number Placeholder 3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2F31E-9859-4353-8204-26096E84F01D}"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41" name="Title 1"/>
          <p:cNvSpPr>
            <a:spLocks noGrp="1"/>
          </p:cNvSpPr>
          <p:nvPr>
            <p:ph type="title"/>
          </p:nvPr>
        </p:nvSpPr>
        <p:spPr>
          <a:xfrm>
            <a:off x="1524000" y="283329"/>
            <a:ext cx="9144000" cy="1143000"/>
          </a:xfrm>
        </p:spPr>
        <p:txBody>
          <a:bodyPr/>
          <a:lstStyle/>
          <a:p>
            <a:r>
              <a:rPr lang="en-US" sz="4000" b="1" dirty="0">
                <a:cs typeface="Times New Roman" panose="02020603050405020304" pitchFamily="18" charset="0"/>
              </a:rPr>
              <a:t>NAVD 88 Issues</a:t>
            </a:r>
          </a:p>
        </p:txBody>
      </p:sp>
      <p:sp>
        <p:nvSpPr>
          <p:cNvPr id="42" name="Content Placeholder 2"/>
          <p:cNvSpPr>
            <a:spLocks noGrp="1"/>
          </p:cNvSpPr>
          <p:nvPr>
            <p:ph idx="1"/>
          </p:nvPr>
        </p:nvSpPr>
        <p:spPr>
          <a:xfrm>
            <a:off x="369837" y="1468441"/>
            <a:ext cx="4455533" cy="4525963"/>
          </a:xfrm>
        </p:spPr>
        <p:txBody>
          <a:bodyPr/>
          <a:lstStyle/>
          <a:p>
            <a:pPr marL="0" indent="0">
              <a:buNone/>
            </a:pPr>
            <a:r>
              <a:rPr lang="en-US" sz="2400" b="1" dirty="0">
                <a:cs typeface="Times New Roman" panose="02020603050405020304" pitchFamily="18" charset="0"/>
              </a:rPr>
              <a:t>NAVD 88 suffers from </a:t>
            </a:r>
            <a:r>
              <a:rPr lang="en-US" sz="2400" b="1" i="1" dirty="0">
                <a:solidFill>
                  <a:srgbClr val="FF0000"/>
                </a:solidFill>
                <a:cs typeface="Times New Roman" panose="02020603050405020304" pitchFamily="18" charset="0"/>
              </a:rPr>
              <a:t>unknown movements </a:t>
            </a:r>
            <a:r>
              <a:rPr lang="en-US" sz="2400" b="1" dirty="0">
                <a:cs typeface="Times New Roman" panose="02020603050405020304" pitchFamily="18" charset="0"/>
              </a:rPr>
              <a:t>before, during and after its original adjustment</a:t>
            </a:r>
            <a:endParaRPr lang="en-US" sz="2400" dirty="0">
              <a:cs typeface="Times New Roman" panose="02020603050405020304" pitchFamily="18" charset="0"/>
            </a:endParaRPr>
          </a:p>
        </p:txBody>
      </p:sp>
      <p:sp>
        <p:nvSpPr>
          <p:cNvPr id="13" name="TextBox 12"/>
          <p:cNvSpPr txBox="1">
            <a:spLocks noChangeArrowheads="1"/>
          </p:cNvSpPr>
          <p:nvPr/>
        </p:nvSpPr>
        <p:spPr bwMode="auto">
          <a:xfrm>
            <a:off x="2411935" y="3830609"/>
            <a:ext cx="3600450" cy="40011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1954-1991:  Subsidence</a:t>
            </a:r>
          </a:p>
        </p:txBody>
      </p:sp>
      <p:grpSp>
        <p:nvGrpSpPr>
          <p:cNvPr id="5" name="Group 4"/>
          <p:cNvGrpSpPr/>
          <p:nvPr/>
        </p:nvGrpSpPr>
        <p:grpSpPr>
          <a:xfrm>
            <a:off x="2593975" y="2618923"/>
            <a:ext cx="6724650" cy="1114425"/>
            <a:chOff x="4816090" y="1823453"/>
            <a:chExt cx="6724650" cy="1114425"/>
          </a:xfrm>
        </p:grpSpPr>
        <p:sp>
          <p:nvSpPr>
            <p:cNvPr id="43" name="Freeform 15"/>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4" name="Rectangle 16"/>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5" name="Rectangle 17"/>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alpha val="20000"/>
                  </a:prstClr>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6" name="Isosceles Triangle 18"/>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47" name="TextBox 19"/>
            <p:cNvSpPr txBox="1">
              <a:spLocks noChangeArrowheads="1"/>
            </p:cNvSpPr>
            <p:nvPr/>
          </p:nvSpPr>
          <p:spPr bwMode="auto">
            <a:xfrm>
              <a:off x="7159240" y="1823453"/>
              <a:ext cx="774571"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20000"/>
                    </a:prstClr>
                  </a:solidFill>
                  <a:effectLst/>
                  <a:uLnTx/>
                  <a:uFillTx/>
                  <a:latin typeface="Times New Roman" panose="02020603050405020304" pitchFamily="18" charset="0"/>
                  <a:ea typeface="MS PGothic" pitchFamily="34" charset="-128"/>
                  <a:cs typeface="Times New Roman" panose="02020603050405020304" pitchFamily="18" charset="0"/>
                </a:rPr>
                <a:t>House</a:t>
              </a:r>
            </a:p>
          </p:txBody>
        </p:sp>
        <p:sp>
          <p:nvSpPr>
            <p:cNvPr id="48" name="TextBox 20"/>
            <p:cNvSpPr txBox="1">
              <a:spLocks noChangeArrowheads="1"/>
            </p:cNvSpPr>
            <p:nvPr/>
          </p:nvSpPr>
          <p:spPr bwMode="auto">
            <a:xfrm>
              <a:off x="8359390" y="2204453"/>
              <a:ext cx="543739"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20000"/>
                    </a:prstClr>
                  </a:solidFill>
                  <a:effectLst/>
                  <a:uLnTx/>
                  <a:uFillTx/>
                  <a:latin typeface="Times New Roman" panose="02020603050405020304" pitchFamily="18" charset="0"/>
                  <a:ea typeface="MS PGothic" pitchFamily="34" charset="-128"/>
                  <a:cs typeface="Times New Roman" panose="02020603050405020304" pitchFamily="18" charset="0"/>
                </a:rPr>
                <a:t>BM</a:t>
              </a:r>
            </a:p>
          </p:txBody>
        </p:sp>
      </p:grpSp>
    </p:spTree>
    <p:extLst>
      <p:ext uri="{BB962C8B-B14F-4D97-AF65-F5344CB8AC3E}">
        <p14:creationId xmlns:p14="http://schemas.microsoft.com/office/powerpoint/2010/main" val="2930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5E-6 -1.11111E-6 L 5E-6 0.22639 " pathEditMode="relative" rAng="0" ptsTypes="AA">
                                      <p:cBhvr>
                                        <p:cTn id="18" dur="2000" fill="hold"/>
                                        <p:tgtEl>
                                          <p:spTgt spid="2"/>
                                        </p:tgtEl>
                                        <p:attrNameLst>
                                          <p:attrName>ppt_x</p:attrName>
                                          <p:attrName>ppt_y</p:attrName>
                                        </p:attrNameLst>
                                      </p:cBhvr>
                                      <p:rCtr x="0" y="11319"/>
                                    </p:animMotion>
                                  </p:childTnLst>
                                </p:cTn>
                              </p:par>
                              <p:par>
                                <p:cTn id="19" presetID="1" presetClass="exit" presetSubtype="0" fill="hold"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26" grpId="0"/>
      <p:bldP spid="31" grpId="0"/>
      <p:bldP spid="35" grpId="0" animBg="1"/>
      <p:bldP spid="36" grpId="0"/>
      <p:bldP spid="37" grpId="0" animBg="1"/>
      <p:bldP spid="38" grpId="0"/>
      <p:bldP spid="39"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GS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3690</TotalTime>
  <Words>3213</Words>
  <Application>Microsoft Office PowerPoint</Application>
  <PresentationFormat>Widescreen</PresentationFormat>
  <Paragraphs>340</Paragraphs>
  <Slides>24</Slides>
  <Notes>17</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MS PGothic</vt:lpstr>
      <vt:lpstr>MS PGothic</vt:lpstr>
      <vt:lpstr>Arial</vt:lpstr>
      <vt:lpstr>Arial Black</vt:lpstr>
      <vt:lpstr>Calibri</vt:lpstr>
      <vt:lpstr>Gill Sans MT</vt:lpstr>
      <vt:lpstr>Helvetica</vt:lpstr>
      <vt:lpstr>Times New Roman</vt:lpstr>
      <vt:lpstr>Tw Cen MT Condensed</vt:lpstr>
      <vt:lpstr>1_Office Theme</vt:lpstr>
      <vt:lpstr>2_Theme1</vt:lpstr>
      <vt:lpstr>NGS Theme</vt:lpstr>
      <vt:lpstr>PowerPoint Presentation</vt:lpstr>
      <vt:lpstr>Acknowledgments –  Real People behind the Scenes</vt:lpstr>
      <vt:lpstr>PowerPoint Presentation</vt:lpstr>
      <vt:lpstr>PowerPoint Presentation</vt:lpstr>
      <vt:lpstr>PowerPoint Presentation</vt:lpstr>
      <vt:lpstr>NGS Provides the Geospatial Infrastructure  Critical to Our Economy through the NSRS</vt:lpstr>
      <vt:lpstr>The NSRS is Critical to Planning for Resilience of Built and Natural Infrastructure</vt:lpstr>
      <vt:lpstr>PowerPoint Presentation</vt:lpstr>
      <vt:lpstr>NAVD 88 Issues</vt:lpstr>
      <vt:lpstr>Why NSRS Modernization?</vt:lpstr>
      <vt:lpstr>GPS on Bench Marks - What &amp; Why?     </vt:lpstr>
      <vt:lpstr>GPSonBM Measurements Connect  Current and Future Datums</vt:lpstr>
      <vt:lpstr>2022 Transformation Tool Campaign</vt:lpstr>
      <vt:lpstr>National Coverage and Local Densification</vt:lpstr>
      <vt:lpstr>PowerPoint Presentation</vt:lpstr>
      <vt:lpstr>Break to Live Demo</vt:lpstr>
      <vt:lpstr>Data Contribution Routes</vt:lpstr>
      <vt:lpstr>State Based Maps for Collaboration Coordination</vt:lpstr>
      <vt:lpstr>To Mick and Jacob</vt:lpstr>
      <vt:lpstr>Help Build the Nation’s Geodetic Infrastructure </vt:lpstr>
      <vt:lpstr>FAQ’s #1</vt:lpstr>
      <vt:lpstr>FAQ’s #2</vt:lpstr>
      <vt:lpstr>Recent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Scott</dc:creator>
  <cp:lastModifiedBy>Galen Scott</cp:lastModifiedBy>
  <cp:revision>72</cp:revision>
  <dcterms:created xsi:type="dcterms:W3CDTF">2022-01-04T17:33:14Z</dcterms:created>
  <dcterms:modified xsi:type="dcterms:W3CDTF">2022-01-20T16:27:28Z</dcterms:modified>
</cp:coreProperties>
</file>