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32"/>
  </p:notesMasterIdLst>
  <p:handoutMasterIdLst>
    <p:handoutMasterId r:id="rId33"/>
  </p:handoutMasterIdLst>
  <p:sldIdLst>
    <p:sldId id="362" r:id="rId4"/>
    <p:sldId id="785" r:id="rId5"/>
    <p:sldId id="898" r:id="rId6"/>
    <p:sldId id="897" r:id="rId7"/>
    <p:sldId id="896" r:id="rId8"/>
    <p:sldId id="788" r:id="rId9"/>
    <p:sldId id="899" r:id="rId10"/>
    <p:sldId id="900" r:id="rId11"/>
    <p:sldId id="903" r:id="rId12"/>
    <p:sldId id="901" r:id="rId13"/>
    <p:sldId id="866" r:id="rId14"/>
    <p:sldId id="868" r:id="rId15"/>
    <p:sldId id="874" r:id="rId16"/>
    <p:sldId id="873" r:id="rId17"/>
    <p:sldId id="875" r:id="rId18"/>
    <p:sldId id="876" r:id="rId19"/>
    <p:sldId id="884" r:id="rId20"/>
    <p:sldId id="905" r:id="rId21"/>
    <p:sldId id="906" r:id="rId22"/>
    <p:sldId id="909" r:id="rId23"/>
    <p:sldId id="882" r:id="rId24"/>
    <p:sldId id="881" r:id="rId25"/>
    <p:sldId id="879" r:id="rId26"/>
    <p:sldId id="871" r:id="rId27"/>
    <p:sldId id="902" r:id="rId28"/>
    <p:sldId id="907" r:id="rId29"/>
    <p:sldId id="908" r:id="rId30"/>
    <p:sldId id="890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698" autoAdjust="0"/>
  </p:normalViewPr>
  <p:slideViewPr>
    <p:cSldViewPr snapToGrid="0">
      <p:cViewPr varScale="1">
        <p:scale>
          <a:sx n="108" d="100"/>
          <a:sy n="108" d="100"/>
        </p:scale>
        <p:origin x="600" y="91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6/29/2020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6/29/2020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97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711200"/>
            <a:ext cx="6318250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774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9738" y="711200"/>
            <a:ext cx="6318250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95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9, 2020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9, 2020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 Webinar Series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July 9, 2020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 Webinar Series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NADCON 5, VERTCON 3 and NCAT 2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Krishna </a:t>
            </a: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Tadepalli</a:t>
            </a:r>
            <a:endParaRPr lang="en-US" b="1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Andria </a:t>
            </a: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Bilich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VERTCON 3.0 release 20190601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10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1949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“VERTCON 2.1” meant…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28800" y="1828800"/>
            <a:ext cx="86868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grid</a:t>
            </a:r>
            <a:r>
              <a:rPr lang="en-US" dirty="0" smtClean="0"/>
              <a:t> of NGVD 29 / NAVD 88 transformations</a:t>
            </a:r>
          </a:p>
          <a:p>
            <a:pPr lvl="1">
              <a:defRPr/>
            </a:pPr>
            <a:r>
              <a:rPr lang="en-US" dirty="0" smtClean="0"/>
              <a:t>CONUS only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FORTRAN code </a:t>
            </a:r>
            <a:r>
              <a:rPr lang="en-US" dirty="0" smtClean="0"/>
              <a:t>to read and interpolate that grid</a:t>
            </a:r>
          </a:p>
          <a:p>
            <a:pPr>
              <a:defRPr/>
            </a:pPr>
            <a:r>
              <a:rPr lang="en-US" dirty="0" smtClean="0"/>
              <a:t>The compiled FORTRAN code, as </a:t>
            </a:r>
            <a:r>
              <a:rPr lang="en-US" b="1" dirty="0" smtClean="0">
                <a:solidFill>
                  <a:srgbClr val="FF0000"/>
                </a:solidFill>
              </a:rPr>
              <a:t>an .exe file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1949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“VERTCON 3.0” means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28800" y="1828800"/>
            <a:ext cx="8686800" cy="4419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project </a:t>
            </a:r>
            <a:r>
              <a:rPr lang="en-US" dirty="0" smtClean="0"/>
              <a:t>“VERTCON 3.0”, which created: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build software </a:t>
            </a:r>
            <a:r>
              <a:rPr lang="en-US" dirty="0" smtClean="0"/>
              <a:t>“VERTCON 3.0” which was run to create:</a:t>
            </a:r>
          </a:p>
          <a:p>
            <a:pPr lvl="2">
              <a:defRPr/>
            </a:pPr>
            <a:r>
              <a:rPr lang="en-US" dirty="0" smtClean="0"/>
              <a:t>A set of </a:t>
            </a:r>
            <a:r>
              <a:rPr lang="en-US" b="1" dirty="0" smtClean="0">
                <a:solidFill>
                  <a:srgbClr val="FF0000"/>
                </a:solidFill>
              </a:rPr>
              <a:t>transformation grids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transformation uncertainty grids </a:t>
            </a:r>
            <a:r>
              <a:rPr lang="en-US" dirty="0" smtClean="0"/>
              <a:t>called “</a:t>
            </a:r>
            <a:r>
              <a:rPr lang="en-US" u="sng" dirty="0" smtClean="0"/>
              <a:t>VERTCON 3.0 release 20190601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Instructions</a:t>
            </a:r>
            <a:r>
              <a:rPr lang="en-US" dirty="0" smtClean="0"/>
              <a:t> on how to implement “VERTCON 3.0 release 20190601” inside NCAT and </a:t>
            </a:r>
            <a:r>
              <a:rPr lang="en-US" dirty="0" err="1" smtClean="0"/>
              <a:t>VDatum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VERTCON 3.0 does not stand alone.  Its functionality is accessed only through NCAT and </a:t>
            </a:r>
            <a:r>
              <a:rPr lang="en-US" dirty="0" err="1" smtClean="0"/>
              <a:t>VDatum</a:t>
            </a:r>
            <a:r>
              <a:rPr lang="en-US" dirty="0" smtClean="0"/>
              <a:t> via the instructions which operate upon the grids.</a:t>
            </a:r>
          </a:p>
          <a:p>
            <a:pPr lvl="1">
              <a:defRPr/>
            </a:pPr>
            <a:r>
              <a:rPr lang="en-US" dirty="0" smtClean="0"/>
              <a:t>Instructions example:  “</a:t>
            </a:r>
            <a:r>
              <a:rPr lang="en-US" i="1" dirty="0" smtClean="0"/>
              <a:t>use biquadratic interpolation</a:t>
            </a:r>
            <a:r>
              <a:rPr lang="en-US" dirty="0" smtClean="0"/>
              <a:t>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4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1807 until 1899</a:t>
            </a:r>
          </a:p>
          <a:p>
            <a:pPr lvl="1"/>
            <a:r>
              <a:rPr lang="en-US" dirty="0" smtClean="0"/>
              <a:t>Local leveling, tied to a single tide gage</a:t>
            </a:r>
          </a:p>
          <a:p>
            <a:r>
              <a:rPr lang="en-US" dirty="0" smtClean="0"/>
              <a:t>1899, 1903, 1907, 1912</a:t>
            </a:r>
          </a:p>
          <a:p>
            <a:pPr lvl="1"/>
            <a:r>
              <a:rPr lang="en-US" dirty="0" smtClean="0"/>
              <a:t>First coast-to-coast (CONUS) networks 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1</a:t>
            </a:r>
            <a:r>
              <a:rPr lang="en-US" b="1" baseline="30000" dirty="0" smtClean="0">
                <a:solidFill>
                  <a:srgbClr val="00B0F0"/>
                </a:solidFill>
              </a:rPr>
              <a:t>st</a:t>
            </a:r>
            <a:r>
              <a:rPr lang="en-US" b="1" dirty="0" smtClean="0">
                <a:solidFill>
                  <a:srgbClr val="00B0F0"/>
                </a:solidFill>
              </a:rPr>
              <a:t> through 4</a:t>
            </a:r>
            <a:r>
              <a:rPr lang="en-US" b="1" baseline="30000" dirty="0" smtClean="0">
                <a:solidFill>
                  <a:srgbClr val="00B0F0"/>
                </a:solidFill>
              </a:rPr>
              <a:t>th</a:t>
            </a:r>
            <a:r>
              <a:rPr lang="en-US" b="1" dirty="0" smtClean="0">
                <a:solidFill>
                  <a:srgbClr val="00B0F0"/>
                </a:solidFill>
              </a:rPr>
              <a:t> “general adjustment” </a:t>
            </a:r>
            <a:r>
              <a:rPr lang="en-US" dirty="0" smtClean="0"/>
              <a:t>of continental leveling network</a:t>
            </a:r>
          </a:p>
          <a:p>
            <a:pPr lvl="2"/>
            <a:r>
              <a:rPr lang="en-US" dirty="0" smtClean="0"/>
              <a:t>Could each be called a “vertical datum”</a:t>
            </a:r>
          </a:p>
          <a:p>
            <a:pPr lvl="2"/>
            <a:r>
              <a:rPr lang="en-US" dirty="0" smtClean="0"/>
              <a:t>Not well documented</a:t>
            </a:r>
          </a:p>
          <a:p>
            <a:pPr lvl="2"/>
            <a:r>
              <a:rPr lang="en-US" dirty="0" smtClean="0"/>
              <a:t>No data in the IDB</a:t>
            </a:r>
          </a:p>
          <a:p>
            <a:pPr lvl="2"/>
            <a:r>
              <a:rPr lang="en-US" dirty="0" smtClean="0"/>
              <a:t>Not part of the VERTCON 3.0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1929</a:t>
            </a: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Sea Level Datum of 1929</a:t>
            </a:r>
          </a:p>
          <a:p>
            <a:pPr lvl="2"/>
            <a:r>
              <a:rPr lang="en-US" sz="2000" dirty="0" smtClean="0"/>
              <a:t>Renamed National Geodetic Vertical Datum of 1929 (</a:t>
            </a:r>
            <a:r>
              <a:rPr lang="en-US" sz="2000" b="1" dirty="0" smtClean="0">
                <a:solidFill>
                  <a:srgbClr val="00B0F0"/>
                </a:solidFill>
              </a:rPr>
              <a:t>NGVD 29</a:t>
            </a:r>
            <a:r>
              <a:rPr lang="en-US" sz="2000" dirty="0" smtClean="0"/>
              <a:t>) in 1973</a:t>
            </a:r>
            <a:endParaRPr lang="en-US" sz="2400" dirty="0" smtClean="0"/>
          </a:p>
          <a:p>
            <a:r>
              <a:rPr lang="en-US" sz="2800" dirty="0" smtClean="0"/>
              <a:t>1963</a:t>
            </a:r>
          </a:p>
          <a:p>
            <a:pPr lvl="1"/>
            <a:r>
              <a:rPr lang="en-US" sz="2400" dirty="0" smtClean="0"/>
              <a:t>Guam Vertical Datum of 1963 (</a:t>
            </a:r>
            <a:r>
              <a:rPr lang="en-US" sz="2400" b="1" dirty="0" smtClean="0">
                <a:solidFill>
                  <a:srgbClr val="00B0F0"/>
                </a:solidFill>
              </a:rPr>
              <a:t>GUVD 63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The only other vertical datum in the IDB prior to NAVD 88</a:t>
            </a:r>
          </a:p>
          <a:p>
            <a:r>
              <a:rPr lang="en-US" sz="2800" dirty="0" smtClean="0"/>
              <a:t>Indeterminate years..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B0F0"/>
                </a:solidFill>
              </a:rPr>
              <a:t>Local Tidal</a:t>
            </a:r>
            <a:r>
              <a:rPr lang="en-US" sz="2400" dirty="0" smtClean="0"/>
              <a:t>” heights turned in to NGS. 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1991</a:t>
            </a:r>
          </a:p>
          <a:p>
            <a:pPr lvl="1"/>
            <a:r>
              <a:rPr lang="en-US" sz="2000" b="1" dirty="0" smtClean="0">
                <a:solidFill>
                  <a:srgbClr val="00B0F0"/>
                </a:solidFill>
              </a:rPr>
              <a:t>NAVD 88</a:t>
            </a:r>
          </a:p>
          <a:p>
            <a:pPr lvl="2"/>
            <a:r>
              <a:rPr lang="en-US" sz="1800" dirty="0" smtClean="0"/>
              <a:t>No official report, but lots of related documentation</a:t>
            </a:r>
          </a:p>
          <a:p>
            <a:r>
              <a:rPr lang="en-US" sz="2400" dirty="0" smtClean="0"/>
              <a:t>October 1992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VERTCON 1.0</a:t>
            </a:r>
          </a:p>
          <a:p>
            <a:pPr lvl="2"/>
            <a:r>
              <a:rPr lang="en-US" sz="1800" dirty="0" smtClean="0"/>
              <a:t>No public documentation.  Very short lived.</a:t>
            </a:r>
          </a:p>
          <a:p>
            <a:r>
              <a:rPr lang="en-US" sz="2400" dirty="0"/>
              <a:t>May 1994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VERTCON </a:t>
            </a:r>
            <a:r>
              <a:rPr lang="en-US" sz="2000" b="1" dirty="0" smtClean="0">
                <a:solidFill>
                  <a:srgbClr val="FF0000"/>
                </a:solidFill>
              </a:rPr>
              <a:t>2.0</a:t>
            </a:r>
          </a:p>
          <a:p>
            <a:pPr lvl="2"/>
            <a:r>
              <a:rPr lang="en-US" sz="1600" dirty="0" smtClean="0"/>
              <a:t>New grid, different than VERTCON 1.0</a:t>
            </a:r>
          </a:p>
          <a:p>
            <a:r>
              <a:rPr lang="en-US" sz="2400" dirty="0"/>
              <a:t>2003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VERTCON 2.1</a:t>
            </a:r>
          </a:p>
          <a:p>
            <a:pPr lvl="2"/>
            <a:r>
              <a:rPr lang="en-US" sz="1800" dirty="0" smtClean="0"/>
              <a:t>Same grid as VERTCON 2.0</a:t>
            </a:r>
            <a:endParaRPr lang="en-US" sz="1800" dirty="0"/>
          </a:p>
          <a:p>
            <a:pPr lvl="1"/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2009</a:t>
            </a:r>
          </a:p>
          <a:p>
            <a:pPr lvl="1"/>
            <a:r>
              <a:rPr lang="en-US" sz="2400" dirty="0" smtClean="0"/>
              <a:t>American Samoa Vertical Datum of 2002 (</a:t>
            </a:r>
            <a:r>
              <a:rPr lang="en-US" sz="2400" b="1" dirty="0" smtClean="0">
                <a:solidFill>
                  <a:srgbClr val="00B0F0"/>
                </a:solidFill>
              </a:rPr>
              <a:t>ASVD 02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Northern Mariana Vertical Datum of 2003 (</a:t>
            </a:r>
            <a:r>
              <a:rPr lang="en-US" sz="2400" b="1" dirty="0" smtClean="0">
                <a:solidFill>
                  <a:srgbClr val="00B0F0"/>
                </a:solidFill>
              </a:rPr>
              <a:t>NMVD 03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Guam Vertical Datum of 2004 (</a:t>
            </a:r>
            <a:r>
              <a:rPr lang="en-US" sz="2400" b="1" dirty="0" smtClean="0">
                <a:solidFill>
                  <a:srgbClr val="00B0F0"/>
                </a:solidFill>
              </a:rPr>
              <a:t>GUVD 04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2011</a:t>
            </a:r>
          </a:p>
          <a:p>
            <a:pPr lvl="1"/>
            <a:r>
              <a:rPr lang="en-US" sz="2400" dirty="0" smtClean="0"/>
              <a:t>Virgin Islands Vertical Datum of 2009 (</a:t>
            </a:r>
            <a:r>
              <a:rPr lang="en-US" sz="2400" b="1" dirty="0" smtClean="0">
                <a:solidFill>
                  <a:srgbClr val="00B0F0"/>
                </a:solidFill>
              </a:rPr>
              <a:t>VIVD 09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2012</a:t>
            </a:r>
          </a:p>
          <a:p>
            <a:pPr lvl="1"/>
            <a:r>
              <a:rPr lang="en-US" sz="2400" dirty="0" smtClean="0"/>
              <a:t>Puerto Rico Vertical Datum of 2002 (</a:t>
            </a:r>
            <a:r>
              <a:rPr lang="en-US" sz="2400" b="1" dirty="0" smtClean="0">
                <a:solidFill>
                  <a:srgbClr val="00B0F0"/>
                </a:solidFill>
              </a:rPr>
              <a:t>PRVD 02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Note that Hawaii has never had an official vertical datum in the NSRS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VERTCON 3.0 vs 2.1 in CONUS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VERTCON 2.1 reflected all NGVD 29/NAVD 88 data as of </a:t>
            </a:r>
            <a:r>
              <a:rPr lang="en-US" b="1" i="1" dirty="0" smtClean="0">
                <a:solidFill>
                  <a:srgbClr val="FF0000"/>
                </a:solidFill>
              </a:rPr>
              <a:t>1994</a:t>
            </a:r>
          </a:p>
          <a:p>
            <a:r>
              <a:rPr lang="en-US" dirty="0" smtClean="0"/>
              <a:t>NGS continued to load new NAVD 88 heights from 1994-2019</a:t>
            </a:r>
          </a:p>
          <a:p>
            <a:pPr lvl="1"/>
            <a:r>
              <a:rPr lang="en-US" dirty="0" smtClean="0"/>
              <a:t>New or superseded, very few had any time tag</a:t>
            </a:r>
          </a:p>
          <a:p>
            <a:r>
              <a:rPr lang="en-US" dirty="0" smtClean="0"/>
              <a:t>VERTCON 3.0 built “regional updates” to the VERTCON 2.1 grid</a:t>
            </a:r>
          </a:p>
          <a:p>
            <a:pPr lvl="1"/>
            <a:r>
              <a:rPr lang="en-US" dirty="0" smtClean="0"/>
              <a:t>To respect existing grid, but</a:t>
            </a:r>
          </a:p>
          <a:p>
            <a:pPr lvl="1"/>
            <a:r>
              <a:rPr lang="en-US" dirty="0" smtClean="0"/>
              <a:t>To allow for large systematic changes for the 23 years of new data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0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CONUS: Remove / Compute / Restore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3,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Brown Bag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D534D-F749-4E34-9E16-A977421D79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4"/>
          <a:stretch/>
        </p:blipFill>
        <p:spPr>
          <a:xfrm>
            <a:off x="7166996" y="1642924"/>
            <a:ext cx="4514641" cy="3998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r="17699"/>
          <a:stretch/>
        </p:blipFill>
        <p:spPr>
          <a:xfrm>
            <a:off x="3209234" y="1642924"/>
            <a:ext cx="4172005" cy="3998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18776"/>
          <a:stretch/>
        </p:blipFill>
        <p:spPr>
          <a:xfrm>
            <a:off x="276447" y="1642926"/>
            <a:ext cx="3420910" cy="3998645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3454400" y="2805256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7381239" y="2805256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r>
              <a:rPr lang="en-US" sz="2400" dirty="0" smtClean="0"/>
              <a:t>Brief history of NGS toolkit</a:t>
            </a:r>
          </a:p>
          <a:p>
            <a:r>
              <a:rPr lang="en-US" sz="2400" dirty="0" smtClean="0"/>
              <a:t>Brief review of NADCON 5.0 release 20160901</a:t>
            </a:r>
          </a:p>
          <a:p>
            <a:r>
              <a:rPr lang="en-US" sz="2400" dirty="0" smtClean="0"/>
              <a:t>VERTCON 3.0 release 20190601</a:t>
            </a:r>
          </a:p>
          <a:p>
            <a:r>
              <a:rPr lang="en-US" sz="2400" dirty="0" smtClean="0"/>
              <a:t>NCAT 2.0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3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NGVD 29 / NAVD 88 / CONUS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96" y="1417638"/>
            <a:ext cx="7049608" cy="48193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VERTCON 3.0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Create</a:t>
            </a:r>
            <a:r>
              <a:rPr lang="en-US" dirty="0" smtClean="0"/>
              <a:t> build software capable of supporting “…to NAPGD2022 epoch 2020.00” transformations</a:t>
            </a:r>
          </a:p>
          <a:p>
            <a:r>
              <a:rPr lang="en-US" b="1" i="1" u="sng" dirty="0"/>
              <a:t>Improve</a:t>
            </a:r>
            <a:r>
              <a:rPr lang="en-US" dirty="0"/>
              <a:t> current vertical datum transformation support for CONUS/NGVD 29/NAVD </a:t>
            </a:r>
            <a:r>
              <a:rPr lang="en-US" dirty="0" smtClean="0"/>
              <a:t>88</a:t>
            </a:r>
          </a:p>
          <a:p>
            <a:pPr lvl="1"/>
            <a:r>
              <a:rPr lang="en-US" sz="2400" dirty="0" smtClean="0"/>
              <a:t>While </a:t>
            </a:r>
            <a:r>
              <a:rPr lang="en-US" sz="2400" b="1" i="1" u="sng" dirty="0" smtClean="0"/>
              <a:t>minimizing disruption </a:t>
            </a:r>
            <a:r>
              <a:rPr lang="en-US" sz="2400" dirty="0" smtClean="0"/>
              <a:t>for those who’ve been using VERTCON 2.0/2.1</a:t>
            </a:r>
          </a:p>
          <a:p>
            <a:r>
              <a:rPr lang="en-US" b="1" i="1" u="sng" dirty="0" smtClean="0"/>
              <a:t>Expand</a:t>
            </a:r>
            <a:r>
              <a:rPr lang="en-US" dirty="0" smtClean="0"/>
              <a:t> current vertical datum transformation support beyond CONUS/NGVD 29/NAVD 88, if possible</a:t>
            </a:r>
          </a:p>
          <a:p>
            <a:r>
              <a:rPr lang="en-US" b="1" i="1" u="sng" dirty="0" smtClean="0"/>
              <a:t>Document</a:t>
            </a:r>
            <a:r>
              <a:rPr lang="en-US" dirty="0" smtClean="0"/>
              <a:t> everything meticulously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23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4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 Realizations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NAVD 88 has not had nationwide “realizations” like NAD 83</a:t>
            </a:r>
          </a:p>
          <a:p>
            <a:pPr lvl="1"/>
            <a:r>
              <a:rPr lang="en-US" dirty="0" smtClean="0"/>
              <a:t>Thus datasheets for three bench marks may have these lines: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AA3501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 NAVD 88 ORTHO HEIGHT -    48.543 (meters)      159.26  (feet)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AA0706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 NAVD 88 ORTHO HEIGHT -     3.648 (meters)       11.97  (feet)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AA7459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 NAVD 88 ORTHO HEIGHT -   128.748 (meters)      422.40  (feet) ADJUSTED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Without any way to know that these heights were computed from leveling in 2001, 1982 and 2012 respectively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published datasheet height disagreed with last height loaded into database</a:t>
            </a:r>
          </a:p>
          <a:p>
            <a:r>
              <a:rPr lang="en-US" dirty="0" smtClean="0"/>
              <a:t>“Local Tidal” heights lacking metadata</a:t>
            </a:r>
          </a:p>
          <a:p>
            <a:r>
              <a:rPr lang="en-US" dirty="0" smtClean="0"/>
              <a:t>Mislabeled NGVD 29 heights in Alaska</a:t>
            </a:r>
          </a:p>
          <a:p>
            <a:r>
              <a:rPr lang="en-US" dirty="0" smtClean="0"/>
              <a:t>Height sources needed to be considered before data could be gridded</a:t>
            </a:r>
          </a:p>
          <a:p>
            <a:pPr lvl="1"/>
            <a:r>
              <a:rPr lang="en-US" dirty="0" smtClean="0"/>
              <a:t>Trig heights, and others acted as outliers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VERTCON 3.0 release 20190601 contains geographically dependent error estimates</a:t>
            </a:r>
          </a:p>
          <a:p>
            <a:pPr lvl="1"/>
            <a:r>
              <a:rPr lang="en-US" dirty="0" smtClean="0"/>
              <a:t>Different from 2.1 which said “about 2 cm” as the accuracy for the entirety of CONUS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3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estimates : NGVD 29 / NAVD 88 / CONUS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78" y="1624979"/>
            <a:ext cx="6168044" cy="44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0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61"/>
            <a:ext cx="10972800" cy="4525963"/>
          </a:xfrm>
        </p:spPr>
        <p:txBody>
          <a:bodyPr/>
          <a:lstStyle/>
          <a:p>
            <a:r>
              <a:rPr lang="en-US" dirty="0" smtClean="0"/>
              <a:t>VERTCON 3.0 release 20190601 supports these transformations: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5932"/>
              </p:ext>
            </p:extLst>
          </p:nvPr>
        </p:nvGraphicFramePr>
        <p:xfrm>
          <a:off x="961870" y="2394861"/>
          <a:ext cx="1002066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221">
                  <a:extLst>
                    <a:ext uri="{9D8B030D-6E8A-4147-A177-3AD203B41FA5}">
                      <a16:colId xmlns:a16="http://schemas.microsoft.com/office/drawing/2014/main" val="954955060"/>
                    </a:ext>
                  </a:extLst>
                </a:gridCol>
                <a:gridCol w="3340221">
                  <a:extLst>
                    <a:ext uri="{9D8B030D-6E8A-4147-A177-3AD203B41FA5}">
                      <a16:colId xmlns:a16="http://schemas.microsoft.com/office/drawing/2014/main" val="2079305032"/>
                    </a:ext>
                  </a:extLst>
                </a:gridCol>
                <a:gridCol w="3340221">
                  <a:extLst>
                    <a:ext uri="{9D8B030D-6E8A-4147-A177-3AD203B41FA5}">
                      <a16:colId xmlns:a16="http://schemas.microsoft.com/office/drawing/2014/main" val="211050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Datum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Datum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1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NGVD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1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NGVD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</a:t>
                      </a:r>
                      <a:r>
                        <a:rPr lang="en-US" baseline="0" dirty="0" smtClean="0"/>
                        <a:t>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2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PRVD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VIVD</a:t>
                      </a:r>
                      <a:r>
                        <a:rPr lang="en-US" baseline="0" dirty="0" smtClean="0"/>
                        <a:t> 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7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ASVD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8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NMVD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CNMI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7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GUVD 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GUVD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222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Brief info about the NGS toolkit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5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Toolkit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94" y="1486786"/>
            <a:ext cx="5228719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994" y="3402419"/>
            <a:ext cx="842266" cy="10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1664"/>
            <a:ext cx="5952388" cy="5174689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1304260" y="3455582"/>
            <a:ext cx="4791740" cy="313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Improve the Toolkit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6067056" y="1417639"/>
            <a:ext cx="3735206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“Online Adjustment User Services”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GEOCON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GEOCON11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LVL_DH</a:t>
            </a:r>
          </a:p>
          <a:p>
            <a:pPr marL="457200" lvl="1" indent="0">
              <a:buNone/>
            </a:pPr>
            <a:r>
              <a:rPr lang="en-US" altLang="en-US" sz="900" b="1" dirty="0" err="1">
                <a:cs typeface="Times New Roman" panose="02020603050405020304" pitchFamily="18" charset="0"/>
              </a:rPr>
              <a:t>ConvbinConvascii</a:t>
            </a: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ENHANCEMENTS</a:t>
            </a:r>
          </a:p>
          <a:p>
            <a:pPr marL="457200" lvl="1" indent="0">
              <a:buNone/>
            </a:pPr>
            <a:r>
              <a:rPr lang="en-US" altLang="en-US" sz="900" b="1" dirty="0" err="1">
                <a:cs typeface="Times New Roman" panose="02020603050405020304" pitchFamily="18" charset="0"/>
              </a:rPr>
              <a:t>Gethvlist</a:t>
            </a: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INTERORB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TOLADD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Surface Gravity Prediction in the Conterminous USA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NAVD 88 Gravity  Computations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HTDP (geodynamics)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Magnetic Declination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CORPSCON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Date of this slide:  April 21, 2020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496400" y="1311278"/>
            <a:ext cx="3055402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VERTCON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NADCON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All Hybrid Geoid Models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All Gravimetric Geoid Models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All Hybrid DOV Models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All Gravimetric DOV Models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14 parameter transformations in HTDP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XYZWIN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UTMS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USNG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GGPCGP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SPC83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DYNAMIC_HT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IGLD85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CALIBRATE</a:t>
            </a:r>
          </a:p>
          <a:p>
            <a:pPr marL="457200" lvl="1" indent="0">
              <a:buNone/>
            </a:pPr>
            <a:r>
              <a:rPr lang="en-US" altLang="en-US" sz="900" b="1" dirty="0" err="1">
                <a:cs typeface="Times New Roman" panose="02020603050405020304" pitchFamily="18" charset="0"/>
              </a:rPr>
              <a:t>Translev</a:t>
            </a: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 err="1">
                <a:cs typeface="Times New Roman" panose="02020603050405020304" pitchFamily="18" charset="0"/>
              </a:rPr>
              <a:t>WinDESC</a:t>
            </a: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LOCUS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LOOP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MTEN4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“Tidal and Orthometric Elevations”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INVERSE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FORWARD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INVERS3D</a:t>
            </a:r>
          </a:p>
          <a:p>
            <a:pPr marL="457200" lvl="1" indent="0">
              <a:buNone/>
            </a:pPr>
            <a:r>
              <a:rPr lang="en-US" altLang="en-US" sz="900" b="1" dirty="0">
                <a:cs typeface="Times New Roman" panose="02020603050405020304" pitchFamily="18" charset="0"/>
              </a:rPr>
              <a:t>FORWRD3D</a:t>
            </a: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9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718632"/>
            <a:ext cx="2308034" cy="2357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7054" y="1718633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 into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NCAT/</a:t>
            </a:r>
            <a:r>
              <a:rPr lang="en-US" dirty="0" err="1" smtClean="0">
                <a:solidFill>
                  <a:srgbClr val="FF0000"/>
                </a:solidFill>
              </a:rPr>
              <a:t>VDatum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1" y="4188592"/>
            <a:ext cx="1360583" cy="1066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1784" y="4113693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 into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00" y="5329946"/>
            <a:ext cx="2133601" cy="211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05526" y="5251725"/>
            <a:ext cx="3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 into NSRS Database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6785" y="5843825"/>
            <a:ext cx="433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 into one new piece of code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57301" y="5632911"/>
            <a:ext cx="1090699" cy="723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71782" y="1834149"/>
            <a:ext cx="2267418" cy="1658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39200" y="183414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Deprecate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1782" y="3618234"/>
            <a:ext cx="3230480" cy="458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89746" y="3547139"/>
            <a:ext cx="162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Replace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w/ GRAV2022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71783" y="4287158"/>
            <a:ext cx="1308951" cy="229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34659" y="423103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Replace w/ IFVM2022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71783" y="4615048"/>
            <a:ext cx="1308951" cy="393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916741" y="4626925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Move to “</a:t>
            </a:r>
            <a:r>
              <a:rPr lang="en-US" dirty="0" err="1" smtClean="0">
                <a:solidFill>
                  <a:srgbClr val="FF0000"/>
                </a:solidFill>
              </a:rPr>
              <a:t>exo</a:t>
            </a:r>
            <a:r>
              <a:rPr lang="en-US" dirty="0" smtClean="0">
                <a:solidFill>
                  <a:srgbClr val="FF0000"/>
                </a:solidFill>
              </a:rPr>
              <a:t>-NGS”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software page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558948" y="5301620"/>
            <a:ext cx="2124326" cy="13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EPP2022</a:t>
            </a:r>
          </a:p>
          <a:p>
            <a:pPr marL="457200" lvl="1" indent="0">
              <a:buNone/>
            </a:pPr>
            <a:r>
              <a:rPr lang="en-US" altLang="en-US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IFVM2022</a:t>
            </a:r>
          </a:p>
          <a:p>
            <a:pPr marL="457200" lvl="1" indent="0">
              <a:buNone/>
            </a:pPr>
            <a:r>
              <a:rPr lang="en-US" altLang="en-US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SPCS2022</a:t>
            </a:r>
          </a:p>
          <a:p>
            <a:pPr marL="457200" lvl="1" indent="0">
              <a:buNone/>
            </a:pPr>
            <a:r>
              <a:rPr lang="en-US" altLang="en-US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GEOID2022</a:t>
            </a:r>
          </a:p>
          <a:p>
            <a:pPr marL="457200" lvl="1" indent="0">
              <a:buNone/>
            </a:pPr>
            <a:r>
              <a:rPr lang="en-US" altLang="en-US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GRAV2022</a:t>
            </a:r>
          </a:p>
          <a:p>
            <a:pPr marL="457200" lvl="1" indent="0">
              <a:buNone/>
            </a:pPr>
            <a:r>
              <a:rPr lang="en-US" altLang="en-US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More…</a:t>
            </a:r>
          </a:p>
          <a:p>
            <a:pPr marL="457200" lvl="1" indent="0">
              <a:buNone/>
            </a:pPr>
            <a:endParaRPr lang="en-US" altLang="en-US" sz="1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Brief refresher on NADCON 5.0 release 20160901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July 9, 2020</a:t>
            </a: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NGS Webinar Series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6</a:t>
            </a:fld>
            <a:endParaRPr lang="en-US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282" y="4285129"/>
            <a:ext cx="9854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complete webinar on NADCON 5.0 release 20160901 was presented on September 8, 2016 </a:t>
            </a:r>
          </a:p>
          <a:p>
            <a:r>
              <a:rPr lang="en-US" dirty="0" smtClean="0"/>
              <a:t>and was recorded and available at:</a:t>
            </a:r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://www.ngs.noaa.gov/web/science_edu/webinar_series/Nadcon5.shtml</a:t>
            </a:r>
          </a:p>
        </p:txBody>
      </p:sp>
    </p:spTree>
    <p:extLst>
      <p:ext uri="{BB962C8B-B14F-4D97-AF65-F5344CB8AC3E}">
        <p14:creationId xmlns:p14="http://schemas.microsoft.com/office/powerpoint/2010/main" val="4788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 5.0 release 20160901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Replaces all previous versions of NADCON, GEOCON or GEOCON11</a:t>
            </a:r>
          </a:p>
          <a:p>
            <a:r>
              <a:rPr lang="en-US" dirty="0" smtClean="0"/>
              <a:t>Transforms latitude, longitude and (if applicable) ellipsoid heights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transformations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94138"/>
              </p:ext>
            </p:extLst>
          </p:nvPr>
        </p:nvGraphicFramePr>
        <p:xfrm>
          <a:off x="109816" y="1701438"/>
          <a:ext cx="11972368" cy="250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86">
                  <a:extLst>
                    <a:ext uri="{9D8B030D-6E8A-4147-A177-3AD203B41FA5}">
                      <a16:colId xmlns:a16="http://schemas.microsoft.com/office/drawing/2014/main" val="2498588524"/>
                    </a:ext>
                  </a:extLst>
                </a:gridCol>
                <a:gridCol w="817847">
                  <a:extLst>
                    <a:ext uri="{9D8B030D-6E8A-4147-A177-3AD203B41FA5}">
                      <a16:colId xmlns:a16="http://schemas.microsoft.com/office/drawing/2014/main" val="1794746022"/>
                    </a:ext>
                  </a:extLst>
                </a:gridCol>
                <a:gridCol w="1263118">
                  <a:extLst>
                    <a:ext uri="{9D8B030D-6E8A-4147-A177-3AD203B41FA5}">
                      <a16:colId xmlns:a16="http://schemas.microsoft.com/office/drawing/2014/main" val="1454690191"/>
                    </a:ext>
                  </a:extLst>
                </a:gridCol>
                <a:gridCol w="1199508">
                  <a:extLst>
                    <a:ext uri="{9D8B030D-6E8A-4147-A177-3AD203B41FA5}">
                      <a16:colId xmlns:a16="http://schemas.microsoft.com/office/drawing/2014/main" val="2953540020"/>
                    </a:ext>
                  </a:extLst>
                </a:gridCol>
                <a:gridCol w="1781089">
                  <a:extLst>
                    <a:ext uri="{9D8B030D-6E8A-4147-A177-3AD203B41FA5}">
                      <a16:colId xmlns:a16="http://schemas.microsoft.com/office/drawing/2014/main" val="3007762596"/>
                    </a:ext>
                  </a:extLst>
                </a:gridCol>
                <a:gridCol w="1699303">
                  <a:extLst>
                    <a:ext uri="{9D8B030D-6E8A-4147-A177-3AD203B41FA5}">
                      <a16:colId xmlns:a16="http://schemas.microsoft.com/office/drawing/2014/main" val="2079251415"/>
                    </a:ext>
                  </a:extLst>
                </a:gridCol>
                <a:gridCol w="1678241">
                  <a:extLst>
                    <a:ext uri="{9D8B030D-6E8A-4147-A177-3AD203B41FA5}">
                      <a16:colId xmlns:a16="http://schemas.microsoft.com/office/drawing/2014/main" val="2688126165"/>
                    </a:ext>
                  </a:extLst>
                </a:gridCol>
                <a:gridCol w="1783976">
                  <a:extLst>
                    <a:ext uri="{9D8B030D-6E8A-4147-A177-3AD203B41FA5}">
                      <a16:colId xmlns:a16="http://schemas.microsoft.com/office/drawing/2014/main" val="4059018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Chronological list of supported </a:t>
                      </a:r>
                      <a:r>
                        <a:rPr lang="en-US" dirty="0" err="1" smtClean="0"/>
                        <a:t>datums</a:t>
                      </a:r>
                      <a:r>
                        <a:rPr lang="en-US" dirty="0" smtClean="0"/>
                        <a:t>/datum realizations for each region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26099"/>
                  </a:ext>
                </a:extLst>
              </a:tr>
              <a:tr h="234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CONUS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USSD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27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83(HARN)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83(FBN)*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83(NSRS2007)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83(2011)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5055870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Alaska (St Paul)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SP1897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SP1952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83(1992)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83(NSRS2007)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83(2011)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8889935"/>
                  </a:ext>
                </a:extLst>
              </a:tr>
              <a:tr h="2330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Alaska (St George)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SG1897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SG1952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83(1992)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83(NSRS2007)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83(2011)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9435564"/>
                  </a:ext>
                </a:extLst>
              </a:tr>
              <a:tr h="251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Alaska (St Lawrence)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SL1952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83(1992)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83(NSRS2007)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83(2011)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9000351"/>
                  </a:ext>
                </a:extLst>
              </a:tr>
              <a:tr h="2061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Alaska (other)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27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83(1992)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83(NSRS2007)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83(2011)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0180642"/>
                  </a:ext>
                </a:extLst>
              </a:tr>
              <a:tr h="1900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Hawaii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OHD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83(1993)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83(PA11)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3561959"/>
                  </a:ext>
                </a:extLst>
              </a:tr>
              <a:tr h="2545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 / USVI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PR40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83(1986)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83(1993)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83(2002)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83(NSRS2007)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83(2011) epoch 2010.00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7837111"/>
                  </a:ext>
                </a:extLst>
              </a:tr>
              <a:tr h="242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Guam / CNMI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GU63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83(1993)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NAD 83(2002)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83(MA11)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epoch 2010.00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809892"/>
                  </a:ext>
                </a:extLst>
              </a:tr>
              <a:tr h="197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Am. Samoa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AS62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83(1993)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 83(2002)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NAD 83(PA11)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epoch 2010.00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504597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483" y="4656164"/>
            <a:ext cx="11123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neighboring </a:t>
            </a:r>
            <a:r>
              <a:rPr lang="en-US" dirty="0" smtClean="0">
                <a:solidFill>
                  <a:srgbClr val="FF0000"/>
                </a:solidFill>
              </a:rPr>
              <a:t>red entries </a:t>
            </a:r>
            <a:r>
              <a:rPr lang="en-US" dirty="0" smtClean="0"/>
              <a:t>will have an ellipsoid height transformation, in addition to latitude and longitude</a:t>
            </a:r>
          </a:p>
          <a:p>
            <a:endParaRPr lang="en-US" dirty="0" smtClean="0"/>
          </a:p>
          <a:p>
            <a:r>
              <a:rPr lang="en-US" dirty="0" smtClean="0"/>
              <a:t>* The NAD 83(FBN) realization only exists in 19 states within CONUS.  In the other 29 states and D.C., </a:t>
            </a:r>
          </a:p>
          <a:p>
            <a:r>
              <a:rPr lang="en-US" dirty="0" smtClean="0"/>
              <a:t>the transformation connects NAD 83(HARN) directly to NAD 83(NSRS2007)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NAD 27 / NAD 83(1986) / Longitude / CONUS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40427"/>
            <a:ext cx="7342225" cy="50082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89608</TotalTime>
  <Words>1529</Words>
  <Application>Microsoft Office PowerPoint</Application>
  <PresentationFormat>Widescreen</PresentationFormat>
  <Paragraphs>385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Courier New</vt:lpstr>
      <vt:lpstr>Gill Sans MT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Outline</vt:lpstr>
      <vt:lpstr>Brief info about the NGS toolkit</vt:lpstr>
      <vt:lpstr>NGS Toolkit</vt:lpstr>
      <vt:lpstr>Improve the Toolkit</vt:lpstr>
      <vt:lpstr>Brief refresher on NADCON 5.0 release 20160901</vt:lpstr>
      <vt:lpstr>NADCON 5.0 release 20160901</vt:lpstr>
      <vt:lpstr>Summary of transformations</vt:lpstr>
      <vt:lpstr>NAD 27 / NAD 83(1986) / Longitude / CONUS</vt:lpstr>
      <vt:lpstr>VERTCON 3.0 release 20190601</vt:lpstr>
      <vt:lpstr>“VERTCON 2.1” meant…</vt:lpstr>
      <vt:lpstr>“VERTCON 3.0” means</vt:lpstr>
      <vt:lpstr>History</vt:lpstr>
      <vt:lpstr>Historical Overview</vt:lpstr>
      <vt:lpstr>Historical Overview</vt:lpstr>
      <vt:lpstr>Historical Overview</vt:lpstr>
      <vt:lpstr>Historical Overview</vt:lpstr>
      <vt:lpstr>VERTCON 3.0 vs 2.1 in CONUS</vt:lpstr>
      <vt:lpstr>CONUS: Remove / Compute / Restore</vt:lpstr>
      <vt:lpstr>NGVD 29 / NAVD 88 / CONUS</vt:lpstr>
      <vt:lpstr>Goals</vt:lpstr>
      <vt:lpstr>Goals for VERTCON 3.0 project</vt:lpstr>
      <vt:lpstr>Issues</vt:lpstr>
      <vt:lpstr>Issues:  Realizations</vt:lpstr>
      <vt:lpstr>Issues: Other</vt:lpstr>
      <vt:lpstr>Error estimates</vt:lpstr>
      <vt:lpstr>Error estimates : NGVD 29 / NAVD 88 / CONUS</vt:lpstr>
      <vt:lpstr>Summary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2903</cp:revision>
  <cp:lastPrinted>2017-02-02T17:15:29Z</cp:lastPrinted>
  <dcterms:created xsi:type="dcterms:W3CDTF">2009-09-30T12:20:38Z</dcterms:created>
  <dcterms:modified xsi:type="dcterms:W3CDTF">2020-06-29T12:54:57Z</dcterms:modified>
</cp:coreProperties>
</file>