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8"/>
  </p:notesMasterIdLst>
  <p:sldIdLst>
    <p:sldId id="257" r:id="rId2"/>
    <p:sldId id="256" r:id="rId3"/>
    <p:sldId id="258" r:id="rId4"/>
    <p:sldId id="268" r:id="rId5"/>
    <p:sldId id="260" r:id="rId6"/>
    <p:sldId id="269" r:id="rId7"/>
    <p:sldId id="270" r:id="rId8"/>
    <p:sldId id="271" r:id="rId9"/>
    <p:sldId id="272" r:id="rId10"/>
    <p:sldId id="261" r:id="rId11"/>
    <p:sldId id="262" r:id="rId12"/>
    <p:sldId id="263" r:id="rId13"/>
    <p:sldId id="264" r:id="rId14"/>
    <p:sldId id="265" r:id="rId15"/>
    <p:sldId id="266" r:id="rId16"/>
    <p:sldId id="267"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8837" autoAdjust="0"/>
  </p:normalViewPr>
  <p:slideViewPr>
    <p:cSldViewPr snapToGrid="0" snapToObjects="1">
      <p:cViewPr varScale="1">
        <p:scale>
          <a:sx n="101" d="100"/>
          <a:sy n="101" d="100"/>
        </p:scale>
        <p:origin x="202" y="6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DA2614-8153-4E36-A7C8-04FEB2ED3E0B}" type="datetimeFigureOut">
              <a:rPr lang="en-US" smtClean="0"/>
              <a:t>5/19/2023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0CCDA-D968-4B06-ACAD-8FD41F547B4C}" type="slidenum">
              <a:rPr lang="en-US" smtClean="0"/>
              <a:t>‹#›</a:t>
            </a:fld>
            <a:endParaRPr lang="en-US"/>
          </a:p>
        </p:txBody>
      </p:sp>
    </p:spTree>
    <p:extLst>
      <p:ext uri="{BB962C8B-B14F-4D97-AF65-F5344CB8AC3E}">
        <p14:creationId xmlns:p14="http://schemas.microsoft.com/office/powerpoint/2010/main" val="1103011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explores how NGS has leverage digital tools to streamline field operations. </a:t>
            </a:r>
          </a:p>
          <a:p>
            <a:endParaRPr lang="en-US" dirty="0"/>
          </a:p>
          <a:p>
            <a:r>
              <a:rPr lang="en-US" dirty="0"/>
              <a:t>Today we will talk about:</a:t>
            </a:r>
          </a:p>
          <a:p>
            <a:r>
              <a:rPr lang="en-US" dirty="0"/>
              <a:t>ESRI web and Field Maps</a:t>
            </a:r>
          </a:p>
          <a:p>
            <a:r>
              <a:rPr lang="en-US" dirty="0"/>
              <a:t>GNSS Log App for iOS</a:t>
            </a:r>
          </a:p>
          <a:p>
            <a:r>
              <a:rPr lang="en-US" dirty="0"/>
              <a:t>OPUS Projects by NGS</a:t>
            </a:r>
          </a:p>
          <a:p>
            <a:r>
              <a:rPr lang="en-US" dirty="0"/>
              <a:t>And how the development and implementation of these tools was put to the test during the IGLD GNSS Survey conducted in the summer of 2022</a:t>
            </a:r>
          </a:p>
        </p:txBody>
      </p:sp>
      <p:sp>
        <p:nvSpPr>
          <p:cNvPr id="4" name="Slide Number Placeholder 3"/>
          <p:cNvSpPr>
            <a:spLocks noGrp="1"/>
          </p:cNvSpPr>
          <p:nvPr>
            <p:ph type="sldNum" sz="quarter" idx="5"/>
          </p:nvPr>
        </p:nvSpPr>
        <p:spPr/>
        <p:txBody>
          <a:bodyPr/>
          <a:lstStyle/>
          <a:p>
            <a:fld id="{DB80CCDA-D968-4B06-ACAD-8FD41F547B4C}" type="slidenum">
              <a:rPr lang="en-US" smtClean="0"/>
              <a:t>1</a:t>
            </a:fld>
            <a:endParaRPr lang="en-US"/>
          </a:p>
        </p:txBody>
      </p:sp>
    </p:spTree>
    <p:extLst>
      <p:ext uri="{BB962C8B-B14F-4D97-AF65-F5344CB8AC3E}">
        <p14:creationId xmlns:p14="http://schemas.microsoft.com/office/powerpoint/2010/main" val="2480281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equipment information was common among all of the observers.</a:t>
            </a:r>
          </a:p>
          <a:p>
            <a:br>
              <a:rPr lang="en-US" dirty="0"/>
            </a:br>
            <a:r>
              <a:rPr lang="en-US" dirty="0"/>
              <a:t>Each monument and site was converted from the Planning committee spreadsheet to a datafile common to the web map and the observation log library. </a:t>
            </a:r>
          </a:p>
          <a:p>
            <a:endParaRPr lang="en-US" dirty="0"/>
          </a:p>
          <a:p>
            <a:r>
              <a:rPr lang="en-US" dirty="0"/>
              <a:t>This eliminated any typo variations typical of multiple observers of different backgrounds.</a:t>
            </a:r>
          </a:p>
          <a:p>
            <a:endParaRPr lang="en-US" dirty="0"/>
          </a:p>
          <a:p>
            <a:r>
              <a:rPr lang="en-US" dirty="0"/>
              <a:t>The commonality and standardization of the observation log significantly reduced the daily review time by the Quality Assurance Manager</a:t>
            </a:r>
          </a:p>
        </p:txBody>
      </p:sp>
      <p:sp>
        <p:nvSpPr>
          <p:cNvPr id="4" name="Slide Number Placeholder 3"/>
          <p:cNvSpPr>
            <a:spLocks noGrp="1"/>
          </p:cNvSpPr>
          <p:nvPr>
            <p:ph type="sldNum" sz="quarter" idx="5"/>
          </p:nvPr>
        </p:nvSpPr>
        <p:spPr/>
        <p:txBody>
          <a:bodyPr/>
          <a:lstStyle/>
          <a:p>
            <a:fld id="{DB80CCDA-D968-4B06-ACAD-8FD41F547B4C}" type="slidenum">
              <a:rPr lang="en-US" smtClean="0"/>
              <a:t>10</a:t>
            </a:fld>
            <a:endParaRPr lang="en-US"/>
          </a:p>
        </p:txBody>
      </p:sp>
    </p:spTree>
    <p:extLst>
      <p:ext uri="{BB962C8B-B14F-4D97-AF65-F5344CB8AC3E}">
        <p14:creationId xmlns:p14="http://schemas.microsoft.com/office/powerpoint/2010/main" val="3057903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06000"/>
              </a:lnSpc>
              <a:buFont typeface="Courier New" panose="02070309020205020404" pitchFamily="49" charse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next step in preparation was to ready the equipment</a:t>
            </a:r>
          </a:p>
          <a:p>
            <a:pPr marL="742950" lvl="1" indent="-285750">
              <a:lnSpc>
                <a:spcPct val="106000"/>
              </a:lnSpc>
              <a:buFont typeface="Courier New" panose="02070309020205020404" pitchFamily="49" charset="0"/>
              <a:buChar char="o"/>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6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Calibrate each Tripod to 0.1mm</a:t>
            </a:r>
          </a:p>
          <a:p>
            <a:pPr marL="742950" lvl="1" indent="-285750">
              <a:lnSpc>
                <a:spcPct val="106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Clone receiver configuration files</a:t>
            </a:r>
          </a:p>
          <a:p>
            <a:pPr marL="742950" lvl="1" indent="-285750">
              <a:lnSpc>
                <a:spcPct val="106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Establish an equipment inventory checklist for each observer</a:t>
            </a:r>
            <a:endParaRPr lang="en-US" dirty="0"/>
          </a:p>
        </p:txBody>
      </p:sp>
      <p:sp>
        <p:nvSpPr>
          <p:cNvPr id="4" name="Slide Number Placeholder 3"/>
          <p:cNvSpPr>
            <a:spLocks noGrp="1"/>
          </p:cNvSpPr>
          <p:nvPr>
            <p:ph type="sldNum" sz="quarter" idx="5"/>
          </p:nvPr>
        </p:nvSpPr>
        <p:spPr/>
        <p:txBody>
          <a:bodyPr/>
          <a:lstStyle/>
          <a:p>
            <a:fld id="{DB80CCDA-D968-4B06-ACAD-8FD41F547B4C}" type="slidenum">
              <a:rPr lang="en-US" smtClean="0"/>
              <a:t>11</a:t>
            </a:fld>
            <a:endParaRPr lang="en-US"/>
          </a:p>
        </p:txBody>
      </p:sp>
    </p:spTree>
    <p:extLst>
      <p:ext uri="{BB962C8B-B14F-4D97-AF65-F5344CB8AC3E}">
        <p14:creationId xmlns:p14="http://schemas.microsoft.com/office/powerpoint/2010/main" val="2368925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06000"/>
              </a:lnSpc>
              <a:buFont typeface="Courier New" panose="02070309020205020404" pitchFamily="49" charse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FOB Conducted a full day of training. The training was held in-person and broadcast remotely through goggle meets.</a:t>
            </a:r>
          </a:p>
          <a:p>
            <a:pPr marL="457200" lvl="1" indent="0">
              <a:lnSpc>
                <a:spcPct val="106000"/>
              </a:lnSpc>
              <a:buFont typeface="Courier New" panose="02070309020205020404" pitchFamily="49"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106000"/>
              </a:lnSpc>
              <a:buFont typeface="Courier New" panose="02070309020205020404" pitchFamily="49" charse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training covered</a:t>
            </a:r>
          </a:p>
          <a:p>
            <a:pPr marL="742950" lvl="1" indent="-285750">
              <a:lnSpc>
                <a:spcPct val="106000"/>
              </a:lnSpc>
              <a:buFont typeface="Courier New" panose="02070309020205020404" pitchFamily="49" charset="0"/>
              <a:buChar char="o"/>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6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Use of ESRI Field Maps</a:t>
            </a:r>
          </a:p>
          <a:p>
            <a:pPr marL="1200150" lvl="2" indent="-285750">
              <a:lnSpc>
                <a:spcPct val="106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Accessing observer layers</a:t>
            </a:r>
          </a:p>
          <a:p>
            <a:pPr marL="1200150" lvl="2" indent="-285750">
              <a:lnSpc>
                <a:spcPct val="106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Updating observation status</a:t>
            </a:r>
          </a:p>
          <a:p>
            <a:pPr marL="742950" lvl="1" indent="-285750">
              <a:lnSpc>
                <a:spcPct val="106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Use of GNSS Log App</a:t>
            </a:r>
          </a:p>
          <a:p>
            <a:pPr marL="742950" lvl="1" indent="-285750">
              <a:lnSpc>
                <a:spcPct val="106000"/>
              </a:lnSpc>
              <a:buFont typeface="Courier New" panose="02070309020205020404" pitchFamily="49" charset="0"/>
              <a:buChar char="o"/>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6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Communication protocols</a:t>
            </a:r>
          </a:p>
          <a:p>
            <a:pPr marL="742950" lvl="1" indent="-285750">
              <a:lnSpc>
                <a:spcPct val="106000"/>
              </a:lnSpc>
              <a:buFont typeface="Courier New" panose="02070309020205020404" pitchFamily="49" charset="0"/>
              <a:buChar char="o"/>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6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Security protocols</a:t>
            </a:r>
          </a:p>
          <a:p>
            <a:pPr marL="742950" lvl="1" indent="-285750">
              <a:lnSpc>
                <a:spcPct val="106000"/>
              </a:lnSpc>
              <a:buFont typeface="Courier New" panose="02070309020205020404" pitchFamily="49" charset="0"/>
              <a:buChar char="o"/>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6000"/>
              </a:lnSpc>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Daily observer routine</a:t>
            </a:r>
          </a:p>
          <a:p>
            <a:endParaRPr lang="en-US" dirty="0"/>
          </a:p>
        </p:txBody>
      </p:sp>
      <p:sp>
        <p:nvSpPr>
          <p:cNvPr id="4" name="Slide Number Placeholder 3"/>
          <p:cNvSpPr>
            <a:spLocks noGrp="1"/>
          </p:cNvSpPr>
          <p:nvPr>
            <p:ph type="sldNum" sz="quarter" idx="5"/>
          </p:nvPr>
        </p:nvSpPr>
        <p:spPr/>
        <p:txBody>
          <a:bodyPr/>
          <a:lstStyle/>
          <a:p>
            <a:fld id="{DB80CCDA-D968-4B06-ACAD-8FD41F547B4C}" type="slidenum">
              <a:rPr lang="en-US" smtClean="0"/>
              <a:t>12</a:t>
            </a:fld>
            <a:endParaRPr lang="en-US"/>
          </a:p>
        </p:txBody>
      </p:sp>
    </p:spTree>
    <p:extLst>
      <p:ext uri="{BB962C8B-B14F-4D97-AF65-F5344CB8AC3E}">
        <p14:creationId xmlns:p14="http://schemas.microsoft.com/office/powerpoint/2010/main" val="3235170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survey began August 1st and ended September 9</a:t>
            </a:r>
            <a:r>
              <a:rPr lang="en-US" baseline="30000" dirty="0"/>
              <a:t>th</a:t>
            </a:r>
            <a:endParaRPr lang="en-US" dirty="0"/>
          </a:p>
          <a:p>
            <a:endParaRPr lang="en-US" dirty="0"/>
          </a:p>
          <a:p>
            <a:pPr marL="742950" lvl="1" indent="-285750">
              <a:lnSpc>
                <a:spcPct val="106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Mobilization</a:t>
            </a:r>
          </a:p>
          <a:p>
            <a:pPr marL="1200150" lvl="2" indent="-285750">
              <a:lnSpc>
                <a:spcPct val="106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Crews started on the Western end of Lake Superior and began circling Lake Michigan</a:t>
            </a:r>
          </a:p>
          <a:p>
            <a:pPr marL="742950" lvl="1" indent="-285750">
              <a:lnSpc>
                <a:spcPct val="106000"/>
              </a:lnSpc>
              <a:buFont typeface="Courier New" panose="02070309020205020404" pitchFamily="49" charset="0"/>
              <a:buChar char="o"/>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6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Triage Personnel stationed in Green Bay, with Jacob Heck as backup in Ann Arbor, Michigan</a:t>
            </a:r>
          </a:p>
          <a:p>
            <a:pPr marL="742950" lvl="1" indent="-285750">
              <a:lnSpc>
                <a:spcPct val="106000"/>
              </a:lnSpc>
              <a:buFont typeface="Courier New" panose="02070309020205020404" pitchFamily="49" charset="0"/>
              <a:buChar char="o"/>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6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Partners in the Chicago, Green Bay and Sault St. Marie and Lake St. Clair areas. FOB personnel supplied equipment and training as needed</a:t>
            </a:r>
          </a:p>
          <a:p>
            <a:pPr marL="742950" lvl="1" indent="-285750">
              <a:lnSpc>
                <a:spcPct val="106000"/>
              </a:lnSpc>
              <a:buFont typeface="Courier New" panose="02070309020205020404" pitchFamily="49" charset="0"/>
              <a:buChar char="o"/>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6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Data Flow was done daily with near real time quality checks. Each observation was submitted to OPUS and included in the campaign OPUS Project for preliminary review</a:t>
            </a:r>
          </a:p>
          <a:p>
            <a:pPr marL="742950" lvl="1" indent="-285750">
              <a:lnSpc>
                <a:spcPct val="106000"/>
              </a:lnSpc>
              <a:buFont typeface="Courier New" panose="02070309020205020404" pitchFamily="49" charset="0"/>
              <a:buChar char="o"/>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6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Observers made daily updates to observation status on the web map</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6000"/>
              </a:lnSpc>
              <a:spcBef>
                <a:spcPts val="0"/>
              </a:spcBef>
              <a:spcAft>
                <a:spcPts val="800"/>
              </a:spcAft>
              <a:buClrTx/>
              <a:buSzTx/>
              <a:buFont typeface="Courier New" panose="02070309020205020404" pitchFamily="49" charset="0"/>
              <a:buChar char="o"/>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QA Manager:</a:t>
            </a:r>
          </a:p>
          <a:p>
            <a:pPr marL="1200150" marR="0" lvl="2" indent="-285750" algn="l" defTabSz="914400" rtl="0" eaLnBrk="1" fontAlgn="auto" latinLnBrk="0" hangingPunct="1">
              <a:lnSpc>
                <a:spcPct val="106000"/>
              </a:lnSpc>
              <a:spcBef>
                <a:spcPts val="0"/>
              </a:spcBef>
              <a:spcAft>
                <a:spcPts val="800"/>
              </a:spcAft>
              <a:buClrTx/>
              <a:buSzTx/>
              <a:buFont typeface="Courier New" panose="02070309020205020404" pitchFamily="49" charset="0"/>
              <a:buChar char="o"/>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Monitored the group text to insure all observations were performed</a:t>
            </a:r>
          </a:p>
          <a:p>
            <a:pPr marL="1200150" marR="0" lvl="2" indent="-285750" algn="l" defTabSz="914400" rtl="0" eaLnBrk="1" fontAlgn="auto" latinLnBrk="0" hangingPunct="1">
              <a:lnSpc>
                <a:spcPct val="106000"/>
              </a:lnSpc>
              <a:spcBef>
                <a:spcPts val="0"/>
              </a:spcBef>
              <a:spcAft>
                <a:spcPts val="800"/>
              </a:spcAft>
              <a:buClrTx/>
              <a:buSzTx/>
              <a:buFont typeface="Courier New" panose="02070309020205020404" pitchFamily="49" charset="0"/>
              <a:buChar char="o"/>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Reviewed each observation folder for the correct files</a:t>
            </a:r>
          </a:p>
          <a:p>
            <a:pPr marL="1200150" marR="0" lvl="2" indent="-285750" algn="l" defTabSz="914400" rtl="0" eaLnBrk="1" fontAlgn="auto" latinLnBrk="0" hangingPunct="1">
              <a:lnSpc>
                <a:spcPct val="106000"/>
              </a:lnSpc>
              <a:spcBef>
                <a:spcPts val="0"/>
              </a:spcBef>
              <a:spcAft>
                <a:spcPts val="800"/>
              </a:spcAft>
              <a:buClrTx/>
              <a:buSzTx/>
              <a:buFont typeface="Courier New" panose="02070309020205020404" pitchFamily="49" charset="0"/>
              <a:buChar char="o"/>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Examined each Rinex File for correct metadata in the header</a:t>
            </a:r>
          </a:p>
          <a:p>
            <a:pPr marL="1200150" marR="0" lvl="2" indent="-285750" algn="l" defTabSz="914400" rtl="0" eaLnBrk="1" fontAlgn="auto" latinLnBrk="0" hangingPunct="1">
              <a:lnSpc>
                <a:spcPct val="106000"/>
              </a:lnSpc>
              <a:spcBef>
                <a:spcPts val="0"/>
              </a:spcBef>
              <a:spcAft>
                <a:spcPts val="800"/>
              </a:spcAft>
              <a:buClrTx/>
              <a:buSzTx/>
              <a:buFont typeface="Courier New" panose="02070309020205020404" pitchFamily="49" charset="0"/>
              <a:buChar char="o"/>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Reviewed each photograph</a:t>
            </a:r>
          </a:p>
          <a:p>
            <a:pPr marL="1200150" marR="0" lvl="2" indent="-285750" algn="l" defTabSz="914400" rtl="0" eaLnBrk="1" fontAlgn="auto" latinLnBrk="0" hangingPunct="1">
              <a:lnSpc>
                <a:spcPct val="106000"/>
              </a:lnSpc>
              <a:spcBef>
                <a:spcPts val="0"/>
              </a:spcBef>
              <a:spcAft>
                <a:spcPts val="800"/>
              </a:spcAft>
              <a:buClrTx/>
              <a:buSzTx/>
              <a:buFont typeface="Courier New" panose="02070309020205020404" pitchFamily="49" charset="0"/>
              <a:buChar char="o"/>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Ensured session parameters were observed</a:t>
            </a:r>
          </a:p>
          <a:p>
            <a:pPr marL="1200150" marR="0" lvl="2" indent="-285750" algn="l" defTabSz="914400" rtl="0" eaLnBrk="1" fontAlgn="auto" latinLnBrk="0" hangingPunct="1">
              <a:lnSpc>
                <a:spcPct val="106000"/>
              </a:lnSpc>
              <a:spcBef>
                <a:spcPts val="0"/>
              </a:spcBef>
              <a:spcAft>
                <a:spcPts val="800"/>
              </a:spcAft>
              <a:buClrTx/>
              <a:buSzTx/>
              <a:buFont typeface="Courier New" panose="02070309020205020404" pitchFamily="49" charset="0"/>
              <a:buChar char="o"/>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Generated Status Reports for each session and transmitted back to headquarters.</a:t>
            </a:r>
          </a:p>
          <a:p>
            <a:endParaRPr lang="en-US" dirty="0"/>
          </a:p>
        </p:txBody>
      </p:sp>
      <p:sp>
        <p:nvSpPr>
          <p:cNvPr id="4" name="Slide Number Placeholder 3"/>
          <p:cNvSpPr>
            <a:spLocks noGrp="1"/>
          </p:cNvSpPr>
          <p:nvPr>
            <p:ph type="sldNum" sz="quarter" idx="5"/>
          </p:nvPr>
        </p:nvSpPr>
        <p:spPr/>
        <p:txBody>
          <a:bodyPr/>
          <a:lstStyle/>
          <a:p>
            <a:fld id="{DB80CCDA-D968-4B06-ACAD-8FD41F547B4C}" type="slidenum">
              <a:rPr lang="en-US" smtClean="0"/>
              <a:t>13</a:t>
            </a:fld>
            <a:endParaRPr lang="en-US"/>
          </a:p>
        </p:txBody>
      </p:sp>
    </p:spTree>
    <p:extLst>
      <p:ext uri="{BB962C8B-B14F-4D97-AF65-F5344CB8AC3E}">
        <p14:creationId xmlns:p14="http://schemas.microsoft.com/office/powerpoint/2010/main" val="3167822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06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Power</a:t>
            </a:r>
          </a:p>
          <a:p>
            <a:pPr marL="1200150" lvl="2" indent="-285750">
              <a:lnSpc>
                <a:spcPct val="106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One battery failed and shortened an observation</a:t>
            </a:r>
          </a:p>
          <a:p>
            <a:pPr marL="742950" lvl="1" indent="-285750">
              <a:lnSpc>
                <a:spcPct val="106000"/>
              </a:lnSpc>
              <a:buFont typeface="Courier New" panose="02070309020205020404" pitchFamily="49" charset="0"/>
              <a:buChar char="o"/>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6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Weather</a:t>
            </a:r>
          </a:p>
          <a:p>
            <a:pPr marL="1200150" lvl="2" indent="-285750">
              <a:lnSpc>
                <a:spcPct val="106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One observation was delayed by one day because of high waves impacting the setup.</a:t>
            </a:r>
          </a:p>
          <a:p>
            <a:pPr marL="742950" lvl="1" indent="-285750">
              <a:lnSpc>
                <a:spcPct val="106000"/>
              </a:lnSpc>
              <a:buFont typeface="Courier New" panose="02070309020205020404" pitchFamily="49" charset="0"/>
              <a:buChar char="o"/>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6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Mechanical</a:t>
            </a:r>
          </a:p>
          <a:p>
            <a:pPr marL="1200150" lvl="2" indent="-285750">
              <a:lnSpc>
                <a:spcPct val="106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No serious mechanical issues</a:t>
            </a:r>
          </a:p>
          <a:p>
            <a:pPr marL="742950" lvl="1" indent="-285750">
              <a:lnSpc>
                <a:spcPct val="106000"/>
              </a:lnSpc>
              <a:buFont typeface="Courier New" panose="02070309020205020404" pitchFamily="49" charset="0"/>
              <a:buChar char="o"/>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6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Equipment Security</a:t>
            </a:r>
          </a:p>
          <a:p>
            <a:pPr marL="1200150" lvl="2" indent="-285750">
              <a:lnSpc>
                <a:spcPct val="106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No equipment was stolen or tampered with</a:t>
            </a:r>
          </a:p>
          <a:p>
            <a:pPr marL="742950" lvl="1" indent="-285750">
              <a:lnSpc>
                <a:spcPct val="106000"/>
              </a:lnSpc>
              <a:buFont typeface="Courier New" panose="02070309020205020404" pitchFamily="49" charset="0"/>
              <a:buChar char="o"/>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6000"/>
              </a:lnSpc>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Personnel</a:t>
            </a:r>
          </a:p>
          <a:p>
            <a:pPr marL="1200150" lvl="2" indent="-285750">
              <a:lnSpc>
                <a:spcPct val="106000"/>
              </a:lnSpc>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All completed the observations without incident</a:t>
            </a:r>
          </a:p>
          <a:p>
            <a:pPr marL="1200150" lvl="2" indent="-285750">
              <a:lnSpc>
                <a:spcPct val="106000"/>
              </a:lnSpc>
              <a:spcAft>
                <a:spcPts val="800"/>
              </a:spcAft>
              <a:buFont typeface="Courier New" panose="02070309020205020404" pitchFamily="49" charset="0"/>
              <a:buChar char="o"/>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6000"/>
              </a:lnSpc>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Data</a:t>
            </a:r>
          </a:p>
          <a:p>
            <a:pPr marL="1200150" lvl="2" indent="-285750">
              <a:lnSpc>
                <a:spcPct val="106000"/>
              </a:lnSpc>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All US Data was uploaded to OPUS Projects and available on the shared drive within 3 days of the end of the campaign</a:t>
            </a:r>
          </a:p>
          <a:p>
            <a:endParaRPr lang="en-US" dirty="0"/>
          </a:p>
        </p:txBody>
      </p:sp>
      <p:sp>
        <p:nvSpPr>
          <p:cNvPr id="4" name="Slide Number Placeholder 3"/>
          <p:cNvSpPr>
            <a:spLocks noGrp="1"/>
          </p:cNvSpPr>
          <p:nvPr>
            <p:ph type="sldNum" sz="quarter" idx="5"/>
          </p:nvPr>
        </p:nvSpPr>
        <p:spPr/>
        <p:txBody>
          <a:bodyPr/>
          <a:lstStyle/>
          <a:p>
            <a:fld id="{DB80CCDA-D968-4B06-ACAD-8FD41F547B4C}" type="slidenum">
              <a:rPr lang="en-US" smtClean="0"/>
              <a:t>14</a:t>
            </a:fld>
            <a:endParaRPr lang="en-US"/>
          </a:p>
        </p:txBody>
      </p:sp>
    </p:spTree>
    <p:extLst>
      <p:ext uri="{BB962C8B-B14F-4D97-AF65-F5344CB8AC3E}">
        <p14:creationId xmlns:p14="http://schemas.microsoft.com/office/powerpoint/2010/main" val="3303685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Post survey brief was conducted internally at FOB for discussion of operations</a:t>
            </a:r>
          </a:p>
          <a:p>
            <a:endParaRPr lang="en-US" dirty="0"/>
          </a:p>
          <a:p>
            <a:r>
              <a:rPr lang="en-US" dirty="0"/>
              <a:t>The survey was completed on-time, within budget.</a:t>
            </a:r>
          </a:p>
          <a:p>
            <a:endParaRPr lang="en-US" dirty="0"/>
          </a:p>
          <a:p>
            <a:r>
              <a:rPr lang="en-US" dirty="0"/>
              <a:t>Due to the successful implementation of the QA/QC System, no marks had to be re-observed after the campaign ended.</a:t>
            </a:r>
          </a:p>
          <a:p>
            <a:endParaRPr lang="en-US" dirty="0"/>
          </a:p>
          <a:p>
            <a:r>
              <a:rPr lang="en-US" dirty="0"/>
              <a:t>A ESRI Dashboard was created to summarize the success of the survey and to brief stakeholders</a:t>
            </a:r>
          </a:p>
        </p:txBody>
      </p:sp>
      <p:sp>
        <p:nvSpPr>
          <p:cNvPr id="4" name="Slide Number Placeholder 3"/>
          <p:cNvSpPr>
            <a:spLocks noGrp="1"/>
          </p:cNvSpPr>
          <p:nvPr>
            <p:ph type="sldNum" sz="quarter" idx="5"/>
          </p:nvPr>
        </p:nvSpPr>
        <p:spPr/>
        <p:txBody>
          <a:bodyPr/>
          <a:lstStyle/>
          <a:p>
            <a:fld id="{DB80CCDA-D968-4B06-ACAD-8FD41F547B4C}" type="slidenum">
              <a:rPr lang="en-US" smtClean="0"/>
              <a:t>15</a:t>
            </a:fld>
            <a:endParaRPr lang="en-US"/>
          </a:p>
        </p:txBody>
      </p:sp>
    </p:spTree>
    <p:extLst>
      <p:ext uri="{BB962C8B-B14F-4D97-AF65-F5344CB8AC3E}">
        <p14:creationId xmlns:p14="http://schemas.microsoft.com/office/powerpoint/2010/main" val="416039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The field operation branch of the national geodetic survey leveraged the use of</a:t>
            </a:r>
          </a:p>
          <a:p>
            <a:r>
              <a:rPr lang="en-US" dirty="0"/>
              <a:t>ESRI products for on-device mapping and database management</a:t>
            </a:r>
          </a:p>
          <a:p>
            <a:r>
              <a:rPr lang="en-US" dirty="0"/>
              <a:t>GNSS Log App for iPhone for consistent observation metadata</a:t>
            </a:r>
          </a:p>
          <a:p>
            <a:r>
              <a:rPr lang="en-US" dirty="0"/>
              <a:t>Cloud based data storage for file transfer and backup</a:t>
            </a:r>
          </a:p>
          <a:p>
            <a:r>
              <a:rPr lang="en-US" dirty="0"/>
              <a:t>OPUS Projects for preliminary quality metrics</a:t>
            </a:r>
          </a:p>
          <a:p>
            <a:endParaRPr lang="en-US" dirty="0"/>
          </a:p>
          <a:p>
            <a:r>
              <a:rPr lang="en-US" dirty="0"/>
              <a:t>For further information, please contact</a:t>
            </a:r>
          </a:p>
          <a:p>
            <a:endParaRPr lang="en-US" dirty="0"/>
          </a:p>
          <a:p>
            <a:r>
              <a:rPr lang="en-US" dirty="0"/>
              <a:t>John P. May, P.S., P.E.- Cartographer</a:t>
            </a:r>
          </a:p>
          <a:p>
            <a:r>
              <a:rPr lang="en-US" dirty="0"/>
              <a:t>NOAA/National Geodetic Survey</a:t>
            </a:r>
          </a:p>
          <a:p>
            <a:r>
              <a:rPr lang="en-US" dirty="0"/>
              <a:t>Field Operations Branch</a:t>
            </a:r>
          </a:p>
          <a:p>
            <a:r>
              <a:rPr lang="en-US" dirty="0"/>
              <a:t>672 Independence Parkway</a:t>
            </a:r>
          </a:p>
          <a:p>
            <a:r>
              <a:rPr lang="en-US" dirty="0"/>
              <a:t>Chesapeake, VA  23320</a:t>
            </a:r>
          </a:p>
          <a:p>
            <a:r>
              <a:rPr lang="en-US" dirty="0"/>
              <a:t>(202) 451-1762</a:t>
            </a:r>
          </a:p>
        </p:txBody>
      </p:sp>
      <p:sp>
        <p:nvSpPr>
          <p:cNvPr id="4" name="Slide Number Placeholder 3"/>
          <p:cNvSpPr>
            <a:spLocks noGrp="1"/>
          </p:cNvSpPr>
          <p:nvPr>
            <p:ph type="sldNum" sz="quarter" idx="5"/>
          </p:nvPr>
        </p:nvSpPr>
        <p:spPr/>
        <p:txBody>
          <a:bodyPr/>
          <a:lstStyle/>
          <a:p>
            <a:fld id="{DB80CCDA-D968-4B06-ACAD-8FD41F547B4C}" type="slidenum">
              <a:rPr lang="en-US" smtClean="0"/>
              <a:t>16</a:t>
            </a:fld>
            <a:endParaRPr lang="en-US"/>
          </a:p>
        </p:txBody>
      </p:sp>
    </p:spTree>
    <p:extLst>
      <p:ext uri="{BB962C8B-B14F-4D97-AF65-F5344CB8AC3E}">
        <p14:creationId xmlns:p14="http://schemas.microsoft.com/office/powerpoint/2010/main" val="1508757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not dive into the details of the IGLD today,</a:t>
            </a:r>
          </a:p>
          <a:p>
            <a:endParaRPr lang="en-US" dirty="0"/>
          </a:p>
          <a:p>
            <a:r>
              <a:rPr lang="en-US" dirty="0"/>
              <a:t>For further detail information about the International Great Lakes Datum, please refer to the presentations done on Monday and Tuesday of this week</a:t>
            </a:r>
          </a:p>
        </p:txBody>
      </p:sp>
      <p:sp>
        <p:nvSpPr>
          <p:cNvPr id="4" name="Slide Number Placeholder 3"/>
          <p:cNvSpPr>
            <a:spLocks noGrp="1"/>
          </p:cNvSpPr>
          <p:nvPr>
            <p:ph type="sldNum" sz="quarter" idx="5"/>
          </p:nvPr>
        </p:nvSpPr>
        <p:spPr/>
        <p:txBody>
          <a:bodyPr/>
          <a:lstStyle/>
          <a:p>
            <a:fld id="{DB80CCDA-D968-4B06-ACAD-8FD41F547B4C}" type="slidenum">
              <a:rPr lang="en-US" smtClean="0"/>
              <a:t>2</a:t>
            </a:fld>
            <a:endParaRPr lang="en-US"/>
          </a:p>
        </p:txBody>
      </p:sp>
    </p:spTree>
    <p:extLst>
      <p:ext uri="{BB962C8B-B14F-4D97-AF65-F5344CB8AC3E}">
        <p14:creationId xmlns:p14="http://schemas.microsoft.com/office/powerpoint/2010/main" val="924835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of this presentation is to discuss the planning and execution of the IGLD GNSS survey observations on US benchmarks by the National Geodetic Survey. </a:t>
            </a:r>
          </a:p>
          <a:p>
            <a:endParaRPr lang="en-US" dirty="0"/>
          </a:p>
          <a:p>
            <a:r>
              <a:rPr lang="en-US" dirty="0"/>
              <a:t>The complete IGLD GNSS Survey included 186 US Benchmarks observed by NGS and its partners; and 179 Canadian Benchmarks observed by CGS and its partners.</a:t>
            </a:r>
          </a:p>
          <a:p>
            <a:endParaRPr lang="en-US" dirty="0"/>
          </a:p>
          <a:p>
            <a:r>
              <a:rPr lang="en-US" dirty="0"/>
              <a:t>The survey area encompasses multiple time zones (2200 kilometers) along the International Border between the United States and Canada in North America</a:t>
            </a:r>
          </a:p>
          <a:p>
            <a:endParaRPr lang="en-US" dirty="0"/>
          </a:p>
          <a:p>
            <a:endParaRPr lang="en-US" dirty="0"/>
          </a:p>
        </p:txBody>
      </p:sp>
      <p:sp>
        <p:nvSpPr>
          <p:cNvPr id="4" name="Slide Number Placeholder 3"/>
          <p:cNvSpPr>
            <a:spLocks noGrp="1"/>
          </p:cNvSpPr>
          <p:nvPr>
            <p:ph type="sldNum" sz="quarter" idx="5"/>
          </p:nvPr>
        </p:nvSpPr>
        <p:spPr/>
        <p:txBody>
          <a:bodyPr/>
          <a:lstStyle/>
          <a:p>
            <a:fld id="{DB80CCDA-D968-4B06-ACAD-8FD41F547B4C}" type="slidenum">
              <a:rPr lang="en-US" smtClean="0"/>
              <a:t>3</a:t>
            </a:fld>
            <a:endParaRPr lang="en-US"/>
          </a:p>
        </p:txBody>
      </p:sp>
    </p:spTree>
    <p:extLst>
      <p:ext uri="{BB962C8B-B14F-4D97-AF65-F5344CB8AC3E}">
        <p14:creationId xmlns:p14="http://schemas.microsoft.com/office/powerpoint/2010/main" val="810616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The observation parameters for the IGLD Survey were established by a Binational Planning Group.</a:t>
            </a:r>
          </a:p>
          <a:p>
            <a:endParaRPr lang="en-US" dirty="0"/>
          </a:p>
          <a:p>
            <a:r>
              <a:rPr lang="en-US" dirty="0"/>
              <a:t>The Planning group met monthly to choose benchmarks and establish a timeframe and a set of standard practices to conduct the survey</a:t>
            </a:r>
          </a:p>
          <a:p>
            <a:endParaRPr lang="en-US" dirty="0"/>
          </a:p>
          <a:p>
            <a:r>
              <a:rPr lang="en-US" dirty="0"/>
              <a:t>The planning group identified each Benchmarks for GNSS Observation. Those benchmarks were listed in a master spreadsheet.</a:t>
            </a:r>
          </a:p>
          <a:p>
            <a:endParaRPr lang="en-US" dirty="0"/>
          </a:p>
          <a:p>
            <a:r>
              <a:rPr lang="en-US" dirty="0"/>
              <a:t>The Observation Parameters were established by the planning committee:</a:t>
            </a:r>
          </a:p>
          <a:p>
            <a:pPr lvl="1"/>
            <a:r>
              <a:rPr lang="en-US" dirty="0"/>
              <a:t>Minimum GNSS receiver specifications</a:t>
            </a:r>
          </a:p>
          <a:p>
            <a:pPr lvl="1"/>
            <a:r>
              <a:rPr lang="en-US" dirty="0"/>
              <a:t>GNSS antenna specifications</a:t>
            </a:r>
          </a:p>
          <a:p>
            <a:pPr lvl="1"/>
            <a:r>
              <a:rPr lang="en-US" dirty="0"/>
              <a:t>the GNSS Constellation and collection rates to record</a:t>
            </a:r>
            <a:r>
              <a:rPr lang="en-US" sz="1000" dirty="0"/>
              <a:t>	</a:t>
            </a:r>
          </a:p>
          <a:p>
            <a:pPr lvl="1"/>
            <a:r>
              <a:rPr lang="en-US" dirty="0"/>
              <a:t>Tripod and Mast Setup requirements</a:t>
            </a:r>
          </a:p>
          <a:p>
            <a:pPr lvl="1"/>
            <a:r>
              <a:rPr lang="en-US" dirty="0"/>
              <a:t>Specific occupation parameters</a:t>
            </a:r>
          </a:p>
          <a:p>
            <a:pPr lvl="2"/>
            <a:r>
              <a:rPr lang="en-US" dirty="0"/>
              <a:t>Each observation session consisted of two independent 24 hour occupations. By independent, I mean each occupation was done with a different receiver/antenna combination</a:t>
            </a:r>
          </a:p>
          <a:p>
            <a:pPr lvl="2"/>
            <a:r>
              <a:rPr lang="en-US" dirty="0"/>
              <a:t>The first occupation started at 13:00 GMT, the second at 16:00 GMT, allowing 3 hours to change equipment between occupations</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dirty="0"/>
              <a:t>Observation sessions were done on Mon-Tues and Thu-Fri, leaving Wednesday and Saturday for travel between sites.</a:t>
            </a:r>
          </a:p>
          <a:p>
            <a:endParaRPr lang="en-US" dirty="0"/>
          </a:p>
        </p:txBody>
      </p:sp>
      <p:sp>
        <p:nvSpPr>
          <p:cNvPr id="4" name="Slide Number Placeholder 3"/>
          <p:cNvSpPr>
            <a:spLocks noGrp="1"/>
          </p:cNvSpPr>
          <p:nvPr>
            <p:ph type="sldNum" sz="quarter" idx="5"/>
          </p:nvPr>
        </p:nvSpPr>
        <p:spPr/>
        <p:txBody>
          <a:bodyPr/>
          <a:lstStyle/>
          <a:p>
            <a:fld id="{DB80CCDA-D968-4B06-ACAD-8FD41F547B4C}" type="slidenum">
              <a:rPr lang="en-US" smtClean="0"/>
              <a:t>4</a:t>
            </a:fld>
            <a:endParaRPr lang="en-US"/>
          </a:p>
        </p:txBody>
      </p:sp>
    </p:spTree>
    <p:extLst>
      <p:ext uri="{BB962C8B-B14F-4D97-AF65-F5344CB8AC3E}">
        <p14:creationId xmlns:p14="http://schemas.microsoft.com/office/powerpoint/2010/main" val="1677116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06000"/>
              </a:lnSpc>
              <a:buFont typeface="Courier New" panose="02070309020205020404" pitchFamily="49" charse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FOB was tasked to begin the survey, the first step was to convert the spreadsheet to a GIS map</a:t>
            </a:r>
          </a:p>
          <a:p>
            <a:pPr marL="457200" lvl="1" indent="0">
              <a:lnSpc>
                <a:spcPct val="106000"/>
              </a:lnSpc>
              <a:buFont typeface="Courier New" panose="02070309020205020404" pitchFamily="49"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106000"/>
              </a:lnSpc>
              <a:buFont typeface="Courier New" panose="02070309020205020404" pitchFamily="49" charse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Benchmarks were grouped into observation sets and then group into Sessions.</a:t>
            </a:r>
          </a:p>
          <a:p>
            <a:pPr marL="457200" lvl="1" indent="0">
              <a:lnSpc>
                <a:spcPct val="106000"/>
              </a:lnSpc>
              <a:buFont typeface="Courier New" panose="02070309020205020404" pitchFamily="49"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6000"/>
              </a:lnSpc>
              <a:spcBef>
                <a:spcPts val="0"/>
              </a:spcBef>
              <a:spcAft>
                <a:spcPts val="0"/>
              </a:spcAft>
              <a:buClrTx/>
              <a:buSzTx/>
              <a:buFont typeface="Courier New" panose="02070309020205020404" pitchFamily="49" charset="0"/>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allowed us to determine the optimal number of observers to minimize drive times while maintaining cross border vector ties, that is trying to match the geographical progress of the Canadian Surveyors to maximize simultaneous cross border observations</a:t>
            </a:r>
          </a:p>
          <a:p>
            <a:pPr marL="457200" lvl="1" indent="0">
              <a:lnSpc>
                <a:spcPct val="106000"/>
              </a:lnSpc>
              <a:buFont typeface="Courier New" panose="02070309020205020404" pitchFamily="49"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106000"/>
              </a:lnSpc>
              <a:buFont typeface="Courier New" panose="02070309020205020404" pitchFamily="49" charse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map also allowed us to </a:t>
            </a:r>
          </a:p>
          <a:p>
            <a:pPr marL="457200" lvl="1" indent="0">
              <a:lnSpc>
                <a:spcPct val="106000"/>
              </a:lnSpc>
              <a:buFont typeface="Courier New" panose="02070309020205020404" pitchFamily="49" charse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	Identify and label benchmarks to be observed by partners, </a:t>
            </a:r>
          </a:p>
          <a:p>
            <a:pPr marL="457200" lvl="1" indent="0">
              <a:lnSpc>
                <a:spcPct val="106000"/>
              </a:lnSpc>
              <a:buFont typeface="Courier New" panose="02070309020205020404" pitchFamily="49" charse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	Determine movement Logistics between sessions, </a:t>
            </a:r>
          </a:p>
          <a:p>
            <a:pPr marL="457200" lvl="1" indent="0">
              <a:lnSpc>
                <a:spcPct val="106000"/>
              </a:lnSpc>
              <a:buFont typeface="Courier New" panose="02070309020205020404" pitchFamily="49" charse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	Optimize the locations backup personnel and equipment</a:t>
            </a:r>
          </a:p>
          <a:p>
            <a:pPr marL="457200" lvl="1" indent="0">
              <a:lnSpc>
                <a:spcPct val="106000"/>
              </a:lnSpc>
              <a:buFont typeface="Courier New" panose="02070309020205020404" pitchFamily="49" charse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	address security concerns and </a:t>
            </a:r>
          </a:p>
          <a:p>
            <a:pPr marL="457200" lvl="1" indent="0">
              <a:lnSpc>
                <a:spcPct val="106000"/>
              </a:lnSpc>
              <a:buFont typeface="Courier New" panose="02070309020205020404" pitchFamily="49" charse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	potential regional weather concerns</a:t>
            </a:r>
          </a:p>
          <a:p>
            <a:endParaRPr lang="en-US" dirty="0"/>
          </a:p>
        </p:txBody>
      </p:sp>
      <p:sp>
        <p:nvSpPr>
          <p:cNvPr id="4" name="Slide Number Placeholder 3"/>
          <p:cNvSpPr>
            <a:spLocks noGrp="1"/>
          </p:cNvSpPr>
          <p:nvPr>
            <p:ph type="sldNum" sz="quarter" idx="5"/>
          </p:nvPr>
        </p:nvSpPr>
        <p:spPr/>
        <p:txBody>
          <a:bodyPr/>
          <a:lstStyle/>
          <a:p>
            <a:fld id="{DB80CCDA-D968-4B06-ACAD-8FD41F547B4C}" type="slidenum">
              <a:rPr lang="en-US" smtClean="0"/>
              <a:t>5</a:t>
            </a:fld>
            <a:endParaRPr lang="en-US"/>
          </a:p>
        </p:txBody>
      </p:sp>
    </p:spTree>
    <p:extLst>
      <p:ext uri="{BB962C8B-B14F-4D97-AF65-F5344CB8AC3E}">
        <p14:creationId xmlns:p14="http://schemas.microsoft.com/office/powerpoint/2010/main" val="3322068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creation of the IGLD web map allowed the integration with ESRI Field Maps</a:t>
            </a:r>
          </a:p>
          <a:p>
            <a:endParaRPr lang="en-US" dirty="0"/>
          </a:p>
          <a:p>
            <a:r>
              <a:rPr lang="en-US" dirty="0"/>
              <a:t>FOB has used Field Maps for a number of years in the </a:t>
            </a:r>
            <a:r>
              <a:rPr lang="en-US" dirty="0" err="1"/>
              <a:t>Vdatum</a:t>
            </a:r>
            <a:r>
              <a:rPr lang="en-US" dirty="0"/>
              <a:t> program.</a:t>
            </a:r>
          </a:p>
          <a:p>
            <a:endParaRPr lang="en-US" dirty="0"/>
          </a:p>
          <a:p>
            <a:endParaRPr lang="en-US" dirty="0"/>
          </a:p>
        </p:txBody>
      </p:sp>
      <p:sp>
        <p:nvSpPr>
          <p:cNvPr id="4" name="Slide Number Placeholder 3"/>
          <p:cNvSpPr>
            <a:spLocks noGrp="1"/>
          </p:cNvSpPr>
          <p:nvPr>
            <p:ph type="sldNum" sz="quarter" idx="5"/>
          </p:nvPr>
        </p:nvSpPr>
        <p:spPr/>
        <p:txBody>
          <a:bodyPr/>
          <a:lstStyle/>
          <a:p>
            <a:fld id="{DB80CCDA-D968-4B06-ACAD-8FD41F547B4C}" type="slidenum">
              <a:rPr lang="en-US" smtClean="0"/>
              <a:t>6</a:t>
            </a:fld>
            <a:endParaRPr lang="en-US"/>
          </a:p>
        </p:txBody>
      </p:sp>
    </p:spTree>
    <p:extLst>
      <p:ext uri="{BB962C8B-B14F-4D97-AF65-F5344CB8AC3E}">
        <p14:creationId xmlns:p14="http://schemas.microsoft.com/office/powerpoint/2010/main" val="412725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Integrating and linking the web map to the mobile device leverages the observers ability to download data sheets, access the device location, review opus share links and retrieve recovery information from past ILGD surveys</a:t>
            </a:r>
          </a:p>
          <a:p>
            <a:endParaRPr lang="en-US" dirty="0"/>
          </a:p>
          <a:p>
            <a:pPr marL="1143000" marR="0" lvl="2" indent="-228600" algn="l" defTabSz="914400" rtl="0" eaLnBrk="1" fontAlgn="auto" latinLnBrk="0" hangingPunct="1">
              <a:lnSpc>
                <a:spcPct val="106000"/>
              </a:lnSpc>
              <a:spcBef>
                <a:spcPts val="0"/>
              </a:spcBef>
              <a:spcAft>
                <a:spcPts val="0"/>
              </a:spcAft>
              <a:buClrTx/>
              <a:buSzTx/>
              <a:buFont typeface="Wingdings" panose="05000000000000000000" pitchFamily="2" charset="2"/>
              <a:buChar char=""/>
              <a:tabLst/>
              <a:defRPr/>
            </a:pPr>
            <a:r>
              <a:rPr lang="en-US" sz="700" dirty="0">
                <a:effectLst/>
                <a:latin typeface="Calibri" panose="020F0502020204030204" pitchFamily="34" charset="0"/>
                <a:ea typeface="Calibri" panose="020F0502020204030204" pitchFamily="34" charset="0"/>
                <a:cs typeface="Times New Roman" panose="02020603050405020304" pitchFamily="18" charset="0"/>
              </a:rPr>
              <a:t>In addition to a master layer of each benchmark, We developed observer specific layers </a:t>
            </a:r>
            <a:r>
              <a:rPr lang="en-US" sz="800" dirty="0"/>
              <a:t> to unclutter the observer experience during the campaign</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6000"/>
              </a:lnSpc>
              <a:buFont typeface="Wingdings" panose="05000000000000000000" pitchFamily="2" charset="2"/>
              <a:buChar char=""/>
            </a:pPr>
            <a:r>
              <a:rPr lang="en-US" sz="700" dirty="0">
                <a:effectLst/>
                <a:latin typeface="Calibri" panose="020F0502020204030204" pitchFamily="34" charset="0"/>
                <a:ea typeface="Calibri" panose="020F0502020204030204" pitchFamily="34" charset="0"/>
                <a:cs typeface="Times New Roman" panose="02020603050405020304" pitchFamily="18" charset="0"/>
              </a:rPr>
              <a:t>By User friendly labeling we set</a:t>
            </a:r>
          </a:p>
          <a:p>
            <a:pPr marL="1600200" lvl="3" indent="-228600">
              <a:lnSpc>
                <a:spcPct val="106000"/>
              </a:lnSpc>
              <a:buFont typeface="Symbol" panose="05050102010706020507" pitchFamily="18" charset="2"/>
              <a:buChar char=""/>
            </a:pPr>
            <a:r>
              <a:rPr lang="en-US" sz="700" dirty="0">
                <a:effectLst/>
                <a:latin typeface="Calibri" panose="020F0502020204030204" pitchFamily="34" charset="0"/>
                <a:ea typeface="Calibri" panose="020F0502020204030204" pitchFamily="34" charset="0"/>
                <a:cs typeface="Times New Roman" panose="02020603050405020304" pitchFamily="18" charset="0"/>
              </a:rPr>
              <a:t>Observer Initials and session start date for the master layer</a:t>
            </a:r>
          </a:p>
          <a:p>
            <a:pPr marL="1600200" lvl="3" indent="-228600">
              <a:lnSpc>
                <a:spcPct val="106000"/>
              </a:lnSpc>
              <a:buFont typeface="Symbol" panose="05050102010706020507" pitchFamily="18" charset="2"/>
              <a:buChar char=""/>
            </a:pPr>
            <a:r>
              <a:rPr lang="en-US" sz="700" dirty="0">
                <a:effectLst/>
                <a:latin typeface="Calibri" panose="020F0502020204030204" pitchFamily="34" charset="0"/>
                <a:ea typeface="Calibri" panose="020F0502020204030204" pitchFamily="34" charset="0"/>
                <a:cs typeface="Times New Roman" panose="02020603050405020304" pitchFamily="18" charset="0"/>
              </a:rPr>
              <a:t>Session Start Date and 4CID identifier for observer layers</a:t>
            </a:r>
          </a:p>
          <a:p>
            <a:pPr marL="1600200" lvl="3" indent="-228600">
              <a:lnSpc>
                <a:spcPct val="106000"/>
              </a:lnSpc>
              <a:buFont typeface="Symbol" panose="05050102010706020507" pitchFamily="18" charset="2"/>
              <a:buChar char=""/>
            </a:pP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6000"/>
              </a:lnSpc>
              <a:buFont typeface="Symbol" panose="05050102010706020507" pitchFamily="18" charset="2"/>
              <a:buChar char=""/>
            </a:pP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6000"/>
              </a:lnSpc>
              <a:buFont typeface="Wingdings" panose="05000000000000000000" pitchFamily="2" charset="2"/>
              <a:buChar char=""/>
            </a:pPr>
            <a:r>
              <a:rPr lang="en-US" sz="700" dirty="0">
                <a:effectLst/>
                <a:latin typeface="Calibri" panose="020F0502020204030204" pitchFamily="34" charset="0"/>
                <a:ea typeface="Calibri" panose="020F0502020204030204" pitchFamily="34" charset="0"/>
                <a:cs typeface="Times New Roman" panose="02020603050405020304" pitchFamily="18" charset="0"/>
              </a:rPr>
              <a:t>There are numerous capabilities and advantages from this approach</a:t>
            </a:r>
          </a:p>
          <a:p>
            <a:pPr marL="1600200" lvl="3" indent="-228600">
              <a:lnSpc>
                <a:spcPct val="106000"/>
              </a:lnSpc>
              <a:buFont typeface="Wingdings" panose="05000000000000000000" pitchFamily="2" charset="2"/>
              <a:buChar char=""/>
            </a:pPr>
            <a:r>
              <a:rPr lang="en-US" sz="700" dirty="0">
                <a:effectLst/>
                <a:latin typeface="Calibri" panose="020F0502020204030204" pitchFamily="34" charset="0"/>
                <a:ea typeface="Calibri" panose="020F0502020204030204" pitchFamily="34" charset="0"/>
                <a:cs typeface="Times New Roman" panose="02020603050405020304" pitchFamily="18" charset="0"/>
              </a:rPr>
              <a:t>Observers can limit their visibility to only the benchmarks they are assigned</a:t>
            </a:r>
          </a:p>
          <a:p>
            <a:pPr marL="1600200" lvl="3" indent="-228600">
              <a:lnSpc>
                <a:spcPct val="106000"/>
              </a:lnSpc>
              <a:buFont typeface="Symbol" panose="05050102010706020507" pitchFamily="18" charset="2"/>
              <a:buChar char=""/>
            </a:pPr>
            <a:r>
              <a:rPr lang="en-US" sz="700" dirty="0">
                <a:effectLst/>
                <a:latin typeface="Calibri" panose="020F0502020204030204" pitchFamily="34" charset="0"/>
                <a:ea typeface="Calibri" panose="020F0502020204030204" pitchFamily="34" charset="0"/>
                <a:cs typeface="Times New Roman" panose="02020603050405020304" pitchFamily="18" charset="0"/>
              </a:rPr>
              <a:t>The observer can use the device GPS location for assistance in locating benchmarks</a:t>
            </a:r>
          </a:p>
          <a:p>
            <a:pPr marL="1600200" lvl="3" indent="-228600">
              <a:lnSpc>
                <a:spcPct val="106000"/>
              </a:lnSpc>
              <a:buFont typeface="Symbol" panose="05050102010706020507" pitchFamily="18" charset="2"/>
              <a:buChar char=""/>
            </a:pPr>
            <a:r>
              <a:rPr lang="en-US" sz="700" dirty="0">
                <a:effectLst/>
                <a:latin typeface="Calibri" panose="020F0502020204030204" pitchFamily="34" charset="0"/>
                <a:ea typeface="Calibri" panose="020F0502020204030204" pitchFamily="34" charset="0"/>
                <a:cs typeface="Times New Roman" panose="02020603050405020304" pitchFamily="18" charset="0"/>
              </a:rPr>
              <a:t>The observer can also access description and witness information,</a:t>
            </a:r>
          </a:p>
          <a:p>
            <a:pPr marL="1600200" marR="0" lvl="3" indent="-228600" algn="l" defTabSz="914400" rtl="0" eaLnBrk="1" fontAlgn="auto" latinLnBrk="0" hangingPunct="1">
              <a:lnSpc>
                <a:spcPct val="106000"/>
              </a:lnSpc>
              <a:spcBef>
                <a:spcPts val="0"/>
              </a:spcBef>
              <a:spcAft>
                <a:spcPts val="0"/>
              </a:spcAft>
              <a:buClrTx/>
              <a:buSzTx/>
              <a:buFont typeface="Symbol" panose="05050102010706020507" pitchFamily="18" charset="2"/>
              <a:buChar char=""/>
              <a:tabLst/>
              <a:defRPr/>
            </a:pPr>
            <a:r>
              <a:rPr lang="en-US" sz="700" dirty="0">
                <a:effectLst/>
                <a:latin typeface="Calibri" panose="020F0502020204030204" pitchFamily="34" charset="0"/>
                <a:ea typeface="Calibri" panose="020F0502020204030204" pitchFamily="34" charset="0"/>
                <a:cs typeface="Times New Roman" panose="02020603050405020304" pitchFamily="18" charset="0"/>
              </a:rPr>
              <a:t>update observation status,</a:t>
            </a:r>
          </a:p>
          <a:p>
            <a:pPr marL="1600200" marR="0" lvl="3" indent="-228600" algn="l" defTabSz="914400" rtl="0" eaLnBrk="1" fontAlgn="auto" latinLnBrk="0" hangingPunct="1">
              <a:lnSpc>
                <a:spcPct val="106000"/>
              </a:lnSpc>
              <a:spcBef>
                <a:spcPts val="0"/>
              </a:spcBef>
              <a:spcAft>
                <a:spcPts val="0"/>
              </a:spcAft>
              <a:buClrTx/>
              <a:buSzTx/>
              <a:buFont typeface="Symbol" panose="05050102010706020507" pitchFamily="18" charset="2"/>
              <a:buChar char=""/>
              <a:tabLst/>
              <a:defRPr/>
            </a:pPr>
            <a:r>
              <a:rPr lang="en-US" sz="700" dirty="0">
                <a:effectLst/>
                <a:latin typeface="Calibri" panose="020F0502020204030204" pitchFamily="34" charset="0"/>
                <a:ea typeface="Calibri" panose="020F0502020204030204" pitchFamily="34" charset="0"/>
                <a:cs typeface="Times New Roman" panose="02020603050405020304" pitchFamily="18" charset="0"/>
              </a:rPr>
              <a:t>access built-in navigation and driving directions</a:t>
            </a:r>
          </a:p>
          <a:p>
            <a:pPr marL="1600200" marR="0" lvl="3" indent="-228600" algn="l" defTabSz="914400" rtl="0" eaLnBrk="1" fontAlgn="auto" latinLnBrk="0" hangingPunct="1">
              <a:lnSpc>
                <a:spcPct val="106000"/>
              </a:lnSpc>
              <a:spcBef>
                <a:spcPts val="0"/>
              </a:spcBef>
              <a:spcAft>
                <a:spcPts val="0"/>
              </a:spcAft>
              <a:buClrTx/>
              <a:buSzTx/>
              <a:buFont typeface="Symbol" panose="05050102010706020507" pitchFamily="18" charset="2"/>
              <a:buChar char=""/>
              <a:tabLst/>
              <a:defRPr/>
            </a:pP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gn="l" defTabSz="914400" rtl="0" eaLnBrk="1" fontAlgn="auto" latinLnBrk="0" hangingPunct="1">
              <a:lnSpc>
                <a:spcPct val="106000"/>
              </a:lnSpc>
              <a:spcBef>
                <a:spcPts val="0"/>
              </a:spcBef>
              <a:spcAft>
                <a:spcPts val="0"/>
              </a:spcAft>
              <a:buClrTx/>
              <a:buSzTx/>
              <a:buFont typeface="Symbol" panose="05050102010706020507" pitchFamily="18" charset="2"/>
              <a:buChar char=""/>
              <a:tabLst/>
              <a:defRPr/>
            </a:pPr>
            <a:r>
              <a:rPr lang="en-US" sz="700" dirty="0">
                <a:effectLst/>
                <a:latin typeface="Calibri" panose="020F0502020204030204" pitchFamily="34" charset="0"/>
                <a:ea typeface="Calibri" panose="020F0502020204030204" pitchFamily="34" charset="0"/>
                <a:cs typeface="Times New Roman" panose="02020603050405020304" pitchFamily="18" charset="0"/>
              </a:rPr>
              <a:t>The web map also enabled upper management to have access to real-time observation status</a:t>
            </a:r>
          </a:p>
        </p:txBody>
      </p:sp>
      <p:sp>
        <p:nvSpPr>
          <p:cNvPr id="4" name="Slide Number Placeholder 3"/>
          <p:cNvSpPr>
            <a:spLocks noGrp="1"/>
          </p:cNvSpPr>
          <p:nvPr>
            <p:ph type="sldNum" sz="quarter" idx="5"/>
          </p:nvPr>
        </p:nvSpPr>
        <p:spPr/>
        <p:txBody>
          <a:bodyPr/>
          <a:lstStyle/>
          <a:p>
            <a:fld id="{DB80CCDA-D968-4B06-ACAD-8FD41F547B4C}" type="slidenum">
              <a:rPr lang="en-US" smtClean="0"/>
              <a:t>7</a:t>
            </a:fld>
            <a:endParaRPr lang="en-US"/>
          </a:p>
        </p:txBody>
      </p:sp>
    </p:spTree>
    <p:extLst>
      <p:ext uri="{BB962C8B-B14F-4D97-AF65-F5344CB8AC3E}">
        <p14:creationId xmlns:p14="http://schemas.microsoft.com/office/powerpoint/2010/main" val="3082695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6000"/>
              </a:lnSpc>
              <a:spcBef>
                <a:spcPts val="0"/>
              </a:spcBef>
              <a:spcAft>
                <a:spcPts val="0"/>
              </a:spcAft>
              <a:buClrTx/>
              <a:buSzTx/>
              <a:buFont typeface="Courier New" panose="02070309020205020404" pitchFamily="49" charset="0"/>
              <a:buNone/>
              <a:tabLst/>
              <a:defRPr/>
            </a:pPr>
            <a:r>
              <a:rPr lang="en-US" sz="700" dirty="0">
                <a:effectLst/>
                <a:latin typeface="Calibri" panose="020F0502020204030204" pitchFamily="34" charset="0"/>
                <a:ea typeface="Calibri" panose="020F0502020204030204" pitchFamily="34" charset="0"/>
                <a:cs typeface="Times New Roman" panose="02020603050405020304" pitchFamily="18" charset="0"/>
              </a:rPr>
              <a:t>The next step was to formulate a QA/QC System</a:t>
            </a:r>
          </a:p>
          <a:p>
            <a:pPr marL="457200" marR="0" lvl="1" indent="0" algn="l" defTabSz="914400" rtl="0" eaLnBrk="1" fontAlgn="auto" latinLnBrk="0" hangingPunct="1">
              <a:lnSpc>
                <a:spcPct val="106000"/>
              </a:lnSpc>
              <a:spcBef>
                <a:spcPts val="0"/>
              </a:spcBef>
              <a:spcAft>
                <a:spcPts val="0"/>
              </a:spcAft>
              <a:buClrTx/>
              <a:buSzTx/>
              <a:buFont typeface="Courier New" panose="02070309020205020404" pitchFamily="49" charset="0"/>
              <a:buNone/>
              <a:tabLst/>
              <a:defRPr/>
            </a:pP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6000"/>
              </a:lnSpc>
              <a:spcBef>
                <a:spcPts val="0"/>
              </a:spcBef>
              <a:spcAft>
                <a:spcPts val="0"/>
              </a:spcAft>
              <a:buClrTx/>
              <a:buSzTx/>
              <a:buFont typeface="Courier New" panose="02070309020205020404" pitchFamily="49" charset="0"/>
              <a:buNone/>
              <a:tabLst/>
              <a:defRPr/>
            </a:pPr>
            <a:r>
              <a:rPr lang="en-US" sz="700" dirty="0">
                <a:effectLst/>
                <a:latin typeface="Calibri" panose="020F0502020204030204" pitchFamily="34" charset="0"/>
                <a:ea typeface="Calibri" panose="020F0502020204030204" pitchFamily="34" charset="0"/>
                <a:cs typeface="Times New Roman" panose="02020603050405020304" pitchFamily="18" charset="0"/>
              </a:rPr>
              <a:t>A successful QA/QC system combines training and operational protocols to return the highest quality results for our efforts</a:t>
            </a:r>
          </a:p>
          <a:p>
            <a:pPr marL="742950" marR="0" lvl="1" indent="-285750" algn="l" defTabSz="914400" rtl="0" eaLnBrk="1" fontAlgn="auto" latinLnBrk="0" hangingPunct="1">
              <a:lnSpc>
                <a:spcPct val="106000"/>
              </a:lnSpc>
              <a:spcBef>
                <a:spcPts val="0"/>
              </a:spcBef>
              <a:spcAft>
                <a:spcPts val="0"/>
              </a:spcAft>
              <a:buClrTx/>
              <a:buSzTx/>
              <a:buFont typeface="Courier New" panose="02070309020205020404" pitchFamily="49" charset="0"/>
              <a:buChar char="o"/>
              <a:tabLst/>
              <a:defRPr/>
            </a:pP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6000"/>
              </a:lnSpc>
              <a:buFont typeface="Courier New" panose="02070309020205020404" pitchFamily="49" charset="0"/>
              <a:buChar char="o"/>
            </a:pPr>
            <a:r>
              <a:rPr lang="en-US" sz="700" dirty="0">
                <a:effectLst/>
                <a:latin typeface="Calibri" panose="020F0502020204030204" pitchFamily="34" charset="0"/>
                <a:ea typeface="Calibri" panose="020F0502020204030204" pitchFamily="34" charset="0"/>
                <a:cs typeface="Times New Roman" panose="02020603050405020304" pitchFamily="18" charset="0"/>
              </a:rPr>
              <a:t>Identifying error sources</a:t>
            </a:r>
          </a:p>
          <a:p>
            <a:pPr marL="742950" marR="0" lvl="1" indent="-285750" algn="l" defTabSz="914400" rtl="0" eaLnBrk="1" fontAlgn="auto" latinLnBrk="0" hangingPunct="1">
              <a:lnSpc>
                <a:spcPct val="106000"/>
              </a:lnSpc>
              <a:spcBef>
                <a:spcPts val="0"/>
              </a:spcBef>
              <a:spcAft>
                <a:spcPts val="0"/>
              </a:spcAft>
              <a:buClrTx/>
              <a:buSzTx/>
              <a:buFont typeface="Courier New" panose="02070309020205020404" pitchFamily="49" charset="0"/>
              <a:buChar char="o"/>
              <a:tabLst/>
              <a:defRPr/>
            </a:pPr>
            <a:r>
              <a:rPr lang="en-US" sz="700" dirty="0">
                <a:effectLst/>
                <a:latin typeface="Calibri" panose="020F0502020204030204" pitchFamily="34" charset="0"/>
                <a:ea typeface="Calibri" panose="020F0502020204030204" pitchFamily="34" charset="0"/>
                <a:cs typeface="Times New Roman" panose="02020603050405020304" pitchFamily="18" charset="0"/>
              </a:rPr>
              <a:t>Properly Calibrating all equipment</a:t>
            </a:r>
          </a:p>
          <a:p>
            <a:pPr marL="742950" lvl="1" indent="-285750">
              <a:lnSpc>
                <a:spcPct val="106000"/>
              </a:lnSpc>
              <a:buFont typeface="Courier New" panose="02070309020205020404" pitchFamily="49" charset="0"/>
              <a:buChar char="o"/>
            </a:pPr>
            <a:r>
              <a:rPr lang="en-US" sz="700" dirty="0">
                <a:effectLst/>
                <a:latin typeface="Calibri" panose="020F0502020204030204" pitchFamily="34" charset="0"/>
                <a:ea typeface="Calibri" panose="020F0502020204030204" pitchFamily="34" charset="0"/>
                <a:cs typeface="Times New Roman" panose="02020603050405020304" pitchFamily="18" charset="0"/>
              </a:rPr>
              <a:t>Preparing for equipment failures</a:t>
            </a:r>
          </a:p>
          <a:p>
            <a:pPr marL="742950" lvl="1" indent="-285750">
              <a:lnSpc>
                <a:spcPct val="106000"/>
              </a:lnSpc>
              <a:buFont typeface="Courier New" panose="02070309020205020404" pitchFamily="49" charset="0"/>
              <a:buChar char="o"/>
            </a:pP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6000"/>
              </a:lnSpc>
              <a:buFont typeface="Courier New" panose="02070309020205020404" pitchFamily="49" charset="0"/>
              <a:buChar char="o"/>
            </a:pPr>
            <a:r>
              <a:rPr lang="en-US" sz="700" dirty="0">
                <a:effectLst/>
                <a:latin typeface="Calibri" panose="020F0502020204030204" pitchFamily="34" charset="0"/>
                <a:ea typeface="Calibri" panose="020F0502020204030204" pitchFamily="34" charset="0"/>
                <a:cs typeface="Times New Roman" panose="02020603050405020304" pitchFamily="18" charset="0"/>
              </a:rPr>
              <a:t>Operational Protocols</a:t>
            </a:r>
          </a:p>
          <a:p>
            <a:pPr marL="914400" lvl="2" indent="0">
              <a:lnSpc>
                <a:spcPct val="106000"/>
              </a:lnSpc>
              <a:buFont typeface="Wingdings" panose="05000000000000000000" pitchFamily="2" charset="2"/>
              <a:buNone/>
            </a:pP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6000"/>
              </a:lnSpc>
              <a:buFont typeface="Courier New" panose="02070309020205020404" pitchFamily="49" charset="0"/>
              <a:buChar char="o"/>
            </a:pPr>
            <a:r>
              <a:rPr lang="en-US" sz="700" dirty="0">
                <a:effectLst/>
                <a:latin typeface="Calibri" panose="020F0502020204030204" pitchFamily="34" charset="0"/>
                <a:ea typeface="Calibri" panose="020F0502020204030204" pitchFamily="34" charset="0"/>
                <a:cs typeface="Times New Roman" panose="02020603050405020304" pitchFamily="18" charset="0"/>
              </a:rPr>
              <a:t>Developing a communication protocol</a:t>
            </a:r>
          </a:p>
          <a:p>
            <a:pPr marL="1143000" lvl="2" indent="-228600">
              <a:lnSpc>
                <a:spcPct val="106000"/>
              </a:lnSpc>
              <a:buFont typeface="Wingdings" panose="05000000000000000000" pitchFamily="2" charset="2"/>
              <a:buChar char=""/>
            </a:pPr>
            <a:r>
              <a:rPr lang="en-US" sz="700" dirty="0">
                <a:effectLst/>
                <a:latin typeface="Calibri" panose="020F0502020204030204" pitchFamily="34" charset="0"/>
                <a:ea typeface="Calibri" panose="020F0502020204030204" pitchFamily="34" charset="0"/>
                <a:cs typeface="Times New Roman" panose="02020603050405020304" pitchFamily="18" charset="0"/>
              </a:rPr>
              <a:t>Setting up a group text for GNSS setups</a:t>
            </a:r>
          </a:p>
          <a:p>
            <a:pPr marL="1143000" lvl="2" indent="-228600">
              <a:lnSpc>
                <a:spcPct val="106000"/>
              </a:lnSpc>
              <a:buFont typeface="Wingdings" panose="05000000000000000000" pitchFamily="2" charset="2"/>
              <a:buChar char=""/>
            </a:pPr>
            <a:r>
              <a:rPr lang="en-US" sz="700" dirty="0">
                <a:effectLst/>
                <a:latin typeface="Calibri" panose="020F0502020204030204" pitchFamily="34" charset="0"/>
                <a:ea typeface="Calibri" panose="020F0502020204030204" pitchFamily="34" charset="0"/>
                <a:cs typeface="Times New Roman" panose="02020603050405020304" pitchFamily="18" charset="0"/>
              </a:rPr>
              <a:t>Established system for reporting </a:t>
            </a:r>
            <a:r>
              <a:rPr lang="en-US" sz="700" dirty="0" err="1">
                <a:effectLst/>
                <a:latin typeface="Calibri" panose="020F0502020204030204" pitchFamily="34" charset="0"/>
                <a:ea typeface="Calibri" panose="020F0502020204030204" pitchFamily="34" charset="0"/>
                <a:cs typeface="Times New Roman" panose="02020603050405020304" pitchFamily="18" charset="0"/>
              </a:rPr>
              <a:t>iregularities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914400" lvl="2" indent="0">
              <a:lnSpc>
                <a:spcPct val="106000"/>
              </a:lnSpc>
              <a:buFont typeface="Wingdings" panose="05000000000000000000" pitchFamily="2" charset="2"/>
              <a:buNone/>
            </a:pP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6000"/>
              </a:lnSpc>
              <a:buFont typeface="Courier New" panose="02070309020205020404" pitchFamily="49" charset="0"/>
              <a:buChar char="o"/>
            </a:pPr>
            <a:r>
              <a:rPr lang="en-US" sz="700" dirty="0">
                <a:effectLst/>
                <a:latin typeface="Calibri" panose="020F0502020204030204" pitchFamily="34" charset="0"/>
                <a:ea typeface="Calibri" panose="020F0502020204030204" pitchFamily="34" charset="0"/>
                <a:cs typeface="Times New Roman" panose="02020603050405020304" pitchFamily="18" charset="0"/>
              </a:rPr>
              <a:t>Data Protocol</a:t>
            </a:r>
          </a:p>
          <a:p>
            <a:pPr marL="1143000" lvl="2" indent="-228600">
              <a:lnSpc>
                <a:spcPct val="106000"/>
              </a:lnSpc>
              <a:buFont typeface="Wingdings" panose="05000000000000000000" pitchFamily="2" charset="2"/>
              <a:buChar char=""/>
            </a:pPr>
            <a:r>
              <a:rPr lang="en-US" sz="700" dirty="0">
                <a:effectLst/>
                <a:latin typeface="Calibri" panose="020F0502020204030204" pitchFamily="34" charset="0"/>
                <a:ea typeface="Calibri" panose="020F0502020204030204" pitchFamily="34" charset="0"/>
                <a:cs typeface="Times New Roman" panose="02020603050405020304" pitchFamily="18" charset="0"/>
              </a:rPr>
              <a:t>Establishing a QA manager</a:t>
            </a:r>
          </a:p>
          <a:p>
            <a:pPr marL="1143000" lvl="2" indent="-228600">
              <a:lnSpc>
                <a:spcPct val="106000"/>
              </a:lnSpc>
              <a:buFont typeface="Wingdings" panose="05000000000000000000" pitchFamily="2" charset="2"/>
              <a:buChar char=""/>
            </a:pPr>
            <a:r>
              <a:rPr lang="en-US" sz="700" dirty="0">
                <a:effectLst/>
                <a:latin typeface="Calibri" panose="020F0502020204030204" pitchFamily="34" charset="0"/>
                <a:ea typeface="Calibri" panose="020F0502020204030204" pitchFamily="34" charset="0"/>
                <a:cs typeface="Times New Roman" panose="02020603050405020304" pitchFamily="18" charset="0"/>
              </a:rPr>
              <a:t>Google drive prepopulated with 4CID folders</a:t>
            </a:r>
          </a:p>
          <a:p>
            <a:pPr marL="1143000" lvl="2" indent="-228600">
              <a:lnSpc>
                <a:spcPct val="106000"/>
              </a:lnSpc>
              <a:spcAft>
                <a:spcPts val="800"/>
              </a:spcAft>
              <a:buFont typeface="Wingdings" panose="05000000000000000000" pitchFamily="2" charset="2"/>
              <a:buChar char=""/>
            </a:pPr>
            <a:r>
              <a:rPr lang="en-US" sz="700" dirty="0">
                <a:effectLst/>
                <a:latin typeface="Calibri" panose="020F0502020204030204" pitchFamily="34" charset="0"/>
                <a:ea typeface="Calibri" panose="020F0502020204030204" pitchFamily="34" charset="0"/>
                <a:cs typeface="Times New Roman" panose="02020603050405020304" pitchFamily="18" charset="0"/>
              </a:rPr>
              <a:t>Daily file checks, rinex checks, photograph checks</a:t>
            </a:r>
          </a:p>
          <a:p>
            <a:pPr marL="1143000" lvl="2" indent="-228600">
              <a:lnSpc>
                <a:spcPct val="106000"/>
              </a:lnSpc>
              <a:spcAft>
                <a:spcPts val="800"/>
              </a:spcAft>
              <a:buFont typeface="Wingdings" panose="05000000000000000000" pitchFamily="2" charset="2"/>
              <a:buChar char=""/>
            </a:pPr>
            <a:r>
              <a:rPr lang="en-US" sz="700" dirty="0">
                <a:effectLst/>
                <a:latin typeface="Calibri" panose="020F0502020204030204" pitchFamily="34" charset="0"/>
                <a:ea typeface="Calibri" panose="020F0502020204030204" pitchFamily="34" charset="0"/>
                <a:cs typeface="Times New Roman" panose="02020603050405020304" pitchFamily="18" charset="0"/>
              </a:rPr>
              <a:t>Incorporated a OPUS project for preliminary observation results</a:t>
            </a:r>
          </a:p>
          <a:p>
            <a:pPr marL="914400" lvl="2" indent="0">
              <a:lnSpc>
                <a:spcPct val="106000"/>
              </a:lnSpc>
              <a:buFont typeface="Wingdings" panose="05000000000000000000" pitchFamily="2" charset="2"/>
              <a:buNone/>
            </a:pP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6000"/>
              </a:lnSpc>
              <a:buFont typeface="Courier New" panose="02070309020205020404" pitchFamily="49" charset="0"/>
              <a:buChar char="o"/>
            </a:pPr>
            <a:r>
              <a:rPr lang="en-US" sz="700" dirty="0">
                <a:effectLst/>
                <a:latin typeface="Calibri" panose="020F0502020204030204" pitchFamily="34" charset="0"/>
                <a:ea typeface="Calibri" panose="020F0502020204030204" pitchFamily="34" charset="0"/>
                <a:cs typeface="Times New Roman" panose="02020603050405020304" pitchFamily="18" charset="0"/>
              </a:rPr>
              <a:t>Paperless Protocol</a:t>
            </a:r>
          </a:p>
          <a:p>
            <a:pPr marL="1200150" lvl="2" indent="-285750">
              <a:lnSpc>
                <a:spcPct val="106000"/>
              </a:lnSpc>
              <a:buFont typeface="Courier New" panose="02070309020205020404" pitchFamily="49" charset="0"/>
              <a:buChar char="o"/>
            </a:pPr>
            <a:r>
              <a:rPr lang="en-US" sz="700" dirty="0">
                <a:effectLst/>
                <a:latin typeface="Calibri" panose="020F0502020204030204" pitchFamily="34" charset="0"/>
                <a:ea typeface="Calibri" panose="020F0502020204030204" pitchFamily="34" charset="0"/>
                <a:cs typeface="Times New Roman" panose="02020603050405020304" pitchFamily="18" charset="0"/>
              </a:rPr>
              <a:t>Mitigating systematic user errors</a:t>
            </a:r>
          </a:p>
          <a:p>
            <a:pPr marL="1200150" lvl="2" indent="-285750">
              <a:lnSpc>
                <a:spcPct val="106000"/>
              </a:lnSpc>
              <a:buFont typeface="Courier New" panose="02070309020205020404" pitchFamily="49" charset="0"/>
              <a:buChar char="o"/>
            </a:pPr>
            <a:r>
              <a:rPr lang="en-US" sz="700" dirty="0">
                <a:effectLst/>
                <a:latin typeface="Calibri" panose="020F0502020204030204" pitchFamily="34" charset="0"/>
                <a:ea typeface="Calibri" panose="020F0502020204030204" pitchFamily="34" charset="0"/>
                <a:cs typeface="Times New Roman" panose="02020603050405020304" pitchFamily="18" charset="0"/>
              </a:rPr>
              <a:t>GNSS Log app</a:t>
            </a:r>
            <a:endParaRPr lang="en-US" dirty="0"/>
          </a:p>
        </p:txBody>
      </p:sp>
      <p:sp>
        <p:nvSpPr>
          <p:cNvPr id="4" name="Slide Number Placeholder 3"/>
          <p:cNvSpPr>
            <a:spLocks noGrp="1"/>
          </p:cNvSpPr>
          <p:nvPr>
            <p:ph type="sldNum" sz="quarter" idx="5"/>
          </p:nvPr>
        </p:nvSpPr>
        <p:spPr/>
        <p:txBody>
          <a:bodyPr/>
          <a:lstStyle/>
          <a:p>
            <a:fld id="{DB80CCDA-D968-4B06-ACAD-8FD41F547B4C}" type="slidenum">
              <a:rPr lang="en-US" smtClean="0"/>
              <a:t>8</a:t>
            </a:fld>
            <a:endParaRPr lang="en-US"/>
          </a:p>
        </p:txBody>
      </p:sp>
    </p:spTree>
    <p:extLst>
      <p:ext uri="{BB962C8B-B14F-4D97-AF65-F5344CB8AC3E}">
        <p14:creationId xmlns:p14="http://schemas.microsoft.com/office/powerpoint/2010/main" val="252507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FOB has adopted a paperless protocol as part of the National Ocean Service zero waste initiative</a:t>
            </a:r>
          </a:p>
          <a:p>
            <a:endParaRPr lang="en-US" dirty="0"/>
          </a:p>
          <a:p>
            <a:r>
              <a:rPr lang="en-US" dirty="0"/>
              <a:t>The most time consuming and error prone task of the field observer is the repetitive completion of the observation log</a:t>
            </a:r>
          </a:p>
          <a:p>
            <a:endParaRPr lang="en-US" dirty="0"/>
          </a:p>
          <a:p>
            <a:r>
              <a:rPr lang="en-US" dirty="0"/>
              <a:t>GNSS Log app is a mobile device app for iPhone or iPad</a:t>
            </a:r>
          </a:p>
        </p:txBody>
      </p:sp>
      <p:sp>
        <p:nvSpPr>
          <p:cNvPr id="4" name="Slide Number Placeholder 3"/>
          <p:cNvSpPr>
            <a:spLocks noGrp="1"/>
          </p:cNvSpPr>
          <p:nvPr>
            <p:ph type="sldNum" sz="quarter" idx="5"/>
          </p:nvPr>
        </p:nvSpPr>
        <p:spPr/>
        <p:txBody>
          <a:bodyPr/>
          <a:lstStyle/>
          <a:p>
            <a:fld id="{DB80CCDA-D968-4B06-ACAD-8FD41F547B4C}" type="slidenum">
              <a:rPr lang="en-US" smtClean="0"/>
              <a:t>9</a:t>
            </a:fld>
            <a:endParaRPr lang="en-US"/>
          </a:p>
        </p:txBody>
      </p:sp>
    </p:spTree>
    <p:extLst>
      <p:ext uri="{BB962C8B-B14F-4D97-AF65-F5344CB8AC3E}">
        <p14:creationId xmlns:p14="http://schemas.microsoft.com/office/powerpoint/2010/main" val="3393533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609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4CB5F-91E5-44C2-A972-CC6C8FCA93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510450-CFF6-48D0-9A45-DFE1B6FA37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A50C17-1F6C-4803-8F74-1DE61E177BAB}"/>
              </a:ext>
            </a:extLst>
          </p:cNvPr>
          <p:cNvSpPr>
            <a:spLocks noGrp="1"/>
          </p:cNvSpPr>
          <p:nvPr>
            <p:ph type="dt" sz="half" idx="10"/>
          </p:nvPr>
        </p:nvSpPr>
        <p:spPr/>
        <p:txBody>
          <a:bodyPr/>
          <a:lstStyle/>
          <a:p>
            <a:fld id="{F016A468-B10C-E94D-B4AE-FD48B5E66BC0}" type="datetimeFigureOut">
              <a:rPr lang="en-US" smtClean="0"/>
              <a:t>5/19/2023</a:t>
            </a:fld>
            <a:endParaRPr lang="en-US"/>
          </a:p>
        </p:txBody>
      </p:sp>
      <p:sp>
        <p:nvSpPr>
          <p:cNvPr id="5" name="Footer Placeholder 4">
            <a:extLst>
              <a:ext uri="{FF2B5EF4-FFF2-40B4-BE49-F238E27FC236}">
                <a16:creationId xmlns:a16="http://schemas.microsoft.com/office/drawing/2014/main" id="{EC049EB6-7695-463B-A0C8-52FD971ED4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7BAC0-E7D3-41BB-92C6-2641B3CFFBCD}"/>
              </a:ext>
            </a:extLst>
          </p:cNvPr>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857728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6B8D7-1F4C-4FE4-9214-73F3D70DFE8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2B2FF8A-4441-458E-BCD4-062D0AC4527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6B379A1-F118-497E-A24F-ACD0998E02DB}"/>
              </a:ext>
            </a:extLst>
          </p:cNvPr>
          <p:cNvSpPr>
            <a:spLocks noGrp="1"/>
          </p:cNvSpPr>
          <p:nvPr>
            <p:ph type="dt" sz="half" idx="10"/>
          </p:nvPr>
        </p:nvSpPr>
        <p:spPr/>
        <p:txBody>
          <a:bodyPr/>
          <a:lstStyle/>
          <a:p>
            <a:fld id="{F016A468-B10C-E94D-B4AE-FD48B5E66BC0}" type="datetimeFigureOut">
              <a:rPr lang="en-US" smtClean="0"/>
              <a:t>5/19/2023</a:t>
            </a:fld>
            <a:endParaRPr lang="en-US"/>
          </a:p>
        </p:txBody>
      </p:sp>
      <p:sp>
        <p:nvSpPr>
          <p:cNvPr id="5" name="Footer Placeholder 4">
            <a:extLst>
              <a:ext uri="{FF2B5EF4-FFF2-40B4-BE49-F238E27FC236}">
                <a16:creationId xmlns:a16="http://schemas.microsoft.com/office/drawing/2014/main" id="{0191454C-5832-4DBA-BE33-0FF68E954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4B53E0-0448-41DB-98AA-D5DCD854A928}"/>
              </a:ext>
            </a:extLst>
          </p:cNvPr>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10139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7595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jpg"/><Relationship Id="rId7" Type="http://schemas.openxmlformats.org/officeDocument/2006/relationships/hyperlink" Target="https://apps.apple.com/us/app/gnss-log-app/id1554968869?platform=iphone"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jp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esri.com/en-us/arcgis/products/arcgis-field-maps/overview" TargetMode="Externa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4.jpg"/><Relationship Id="rId7" Type="http://schemas.openxmlformats.org/officeDocument/2006/relationships/hyperlink" Target="https://apps.apple.com/us/app/gnss-log-app/id1554968869?platform=iphone"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64575" y="1052673"/>
            <a:ext cx="6722533" cy="1216747"/>
          </a:xfrm>
        </p:spPr>
        <p:txBody>
          <a:bodyPr>
            <a:noAutofit/>
          </a:bodyPr>
          <a:lstStyle/>
          <a:p>
            <a:pPr algn="ctr"/>
            <a:r>
              <a:rPr lang="en-US" sz="3600" dirty="0">
                <a:latin typeface="Arial" panose="020B0604020202020204" pitchFamily="34" charset="0"/>
                <a:cs typeface="Arial" panose="020B0604020202020204" pitchFamily="34" charset="0"/>
              </a:rPr>
              <a:t>International Great Lakes Datum (IGLD) GNSS Campaign</a:t>
            </a:r>
          </a:p>
        </p:txBody>
      </p:sp>
      <p:pic>
        <p:nvPicPr>
          <p:cNvPr id="4" name="Picture 3">
            <a:extLst>
              <a:ext uri="{FF2B5EF4-FFF2-40B4-BE49-F238E27FC236}">
                <a16:creationId xmlns:a16="http://schemas.microsoft.com/office/drawing/2014/main" id="{E172FFEB-2A80-4213-8A2C-C7FE4521A201}"/>
              </a:ext>
            </a:extLst>
          </p:cNvPr>
          <p:cNvPicPr>
            <a:picLocks noChangeAspect="1"/>
          </p:cNvPicPr>
          <p:nvPr/>
        </p:nvPicPr>
        <p:blipFill>
          <a:blip r:embed="rId4"/>
          <a:stretch>
            <a:fillRect/>
          </a:stretch>
        </p:blipFill>
        <p:spPr>
          <a:xfrm>
            <a:off x="4874281" y="2335121"/>
            <a:ext cx="3337071" cy="2490489"/>
          </a:xfrm>
          <a:prstGeom prst="rect">
            <a:avLst/>
          </a:prstGeom>
        </p:spPr>
      </p:pic>
      <p:sp>
        <p:nvSpPr>
          <p:cNvPr id="5" name="TextBox 4">
            <a:extLst>
              <a:ext uri="{FF2B5EF4-FFF2-40B4-BE49-F238E27FC236}">
                <a16:creationId xmlns:a16="http://schemas.microsoft.com/office/drawing/2014/main" id="{C8110D12-9A0F-4D90-8BF6-DA51A9ADAAAB}"/>
              </a:ext>
            </a:extLst>
          </p:cNvPr>
          <p:cNvSpPr txBox="1"/>
          <p:nvPr/>
        </p:nvSpPr>
        <p:spPr>
          <a:xfrm>
            <a:off x="1095887" y="3194394"/>
            <a:ext cx="3173833" cy="16312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 case study for leveraging digital tools to enhance QA/QC on large scale static GNSS observation campaign</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043D6C1-64F3-4839-9F07-D02466E1EFC0}"/>
              </a:ext>
            </a:extLst>
          </p:cNvPr>
          <p:cNvPicPr>
            <a:picLocks noChangeAspect="1"/>
          </p:cNvPicPr>
          <p:nvPr/>
        </p:nvPicPr>
        <p:blipFill>
          <a:blip r:embed="rId4"/>
          <a:stretch>
            <a:fillRect/>
          </a:stretch>
        </p:blipFill>
        <p:spPr>
          <a:xfrm>
            <a:off x="6876770" y="2206340"/>
            <a:ext cx="2010101" cy="2591747"/>
          </a:xfrm>
          <a:prstGeom prst="rect">
            <a:avLst/>
          </a:prstGeom>
        </p:spPr>
      </p:pic>
      <p:pic>
        <p:nvPicPr>
          <p:cNvPr id="10" name="Picture 9">
            <a:extLst>
              <a:ext uri="{FF2B5EF4-FFF2-40B4-BE49-F238E27FC236}">
                <a16:creationId xmlns:a16="http://schemas.microsoft.com/office/drawing/2014/main" id="{B7DE3E23-B865-462B-AF9D-A634CC9093E6}"/>
              </a:ext>
            </a:extLst>
          </p:cNvPr>
          <p:cNvPicPr>
            <a:picLocks noChangeAspect="1"/>
          </p:cNvPicPr>
          <p:nvPr/>
        </p:nvPicPr>
        <p:blipFill>
          <a:blip r:embed="rId5"/>
          <a:stretch>
            <a:fillRect/>
          </a:stretch>
        </p:blipFill>
        <p:spPr>
          <a:xfrm>
            <a:off x="4815581" y="2206340"/>
            <a:ext cx="2010101" cy="2591747"/>
          </a:xfrm>
          <a:prstGeom prst="rect">
            <a:avLst/>
          </a:prstGeom>
        </p:spPr>
      </p:pic>
      <p:pic>
        <p:nvPicPr>
          <p:cNvPr id="3" name="Picture 2">
            <a:extLst>
              <a:ext uri="{FF2B5EF4-FFF2-40B4-BE49-F238E27FC236}">
                <a16:creationId xmlns:a16="http://schemas.microsoft.com/office/drawing/2014/main" id="{A6EC5D33-4FFB-4077-8F7A-FE7685186EB6}"/>
              </a:ext>
            </a:extLst>
          </p:cNvPr>
          <p:cNvPicPr>
            <a:picLocks noChangeAspect="1"/>
          </p:cNvPicPr>
          <p:nvPr/>
        </p:nvPicPr>
        <p:blipFill>
          <a:blip r:embed="rId6"/>
          <a:stretch>
            <a:fillRect/>
          </a:stretch>
        </p:blipFill>
        <p:spPr>
          <a:xfrm>
            <a:off x="487548" y="4044045"/>
            <a:ext cx="2118274" cy="1000729"/>
          </a:xfrm>
          <a:prstGeom prst="rect">
            <a:avLst/>
          </a:prstGeom>
        </p:spPr>
      </p:pic>
      <p:sp>
        <p:nvSpPr>
          <p:cNvPr id="4" name="TextBox 3">
            <a:extLst>
              <a:ext uri="{FF2B5EF4-FFF2-40B4-BE49-F238E27FC236}">
                <a16:creationId xmlns:a16="http://schemas.microsoft.com/office/drawing/2014/main" id="{26184E95-6E27-4414-A603-8B442F5E3D7F}"/>
              </a:ext>
            </a:extLst>
          </p:cNvPr>
          <p:cNvSpPr txBox="1"/>
          <p:nvPr/>
        </p:nvSpPr>
        <p:spPr>
          <a:xfrm>
            <a:off x="2721701" y="4798087"/>
            <a:ext cx="5763491" cy="276999"/>
          </a:xfrm>
          <a:prstGeom prst="rect">
            <a:avLst/>
          </a:prstGeom>
          <a:noFill/>
        </p:spPr>
        <p:txBody>
          <a:bodyPr wrap="square" rtlCol="0">
            <a:spAutoFit/>
          </a:bodyPr>
          <a:lstStyle/>
          <a:p>
            <a:r>
              <a:rPr lang="en-US" sz="1200" dirty="0">
                <a:hlinkClick r:id="rId7"/>
              </a:rPr>
              <a:t>https://apps.apple.com/us/app/gnss-log-app/id1554968869?platform=iphone</a:t>
            </a:r>
            <a:endParaRPr lang="en-US" sz="1200" dirty="0"/>
          </a:p>
        </p:txBody>
      </p:sp>
      <p:pic>
        <p:nvPicPr>
          <p:cNvPr id="9" name="Picture 8">
            <a:extLst>
              <a:ext uri="{FF2B5EF4-FFF2-40B4-BE49-F238E27FC236}">
                <a16:creationId xmlns:a16="http://schemas.microsoft.com/office/drawing/2014/main" id="{B3479A65-EEEC-4A99-9990-37563EC67FB5}"/>
              </a:ext>
            </a:extLst>
          </p:cNvPr>
          <p:cNvPicPr>
            <a:picLocks noChangeAspect="1"/>
          </p:cNvPicPr>
          <p:nvPr/>
        </p:nvPicPr>
        <p:blipFill>
          <a:blip r:embed="rId8"/>
          <a:stretch>
            <a:fillRect/>
          </a:stretch>
        </p:blipFill>
        <p:spPr>
          <a:xfrm>
            <a:off x="2730688" y="2206340"/>
            <a:ext cx="2026953" cy="2591747"/>
          </a:xfrm>
          <a:prstGeom prst="rect">
            <a:avLst/>
          </a:prstGeom>
        </p:spPr>
      </p:pic>
      <p:pic>
        <p:nvPicPr>
          <p:cNvPr id="2" name="Picture 1">
            <a:extLst>
              <a:ext uri="{FF2B5EF4-FFF2-40B4-BE49-F238E27FC236}">
                <a16:creationId xmlns:a16="http://schemas.microsoft.com/office/drawing/2014/main" id="{D039CA48-2D63-4C5A-87C0-63A1495175CA}"/>
              </a:ext>
            </a:extLst>
          </p:cNvPr>
          <p:cNvPicPr>
            <a:picLocks noChangeAspect="1"/>
          </p:cNvPicPr>
          <p:nvPr/>
        </p:nvPicPr>
        <p:blipFill>
          <a:blip r:embed="rId9"/>
          <a:stretch>
            <a:fillRect/>
          </a:stretch>
        </p:blipFill>
        <p:spPr>
          <a:xfrm>
            <a:off x="339172" y="552148"/>
            <a:ext cx="2194560" cy="2836718"/>
          </a:xfrm>
          <a:prstGeom prst="rect">
            <a:avLst/>
          </a:prstGeom>
        </p:spPr>
      </p:pic>
      <p:sp>
        <p:nvSpPr>
          <p:cNvPr id="12" name="TextBox 11">
            <a:extLst>
              <a:ext uri="{FF2B5EF4-FFF2-40B4-BE49-F238E27FC236}">
                <a16:creationId xmlns:a16="http://schemas.microsoft.com/office/drawing/2014/main" id="{04811648-5125-4927-8834-D4702FE66DA2}"/>
              </a:ext>
            </a:extLst>
          </p:cNvPr>
          <p:cNvSpPr txBox="1"/>
          <p:nvPr/>
        </p:nvSpPr>
        <p:spPr>
          <a:xfrm>
            <a:off x="2636581" y="636679"/>
            <a:ext cx="4905329" cy="1384995"/>
          </a:xfrm>
          <a:prstGeom prst="rect">
            <a:avLst/>
          </a:prstGeom>
          <a:noFill/>
        </p:spPr>
        <p:txBody>
          <a:bodyPr wrap="square" rtlCol="0">
            <a:spAutoFit/>
          </a:bodyPr>
          <a:lstStyle/>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Utilizes a Library of reusable Equipment</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Observation Logs can be exported to PDF and shared via email, text, airdrop, etc.</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Leverages the Device GPS, Camera and Motion sensors</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Eliminates common transcription errors</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Free on the App Store for iPhone and iPad</a:t>
            </a:r>
          </a:p>
        </p:txBody>
      </p:sp>
    </p:spTree>
    <p:extLst>
      <p:ext uri="{BB962C8B-B14F-4D97-AF65-F5344CB8AC3E}">
        <p14:creationId xmlns:p14="http://schemas.microsoft.com/office/powerpoint/2010/main" val="3507147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2209838" y="472750"/>
            <a:ext cx="4702690" cy="4459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Equipment Preparation</a:t>
            </a:r>
          </a:p>
        </p:txBody>
      </p:sp>
      <p:pic>
        <p:nvPicPr>
          <p:cNvPr id="4" name="Picture 3">
            <a:extLst>
              <a:ext uri="{FF2B5EF4-FFF2-40B4-BE49-F238E27FC236}">
                <a16:creationId xmlns:a16="http://schemas.microsoft.com/office/drawing/2014/main" id="{A01D2E11-FDAF-445E-A973-CD451C203AE7}"/>
              </a:ext>
            </a:extLst>
          </p:cNvPr>
          <p:cNvPicPr>
            <a:picLocks noChangeAspect="1"/>
          </p:cNvPicPr>
          <p:nvPr/>
        </p:nvPicPr>
        <p:blipFill>
          <a:blip r:embed="rId4"/>
          <a:stretch>
            <a:fillRect/>
          </a:stretch>
        </p:blipFill>
        <p:spPr>
          <a:xfrm>
            <a:off x="4916363" y="2144426"/>
            <a:ext cx="3704735" cy="2778551"/>
          </a:xfrm>
          <a:prstGeom prst="rect">
            <a:avLst/>
          </a:prstGeom>
        </p:spPr>
      </p:pic>
      <p:pic>
        <p:nvPicPr>
          <p:cNvPr id="6" name="Picture 5">
            <a:extLst>
              <a:ext uri="{FF2B5EF4-FFF2-40B4-BE49-F238E27FC236}">
                <a16:creationId xmlns:a16="http://schemas.microsoft.com/office/drawing/2014/main" id="{0E13B49A-E806-4165-8842-591F2B85257D}"/>
              </a:ext>
            </a:extLst>
          </p:cNvPr>
          <p:cNvPicPr>
            <a:picLocks noChangeAspect="1"/>
          </p:cNvPicPr>
          <p:nvPr/>
        </p:nvPicPr>
        <p:blipFill>
          <a:blip r:embed="rId5"/>
          <a:stretch>
            <a:fillRect/>
          </a:stretch>
        </p:blipFill>
        <p:spPr>
          <a:xfrm>
            <a:off x="597762" y="1131794"/>
            <a:ext cx="3629875" cy="2722406"/>
          </a:xfrm>
          <a:prstGeom prst="rect">
            <a:avLst/>
          </a:prstGeom>
        </p:spPr>
      </p:pic>
    </p:spTree>
    <p:extLst>
      <p:ext uri="{BB962C8B-B14F-4D97-AF65-F5344CB8AC3E}">
        <p14:creationId xmlns:p14="http://schemas.microsoft.com/office/powerpoint/2010/main" val="571150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3074895" y="372151"/>
            <a:ext cx="2994210" cy="56686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Training</a:t>
            </a:r>
          </a:p>
        </p:txBody>
      </p:sp>
      <p:pic>
        <p:nvPicPr>
          <p:cNvPr id="3" name="Picture 2">
            <a:extLst>
              <a:ext uri="{FF2B5EF4-FFF2-40B4-BE49-F238E27FC236}">
                <a16:creationId xmlns:a16="http://schemas.microsoft.com/office/drawing/2014/main" id="{C9E514D3-9B2C-4ECD-B586-E98F681ED7FE}"/>
              </a:ext>
            </a:extLst>
          </p:cNvPr>
          <p:cNvPicPr>
            <a:picLocks noChangeAspect="1"/>
          </p:cNvPicPr>
          <p:nvPr/>
        </p:nvPicPr>
        <p:blipFill>
          <a:blip r:embed="rId4"/>
          <a:stretch>
            <a:fillRect/>
          </a:stretch>
        </p:blipFill>
        <p:spPr>
          <a:xfrm>
            <a:off x="367787" y="1024962"/>
            <a:ext cx="5065714" cy="3799286"/>
          </a:xfrm>
          <a:prstGeom prst="rect">
            <a:avLst/>
          </a:prstGeom>
        </p:spPr>
      </p:pic>
      <p:sp>
        <p:nvSpPr>
          <p:cNvPr id="4" name="TextBox 3">
            <a:extLst>
              <a:ext uri="{FF2B5EF4-FFF2-40B4-BE49-F238E27FC236}">
                <a16:creationId xmlns:a16="http://schemas.microsoft.com/office/drawing/2014/main" id="{50585655-C811-466C-BA75-7825437E41BC}"/>
              </a:ext>
            </a:extLst>
          </p:cNvPr>
          <p:cNvSpPr txBox="1"/>
          <p:nvPr/>
        </p:nvSpPr>
        <p:spPr>
          <a:xfrm>
            <a:off x="5366374" y="1786758"/>
            <a:ext cx="3777626" cy="2026645"/>
          </a:xfrm>
          <a:prstGeom prst="rect">
            <a:avLst/>
          </a:prstGeom>
          <a:noFill/>
        </p:spPr>
        <p:txBody>
          <a:bodyPr wrap="square" rtlCol="0">
            <a:spAutoFit/>
          </a:bodyPr>
          <a:lstStyle/>
          <a:p>
            <a:pPr marL="800100" lvl="1" indent="-342900">
              <a:lnSpc>
                <a:spcPct val="106000"/>
              </a:lnSpc>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Use of Field Maps</a:t>
            </a:r>
          </a:p>
          <a:p>
            <a:pPr marL="800100" lvl="1" indent="-342900">
              <a:lnSpc>
                <a:spcPct val="106000"/>
              </a:lnSpc>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Use of GNSS Log App</a:t>
            </a:r>
          </a:p>
          <a:p>
            <a:pPr marL="800100" lvl="1" indent="-342900">
              <a:lnSpc>
                <a:spcPct val="106000"/>
              </a:lnSpc>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Communication protocols</a:t>
            </a:r>
          </a:p>
          <a:p>
            <a:pPr marL="800100" lvl="1" indent="-342900">
              <a:lnSpc>
                <a:spcPct val="106000"/>
              </a:lnSpc>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Security protocols</a:t>
            </a:r>
          </a:p>
          <a:p>
            <a:pPr marL="800100" lvl="1" indent="-342900">
              <a:lnSpc>
                <a:spcPct val="106000"/>
              </a:lnSpc>
              <a:spcAft>
                <a:spcPts val="800"/>
              </a:spcAft>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Daily observer routine</a:t>
            </a:r>
          </a:p>
        </p:txBody>
      </p:sp>
    </p:spTree>
    <p:extLst>
      <p:ext uri="{BB962C8B-B14F-4D97-AF65-F5344CB8AC3E}">
        <p14:creationId xmlns:p14="http://schemas.microsoft.com/office/powerpoint/2010/main" val="1711560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2494505" y="271842"/>
            <a:ext cx="4422703"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Conducting the Survey</a:t>
            </a:r>
          </a:p>
        </p:txBody>
      </p:sp>
      <p:pic>
        <p:nvPicPr>
          <p:cNvPr id="5" name="Picture 4">
            <a:extLst>
              <a:ext uri="{FF2B5EF4-FFF2-40B4-BE49-F238E27FC236}">
                <a16:creationId xmlns:a16="http://schemas.microsoft.com/office/drawing/2014/main" id="{92D55938-9D44-41AA-B263-9604B30A5C50}"/>
              </a:ext>
            </a:extLst>
          </p:cNvPr>
          <p:cNvPicPr>
            <a:picLocks noChangeAspect="1"/>
          </p:cNvPicPr>
          <p:nvPr/>
        </p:nvPicPr>
        <p:blipFill>
          <a:blip r:embed="rId4"/>
          <a:stretch>
            <a:fillRect/>
          </a:stretch>
        </p:blipFill>
        <p:spPr>
          <a:xfrm>
            <a:off x="3727765" y="1263256"/>
            <a:ext cx="4985484" cy="3739774"/>
          </a:xfrm>
          <a:prstGeom prst="rect">
            <a:avLst/>
          </a:prstGeom>
        </p:spPr>
      </p:pic>
      <p:pic>
        <p:nvPicPr>
          <p:cNvPr id="9" name="Picture 8">
            <a:extLst>
              <a:ext uri="{FF2B5EF4-FFF2-40B4-BE49-F238E27FC236}">
                <a16:creationId xmlns:a16="http://schemas.microsoft.com/office/drawing/2014/main" id="{8FF91E14-FCE9-4F20-A0FD-D4321144BAE1}"/>
              </a:ext>
            </a:extLst>
          </p:cNvPr>
          <p:cNvPicPr>
            <a:picLocks noChangeAspect="1"/>
          </p:cNvPicPr>
          <p:nvPr/>
        </p:nvPicPr>
        <p:blipFill>
          <a:blip r:embed="rId5"/>
          <a:stretch>
            <a:fillRect/>
          </a:stretch>
        </p:blipFill>
        <p:spPr>
          <a:xfrm>
            <a:off x="430751" y="1027754"/>
            <a:ext cx="1836791" cy="3975275"/>
          </a:xfrm>
          <a:prstGeom prst="rect">
            <a:avLst/>
          </a:prstGeom>
        </p:spPr>
      </p:pic>
    </p:spTree>
    <p:extLst>
      <p:ext uri="{BB962C8B-B14F-4D97-AF65-F5344CB8AC3E}">
        <p14:creationId xmlns:p14="http://schemas.microsoft.com/office/powerpoint/2010/main" val="1275286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2296387" y="352358"/>
            <a:ext cx="4251434" cy="6436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Issues Encountered</a:t>
            </a:r>
          </a:p>
        </p:txBody>
      </p:sp>
      <p:pic>
        <p:nvPicPr>
          <p:cNvPr id="4" name="Picture 3">
            <a:extLst>
              <a:ext uri="{FF2B5EF4-FFF2-40B4-BE49-F238E27FC236}">
                <a16:creationId xmlns:a16="http://schemas.microsoft.com/office/drawing/2014/main" id="{4248869D-6DBB-4217-84D5-B2433F73CAA8}"/>
              </a:ext>
            </a:extLst>
          </p:cNvPr>
          <p:cNvPicPr>
            <a:picLocks noChangeAspect="1"/>
          </p:cNvPicPr>
          <p:nvPr/>
        </p:nvPicPr>
        <p:blipFill>
          <a:blip r:embed="rId4"/>
          <a:stretch>
            <a:fillRect/>
          </a:stretch>
        </p:blipFill>
        <p:spPr>
          <a:xfrm>
            <a:off x="1854803" y="894439"/>
            <a:ext cx="5434394" cy="4075795"/>
          </a:xfrm>
          <a:prstGeom prst="rect">
            <a:avLst/>
          </a:prstGeom>
        </p:spPr>
      </p:pic>
    </p:spTree>
    <p:extLst>
      <p:ext uri="{BB962C8B-B14F-4D97-AF65-F5344CB8AC3E}">
        <p14:creationId xmlns:p14="http://schemas.microsoft.com/office/powerpoint/2010/main" val="580808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3164690" y="349137"/>
            <a:ext cx="2814620" cy="68757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Results</a:t>
            </a:r>
          </a:p>
        </p:txBody>
      </p:sp>
      <p:pic>
        <p:nvPicPr>
          <p:cNvPr id="5" name="Picture 4">
            <a:extLst>
              <a:ext uri="{FF2B5EF4-FFF2-40B4-BE49-F238E27FC236}">
                <a16:creationId xmlns:a16="http://schemas.microsoft.com/office/drawing/2014/main" id="{B1152D83-5F78-4DB3-9404-24A7C9869DB6}"/>
              </a:ext>
            </a:extLst>
          </p:cNvPr>
          <p:cNvPicPr>
            <a:picLocks noChangeAspect="1"/>
          </p:cNvPicPr>
          <p:nvPr/>
        </p:nvPicPr>
        <p:blipFill>
          <a:blip r:embed="rId4"/>
          <a:stretch>
            <a:fillRect/>
          </a:stretch>
        </p:blipFill>
        <p:spPr>
          <a:xfrm>
            <a:off x="688820" y="1036708"/>
            <a:ext cx="7766359" cy="3757655"/>
          </a:xfrm>
          <a:prstGeom prst="rect">
            <a:avLst/>
          </a:prstGeom>
        </p:spPr>
      </p:pic>
    </p:spTree>
    <p:extLst>
      <p:ext uri="{BB962C8B-B14F-4D97-AF65-F5344CB8AC3E}">
        <p14:creationId xmlns:p14="http://schemas.microsoft.com/office/powerpoint/2010/main" val="717784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2107533" y="236800"/>
            <a:ext cx="4928933"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Summary and Questions</a:t>
            </a:r>
          </a:p>
        </p:txBody>
      </p:sp>
      <p:pic>
        <p:nvPicPr>
          <p:cNvPr id="4" name="Picture 3">
            <a:extLst>
              <a:ext uri="{FF2B5EF4-FFF2-40B4-BE49-F238E27FC236}">
                <a16:creationId xmlns:a16="http://schemas.microsoft.com/office/drawing/2014/main" id="{BEDA3878-95B0-42B9-B074-D75B5527C2F9}"/>
              </a:ext>
            </a:extLst>
          </p:cNvPr>
          <p:cNvPicPr>
            <a:picLocks noChangeAspect="1"/>
          </p:cNvPicPr>
          <p:nvPr/>
        </p:nvPicPr>
        <p:blipFill>
          <a:blip r:embed="rId4"/>
          <a:stretch>
            <a:fillRect/>
          </a:stretch>
        </p:blipFill>
        <p:spPr>
          <a:xfrm>
            <a:off x="1993346" y="958023"/>
            <a:ext cx="5157305" cy="3868621"/>
          </a:xfrm>
          <a:prstGeom prst="rect">
            <a:avLst/>
          </a:prstGeom>
        </p:spPr>
      </p:pic>
    </p:spTree>
    <p:extLst>
      <p:ext uri="{BB962C8B-B14F-4D97-AF65-F5344CB8AC3E}">
        <p14:creationId xmlns:p14="http://schemas.microsoft.com/office/powerpoint/2010/main" val="366230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359504" y="917040"/>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International Great Lakes Datum (IGLD)</a:t>
            </a:r>
          </a:p>
        </p:txBody>
      </p:sp>
      <p:sp>
        <p:nvSpPr>
          <p:cNvPr id="2" name="TextBox 1">
            <a:extLst>
              <a:ext uri="{FF2B5EF4-FFF2-40B4-BE49-F238E27FC236}">
                <a16:creationId xmlns:a16="http://schemas.microsoft.com/office/drawing/2014/main" id="{4A456618-8B15-4E71-B913-CF5985591E7B}"/>
              </a:ext>
            </a:extLst>
          </p:cNvPr>
          <p:cNvSpPr txBox="1"/>
          <p:nvPr/>
        </p:nvSpPr>
        <p:spPr>
          <a:xfrm>
            <a:off x="983418" y="2097742"/>
            <a:ext cx="7177163" cy="221599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Prior Presentations at FIG Working Week 2023</a:t>
            </a:r>
          </a:p>
          <a:p>
            <a:r>
              <a:rPr lang="en-US" sz="1200" dirty="0">
                <a:latin typeface="Arial" panose="020B0604020202020204" pitchFamily="34" charset="0"/>
                <a:cs typeface="Arial" panose="020B0604020202020204" pitchFamily="34" charset="0"/>
              </a:rPr>
              <a:t>Monday, 29 May</a:t>
            </a:r>
          </a:p>
          <a:p>
            <a:r>
              <a:rPr lang="en-US" sz="1200" dirty="0">
                <a:latin typeface="Arial" panose="020B0604020202020204" pitchFamily="34" charset="0"/>
                <a:cs typeface="Arial" panose="020B0604020202020204" pitchFamily="34" charset="0"/>
              </a:rPr>
              <a:t>11:30–13:00</a:t>
            </a:r>
          </a:p>
          <a:p>
            <a:r>
              <a:rPr lang="en-US" sz="1200" dirty="0">
                <a:latin typeface="Arial" panose="020B0604020202020204" pitchFamily="34" charset="0"/>
                <a:cs typeface="Arial" panose="020B0604020202020204" pitchFamily="34" charset="0"/>
              </a:rPr>
              <a:t>Ryan </a:t>
            </a:r>
            <a:r>
              <a:rPr lang="en-US" sz="1200" dirty="0" err="1">
                <a:latin typeface="Arial" panose="020B0604020202020204" pitchFamily="34" charset="0"/>
                <a:cs typeface="Arial" panose="020B0604020202020204" pitchFamily="34" charset="0"/>
              </a:rPr>
              <a:t>Hippenstiel</a:t>
            </a:r>
            <a:r>
              <a:rPr lang="en-US" sz="1200" dirty="0">
                <a:latin typeface="Arial" panose="020B0604020202020204" pitchFamily="34" charset="0"/>
                <a:cs typeface="Arial" panose="020B0604020202020204" pitchFamily="34" charset="0"/>
              </a:rPr>
              <a:t>, John May, Jacob Heck (USA), Michael </a:t>
            </a:r>
            <a:r>
              <a:rPr lang="en-US" sz="1200" dirty="0" err="1">
                <a:latin typeface="Arial" panose="020B0604020202020204" pitchFamily="34" charset="0"/>
                <a:cs typeface="Arial" panose="020B0604020202020204" pitchFamily="34" charset="0"/>
              </a:rPr>
              <a:t>Craymer</a:t>
            </a:r>
            <a:r>
              <a:rPr lang="en-US" sz="1200" dirty="0">
                <a:latin typeface="Arial" panose="020B0604020202020204" pitchFamily="34" charset="0"/>
                <a:cs typeface="Arial" panose="020B0604020202020204" pitchFamily="34" charset="0"/>
              </a:rPr>
              <a:t> and Rachel van </a:t>
            </a:r>
            <a:r>
              <a:rPr lang="en-US" sz="1200" dirty="0" err="1">
                <a:latin typeface="Arial" panose="020B0604020202020204" pitchFamily="34" charset="0"/>
                <a:cs typeface="Arial" panose="020B0604020202020204" pitchFamily="34" charset="0"/>
              </a:rPr>
              <a:t>Herpt</a:t>
            </a:r>
            <a:r>
              <a:rPr lang="en-US" sz="1200" dirty="0">
                <a:latin typeface="Arial" panose="020B0604020202020204" pitchFamily="34" charset="0"/>
                <a:cs typeface="Arial" panose="020B0604020202020204" pitchFamily="34" charset="0"/>
              </a:rPr>
              <a:t> (Canada):</a:t>
            </a:r>
          </a:p>
          <a:p>
            <a:r>
              <a:rPr lang="en-US" sz="1200" dirty="0">
                <a:latin typeface="Arial" panose="020B0604020202020204" pitchFamily="34" charset="0"/>
                <a:cs typeface="Arial" panose="020B0604020202020204" pitchFamily="34" charset="0"/>
              </a:rPr>
              <a:t>The 2022 GNSS Survey for a New International Great Lakes Datum: Overcoming Challenges with International Planning and Digital Tools (12007)</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Tuesday, 30 May</a:t>
            </a:r>
          </a:p>
          <a:p>
            <a:r>
              <a:rPr lang="en-US" sz="1200" dirty="0">
                <a:latin typeface="Arial" panose="020B0604020202020204" pitchFamily="34" charset="0"/>
                <a:cs typeface="Arial" panose="020B0604020202020204" pitchFamily="34" charset="0"/>
              </a:rPr>
              <a:t>11:30–13:00</a:t>
            </a:r>
          </a:p>
          <a:p>
            <a:r>
              <a:rPr lang="en-US" sz="1200" dirty="0">
                <a:latin typeface="Arial" panose="020B0604020202020204" pitchFamily="34" charset="0"/>
                <a:cs typeface="Arial" panose="020B0604020202020204" pitchFamily="34" charset="0"/>
              </a:rPr>
              <a:t>Daniel Roman (USA) and John Crowley (Canada):</a:t>
            </a:r>
          </a:p>
          <a:p>
            <a:r>
              <a:rPr lang="en-US" sz="1200" dirty="0">
                <a:latin typeface="Arial" panose="020B0604020202020204" pitchFamily="34" charset="0"/>
                <a:cs typeface="Arial" panose="020B0604020202020204" pitchFamily="34" charset="0"/>
              </a:rPr>
              <a:t>Dynamic Heights for the International Great Lakes Datum of 2020 (11980)</a:t>
            </a:r>
          </a:p>
        </p:txBody>
      </p:sp>
    </p:spTree>
    <p:extLst>
      <p:ext uri="{BB962C8B-B14F-4D97-AF65-F5344CB8AC3E}">
        <p14:creationId xmlns:p14="http://schemas.microsoft.com/office/powerpoint/2010/main" val="2161756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1489941" y="305518"/>
            <a:ext cx="6164117"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Scope of the IGLD GNSS Survey</a:t>
            </a:r>
          </a:p>
        </p:txBody>
      </p:sp>
      <p:pic>
        <p:nvPicPr>
          <p:cNvPr id="3" name="Picture 2">
            <a:extLst>
              <a:ext uri="{FF2B5EF4-FFF2-40B4-BE49-F238E27FC236}">
                <a16:creationId xmlns:a16="http://schemas.microsoft.com/office/drawing/2014/main" id="{88A04491-1CEA-4D37-A578-07A084A95CC0}"/>
              </a:ext>
            </a:extLst>
          </p:cNvPr>
          <p:cNvPicPr>
            <a:picLocks noChangeAspect="1"/>
          </p:cNvPicPr>
          <p:nvPr/>
        </p:nvPicPr>
        <p:blipFill>
          <a:blip r:embed="rId4"/>
          <a:stretch>
            <a:fillRect/>
          </a:stretch>
        </p:blipFill>
        <p:spPr>
          <a:xfrm>
            <a:off x="378371" y="1056275"/>
            <a:ext cx="7577959" cy="3809775"/>
          </a:xfrm>
          <a:prstGeom prst="rect">
            <a:avLst/>
          </a:prstGeom>
        </p:spPr>
      </p:pic>
    </p:spTree>
    <p:extLst>
      <p:ext uri="{BB962C8B-B14F-4D97-AF65-F5344CB8AC3E}">
        <p14:creationId xmlns:p14="http://schemas.microsoft.com/office/powerpoint/2010/main" val="4200002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696217" y="382144"/>
            <a:ext cx="7751563"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latin typeface="Arial" panose="020B0604020202020204" pitchFamily="34" charset="0"/>
                <a:cs typeface="Arial" panose="020B0604020202020204" pitchFamily="34" charset="0"/>
              </a:rPr>
              <a:t>Survey parameters were established by</a:t>
            </a:r>
          </a:p>
          <a:p>
            <a:r>
              <a:rPr lang="en-US" sz="2800" dirty="0">
                <a:latin typeface="Arial" panose="020B0604020202020204" pitchFamily="34" charset="0"/>
                <a:cs typeface="Arial" panose="020B0604020202020204" pitchFamily="34" charset="0"/>
              </a:rPr>
              <a:t>Binational Planning Group</a:t>
            </a:r>
          </a:p>
        </p:txBody>
      </p:sp>
      <p:pic>
        <p:nvPicPr>
          <p:cNvPr id="6" name="Picture 5">
            <a:extLst>
              <a:ext uri="{FF2B5EF4-FFF2-40B4-BE49-F238E27FC236}">
                <a16:creationId xmlns:a16="http://schemas.microsoft.com/office/drawing/2014/main" id="{ECDA3507-203B-49FF-A1F0-6E1BCBC7080B}"/>
              </a:ext>
            </a:extLst>
          </p:cNvPr>
          <p:cNvPicPr>
            <a:picLocks noChangeAspect="1"/>
          </p:cNvPicPr>
          <p:nvPr/>
        </p:nvPicPr>
        <p:blipFill>
          <a:blip r:embed="rId4"/>
          <a:stretch>
            <a:fillRect/>
          </a:stretch>
        </p:blipFill>
        <p:spPr>
          <a:xfrm>
            <a:off x="412585" y="1360233"/>
            <a:ext cx="8318829" cy="3401123"/>
          </a:xfrm>
          <a:prstGeom prst="rect">
            <a:avLst/>
          </a:prstGeom>
        </p:spPr>
      </p:pic>
    </p:spTree>
    <p:extLst>
      <p:ext uri="{BB962C8B-B14F-4D97-AF65-F5344CB8AC3E}">
        <p14:creationId xmlns:p14="http://schemas.microsoft.com/office/powerpoint/2010/main" val="620525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2633146" y="416591"/>
            <a:ext cx="4085496" cy="5384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Pre-Survey Logistics</a:t>
            </a:r>
          </a:p>
        </p:txBody>
      </p:sp>
      <p:pic>
        <p:nvPicPr>
          <p:cNvPr id="4" name="Picture 3">
            <a:extLst>
              <a:ext uri="{FF2B5EF4-FFF2-40B4-BE49-F238E27FC236}">
                <a16:creationId xmlns:a16="http://schemas.microsoft.com/office/drawing/2014/main" id="{115AD9D1-1231-4313-BA94-7570484CCDB6}"/>
              </a:ext>
            </a:extLst>
          </p:cNvPr>
          <p:cNvPicPr>
            <a:picLocks noChangeAspect="1"/>
          </p:cNvPicPr>
          <p:nvPr/>
        </p:nvPicPr>
        <p:blipFill>
          <a:blip r:embed="rId4"/>
          <a:stretch>
            <a:fillRect/>
          </a:stretch>
        </p:blipFill>
        <p:spPr>
          <a:xfrm>
            <a:off x="524934" y="959444"/>
            <a:ext cx="8301920" cy="4036673"/>
          </a:xfrm>
          <a:prstGeom prst="rect">
            <a:avLst/>
          </a:prstGeom>
        </p:spPr>
      </p:pic>
    </p:spTree>
    <p:extLst>
      <p:ext uri="{BB962C8B-B14F-4D97-AF65-F5344CB8AC3E}">
        <p14:creationId xmlns:p14="http://schemas.microsoft.com/office/powerpoint/2010/main" val="3113171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97803D-D260-4DF4-89BB-423B1BFBD574}"/>
              </a:ext>
            </a:extLst>
          </p:cNvPr>
          <p:cNvSpPr txBox="1"/>
          <p:nvPr/>
        </p:nvSpPr>
        <p:spPr>
          <a:xfrm>
            <a:off x="325110" y="4597002"/>
            <a:ext cx="533829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hlinkClick r:id="rId4"/>
              </a:rPr>
              <a:t>https://www.esri.com/en-us/arcgis/products/arcgis-field-maps/overview</a:t>
            </a:r>
            <a:endParaRPr lang="en-US" sz="12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8D82753-A687-4F9A-BD51-FEBB4BE399A0}"/>
              </a:ext>
            </a:extLst>
          </p:cNvPr>
          <p:cNvPicPr>
            <a:picLocks noChangeAspect="1"/>
          </p:cNvPicPr>
          <p:nvPr/>
        </p:nvPicPr>
        <p:blipFill>
          <a:blip r:embed="rId5"/>
          <a:stretch>
            <a:fillRect/>
          </a:stretch>
        </p:blipFill>
        <p:spPr>
          <a:xfrm>
            <a:off x="743111" y="3114871"/>
            <a:ext cx="2962286" cy="1370309"/>
          </a:xfrm>
          <a:prstGeom prst="rect">
            <a:avLst/>
          </a:prstGeom>
        </p:spPr>
      </p:pic>
      <p:pic>
        <p:nvPicPr>
          <p:cNvPr id="12" name="Picture 11">
            <a:extLst>
              <a:ext uri="{FF2B5EF4-FFF2-40B4-BE49-F238E27FC236}">
                <a16:creationId xmlns:a16="http://schemas.microsoft.com/office/drawing/2014/main" id="{73272806-A879-418B-8515-3A2CA8BDA141}"/>
              </a:ext>
            </a:extLst>
          </p:cNvPr>
          <p:cNvPicPr>
            <a:picLocks noChangeAspect="1"/>
          </p:cNvPicPr>
          <p:nvPr/>
        </p:nvPicPr>
        <p:blipFill>
          <a:blip r:embed="rId6"/>
          <a:stretch>
            <a:fillRect/>
          </a:stretch>
        </p:blipFill>
        <p:spPr>
          <a:xfrm>
            <a:off x="245097" y="586478"/>
            <a:ext cx="4256781" cy="2636409"/>
          </a:xfrm>
          <a:prstGeom prst="rect">
            <a:avLst/>
          </a:prstGeom>
        </p:spPr>
      </p:pic>
      <p:pic>
        <p:nvPicPr>
          <p:cNvPr id="14" name="Picture 13">
            <a:extLst>
              <a:ext uri="{FF2B5EF4-FFF2-40B4-BE49-F238E27FC236}">
                <a16:creationId xmlns:a16="http://schemas.microsoft.com/office/drawing/2014/main" id="{291CF505-C037-4FA4-B9D3-54059BDCA5A5}"/>
              </a:ext>
            </a:extLst>
          </p:cNvPr>
          <p:cNvPicPr>
            <a:picLocks noChangeAspect="1"/>
          </p:cNvPicPr>
          <p:nvPr/>
        </p:nvPicPr>
        <p:blipFill>
          <a:blip r:embed="rId7"/>
          <a:stretch>
            <a:fillRect/>
          </a:stretch>
        </p:blipFill>
        <p:spPr>
          <a:xfrm>
            <a:off x="4729217" y="1935992"/>
            <a:ext cx="1218162" cy="2636409"/>
          </a:xfrm>
          <a:prstGeom prst="rect">
            <a:avLst/>
          </a:prstGeom>
        </p:spPr>
      </p:pic>
      <p:pic>
        <p:nvPicPr>
          <p:cNvPr id="16" name="Picture 15">
            <a:extLst>
              <a:ext uri="{FF2B5EF4-FFF2-40B4-BE49-F238E27FC236}">
                <a16:creationId xmlns:a16="http://schemas.microsoft.com/office/drawing/2014/main" id="{5D1D9C8D-52A7-4EF4-8765-3F7CC3AC9B33}"/>
              </a:ext>
            </a:extLst>
          </p:cNvPr>
          <p:cNvPicPr>
            <a:picLocks noChangeAspect="1"/>
          </p:cNvPicPr>
          <p:nvPr/>
        </p:nvPicPr>
        <p:blipFill>
          <a:blip r:embed="rId8"/>
          <a:stretch>
            <a:fillRect/>
          </a:stretch>
        </p:blipFill>
        <p:spPr>
          <a:xfrm>
            <a:off x="6231970" y="620725"/>
            <a:ext cx="1216805" cy="2633472"/>
          </a:xfrm>
          <a:prstGeom prst="rect">
            <a:avLst/>
          </a:prstGeom>
        </p:spPr>
      </p:pic>
      <p:pic>
        <p:nvPicPr>
          <p:cNvPr id="18" name="Picture 17">
            <a:extLst>
              <a:ext uri="{FF2B5EF4-FFF2-40B4-BE49-F238E27FC236}">
                <a16:creationId xmlns:a16="http://schemas.microsoft.com/office/drawing/2014/main" id="{8DBFC505-C2EE-453F-AE71-E588C47B8246}"/>
              </a:ext>
            </a:extLst>
          </p:cNvPr>
          <p:cNvPicPr>
            <a:picLocks noChangeAspect="1"/>
          </p:cNvPicPr>
          <p:nvPr/>
        </p:nvPicPr>
        <p:blipFill>
          <a:blip r:embed="rId9"/>
          <a:stretch>
            <a:fillRect/>
          </a:stretch>
        </p:blipFill>
        <p:spPr>
          <a:xfrm>
            <a:off x="7743426" y="1947710"/>
            <a:ext cx="1216805" cy="2633472"/>
          </a:xfrm>
          <a:prstGeom prst="rect">
            <a:avLst/>
          </a:prstGeom>
        </p:spPr>
      </p:pic>
      <p:sp>
        <p:nvSpPr>
          <p:cNvPr id="19" name="TextBox 18">
            <a:extLst>
              <a:ext uri="{FF2B5EF4-FFF2-40B4-BE49-F238E27FC236}">
                <a16:creationId xmlns:a16="http://schemas.microsoft.com/office/drawing/2014/main" id="{8822B77C-6DFA-41C4-B6F1-0D0DA5D2A78E}"/>
              </a:ext>
            </a:extLst>
          </p:cNvPr>
          <p:cNvSpPr txBox="1"/>
          <p:nvPr/>
        </p:nvSpPr>
        <p:spPr>
          <a:xfrm>
            <a:off x="5040171" y="1535350"/>
            <a:ext cx="65350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Find</a:t>
            </a:r>
          </a:p>
        </p:txBody>
      </p:sp>
      <p:sp>
        <p:nvSpPr>
          <p:cNvPr id="20" name="TextBox 19">
            <a:extLst>
              <a:ext uri="{FF2B5EF4-FFF2-40B4-BE49-F238E27FC236}">
                <a16:creationId xmlns:a16="http://schemas.microsoft.com/office/drawing/2014/main" id="{27A75FAF-607A-4665-B2A4-58F206B026D6}"/>
              </a:ext>
            </a:extLst>
          </p:cNvPr>
          <p:cNvSpPr txBox="1"/>
          <p:nvPr/>
        </p:nvSpPr>
        <p:spPr>
          <a:xfrm>
            <a:off x="6402057" y="3253809"/>
            <a:ext cx="88669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Locate</a:t>
            </a:r>
          </a:p>
        </p:txBody>
      </p:sp>
      <p:sp>
        <p:nvSpPr>
          <p:cNvPr id="21" name="TextBox 20">
            <a:extLst>
              <a:ext uri="{FF2B5EF4-FFF2-40B4-BE49-F238E27FC236}">
                <a16:creationId xmlns:a16="http://schemas.microsoft.com/office/drawing/2014/main" id="{32FCB429-64A2-439E-98F0-A741CB3C2E5E}"/>
              </a:ext>
            </a:extLst>
          </p:cNvPr>
          <p:cNvSpPr txBox="1"/>
          <p:nvPr/>
        </p:nvSpPr>
        <p:spPr>
          <a:xfrm>
            <a:off x="7733366" y="1566660"/>
            <a:ext cx="131201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Document</a:t>
            </a:r>
          </a:p>
        </p:txBody>
      </p:sp>
    </p:spTree>
    <p:extLst>
      <p:ext uri="{BB962C8B-B14F-4D97-AF65-F5344CB8AC3E}">
        <p14:creationId xmlns:p14="http://schemas.microsoft.com/office/powerpoint/2010/main" val="1341486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8822B77C-6DFA-41C4-B6F1-0D0DA5D2A78E}"/>
              </a:ext>
            </a:extLst>
          </p:cNvPr>
          <p:cNvSpPr txBox="1"/>
          <p:nvPr/>
        </p:nvSpPr>
        <p:spPr>
          <a:xfrm>
            <a:off x="2765466" y="514386"/>
            <a:ext cx="3613066"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IGLD Survey Web Map</a:t>
            </a:r>
          </a:p>
        </p:txBody>
      </p:sp>
      <p:pic>
        <p:nvPicPr>
          <p:cNvPr id="7" name="Picture 6">
            <a:extLst>
              <a:ext uri="{FF2B5EF4-FFF2-40B4-BE49-F238E27FC236}">
                <a16:creationId xmlns:a16="http://schemas.microsoft.com/office/drawing/2014/main" id="{C66DB9C4-3128-4323-913C-94543960CF80}"/>
              </a:ext>
            </a:extLst>
          </p:cNvPr>
          <p:cNvPicPr>
            <a:picLocks noChangeAspect="1"/>
          </p:cNvPicPr>
          <p:nvPr/>
        </p:nvPicPr>
        <p:blipFill>
          <a:blip r:embed="rId4"/>
          <a:stretch>
            <a:fillRect/>
          </a:stretch>
        </p:blipFill>
        <p:spPr>
          <a:xfrm>
            <a:off x="380998" y="1073098"/>
            <a:ext cx="8382003" cy="3899067"/>
          </a:xfrm>
          <a:prstGeom prst="rect">
            <a:avLst/>
          </a:prstGeom>
        </p:spPr>
      </p:pic>
    </p:spTree>
    <p:extLst>
      <p:ext uri="{BB962C8B-B14F-4D97-AF65-F5344CB8AC3E}">
        <p14:creationId xmlns:p14="http://schemas.microsoft.com/office/powerpoint/2010/main" val="10507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3280863" y="660166"/>
            <a:ext cx="2374912" cy="493115"/>
          </a:xfrm>
          <a:prstGeom prst="rect">
            <a:avLst/>
          </a:prstGeom>
          <a:solidFill>
            <a:schemeClr val="accent2"/>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dirty="0">
                <a:latin typeface="Arial" panose="020B0604020202020204" pitchFamily="34" charset="0"/>
                <a:cs typeface="Arial" panose="020B0604020202020204" pitchFamily="34" charset="0"/>
              </a:rPr>
              <a:t>QA/QC System</a:t>
            </a:r>
          </a:p>
        </p:txBody>
      </p:sp>
      <p:sp>
        <p:nvSpPr>
          <p:cNvPr id="4" name="TextBox 3">
            <a:extLst>
              <a:ext uri="{FF2B5EF4-FFF2-40B4-BE49-F238E27FC236}">
                <a16:creationId xmlns:a16="http://schemas.microsoft.com/office/drawing/2014/main" id="{6E1591A9-DC3E-4C0B-86EA-E4BC0D3017EE}"/>
              </a:ext>
            </a:extLst>
          </p:cNvPr>
          <p:cNvSpPr txBox="1"/>
          <p:nvPr/>
        </p:nvSpPr>
        <p:spPr>
          <a:xfrm>
            <a:off x="844922" y="1414002"/>
            <a:ext cx="2062898" cy="369332"/>
          </a:xfrm>
          <a:prstGeom prst="rect">
            <a:avLst/>
          </a:prstGeom>
          <a:solidFill>
            <a:schemeClr val="accent2"/>
          </a:solidFill>
        </p:spPr>
        <p:txBody>
          <a:bodyPr wrap="square" rtlCol="0" anchor="ctr">
            <a:spAutoFit/>
          </a:bodyPr>
          <a:lstStyle/>
          <a:p>
            <a:pPr algn="ctr"/>
            <a:r>
              <a:rPr lang="en-US" dirty="0"/>
              <a:t>Quality Control</a:t>
            </a:r>
          </a:p>
        </p:txBody>
      </p:sp>
      <p:sp>
        <p:nvSpPr>
          <p:cNvPr id="6" name="TextBox 5">
            <a:extLst>
              <a:ext uri="{FF2B5EF4-FFF2-40B4-BE49-F238E27FC236}">
                <a16:creationId xmlns:a16="http://schemas.microsoft.com/office/drawing/2014/main" id="{81A46F92-DA7E-49B9-B61B-D62E2A13C307}"/>
              </a:ext>
            </a:extLst>
          </p:cNvPr>
          <p:cNvSpPr txBox="1"/>
          <p:nvPr/>
        </p:nvSpPr>
        <p:spPr>
          <a:xfrm>
            <a:off x="5892167" y="1414002"/>
            <a:ext cx="2062899" cy="369332"/>
          </a:xfrm>
          <a:prstGeom prst="rect">
            <a:avLst/>
          </a:prstGeom>
          <a:solidFill>
            <a:schemeClr val="accent2"/>
          </a:solidFill>
        </p:spPr>
        <p:txBody>
          <a:bodyPr wrap="square" rtlCol="0" anchor="ctr">
            <a:spAutoFit/>
          </a:bodyPr>
          <a:lstStyle/>
          <a:p>
            <a:pPr algn="ctr"/>
            <a:r>
              <a:rPr lang="en-US" dirty="0"/>
              <a:t>Quality Assurance</a:t>
            </a:r>
          </a:p>
        </p:txBody>
      </p:sp>
      <p:sp>
        <p:nvSpPr>
          <p:cNvPr id="10" name="TextBox 9">
            <a:extLst>
              <a:ext uri="{FF2B5EF4-FFF2-40B4-BE49-F238E27FC236}">
                <a16:creationId xmlns:a16="http://schemas.microsoft.com/office/drawing/2014/main" id="{901839FE-4A24-4E30-A813-F238A28BD4CD}"/>
              </a:ext>
            </a:extLst>
          </p:cNvPr>
          <p:cNvSpPr txBox="1"/>
          <p:nvPr/>
        </p:nvSpPr>
        <p:spPr>
          <a:xfrm>
            <a:off x="3228311" y="3090442"/>
            <a:ext cx="2663856" cy="369332"/>
          </a:xfrm>
          <a:prstGeom prst="rect">
            <a:avLst/>
          </a:prstGeom>
          <a:solidFill>
            <a:schemeClr val="accent2"/>
          </a:solidFill>
        </p:spPr>
        <p:txBody>
          <a:bodyPr wrap="square" rtlCol="0" anchor="ctr">
            <a:spAutoFit/>
          </a:bodyPr>
          <a:lstStyle/>
          <a:p>
            <a:pPr algn="ctr"/>
            <a:r>
              <a:rPr lang="en-US" dirty="0"/>
              <a:t>Operational Protocols</a:t>
            </a:r>
          </a:p>
        </p:txBody>
      </p:sp>
      <p:cxnSp>
        <p:nvCxnSpPr>
          <p:cNvPr id="11" name="Connector: Elbow 10">
            <a:extLst>
              <a:ext uri="{FF2B5EF4-FFF2-40B4-BE49-F238E27FC236}">
                <a16:creationId xmlns:a16="http://schemas.microsoft.com/office/drawing/2014/main" id="{575D4D8D-7273-48AC-B830-AB1B99A68D22}"/>
              </a:ext>
            </a:extLst>
          </p:cNvPr>
          <p:cNvCxnSpPr>
            <a:cxnSpLocks/>
            <a:stCxn id="4" idx="2"/>
            <a:endCxn id="38" idx="0"/>
          </p:cNvCxnSpPr>
          <p:nvPr/>
        </p:nvCxnSpPr>
        <p:spPr>
          <a:xfrm rot="16200000" flipH="1">
            <a:off x="2879776" y="779928"/>
            <a:ext cx="677056" cy="268386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C7E07305-EBEC-415E-B96C-8E50B04F356D}"/>
              </a:ext>
            </a:extLst>
          </p:cNvPr>
          <p:cNvCxnSpPr>
            <a:cxnSpLocks/>
            <a:stCxn id="6" idx="2"/>
            <a:endCxn id="38" idx="0"/>
          </p:cNvCxnSpPr>
          <p:nvPr/>
        </p:nvCxnSpPr>
        <p:spPr>
          <a:xfrm rot="5400000">
            <a:off x="5403400" y="940173"/>
            <a:ext cx="677056" cy="236337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B6A9DE9-5ABE-4A3F-915F-1FC6AEEAAE8F}"/>
              </a:ext>
            </a:extLst>
          </p:cNvPr>
          <p:cNvSpPr txBox="1"/>
          <p:nvPr/>
        </p:nvSpPr>
        <p:spPr>
          <a:xfrm>
            <a:off x="712211" y="3992358"/>
            <a:ext cx="2062898" cy="369332"/>
          </a:xfrm>
          <a:prstGeom prst="rect">
            <a:avLst/>
          </a:prstGeom>
          <a:solidFill>
            <a:schemeClr val="accent2"/>
          </a:solidFill>
        </p:spPr>
        <p:txBody>
          <a:bodyPr wrap="square" rtlCol="0" anchor="ctr">
            <a:spAutoFit/>
          </a:bodyPr>
          <a:lstStyle/>
          <a:p>
            <a:pPr algn="ctr"/>
            <a:r>
              <a:rPr lang="en-US" dirty="0"/>
              <a:t>Paperless Protocol</a:t>
            </a:r>
          </a:p>
        </p:txBody>
      </p:sp>
      <p:sp>
        <p:nvSpPr>
          <p:cNvPr id="22" name="TextBox 21">
            <a:extLst>
              <a:ext uri="{FF2B5EF4-FFF2-40B4-BE49-F238E27FC236}">
                <a16:creationId xmlns:a16="http://schemas.microsoft.com/office/drawing/2014/main" id="{82CC9462-D925-4C7F-9581-CADA6C913F73}"/>
              </a:ext>
            </a:extLst>
          </p:cNvPr>
          <p:cNvSpPr txBox="1"/>
          <p:nvPr/>
        </p:nvSpPr>
        <p:spPr>
          <a:xfrm>
            <a:off x="3157718" y="4513798"/>
            <a:ext cx="2805044" cy="369332"/>
          </a:xfrm>
          <a:prstGeom prst="rect">
            <a:avLst/>
          </a:prstGeom>
          <a:solidFill>
            <a:schemeClr val="accent2"/>
          </a:solidFill>
        </p:spPr>
        <p:txBody>
          <a:bodyPr wrap="square" rtlCol="0" anchor="ctr">
            <a:spAutoFit/>
          </a:bodyPr>
          <a:lstStyle/>
          <a:p>
            <a:pPr algn="ctr"/>
            <a:r>
              <a:rPr lang="en-US" dirty="0"/>
              <a:t>Communication Protocol</a:t>
            </a:r>
          </a:p>
        </p:txBody>
      </p:sp>
      <p:sp>
        <p:nvSpPr>
          <p:cNvPr id="23" name="TextBox 22">
            <a:extLst>
              <a:ext uri="{FF2B5EF4-FFF2-40B4-BE49-F238E27FC236}">
                <a16:creationId xmlns:a16="http://schemas.microsoft.com/office/drawing/2014/main" id="{B83BEB94-635A-4D92-B36A-503198A30D4E}"/>
              </a:ext>
            </a:extLst>
          </p:cNvPr>
          <p:cNvSpPr txBox="1"/>
          <p:nvPr/>
        </p:nvSpPr>
        <p:spPr>
          <a:xfrm>
            <a:off x="6634315" y="3992358"/>
            <a:ext cx="2062898" cy="369332"/>
          </a:xfrm>
          <a:prstGeom prst="rect">
            <a:avLst/>
          </a:prstGeom>
          <a:solidFill>
            <a:schemeClr val="accent2"/>
          </a:solidFill>
        </p:spPr>
        <p:txBody>
          <a:bodyPr wrap="square" rtlCol="0" anchor="ctr">
            <a:spAutoFit/>
          </a:bodyPr>
          <a:lstStyle/>
          <a:p>
            <a:pPr algn="ctr"/>
            <a:r>
              <a:rPr lang="en-US" dirty="0"/>
              <a:t>Data Protocol</a:t>
            </a:r>
          </a:p>
        </p:txBody>
      </p:sp>
      <p:cxnSp>
        <p:nvCxnSpPr>
          <p:cNvPr id="25" name="Connector: Elbow 24">
            <a:extLst>
              <a:ext uri="{FF2B5EF4-FFF2-40B4-BE49-F238E27FC236}">
                <a16:creationId xmlns:a16="http://schemas.microsoft.com/office/drawing/2014/main" id="{CD4CE7D5-26BC-43DA-8342-113ED9DAA6F1}"/>
              </a:ext>
            </a:extLst>
          </p:cNvPr>
          <p:cNvCxnSpPr>
            <a:cxnSpLocks/>
            <a:stCxn id="10" idx="2"/>
            <a:endCxn id="21" idx="0"/>
          </p:cNvCxnSpPr>
          <p:nvPr/>
        </p:nvCxnSpPr>
        <p:spPr>
          <a:xfrm rot="5400000">
            <a:off x="2885658" y="2317777"/>
            <a:ext cx="532584" cy="281657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853F0E14-EE31-4268-B927-BC1CF732EF65}"/>
              </a:ext>
            </a:extLst>
          </p:cNvPr>
          <p:cNvCxnSpPr>
            <a:stCxn id="10" idx="2"/>
            <a:endCxn id="22" idx="0"/>
          </p:cNvCxnSpPr>
          <p:nvPr/>
        </p:nvCxnSpPr>
        <p:spPr>
          <a:xfrm rot="16200000" flipH="1">
            <a:off x="4033227" y="3986785"/>
            <a:ext cx="1054024"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8E4E7C4E-A944-4093-A547-7F5E8068B463}"/>
              </a:ext>
            </a:extLst>
          </p:cNvPr>
          <p:cNvCxnSpPr>
            <a:stCxn id="10" idx="2"/>
            <a:endCxn id="23" idx="0"/>
          </p:cNvCxnSpPr>
          <p:nvPr/>
        </p:nvCxnSpPr>
        <p:spPr>
          <a:xfrm rot="16200000" flipH="1">
            <a:off x="5846709" y="2173303"/>
            <a:ext cx="532584" cy="310552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8C1D1FB-9913-47E4-9F5D-93E1F93DBBA0}"/>
              </a:ext>
            </a:extLst>
          </p:cNvPr>
          <p:cNvSpPr txBox="1"/>
          <p:nvPr/>
        </p:nvSpPr>
        <p:spPr>
          <a:xfrm>
            <a:off x="3821679" y="2460390"/>
            <a:ext cx="1477118" cy="369332"/>
          </a:xfrm>
          <a:prstGeom prst="rect">
            <a:avLst/>
          </a:prstGeom>
          <a:solidFill>
            <a:schemeClr val="accent2"/>
          </a:solidFill>
        </p:spPr>
        <p:txBody>
          <a:bodyPr wrap="square" rtlCol="0" anchor="ctr">
            <a:spAutoFit/>
          </a:bodyPr>
          <a:lstStyle/>
          <a:p>
            <a:pPr algn="ctr"/>
            <a:r>
              <a:rPr lang="en-US" dirty="0"/>
              <a:t>Training</a:t>
            </a:r>
          </a:p>
        </p:txBody>
      </p:sp>
      <p:cxnSp>
        <p:nvCxnSpPr>
          <p:cNvPr id="42" name="Connector: Elbow 41">
            <a:extLst>
              <a:ext uri="{FF2B5EF4-FFF2-40B4-BE49-F238E27FC236}">
                <a16:creationId xmlns:a16="http://schemas.microsoft.com/office/drawing/2014/main" id="{64726DA5-01F8-40B3-838B-E805BE4BF19A}"/>
              </a:ext>
            </a:extLst>
          </p:cNvPr>
          <p:cNvCxnSpPr>
            <a:cxnSpLocks/>
            <a:stCxn id="38" idx="2"/>
            <a:endCxn id="10" idx="0"/>
          </p:cNvCxnSpPr>
          <p:nvPr/>
        </p:nvCxnSpPr>
        <p:spPr>
          <a:xfrm rot="16200000" flipH="1">
            <a:off x="4429878" y="2960081"/>
            <a:ext cx="260720" cy="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584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043D6C1-64F3-4839-9F07-D02466E1EFC0}"/>
              </a:ext>
            </a:extLst>
          </p:cNvPr>
          <p:cNvPicPr>
            <a:picLocks noChangeAspect="1"/>
          </p:cNvPicPr>
          <p:nvPr/>
        </p:nvPicPr>
        <p:blipFill>
          <a:blip r:embed="rId4"/>
          <a:stretch>
            <a:fillRect/>
          </a:stretch>
        </p:blipFill>
        <p:spPr>
          <a:xfrm>
            <a:off x="6391157" y="1749534"/>
            <a:ext cx="2574353" cy="3319272"/>
          </a:xfrm>
          <a:prstGeom prst="rect">
            <a:avLst/>
          </a:prstGeom>
        </p:spPr>
      </p:pic>
      <p:pic>
        <p:nvPicPr>
          <p:cNvPr id="10" name="Picture 9">
            <a:extLst>
              <a:ext uri="{FF2B5EF4-FFF2-40B4-BE49-F238E27FC236}">
                <a16:creationId xmlns:a16="http://schemas.microsoft.com/office/drawing/2014/main" id="{B7DE3E23-B865-462B-AF9D-A634CC9093E6}"/>
              </a:ext>
            </a:extLst>
          </p:cNvPr>
          <p:cNvPicPr>
            <a:picLocks noChangeAspect="1"/>
          </p:cNvPicPr>
          <p:nvPr/>
        </p:nvPicPr>
        <p:blipFill>
          <a:blip r:embed="rId5"/>
          <a:stretch>
            <a:fillRect/>
          </a:stretch>
        </p:blipFill>
        <p:spPr>
          <a:xfrm>
            <a:off x="5874781" y="1472535"/>
            <a:ext cx="2574353" cy="3319272"/>
          </a:xfrm>
          <a:prstGeom prst="rect">
            <a:avLst/>
          </a:prstGeom>
        </p:spPr>
      </p:pic>
      <p:pic>
        <p:nvPicPr>
          <p:cNvPr id="3" name="Picture 2">
            <a:extLst>
              <a:ext uri="{FF2B5EF4-FFF2-40B4-BE49-F238E27FC236}">
                <a16:creationId xmlns:a16="http://schemas.microsoft.com/office/drawing/2014/main" id="{A6EC5D33-4FFB-4077-8F7A-FE7685186EB6}"/>
              </a:ext>
            </a:extLst>
          </p:cNvPr>
          <p:cNvPicPr>
            <a:picLocks noChangeAspect="1"/>
          </p:cNvPicPr>
          <p:nvPr/>
        </p:nvPicPr>
        <p:blipFill>
          <a:blip r:embed="rId6"/>
          <a:stretch>
            <a:fillRect/>
          </a:stretch>
        </p:blipFill>
        <p:spPr>
          <a:xfrm>
            <a:off x="278132" y="4082039"/>
            <a:ext cx="2118274" cy="1000729"/>
          </a:xfrm>
          <a:prstGeom prst="rect">
            <a:avLst/>
          </a:prstGeom>
        </p:spPr>
      </p:pic>
      <p:sp>
        <p:nvSpPr>
          <p:cNvPr id="4" name="TextBox 3">
            <a:extLst>
              <a:ext uri="{FF2B5EF4-FFF2-40B4-BE49-F238E27FC236}">
                <a16:creationId xmlns:a16="http://schemas.microsoft.com/office/drawing/2014/main" id="{26184E95-6E27-4414-A603-8B442F5E3D7F}"/>
              </a:ext>
            </a:extLst>
          </p:cNvPr>
          <p:cNvSpPr txBox="1"/>
          <p:nvPr/>
        </p:nvSpPr>
        <p:spPr>
          <a:xfrm>
            <a:off x="1253848" y="4843044"/>
            <a:ext cx="5763491" cy="276999"/>
          </a:xfrm>
          <a:prstGeom prst="rect">
            <a:avLst/>
          </a:prstGeom>
          <a:noFill/>
        </p:spPr>
        <p:txBody>
          <a:bodyPr wrap="square" rtlCol="0">
            <a:spAutoFit/>
          </a:bodyPr>
          <a:lstStyle/>
          <a:p>
            <a:r>
              <a:rPr lang="en-US" sz="1200" dirty="0">
                <a:hlinkClick r:id="rId7"/>
              </a:rPr>
              <a:t>https://apps.apple.com/us/app/gnss-log-app/id1554968869?platform=iphone</a:t>
            </a:r>
            <a:endParaRPr lang="en-US" sz="1200" dirty="0"/>
          </a:p>
        </p:txBody>
      </p:sp>
      <p:pic>
        <p:nvPicPr>
          <p:cNvPr id="6" name="Picture 5">
            <a:extLst>
              <a:ext uri="{FF2B5EF4-FFF2-40B4-BE49-F238E27FC236}">
                <a16:creationId xmlns:a16="http://schemas.microsoft.com/office/drawing/2014/main" id="{30B0ACAE-221F-48A4-81BB-00410DC6D662}"/>
              </a:ext>
            </a:extLst>
          </p:cNvPr>
          <p:cNvPicPr>
            <a:picLocks noChangeAspect="1"/>
          </p:cNvPicPr>
          <p:nvPr/>
        </p:nvPicPr>
        <p:blipFill>
          <a:blip r:embed="rId8"/>
          <a:stretch>
            <a:fillRect/>
          </a:stretch>
        </p:blipFill>
        <p:spPr>
          <a:xfrm>
            <a:off x="285433" y="702772"/>
            <a:ext cx="2427943" cy="3341992"/>
          </a:xfrm>
          <a:prstGeom prst="rect">
            <a:avLst/>
          </a:prstGeom>
        </p:spPr>
      </p:pic>
      <p:pic>
        <p:nvPicPr>
          <p:cNvPr id="8" name="Picture 7">
            <a:extLst>
              <a:ext uri="{FF2B5EF4-FFF2-40B4-BE49-F238E27FC236}">
                <a16:creationId xmlns:a16="http://schemas.microsoft.com/office/drawing/2014/main" id="{60359F4F-5D7F-45B5-AF9A-47851CF99A58}"/>
              </a:ext>
            </a:extLst>
          </p:cNvPr>
          <p:cNvPicPr>
            <a:picLocks noChangeAspect="1"/>
          </p:cNvPicPr>
          <p:nvPr/>
        </p:nvPicPr>
        <p:blipFill>
          <a:blip r:embed="rId9"/>
          <a:stretch>
            <a:fillRect/>
          </a:stretch>
        </p:blipFill>
        <p:spPr>
          <a:xfrm>
            <a:off x="2900820" y="637369"/>
            <a:ext cx="1895117" cy="4101509"/>
          </a:xfrm>
          <a:prstGeom prst="rect">
            <a:avLst/>
          </a:prstGeom>
        </p:spPr>
      </p:pic>
      <p:pic>
        <p:nvPicPr>
          <p:cNvPr id="9" name="Picture 8">
            <a:extLst>
              <a:ext uri="{FF2B5EF4-FFF2-40B4-BE49-F238E27FC236}">
                <a16:creationId xmlns:a16="http://schemas.microsoft.com/office/drawing/2014/main" id="{B3479A65-EEEC-4A99-9990-37563EC67FB5}"/>
              </a:ext>
            </a:extLst>
          </p:cNvPr>
          <p:cNvPicPr>
            <a:picLocks noChangeAspect="1"/>
          </p:cNvPicPr>
          <p:nvPr/>
        </p:nvPicPr>
        <p:blipFill>
          <a:blip r:embed="rId10"/>
          <a:stretch>
            <a:fillRect/>
          </a:stretch>
        </p:blipFill>
        <p:spPr>
          <a:xfrm>
            <a:off x="5331911" y="1210529"/>
            <a:ext cx="2595935" cy="3319272"/>
          </a:xfrm>
          <a:prstGeom prst="rect">
            <a:avLst/>
          </a:prstGeom>
        </p:spPr>
      </p:pic>
      <p:pic>
        <p:nvPicPr>
          <p:cNvPr id="2" name="Picture 1">
            <a:extLst>
              <a:ext uri="{FF2B5EF4-FFF2-40B4-BE49-F238E27FC236}">
                <a16:creationId xmlns:a16="http://schemas.microsoft.com/office/drawing/2014/main" id="{D039CA48-2D63-4C5A-87C0-63A1495175CA}"/>
              </a:ext>
            </a:extLst>
          </p:cNvPr>
          <p:cNvPicPr>
            <a:picLocks noChangeAspect="1"/>
          </p:cNvPicPr>
          <p:nvPr/>
        </p:nvPicPr>
        <p:blipFill>
          <a:blip r:embed="rId11"/>
          <a:stretch>
            <a:fillRect/>
          </a:stretch>
        </p:blipFill>
        <p:spPr>
          <a:xfrm>
            <a:off x="4983381" y="1013742"/>
            <a:ext cx="2567424" cy="3318687"/>
          </a:xfrm>
          <a:prstGeom prst="rect">
            <a:avLst/>
          </a:prstGeom>
        </p:spPr>
      </p:pic>
      <p:sp>
        <p:nvSpPr>
          <p:cNvPr id="12" name="TextBox 11">
            <a:extLst>
              <a:ext uri="{FF2B5EF4-FFF2-40B4-BE49-F238E27FC236}">
                <a16:creationId xmlns:a16="http://schemas.microsoft.com/office/drawing/2014/main" id="{04811648-5125-4927-8834-D4702FE66DA2}"/>
              </a:ext>
            </a:extLst>
          </p:cNvPr>
          <p:cNvSpPr txBox="1"/>
          <p:nvPr/>
        </p:nvSpPr>
        <p:spPr>
          <a:xfrm>
            <a:off x="535492" y="359489"/>
            <a:ext cx="232156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Hand Written paper Logs</a:t>
            </a:r>
          </a:p>
        </p:txBody>
      </p:sp>
      <p:sp>
        <p:nvSpPr>
          <p:cNvPr id="13" name="TextBox 12">
            <a:extLst>
              <a:ext uri="{FF2B5EF4-FFF2-40B4-BE49-F238E27FC236}">
                <a16:creationId xmlns:a16="http://schemas.microsoft.com/office/drawing/2014/main" id="{D671ABB8-719A-4449-8DB2-32A6C98196EB}"/>
              </a:ext>
            </a:extLst>
          </p:cNvPr>
          <p:cNvSpPr txBox="1"/>
          <p:nvPr/>
        </p:nvSpPr>
        <p:spPr>
          <a:xfrm>
            <a:off x="4983381" y="733147"/>
            <a:ext cx="232156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Clean, Digital PDF Logs</a:t>
            </a:r>
          </a:p>
        </p:txBody>
      </p:sp>
    </p:spTree>
    <p:extLst>
      <p:ext uri="{BB962C8B-B14F-4D97-AF65-F5344CB8AC3E}">
        <p14:creationId xmlns:p14="http://schemas.microsoft.com/office/powerpoint/2010/main" val="746079140"/>
      </p:ext>
    </p:extLst>
  </p:cSld>
  <p:clrMapOvr>
    <a:masterClrMapping/>
  </p:clrMapOvr>
</p:sld>
</file>

<file path=ppt/theme/theme1.xml><?xml version="1.0" encoding="utf-8"?>
<a:theme xmlns:a="http://schemas.openxmlformats.org/drawingml/2006/main" name="ngs_fi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gs_fig" id="{CD8B7356-5E25-45B1-BC36-E2D7F055FBAA}" vid="{9937F757-6BBD-48DA-8F9F-60DEB3D389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815</TotalTime>
  <Words>1606</Words>
  <Application>Microsoft Office PowerPoint</Application>
  <PresentationFormat>On-screen Show (16:9)</PresentationFormat>
  <Paragraphs>237</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Courier New</vt:lpstr>
      <vt:lpstr>Symbol</vt:lpstr>
      <vt:lpstr>Wingdings</vt:lpstr>
      <vt:lpstr>ngs_fig</vt:lpstr>
      <vt:lpstr>International Great Lakes Datum (IGLD) GNSS Campaign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Simmons</dc:creator>
  <cp:lastModifiedBy>Ryan Hippenstiel</cp:lastModifiedBy>
  <cp:revision>70</cp:revision>
  <dcterms:created xsi:type="dcterms:W3CDTF">2017-02-03T22:38:58Z</dcterms:created>
  <dcterms:modified xsi:type="dcterms:W3CDTF">2023-05-19T13:44:28Z</dcterms:modified>
</cp:coreProperties>
</file>