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p15:clr>
            <a:srgbClr val="A4A3A4"/>
          </p15:clr>
        </p15:guide>
        <p15:guide id="4" pos="432">
          <p15:clr>
            <a:srgbClr val="A4A3A4"/>
          </p15:clr>
        </p15:guide>
        <p15:guide id="5" orient="horz" pos="492">
          <p15:clr>
            <a:srgbClr val="A4A3A4"/>
          </p15:clr>
        </p15:guide>
        <p15:guide id="6" orient="horz" pos="2772">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Qd7UmT+Rw7I5l7tWqEBkmaz4l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16" autoAdjust="0"/>
  </p:normalViewPr>
  <p:slideViewPr>
    <p:cSldViewPr snapToGrid="0">
      <p:cViewPr varScale="1">
        <p:scale>
          <a:sx n="119" d="100"/>
          <a:sy n="119" d="100"/>
        </p:scale>
        <p:origin x="84" y="102"/>
      </p:cViewPr>
      <p:guideLst>
        <p:guide orient="horz" pos="1620"/>
        <p:guide pos="2880"/>
        <p:guide pos="5328"/>
        <p:guide pos="432"/>
        <p:guide orient="horz" pos="492"/>
        <p:guide orient="horz" pos="27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Good Afternoon everyone.  I was hoping to take some time today to show off FOB’s use of RTK for Past, Present and Future surveys while leveraging the capabilities of OPUS Projects 5.  </a:t>
            </a:r>
            <a:endParaRPr/>
          </a:p>
          <a:p>
            <a:pPr marL="0" lvl="0" indent="0" algn="l" rtl="0">
              <a:spcBef>
                <a:spcPts val="0"/>
              </a:spcBef>
              <a:spcAft>
                <a:spcPts val="0"/>
              </a:spcAft>
              <a:buNone/>
            </a:pPr>
            <a:endParaRPr/>
          </a:p>
          <a:p>
            <a:pPr marL="0" lvl="0" indent="0" algn="l" rtl="0">
              <a:spcBef>
                <a:spcPts val="0"/>
              </a:spcBef>
              <a:spcAft>
                <a:spcPts val="0"/>
              </a:spcAft>
              <a:buNone/>
            </a:pPr>
            <a:r>
              <a:rPr lang="en-US"/>
              <a:t>Who has experience using RTK or RTN technology?</a:t>
            </a:r>
            <a:endParaRPr/>
          </a:p>
          <a:p>
            <a:pPr marL="0" lvl="0" indent="0" algn="l" rtl="0">
              <a:spcBef>
                <a:spcPts val="0"/>
              </a:spcBef>
              <a:spcAft>
                <a:spcPts val="0"/>
              </a:spcAft>
              <a:buNone/>
            </a:pPr>
            <a:endParaRPr/>
          </a:p>
          <a:p>
            <a:pPr marL="0" lvl="0" indent="0" algn="l" rtl="0">
              <a:spcBef>
                <a:spcPts val="0"/>
              </a:spcBef>
              <a:spcAft>
                <a:spcPts val="0"/>
              </a:spcAft>
              <a:buNone/>
            </a:pPr>
            <a:r>
              <a:rPr lang="en-US"/>
              <a:t>Who has accessed the NSRS via OPUS or OPUS Projects?</a:t>
            </a:r>
            <a:endParaRPr/>
          </a:p>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Using the RTK base station, we measured vectors to the two outdoor control marks we established to the North and East of the building.  These marks were chosen on THIS side of the building since the turning point location (labeled as CP3) was our access point into the building from a loading door.</a:t>
            </a:r>
            <a:endParaRPr dirty="0"/>
          </a:p>
        </p:txBody>
      </p:sp>
      <p:sp>
        <p:nvSpPr>
          <p:cNvPr id="158" name="Google Shape;15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Since the terrace base station was a temporary station with no identifiable datum point, as a NSRS gut-check, we decided to tie to the local passive control network.  This network consisted of three NAVD 88 bench marks and one Horizontal mark.  These were selected not necessarily to control the final set of coordinates, but rather to provide additional confidence to the NSRS CORS tie.</a:t>
            </a:r>
            <a:endParaRPr dirty="0"/>
          </a:p>
        </p:txBody>
      </p:sp>
      <p:sp>
        <p:nvSpPr>
          <p:cNvPr id="168" name="Google Shape;16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station to the Northwest, X 438, has an adjusted NAD 83 (2011) position and ellipsoidal height as well as the 1</a:t>
            </a:r>
            <a:r>
              <a:rPr lang="en-US" baseline="30000" dirty="0"/>
              <a:t>st</a:t>
            </a:r>
            <a:r>
              <a:rPr lang="en-US" dirty="0"/>
              <a:t> Order Class II NAVD 88 Orthometric height.  This station is located at the local Municipal Airport, so some additional access permissions, safety, lighting and security was required. </a:t>
            </a:r>
            <a:endParaRPr dirty="0"/>
          </a:p>
        </p:txBody>
      </p:sp>
      <p:sp>
        <p:nvSpPr>
          <p:cNvPr id="178" name="Google Shape;17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 438 is a 1</a:t>
            </a:r>
            <a:r>
              <a:rPr lang="en-US" baseline="30000" dirty="0"/>
              <a:t>st</a:t>
            </a:r>
            <a:r>
              <a:rPr lang="en-US" dirty="0"/>
              <a:t> Order Vertical control monument.  The horizontal position was from a hand-held device and not used for any horizontal check.  The location of this mark is between a busy road and well-trafficked sidewalk, so while useful, could have been risky for a longer static GNSS occupation.</a:t>
            </a:r>
            <a:endParaRPr dirty="0"/>
          </a:p>
        </p:txBody>
      </p:sp>
      <p:sp>
        <p:nvSpPr>
          <p:cNvPr id="187" name="Google Shape;18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Similarly, Z 438 is a First Order Vertical control monument with hand-held position.  This mark is the furthest from our base at about 3.2 KM.  Again, next to a highly trafficked road, bike lanes and pedestrian walkway.  A traditional tripod setup at this location may have been a bit tricky.</a:t>
            </a:r>
            <a:endParaRPr dirty="0"/>
          </a:p>
        </p:txBody>
      </p:sp>
      <p:sp>
        <p:nvSpPr>
          <p:cNvPr id="196" name="Google Shape;19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Without going into too much detail about OPUS 5 and GVX vectors, I should mention some of the minimum requirements for using Static and RTK data in OPUS 5.  First, is that static GPS is an initial requirement whether it is from an RTK base or an RTN base station.  A minimum of two 2-hour sessions are required.  For our project, we achieved almost three 24-hour sessions.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the RTK vectors to have the best sampling of data, a minimum of Three 5-minute occupations taken at different times of day are recommended.  For our project, we had between 4 and 5 independent RTK sessions.  </a:t>
            </a:r>
            <a:endParaRPr dirty="0"/>
          </a:p>
        </p:txBody>
      </p:sp>
      <p:sp>
        <p:nvSpPr>
          <p:cNvPr id="205" name="Google Shape;20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 separate terrestrial survey using an assumed coordinate starting point was also performed.  A closed traverse loop starting at CP1 with a backsight to CP2 enabled us to begin our traverse into the building.</a:t>
            </a:r>
            <a:endParaRPr dirty="0"/>
          </a:p>
        </p:txBody>
      </p:sp>
      <p:sp>
        <p:nvSpPr>
          <p:cNvPr id="215" name="Google Shape;21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From a different perspective with CP1 in the background, the backsight was CP2 and the foresight was CP3.  Traverse to CP3, backsight CP1 and we’re off into the building.</a:t>
            </a:r>
            <a:endParaRPr dirty="0"/>
          </a:p>
        </p:txBody>
      </p:sp>
      <p:sp>
        <p:nvSpPr>
          <p:cNvPr id="228" name="Google Shape;22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 turning point, F4 was established for the next set of observations.  Additional floor monuments were installed as well as reflective adhesive targets on the vertical columns.  Once the indoor targets were observed, a final monument was set…shown as F7 in the plan view, then through another Bay Loading Door, the traverse was closed back on CP1.</a:t>
            </a:r>
            <a:endParaRPr dirty="0"/>
          </a:p>
        </p:txBody>
      </p:sp>
      <p:sp>
        <p:nvSpPr>
          <p:cNvPr id="246" name="Google Shape;24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Vendor software was used to verify the traverse loop closure met tolerance.  The maximum distance misclosure was 2 millimeters while the height misclosure was 3 millimeters.</a:t>
            </a:r>
            <a:endParaRPr dirty="0"/>
          </a:p>
        </p:txBody>
      </p:sp>
      <p:sp>
        <p:nvSpPr>
          <p:cNvPr id="262" name="Google Shape;26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Real Time Kinematic (RTK) Technology has evolved over the years but early on, the NGS Field Operations Branch saw the value of acquiring real-time corrections from base stations occupying NSRS passive control.  Much of the usage centered around using RTK for the Aeronautical Survey Program and updating aeronautical charts.  Other mission deployments of RTK </a:t>
            </a:r>
            <a:r>
              <a:rPr lang="en-US" sz="1800" b="0" i="0" u="none" strike="noStrike" dirty="0">
                <a:solidFill>
                  <a:srgbClr val="000000"/>
                </a:solidFill>
                <a:latin typeface="Calibri"/>
                <a:ea typeface="Calibri"/>
                <a:cs typeface="Calibri"/>
                <a:sym typeface="Calibri"/>
              </a:rPr>
              <a:t>were used to support Topo/Bathy LiDAR, NOAA Restoration days, NERRS Training, as well as internal testing of RTK to help develop OPUS Projects 5 and GVX file format.</a:t>
            </a:r>
            <a:endParaRPr b="0" dirty="0"/>
          </a:p>
          <a:p>
            <a:pPr marL="0" lvl="0" indent="0" algn="l" rtl="0">
              <a:spcBef>
                <a:spcPts val="0"/>
              </a:spcBef>
              <a:spcAft>
                <a:spcPts val="0"/>
              </a:spcAft>
              <a:buNone/>
            </a:pPr>
            <a:br>
              <a:rPr lang="en-US" dirty="0"/>
            </a:br>
            <a:endParaRPr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OPUS Projects, through baseline GPS Processing of our base station on the Terrace, the maximum peak-to-peak differences for the three sessions was less than 1 cm in North, East and Up comparable to the NOAA CORS solution statistics.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What you’re not yet seeing on this page are the solution statistics for the RTK observations.</a:t>
            </a:r>
            <a:endParaRPr dirty="0"/>
          </a:p>
        </p:txBody>
      </p:sp>
      <p:sp>
        <p:nvSpPr>
          <p:cNvPr id="274" name="Google Shape;27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Those can be found in the GVX file page.  By default, OPUS Projects will flag any uncertainties that exceed more than 2 cm Horizontal and 4 cm in Height.  If there were a problem with any one of these vectors not meeting preferences, the user has a capability of excluding them from the adjustment.</a:t>
            </a:r>
            <a:endParaRPr dirty="0"/>
          </a:p>
        </p:txBody>
      </p:sp>
      <p:sp>
        <p:nvSpPr>
          <p:cNvPr id="284" name="Google Shape;28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adjustment process to align the survey to the NSRS is fairly straightforward so long as the user has an understanding the quality of the CORS and the observations going in are reflected in the results that come out.  There are 5 steps in the adjustment sequence to align the survey to NAD 83 and NAVD 88.  Following the first “preliminary” adjustment, the user is directed to perform a minimally constrained horizontal adjustment (or FREE Adjustment) holding the nearest NCN CORS as the 3 Dimensional fix in Latitude/Longitude and Ellipsoidal Height.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the above example, you will also see the RTK vectors are also included in this adjustment.</a:t>
            </a:r>
            <a:endParaRPr dirty="0"/>
          </a:p>
        </p:txBody>
      </p:sp>
      <p:sp>
        <p:nvSpPr>
          <p:cNvPr id="292" name="Google Shape;29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following Adjustment allows the user to constrain the NCN CORS as well as any Passive NSRS Control.  In this example, we can see that one of our RTK observed stations is selected to be constrained in 3D.  This adjustment will provide a result of how well our RTK Rover observation of this mark compares to the Published NSRS Position.  </a:t>
            </a:r>
            <a:endParaRPr dirty="0"/>
          </a:p>
        </p:txBody>
      </p:sp>
      <p:sp>
        <p:nvSpPr>
          <p:cNvPr id="300" name="Google Shape;30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result of the Horizontal Constrained Adjustment show good agreement between the Observed to Published NAD 83 coordinates including our RTK observation of X 438.  </a:t>
            </a:r>
            <a:endParaRPr dirty="0"/>
          </a:p>
        </p:txBody>
      </p:sp>
      <p:sp>
        <p:nvSpPr>
          <p:cNvPr id="310" name="Google Shape;31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Our Vertical Free Adjustment comes next, holding a single NAVD 88 1</a:t>
            </a:r>
            <a:r>
              <a:rPr lang="en-US" baseline="30000" dirty="0"/>
              <a:t>st</a:t>
            </a:r>
            <a:r>
              <a:rPr lang="en-US" dirty="0"/>
              <a:t> Order, Class II bench mark.  This mark was collected using RTK.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Only a single CORS is used for the Horizontal Constraint.</a:t>
            </a:r>
            <a:endParaRPr dirty="0"/>
          </a:p>
        </p:txBody>
      </p:sp>
      <p:sp>
        <p:nvSpPr>
          <p:cNvPr id="318" name="Google Shape;3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Our Final Adjustment is the Vertical Constrained Adjustment where we constrain the 3 NAVD 88 Bench Marks as well as the Horizontal Only position of the single CORS.</a:t>
            </a:r>
            <a:endParaRPr dirty="0"/>
          </a:p>
        </p:txBody>
      </p:sp>
      <p:sp>
        <p:nvSpPr>
          <p:cNvPr id="328" name="Google Shape;32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Vertical Constrained adjustment output shows that there were minimal shifts from the Free to Constrained adjustments.  The information at the bottom provides an adjusted to published comparison result.  If there were a problem at one of these marks, we could go back to the constraints and choose to </a:t>
            </a:r>
            <a:r>
              <a:rPr lang="en-US" dirty="0" err="1"/>
              <a:t>unconstrain</a:t>
            </a:r>
            <a:r>
              <a:rPr lang="en-US" dirty="0"/>
              <a:t> one of them.  In this case, we had very good agreement, so all of the NAVD 88 ties will be used.</a:t>
            </a:r>
            <a:endParaRPr dirty="0"/>
          </a:p>
        </p:txBody>
      </p:sp>
      <p:sp>
        <p:nvSpPr>
          <p:cNvPr id="338" name="Google Shape;33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Finally, the final coordinates in State Plane zone CO N-0501 and Orthometric heights were exported from OPUS Projects were imported into Leica Infinity to transform the control points to the final NSRS Adjusted values.  </a:t>
            </a:r>
            <a:endParaRPr dirty="0"/>
          </a:p>
        </p:txBody>
      </p:sp>
      <p:sp>
        <p:nvSpPr>
          <p:cNvPr id="350" name="Google Shape;35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On a final note; The continued testing and analysis of RTK/RTN capabilities and align these surveys to the NSRS has many rewards, but to just name a few; Increased efficiency, a post-NSRS Modernization Workflow, and real-life examples that we can use to help advise our constituents to better align their projects to the NSRS.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58" name="Google Shape;35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NGS is often called upon to provide field support to Universities, State &amp; Federal agencies and Scientific Partners, advising on best-practices for field survey data collection and alignment to the National Spatial Reference System (NSRS).</a:t>
            </a:r>
            <a:endParaRPr dirty="0"/>
          </a:p>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In this particular case, given our proximity to the coastal areas of Virginia, NGS Field Operations Branch has a useful role in providing support.  The 2019 Blue Line Project was initiated by the local Old Dominion University to illustrate future sea level impacts in some of Norfolk’s flood prone areas.</a:t>
            </a:r>
            <a:endParaRPr dirty="0"/>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Using a local passive control monument for our base station, NGS provided NSRS alignment of temporary control and imagery registration collected by the University by using RTK.  The one shown is in the Hague by the Chrysler Museum.  The topo lines represented are where predicted tidal flooding will occur.  Using eco-friendly paint, university students marked these topo lines and invited the </a:t>
            </a:r>
            <a:r>
              <a:rPr lang="en-US" sz="1800" b="0" i="0" u="none" strike="noStrike" dirty="0">
                <a:solidFill>
                  <a:srgbClr val="000000"/>
                </a:solidFill>
                <a:latin typeface="Calibri"/>
                <a:ea typeface="Calibri"/>
                <a:cs typeface="Calibri"/>
                <a:sym typeface="Calibri"/>
              </a:rPr>
              <a:t>community during the 2019 King Tide to visualize where the current year as well as 30, 50, and 80 year high water marks would be.</a:t>
            </a:r>
            <a:endParaRPr dirty="0"/>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2021, NGS provided survey support for the Elizabeth River Project; a non-profit effort to restore the health of the waterway.</a:t>
            </a:r>
            <a:endParaRPr dirty="0"/>
          </a:p>
        </p:txBody>
      </p:sp>
      <p:sp>
        <p:nvSpPr>
          <p:cNvPr id="118" name="Google Shape;11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project is a bit different because we used a combination of Static GPS as well as RTN vectors emanating from the regional Vendor Network.  Combining these data in OPUS Projects became a useful tool for processing and alignment of RTN Vectors to the NSRS.  If you have been following  OPUS Projects 5 (Now available on Production), this project may seem familiar as it is currently being used for training purposes by our Regional Advisors.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OPUS Projects 5.1 is the latest standard for aligning Static and RTK data to the NSRS through the NOAA CORS Network (NCN)</a:t>
            </a:r>
            <a:endParaRPr dirty="0"/>
          </a:p>
        </p:txBody>
      </p:sp>
      <p:sp>
        <p:nvSpPr>
          <p:cNvPr id="126" name="Google Shape;12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Changing gears:  In 2022, we coordinated with the NTIA’s FirstNet Test Facility to provide a network of indoor control monuments aligned to the NSRS.  The FirstNet Authority is responsible for </a:t>
            </a:r>
            <a:r>
              <a:rPr lang="en-US" b="0" i="0" dirty="0">
                <a:solidFill>
                  <a:srgbClr val="222222"/>
                </a:solidFill>
                <a:effectLst/>
                <a:latin typeface="Arial" panose="020B0604020202020204" pitchFamily="34" charset="0"/>
              </a:rPr>
              <a:t>supporting testing of indoor localization technologies being developed for Public Safety -SUCH AS- low or no visibility situations using heads-up displays or augmented reality for first responders.  </a:t>
            </a:r>
            <a:r>
              <a:rPr lang="en-US" dirty="0"/>
              <a:t>The goal was to align a network of about 20 indoor targets, but to achieve this our field team needed to implement a strategy to first establish outdoor control marks and align them to the NSRS, then use these marks to tie-in the interior marks using a total station.  To succeed in this, we utilized Static GPS, RTK, and Terrestrial methods for field collection.  In processing, we utilized OPUS Projects 5 for Static and RTK alignment, then finally vendor software for traverse adjustment and transformation to the adjusted new NSRS-tied control.  </a:t>
            </a:r>
            <a:endParaRPr dirty="0"/>
          </a:p>
        </p:txBody>
      </p:sp>
      <p:sp>
        <p:nvSpPr>
          <p:cNvPr id="134" name="Google Shape;13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grounds were accessible to the public and there were very few areas to be able to establish control for GNSS occupation for any extended duration.  SO - Short duration RTK observations were planned for the outside control marks.  </a:t>
            </a:r>
            <a:endParaRPr dirty="0"/>
          </a:p>
        </p:txBody>
      </p:sp>
      <p:sp>
        <p:nvSpPr>
          <p:cNvPr id="142" name="Google Shape;14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Rather than an RTN connection to a vendor network, we decided to perform single-base/single-rover RTK, but as mentioned before, the facility and grounds were not isolated from the public, EXCEPT that a 2</a:t>
            </a:r>
            <a:r>
              <a:rPr lang="en-US" baseline="30000" dirty="0"/>
              <a:t>nd</a:t>
            </a:r>
            <a:r>
              <a:rPr lang="en-US" dirty="0"/>
              <a:t> floor terrace was available to setup a temporary base station that collected continuously throughout the duration of the project.  A Trimble NetR9 with Zephyr3 antenna was setup to collect the static file.  Paired with an RTK Bridge, we were also capable of transmitting RTK corrections.  Since we were not occupying a survey monument, an autonomous base was defined to begin the Job.  As you can see from the visibility diagram, the station was mostly clear from about 20° to zenith in all directions, sufficiently maximizing GNSS satellite coverage.</a:t>
            </a:r>
            <a:endParaRPr dirty="0"/>
          </a:p>
        </p:txBody>
      </p:sp>
      <p:sp>
        <p:nvSpPr>
          <p:cNvPr id="150" name="Google Shape;1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47721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56557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9168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69364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1640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07664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9983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7244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7273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983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6014672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195403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685800" y="2020490"/>
            <a:ext cx="7772400" cy="110251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4000" dirty="0">
                <a:solidFill>
                  <a:schemeClr val="tx1"/>
                </a:solidFill>
                <a:latin typeface="+mn-lt"/>
                <a:ea typeface="Times New Roman"/>
                <a:cs typeface="Times New Roman"/>
                <a:sym typeface="Times New Roman"/>
              </a:rPr>
              <a:t>NGS Field Operations Branch</a:t>
            </a:r>
            <a:endParaRPr sz="4000" dirty="0">
              <a:solidFill>
                <a:schemeClr val="tx1"/>
              </a:solidFill>
              <a:latin typeface="+mn-lt"/>
            </a:endParaRPr>
          </a:p>
        </p:txBody>
      </p:sp>
      <p:sp>
        <p:nvSpPr>
          <p:cNvPr id="90" name="Google Shape;90;p1"/>
          <p:cNvSpPr txBox="1">
            <a:spLocks noGrp="1"/>
          </p:cNvSpPr>
          <p:nvPr>
            <p:ph type="subTitle" idx="1"/>
          </p:nvPr>
        </p:nvSpPr>
        <p:spPr>
          <a:xfrm>
            <a:off x="1371600" y="3123009"/>
            <a:ext cx="6400800" cy="1528762"/>
          </a:xfrm>
          <a:prstGeom prst="rect">
            <a:avLst/>
          </a:prstGeom>
          <a:noFill/>
          <a:ln>
            <a:noFill/>
          </a:ln>
        </p:spPr>
        <p:txBody>
          <a:bodyPr spcFirstLastPara="1" wrap="square" lIns="91425" tIns="45700" rIns="91425" bIns="45700" anchor="t" anchorCtr="0">
            <a:normAutofit fontScale="47500" lnSpcReduction="20000"/>
          </a:bodyPr>
          <a:lstStyle/>
          <a:p>
            <a:pPr marL="0" lvl="0" indent="0" algn="ctr" rtl="0">
              <a:spcBef>
                <a:spcPts val="0"/>
              </a:spcBef>
              <a:spcAft>
                <a:spcPts val="0"/>
              </a:spcAft>
              <a:buClr>
                <a:srgbClr val="366092"/>
              </a:buClr>
              <a:buSzPts val="3200"/>
              <a:buNone/>
            </a:pPr>
            <a:r>
              <a:rPr lang="en-US" dirty="0">
                <a:solidFill>
                  <a:schemeClr val="tx1"/>
                </a:solidFill>
                <a:latin typeface="+mn-lt"/>
                <a:ea typeface="Times New Roman"/>
                <a:cs typeface="Times New Roman"/>
                <a:sym typeface="Times New Roman"/>
              </a:rPr>
              <a:t>Real-Time Surveying</a:t>
            </a:r>
          </a:p>
          <a:p>
            <a:pPr marL="0" lvl="0" indent="0" algn="ctr" rtl="0">
              <a:spcBef>
                <a:spcPts val="0"/>
              </a:spcBef>
              <a:spcAft>
                <a:spcPts val="0"/>
              </a:spcAft>
              <a:buClr>
                <a:srgbClr val="366092"/>
              </a:buClr>
              <a:buSzPts val="3200"/>
              <a:buNone/>
            </a:pPr>
            <a:endParaRPr lang="en-US" dirty="0">
              <a:solidFill>
                <a:schemeClr val="tx1"/>
              </a:solidFill>
              <a:latin typeface="+mn-lt"/>
              <a:ea typeface="Times New Roman"/>
              <a:cs typeface="Times New Roman"/>
              <a:sym typeface="Times New Roman"/>
            </a:endParaRPr>
          </a:p>
          <a:p>
            <a:pPr algn="ctr" rtl="0">
              <a:lnSpc>
                <a:spcPct val="120000"/>
              </a:lnSpc>
              <a:spcBef>
                <a:spcPts val="0"/>
              </a:spcBef>
              <a:spcAft>
                <a:spcPts val="0"/>
              </a:spcAft>
            </a:pPr>
            <a:r>
              <a:rPr lang="en-US" sz="2500" b="0" i="0" u="none" strike="noStrike" dirty="0">
                <a:solidFill>
                  <a:srgbClr val="1F1F1F"/>
                </a:solidFill>
                <a:effectLst/>
                <a:latin typeface="+mn-lt"/>
              </a:rPr>
              <a:t>FIG Working Week 2023</a:t>
            </a:r>
            <a:endParaRPr lang="en-US" sz="2500" b="0" dirty="0">
              <a:effectLst/>
              <a:latin typeface="+mn-lt"/>
            </a:endParaRPr>
          </a:p>
          <a:p>
            <a:pPr algn="ctr" rtl="0">
              <a:lnSpc>
                <a:spcPct val="120000"/>
              </a:lnSpc>
              <a:spcBef>
                <a:spcPts val="0"/>
              </a:spcBef>
              <a:spcAft>
                <a:spcPts val="0"/>
              </a:spcAft>
            </a:pPr>
            <a:r>
              <a:rPr lang="en-US" sz="2500" b="0" i="0" u="none" strike="noStrike" dirty="0">
                <a:solidFill>
                  <a:srgbClr val="1F1F1F"/>
                </a:solidFill>
                <a:effectLst/>
                <a:latin typeface="+mn-lt"/>
              </a:rPr>
              <a:t>May 31, 2023</a:t>
            </a:r>
            <a:br>
              <a:rPr lang="en-US" sz="2500" b="0" dirty="0">
                <a:effectLst/>
                <a:latin typeface="+mn-lt"/>
              </a:rPr>
            </a:br>
            <a:r>
              <a:rPr lang="en-US" sz="2500" b="0" i="0" u="none" strike="noStrike" dirty="0">
                <a:solidFill>
                  <a:srgbClr val="000000"/>
                </a:solidFill>
                <a:effectLst/>
                <a:latin typeface="+mn-lt"/>
              </a:rPr>
              <a:t>Kevin Jordan</a:t>
            </a:r>
            <a:r>
              <a:rPr lang="en-US" sz="2500" dirty="0">
                <a:solidFill>
                  <a:srgbClr val="000000"/>
                </a:solidFill>
                <a:latin typeface="+mn-lt"/>
              </a:rPr>
              <a:t>, Lead Cartographer</a:t>
            </a:r>
            <a:endParaRPr lang="en-US" sz="2500" b="0" dirty="0">
              <a:effectLst/>
              <a:latin typeface="+mn-lt"/>
            </a:endParaRPr>
          </a:p>
          <a:p>
            <a:br>
              <a:rPr lang="en-US" dirty="0"/>
            </a:br>
            <a:endParaRPr dirty="0">
              <a:solidFill>
                <a:schemeClr val="tx1"/>
              </a:solidFill>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10"/>
          <p:cNvSpPr txBox="1">
            <a:spLocks noGrp="1"/>
          </p:cNvSpPr>
          <p:nvPr>
            <p:ph sz="half" idx="1"/>
          </p:nvPr>
        </p:nvSpPr>
        <p:spPr>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Clr>
                <a:schemeClr val="dk1"/>
              </a:buClr>
              <a:buSzPts val="2800"/>
              <a:buNone/>
            </a:pPr>
            <a:endParaRPr/>
          </a:p>
        </p:txBody>
      </p:sp>
      <p:pic>
        <p:nvPicPr>
          <p:cNvPr id="162" name="Google Shape;162;p10"/>
          <p:cNvPicPr preferRelativeResize="0"/>
          <p:nvPr/>
        </p:nvPicPr>
        <p:blipFill rotWithShape="1">
          <a:blip r:embed="rId3">
            <a:alphaModFix/>
          </a:blip>
          <a:srcRect/>
          <a:stretch/>
        </p:blipFill>
        <p:spPr>
          <a:xfrm>
            <a:off x="1592580" y="439487"/>
            <a:ext cx="5693867" cy="4498034"/>
          </a:xfrm>
          <a:prstGeom prst="rect">
            <a:avLst/>
          </a:prstGeom>
          <a:noFill/>
          <a:ln>
            <a:noFill/>
          </a:ln>
        </p:spPr>
      </p:pic>
      <p:cxnSp>
        <p:nvCxnSpPr>
          <p:cNvPr id="163" name="Google Shape;163;p10" descr="Using the RTK base station, we measured vectors to the two outdoor control marks we established to the North and East of the building.  These marks were chosen on THIS side of the building since the turning point location (labeled as CP3) was our access point into the building from a loading door.&#10;"/>
          <p:cNvCxnSpPr/>
          <p:nvPr/>
        </p:nvCxnSpPr>
        <p:spPr>
          <a:xfrm rot="10800000">
            <a:off x="4439513" y="1200151"/>
            <a:ext cx="772567" cy="2655569"/>
          </a:xfrm>
          <a:prstGeom prst="straightConnector1">
            <a:avLst/>
          </a:prstGeom>
          <a:noFill/>
          <a:ln w="25400" cap="flat" cmpd="sng">
            <a:solidFill>
              <a:srgbClr val="FFFF00"/>
            </a:solidFill>
            <a:prstDash val="dot"/>
            <a:round/>
            <a:headEnd type="none" w="sm" len="sm"/>
            <a:tailEnd type="none" w="sm" len="sm"/>
          </a:ln>
          <a:effectLst>
            <a:outerShdw blurRad="40000" dist="20000" dir="5400000" rotWithShape="0">
              <a:srgbClr val="000000">
                <a:alpha val="37647"/>
              </a:srgbClr>
            </a:outerShdw>
          </a:effectLst>
        </p:spPr>
      </p:cxnSp>
      <p:cxnSp>
        <p:nvCxnSpPr>
          <p:cNvPr id="164" name="Google Shape;164;p10"/>
          <p:cNvCxnSpPr/>
          <p:nvPr/>
        </p:nvCxnSpPr>
        <p:spPr>
          <a:xfrm flipH="1">
            <a:off x="5212080" y="3154680"/>
            <a:ext cx="952500" cy="701040"/>
          </a:xfrm>
          <a:prstGeom prst="straightConnector1">
            <a:avLst/>
          </a:prstGeom>
          <a:noFill/>
          <a:ln w="25400" cap="flat" cmpd="sng">
            <a:solidFill>
              <a:srgbClr val="FFFF00"/>
            </a:solidFill>
            <a:prstDash val="dot"/>
            <a:round/>
            <a:headEnd type="none" w="sm" len="sm"/>
            <a:tailEnd type="none" w="sm" len="sm"/>
          </a:ln>
          <a:effectLst>
            <a:outerShdw blurRad="40000" dist="20000" dir="5400000" rotWithShape="0">
              <a:srgbClr val="000000">
                <a:alpha val="37647"/>
              </a:srgbClr>
            </a:outerShdw>
          </a:effec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11"/>
          <p:cNvSpPr txBox="1">
            <a:spLocks noGrp="1"/>
          </p:cNvSpPr>
          <p:nvPr>
            <p:ph sz="half" idx="1"/>
          </p:nvPr>
        </p:nvSpPr>
        <p:spPr>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Clr>
                <a:schemeClr val="dk1"/>
              </a:buClr>
              <a:buSzPts val="2800"/>
              <a:buNone/>
            </a:pPr>
            <a:endParaRPr/>
          </a:p>
        </p:txBody>
      </p:sp>
      <p:cxnSp>
        <p:nvCxnSpPr>
          <p:cNvPr id="172" name="Google Shape;172;p11"/>
          <p:cNvCxnSpPr/>
          <p:nvPr/>
        </p:nvCxnSpPr>
        <p:spPr>
          <a:xfrm rot="10800000">
            <a:off x="4439513" y="1200151"/>
            <a:ext cx="772567" cy="2655569"/>
          </a:xfrm>
          <a:prstGeom prst="straightConnector1">
            <a:avLst/>
          </a:prstGeom>
          <a:noFill/>
          <a:ln w="25400" cap="flat" cmpd="sng">
            <a:solidFill>
              <a:srgbClr val="FFFF00"/>
            </a:solidFill>
            <a:prstDash val="dot"/>
            <a:round/>
            <a:headEnd type="none" w="sm" len="sm"/>
            <a:tailEnd type="none" w="sm" len="sm"/>
          </a:ln>
          <a:effectLst>
            <a:outerShdw blurRad="40000" dist="20000" dir="5400000" rotWithShape="0">
              <a:srgbClr val="000000">
                <a:alpha val="37647"/>
              </a:srgbClr>
            </a:outerShdw>
          </a:effectLst>
        </p:spPr>
      </p:cxnSp>
      <p:cxnSp>
        <p:nvCxnSpPr>
          <p:cNvPr id="173" name="Google Shape;173;p11"/>
          <p:cNvCxnSpPr/>
          <p:nvPr/>
        </p:nvCxnSpPr>
        <p:spPr>
          <a:xfrm flipH="1">
            <a:off x="5212080" y="3154680"/>
            <a:ext cx="952500" cy="701040"/>
          </a:xfrm>
          <a:prstGeom prst="straightConnector1">
            <a:avLst/>
          </a:prstGeom>
          <a:noFill/>
          <a:ln w="25400" cap="flat" cmpd="sng">
            <a:solidFill>
              <a:srgbClr val="FFFF00"/>
            </a:solidFill>
            <a:prstDash val="dot"/>
            <a:round/>
            <a:headEnd type="none" w="sm" len="sm"/>
            <a:tailEnd type="none" w="sm" len="sm"/>
          </a:ln>
          <a:effectLst>
            <a:outerShdw blurRad="40000" dist="20000" dir="5400000" rotWithShape="0">
              <a:srgbClr val="000000">
                <a:alpha val="37647"/>
              </a:srgbClr>
            </a:outerShdw>
          </a:effectLst>
        </p:spPr>
      </p:cxnSp>
      <p:pic>
        <p:nvPicPr>
          <p:cNvPr id="174" name="Google Shape;174;p11" descr="Since the terrace base station was a temporary station with no identifiable datum point, as a NSRS gut-check, we decided to tie to the local passive control network.  This network consisted of three NAVD 88 bench marks and one Horizontal mark.  These were selected not necessarily to control the final set of coordinates, but rather to provide additional confidence to the NSRS CORS tie.&#10;"/>
          <p:cNvPicPr preferRelativeResize="0"/>
          <p:nvPr/>
        </p:nvPicPr>
        <p:blipFill rotWithShape="1">
          <a:blip r:embed="rId3">
            <a:alphaModFix/>
          </a:blip>
          <a:srcRect/>
          <a:stretch/>
        </p:blipFill>
        <p:spPr>
          <a:xfrm>
            <a:off x="667466" y="92112"/>
            <a:ext cx="7961468" cy="4959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Google Shape;181;p12"/>
          <p:cNvSpPr txBox="1">
            <a:spLocks noGrp="1"/>
          </p:cNvSpPr>
          <p:nvPr>
            <p:ph sz="half" idx="1"/>
          </p:nvPr>
        </p:nvSpPr>
        <p:spPr>
          <a:xfrm>
            <a:off x="570546" y="4442577"/>
            <a:ext cx="2933700" cy="51792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600"/>
              <a:buChar char="•"/>
            </a:pPr>
            <a:r>
              <a:rPr lang="en-US" sz="2600" dirty="0">
                <a:latin typeface="+mn-lt"/>
              </a:rPr>
              <a:t>X 438 (LL1137)</a:t>
            </a:r>
            <a:endParaRPr dirty="0">
              <a:latin typeface="+mn-lt"/>
            </a:endParaRPr>
          </a:p>
        </p:txBody>
      </p:sp>
      <p:pic>
        <p:nvPicPr>
          <p:cNvPr id="182" name="Google Shape;182;p12"/>
          <p:cNvPicPr preferRelativeResize="0"/>
          <p:nvPr/>
        </p:nvPicPr>
        <p:blipFill rotWithShape="1">
          <a:blip r:embed="rId3">
            <a:alphaModFix/>
          </a:blip>
          <a:srcRect/>
          <a:stretch/>
        </p:blipFill>
        <p:spPr>
          <a:xfrm rot="5400000">
            <a:off x="72389" y="940119"/>
            <a:ext cx="3985259" cy="2988944"/>
          </a:xfrm>
          <a:prstGeom prst="rect">
            <a:avLst/>
          </a:prstGeom>
          <a:noFill/>
          <a:ln>
            <a:solidFill>
              <a:schemeClr val="tx1"/>
            </a:solidFill>
          </a:ln>
        </p:spPr>
      </p:pic>
      <p:pic>
        <p:nvPicPr>
          <p:cNvPr id="183" name="Google Shape;183;p12" descr="The station to the Northwest, X 438, has an adjusted NAD 83 (2011) position and ellipsoidal height as well as the 1st Order Class II NAVD 88 Orthometric height.  This station is located at the local Municipal Airport, so some additional access permissions, safety, lighting and security was required. &#10;"/>
          <p:cNvPicPr preferRelativeResize="0"/>
          <p:nvPr/>
        </p:nvPicPr>
        <p:blipFill rotWithShape="1">
          <a:blip r:embed="rId4">
            <a:alphaModFix/>
          </a:blip>
          <a:srcRect/>
          <a:stretch/>
        </p:blipFill>
        <p:spPr>
          <a:xfrm>
            <a:off x="3922280" y="441961"/>
            <a:ext cx="4730623" cy="4381499"/>
          </a:xfrm>
          <a:prstGeom prst="rect">
            <a:avLst/>
          </a:prstGeom>
          <a:noFill/>
          <a:ln>
            <a:solidFill>
              <a:schemeClr val="tx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p13"/>
          <p:cNvSpPr txBox="1">
            <a:spLocks noGrp="1"/>
          </p:cNvSpPr>
          <p:nvPr>
            <p:ph sz="half" idx="1"/>
          </p:nvPr>
        </p:nvSpPr>
        <p:spPr>
          <a:xfrm>
            <a:off x="570546" y="4442577"/>
            <a:ext cx="2933700" cy="517923"/>
          </a:xfrm>
          <a:prstGeom prst="rect">
            <a:avLst/>
          </a:prstGeom>
          <a:noFill/>
          <a:ln>
            <a:noFill/>
          </a:ln>
        </p:spPr>
        <p:txBody>
          <a:bodyPr spcFirstLastPara="1" wrap="square" lIns="91425" tIns="45700" rIns="91425" bIns="45700" anchor="t" anchorCtr="0">
            <a:normAutofit fontScale="92500"/>
          </a:bodyPr>
          <a:lstStyle/>
          <a:p>
            <a:pPr marL="342900" lvl="0" indent="-342900" algn="l" rtl="0">
              <a:spcBef>
                <a:spcPts val="0"/>
              </a:spcBef>
              <a:spcAft>
                <a:spcPts val="0"/>
              </a:spcAft>
              <a:buClr>
                <a:schemeClr val="dk1"/>
              </a:buClr>
              <a:buSzPct val="100000"/>
              <a:buChar char="•"/>
            </a:pPr>
            <a:r>
              <a:rPr lang="en-US" dirty="0">
                <a:latin typeface="+mn-lt"/>
              </a:rPr>
              <a:t>W 438 (LL1136)</a:t>
            </a:r>
            <a:endParaRPr dirty="0">
              <a:latin typeface="+mn-lt"/>
            </a:endParaRPr>
          </a:p>
        </p:txBody>
      </p:sp>
      <p:pic>
        <p:nvPicPr>
          <p:cNvPr id="191" name="Google Shape;191;p13"/>
          <p:cNvPicPr preferRelativeResize="0"/>
          <p:nvPr/>
        </p:nvPicPr>
        <p:blipFill rotWithShape="1">
          <a:blip r:embed="rId3">
            <a:alphaModFix/>
          </a:blip>
          <a:srcRect/>
          <a:stretch/>
        </p:blipFill>
        <p:spPr>
          <a:xfrm>
            <a:off x="457199" y="441961"/>
            <a:ext cx="3388453" cy="4000616"/>
          </a:xfrm>
          <a:prstGeom prst="rect">
            <a:avLst/>
          </a:prstGeom>
          <a:noFill/>
          <a:ln>
            <a:solidFill>
              <a:schemeClr val="tx1"/>
            </a:solidFill>
          </a:ln>
        </p:spPr>
      </p:pic>
      <p:pic>
        <p:nvPicPr>
          <p:cNvPr id="192" name="Google Shape;192;p13" descr="W 438 is a 1st Order Vertical control monument.  The horizontal position was from a hand-held device and not used for any horizontal check.  The location of this mark is between a busy road and well-trafficked sidewalk, so while useful, could have been risky for a longer static GNSS occupation.&#10;"/>
          <p:cNvPicPr preferRelativeResize="0"/>
          <p:nvPr/>
        </p:nvPicPr>
        <p:blipFill rotWithShape="1">
          <a:blip r:embed="rId4">
            <a:alphaModFix/>
          </a:blip>
          <a:srcRect/>
          <a:stretch/>
        </p:blipFill>
        <p:spPr>
          <a:xfrm>
            <a:off x="3871804" y="441961"/>
            <a:ext cx="5144977" cy="4000615"/>
          </a:xfrm>
          <a:prstGeom prst="rect">
            <a:avLst/>
          </a:prstGeom>
          <a:noFill/>
          <a:ln>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Google Shape;199;p14"/>
          <p:cNvSpPr txBox="1">
            <a:spLocks noGrp="1"/>
          </p:cNvSpPr>
          <p:nvPr>
            <p:ph sz="half" idx="1"/>
          </p:nvPr>
        </p:nvSpPr>
        <p:spPr>
          <a:xfrm>
            <a:off x="519746" y="4520077"/>
            <a:ext cx="2933700" cy="51792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600"/>
              <a:buChar char="•"/>
            </a:pPr>
            <a:r>
              <a:rPr lang="en-US" sz="2600" dirty="0">
                <a:latin typeface="+mn-lt"/>
              </a:rPr>
              <a:t>Z 438 (LL1126)</a:t>
            </a:r>
            <a:endParaRPr dirty="0">
              <a:latin typeface="+mn-lt"/>
            </a:endParaRPr>
          </a:p>
        </p:txBody>
      </p:sp>
      <p:pic>
        <p:nvPicPr>
          <p:cNvPr id="200" name="Google Shape;200;p14" descr="Similarly, Z 438 is a First Order Vertical control monument with hand-held position.  This mark is the furthest from our base at about 3.2 KM.  Again, next to a highly trafficked road, bike lanes and pedestrian walkway.  A traditional tripod setup at this location may have been a bit tricky.&#10;"/>
          <p:cNvPicPr preferRelativeResize="0"/>
          <p:nvPr/>
        </p:nvPicPr>
        <p:blipFill rotWithShape="1">
          <a:blip r:embed="rId3">
            <a:alphaModFix/>
          </a:blip>
          <a:srcRect/>
          <a:stretch/>
        </p:blipFill>
        <p:spPr>
          <a:xfrm>
            <a:off x="3861788" y="441961"/>
            <a:ext cx="5086455" cy="4004427"/>
          </a:xfrm>
          <a:prstGeom prst="rect">
            <a:avLst/>
          </a:prstGeom>
          <a:noFill/>
          <a:ln>
            <a:solidFill>
              <a:schemeClr val="tx1"/>
            </a:solidFill>
          </a:ln>
        </p:spPr>
      </p:pic>
      <p:pic>
        <p:nvPicPr>
          <p:cNvPr id="201" name="Google Shape;201;p14"/>
          <p:cNvPicPr preferRelativeResize="0"/>
          <p:nvPr/>
        </p:nvPicPr>
        <p:blipFill rotWithShape="1">
          <a:blip r:embed="rId4">
            <a:alphaModFix/>
          </a:blip>
          <a:srcRect/>
          <a:stretch/>
        </p:blipFill>
        <p:spPr>
          <a:xfrm>
            <a:off x="317128" y="441961"/>
            <a:ext cx="3481746" cy="4078116"/>
          </a:xfrm>
          <a:prstGeom prst="rect">
            <a:avLst/>
          </a:prstGeom>
          <a:noFill/>
          <a:ln>
            <a:solidFill>
              <a:schemeClr val="tx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8" name="Google Shape;208;p15"/>
          <p:cNvPicPr preferRelativeResize="0"/>
          <p:nvPr/>
        </p:nvPicPr>
        <p:blipFill rotWithShape="1">
          <a:blip r:embed="rId3">
            <a:alphaModFix/>
          </a:blip>
          <a:srcRect/>
          <a:stretch/>
        </p:blipFill>
        <p:spPr>
          <a:xfrm>
            <a:off x="5137330" y="548869"/>
            <a:ext cx="3320870" cy="4474224"/>
          </a:xfrm>
          <a:prstGeom prst="rect">
            <a:avLst/>
          </a:prstGeom>
          <a:noFill/>
          <a:ln>
            <a:noFill/>
          </a:ln>
        </p:spPr>
      </p:pic>
      <p:sp>
        <p:nvSpPr>
          <p:cNvPr id="209" name="Google Shape;209;p15"/>
          <p:cNvSpPr txBox="1">
            <a:spLocks noGrp="1"/>
          </p:cNvSpPr>
          <p:nvPr>
            <p:ph sz="half" idx="1"/>
          </p:nvPr>
        </p:nvSpPr>
        <p:spPr>
          <a:xfrm>
            <a:off x="457200" y="548869"/>
            <a:ext cx="4114800" cy="329977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Tx/>
              <a:buSzPts val="2600"/>
              <a:buChar char="•"/>
            </a:pPr>
            <a:r>
              <a:rPr lang="en-US" sz="2600" dirty="0">
                <a:solidFill>
                  <a:schemeClr val="tx1"/>
                </a:solidFill>
                <a:latin typeface="+mn-lt"/>
                <a:ea typeface="Times New Roman"/>
                <a:cs typeface="Times New Roman"/>
                <a:sym typeface="Times New Roman"/>
              </a:rPr>
              <a:t>Observation Requirements</a:t>
            </a:r>
            <a:endParaRPr dirty="0">
              <a:solidFill>
                <a:schemeClr val="tx1"/>
              </a:solidFill>
              <a:latin typeface="+mn-lt"/>
            </a:endParaRPr>
          </a:p>
          <a:p>
            <a:pPr marL="742950" lvl="1" indent="-285750" algn="l" rtl="0">
              <a:spcBef>
                <a:spcPts val="400"/>
              </a:spcBef>
              <a:spcAft>
                <a:spcPts val="0"/>
              </a:spcAft>
              <a:buClr>
                <a:srgbClr val="366092"/>
              </a:buClr>
              <a:buSzPts val="2000"/>
              <a:buChar char="–"/>
            </a:pPr>
            <a:r>
              <a:rPr lang="en-US" sz="2000" dirty="0">
                <a:solidFill>
                  <a:schemeClr val="tx1"/>
                </a:solidFill>
                <a:latin typeface="+mn-lt"/>
                <a:ea typeface="Times New Roman"/>
                <a:cs typeface="Times New Roman"/>
                <a:sym typeface="Times New Roman"/>
              </a:rPr>
              <a:t>Static – Minimum two 2-hour</a:t>
            </a:r>
            <a:endParaRPr sz="1600" dirty="0">
              <a:solidFill>
                <a:schemeClr val="tx1"/>
              </a:solidFill>
              <a:latin typeface="+mn-lt"/>
              <a:ea typeface="Times New Roman"/>
              <a:cs typeface="Times New Roman"/>
              <a:sym typeface="Times New Roman"/>
            </a:endParaRPr>
          </a:p>
          <a:p>
            <a:pPr marL="742950" lvl="1" indent="-285750" algn="l" rtl="0">
              <a:spcBef>
                <a:spcPts val="400"/>
              </a:spcBef>
              <a:spcAft>
                <a:spcPts val="0"/>
              </a:spcAft>
              <a:buClr>
                <a:srgbClr val="366092"/>
              </a:buClr>
              <a:buSzPts val="2000"/>
              <a:buChar char="–"/>
            </a:pPr>
            <a:r>
              <a:rPr lang="en-US" sz="2000" dirty="0">
                <a:solidFill>
                  <a:schemeClr val="tx1"/>
                </a:solidFill>
                <a:latin typeface="+mn-lt"/>
                <a:ea typeface="Times New Roman"/>
                <a:cs typeface="Times New Roman"/>
                <a:sym typeface="Times New Roman"/>
              </a:rPr>
              <a:t>RTK – Minimum three 5-min observations</a:t>
            </a:r>
            <a:endParaRPr dirty="0">
              <a:solidFill>
                <a:schemeClr val="tx1"/>
              </a:solidFill>
              <a:latin typeface="+mn-lt"/>
            </a:endParaRPr>
          </a:p>
          <a:p>
            <a:pPr marL="457200" lvl="1" indent="0" algn="l" rtl="0">
              <a:spcBef>
                <a:spcPts val="400"/>
              </a:spcBef>
              <a:spcAft>
                <a:spcPts val="0"/>
              </a:spcAft>
              <a:buClr>
                <a:schemeClr val="dk1"/>
              </a:buClr>
              <a:buSzPts val="2000"/>
              <a:buNone/>
            </a:pPr>
            <a:endParaRPr sz="2000" dirty="0">
              <a:solidFill>
                <a:srgbClr val="366092"/>
              </a:solidFill>
              <a:latin typeface="Times New Roman"/>
              <a:ea typeface="Times New Roman"/>
              <a:cs typeface="Times New Roman"/>
              <a:sym typeface="Times New Roman"/>
            </a:endParaRPr>
          </a:p>
        </p:txBody>
      </p:sp>
      <p:pic>
        <p:nvPicPr>
          <p:cNvPr id="210" name="Google Shape;210;p15"/>
          <p:cNvPicPr preferRelativeResize="0"/>
          <p:nvPr/>
        </p:nvPicPr>
        <p:blipFill rotWithShape="1">
          <a:blip r:embed="rId4">
            <a:alphaModFix/>
          </a:blip>
          <a:srcRect/>
          <a:stretch/>
        </p:blipFill>
        <p:spPr>
          <a:xfrm>
            <a:off x="189072" y="2785981"/>
            <a:ext cx="5057775" cy="1571625"/>
          </a:xfrm>
          <a:prstGeom prst="rect">
            <a:avLst/>
          </a:prstGeom>
          <a:noFill/>
          <a:ln>
            <a:noFill/>
          </a:ln>
        </p:spPr>
      </p:pic>
      <p:pic>
        <p:nvPicPr>
          <p:cNvPr id="211" name="Google Shape;211;p15" descr="Without going into too much detail about OPUS 5 and GVX vectors, I should mention some of the minimum requirements for using Static and RTK data in OPUS 5.  First, is that static GPS is an initial requirement whether it is from an RTK base or an RTN base station.  A minimum of two 2-hour sessions are required.  For our project, we achieved almost three 24-hour sessions.&#10;"/>
          <p:cNvPicPr preferRelativeResize="0"/>
          <p:nvPr/>
        </p:nvPicPr>
        <p:blipFill rotWithShape="1">
          <a:blip r:embed="rId5">
            <a:alphaModFix/>
          </a:blip>
          <a:srcRect/>
          <a:stretch/>
        </p:blipFill>
        <p:spPr>
          <a:xfrm>
            <a:off x="176212" y="3289697"/>
            <a:ext cx="8791575" cy="1304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Exterior</a:t>
            </a:r>
            <a:endParaRPr sz="3600" dirty="0">
              <a:solidFill>
                <a:schemeClr val="tx1"/>
              </a:solidFill>
              <a:latin typeface="+mn-lt"/>
            </a:endParaRPr>
          </a:p>
        </p:txBody>
      </p:sp>
      <p:sp>
        <p:nvSpPr>
          <p:cNvPr id="218" name="Google Shape;218;p16"/>
          <p:cNvSpPr/>
          <p:nvPr/>
        </p:nvSpPr>
        <p:spPr>
          <a:xfrm>
            <a:off x="0" y="-1"/>
            <a:ext cx="12976562"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19" name="Google Shape;219;p16" descr="A separate terrestrial survey using an assumed coordinate starting point was also performed.  A closed traverse loop starting at CP1 with a backsight to CP2 enabled us to begin our traverse into the building.&#10;"/>
          <p:cNvPicPr preferRelativeResize="0"/>
          <p:nvPr/>
        </p:nvPicPr>
        <p:blipFill rotWithShape="1">
          <a:blip r:embed="rId3">
            <a:alphaModFix/>
          </a:blip>
          <a:srcRect/>
          <a:stretch/>
        </p:blipFill>
        <p:spPr>
          <a:xfrm>
            <a:off x="1757856" y="900605"/>
            <a:ext cx="5510048" cy="4132536"/>
          </a:xfrm>
          <a:prstGeom prst="rect">
            <a:avLst/>
          </a:prstGeom>
          <a:noFill/>
          <a:ln>
            <a:noFill/>
          </a:ln>
        </p:spPr>
      </p:pic>
      <p:sp>
        <p:nvSpPr>
          <p:cNvPr id="220" name="Google Shape;220;p16"/>
          <p:cNvSpPr txBox="1"/>
          <p:nvPr/>
        </p:nvSpPr>
        <p:spPr>
          <a:xfrm>
            <a:off x="4674476" y="3838903"/>
            <a:ext cx="63062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CP1</a:t>
            </a:r>
            <a:endParaRPr/>
          </a:p>
        </p:txBody>
      </p:sp>
      <p:sp>
        <p:nvSpPr>
          <p:cNvPr id="221" name="Google Shape;221;p16"/>
          <p:cNvSpPr txBox="1"/>
          <p:nvPr/>
        </p:nvSpPr>
        <p:spPr>
          <a:xfrm>
            <a:off x="2892973" y="1388523"/>
            <a:ext cx="6335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highlight>
                  <a:srgbClr val="000000"/>
                </a:highlight>
                <a:latin typeface="Arial"/>
                <a:ea typeface="Arial"/>
                <a:cs typeface="Arial"/>
                <a:sym typeface="Arial"/>
              </a:rPr>
              <a:t>CP2</a:t>
            </a:r>
            <a:endParaRPr/>
          </a:p>
        </p:txBody>
      </p:sp>
      <p:sp>
        <p:nvSpPr>
          <p:cNvPr id="222" name="Google Shape;222;p16"/>
          <p:cNvSpPr/>
          <p:nvPr/>
        </p:nvSpPr>
        <p:spPr>
          <a:xfrm>
            <a:off x="2751082" y="1471817"/>
            <a:ext cx="141891" cy="144149"/>
          </a:xfrm>
          <a:prstGeom prst="flowChartSummingJunction">
            <a:avLst/>
          </a:prstGeom>
          <a:solidFill>
            <a:srgbClr val="FF00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3" name="Google Shape;223;p16"/>
          <p:cNvSpPr/>
          <p:nvPr/>
        </p:nvSpPr>
        <p:spPr>
          <a:xfrm>
            <a:off x="4219483" y="3766908"/>
            <a:ext cx="352517" cy="369333"/>
          </a:xfrm>
          <a:prstGeom prst="flowChartSummingJunction">
            <a:avLst/>
          </a:prstGeom>
          <a:solidFill>
            <a:srgbClr val="FF00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24" name="Google Shape;224;p16"/>
          <p:cNvCxnSpPr>
            <a:endCxn id="222" idx="5"/>
          </p:cNvCxnSpPr>
          <p:nvPr/>
        </p:nvCxnSpPr>
        <p:spPr>
          <a:xfrm rot="10800000">
            <a:off x="2872194" y="1594856"/>
            <a:ext cx="1526400" cy="2346600"/>
          </a:xfrm>
          <a:prstGeom prst="straightConnector1">
            <a:avLst/>
          </a:prstGeom>
          <a:noFill/>
          <a:ln w="25400" cap="flat" cmpd="sng">
            <a:solidFill>
              <a:srgbClr val="FFFF00"/>
            </a:solidFill>
            <a:prstDash val="dash"/>
            <a:round/>
            <a:headEnd type="none" w="sm" len="sm"/>
            <a:tailEnd type="triangle" w="med" len="med"/>
          </a:ln>
          <a:effectLst>
            <a:outerShdw blurRad="40000" dist="20000" dir="5400000" rotWithShape="0">
              <a:srgbClr val="000000">
                <a:alpha val="37647"/>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Exterior - Interior</a:t>
            </a:r>
            <a:endParaRPr sz="3600" dirty="0">
              <a:solidFill>
                <a:schemeClr val="tx1"/>
              </a:solidFill>
              <a:latin typeface="+mn-lt"/>
            </a:endParaRPr>
          </a:p>
        </p:txBody>
      </p:sp>
      <p:pic>
        <p:nvPicPr>
          <p:cNvPr id="231" name="Google Shape;231;p17"/>
          <p:cNvPicPr preferRelativeResize="0"/>
          <p:nvPr/>
        </p:nvPicPr>
        <p:blipFill rotWithShape="1">
          <a:blip r:embed="rId3">
            <a:alphaModFix/>
          </a:blip>
          <a:srcRect/>
          <a:stretch/>
        </p:blipFill>
        <p:spPr>
          <a:xfrm>
            <a:off x="1767840" y="937260"/>
            <a:ext cx="5608320" cy="4206240"/>
          </a:xfrm>
          <a:prstGeom prst="rect">
            <a:avLst/>
          </a:prstGeom>
          <a:noFill/>
          <a:ln>
            <a:noFill/>
          </a:ln>
        </p:spPr>
      </p:pic>
      <p:sp>
        <p:nvSpPr>
          <p:cNvPr id="232" name="Google Shape;232;p17"/>
          <p:cNvSpPr/>
          <p:nvPr/>
        </p:nvSpPr>
        <p:spPr>
          <a:xfrm>
            <a:off x="4800600" y="4329684"/>
            <a:ext cx="338328" cy="353568"/>
          </a:xfrm>
          <a:prstGeom prst="flowChartSummingJunction">
            <a:avLst/>
          </a:prstGeom>
          <a:solidFill>
            <a:srgbClr val="FF00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3" name="Google Shape;233;p17"/>
          <p:cNvSpPr/>
          <p:nvPr/>
        </p:nvSpPr>
        <p:spPr>
          <a:xfrm>
            <a:off x="2926080" y="1664970"/>
            <a:ext cx="144780" cy="129540"/>
          </a:xfrm>
          <a:prstGeom prst="flowChartSummingJunction">
            <a:avLst/>
          </a:prstGeom>
          <a:solidFill>
            <a:srgbClr val="FF00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34" name="Google Shape;234;p17"/>
          <p:cNvCxnSpPr>
            <a:endCxn id="233" idx="4"/>
          </p:cNvCxnSpPr>
          <p:nvPr/>
        </p:nvCxnSpPr>
        <p:spPr>
          <a:xfrm rot="10800000">
            <a:off x="2998470" y="1794510"/>
            <a:ext cx="1971300" cy="2712000"/>
          </a:xfrm>
          <a:prstGeom prst="straightConnector1">
            <a:avLst/>
          </a:prstGeom>
          <a:noFill/>
          <a:ln w="25400" cap="flat" cmpd="sng">
            <a:solidFill>
              <a:srgbClr val="FFFF00"/>
            </a:solidFill>
            <a:prstDash val="solid"/>
            <a:round/>
            <a:headEnd type="none" w="sm" len="sm"/>
            <a:tailEnd type="none" w="sm" len="sm"/>
          </a:ln>
          <a:effectLst>
            <a:outerShdw blurRad="40000" dist="20000" dir="5400000" rotWithShape="0">
              <a:srgbClr val="000000">
                <a:alpha val="37647"/>
              </a:srgbClr>
            </a:outerShdw>
          </a:effectLst>
        </p:spPr>
      </p:cxnSp>
      <p:cxnSp>
        <p:nvCxnSpPr>
          <p:cNvPr id="235" name="Google Shape;235;p17"/>
          <p:cNvCxnSpPr>
            <a:stCxn id="233" idx="3"/>
          </p:cNvCxnSpPr>
          <p:nvPr/>
        </p:nvCxnSpPr>
        <p:spPr>
          <a:xfrm flipH="1">
            <a:off x="88583" y="1775539"/>
            <a:ext cx="2858700" cy="1573500"/>
          </a:xfrm>
          <a:prstGeom prst="straightConnector1">
            <a:avLst/>
          </a:prstGeom>
          <a:noFill/>
          <a:ln w="25400" cap="flat" cmpd="sng">
            <a:solidFill>
              <a:srgbClr val="FFFF00"/>
            </a:solidFill>
            <a:prstDash val="dashDot"/>
            <a:round/>
            <a:headEnd type="none" w="sm" len="sm"/>
            <a:tailEnd type="none" w="sm" len="sm"/>
          </a:ln>
          <a:effectLst>
            <a:outerShdw blurRad="40000" dist="20000" dir="5400000" rotWithShape="0">
              <a:srgbClr val="000000">
                <a:alpha val="37647"/>
              </a:srgbClr>
            </a:outerShdw>
          </a:effectLst>
        </p:spPr>
      </p:cxnSp>
      <p:sp>
        <p:nvSpPr>
          <p:cNvPr id="236" name="Google Shape;236;p17"/>
          <p:cNvSpPr/>
          <p:nvPr/>
        </p:nvSpPr>
        <p:spPr>
          <a:xfrm>
            <a:off x="719395" y="2651760"/>
            <a:ext cx="255899" cy="230124"/>
          </a:xfrm>
          <a:prstGeom prst="flowChartSummingJunction">
            <a:avLst/>
          </a:prstGeom>
          <a:solidFill>
            <a:srgbClr val="FF00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37" name="Google Shape;237;p17"/>
          <p:cNvCxnSpPr/>
          <p:nvPr/>
        </p:nvCxnSpPr>
        <p:spPr>
          <a:xfrm flipH="1">
            <a:off x="88459" y="2881884"/>
            <a:ext cx="528761" cy="268605"/>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238" name="Google Shape;238;p17"/>
          <p:cNvSpPr txBox="1"/>
          <p:nvPr/>
        </p:nvSpPr>
        <p:spPr>
          <a:xfrm rot="-1609703">
            <a:off x="36086" y="2691448"/>
            <a:ext cx="6335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CP2</a:t>
            </a:r>
            <a:endParaRPr/>
          </a:p>
        </p:txBody>
      </p:sp>
      <p:sp>
        <p:nvSpPr>
          <p:cNvPr id="239" name="Google Shape;239;p17"/>
          <p:cNvSpPr txBox="1"/>
          <p:nvPr/>
        </p:nvSpPr>
        <p:spPr>
          <a:xfrm>
            <a:off x="2241386" y="1404421"/>
            <a:ext cx="633507" cy="369332"/>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CP1</a:t>
            </a:r>
            <a:endParaRPr/>
          </a:p>
        </p:txBody>
      </p:sp>
      <p:sp>
        <p:nvSpPr>
          <p:cNvPr id="240" name="Google Shape;240;p17"/>
          <p:cNvSpPr txBox="1"/>
          <p:nvPr/>
        </p:nvSpPr>
        <p:spPr>
          <a:xfrm>
            <a:off x="4998196" y="4021574"/>
            <a:ext cx="6335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CP3</a:t>
            </a:r>
            <a:endParaRPr/>
          </a:p>
        </p:txBody>
      </p:sp>
      <p:cxnSp>
        <p:nvCxnSpPr>
          <p:cNvPr id="241" name="Google Shape;241;p17" descr="From a different perspective with CP1 in the background, the backsight was CP2 and the foresight was CP3.  Traverse to CP3, backsight CP1 and we’re off into the building.&#10;"/>
          <p:cNvCxnSpPr>
            <a:endCxn id="233" idx="5"/>
          </p:cNvCxnSpPr>
          <p:nvPr/>
        </p:nvCxnSpPr>
        <p:spPr>
          <a:xfrm rot="10800000">
            <a:off x="3049657" y="1775539"/>
            <a:ext cx="1948500" cy="2730900"/>
          </a:xfrm>
          <a:prstGeom prst="straightConnector1">
            <a:avLst/>
          </a:prstGeom>
          <a:noFill/>
          <a:ln w="25400" cap="flat" cmpd="sng">
            <a:solidFill>
              <a:srgbClr val="92D05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42" name="Google Shape;242;p17"/>
          <p:cNvCxnSpPr/>
          <p:nvPr/>
        </p:nvCxnSpPr>
        <p:spPr>
          <a:xfrm rot="10800000" flipH="1">
            <a:off x="4994910" y="3055620"/>
            <a:ext cx="1070610" cy="1450848"/>
          </a:xfrm>
          <a:prstGeom prst="straightConnector1">
            <a:avLst/>
          </a:prstGeom>
          <a:noFill/>
          <a:ln w="25400" cap="flat" cmpd="sng">
            <a:solidFill>
              <a:srgbClr val="92D050"/>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8"/>
          <p:cNvSpPr txBox="1">
            <a:spLocks noGrp="1"/>
          </p:cNvSpPr>
          <p:nvPr>
            <p:ph type="title"/>
          </p:nvPr>
        </p:nvSpPr>
        <p:spPr>
          <a:xfrm>
            <a:off x="457200" y="302035"/>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Interior</a:t>
            </a:r>
            <a:endParaRPr sz="3600" dirty="0">
              <a:solidFill>
                <a:schemeClr val="tx1"/>
              </a:solidFill>
              <a:latin typeface="+mn-lt"/>
            </a:endParaRPr>
          </a:p>
        </p:txBody>
      </p:sp>
      <p:sp>
        <p:nvSpPr>
          <p:cNvPr id="249" name="Google Shape;249;p18"/>
          <p:cNvSpPr/>
          <p:nvPr/>
        </p:nvSpPr>
        <p:spPr>
          <a:xfrm>
            <a:off x="0" y="-1"/>
            <a:ext cx="12976562"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50" name="Google Shape;250;p18"/>
          <p:cNvPicPr preferRelativeResize="0"/>
          <p:nvPr/>
        </p:nvPicPr>
        <p:blipFill rotWithShape="1">
          <a:blip r:embed="rId3">
            <a:alphaModFix/>
          </a:blip>
          <a:srcRect/>
          <a:stretch/>
        </p:blipFill>
        <p:spPr>
          <a:xfrm>
            <a:off x="160364" y="1177770"/>
            <a:ext cx="4646114" cy="3484585"/>
          </a:xfrm>
          <a:prstGeom prst="rect">
            <a:avLst/>
          </a:prstGeom>
          <a:noFill/>
          <a:ln w="9525" cap="flat" cmpd="sng">
            <a:solidFill>
              <a:schemeClr val="dk1"/>
            </a:solidFill>
            <a:prstDash val="solid"/>
            <a:round/>
            <a:headEnd type="none" w="sm" len="sm"/>
            <a:tailEnd type="none" w="sm" len="sm"/>
          </a:ln>
        </p:spPr>
      </p:pic>
      <p:pic>
        <p:nvPicPr>
          <p:cNvPr id="251" name="Google Shape;251;p18" descr="A turning point, F4 was established for the next set of observations.  Additional floor monuments were installed as well as reflective adhesive targets on the vertical columns.  Once the indoor targets were observed, a final monument was set…shown as F7 in the plan view, then through another Bay Loading Door, the traverse was closed back on CP1.&#10;"/>
          <p:cNvPicPr preferRelativeResize="0"/>
          <p:nvPr/>
        </p:nvPicPr>
        <p:blipFill rotWithShape="1">
          <a:blip r:embed="rId4">
            <a:alphaModFix/>
          </a:blip>
          <a:srcRect/>
          <a:stretch/>
        </p:blipFill>
        <p:spPr>
          <a:xfrm>
            <a:off x="4152106" y="1208770"/>
            <a:ext cx="4900453" cy="3484585"/>
          </a:xfrm>
          <a:prstGeom prst="rect">
            <a:avLst/>
          </a:prstGeom>
          <a:noFill/>
          <a:ln>
            <a:noFill/>
          </a:ln>
        </p:spPr>
      </p:pic>
      <p:sp>
        <p:nvSpPr>
          <p:cNvPr id="252" name="Google Shape;252;p18"/>
          <p:cNvSpPr/>
          <p:nvPr/>
        </p:nvSpPr>
        <p:spPr>
          <a:xfrm>
            <a:off x="6976110" y="3547110"/>
            <a:ext cx="403860" cy="37338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3" name="Google Shape;253;p18"/>
          <p:cNvSpPr/>
          <p:nvPr/>
        </p:nvSpPr>
        <p:spPr>
          <a:xfrm>
            <a:off x="2483421" y="4117785"/>
            <a:ext cx="403860" cy="37338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4" name="Google Shape;254;p18"/>
          <p:cNvSpPr/>
          <p:nvPr/>
        </p:nvSpPr>
        <p:spPr>
          <a:xfrm>
            <a:off x="5920740" y="2377440"/>
            <a:ext cx="464820" cy="144018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5" name="Google Shape;255;p18"/>
          <p:cNvSpPr/>
          <p:nvPr/>
        </p:nvSpPr>
        <p:spPr>
          <a:xfrm>
            <a:off x="1889760" y="1524000"/>
            <a:ext cx="342900" cy="130302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6" name="Google Shape;256;p18"/>
          <p:cNvSpPr/>
          <p:nvPr/>
        </p:nvSpPr>
        <p:spPr>
          <a:xfrm>
            <a:off x="7787640" y="1992630"/>
            <a:ext cx="396240" cy="365760"/>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57" name="Google Shape;257;p18"/>
          <p:cNvCxnSpPr/>
          <p:nvPr/>
        </p:nvCxnSpPr>
        <p:spPr>
          <a:xfrm rot="10800000">
            <a:off x="4236720" y="1992630"/>
            <a:ext cx="3749040" cy="182880"/>
          </a:xfrm>
          <a:prstGeom prst="straightConnector1">
            <a:avLst/>
          </a:prstGeom>
          <a:noFill/>
          <a:ln w="254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sp>
        <p:nvSpPr>
          <p:cNvPr id="258" name="Google Shape;258;p18"/>
          <p:cNvSpPr txBox="1"/>
          <p:nvPr/>
        </p:nvSpPr>
        <p:spPr>
          <a:xfrm>
            <a:off x="4121176" y="1662423"/>
            <a:ext cx="6335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CP1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9"/>
          <p:cNvSpPr txBox="1">
            <a:spLocks noGrp="1"/>
          </p:cNvSpPr>
          <p:nvPr>
            <p:ph type="title"/>
          </p:nvPr>
        </p:nvSpPr>
        <p:spPr>
          <a:xfrm>
            <a:off x="457200" y="325040"/>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Office Processing</a:t>
            </a:r>
            <a:endParaRPr sz="3600" dirty="0">
              <a:solidFill>
                <a:schemeClr val="tx1"/>
              </a:solidFill>
              <a:latin typeface="+mn-lt"/>
            </a:endParaRPr>
          </a:p>
        </p:txBody>
      </p:sp>
      <p:pic>
        <p:nvPicPr>
          <p:cNvPr id="265" name="Google Shape;265;p19" descr="Vendor software was used to verify the traverse loop closure met tolerance.  The maximum distance misclosure was 2 millimeters while the height misclosure was 3 millimeters.&#10;"/>
          <p:cNvPicPr preferRelativeResize="0"/>
          <p:nvPr/>
        </p:nvPicPr>
        <p:blipFill rotWithShape="1">
          <a:blip r:embed="rId3">
            <a:alphaModFix/>
          </a:blip>
          <a:srcRect/>
          <a:stretch/>
        </p:blipFill>
        <p:spPr>
          <a:xfrm>
            <a:off x="1428917" y="1258490"/>
            <a:ext cx="6286166" cy="3519250"/>
          </a:xfrm>
          <a:prstGeom prst="rect">
            <a:avLst/>
          </a:prstGeom>
          <a:noFill/>
          <a:ln>
            <a:solidFill>
              <a:schemeClr val="tx1"/>
            </a:solidFill>
          </a:ln>
        </p:spPr>
      </p:pic>
      <p:sp>
        <p:nvSpPr>
          <p:cNvPr id="266" name="Google Shape;266;p19"/>
          <p:cNvSpPr/>
          <p:nvPr/>
        </p:nvSpPr>
        <p:spPr>
          <a:xfrm>
            <a:off x="6388608" y="4053840"/>
            <a:ext cx="734568" cy="256032"/>
          </a:xfrm>
          <a:prstGeom prst="leftArrow">
            <a:avLst>
              <a:gd name="adj1" fmla="val 50000"/>
              <a:gd name="adj2" fmla="val 50000"/>
            </a:avLst>
          </a:prstGeom>
          <a:solidFill>
            <a:srgbClr val="92D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 name="Google Shape;267;p19"/>
          <p:cNvSpPr/>
          <p:nvPr/>
        </p:nvSpPr>
        <p:spPr>
          <a:xfrm>
            <a:off x="6388608" y="4462272"/>
            <a:ext cx="734568" cy="256032"/>
          </a:xfrm>
          <a:prstGeom prst="leftArrow">
            <a:avLst>
              <a:gd name="adj1" fmla="val 50000"/>
              <a:gd name="adj2" fmla="val 50000"/>
            </a:avLst>
          </a:prstGeom>
          <a:solidFill>
            <a:srgbClr val="92D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 name="Google Shape;268;p19"/>
          <p:cNvSpPr/>
          <p:nvPr/>
        </p:nvSpPr>
        <p:spPr>
          <a:xfrm>
            <a:off x="7347799" y="1647255"/>
            <a:ext cx="734568" cy="256032"/>
          </a:xfrm>
          <a:prstGeom prst="leftArrow">
            <a:avLst>
              <a:gd name="adj1" fmla="val 50000"/>
              <a:gd name="adj2" fmla="val 50000"/>
            </a:avLst>
          </a:prstGeom>
          <a:solidFill>
            <a:srgbClr val="92D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 name="Google Shape;269;p19"/>
          <p:cNvSpPr/>
          <p:nvPr/>
        </p:nvSpPr>
        <p:spPr>
          <a:xfrm>
            <a:off x="7347799" y="1903287"/>
            <a:ext cx="734568" cy="256032"/>
          </a:xfrm>
          <a:prstGeom prst="leftArrow">
            <a:avLst>
              <a:gd name="adj1" fmla="val 50000"/>
              <a:gd name="adj2" fmla="val 50000"/>
            </a:avLst>
          </a:prstGeom>
          <a:solidFill>
            <a:srgbClr val="92D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 name="Google Shape;270;p19"/>
          <p:cNvSpPr/>
          <p:nvPr/>
        </p:nvSpPr>
        <p:spPr>
          <a:xfrm>
            <a:off x="7347799" y="2164036"/>
            <a:ext cx="734568" cy="256032"/>
          </a:xfrm>
          <a:prstGeom prst="leftArrow">
            <a:avLst>
              <a:gd name="adj1" fmla="val 50000"/>
              <a:gd name="adj2" fmla="val 50000"/>
            </a:avLst>
          </a:prstGeom>
          <a:solidFill>
            <a:srgbClr val="92D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base">
                                        <p:cTn id="7" dur="500"/>
                                        <p:tgtEl>
                                          <p:spTgt spid="26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67"/>
                                        </p:tgtEl>
                                        <p:attrNameLst>
                                          <p:attrName>style.visibility</p:attrName>
                                        </p:attrNameLst>
                                      </p:cBhvr>
                                      <p:to>
                                        <p:strVal val="visible"/>
                                      </p:to>
                                    </p:set>
                                    <p:anim calcmode="lin" valueType="num">
                                      <p:cBhvr additive="base">
                                        <p:cTn id="10" dur="500"/>
                                        <p:tgtEl>
                                          <p:spTgt spid="26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68"/>
                                        </p:tgtEl>
                                        <p:attrNameLst>
                                          <p:attrName>style.visibility</p:attrName>
                                        </p:attrNameLst>
                                      </p:cBhvr>
                                      <p:to>
                                        <p:strVal val="visible"/>
                                      </p:to>
                                    </p:set>
                                    <p:anim calcmode="lin" valueType="num">
                                      <p:cBhvr additive="base">
                                        <p:cTn id="13" dur="500"/>
                                        <p:tgtEl>
                                          <p:spTgt spid="26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9"/>
                                        </p:tgtEl>
                                        <p:attrNameLst>
                                          <p:attrName>style.visibility</p:attrName>
                                        </p:attrNameLst>
                                      </p:cBhvr>
                                      <p:to>
                                        <p:strVal val="visible"/>
                                      </p:to>
                                    </p:set>
                                    <p:anim calcmode="lin" valueType="num">
                                      <p:cBhvr additive="base">
                                        <p:cTn id="16" dur="500"/>
                                        <p:tgtEl>
                                          <p:spTgt spid="269"/>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0"/>
                                        </p:tgtEl>
                                        <p:attrNameLst>
                                          <p:attrName>style.visibility</p:attrName>
                                        </p:attrNameLst>
                                      </p:cBhvr>
                                      <p:to>
                                        <p:strVal val="visible"/>
                                      </p:to>
                                    </p:set>
                                    <p:anim calcmode="lin" valueType="num">
                                      <p:cBhvr additive="base">
                                        <p:cTn id="19" dur="500"/>
                                        <p:tgtEl>
                                          <p:spTgt spid="2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450057" y="428626"/>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dirty="0">
                <a:solidFill>
                  <a:schemeClr val="tx1"/>
                </a:solidFill>
                <a:latin typeface="+mn-lt"/>
                <a:ea typeface="Times New Roman"/>
                <a:cs typeface="Times New Roman"/>
                <a:sym typeface="Times New Roman"/>
              </a:rPr>
              <a:t>Previous Surveys</a:t>
            </a:r>
            <a:endParaRPr dirty="0">
              <a:solidFill>
                <a:schemeClr val="tx1"/>
              </a:solidFill>
              <a:latin typeface="+mn-lt"/>
            </a:endParaRPr>
          </a:p>
        </p:txBody>
      </p:sp>
      <p:sp>
        <p:nvSpPr>
          <p:cNvPr id="97" name="Google Shape;97;p2"/>
          <p:cNvSpPr txBox="1">
            <a:spLocks noGrp="1"/>
          </p:cNvSpPr>
          <p:nvPr>
            <p:ph idx="1"/>
          </p:nvPr>
        </p:nvSpPr>
        <p:spPr>
          <a:xfrm>
            <a:off x="450056" y="1422798"/>
            <a:ext cx="4794067" cy="3394472"/>
          </a:xfrm>
          <a:prstGeom prst="rect">
            <a:avLst/>
          </a:prstGeom>
          <a:noFill/>
          <a:ln>
            <a:noFill/>
          </a:ln>
        </p:spPr>
        <p:txBody>
          <a:bodyPr spcFirstLastPara="1" wrap="square" lIns="91425" tIns="45700" rIns="91425" bIns="45700" anchor="t" anchorCtr="0">
            <a:normAutofit/>
          </a:bodyPr>
          <a:lstStyle/>
          <a:p>
            <a:pPr marL="342900">
              <a:spcBef>
                <a:spcPts val="0"/>
              </a:spcBef>
              <a:buClrTx/>
              <a:buSzPts val="2400"/>
              <a:buFont typeface="Arial" panose="020B0604020202020204" pitchFamily="34" charset="0"/>
              <a:buChar char="•"/>
            </a:pPr>
            <a:r>
              <a:rPr lang="en-US" sz="2400" dirty="0">
                <a:solidFill>
                  <a:schemeClr val="tx1"/>
                </a:solidFill>
                <a:latin typeface="+mn-lt"/>
                <a:ea typeface="Times New Roman"/>
                <a:cs typeface="Times New Roman"/>
                <a:sym typeface="Times New Roman"/>
              </a:rPr>
              <a:t>NGS FOB RTK Over the Years</a:t>
            </a:r>
            <a:endParaRPr dirty="0">
              <a:solidFill>
                <a:schemeClr val="tx1"/>
              </a:solidFill>
              <a:latin typeface="+mn-lt"/>
            </a:endParaRPr>
          </a:p>
          <a:p>
            <a:pPr marL="800100" lvl="1" algn="l" rtl="0">
              <a:spcBef>
                <a:spcPts val="400"/>
              </a:spcBef>
              <a:spcAft>
                <a:spcPts val="0"/>
              </a:spcAft>
              <a:buClrTx/>
              <a:buSzPts val="2000"/>
              <a:buFont typeface="Arial" panose="020B0604020202020204" pitchFamily="34" charset="0"/>
              <a:buChar char="•"/>
            </a:pPr>
            <a:r>
              <a:rPr lang="en-US" sz="2000" dirty="0">
                <a:solidFill>
                  <a:schemeClr val="tx1"/>
                </a:solidFill>
                <a:latin typeface="+mn-lt"/>
                <a:ea typeface="Times New Roman"/>
                <a:cs typeface="Times New Roman"/>
                <a:sym typeface="Times New Roman"/>
              </a:rPr>
              <a:t>Aeronautical Survey Program (ASP)</a:t>
            </a:r>
            <a:endParaRPr dirty="0">
              <a:solidFill>
                <a:schemeClr val="tx1"/>
              </a:solidFill>
              <a:latin typeface="+mn-lt"/>
            </a:endParaRPr>
          </a:p>
          <a:p>
            <a:pPr marL="800100" lvl="1" algn="l" rtl="0">
              <a:spcBef>
                <a:spcPts val="400"/>
              </a:spcBef>
              <a:spcAft>
                <a:spcPts val="0"/>
              </a:spcAft>
              <a:buClrTx/>
              <a:buSzPts val="2000"/>
              <a:buFont typeface="Arial" panose="020B0604020202020204" pitchFamily="34" charset="0"/>
              <a:buChar char="•"/>
            </a:pPr>
            <a:r>
              <a:rPr lang="en-US" sz="2000" dirty="0">
                <a:solidFill>
                  <a:schemeClr val="tx1"/>
                </a:solidFill>
                <a:latin typeface="+mn-lt"/>
                <a:ea typeface="Times New Roman"/>
                <a:cs typeface="Times New Roman"/>
                <a:sym typeface="Times New Roman"/>
              </a:rPr>
              <a:t>Topo/Bathy LiDAR Support</a:t>
            </a:r>
            <a:endParaRPr dirty="0">
              <a:solidFill>
                <a:schemeClr val="tx1"/>
              </a:solidFill>
              <a:latin typeface="+mn-lt"/>
            </a:endParaRPr>
          </a:p>
          <a:p>
            <a:pPr marL="800100" lvl="1" algn="l" rtl="0">
              <a:spcBef>
                <a:spcPts val="400"/>
              </a:spcBef>
              <a:spcAft>
                <a:spcPts val="0"/>
              </a:spcAft>
              <a:buClrTx/>
              <a:buSzPts val="2000"/>
              <a:buFont typeface="Arial" panose="020B0604020202020204" pitchFamily="34" charset="0"/>
              <a:buChar char="•"/>
            </a:pPr>
            <a:r>
              <a:rPr lang="en-US" sz="2000" dirty="0">
                <a:solidFill>
                  <a:schemeClr val="tx1"/>
                </a:solidFill>
                <a:latin typeface="+mn-lt"/>
                <a:ea typeface="Times New Roman"/>
                <a:cs typeface="Times New Roman"/>
                <a:sym typeface="Times New Roman"/>
              </a:rPr>
              <a:t>NOAA Restoration Days</a:t>
            </a:r>
            <a:endParaRPr dirty="0">
              <a:solidFill>
                <a:schemeClr val="tx1"/>
              </a:solidFill>
              <a:latin typeface="+mn-lt"/>
            </a:endParaRPr>
          </a:p>
          <a:p>
            <a:pPr marL="800100" lvl="1" algn="l" rtl="0">
              <a:spcBef>
                <a:spcPts val="400"/>
              </a:spcBef>
              <a:spcAft>
                <a:spcPts val="0"/>
              </a:spcAft>
              <a:buClrTx/>
              <a:buSzPts val="2000"/>
              <a:buFont typeface="Arial" panose="020B0604020202020204" pitchFamily="34" charset="0"/>
              <a:buChar char="•"/>
            </a:pPr>
            <a:r>
              <a:rPr lang="en-US" sz="2000" dirty="0">
                <a:solidFill>
                  <a:schemeClr val="tx1"/>
                </a:solidFill>
                <a:latin typeface="+mn-lt"/>
                <a:ea typeface="Times New Roman"/>
                <a:cs typeface="Times New Roman"/>
                <a:sym typeface="Times New Roman"/>
              </a:rPr>
              <a:t>National Estuarine Research Reserve System (NERRS) Training</a:t>
            </a:r>
            <a:endParaRPr dirty="0">
              <a:solidFill>
                <a:schemeClr val="tx1"/>
              </a:solidFill>
              <a:latin typeface="+mn-lt"/>
            </a:endParaRPr>
          </a:p>
          <a:p>
            <a:pPr marL="800100" lvl="1" algn="l" rtl="0">
              <a:spcBef>
                <a:spcPts val="400"/>
              </a:spcBef>
              <a:spcAft>
                <a:spcPts val="0"/>
              </a:spcAft>
              <a:buClrTx/>
              <a:buSzPts val="2000"/>
              <a:buFont typeface="Arial" panose="020B0604020202020204" pitchFamily="34" charset="0"/>
              <a:buChar char="•"/>
            </a:pPr>
            <a:r>
              <a:rPr lang="en-US" sz="2000" dirty="0">
                <a:solidFill>
                  <a:schemeClr val="tx1"/>
                </a:solidFill>
                <a:latin typeface="+mn-lt"/>
                <a:ea typeface="Times New Roman"/>
                <a:cs typeface="Times New Roman"/>
                <a:sym typeface="Times New Roman"/>
              </a:rPr>
              <a:t>Internal testing and support</a:t>
            </a:r>
            <a:endParaRPr dirty="0">
              <a:solidFill>
                <a:schemeClr val="tx1"/>
              </a:solidFill>
              <a:latin typeface="+mn-lt"/>
            </a:endParaRPr>
          </a:p>
          <a:p>
            <a:pPr marL="844550" lvl="1" indent="-285750" algn="l" rtl="0">
              <a:spcBef>
                <a:spcPts val="320"/>
              </a:spcBef>
              <a:spcAft>
                <a:spcPts val="0"/>
              </a:spcAft>
              <a:buClrTx/>
              <a:buSzPts val="1600"/>
              <a:buFont typeface="Arial" panose="020B0604020202020204" pitchFamily="34" charset="0"/>
              <a:buChar char="•"/>
            </a:pPr>
            <a:endParaRPr sz="1600" dirty="0">
              <a:solidFill>
                <a:schemeClr val="tx1"/>
              </a:solidFill>
              <a:latin typeface="+mn-lt"/>
              <a:ea typeface="Times New Roman"/>
              <a:cs typeface="Times New Roman"/>
              <a:sym typeface="Times New Roman"/>
            </a:endParaRPr>
          </a:p>
        </p:txBody>
      </p:sp>
      <p:pic>
        <p:nvPicPr>
          <p:cNvPr id="5" name="Picture 4" descr="Real Time Kinematic (RTK) Technology has evolved over the years but early on, the NGS Field Operations Branch saw the value of acquiring real-time corrections from base stations occupying NSRS passive control.  Much of the usage centered around using RTK for the Airport Survey Program and updating aeronautical charts.  Other mission deployments of RTK were used to support Topo/Bathy LiDAR, NOAA Restoration days, NERRS Training, as well as internal testing of RTK to help develop OPUS Projects 5 and GVX file format.&#10;">
            <a:extLst>
              <a:ext uri="{FF2B5EF4-FFF2-40B4-BE49-F238E27FC236}">
                <a16:creationId xmlns:a16="http://schemas.microsoft.com/office/drawing/2014/main" id="{951BEE6A-0EC8-483E-AD46-7BCECC257581}"/>
              </a:ext>
            </a:extLst>
          </p:cNvPr>
          <p:cNvPicPr>
            <a:picLocks noChangeAspect="1"/>
          </p:cNvPicPr>
          <p:nvPr/>
        </p:nvPicPr>
        <p:blipFill>
          <a:blip r:embed="rId3"/>
          <a:stretch>
            <a:fillRect/>
          </a:stretch>
        </p:blipFill>
        <p:spPr>
          <a:xfrm rot="5400000">
            <a:off x="5497571" y="1740460"/>
            <a:ext cx="3636669" cy="2727502"/>
          </a:xfrm>
          <a:prstGeom prst="rect">
            <a:avLst/>
          </a:prstGeom>
          <a:ln>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Office Processing</a:t>
            </a:r>
            <a:endParaRPr sz="3600" dirty="0">
              <a:solidFill>
                <a:schemeClr val="tx1"/>
              </a:solidFill>
              <a:latin typeface="+mn-lt"/>
            </a:endParaRPr>
          </a:p>
        </p:txBody>
      </p:sp>
      <p:pic>
        <p:nvPicPr>
          <p:cNvPr id="277" name="Google Shape;277;p20" descr="In OPUS Projects, through baseline GPS Processing of our base station on the Terrace, the maximum peak-to-peak differences for the three sessions was less than 1 cm in North, East and Up comparable to the NOAA CORS solution statistics.&#10;&#10;What you’re not yet seeing on this page are the solution statistics for the RTK observations.&#10;"/>
          <p:cNvPicPr preferRelativeResize="0"/>
          <p:nvPr/>
        </p:nvPicPr>
        <p:blipFill rotWithShape="1">
          <a:blip r:embed="rId3">
            <a:alphaModFix/>
          </a:blip>
          <a:srcRect/>
          <a:stretch/>
        </p:blipFill>
        <p:spPr>
          <a:xfrm>
            <a:off x="950095" y="983471"/>
            <a:ext cx="7243810" cy="4118358"/>
          </a:xfrm>
          <a:prstGeom prst="rect">
            <a:avLst/>
          </a:prstGeom>
          <a:noFill/>
          <a:ln>
            <a:solidFill>
              <a:schemeClr val="tx1"/>
            </a:solidFill>
          </a:ln>
        </p:spPr>
      </p:pic>
      <p:sp>
        <p:nvSpPr>
          <p:cNvPr id="278" name="Google Shape;278;p20"/>
          <p:cNvSpPr/>
          <p:nvPr/>
        </p:nvSpPr>
        <p:spPr>
          <a:xfrm>
            <a:off x="3764280" y="4046220"/>
            <a:ext cx="1120140" cy="113809"/>
          </a:xfrm>
          <a:prstGeom prst="leftArrow">
            <a:avLst>
              <a:gd name="adj1" fmla="val 50000"/>
              <a:gd name="adj2" fmla="val 50000"/>
            </a:avLst>
          </a:prstGeom>
          <a:solidFill>
            <a:srgbClr val="92D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 name="Google Shape;279;p20"/>
          <p:cNvSpPr/>
          <p:nvPr/>
        </p:nvSpPr>
        <p:spPr>
          <a:xfrm>
            <a:off x="4145280" y="4678925"/>
            <a:ext cx="1120140" cy="113809"/>
          </a:xfrm>
          <a:prstGeom prst="leftArrow">
            <a:avLst>
              <a:gd name="adj1" fmla="val 50000"/>
              <a:gd name="adj2" fmla="val 50000"/>
            </a:avLst>
          </a:prstGeom>
          <a:solidFill>
            <a:srgbClr val="92D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 name="Google Shape;280;p20"/>
          <p:cNvSpPr/>
          <p:nvPr/>
        </p:nvSpPr>
        <p:spPr>
          <a:xfrm>
            <a:off x="3764280" y="4427220"/>
            <a:ext cx="327660" cy="61722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Office Processing</a:t>
            </a:r>
            <a:endParaRPr sz="3600" dirty="0">
              <a:solidFill>
                <a:schemeClr val="tx1"/>
              </a:solidFill>
              <a:latin typeface="+mn-lt"/>
            </a:endParaRPr>
          </a:p>
        </p:txBody>
      </p:sp>
      <p:pic>
        <p:nvPicPr>
          <p:cNvPr id="287" name="Google Shape;287;p21"/>
          <p:cNvPicPr preferRelativeResize="0"/>
          <p:nvPr/>
        </p:nvPicPr>
        <p:blipFill rotWithShape="1">
          <a:blip r:embed="rId3">
            <a:alphaModFix/>
          </a:blip>
          <a:srcRect/>
          <a:stretch/>
        </p:blipFill>
        <p:spPr>
          <a:xfrm>
            <a:off x="184785" y="917377"/>
            <a:ext cx="8896350" cy="1800225"/>
          </a:xfrm>
          <a:prstGeom prst="rect">
            <a:avLst/>
          </a:prstGeom>
          <a:noFill/>
          <a:ln>
            <a:solidFill>
              <a:schemeClr val="tx1"/>
            </a:solidFill>
          </a:ln>
        </p:spPr>
      </p:pic>
      <p:pic>
        <p:nvPicPr>
          <p:cNvPr id="288" name="Google Shape;288;p21" descr="Those can be found in the GVX file page.  By default, OPUS Projects will flag any uncertainties that exceed more than 2 cm Horizontal and 4 cm in Height.  If there were a problem with any one of these vectors not meeting preferences, the user has a capability of excluding them from the adjustment.&#10;"/>
          <p:cNvPicPr preferRelativeResize="0"/>
          <p:nvPr/>
        </p:nvPicPr>
        <p:blipFill rotWithShape="1">
          <a:blip r:embed="rId4">
            <a:alphaModFix/>
          </a:blip>
          <a:srcRect/>
          <a:stretch/>
        </p:blipFill>
        <p:spPr>
          <a:xfrm>
            <a:off x="2100262" y="2727721"/>
            <a:ext cx="4943475" cy="2209800"/>
          </a:xfrm>
          <a:prstGeom prst="rect">
            <a:avLst/>
          </a:prstGeom>
          <a:noFill/>
          <a:ln>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Office Processing</a:t>
            </a:r>
            <a:endParaRPr sz="3600" dirty="0">
              <a:solidFill>
                <a:schemeClr val="tx1"/>
              </a:solidFill>
              <a:latin typeface="+mn-lt"/>
            </a:endParaRPr>
          </a:p>
        </p:txBody>
      </p:sp>
      <p:pic>
        <p:nvPicPr>
          <p:cNvPr id="295" name="Google Shape;295;p22" descr="The adjustment process to align the survey to the NSRS is fairly straightforward so long as the user has an understanding the quality of the CORS and the observations going in are reflected in the results that come out.  There are 5 steps in the adjustment sequence to align the survey to NAD 83 and NAVD 88.  Following the first “preliminary” adjustment, the user is directed to perform a minimally constrained horizontal adjustment (or FREE Adjustment) holding the nearest NCN CORS as the 3 Dimensional fix in Latitude/Longitude and Ellipsoidal Height.  &#10;&#10;In the above example, you will also see the RTK vectors are also included in this adjustment.&#10;"/>
          <p:cNvPicPr preferRelativeResize="0"/>
          <p:nvPr/>
        </p:nvPicPr>
        <p:blipFill rotWithShape="1">
          <a:blip r:embed="rId3">
            <a:alphaModFix/>
          </a:blip>
          <a:srcRect/>
          <a:stretch/>
        </p:blipFill>
        <p:spPr>
          <a:xfrm>
            <a:off x="1691639" y="881491"/>
            <a:ext cx="5521631" cy="4262009"/>
          </a:xfrm>
          <a:prstGeom prst="rect">
            <a:avLst/>
          </a:prstGeom>
          <a:noFill/>
          <a:ln>
            <a:solidFill>
              <a:schemeClr val="tx1"/>
            </a:solidFill>
          </a:ln>
        </p:spPr>
      </p:pic>
      <p:sp>
        <p:nvSpPr>
          <p:cNvPr id="296" name="Google Shape;296;p22"/>
          <p:cNvSpPr/>
          <p:nvPr/>
        </p:nvSpPr>
        <p:spPr>
          <a:xfrm>
            <a:off x="1770214" y="4162949"/>
            <a:ext cx="5364480" cy="99060"/>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highlight>
                <a:srgbClr val="FFFF00"/>
              </a:highlight>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Office Processing</a:t>
            </a:r>
            <a:endParaRPr sz="3600" dirty="0">
              <a:solidFill>
                <a:schemeClr val="tx1"/>
              </a:solidFill>
              <a:latin typeface="+mn-lt"/>
            </a:endParaRPr>
          </a:p>
        </p:txBody>
      </p:sp>
      <p:pic>
        <p:nvPicPr>
          <p:cNvPr id="302" name="Google Shape;302;p23" descr="The following Adjustment allows the user to constrain the NCN CORS as well as any Passive NSRS Control.  In this example, we can see that one of our RTK observed stations is selected to be constrained in 3D.  This adjustment will provide a result of how well our RTK Rover observation of this mark compares to the Published NSRS Position.  &#10;"/>
          <p:cNvPicPr preferRelativeResize="0">
            <a:picLocks noGrp="1"/>
          </p:cNvPicPr>
          <p:nvPr>
            <p:ph sz="half" idx="1"/>
          </p:nvPr>
        </p:nvPicPr>
        <p:blipFill rotWithShape="1">
          <a:blip r:embed="rId3">
            <a:alphaModFix/>
          </a:blip>
          <a:stretch/>
        </p:blipFill>
        <p:spPr>
          <a:xfrm>
            <a:off x="1383323" y="953477"/>
            <a:ext cx="6533661" cy="4064000"/>
          </a:xfrm>
          <a:prstGeom prst="rect">
            <a:avLst/>
          </a:prstGeom>
          <a:noFill/>
          <a:ln w="9525" cap="flat" cmpd="sng">
            <a:solidFill>
              <a:schemeClr val="dk1"/>
            </a:solidFill>
            <a:prstDash val="solid"/>
            <a:round/>
            <a:headEnd type="none" w="sm" len="sm"/>
            <a:tailEnd type="none" w="sm" len="sm"/>
          </a:ln>
        </p:spPr>
      </p:pic>
      <p:sp>
        <p:nvSpPr>
          <p:cNvPr id="304" name="Google Shape;304;p23"/>
          <p:cNvSpPr/>
          <p:nvPr/>
        </p:nvSpPr>
        <p:spPr>
          <a:xfrm>
            <a:off x="1889760" y="3716216"/>
            <a:ext cx="5364480" cy="46346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5" name="Google Shape;305;p23"/>
          <p:cNvSpPr/>
          <p:nvPr/>
        </p:nvSpPr>
        <p:spPr>
          <a:xfrm>
            <a:off x="1889760" y="4272476"/>
            <a:ext cx="5364480" cy="335280"/>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 name="Google Shape;306;p23"/>
          <p:cNvSpPr/>
          <p:nvPr/>
        </p:nvSpPr>
        <p:spPr>
          <a:xfrm>
            <a:off x="1889760" y="3465538"/>
            <a:ext cx="5364480" cy="99060"/>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4"/>
          <p:cNvSpPr txBox="1">
            <a:spLocks noGrp="1"/>
          </p:cNvSpPr>
          <p:nvPr>
            <p:ph type="title"/>
          </p:nvPr>
        </p:nvSpPr>
        <p:spPr>
          <a:xfrm>
            <a:off x="457200" y="342901"/>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Office Processing</a:t>
            </a:r>
            <a:endParaRPr sz="3600" dirty="0">
              <a:solidFill>
                <a:schemeClr val="tx1"/>
              </a:solidFill>
              <a:latin typeface="+mn-lt"/>
            </a:endParaRPr>
          </a:p>
        </p:txBody>
      </p:sp>
      <p:sp>
        <p:nvSpPr>
          <p:cNvPr id="313" name="Google Shape;313;p24"/>
          <p:cNvSpPr txBox="1">
            <a:spLocks noGrp="1"/>
          </p:cNvSpPr>
          <p:nvPr>
            <p:ph sz="half" idx="1"/>
          </p:nvPr>
        </p:nvSpPr>
        <p:spPr>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Clr>
                <a:schemeClr val="dk1"/>
              </a:buClr>
              <a:buSzPts val="2800"/>
              <a:buNone/>
            </a:pPr>
            <a:endParaRPr/>
          </a:p>
        </p:txBody>
      </p:sp>
      <p:pic>
        <p:nvPicPr>
          <p:cNvPr id="314" name="Google Shape;314;p24" descr="The result of the Horizontal Constrained Adjustment show good agreement between the Observed to Published NAD 83 coordinates including our RTK observation of X 438.  &#10;"/>
          <p:cNvPicPr preferRelativeResize="0"/>
          <p:nvPr/>
        </p:nvPicPr>
        <p:blipFill rotWithShape="1">
          <a:blip r:embed="rId3">
            <a:alphaModFix/>
          </a:blip>
          <a:srcRect/>
          <a:stretch/>
        </p:blipFill>
        <p:spPr>
          <a:xfrm>
            <a:off x="468774" y="1200151"/>
            <a:ext cx="8054051" cy="3280409"/>
          </a:xfrm>
          <a:prstGeom prst="rect">
            <a:avLst/>
          </a:prstGeom>
          <a:noFill/>
          <a:ln>
            <a:solidFill>
              <a:schemeClr val="tx1"/>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Office Processing</a:t>
            </a:r>
            <a:endParaRPr sz="3600" dirty="0">
              <a:solidFill>
                <a:schemeClr val="tx1"/>
              </a:solidFill>
              <a:latin typeface="+mn-lt"/>
            </a:endParaRPr>
          </a:p>
        </p:txBody>
      </p:sp>
      <p:pic>
        <p:nvPicPr>
          <p:cNvPr id="322" name="Google Shape;322;p25" descr="Our Vertical Free Adjustment comes next, holding a single NAVD 88 1st Order, Class II bench mark.  This mark was collected using RTK.&#10;&#10;Only a single CORS is used for the Horizontal Constraint.&#10;"/>
          <p:cNvPicPr preferRelativeResize="0"/>
          <p:nvPr/>
        </p:nvPicPr>
        <p:blipFill rotWithShape="1">
          <a:blip r:embed="rId3">
            <a:alphaModFix/>
          </a:blip>
          <a:srcRect/>
          <a:stretch/>
        </p:blipFill>
        <p:spPr>
          <a:xfrm>
            <a:off x="1216485" y="899160"/>
            <a:ext cx="6558630" cy="4038361"/>
          </a:xfrm>
          <a:prstGeom prst="rect">
            <a:avLst/>
          </a:prstGeom>
          <a:noFill/>
          <a:ln>
            <a:solidFill>
              <a:schemeClr val="tx1"/>
            </a:solidFill>
          </a:ln>
        </p:spPr>
      </p:pic>
      <p:sp>
        <p:nvSpPr>
          <p:cNvPr id="323" name="Google Shape;323;p25"/>
          <p:cNvSpPr/>
          <p:nvPr/>
        </p:nvSpPr>
        <p:spPr>
          <a:xfrm>
            <a:off x="1714500" y="3131820"/>
            <a:ext cx="5661660" cy="99060"/>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4" name="Google Shape;324;p25"/>
          <p:cNvSpPr/>
          <p:nvPr/>
        </p:nvSpPr>
        <p:spPr>
          <a:xfrm>
            <a:off x="1741170" y="3893819"/>
            <a:ext cx="5661660" cy="99060"/>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Office Processing</a:t>
            </a:r>
            <a:endParaRPr sz="3600" dirty="0">
              <a:solidFill>
                <a:schemeClr val="tx1"/>
              </a:solidFill>
              <a:latin typeface="+mn-lt"/>
            </a:endParaRPr>
          </a:p>
        </p:txBody>
      </p:sp>
      <p:pic>
        <p:nvPicPr>
          <p:cNvPr id="332" name="Google Shape;332;p26" descr="Our Final Adjustment is the Vertical Constrained Adjustment where we constrain the 3 NAVD 88 Bench Marks as well as the Horizontal Only position of the single CORS.&#10;"/>
          <p:cNvPicPr preferRelativeResize="0"/>
          <p:nvPr/>
        </p:nvPicPr>
        <p:blipFill rotWithShape="1">
          <a:blip r:embed="rId3">
            <a:alphaModFix/>
          </a:blip>
          <a:srcRect/>
          <a:stretch/>
        </p:blipFill>
        <p:spPr>
          <a:xfrm>
            <a:off x="1316018" y="942015"/>
            <a:ext cx="6511963" cy="4168977"/>
          </a:xfrm>
          <a:prstGeom prst="rect">
            <a:avLst/>
          </a:prstGeom>
          <a:noFill/>
          <a:ln>
            <a:solidFill>
              <a:schemeClr val="tx1"/>
            </a:solidFill>
          </a:ln>
        </p:spPr>
      </p:pic>
      <p:sp>
        <p:nvSpPr>
          <p:cNvPr id="333" name="Google Shape;333;p26"/>
          <p:cNvSpPr/>
          <p:nvPr/>
        </p:nvSpPr>
        <p:spPr>
          <a:xfrm>
            <a:off x="1741169" y="3307080"/>
            <a:ext cx="5661660" cy="335280"/>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4" name="Google Shape;334;p26"/>
          <p:cNvSpPr/>
          <p:nvPr/>
        </p:nvSpPr>
        <p:spPr>
          <a:xfrm>
            <a:off x="1741169" y="4038600"/>
            <a:ext cx="5661660" cy="1294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Office Processing</a:t>
            </a:r>
            <a:endParaRPr sz="3600" dirty="0">
              <a:solidFill>
                <a:schemeClr val="tx1"/>
              </a:solidFill>
              <a:latin typeface="+mn-lt"/>
            </a:endParaRPr>
          </a:p>
        </p:txBody>
      </p:sp>
      <p:pic>
        <p:nvPicPr>
          <p:cNvPr id="342" name="Google Shape;342;p27" descr="The Vertical Constrained adjustment output shows that there were minimal shifts from the Free to Constrained adjustments.  The information at the bottom provides an adjusted to published comparison result.  If there were a problem at one of these marks, we could go back to the constraints and choose to unconstrain one of them.  In this case, we had very good agreement, so all of the NAVD 88 ties will be used.&#10;"/>
          <p:cNvPicPr preferRelativeResize="0"/>
          <p:nvPr/>
        </p:nvPicPr>
        <p:blipFill rotWithShape="1">
          <a:blip r:embed="rId3">
            <a:alphaModFix/>
          </a:blip>
          <a:srcRect/>
          <a:stretch/>
        </p:blipFill>
        <p:spPr>
          <a:xfrm>
            <a:off x="1622108" y="990599"/>
            <a:ext cx="5646648" cy="3996451"/>
          </a:xfrm>
          <a:prstGeom prst="rect">
            <a:avLst/>
          </a:prstGeom>
          <a:noFill/>
          <a:ln>
            <a:solidFill>
              <a:schemeClr val="tx1"/>
            </a:solidFill>
          </a:ln>
        </p:spPr>
      </p:pic>
      <p:sp>
        <p:nvSpPr>
          <p:cNvPr id="343" name="Google Shape;343;p27"/>
          <p:cNvSpPr/>
          <p:nvPr/>
        </p:nvSpPr>
        <p:spPr>
          <a:xfrm>
            <a:off x="1714500" y="4343399"/>
            <a:ext cx="4335780" cy="5941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4" name="Google Shape;344;p27"/>
          <p:cNvSpPr/>
          <p:nvPr/>
        </p:nvSpPr>
        <p:spPr>
          <a:xfrm>
            <a:off x="3375660" y="4399935"/>
            <a:ext cx="1120140" cy="113809"/>
          </a:xfrm>
          <a:prstGeom prst="leftArrow">
            <a:avLst>
              <a:gd name="adj1" fmla="val 50000"/>
              <a:gd name="adj2" fmla="val 50000"/>
            </a:avLst>
          </a:prstGeom>
          <a:solidFill>
            <a:srgbClr val="92D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5" name="Google Shape;345;p27"/>
          <p:cNvSpPr/>
          <p:nvPr/>
        </p:nvSpPr>
        <p:spPr>
          <a:xfrm>
            <a:off x="3375660" y="4583554"/>
            <a:ext cx="1120140" cy="113809"/>
          </a:xfrm>
          <a:prstGeom prst="leftArrow">
            <a:avLst>
              <a:gd name="adj1" fmla="val 50000"/>
              <a:gd name="adj2" fmla="val 50000"/>
            </a:avLst>
          </a:prstGeom>
          <a:solidFill>
            <a:srgbClr val="92D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6" name="Google Shape;346;p27"/>
          <p:cNvSpPr/>
          <p:nvPr/>
        </p:nvSpPr>
        <p:spPr>
          <a:xfrm>
            <a:off x="3375660" y="4749970"/>
            <a:ext cx="1120140" cy="113809"/>
          </a:xfrm>
          <a:prstGeom prst="leftArrow">
            <a:avLst>
              <a:gd name="adj1" fmla="val 50000"/>
              <a:gd name="adj2" fmla="val 50000"/>
            </a:avLst>
          </a:prstGeom>
          <a:solidFill>
            <a:srgbClr val="92D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500"/>
                                        <p:tgtEl>
                                          <p:spTgt spid="34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 calcmode="lin" valueType="num">
                                      <p:cBhvr additive="base">
                                        <p:cTn id="10" dur="500"/>
                                        <p:tgtEl>
                                          <p:spTgt spid="34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46"/>
                                        </p:tgtEl>
                                        <p:attrNameLst>
                                          <p:attrName>style.visibility</p:attrName>
                                        </p:attrNameLst>
                                      </p:cBhvr>
                                      <p:to>
                                        <p:strVal val="visible"/>
                                      </p:to>
                                    </p:set>
                                    <p:anim calcmode="lin" valueType="num">
                                      <p:cBhvr additive="base">
                                        <p:cTn id="13" dur="5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8"/>
          <p:cNvSpPr txBox="1">
            <a:spLocks noGrp="1"/>
          </p:cNvSpPr>
          <p:nvPr>
            <p:ph type="title"/>
          </p:nvPr>
        </p:nvSpPr>
        <p:spPr>
          <a:xfrm>
            <a:off x="457200" y="352425"/>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dirty="0">
                <a:solidFill>
                  <a:schemeClr val="tx1"/>
                </a:solidFill>
                <a:latin typeface="+mn-lt"/>
                <a:ea typeface="Times New Roman"/>
                <a:cs typeface="Times New Roman"/>
                <a:sym typeface="Times New Roman"/>
              </a:rPr>
              <a:t>Office Processing</a:t>
            </a:r>
            <a:endParaRPr sz="3600" dirty="0">
              <a:solidFill>
                <a:schemeClr val="tx1"/>
              </a:solidFill>
              <a:latin typeface="+mn-lt"/>
            </a:endParaRPr>
          </a:p>
        </p:txBody>
      </p:sp>
      <p:pic>
        <p:nvPicPr>
          <p:cNvPr id="353" name="Google Shape;353;p28" descr="Finally, the final coordinates in State Plane zone CO N-0501 and Orthometric heights were exported from OPUS Projects were imported into Leica Infinity to transform the control points to the final NSRS Adjusted values.  &#10;"/>
          <p:cNvPicPr preferRelativeResize="0"/>
          <p:nvPr/>
        </p:nvPicPr>
        <p:blipFill rotWithShape="1">
          <a:blip r:embed="rId3">
            <a:alphaModFix/>
          </a:blip>
          <a:srcRect/>
          <a:stretch/>
        </p:blipFill>
        <p:spPr>
          <a:xfrm>
            <a:off x="0" y="1790700"/>
            <a:ext cx="8456465" cy="2662488"/>
          </a:xfrm>
          <a:prstGeom prst="rect">
            <a:avLst/>
          </a:prstGeom>
          <a:noFill/>
          <a:ln w="9525" cap="flat" cmpd="sng">
            <a:solidFill>
              <a:schemeClr val="dk1"/>
            </a:solidFill>
            <a:prstDash val="solid"/>
            <a:round/>
            <a:headEnd type="none" w="sm" len="sm"/>
            <a:tailEnd type="none" w="sm" len="sm"/>
          </a:ln>
        </p:spPr>
      </p:pic>
      <p:pic>
        <p:nvPicPr>
          <p:cNvPr id="354" name="Google Shape;354;p28"/>
          <p:cNvPicPr preferRelativeResize="0"/>
          <p:nvPr/>
        </p:nvPicPr>
        <p:blipFill rotWithShape="1">
          <a:blip r:embed="rId4">
            <a:alphaModFix/>
          </a:blip>
          <a:srcRect/>
          <a:stretch/>
        </p:blipFill>
        <p:spPr>
          <a:xfrm>
            <a:off x="4052533" y="1264920"/>
            <a:ext cx="4984787" cy="331112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9" descr="On a final note; The continued testing and analysis of RTK/RTN capabilities and align these surveys to the NSRS has many rewards, but to just name a few; Increased efficiency, a post-NSRS Modernization Workflow, and real-life examples that we can use to help advise our constituents to better align their projects to the NSRS.&#10;"/>
          <p:cNvPicPr preferRelativeResize="0">
            <a:picLocks noChangeAspect="1"/>
          </p:cNvPicPr>
          <p:nvPr/>
        </p:nvPicPr>
        <p:blipFill rotWithShape="1">
          <a:blip r:embed="rId3">
            <a:alphaModFix/>
          </a:blip>
          <a:srcRect/>
          <a:stretch/>
        </p:blipFill>
        <p:spPr>
          <a:xfrm>
            <a:off x="1854313" y="939129"/>
            <a:ext cx="5435373" cy="4076530"/>
          </a:xfrm>
          <a:prstGeom prst="rect">
            <a:avLst/>
          </a:prstGeom>
          <a:noFill/>
          <a:ln w="9525" cap="flat" cmpd="sng">
            <a:solidFill>
              <a:schemeClr val="dk1"/>
            </a:solidFill>
            <a:prstDash val="solid"/>
            <a:round/>
            <a:headEnd type="none" w="sm" len="sm"/>
            <a:tailEnd type="none" w="sm" len="sm"/>
          </a:ln>
        </p:spPr>
      </p:pic>
      <p:sp>
        <p:nvSpPr>
          <p:cNvPr id="361" name="Google Shape;361;p2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sz="3600">
                <a:solidFill>
                  <a:schemeClr val="tx1"/>
                </a:solidFill>
                <a:latin typeface="+mn-lt"/>
                <a:ea typeface="Times New Roman"/>
                <a:cs typeface="Times New Roman"/>
                <a:sym typeface="Times New Roman"/>
              </a:rPr>
              <a:t>Thank You!</a:t>
            </a:r>
            <a:endParaRPr sz="3600" dirty="0">
              <a:solidFill>
                <a:schemeClr val="tx1"/>
              </a:solidFill>
              <a:latin typeface="+mn-lt"/>
            </a:endParaRPr>
          </a:p>
        </p:txBody>
      </p:sp>
      <p:sp>
        <p:nvSpPr>
          <p:cNvPr id="362" name="Google Shape;362;p29"/>
          <p:cNvSpPr/>
          <p:nvPr/>
        </p:nvSpPr>
        <p:spPr>
          <a:xfrm>
            <a:off x="0" y="-1"/>
            <a:ext cx="12976562"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457200" y="352425"/>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dirty="0">
                <a:solidFill>
                  <a:schemeClr val="tx1"/>
                </a:solidFill>
                <a:latin typeface="+mn-lt"/>
                <a:ea typeface="Times New Roman"/>
                <a:cs typeface="Times New Roman"/>
                <a:sym typeface="Times New Roman"/>
              </a:rPr>
              <a:t>Previous Surveys</a:t>
            </a:r>
            <a:endParaRPr dirty="0">
              <a:solidFill>
                <a:schemeClr val="tx1"/>
              </a:solidFill>
              <a:latin typeface="+mn-lt"/>
            </a:endParaRPr>
          </a:p>
        </p:txBody>
      </p:sp>
      <p:sp>
        <p:nvSpPr>
          <p:cNvPr id="105" name="Google Shape;105;p3"/>
          <p:cNvSpPr txBox="1">
            <a:spLocks noGrp="1"/>
          </p:cNvSpPr>
          <p:nvPr>
            <p:ph idx="1"/>
          </p:nvPr>
        </p:nvSpPr>
        <p:spPr>
          <a:xfrm>
            <a:off x="457200" y="1346597"/>
            <a:ext cx="3227098" cy="3394472"/>
          </a:xfrm>
          <a:prstGeom prst="rect">
            <a:avLst/>
          </a:prstGeom>
          <a:noFill/>
          <a:ln>
            <a:noFill/>
          </a:ln>
        </p:spPr>
        <p:txBody>
          <a:bodyPr spcFirstLastPara="1" wrap="square" lIns="91425" tIns="45700" rIns="91425" bIns="45700" anchor="t" anchorCtr="0">
            <a:normAutofit/>
          </a:bodyPr>
          <a:lstStyle/>
          <a:p>
            <a:pPr marL="342900">
              <a:spcBef>
                <a:spcPts val="0"/>
              </a:spcBef>
              <a:buClrTx/>
              <a:buSzPts val="2400"/>
              <a:buFont typeface="Arial" panose="020B0604020202020204" pitchFamily="34" charset="0"/>
              <a:buChar char="•"/>
            </a:pPr>
            <a:r>
              <a:rPr lang="en-US" sz="2400" dirty="0">
                <a:solidFill>
                  <a:schemeClr val="tx1"/>
                </a:solidFill>
                <a:latin typeface="+mn-lt"/>
                <a:ea typeface="Times New Roman"/>
                <a:cs typeface="Times New Roman"/>
                <a:sym typeface="Times New Roman"/>
              </a:rPr>
              <a:t>2019 Old Dominion University (ODU)</a:t>
            </a:r>
            <a:endParaRPr dirty="0">
              <a:solidFill>
                <a:schemeClr val="tx1"/>
              </a:solidFill>
              <a:latin typeface="+mn-lt"/>
            </a:endParaRPr>
          </a:p>
          <a:p>
            <a:pPr marL="800100" lvl="1" algn="l" rtl="0">
              <a:spcBef>
                <a:spcPts val="400"/>
              </a:spcBef>
              <a:spcAft>
                <a:spcPts val="0"/>
              </a:spcAft>
              <a:buClrTx/>
              <a:buSzPts val="2000"/>
              <a:buFont typeface="Arial" panose="020B0604020202020204" pitchFamily="34" charset="0"/>
              <a:buChar char="•"/>
            </a:pPr>
            <a:r>
              <a:rPr lang="en-US" sz="2000" dirty="0">
                <a:solidFill>
                  <a:schemeClr val="tx1"/>
                </a:solidFill>
                <a:latin typeface="+mn-lt"/>
                <a:ea typeface="Times New Roman"/>
                <a:cs typeface="Times New Roman"/>
                <a:sym typeface="Times New Roman"/>
              </a:rPr>
              <a:t>Coastal Resiliency Projects</a:t>
            </a:r>
            <a:endParaRPr dirty="0">
              <a:solidFill>
                <a:schemeClr val="tx1"/>
              </a:solidFill>
              <a:latin typeface="+mn-lt"/>
            </a:endParaRPr>
          </a:p>
          <a:p>
            <a:pPr marL="800100" lvl="1" algn="l" rtl="0">
              <a:spcBef>
                <a:spcPts val="400"/>
              </a:spcBef>
              <a:spcAft>
                <a:spcPts val="0"/>
              </a:spcAft>
              <a:buClrTx/>
              <a:buSzPts val="2000"/>
              <a:buFont typeface="Arial" panose="020B0604020202020204" pitchFamily="34" charset="0"/>
              <a:buChar char="•"/>
            </a:pPr>
            <a:r>
              <a:rPr lang="en-US" sz="2000" dirty="0">
                <a:solidFill>
                  <a:schemeClr val="tx1"/>
                </a:solidFill>
                <a:latin typeface="+mn-lt"/>
                <a:ea typeface="Times New Roman"/>
                <a:cs typeface="Times New Roman"/>
                <a:sym typeface="Times New Roman"/>
              </a:rPr>
              <a:t>Temporary Control for NSRS alignment</a:t>
            </a:r>
            <a:endParaRPr dirty="0">
              <a:solidFill>
                <a:schemeClr val="tx1"/>
              </a:solidFill>
              <a:latin typeface="+mn-lt"/>
            </a:endParaRPr>
          </a:p>
        </p:txBody>
      </p:sp>
      <p:pic>
        <p:nvPicPr>
          <p:cNvPr id="106" name="Google Shape;106;p3" descr="NGS is often called upon to provide field support to Universities, Federal agencies and Scientific Partners, advising on best-practices for field survey data collection and alignment to the National Spatial Reference System (NSRS).&#10;In this particular case, given our proximity to the coastal areas of Virginia, NGS Field Operations Branch has a useful role in providing support.  The 2019 Blue Line Project was initiated by the local Old Dominion University to illustrate future sea level impacts in some of Norfolk’s flood prone areas.&#10;"/>
          <p:cNvPicPr preferRelativeResize="0"/>
          <p:nvPr/>
        </p:nvPicPr>
        <p:blipFill rotWithShape="1">
          <a:blip r:embed="rId4">
            <a:alphaModFix/>
          </a:blip>
          <a:srcRect/>
          <a:stretch/>
        </p:blipFill>
        <p:spPr>
          <a:xfrm>
            <a:off x="4197100" y="1331811"/>
            <a:ext cx="4489700" cy="337711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type="title"/>
          </p:nvPr>
        </p:nvSpPr>
        <p:spPr>
          <a:xfrm>
            <a:off x="457200" y="323085"/>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dirty="0">
                <a:solidFill>
                  <a:schemeClr val="tx1"/>
                </a:solidFill>
                <a:latin typeface="+mn-lt"/>
                <a:ea typeface="Times New Roman"/>
                <a:cs typeface="Times New Roman"/>
                <a:sym typeface="Times New Roman"/>
              </a:rPr>
              <a:t>Previous Surveys</a:t>
            </a:r>
            <a:endParaRPr dirty="0">
              <a:solidFill>
                <a:schemeClr val="tx1"/>
              </a:solidFill>
              <a:latin typeface="+mn-lt"/>
            </a:endParaRPr>
          </a:p>
        </p:txBody>
      </p:sp>
      <p:sp>
        <p:nvSpPr>
          <p:cNvPr id="113" name="Google Shape;113;p4"/>
          <p:cNvSpPr txBox="1">
            <a:spLocks noGrp="1"/>
          </p:cNvSpPr>
          <p:nvPr>
            <p:ph idx="1"/>
          </p:nvPr>
        </p:nvSpPr>
        <p:spPr>
          <a:xfrm>
            <a:off x="457200" y="1317257"/>
            <a:ext cx="3227098"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366092"/>
              </a:buClr>
              <a:buSzPts val="2400"/>
              <a:buChar char="•"/>
            </a:pPr>
            <a:r>
              <a:rPr lang="en-US" sz="2400">
                <a:solidFill>
                  <a:schemeClr val="tx1"/>
                </a:solidFill>
                <a:latin typeface="+mn-lt"/>
                <a:ea typeface="Times New Roman"/>
                <a:cs typeface="Times New Roman"/>
                <a:sym typeface="Times New Roman"/>
              </a:rPr>
              <a:t>2019 Old Dominion University (ODU)</a:t>
            </a:r>
            <a:endParaRPr>
              <a:solidFill>
                <a:schemeClr val="tx1"/>
              </a:solidFill>
              <a:latin typeface="+mn-lt"/>
            </a:endParaRPr>
          </a:p>
          <a:p>
            <a:pPr marL="742950" lvl="1" indent="-285750" algn="l" rtl="0">
              <a:spcBef>
                <a:spcPts val="400"/>
              </a:spcBef>
              <a:spcAft>
                <a:spcPts val="0"/>
              </a:spcAft>
              <a:buClr>
                <a:srgbClr val="366092"/>
              </a:buClr>
              <a:buSzPts val="2000"/>
              <a:buChar char="–"/>
            </a:pPr>
            <a:r>
              <a:rPr lang="en-US" sz="2000">
                <a:solidFill>
                  <a:schemeClr val="tx1"/>
                </a:solidFill>
                <a:latin typeface="+mn-lt"/>
                <a:ea typeface="Times New Roman"/>
                <a:cs typeface="Times New Roman"/>
                <a:sym typeface="Times New Roman"/>
              </a:rPr>
              <a:t>Coastal Resiliency Projects</a:t>
            </a:r>
            <a:endParaRPr>
              <a:solidFill>
                <a:schemeClr val="tx1"/>
              </a:solidFill>
              <a:latin typeface="+mn-lt"/>
            </a:endParaRPr>
          </a:p>
          <a:p>
            <a:pPr marL="742950" lvl="1" indent="-285750" algn="l" rtl="0">
              <a:spcBef>
                <a:spcPts val="400"/>
              </a:spcBef>
              <a:spcAft>
                <a:spcPts val="0"/>
              </a:spcAft>
              <a:buClr>
                <a:srgbClr val="366092"/>
              </a:buClr>
              <a:buSzPts val="2000"/>
              <a:buChar char="–"/>
            </a:pPr>
            <a:r>
              <a:rPr lang="en-US" sz="2000">
                <a:solidFill>
                  <a:schemeClr val="tx1"/>
                </a:solidFill>
                <a:latin typeface="+mn-lt"/>
                <a:ea typeface="Times New Roman"/>
                <a:cs typeface="Times New Roman"/>
                <a:sym typeface="Times New Roman"/>
              </a:rPr>
              <a:t>Temporary Control for NSRS alignment</a:t>
            </a:r>
            <a:endParaRPr>
              <a:solidFill>
                <a:schemeClr val="tx1"/>
              </a:solidFill>
              <a:latin typeface="+mn-lt"/>
            </a:endParaRPr>
          </a:p>
          <a:p>
            <a:pPr marL="742950" lvl="1" indent="-285750" algn="l" rtl="0">
              <a:spcBef>
                <a:spcPts val="400"/>
              </a:spcBef>
              <a:spcAft>
                <a:spcPts val="0"/>
              </a:spcAft>
              <a:buClr>
                <a:srgbClr val="366092"/>
              </a:buClr>
              <a:buSzPts val="2000"/>
              <a:buChar char="–"/>
            </a:pPr>
            <a:r>
              <a:rPr lang="en-US" sz="2000">
                <a:solidFill>
                  <a:schemeClr val="tx1"/>
                </a:solidFill>
                <a:latin typeface="+mn-lt"/>
                <a:ea typeface="Times New Roman"/>
                <a:cs typeface="Times New Roman"/>
                <a:sym typeface="Times New Roman"/>
              </a:rPr>
              <a:t>2019 Blue Line Project</a:t>
            </a:r>
            <a:endParaRPr>
              <a:solidFill>
                <a:schemeClr val="tx1"/>
              </a:solidFill>
              <a:latin typeface="+mn-lt"/>
            </a:endParaRPr>
          </a:p>
        </p:txBody>
      </p:sp>
      <p:pic>
        <p:nvPicPr>
          <p:cNvPr id="114" name="Google Shape;114;p4" descr="NGS provided NSRS alignment of temporary control and imagery registration collected by the University by using RTK.  The one shown is in the Hague by the Chrysler Museum.  The topo lines represented are where predicted tidal flooding will occur.  Using eco-friendly paint, university students marked these topo lines and invited the community during the 2019 King Tide to visualize where the current year as well as 30, 50, and 80 year high water marks would be.&#10;"/>
          <p:cNvPicPr preferRelativeResize="0"/>
          <p:nvPr/>
        </p:nvPicPr>
        <p:blipFill rotWithShape="1">
          <a:blip r:embed="rId3">
            <a:alphaModFix/>
          </a:blip>
          <a:srcRect/>
          <a:stretch/>
        </p:blipFill>
        <p:spPr>
          <a:xfrm>
            <a:off x="3769201" y="1255632"/>
            <a:ext cx="5089049" cy="314491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457200" y="352425"/>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dirty="0">
                <a:solidFill>
                  <a:schemeClr val="tx1"/>
                </a:solidFill>
                <a:latin typeface="+mn-lt"/>
                <a:ea typeface="Times New Roman"/>
                <a:cs typeface="Times New Roman"/>
                <a:sym typeface="Times New Roman"/>
              </a:rPr>
              <a:t>Previous Surveys</a:t>
            </a:r>
            <a:endParaRPr dirty="0">
              <a:solidFill>
                <a:schemeClr val="tx1"/>
              </a:solidFill>
              <a:latin typeface="+mn-lt"/>
            </a:endParaRPr>
          </a:p>
        </p:txBody>
      </p:sp>
      <p:sp>
        <p:nvSpPr>
          <p:cNvPr id="121" name="Google Shape;121;p5"/>
          <p:cNvSpPr txBox="1">
            <a:spLocks noGrp="1"/>
          </p:cNvSpPr>
          <p:nvPr>
            <p:ph sz="half" idx="1"/>
          </p:nvPr>
        </p:nvSpPr>
        <p:spPr>
          <a:xfrm>
            <a:off x="457200" y="1346597"/>
            <a:ext cx="3634239"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Tx/>
              <a:buSzPts val="2400"/>
              <a:buChar char="•"/>
            </a:pPr>
            <a:r>
              <a:rPr lang="en-US" sz="2400" dirty="0">
                <a:solidFill>
                  <a:schemeClr val="tx1"/>
                </a:solidFill>
                <a:latin typeface="+mn-lt"/>
                <a:ea typeface="Times New Roman"/>
                <a:cs typeface="Times New Roman"/>
                <a:sym typeface="Times New Roman"/>
              </a:rPr>
              <a:t>2021 ODU/Elizabeth River Project</a:t>
            </a:r>
            <a:endParaRPr dirty="0">
              <a:solidFill>
                <a:schemeClr val="tx1"/>
              </a:solidFill>
              <a:latin typeface="+mn-lt"/>
            </a:endParaRPr>
          </a:p>
          <a:p>
            <a:pPr marL="742950" lvl="1" indent="-285750" algn="l" rtl="0">
              <a:spcBef>
                <a:spcPts val="400"/>
              </a:spcBef>
              <a:spcAft>
                <a:spcPts val="0"/>
              </a:spcAft>
              <a:buClr>
                <a:srgbClr val="366092"/>
              </a:buClr>
              <a:buSzPts val="2000"/>
              <a:buChar char="–"/>
            </a:pPr>
            <a:r>
              <a:rPr lang="en-US" sz="2000" dirty="0">
                <a:solidFill>
                  <a:schemeClr val="tx1"/>
                </a:solidFill>
                <a:latin typeface="+mn-lt"/>
                <a:ea typeface="Times New Roman"/>
                <a:cs typeface="Times New Roman"/>
                <a:sym typeface="Times New Roman"/>
              </a:rPr>
              <a:t>Static GNSS</a:t>
            </a:r>
            <a:endParaRPr dirty="0">
              <a:solidFill>
                <a:schemeClr val="tx1"/>
              </a:solidFill>
              <a:latin typeface="+mn-lt"/>
            </a:endParaRPr>
          </a:p>
          <a:p>
            <a:pPr marL="742950" lvl="1" indent="-285750" algn="l" rtl="0">
              <a:spcBef>
                <a:spcPts val="400"/>
              </a:spcBef>
              <a:spcAft>
                <a:spcPts val="0"/>
              </a:spcAft>
              <a:buClr>
                <a:srgbClr val="366092"/>
              </a:buClr>
              <a:buSzPts val="2000"/>
              <a:buChar char="–"/>
            </a:pPr>
            <a:r>
              <a:rPr lang="en-US" sz="2000" dirty="0">
                <a:solidFill>
                  <a:schemeClr val="tx1"/>
                </a:solidFill>
                <a:latin typeface="+mn-lt"/>
                <a:ea typeface="Times New Roman"/>
                <a:cs typeface="Times New Roman"/>
                <a:sym typeface="Times New Roman"/>
              </a:rPr>
              <a:t>RTN (Vendor Based)</a:t>
            </a:r>
            <a:endParaRPr dirty="0">
              <a:solidFill>
                <a:schemeClr val="tx1"/>
              </a:solidFill>
              <a:latin typeface="+mn-lt"/>
            </a:endParaRPr>
          </a:p>
          <a:p>
            <a:pPr marL="1143000" lvl="2" indent="-228600" algn="l" rtl="0">
              <a:spcBef>
                <a:spcPts val="320"/>
              </a:spcBef>
              <a:spcAft>
                <a:spcPts val="0"/>
              </a:spcAft>
              <a:buClr>
                <a:srgbClr val="366092"/>
              </a:buClr>
              <a:buSzPts val="1600"/>
              <a:buChar char="•"/>
            </a:pPr>
            <a:r>
              <a:rPr lang="en-US" sz="1600" dirty="0">
                <a:solidFill>
                  <a:schemeClr val="tx1"/>
                </a:solidFill>
                <a:latin typeface="+mn-lt"/>
                <a:ea typeface="Times New Roman"/>
                <a:cs typeface="Times New Roman"/>
                <a:sym typeface="Times New Roman"/>
              </a:rPr>
              <a:t>Aerial Photo Control</a:t>
            </a:r>
            <a:endParaRPr dirty="0">
              <a:solidFill>
                <a:schemeClr val="tx1"/>
              </a:solidFill>
              <a:latin typeface="+mn-lt"/>
            </a:endParaRPr>
          </a:p>
          <a:p>
            <a:pPr marL="1143000" lvl="2" indent="-228600" algn="l" rtl="0">
              <a:spcBef>
                <a:spcPts val="320"/>
              </a:spcBef>
              <a:spcAft>
                <a:spcPts val="0"/>
              </a:spcAft>
              <a:buClr>
                <a:srgbClr val="366092"/>
              </a:buClr>
              <a:buSzPts val="1600"/>
              <a:buChar char="•"/>
            </a:pPr>
            <a:r>
              <a:rPr lang="en-US" sz="1600" dirty="0">
                <a:solidFill>
                  <a:schemeClr val="tx1"/>
                </a:solidFill>
                <a:latin typeface="+mn-lt"/>
                <a:ea typeface="Times New Roman"/>
                <a:cs typeface="Times New Roman"/>
                <a:sym typeface="Times New Roman"/>
              </a:rPr>
              <a:t>Topo </a:t>
            </a:r>
            <a:endParaRPr dirty="0">
              <a:solidFill>
                <a:schemeClr val="tx1"/>
              </a:solidFill>
              <a:latin typeface="+mn-lt"/>
            </a:endParaRPr>
          </a:p>
          <a:p>
            <a:pPr marL="457200" lvl="1" indent="0" algn="l" rtl="0">
              <a:spcBef>
                <a:spcPts val="400"/>
              </a:spcBef>
              <a:spcAft>
                <a:spcPts val="0"/>
              </a:spcAft>
              <a:buClr>
                <a:schemeClr val="dk1"/>
              </a:buClr>
              <a:buSzPts val="2000"/>
              <a:buNone/>
            </a:pPr>
            <a:endParaRPr sz="2000" dirty="0">
              <a:solidFill>
                <a:schemeClr val="tx1"/>
              </a:solidFill>
              <a:latin typeface="+mn-lt"/>
              <a:ea typeface="Times New Roman"/>
              <a:cs typeface="Times New Roman"/>
              <a:sym typeface="Times New Roman"/>
            </a:endParaRPr>
          </a:p>
        </p:txBody>
      </p:sp>
      <p:pic>
        <p:nvPicPr>
          <p:cNvPr id="122" name="Google Shape;122;p5" descr="In 2021, NGS provided survey support for the Elizabeth River Project; a non-profit effort to restore the health of the waterway.&#10;"/>
          <p:cNvPicPr preferRelativeResize="0">
            <a:picLocks noGrp="1"/>
          </p:cNvPicPr>
          <p:nvPr>
            <p:ph sz="half" idx="2"/>
          </p:nvPr>
        </p:nvPicPr>
        <p:blipFill rotWithShape="1">
          <a:blip r:embed="rId4">
            <a:alphaModFix/>
          </a:blip>
          <a:srcRect b="2089"/>
          <a:stretch/>
        </p:blipFill>
        <p:spPr>
          <a:xfrm>
            <a:off x="4143579" y="1372207"/>
            <a:ext cx="4543221" cy="335933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a:spLocks noGrp="1"/>
          </p:cNvSpPr>
          <p:nvPr>
            <p:ph type="title"/>
          </p:nvPr>
        </p:nvSpPr>
        <p:spPr>
          <a:xfrm>
            <a:off x="457200" y="352425"/>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dirty="0">
                <a:solidFill>
                  <a:schemeClr val="tx1"/>
                </a:solidFill>
                <a:latin typeface="+mn-lt"/>
                <a:ea typeface="Times New Roman"/>
                <a:cs typeface="Times New Roman"/>
                <a:sym typeface="Times New Roman"/>
              </a:rPr>
              <a:t>Previous Surveys</a:t>
            </a:r>
            <a:endParaRPr dirty="0">
              <a:solidFill>
                <a:schemeClr val="tx1"/>
              </a:solidFill>
              <a:latin typeface="+mn-lt"/>
            </a:endParaRPr>
          </a:p>
        </p:txBody>
      </p:sp>
      <p:sp>
        <p:nvSpPr>
          <p:cNvPr id="129" name="Google Shape;129;p6"/>
          <p:cNvSpPr txBox="1">
            <a:spLocks noGrp="1"/>
          </p:cNvSpPr>
          <p:nvPr>
            <p:ph sz="half" idx="1"/>
          </p:nvPr>
        </p:nvSpPr>
        <p:spPr>
          <a:xfrm>
            <a:off x="457200" y="1441289"/>
            <a:ext cx="2593025" cy="3299779"/>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Tx/>
              <a:buSzPts val="2600"/>
              <a:buChar char="•"/>
            </a:pPr>
            <a:r>
              <a:rPr lang="en-US" sz="2600" dirty="0">
                <a:solidFill>
                  <a:schemeClr val="tx1"/>
                </a:solidFill>
                <a:latin typeface="+mn-lt"/>
                <a:ea typeface="Times New Roman"/>
                <a:cs typeface="Times New Roman"/>
                <a:sym typeface="Times New Roman"/>
              </a:rPr>
              <a:t>2021 ODU/Elizabeth River Project</a:t>
            </a:r>
            <a:endParaRPr dirty="0">
              <a:solidFill>
                <a:schemeClr val="tx1"/>
              </a:solidFill>
              <a:latin typeface="+mn-lt"/>
            </a:endParaRPr>
          </a:p>
          <a:p>
            <a:pPr marL="742950" lvl="1" indent="-285750" algn="l" rtl="0">
              <a:spcBef>
                <a:spcPts val="400"/>
              </a:spcBef>
              <a:spcAft>
                <a:spcPts val="0"/>
              </a:spcAft>
              <a:buClr>
                <a:srgbClr val="366092"/>
              </a:buClr>
              <a:buSzPts val="2000"/>
              <a:buChar char="–"/>
            </a:pPr>
            <a:r>
              <a:rPr lang="en-US" sz="2000" dirty="0">
                <a:solidFill>
                  <a:schemeClr val="tx1"/>
                </a:solidFill>
                <a:latin typeface="+mn-lt"/>
                <a:ea typeface="Times New Roman"/>
                <a:cs typeface="Times New Roman"/>
                <a:sym typeface="Times New Roman"/>
              </a:rPr>
              <a:t>Static &amp; RTN Occupations</a:t>
            </a:r>
            <a:endParaRPr dirty="0">
              <a:solidFill>
                <a:schemeClr val="tx1"/>
              </a:solidFill>
              <a:latin typeface="+mn-lt"/>
            </a:endParaRPr>
          </a:p>
          <a:p>
            <a:pPr marL="742950" lvl="1" indent="-285750" algn="l" rtl="0">
              <a:spcBef>
                <a:spcPts val="400"/>
              </a:spcBef>
              <a:spcAft>
                <a:spcPts val="0"/>
              </a:spcAft>
              <a:buClr>
                <a:srgbClr val="366092"/>
              </a:buClr>
              <a:buSzPts val="2000"/>
              <a:buChar char="–"/>
            </a:pPr>
            <a:r>
              <a:rPr lang="en-US" sz="2000" dirty="0">
                <a:solidFill>
                  <a:schemeClr val="tx1"/>
                </a:solidFill>
                <a:latin typeface="+mn-lt"/>
                <a:ea typeface="Times New Roman"/>
                <a:cs typeface="Times New Roman"/>
                <a:sym typeface="Times New Roman"/>
              </a:rPr>
              <a:t>Use of OPUS Projects 5.1 for Static &amp; RTN alignment to the NSRS</a:t>
            </a:r>
            <a:endParaRPr dirty="0">
              <a:solidFill>
                <a:schemeClr val="tx1"/>
              </a:solidFill>
              <a:latin typeface="+mn-lt"/>
            </a:endParaRPr>
          </a:p>
        </p:txBody>
      </p:sp>
      <p:pic>
        <p:nvPicPr>
          <p:cNvPr id="130" name="Google Shape;130;p6" descr="A combination of Static GPS as well as RTN vectors emanating from the regional Vendor Network were used for this project.  OPUS Projects became a useful tool for processing these data and alignment of RTN Vectors to the NSRS.  If you have been following  OPUS Projects 5 (Now available on Production), this project may seem familiar as it is currently being used for training purposes by our Regional Advisors.&#10;&#10;OPUS Projects 5.1 is the latest standard for aligning Static and RTK data to the NSRS through the NOAA CORS Network (NCN)&#10;"/>
          <p:cNvPicPr preferRelativeResize="0"/>
          <p:nvPr/>
        </p:nvPicPr>
        <p:blipFill rotWithShape="1">
          <a:blip r:embed="rId3">
            <a:alphaModFix/>
          </a:blip>
          <a:srcRect/>
          <a:stretch/>
        </p:blipFill>
        <p:spPr>
          <a:xfrm>
            <a:off x="3050225" y="1642231"/>
            <a:ext cx="5973730" cy="275831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7"/>
          <p:cNvSpPr txBox="1">
            <a:spLocks noGrp="1"/>
          </p:cNvSpPr>
          <p:nvPr>
            <p:ph type="title"/>
          </p:nvPr>
        </p:nvSpPr>
        <p:spPr>
          <a:xfrm>
            <a:off x="457200" y="352425"/>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66092"/>
              </a:buClr>
              <a:buSzPts val="4400"/>
              <a:buFont typeface="Times New Roman"/>
              <a:buNone/>
            </a:pPr>
            <a:r>
              <a:rPr lang="en-US" dirty="0">
                <a:solidFill>
                  <a:schemeClr val="tx1"/>
                </a:solidFill>
                <a:latin typeface="+mn-lt"/>
                <a:ea typeface="Times New Roman"/>
                <a:cs typeface="Times New Roman"/>
                <a:sym typeface="Times New Roman"/>
              </a:rPr>
              <a:t>Modern Surveys</a:t>
            </a:r>
            <a:endParaRPr dirty="0">
              <a:solidFill>
                <a:schemeClr val="tx1"/>
              </a:solidFill>
              <a:latin typeface="+mn-lt"/>
            </a:endParaRPr>
          </a:p>
        </p:txBody>
      </p:sp>
      <p:sp>
        <p:nvSpPr>
          <p:cNvPr id="137" name="Google Shape;137;p7"/>
          <p:cNvSpPr txBox="1">
            <a:spLocks noGrp="1"/>
          </p:cNvSpPr>
          <p:nvPr>
            <p:ph sz="half" idx="1"/>
          </p:nvPr>
        </p:nvSpPr>
        <p:spPr>
          <a:xfrm>
            <a:off x="457201" y="1441289"/>
            <a:ext cx="4815840" cy="3299779"/>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l" rtl="0">
              <a:spcBef>
                <a:spcPts val="0"/>
              </a:spcBef>
              <a:spcAft>
                <a:spcPts val="0"/>
              </a:spcAft>
              <a:buClrTx/>
              <a:buSzPct val="100000"/>
              <a:buChar char="•"/>
            </a:pPr>
            <a:r>
              <a:rPr lang="en-US" sz="2400" dirty="0">
                <a:solidFill>
                  <a:schemeClr val="tx1"/>
                </a:solidFill>
                <a:latin typeface="+mn-lt"/>
                <a:ea typeface="Times New Roman"/>
                <a:cs typeface="Times New Roman"/>
                <a:sym typeface="Times New Roman"/>
              </a:rPr>
              <a:t>U.S. Department of Commerce’s National Telecommunications and Information Administration (NTIA)</a:t>
            </a:r>
            <a:endParaRPr dirty="0">
              <a:solidFill>
                <a:schemeClr val="tx1"/>
              </a:solidFill>
              <a:latin typeface="+mn-lt"/>
            </a:endParaRPr>
          </a:p>
          <a:p>
            <a:pPr marL="342900" indent="-342900">
              <a:spcBef>
                <a:spcPts val="444"/>
              </a:spcBef>
              <a:buClrTx/>
              <a:buSzPct val="100000"/>
            </a:pPr>
            <a:r>
              <a:rPr lang="en-US" sz="2400" dirty="0">
                <a:solidFill>
                  <a:schemeClr val="tx1"/>
                </a:solidFill>
                <a:latin typeface="+mn-lt"/>
                <a:ea typeface="Times New Roman"/>
                <a:cs typeface="Times New Roman"/>
                <a:sym typeface="Times New Roman"/>
              </a:rPr>
              <a:t>First Responder Network Authority (FirstNet) Test Facility – Boulder, CO</a:t>
            </a:r>
            <a:endParaRPr dirty="0">
              <a:solidFill>
                <a:schemeClr val="tx1"/>
              </a:solidFill>
              <a:latin typeface="+mn-lt"/>
            </a:endParaRPr>
          </a:p>
          <a:p>
            <a:pPr marL="742950" lvl="1" indent="-285750" algn="l" rtl="0">
              <a:spcBef>
                <a:spcPts val="370"/>
              </a:spcBef>
              <a:spcAft>
                <a:spcPts val="0"/>
              </a:spcAft>
              <a:buClr>
                <a:srgbClr val="366092"/>
              </a:buClr>
              <a:buSzPct val="100000"/>
              <a:buChar char="–"/>
            </a:pPr>
            <a:r>
              <a:rPr lang="en-US" sz="2000" dirty="0">
                <a:solidFill>
                  <a:schemeClr val="tx1"/>
                </a:solidFill>
                <a:latin typeface="+mn-lt"/>
                <a:ea typeface="Times New Roman"/>
                <a:cs typeface="Times New Roman"/>
                <a:sym typeface="Times New Roman"/>
              </a:rPr>
              <a:t>Static &amp; RTK Occupations</a:t>
            </a:r>
            <a:endParaRPr dirty="0">
              <a:solidFill>
                <a:schemeClr val="tx1"/>
              </a:solidFill>
              <a:latin typeface="+mn-lt"/>
            </a:endParaRPr>
          </a:p>
          <a:p>
            <a:pPr marL="742950" lvl="1" indent="-285750" algn="l" rtl="0">
              <a:spcBef>
                <a:spcPts val="370"/>
              </a:spcBef>
              <a:spcAft>
                <a:spcPts val="0"/>
              </a:spcAft>
              <a:buClr>
                <a:srgbClr val="366092"/>
              </a:buClr>
              <a:buSzPct val="100000"/>
              <a:buChar char="–"/>
            </a:pPr>
            <a:r>
              <a:rPr lang="en-US" sz="2000" dirty="0">
                <a:solidFill>
                  <a:schemeClr val="tx1"/>
                </a:solidFill>
                <a:latin typeface="+mn-lt"/>
                <a:ea typeface="Times New Roman"/>
                <a:cs typeface="Times New Roman"/>
                <a:sym typeface="Times New Roman"/>
              </a:rPr>
              <a:t>Terrestrial Surveying (indoors)</a:t>
            </a:r>
            <a:endParaRPr dirty="0">
              <a:solidFill>
                <a:schemeClr val="tx1"/>
              </a:solidFill>
              <a:latin typeface="+mn-lt"/>
            </a:endParaRPr>
          </a:p>
          <a:p>
            <a:pPr marL="742950" lvl="1" indent="-285750" algn="l" rtl="0">
              <a:spcBef>
                <a:spcPts val="370"/>
              </a:spcBef>
              <a:spcAft>
                <a:spcPts val="0"/>
              </a:spcAft>
              <a:buClr>
                <a:srgbClr val="366092"/>
              </a:buClr>
              <a:buSzPct val="100000"/>
              <a:buChar char="–"/>
            </a:pPr>
            <a:r>
              <a:rPr lang="en-US" sz="2000" dirty="0">
                <a:solidFill>
                  <a:schemeClr val="tx1"/>
                </a:solidFill>
                <a:latin typeface="+mn-lt"/>
                <a:ea typeface="Times New Roman"/>
                <a:cs typeface="Times New Roman"/>
                <a:sym typeface="Times New Roman"/>
              </a:rPr>
              <a:t>Use of OPUS Projects 5.1 for Static and RTK alignment to the NSRS</a:t>
            </a:r>
            <a:endParaRPr dirty="0">
              <a:solidFill>
                <a:schemeClr val="tx1"/>
              </a:solidFill>
              <a:latin typeface="+mn-lt"/>
            </a:endParaRPr>
          </a:p>
          <a:p>
            <a:pPr marL="742950" lvl="1" indent="-285750" algn="l" rtl="0">
              <a:spcBef>
                <a:spcPts val="370"/>
              </a:spcBef>
              <a:spcAft>
                <a:spcPts val="0"/>
              </a:spcAft>
              <a:buClr>
                <a:srgbClr val="366092"/>
              </a:buClr>
              <a:buSzPct val="100000"/>
              <a:buChar char="–"/>
            </a:pPr>
            <a:r>
              <a:rPr lang="en-US" sz="2000" dirty="0">
                <a:solidFill>
                  <a:schemeClr val="tx1"/>
                </a:solidFill>
                <a:latin typeface="+mn-lt"/>
                <a:ea typeface="Times New Roman"/>
                <a:cs typeface="Times New Roman"/>
                <a:sym typeface="Times New Roman"/>
              </a:rPr>
              <a:t>Traverse Adjustment and Alignment to NSRS</a:t>
            </a:r>
            <a:endParaRPr dirty="0">
              <a:solidFill>
                <a:schemeClr val="tx1"/>
              </a:solidFill>
              <a:latin typeface="+mn-lt"/>
            </a:endParaRPr>
          </a:p>
        </p:txBody>
      </p:sp>
      <p:pic>
        <p:nvPicPr>
          <p:cNvPr id="138" name="Google Shape;138;p7" descr="Changing gears:  In 2022, we coordinated with the NTIA’s FirstNet Test Facility to provide a network of indoor control monuments aligned to the NSRS.  The goal was to align a network of about 20 indoor targets, but to achieve this our field team needed to implement a strategy to first establish outdoor control marks and align them to the NSRS, then use these marks to tie-in the interior marks using a total station.  To succeed in this, we utilized Static GPS, RTK, and Terrestrial methods for field collection.  In processing, we utilized OPUS Projects 5 for Static and RTK alignment, then finally vendor software for traverse adjustment and transformation to the adjusted new NSRS-tied control.  &#10;"/>
          <p:cNvPicPr preferRelativeResize="0">
            <a:picLocks noChangeAspect="1"/>
          </p:cNvPicPr>
          <p:nvPr/>
        </p:nvPicPr>
        <p:blipFill rotWithShape="1">
          <a:blip r:embed="rId3">
            <a:alphaModFix/>
          </a:blip>
          <a:srcRect/>
          <a:stretch/>
        </p:blipFill>
        <p:spPr>
          <a:xfrm rot="5400000">
            <a:off x="5089443" y="1690926"/>
            <a:ext cx="3850007" cy="288750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5" name="Google Shape;145;p8" descr="The grounds were accessible to the public and there were very few areas to be able to establish control for GNSS occupation for any extended duration.  SO - Short duration RTK observations were planned for the outside control marks.  &#10;"/>
          <p:cNvPicPr preferRelativeResize="0">
            <a:picLocks noChangeAspect="1"/>
          </p:cNvPicPr>
          <p:nvPr/>
        </p:nvPicPr>
        <p:blipFill rotWithShape="1">
          <a:blip r:embed="rId3">
            <a:alphaModFix/>
          </a:blip>
          <a:srcRect/>
          <a:stretch/>
        </p:blipFill>
        <p:spPr>
          <a:xfrm>
            <a:off x="2069942" y="490668"/>
            <a:ext cx="5004116" cy="3753087"/>
          </a:xfrm>
          <a:prstGeom prst="rect">
            <a:avLst/>
          </a:prstGeom>
          <a:noFill/>
          <a:ln>
            <a:solidFill>
              <a:schemeClr val="tx1"/>
            </a:solidFill>
          </a:ln>
        </p:spPr>
      </p:pic>
      <p:sp>
        <p:nvSpPr>
          <p:cNvPr id="146" name="Google Shape;146;p8"/>
          <p:cNvSpPr txBox="1">
            <a:spLocks noGrp="1"/>
          </p:cNvSpPr>
          <p:nvPr>
            <p:ph sz="half" idx="1"/>
          </p:nvPr>
        </p:nvSpPr>
        <p:spPr>
          <a:xfrm>
            <a:off x="2069943" y="4243755"/>
            <a:ext cx="5004116" cy="770206"/>
          </a:xfrm>
          <a:prstGeom prst="rect">
            <a:avLst/>
          </a:prstGeom>
          <a:solidFill>
            <a:srgbClr val="C5D8F1"/>
          </a:solid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Tx/>
              <a:buSzPts val="1800"/>
              <a:buChar char="•"/>
            </a:pPr>
            <a:r>
              <a:rPr lang="en-US" sz="1800" dirty="0">
                <a:solidFill>
                  <a:schemeClr val="tx1"/>
                </a:solidFill>
                <a:latin typeface="+mn-lt"/>
                <a:ea typeface="Times New Roman"/>
                <a:cs typeface="Times New Roman"/>
                <a:sym typeface="Times New Roman"/>
              </a:rPr>
              <a:t>U.S. Department of Commerce’s National Telecommunications and Information Administration (NTIA)</a:t>
            </a:r>
            <a:endParaRPr dirty="0">
              <a:solidFill>
                <a:schemeClr val="tx1"/>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3" name="Google Shape;153;p9" descr="Rather than an RTN connection to a vendor network, we decided to perform single-base/single-rover RTK, but as mentioned before, the facility and grounds were not isolated from the public, EXCEPT that a 2nd floor terrace was available to setup a temporary base station that collected continuously throughout the duration of the project.  A Trimble NetR9 with Zephyr3 antenna was setup to collect the static file.  Paired with an Intuicom RTK Bridge, we were also capable of transmitting RTK corrections.  "/>
          <p:cNvPicPr preferRelativeResize="0">
            <a:picLocks noGrp="1"/>
          </p:cNvPicPr>
          <p:nvPr>
            <p:ph sz="half" idx="1"/>
          </p:nvPr>
        </p:nvPicPr>
        <p:blipFill rotWithShape="1">
          <a:blip r:embed="rId3">
            <a:alphaModFix/>
          </a:blip>
          <a:srcRect/>
          <a:stretch/>
        </p:blipFill>
        <p:spPr>
          <a:xfrm>
            <a:off x="366151" y="913752"/>
            <a:ext cx="4803338" cy="3602504"/>
          </a:xfrm>
          <a:prstGeom prst="rect">
            <a:avLst/>
          </a:prstGeom>
          <a:noFill/>
          <a:ln w="9525" cap="flat" cmpd="sng">
            <a:solidFill>
              <a:schemeClr val="dk1"/>
            </a:solidFill>
            <a:prstDash val="solid"/>
            <a:round/>
            <a:headEnd type="none" w="sm" len="sm"/>
            <a:tailEnd type="none" w="sm" len="sm"/>
          </a:ln>
        </p:spPr>
      </p:pic>
      <p:pic>
        <p:nvPicPr>
          <p:cNvPr id="154" name="Google Shape;154;p9" descr="Since we were not occupying a survey monument, an autonomous base was defined to begin the Job.  As you can see from the visibility diagram, the station was mostly clear from about 20° to zenith in all directions, sufficiently maximizing GNSS satellite coverage."/>
          <p:cNvPicPr preferRelativeResize="0"/>
          <p:nvPr/>
        </p:nvPicPr>
        <p:blipFill rotWithShape="1">
          <a:blip r:embed="rId4">
            <a:alphaModFix/>
          </a:blip>
          <a:srcRect/>
          <a:stretch/>
        </p:blipFill>
        <p:spPr>
          <a:xfrm>
            <a:off x="5260538" y="333400"/>
            <a:ext cx="3716085" cy="4810100"/>
          </a:xfrm>
          <a:prstGeom prst="rect">
            <a:avLst/>
          </a:prstGeom>
          <a:noFill/>
          <a:ln>
            <a:noFill/>
          </a:ln>
        </p:spPr>
      </p:pic>
    </p:spTree>
  </p:cSld>
  <p:clrMapOvr>
    <a:masterClrMapping/>
  </p:clrMapOvr>
</p:sld>
</file>

<file path=ppt/theme/theme1.xml><?xml version="1.0" encoding="utf-8"?>
<a:theme xmlns:a="http://schemas.openxmlformats.org/drawingml/2006/main" name="powerpoint_template_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powerpoint_template_widescreen</Template>
  <TotalTime>1616</TotalTime>
  <Words>2255</Words>
  <Application>Microsoft Office PowerPoint</Application>
  <PresentationFormat>On-screen Show (16:9)</PresentationFormat>
  <Paragraphs>140</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Times New Roman</vt:lpstr>
      <vt:lpstr>powerpoint_template_widescreen</vt:lpstr>
      <vt:lpstr>NGS Field Operations Branch</vt:lpstr>
      <vt:lpstr>Previous Surveys</vt:lpstr>
      <vt:lpstr>Previous Surveys</vt:lpstr>
      <vt:lpstr>Previous Surveys</vt:lpstr>
      <vt:lpstr>Previous Surveys</vt:lpstr>
      <vt:lpstr>Previous Surveys</vt:lpstr>
      <vt:lpstr>Modern Surveys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Exterior</vt:lpstr>
      <vt:lpstr>Exterior - Interior</vt:lpstr>
      <vt:lpstr>Interior</vt:lpstr>
      <vt:lpstr>Office Processing</vt:lpstr>
      <vt:lpstr>Office Processing</vt:lpstr>
      <vt:lpstr>Office Processing</vt:lpstr>
      <vt:lpstr>Office Processing</vt:lpstr>
      <vt:lpstr>Office Processing</vt:lpstr>
      <vt:lpstr>Office Processing</vt:lpstr>
      <vt:lpstr>Office Processing</vt:lpstr>
      <vt:lpstr>Office Processing</vt:lpstr>
      <vt:lpstr>Office Processing</vt:lpstr>
      <vt:lpstr>Office Processing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 Field Operations Branch</dc:title>
  <dc:creator>Kevin Jordan</dc:creator>
  <cp:lastModifiedBy>Kevin Jordan</cp:lastModifiedBy>
  <cp:revision>18</cp:revision>
  <dcterms:created xsi:type="dcterms:W3CDTF">2023-03-08T13:44:27Z</dcterms:created>
  <dcterms:modified xsi:type="dcterms:W3CDTF">2023-05-25T16:15:13Z</dcterms:modified>
</cp:coreProperties>
</file>