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80" r:id="rId3"/>
    <p:sldId id="281" r:id="rId4"/>
    <p:sldId id="282" r:id="rId5"/>
    <p:sldId id="283" r:id="rId6"/>
    <p:sldId id="287" r:id="rId7"/>
    <p:sldId id="286" r:id="rId8"/>
    <p:sldId id="288" r:id="rId9"/>
    <p:sldId id="289" r:id="rId10"/>
    <p:sldId id="284" r:id="rId11"/>
    <p:sldId id="291" r:id="rId12"/>
    <p:sldId id="290" r:id="rId13"/>
    <p:sldId id="257" r:id="rId14"/>
    <p:sldId id="258" r:id="rId15"/>
    <p:sldId id="262" r:id="rId16"/>
    <p:sldId id="279"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Comic Sans MS" panose="030F0702030302020204" pitchFamily="66"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p15:clr>
            <a:srgbClr val="A4A3A4"/>
          </p15:clr>
        </p15:guide>
        <p15:guide id="4" pos="432">
          <p15:clr>
            <a:srgbClr val="A4A3A4"/>
          </p15:clr>
        </p15:guide>
        <p15:guide id="5" orient="horz" pos="492">
          <p15:clr>
            <a:srgbClr val="A4A3A4"/>
          </p15:clr>
        </p15:guide>
        <p15:guide id="6" orient="horz" pos="2772">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6LC3OisxTeS+S5fzgjoe1cdrD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len Scott - NOAA Federa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5" autoAdjust="0"/>
    <p:restoredTop sz="60874" autoAdjust="0"/>
  </p:normalViewPr>
  <p:slideViewPr>
    <p:cSldViewPr snapToGrid="0">
      <p:cViewPr varScale="1">
        <p:scale>
          <a:sx n="79" d="100"/>
          <a:sy n="79" d="100"/>
        </p:scale>
        <p:origin x="1368" y="67"/>
      </p:cViewPr>
      <p:guideLst>
        <p:guide orient="horz" pos="1620"/>
        <p:guide pos="2880"/>
        <p:guide pos="5328"/>
        <p:guide pos="432"/>
        <p:guide orient="horz" pos="492"/>
        <p:guide orient="horz" pos="27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--Promise the audience that they will learn something about the NOAA CORS Network, or NCN for short.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--Acknowledge the CORS team, original and new members</a:t>
            </a:r>
          </a:p>
          <a:p>
            <a:pPr marL="0" lvl="0" indent="0" algn="l" rtl="0">
              <a:spcBef>
                <a:spcPts val="0"/>
              </a:spcBef>
              <a:spcAft>
                <a:spcPts val="0"/>
              </a:spcAft>
              <a:buNone/>
            </a:pPr>
            <a:r>
              <a:rPr lang="en-US" dirty="0"/>
              <a:t>--the CORS contributors, </a:t>
            </a:r>
          </a:p>
          <a:p>
            <a:pPr marL="0" lvl="0" indent="0" algn="l" rtl="0">
              <a:spcBef>
                <a:spcPts val="0"/>
              </a:spcBef>
              <a:spcAft>
                <a:spcPts val="0"/>
              </a:spcAft>
              <a:buNone/>
            </a:pPr>
            <a:r>
              <a:rPr lang="en-US" dirty="0"/>
              <a:t>--and the many behind-the-scenes people NGS who support CORS such as PAGES team, Field Operations Branch, admin, front office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--Share biography?</a:t>
            </a:r>
          </a:p>
          <a:p>
            <a:pPr marL="0" lvl="0" indent="0" algn="l" rtl="0">
              <a:spcBef>
                <a:spcPts val="0"/>
              </a:spcBef>
              <a:spcAft>
                <a:spcPts val="0"/>
              </a:spcAft>
              <a:buNone/>
            </a:pPr>
            <a:endParaRPr dirty="0"/>
          </a:p>
        </p:txBody>
      </p:sp>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uprum" panose="00000500000000000000" pitchFamily="2" charset="0"/>
                <a:ea typeface="+mn-ea"/>
                <a:cs typeface="+mn-cs"/>
              </a:rPr>
              <a:t>FOUNDATION CORS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uprum" panose="00000500000000000000" pitchFamily="2" charset="0"/>
                <a:ea typeface="+mn-ea"/>
                <a:cs typeface="+mn-cs"/>
              </a:rPr>
              <a:t>--A federally controlled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uprum" panose="00000500000000000000" pitchFamily="2" charset="0"/>
                <a:ea typeface="+mn-ea"/>
                <a:cs typeface="+mn-cs"/>
              </a:rPr>
              <a:t>--Provide support for the ITRF through ties to the three other space geodetic techniques, determining poles and rates of rotation for North American, Pacific, Caribbean and Mariana tectonic plates; and filling in large geographic gaps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uprum" panose="00000500000000000000" pitchFamily="2" charset="0"/>
                <a:ea typeface="+mn-ea"/>
                <a:cs typeface="+mn-cs"/>
              </a:rPr>
              <a:t>--Op</a:t>
            </a:r>
            <a:r>
              <a:rPr kumimoji="0" lang="en-US" sz="1200" b="0" i="0" u="none" strike="noStrike" kern="1200" cap="none" spc="0" normalizeH="0" baseline="0" noProof="0" dirty="0" err="1">
                <a:ln>
                  <a:noFill/>
                </a:ln>
                <a:solidFill>
                  <a:prstClr val="black"/>
                </a:solidFill>
                <a:effectLst/>
                <a:uLnTx/>
                <a:uFillTx/>
                <a:latin typeface="Cuprum" panose="00000500000000000000" pitchFamily="2" charset="0"/>
                <a:ea typeface="+mn-ea"/>
                <a:cs typeface="+mn-cs"/>
              </a:rPr>
              <a:t>erational</a:t>
            </a:r>
            <a:r>
              <a:rPr kumimoji="0" lang="en-US" sz="1200" b="0" i="0" u="none" strike="noStrike" kern="1200" cap="none" spc="0" normalizeH="0" baseline="0" noProof="0" dirty="0">
                <a:ln>
                  <a:noFill/>
                </a:ln>
                <a:solidFill>
                  <a:prstClr val="black"/>
                </a:solidFill>
                <a:effectLst/>
                <a:uLnTx/>
                <a:uFillTx/>
                <a:latin typeface="Cuprum" panose="00000500000000000000" pitchFamily="2" charset="0"/>
                <a:ea typeface="+mn-ea"/>
                <a:cs typeface="+mn-cs"/>
              </a:rPr>
              <a:t> Time: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uprum" panose="00000500000000000000" pitchFamily="2" charset="0"/>
                <a:ea typeface="+mn-ea"/>
                <a:cs typeface="+mn-cs"/>
              </a:rPr>
              <a:t>Network availability &gt;90% at all times;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uprum" panose="00000500000000000000" pitchFamily="2" charset="0"/>
                <a:ea typeface="+mn-ea"/>
                <a:cs typeface="+mn-cs"/>
              </a:rPr>
              <a:t>Individual station down time &lt; 14 days;</a:t>
            </a:r>
            <a:endParaRPr kumimoji="0" lang="fi-FI" sz="1200" b="0" i="0" u="none" strike="noStrike" kern="1200" cap="none" spc="0" normalizeH="0" baseline="0" noProof="0" dirty="0">
              <a:ln>
                <a:noFill/>
              </a:ln>
              <a:solidFill>
                <a:prstClr val="black"/>
              </a:solidFill>
              <a:effectLst/>
              <a:uLnTx/>
              <a:uFillTx/>
              <a:latin typeface="Cuprum"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uprum" panose="00000500000000000000" pitchFamily="2" charset="0"/>
                <a:ea typeface="+mn-ea"/>
                <a:cs typeface="+mn-cs"/>
              </a:rPr>
              <a:t>--In 2022, NGS received enough funding from BIL to install high quality NGS’s owned stations.</a:t>
            </a:r>
          </a:p>
          <a:p>
            <a:pPr marL="158750" indent="0">
              <a:buNone/>
            </a:pPr>
            <a:endParaRPr lang="en-US" dirty="0"/>
          </a:p>
        </p:txBody>
      </p:sp>
    </p:spTree>
    <p:extLst>
      <p:ext uri="{BB962C8B-B14F-4D97-AF65-F5344CB8AC3E}">
        <p14:creationId xmlns:p14="http://schemas.microsoft.com/office/powerpoint/2010/main" val="210096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15d4bb44f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415d4bb44f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23fbcba849_1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g223fbcba849_1_5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NGS has been around a long time. For more than 200 years, NGS and its predecessor agencies have collaborated with public and private organizations to establish reference stations at precisely determined locations.  </a:t>
            </a:r>
            <a:endParaRPr/>
          </a:p>
          <a:p>
            <a:pPr marL="0" lvl="0" indent="0" algn="l" rtl="0">
              <a:spcBef>
                <a:spcPts val="0"/>
              </a:spcBef>
              <a:spcAft>
                <a:spcPts val="0"/>
              </a:spcAft>
              <a:buNone/>
            </a:pPr>
            <a:endParaRPr/>
          </a:p>
          <a:p>
            <a:pPr marL="0" lvl="0" indent="0" algn="l" rtl="0">
              <a:spcBef>
                <a:spcPts val="0"/>
              </a:spcBef>
              <a:spcAft>
                <a:spcPts val="0"/>
              </a:spcAft>
              <a:buNone/>
            </a:pPr>
            <a:r>
              <a:rPr lang="en-US"/>
              <a:t>We began on a mission established by Thomas Jefferson in 1807 to conduct a “Survey of the Coast” (as the United States Coast Survey). </a:t>
            </a:r>
            <a:endParaRPr/>
          </a:p>
          <a:p>
            <a:pPr marL="0" lvl="0" indent="0" algn="l" rtl="0">
              <a:spcBef>
                <a:spcPts val="0"/>
              </a:spcBef>
              <a:spcAft>
                <a:spcPts val="0"/>
              </a:spcAft>
              <a:buNone/>
            </a:pPr>
            <a:endParaRPr/>
          </a:p>
          <a:p>
            <a:pPr marL="0" lvl="0" indent="0" algn="l" rtl="0">
              <a:spcBef>
                <a:spcPts val="0"/>
              </a:spcBef>
              <a:spcAft>
                <a:spcPts val="0"/>
              </a:spcAft>
              <a:buNone/>
            </a:pPr>
            <a:r>
              <a:rPr lang="en-US"/>
              <a:t>(Pictured are Thomas Jefferson and Ferdinand Hassler, the first Superintendent of the Coast Survey).  We were renamed the U.S. Coast and Geodetic Survey in 1878. NOAA was established in 1970.</a:t>
            </a:r>
            <a:endParaRPr/>
          </a:p>
          <a:p>
            <a:pPr marL="0" lvl="0" indent="0" algn="l" rtl="0">
              <a:spcBef>
                <a:spcPts val="0"/>
              </a:spcBef>
              <a:spcAft>
                <a:spcPts val="0"/>
              </a:spcAft>
              <a:buNone/>
            </a:pPr>
            <a:endParaRPr/>
          </a:p>
          <a:p>
            <a:pPr marL="0" lvl="0" indent="0" algn="l" rtl="0">
              <a:spcBef>
                <a:spcPts val="0"/>
              </a:spcBef>
              <a:spcAft>
                <a:spcPts val="0"/>
              </a:spcAft>
              <a:buNone/>
            </a:pPr>
            <a:r>
              <a:rPr lang="en-US"/>
              <a:t>Traditionally, precise positioning locations have been identified by setting a survey mark—usually a brass, bronze, or aluminum disk. Locations might also be identified by a deeply driven rod, or a prominent object, such as a water tower or church spire.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415d4bb44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415d4bb44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is the network at the end of 1994</a:t>
            </a:r>
          </a:p>
          <a:p>
            <a:pPr marL="158750" indent="0">
              <a:buNone/>
            </a:pPr>
            <a:r>
              <a:rPr lang="en-US" dirty="0"/>
              <a:t>--The Cooperative International GPS Network was established in 1989 and later turned into the International GNSS Service</a:t>
            </a:r>
          </a:p>
        </p:txBody>
      </p:sp>
    </p:spTree>
    <p:extLst>
      <p:ext uri="{BB962C8B-B14F-4D97-AF65-F5344CB8AC3E}">
        <p14:creationId xmlns:p14="http://schemas.microsoft.com/office/powerpoint/2010/main" val="332164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--Today the NOAA CORS Network has more than 1800 stations throughout the United States, its territories and a number of other countries</a:t>
            </a:r>
          </a:p>
          <a:p>
            <a:pPr marL="158750" indent="0">
              <a:buNone/>
            </a:pPr>
            <a:r>
              <a:rPr lang="en-US" dirty="0"/>
              <a:t>--The network is an important part of the National Geodetic Survey and its mission to establish and maintain the NSRS</a:t>
            </a:r>
          </a:p>
          <a:p>
            <a:pPr marL="158750" indent="0">
              <a:buNone/>
            </a:pPr>
            <a:endParaRPr lang="en-US" dirty="0"/>
          </a:p>
          <a:p>
            <a:pPr marL="158750" indent="0">
              <a:buNone/>
            </a:pPr>
            <a:r>
              <a:rPr lang="en-US" dirty="0"/>
              <a:t>--More than 200 contributors ranging from government, academia and the commercial sector.</a:t>
            </a:r>
          </a:p>
          <a:p>
            <a:pPr marL="158750" indent="0">
              <a:buNone/>
            </a:pPr>
            <a:endParaRPr lang="en-US" dirty="0"/>
          </a:p>
          <a:p>
            <a:pPr marL="158750" indent="0">
              <a:buNone/>
            </a:pPr>
            <a:r>
              <a:rPr lang="en-US" dirty="0"/>
              <a:t>--Spacing</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3385983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fi-FI" dirty="0">
                <a:latin typeface="Cuprum" panose="00000500000000000000" pitchFamily="2" charset="0"/>
              </a:rPr>
              <a:t>OUR GUIDELINES</a:t>
            </a:r>
          </a:p>
          <a:p>
            <a:pPr marL="158750" indent="0">
              <a:buNone/>
            </a:pPr>
            <a:r>
              <a:rPr lang="fi-FI" dirty="0">
                <a:latin typeface="Cuprum" panose="00000500000000000000" pitchFamily="2" charset="0"/>
              </a:rPr>
              <a:t>--Operators are expected to share data, keep NGS informed about any planned outages, changes in equipment/firmware/physical space surrounding antenna;</a:t>
            </a:r>
          </a:p>
          <a:p>
            <a:pPr marL="158750" indent="0">
              <a:buNone/>
            </a:pPr>
            <a:r>
              <a:rPr lang="fi-FI" dirty="0">
                <a:latin typeface="Cuprum" panose="00000500000000000000" pitchFamily="2" charset="0"/>
              </a:rPr>
              <a:t>--siting</a:t>
            </a:r>
          </a:p>
          <a:p>
            <a:pPr marL="158750" indent="0">
              <a:buNone/>
            </a:pPr>
            <a:r>
              <a:rPr lang="fi-FI" dirty="0">
                <a:latin typeface="Cuprum" panose="00000500000000000000" pitchFamily="2" charset="0"/>
              </a:rPr>
              <a:t>--construction</a:t>
            </a:r>
          </a:p>
          <a:p>
            <a:pPr marL="158750" indent="0">
              <a:buNone/>
            </a:pPr>
            <a:r>
              <a:rPr lang="fi-FI" dirty="0">
                <a:latin typeface="Cuprum" panose="00000500000000000000" pitchFamily="2" charset="0"/>
              </a:rPr>
              <a:t>--maintenance</a:t>
            </a:r>
          </a:p>
          <a:p>
            <a:pPr marL="158750" indent="0">
              <a:buNone/>
            </a:pPr>
            <a:r>
              <a:rPr lang="fi-FI" dirty="0">
                <a:latin typeface="Cuprum" panose="00000500000000000000" pitchFamily="2" charset="0"/>
              </a:rPr>
              <a:t>--uptime</a:t>
            </a:r>
          </a:p>
          <a:p>
            <a:endParaRPr lang="fi-FI" dirty="0">
              <a:latin typeface="Cuprum" panose="00000500000000000000" pitchFamily="2" charset="0"/>
            </a:endParaRPr>
          </a:p>
          <a:p>
            <a:pPr marL="158750" indent="0">
              <a:buNone/>
            </a:pPr>
            <a:r>
              <a:rPr lang="fi-FI" dirty="0">
                <a:latin typeface="Cuprum" panose="00000500000000000000" pitchFamily="2" charset="0"/>
              </a:rPr>
              <a:t>PRODUCTS, SERVICES AND ACCESS</a:t>
            </a:r>
          </a:p>
          <a:p>
            <a:pPr marL="0" indent="0">
              <a:buNone/>
            </a:pPr>
            <a:r>
              <a:rPr lang="fi-FI" dirty="0">
                <a:latin typeface="Cuprum" panose="00000500000000000000" pitchFamily="2" charset="0"/>
              </a:rPr>
              <a:t>--Free to public since Feb 09, 1994, including:</a:t>
            </a:r>
          </a:p>
          <a:p>
            <a:pPr marL="158750" indent="0">
              <a:buNone/>
            </a:pPr>
            <a:r>
              <a:rPr lang="fi-FI" dirty="0">
                <a:latin typeface="Cuprum" panose="00000500000000000000" pitchFamily="2" charset="0"/>
              </a:rPr>
              <a:t>--GPS/GNSS observation in the form of RINEX files</a:t>
            </a:r>
          </a:p>
          <a:p>
            <a:pPr marL="158750" indent="0">
              <a:buNone/>
            </a:pPr>
            <a:r>
              <a:rPr lang="fi-FI" dirty="0">
                <a:latin typeface="Cuprum" panose="00000500000000000000" pitchFamily="2" charset="0"/>
              </a:rPr>
              <a:t>--Daily broadcast ephemerides</a:t>
            </a:r>
          </a:p>
          <a:p>
            <a:pPr marL="158750" indent="0">
              <a:buNone/>
            </a:pPr>
            <a:r>
              <a:rPr lang="fi-FI" dirty="0">
                <a:latin typeface="Cuprum" panose="00000500000000000000" pitchFamily="2" charset="0"/>
              </a:rPr>
              <a:t>--Station logs</a:t>
            </a:r>
          </a:p>
          <a:p>
            <a:pPr marL="158750" indent="0">
              <a:buNone/>
            </a:pPr>
            <a:r>
              <a:rPr lang="fi-FI" dirty="0">
                <a:latin typeface="Cuprum" panose="00000500000000000000" pitchFamily="2" charset="0"/>
              </a:rPr>
              <a:t>--Official coordinates and velocities with respect to the ITRF and NSRS derived from IGS ”repros” our own Multi-Year CORS Solutions (explain...)</a:t>
            </a:r>
          </a:p>
          <a:p>
            <a:pPr marL="158750" indent="0">
              <a:buNone/>
            </a:pPr>
            <a:r>
              <a:rPr lang="fi-FI" dirty="0">
                <a:latin typeface="Cuprum" panose="00000500000000000000" pitchFamily="2" charset="0"/>
              </a:rPr>
              <a:t>--OPUS support (explain...)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Cuprum" panose="00000500000000000000" pitchFamily="2" charset="0"/>
              </a:rPr>
              <a:t>--WE DON’T PROVIDE RTK CORRECTIONS, BUT WE DO INTEND TO WORK ON PROVIDING REAL TIME DATA STREAMS TO THE IGS TO SUPPORT ULTRA RAPID ORBITS, CLOCKS, ETC.</a:t>
            </a:r>
          </a:p>
          <a:p>
            <a:pPr marL="158750" indent="0">
              <a:buNone/>
            </a:pPr>
            <a:endParaRPr lang="fi-FI" dirty="0">
              <a:latin typeface="Cuprum" panose="00000500000000000000" pitchFamily="2" charset="0"/>
            </a:endParaRPr>
          </a:p>
          <a:p>
            <a:endParaRPr lang="fi-FI" dirty="0">
              <a:latin typeface="Cuprum" panose="00000500000000000000" pitchFamily="2" charset="0"/>
            </a:endParaRPr>
          </a:p>
          <a:p>
            <a:pPr marL="158750" indent="0">
              <a:buNone/>
            </a:pPr>
            <a:r>
              <a:rPr lang="fi-FI" dirty="0">
                <a:latin typeface="Cuprum" panose="00000500000000000000" pitchFamily="2" charset="0"/>
              </a:rPr>
              <a:t>THE FUTURE</a:t>
            </a:r>
          </a:p>
          <a:p>
            <a:pPr marL="158750" indent="0">
              <a:buNone/>
            </a:pPr>
            <a:r>
              <a:rPr lang="fi-FI" dirty="0">
                <a:latin typeface="Cuprum" panose="00000500000000000000" pitchFamily="2" charset="0"/>
              </a:rPr>
              <a:t>--Troposheric and roducts to support Meteorology</a:t>
            </a:r>
          </a:p>
          <a:p>
            <a:pPr marL="158750" indent="0">
              <a:buNone/>
            </a:pPr>
            <a:r>
              <a:rPr lang="fi-FI" dirty="0">
                <a:latin typeface="Cuprum" panose="00000500000000000000" pitchFamily="2" charset="0"/>
              </a:rPr>
              <a:t>--Additional data to support GNSS Reflectometry for water level, snow accumulation and soil moisture monitoring</a:t>
            </a:r>
          </a:p>
          <a:p>
            <a:pPr marL="158750" indent="0">
              <a:buNone/>
            </a:pPr>
            <a:r>
              <a:rPr lang="fi-FI" dirty="0">
                <a:latin typeface="Cuprum" panose="00000500000000000000" pitchFamily="2" charset="0"/>
              </a:rPr>
              <a:t>--Ultra-rapid orbits to contribute to the IGS</a:t>
            </a:r>
          </a:p>
          <a:p>
            <a:pPr marL="158750" indent="0">
              <a:buNone/>
            </a:pPr>
            <a:endParaRPr lang="fi-FI" dirty="0">
              <a:latin typeface="Cuprum" panose="00000500000000000000" pitchFamily="2" charset="0"/>
            </a:endParaRPr>
          </a:p>
          <a:p>
            <a:pPr marL="158750" indent="0">
              <a:buNone/>
            </a:pPr>
            <a:r>
              <a:rPr lang="fi-FI" dirty="0">
                <a:latin typeface="Cuprum" panose="00000500000000000000" pitchFamily="2" charset="0"/>
              </a:rPr>
              <a:t>SEGWAY TO THE NEXT SLIDE ABOUT FCORS...</a:t>
            </a:r>
          </a:p>
          <a:p>
            <a:endParaRPr lang="fi-FI" dirty="0">
              <a:latin typeface="Cuprum" panose="00000500000000000000" pitchFamily="2" charset="0"/>
            </a:endParaRPr>
          </a:p>
          <a:p>
            <a:pPr marL="158750" indent="0">
              <a:buNone/>
            </a:pPr>
            <a:endParaRPr lang="en-US" dirty="0"/>
          </a:p>
        </p:txBody>
      </p:sp>
    </p:spTree>
    <p:extLst>
      <p:ext uri="{BB962C8B-B14F-4D97-AF65-F5344CB8AC3E}">
        <p14:creationId xmlns:p14="http://schemas.microsoft.com/office/powerpoint/2010/main" val="1634612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58750" indent="0">
              <a:buNone/>
            </a:pPr>
            <a:endParaRPr lang="en-US" dirty="0"/>
          </a:p>
        </p:txBody>
      </p:sp>
    </p:spTree>
    <p:extLst>
      <p:ext uri="{BB962C8B-B14F-4D97-AF65-F5344CB8AC3E}">
        <p14:creationId xmlns:p14="http://schemas.microsoft.com/office/powerpoint/2010/main" val="11744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3960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--1800 operational vs 2800 total.  </a:t>
            </a:r>
          </a:p>
          <a:p>
            <a:pPr marL="158750" indent="0">
              <a:buNone/>
            </a:pPr>
            <a:r>
              <a:rPr lang="en-US" dirty="0"/>
              <a:t>--NCCO is an example of a station that did not end up in the decommissioned CORS graveyard</a:t>
            </a:r>
          </a:p>
        </p:txBody>
      </p:sp>
    </p:spTree>
    <p:extLst>
      <p:ext uri="{BB962C8B-B14F-4D97-AF65-F5344CB8AC3E}">
        <p14:creationId xmlns:p14="http://schemas.microsoft.com/office/powerpoint/2010/main" val="296680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 name="Google Shape;26;p7"/>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 name="Google Shape;27;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Times New Roman"/>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3" name="Google Shape;33;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Times New Roman"/>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2"/>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80"/>
        <p:cNvGrpSpPr/>
        <p:nvPr/>
      </p:nvGrpSpPr>
      <p:grpSpPr>
        <a:xfrm>
          <a:off x="0" y="0"/>
          <a:ext cx="0" cy="0"/>
          <a:chOff x="0" y="0"/>
          <a:chExt cx="0" cy="0"/>
        </a:xfrm>
      </p:grpSpPr>
      <p:sp>
        <p:nvSpPr>
          <p:cNvPr id="81" name="Google Shape;81;g223fbcba849_1_616"/>
          <p:cNvSpPr txBox="1">
            <a:spLocks noGrp="1"/>
          </p:cNvSpPr>
          <p:nvPr>
            <p:ph type="title"/>
          </p:nvPr>
        </p:nvSpPr>
        <p:spPr>
          <a:xfrm>
            <a:off x="685800" y="1597819"/>
            <a:ext cx="7772400" cy="1102500"/>
          </a:xfrm>
          <a:prstGeom prst="rect">
            <a:avLst/>
          </a:prstGeom>
          <a:noFill/>
          <a:ln>
            <a:noFill/>
          </a:ln>
        </p:spPr>
        <p:txBody>
          <a:bodyPr spcFirstLastPara="1" wrap="square" lIns="45700" tIns="45700" rIns="45700" bIns="45700" anchor="ctr" anchorCtr="0">
            <a:normAutofit/>
          </a:bodyPr>
          <a:lstStyle>
            <a:lvl1pPr lvl="0" algn="ctr" rtl="0">
              <a:lnSpc>
                <a:spcPct val="100000"/>
              </a:lnSpc>
              <a:spcBef>
                <a:spcPts val="0"/>
              </a:spcBef>
              <a:spcAft>
                <a:spcPts val="0"/>
              </a:spcAft>
              <a:buClr>
                <a:srgbClr val="000000"/>
              </a:buClr>
              <a:buSzPts val="1800"/>
              <a:buNone/>
              <a:defRPr/>
            </a:lvl1pPr>
            <a:lvl2pPr lvl="1" algn="ctr" rtl="0">
              <a:lnSpc>
                <a:spcPct val="100000"/>
              </a:lnSpc>
              <a:spcBef>
                <a:spcPts val="0"/>
              </a:spcBef>
              <a:spcAft>
                <a:spcPts val="0"/>
              </a:spcAft>
              <a:buClr>
                <a:srgbClr val="000000"/>
              </a:buClr>
              <a:buSzPts val="1800"/>
              <a:buNone/>
              <a:defRPr/>
            </a:lvl2pPr>
            <a:lvl3pPr lvl="2" algn="ctr" rtl="0">
              <a:lnSpc>
                <a:spcPct val="100000"/>
              </a:lnSpc>
              <a:spcBef>
                <a:spcPts val="0"/>
              </a:spcBef>
              <a:spcAft>
                <a:spcPts val="0"/>
              </a:spcAft>
              <a:buClr>
                <a:srgbClr val="000000"/>
              </a:buClr>
              <a:buSzPts val="1800"/>
              <a:buNone/>
              <a:defRPr/>
            </a:lvl3pPr>
            <a:lvl4pPr lvl="3" algn="ctr" rtl="0">
              <a:lnSpc>
                <a:spcPct val="100000"/>
              </a:lnSpc>
              <a:spcBef>
                <a:spcPts val="0"/>
              </a:spcBef>
              <a:spcAft>
                <a:spcPts val="0"/>
              </a:spcAft>
              <a:buClr>
                <a:srgbClr val="000000"/>
              </a:buClr>
              <a:buSzPts val="1800"/>
              <a:buNone/>
              <a:defRPr/>
            </a:lvl4pPr>
            <a:lvl5pPr lvl="4" algn="ctr" rtl="0">
              <a:lnSpc>
                <a:spcPct val="100000"/>
              </a:lnSpc>
              <a:spcBef>
                <a:spcPts val="0"/>
              </a:spcBef>
              <a:spcAft>
                <a:spcPts val="0"/>
              </a:spcAft>
              <a:buClr>
                <a:srgbClr val="000000"/>
              </a:buClr>
              <a:buSzPts val="1800"/>
              <a:buNone/>
              <a:defRPr/>
            </a:lvl5pPr>
            <a:lvl6pPr lvl="5" algn="ctr" rtl="0">
              <a:lnSpc>
                <a:spcPct val="100000"/>
              </a:lnSpc>
              <a:spcBef>
                <a:spcPts val="0"/>
              </a:spcBef>
              <a:spcAft>
                <a:spcPts val="0"/>
              </a:spcAft>
              <a:buClr>
                <a:srgbClr val="000000"/>
              </a:buClr>
              <a:buSzPts val="1800"/>
              <a:buNone/>
              <a:defRPr/>
            </a:lvl6pPr>
            <a:lvl7pPr lvl="6" algn="ctr" rtl="0">
              <a:lnSpc>
                <a:spcPct val="100000"/>
              </a:lnSpc>
              <a:spcBef>
                <a:spcPts val="0"/>
              </a:spcBef>
              <a:spcAft>
                <a:spcPts val="0"/>
              </a:spcAft>
              <a:buClr>
                <a:srgbClr val="000000"/>
              </a:buClr>
              <a:buSzPts val="1800"/>
              <a:buNone/>
              <a:defRPr/>
            </a:lvl7pPr>
            <a:lvl8pPr lvl="7" algn="ctr" rtl="0">
              <a:lnSpc>
                <a:spcPct val="100000"/>
              </a:lnSpc>
              <a:spcBef>
                <a:spcPts val="0"/>
              </a:spcBef>
              <a:spcAft>
                <a:spcPts val="0"/>
              </a:spcAft>
              <a:buClr>
                <a:srgbClr val="000000"/>
              </a:buClr>
              <a:buSzPts val="1800"/>
              <a:buNone/>
              <a:defRPr/>
            </a:lvl8pPr>
            <a:lvl9pPr lvl="8" algn="ctr" rtl="0">
              <a:lnSpc>
                <a:spcPct val="100000"/>
              </a:lnSpc>
              <a:spcBef>
                <a:spcPts val="0"/>
              </a:spcBef>
              <a:spcAft>
                <a:spcPts val="0"/>
              </a:spcAft>
              <a:buClr>
                <a:srgbClr val="000000"/>
              </a:buClr>
              <a:buSzPts val="1800"/>
              <a:buNone/>
              <a:defRPr/>
            </a:lvl9pPr>
          </a:lstStyle>
          <a:p>
            <a:endParaRPr/>
          </a:p>
        </p:txBody>
      </p:sp>
      <p:sp>
        <p:nvSpPr>
          <p:cNvPr id="82" name="Google Shape;82;g223fbcba849_1_616"/>
          <p:cNvSpPr txBox="1">
            <a:spLocks noGrp="1"/>
          </p:cNvSpPr>
          <p:nvPr>
            <p:ph type="body" idx="1"/>
          </p:nvPr>
        </p:nvSpPr>
        <p:spPr>
          <a:xfrm>
            <a:off x="1371600" y="2914650"/>
            <a:ext cx="6400800" cy="1314600"/>
          </a:xfrm>
          <a:prstGeom prst="rect">
            <a:avLst/>
          </a:prstGeom>
          <a:noFill/>
          <a:ln>
            <a:noFill/>
          </a:ln>
        </p:spPr>
        <p:txBody>
          <a:bodyPr spcFirstLastPara="1" wrap="square" lIns="45700" tIns="45700" rIns="45700" bIns="45700" anchor="t" anchorCtr="0">
            <a:normAutofit/>
          </a:bodyPr>
          <a:lstStyle>
            <a:lvl1pPr marL="457200" lvl="0" indent="-228600" algn="ctr" rtl="0">
              <a:lnSpc>
                <a:spcPct val="100000"/>
              </a:lnSpc>
              <a:spcBef>
                <a:spcPts val="700"/>
              </a:spcBef>
              <a:spcAft>
                <a:spcPts val="0"/>
              </a:spcAft>
              <a:buClr>
                <a:srgbClr val="888888"/>
              </a:buClr>
              <a:buSzPts val="3200"/>
              <a:buFont typeface="Calibri"/>
              <a:buNone/>
              <a:defRPr>
                <a:solidFill>
                  <a:srgbClr val="888888"/>
                </a:solidFill>
              </a:defRPr>
            </a:lvl1pPr>
            <a:lvl2pPr marL="914400" lvl="1" indent="-228600" algn="ctr" rtl="0">
              <a:lnSpc>
                <a:spcPct val="100000"/>
              </a:lnSpc>
              <a:spcBef>
                <a:spcPts val="700"/>
              </a:spcBef>
              <a:spcAft>
                <a:spcPts val="0"/>
              </a:spcAft>
              <a:buClr>
                <a:srgbClr val="888888"/>
              </a:buClr>
              <a:buSzPts val="3200"/>
              <a:buFont typeface="Calibri"/>
              <a:buNone/>
              <a:defRPr>
                <a:solidFill>
                  <a:srgbClr val="888888"/>
                </a:solidFill>
              </a:defRPr>
            </a:lvl2pPr>
            <a:lvl3pPr marL="1371600" lvl="2" indent="-228600" algn="ctr" rtl="0">
              <a:lnSpc>
                <a:spcPct val="100000"/>
              </a:lnSpc>
              <a:spcBef>
                <a:spcPts val="700"/>
              </a:spcBef>
              <a:spcAft>
                <a:spcPts val="0"/>
              </a:spcAft>
              <a:buClr>
                <a:srgbClr val="888888"/>
              </a:buClr>
              <a:buSzPts val="3200"/>
              <a:buFont typeface="Calibri"/>
              <a:buNone/>
              <a:defRPr>
                <a:solidFill>
                  <a:srgbClr val="888888"/>
                </a:solidFill>
              </a:defRPr>
            </a:lvl3pPr>
            <a:lvl4pPr marL="1828800" lvl="3" indent="-228600" algn="ctr" rtl="0">
              <a:lnSpc>
                <a:spcPct val="100000"/>
              </a:lnSpc>
              <a:spcBef>
                <a:spcPts val="700"/>
              </a:spcBef>
              <a:spcAft>
                <a:spcPts val="0"/>
              </a:spcAft>
              <a:buClr>
                <a:srgbClr val="888888"/>
              </a:buClr>
              <a:buSzPts val="3200"/>
              <a:buFont typeface="Calibri"/>
              <a:buNone/>
              <a:defRPr>
                <a:solidFill>
                  <a:srgbClr val="888888"/>
                </a:solidFill>
              </a:defRPr>
            </a:lvl4pPr>
            <a:lvl5pPr marL="2286000" lvl="4" indent="-228600" algn="ctr" rtl="0">
              <a:lnSpc>
                <a:spcPct val="100000"/>
              </a:lnSpc>
              <a:spcBef>
                <a:spcPts val="700"/>
              </a:spcBef>
              <a:spcAft>
                <a:spcPts val="0"/>
              </a:spcAft>
              <a:buClr>
                <a:srgbClr val="888888"/>
              </a:buClr>
              <a:buSzPts val="3200"/>
              <a:buFont typeface="Calibri"/>
              <a:buNone/>
              <a:defRPr>
                <a:solidFill>
                  <a:srgbClr val="888888"/>
                </a:solidFill>
              </a:defRPr>
            </a:lvl5pPr>
            <a:lvl6pPr marL="2743200" lvl="5" indent="-342900" algn="l" rtl="0">
              <a:lnSpc>
                <a:spcPct val="100000"/>
              </a:lnSpc>
              <a:spcBef>
                <a:spcPts val="700"/>
              </a:spcBef>
              <a:spcAft>
                <a:spcPts val="0"/>
              </a:spcAft>
              <a:buClr>
                <a:srgbClr val="000000"/>
              </a:buClr>
              <a:buSzPts val="1800"/>
              <a:buChar char="•"/>
              <a:defRPr/>
            </a:lvl6pPr>
            <a:lvl7pPr marL="3200400" lvl="6" indent="-342900" algn="l" rtl="0">
              <a:lnSpc>
                <a:spcPct val="100000"/>
              </a:lnSpc>
              <a:spcBef>
                <a:spcPts val="700"/>
              </a:spcBef>
              <a:spcAft>
                <a:spcPts val="0"/>
              </a:spcAft>
              <a:buClr>
                <a:srgbClr val="000000"/>
              </a:buClr>
              <a:buSzPts val="1800"/>
              <a:buChar char="•"/>
              <a:defRPr/>
            </a:lvl7pPr>
            <a:lvl8pPr marL="3657600" lvl="7" indent="-342900" algn="l" rtl="0">
              <a:lnSpc>
                <a:spcPct val="100000"/>
              </a:lnSpc>
              <a:spcBef>
                <a:spcPts val="700"/>
              </a:spcBef>
              <a:spcAft>
                <a:spcPts val="0"/>
              </a:spcAft>
              <a:buClr>
                <a:srgbClr val="000000"/>
              </a:buClr>
              <a:buSzPts val="1800"/>
              <a:buChar char="•"/>
              <a:defRPr/>
            </a:lvl8pPr>
            <a:lvl9pPr marL="4114800" lvl="8" indent="-342900" algn="l" rtl="0">
              <a:lnSpc>
                <a:spcPct val="100000"/>
              </a:lnSpc>
              <a:spcBef>
                <a:spcPts val="700"/>
              </a:spcBef>
              <a:spcAft>
                <a:spcPts val="0"/>
              </a:spcAft>
              <a:buClr>
                <a:srgbClr val="000000"/>
              </a:buClr>
              <a:buSzPts val="1800"/>
              <a:buChar char="•"/>
              <a:defRPr/>
            </a:lvl9pPr>
          </a:lstStyle>
          <a:p>
            <a:endParaRPr/>
          </a:p>
        </p:txBody>
      </p:sp>
      <p:sp>
        <p:nvSpPr>
          <p:cNvPr id="83" name="Google Shape;83;g223fbcba849_1_616"/>
          <p:cNvSpPr txBox="1">
            <a:spLocks noGrp="1"/>
          </p:cNvSpPr>
          <p:nvPr>
            <p:ph type="sldNum" idx="12"/>
          </p:nvPr>
        </p:nvSpPr>
        <p:spPr>
          <a:xfrm>
            <a:off x="8422818" y="4769564"/>
            <a:ext cx="264000" cy="276900"/>
          </a:xfrm>
          <a:prstGeom prst="rect">
            <a:avLst/>
          </a:prstGeom>
          <a:noFill/>
          <a:ln>
            <a:noFill/>
          </a:ln>
        </p:spPr>
        <p:txBody>
          <a:bodyPr spcFirstLastPara="1" wrap="square" lIns="45700" tIns="45700" rIns="45700" bIns="45700" anchor="ctr" anchorCtr="0">
            <a:spAutoFit/>
          </a:bodyPr>
          <a:lstStyle>
            <a:lvl1pPr marL="0" lvl="0" indent="0" algn="r" rtl="0">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rtl="0">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rtl="0">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rtl="0">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rtl="0">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rtl="0">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rtl="0">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rtl="0">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rtl="0">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1"/>
          <p:cNvSpPr txBox="1">
            <a:spLocks noGrp="1"/>
          </p:cNvSpPr>
          <p:nvPr>
            <p:ph type="ctrTitle"/>
          </p:nvPr>
        </p:nvSpPr>
        <p:spPr>
          <a:xfrm>
            <a:off x="1078425" y="1650169"/>
            <a:ext cx="77724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66092"/>
              </a:buClr>
              <a:buSzPts val="3960"/>
              <a:buFont typeface="Times New Roman"/>
              <a:buNone/>
            </a:pPr>
            <a:r>
              <a:rPr lang="en-US" sz="3659" dirty="0">
                <a:solidFill>
                  <a:srgbClr val="366092"/>
                </a:solidFill>
              </a:rPr>
              <a:t>The NOAA CORS Network (NCN) Services</a:t>
            </a:r>
            <a:endParaRPr sz="3659" dirty="0"/>
          </a:p>
        </p:txBody>
      </p:sp>
      <p:sp>
        <p:nvSpPr>
          <p:cNvPr id="181" name="Google Shape;181;p1"/>
          <p:cNvSpPr txBox="1">
            <a:spLocks noGrp="1"/>
          </p:cNvSpPr>
          <p:nvPr>
            <p:ph type="subTitle" idx="1"/>
          </p:nvPr>
        </p:nvSpPr>
        <p:spPr>
          <a:xfrm>
            <a:off x="1764225" y="3339879"/>
            <a:ext cx="6400800" cy="1498200"/>
          </a:xfrm>
          <a:prstGeom prst="rect">
            <a:avLst/>
          </a:prstGeom>
          <a:noFill/>
          <a:ln>
            <a:noFill/>
          </a:ln>
        </p:spPr>
        <p:txBody>
          <a:bodyPr spcFirstLastPara="1" wrap="square" lIns="91425" tIns="45700" rIns="91425" bIns="45700" anchor="t" anchorCtr="0">
            <a:normAutofit fontScale="55000" lnSpcReduction="20000"/>
          </a:bodyPr>
          <a:lstStyle/>
          <a:p>
            <a:pPr marL="0" lvl="0" indent="0" algn="ctr" rtl="0">
              <a:spcBef>
                <a:spcPts val="0"/>
              </a:spcBef>
              <a:spcAft>
                <a:spcPts val="0"/>
              </a:spcAft>
              <a:buClr>
                <a:srgbClr val="888888"/>
              </a:buClr>
              <a:buSzPct val="100000"/>
              <a:buNone/>
            </a:pPr>
            <a:r>
              <a:rPr lang="en-US" dirty="0">
                <a:solidFill>
                  <a:srgbClr val="366092"/>
                </a:solidFill>
              </a:rPr>
              <a:t>John Galetzka</a:t>
            </a:r>
          </a:p>
          <a:p>
            <a:pPr marL="0" lvl="0" indent="0" algn="ctr" rtl="0">
              <a:spcBef>
                <a:spcPts val="0"/>
              </a:spcBef>
              <a:spcAft>
                <a:spcPts val="0"/>
              </a:spcAft>
              <a:buClr>
                <a:srgbClr val="888888"/>
              </a:buClr>
              <a:buSzPct val="100000"/>
              <a:buNone/>
            </a:pPr>
            <a:r>
              <a:rPr lang="en-US" dirty="0">
                <a:solidFill>
                  <a:srgbClr val="366092"/>
                </a:solidFill>
              </a:rPr>
              <a:t>Geodetic Infrastructure Branch Chief</a:t>
            </a:r>
          </a:p>
          <a:p>
            <a:pPr marL="0" lvl="0" indent="0" algn="ctr" rtl="0">
              <a:spcBef>
                <a:spcPts val="0"/>
              </a:spcBef>
              <a:spcAft>
                <a:spcPts val="0"/>
              </a:spcAft>
              <a:buClr>
                <a:srgbClr val="888888"/>
              </a:buClr>
              <a:buSzPct val="100000"/>
              <a:buNone/>
            </a:pPr>
            <a:r>
              <a:rPr lang="en-US" dirty="0">
                <a:solidFill>
                  <a:srgbClr val="366092"/>
                </a:solidFill>
              </a:rPr>
              <a:t>National Geodetic Survey</a:t>
            </a:r>
            <a:endParaRPr dirty="0">
              <a:solidFill>
                <a:srgbClr val="366092"/>
              </a:solidFill>
            </a:endParaRPr>
          </a:p>
          <a:p>
            <a:pPr marL="0" lvl="0" indent="0" algn="ctr" rtl="0">
              <a:spcBef>
                <a:spcPts val="0"/>
              </a:spcBef>
              <a:spcAft>
                <a:spcPts val="0"/>
              </a:spcAft>
              <a:buClr>
                <a:srgbClr val="888888"/>
              </a:buClr>
              <a:buSzPct val="100000"/>
              <a:buNone/>
            </a:pPr>
            <a:endParaRPr dirty="0">
              <a:solidFill>
                <a:srgbClr val="366092"/>
              </a:solidFill>
            </a:endParaRPr>
          </a:p>
          <a:p>
            <a:pPr marL="0" lvl="0" indent="0" algn="ctr" rtl="0">
              <a:spcBef>
                <a:spcPts val="0"/>
              </a:spcBef>
              <a:spcAft>
                <a:spcPts val="0"/>
              </a:spcAft>
              <a:buClr>
                <a:srgbClr val="888888"/>
              </a:buClr>
              <a:buSzPct val="100000"/>
              <a:buNone/>
            </a:pPr>
            <a:r>
              <a:rPr lang="en-US" dirty="0">
                <a:solidFill>
                  <a:srgbClr val="366092"/>
                </a:solidFill>
              </a:rPr>
              <a:t>FIG 2023 Working Week</a:t>
            </a:r>
            <a:endParaRPr dirty="0">
              <a:solidFill>
                <a:srgbClr val="366092"/>
              </a:solidFill>
            </a:endParaRPr>
          </a:p>
          <a:p>
            <a:pPr marL="0" lvl="0" indent="0" algn="ctr" rtl="0">
              <a:spcBef>
                <a:spcPts val="0"/>
              </a:spcBef>
              <a:spcAft>
                <a:spcPts val="0"/>
              </a:spcAft>
              <a:buClr>
                <a:srgbClr val="888888"/>
              </a:buClr>
              <a:buSzPct val="100000"/>
              <a:buNone/>
            </a:pPr>
            <a:r>
              <a:rPr lang="en-US" dirty="0">
                <a:solidFill>
                  <a:srgbClr val="366092"/>
                </a:solidFill>
              </a:rPr>
              <a:t>Orlando, Florida, USA</a:t>
            </a:r>
            <a:endParaRPr dirty="0">
              <a:solidFill>
                <a:srgbClr val="366092"/>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81446B-56E3-449F-B03C-DBC802AB7840}"/>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6BA9289D-7897-4EDF-9493-6DDD0CC84F30}"/>
              </a:ext>
            </a:extLst>
          </p:cNvPr>
          <p:cNvPicPr>
            <a:picLocks noChangeAspect="1"/>
          </p:cNvPicPr>
          <p:nvPr/>
        </p:nvPicPr>
        <p:blipFill rotWithShape="1">
          <a:blip r:embed="rId3"/>
          <a:srcRect l="13756" t="14570" r="36807" b="25300"/>
          <a:stretch/>
        </p:blipFill>
        <p:spPr>
          <a:xfrm>
            <a:off x="3588774" y="671414"/>
            <a:ext cx="5555226" cy="3800672"/>
          </a:xfrm>
          <a:prstGeom prst="rect">
            <a:avLst/>
          </a:prstGeom>
        </p:spPr>
      </p:pic>
      <p:pic>
        <p:nvPicPr>
          <p:cNvPr id="5" name="Picture 2">
            <a:extLst>
              <a:ext uri="{FF2B5EF4-FFF2-40B4-BE49-F238E27FC236}">
                <a16:creationId xmlns:a16="http://schemas.microsoft.com/office/drawing/2014/main" id="{783DCE47-B40D-41A1-BEBA-4E1CC35E2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1413"/>
            <a:ext cx="5067562" cy="380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270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3963-AC18-47EF-A874-2BED5EA3375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462949B-EC8C-4320-B7BC-5B6901883E9D}"/>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CC4F9976-E055-4EDE-9859-D9BB9E79243D}"/>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A79A01C8-6292-4FD1-A556-3E9E2BD0F0BD}"/>
              </a:ext>
            </a:extLst>
          </p:cNvPr>
          <p:cNvPicPr>
            <a:picLocks noChangeAspect="1"/>
          </p:cNvPicPr>
          <p:nvPr/>
        </p:nvPicPr>
        <p:blipFill rotWithShape="1">
          <a:blip r:embed="rId3"/>
          <a:srcRect l="20081" t="17778" r="13697" b="19505"/>
          <a:stretch/>
        </p:blipFill>
        <p:spPr>
          <a:xfrm>
            <a:off x="-255600" y="0"/>
            <a:ext cx="9655200" cy="5143500"/>
          </a:xfrm>
          <a:prstGeom prst="rect">
            <a:avLst/>
          </a:prstGeom>
        </p:spPr>
      </p:pic>
      <p:pic>
        <p:nvPicPr>
          <p:cNvPr id="6" name="Picture 5">
            <a:extLst>
              <a:ext uri="{FF2B5EF4-FFF2-40B4-BE49-F238E27FC236}">
                <a16:creationId xmlns:a16="http://schemas.microsoft.com/office/drawing/2014/main" id="{3D4F28B4-6C2F-46EE-8F6D-0857931CA078}"/>
              </a:ext>
            </a:extLst>
          </p:cNvPr>
          <p:cNvPicPr>
            <a:picLocks noChangeAspect="1"/>
          </p:cNvPicPr>
          <p:nvPr/>
        </p:nvPicPr>
        <p:blipFill rotWithShape="1">
          <a:blip r:embed="rId4"/>
          <a:srcRect l="91581" t="73822" r="2513" b="18930"/>
          <a:stretch/>
        </p:blipFill>
        <p:spPr>
          <a:xfrm>
            <a:off x="8114419" y="4432774"/>
            <a:ext cx="1029581" cy="710726"/>
          </a:xfrm>
          <a:prstGeom prst="rect">
            <a:avLst/>
          </a:prstGeom>
        </p:spPr>
      </p:pic>
      <p:sp>
        <p:nvSpPr>
          <p:cNvPr id="8" name="Google Shape;218;g223fbcba849_1_553">
            <a:extLst>
              <a:ext uri="{FF2B5EF4-FFF2-40B4-BE49-F238E27FC236}">
                <a16:creationId xmlns:a16="http://schemas.microsoft.com/office/drawing/2014/main" id="{152827CB-4CE8-4E53-BA78-FA14C5D78DC5}"/>
              </a:ext>
            </a:extLst>
          </p:cNvPr>
          <p:cNvSpPr txBox="1"/>
          <p:nvPr/>
        </p:nvSpPr>
        <p:spPr>
          <a:xfrm>
            <a:off x="5810100" y="274955"/>
            <a:ext cx="3945900" cy="769401"/>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2E97"/>
              </a:buClr>
              <a:buSzPts val="4400"/>
              <a:buFont typeface="Times New Roman"/>
              <a:buNone/>
            </a:pPr>
            <a:r>
              <a:rPr lang="en-US" sz="4400" b="0" i="0" u="none" strike="noStrike" cap="none" dirty="0">
                <a:solidFill>
                  <a:srgbClr val="002E97"/>
                </a:solidFill>
                <a:latin typeface="Times New Roman"/>
                <a:ea typeface="Times New Roman"/>
                <a:cs typeface="Times New Roman"/>
                <a:sym typeface="Times New Roman"/>
              </a:rPr>
              <a:t>Summary</a:t>
            </a:r>
            <a:endParaRPr dirty="0"/>
          </a:p>
        </p:txBody>
      </p:sp>
    </p:spTree>
    <p:extLst>
      <p:ext uri="{BB962C8B-B14F-4D97-AF65-F5344CB8AC3E}">
        <p14:creationId xmlns:p14="http://schemas.microsoft.com/office/powerpoint/2010/main" val="283442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752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Times New Roman"/>
              <a:buNone/>
            </a:pPr>
            <a:r>
              <a:rPr lang="en-US">
                <a:solidFill>
                  <a:srgbClr val="366092"/>
                </a:solidFill>
              </a:rPr>
              <a:t>Target 20 slides - More pictures</a:t>
            </a:r>
            <a:endParaRPr>
              <a:solidFill>
                <a:srgbClr val="366092"/>
              </a:solidFill>
              <a:latin typeface="Times New Roman"/>
              <a:ea typeface="Times New Roman"/>
              <a:cs typeface="Times New Roman"/>
              <a:sym typeface="Times New Roman"/>
            </a:endParaRPr>
          </a:p>
        </p:txBody>
      </p:sp>
      <p:sp>
        <p:nvSpPr>
          <p:cNvPr id="187" name="Google Shape;187;p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55000" lnSpcReduction="20000"/>
          </a:bodyPr>
          <a:lstStyle/>
          <a:p>
            <a:pPr marL="342900" lvl="0" indent="-139700" algn="l" rtl="0">
              <a:spcBef>
                <a:spcPts val="0"/>
              </a:spcBef>
              <a:spcAft>
                <a:spcPts val="0"/>
              </a:spcAft>
              <a:buClr>
                <a:schemeClr val="dk1"/>
              </a:buClr>
              <a:buSzPct val="100000"/>
              <a:buNone/>
            </a:pPr>
            <a:r>
              <a:rPr lang="en-US">
                <a:solidFill>
                  <a:srgbClr val="366092"/>
                </a:solidFill>
              </a:rPr>
              <a:t>The Theme for this Working Week is "Protecting Our World, Conquering New Frontiers." To achieve this, </a:t>
            </a:r>
            <a:r>
              <a:rPr lang="en-US" b="1">
                <a:solidFill>
                  <a:srgbClr val="366092"/>
                </a:solidFill>
              </a:rPr>
              <a:t>geospatial data from many different sources must be interoperable and defined within a modern, accurate, inclusive reference frame.</a:t>
            </a:r>
            <a:r>
              <a:rPr lang="en-US">
                <a:solidFill>
                  <a:srgbClr val="366092"/>
                </a:solidFill>
              </a:rPr>
              <a:t> The </a:t>
            </a:r>
            <a:r>
              <a:rPr lang="en-US" b="1">
                <a:solidFill>
                  <a:srgbClr val="366092"/>
                </a:solidFill>
              </a:rPr>
              <a:t>National Oceanic and Atmospheric Administration’s (NOAA) mission</a:t>
            </a:r>
            <a:r>
              <a:rPr lang="en-US">
                <a:solidFill>
                  <a:srgbClr val="366092"/>
                </a:solidFill>
              </a:rPr>
              <a:t> to understand and predict changes in climate, weather, ocean and coasts also includes a </a:t>
            </a:r>
            <a:r>
              <a:rPr lang="en-US" b="1">
                <a:solidFill>
                  <a:srgbClr val="366092"/>
                </a:solidFill>
              </a:rPr>
              <a:t>mandate to define, maintain and provide access to the National Spatial Reference System (NSRS)</a:t>
            </a:r>
            <a:r>
              <a:rPr lang="en-US">
                <a:solidFill>
                  <a:srgbClr val="366092"/>
                </a:solidFill>
              </a:rPr>
              <a:t>. Tracing roots back to the first federal scientific agency in the United States, NOAA's National Geodetic Survey (NGS) enables mapping and charting and provides the framework for positioning in the U.S. through the NSRS. The </a:t>
            </a:r>
            <a:r>
              <a:rPr lang="en-US" b="1">
                <a:solidFill>
                  <a:srgbClr val="366092"/>
                </a:solidFill>
              </a:rPr>
              <a:t>NSRS modernization</a:t>
            </a:r>
            <a:r>
              <a:rPr lang="en-US">
                <a:solidFill>
                  <a:srgbClr val="366092"/>
                </a:solidFill>
              </a:rPr>
              <a:t>, underway for a decade and nearly complete, will </a:t>
            </a:r>
            <a:r>
              <a:rPr lang="en-US" b="1">
                <a:solidFill>
                  <a:srgbClr val="366092"/>
                </a:solidFill>
              </a:rPr>
              <a:t>align the critical U.S. geospatial data assets within global data inventories</a:t>
            </a:r>
            <a:r>
              <a:rPr lang="en-US">
                <a:solidFill>
                  <a:srgbClr val="366092"/>
                </a:solidFill>
              </a:rPr>
              <a:t> and </a:t>
            </a:r>
            <a:r>
              <a:rPr lang="en-US" b="1">
                <a:solidFill>
                  <a:srgbClr val="366092"/>
                </a:solidFill>
              </a:rPr>
              <a:t>enable improved analysis and modeling of climate changes and impacts to society</a:t>
            </a:r>
            <a:r>
              <a:rPr lang="en-US">
                <a:solidFill>
                  <a:srgbClr val="366092"/>
                </a:solidFill>
              </a:rPr>
              <a:t> and the environment. The modernized NSRS </a:t>
            </a:r>
            <a:r>
              <a:rPr lang="en-US" b="1">
                <a:solidFill>
                  <a:srgbClr val="366092"/>
                </a:solidFill>
              </a:rPr>
              <a:t>enables data integration of new and old technologies</a:t>
            </a:r>
            <a:r>
              <a:rPr lang="en-US">
                <a:solidFill>
                  <a:srgbClr val="366092"/>
                </a:solidFill>
              </a:rPr>
              <a:t>, </a:t>
            </a:r>
            <a:r>
              <a:rPr lang="en-US" b="1">
                <a:solidFill>
                  <a:srgbClr val="366092"/>
                </a:solidFill>
              </a:rPr>
              <a:t>adopts modern standards</a:t>
            </a:r>
            <a:r>
              <a:rPr lang="en-US">
                <a:solidFill>
                  <a:srgbClr val="366092"/>
                </a:solidFill>
              </a:rPr>
              <a:t> and empowers growth in new fields and applications. </a:t>
            </a:r>
            <a:endParaRPr>
              <a:solidFill>
                <a:srgbClr val="366092"/>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91"/>
        <p:cNvGrpSpPr/>
        <p:nvPr/>
      </p:nvGrpSpPr>
      <p:grpSpPr>
        <a:xfrm>
          <a:off x="0" y="0"/>
          <a:ext cx="0" cy="0"/>
          <a:chOff x="0" y="0"/>
          <a:chExt cx="0" cy="0"/>
        </a:xfrm>
      </p:grpSpPr>
      <p:sp>
        <p:nvSpPr>
          <p:cNvPr id="192" name="Google Shape;192;g2415d4bb44f_0_90"/>
          <p:cNvSpPr txBox="1">
            <a:spLocks noGrp="1"/>
          </p:cNvSpPr>
          <p:nvPr>
            <p:ph type="title"/>
          </p:nvPr>
        </p:nvSpPr>
        <p:spPr>
          <a:xfrm>
            <a:off x="457200" y="205979"/>
            <a:ext cx="8229600" cy="857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Outline</a:t>
            </a:r>
            <a:endParaRPr/>
          </a:p>
        </p:txBody>
      </p:sp>
      <p:sp>
        <p:nvSpPr>
          <p:cNvPr id="193" name="Google Shape;193;g2415d4bb44f_0_90"/>
          <p:cNvSpPr txBox="1">
            <a:spLocks noGrp="1"/>
          </p:cNvSpPr>
          <p:nvPr>
            <p:ph type="body" idx="1"/>
          </p:nvPr>
        </p:nvSpPr>
        <p:spPr>
          <a:xfrm>
            <a:off x="457200" y="1200151"/>
            <a:ext cx="8229600" cy="3394500"/>
          </a:xfrm>
          <a:prstGeom prst="rect">
            <a:avLst/>
          </a:prstGeom>
        </p:spPr>
        <p:txBody>
          <a:bodyPr spcFirstLastPara="1" wrap="square" lIns="91425" tIns="45700" rIns="91425" bIns="45700" anchor="t" anchorCtr="0">
            <a:normAutofit fontScale="92500" lnSpcReduction="20000"/>
          </a:bodyPr>
          <a:lstStyle/>
          <a:p>
            <a:pPr marL="457200" lvl="0" indent="-342900" algn="l" rtl="0">
              <a:spcBef>
                <a:spcPts val="360"/>
              </a:spcBef>
              <a:spcAft>
                <a:spcPts val="0"/>
              </a:spcAft>
              <a:buSzPts val="1800"/>
              <a:buAutoNum type="arabicPeriod"/>
            </a:pPr>
            <a:r>
              <a:rPr lang="en-US" sz="1800"/>
              <a:t>Historical Context</a:t>
            </a:r>
            <a:endParaRPr sz="1800"/>
          </a:p>
          <a:p>
            <a:pPr marL="457200" lvl="0" indent="-342900" algn="l" rtl="0">
              <a:spcBef>
                <a:spcPts val="0"/>
              </a:spcBef>
              <a:spcAft>
                <a:spcPts val="0"/>
              </a:spcAft>
              <a:buSzPts val="1800"/>
              <a:buAutoNum type="arabicPeriod"/>
            </a:pPr>
            <a:r>
              <a:rPr lang="en-US" sz="1800"/>
              <a:t>DOC/NOAA Strategic plans</a:t>
            </a:r>
            <a:endParaRPr sz="1800"/>
          </a:p>
          <a:p>
            <a:pPr marL="457200" lvl="0" indent="-342900" algn="l" rtl="0">
              <a:spcBef>
                <a:spcPts val="0"/>
              </a:spcBef>
              <a:spcAft>
                <a:spcPts val="0"/>
              </a:spcAft>
              <a:buSzPts val="1800"/>
              <a:buAutoNum type="arabicPeriod"/>
            </a:pPr>
            <a:r>
              <a:rPr lang="en-US" sz="1800"/>
              <a:t>But things have Changed- GGRF and ITRS</a:t>
            </a:r>
            <a:endParaRPr sz="1800"/>
          </a:p>
          <a:p>
            <a:pPr marL="457200" lvl="0" indent="-342900" algn="l" rtl="0">
              <a:spcBef>
                <a:spcPts val="0"/>
              </a:spcBef>
              <a:spcAft>
                <a:spcPts val="0"/>
              </a:spcAft>
              <a:buSzPts val="1800"/>
              <a:buAutoNum type="arabicPeriod"/>
            </a:pPr>
            <a:r>
              <a:rPr lang="en-US" sz="1800"/>
              <a:t>GDA - Must Use New Standards and Norms</a:t>
            </a:r>
            <a:endParaRPr sz="1800"/>
          </a:p>
          <a:p>
            <a:pPr marL="457200" lvl="0" indent="-342900" algn="l" rtl="0">
              <a:spcBef>
                <a:spcPts val="0"/>
              </a:spcBef>
              <a:spcAft>
                <a:spcPts val="0"/>
              </a:spcAft>
              <a:buSzPts val="1800"/>
              <a:buAutoNum type="arabicPeriod"/>
            </a:pPr>
            <a:r>
              <a:rPr lang="en-US" sz="1800"/>
              <a:t>FGDC - All Govt agencies with Geospatial Data</a:t>
            </a:r>
            <a:endParaRPr sz="1800"/>
          </a:p>
          <a:p>
            <a:pPr marL="457200" lvl="0" indent="-342900" algn="l" rtl="0">
              <a:spcBef>
                <a:spcPts val="0"/>
              </a:spcBef>
              <a:spcAft>
                <a:spcPts val="0"/>
              </a:spcAft>
              <a:buSzPts val="1800"/>
              <a:buAutoNum type="arabicPeriod"/>
            </a:pPr>
            <a:r>
              <a:rPr lang="en-US" sz="1800"/>
              <a:t>OMB Circular A16 - All agencies must use NSRS</a:t>
            </a:r>
            <a:endParaRPr sz="1800"/>
          </a:p>
          <a:p>
            <a:pPr marL="457200" lvl="0" indent="-342900" algn="l" rtl="0">
              <a:spcBef>
                <a:spcPts val="0"/>
              </a:spcBef>
              <a:spcAft>
                <a:spcPts val="0"/>
              </a:spcAft>
              <a:buSzPts val="1800"/>
              <a:buAutoNum type="arabicPeriod"/>
            </a:pPr>
            <a:r>
              <a:rPr lang="en-US" sz="1800"/>
              <a:t>We must migrate in a way that is consistent with the needs of our customers - NSRS Modernization</a:t>
            </a:r>
            <a:endParaRPr sz="1800"/>
          </a:p>
          <a:p>
            <a:pPr marL="457200" lvl="0" indent="-342900" algn="l" rtl="0">
              <a:spcBef>
                <a:spcPts val="0"/>
              </a:spcBef>
              <a:spcAft>
                <a:spcPts val="0"/>
              </a:spcAft>
              <a:buSzPts val="1800"/>
              <a:buAutoNum type="arabicPeriod"/>
            </a:pPr>
            <a:r>
              <a:rPr lang="en-US" sz="1800"/>
              <a:t>How NGS@FIG Day will address how we plan to do this</a:t>
            </a:r>
            <a:endParaRPr sz="1800"/>
          </a:p>
          <a:p>
            <a:pPr marL="457200" lvl="0" indent="-342900" algn="l" rtl="0">
              <a:spcBef>
                <a:spcPts val="0"/>
              </a:spcBef>
              <a:spcAft>
                <a:spcPts val="0"/>
              </a:spcAft>
              <a:buSzPts val="1800"/>
              <a:buAutoNum type="arabicPeriod"/>
            </a:pPr>
            <a:r>
              <a:rPr lang="en-US" sz="1800"/>
              <a:t>Direct of Indirect business with the government also requires following these rules</a:t>
            </a:r>
            <a:endParaRPr sz="1800"/>
          </a:p>
          <a:p>
            <a:pPr marL="457200" lvl="0" indent="-342900" algn="l" rtl="0">
              <a:spcBef>
                <a:spcPts val="0"/>
              </a:spcBef>
              <a:spcAft>
                <a:spcPts val="0"/>
              </a:spcAft>
              <a:buSzPts val="1800"/>
              <a:buAutoNum type="arabicPeriod"/>
            </a:pPr>
            <a:r>
              <a:rPr lang="en-US" sz="1800"/>
              <a:t>Geospatial Knowledge Infrastructure - Who does it impact - Not just the Gov agencies</a:t>
            </a:r>
            <a:endParaRPr sz="1800"/>
          </a:p>
          <a:p>
            <a:pPr marL="457200" lvl="0" indent="-342900" algn="l" rtl="0">
              <a:spcBef>
                <a:spcPts val="0"/>
              </a:spcBef>
              <a:spcAft>
                <a:spcPts val="0"/>
              </a:spcAft>
              <a:buSzPts val="1800"/>
              <a:buAutoNum type="arabicPeriod"/>
            </a:pPr>
            <a:r>
              <a:rPr lang="en-US" sz="1800"/>
              <a:t>We are making tools to enable customers to get the level of accuracy needed cost effectively </a:t>
            </a:r>
            <a:endParaRPr sz="1800"/>
          </a:p>
          <a:p>
            <a:pPr marL="457200" lvl="0" indent="-342900" algn="l" rtl="0">
              <a:spcBef>
                <a:spcPts val="0"/>
              </a:spcBef>
              <a:spcAft>
                <a:spcPts val="0"/>
              </a:spcAft>
              <a:buSzPts val="1800"/>
              <a:buAutoNum type="arabicPeriod"/>
            </a:pPr>
            <a:r>
              <a:rPr lang="en-US" sz="1800"/>
              <a:t>NGS Data Offereings</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g223fbcba849_1_553"/>
          <p:cNvSpPr txBox="1"/>
          <p:nvPr/>
        </p:nvSpPr>
        <p:spPr>
          <a:xfrm>
            <a:off x="2626203" y="476053"/>
            <a:ext cx="3945900" cy="7695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2E97"/>
              </a:buClr>
              <a:buSzPts val="4400"/>
              <a:buFont typeface="Times New Roman"/>
              <a:buNone/>
            </a:pPr>
            <a:r>
              <a:rPr lang="en-US" sz="4400" b="0" i="0" u="none" strike="noStrike" cap="none" dirty="0">
                <a:solidFill>
                  <a:srgbClr val="002E97"/>
                </a:solidFill>
                <a:latin typeface="Times New Roman"/>
                <a:ea typeface="Times New Roman"/>
                <a:cs typeface="Times New Roman"/>
                <a:sym typeface="Times New Roman"/>
              </a:rPr>
              <a:t>NOAA and NGS</a:t>
            </a:r>
            <a:endParaRPr dirty="0"/>
          </a:p>
        </p:txBody>
      </p:sp>
      <p:sp>
        <p:nvSpPr>
          <p:cNvPr id="219" name="Google Shape;219;g223fbcba849_1_553"/>
          <p:cNvSpPr txBox="1"/>
          <p:nvPr/>
        </p:nvSpPr>
        <p:spPr>
          <a:xfrm>
            <a:off x="2387576" y="1340081"/>
            <a:ext cx="44139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2E97"/>
              </a:buClr>
              <a:buSzPts val="1800"/>
              <a:buFont typeface="Arial"/>
              <a:buNone/>
            </a:pPr>
            <a:r>
              <a:rPr lang="en-US" sz="1800" b="0" i="0" u="none" strike="noStrike" cap="none">
                <a:solidFill>
                  <a:srgbClr val="002E97"/>
                </a:solidFill>
                <a:latin typeface="Arial"/>
                <a:ea typeface="Arial"/>
                <a:cs typeface="Arial"/>
                <a:sym typeface="Arial"/>
              </a:rPr>
              <a:t>Our Nation’s First Civilian Science Agency</a:t>
            </a:r>
            <a:endParaRPr/>
          </a:p>
        </p:txBody>
      </p:sp>
      <p:pic>
        <p:nvPicPr>
          <p:cNvPr id="220" name="Google Shape;220;g223fbcba849_1_553" descr="Picture 5"/>
          <p:cNvPicPr preferRelativeResize="0"/>
          <p:nvPr/>
        </p:nvPicPr>
        <p:blipFill rotWithShape="1">
          <a:blip r:embed="rId4">
            <a:alphaModFix/>
          </a:blip>
          <a:srcRect/>
          <a:stretch/>
        </p:blipFill>
        <p:spPr>
          <a:xfrm>
            <a:off x="4969419" y="1986928"/>
            <a:ext cx="1773437" cy="1821564"/>
          </a:xfrm>
          <a:prstGeom prst="rect">
            <a:avLst/>
          </a:prstGeom>
          <a:noFill/>
          <a:ln>
            <a:noFill/>
          </a:ln>
        </p:spPr>
      </p:pic>
      <p:sp>
        <p:nvSpPr>
          <p:cNvPr id="221" name="Google Shape;221;g223fbcba849_1_553"/>
          <p:cNvSpPr txBox="1"/>
          <p:nvPr/>
        </p:nvSpPr>
        <p:spPr>
          <a:xfrm>
            <a:off x="137515" y="4215622"/>
            <a:ext cx="1665600" cy="73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400"/>
              <a:buFont typeface="Arial"/>
              <a:buNone/>
            </a:pPr>
            <a:r>
              <a:rPr lang="en-US" sz="1400" b="1" i="0" u="none" strike="noStrike" cap="none">
                <a:solidFill>
                  <a:srgbClr val="C00000"/>
                </a:solidFill>
                <a:latin typeface="Arial"/>
                <a:ea typeface="Arial"/>
                <a:cs typeface="Arial"/>
                <a:sym typeface="Arial"/>
              </a:rPr>
              <a:t>1807</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Thomas Jefferson</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Survey of the Coast</a:t>
            </a:r>
            <a:endParaRPr/>
          </a:p>
        </p:txBody>
      </p:sp>
      <p:sp>
        <p:nvSpPr>
          <p:cNvPr id="222" name="Google Shape;222;g223fbcba849_1_553"/>
          <p:cNvSpPr txBox="1"/>
          <p:nvPr/>
        </p:nvSpPr>
        <p:spPr>
          <a:xfrm>
            <a:off x="2047126" y="4215622"/>
            <a:ext cx="1606200" cy="73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400"/>
              <a:buFont typeface="Arial"/>
              <a:buNone/>
            </a:pPr>
            <a:r>
              <a:rPr lang="en-US" sz="1400" b="1" i="0" u="none" strike="noStrike" cap="none">
                <a:solidFill>
                  <a:srgbClr val="C00000"/>
                </a:solidFill>
                <a:latin typeface="Arial"/>
                <a:ea typeface="Arial"/>
                <a:cs typeface="Arial"/>
                <a:sym typeface="Arial"/>
              </a:rPr>
              <a:t>1811</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Ferdinand Hassler</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Superintendent</a:t>
            </a:r>
            <a:endParaRPr/>
          </a:p>
        </p:txBody>
      </p:sp>
      <p:sp>
        <p:nvSpPr>
          <p:cNvPr id="223" name="Google Shape;223;g223fbcba849_1_553"/>
          <p:cNvSpPr txBox="1"/>
          <p:nvPr/>
        </p:nvSpPr>
        <p:spPr>
          <a:xfrm>
            <a:off x="3741546" y="4231638"/>
            <a:ext cx="1062600" cy="73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400"/>
              <a:buFont typeface="Arial"/>
              <a:buNone/>
            </a:pPr>
            <a:r>
              <a:rPr lang="en-US" sz="1400" b="1" i="0" u="none" strike="noStrike" cap="none">
                <a:solidFill>
                  <a:srgbClr val="C00000"/>
                </a:solidFill>
                <a:latin typeface="Arial"/>
                <a:ea typeface="Arial"/>
                <a:cs typeface="Arial"/>
                <a:sym typeface="Arial"/>
              </a:rPr>
              <a:t>1836</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U.S. Coast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Survey</a:t>
            </a:r>
            <a:endParaRPr/>
          </a:p>
        </p:txBody>
      </p:sp>
      <p:sp>
        <p:nvSpPr>
          <p:cNvPr id="224" name="Google Shape;224;g223fbcba849_1_553"/>
          <p:cNvSpPr txBox="1"/>
          <p:nvPr/>
        </p:nvSpPr>
        <p:spPr>
          <a:xfrm>
            <a:off x="4995529" y="4230506"/>
            <a:ext cx="1418400" cy="73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400"/>
              <a:buFont typeface="Arial"/>
              <a:buNone/>
            </a:pPr>
            <a:r>
              <a:rPr lang="en-US" sz="1400" b="1" i="0" u="none" strike="noStrike" cap="none">
                <a:solidFill>
                  <a:srgbClr val="C00000"/>
                </a:solidFill>
                <a:latin typeface="Arial"/>
                <a:ea typeface="Arial"/>
                <a:cs typeface="Arial"/>
                <a:sym typeface="Arial"/>
              </a:rPr>
              <a:t>1878</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U.S. Coast and</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Geodetic Survey</a:t>
            </a:r>
            <a:endParaRPr/>
          </a:p>
        </p:txBody>
      </p:sp>
      <p:sp>
        <p:nvSpPr>
          <p:cNvPr id="225" name="Google Shape;225;g223fbcba849_1_553"/>
          <p:cNvSpPr txBox="1"/>
          <p:nvPr/>
        </p:nvSpPr>
        <p:spPr>
          <a:xfrm>
            <a:off x="7062644" y="4215622"/>
            <a:ext cx="1725000" cy="523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400"/>
              <a:buFont typeface="Arial"/>
              <a:buNone/>
            </a:pPr>
            <a:r>
              <a:rPr lang="en-US" sz="1400" b="1" i="0" u="none" strike="noStrike" cap="none">
                <a:solidFill>
                  <a:srgbClr val="C00000"/>
                </a:solidFill>
                <a:latin typeface="Arial"/>
                <a:ea typeface="Arial"/>
                <a:cs typeface="Arial"/>
                <a:sym typeface="Arial"/>
              </a:rPr>
              <a:t>1970</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NOAA is established</a:t>
            </a:r>
            <a:endParaRPr/>
          </a:p>
        </p:txBody>
      </p:sp>
      <p:pic>
        <p:nvPicPr>
          <p:cNvPr id="226" name="Google Shape;226;g223fbcba849_1_553" descr="Picture 17"/>
          <p:cNvPicPr preferRelativeResize="0"/>
          <p:nvPr/>
        </p:nvPicPr>
        <p:blipFill rotWithShape="1">
          <a:blip r:embed="rId5">
            <a:alphaModFix/>
          </a:blip>
          <a:srcRect/>
          <a:stretch/>
        </p:blipFill>
        <p:spPr>
          <a:xfrm>
            <a:off x="137514" y="1818299"/>
            <a:ext cx="1688593" cy="2249426"/>
          </a:xfrm>
          <a:prstGeom prst="rect">
            <a:avLst/>
          </a:prstGeom>
          <a:noFill/>
          <a:ln>
            <a:noFill/>
          </a:ln>
        </p:spPr>
      </p:pic>
      <p:pic>
        <p:nvPicPr>
          <p:cNvPr id="227" name="Google Shape;227;g223fbcba849_1_553" descr="Picture 18"/>
          <p:cNvPicPr preferRelativeResize="0"/>
          <p:nvPr/>
        </p:nvPicPr>
        <p:blipFill rotWithShape="1">
          <a:blip r:embed="rId6">
            <a:alphaModFix/>
          </a:blip>
          <a:srcRect/>
          <a:stretch/>
        </p:blipFill>
        <p:spPr>
          <a:xfrm>
            <a:off x="2433054" y="1812351"/>
            <a:ext cx="1955906" cy="2255373"/>
          </a:xfrm>
          <a:prstGeom prst="rect">
            <a:avLst/>
          </a:prstGeom>
          <a:noFill/>
          <a:ln>
            <a:noFill/>
          </a:ln>
        </p:spPr>
      </p:pic>
      <p:pic>
        <p:nvPicPr>
          <p:cNvPr id="228" name="Google Shape;228;g223fbcba849_1_553"/>
          <p:cNvPicPr preferRelativeResize="0"/>
          <p:nvPr/>
        </p:nvPicPr>
        <p:blipFill rotWithShape="1">
          <a:blip r:embed="rId7">
            <a:alphaModFix/>
          </a:blip>
          <a:srcRect/>
          <a:stretch/>
        </p:blipFill>
        <p:spPr>
          <a:xfrm>
            <a:off x="7062644" y="1986928"/>
            <a:ext cx="1821564" cy="1821564"/>
          </a:xfrm>
          <a:prstGeom prst="rect">
            <a:avLst/>
          </a:prstGeom>
          <a:noFill/>
          <a:ln>
            <a:noFill/>
          </a:ln>
        </p:spPr>
      </p:pic>
      <p:sp>
        <p:nvSpPr>
          <p:cNvPr id="229" name="Google Shape;229;g223fbcba849_1_553"/>
          <p:cNvSpPr txBox="1">
            <a:spLocks noGrp="1"/>
          </p:cNvSpPr>
          <p:nvPr>
            <p:ph type="sldNum" idx="12"/>
          </p:nvPr>
        </p:nvSpPr>
        <p:spPr>
          <a:xfrm>
            <a:off x="8422818" y="4769564"/>
            <a:ext cx="264000" cy="276900"/>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46"/>
        <p:cNvGrpSpPr/>
        <p:nvPr/>
      </p:nvGrpSpPr>
      <p:grpSpPr>
        <a:xfrm>
          <a:off x="0" y="0"/>
          <a:ext cx="0" cy="0"/>
          <a:chOff x="0" y="0"/>
          <a:chExt cx="0" cy="0"/>
        </a:xfrm>
      </p:grpSpPr>
      <p:sp>
        <p:nvSpPr>
          <p:cNvPr id="447" name="Google Shape;447;g2415d4bb44f_0_2"/>
          <p:cNvSpPr txBox="1">
            <a:spLocks noGrp="1"/>
          </p:cNvSpPr>
          <p:nvPr>
            <p:ph type="title"/>
          </p:nvPr>
        </p:nvSpPr>
        <p:spPr>
          <a:xfrm>
            <a:off x="457200" y="205979"/>
            <a:ext cx="8229600" cy="857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NGS@FIG Day Agenda</a:t>
            </a:r>
            <a:endParaRPr/>
          </a:p>
        </p:txBody>
      </p:sp>
      <p:sp>
        <p:nvSpPr>
          <p:cNvPr id="448" name="Google Shape;448;g2415d4bb44f_0_2"/>
          <p:cNvSpPr txBox="1">
            <a:spLocks noGrp="1"/>
          </p:cNvSpPr>
          <p:nvPr>
            <p:ph type="body" idx="1"/>
          </p:nvPr>
        </p:nvSpPr>
        <p:spPr>
          <a:xfrm>
            <a:off x="457200" y="1200150"/>
            <a:ext cx="4038600" cy="4182900"/>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None/>
            </a:pPr>
            <a:r>
              <a:rPr lang="en-US" sz="1300" b="1">
                <a:latin typeface="Arial"/>
                <a:ea typeface="Arial"/>
                <a:cs typeface="Arial"/>
                <a:sym typeface="Arial"/>
              </a:rPr>
              <a:t>11:30 - 13:00- Practical implications of National Spatial Reference System (NSRS) Modernization </a:t>
            </a:r>
            <a:endParaRPr sz="1300" b="1">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Practical impacts of the modernized NSRS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Canada’s implementation of the modernized frames </a:t>
            </a:r>
            <a:endParaRPr sz="1100">
              <a:latin typeface="Arial"/>
              <a:ea typeface="Arial"/>
              <a:cs typeface="Arial"/>
              <a:sym typeface="Arial"/>
            </a:endParaRPr>
          </a:p>
          <a:p>
            <a:pPr marL="457200" lvl="0" indent="-292100" algn="l" rtl="0">
              <a:lnSpc>
                <a:spcPct val="115000"/>
              </a:lnSpc>
              <a:spcBef>
                <a:spcPts val="0"/>
              </a:spcBef>
              <a:spcAft>
                <a:spcPts val="0"/>
              </a:spcAft>
              <a:buSzPts val="1000"/>
              <a:buChar char="●"/>
            </a:pPr>
            <a:r>
              <a:rPr lang="en-US" sz="1100">
                <a:latin typeface="Arial"/>
                <a:ea typeface="Arial"/>
                <a:cs typeface="Arial"/>
                <a:sym typeface="Arial"/>
              </a:rPr>
              <a:t>Changes Afoot: State Plane 2022 and Retirement of the U.S. Survey Foot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Preparing for the Modernization of the NSRS</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Q&amp;A</a:t>
            </a:r>
            <a:endParaRPr sz="1100">
              <a:latin typeface="Arial"/>
              <a:ea typeface="Arial"/>
              <a:cs typeface="Arial"/>
              <a:sym typeface="Arial"/>
            </a:endParaRPr>
          </a:p>
          <a:p>
            <a:pPr marL="45720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300" b="1">
                <a:latin typeface="Arial"/>
                <a:ea typeface="Arial"/>
                <a:cs typeface="Arial"/>
                <a:sym typeface="Arial"/>
              </a:rPr>
              <a:t>14:30 - 16:00- Update on the NOAA CORS Network and OPUS</a:t>
            </a:r>
            <a:r>
              <a:rPr lang="en-US" sz="1100">
                <a:latin typeface="Arial"/>
                <a:ea typeface="Arial"/>
                <a:cs typeface="Arial"/>
                <a:sym typeface="Arial"/>
              </a:rPr>
              <a:t>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The NOAA CORS Network (NCN) Services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Updating OPUS-S to Support Multi-GNSS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OPUS-Projects 5: Supporting RTK for Establishment of Geodetic Control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OPUS-Projects for Manager’s Training - Transitioning from Instructor-led to Online, Self-paced instruction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Augmenting Data exchange formats for OPUS of the future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Q&amp;A</a:t>
            </a:r>
            <a:endParaRPr sz="11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p:txBody>
      </p:sp>
      <p:sp>
        <p:nvSpPr>
          <p:cNvPr id="449" name="Google Shape;449;g2415d4bb44f_0_2"/>
          <p:cNvSpPr txBox="1">
            <a:spLocks noGrp="1"/>
          </p:cNvSpPr>
          <p:nvPr>
            <p:ph type="body" idx="2"/>
          </p:nvPr>
        </p:nvSpPr>
        <p:spPr>
          <a:xfrm>
            <a:off x="4495800" y="1200150"/>
            <a:ext cx="4397100" cy="2917200"/>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None/>
            </a:pPr>
            <a:r>
              <a:rPr lang="en-US" sz="1300" b="1">
                <a:latin typeface="Arial"/>
                <a:ea typeface="Arial"/>
                <a:cs typeface="Arial"/>
                <a:sym typeface="Arial"/>
              </a:rPr>
              <a:t>16:30 - 18:00- Case studies of Surveys NGS does now and how they will change</a:t>
            </a:r>
            <a:endParaRPr sz="1100">
              <a:latin typeface="Arial"/>
              <a:ea typeface="Arial"/>
              <a:cs typeface="Arial"/>
              <a:sym typeface="Arial"/>
            </a:endParaRPr>
          </a:p>
          <a:p>
            <a:pPr marL="45720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Implementing NGS OPUS Projects’ GVX feature to align RTK vectors to the NSRS to establish Geodetic Control for FirstNet Indoor Mapping.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IGLD: A case study for leveraging digital tools to enhance QA/QC on large scale static GNSS observation campaigns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Geodetic Leveling in the Modernized NSRS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NGS Field Operations: Modernizing in Many Ways </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Q&amp;A</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Closing Remarks by Director of National Geodetic Survey</a:t>
            </a:r>
            <a:endParaRPr sz="1100">
              <a:latin typeface="Arial"/>
              <a:ea typeface="Arial"/>
              <a:cs typeface="Arial"/>
              <a:sym typeface="Arial"/>
            </a:endParaRPr>
          </a:p>
          <a:p>
            <a:pPr marL="0" lvl="0" indent="0" algn="l" rtl="0">
              <a:spcBef>
                <a:spcPts val="56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9419-AF65-4F63-A719-41FB829DC8D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DE0EAAC-BCF9-491A-8ADD-89D59052EEEA}"/>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E044F6E-D602-4EE7-9A8E-9495DD62CC5B}"/>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6FC8349C-A035-4CAD-9706-1D133948295A}"/>
              </a:ext>
            </a:extLst>
          </p:cNvPr>
          <p:cNvPicPr>
            <a:picLocks noChangeAspect="1"/>
          </p:cNvPicPr>
          <p:nvPr/>
        </p:nvPicPr>
        <p:blipFill rotWithShape="1">
          <a:blip r:embed="rId3"/>
          <a:srcRect l="37090" t="23870" r="2513" b="18930"/>
          <a:stretch/>
        </p:blipFill>
        <p:spPr>
          <a:xfrm>
            <a:off x="-511202" y="0"/>
            <a:ext cx="9655202" cy="5143500"/>
          </a:xfrm>
          <a:prstGeom prst="rect">
            <a:avLst/>
          </a:prstGeom>
        </p:spPr>
      </p:pic>
      <p:pic>
        <p:nvPicPr>
          <p:cNvPr id="6" name="Picture 5">
            <a:extLst>
              <a:ext uri="{FF2B5EF4-FFF2-40B4-BE49-F238E27FC236}">
                <a16:creationId xmlns:a16="http://schemas.microsoft.com/office/drawing/2014/main" id="{E17DA473-E00A-44B7-AE93-7BC01173CB84}"/>
              </a:ext>
            </a:extLst>
          </p:cNvPr>
          <p:cNvPicPr>
            <a:picLocks noChangeAspect="1"/>
          </p:cNvPicPr>
          <p:nvPr/>
        </p:nvPicPr>
        <p:blipFill rotWithShape="1">
          <a:blip r:embed="rId3"/>
          <a:srcRect l="91581" t="73822" r="2513" b="18930"/>
          <a:stretch/>
        </p:blipFill>
        <p:spPr>
          <a:xfrm>
            <a:off x="8114419" y="4432774"/>
            <a:ext cx="1029581" cy="710726"/>
          </a:xfrm>
          <a:prstGeom prst="rect">
            <a:avLst/>
          </a:prstGeom>
        </p:spPr>
      </p:pic>
    </p:spTree>
    <p:extLst>
      <p:ext uri="{BB962C8B-B14F-4D97-AF65-F5344CB8AC3E}">
        <p14:creationId xmlns:p14="http://schemas.microsoft.com/office/powerpoint/2010/main" val="135660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3963-AC18-47EF-A874-2BED5EA3375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462949B-EC8C-4320-B7BC-5B6901883E9D}"/>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CC4F9976-E055-4EDE-9859-D9BB9E79243D}"/>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A79A01C8-6292-4FD1-A556-3E9E2BD0F0BD}"/>
              </a:ext>
            </a:extLst>
          </p:cNvPr>
          <p:cNvPicPr>
            <a:picLocks noChangeAspect="1"/>
          </p:cNvPicPr>
          <p:nvPr/>
        </p:nvPicPr>
        <p:blipFill rotWithShape="1">
          <a:blip r:embed="rId3"/>
          <a:srcRect l="20081" t="17778" r="13697" b="19505"/>
          <a:stretch/>
        </p:blipFill>
        <p:spPr>
          <a:xfrm>
            <a:off x="-255600" y="0"/>
            <a:ext cx="9655200" cy="5143500"/>
          </a:xfrm>
          <a:prstGeom prst="rect">
            <a:avLst/>
          </a:prstGeom>
        </p:spPr>
      </p:pic>
      <p:pic>
        <p:nvPicPr>
          <p:cNvPr id="6" name="Picture 5">
            <a:extLst>
              <a:ext uri="{FF2B5EF4-FFF2-40B4-BE49-F238E27FC236}">
                <a16:creationId xmlns:a16="http://schemas.microsoft.com/office/drawing/2014/main" id="{3D4F28B4-6C2F-46EE-8F6D-0857931CA078}"/>
              </a:ext>
            </a:extLst>
          </p:cNvPr>
          <p:cNvPicPr>
            <a:picLocks noChangeAspect="1"/>
          </p:cNvPicPr>
          <p:nvPr/>
        </p:nvPicPr>
        <p:blipFill rotWithShape="1">
          <a:blip r:embed="rId4"/>
          <a:srcRect l="91581" t="73822" r="2513" b="18930"/>
          <a:stretch/>
        </p:blipFill>
        <p:spPr>
          <a:xfrm>
            <a:off x="8114419" y="4432774"/>
            <a:ext cx="1029581" cy="710726"/>
          </a:xfrm>
          <a:prstGeom prst="rect">
            <a:avLst/>
          </a:prstGeom>
        </p:spPr>
      </p:pic>
    </p:spTree>
    <p:extLst>
      <p:ext uri="{BB962C8B-B14F-4D97-AF65-F5344CB8AC3E}">
        <p14:creationId xmlns:p14="http://schemas.microsoft.com/office/powerpoint/2010/main" val="144660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D23C-1762-431B-A621-DE029EF6D23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0581CF8-322A-487B-9E22-1E1B4A0D0C1F}"/>
              </a:ext>
            </a:extLst>
          </p:cNvPr>
          <p:cNvSpPr>
            <a:spLocks noGrp="1"/>
          </p:cNvSpPr>
          <p:nvPr>
            <p:ph type="body" idx="1"/>
          </p:nvPr>
        </p:nvSpPr>
        <p:spPr/>
        <p:txBody>
          <a:bodyPr/>
          <a:lstStyle/>
          <a:p>
            <a:pPr marL="114300" indent="0">
              <a:buNone/>
            </a:pPr>
            <a:endParaRPr lang="en-US" dirty="0"/>
          </a:p>
        </p:txBody>
      </p:sp>
      <p:pic>
        <p:nvPicPr>
          <p:cNvPr id="4" name="Picture 2" descr="Well I'll Be!  There is a CORS in Barrow, AK">
            <a:extLst>
              <a:ext uri="{FF2B5EF4-FFF2-40B4-BE49-F238E27FC236}">
                <a16:creationId xmlns:a16="http://schemas.microsoft.com/office/drawing/2014/main" id="{5F27BAE4-C4C3-4331-8F4D-7686274EDA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117"/>
          <a:stretch/>
        </p:blipFill>
        <p:spPr bwMode="auto">
          <a:xfrm>
            <a:off x="0" y="10448"/>
            <a:ext cx="9144000" cy="519267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817BA9B4-4AEA-44CD-A2BC-49FB315D126E}"/>
              </a:ext>
            </a:extLst>
          </p:cNvPr>
          <p:cNvSpPr/>
          <p:nvPr/>
        </p:nvSpPr>
        <p:spPr>
          <a:xfrm flipH="1">
            <a:off x="2757600" y="109228"/>
            <a:ext cx="3112258" cy="1778565"/>
          </a:xfrm>
          <a:prstGeom prst="wedgeEllipseCallout">
            <a:avLst>
              <a:gd name="adj1" fmla="val -56214"/>
              <a:gd name="adj2" fmla="val 328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mic Sans MS" panose="030F0702030302020204" pitchFamily="66" charset="0"/>
              </a:rPr>
              <a:t>Well I’ll be!</a:t>
            </a:r>
          </a:p>
          <a:p>
            <a:pPr algn="ctr"/>
            <a:r>
              <a:rPr lang="en-US" sz="2000" dirty="0">
                <a:solidFill>
                  <a:schemeClr val="tx1"/>
                </a:solidFill>
                <a:latin typeface="Comic Sans MS" panose="030F0702030302020204" pitchFamily="66" charset="0"/>
              </a:rPr>
              <a:t>There is a CORS in Barrow, Alaska!</a:t>
            </a:r>
          </a:p>
        </p:txBody>
      </p:sp>
    </p:spTree>
    <p:extLst>
      <p:ext uri="{BB962C8B-B14F-4D97-AF65-F5344CB8AC3E}">
        <p14:creationId xmlns:p14="http://schemas.microsoft.com/office/powerpoint/2010/main" val="348954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DD03-418A-4A1D-A059-AA3952CBA14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383AD10-A722-4E39-89A0-299DEF56CC10}"/>
              </a:ext>
            </a:extLst>
          </p:cNvPr>
          <p:cNvSpPr>
            <a:spLocks noGrp="1"/>
          </p:cNvSpPr>
          <p:nvPr>
            <p:ph type="body" idx="1"/>
          </p:nvPr>
        </p:nvSpPr>
        <p:spPr/>
        <p:txBody>
          <a:bodyPr/>
          <a:lstStyle/>
          <a:p>
            <a:endParaRPr lang="en-US"/>
          </a:p>
        </p:txBody>
      </p:sp>
      <p:pic>
        <p:nvPicPr>
          <p:cNvPr id="4" name="Picture 4">
            <a:extLst>
              <a:ext uri="{FF2B5EF4-FFF2-40B4-BE49-F238E27FC236}">
                <a16:creationId xmlns:a16="http://schemas.microsoft.com/office/drawing/2014/main" id="{FCCD3BAD-0713-409F-8F0D-B37E9F636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88" y="0"/>
            <a:ext cx="6858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A2D364-21D4-451D-825C-2840BCC9A2E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1000"/>
                    </a14:imgEffect>
                  </a14:imgLayer>
                </a14:imgProps>
              </a:ext>
              <a:ext uri="{28A0092B-C50C-407E-A947-70E740481C1C}">
                <a14:useLocalDpi xmlns:a14="http://schemas.microsoft.com/office/drawing/2010/main" val="0"/>
              </a:ext>
            </a:extLst>
          </a:blip>
          <a:srcRect b="17789"/>
          <a:stretch/>
        </p:blipFill>
        <p:spPr>
          <a:xfrm>
            <a:off x="2887536" y="0"/>
            <a:ext cx="6256464" cy="5143500"/>
          </a:xfrm>
          <a:prstGeom prst="rect">
            <a:avLst/>
          </a:prstGeom>
        </p:spPr>
      </p:pic>
      <p:sp>
        <p:nvSpPr>
          <p:cNvPr id="6" name="TextBox 5">
            <a:extLst>
              <a:ext uri="{FF2B5EF4-FFF2-40B4-BE49-F238E27FC236}">
                <a16:creationId xmlns:a16="http://schemas.microsoft.com/office/drawing/2014/main" id="{CEAA668F-E3B9-4258-B99A-D5444D58E49D}"/>
              </a:ext>
            </a:extLst>
          </p:cNvPr>
          <p:cNvSpPr txBox="1"/>
          <p:nvPr/>
        </p:nvSpPr>
        <p:spPr>
          <a:xfrm>
            <a:off x="7436197" y="67479"/>
            <a:ext cx="2752100" cy="276999"/>
          </a:xfrm>
          <a:prstGeom prst="rect">
            <a:avLst/>
          </a:prstGeom>
          <a:noFill/>
        </p:spPr>
        <p:txBody>
          <a:bodyPr wrap="square" rtlCol="0">
            <a:spAutoFit/>
          </a:bodyPr>
          <a:lstStyle/>
          <a:p>
            <a:r>
              <a:rPr lang="en-US" sz="600" dirty="0"/>
              <a:t>SOPAC MGVIZ online visualization tool http://mgviz.ucsd.edu/?mission=ESESES#</a:t>
            </a:r>
          </a:p>
        </p:txBody>
      </p:sp>
      <p:sp>
        <p:nvSpPr>
          <p:cNvPr id="7" name="Arrow: Up 6">
            <a:extLst>
              <a:ext uri="{FF2B5EF4-FFF2-40B4-BE49-F238E27FC236}">
                <a16:creationId xmlns:a16="http://schemas.microsoft.com/office/drawing/2014/main" id="{A7A43BDB-A2C2-48E4-A56B-E0C7C67E6A74}"/>
              </a:ext>
            </a:extLst>
          </p:cNvPr>
          <p:cNvSpPr/>
          <p:nvPr/>
        </p:nvSpPr>
        <p:spPr>
          <a:xfrm>
            <a:off x="5271526" y="4192535"/>
            <a:ext cx="345070" cy="49823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630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024C-F299-4242-8D4D-C8BE02A179E3}"/>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5B7B3011-FCBA-4C3B-A425-6AA3E250F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6756"/>
            <a:ext cx="5106649" cy="38299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C6D19DC-35C8-4172-86D3-01F158FDFBD4}"/>
              </a:ext>
            </a:extLst>
          </p:cNvPr>
          <p:cNvPicPr>
            <a:picLocks noChangeAspect="1"/>
          </p:cNvPicPr>
          <p:nvPr/>
        </p:nvPicPr>
        <p:blipFill>
          <a:blip r:embed="rId4"/>
          <a:stretch>
            <a:fillRect/>
          </a:stretch>
        </p:blipFill>
        <p:spPr>
          <a:xfrm>
            <a:off x="4037351" y="656756"/>
            <a:ext cx="5106649" cy="3829987"/>
          </a:xfrm>
          <a:prstGeom prst="rect">
            <a:avLst/>
          </a:prstGeom>
        </p:spPr>
      </p:pic>
      <p:sp>
        <p:nvSpPr>
          <p:cNvPr id="8" name="Oval 7">
            <a:extLst>
              <a:ext uri="{FF2B5EF4-FFF2-40B4-BE49-F238E27FC236}">
                <a16:creationId xmlns:a16="http://schemas.microsoft.com/office/drawing/2014/main" id="{9A5B4603-D419-4C91-BC85-EBA17355E12C}"/>
              </a:ext>
            </a:extLst>
          </p:cNvPr>
          <p:cNvSpPr/>
          <p:nvPr/>
        </p:nvSpPr>
        <p:spPr>
          <a:xfrm>
            <a:off x="6438275" y="1499016"/>
            <a:ext cx="622092" cy="10118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644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A4CCE5-28CC-4C33-9730-16B31F6BB05F}"/>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B0310596-BE92-471E-9BDB-9687E5204A91}"/>
              </a:ext>
            </a:extLst>
          </p:cNvPr>
          <p:cNvSpPr>
            <a:spLocks noGrp="1"/>
          </p:cNvSpPr>
          <p:nvPr>
            <p:ph type="body" idx="2"/>
          </p:nvPr>
        </p:nvSpPr>
        <p:spPr/>
        <p:txBody>
          <a:bodyPr/>
          <a:lstStyle/>
          <a:p>
            <a:endParaRPr lang="en-US"/>
          </a:p>
        </p:txBody>
      </p:sp>
      <p:pic>
        <p:nvPicPr>
          <p:cNvPr id="1026" name="Picture 2">
            <a:extLst>
              <a:ext uri="{FF2B5EF4-FFF2-40B4-BE49-F238E27FC236}">
                <a16:creationId xmlns:a16="http://schemas.microsoft.com/office/drawing/2014/main" id="{07997596-2456-4F2C-8B47-D225C2BA5D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 t="-88" r="-168" b="18742"/>
          <a:stretch/>
        </p:blipFill>
        <p:spPr bwMode="auto">
          <a:xfrm>
            <a:off x="4362138" y="0"/>
            <a:ext cx="4706911" cy="5405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PS time series plot">
            <a:extLst>
              <a:ext uri="{FF2B5EF4-FFF2-40B4-BE49-F238E27FC236}">
                <a16:creationId xmlns:a16="http://schemas.microsoft.com/office/drawing/2014/main" id="{4D3C9462-1A59-4A8F-80B5-3C718736F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17" y="0"/>
            <a:ext cx="3904938" cy="57482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D51809-CB57-47E5-A7A9-253D9AC50E0F}"/>
              </a:ext>
            </a:extLst>
          </p:cNvPr>
          <p:cNvSpPr txBox="1"/>
          <p:nvPr/>
        </p:nvSpPr>
        <p:spPr>
          <a:xfrm>
            <a:off x="-14991" y="4894460"/>
            <a:ext cx="2752100" cy="276999"/>
          </a:xfrm>
          <a:prstGeom prst="rect">
            <a:avLst/>
          </a:prstGeom>
          <a:noFill/>
        </p:spPr>
        <p:txBody>
          <a:bodyPr wrap="square" rtlCol="0">
            <a:spAutoFit/>
          </a:bodyPr>
          <a:lstStyle/>
          <a:p>
            <a:r>
              <a:rPr lang="en-US" sz="600" dirty="0"/>
              <a:t>Nevada Geodetic Laboratory</a:t>
            </a:r>
          </a:p>
          <a:p>
            <a:r>
              <a:rPr lang="en-US" sz="600" dirty="0"/>
              <a:t>http://geodesy.unr.edu/NGLStationPages/stations/NCCO.sta</a:t>
            </a:r>
          </a:p>
        </p:txBody>
      </p:sp>
    </p:spTree>
    <p:extLst>
      <p:ext uri="{BB962C8B-B14F-4D97-AF65-F5344CB8AC3E}">
        <p14:creationId xmlns:p14="http://schemas.microsoft.com/office/powerpoint/2010/main" val="49469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3CCD68-22BC-449C-AE7E-FE6A36C78920}"/>
              </a:ext>
            </a:extLst>
          </p:cNvPr>
          <p:cNvPicPr>
            <a:picLocks noChangeAspect="1"/>
          </p:cNvPicPr>
          <p:nvPr/>
        </p:nvPicPr>
        <p:blipFill rotWithShape="1">
          <a:blip r:embed="rId3"/>
          <a:srcRect l="10605" t="1422" r="12796" b="21979"/>
          <a:stretch/>
        </p:blipFill>
        <p:spPr>
          <a:xfrm>
            <a:off x="4298430" y="754661"/>
            <a:ext cx="4845570" cy="3634178"/>
          </a:xfrm>
          <a:prstGeom prst="rect">
            <a:avLst/>
          </a:prstGeom>
        </p:spPr>
      </p:pic>
      <p:pic>
        <p:nvPicPr>
          <p:cNvPr id="4" name="Picture 3">
            <a:extLst>
              <a:ext uri="{FF2B5EF4-FFF2-40B4-BE49-F238E27FC236}">
                <a16:creationId xmlns:a16="http://schemas.microsoft.com/office/drawing/2014/main" id="{971A0E2D-B7C0-4810-A634-31F8BB9DD694}"/>
              </a:ext>
            </a:extLst>
          </p:cNvPr>
          <p:cNvPicPr>
            <a:picLocks noChangeAspect="1"/>
          </p:cNvPicPr>
          <p:nvPr/>
        </p:nvPicPr>
        <p:blipFill>
          <a:blip r:embed="rId4"/>
          <a:stretch>
            <a:fillRect/>
          </a:stretch>
        </p:blipFill>
        <p:spPr>
          <a:xfrm>
            <a:off x="0" y="754661"/>
            <a:ext cx="4845570" cy="3634178"/>
          </a:xfrm>
          <a:prstGeom prst="rect">
            <a:avLst/>
          </a:prstGeom>
        </p:spPr>
      </p:pic>
      <p:sp>
        <p:nvSpPr>
          <p:cNvPr id="8" name="Oval 7">
            <a:extLst>
              <a:ext uri="{FF2B5EF4-FFF2-40B4-BE49-F238E27FC236}">
                <a16:creationId xmlns:a16="http://schemas.microsoft.com/office/drawing/2014/main" id="{9A5B4603-D419-4C91-BC85-EBA17355E12C}"/>
              </a:ext>
            </a:extLst>
          </p:cNvPr>
          <p:cNvSpPr/>
          <p:nvPr/>
        </p:nvSpPr>
        <p:spPr>
          <a:xfrm>
            <a:off x="6166578" y="1213932"/>
            <a:ext cx="622092" cy="10118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037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7F486-DFE2-45E2-8F20-6FDDDE452B6D}"/>
              </a:ext>
            </a:extLst>
          </p:cNvPr>
          <p:cNvPicPr>
            <a:picLocks noChangeAspect="1"/>
          </p:cNvPicPr>
          <p:nvPr/>
        </p:nvPicPr>
        <p:blipFill>
          <a:blip r:embed="rId3"/>
          <a:stretch>
            <a:fillRect/>
          </a:stretch>
        </p:blipFill>
        <p:spPr>
          <a:xfrm>
            <a:off x="2286000" y="0"/>
            <a:ext cx="6858000" cy="5143500"/>
          </a:xfrm>
          <a:prstGeom prst="rect">
            <a:avLst/>
          </a:prstGeom>
        </p:spPr>
      </p:pic>
      <p:pic>
        <p:nvPicPr>
          <p:cNvPr id="7" name="Picture 6">
            <a:extLst>
              <a:ext uri="{FF2B5EF4-FFF2-40B4-BE49-F238E27FC236}">
                <a16:creationId xmlns:a16="http://schemas.microsoft.com/office/drawing/2014/main" id="{1D1302EB-ECF8-4593-A81B-009B63FD3D97}"/>
              </a:ext>
            </a:extLst>
          </p:cNvPr>
          <p:cNvPicPr>
            <a:picLocks noChangeAspect="1"/>
          </p:cNvPicPr>
          <p:nvPr/>
        </p:nvPicPr>
        <p:blipFill>
          <a:blip r:embed="rId4"/>
          <a:stretch>
            <a:fillRect/>
          </a:stretch>
        </p:blipFill>
        <p:spPr>
          <a:xfrm>
            <a:off x="-409730" y="0"/>
            <a:ext cx="2718216" cy="2038662"/>
          </a:xfrm>
          <a:prstGeom prst="rect">
            <a:avLst/>
          </a:prstGeom>
        </p:spPr>
      </p:pic>
      <p:pic>
        <p:nvPicPr>
          <p:cNvPr id="12" name="Picture 11">
            <a:extLst>
              <a:ext uri="{FF2B5EF4-FFF2-40B4-BE49-F238E27FC236}">
                <a16:creationId xmlns:a16="http://schemas.microsoft.com/office/drawing/2014/main" id="{FCAFE473-6AEE-437C-B584-AC98C728F1AD}"/>
              </a:ext>
            </a:extLst>
          </p:cNvPr>
          <p:cNvPicPr>
            <a:picLocks noChangeAspect="1"/>
          </p:cNvPicPr>
          <p:nvPr/>
        </p:nvPicPr>
        <p:blipFill>
          <a:blip r:embed="rId5"/>
          <a:stretch>
            <a:fillRect/>
          </a:stretch>
        </p:blipFill>
        <p:spPr>
          <a:xfrm>
            <a:off x="0" y="3412134"/>
            <a:ext cx="2308487" cy="1731365"/>
          </a:xfrm>
          <a:prstGeom prst="rect">
            <a:avLst/>
          </a:prstGeom>
        </p:spPr>
      </p:pic>
      <p:pic>
        <p:nvPicPr>
          <p:cNvPr id="10" name="Picture 9">
            <a:extLst>
              <a:ext uri="{FF2B5EF4-FFF2-40B4-BE49-F238E27FC236}">
                <a16:creationId xmlns:a16="http://schemas.microsoft.com/office/drawing/2014/main" id="{4E7E7B61-48DA-450B-B892-D013A58A1E47}"/>
              </a:ext>
            </a:extLst>
          </p:cNvPr>
          <p:cNvPicPr>
            <a:picLocks noChangeAspect="1"/>
          </p:cNvPicPr>
          <p:nvPr/>
        </p:nvPicPr>
        <p:blipFill>
          <a:blip r:embed="rId6"/>
          <a:stretch>
            <a:fillRect/>
          </a:stretch>
        </p:blipFill>
        <p:spPr>
          <a:xfrm>
            <a:off x="0" y="1731364"/>
            <a:ext cx="2308485" cy="1731364"/>
          </a:xfrm>
          <a:prstGeom prst="rect">
            <a:avLst/>
          </a:prstGeom>
        </p:spPr>
      </p:pic>
    </p:spTree>
    <p:extLst>
      <p:ext uri="{BB962C8B-B14F-4D97-AF65-F5344CB8AC3E}">
        <p14:creationId xmlns:p14="http://schemas.microsoft.com/office/powerpoint/2010/main" val="314994913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1223</Words>
  <Application>Microsoft Office PowerPoint</Application>
  <PresentationFormat>On-screen Show (16:9)</PresentationFormat>
  <Paragraphs>122</Paragraphs>
  <Slides>16</Slides>
  <Notes>16</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Comic Sans MS</vt:lpstr>
      <vt:lpstr>Cuprum</vt:lpstr>
      <vt:lpstr>Arial</vt:lpstr>
      <vt:lpstr>Calibri</vt:lpstr>
      <vt:lpstr>Times New Roman</vt:lpstr>
      <vt:lpstr>Office Theme</vt:lpstr>
      <vt:lpstr>The NOAA CORS Network (NCN)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20 slides - More pictures</vt:lpstr>
      <vt:lpstr>Outline</vt:lpstr>
      <vt:lpstr>PowerPoint Presentation</vt:lpstr>
      <vt:lpstr>NGS@FIG Day 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Modernized U.S. National Spatial Reference System - Aligning National Geospatial Data to the Globe</dc:title>
  <dc:creator>Galen Scott</dc:creator>
  <cp:lastModifiedBy>John Galetzka</cp:lastModifiedBy>
  <cp:revision>24</cp:revision>
  <dcterms:created xsi:type="dcterms:W3CDTF">2023-05-10T16:04:35Z</dcterms:created>
  <dcterms:modified xsi:type="dcterms:W3CDTF">2023-05-28T12:27:05Z</dcterms:modified>
</cp:coreProperties>
</file>