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4"/>
  </p:notesMasterIdLst>
  <p:sldIdLst>
    <p:sldId id="257" r:id="rId2"/>
    <p:sldId id="452" r:id="rId3"/>
    <p:sldId id="259" r:id="rId4"/>
    <p:sldId id="423" r:id="rId5"/>
    <p:sldId id="426" r:id="rId6"/>
    <p:sldId id="419" r:id="rId7"/>
    <p:sldId id="424" r:id="rId8"/>
    <p:sldId id="428" r:id="rId9"/>
    <p:sldId id="431" r:id="rId10"/>
    <p:sldId id="429" r:id="rId11"/>
    <p:sldId id="434" r:id="rId12"/>
    <p:sldId id="433" r:id="rId13"/>
    <p:sldId id="432" r:id="rId14"/>
    <p:sldId id="436" r:id="rId15"/>
    <p:sldId id="437" r:id="rId16"/>
    <p:sldId id="442" r:id="rId17"/>
    <p:sldId id="444" r:id="rId18"/>
    <p:sldId id="445" r:id="rId19"/>
    <p:sldId id="447" r:id="rId20"/>
    <p:sldId id="450" r:id="rId21"/>
    <p:sldId id="453" r:id="rId22"/>
    <p:sldId id="45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1F7324-6201-4AE4-9B28-67911BC902FA}">
          <p14:sldIdLst>
            <p14:sldId id="257"/>
          </p14:sldIdLst>
        </p14:section>
        <p14:section name="Leveling today" id="{C5F0FCC6-8AA6-4850-9688-F481CF4EDE45}">
          <p14:sldIdLst>
            <p14:sldId id="452"/>
            <p14:sldId id="259"/>
            <p14:sldId id="423"/>
            <p14:sldId id="426"/>
            <p14:sldId id="419"/>
            <p14:sldId id="424"/>
          </p14:sldIdLst>
        </p14:section>
        <p14:section name="Leveling future" id="{5A720E15-BD18-4D61-89F2-DF32C2FA28B1}">
          <p14:sldIdLst>
            <p14:sldId id="428"/>
            <p14:sldId id="431"/>
            <p14:sldId id="429"/>
            <p14:sldId id="434"/>
            <p14:sldId id="433"/>
          </p14:sldIdLst>
        </p14:section>
        <p14:section name="Establish heights" id="{70E1A35F-E797-46F8-A58E-5097D2ACB7C8}">
          <p14:sldIdLst>
            <p14:sldId id="432"/>
            <p14:sldId id="436"/>
            <p14:sldId id="437"/>
            <p14:sldId id="442"/>
            <p14:sldId id="444"/>
            <p14:sldId id="445"/>
          </p14:sldIdLst>
        </p14:section>
        <p14:section name="Conclusions" id="{E9733092-E3B6-4E22-B3B2-24C533A3F6E6}">
          <p14:sldIdLst>
            <p14:sldId id="447"/>
            <p14:sldId id="450"/>
            <p14:sldId id="453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328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49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83" autoAdjust="0"/>
  </p:normalViewPr>
  <p:slideViewPr>
    <p:cSldViewPr snapToGrid="0" snapToObjects="1">
      <p:cViewPr varScale="1">
        <p:scale>
          <a:sx n="130" d="100"/>
          <a:sy n="130" d="100"/>
        </p:scale>
        <p:origin x="336" y="120"/>
      </p:cViewPr>
      <p:guideLst>
        <p:guide orient="horz" pos="1620"/>
        <p:guide pos="2880"/>
        <p:guide pos="5328"/>
        <p:guide pos="432"/>
        <p:guide orient="horz" pos="492"/>
        <p:guide orient="horz"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C06CC-0198-476D-AAFB-40F8AC8B0E8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DE0E-0588-4364-ABD5-59A129B54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E0E-0588-4364-ABD5-59A129B54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E0E-0588-4364-ABD5-59A129B54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>
            <a:extLst>
              <a:ext uri="{FF2B5EF4-FFF2-40B4-BE49-F238E27FC236}">
                <a16:creationId xmlns:a16="http://schemas.microsoft.com/office/drawing/2014/main" id="{85AC7F61-7804-4640-8276-A1413B264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E87F66-5097-42BF-9FE6-0D39D05AB4E2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8A267A9-7BA8-4B66-AAE4-7F6421801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747E2B4-DA33-4BD3-A582-36DDD9375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Leveling is a very “simple” survey practice - determining elevation differences through use of conventional leveling procedures – through backsight minus foresight measurements between points A to B and B to C.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Differential leveling surveys, being a “piecewise” metric measurement technique, accumulate local height differences (dh).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But, being a piecewise metric measurement system, we must also be aware and account for factors affecting our understanding and use of height interpretations.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Traditionally, orthometric heights can be considered as a distance (elevation difference) above a reference surface or datum. 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of precise heights is important for understanding water flow, alignment tasks, construction.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E0E-0588-4364-ABD5-59A129B548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4CD67D00-D4A0-4B29-A663-63BB942F3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D2EA9-AB8F-4FF0-8C14-D138679CA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Must tie into existing control. The existing control must be validated. If not, go further out and find additional marks.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classification of your work is dependent on the classification of the marks you tie into.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This image: 2nd Order, Class I. 2 mark tie and each end.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Tie points should be 0.5 km apart to mitigate susceptibility to local disturbances.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8AA9B-FB5E-4AE4-B455-E76B44A2D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526793-E1A7-4D7F-A75F-C2BD77A2342B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7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time-dependency!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E0E-0588-4364-ABD5-59A129B548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0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sz="1200" dirty="0"/>
              <a:t>GNSS specs based on NOAA Technical Memo NOS NGS 92.)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E0E-0588-4364-ABD5-59A129B548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everyone.  I was hoping to take some time today to show off FOB’s use of RTK for Past, Present and Future surveys while leveraging the capabilities of OPUS Projects 5.  </a:t>
            </a:r>
          </a:p>
          <a:p>
            <a:endParaRPr lang="en-US" dirty="0"/>
          </a:p>
          <a:p>
            <a:r>
              <a:rPr lang="en-US" dirty="0"/>
              <a:t>Who has experience using RTK or RTN technology?</a:t>
            </a:r>
          </a:p>
          <a:p>
            <a:endParaRPr lang="en-US" dirty="0"/>
          </a:p>
          <a:p>
            <a:r>
              <a:rPr lang="en-US" dirty="0"/>
              <a:t>Who has accessed the NSRS via OPUS or OPUS Projects?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DE0E-0588-4364-ABD5-59A129B548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6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80E52-6591-4285-9901-D8BE89E7AC33}" type="datetime1">
              <a:rPr lang="en-US" smtClean="0"/>
              <a:pPr>
                <a:defRPr/>
              </a:pPr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7773-6874-4D23-A231-D39F7B2304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68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3DCB8E-0EF3-45E1-8291-153308F84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49078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Geodetic Leveling in the Modernized National Spatial Reference System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679344-B299-4232-90D5-6B20C2CF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65909"/>
            <a:ext cx="6400800" cy="131445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Erickson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Primary control 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1230923"/>
            <a:ext cx="777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marks minimum.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access to NAPGD2022 orthometric heights.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 km max distance.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GNSS occupations to obtain coordinates at an epoch representative of the survey (e.g., the midpoint date).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occupations minimum at the beginning of leveling.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occupations minimum at the end of leveling.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projects over 6 months, 2 occupations near the middle of leveling.</a:t>
            </a:r>
          </a:p>
        </p:txBody>
      </p:sp>
    </p:spTree>
    <p:extLst>
      <p:ext uri="{BB962C8B-B14F-4D97-AF65-F5344CB8AC3E}">
        <p14:creationId xmlns:p14="http://schemas.microsoft.com/office/powerpoint/2010/main" val="280341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Additional marks for leveling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1371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Leveling-only secondary marks are set as needed for the project.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Nominal spacing of 1-3 km for level lines.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Double-run leveling (forward/backward) connects the primary marks to the other marks.</a:t>
            </a:r>
          </a:p>
        </p:txBody>
      </p:sp>
    </p:spTree>
    <p:extLst>
      <p:ext uri="{BB962C8B-B14F-4D97-AF65-F5344CB8AC3E}">
        <p14:creationId xmlns:p14="http://schemas.microsoft.com/office/powerpoint/2010/main" val="427398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7739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GNSS and leveling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FDD151-4D26-41FD-8B7E-FC710F84714A}"/>
              </a:ext>
            </a:extLst>
          </p:cNvPr>
          <p:cNvSpPr/>
          <p:nvPr/>
        </p:nvSpPr>
        <p:spPr>
          <a:xfrm>
            <a:off x="3817728" y="1947999"/>
            <a:ext cx="242888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73E47D-42B2-4187-8B50-07E5C3A33491}"/>
              </a:ext>
            </a:extLst>
          </p:cNvPr>
          <p:cNvSpPr/>
          <p:nvPr/>
        </p:nvSpPr>
        <p:spPr>
          <a:xfrm>
            <a:off x="6522244" y="4500563"/>
            <a:ext cx="23574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967F9F-97C6-402A-BEDE-CE94651B4C24}"/>
              </a:ext>
            </a:extLst>
          </p:cNvPr>
          <p:cNvSpPr/>
          <p:nvPr/>
        </p:nvSpPr>
        <p:spPr>
          <a:xfrm>
            <a:off x="2546748" y="4014788"/>
            <a:ext cx="23574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19FA11-5356-474F-86E8-64FFD0587131}"/>
              </a:ext>
            </a:extLst>
          </p:cNvPr>
          <p:cNvSpPr/>
          <p:nvPr/>
        </p:nvSpPr>
        <p:spPr>
          <a:xfrm>
            <a:off x="4336257" y="3679031"/>
            <a:ext cx="23574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E9CA5B-AE53-4236-A3AE-BC268F17181F}"/>
              </a:ext>
            </a:extLst>
          </p:cNvPr>
          <p:cNvSpPr/>
          <p:nvPr/>
        </p:nvSpPr>
        <p:spPr>
          <a:xfrm>
            <a:off x="5850732" y="2805113"/>
            <a:ext cx="23574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6CF14B-C143-4B86-AE39-836EB78054C8}"/>
              </a:ext>
            </a:extLst>
          </p:cNvPr>
          <p:cNvSpPr/>
          <p:nvPr/>
        </p:nvSpPr>
        <p:spPr>
          <a:xfrm>
            <a:off x="6764761" y="1317516"/>
            <a:ext cx="23574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ADA984-E988-407D-95A1-29D0DCCE68B7}"/>
              </a:ext>
            </a:extLst>
          </p:cNvPr>
          <p:cNvSpPr/>
          <p:nvPr/>
        </p:nvSpPr>
        <p:spPr>
          <a:xfrm>
            <a:off x="589098" y="1649275"/>
            <a:ext cx="23574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42C3DDF-7D19-4E99-9BDA-DB6EF930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42" y="1500448"/>
            <a:ext cx="19073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GNSS-derived orthometric heights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0FF4571-324A-4A04-A372-D6990225248E}"/>
              </a:ext>
            </a:extLst>
          </p:cNvPr>
          <p:cNvSpPr/>
          <p:nvPr/>
        </p:nvSpPr>
        <p:spPr>
          <a:xfrm>
            <a:off x="3114675" y="3907632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0D25DCC4-4553-431D-9EF1-EFCCE19732DF}"/>
              </a:ext>
            </a:extLst>
          </p:cNvPr>
          <p:cNvSpPr/>
          <p:nvPr/>
        </p:nvSpPr>
        <p:spPr>
          <a:xfrm>
            <a:off x="3725466" y="3793332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0189C02D-E4AD-4CD3-BA33-7EBA00882C17}"/>
              </a:ext>
            </a:extLst>
          </p:cNvPr>
          <p:cNvSpPr/>
          <p:nvPr/>
        </p:nvSpPr>
        <p:spPr>
          <a:xfrm>
            <a:off x="4957763" y="3400425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8A7403B-AE77-49B8-9B1E-5D2620360BD3}"/>
              </a:ext>
            </a:extLst>
          </p:cNvPr>
          <p:cNvSpPr/>
          <p:nvPr/>
        </p:nvSpPr>
        <p:spPr>
          <a:xfrm>
            <a:off x="5464969" y="3100388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365F3117-F4BB-4B47-A37E-D3EDEEA7F59F}"/>
              </a:ext>
            </a:extLst>
          </p:cNvPr>
          <p:cNvSpPr/>
          <p:nvPr/>
        </p:nvSpPr>
        <p:spPr>
          <a:xfrm>
            <a:off x="6291263" y="3245644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093F5C0A-8A26-44F6-AC67-6A0985221185}"/>
              </a:ext>
            </a:extLst>
          </p:cNvPr>
          <p:cNvSpPr/>
          <p:nvPr/>
        </p:nvSpPr>
        <p:spPr>
          <a:xfrm>
            <a:off x="6436519" y="3875485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969BC2C-D8B6-4E64-8A23-C0354C5403F9}"/>
              </a:ext>
            </a:extLst>
          </p:cNvPr>
          <p:cNvSpPr/>
          <p:nvPr/>
        </p:nvSpPr>
        <p:spPr>
          <a:xfrm>
            <a:off x="4336256" y="2080023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360F2B3-CE7E-42C5-9F66-457FA255F3A0}"/>
              </a:ext>
            </a:extLst>
          </p:cNvPr>
          <p:cNvSpPr/>
          <p:nvPr/>
        </p:nvSpPr>
        <p:spPr>
          <a:xfrm>
            <a:off x="4872038" y="2189560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8FDA560F-8BCA-4350-A885-6535E267A2D9}"/>
              </a:ext>
            </a:extLst>
          </p:cNvPr>
          <p:cNvSpPr/>
          <p:nvPr/>
        </p:nvSpPr>
        <p:spPr>
          <a:xfrm>
            <a:off x="5450681" y="2501504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D39B5853-0E7F-4B86-A998-252B3B0B7B74}"/>
              </a:ext>
            </a:extLst>
          </p:cNvPr>
          <p:cNvSpPr/>
          <p:nvPr/>
        </p:nvSpPr>
        <p:spPr>
          <a:xfrm>
            <a:off x="6243638" y="2353866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57CEE35E-F0FE-4B67-94F6-7AA793BDBB44}"/>
              </a:ext>
            </a:extLst>
          </p:cNvPr>
          <p:cNvSpPr/>
          <p:nvPr/>
        </p:nvSpPr>
        <p:spPr>
          <a:xfrm>
            <a:off x="6607969" y="1869282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8F444610-5E4B-47D7-A1E5-746919F50F1E}"/>
              </a:ext>
            </a:extLst>
          </p:cNvPr>
          <p:cNvSpPr/>
          <p:nvPr/>
        </p:nvSpPr>
        <p:spPr>
          <a:xfrm>
            <a:off x="4908947" y="3907632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32BF1C59-7CB0-418B-AB7B-166E25B0EFF0}"/>
              </a:ext>
            </a:extLst>
          </p:cNvPr>
          <p:cNvSpPr/>
          <p:nvPr/>
        </p:nvSpPr>
        <p:spPr>
          <a:xfrm>
            <a:off x="5464969" y="4086225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4D71D62D-4CE7-41CD-AD32-E7B270B8CD43}"/>
              </a:ext>
            </a:extLst>
          </p:cNvPr>
          <p:cNvSpPr/>
          <p:nvPr/>
        </p:nvSpPr>
        <p:spPr>
          <a:xfrm>
            <a:off x="6086475" y="4298157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F6A4F11A-A521-495C-A8F4-9D46C07A24DA}"/>
              </a:ext>
            </a:extLst>
          </p:cNvPr>
          <p:cNvSpPr/>
          <p:nvPr/>
        </p:nvSpPr>
        <p:spPr>
          <a:xfrm>
            <a:off x="621244" y="2181485"/>
            <a:ext cx="171450" cy="178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501DB8ED-1874-448A-9FFC-A16C2E95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42" y="2120762"/>
            <a:ext cx="19073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Leveling marks</a:t>
            </a: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3050FF46-9770-4A47-B8AB-C1ED02C799D7}"/>
              </a:ext>
            </a:extLst>
          </p:cNvPr>
          <p:cNvSpPr/>
          <p:nvPr/>
        </p:nvSpPr>
        <p:spPr>
          <a:xfrm rot="20840261">
            <a:off x="2697957" y="3973116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DF8AF00A-A6D3-462D-9C1E-4E427F85D789}"/>
              </a:ext>
            </a:extLst>
          </p:cNvPr>
          <p:cNvSpPr/>
          <p:nvPr/>
        </p:nvSpPr>
        <p:spPr>
          <a:xfrm rot="21411806">
            <a:off x="3262313" y="3881437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B8EAE2B0-E744-4E1C-890B-3B79904E2993}"/>
              </a:ext>
            </a:extLst>
          </p:cNvPr>
          <p:cNvSpPr/>
          <p:nvPr/>
        </p:nvSpPr>
        <p:spPr>
          <a:xfrm rot="21015652">
            <a:off x="3865960" y="3779044"/>
            <a:ext cx="560784" cy="145256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1BD46E44-C4E8-4B07-BD4E-07FF490C36D8}"/>
              </a:ext>
            </a:extLst>
          </p:cNvPr>
          <p:cNvSpPr/>
          <p:nvPr/>
        </p:nvSpPr>
        <p:spPr>
          <a:xfrm rot="20093512">
            <a:off x="4438650" y="3562350"/>
            <a:ext cx="608410" cy="152400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DE0CC25D-A09F-4E66-B758-E59B59662745}"/>
              </a:ext>
            </a:extLst>
          </p:cNvPr>
          <p:cNvSpPr/>
          <p:nvPr/>
        </p:nvSpPr>
        <p:spPr>
          <a:xfrm rot="1285963">
            <a:off x="4470798" y="3880247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E2514E68-83BC-439C-B994-1D50FFCB103F}"/>
              </a:ext>
            </a:extLst>
          </p:cNvPr>
          <p:cNvSpPr/>
          <p:nvPr/>
        </p:nvSpPr>
        <p:spPr>
          <a:xfrm rot="1346382">
            <a:off x="5012532" y="4036219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70F46CF3-2C40-4072-BD60-22743BA2FD31}"/>
              </a:ext>
            </a:extLst>
          </p:cNvPr>
          <p:cNvSpPr/>
          <p:nvPr/>
        </p:nvSpPr>
        <p:spPr>
          <a:xfrm rot="1151376">
            <a:off x="5553075" y="4191000"/>
            <a:ext cx="620316" cy="122635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3AE59462-5633-4FE4-9E8D-BFCDE0036E26}"/>
              </a:ext>
            </a:extLst>
          </p:cNvPr>
          <p:cNvSpPr/>
          <p:nvPr/>
        </p:nvSpPr>
        <p:spPr>
          <a:xfrm rot="2131663">
            <a:off x="6143625" y="4417219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664E1CD0-2C74-47A6-8373-9A5DA3EB538E}"/>
              </a:ext>
            </a:extLst>
          </p:cNvPr>
          <p:cNvSpPr/>
          <p:nvPr/>
        </p:nvSpPr>
        <p:spPr>
          <a:xfrm rot="19758952">
            <a:off x="5024438" y="3278981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BD171DF8-AA5F-432C-9749-5BA831224AE5}"/>
              </a:ext>
            </a:extLst>
          </p:cNvPr>
          <p:cNvSpPr/>
          <p:nvPr/>
        </p:nvSpPr>
        <p:spPr>
          <a:xfrm rot="19769734">
            <a:off x="5510213" y="2984897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42F3EA6-5DFF-4C88-B564-9BBAA0B0E19E}"/>
              </a:ext>
            </a:extLst>
          </p:cNvPr>
          <p:cNvSpPr/>
          <p:nvPr/>
        </p:nvSpPr>
        <p:spPr>
          <a:xfrm rot="1107935">
            <a:off x="3938587" y="2078831"/>
            <a:ext cx="52030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260908F7-1FD6-4362-9BE3-73CB431AB3CC}"/>
              </a:ext>
            </a:extLst>
          </p:cNvPr>
          <p:cNvSpPr/>
          <p:nvPr/>
        </p:nvSpPr>
        <p:spPr>
          <a:xfrm rot="1078992">
            <a:off x="4446985" y="2164556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6FFAB220-8411-4288-B22F-EDFCD12F9904}"/>
              </a:ext>
            </a:extLst>
          </p:cNvPr>
          <p:cNvSpPr/>
          <p:nvPr/>
        </p:nvSpPr>
        <p:spPr>
          <a:xfrm rot="1469149">
            <a:off x="4967287" y="2346723"/>
            <a:ext cx="604838" cy="134540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CC4C3FEC-2EC9-43F3-AD60-78D4A84767EE}"/>
              </a:ext>
            </a:extLst>
          </p:cNvPr>
          <p:cNvSpPr/>
          <p:nvPr/>
        </p:nvSpPr>
        <p:spPr>
          <a:xfrm rot="2914181">
            <a:off x="5507236" y="2671168"/>
            <a:ext cx="520303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00321846-A3FF-4435-BDD0-6C6F3188A867}"/>
              </a:ext>
            </a:extLst>
          </p:cNvPr>
          <p:cNvSpPr/>
          <p:nvPr/>
        </p:nvSpPr>
        <p:spPr>
          <a:xfrm rot="18977919">
            <a:off x="5891213" y="2638426"/>
            <a:ext cx="521494" cy="117872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1E5CB29D-25EF-4842-8CEF-8CE8FB80EA41}"/>
              </a:ext>
            </a:extLst>
          </p:cNvPr>
          <p:cNvSpPr/>
          <p:nvPr/>
        </p:nvSpPr>
        <p:spPr>
          <a:xfrm rot="18687927">
            <a:off x="6242447" y="2146697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A0658944-CB3A-4CFC-ACA0-100C437C0902}"/>
              </a:ext>
            </a:extLst>
          </p:cNvPr>
          <p:cNvSpPr/>
          <p:nvPr/>
        </p:nvSpPr>
        <p:spPr>
          <a:xfrm rot="17696911">
            <a:off x="6519267" y="1635324"/>
            <a:ext cx="520303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4558E917-8641-46E3-BF6D-402579BF5ABC}"/>
              </a:ext>
            </a:extLst>
          </p:cNvPr>
          <p:cNvSpPr/>
          <p:nvPr/>
        </p:nvSpPr>
        <p:spPr>
          <a:xfrm rot="2824357">
            <a:off x="5891213" y="3038476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9E2448D1-577D-4B0D-B8F5-36DDD8A31AFF}"/>
              </a:ext>
            </a:extLst>
          </p:cNvPr>
          <p:cNvSpPr/>
          <p:nvPr/>
        </p:nvSpPr>
        <p:spPr>
          <a:xfrm rot="4543383">
            <a:off x="6191250" y="3561160"/>
            <a:ext cx="588169" cy="102394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F48EE949-0216-43D2-9841-AAEED7623902}"/>
              </a:ext>
            </a:extLst>
          </p:cNvPr>
          <p:cNvSpPr/>
          <p:nvPr/>
        </p:nvSpPr>
        <p:spPr>
          <a:xfrm rot="5088925">
            <a:off x="6268046" y="4215408"/>
            <a:ext cx="617935" cy="92869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ABD89396-B687-438B-B8C0-618AD40D83F6}"/>
              </a:ext>
            </a:extLst>
          </p:cNvPr>
          <p:cNvSpPr/>
          <p:nvPr/>
        </p:nvSpPr>
        <p:spPr>
          <a:xfrm rot="328727">
            <a:off x="446223" y="2632303"/>
            <a:ext cx="521494" cy="119063"/>
          </a:xfrm>
          <a:custGeom>
            <a:avLst/>
            <a:gdLst>
              <a:gd name="connsiteX0" fmla="*/ 418 w 496191"/>
              <a:gd name="connsiteY0" fmla="*/ 269037 h 425229"/>
              <a:gd name="connsiteX1" fmla="*/ 229018 w 496191"/>
              <a:gd name="connsiteY1" fmla="*/ 2337 h 425229"/>
              <a:gd name="connsiteX2" fmla="*/ 495718 w 496191"/>
              <a:gd name="connsiteY2" fmla="*/ 154737 h 425229"/>
              <a:gd name="connsiteX3" fmla="*/ 286168 w 496191"/>
              <a:gd name="connsiteY3" fmla="*/ 421437 h 425229"/>
              <a:gd name="connsiteX4" fmla="*/ 418 w 496191"/>
              <a:gd name="connsiteY4" fmla="*/ 269037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1" h="425229">
                <a:moveTo>
                  <a:pt x="418" y="269037"/>
                </a:moveTo>
                <a:cubicBezTo>
                  <a:pt x="-9107" y="199187"/>
                  <a:pt x="146468" y="21387"/>
                  <a:pt x="229018" y="2337"/>
                </a:cubicBezTo>
                <a:cubicBezTo>
                  <a:pt x="311568" y="-16713"/>
                  <a:pt x="486193" y="84887"/>
                  <a:pt x="495718" y="154737"/>
                </a:cubicBezTo>
                <a:cubicBezTo>
                  <a:pt x="505243" y="224587"/>
                  <a:pt x="368718" y="396037"/>
                  <a:pt x="286168" y="421437"/>
                </a:cubicBezTo>
                <a:cubicBezTo>
                  <a:pt x="203618" y="446837"/>
                  <a:pt x="9943" y="338887"/>
                  <a:pt x="418" y="269037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162FF50A-D34A-487B-AB8F-C33C0E64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92" y="2535863"/>
            <a:ext cx="19073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latin typeface="Arial" panose="020B0604020202020204" pitchFamily="34" charset="0"/>
                <a:cs typeface="Arial" panose="020B0604020202020204" pitchFamily="34" charset="0"/>
              </a:rPr>
              <a:t>Double-run leveling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2F7DF6EA-47C5-45AE-9B50-F3BAE31D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335" y="4507684"/>
            <a:ext cx="1630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Credit: Dan </a:t>
            </a:r>
            <a:r>
              <a:rPr lang="en-US" alt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Gillins</a:t>
            </a:r>
            <a:endParaRPr lang="en-US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Establishing heights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1371421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the primary control marks: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GNSS occupations are processed into NATRF2022 coordinates at the survey epoch.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Coordinates combined with GEOID2022 to produce orthometric heights at the survey epoch.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Orthometric heights used as vertical control for adjustment of the leveling data.</a:t>
            </a:r>
          </a:p>
        </p:txBody>
      </p:sp>
    </p:spTree>
    <p:extLst>
      <p:ext uri="{BB962C8B-B14F-4D97-AF65-F5344CB8AC3E}">
        <p14:creationId xmlns:p14="http://schemas.microsoft.com/office/powerpoint/2010/main" val="392859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en-US" sz="3200" b="1" dirty="0"/>
              <a:t> heights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08B222-7BE4-4F99-BA0B-DC6CDDD11696}"/>
                  </a:ext>
                </a:extLst>
              </p:cNvPr>
              <p:cNvSpPr txBox="1"/>
              <p:nvPr/>
            </p:nvSpPr>
            <p:spPr>
              <a:xfrm>
                <a:off x="685800" y="1371421"/>
                <a:ext cx="77724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Uncertainties will be propagated through the processing sequence. Sources include: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GNSS observations (cm level).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GEOID2022 model (cm level).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leveling observations (mm level).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adjustment, the controlling orthometric heights will float according to their uncertainties (held as stochastic constraints).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08B222-7BE4-4F99-BA0B-DC6CDDD11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71421"/>
                <a:ext cx="7772400" cy="2862322"/>
              </a:xfrm>
              <a:prstGeom prst="rect">
                <a:avLst/>
              </a:prstGeom>
              <a:blipFill>
                <a:blip r:embed="rId3"/>
                <a:stretch>
                  <a:fillRect l="-706" t="-1064" b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7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Establishing heights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985525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the weighting scheme…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Absolute accuracy is determined by the GNSS (network accuracy).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 precision of the leveling is maintained (local accuracy).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Corrections are applied to leveling for systematic effects.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Astronomic, orthometric, gravity, atmosphere, instrument calibration.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result: adjusted orthometric heights for all points in the project at the survey epoch.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796413" y="64618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GNSS and leveling adjustment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CC6283-F27E-49A0-859E-9886BEE72DE2}"/>
              </a:ext>
            </a:extLst>
          </p:cNvPr>
          <p:cNvSpPr/>
          <p:nvPr/>
        </p:nvSpPr>
        <p:spPr>
          <a:xfrm flipH="1">
            <a:off x="1829991" y="2682240"/>
            <a:ext cx="179784" cy="773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0BF003D-339C-4045-B704-D50F7BE4B757}"/>
              </a:ext>
            </a:extLst>
          </p:cNvPr>
          <p:cNvSpPr/>
          <p:nvPr/>
        </p:nvSpPr>
        <p:spPr>
          <a:xfrm>
            <a:off x="1627585" y="4113371"/>
            <a:ext cx="6225778" cy="567929"/>
          </a:xfrm>
          <a:custGeom>
            <a:avLst/>
            <a:gdLst>
              <a:gd name="connsiteX0" fmla="*/ 0 w 6743700"/>
              <a:gd name="connsiteY0" fmla="*/ 1543050 h 1543050"/>
              <a:gd name="connsiteX1" fmla="*/ 561975 w 6743700"/>
              <a:gd name="connsiteY1" fmla="*/ 1447800 h 1543050"/>
              <a:gd name="connsiteX2" fmla="*/ 1000125 w 6743700"/>
              <a:gd name="connsiteY2" fmla="*/ 1343025 h 1543050"/>
              <a:gd name="connsiteX3" fmla="*/ 1847850 w 6743700"/>
              <a:gd name="connsiteY3" fmla="*/ 1123950 h 1543050"/>
              <a:gd name="connsiteX4" fmla="*/ 2114550 w 6743700"/>
              <a:gd name="connsiteY4" fmla="*/ 1085850 h 1543050"/>
              <a:gd name="connsiteX5" fmla="*/ 2667000 w 6743700"/>
              <a:gd name="connsiteY5" fmla="*/ 942975 h 1543050"/>
              <a:gd name="connsiteX6" fmla="*/ 2924175 w 6743700"/>
              <a:gd name="connsiteY6" fmla="*/ 895350 h 1543050"/>
              <a:gd name="connsiteX7" fmla="*/ 3438525 w 6743700"/>
              <a:gd name="connsiteY7" fmla="*/ 723900 h 1543050"/>
              <a:gd name="connsiteX8" fmla="*/ 3924300 w 6743700"/>
              <a:gd name="connsiteY8" fmla="*/ 619125 h 1543050"/>
              <a:gd name="connsiteX9" fmla="*/ 4476750 w 6743700"/>
              <a:gd name="connsiteY9" fmla="*/ 485775 h 1543050"/>
              <a:gd name="connsiteX10" fmla="*/ 4914900 w 6743700"/>
              <a:gd name="connsiteY10" fmla="*/ 333375 h 1543050"/>
              <a:gd name="connsiteX11" fmla="*/ 5476875 w 6743700"/>
              <a:gd name="connsiteY11" fmla="*/ 161925 h 1543050"/>
              <a:gd name="connsiteX12" fmla="*/ 5762625 w 6743700"/>
              <a:gd name="connsiteY12" fmla="*/ 104775 h 1543050"/>
              <a:gd name="connsiteX13" fmla="*/ 6553200 w 6743700"/>
              <a:gd name="connsiteY13" fmla="*/ 19050 h 1543050"/>
              <a:gd name="connsiteX14" fmla="*/ 6743700 w 6743700"/>
              <a:gd name="connsiteY14" fmla="*/ 0 h 1543050"/>
              <a:gd name="connsiteX15" fmla="*/ 6743700 w 6743700"/>
              <a:gd name="connsiteY1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3700" h="1543050">
                <a:moveTo>
                  <a:pt x="0" y="1543050"/>
                </a:moveTo>
                <a:cubicBezTo>
                  <a:pt x="197643" y="1512094"/>
                  <a:pt x="395287" y="1481138"/>
                  <a:pt x="561975" y="1447800"/>
                </a:cubicBezTo>
                <a:cubicBezTo>
                  <a:pt x="728663" y="1414462"/>
                  <a:pt x="1000125" y="1343025"/>
                  <a:pt x="1000125" y="1343025"/>
                </a:cubicBezTo>
                <a:lnTo>
                  <a:pt x="1847850" y="1123950"/>
                </a:lnTo>
                <a:cubicBezTo>
                  <a:pt x="2033588" y="1081087"/>
                  <a:pt x="1978025" y="1116012"/>
                  <a:pt x="2114550" y="1085850"/>
                </a:cubicBezTo>
                <a:cubicBezTo>
                  <a:pt x="2251075" y="1055688"/>
                  <a:pt x="2532062" y="974725"/>
                  <a:pt x="2667000" y="942975"/>
                </a:cubicBezTo>
                <a:cubicBezTo>
                  <a:pt x="2801938" y="911225"/>
                  <a:pt x="2795588" y="931862"/>
                  <a:pt x="2924175" y="895350"/>
                </a:cubicBezTo>
                <a:cubicBezTo>
                  <a:pt x="3052762" y="858838"/>
                  <a:pt x="3271838" y="769937"/>
                  <a:pt x="3438525" y="723900"/>
                </a:cubicBezTo>
                <a:cubicBezTo>
                  <a:pt x="3605212" y="677863"/>
                  <a:pt x="3751263" y="658812"/>
                  <a:pt x="3924300" y="619125"/>
                </a:cubicBezTo>
                <a:cubicBezTo>
                  <a:pt x="4097338" y="579437"/>
                  <a:pt x="4311650" y="533400"/>
                  <a:pt x="4476750" y="485775"/>
                </a:cubicBezTo>
                <a:cubicBezTo>
                  <a:pt x="4641850" y="438150"/>
                  <a:pt x="4748213" y="387350"/>
                  <a:pt x="4914900" y="333375"/>
                </a:cubicBezTo>
                <a:cubicBezTo>
                  <a:pt x="5081587" y="279400"/>
                  <a:pt x="5335588" y="200025"/>
                  <a:pt x="5476875" y="161925"/>
                </a:cubicBezTo>
                <a:cubicBezTo>
                  <a:pt x="5618162" y="123825"/>
                  <a:pt x="5583238" y="128587"/>
                  <a:pt x="5762625" y="104775"/>
                </a:cubicBezTo>
                <a:cubicBezTo>
                  <a:pt x="5942013" y="80962"/>
                  <a:pt x="6553200" y="19050"/>
                  <a:pt x="6553200" y="19050"/>
                </a:cubicBezTo>
                <a:lnTo>
                  <a:pt x="6743700" y="0"/>
                </a:lnTo>
                <a:lnTo>
                  <a:pt x="674370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D69B5-C04C-4408-AF8E-23B84CF0AFFD}"/>
              </a:ext>
            </a:extLst>
          </p:cNvPr>
          <p:cNvSpPr txBox="1"/>
          <p:nvPr/>
        </p:nvSpPr>
        <p:spPr>
          <a:xfrm rot="21235662">
            <a:off x="3617119" y="4428306"/>
            <a:ext cx="1201341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Geoid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428185-1600-482D-8079-1E2123276D3F}"/>
              </a:ext>
            </a:extLst>
          </p:cNvPr>
          <p:cNvSpPr/>
          <p:nvPr/>
        </p:nvSpPr>
        <p:spPr>
          <a:xfrm flipH="1">
            <a:off x="7422356" y="1548765"/>
            <a:ext cx="210741" cy="84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E9DE20-8FE6-4A3A-BB3A-0B066E50E51F}"/>
              </a:ext>
            </a:extLst>
          </p:cNvPr>
          <p:cNvCxnSpPr>
            <a:stCxn id="4" idx="4"/>
            <a:endCxn id="4" idx="4"/>
          </p:cNvCxnSpPr>
          <p:nvPr/>
        </p:nvCxnSpPr>
        <p:spPr>
          <a:xfrm>
            <a:off x="1919288" y="27596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116D3F-CE81-472A-AA33-9F9F70AC9C09}"/>
              </a:ext>
            </a:extLst>
          </p:cNvPr>
          <p:cNvCxnSpPr/>
          <p:nvPr/>
        </p:nvCxnSpPr>
        <p:spPr>
          <a:xfrm>
            <a:off x="1922860" y="2769156"/>
            <a:ext cx="71438" cy="188475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B69674-5F95-4DBF-85C8-6725EEBB603B}"/>
              </a:ext>
            </a:extLst>
          </p:cNvPr>
          <p:cNvCxnSpPr/>
          <p:nvPr/>
        </p:nvCxnSpPr>
        <p:spPr>
          <a:xfrm flipV="1">
            <a:off x="1793081" y="3101340"/>
            <a:ext cx="266700" cy="142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C66BB3-78E9-405A-A952-C5D46ACCC600}"/>
              </a:ext>
            </a:extLst>
          </p:cNvPr>
          <p:cNvCxnSpPr/>
          <p:nvPr/>
        </p:nvCxnSpPr>
        <p:spPr>
          <a:xfrm flipV="1">
            <a:off x="1762126" y="2271475"/>
            <a:ext cx="326231" cy="1309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6A60B-B1B9-4E35-BA32-EA8A8F4FA05F}"/>
              </a:ext>
            </a:extLst>
          </p:cNvPr>
          <p:cNvCxnSpPr/>
          <p:nvPr/>
        </p:nvCxnSpPr>
        <p:spPr>
          <a:xfrm flipH="1" flipV="1">
            <a:off x="1915716" y="2300050"/>
            <a:ext cx="28575" cy="81557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F5B524-6035-4357-AC64-D4AD8CEA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956" y="3454956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1E6705-9C97-49AD-8452-156A7C2EAC23}"/>
              </a:ext>
            </a:extLst>
          </p:cNvPr>
          <p:cNvCxnSpPr/>
          <p:nvPr/>
        </p:nvCxnSpPr>
        <p:spPr>
          <a:xfrm>
            <a:off x="7537848" y="1634490"/>
            <a:ext cx="58340" cy="245626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D4AA6D-494D-4995-8885-6991B6247B77}"/>
              </a:ext>
            </a:extLst>
          </p:cNvPr>
          <p:cNvCxnSpPr/>
          <p:nvPr/>
        </p:nvCxnSpPr>
        <p:spPr>
          <a:xfrm flipV="1">
            <a:off x="7386638" y="1980962"/>
            <a:ext cx="266700" cy="142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D93F99-29E9-4B8E-BCC0-D198B4BDCBA5}"/>
              </a:ext>
            </a:extLst>
          </p:cNvPr>
          <p:cNvCxnSpPr/>
          <p:nvPr/>
        </p:nvCxnSpPr>
        <p:spPr>
          <a:xfrm flipV="1">
            <a:off x="7355682" y="1151097"/>
            <a:ext cx="326231" cy="1309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4306D6-2B70-4323-822D-17BC90871D9D}"/>
              </a:ext>
            </a:extLst>
          </p:cNvPr>
          <p:cNvCxnSpPr/>
          <p:nvPr/>
        </p:nvCxnSpPr>
        <p:spPr>
          <a:xfrm flipH="1" flipV="1">
            <a:off x="7509272" y="1179671"/>
            <a:ext cx="28575" cy="81557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A08BDE8-7716-444C-BA5A-A581F423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54" y="2428637"/>
            <a:ext cx="477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50BBDD-77AD-4B14-AA88-C2B63F8A905F}"/>
              </a:ext>
            </a:extLst>
          </p:cNvPr>
          <p:cNvCxnSpPr>
            <a:stCxn id="4" idx="2"/>
          </p:cNvCxnSpPr>
          <p:nvPr/>
        </p:nvCxnSpPr>
        <p:spPr>
          <a:xfrm flipV="1">
            <a:off x="2009776" y="2682240"/>
            <a:ext cx="554831" cy="39291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4C7234-A359-433C-BD2B-DAF7E1B55B07}"/>
              </a:ext>
            </a:extLst>
          </p:cNvPr>
          <p:cNvCxnSpPr/>
          <p:nvPr/>
        </p:nvCxnSpPr>
        <p:spPr>
          <a:xfrm flipV="1">
            <a:off x="2564606" y="2465547"/>
            <a:ext cx="0" cy="216694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A133E9-F9A6-4B95-A5BE-663C8C89DB1B}"/>
              </a:ext>
            </a:extLst>
          </p:cNvPr>
          <p:cNvCxnSpPr/>
          <p:nvPr/>
        </p:nvCxnSpPr>
        <p:spPr>
          <a:xfrm flipV="1">
            <a:off x="2580085" y="2415541"/>
            <a:ext cx="750094" cy="50006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D26128-153B-4D9F-941A-8B84C9FD484B}"/>
              </a:ext>
            </a:extLst>
          </p:cNvPr>
          <p:cNvCxnSpPr/>
          <p:nvPr/>
        </p:nvCxnSpPr>
        <p:spPr>
          <a:xfrm flipH="1" flipV="1">
            <a:off x="3323035" y="2328625"/>
            <a:ext cx="0" cy="86915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C481D0-C462-4D2C-ABE6-EF3ACFEBCCE2}"/>
              </a:ext>
            </a:extLst>
          </p:cNvPr>
          <p:cNvCxnSpPr/>
          <p:nvPr/>
        </p:nvCxnSpPr>
        <p:spPr>
          <a:xfrm flipV="1">
            <a:off x="3314700" y="2277428"/>
            <a:ext cx="751285" cy="50006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91C838-235C-4C3F-8C67-3A3B33D20B13}"/>
              </a:ext>
            </a:extLst>
          </p:cNvPr>
          <p:cNvCxnSpPr/>
          <p:nvPr/>
        </p:nvCxnSpPr>
        <p:spPr>
          <a:xfrm flipH="1" flipV="1">
            <a:off x="4051698" y="2278619"/>
            <a:ext cx="7144" cy="178594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29614-3FA6-4067-832E-17E27685AF85}"/>
              </a:ext>
            </a:extLst>
          </p:cNvPr>
          <p:cNvCxnSpPr/>
          <p:nvPr/>
        </p:nvCxnSpPr>
        <p:spPr>
          <a:xfrm flipV="1">
            <a:off x="4064794" y="2394109"/>
            <a:ext cx="738188" cy="5476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D68999-AFE7-4CB6-AD94-43DC1B26CFB3}"/>
              </a:ext>
            </a:extLst>
          </p:cNvPr>
          <p:cNvCxnSpPr/>
          <p:nvPr/>
        </p:nvCxnSpPr>
        <p:spPr>
          <a:xfrm flipH="1" flipV="1">
            <a:off x="4788694" y="2205990"/>
            <a:ext cx="19050" cy="20716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5393B-BCAE-4A40-9D5B-C782981052E3}"/>
              </a:ext>
            </a:extLst>
          </p:cNvPr>
          <p:cNvCxnSpPr/>
          <p:nvPr/>
        </p:nvCxnSpPr>
        <p:spPr>
          <a:xfrm flipV="1">
            <a:off x="4806554" y="2140506"/>
            <a:ext cx="739378" cy="5476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EE276B-383C-4503-988C-192E9DB7E3C7}"/>
              </a:ext>
            </a:extLst>
          </p:cNvPr>
          <p:cNvCxnSpPr/>
          <p:nvPr/>
        </p:nvCxnSpPr>
        <p:spPr>
          <a:xfrm flipH="1" flipV="1">
            <a:off x="5517356" y="1772603"/>
            <a:ext cx="25004" cy="365522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367B96-8ED2-4AFD-A86E-7DDD5C09ECF8}"/>
              </a:ext>
            </a:extLst>
          </p:cNvPr>
          <p:cNvCxnSpPr/>
          <p:nvPr/>
        </p:nvCxnSpPr>
        <p:spPr>
          <a:xfrm flipV="1">
            <a:off x="5512594" y="1720215"/>
            <a:ext cx="739379" cy="5476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E253BD-7ADC-4874-A35C-09D5D327BC5C}"/>
              </a:ext>
            </a:extLst>
          </p:cNvPr>
          <p:cNvCxnSpPr/>
          <p:nvPr/>
        </p:nvCxnSpPr>
        <p:spPr>
          <a:xfrm flipH="1" flipV="1">
            <a:off x="6254354" y="1628538"/>
            <a:ext cx="5953" cy="9286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9274BA-B542-41D8-886B-71DB51B8C85E}"/>
              </a:ext>
            </a:extLst>
          </p:cNvPr>
          <p:cNvCxnSpPr/>
          <p:nvPr/>
        </p:nvCxnSpPr>
        <p:spPr>
          <a:xfrm flipV="1">
            <a:off x="6248400" y="1541621"/>
            <a:ext cx="654844" cy="8096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B7117C-A5A0-415E-8E7D-A1E30FFFD252}"/>
              </a:ext>
            </a:extLst>
          </p:cNvPr>
          <p:cNvCxnSpPr/>
          <p:nvPr/>
        </p:nvCxnSpPr>
        <p:spPr>
          <a:xfrm flipH="1" flipV="1">
            <a:off x="6893719" y="1366600"/>
            <a:ext cx="7144" cy="17264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A555C0-7BC5-4F91-B2E4-66F5D7CF4632}"/>
              </a:ext>
            </a:extLst>
          </p:cNvPr>
          <p:cNvCxnSpPr/>
          <p:nvPr/>
        </p:nvCxnSpPr>
        <p:spPr>
          <a:xfrm flipV="1">
            <a:off x="6881813" y="1303496"/>
            <a:ext cx="628650" cy="7262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8E3039B-2132-4D23-B292-6F724E6FE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273" y="2442925"/>
            <a:ext cx="477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500" i="1">
                <a:solidFill>
                  <a:srgbClr val="7030A0"/>
                </a:solidFill>
                <a:latin typeface="Cambria Math" panose="02040503050406030204" pitchFamily="18" charset="0"/>
              </a:rPr>
              <a:t>Δ</a:t>
            </a:r>
            <a:r>
              <a:rPr lang="en-US" altLang="en-US" sz="1500" i="1">
                <a:solidFill>
                  <a:srgbClr val="7030A0"/>
                </a:solidFill>
                <a:latin typeface="Cambria Math" panose="02040503050406030204" pitchFamily="18" charset="0"/>
              </a:rPr>
              <a:t>H</a:t>
            </a:r>
            <a:endParaRPr lang="en-US" altLang="en-US" sz="1800" i="1" baseline="-250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EB7BEC-4DA3-4C9D-A12F-17AB1450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41" y="1821419"/>
            <a:ext cx="476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500" i="1">
                <a:solidFill>
                  <a:srgbClr val="7030A0"/>
                </a:solidFill>
                <a:latin typeface="Cambria Math" panose="02040503050406030204" pitchFamily="18" charset="0"/>
              </a:rPr>
              <a:t>Δ</a:t>
            </a:r>
            <a:r>
              <a:rPr lang="en-US" altLang="en-US" sz="1500" i="1">
                <a:solidFill>
                  <a:srgbClr val="7030A0"/>
                </a:solidFill>
                <a:latin typeface="Cambria Math" panose="02040503050406030204" pitchFamily="18" charset="0"/>
              </a:rPr>
              <a:t>H</a:t>
            </a:r>
            <a:endParaRPr lang="en-US" altLang="en-US" sz="1800" i="1" baseline="-250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9682E633-B3D2-4B82-854D-5156674A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335" y="4507684"/>
            <a:ext cx="1630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Credit: Dan </a:t>
            </a:r>
            <a:r>
              <a:rPr lang="en-US" altLang="en-US" sz="1350" dirty="0" err="1">
                <a:latin typeface="Arial" panose="020B0604020202020204" pitchFamily="34" charset="0"/>
              </a:rPr>
              <a:t>Gillins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18BE7E2-B2AC-4D34-A009-8FA857E7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38AEEF-E2EF-442F-9CA6-107C49CFC241}"/>
              </a:ext>
            </a:extLst>
          </p:cNvPr>
          <p:cNvSpPr/>
          <p:nvPr/>
        </p:nvSpPr>
        <p:spPr>
          <a:xfrm flipH="1">
            <a:off x="1829991" y="2682240"/>
            <a:ext cx="179784" cy="773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5B70B14-5BE7-42FF-94C6-A6AF78E9CBCC}"/>
              </a:ext>
            </a:extLst>
          </p:cNvPr>
          <p:cNvSpPr/>
          <p:nvPr/>
        </p:nvSpPr>
        <p:spPr>
          <a:xfrm>
            <a:off x="1627585" y="4113371"/>
            <a:ext cx="6225778" cy="567929"/>
          </a:xfrm>
          <a:custGeom>
            <a:avLst/>
            <a:gdLst>
              <a:gd name="connsiteX0" fmla="*/ 0 w 6743700"/>
              <a:gd name="connsiteY0" fmla="*/ 1543050 h 1543050"/>
              <a:gd name="connsiteX1" fmla="*/ 561975 w 6743700"/>
              <a:gd name="connsiteY1" fmla="*/ 1447800 h 1543050"/>
              <a:gd name="connsiteX2" fmla="*/ 1000125 w 6743700"/>
              <a:gd name="connsiteY2" fmla="*/ 1343025 h 1543050"/>
              <a:gd name="connsiteX3" fmla="*/ 1847850 w 6743700"/>
              <a:gd name="connsiteY3" fmla="*/ 1123950 h 1543050"/>
              <a:gd name="connsiteX4" fmla="*/ 2114550 w 6743700"/>
              <a:gd name="connsiteY4" fmla="*/ 1085850 h 1543050"/>
              <a:gd name="connsiteX5" fmla="*/ 2667000 w 6743700"/>
              <a:gd name="connsiteY5" fmla="*/ 942975 h 1543050"/>
              <a:gd name="connsiteX6" fmla="*/ 2924175 w 6743700"/>
              <a:gd name="connsiteY6" fmla="*/ 895350 h 1543050"/>
              <a:gd name="connsiteX7" fmla="*/ 3438525 w 6743700"/>
              <a:gd name="connsiteY7" fmla="*/ 723900 h 1543050"/>
              <a:gd name="connsiteX8" fmla="*/ 3924300 w 6743700"/>
              <a:gd name="connsiteY8" fmla="*/ 619125 h 1543050"/>
              <a:gd name="connsiteX9" fmla="*/ 4476750 w 6743700"/>
              <a:gd name="connsiteY9" fmla="*/ 485775 h 1543050"/>
              <a:gd name="connsiteX10" fmla="*/ 4914900 w 6743700"/>
              <a:gd name="connsiteY10" fmla="*/ 333375 h 1543050"/>
              <a:gd name="connsiteX11" fmla="*/ 5476875 w 6743700"/>
              <a:gd name="connsiteY11" fmla="*/ 161925 h 1543050"/>
              <a:gd name="connsiteX12" fmla="*/ 5762625 w 6743700"/>
              <a:gd name="connsiteY12" fmla="*/ 104775 h 1543050"/>
              <a:gd name="connsiteX13" fmla="*/ 6553200 w 6743700"/>
              <a:gd name="connsiteY13" fmla="*/ 19050 h 1543050"/>
              <a:gd name="connsiteX14" fmla="*/ 6743700 w 6743700"/>
              <a:gd name="connsiteY14" fmla="*/ 0 h 1543050"/>
              <a:gd name="connsiteX15" fmla="*/ 6743700 w 6743700"/>
              <a:gd name="connsiteY1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3700" h="1543050">
                <a:moveTo>
                  <a:pt x="0" y="1543050"/>
                </a:moveTo>
                <a:cubicBezTo>
                  <a:pt x="197643" y="1512094"/>
                  <a:pt x="395287" y="1481138"/>
                  <a:pt x="561975" y="1447800"/>
                </a:cubicBezTo>
                <a:cubicBezTo>
                  <a:pt x="728663" y="1414462"/>
                  <a:pt x="1000125" y="1343025"/>
                  <a:pt x="1000125" y="1343025"/>
                </a:cubicBezTo>
                <a:lnTo>
                  <a:pt x="1847850" y="1123950"/>
                </a:lnTo>
                <a:cubicBezTo>
                  <a:pt x="2033588" y="1081087"/>
                  <a:pt x="1978025" y="1116012"/>
                  <a:pt x="2114550" y="1085850"/>
                </a:cubicBezTo>
                <a:cubicBezTo>
                  <a:pt x="2251075" y="1055688"/>
                  <a:pt x="2532062" y="974725"/>
                  <a:pt x="2667000" y="942975"/>
                </a:cubicBezTo>
                <a:cubicBezTo>
                  <a:pt x="2801938" y="911225"/>
                  <a:pt x="2795588" y="931862"/>
                  <a:pt x="2924175" y="895350"/>
                </a:cubicBezTo>
                <a:cubicBezTo>
                  <a:pt x="3052762" y="858838"/>
                  <a:pt x="3271838" y="769937"/>
                  <a:pt x="3438525" y="723900"/>
                </a:cubicBezTo>
                <a:cubicBezTo>
                  <a:pt x="3605212" y="677863"/>
                  <a:pt x="3751263" y="658812"/>
                  <a:pt x="3924300" y="619125"/>
                </a:cubicBezTo>
                <a:cubicBezTo>
                  <a:pt x="4097338" y="579437"/>
                  <a:pt x="4311650" y="533400"/>
                  <a:pt x="4476750" y="485775"/>
                </a:cubicBezTo>
                <a:cubicBezTo>
                  <a:pt x="4641850" y="438150"/>
                  <a:pt x="4748213" y="387350"/>
                  <a:pt x="4914900" y="333375"/>
                </a:cubicBezTo>
                <a:cubicBezTo>
                  <a:pt x="5081587" y="279400"/>
                  <a:pt x="5335588" y="200025"/>
                  <a:pt x="5476875" y="161925"/>
                </a:cubicBezTo>
                <a:cubicBezTo>
                  <a:pt x="5618162" y="123825"/>
                  <a:pt x="5583238" y="128587"/>
                  <a:pt x="5762625" y="104775"/>
                </a:cubicBezTo>
                <a:cubicBezTo>
                  <a:pt x="5942013" y="80962"/>
                  <a:pt x="6553200" y="19050"/>
                  <a:pt x="6553200" y="19050"/>
                </a:cubicBezTo>
                <a:lnTo>
                  <a:pt x="6743700" y="0"/>
                </a:lnTo>
                <a:lnTo>
                  <a:pt x="674370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D45A5-3407-45C9-AA5A-3FFBBA822A6B}"/>
              </a:ext>
            </a:extLst>
          </p:cNvPr>
          <p:cNvSpPr txBox="1"/>
          <p:nvPr/>
        </p:nvSpPr>
        <p:spPr>
          <a:xfrm rot="21235662">
            <a:off x="3617119" y="4428306"/>
            <a:ext cx="1201341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Geoid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5BD227-9FBA-4EC6-9D5F-075BF6E57DF3}"/>
              </a:ext>
            </a:extLst>
          </p:cNvPr>
          <p:cNvSpPr/>
          <p:nvPr/>
        </p:nvSpPr>
        <p:spPr>
          <a:xfrm flipH="1">
            <a:off x="7422356" y="1548765"/>
            <a:ext cx="210741" cy="84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C677D6-684B-4F87-8E07-F023666A63D8}"/>
              </a:ext>
            </a:extLst>
          </p:cNvPr>
          <p:cNvCxnSpPr>
            <a:stCxn id="5" idx="4"/>
            <a:endCxn id="5" idx="4"/>
          </p:cNvCxnSpPr>
          <p:nvPr/>
        </p:nvCxnSpPr>
        <p:spPr>
          <a:xfrm>
            <a:off x="1919288" y="27596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50F9A3-CBCF-4AA8-A0F0-BA89CE56F093}"/>
              </a:ext>
            </a:extLst>
          </p:cNvPr>
          <p:cNvCxnSpPr/>
          <p:nvPr/>
        </p:nvCxnSpPr>
        <p:spPr>
          <a:xfrm>
            <a:off x="1922860" y="2769156"/>
            <a:ext cx="71438" cy="188475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C3F77-29DC-4DEA-8F2D-8BD3BD70650B}"/>
              </a:ext>
            </a:extLst>
          </p:cNvPr>
          <p:cNvCxnSpPr/>
          <p:nvPr/>
        </p:nvCxnSpPr>
        <p:spPr>
          <a:xfrm flipV="1">
            <a:off x="1793081" y="3101340"/>
            <a:ext cx="266700" cy="142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1207F3-64DB-4761-88C8-DA93C9F135C2}"/>
              </a:ext>
            </a:extLst>
          </p:cNvPr>
          <p:cNvCxnSpPr/>
          <p:nvPr/>
        </p:nvCxnSpPr>
        <p:spPr>
          <a:xfrm flipV="1">
            <a:off x="1762126" y="2271475"/>
            <a:ext cx="326231" cy="1309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D6BE00-0500-4B37-84C5-C2BF7870B1B7}"/>
              </a:ext>
            </a:extLst>
          </p:cNvPr>
          <p:cNvCxnSpPr/>
          <p:nvPr/>
        </p:nvCxnSpPr>
        <p:spPr>
          <a:xfrm flipH="1" flipV="1">
            <a:off x="1915716" y="2300050"/>
            <a:ext cx="28575" cy="81557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25">
            <a:extLst>
              <a:ext uri="{FF2B5EF4-FFF2-40B4-BE49-F238E27FC236}">
                <a16:creationId xmlns:a16="http://schemas.microsoft.com/office/drawing/2014/main" id="{1C758E37-53F9-4EB6-9FDB-7BD630EE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956" y="3454956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9EF8D3-5D00-40E6-9CF0-D5867EF4CCA8}"/>
              </a:ext>
            </a:extLst>
          </p:cNvPr>
          <p:cNvCxnSpPr/>
          <p:nvPr/>
        </p:nvCxnSpPr>
        <p:spPr>
          <a:xfrm>
            <a:off x="7537848" y="1634490"/>
            <a:ext cx="58340" cy="245626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321475-E37A-44A1-8E2E-4DD8126F62B7}"/>
              </a:ext>
            </a:extLst>
          </p:cNvPr>
          <p:cNvCxnSpPr/>
          <p:nvPr/>
        </p:nvCxnSpPr>
        <p:spPr>
          <a:xfrm flipV="1">
            <a:off x="7386638" y="1980962"/>
            <a:ext cx="266700" cy="142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A48F70-650B-449A-8E5F-1A7A8470483E}"/>
              </a:ext>
            </a:extLst>
          </p:cNvPr>
          <p:cNvCxnSpPr/>
          <p:nvPr/>
        </p:nvCxnSpPr>
        <p:spPr>
          <a:xfrm flipV="1">
            <a:off x="7355682" y="1151097"/>
            <a:ext cx="326231" cy="1309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79C6FC-E51C-42C5-9AEE-053039071595}"/>
              </a:ext>
            </a:extLst>
          </p:cNvPr>
          <p:cNvCxnSpPr/>
          <p:nvPr/>
        </p:nvCxnSpPr>
        <p:spPr>
          <a:xfrm flipH="1" flipV="1">
            <a:off x="7509272" y="1179671"/>
            <a:ext cx="28575" cy="81557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5" name="TextBox 33">
            <a:extLst>
              <a:ext uri="{FF2B5EF4-FFF2-40B4-BE49-F238E27FC236}">
                <a16:creationId xmlns:a16="http://schemas.microsoft.com/office/drawing/2014/main" id="{C9489B40-9119-4A1C-87E6-AEC292E0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54" y="2428637"/>
            <a:ext cx="477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925EDD-FE45-451B-9727-8EBEB967DFE2}"/>
              </a:ext>
            </a:extLst>
          </p:cNvPr>
          <p:cNvGrpSpPr/>
          <p:nvPr/>
        </p:nvGrpSpPr>
        <p:grpSpPr>
          <a:xfrm>
            <a:off x="1987154" y="1440419"/>
            <a:ext cx="5501878" cy="1462551"/>
            <a:chOff x="1987154" y="1440419"/>
            <a:chExt cx="5501878" cy="146255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25BFD9-18DD-4861-836F-F09D261E83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87154" y="2821703"/>
              <a:ext cx="556021" cy="38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210A2F-34C0-427F-A436-6CC6AE9CAF26}"/>
                </a:ext>
              </a:extLst>
            </p:cNvPr>
            <p:cNvCxnSpPr/>
            <p:nvPr/>
          </p:nvCxnSpPr>
          <p:spPr bwMode="auto">
            <a:xfrm flipV="1">
              <a:off x="2543175" y="2602469"/>
              <a:ext cx="0" cy="216694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47F6B4-B09F-44B0-878A-2C6586A94B86}"/>
                </a:ext>
              </a:extLst>
            </p:cNvPr>
            <p:cNvCxnSpPr/>
            <p:nvPr/>
          </p:nvCxnSpPr>
          <p:spPr bwMode="auto">
            <a:xfrm flipV="1">
              <a:off x="2557463" y="2552462"/>
              <a:ext cx="751285" cy="500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518A6F-2003-470F-9192-364E56CB7157}"/>
                </a:ext>
              </a:extLst>
            </p:cNvPr>
            <p:cNvCxnSpPr/>
            <p:nvPr/>
          </p:nvCxnSpPr>
          <p:spPr bwMode="auto">
            <a:xfrm flipH="1" flipV="1">
              <a:off x="3301605" y="2465547"/>
              <a:ext cx="0" cy="86916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F8EEE8C-4315-4639-82A0-A9A3C17C2D24}"/>
                </a:ext>
              </a:extLst>
            </p:cNvPr>
            <p:cNvCxnSpPr/>
            <p:nvPr/>
          </p:nvCxnSpPr>
          <p:spPr bwMode="auto">
            <a:xfrm flipV="1">
              <a:off x="3293269" y="2414350"/>
              <a:ext cx="750094" cy="500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61C3A9-B375-473F-9D12-757B51E0A1E1}"/>
                </a:ext>
              </a:extLst>
            </p:cNvPr>
            <p:cNvCxnSpPr/>
            <p:nvPr/>
          </p:nvCxnSpPr>
          <p:spPr bwMode="auto">
            <a:xfrm flipH="1" flipV="1">
              <a:off x="4030267" y="2415540"/>
              <a:ext cx="5953" cy="178593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99E2A38-6DBF-48C4-AD5D-D57BE16EC9EF}"/>
                </a:ext>
              </a:extLst>
            </p:cNvPr>
            <p:cNvCxnSpPr/>
            <p:nvPr/>
          </p:nvCxnSpPr>
          <p:spPr bwMode="auto">
            <a:xfrm flipV="1">
              <a:off x="4042174" y="2531031"/>
              <a:ext cx="739378" cy="5476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75926C-EAE3-497B-91E7-798BDDFE8D4A}"/>
                </a:ext>
              </a:extLst>
            </p:cNvPr>
            <p:cNvCxnSpPr/>
            <p:nvPr/>
          </p:nvCxnSpPr>
          <p:spPr bwMode="auto">
            <a:xfrm flipH="1" flipV="1">
              <a:off x="4767263" y="2342913"/>
              <a:ext cx="19050" cy="207169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7088E41-4109-4B58-86F7-C05D1DC2A321}"/>
                </a:ext>
              </a:extLst>
            </p:cNvPr>
            <p:cNvCxnSpPr/>
            <p:nvPr/>
          </p:nvCxnSpPr>
          <p:spPr bwMode="auto">
            <a:xfrm flipV="1">
              <a:off x="4785124" y="2276237"/>
              <a:ext cx="738188" cy="5595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DE9FB07-7D97-43A8-B46D-518BD1372C64}"/>
                </a:ext>
              </a:extLst>
            </p:cNvPr>
            <p:cNvCxnSpPr/>
            <p:nvPr/>
          </p:nvCxnSpPr>
          <p:spPr bwMode="auto">
            <a:xfrm flipH="1" flipV="1">
              <a:off x="5495926" y="1909526"/>
              <a:ext cx="25004" cy="364331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A47E5F2-6DC8-4C8C-AFB1-3BA3A6EF7D19}"/>
                </a:ext>
              </a:extLst>
            </p:cNvPr>
            <p:cNvCxnSpPr/>
            <p:nvPr/>
          </p:nvCxnSpPr>
          <p:spPr bwMode="auto">
            <a:xfrm flipV="1">
              <a:off x="5491163" y="1857138"/>
              <a:ext cx="739378" cy="5476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273405-9ADD-468C-BC15-FDE0220B8BEF}"/>
                </a:ext>
              </a:extLst>
            </p:cNvPr>
            <p:cNvCxnSpPr/>
            <p:nvPr/>
          </p:nvCxnSpPr>
          <p:spPr bwMode="auto">
            <a:xfrm flipH="1" flipV="1">
              <a:off x="6232923" y="1765459"/>
              <a:ext cx="5953" cy="92869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46CC417-E3D5-4402-BAAC-208FA26B472B}"/>
                </a:ext>
              </a:extLst>
            </p:cNvPr>
            <p:cNvCxnSpPr/>
            <p:nvPr/>
          </p:nvCxnSpPr>
          <p:spPr bwMode="auto">
            <a:xfrm flipV="1">
              <a:off x="6226969" y="1678544"/>
              <a:ext cx="656035" cy="809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6574490-627D-4AA7-B070-0B24A93A745B}"/>
                </a:ext>
              </a:extLst>
            </p:cNvPr>
            <p:cNvCxnSpPr/>
            <p:nvPr/>
          </p:nvCxnSpPr>
          <p:spPr bwMode="auto">
            <a:xfrm flipH="1" flipV="1">
              <a:off x="6873480" y="1503521"/>
              <a:ext cx="7144" cy="172641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6E463B-D009-4866-B35B-49A45A0D52F7}"/>
                </a:ext>
              </a:extLst>
            </p:cNvPr>
            <p:cNvCxnSpPr/>
            <p:nvPr/>
          </p:nvCxnSpPr>
          <p:spPr bwMode="auto">
            <a:xfrm flipV="1">
              <a:off x="6860382" y="1440419"/>
              <a:ext cx="628650" cy="7262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03" name="TextBox 79">
              <a:extLst>
                <a:ext uri="{FF2B5EF4-FFF2-40B4-BE49-F238E27FC236}">
                  <a16:creationId xmlns:a16="http://schemas.microsoft.com/office/drawing/2014/main" id="{03EB9FED-67E5-4B0E-927B-3FAB11A94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697" y="2579805"/>
              <a:ext cx="47654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n-US" sz="1500" i="1">
                  <a:solidFill>
                    <a:srgbClr val="7030A0"/>
                  </a:solidFill>
                  <a:latin typeface="Cambria Math" panose="02040503050406030204" pitchFamily="18" charset="0"/>
                </a:rPr>
                <a:t>Δ</a:t>
              </a:r>
              <a:r>
                <a:rPr lang="en-US" altLang="en-US" sz="1500" i="1">
                  <a:solidFill>
                    <a:srgbClr val="7030A0"/>
                  </a:solidFill>
                  <a:latin typeface="Cambria Math" panose="02040503050406030204" pitchFamily="18" charset="0"/>
                </a:rPr>
                <a:t>H</a:t>
              </a:r>
              <a:endPara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4" name="TextBox 80">
              <a:extLst>
                <a:ext uri="{FF2B5EF4-FFF2-40B4-BE49-F238E27FC236}">
                  <a16:creationId xmlns:a16="http://schemas.microsoft.com/office/drawing/2014/main" id="{3B284B0C-2BFD-45B9-ADE0-3F041C978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2704" y="1957775"/>
              <a:ext cx="47654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n-US" sz="1500" i="1">
                  <a:solidFill>
                    <a:srgbClr val="7030A0"/>
                  </a:solidFill>
                  <a:latin typeface="Cambria Math" panose="02040503050406030204" pitchFamily="18" charset="0"/>
                </a:rPr>
                <a:t>Δ</a:t>
              </a:r>
              <a:r>
                <a:rPr lang="en-US" altLang="en-US" sz="1500" i="1">
                  <a:solidFill>
                    <a:srgbClr val="7030A0"/>
                  </a:solidFill>
                  <a:latin typeface="Cambria Math" panose="02040503050406030204" pitchFamily="18" charset="0"/>
                </a:rPr>
                <a:t>H</a:t>
              </a:r>
              <a:endPara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A036FEF-9A12-4AA8-A15D-C7F74B8B89BE}"/>
              </a:ext>
            </a:extLst>
          </p:cNvPr>
          <p:cNvSpPr txBox="1"/>
          <p:nvPr/>
        </p:nvSpPr>
        <p:spPr>
          <a:xfrm>
            <a:off x="854274" y="66088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GNSS and leveling adjustment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EC236FE5-6B41-46AE-A47C-AFB60F595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335" y="4507684"/>
            <a:ext cx="1630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Credit: Dan </a:t>
            </a:r>
            <a:r>
              <a:rPr lang="en-US" altLang="en-US" sz="1350" dirty="0" err="1">
                <a:latin typeface="Arial" panose="020B0604020202020204" pitchFamily="34" charset="0"/>
              </a:rPr>
              <a:t>Gillins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0021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40004C6-9358-4F60-AEC3-F0FFA49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33832" name="Slide Number Placeholder 1">
            <a:extLst>
              <a:ext uri="{FF2B5EF4-FFF2-40B4-BE49-F238E27FC236}">
                <a16:creationId xmlns:a16="http://schemas.microsoft.com/office/drawing/2014/main" id="{B8D8EFAB-0215-4698-B53D-C2B2E1B0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3000" y="4544537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EDF10B8-5083-4CFB-BB95-05BC8AA5EC06}" type="slidenum">
              <a:rPr lang="en-US" altLang="en-US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359F1E-01A8-4407-BDB3-42D5C2AA937D}"/>
              </a:ext>
            </a:extLst>
          </p:cNvPr>
          <p:cNvSpPr/>
          <p:nvPr/>
        </p:nvSpPr>
        <p:spPr>
          <a:xfrm flipH="1">
            <a:off x="1822847" y="2807415"/>
            <a:ext cx="179784" cy="77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A17FEF4-3504-4A11-926D-5A988AF26CAA}"/>
              </a:ext>
            </a:extLst>
          </p:cNvPr>
          <p:cNvSpPr/>
          <p:nvPr/>
        </p:nvSpPr>
        <p:spPr>
          <a:xfrm>
            <a:off x="1627585" y="4115911"/>
            <a:ext cx="6225778" cy="567929"/>
          </a:xfrm>
          <a:custGeom>
            <a:avLst/>
            <a:gdLst>
              <a:gd name="connsiteX0" fmla="*/ 0 w 6743700"/>
              <a:gd name="connsiteY0" fmla="*/ 1543050 h 1543050"/>
              <a:gd name="connsiteX1" fmla="*/ 561975 w 6743700"/>
              <a:gd name="connsiteY1" fmla="*/ 1447800 h 1543050"/>
              <a:gd name="connsiteX2" fmla="*/ 1000125 w 6743700"/>
              <a:gd name="connsiteY2" fmla="*/ 1343025 h 1543050"/>
              <a:gd name="connsiteX3" fmla="*/ 1847850 w 6743700"/>
              <a:gd name="connsiteY3" fmla="*/ 1123950 h 1543050"/>
              <a:gd name="connsiteX4" fmla="*/ 2114550 w 6743700"/>
              <a:gd name="connsiteY4" fmla="*/ 1085850 h 1543050"/>
              <a:gd name="connsiteX5" fmla="*/ 2667000 w 6743700"/>
              <a:gd name="connsiteY5" fmla="*/ 942975 h 1543050"/>
              <a:gd name="connsiteX6" fmla="*/ 2924175 w 6743700"/>
              <a:gd name="connsiteY6" fmla="*/ 895350 h 1543050"/>
              <a:gd name="connsiteX7" fmla="*/ 3438525 w 6743700"/>
              <a:gd name="connsiteY7" fmla="*/ 723900 h 1543050"/>
              <a:gd name="connsiteX8" fmla="*/ 3924300 w 6743700"/>
              <a:gd name="connsiteY8" fmla="*/ 619125 h 1543050"/>
              <a:gd name="connsiteX9" fmla="*/ 4476750 w 6743700"/>
              <a:gd name="connsiteY9" fmla="*/ 485775 h 1543050"/>
              <a:gd name="connsiteX10" fmla="*/ 4914900 w 6743700"/>
              <a:gd name="connsiteY10" fmla="*/ 333375 h 1543050"/>
              <a:gd name="connsiteX11" fmla="*/ 5476875 w 6743700"/>
              <a:gd name="connsiteY11" fmla="*/ 161925 h 1543050"/>
              <a:gd name="connsiteX12" fmla="*/ 5762625 w 6743700"/>
              <a:gd name="connsiteY12" fmla="*/ 104775 h 1543050"/>
              <a:gd name="connsiteX13" fmla="*/ 6553200 w 6743700"/>
              <a:gd name="connsiteY13" fmla="*/ 19050 h 1543050"/>
              <a:gd name="connsiteX14" fmla="*/ 6743700 w 6743700"/>
              <a:gd name="connsiteY14" fmla="*/ 0 h 1543050"/>
              <a:gd name="connsiteX15" fmla="*/ 6743700 w 6743700"/>
              <a:gd name="connsiteY1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3700" h="1543050">
                <a:moveTo>
                  <a:pt x="0" y="1543050"/>
                </a:moveTo>
                <a:cubicBezTo>
                  <a:pt x="197643" y="1512094"/>
                  <a:pt x="395287" y="1481138"/>
                  <a:pt x="561975" y="1447800"/>
                </a:cubicBezTo>
                <a:cubicBezTo>
                  <a:pt x="728663" y="1414462"/>
                  <a:pt x="1000125" y="1343025"/>
                  <a:pt x="1000125" y="1343025"/>
                </a:cubicBezTo>
                <a:lnTo>
                  <a:pt x="1847850" y="1123950"/>
                </a:lnTo>
                <a:cubicBezTo>
                  <a:pt x="2033588" y="1081087"/>
                  <a:pt x="1978025" y="1116012"/>
                  <a:pt x="2114550" y="1085850"/>
                </a:cubicBezTo>
                <a:cubicBezTo>
                  <a:pt x="2251075" y="1055688"/>
                  <a:pt x="2532062" y="974725"/>
                  <a:pt x="2667000" y="942975"/>
                </a:cubicBezTo>
                <a:cubicBezTo>
                  <a:pt x="2801938" y="911225"/>
                  <a:pt x="2795588" y="931862"/>
                  <a:pt x="2924175" y="895350"/>
                </a:cubicBezTo>
                <a:cubicBezTo>
                  <a:pt x="3052762" y="858838"/>
                  <a:pt x="3271838" y="769937"/>
                  <a:pt x="3438525" y="723900"/>
                </a:cubicBezTo>
                <a:cubicBezTo>
                  <a:pt x="3605212" y="677863"/>
                  <a:pt x="3751263" y="658812"/>
                  <a:pt x="3924300" y="619125"/>
                </a:cubicBezTo>
                <a:cubicBezTo>
                  <a:pt x="4097338" y="579437"/>
                  <a:pt x="4311650" y="533400"/>
                  <a:pt x="4476750" y="485775"/>
                </a:cubicBezTo>
                <a:cubicBezTo>
                  <a:pt x="4641850" y="438150"/>
                  <a:pt x="4748213" y="387350"/>
                  <a:pt x="4914900" y="333375"/>
                </a:cubicBezTo>
                <a:cubicBezTo>
                  <a:pt x="5081587" y="279400"/>
                  <a:pt x="5335588" y="200025"/>
                  <a:pt x="5476875" y="161925"/>
                </a:cubicBezTo>
                <a:cubicBezTo>
                  <a:pt x="5618162" y="123825"/>
                  <a:pt x="5583238" y="128587"/>
                  <a:pt x="5762625" y="104775"/>
                </a:cubicBezTo>
                <a:cubicBezTo>
                  <a:pt x="5942013" y="80962"/>
                  <a:pt x="6553200" y="19050"/>
                  <a:pt x="6553200" y="19050"/>
                </a:cubicBezTo>
                <a:lnTo>
                  <a:pt x="6743700" y="0"/>
                </a:lnTo>
                <a:lnTo>
                  <a:pt x="674370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B2E8-43E3-4CBA-9B34-7A3594A99430}"/>
              </a:ext>
            </a:extLst>
          </p:cNvPr>
          <p:cNvSpPr txBox="1"/>
          <p:nvPr/>
        </p:nvSpPr>
        <p:spPr>
          <a:xfrm rot="21235662">
            <a:off x="3617119" y="4430846"/>
            <a:ext cx="1201341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Geoid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A0DF31-79B7-41E1-8A59-1152C2C29532}"/>
              </a:ext>
            </a:extLst>
          </p:cNvPr>
          <p:cNvSpPr/>
          <p:nvPr/>
        </p:nvSpPr>
        <p:spPr>
          <a:xfrm flipH="1">
            <a:off x="7408069" y="1400096"/>
            <a:ext cx="210741" cy="845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9779E7-364C-4C55-B21B-9E1CE10E83A2}"/>
              </a:ext>
            </a:extLst>
          </p:cNvPr>
          <p:cNvCxnSpPr>
            <a:stCxn id="5" idx="4"/>
            <a:endCxn id="5" idx="4"/>
          </p:cNvCxnSpPr>
          <p:nvPr/>
        </p:nvCxnSpPr>
        <p:spPr>
          <a:xfrm>
            <a:off x="1919288" y="27621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8DD46E-ED81-4F75-9682-E6451D76E37E}"/>
              </a:ext>
            </a:extLst>
          </p:cNvPr>
          <p:cNvCxnSpPr>
            <a:stCxn id="5" idx="4"/>
          </p:cNvCxnSpPr>
          <p:nvPr/>
        </p:nvCxnSpPr>
        <p:spPr>
          <a:xfrm>
            <a:off x="1912144" y="2884805"/>
            <a:ext cx="82154" cy="177165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1E1D73-7E3F-4297-81D8-EE115AD19C59}"/>
              </a:ext>
            </a:extLst>
          </p:cNvPr>
          <p:cNvCxnSpPr/>
          <p:nvPr/>
        </p:nvCxnSpPr>
        <p:spPr>
          <a:xfrm flipV="1">
            <a:off x="1785938" y="3255090"/>
            <a:ext cx="266700" cy="142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B82DCF-BA8A-48B2-B91C-104EF61A2396}"/>
              </a:ext>
            </a:extLst>
          </p:cNvPr>
          <p:cNvCxnSpPr/>
          <p:nvPr/>
        </p:nvCxnSpPr>
        <p:spPr>
          <a:xfrm flipV="1">
            <a:off x="1754982" y="2425224"/>
            <a:ext cx="326231" cy="1309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EE7131-A735-4492-9482-18B6CEE82327}"/>
              </a:ext>
            </a:extLst>
          </p:cNvPr>
          <p:cNvCxnSpPr/>
          <p:nvPr/>
        </p:nvCxnSpPr>
        <p:spPr>
          <a:xfrm flipH="1" flipV="1">
            <a:off x="1908572" y="2425224"/>
            <a:ext cx="28575" cy="8155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25">
            <a:extLst>
              <a:ext uri="{FF2B5EF4-FFF2-40B4-BE49-F238E27FC236}">
                <a16:creationId xmlns:a16="http://schemas.microsoft.com/office/drawing/2014/main" id="{06FA2869-5B3A-433E-88B8-F4F55FC2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779" y="3400346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1,adj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5D6C90-3DEF-4EF5-9547-9D92586A00BB}"/>
              </a:ext>
            </a:extLst>
          </p:cNvPr>
          <p:cNvCxnSpPr/>
          <p:nvPr/>
        </p:nvCxnSpPr>
        <p:spPr>
          <a:xfrm>
            <a:off x="7537848" y="1637030"/>
            <a:ext cx="58340" cy="245626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A3BCCC-E3A1-4DFC-B965-A9C87A2CBD48}"/>
              </a:ext>
            </a:extLst>
          </p:cNvPr>
          <p:cNvCxnSpPr/>
          <p:nvPr/>
        </p:nvCxnSpPr>
        <p:spPr>
          <a:xfrm flipV="1">
            <a:off x="7393781" y="1846580"/>
            <a:ext cx="266700" cy="142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F48E8D-4427-4C25-9B9A-0FD0D819E649}"/>
              </a:ext>
            </a:extLst>
          </p:cNvPr>
          <p:cNvCxnSpPr/>
          <p:nvPr/>
        </p:nvCxnSpPr>
        <p:spPr>
          <a:xfrm flipV="1">
            <a:off x="7362826" y="1016715"/>
            <a:ext cx="326231" cy="1309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C64319-CE65-44CF-BAF7-63A1AE603251}"/>
              </a:ext>
            </a:extLst>
          </p:cNvPr>
          <p:cNvCxnSpPr/>
          <p:nvPr/>
        </p:nvCxnSpPr>
        <p:spPr>
          <a:xfrm flipH="1" flipV="1">
            <a:off x="7516416" y="1045290"/>
            <a:ext cx="28575" cy="81557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33">
            <a:extLst>
              <a:ext uri="{FF2B5EF4-FFF2-40B4-BE49-F238E27FC236}">
                <a16:creationId xmlns:a16="http://schemas.microsoft.com/office/drawing/2014/main" id="{6E2703E4-B48D-4C49-8E26-C78E6C4F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6" y="2445465"/>
            <a:ext cx="691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 dirty="0">
                <a:solidFill>
                  <a:srgbClr val="7030A0"/>
                </a:solidFill>
                <a:latin typeface="Arial" panose="020B0604020202020204" pitchFamily="34" charset="0"/>
              </a:rPr>
              <a:t>2,adj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AF9F08-FFF7-45F8-9CD9-956D828E9DA0}"/>
              </a:ext>
            </a:extLst>
          </p:cNvPr>
          <p:cNvGrpSpPr/>
          <p:nvPr/>
        </p:nvGrpSpPr>
        <p:grpSpPr>
          <a:xfrm>
            <a:off x="1987154" y="1442959"/>
            <a:ext cx="5501878" cy="1470653"/>
            <a:chOff x="1987154" y="1442959"/>
            <a:chExt cx="5501878" cy="14706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5468A2-2DAB-40A6-9E1C-4E6045B8484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87154" y="2821623"/>
              <a:ext cx="556021" cy="38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B6ABC7-FDDF-4B41-A65C-44C123A524F1}"/>
                </a:ext>
              </a:extLst>
            </p:cNvPr>
            <p:cNvCxnSpPr/>
            <p:nvPr/>
          </p:nvCxnSpPr>
          <p:spPr bwMode="auto">
            <a:xfrm flipV="1">
              <a:off x="2543175" y="2606199"/>
              <a:ext cx="0" cy="216694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B45B00-D8A0-4D21-B94E-E7446968E70B}"/>
                </a:ext>
              </a:extLst>
            </p:cNvPr>
            <p:cNvCxnSpPr/>
            <p:nvPr/>
          </p:nvCxnSpPr>
          <p:spPr bwMode="auto">
            <a:xfrm flipV="1">
              <a:off x="2557463" y="2555003"/>
              <a:ext cx="751285" cy="5119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7D5260-F6C7-459F-B247-5FE059A006D2}"/>
                </a:ext>
              </a:extLst>
            </p:cNvPr>
            <p:cNvCxnSpPr/>
            <p:nvPr/>
          </p:nvCxnSpPr>
          <p:spPr bwMode="auto">
            <a:xfrm flipH="1" flipV="1">
              <a:off x="3301604" y="2469278"/>
              <a:ext cx="0" cy="85725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0C70DD-2851-4703-8374-063DFF9E4D92}"/>
                </a:ext>
              </a:extLst>
            </p:cNvPr>
            <p:cNvCxnSpPr/>
            <p:nvPr/>
          </p:nvCxnSpPr>
          <p:spPr bwMode="auto">
            <a:xfrm flipV="1">
              <a:off x="3293269" y="2416890"/>
              <a:ext cx="750094" cy="5119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7280006-B9F7-4B55-8B54-AB01E7BF9759}"/>
                </a:ext>
              </a:extLst>
            </p:cNvPr>
            <p:cNvCxnSpPr/>
            <p:nvPr/>
          </p:nvCxnSpPr>
          <p:spPr bwMode="auto">
            <a:xfrm flipH="1" flipV="1">
              <a:off x="4030267" y="2418081"/>
              <a:ext cx="5953" cy="179785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F5BDDF2-1CA5-4F1F-8A0E-087F9667DFEF}"/>
                </a:ext>
              </a:extLst>
            </p:cNvPr>
            <p:cNvCxnSpPr/>
            <p:nvPr/>
          </p:nvCxnSpPr>
          <p:spPr bwMode="auto">
            <a:xfrm flipV="1">
              <a:off x="4042173" y="2533571"/>
              <a:ext cx="739378" cy="5595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DEAC3B-F084-428E-B256-A12C1517BF9B}"/>
                </a:ext>
              </a:extLst>
            </p:cNvPr>
            <p:cNvCxnSpPr/>
            <p:nvPr/>
          </p:nvCxnSpPr>
          <p:spPr bwMode="auto">
            <a:xfrm flipH="1" flipV="1">
              <a:off x="4767263" y="2345453"/>
              <a:ext cx="19050" cy="207169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D2CD27-883D-4EB1-986F-BD4FBE6C8C28}"/>
                </a:ext>
              </a:extLst>
            </p:cNvPr>
            <p:cNvCxnSpPr/>
            <p:nvPr/>
          </p:nvCxnSpPr>
          <p:spPr bwMode="auto">
            <a:xfrm flipV="1">
              <a:off x="4785123" y="2279968"/>
              <a:ext cx="738188" cy="547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F65CDEC-4571-4583-9899-0219B8E6D263}"/>
                </a:ext>
              </a:extLst>
            </p:cNvPr>
            <p:cNvCxnSpPr/>
            <p:nvPr/>
          </p:nvCxnSpPr>
          <p:spPr bwMode="auto">
            <a:xfrm flipH="1" flipV="1">
              <a:off x="5495926" y="1912065"/>
              <a:ext cx="25004" cy="365521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4C3B5F-9FC5-4542-B850-5DE86D36B15E}"/>
                </a:ext>
              </a:extLst>
            </p:cNvPr>
            <p:cNvCxnSpPr/>
            <p:nvPr/>
          </p:nvCxnSpPr>
          <p:spPr bwMode="auto">
            <a:xfrm flipV="1">
              <a:off x="5491163" y="1859678"/>
              <a:ext cx="739378" cy="547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20F573B-1153-4F89-959B-8C39317F8ADA}"/>
                </a:ext>
              </a:extLst>
            </p:cNvPr>
            <p:cNvCxnSpPr/>
            <p:nvPr/>
          </p:nvCxnSpPr>
          <p:spPr bwMode="auto">
            <a:xfrm flipH="1" flipV="1">
              <a:off x="6232923" y="1767999"/>
              <a:ext cx="5953" cy="92869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24BAAC3-D737-4F0B-A5D5-688DDCB93E9E}"/>
                </a:ext>
              </a:extLst>
            </p:cNvPr>
            <p:cNvCxnSpPr/>
            <p:nvPr/>
          </p:nvCxnSpPr>
          <p:spPr bwMode="auto">
            <a:xfrm flipV="1">
              <a:off x="6226969" y="1681084"/>
              <a:ext cx="656035" cy="8096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D180CAF-2FCA-4926-B4CE-DECDE1EDBE1D}"/>
                </a:ext>
              </a:extLst>
            </p:cNvPr>
            <p:cNvCxnSpPr/>
            <p:nvPr/>
          </p:nvCxnSpPr>
          <p:spPr bwMode="auto">
            <a:xfrm flipH="1" flipV="1">
              <a:off x="6873480" y="1506062"/>
              <a:ext cx="7144" cy="172641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FA5C33-B8D9-4DCA-B551-2836262734EE}"/>
                </a:ext>
              </a:extLst>
            </p:cNvPr>
            <p:cNvCxnSpPr/>
            <p:nvPr/>
          </p:nvCxnSpPr>
          <p:spPr bwMode="auto">
            <a:xfrm flipV="1">
              <a:off x="6860382" y="1442959"/>
              <a:ext cx="628650" cy="7262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48" name="TextBox 79">
              <a:extLst>
                <a:ext uri="{FF2B5EF4-FFF2-40B4-BE49-F238E27FC236}">
                  <a16:creationId xmlns:a16="http://schemas.microsoft.com/office/drawing/2014/main" id="{4E84C857-6F14-4579-BB4A-6BD965DE2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696" y="2590447"/>
              <a:ext cx="68713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n-US" sz="1500" i="1">
                  <a:solidFill>
                    <a:srgbClr val="7030A0"/>
                  </a:solidFill>
                  <a:latin typeface="Cambria Math" panose="02040503050406030204" pitchFamily="18" charset="0"/>
                </a:rPr>
                <a:t>Δ</a:t>
              </a:r>
              <a:r>
                <a:rPr lang="en-US" altLang="en-US" sz="1500" i="1">
                  <a:solidFill>
                    <a:srgbClr val="7030A0"/>
                  </a:solidFill>
                  <a:latin typeface="Cambria Math" panose="02040503050406030204" pitchFamily="18" charset="0"/>
                </a:rPr>
                <a:t>H</a:t>
              </a:r>
              <a:r>
                <a:rPr lang="en-US" altLang="en-US" sz="1500" i="1" baseline="-25000">
                  <a:solidFill>
                    <a:srgbClr val="7030A0"/>
                  </a:solidFill>
                  <a:latin typeface="Cambria Math" panose="02040503050406030204" pitchFamily="18" charset="0"/>
                </a:rPr>
                <a:t>adj</a:t>
              </a:r>
              <a:endPara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811" name="TextBox 36">
            <a:extLst>
              <a:ext uri="{FF2B5EF4-FFF2-40B4-BE49-F238E27FC236}">
                <a16:creationId xmlns:a16="http://schemas.microsoft.com/office/drawing/2014/main" id="{067DCB31-44B6-4DA5-9D1D-4228B170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256" y="1953737"/>
            <a:ext cx="6869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500" i="1">
                <a:solidFill>
                  <a:srgbClr val="7030A0"/>
                </a:solidFill>
                <a:latin typeface="Cambria Math" panose="02040503050406030204" pitchFamily="18" charset="0"/>
              </a:rPr>
              <a:t>Δ</a:t>
            </a:r>
            <a:r>
              <a:rPr lang="en-US" altLang="en-US" sz="1500" i="1">
                <a:solidFill>
                  <a:srgbClr val="7030A0"/>
                </a:solidFill>
                <a:latin typeface="Cambria Math" panose="02040503050406030204" pitchFamily="18" charset="0"/>
              </a:rPr>
              <a:t>H</a:t>
            </a:r>
            <a:r>
              <a:rPr lang="en-US" altLang="en-US" sz="1500" i="1" baseline="-25000">
                <a:solidFill>
                  <a:srgbClr val="7030A0"/>
                </a:solidFill>
                <a:latin typeface="Cambria Math" panose="02040503050406030204" pitchFamily="18" charset="0"/>
              </a:rPr>
              <a:t>adj</a:t>
            </a:r>
            <a:endParaRPr lang="en-US" altLang="en-US" sz="1800" i="1" baseline="-250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814820-B745-4164-86E0-D8999A761CF9}"/>
              </a:ext>
            </a:extLst>
          </p:cNvPr>
          <p:cNvSpPr/>
          <p:nvPr/>
        </p:nvSpPr>
        <p:spPr>
          <a:xfrm flipH="1">
            <a:off x="2456260" y="2568099"/>
            <a:ext cx="179784" cy="773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E26D13-A3BF-4D44-A760-9FC5AD6544A2}"/>
              </a:ext>
            </a:extLst>
          </p:cNvPr>
          <p:cNvSpPr/>
          <p:nvPr/>
        </p:nvSpPr>
        <p:spPr>
          <a:xfrm flipH="1">
            <a:off x="3207544" y="2409746"/>
            <a:ext cx="17978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6518E-2B3B-4D81-9D6A-EA901155A279}"/>
              </a:ext>
            </a:extLst>
          </p:cNvPr>
          <p:cNvSpPr/>
          <p:nvPr/>
        </p:nvSpPr>
        <p:spPr>
          <a:xfrm flipH="1">
            <a:off x="3932635" y="2564527"/>
            <a:ext cx="179784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3909EC-E1C8-48B3-9AE5-D9DDF514EE2B}"/>
              </a:ext>
            </a:extLst>
          </p:cNvPr>
          <p:cNvSpPr/>
          <p:nvPr/>
        </p:nvSpPr>
        <p:spPr>
          <a:xfrm flipH="1">
            <a:off x="4669632" y="2278777"/>
            <a:ext cx="17978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8C3B04-EF81-4118-9BDE-405F6D8F3F1B}"/>
              </a:ext>
            </a:extLst>
          </p:cNvPr>
          <p:cNvSpPr/>
          <p:nvPr/>
        </p:nvSpPr>
        <p:spPr>
          <a:xfrm flipH="1">
            <a:off x="5407819" y="1860868"/>
            <a:ext cx="179785" cy="773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E468B8-6455-4E4F-A057-567C935EBD8C}"/>
              </a:ext>
            </a:extLst>
          </p:cNvPr>
          <p:cNvSpPr/>
          <p:nvPr/>
        </p:nvSpPr>
        <p:spPr>
          <a:xfrm flipH="1">
            <a:off x="6138863" y="1707277"/>
            <a:ext cx="17978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184BF76-9ACC-450F-A13C-370C8B5322D5}"/>
              </a:ext>
            </a:extLst>
          </p:cNvPr>
          <p:cNvSpPr/>
          <p:nvPr/>
        </p:nvSpPr>
        <p:spPr>
          <a:xfrm flipH="1">
            <a:off x="6784182" y="1454865"/>
            <a:ext cx="179785" cy="773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7B765E-B8C2-4046-9C5D-0C74013EBF0C}"/>
              </a:ext>
            </a:extLst>
          </p:cNvPr>
          <p:cNvCxnSpPr/>
          <p:nvPr/>
        </p:nvCxnSpPr>
        <p:spPr>
          <a:xfrm>
            <a:off x="2583656" y="2670492"/>
            <a:ext cx="109538" cy="189071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F2F4E7-3C40-4825-8AC9-CD972D26D89F}"/>
              </a:ext>
            </a:extLst>
          </p:cNvPr>
          <p:cNvCxnSpPr/>
          <p:nvPr/>
        </p:nvCxnSpPr>
        <p:spPr>
          <a:xfrm>
            <a:off x="3355182" y="2513330"/>
            <a:ext cx="116681" cy="199072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F15F216-ABE5-4B28-9C6A-1CCFBB403151}"/>
              </a:ext>
            </a:extLst>
          </p:cNvPr>
          <p:cNvCxnSpPr/>
          <p:nvPr/>
        </p:nvCxnSpPr>
        <p:spPr>
          <a:xfrm>
            <a:off x="4040982" y="2663349"/>
            <a:ext cx="102394" cy="1740694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9685B8-F8DF-48F3-BC0E-0D2012C51D49}"/>
              </a:ext>
            </a:extLst>
          </p:cNvPr>
          <p:cNvCxnSpPr/>
          <p:nvPr/>
        </p:nvCxnSpPr>
        <p:spPr>
          <a:xfrm>
            <a:off x="4819650" y="2391887"/>
            <a:ext cx="123825" cy="194071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09DF04B-8065-45A0-862F-E91C8E1CBEBC}"/>
              </a:ext>
            </a:extLst>
          </p:cNvPr>
          <p:cNvCxnSpPr/>
          <p:nvPr/>
        </p:nvCxnSpPr>
        <p:spPr>
          <a:xfrm>
            <a:off x="5534026" y="1977549"/>
            <a:ext cx="116681" cy="229076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4295EB-D4EA-4893-BFE4-2EC01410CA7A}"/>
              </a:ext>
            </a:extLst>
          </p:cNvPr>
          <p:cNvCxnSpPr/>
          <p:nvPr/>
        </p:nvCxnSpPr>
        <p:spPr>
          <a:xfrm>
            <a:off x="6284119" y="1806099"/>
            <a:ext cx="116681" cy="2369344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99D161E-EF00-4341-8FB0-0E6842438C16}"/>
              </a:ext>
            </a:extLst>
          </p:cNvPr>
          <p:cNvCxnSpPr/>
          <p:nvPr/>
        </p:nvCxnSpPr>
        <p:spPr>
          <a:xfrm>
            <a:off x="6912769" y="1577499"/>
            <a:ext cx="109538" cy="253365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BD6CD75-2386-4A8B-9AF0-C237D8E6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660" y="3443209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3FB6E8-2DA2-4A0F-84A7-19FD24E7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329" y="3407490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463A75-33E2-4C33-A2A5-775A13E5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554" y="3328909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5CCBF0-DA8E-49DF-B39A-854E10FCB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085" y="3214609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D00502-0352-449B-A311-BAD79D22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41" y="3136027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DEF180-C1F5-4B0E-9E2B-56C5BF636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698" y="2971721"/>
            <a:ext cx="692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7030A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i="1" baseline="-250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DB1983-D835-4F1F-BDAA-A5DCA485602B}"/>
              </a:ext>
            </a:extLst>
          </p:cNvPr>
          <p:cNvSpPr txBox="1"/>
          <p:nvPr/>
        </p:nvSpPr>
        <p:spPr>
          <a:xfrm>
            <a:off x="851298" y="64680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GNSS and leveling adjustment</a:t>
            </a:r>
          </a:p>
        </p:txBody>
      </p:sp>
      <p:sp>
        <p:nvSpPr>
          <p:cNvPr id="78" name="TextBox 1">
            <a:extLst>
              <a:ext uri="{FF2B5EF4-FFF2-40B4-BE49-F238E27FC236}">
                <a16:creationId xmlns:a16="http://schemas.microsoft.com/office/drawing/2014/main" id="{D05EB878-1B55-4D53-84D9-7CD47FDCF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335" y="4507684"/>
            <a:ext cx="1630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Credit: Dan </a:t>
            </a:r>
            <a:r>
              <a:rPr lang="en-US" altLang="en-US" sz="1350" dirty="0" err="1">
                <a:latin typeface="Arial" panose="020B0604020202020204" pitchFamily="34" charset="0"/>
              </a:rPr>
              <a:t>Gillins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92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840658" y="65677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840658" y="1662619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modernized NSRS: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Leveling will remain the premier technique for obtaining accurate differential heights.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Users will longer have to rely on historic passive control with coordinates that may be unsuitable.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Users can establish new marks and starting coordinates tied to NAPGD2022 via GNSS wherever they like.</a:t>
            </a:r>
          </a:p>
        </p:txBody>
      </p:sp>
    </p:spTree>
    <p:extLst>
      <p:ext uri="{BB962C8B-B14F-4D97-AF65-F5344CB8AC3E}">
        <p14:creationId xmlns:p14="http://schemas.microsoft.com/office/powerpoint/2010/main" val="27361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2">
            <a:extLst>
              <a:ext uri="{FF2B5EF4-FFF2-40B4-BE49-F238E27FC236}">
                <a16:creationId xmlns:a16="http://schemas.microsoft.com/office/drawing/2014/main" id="{AFEEC17E-1257-46B2-9305-FD42C5141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2533650"/>
            <a:ext cx="404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0" name="Line 3">
            <a:extLst>
              <a:ext uri="{FF2B5EF4-FFF2-40B4-BE49-F238E27FC236}">
                <a16:creationId xmlns:a16="http://schemas.microsoft.com/office/drawing/2014/main" id="{CFADE484-5D5F-494E-86DB-FDF7A445C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7481" y="4325541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D45C6AEE-9EF6-4A10-B995-CFD1F0FE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723" y="1543288"/>
            <a:ext cx="800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Rod 1</a:t>
            </a: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50DA3510-DEB7-4038-9263-512EFD4E6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227" y="1543288"/>
            <a:ext cx="800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Rod 2</a:t>
            </a:r>
          </a:p>
        </p:txBody>
      </p:sp>
      <p:grpSp>
        <p:nvGrpSpPr>
          <p:cNvPr id="63" name="Group 6">
            <a:extLst>
              <a:ext uri="{FF2B5EF4-FFF2-40B4-BE49-F238E27FC236}">
                <a16:creationId xmlns:a16="http://schemas.microsoft.com/office/drawing/2014/main" id="{781F1729-CDA2-4BA4-8F30-93EA926ED926}"/>
              </a:ext>
            </a:extLst>
          </p:cNvPr>
          <p:cNvGrpSpPr>
            <a:grpSpLocks/>
          </p:cNvGrpSpPr>
          <p:nvPr/>
        </p:nvGrpSpPr>
        <p:grpSpPr bwMode="auto">
          <a:xfrm>
            <a:off x="2339579" y="992981"/>
            <a:ext cx="85725" cy="2747963"/>
            <a:chOff x="1005" y="834"/>
            <a:chExt cx="72" cy="2308"/>
          </a:xfrm>
        </p:grpSpPr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442334EF-F74C-4A8F-8011-6C8565504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834"/>
              <a:ext cx="72" cy="203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+mn-lt"/>
                <a:ea typeface="MS PGothic" panose="020B0600070205080204" pitchFamily="34" charset="-128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B68BF116-F91B-4312-95A8-70EC96623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874"/>
              <a:ext cx="57" cy="268"/>
            </a:xfrm>
            <a:custGeom>
              <a:avLst/>
              <a:gdLst>
                <a:gd name="T0" fmla="*/ 34636856 w 38"/>
                <a:gd name="T1" fmla="*/ 2147483646 h 164"/>
                <a:gd name="T2" fmla="*/ 0 w 38"/>
                <a:gd name="T3" fmla="*/ 756921666 h 164"/>
                <a:gd name="T4" fmla="*/ 25898273 w 38"/>
                <a:gd name="T5" fmla="*/ 756921666 h 164"/>
                <a:gd name="T6" fmla="*/ 25898273 w 38"/>
                <a:gd name="T7" fmla="*/ 0 h 164"/>
                <a:gd name="T8" fmla="*/ 55935077 w 38"/>
                <a:gd name="T9" fmla="*/ 0 h 164"/>
                <a:gd name="T10" fmla="*/ 55935077 w 38"/>
                <a:gd name="T11" fmla="*/ 756921666 h 164"/>
                <a:gd name="T12" fmla="*/ 82021004 w 38"/>
                <a:gd name="T13" fmla="*/ 756921666 h 164"/>
                <a:gd name="T14" fmla="*/ 34636856 w 38"/>
                <a:gd name="T15" fmla="*/ 2147483646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64"/>
                <a:gd name="T26" fmla="*/ 38 w 38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64">
                  <a:moveTo>
                    <a:pt x="16" y="16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38" y="16"/>
                  </a:lnTo>
                  <a:lnTo>
                    <a:pt x="16" y="1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6" name="Group 9">
            <a:extLst>
              <a:ext uri="{FF2B5EF4-FFF2-40B4-BE49-F238E27FC236}">
                <a16:creationId xmlns:a16="http://schemas.microsoft.com/office/drawing/2014/main" id="{9F109F5D-EF9B-47DA-B17E-1FF62E229F8B}"/>
              </a:ext>
            </a:extLst>
          </p:cNvPr>
          <p:cNvGrpSpPr>
            <a:grpSpLocks/>
          </p:cNvGrpSpPr>
          <p:nvPr/>
        </p:nvGrpSpPr>
        <p:grpSpPr bwMode="auto">
          <a:xfrm>
            <a:off x="6478191" y="1519238"/>
            <a:ext cx="85725" cy="2751535"/>
            <a:chOff x="4481" y="1276"/>
            <a:chExt cx="72" cy="2311"/>
          </a:xfrm>
        </p:grpSpPr>
        <p:sp>
          <p:nvSpPr>
            <p:cNvPr id="67" name="Rectangle 10">
              <a:extLst>
                <a:ext uri="{FF2B5EF4-FFF2-40B4-BE49-F238E27FC236}">
                  <a16:creationId xmlns:a16="http://schemas.microsoft.com/office/drawing/2014/main" id="{6A83769A-4950-4C88-9F61-CB21EA61C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1276"/>
              <a:ext cx="72" cy="2037"/>
            </a:xfrm>
            <a:prstGeom prst="rect">
              <a:avLst/>
            </a:prstGeom>
            <a:solidFill>
              <a:srgbClr val="CC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+mn-lt"/>
                <a:ea typeface="MS PGothic" panose="020B0600070205080204" pitchFamily="34" charset="-128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DB93012-4BE2-47D5-8713-0CA666569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3319"/>
              <a:ext cx="57" cy="268"/>
            </a:xfrm>
            <a:custGeom>
              <a:avLst/>
              <a:gdLst>
                <a:gd name="T0" fmla="*/ 34636856 w 38"/>
                <a:gd name="T1" fmla="*/ 2147483646 h 164"/>
                <a:gd name="T2" fmla="*/ 0 w 38"/>
                <a:gd name="T3" fmla="*/ 756921666 h 164"/>
                <a:gd name="T4" fmla="*/ 25898273 w 38"/>
                <a:gd name="T5" fmla="*/ 756921666 h 164"/>
                <a:gd name="T6" fmla="*/ 25898273 w 38"/>
                <a:gd name="T7" fmla="*/ 0 h 164"/>
                <a:gd name="T8" fmla="*/ 55935077 w 38"/>
                <a:gd name="T9" fmla="*/ 0 h 164"/>
                <a:gd name="T10" fmla="*/ 55935077 w 38"/>
                <a:gd name="T11" fmla="*/ 756921666 h 164"/>
                <a:gd name="T12" fmla="*/ 82021004 w 38"/>
                <a:gd name="T13" fmla="*/ 756921666 h 164"/>
                <a:gd name="T14" fmla="*/ 34636856 w 38"/>
                <a:gd name="T15" fmla="*/ 2147483646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64"/>
                <a:gd name="T26" fmla="*/ 38 w 38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64">
                  <a:moveTo>
                    <a:pt x="16" y="16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38" y="16"/>
                  </a:lnTo>
                  <a:lnTo>
                    <a:pt x="16" y="1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9" name="Group 12">
            <a:extLst>
              <a:ext uri="{FF2B5EF4-FFF2-40B4-BE49-F238E27FC236}">
                <a16:creationId xmlns:a16="http://schemas.microsoft.com/office/drawing/2014/main" id="{76618782-06AD-47AE-A04A-B11CFBBC80A4}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2486026"/>
            <a:ext cx="1021556" cy="1594247"/>
            <a:chOff x="2332" y="2088"/>
            <a:chExt cx="858" cy="1339"/>
          </a:xfrm>
        </p:grpSpPr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CBAC5097-E701-4FC9-B7DB-A742D74B4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088"/>
              <a:ext cx="858" cy="1339"/>
              <a:chOff x="3576" y="648"/>
              <a:chExt cx="576" cy="820"/>
            </a:xfrm>
          </p:grpSpPr>
          <p:sp>
            <p:nvSpPr>
              <p:cNvPr id="79" name="Line 14">
                <a:extLst>
                  <a:ext uri="{FF2B5EF4-FFF2-40B4-BE49-F238E27FC236}">
                    <a16:creationId xmlns:a16="http://schemas.microsoft.com/office/drawing/2014/main" id="{B2A60289-8930-4435-BCFC-C0536025B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6" y="724"/>
                <a:ext cx="264" cy="574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0" name="Line 15">
                <a:extLst>
                  <a:ext uri="{FF2B5EF4-FFF2-40B4-BE49-F238E27FC236}">
                    <a16:creationId xmlns:a16="http://schemas.microsoft.com/office/drawing/2014/main" id="{E490E952-2AD0-44A1-A2FE-E9C215928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718"/>
                <a:ext cx="280" cy="580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1" name="Line 16">
                <a:extLst>
                  <a:ext uri="{FF2B5EF4-FFF2-40B4-BE49-F238E27FC236}">
                    <a16:creationId xmlns:a16="http://schemas.microsoft.com/office/drawing/2014/main" id="{DECD8BDB-50D9-47D8-B6D4-3D1D395FF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722"/>
                <a:ext cx="8" cy="744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36F42059-03F7-44D5-9549-CC7B27513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4" y="722"/>
                <a:ext cx="8" cy="746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3" name="Line 18">
                <a:extLst>
                  <a:ext uri="{FF2B5EF4-FFF2-40B4-BE49-F238E27FC236}">
                    <a16:creationId xmlns:a16="http://schemas.microsoft.com/office/drawing/2014/main" id="{CC977DFF-8170-477A-A73E-7CB98FCEA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2" y="726"/>
                <a:ext cx="280" cy="572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4" name="Line 19">
                <a:extLst>
                  <a:ext uri="{FF2B5EF4-FFF2-40B4-BE49-F238E27FC236}">
                    <a16:creationId xmlns:a16="http://schemas.microsoft.com/office/drawing/2014/main" id="{B2078B5D-5A6F-4852-858C-9DA50BB3B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84" y="724"/>
                <a:ext cx="268" cy="574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5" name="Rectangle 20">
                <a:extLst>
                  <a:ext uri="{FF2B5EF4-FFF2-40B4-BE49-F238E27FC236}">
                    <a16:creationId xmlns:a16="http://schemas.microsoft.com/office/drawing/2014/main" id="{54BC4C5D-214F-48A7-9801-3FA61F015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648"/>
                <a:ext cx="144" cy="5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  <p:sp>
            <p:nvSpPr>
              <p:cNvPr id="86" name="Line 21">
                <a:extLst>
                  <a:ext uri="{FF2B5EF4-FFF2-40B4-BE49-F238E27FC236}">
                    <a16:creationId xmlns:a16="http://schemas.microsoft.com/office/drawing/2014/main" id="{98E7E3C0-12FC-4561-A039-DA2464EFE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8" y="718"/>
                <a:ext cx="74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7" name="Rectangle 22">
                <a:extLst>
                  <a:ext uri="{FF2B5EF4-FFF2-40B4-BE49-F238E27FC236}">
                    <a16:creationId xmlns:a16="http://schemas.microsoft.com/office/drawing/2014/main" id="{DB37BFC4-7A9D-46B8-A510-B043D686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662"/>
                <a:ext cx="36" cy="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  <p:sp>
            <p:nvSpPr>
              <p:cNvPr id="88" name="Rectangle 23">
                <a:extLst>
                  <a:ext uri="{FF2B5EF4-FFF2-40B4-BE49-F238E27FC236}">
                    <a16:creationId xmlns:a16="http://schemas.microsoft.com/office/drawing/2014/main" id="{FE2AA5F3-A586-4AB4-A3DB-D39EAD728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662"/>
                <a:ext cx="27" cy="2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71" name="Group 24">
              <a:extLst>
                <a:ext uri="{FF2B5EF4-FFF2-40B4-BE49-F238E27FC236}">
                  <a16:creationId xmlns:a16="http://schemas.microsoft.com/office/drawing/2014/main" id="{5502EA45-AE23-4FA5-91BD-C47107CE8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384"/>
              <a:ext cx="142" cy="676"/>
              <a:chOff x="2680" y="2440"/>
              <a:chExt cx="142" cy="676"/>
            </a:xfrm>
          </p:grpSpPr>
          <p:sp>
            <p:nvSpPr>
              <p:cNvPr id="72" name="Rectangle 25">
                <a:extLst>
                  <a:ext uri="{FF2B5EF4-FFF2-40B4-BE49-F238E27FC236}">
                    <a16:creationId xmlns:a16="http://schemas.microsoft.com/office/drawing/2014/main" id="{3C354DE8-2FB0-4875-94D6-1906027C8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2440"/>
                <a:ext cx="140" cy="3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  <p:sp>
            <p:nvSpPr>
              <p:cNvPr id="73" name="Rectangle 26">
                <a:extLst>
                  <a:ext uri="{FF2B5EF4-FFF2-40B4-BE49-F238E27FC236}">
                    <a16:creationId xmlns:a16="http://schemas.microsoft.com/office/drawing/2014/main" id="{2ADB9A4D-DB7E-488B-BDF2-5B2661A47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2530"/>
                <a:ext cx="70" cy="2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  <p:sp>
            <p:nvSpPr>
              <p:cNvPr id="74" name="Rectangle 27">
                <a:extLst>
                  <a:ext uri="{FF2B5EF4-FFF2-40B4-BE49-F238E27FC236}">
                    <a16:creationId xmlns:a16="http://schemas.microsoft.com/office/drawing/2014/main" id="{29ADF562-86DD-433C-8C11-B0D61F773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3082"/>
                <a:ext cx="140" cy="3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  <p:sp>
            <p:nvSpPr>
              <p:cNvPr id="75" name="Line 28">
                <a:extLst>
                  <a:ext uri="{FF2B5EF4-FFF2-40B4-BE49-F238E27FC236}">
                    <a16:creationId xmlns:a16="http://schemas.microsoft.com/office/drawing/2014/main" id="{A97C1BE3-E6A5-4178-BC84-039E3A863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6" y="269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6" name="Line 29">
                <a:extLst>
                  <a:ext uri="{FF2B5EF4-FFF2-40B4-BE49-F238E27FC236}">
                    <a16:creationId xmlns:a16="http://schemas.microsoft.com/office/drawing/2014/main" id="{6F601712-113A-4A14-8617-8D0DE05C4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2576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7" name="Rectangle 30">
                <a:extLst>
                  <a:ext uri="{FF2B5EF4-FFF2-40B4-BE49-F238E27FC236}">
                    <a16:creationId xmlns:a16="http://schemas.microsoft.com/office/drawing/2014/main" id="{2ED2BB59-8E22-49B8-BE82-A709529A8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8" y="2588"/>
                <a:ext cx="4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  <p:sp>
            <p:nvSpPr>
              <p:cNvPr id="78" name="Rectangle 31">
                <a:extLst>
                  <a:ext uri="{FF2B5EF4-FFF2-40B4-BE49-F238E27FC236}">
                    <a16:creationId xmlns:a16="http://schemas.microsoft.com/office/drawing/2014/main" id="{304F0335-AB57-4CDF-85FE-8AD27A821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540"/>
                <a:ext cx="27" cy="2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+mn-lt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89" name="Freeform 32">
            <a:extLst>
              <a:ext uri="{FF2B5EF4-FFF2-40B4-BE49-F238E27FC236}">
                <a16:creationId xmlns:a16="http://schemas.microsoft.com/office/drawing/2014/main" id="{2C36E9FA-C09D-4869-9236-D2069181CEF6}"/>
              </a:ext>
            </a:extLst>
          </p:cNvPr>
          <p:cNvSpPr>
            <a:spLocks/>
          </p:cNvSpPr>
          <p:nvPr/>
        </p:nvSpPr>
        <p:spPr bwMode="auto">
          <a:xfrm>
            <a:off x="1428750" y="3324225"/>
            <a:ext cx="6124575" cy="742950"/>
          </a:xfrm>
          <a:custGeom>
            <a:avLst/>
            <a:gdLst>
              <a:gd name="T0" fmla="*/ 0 w 5144"/>
              <a:gd name="T1" fmla="*/ 0 h 624"/>
              <a:gd name="T2" fmla="*/ 2147483646 w 5144"/>
              <a:gd name="T3" fmla="*/ 2147483646 h 624"/>
              <a:gd name="T4" fmla="*/ 2147483646 w 5144"/>
              <a:gd name="T5" fmla="*/ 2147483646 h 624"/>
              <a:gd name="T6" fmla="*/ 2147483646 w 5144"/>
              <a:gd name="T7" fmla="*/ 2147483646 h 624"/>
              <a:gd name="T8" fmla="*/ 2147483646 w 5144"/>
              <a:gd name="T9" fmla="*/ 2147483646 h 624"/>
              <a:gd name="T10" fmla="*/ 2147483646 w 5144"/>
              <a:gd name="T11" fmla="*/ 2147483646 h 624"/>
              <a:gd name="T12" fmla="*/ 2147483646 w 5144"/>
              <a:gd name="T13" fmla="*/ 2147483646 h 624"/>
              <a:gd name="T14" fmla="*/ 2147483646 w 5144"/>
              <a:gd name="T15" fmla="*/ 2147483646 h 624"/>
              <a:gd name="T16" fmla="*/ 2147483646 w 5144"/>
              <a:gd name="T17" fmla="*/ 2147483646 h 624"/>
              <a:gd name="T18" fmla="*/ 2147483646 w 5144"/>
              <a:gd name="T19" fmla="*/ 2147483646 h 624"/>
              <a:gd name="T20" fmla="*/ 2147483646 w 5144"/>
              <a:gd name="T21" fmla="*/ 2147483646 h 624"/>
              <a:gd name="T22" fmla="*/ 2147483646 w 5144"/>
              <a:gd name="T23" fmla="*/ 2147483646 h 624"/>
              <a:gd name="T24" fmla="*/ 2147483646 w 5144"/>
              <a:gd name="T25" fmla="*/ 2147483646 h 624"/>
              <a:gd name="T26" fmla="*/ 2147483646 w 5144"/>
              <a:gd name="T27" fmla="*/ 2147483646 h 624"/>
              <a:gd name="T28" fmla="*/ 2147483646 w 5144"/>
              <a:gd name="T29" fmla="*/ 2147483646 h 624"/>
              <a:gd name="T30" fmla="*/ 2147483646 w 5144"/>
              <a:gd name="T31" fmla="*/ 2147483646 h 624"/>
              <a:gd name="T32" fmla="*/ 2147483646 w 5144"/>
              <a:gd name="T33" fmla="*/ 2147483646 h 624"/>
              <a:gd name="T34" fmla="*/ 2147483646 w 5144"/>
              <a:gd name="T35" fmla="*/ 2147483646 h 624"/>
              <a:gd name="T36" fmla="*/ 2147483646 w 5144"/>
              <a:gd name="T37" fmla="*/ 2147483646 h 624"/>
              <a:gd name="T38" fmla="*/ 2147483646 w 5144"/>
              <a:gd name="T39" fmla="*/ 2147483646 h 624"/>
              <a:gd name="T40" fmla="*/ 2147483646 w 5144"/>
              <a:gd name="T41" fmla="*/ 2147483646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144"/>
              <a:gd name="T64" fmla="*/ 0 h 624"/>
              <a:gd name="T65" fmla="*/ 5144 w 514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144" h="624">
                <a:moveTo>
                  <a:pt x="0" y="0"/>
                </a:moveTo>
                <a:cubicBezTo>
                  <a:pt x="79" y="7"/>
                  <a:pt x="145" y="18"/>
                  <a:pt x="224" y="24"/>
                </a:cubicBezTo>
                <a:cubicBezTo>
                  <a:pt x="263" y="34"/>
                  <a:pt x="295" y="42"/>
                  <a:pt x="336" y="48"/>
                </a:cubicBezTo>
                <a:cubicBezTo>
                  <a:pt x="476" y="141"/>
                  <a:pt x="659" y="179"/>
                  <a:pt x="824" y="192"/>
                </a:cubicBezTo>
                <a:cubicBezTo>
                  <a:pt x="913" y="207"/>
                  <a:pt x="988" y="236"/>
                  <a:pt x="1072" y="264"/>
                </a:cubicBezTo>
                <a:cubicBezTo>
                  <a:pt x="1219" y="313"/>
                  <a:pt x="1399" y="326"/>
                  <a:pt x="1552" y="336"/>
                </a:cubicBezTo>
                <a:cubicBezTo>
                  <a:pt x="1621" y="350"/>
                  <a:pt x="1691" y="346"/>
                  <a:pt x="1760" y="360"/>
                </a:cubicBezTo>
                <a:cubicBezTo>
                  <a:pt x="2050" y="355"/>
                  <a:pt x="2127" y="355"/>
                  <a:pt x="2344" y="328"/>
                </a:cubicBezTo>
                <a:cubicBezTo>
                  <a:pt x="2461" y="289"/>
                  <a:pt x="2585" y="325"/>
                  <a:pt x="2704" y="336"/>
                </a:cubicBezTo>
                <a:cubicBezTo>
                  <a:pt x="2779" y="343"/>
                  <a:pt x="2928" y="352"/>
                  <a:pt x="2928" y="352"/>
                </a:cubicBezTo>
                <a:cubicBezTo>
                  <a:pt x="3002" y="367"/>
                  <a:pt x="3077" y="373"/>
                  <a:pt x="3152" y="384"/>
                </a:cubicBezTo>
                <a:cubicBezTo>
                  <a:pt x="3207" y="402"/>
                  <a:pt x="3263" y="409"/>
                  <a:pt x="3320" y="416"/>
                </a:cubicBezTo>
                <a:cubicBezTo>
                  <a:pt x="3371" y="431"/>
                  <a:pt x="3374" y="434"/>
                  <a:pt x="3424" y="440"/>
                </a:cubicBezTo>
                <a:cubicBezTo>
                  <a:pt x="3472" y="446"/>
                  <a:pt x="3568" y="456"/>
                  <a:pt x="3568" y="456"/>
                </a:cubicBezTo>
                <a:cubicBezTo>
                  <a:pt x="3613" y="471"/>
                  <a:pt x="3658" y="477"/>
                  <a:pt x="3704" y="488"/>
                </a:cubicBezTo>
                <a:cubicBezTo>
                  <a:pt x="3776" y="505"/>
                  <a:pt x="3846" y="525"/>
                  <a:pt x="3920" y="536"/>
                </a:cubicBezTo>
                <a:cubicBezTo>
                  <a:pt x="4073" y="587"/>
                  <a:pt x="4241" y="598"/>
                  <a:pt x="4400" y="624"/>
                </a:cubicBezTo>
                <a:cubicBezTo>
                  <a:pt x="4483" y="621"/>
                  <a:pt x="4565" y="621"/>
                  <a:pt x="4648" y="616"/>
                </a:cubicBezTo>
                <a:cubicBezTo>
                  <a:pt x="4685" y="614"/>
                  <a:pt x="4724" y="587"/>
                  <a:pt x="4760" y="584"/>
                </a:cubicBezTo>
                <a:cubicBezTo>
                  <a:pt x="4795" y="581"/>
                  <a:pt x="4829" y="579"/>
                  <a:pt x="4864" y="576"/>
                </a:cubicBezTo>
                <a:cubicBezTo>
                  <a:pt x="4969" y="541"/>
                  <a:pt x="4880" y="568"/>
                  <a:pt x="5144" y="568"/>
                </a:cubicBezTo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0" name="AutoShape 33">
            <a:extLst>
              <a:ext uri="{FF2B5EF4-FFF2-40B4-BE49-F238E27FC236}">
                <a16:creationId xmlns:a16="http://schemas.microsoft.com/office/drawing/2014/main" id="{7B2CC4D5-89E6-4266-9265-FF6327C0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228850"/>
            <a:ext cx="209550" cy="171450"/>
          </a:xfrm>
          <a:prstGeom prst="curvedRightArrow">
            <a:avLst>
              <a:gd name="adj1" fmla="val 20000"/>
              <a:gd name="adj2" fmla="val 40000"/>
              <a:gd name="adj3" fmla="val 4074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91" name="Line 34">
            <a:extLst>
              <a:ext uri="{FF2B5EF4-FFF2-40B4-BE49-F238E27FC236}">
                <a16:creationId xmlns:a16="http://schemas.microsoft.com/office/drawing/2014/main" id="{52B431EA-86BC-430B-AC19-E6EE71C082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9350" y="3409950"/>
            <a:ext cx="40671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" name="AutoShape 35">
            <a:extLst>
              <a:ext uri="{FF2B5EF4-FFF2-40B4-BE49-F238E27FC236}">
                <a16:creationId xmlns:a16="http://schemas.microsoft.com/office/drawing/2014/main" id="{63466F95-360A-4CA0-A715-F2CDC6BF6233}"/>
              </a:ext>
            </a:extLst>
          </p:cNvPr>
          <p:cNvSpPr>
            <a:spLocks/>
          </p:cNvSpPr>
          <p:nvPr/>
        </p:nvSpPr>
        <p:spPr bwMode="auto">
          <a:xfrm>
            <a:off x="2057400" y="2533650"/>
            <a:ext cx="190500" cy="885825"/>
          </a:xfrm>
          <a:prstGeom prst="leftBrace">
            <a:avLst>
              <a:gd name="adj1" fmla="val 387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93" name="Text Box 36">
            <a:extLst>
              <a:ext uri="{FF2B5EF4-FFF2-40B4-BE49-F238E27FC236}">
                <a16:creationId xmlns:a16="http://schemas.microsoft.com/office/drawing/2014/main" id="{3145B1B2-EC9C-44BA-8CF9-48FCE668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322" y="2840831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4" name="Text Box 37">
            <a:extLst>
              <a:ext uri="{FF2B5EF4-FFF2-40B4-BE49-F238E27FC236}">
                <a16:creationId xmlns:a16="http://schemas.microsoft.com/office/drawing/2014/main" id="{87B3CEE5-17E9-4B84-8BE7-92F3F5779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291" y="2212181"/>
            <a:ext cx="1072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Backsight</a:t>
            </a:r>
          </a:p>
        </p:txBody>
      </p:sp>
      <p:sp>
        <p:nvSpPr>
          <p:cNvPr id="95" name="Text Box 38">
            <a:extLst>
              <a:ext uri="{FF2B5EF4-FFF2-40B4-BE49-F238E27FC236}">
                <a16:creationId xmlns:a16="http://schemas.microsoft.com/office/drawing/2014/main" id="{143C109B-3885-4455-A1AA-39C5808D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669" y="2193131"/>
            <a:ext cx="1039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Foresight</a:t>
            </a:r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6" name="Line 39">
            <a:extLst>
              <a:ext uri="{FF2B5EF4-FFF2-40B4-BE49-F238E27FC236}">
                <a16:creationId xmlns:a16="http://schemas.microsoft.com/office/drawing/2014/main" id="{01CA51FB-97EB-44AA-95BA-84FCFDAFA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8450" y="3943350"/>
            <a:ext cx="43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7" name="Text Box 40">
            <a:extLst>
              <a:ext uri="{FF2B5EF4-FFF2-40B4-BE49-F238E27FC236}">
                <a16:creationId xmlns:a16="http://schemas.microsoft.com/office/drawing/2014/main" id="{D17C4E6B-BE71-4584-BAC6-D7623DCF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77" y="2783681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8" name="Line 41">
            <a:extLst>
              <a:ext uri="{FF2B5EF4-FFF2-40B4-BE49-F238E27FC236}">
                <a16:creationId xmlns:a16="http://schemas.microsoft.com/office/drawing/2014/main" id="{D3453828-680D-472F-8CB6-7B8A300C2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8450" y="3409950"/>
            <a:ext cx="43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9" name="Rectangle 42">
            <a:extLst>
              <a:ext uri="{FF2B5EF4-FFF2-40B4-BE49-F238E27FC236}">
                <a16:creationId xmlns:a16="http://schemas.microsoft.com/office/drawing/2014/main" id="{7CECEC54-2A10-4B1C-B326-A37222D2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381375"/>
            <a:ext cx="114300" cy="66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00" name="AutoShape 43">
            <a:extLst>
              <a:ext uri="{FF2B5EF4-FFF2-40B4-BE49-F238E27FC236}">
                <a16:creationId xmlns:a16="http://schemas.microsoft.com/office/drawing/2014/main" id="{8930AD87-7616-4719-A779-255453230828}"/>
              </a:ext>
            </a:extLst>
          </p:cNvPr>
          <p:cNvSpPr>
            <a:spLocks/>
          </p:cNvSpPr>
          <p:nvPr/>
        </p:nvSpPr>
        <p:spPr bwMode="auto">
          <a:xfrm>
            <a:off x="6638925" y="2533650"/>
            <a:ext cx="238125" cy="1409700"/>
          </a:xfrm>
          <a:prstGeom prst="rightBrace">
            <a:avLst>
              <a:gd name="adj1" fmla="val 49333"/>
              <a:gd name="adj2" fmla="val 2770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01" name="Line 44">
            <a:extLst>
              <a:ext uri="{FF2B5EF4-FFF2-40B4-BE49-F238E27FC236}">
                <a16:creationId xmlns:a16="http://schemas.microsoft.com/office/drawing/2014/main" id="{1FD22226-4650-465C-92DC-3580532EE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40995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2" name="Text Box 45">
            <a:extLst>
              <a:ext uri="{FF2B5EF4-FFF2-40B4-BE49-F238E27FC236}">
                <a16:creationId xmlns:a16="http://schemas.microsoft.com/office/drawing/2014/main" id="{CD54886A-AB00-4C52-A6F3-6CDE4D05D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849" y="3517106"/>
            <a:ext cx="3962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35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135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</a:t>
            </a:r>
            <a:endParaRPr lang="el-GR" altLang="en-US" sz="135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" name="Line 46">
            <a:extLst>
              <a:ext uri="{FF2B5EF4-FFF2-40B4-BE49-F238E27FC236}">
                <a16:creationId xmlns:a16="http://schemas.microsoft.com/office/drawing/2014/main" id="{329220A5-EF1A-4FB4-A9A8-229825D39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3781425"/>
            <a:ext cx="0" cy="933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4" name="Line 47">
            <a:extLst>
              <a:ext uri="{FF2B5EF4-FFF2-40B4-BE49-F238E27FC236}">
                <a16:creationId xmlns:a16="http://schemas.microsoft.com/office/drawing/2014/main" id="{A8B0EACB-2E14-424D-9072-364706672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1338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5" name="Line 48">
            <a:extLst>
              <a:ext uri="{FF2B5EF4-FFF2-40B4-BE49-F238E27FC236}">
                <a16:creationId xmlns:a16="http://schemas.microsoft.com/office/drawing/2014/main" id="{64538B44-EC43-4996-86F0-2B31B10FD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4638675"/>
            <a:ext cx="414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6" name="Line 49">
            <a:extLst>
              <a:ext uri="{FF2B5EF4-FFF2-40B4-BE49-F238E27FC236}">
                <a16:creationId xmlns:a16="http://schemas.microsoft.com/office/drawing/2014/main" id="{B265A3CC-DA50-4BC5-B31C-3BA8C81CE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4391025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7" name="Line 50">
            <a:extLst>
              <a:ext uri="{FF2B5EF4-FFF2-40B4-BE49-F238E27FC236}">
                <a16:creationId xmlns:a16="http://schemas.microsoft.com/office/drawing/2014/main" id="{BEAF7504-F026-4FBD-8DA6-FD39DDFEC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391025"/>
            <a:ext cx="2085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8" name="Text Box 51">
            <a:extLst>
              <a:ext uri="{FF2B5EF4-FFF2-40B4-BE49-F238E27FC236}">
                <a16:creationId xmlns:a16="http://schemas.microsoft.com/office/drawing/2014/main" id="{CACDBE93-A420-47EF-B15D-F991E20F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136" y="4219659"/>
            <a:ext cx="283026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en-US" sz="1600" baseline="-25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9" name="Text Box 52">
            <a:extLst>
              <a:ext uri="{FF2B5EF4-FFF2-40B4-BE49-F238E27FC236}">
                <a16:creationId xmlns:a16="http://schemas.microsoft.com/office/drawing/2014/main" id="{883548BE-C13B-4A78-8DAA-BC1E2081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552" y="4494408"/>
            <a:ext cx="191656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endParaRPr lang="en-US" altLang="en-US" sz="1600" baseline="-25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0" name="Text Box 53">
            <a:extLst>
              <a:ext uri="{FF2B5EF4-FFF2-40B4-BE49-F238E27FC236}">
                <a16:creationId xmlns:a16="http://schemas.microsoft.com/office/drawing/2014/main" id="{51C87EE0-A3DB-4E02-B3B7-188BF0FD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602" y="4219659"/>
            <a:ext cx="275012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en-US" sz="1600" baseline="-25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11" name="Text Box 54">
            <a:extLst>
              <a:ext uri="{FF2B5EF4-FFF2-40B4-BE49-F238E27FC236}">
                <a16:creationId xmlns:a16="http://schemas.microsoft.com/office/drawing/2014/main" id="{368233B4-B6C9-4013-8659-5575D909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198" y="1261348"/>
            <a:ext cx="3179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Setup of Leveling, </a:t>
            </a:r>
            <a:r>
              <a:rPr lang="el-GR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 = B – F</a:t>
            </a:r>
          </a:p>
        </p:txBody>
      </p:sp>
      <p:sp>
        <p:nvSpPr>
          <p:cNvPr id="112" name="Slide Number Placeholder 1">
            <a:extLst>
              <a:ext uri="{FF2B5EF4-FFF2-40B4-BE49-F238E27FC236}">
                <a16:creationId xmlns:a16="http://schemas.microsoft.com/office/drawing/2014/main" id="{5E3F639F-C922-426A-898D-C753FF31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3000" y="4869657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8F43B1D-5294-40D8-8351-576C7DB6579E}" type="slidenum">
              <a:rPr lang="en-US" altLang="en-US" sz="900">
                <a:solidFill>
                  <a:srgbClr val="898989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9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0E1183E-CC43-4A2B-97A3-EE007C5DA495}"/>
              </a:ext>
            </a:extLst>
          </p:cNvPr>
          <p:cNvSpPr txBox="1"/>
          <p:nvPr/>
        </p:nvSpPr>
        <p:spPr>
          <a:xfrm>
            <a:off x="675358" y="47741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Differential leveling</a:t>
            </a:r>
          </a:p>
        </p:txBody>
      </p:sp>
    </p:spTree>
    <p:extLst>
      <p:ext uri="{BB962C8B-B14F-4D97-AF65-F5344CB8AC3E}">
        <p14:creationId xmlns:p14="http://schemas.microsoft.com/office/powerpoint/2010/main" val="316081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848032" y="67547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848032" y="1681316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modernized NSRS: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High-precision leveling can extend vertical control throughout the project area.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NGS tools will process and adjust the data, providing orthometric heights, along with estimates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409080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811162" y="65814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Under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811162" y="1663987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Software and tools for data processing.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Integrating functionality into the OPUS software suite.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Making adjacent projects at different epochs consistent.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Updating formal documentation on leveling methodologies and GNSS control.</a:t>
            </a:r>
          </a:p>
        </p:txBody>
      </p:sp>
    </p:spTree>
    <p:extLst>
      <p:ext uri="{BB962C8B-B14F-4D97-AF65-F5344CB8AC3E}">
        <p14:creationId xmlns:p14="http://schemas.microsoft.com/office/powerpoint/2010/main" val="422908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3DCB8E-0EF3-45E1-8291-153308F84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16156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3" name="Line 3">
            <a:extLst>
              <a:ext uri="{FF2B5EF4-FFF2-40B4-BE49-F238E27FC236}">
                <a16:creationId xmlns:a16="http://schemas.microsoft.com/office/drawing/2014/main" id="{7F3147B8-14A2-482F-BC8D-2C19869E71AD}"/>
              </a:ext>
            </a:extLst>
          </p:cNvPr>
          <p:cNvSpPr>
            <a:spLocks noChangeShapeType="1"/>
          </p:cNvSpPr>
          <p:nvPr/>
        </p:nvSpPr>
        <p:spPr bwMode="auto">
          <a:xfrm rot="21205040" flipH="1">
            <a:off x="3749279" y="1490663"/>
            <a:ext cx="0" cy="6965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98084" name="Line 4">
            <a:extLst>
              <a:ext uri="{FF2B5EF4-FFF2-40B4-BE49-F238E27FC236}">
                <a16:creationId xmlns:a16="http://schemas.microsoft.com/office/drawing/2014/main" id="{D15C4704-9BD9-4F30-BD32-9EE98DFBC76D}"/>
              </a:ext>
            </a:extLst>
          </p:cNvPr>
          <p:cNvSpPr>
            <a:spLocks noChangeShapeType="1"/>
          </p:cNvSpPr>
          <p:nvPr/>
        </p:nvSpPr>
        <p:spPr bwMode="auto">
          <a:xfrm rot="20839267">
            <a:off x="3113485" y="1994297"/>
            <a:ext cx="2381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98085" name="Line 5">
            <a:extLst>
              <a:ext uri="{FF2B5EF4-FFF2-40B4-BE49-F238E27FC236}">
                <a16:creationId xmlns:a16="http://schemas.microsoft.com/office/drawing/2014/main" id="{F088ED4D-757F-4164-A90C-89C3B0AF4DC2}"/>
              </a:ext>
            </a:extLst>
          </p:cNvPr>
          <p:cNvSpPr>
            <a:spLocks noChangeShapeType="1"/>
          </p:cNvSpPr>
          <p:nvPr/>
        </p:nvSpPr>
        <p:spPr bwMode="auto">
          <a:xfrm rot="604503">
            <a:off x="5354242" y="1534716"/>
            <a:ext cx="10715" cy="671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98086" name="Line 6">
            <a:extLst>
              <a:ext uri="{FF2B5EF4-FFF2-40B4-BE49-F238E27FC236}">
                <a16:creationId xmlns:a16="http://schemas.microsoft.com/office/drawing/2014/main" id="{409E4B31-3181-476B-830D-C9379B8293E2}"/>
              </a:ext>
            </a:extLst>
          </p:cNvPr>
          <p:cNvSpPr>
            <a:spLocks noChangeShapeType="1"/>
          </p:cNvSpPr>
          <p:nvPr/>
        </p:nvSpPr>
        <p:spPr bwMode="auto">
          <a:xfrm rot="65890">
            <a:off x="4647010" y="1263253"/>
            <a:ext cx="13097" cy="6512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0203644-F21A-4836-A175-25B26A86567F}"/>
              </a:ext>
            </a:extLst>
          </p:cNvPr>
          <p:cNvGrpSpPr>
            <a:grpSpLocks/>
          </p:cNvGrpSpPr>
          <p:nvPr/>
        </p:nvGrpSpPr>
        <p:grpSpPr bwMode="auto">
          <a:xfrm>
            <a:off x="4663679" y="1627585"/>
            <a:ext cx="731044" cy="452438"/>
            <a:chOff x="2957" y="991"/>
            <a:chExt cx="614" cy="380"/>
          </a:xfrm>
        </p:grpSpPr>
        <p:sp>
          <p:nvSpPr>
            <p:cNvPr id="6175" name="Line 8">
              <a:extLst>
                <a:ext uri="{FF2B5EF4-FFF2-40B4-BE49-F238E27FC236}">
                  <a16:creationId xmlns:a16="http://schemas.microsoft.com/office/drawing/2014/main" id="{C8E87E8C-38D5-475C-85C0-F8F71C8F7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2" y="993"/>
              <a:ext cx="67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76" name="Line 9">
              <a:extLst>
                <a:ext uri="{FF2B5EF4-FFF2-40B4-BE49-F238E27FC236}">
                  <a16:creationId xmlns:a16="http://schemas.microsoft.com/office/drawing/2014/main" id="{7D7232FF-C1EE-459D-9DAB-35DBD8A88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0" y="1009"/>
              <a:ext cx="87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77" name="Line 10">
              <a:extLst>
                <a:ext uri="{FF2B5EF4-FFF2-40B4-BE49-F238E27FC236}">
                  <a16:creationId xmlns:a16="http://schemas.microsoft.com/office/drawing/2014/main" id="{5EC6468E-6809-4EE1-B20B-8B1FBF2DA7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39650" flipV="1">
              <a:off x="2957" y="991"/>
              <a:ext cx="61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509E5267-A455-4FE2-9BF6-98CBEF037098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1713310"/>
            <a:ext cx="927497" cy="440531"/>
            <a:chOff x="2176" y="1063"/>
            <a:chExt cx="779" cy="370"/>
          </a:xfrm>
        </p:grpSpPr>
        <p:sp>
          <p:nvSpPr>
            <p:cNvPr id="6172" name="Line 12">
              <a:extLst>
                <a:ext uri="{FF2B5EF4-FFF2-40B4-BE49-F238E27FC236}">
                  <a16:creationId xmlns:a16="http://schemas.microsoft.com/office/drawing/2014/main" id="{89A0D540-8B01-4768-90CD-BEF433E57B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440" y="1184"/>
              <a:ext cx="310" cy="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73" name="Line 13">
              <a:extLst>
                <a:ext uri="{FF2B5EF4-FFF2-40B4-BE49-F238E27FC236}">
                  <a16:creationId xmlns:a16="http://schemas.microsoft.com/office/drawing/2014/main" id="{DCA8D80F-8BAB-46A3-8FE2-80CE0C135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6" y="1085"/>
              <a:ext cx="29" cy="3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74" name="Line 14">
              <a:extLst>
                <a:ext uri="{FF2B5EF4-FFF2-40B4-BE49-F238E27FC236}">
                  <a16:creationId xmlns:a16="http://schemas.microsoft.com/office/drawing/2014/main" id="{683B4E87-8E11-4D78-B6CD-306533443C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7709" flipV="1">
              <a:off x="2176" y="1063"/>
              <a:ext cx="779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ABCE3C43-B8D1-42D4-A013-5C10431122FF}"/>
              </a:ext>
            </a:extLst>
          </p:cNvPr>
          <p:cNvGrpSpPr>
            <a:grpSpLocks/>
          </p:cNvGrpSpPr>
          <p:nvPr/>
        </p:nvGrpSpPr>
        <p:grpSpPr bwMode="auto">
          <a:xfrm>
            <a:off x="3065860" y="2108597"/>
            <a:ext cx="706040" cy="517922"/>
            <a:chOff x="1615" y="1395"/>
            <a:chExt cx="593" cy="435"/>
          </a:xfrm>
        </p:grpSpPr>
        <p:sp>
          <p:nvSpPr>
            <p:cNvPr id="6169" name="Line 16">
              <a:extLst>
                <a:ext uri="{FF2B5EF4-FFF2-40B4-BE49-F238E27FC236}">
                  <a16:creationId xmlns:a16="http://schemas.microsoft.com/office/drawing/2014/main" id="{AA7FC15D-C201-48FD-84C4-9910B6351C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1554" flipH="1" flipV="1">
              <a:off x="1882" y="1397"/>
              <a:ext cx="146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70" name="Line 17">
              <a:extLst>
                <a:ext uri="{FF2B5EF4-FFF2-40B4-BE49-F238E27FC236}">
                  <a16:creationId xmlns:a16="http://schemas.microsoft.com/office/drawing/2014/main" id="{8933FD85-FBC2-4654-9887-85CC608D1C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7264">
              <a:off x="1875" y="1397"/>
              <a:ext cx="3" cy="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71" name="Line 18">
              <a:extLst>
                <a:ext uri="{FF2B5EF4-FFF2-40B4-BE49-F238E27FC236}">
                  <a16:creationId xmlns:a16="http://schemas.microsoft.com/office/drawing/2014/main" id="{D2A4230D-BADC-47CD-A657-F80AAF1272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46968">
              <a:off x="1615" y="1395"/>
              <a:ext cx="593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198099" name="Line 19">
            <a:extLst>
              <a:ext uri="{FF2B5EF4-FFF2-40B4-BE49-F238E27FC236}">
                <a16:creationId xmlns:a16="http://schemas.microsoft.com/office/drawing/2014/main" id="{CC8687EA-E8A5-465E-878D-A9EE636FC216}"/>
              </a:ext>
            </a:extLst>
          </p:cNvPr>
          <p:cNvSpPr>
            <a:spLocks noChangeShapeType="1"/>
          </p:cNvSpPr>
          <p:nvPr/>
        </p:nvSpPr>
        <p:spPr bwMode="auto">
          <a:xfrm rot="702971">
            <a:off x="5978128" y="2087166"/>
            <a:ext cx="14288" cy="7465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ABE6B7A1-E329-46D8-9CAF-619DCBA28558}"/>
              </a:ext>
            </a:extLst>
          </p:cNvPr>
          <p:cNvGrpSpPr>
            <a:grpSpLocks/>
          </p:cNvGrpSpPr>
          <p:nvPr/>
        </p:nvGrpSpPr>
        <p:grpSpPr bwMode="auto">
          <a:xfrm rot="21478378">
            <a:off x="5314950" y="2151460"/>
            <a:ext cx="742950" cy="465534"/>
            <a:chOff x="3504" y="1431"/>
            <a:chExt cx="624" cy="391"/>
          </a:xfrm>
        </p:grpSpPr>
        <p:sp>
          <p:nvSpPr>
            <p:cNvPr id="6166" name="Line 21">
              <a:extLst>
                <a:ext uri="{FF2B5EF4-FFF2-40B4-BE49-F238E27FC236}">
                  <a16:creationId xmlns:a16="http://schemas.microsoft.com/office/drawing/2014/main" id="{6E584EA4-3E48-4833-ABA1-B2C119C8F2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39951" flipH="1" flipV="1">
              <a:off x="3753" y="1455"/>
              <a:ext cx="139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67" name="Line 22">
              <a:extLst>
                <a:ext uri="{FF2B5EF4-FFF2-40B4-BE49-F238E27FC236}">
                  <a16:creationId xmlns:a16="http://schemas.microsoft.com/office/drawing/2014/main" id="{024DF4A6-8078-4612-9F20-E51FF6F825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35132">
              <a:off x="3724" y="1431"/>
              <a:ext cx="53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68" name="Line 23">
              <a:extLst>
                <a:ext uri="{FF2B5EF4-FFF2-40B4-BE49-F238E27FC236}">
                  <a16:creationId xmlns:a16="http://schemas.microsoft.com/office/drawing/2014/main" id="{FD7B54FA-CBF0-485B-8459-5A9B1D4FB5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18260">
              <a:off x="3504" y="1440"/>
              <a:ext cx="62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6156" name="Freeform 24">
            <a:extLst>
              <a:ext uri="{FF2B5EF4-FFF2-40B4-BE49-F238E27FC236}">
                <a16:creationId xmlns:a16="http://schemas.microsoft.com/office/drawing/2014/main" id="{D65B30CE-E6CC-4A34-A997-A3B43B5C19A1}"/>
              </a:ext>
            </a:extLst>
          </p:cNvPr>
          <p:cNvSpPr>
            <a:spLocks/>
          </p:cNvSpPr>
          <p:nvPr/>
        </p:nvSpPr>
        <p:spPr bwMode="auto">
          <a:xfrm>
            <a:off x="1514475" y="1885950"/>
            <a:ext cx="6218635" cy="1447800"/>
          </a:xfrm>
          <a:custGeom>
            <a:avLst/>
            <a:gdLst>
              <a:gd name="T0" fmla="*/ 0 w 5223"/>
              <a:gd name="T1" fmla="*/ 2147483647 h 1216"/>
              <a:gd name="T2" fmla="*/ 2147483647 w 5223"/>
              <a:gd name="T3" fmla="*/ 2147483647 h 1216"/>
              <a:gd name="T4" fmla="*/ 2147483647 w 5223"/>
              <a:gd name="T5" fmla="*/ 2147483647 h 1216"/>
              <a:gd name="T6" fmla="*/ 2147483647 w 5223"/>
              <a:gd name="T7" fmla="*/ 2147483647 h 1216"/>
              <a:gd name="T8" fmla="*/ 2147483647 w 5223"/>
              <a:gd name="T9" fmla="*/ 2147483647 h 1216"/>
              <a:gd name="T10" fmla="*/ 2147483647 w 5223"/>
              <a:gd name="T11" fmla="*/ 2147483647 h 1216"/>
              <a:gd name="T12" fmla="*/ 2147483647 w 5223"/>
              <a:gd name="T13" fmla="*/ 2147483647 h 1216"/>
              <a:gd name="T14" fmla="*/ 2147483647 w 5223"/>
              <a:gd name="T15" fmla="*/ 2147483647 h 1216"/>
              <a:gd name="T16" fmla="*/ 2147483647 w 5223"/>
              <a:gd name="T17" fmla="*/ 2147483647 h 1216"/>
              <a:gd name="T18" fmla="*/ 2147483647 w 5223"/>
              <a:gd name="T19" fmla="*/ 2147483647 h 1216"/>
              <a:gd name="T20" fmla="*/ 2147483647 w 5223"/>
              <a:gd name="T21" fmla="*/ 2147483647 h 1216"/>
              <a:gd name="T22" fmla="*/ 2147483647 w 5223"/>
              <a:gd name="T23" fmla="*/ 2147483647 h 1216"/>
              <a:gd name="T24" fmla="*/ 2147483647 w 5223"/>
              <a:gd name="T25" fmla="*/ 2147483647 h 1216"/>
              <a:gd name="T26" fmla="*/ 2147483647 w 5223"/>
              <a:gd name="T27" fmla="*/ 2147483647 h 1216"/>
              <a:gd name="T28" fmla="*/ 2147483647 w 5223"/>
              <a:gd name="T29" fmla="*/ 2147483647 h 1216"/>
              <a:gd name="T30" fmla="*/ 2147483647 w 5223"/>
              <a:gd name="T31" fmla="*/ 2147483647 h 1216"/>
              <a:gd name="T32" fmla="*/ 2147483647 w 5223"/>
              <a:gd name="T33" fmla="*/ 2147483647 h 1216"/>
              <a:gd name="T34" fmla="*/ 2147483647 w 5223"/>
              <a:gd name="T35" fmla="*/ 2147483647 h 1216"/>
              <a:gd name="T36" fmla="*/ 2147483647 w 5223"/>
              <a:gd name="T37" fmla="*/ 2147483647 h 1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23"/>
              <a:gd name="T58" fmla="*/ 0 h 1216"/>
              <a:gd name="T59" fmla="*/ 5223 w 5223"/>
              <a:gd name="T60" fmla="*/ 1216 h 12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23" h="1216">
                <a:moveTo>
                  <a:pt x="0" y="1216"/>
                </a:moveTo>
                <a:cubicBezTo>
                  <a:pt x="102" y="1162"/>
                  <a:pt x="204" y="1109"/>
                  <a:pt x="318" y="1090"/>
                </a:cubicBezTo>
                <a:cubicBezTo>
                  <a:pt x="432" y="1071"/>
                  <a:pt x="578" y="1126"/>
                  <a:pt x="684" y="1102"/>
                </a:cubicBezTo>
                <a:cubicBezTo>
                  <a:pt x="790" y="1078"/>
                  <a:pt x="833" y="1016"/>
                  <a:pt x="954" y="946"/>
                </a:cubicBezTo>
                <a:cubicBezTo>
                  <a:pt x="1075" y="876"/>
                  <a:pt x="1252" y="797"/>
                  <a:pt x="1410" y="682"/>
                </a:cubicBezTo>
                <a:cubicBezTo>
                  <a:pt x="1568" y="567"/>
                  <a:pt x="1753" y="358"/>
                  <a:pt x="1902" y="256"/>
                </a:cubicBezTo>
                <a:cubicBezTo>
                  <a:pt x="2051" y="154"/>
                  <a:pt x="2183" y="112"/>
                  <a:pt x="2304" y="70"/>
                </a:cubicBezTo>
                <a:cubicBezTo>
                  <a:pt x="2425" y="28"/>
                  <a:pt x="2522" y="0"/>
                  <a:pt x="2628" y="4"/>
                </a:cubicBezTo>
                <a:cubicBezTo>
                  <a:pt x="2734" y="8"/>
                  <a:pt x="2847" y="51"/>
                  <a:pt x="2940" y="94"/>
                </a:cubicBezTo>
                <a:cubicBezTo>
                  <a:pt x="3033" y="137"/>
                  <a:pt x="3093" y="189"/>
                  <a:pt x="3186" y="262"/>
                </a:cubicBezTo>
                <a:cubicBezTo>
                  <a:pt x="3279" y="335"/>
                  <a:pt x="3414" y="446"/>
                  <a:pt x="3498" y="532"/>
                </a:cubicBezTo>
                <a:cubicBezTo>
                  <a:pt x="3582" y="618"/>
                  <a:pt x="3640" y="723"/>
                  <a:pt x="3690" y="778"/>
                </a:cubicBezTo>
                <a:cubicBezTo>
                  <a:pt x="3740" y="833"/>
                  <a:pt x="3748" y="850"/>
                  <a:pt x="3798" y="862"/>
                </a:cubicBezTo>
                <a:cubicBezTo>
                  <a:pt x="3848" y="874"/>
                  <a:pt x="3924" y="878"/>
                  <a:pt x="3990" y="850"/>
                </a:cubicBezTo>
                <a:cubicBezTo>
                  <a:pt x="4056" y="822"/>
                  <a:pt x="4134" y="734"/>
                  <a:pt x="4194" y="694"/>
                </a:cubicBezTo>
                <a:cubicBezTo>
                  <a:pt x="4254" y="654"/>
                  <a:pt x="4275" y="647"/>
                  <a:pt x="4350" y="610"/>
                </a:cubicBezTo>
                <a:cubicBezTo>
                  <a:pt x="4425" y="573"/>
                  <a:pt x="4514" y="495"/>
                  <a:pt x="4644" y="472"/>
                </a:cubicBezTo>
                <a:cubicBezTo>
                  <a:pt x="4774" y="449"/>
                  <a:pt x="5037" y="470"/>
                  <a:pt x="5130" y="472"/>
                </a:cubicBezTo>
                <a:cubicBezTo>
                  <a:pt x="5223" y="474"/>
                  <a:pt x="5212" y="479"/>
                  <a:pt x="5202" y="484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198105" name="Oval 25">
            <a:extLst>
              <a:ext uri="{FF2B5EF4-FFF2-40B4-BE49-F238E27FC236}">
                <a16:creationId xmlns:a16="http://schemas.microsoft.com/office/drawing/2014/main" id="{AFB55AE9-3BF3-4E8C-9EC6-39ECA360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348" y="2647950"/>
            <a:ext cx="86915" cy="73819"/>
          </a:xfrm>
          <a:prstGeom prst="ellipse">
            <a:avLst/>
          </a:prstGeom>
          <a:solidFill>
            <a:schemeClr val="tx1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198106" name="Oval 26">
            <a:extLst>
              <a:ext uri="{FF2B5EF4-FFF2-40B4-BE49-F238E27FC236}">
                <a16:creationId xmlns:a16="http://schemas.microsoft.com/office/drawing/2014/main" id="{CC5D68E1-A026-48E4-BB80-B48F45C8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973" y="2776538"/>
            <a:ext cx="86915" cy="73819"/>
          </a:xfrm>
          <a:prstGeom prst="ellipse">
            <a:avLst/>
          </a:prstGeom>
          <a:solidFill>
            <a:schemeClr val="tx1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198107" name="Oval 27">
            <a:extLst>
              <a:ext uri="{FF2B5EF4-FFF2-40B4-BE49-F238E27FC236}">
                <a16:creationId xmlns:a16="http://schemas.microsoft.com/office/drawing/2014/main" id="{24A641F0-FB26-46CC-845D-112E8D8F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385" y="1854994"/>
            <a:ext cx="86915" cy="73819"/>
          </a:xfrm>
          <a:prstGeom prst="ellipse">
            <a:avLst/>
          </a:prstGeom>
          <a:solidFill>
            <a:schemeClr val="tx1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198108" name="Text Box 28">
            <a:extLst>
              <a:ext uri="{FF2B5EF4-FFF2-40B4-BE49-F238E27FC236}">
                <a16:creationId xmlns:a16="http://schemas.microsoft.com/office/drawing/2014/main" id="{0097FA1C-9D58-49BD-A9B0-861F9CA3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447925"/>
            <a:ext cx="309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350" b="1"/>
              <a:t>A</a:t>
            </a:r>
          </a:p>
        </p:txBody>
      </p:sp>
      <p:sp>
        <p:nvSpPr>
          <p:cNvPr id="1198109" name="Text Box 29">
            <a:extLst>
              <a:ext uri="{FF2B5EF4-FFF2-40B4-BE49-F238E27FC236}">
                <a16:creationId xmlns:a16="http://schemas.microsoft.com/office/drawing/2014/main" id="{4EA65B4C-62C1-42DC-831E-F18C73D30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694" y="2583656"/>
            <a:ext cx="309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350" b="1"/>
              <a:t>C</a:t>
            </a:r>
          </a:p>
        </p:txBody>
      </p:sp>
      <p:sp>
        <p:nvSpPr>
          <p:cNvPr id="1198110" name="Text Box 30">
            <a:extLst>
              <a:ext uri="{FF2B5EF4-FFF2-40B4-BE49-F238E27FC236}">
                <a16:creationId xmlns:a16="http://schemas.microsoft.com/office/drawing/2014/main" id="{0E170170-AA6F-41B7-AF4B-66F0C680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506" y="1859756"/>
            <a:ext cx="309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350" b="1"/>
              <a:t>B</a:t>
            </a:r>
          </a:p>
        </p:txBody>
      </p:sp>
      <p:sp>
        <p:nvSpPr>
          <p:cNvPr id="6163" name="Text Box 31">
            <a:extLst>
              <a:ext uri="{FF2B5EF4-FFF2-40B4-BE49-F238E27FC236}">
                <a16:creationId xmlns:a16="http://schemas.microsoft.com/office/drawing/2014/main" id="{4F86C7EF-296B-488B-BDE7-52CF4DD4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1876426"/>
            <a:ext cx="1064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200" b="1"/>
              <a:t>Topography</a:t>
            </a:r>
          </a:p>
        </p:txBody>
      </p:sp>
      <p:sp>
        <p:nvSpPr>
          <p:cNvPr id="6164" name="Line 32">
            <a:extLst>
              <a:ext uri="{FF2B5EF4-FFF2-40B4-BE49-F238E27FC236}">
                <a16:creationId xmlns:a16="http://schemas.microsoft.com/office/drawing/2014/main" id="{1DD21F3D-033D-43A0-B63C-4E1DB54C4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8050" y="2105025"/>
            <a:ext cx="1714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6165" name="Picture 33">
            <a:extLst>
              <a:ext uri="{FF2B5EF4-FFF2-40B4-BE49-F238E27FC236}">
                <a16:creationId xmlns:a16="http://schemas.microsoft.com/office/drawing/2014/main" id="{5F0F220D-4AE0-4260-B5E9-000663712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6906"/>
          <a:stretch/>
        </p:blipFill>
        <p:spPr bwMode="auto">
          <a:xfrm>
            <a:off x="3171825" y="3043832"/>
            <a:ext cx="2647950" cy="17339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D4CEAE-4F47-4A90-9FA7-55A5ACAC8409}"/>
              </a:ext>
            </a:extLst>
          </p:cNvPr>
          <p:cNvSpPr txBox="1"/>
          <p:nvPr/>
        </p:nvSpPr>
        <p:spPr>
          <a:xfrm>
            <a:off x="685800" y="49091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Differential leveling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5" grpId="0" animBg="1"/>
      <p:bldP spid="1198106" grpId="0" animBg="1"/>
      <p:bldP spid="1198107" grpId="0" animBg="1"/>
      <p:bldP spid="1198108" grpId="0" autoUpdateAnimBg="0"/>
      <p:bldP spid="1198109" grpId="0" autoUpdateAnimBg="0"/>
      <p:bldP spid="11981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Differential leveling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1371600"/>
            <a:ext cx="7772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accurate differential heights. Precision &lt; 1 mm.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consuming, expensive.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absolute positioning, starting heights must be known.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method: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 from passive bench marks with heights published in NGS’s vertical datum, NAVD88.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 heights on new marks via leveling.</a:t>
            </a:r>
          </a:p>
        </p:txBody>
      </p:sp>
    </p:spTree>
    <p:extLst>
      <p:ext uri="{BB962C8B-B14F-4D97-AF65-F5344CB8AC3E}">
        <p14:creationId xmlns:p14="http://schemas.microsoft.com/office/powerpoint/2010/main" val="9117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3FBFC04-CF37-4EE6-BBCE-0B7B1318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95889"/>
            <a:ext cx="6313715" cy="47352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4038121-20BA-4A19-B2B8-8A0E97CC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864" y="4531093"/>
            <a:ext cx="1630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Credit: Brian Shaw</a:t>
            </a:r>
          </a:p>
        </p:txBody>
      </p:sp>
    </p:spTree>
    <p:extLst>
      <p:ext uri="{BB962C8B-B14F-4D97-AF65-F5344CB8AC3E}">
        <p14:creationId xmlns:p14="http://schemas.microsoft.com/office/powerpoint/2010/main" val="232624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A8F1C6C-289A-4BF1-ADA7-D8FDF3A74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514350"/>
            <a:ext cx="153591" cy="15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7E7ECD9-8909-4BD9-B510-93B316CF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14350"/>
            <a:ext cx="153591" cy="15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AF4A91D-F03F-4E31-A9EA-B0A2A65CE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343400"/>
            <a:ext cx="153591" cy="15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R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86727193-C6DD-48B7-A8B7-7B6B3EDF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5" y="4300537"/>
            <a:ext cx="153591" cy="15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S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FD800DCF-1074-41F9-9941-326A723AA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742950"/>
            <a:ext cx="992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>
                <a:cs typeface="Arial" panose="020B0604020202020204" pitchFamily="34" charset="0"/>
              </a:rPr>
              <a:t>2 Mark Tie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086FB4B2-C8E1-430F-B7D0-05757711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381" y="4564858"/>
            <a:ext cx="992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dirty="0">
                <a:cs typeface="Arial" panose="020B0604020202020204" pitchFamily="34" charset="0"/>
              </a:rPr>
              <a:t>2 Mark Tie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39E3627B-F597-4932-B419-6F014BCC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757237"/>
            <a:ext cx="153591" cy="157163"/>
          </a:xfrm>
          <a:prstGeom prst="rect">
            <a:avLst/>
          </a:prstGeom>
          <a:solidFill>
            <a:srgbClr val="F61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58198641-860A-4E0C-A442-EA7D7912E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128712"/>
            <a:ext cx="153591" cy="157163"/>
          </a:xfrm>
          <a:prstGeom prst="rect">
            <a:avLst/>
          </a:prstGeom>
          <a:solidFill>
            <a:srgbClr val="F61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2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E31DF066-A09B-4E16-AB3F-54753DF5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1643062"/>
            <a:ext cx="153591" cy="157163"/>
          </a:xfrm>
          <a:prstGeom prst="rect">
            <a:avLst/>
          </a:prstGeom>
          <a:solidFill>
            <a:srgbClr val="F61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3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D785DA8C-5AE3-4AE9-80FC-92FF3B5D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2443162"/>
            <a:ext cx="153591" cy="157163"/>
          </a:xfrm>
          <a:prstGeom prst="rect">
            <a:avLst/>
          </a:prstGeom>
          <a:solidFill>
            <a:srgbClr val="F61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4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CF04C2D8-AA59-4C4C-9C79-D5367F50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3214687"/>
            <a:ext cx="153591" cy="157163"/>
          </a:xfrm>
          <a:prstGeom prst="rect">
            <a:avLst/>
          </a:prstGeom>
          <a:solidFill>
            <a:srgbClr val="F61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5</a:t>
            </a:r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94DE12C5-0490-42F9-B081-9EE04ADF7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3843337"/>
            <a:ext cx="153591" cy="157163"/>
          </a:xfrm>
          <a:prstGeom prst="rect">
            <a:avLst/>
          </a:prstGeom>
          <a:solidFill>
            <a:srgbClr val="F61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6</a:t>
            </a:r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id="{47CC8234-E575-45B2-9423-77FC24A98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1744" y="585788"/>
            <a:ext cx="478631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5" name="Line 15">
            <a:extLst>
              <a:ext uri="{FF2B5EF4-FFF2-40B4-BE49-F238E27FC236}">
                <a16:creationId xmlns:a16="http://schemas.microsoft.com/office/drawing/2014/main" id="{A06C05DF-0A26-4E15-B346-A307D94EDF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9269" y="4386262"/>
            <a:ext cx="735806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728E1324-16EF-47D1-BB61-860424D10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3967" y="632223"/>
            <a:ext cx="382190" cy="196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7" name="Line 17">
            <a:extLst>
              <a:ext uri="{FF2B5EF4-FFF2-40B4-BE49-F238E27FC236}">
                <a16:creationId xmlns:a16="http://schemas.microsoft.com/office/drawing/2014/main" id="{E25EFAF8-5F7D-4800-BB33-E65CEEC7B1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57538" y="571500"/>
            <a:ext cx="392906" cy="182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4ADB7068-42E5-4A4E-9B01-B396F7D7F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319" y="889397"/>
            <a:ext cx="507206" cy="289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79127677-6E3D-4759-B772-E7F90B7BE7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93319" y="807244"/>
            <a:ext cx="553641" cy="321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DB8FD09B-B3B6-4AC5-A08A-DDC2DADCD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7681" y="1282304"/>
            <a:ext cx="300038" cy="3500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3F304B8E-C67B-45B0-9249-853193CA09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7688" y="1218010"/>
            <a:ext cx="350044" cy="410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3E292631-4396-486C-B14B-28C5F4567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1814513"/>
            <a:ext cx="214313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3" name="Line 23">
            <a:extLst>
              <a:ext uri="{FF2B5EF4-FFF2-40B4-BE49-F238E27FC236}">
                <a16:creationId xmlns:a16="http://schemas.microsoft.com/office/drawing/2014/main" id="{BCA6F5AE-61A1-4C40-B3BD-698348F220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14875" y="1800225"/>
            <a:ext cx="228600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4" name="Line 24">
            <a:extLst>
              <a:ext uri="{FF2B5EF4-FFF2-40B4-BE49-F238E27FC236}">
                <a16:creationId xmlns:a16="http://schemas.microsoft.com/office/drawing/2014/main" id="{3D15E2A9-8B61-420C-A323-925CB8FAF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179" y="2600325"/>
            <a:ext cx="82153" cy="6072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5" name="Line 25">
            <a:extLst>
              <a:ext uri="{FF2B5EF4-FFF2-40B4-BE49-F238E27FC236}">
                <a16:creationId xmlns:a16="http://schemas.microsoft.com/office/drawing/2014/main" id="{B84B527E-8C4C-45B3-81B6-8BF35CC4BD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9188" y="2593182"/>
            <a:ext cx="85725" cy="6179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6" name="Line 26">
            <a:extLst>
              <a:ext uri="{FF2B5EF4-FFF2-40B4-BE49-F238E27FC236}">
                <a16:creationId xmlns:a16="http://schemas.microsoft.com/office/drawing/2014/main" id="{293195C1-8BBD-458D-8B75-E48FFED37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5616" y="3371850"/>
            <a:ext cx="57150" cy="464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E9E07AD3-2CB9-4EAC-BC07-23DE073CCE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4198" y="3368278"/>
            <a:ext cx="53578" cy="460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8" name="Line 28">
            <a:extLst>
              <a:ext uri="{FF2B5EF4-FFF2-40B4-BE49-F238E27FC236}">
                <a16:creationId xmlns:a16="http://schemas.microsoft.com/office/drawing/2014/main" id="{1DB5A069-41EE-48B6-B626-F24FAE9CC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4000501"/>
            <a:ext cx="439341" cy="403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9" name="Line 29">
            <a:extLst>
              <a:ext uri="{FF2B5EF4-FFF2-40B4-BE49-F238E27FC236}">
                <a16:creationId xmlns:a16="http://schemas.microsoft.com/office/drawing/2014/main" id="{AF190CEC-B1CB-4E04-AD66-745FF0AA5A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7067" y="4000501"/>
            <a:ext cx="353615" cy="335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30" name="Group 30">
            <a:extLst>
              <a:ext uri="{FF2B5EF4-FFF2-40B4-BE49-F238E27FC236}">
                <a16:creationId xmlns:a16="http://schemas.microsoft.com/office/drawing/2014/main" id="{F846F9E3-66BA-435E-A40C-3732C96F9B5C}"/>
              </a:ext>
            </a:extLst>
          </p:cNvPr>
          <p:cNvGrpSpPr>
            <a:grpSpLocks/>
          </p:cNvGrpSpPr>
          <p:nvPr/>
        </p:nvGrpSpPr>
        <p:grpSpPr bwMode="auto">
          <a:xfrm>
            <a:off x="1548726" y="3245644"/>
            <a:ext cx="2114551" cy="922735"/>
            <a:chOff x="3642" y="683"/>
            <a:chExt cx="1776" cy="775"/>
          </a:xfrm>
        </p:grpSpPr>
        <p:sp>
          <p:nvSpPr>
            <p:cNvPr id="25633" name="Line 31">
              <a:extLst>
                <a:ext uri="{FF2B5EF4-FFF2-40B4-BE49-F238E27FC236}">
                  <a16:creationId xmlns:a16="http://schemas.microsoft.com/office/drawing/2014/main" id="{FCF1C364-E78A-42AC-905C-2A31DB409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5" y="1152"/>
              <a:ext cx="2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4" name="Rectangle 32">
              <a:extLst>
                <a:ext uri="{FF2B5EF4-FFF2-40B4-BE49-F238E27FC236}">
                  <a16:creationId xmlns:a16="http://schemas.microsoft.com/office/drawing/2014/main" id="{D119094F-0C7E-4D8B-B78C-CE1FDF10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729"/>
              <a:ext cx="129" cy="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>
                <a:cs typeface="Arial" panose="020B0604020202020204" pitchFamily="34" charset="0"/>
              </a:endParaRPr>
            </a:p>
          </p:txBody>
        </p:sp>
        <p:sp>
          <p:nvSpPr>
            <p:cNvPr id="25635" name="Rectangle 33">
              <a:extLst>
                <a:ext uri="{FF2B5EF4-FFF2-40B4-BE49-F238E27FC236}">
                  <a16:creationId xmlns:a16="http://schemas.microsoft.com/office/drawing/2014/main" id="{C2DA902F-7652-4F07-A564-E5B488434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909"/>
              <a:ext cx="129" cy="132"/>
            </a:xfrm>
            <a:prstGeom prst="rect">
              <a:avLst/>
            </a:prstGeom>
            <a:solidFill>
              <a:srgbClr val="F619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>
                <a:cs typeface="Arial" panose="020B0604020202020204" pitchFamily="34" charset="0"/>
              </a:endParaRPr>
            </a:p>
          </p:txBody>
        </p:sp>
        <p:sp>
          <p:nvSpPr>
            <p:cNvPr id="25636" name="Text Box 34">
              <a:extLst>
                <a:ext uri="{FF2B5EF4-FFF2-40B4-BE49-F238E27FC236}">
                  <a16:creationId xmlns:a16="http://schemas.microsoft.com/office/drawing/2014/main" id="{DB79A31E-645C-4B4F-B901-5686E5771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" y="683"/>
              <a:ext cx="1504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>
                  <a:cs typeface="Arial" panose="020B0604020202020204" pitchFamily="34" charset="0"/>
                </a:rPr>
                <a:t>Existing BM</a:t>
              </a:r>
            </a:p>
            <a:p>
              <a:pPr eaLnBrk="1" hangingPunct="1"/>
              <a:r>
                <a:rPr lang="en-US" altLang="en-US" sz="1350">
                  <a:cs typeface="Arial" panose="020B0604020202020204" pitchFamily="34" charset="0"/>
                </a:rPr>
                <a:t>New BM</a:t>
              </a:r>
            </a:p>
            <a:p>
              <a:pPr eaLnBrk="1" hangingPunct="1"/>
              <a:r>
                <a:rPr lang="en-US" altLang="en-US" sz="1350">
                  <a:cs typeface="Arial" panose="020B0604020202020204" pitchFamily="34" charset="0"/>
                </a:rPr>
                <a:t>Single Run Leveling</a:t>
              </a:r>
            </a:p>
            <a:p>
              <a:pPr eaLnBrk="1" hangingPunct="1"/>
              <a:r>
                <a:rPr lang="en-US" altLang="en-US" sz="1350">
                  <a:cs typeface="Arial" panose="020B0604020202020204" pitchFamily="34" charset="0"/>
                </a:rPr>
                <a:t>Double Run Leveling</a:t>
              </a:r>
            </a:p>
          </p:txBody>
        </p:sp>
        <p:sp>
          <p:nvSpPr>
            <p:cNvPr id="25637" name="Line 35">
              <a:extLst>
                <a:ext uri="{FF2B5EF4-FFF2-40B4-BE49-F238E27FC236}">
                  <a16:creationId xmlns:a16="http://schemas.microsoft.com/office/drawing/2014/main" id="{F8ABD248-9CD5-47C0-A7E0-B607927F8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1293"/>
              <a:ext cx="2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8" name="Line 36">
              <a:extLst>
                <a:ext uri="{FF2B5EF4-FFF2-40B4-BE49-F238E27FC236}">
                  <a16:creationId xmlns:a16="http://schemas.microsoft.com/office/drawing/2014/main" id="{D5E98299-9B49-4C94-9E84-FD5924428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2" y="1338"/>
              <a:ext cx="2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31" name="Text Box 37">
            <a:extLst>
              <a:ext uri="{FF2B5EF4-FFF2-40B4-BE49-F238E27FC236}">
                <a16:creationId xmlns:a16="http://schemas.microsoft.com/office/drawing/2014/main" id="{4B793C50-AA88-458E-BA71-D2EAC123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44" y="385695"/>
            <a:ext cx="3014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panose="020B0604020202020204" pitchFamily="34" charset="0"/>
              </a:rPr>
              <a:t>Ties to Existing Vertical Control</a:t>
            </a:r>
          </a:p>
        </p:txBody>
      </p:sp>
      <p:pic>
        <p:nvPicPr>
          <p:cNvPr id="40" name="Picture 6" descr="Example mark type">
            <a:extLst>
              <a:ext uri="{FF2B5EF4-FFF2-40B4-BE49-F238E27FC236}">
                <a16:creationId xmlns:a16="http://schemas.microsoft.com/office/drawing/2014/main" id="{DF2E95B4-7F45-4340-ACA4-6B6853B0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8" y="1207293"/>
            <a:ext cx="1553336" cy="1554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Example mark type">
            <a:extLst>
              <a:ext uri="{FF2B5EF4-FFF2-40B4-BE49-F238E27FC236}">
                <a16:creationId xmlns:a16="http://schemas.microsoft.com/office/drawing/2014/main" id="{47342C10-5E1E-42F0-B5FB-27105EF3E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"/>
          <a:stretch/>
        </p:blipFill>
        <p:spPr bwMode="auto">
          <a:xfrm>
            <a:off x="6078068" y="2302670"/>
            <a:ext cx="2100732" cy="169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9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Leveling today: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1371600"/>
            <a:ext cx="77724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Published marks are available near the project area.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Historic level lines must have been previously run.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still exists and is recoverable.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Marks are often lost or destroyed without being replaced.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has not moved.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Stability of setting, damage, subsidence, uplift.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Published coordinates are accurate &amp; consistent.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Coordinates may be “stale”.</a:t>
            </a:r>
          </a:p>
        </p:txBody>
      </p:sp>
    </p:spTree>
    <p:extLst>
      <p:ext uri="{BB962C8B-B14F-4D97-AF65-F5344CB8AC3E}">
        <p14:creationId xmlns:p14="http://schemas.microsoft.com/office/powerpoint/2010/main" val="175550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886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Leveling in the modernized NSRS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B222-7BE4-4F99-BA0B-DC6CDDD11696}"/>
              </a:ext>
            </a:extLst>
          </p:cNvPr>
          <p:cNvSpPr txBox="1"/>
          <p:nvPr/>
        </p:nvSpPr>
        <p:spPr>
          <a:xfrm>
            <a:off x="685800" y="1371600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Starting heights need not come from historic level lines.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reliable source will be from new GNSS occupations of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primary control marks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included in the level survey.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Static, RTK, RTN.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Obtain orthometric heights from GNSS ellipsoid height and high-resolution geoid model.</a:t>
            </a:r>
          </a:p>
        </p:txBody>
      </p:sp>
    </p:spTree>
    <p:extLst>
      <p:ext uri="{BB962C8B-B14F-4D97-AF65-F5344CB8AC3E}">
        <p14:creationId xmlns:p14="http://schemas.microsoft.com/office/powerpoint/2010/main" val="221866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A431C-40AF-4335-8C1F-F755A5DBFA33}"/>
              </a:ext>
            </a:extLst>
          </p:cNvPr>
          <p:cNvSpPr txBox="1"/>
          <p:nvPr/>
        </p:nvSpPr>
        <p:spPr>
          <a:xfrm>
            <a:off x="685800" y="4978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GNSS-derived orthometric heights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063FB-1B96-4D37-92EB-2391A61A7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969" y="1541891"/>
            <a:ext cx="237972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en-US" alt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5E424-2EF5-43CF-A86C-BCE5E771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14" y="2399539"/>
            <a:ext cx="5256179" cy="415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NAPGD2022</a:t>
            </a:r>
            <a:r>
              <a:rPr lang="en-US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(t) = </a:t>
            </a:r>
            <a:r>
              <a:rPr lang="en-US" altLang="en-US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1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NATRF2022</a:t>
            </a:r>
            <a:r>
              <a:rPr lang="en-US" altLang="en-US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US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1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GEOID</a:t>
            </a:r>
            <a:r>
              <a:rPr lang="en-US" alt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lang="en-US" altLang="en-US" sz="1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reeform 80">
            <a:extLst>
              <a:ext uri="{FF2B5EF4-FFF2-40B4-BE49-F238E27FC236}">
                <a16:creationId xmlns:a16="http://schemas.microsoft.com/office/drawing/2014/main" id="{140ABA9F-CF8F-4673-A10A-6EA96B6B23EC}"/>
              </a:ext>
            </a:extLst>
          </p:cNvPr>
          <p:cNvSpPr/>
          <p:nvPr/>
        </p:nvSpPr>
        <p:spPr>
          <a:xfrm>
            <a:off x="2406570" y="1866291"/>
            <a:ext cx="6140070" cy="2955757"/>
          </a:xfrm>
          <a:custGeom>
            <a:avLst/>
            <a:gdLst>
              <a:gd name="connsiteX0" fmla="*/ 0 w 8117456"/>
              <a:gd name="connsiteY0" fmla="*/ 3994030 h 3994030"/>
              <a:gd name="connsiteX1" fmla="*/ 0 w 8117456"/>
              <a:gd name="connsiteY1" fmla="*/ 3994030 h 3994030"/>
              <a:gd name="connsiteX2" fmla="*/ 802256 w 8117456"/>
              <a:gd name="connsiteY2" fmla="*/ 3623094 h 3994030"/>
              <a:gd name="connsiteX3" fmla="*/ 1302588 w 8117456"/>
              <a:gd name="connsiteY3" fmla="*/ 3545457 h 3994030"/>
              <a:gd name="connsiteX4" fmla="*/ 1708030 w 8117456"/>
              <a:gd name="connsiteY4" fmla="*/ 3347049 h 3994030"/>
              <a:gd name="connsiteX5" fmla="*/ 2424022 w 8117456"/>
              <a:gd name="connsiteY5" fmla="*/ 3131389 h 3994030"/>
              <a:gd name="connsiteX6" fmla="*/ 2691441 w 8117456"/>
              <a:gd name="connsiteY6" fmla="*/ 2993366 h 3994030"/>
              <a:gd name="connsiteX7" fmla="*/ 2907102 w 8117456"/>
              <a:gd name="connsiteY7" fmla="*/ 2820838 h 3994030"/>
              <a:gd name="connsiteX8" fmla="*/ 3209026 w 8117456"/>
              <a:gd name="connsiteY8" fmla="*/ 2587924 h 3994030"/>
              <a:gd name="connsiteX9" fmla="*/ 3502324 w 8117456"/>
              <a:gd name="connsiteY9" fmla="*/ 2277374 h 3994030"/>
              <a:gd name="connsiteX10" fmla="*/ 3761117 w 8117456"/>
              <a:gd name="connsiteY10" fmla="*/ 1975449 h 3994030"/>
              <a:gd name="connsiteX11" fmla="*/ 4080294 w 8117456"/>
              <a:gd name="connsiteY11" fmla="*/ 1595887 h 3994030"/>
              <a:gd name="connsiteX12" fmla="*/ 4390845 w 8117456"/>
              <a:gd name="connsiteY12" fmla="*/ 1242204 h 3994030"/>
              <a:gd name="connsiteX13" fmla="*/ 4787660 w 8117456"/>
              <a:gd name="connsiteY13" fmla="*/ 1009291 h 3994030"/>
              <a:gd name="connsiteX14" fmla="*/ 5063705 w 8117456"/>
              <a:gd name="connsiteY14" fmla="*/ 819509 h 3994030"/>
              <a:gd name="connsiteX15" fmla="*/ 6305909 w 8117456"/>
              <a:gd name="connsiteY15" fmla="*/ 517585 h 3994030"/>
              <a:gd name="connsiteX16" fmla="*/ 6754483 w 8117456"/>
              <a:gd name="connsiteY16" fmla="*/ 457200 h 3994030"/>
              <a:gd name="connsiteX17" fmla="*/ 7366958 w 8117456"/>
              <a:gd name="connsiteY17" fmla="*/ 284672 h 3994030"/>
              <a:gd name="connsiteX18" fmla="*/ 7435970 w 8117456"/>
              <a:gd name="connsiteY18" fmla="*/ 258792 h 3994030"/>
              <a:gd name="connsiteX19" fmla="*/ 7781026 w 8117456"/>
              <a:gd name="connsiteY19" fmla="*/ 86264 h 3994030"/>
              <a:gd name="connsiteX20" fmla="*/ 8082951 w 8117456"/>
              <a:gd name="connsiteY20" fmla="*/ 0 h 3994030"/>
              <a:gd name="connsiteX21" fmla="*/ 8117456 w 8117456"/>
              <a:gd name="connsiteY21" fmla="*/ 3916392 h 3994030"/>
              <a:gd name="connsiteX22" fmla="*/ 0 w 8117456"/>
              <a:gd name="connsiteY22" fmla="*/ 3994030 h 39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17456" h="3994030">
                <a:moveTo>
                  <a:pt x="0" y="3994030"/>
                </a:moveTo>
                <a:lnTo>
                  <a:pt x="0" y="3994030"/>
                </a:lnTo>
                <a:lnTo>
                  <a:pt x="802256" y="3623094"/>
                </a:lnTo>
                <a:lnTo>
                  <a:pt x="1302588" y="3545457"/>
                </a:lnTo>
                <a:lnTo>
                  <a:pt x="1708030" y="3347049"/>
                </a:lnTo>
                <a:lnTo>
                  <a:pt x="2424022" y="3131389"/>
                </a:lnTo>
                <a:lnTo>
                  <a:pt x="2691441" y="2993366"/>
                </a:lnTo>
                <a:lnTo>
                  <a:pt x="2907102" y="2820838"/>
                </a:lnTo>
                <a:lnTo>
                  <a:pt x="3209026" y="2587924"/>
                </a:lnTo>
                <a:lnTo>
                  <a:pt x="3502324" y="2277374"/>
                </a:lnTo>
                <a:lnTo>
                  <a:pt x="3761117" y="1975449"/>
                </a:lnTo>
                <a:lnTo>
                  <a:pt x="4080294" y="1595887"/>
                </a:lnTo>
                <a:lnTo>
                  <a:pt x="4390845" y="1242204"/>
                </a:lnTo>
                <a:lnTo>
                  <a:pt x="4787660" y="1009291"/>
                </a:lnTo>
                <a:lnTo>
                  <a:pt x="5063705" y="819509"/>
                </a:lnTo>
                <a:lnTo>
                  <a:pt x="6305909" y="517585"/>
                </a:lnTo>
                <a:lnTo>
                  <a:pt x="6754483" y="457200"/>
                </a:lnTo>
                <a:lnTo>
                  <a:pt x="7366958" y="284672"/>
                </a:lnTo>
                <a:lnTo>
                  <a:pt x="7435970" y="258792"/>
                </a:lnTo>
                <a:lnTo>
                  <a:pt x="7781026" y="86264"/>
                </a:lnTo>
                <a:lnTo>
                  <a:pt x="8082951" y="0"/>
                </a:lnTo>
                <a:lnTo>
                  <a:pt x="8117456" y="3916392"/>
                </a:lnTo>
                <a:lnTo>
                  <a:pt x="0" y="399403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8BF4398-22DB-40B0-8AC0-DCEF9D05346D}"/>
              </a:ext>
            </a:extLst>
          </p:cNvPr>
          <p:cNvSpPr/>
          <p:nvPr/>
        </p:nvSpPr>
        <p:spPr>
          <a:xfrm flipH="1">
            <a:off x="6404687" y="2314017"/>
            <a:ext cx="169324" cy="133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reeform 47">
            <a:extLst>
              <a:ext uri="{FF2B5EF4-FFF2-40B4-BE49-F238E27FC236}">
                <a16:creationId xmlns:a16="http://schemas.microsoft.com/office/drawing/2014/main" id="{07A09C03-67AD-4E29-8AE4-6C2A61FFC64D}"/>
              </a:ext>
            </a:extLst>
          </p:cNvPr>
          <p:cNvSpPr/>
          <p:nvPr/>
        </p:nvSpPr>
        <p:spPr>
          <a:xfrm rot="622984">
            <a:off x="2155536" y="4185406"/>
            <a:ext cx="1529661" cy="734695"/>
          </a:xfrm>
          <a:custGeom>
            <a:avLst/>
            <a:gdLst>
              <a:gd name="connsiteX0" fmla="*/ 3234544 w 3234544"/>
              <a:gd name="connsiteY0" fmla="*/ 0 h 1169469"/>
              <a:gd name="connsiteX1" fmla="*/ 3234544 w 3234544"/>
              <a:gd name="connsiteY1" fmla="*/ 0 h 1169469"/>
              <a:gd name="connsiteX2" fmla="*/ 3121422 w 3234544"/>
              <a:gd name="connsiteY2" fmla="*/ 18854 h 1169469"/>
              <a:gd name="connsiteX3" fmla="*/ 3064861 w 3234544"/>
              <a:gd name="connsiteY3" fmla="*/ 56561 h 1169469"/>
              <a:gd name="connsiteX4" fmla="*/ 3036581 w 3234544"/>
              <a:gd name="connsiteY4" fmla="*/ 65988 h 1169469"/>
              <a:gd name="connsiteX5" fmla="*/ 2970593 w 3234544"/>
              <a:gd name="connsiteY5" fmla="*/ 84842 h 1169469"/>
              <a:gd name="connsiteX6" fmla="*/ 2942313 w 3234544"/>
              <a:gd name="connsiteY6" fmla="*/ 103695 h 1169469"/>
              <a:gd name="connsiteX7" fmla="*/ 2885752 w 3234544"/>
              <a:gd name="connsiteY7" fmla="*/ 122549 h 1169469"/>
              <a:gd name="connsiteX8" fmla="*/ 2857471 w 3234544"/>
              <a:gd name="connsiteY8" fmla="*/ 141402 h 1169469"/>
              <a:gd name="connsiteX9" fmla="*/ 2819764 w 3234544"/>
              <a:gd name="connsiteY9" fmla="*/ 150829 h 1169469"/>
              <a:gd name="connsiteX10" fmla="*/ 2791484 w 3234544"/>
              <a:gd name="connsiteY10" fmla="*/ 160256 h 1169469"/>
              <a:gd name="connsiteX11" fmla="*/ 2725496 w 3234544"/>
              <a:gd name="connsiteY11" fmla="*/ 188536 h 1169469"/>
              <a:gd name="connsiteX12" fmla="*/ 2668935 w 3234544"/>
              <a:gd name="connsiteY12" fmla="*/ 226244 h 1169469"/>
              <a:gd name="connsiteX13" fmla="*/ 2612374 w 3234544"/>
              <a:gd name="connsiteY13" fmla="*/ 263951 h 1169469"/>
              <a:gd name="connsiteX14" fmla="*/ 2584094 w 3234544"/>
              <a:gd name="connsiteY14" fmla="*/ 273378 h 1169469"/>
              <a:gd name="connsiteX15" fmla="*/ 2527533 w 3234544"/>
              <a:gd name="connsiteY15" fmla="*/ 311085 h 1169469"/>
              <a:gd name="connsiteX16" fmla="*/ 2414412 w 3234544"/>
              <a:gd name="connsiteY16" fmla="*/ 348792 h 1169469"/>
              <a:gd name="connsiteX17" fmla="*/ 2386131 w 3234544"/>
              <a:gd name="connsiteY17" fmla="*/ 358219 h 1169469"/>
              <a:gd name="connsiteX18" fmla="*/ 2320144 w 3234544"/>
              <a:gd name="connsiteY18" fmla="*/ 377073 h 1169469"/>
              <a:gd name="connsiteX19" fmla="*/ 2254156 w 3234544"/>
              <a:gd name="connsiteY19" fmla="*/ 386499 h 1169469"/>
              <a:gd name="connsiteX20" fmla="*/ 2150461 w 3234544"/>
              <a:gd name="connsiteY20" fmla="*/ 414780 h 1169469"/>
              <a:gd name="connsiteX21" fmla="*/ 2075047 w 3234544"/>
              <a:gd name="connsiteY21" fmla="*/ 433633 h 1169469"/>
              <a:gd name="connsiteX22" fmla="*/ 1660267 w 3234544"/>
              <a:gd name="connsiteY22" fmla="*/ 433633 h 1169469"/>
              <a:gd name="connsiteX23" fmla="*/ 1547146 w 3234544"/>
              <a:gd name="connsiteY23" fmla="*/ 452487 h 1169469"/>
              <a:gd name="connsiteX24" fmla="*/ 1481158 w 3234544"/>
              <a:gd name="connsiteY24" fmla="*/ 461914 h 1169469"/>
              <a:gd name="connsiteX25" fmla="*/ 1452878 w 3234544"/>
              <a:gd name="connsiteY25" fmla="*/ 471341 h 1169469"/>
              <a:gd name="connsiteX26" fmla="*/ 1339756 w 3234544"/>
              <a:gd name="connsiteY26" fmla="*/ 490194 h 1169469"/>
              <a:gd name="connsiteX27" fmla="*/ 1302049 w 3234544"/>
              <a:gd name="connsiteY27" fmla="*/ 499621 h 1169469"/>
              <a:gd name="connsiteX28" fmla="*/ 1273768 w 3234544"/>
              <a:gd name="connsiteY28" fmla="*/ 518475 h 1169469"/>
              <a:gd name="connsiteX29" fmla="*/ 1217207 w 3234544"/>
              <a:gd name="connsiteY29" fmla="*/ 537328 h 1169469"/>
              <a:gd name="connsiteX30" fmla="*/ 1188927 w 3234544"/>
              <a:gd name="connsiteY30" fmla="*/ 546755 h 1169469"/>
              <a:gd name="connsiteX31" fmla="*/ 1075805 w 3234544"/>
              <a:gd name="connsiteY31" fmla="*/ 584462 h 1169469"/>
              <a:gd name="connsiteX32" fmla="*/ 1019245 w 3234544"/>
              <a:gd name="connsiteY32" fmla="*/ 603316 h 1169469"/>
              <a:gd name="connsiteX33" fmla="*/ 990964 w 3234544"/>
              <a:gd name="connsiteY33" fmla="*/ 612743 h 1169469"/>
              <a:gd name="connsiteX34" fmla="*/ 906123 w 3234544"/>
              <a:gd name="connsiteY34" fmla="*/ 650450 h 1169469"/>
              <a:gd name="connsiteX35" fmla="*/ 877842 w 3234544"/>
              <a:gd name="connsiteY35" fmla="*/ 659877 h 1169469"/>
              <a:gd name="connsiteX36" fmla="*/ 821282 w 3234544"/>
              <a:gd name="connsiteY36" fmla="*/ 688157 h 1169469"/>
              <a:gd name="connsiteX37" fmla="*/ 793001 w 3234544"/>
              <a:gd name="connsiteY37" fmla="*/ 707011 h 1169469"/>
              <a:gd name="connsiteX38" fmla="*/ 736440 w 3234544"/>
              <a:gd name="connsiteY38" fmla="*/ 725864 h 1169469"/>
              <a:gd name="connsiteX39" fmla="*/ 708160 w 3234544"/>
              <a:gd name="connsiteY39" fmla="*/ 735291 h 1169469"/>
              <a:gd name="connsiteX40" fmla="*/ 679880 w 3234544"/>
              <a:gd name="connsiteY40" fmla="*/ 744718 h 1169469"/>
              <a:gd name="connsiteX41" fmla="*/ 642172 w 3234544"/>
              <a:gd name="connsiteY41" fmla="*/ 763572 h 1169469"/>
              <a:gd name="connsiteX42" fmla="*/ 585612 w 3234544"/>
              <a:gd name="connsiteY42" fmla="*/ 772998 h 1169469"/>
              <a:gd name="connsiteX43" fmla="*/ 491344 w 3234544"/>
              <a:gd name="connsiteY43" fmla="*/ 791852 h 1169469"/>
              <a:gd name="connsiteX44" fmla="*/ 444209 w 3234544"/>
              <a:gd name="connsiteY44" fmla="*/ 801279 h 1169469"/>
              <a:gd name="connsiteX45" fmla="*/ 142552 w 3234544"/>
              <a:gd name="connsiteY45" fmla="*/ 810706 h 1169469"/>
              <a:gd name="connsiteX46" fmla="*/ 85991 w 3234544"/>
              <a:gd name="connsiteY46" fmla="*/ 829559 h 1169469"/>
              <a:gd name="connsiteX47" fmla="*/ 29430 w 3234544"/>
              <a:gd name="connsiteY47" fmla="*/ 876693 h 1169469"/>
              <a:gd name="connsiteX48" fmla="*/ 10577 w 3234544"/>
              <a:gd name="connsiteY48" fmla="*/ 933254 h 1169469"/>
              <a:gd name="connsiteX49" fmla="*/ 1150 w 3234544"/>
              <a:gd name="connsiteY49" fmla="*/ 961534 h 1169469"/>
              <a:gd name="connsiteX50" fmla="*/ 10577 w 3234544"/>
              <a:gd name="connsiteY50" fmla="*/ 1093510 h 1169469"/>
              <a:gd name="connsiteX51" fmla="*/ 67137 w 3234544"/>
              <a:gd name="connsiteY51" fmla="*/ 1102936 h 1169469"/>
              <a:gd name="connsiteX52" fmla="*/ 133125 w 3234544"/>
              <a:gd name="connsiteY52" fmla="*/ 1140644 h 1169469"/>
              <a:gd name="connsiteX53" fmla="*/ 217966 w 3234544"/>
              <a:gd name="connsiteY53" fmla="*/ 1150071 h 1169469"/>
              <a:gd name="connsiteX54" fmla="*/ 246247 w 3234544"/>
              <a:gd name="connsiteY54" fmla="*/ 1159497 h 1169469"/>
              <a:gd name="connsiteX55" fmla="*/ 529051 w 3234544"/>
              <a:gd name="connsiteY55" fmla="*/ 1159497 h 1169469"/>
              <a:gd name="connsiteX56" fmla="*/ 670453 w 3234544"/>
              <a:gd name="connsiteY56" fmla="*/ 1150071 h 1169469"/>
              <a:gd name="connsiteX57" fmla="*/ 727014 w 3234544"/>
              <a:gd name="connsiteY57" fmla="*/ 1131217 h 1169469"/>
              <a:gd name="connsiteX58" fmla="*/ 755294 w 3234544"/>
              <a:gd name="connsiteY58" fmla="*/ 1121790 h 1169469"/>
              <a:gd name="connsiteX59" fmla="*/ 858989 w 3234544"/>
              <a:gd name="connsiteY59" fmla="*/ 1093510 h 1169469"/>
              <a:gd name="connsiteX60" fmla="*/ 887269 w 3234544"/>
              <a:gd name="connsiteY60" fmla="*/ 1084083 h 1169469"/>
              <a:gd name="connsiteX61" fmla="*/ 915550 w 3234544"/>
              <a:gd name="connsiteY61" fmla="*/ 1065229 h 1169469"/>
              <a:gd name="connsiteX62" fmla="*/ 1000391 w 3234544"/>
              <a:gd name="connsiteY62" fmla="*/ 999242 h 1169469"/>
              <a:gd name="connsiteX63" fmla="*/ 1141793 w 3234544"/>
              <a:gd name="connsiteY63" fmla="*/ 952108 h 1169469"/>
              <a:gd name="connsiteX64" fmla="*/ 1170073 w 3234544"/>
              <a:gd name="connsiteY64" fmla="*/ 942681 h 1169469"/>
              <a:gd name="connsiteX65" fmla="*/ 1198354 w 3234544"/>
              <a:gd name="connsiteY65" fmla="*/ 933254 h 1169469"/>
              <a:gd name="connsiteX66" fmla="*/ 1236061 w 3234544"/>
              <a:gd name="connsiteY66" fmla="*/ 914400 h 1169469"/>
              <a:gd name="connsiteX67" fmla="*/ 1292622 w 3234544"/>
              <a:gd name="connsiteY67" fmla="*/ 895547 h 1169469"/>
              <a:gd name="connsiteX68" fmla="*/ 1320902 w 3234544"/>
              <a:gd name="connsiteY68" fmla="*/ 886120 h 1169469"/>
              <a:gd name="connsiteX69" fmla="*/ 1349183 w 3234544"/>
              <a:gd name="connsiteY69" fmla="*/ 876693 h 1169469"/>
              <a:gd name="connsiteX70" fmla="*/ 1405744 w 3234544"/>
              <a:gd name="connsiteY70" fmla="*/ 848413 h 1169469"/>
              <a:gd name="connsiteX71" fmla="*/ 1462304 w 3234544"/>
              <a:gd name="connsiteY71" fmla="*/ 810706 h 1169469"/>
              <a:gd name="connsiteX72" fmla="*/ 1547146 w 3234544"/>
              <a:gd name="connsiteY72" fmla="*/ 782425 h 1169469"/>
              <a:gd name="connsiteX73" fmla="*/ 1575426 w 3234544"/>
              <a:gd name="connsiteY73" fmla="*/ 772998 h 1169469"/>
              <a:gd name="connsiteX74" fmla="*/ 1603706 w 3234544"/>
              <a:gd name="connsiteY74" fmla="*/ 763572 h 1169469"/>
              <a:gd name="connsiteX75" fmla="*/ 1660267 w 3234544"/>
              <a:gd name="connsiteY75" fmla="*/ 725864 h 1169469"/>
              <a:gd name="connsiteX76" fmla="*/ 1688548 w 3234544"/>
              <a:gd name="connsiteY76" fmla="*/ 707011 h 1169469"/>
              <a:gd name="connsiteX77" fmla="*/ 1801669 w 3234544"/>
              <a:gd name="connsiteY77" fmla="*/ 669303 h 1169469"/>
              <a:gd name="connsiteX78" fmla="*/ 1829950 w 3234544"/>
              <a:gd name="connsiteY78" fmla="*/ 659877 h 1169469"/>
              <a:gd name="connsiteX79" fmla="*/ 1905364 w 3234544"/>
              <a:gd name="connsiteY79" fmla="*/ 641023 h 1169469"/>
              <a:gd name="connsiteX80" fmla="*/ 2141034 w 3234544"/>
              <a:gd name="connsiteY80" fmla="*/ 631596 h 1169469"/>
              <a:gd name="connsiteX81" fmla="*/ 2207022 w 3234544"/>
              <a:gd name="connsiteY81" fmla="*/ 603316 h 1169469"/>
              <a:gd name="connsiteX82" fmla="*/ 2235302 w 3234544"/>
              <a:gd name="connsiteY82" fmla="*/ 593889 h 1169469"/>
              <a:gd name="connsiteX83" fmla="*/ 2263583 w 3234544"/>
              <a:gd name="connsiteY83" fmla="*/ 575035 h 1169469"/>
              <a:gd name="connsiteX84" fmla="*/ 2291863 w 3234544"/>
              <a:gd name="connsiteY84" fmla="*/ 565609 h 1169469"/>
              <a:gd name="connsiteX85" fmla="*/ 2329570 w 3234544"/>
              <a:gd name="connsiteY85" fmla="*/ 546755 h 1169469"/>
              <a:gd name="connsiteX86" fmla="*/ 2386131 w 3234544"/>
              <a:gd name="connsiteY86" fmla="*/ 527901 h 1169469"/>
              <a:gd name="connsiteX87" fmla="*/ 2414412 w 3234544"/>
              <a:gd name="connsiteY87" fmla="*/ 518475 h 1169469"/>
              <a:gd name="connsiteX88" fmla="*/ 2470972 w 3234544"/>
              <a:gd name="connsiteY88" fmla="*/ 490194 h 1169469"/>
              <a:gd name="connsiteX89" fmla="*/ 2499253 w 3234544"/>
              <a:gd name="connsiteY89" fmla="*/ 471341 h 1169469"/>
              <a:gd name="connsiteX90" fmla="*/ 2555814 w 3234544"/>
              <a:gd name="connsiteY90" fmla="*/ 452487 h 1169469"/>
              <a:gd name="connsiteX91" fmla="*/ 2612374 w 3234544"/>
              <a:gd name="connsiteY91" fmla="*/ 424207 h 1169469"/>
              <a:gd name="connsiteX92" fmla="*/ 2640655 w 3234544"/>
              <a:gd name="connsiteY92" fmla="*/ 405353 h 1169469"/>
              <a:gd name="connsiteX93" fmla="*/ 2668935 w 3234544"/>
              <a:gd name="connsiteY93" fmla="*/ 395926 h 1169469"/>
              <a:gd name="connsiteX94" fmla="*/ 2725496 w 3234544"/>
              <a:gd name="connsiteY94" fmla="*/ 348792 h 1169469"/>
              <a:gd name="connsiteX95" fmla="*/ 2753777 w 3234544"/>
              <a:gd name="connsiteY95" fmla="*/ 339365 h 1169469"/>
              <a:gd name="connsiteX96" fmla="*/ 2810337 w 3234544"/>
              <a:gd name="connsiteY96" fmla="*/ 311085 h 1169469"/>
              <a:gd name="connsiteX97" fmla="*/ 2885752 w 3234544"/>
              <a:gd name="connsiteY97" fmla="*/ 263951 h 1169469"/>
              <a:gd name="connsiteX98" fmla="*/ 2914032 w 3234544"/>
              <a:gd name="connsiteY98" fmla="*/ 245097 h 1169469"/>
              <a:gd name="connsiteX99" fmla="*/ 2989447 w 3234544"/>
              <a:gd name="connsiteY99" fmla="*/ 207390 h 1169469"/>
              <a:gd name="connsiteX100" fmla="*/ 3046007 w 3234544"/>
              <a:gd name="connsiteY100" fmla="*/ 169683 h 1169469"/>
              <a:gd name="connsiteX101" fmla="*/ 3074288 w 3234544"/>
              <a:gd name="connsiteY101" fmla="*/ 150829 h 1169469"/>
              <a:gd name="connsiteX102" fmla="*/ 3111995 w 3234544"/>
              <a:gd name="connsiteY102" fmla="*/ 131976 h 1169469"/>
              <a:gd name="connsiteX103" fmla="*/ 3140275 w 3234544"/>
              <a:gd name="connsiteY103" fmla="*/ 122549 h 1169469"/>
              <a:gd name="connsiteX104" fmla="*/ 3196836 w 3234544"/>
              <a:gd name="connsiteY104" fmla="*/ 75415 h 1169469"/>
              <a:gd name="connsiteX105" fmla="*/ 3206263 w 3234544"/>
              <a:gd name="connsiteY105" fmla="*/ 47134 h 1169469"/>
              <a:gd name="connsiteX106" fmla="*/ 3234544 w 3234544"/>
              <a:gd name="connsiteY106" fmla="*/ 0 h 11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234544" h="1169469">
                <a:moveTo>
                  <a:pt x="3234544" y="0"/>
                </a:moveTo>
                <a:lnTo>
                  <a:pt x="3234544" y="0"/>
                </a:lnTo>
                <a:cubicBezTo>
                  <a:pt x="3218965" y="1731"/>
                  <a:pt x="3149061" y="3499"/>
                  <a:pt x="3121422" y="18854"/>
                </a:cubicBezTo>
                <a:cubicBezTo>
                  <a:pt x="3101614" y="29858"/>
                  <a:pt x="3086357" y="49395"/>
                  <a:pt x="3064861" y="56561"/>
                </a:cubicBezTo>
                <a:cubicBezTo>
                  <a:pt x="3055434" y="59703"/>
                  <a:pt x="3046135" y="63258"/>
                  <a:pt x="3036581" y="65988"/>
                </a:cubicBezTo>
                <a:cubicBezTo>
                  <a:pt x="3022483" y="70016"/>
                  <a:pt x="2985663" y="77307"/>
                  <a:pt x="2970593" y="84842"/>
                </a:cubicBezTo>
                <a:cubicBezTo>
                  <a:pt x="2960460" y="89909"/>
                  <a:pt x="2952666" y="99094"/>
                  <a:pt x="2942313" y="103695"/>
                </a:cubicBezTo>
                <a:cubicBezTo>
                  <a:pt x="2924152" y="111766"/>
                  <a:pt x="2902288" y="111526"/>
                  <a:pt x="2885752" y="122549"/>
                </a:cubicBezTo>
                <a:cubicBezTo>
                  <a:pt x="2876325" y="128833"/>
                  <a:pt x="2867885" y="136939"/>
                  <a:pt x="2857471" y="141402"/>
                </a:cubicBezTo>
                <a:cubicBezTo>
                  <a:pt x="2845563" y="146505"/>
                  <a:pt x="2832221" y="147270"/>
                  <a:pt x="2819764" y="150829"/>
                </a:cubicBezTo>
                <a:cubicBezTo>
                  <a:pt x="2810210" y="153559"/>
                  <a:pt x="2800617" y="156342"/>
                  <a:pt x="2791484" y="160256"/>
                </a:cubicBezTo>
                <a:cubicBezTo>
                  <a:pt x="2709961" y="195196"/>
                  <a:pt x="2791807" y="166435"/>
                  <a:pt x="2725496" y="188536"/>
                </a:cubicBezTo>
                <a:cubicBezTo>
                  <a:pt x="2662738" y="251297"/>
                  <a:pt x="2730325" y="192139"/>
                  <a:pt x="2668935" y="226244"/>
                </a:cubicBezTo>
                <a:cubicBezTo>
                  <a:pt x="2649127" y="237248"/>
                  <a:pt x="2633870" y="256785"/>
                  <a:pt x="2612374" y="263951"/>
                </a:cubicBezTo>
                <a:cubicBezTo>
                  <a:pt x="2602947" y="267093"/>
                  <a:pt x="2592780" y="268552"/>
                  <a:pt x="2584094" y="273378"/>
                </a:cubicBezTo>
                <a:cubicBezTo>
                  <a:pt x="2564286" y="284382"/>
                  <a:pt x="2549029" y="303919"/>
                  <a:pt x="2527533" y="311085"/>
                </a:cubicBezTo>
                <a:lnTo>
                  <a:pt x="2414412" y="348792"/>
                </a:lnTo>
                <a:lnTo>
                  <a:pt x="2386131" y="358219"/>
                </a:lnTo>
                <a:cubicBezTo>
                  <a:pt x="2361901" y="366296"/>
                  <a:pt x="2346185" y="372339"/>
                  <a:pt x="2320144" y="377073"/>
                </a:cubicBezTo>
                <a:cubicBezTo>
                  <a:pt x="2298283" y="381048"/>
                  <a:pt x="2276152" y="383357"/>
                  <a:pt x="2254156" y="386499"/>
                </a:cubicBezTo>
                <a:cubicBezTo>
                  <a:pt x="2213526" y="400042"/>
                  <a:pt x="2203617" y="404149"/>
                  <a:pt x="2150461" y="414780"/>
                </a:cubicBezTo>
                <a:cubicBezTo>
                  <a:pt x="2093583" y="426156"/>
                  <a:pt x="2118527" y="419141"/>
                  <a:pt x="2075047" y="433633"/>
                </a:cubicBezTo>
                <a:cubicBezTo>
                  <a:pt x="1866577" y="420605"/>
                  <a:pt x="1921731" y="419108"/>
                  <a:pt x="1660267" y="433633"/>
                </a:cubicBezTo>
                <a:cubicBezTo>
                  <a:pt x="1554781" y="439493"/>
                  <a:pt x="1618235" y="439561"/>
                  <a:pt x="1547146" y="452487"/>
                </a:cubicBezTo>
                <a:cubicBezTo>
                  <a:pt x="1525285" y="456462"/>
                  <a:pt x="1503154" y="458772"/>
                  <a:pt x="1481158" y="461914"/>
                </a:cubicBezTo>
                <a:cubicBezTo>
                  <a:pt x="1471731" y="465056"/>
                  <a:pt x="1462622" y="469392"/>
                  <a:pt x="1452878" y="471341"/>
                </a:cubicBezTo>
                <a:cubicBezTo>
                  <a:pt x="1415393" y="478838"/>
                  <a:pt x="1376842" y="480922"/>
                  <a:pt x="1339756" y="490194"/>
                </a:cubicBezTo>
                <a:lnTo>
                  <a:pt x="1302049" y="499621"/>
                </a:lnTo>
                <a:cubicBezTo>
                  <a:pt x="1292622" y="505906"/>
                  <a:pt x="1284121" y="513874"/>
                  <a:pt x="1273768" y="518475"/>
                </a:cubicBezTo>
                <a:cubicBezTo>
                  <a:pt x="1255607" y="526546"/>
                  <a:pt x="1236061" y="531044"/>
                  <a:pt x="1217207" y="537328"/>
                </a:cubicBezTo>
                <a:lnTo>
                  <a:pt x="1188927" y="546755"/>
                </a:lnTo>
                <a:lnTo>
                  <a:pt x="1075805" y="584462"/>
                </a:lnTo>
                <a:lnTo>
                  <a:pt x="1019245" y="603316"/>
                </a:lnTo>
                <a:cubicBezTo>
                  <a:pt x="1009818" y="606458"/>
                  <a:pt x="999232" y="607231"/>
                  <a:pt x="990964" y="612743"/>
                </a:cubicBezTo>
                <a:cubicBezTo>
                  <a:pt x="946148" y="642620"/>
                  <a:pt x="973432" y="628014"/>
                  <a:pt x="906123" y="650450"/>
                </a:cubicBezTo>
                <a:cubicBezTo>
                  <a:pt x="896696" y="653592"/>
                  <a:pt x="886110" y="654365"/>
                  <a:pt x="877842" y="659877"/>
                </a:cubicBezTo>
                <a:cubicBezTo>
                  <a:pt x="796791" y="713910"/>
                  <a:pt x="899342" y="649126"/>
                  <a:pt x="821282" y="688157"/>
                </a:cubicBezTo>
                <a:cubicBezTo>
                  <a:pt x="811148" y="693224"/>
                  <a:pt x="803354" y="702410"/>
                  <a:pt x="793001" y="707011"/>
                </a:cubicBezTo>
                <a:cubicBezTo>
                  <a:pt x="774840" y="715082"/>
                  <a:pt x="755294" y="719580"/>
                  <a:pt x="736440" y="725864"/>
                </a:cubicBezTo>
                <a:lnTo>
                  <a:pt x="708160" y="735291"/>
                </a:lnTo>
                <a:cubicBezTo>
                  <a:pt x="698733" y="738433"/>
                  <a:pt x="688768" y="740274"/>
                  <a:pt x="679880" y="744718"/>
                </a:cubicBezTo>
                <a:cubicBezTo>
                  <a:pt x="667311" y="751003"/>
                  <a:pt x="655632" y="759534"/>
                  <a:pt x="642172" y="763572"/>
                </a:cubicBezTo>
                <a:cubicBezTo>
                  <a:pt x="623865" y="769064"/>
                  <a:pt x="604398" y="769476"/>
                  <a:pt x="585612" y="772998"/>
                </a:cubicBezTo>
                <a:cubicBezTo>
                  <a:pt x="554116" y="778903"/>
                  <a:pt x="522767" y="785567"/>
                  <a:pt x="491344" y="791852"/>
                </a:cubicBezTo>
                <a:cubicBezTo>
                  <a:pt x="475632" y="794994"/>
                  <a:pt x="460224" y="800779"/>
                  <a:pt x="444209" y="801279"/>
                </a:cubicBezTo>
                <a:lnTo>
                  <a:pt x="142552" y="810706"/>
                </a:lnTo>
                <a:cubicBezTo>
                  <a:pt x="123698" y="816990"/>
                  <a:pt x="100043" y="815506"/>
                  <a:pt x="85991" y="829559"/>
                </a:cubicBezTo>
                <a:cubicBezTo>
                  <a:pt x="49700" y="865851"/>
                  <a:pt x="68804" y="850445"/>
                  <a:pt x="29430" y="876693"/>
                </a:cubicBezTo>
                <a:lnTo>
                  <a:pt x="10577" y="933254"/>
                </a:lnTo>
                <a:lnTo>
                  <a:pt x="1150" y="961534"/>
                </a:lnTo>
                <a:cubicBezTo>
                  <a:pt x="4292" y="1005526"/>
                  <a:pt x="-8074" y="1053544"/>
                  <a:pt x="10577" y="1093510"/>
                </a:cubicBezTo>
                <a:cubicBezTo>
                  <a:pt x="18660" y="1110830"/>
                  <a:pt x="49004" y="1096892"/>
                  <a:pt x="67137" y="1102936"/>
                </a:cubicBezTo>
                <a:cubicBezTo>
                  <a:pt x="135776" y="1125816"/>
                  <a:pt x="49729" y="1121398"/>
                  <a:pt x="133125" y="1140644"/>
                </a:cubicBezTo>
                <a:cubicBezTo>
                  <a:pt x="160851" y="1147042"/>
                  <a:pt x="189686" y="1146929"/>
                  <a:pt x="217966" y="1150071"/>
                </a:cubicBezTo>
                <a:cubicBezTo>
                  <a:pt x="227393" y="1153213"/>
                  <a:pt x="236445" y="1157863"/>
                  <a:pt x="246247" y="1159497"/>
                </a:cubicBezTo>
                <a:cubicBezTo>
                  <a:pt x="355645" y="1177729"/>
                  <a:pt x="398092" y="1166772"/>
                  <a:pt x="529051" y="1159497"/>
                </a:cubicBezTo>
                <a:cubicBezTo>
                  <a:pt x="576217" y="1156877"/>
                  <a:pt x="623319" y="1153213"/>
                  <a:pt x="670453" y="1150071"/>
                </a:cubicBezTo>
                <a:lnTo>
                  <a:pt x="727014" y="1131217"/>
                </a:lnTo>
                <a:cubicBezTo>
                  <a:pt x="736441" y="1128075"/>
                  <a:pt x="745550" y="1123739"/>
                  <a:pt x="755294" y="1121790"/>
                </a:cubicBezTo>
                <a:cubicBezTo>
                  <a:pt x="821912" y="1108466"/>
                  <a:pt x="787232" y="1117429"/>
                  <a:pt x="858989" y="1093510"/>
                </a:cubicBezTo>
                <a:cubicBezTo>
                  <a:pt x="868416" y="1090368"/>
                  <a:pt x="879001" y="1089595"/>
                  <a:pt x="887269" y="1084083"/>
                </a:cubicBezTo>
                <a:cubicBezTo>
                  <a:pt x="896696" y="1077798"/>
                  <a:pt x="906846" y="1072482"/>
                  <a:pt x="915550" y="1065229"/>
                </a:cubicBezTo>
                <a:cubicBezTo>
                  <a:pt x="948086" y="1038116"/>
                  <a:pt x="952738" y="1015127"/>
                  <a:pt x="1000391" y="999242"/>
                </a:cubicBezTo>
                <a:lnTo>
                  <a:pt x="1141793" y="952108"/>
                </a:lnTo>
                <a:lnTo>
                  <a:pt x="1170073" y="942681"/>
                </a:lnTo>
                <a:cubicBezTo>
                  <a:pt x="1179500" y="939539"/>
                  <a:pt x="1189466" y="937698"/>
                  <a:pt x="1198354" y="933254"/>
                </a:cubicBezTo>
                <a:cubicBezTo>
                  <a:pt x="1210923" y="926969"/>
                  <a:pt x="1223013" y="919619"/>
                  <a:pt x="1236061" y="914400"/>
                </a:cubicBezTo>
                <a:cubicBezTo>
                  <a:pt x="1254513" y="907019"/>
                  <a:pt x="1273768" y="901831"/>
                  <a:pt x="1292622" y="895547"/>
                </a:cubicBezTo>
                <a:lnTo>
                  <a:pt x="1320902" y="886120"/>
                </a:lnTo>
                <a:cubicBezTo>
                  <a:pt x="1330329" y="882978"/>
                  <a:pt x="1340915" y="882205"/>
                  <a:pt x="1349183" y="876693"/>
                </a:cubicBezTo>
                <a:cubicBezTo>
                  <a:pt x="1385731" y="852328"/>
                  <a:pt x="1366715" y="861423"/>
                  <a:pt x="1405744" y="848413"/>
                </a:cubicBezTo>
                <a:cubicBezTo>
                  <a:pt x="1424597" y="835844"/>
                  <a:pt x="1440808" y="817872"/>
                  <a:pt x="1462304" y="810706"/>
                </a:cubicBezTo>
                <a:lnTo>
                  <a:pt x="1547146" y="782425"/>
                </a:lnTo>
                <a:lnTo>
                  <a:pt x="1575426" y="772998"/>
                </a:lnTo>
                <a:lnTo>
                  <a:pt x="1603706" y="763572"/>
                </a:lnTo>
                <a:lnTo>
                  <a:pt x="1660267" y="725864"/>
                </a:lnTo>
                <a:cubicBezTo>
                  <a:pt x="1669694" y="719579"/>
                  <a:pt x="1677800" y="710594"/>
                  <a:pt x="1688548" y="707011"/>
                </a:cubicBezTo>
                <a:lnTo>
                  <a:pt x="1801669" y="669303"/>
                </a:lnTo>
                <a:lnTo>
                  <a:pt x="1829950" y="659877"/>
                </a:lnTo>
                <a:cubicBezTo>
                  <a:pt x="1855796" y="651262"/>
                  <a:pt x="1876921" y="642919"/>
                  <a:pt x="1905364" y="641023"/>
                </a:cubicBezTo>
                <a:cubicBezTo>
                  <a:pt x="1983809" y="635793"/>
                  <a:pt x="2062477" y="634738"/>
                  <a:pt x="2141034" y="631596"/>
                </a:cubicBezTo>
                <a:cubicBezTo>
                  <a:pt x="2219508" y="611977"/>
                  <a:pt x="2141923" y="635865"/>
                  <a:pt x="2207022" y="603316"/>
                </a:cubicBezTo>
                <a:cubicBezTo>
                  <a:pt x="2215910" y="598872"/>
                  <a:pt x="2226414" y="598333"/>
                  <a:pt x="2235302" y="593889"/>
                </a:cubicBezTo>
                <a:cubicBezTo>
                  <a:pt x="2245436" y="588822"/>
                  <a:pt x="2253449" y="580102"/>
                  <a:pt x="2263583" y="575035"/>
                </a:cubicBezTo>
                <a:cubicBezTo>
                  <a:pt x="2272471" y="570591"/>
                  <a:pt x="2282730" y="569523"/>
                  <a:pt x="2291863" y="565609"/>
                </a:cubicBezTo>
                <a:cubicBezTo>
                  <a:pt x="2304779" y="560073"/>
                  <a:pt x="2316522" y="551974"/>
                  <a:pt x="2329570" y="546755"/>
                </a:cubicBezTo>
                <a:cubicBezTo>
                  <a:pt x="2348022" y="539374"/>
                  <a:pt x="2367277" y="534185"/>
                  <a:pt x="2386131" y="527901"/>
                </a:cubicBezTo>
                <a:lnTo>
                  <a:pt x="2414412" y="518475"/>
                </a:lnTo>
                <a:cubicBezTo>
                  <a:pt x="2495445" y="464451"/>
                  <a:pt x="2392928" y="529215"/>
                  <a:pt x="2470972" y="490194"/>
                </a:cubicBezTo>
                <a:cubicBezTo>
                  <a:pt x="2481106" y="485127"/>
                  <a:pt x="2488900" y="475942"/>
                  <a:pt x="2499253" y="471341"/>
                </a:cubicBezTo>
                <a:cubicBezTo>
                  <a:pt x="2517414" y="463270"/>
                  <a:pt x="2555814" y="452487"/>
                  <a:pt x="2555814" y="452487"/>
                </a:cubicBezTo>
                <a:cubicBezTo>
                  <a:pt x="2636857" y="398457"/>
                  <a:pt x="2534322" y="463232"/>
                  <a:pt x="2612374" y="424207"/>
                </a:cubicBezTo>
                <a:cubicBezTo>
                  <a:pt x="2622508" y="419140"/>
                  <a:pt x="2630521" y="410420"/>
                  <a:pt x="2640655" y="405353"/>
                </a:cubicBezTo>
                <a:cubicBezTo>
                  <a:pt x="2649543" y="400909"/>
                  <a:pt x="2660047" y="400370"/>
                  <a:pt x="2668935" y="395926"/>
                </a:cubicBezTo>
                <a:cubicBezTo>
                  <a:pt x="2730626" y="365081"/>
                  <a:pt x="2662944" y="390494"/>
                  <a:pt x="2725496" y="348792"/>
                </a:cubicBezTo>
                <a:cubicBezTo>
                  <a:pt x="2733764" y="343280"/>
                  <a:pt x="2744889" y="343809"/>
                  <a:pt x="2753777" y="339365"/>
                </a:cubicBezTo>
                <a:cubicBezTo>
                  <a:pt x="2826876" y="302816"/>
                  <a:pt x="2739251" y="334781"/>
                  <a:pt x="2810337" y="311085"/>
                </a:cubicBezTo>
                <a:cubicBezTo>
                  <a:pt x="2882442" y="257008"/>
                  <a:pt x="2813282" y="305364"/>
                  <a:pt x="2885752" y="263951"/>
                </a:cubicBezTo>
                <a:cubicBezTo>
                  <a:pt x="2895589" y="258330"/>
                  <a:pt x="2904086" y="250522"/>
                  <a:pt x="2914032" y="245097"/>
                </a:cubicBezTo>
                <a:cubicBezTo>
                  <a:pt x="2938706" y="231639"/>
                  <a:pt x="2966062" y="222980"/>
                  <a:pt x="2989447" y="207390"/>
                </a:cubicBezTo>
                <a:lnTo>
                  <a:pt x="3046007" y="169683"/>
                </a:lnTo>
                <a:cubicBezTo>
                  <a:pt x="3055434" y="163398"/>
                  <a:pt x="3064154" y="155896"/>
                  <a:pt x="3074288" y="150829"/>
                </a:cubicBezTo>
                <a:cubicBezTo>
                  <a:pt x="3086857" y="144545"/>
                  <a:pt x="3099079" y="137512"/>
                  <a:pt x="3111995" y="131976"/>
                </a:cubicBezTo>
                <a:cubicBezTo>
                  <a:pt x="3121128" y="128062"/>
                  <a:pt x="3131387" y="126993"/>
                  <a:pt x="3140275" y="122549"/>
                </a:cubicBezTo>
                <a:cubicBezTo>
                  <a:pt x="3166524" y="109424"/>
                  <a:pt x="3175987" y="96264"/>
                  <a:pt x="3196836" y="75415"/>
                </a:cubicBezTo>
                <a:cubicBezTo>
                  <a:pt x="3199978" y="65988"/>
                  <a:pt x="3201819" y="56022"/>
                  <a:pt x="3206263" y="47134"/>
                </a:cubicBezTo>
                <a:cubicBezTo>
                  <a:pt x="3211330" y="37001"/>
                  <a:pt x="3229830" y="7856"/>
                  <a:pt x="3234544" y="0"/>
                </a:cubicBezTo>
                <a:close/>
              </a:path>
            </a:pathLst>
          </a:cu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2" name="TextBox 48">
            <a:extLst>
              <a:ext uri="{FF2B5EF4-FFF2-40B4-BE49-F238E27FC236}">
                <a16:creationId xmlns:a16="http://schemas.microsoft.com/office/drawing/2014/main" id="{1BD1DA26-F59B-4400-8433-03C2A460B8F7}"/>
              </a:ext>
            </a:extLst>
          </p:cNvPr>
          <p:cNvSpPr txBox="1">
            <a:spLocks noChangeArrowheads="1"/>
          </p:cNvSpPr>
          <p:nvPr/>
        </p:nvSpPr>
        <p:spPr bwMode="auto">
          <a:xfrm rot="20929502">
            <a:off x="2014082" y="4376503"/>
            <a:ext cx="14410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93" name="Freeform 49">
            <a:extLst>
              <a:ext uri="{FF2B5EF4-FFF2-40B4-BE49-F238E27FC236}">
                <a16:creationId xmlns:a16="http://schemas.microsoft.com/office/drawing/2014/main" id="{72E090A3-F5BF-43A0-AF8F-36332D3D14CA}"/>
              </a:ext>
            </a:extLst>
          </p:cNvPr>
          <p:cNvSpPr/>
          <p:nvPr/>
        </p:nvSpPr>
        <p:spPr>
          <a:xfrm>
            <a:off x="2217260" y="3943781"/>
            <a:ext cx="6279371" cy="560372"/>
          </a:xfrm>
          <a:custGeom>
            <a:avLst/>
            <a:gdLst>
              <a:gd name="connsiteX0" fmla="*/ 0 w 6743700"/>
              <a:gd name="connsiteY0" fmla="*/ 1543050 h 1543050"/>
              <a:gd name="connsiteX1" fmla="*/ 561975 w 6743700"/>
              <a:gd name="connsiteY1" fmla="*/ 1447800 h 1543050"/>
              <a:gd name="connsiteX2" fmla="*/ 1000125 w 6743700"/>
              <a:gd name="connsiteY2" fmla="*/ 1343025 h 1543050"/>
              <a:gd name="connsiteX3" fmla="*/ 1847850 w 6743700"/>
              <a:gd name="connsiteY3" fmla="*/ 1123950 h 1543050"/>
              <a:gd name="connsiteX4" fmla="*/ 2114550 w 6743700"/>
              <a:gd name="connsiteY4" fmla="*/ 1085850 h 1543050"/>
              <a:gd name="connsiteX5" fmla="*/ 2667000 w 6743700"/>
              <a:gd name="connsiteY5" fmla="*/ 942975 h 1543050"/>
              <a:gd name="connsiteX6" fmla="*/ 2924175 w 6743700"/>
              <a:gd name="connsiteY6" fmla="*/ 895350 h 1543050"/>
              <a:gd name="connsiteX7" fmla="*/ 3438525 w 6743700"/>
              <a:gd name="connsiteY7" fmla="*/ 723900 h 1543050"/>
              <a:gd name="connsiteX8" fmla="*/ 3924300 w 6743700"/>
              <a:gd name="connsiteY8" fmla="*/ 619125 h 1543050"/>
              <a:gd name="connsiteX9" fmla="*/ 4476750 w 6743700"/>
              <a:gd name="connsiteY9" fmla="*/ 485775 h 1543050"/>
              <a:gd name="connsiteX10" fmla="*/ 4914900 w 6743700"/>
              <a:gd name="connsiteY10" fmla="*/ 333375 h 1543050"/>
              <a:gd name="connsiteX11" fmla="*/ 5476875 w 6743700"/>
              <a:gd name="connsiteY11" fmla="*/ 161925 h 1543050"/>
              <a:gd name="connsiteX12" fmla="*/ 5762625 w 6743700"/>
              <a:gd name="connsiteY12" fmla="*/ 104775 h 1543050"/>
              <a:gd name="connsiteX13" fmla="*/ 6553200 w 6743700"/>
              <a:gd name="connsiteY13" fmla="*/ 19050 h 1543050"/>
              <a:gd name="connsiteX14" fmla="*/ 6743700 w 6743700"/>
              <a:gd name="connsiteY14" fmla="*/ 0 h 1543050"/>
              <a:gd name="connsiteX15" fmla="*/ 6743700 w 6743700"/>
              <a:gd name="connsiteY1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3700" h="1543050">
                <a:moveTo>
                  <a:pt x="0" y="1543050"/>
                </a:moveTo>
                <a:cubicBezTo>
                  <a:pt x="197643" y="1512094"/>
                  <a:pt x="395287" y="1481138"/>
                  <a:pt x="561975" y="1447800"/>
                </a:cubicBezTo>
                <a:cubicBezTo>
                  <a:pt x="728663" y="1414462"/>
                  <a:pt x="1000125" y="1343025"/>
                  <a:pt x="1000125" y="1343025"/>
                </a:cubicBezTo>
                <a:lnTo>
                  <a:pt x="1847850" y="1123950"/>
                </a:lnTo>
                <a:cubicBezTo>
                  <a:pt x="2033588" y="1081087"/>
                  <a:pt x="1978025" y="1116012"/>
                  <a:pt x="2114550" y="1085850"/>
                </a:cubicBezTo>
                <a:cubicBezTo>
                  <a:pt x="2251075" y="1055688"/>
                  <a:pt x="2532062" y="974725"/>
                  <a:pt x="2667000" y="942975"/>
                </a:cubicBezTo>
                <a:cubicBezTo>
                  <a:pt x="2801938" y="911225"/>
                  <a:pt x="2795588" y="931862"/>
                  <a:pt x="2924175" y="895350"/>
                </a:cubicBezTo>
                <a:cubicBezTo>
                  <a:pt x="3052762" y="858838"/>
                  <a:pt x="3271838" y="769937"/>
                  <a:pt x="3438525" y="723900"/>
                </a:cubicBezTo>
                <a:cubicBezTo>
                  <a:pt x="3605212" y="677863"/>
                  <a:pt x="3751263" y="658812"/>
                  <a:pt x="3924300" y="619125"/>
                </a:cubicBezTo>
                <a:cubicBezTo>
                  <a:pt x="4097338" y="579437"/>
                  <a:pt x="4311650" y="533400"/>
                  <a:pt x="4476750" y="485775"/>
                </a:cubicBezTo>
                <a:cubicBezTo>
                  <a:pt x="4641850" y="438150"/>
                  <a:pt x="4748213" y="387350"/>
                  <a:pt x="4914900" y="333375"/>
                </a:cubicBezTo>
                <a:cubicBezTo>
                  <a:pt x="5081587" y="279400"/>
                  <a:pt x="5335588" y="200025"/>
                  <a:pt x="5476875" y="161925"/>
                </a:cubicBezTo>
                <a:cubicBezTo>
                  <a:pt x="5618162" y="123825"/>
                  <a:pt x="5583238" y="128587"/>
                  <a:pt x="5762625" y="104775"/>
                </a:cubicBezTo>
                <a:cubicBezTo>
                  <a:pt x="5942013" y="80962"/>
                  <a:pt x="6553200" y="19050"/>
                  <a:pt x="6553200" y="19050"/>
                </a:cubicBezTo>
                <a:lnTo>
                  <a:pt x="6743700" y="0"/>
                </a:lnTo>
                <a:lnTo>
                  <a:pt x="674370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867BF4C-8ECD-4569-9884-A01F1301050C}"/>
              </a:ext>
            </a:extLst>
          </p:cNvPr>
          <p:cNvSpPr txBox="1"/>
          <p:nvPr/>
        </p:nvSpPr>
        <p:spPr>
          <a:xfrm rot="21235662">
            <a:off x="4990489" y="3800922"/>
            <a:ext cx="12116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Geoid</a:t>
            </a:r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A369AFDA-100B-4DBF-9862-B089D8BF08D7}"/>
              </a:ext>
            </a:extLst>
          </p:cNvPr>
          <p:cNvSpPr/>
          <p:nvPr/>
        </p:nvSpPr>
        <p:spPr>
          <a:xfrm rot="21445396">
            <a:off x="5972342" y="2197751"/>
            <a:ext cx="770961" cy="3444466"/>
          </a:xfrm>
          <a:prstGeom prst="arc">
            <a:avLst>
              <a:gd name="adj1" fmla="val 16764053"/>
              <a:gd name="adj2" fmla="val 1486367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3AB8CC5-2599-4423-B136-05E2DE0EC9FB}"/>
              </a:ext>
            </a:extLst>
          </p:cNvPr>
          <p:cNvGrpSpPr>
            <a:grpSpLocks/>
          </p:cNvGrpSpPr>
          <p:nvPr/>
        </p:nvGrpSpPr>
        <p:grpSpPr bwMode="auto">
          <a:xfrm rot="282145">
            <a:off x="6753453" y="3847915"/>
            <a:ext cx="170525" cy="157421"/>
            <a:chOff x="8753198" y="3052897"/>
            <a:chExt cx="146849" cy="147503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B2B7E4D-B612-4225-BAA2-59A73A8F5F06}"/>
                </a:ext>
              </a:extLst>
            </p:cNvPr>
            <p:cNvCxnSpPr/>
            <p:nvPr/>
          </p:nvCxnSpPr>
          <p:spPr>
            <a:xfrm rot="-660000">
              <a:off x="8744045" y="3061545"/>
              <a:ext cx="138576" cy="1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22DA00-87BB-425A-9E3E-2E189549927C}"/>
                </a:ext>
              </a:extLst>
            </p:cNvPr>
            <p:cNvCxnSpPr/>
            <p:nvPr/>
          </p:nvCxnSpPr>
          <p:spPr>
            <a:xfrm rot="21120000" flipV="1">
              <a:off x="8896453" y="3043470"/>
              <a:ext cx="0" cy="1475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Freeform 55">
            <a:extLst>
              <a:ext uri="{FF2B5EF4-FFF2-40B4-BE49-F238E27FC236}">
                <a16:creationId xmlns:a16="http://schemas.microsoft.com/office/drawing/2014/main" id="{60A72891-5D70-4AE0-9A72-623FACA634DE}"/>
              </a:ext>
            </a:extLst>
          </p:cNvPr>
          <p:cNvSpPr/>
          <p:nvPr/>
        </p:nvSpPr>
        <p:spPr>
          <a:xfrm rot="21348105">
            <a:off x="2138863" y="3474519"/>
            <a:ext cx="6412668" cy="521604"/>
          </a:xfrm>
          <a:custGeom>
            <a:avLst/>
            <a:gdLst>
              <a:gd name="connsiteX0" fmla="*/ 0 w 6580262"/>
              <a:gd name="connsiteY0" fmla="*/ 658026 h 658026"/>
              <a:gd name="connsiteX1" fmla="*/ 700755 w 6580262"/>
              <a:gd name="connsiteY1" fmla="*/ 529840 h 658026"/>
              <a:gd name="connsiteX2" fmla="*/ 1401510 w 6580262"/>
              <a:gd name="connsiteY2" fmla="*/ 427290 h 658026"/>
              <a:gd name="connsiteX3" fmla="*/ 2102265 w 6580262"/>
              <a:gd name="connsiteY3" fmla="*/ 316195 h 658026"/>
              <a:gd name="connsiteX4" fmla="*/ 3537959 w 6580262"/>
              <a:gd name="connsiteY4" fmla="*/ 162370 h 658026"/>
              <a:gd name="connsiteX5" fmla="*/ 4144710 w 6580262"/>
              <a:gd name="connsiteY5" fmla="*/ 119641 h 658026"/>
              <a:gd name="connsiteX6" fmla="*/ 4751462 w 6580262"/>
              <a:gd name="connsiteY6" fmla="*/ 76912 h 658026"/>
              <a:gd name="connsiteX7" fmla="*/ 5324030 w 6580262"/>
              <a:gd name="connsiteY7" fmla="*/ 51275 h 658026"/>
              <a:gd name="connsiteX8" fmla="*/ 6580262 w 6580262"/>
              <a:gd name="connsiteY8" fmla="*/ 0 h 65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262" h="658026">
                <a:moveTo>
                  <a:pt x="0" y="658026"/>
                </a:moveTo>
                <a:lnTo>
                  <a:pt x="700755" y="529840"/>
                </a:lnTo>
                <a:cubicBezTo>
                  <a:pt x="934340" y="491384"/>
                  <a:pt x="1401510" y="427290"/>
                  <a:pt x="1401510" y="427290"/>
                </a:cubicBezTo>
                <a:cubicBezTo>
                  <a:pt x="1635095" y="391683"/>
                  <a:pt x="1746190" y="360348"/>
                  <a:pt x="2102265" y="316195"/>
                </a:cubicBezTo>
                <a:cubicBezTo>
                  <a:pt x="2458340" y="272042"/>
                  <a:pt x="3197552" y="195129"/>
                  <a:pt x="3537959" y="162370"/>
                </a:cubicBezTo>
                <a:cubicBezTo>
                  <a:pt x="3878366" y="129611"/>
                  <a:pt x="4144710" y="119641"/>
                  <a:pt x="4144710" y="119641"/>
                </a:cubicBezTo>
                <a:lnTo>
                  <a:pt x="4751462" y="76912"/>
                </a:lnTo>
                <a:cubicBezTo>
                  <a:pt x="4948015" y="65518"/>
                  <a:pt x="5324030" y="51275"/>
                  <a:pt x="5324030" y="51275"/>
                </a:cubicBezTo>
                <a:lnTo>
                  <a:pt x="6580262" y="0"/>
                </a:lnTo>
              </a:path>
            </a:pathLst>
          </a:custGeom>
          <a:ln>
            <a:solidFill>
              <a:schemeClr val="accent2"/>
            </a:solidFill>
            <a:prstDash val="lg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D90100-33EC-4F95-BA9B-7666BA9D88C9}"/>
              </a:ext>
            </a:extLst>
          </p:cNvPr>
          <p:cNvCxnSpPr>
            <a:endCxn id="90" idx="4"/>
          </p:cNvCxnSpPr>
          <p:nvPr/>
        </p:nvCxnSpPr>
        <p:spPr>
          <a:xfrm flipH="1" flipV="1">
            <a:off x="6489349" y="2447942"/>
            <a:ext cx="102269" cy="98941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AC22FCA-EB15-402D-83F1-7864B76A1B05}"/>
              </a:ext>
            </a:extLst>
          </p:cNvPr>
          <p:cNvCxnSpPr/>
          <p:nvPr/>
        </p:nvCxnSpPr>
        <p:spPr>
          <a:xfrm>
            <a:off x="6591618" y="3437351"/>
            <a:ext cx="58340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3F53B7B-8684-46D2-A270-A43D911C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626" y="2911284"/>
            <a:ext cx="349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altLang="en-US" sz="2400" b="1" i="1" baseline="-25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D17126-BC02-444E-B9E1-24DF8EB5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570" y="2723165"/>
            <a:ext cx="349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altLang="en-US" sz="2400" b="1" i="1" baseline="-25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C61C89-5448-46CC-BB83-7B2F503B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910" y="3523842"/>
            <a:ext cx="3494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en-US" sz="2100" b="1" i="1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B190468-40F7-4D10-82BB-653E1569B62A}"/>
              </a:ext>
            </a:extLst>
          </p:cNvPr>
          <p:cNvSpPr txBox="1"/>
          <p:nvPr/>
        </p:nvSpPr>
        <p:spPr>
          <a:xfrm rot="21023189">
            <a:off x="3133217" y="3460386"/>
            <a:ext cx="15935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Ellipsoid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6BE0AF8-08E4-4EE3-ABBA-E0E7A9A4D3B0}"/>
              </a:ext>
            </a:extLst>
          </p:cNvPr>
          <p:cNvGrpSpPr>
            <a:grpSpLocks/>
          </p:cNvGrpSpPr>
          <p:nvPr/>
        </p:nvGrpSpPr>
        <p:grpSpPr bwMode="auto">
          <a:xfrm rot="16371009">
            <a:off x="6391554" y="3268150"/>
            <a:ext cx="165644" cy="160918"/>
            <a:chOff x="8753198" y="3052897"/>
            <a:chExt cx="146849" cy="147503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474B5A-C343-4320-BA66-C8FCC63498E1}"/>
                </a:ext>
              </a:extLst>
            </p:cNvPr>
            <p:cNvCxnSpPr/>
            <p:nvPr/>
          </p:nvCxnSpPr>
          <p:spPr>
            <a:xfrm rot="-660000">
              <a:off x="8755115" y="3056231"/>
              <a:ext cx="138518" cy="11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DC10C70-BED9-4A9B-9B38-97BF756F537A}"/>
                </a:ext>
              </a:extLst>
            </p:cNvPr>
            <p:cNvCxnSpPr/>
            <p:nvPr/>
          </p:nvCxnSpPr>
          <p:spPr>
            <a:xfrm rot="21120000" flipV="1">
              <a:off x="8890750" y="3052829"/>
              <a:ext cx="0" cy="1475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Oval 108">
            <a:extLst>
              <a:ext uri="{FF2B5EF4-FFF2-40B4-BE49-F238E27FC236}">
                <a16:creationId xmlns:a16="http://schemas.microsoft.com/office/drawing/2014/main" id="{A94C3883-E006-4B7A-9D19-E135F0039C21}"/>
              </a:ext>
            </a:extLst>
          </p:cNvPr>
          <p:cNvSpPr/>
          <p:nvPr/>
        </p:nvSpPr>
        <p:spPr>
          <a:xfrm rot="20780500">
            <a:off x="6051161" y="1636665"/>
            <a:ext cx="547599" cy="96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3F13E56-42FB-4729-BE75-C6F6D6CD833E}"/>
              </a:ext>
            </a:extLst>
          </p:cNvPr>
          <p:cNvCxnSpPr>
            <a:stCxn id="90" idx="0"/>
          </p:cNvCxnSpPr>
          <p:nvPr/>
        </p:nvCxnSpPr>
        <p:spPr>
          <a:xfrm flipH="1" flipV="1">
            <a:off x="6342778" y="1746665"/>
            <a:ext cx="146571" cy="5673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83623FC-9D45-47BE-ABF3-82B3C9DE507A}"/>
              </a:ext>
            </a:extLst>
          </p:cNvPr>
          <p:cNvCxnSpPr/>
          <p:nvPr/>
        </p:nvCxnSpPr>
        <p:spPr>
          <a:xfrm flipH="1" flipV="1">
            <a:off x="6385639" y="1891920"/>
            <a:ext cx="277416" cy="4333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AA17559-DBFF-40F9-9B6A-E80EB2AEACEA}"/>
              </a:ext>
            </a:extLst>
          </p:cNvPr>
          <p:cNvCxnSpPr/>
          <p:nvPr/>
        </p:nvCxnSpPr>
        <p:spPr>
          <a:xfrm flipV="1">
            <a:off x="6327299" y="1910972"/>
            <a:ext cx="38100" cy="485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3" name="Slide Number Placeholder 1">
            <a:extLst>
              <a:ext uri="{FF2B5EF4-FFF2-40B4-BE49-F238E27FC236}">
                <a16:creationId xmlns:a16="http://schemas.microsoft.com/office/drawing/2014/main" id="{6A2D12C3-743D-44C7-B482-0A7A92A8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39819" y="4830453"/>
            <a:ext cx="1613975" cy="270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9DA046C-17AE-4D48-A67E-4418C7B2D102}" type="slidenum">
              <a:rPr lang="en-US" altLang="en-US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98EB258B-44B7-402B-8F0B-82658326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335" y="4507684"/>
            <a:ext cx="163013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Credit: Dan </a:t>
            </a:r>
            <a:r>
              <a:rPr lang="en-US" altLang="en-US" sz="1350" dirty="0" err="1">
                <a:latin typeface="Arial" panose="020B0604020202020204" pitchFamily="34" charset="0"/>
              </a:rPr>
              <a:t>Gillins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94" grpId="0"/>
      <p:bldP spid="102" grpId="0"/>
      <p:bldP spid="103" grpId="0"/>
      <p:bldP spid="104" grpId="0"/>
      <p:bldP spid="105" grpId="0"/>
      <p:bldP spid="109" grpId="0" animBg="1"/>
    </p:bldLst>
  </p:timing>
</p:sld>
</file>

<file path=ppt/theme/theme1.xml><?xml version="1.0" encoding="utf-8"?>
<a:theme xmlns:a="http://schemas.openxmlformats.org/drawingml/2006/main" name="powerpoint_template_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widescreen" id="{000BDAB8-E4E9-4368-99B6-893030DE0636}" vid="{DD4F57E8-EF27-4C4E-A61E-EB1C7D1F1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powerpoint_template_widescreen</Template>
  <TotalTime>12257</TotalTime>
  <Words>1037</Words>
  <Application>Microsoft Office PowerPoint</Application>
  <PresentationFormat>On-screen Show (16:9)</PresentationFormat>
  <Paragraphs>183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Gill Sans MT</vt:lpstr>
      <vt:lpstr>powerpoint_template_widescreen</vt:lpstr>
      <vt:lpstr>Geodetic Leveling in the Modernized National Spatial Reference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Thank you.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Field Operations Branch</dc:title>
  <dc:creator>Kevin Jordan</dc:creator>
  <cp:lastModifiedBy>Ryan Hippenstiel</cp:lastModifiedBy>
  <cp:revision>147</cp:revision>
  <dcterms:created xsi:type="dcterms:W3CDTF">2023-03-08T13:44:27Z</dcterms:created>
  <dcterms:modified xsi:type="dcterms:W3CDTF">2023-05-19T13:06:33Z</dcterms:modified>
</cp:coreProperties>
</file>