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9" r:id="rId2"/>
    <p:sldId id="763" r:id="rId3"/>
    <p:sldId id="530" r:id="rId4"/>
    <p:sldId id="541" r:id="rId5"/>
    <p:sldId id="539" r:id="rId6"/>
    <p:sldId id="767" r:id="rId7"/>
    <p:sldId id="527" r:id="rId8"/>
    <p:sldId id="768" r:id="rId9"/>
    <p:sldId id="769" r:id="rId10"/>
    <p:sldId id="271" r:id="rId11"/>
    <p:sldId id="771" r:id="rId12"/>
    <p:sldId id="772" r:id="rId13"/>
    <p:sldId id="774" r:id="rId14"/>
    <p:sldId id="778" r:id="rId15"/>
    <p:sldId id="765" r:id="rId16"/>
    <p:sldId id="525"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Bell" initials="LB" lastIdx="1" clrIdx="0">
    <p:extLst>
      <p:ext uri="{19B8F6BF-5375-455C-9EA6-DF929625EA0E}">
        <p15:presenceInfo xmlns:p15="http://schemas.microsoft.com/office/powerpoint/2012/main" userId="S-1-5-21-3026233045-20759957-1393672501-164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7" d="100"/>
          <a:sy n="107" d="100"/>
        </p:scale>
        <p:origin x="754" y="8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954FF-A703-494F-8452-DA21F34E1BDD}"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EC89A-8FA6-4273-B8CC-F066F0D552F9}" type="slidenum">
              <a:rPr lang="en-US" smtClean="0"/>
              <a:t>‹#›</a:t>
            </a:fld>
            <a:endParaRPr lang="en-US"/>
          </a:p>
        </p:txBody>
      </p:sp>
    </p:spTree>
    <p:extLst>
      <p:ext uri="{BB962C8B-B14F-4D97-AF65-F5344CB8AC3E}">
        <p14:creationId xmlns:p14="http://schemas.microsoft.com/office/powerpoint/2010/main" val="351917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87912503-6F60-4ACD-89B3-40A088C4ED6B}" type="slidenum">
              <a:rPr lang="en-US" smtClean="0"/>
              <a:t>16</a:t>
            </a:fld>
            <a:endParaRPr lang="en-US" dirty="0"/>
          </a:p>
        </p:txBody>
      </p:sp>
    </p:spTree>
    <p:extLst>
      <p:ext uri="{BB962C8B-B14F-4D97-AF65-F5344CB8AC3E}">
        <p14:creationId xmlns:p14="http://schemas.microsoft.com/office/powerpoint/2010/main" val="361967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2A476-C665-46F0-BBC3-2CDE4D84A2E7}" type="slidenum">
              <a:rPr lang="en-US" smtClean="0"/>
              <a:t>4</a:t>
            </a:fld>
            <a:endParaRPr lang="en-US"/>
          </a:p>
        </p:txBody>
      </p:sp>
    </p:spTree>
    <p:extLst>
      <p:ext uri="{BB962C8B-B14F-4D97-AF65-F5344CB8AC3E}">
        <p14:creationId xmlns:p14="http://schemas.microsoft.com/office/powerpoint/2010/main" val="124552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EC89A-8FA6-4273-B8CC-F066F0D552F9}" type="slidenum">
              <a:rPr lang="en-US" smtClean="0"/>
              <a:t>7</a:t>
            </a:fld>
            <a:endParaRPr lang="en-US"/>
          </a:p>
        </p:txBody>
      </p:sp>
    </p:spTree>
    <p:extLst>
      <p:ext uri="{BB962C8B-B14F-4D97-AF65-F5344CB8AC3E}">
        <p14:creationId xmlns:p14="http://schemas.microsoft.com/office/powerpoint/2010/main" val="87843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2A476-C665-46F0-BBC3-2CDE4D84A2E7}" type="slidenum">
              <a:rPr lang="en-US" smtClean="0"/>
              <a:t>8</a:t>
            </a:fld>
            <a:endParaRPr lang="en-US"/>
          </a:p>
        </p:txBody>
      </p:sp>
    </p:spTree>
    <p:extLst>
      <p:ext uri="{BB962C8B-B14F-4D97-AF65-F5344CB8AC3E}">
        <p14:creationId xmlns:p14="http://schemas.microsoft.com/office/powerpoint/2010/main" val="111468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2A476-C665-46F0-BBC3-2CDE4D84A2E7}" type="slidenum">
              <a:rPr lang="en-US" smtClean="0"/>
              <a:t>9</a:t>
            </a:fld>
            <a:endParaRPr lang="en-US"/>
          </a:p>
        </p:txBody>
      </p:sp>
    </p:spTree>
    <p:extLst>
      <p:ext uri="{BB962C8B-B14F-4D97-AF65-F5344CB8AC3E}">
        <p14:creationId xmlns:p14="http://schemas.microsoft.com/office/powerpoint/2010/main" val="233477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71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2A476-C665-46F0-BBC3-2CDE4D84A2E7}" type="slidenum">
              <a:rPr lang="en-US" smtClean="0"/>
              <a:t>12</a:t>
            </a:fld>
            <a:endParaRPr lang="en-US"/>
          </a:p>
        </p:txBody>
      </p:sp>
    </p:spTree>
    <p:extLst>
      <p:ext uri="{BB962C8B-B14F-4D97-AF65-F5344CB8AC3E}">
        <p14:creationId xmlns:p14="http://schemas.microsoft.com/office/powerpoint/2010/main" val="2329797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2A476-C665-46F0-BBC3-2CDE4D84A2E7}" type="slidenum">
              <a:rPr lang="en-US" smtClean="0"/>
              <a:t>13</a:t>
            </a:fld>
            <a:endParaRPr lang="en-US"/>
          </a:p>
        </p:txBody>
      </p:sp>
    </p:spTree>
    <p:extLst>
      <p:ext uri="{BB962C8B-B14F-4D97-AF65-F5344CB8AC3E}">
        <p14:creationId xmlns:p14="http://schemas.microsoft.com/office/powerpoint/2010/main" val="11272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a:p>
        </p:txBody>
      </p:sp>
      <p:sp>
        <p:nvSpPr>
          <p:cNvPr id="401" name="Google Shape;4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5/19/2023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hyperlink" Target="https://geodesy.noaa.gov/"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lynda.bell@noaa.gov"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9F230-1E0E-4B25-9A0D-6E973BD4BEF2}"/>
              </a:ext>
            </a:extLst>
          </p:cNvPr>
          <p:cNvSpPr>
            <a:spLocks noGrp="1"/>
          </p:cNvSpPr>
          <p:nvPr>
            <p:ph type="ctrTitle"/>
          </p:nvPr>
        </p:nvSpPr>
        <p:spPr>
          <a:xfrm>
            <a:off x="1371600" y="917536"/>
            <a:ext cx="7772400" cy="1102519"/>
          </a:xfrm>
        </p:spPr>
        <p:txBody>
          <a:bodyPr>
            <a:noAutofit/>
          </a:bodyPr>
          <a:lstStyle/>
          <a:p>
            <a:pPr algn="l"/>
            <a:r>
              <a:rPr lang="en-US" sz="2800" dirty="0">
                <a:solidFill>
                  <a:schemeClr val="tx2"/>
                </a:solidFill>
                <a:latin typeface="Times New Roman" panose="02020603050405020304" pitchFamily="18" charset="0"/>
                <a:cs typeface="Times New Roman" panose="02020603050405020304" pitchFamily="18" charset="0"/>
              </a:rPr>
              <a:t>Preparing for the Modernization of the NSRS: </a:t>
            </a:r>
            <a:br>
              <a:rPr lang="en-US" sz="2800" dirty="0">
                <a:solidFill>
                  <a:schemeClr val="tx2"/>
                </a:solidFill>
                <a:latin typeface="Times New Roman" panose="02020603050405020304" pitchFamily="18" charset="0"/>
                <a:cs typeface="Times New Roman" panose="02020603050405020304" pitchFamily="18" charset="0"/>
              </a:rPr>
            </a:br>
            <a:r>
              <a:rPr lang="en-US" sz="2800" dirty="0">
                <a:solidFill>
                  <a:schemeClr val="tx2"/>
                </a:solidFill>
                <a:latin typeface="Times New Roman" panose="02020603050405020304" pitchFamily="18" charset="0"/>
                <a:cs typeface="Times New Roman" panose="02020603050405020304" pitchFamily="18" charset="0"/>
              </a:rPr>
              <a:t>NGS Regional Activity </a:t>
            </a:r>
          </a:p>
        </p:txBody>
      </p:sp>
      <p:sp>
        <p:nvSpPr>
          <p:cNvPr id="6" name="Subtitle 5">
            <a:extLst>
              <a:ext uri="{FF2B5EF4-FFF2-40B4-BE49-F238E27FC236}">
                <a16:creationId xmlns:a16="http://schemas.microsoft.com/office/drawing/2014/main" id="{7944F2D7-843F-4077-A4C1-57B8F9D066F8}"/>
              </a:ext>
            </a:extLst>
          </p:cNvPr>
          <p:cNvSpPr>
            <a:spLocks noGrp="1"/>
          </p:cNvSpPr>
          <p:nvPr>
            <p:ph type="subTitle" idx="1"/>
          </p:nvPr>
        </p:nvSpPr>
        <p:spPr>
          <a:xfrm>
            <a:off x="1371600" y="2563544"/>
            <a:ext cx="7315200" cy="1314450"/>
          </a:xfrm>
        </p:spPr>
        <p:txBody>
          <a:bodyPr>
            <a:normAutofit fontScale="25000" lnSpcReduction="20000"/>
          </a:bodyPr>
          <a:lstStyle/>
          <a:p>
            <a:pPr algn="l"/>
            <a:r>
              <a:rPr lang="en-US" sz="8000" dirty="0">
                <a:solidFill>
                  <a:schemeClr val="bg1">
                    <a:lumMod val="50000"/>
                  </a:schemeClr>
                </a:solidFill>
                <a:latin typeface="Times New Roman" panose="02020603050405020304" pitchFamily="18" charset="0"/>
                <a:cs typeface="Times New Roman" panose="02020603050405020304" pitchFamily="18" charset="0"/>
              </a:rPr>
              <a:t>FIG Working Week 2023, Sponsored by</a:t>
            </a:r>
          </a:p>
          <a:p>
            <a:pPr algn="l"/>
            <a:r>
              <a:rPr lang="en-US" sz="8000" dirty="0">
                <a:solidFill>
                  <a:schemeClr val="bg1">
                    <a:lumMod val="50000"/>
                  </a:schemeClr>
                </a:solidFill>
                <a:latin typeface="Times New Roman" panose="02020603050405020304" pitchFamily="18" charset="0"/>
                <a:cs typeface="Times New Roman" panose="02020603050405020304" pitchFamily="18" charset="0"/>
              </a:rPr>
              <a:t>The International Federation of Surveyors and the NSPS</a:t>
            </a:r>
          </a:p>
          <a:p>
            <a:pPr algn="l"/>
            <a:r>
              <a:rPr lang="en-US" sz="8000" dirty="0">
                <a:solidFill>
                  <a:schemeClr val="bg1">
                    <a:lumMod val="50000"/>
                  </a:schemeClr>
                </a:solidFill>
                <a:latin typeface="Times New Roman" panose="02020603050405020304" pitchFamily="18" charset="0"/>
                <a:cs typeface="Times New Roman" panose="02020603050405020304" pitchFamily="18" charset="0"/>
              </a:rPr>
              <a:t>May 28- June 1/ Orlando, FL</a:t>
            </a:r>
          </a:p>
          <a:p>
            <a:endParaRPr lang="en-US" sz="1500" i="1" dirty="0">
              <a:latin typeface="Times New Roman" panose="02020603050405020304" pitchFamily="18" charset="0"/>
              <a:cs typeface="Times New Roman" panose="02020603050405020304" pitchFamily="18" charset="0"/>
            </a:endParaRPr>
          </a:p>
          <a:p>
            <a:pPr algn="l"/>
            <a:endParaRPr lang="en-US" sz="8000" b="1" i="1" dirty="0">
              <a:solidFill>
                <a:schemeClr val="tx2"/>
              </a:solidFill>
              <a:latin typeface="Times New Roman" panose="02020603050405020304" pitchFamily="18" charset="0"/>
              <a:cs typeface="Times New Roman" panose="02020603050405020304" pitchFamily="18" charset="0"/>
            </a:endParaRPr>
          </a:p>
          <a:p>
            <a:pPr algn="l"/>
            <a:r>
              <a:rPr lang="en-US" sz="8000" i="1" dirty="0">
                <a:solidFill>
                  <a:schemeClr val="tx2"/>
                </a:solidFill>
                <a:latin typeface="Times New Roman" panose="02020603050405020304" pitchFamily="18" charset="0"/>
                <a:cs typeface="Times New Roman" panose="02020603050405020304" pitchFamily="18" charset="0"/>
              </a:rPr>
              <a:t>Lynda Bell, SW Regional Advisor (AZ, NM, UT)</a:t>
            </a:r>
          </a:p>
          <a:p>
            <a:pPr algn="l"/>
            <a:r>
              <a:rPr lang="en-US" sz="8000" i="1" dirty="0">
                <a:solidFill>
                  <a:schemeClr val="tx2"/>
                </a:solidFill>
                <a:latin typeface="Times New Roman" panose="02020603050405020304" pitchFamily="18" charset="0"/>
                <a:cs typeface="Times New Roman" panose="02020603050405020304" pitchFamily="18" charset="0"/>
              </a:rPr>
              <a:t>NOAA’s National Geodetic Survey</a:t>
            </a:r>
          </a:p>
          <a:p>
            <a:endParaRPr lang="en-US" sz="1500" i="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447FC33-43F3-4055-8573-A2787206BA14}"/>
              </a:ext>
            </a:extLst>
          </p:cNvPr>
          <p:cNvSpPr>
            <a:spLocks noGrp="1"/>
          </p:cNvSpPr>
          <p:nvPr>
            <p:ph type="sldNum" idx="12"/>
          </p:nvPr>
        </p:nvSpPr>
        <p:spPr/>
        <p:txBody>
          <a:bodyPr/>
          <a:lstStyle/>
          <a:p>
            <a:fld id="{00000000-1234-1234-1234-123412341234}" type="slidenum">
              <a:rPr lang="en" smtClean="0"/>
              <a:pPr/>
              <a:t>1</a:t>
            </a:fld>
            <a:endParaRPr lang="en" dirty="0"/>
          </a:p>
        </p:txBody>
      </p:sp>
    </p:spTree>
    <p:extLst>
      <p:ext uri="{BB962C8B-B14F-4D97-AF65-F5344CB8AC3E}">
        <p14:creationId xmlns:p14="http://schemas.microsoft.com/office/powerpoint/2010/main" val="2984035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7" name="Google Shape;537;p1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
              <a:pPr/>
              <a:t>10</a:t>
            </a:fld>
            <a:endParaRPr/>
          </a:p>
        </p:txBody>
      </p:sp>
      <p:sp>
        <p:nvSpPr>
          <p:cNvPr id="536" name="Google Shape;536;p17"/>
          <p:cNvSpPr txBox="1">
            <a:spLocks noGrp="1"/>
          </p:cNvSpPr>
          <p:nvPr>
            <p:ph type="ctrTitle" idx="4294967295"/>
          </p:nvPr>
        </p:nvSpPr>
        <p:spPr>
          <a:xfrm>
            <a:off x="930788" y="494497"/>
            <a:ext cx="7177368" cy="110172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en" sz="1800" u="sng" dirty="0">
                <a:solidFill>
                  <a:schemeClr val="tx2"/>
                </a:solidFill>
                <a:latin typeface="Times New Roman" panose="02020603050405020304" pitchFamily="18" charset="0"/>
                <a:cs typeface="Times New Roman" panose="02020603050405020304" pitchFamily="18" charset="0"/>
              </a:rPr>
              <a:t>Foundation CORS/HASTE Project Reconnaissance 2022 </a:t>
            </a:r>
            <a:br>
              <a:rPr lang="en" sz="1800" u="sng" dirty="0">
                <a:solidFill>
                  <a:schemeClr val="tx2"/>
                </a:solidFill>
                <a:latin typeface="Times New Roman" panose="02020603050405020304" pitchFamily="18" charset="0"/>
                <a:cs typeface="Times New Roman" panose="02020603050405020304" pitchFamily="18" charset="0"/>
              </a:rPr>
            </a:br>
            <a:r>
              <a:rPr lang="en" sz="1800" dirty="0">
                <a:solidFill>
                  <a:schemeClr val="tx2"/>
                </a:solidFill>
                <a:latin typeface="Times New Roman" panose="02020603050405020304" pitchFamily="18" charset="0"/>
                <a:cs typeface="Times New Roman" panose="02020603050405020304" pitchFamily="18" charset="0"/>
              </a:rPr>
              <a:t>Kitt Peak, AZ; Pietown, NM; Los Alamos, NM </a:t>
            </a:r>
            <a:br>
              <a:rPr lang="en" sz="1800" dirty="0">
                <a:solidFill>
                  <a:schemeClr val="tx2"/>
                </a:solidFill>
                <a:latin typeface="Times New Roman" panose="02020603050405020304" pitchFamily="18" charset="0"/>
                <a:cs typeface="Times New Roman" panose="02020603050405020304" pitchFamily="18" charset="0"/>
              </a:rPr>
            </a:br>
            <a:r>
              <a:rPr lang="en" sz="1800" dirty="0">
                <a:solidFill>
                  <a:schemeClr val="tx2"/>
                </a:solidFill>
                <a:latin typeface="Times New Roman" panose="02020603050405020304" pitchFamily="18" charset="0"/>
                <a:cs typeface="Times New Roman" panose="02020603050405020304" pitchFamily="18" charset="0"/>
              </a:rPr>
              <a:t>at U.S. Space Geodetic Observatories with NGS/NRAO/NGA/NSF/ARL</a:t>
            </a:r>
            <a:br>
              <a:rPr lang="en" sz="1800" u="sng" dirty="0">
                <a:solidFill>
                  <a:schemeClr val="tx2"/>
                </a:solidFill>
                <a:latin typeface="Times New Roman" panose="02020603050405020304" pitchFamily="18" charset="0"/>
                <a:cs typeface="Times New Roman" panose="02020603050405020304" pitchFamily="18" charset="0"/>
              </a:rPr>
            </a:br>
            <a:endParaRPr sz="1800" u="sng" dirty="0">
              <a:solidFill>
                <a:schemeClr val="tx2"/>
              </a:solidFill>
              <a:latin typeface="Times New Roman" panose="02020603050405020304" pitchFamily="18" charset="0"/>
              <a:cs typeface="Times New Roman" panose="02020603050405020304" pitchFamily="18" charset="0"/>
            </a:endParaRPr>
          </a:p>
        </p:txBody>
      </p:sp>
      <p:pic>
        <p:nvPicPr>
          <p:cNvPr id="538" name="Google Shape;538;p17"/>
          <p:cNvPicPr preferRelativeResize="0"/>
          <p:nvPr/>
        </p:nvPicPr>
        <p:blipFill rotWithShape="1">
          <a:blip r:embed="rId3">
            <a:alphaModFix/>
          </a:blip>
          <a:srcRect/>
          <a:stretch/>
        </p:blipFill>
        <p:spPr>
          <a:xfrm>
            <a:off x="3197662" y="1513757"/>
            <a:ext cx="2003919" cy="797462"/>
          </a:xfrm>
          <a:prstGeom prst="rect">
            <a:avLst/>
          </a:prstGeom>
          <a:noFill/>
          <a:ln>
            <a:noFill/>
          </a:ln>
        </p:spPr>
      </p:pic>
      <p:pic>
        <p:nvPicPr>
          <p:cNvPr id="539" name="Google Shape;539;p17"/>
          <p:cNvPicPr preferRelativeResize="0"/>
          <p:nvPr/>
        </p:nvPicPr>
        <p:blipFill>
          <a:blip r:embed="rId4">
            <a:alphaModFix/>
          </a:blip>
          <a:stretch>
            <a:fillRect/>
          </a:stretch>
        </p:blipFill>
        <p:spPr>
          <a:xfrm>
            <a:off x="1035844" y="1477696"/>
            <a:ext cx="1729999" cy="3571722"/>
          </a:xfrm>
          <a:prstGeom prst="rect">
            <a:avLst/>
          </a:prstGeom>
          <a:noFill/>
          <a:ln>
            <a:noFill/>
          </a:ln>
        </p:spPr>
      </p:pic>
      <p:pic>
        <p:nvPicPr>
          <p:cNvPr id="540" name="Google Shape;540;p17"/>
          <p:cNvPicPr preferRelativeResize="0"/>
          <p:nvPr/>
        </p:nvPicPr>
        <p:blipFill rotWithShape="1">
          <a:blip r:embed="rId5">
            <a:alphaModFix/>
          </a:blip>
          <a:srcRect/>
          <a:stretch/>
        </p:blipFill>
        <p:spPr>
          <a:xfrm>
            <a:off x="1051753" y="4344463"/>
            <a:ext cx="1770719" cy="704955"/>
          </a:xfrm>
          <a:prstGeom prst="rect">
            <a:avLst/>
          </a:prstGeom>
          <a:noFill/>
          <a:ln>
            <a:noFill/>
          </a:ln>
        </p:spPr>
      </p:pic>
      <p:pic>
        <p:nvPicPr>
          <p:cNvPr id="3" name="Picture 2">
            <a:extLst>
              <a:ext uri="{FF2B5EF4-FFF2-40B4-BE49-F238E27FC236}">
                <a16:creationId xmlns:a16="http://schemas.microsoft.com/office/drawing/2014/main" id="{19829FB1-9DBB-4DE1-86DE-1138E6D66846}"/>
              </a:ext>
            </a:extLst>
          </p:cNvPr>
          <p:cNvPicPr>
            <a:picLocks noChangeAspect="1"/>
          </p:cNvPicPr>
          <p:nvPr/>
        </p:nvPicPr>
        <p:blipFill>
          <a:blip r:embed="rId6"/>
          <a:stretch>
            <a:fillRect/>
          </a:stretch>
        </p:blipFill>
        <p:spPr>
          <a:xfrm rot="5400000">
            <a:off x="2866166" y="2725598"/>
            <a:ext cx="2651969" cy="1988977"/>
          </a:xfrm>
          <a:prstGeom prst="rect">
            <a:avLst/>
          </a:prstGeom>
        </p:spPr>
      </p:pic>
      <p:pic>
        <p:nvPicPr>
          <p:cNvPr id="5" name="Picture 4">
            <a:extLst>
              <a:ext uri="{FF2B5EF4-FFF2-40B4-BE49-F238E27FC236}">
                <a16:creationId xmlns:a16="http://schemas.microsoft.com/office/drawing/2014/main" id="{CCA08715-05EF-468E-B077-176DE0A1E0EF}"/>
              </a:ext>
            </a:extLst>
          </p:cNvPr>
          <p:cNvPicPr>
            <a:picLocks noChangeAspect="1"/>
          </p:cNvPicPr>
          <p:nvPr/>
        </p:nvPicPr>
        <p:blipFill>
          <a:blip r:embed="rId7"/>
          <a:stretch>
            <a:fillRect/>
          </a:stretch>
        </p:blipFill>
        <p:spPr>
          <a:xfrm rot="5400000">
            <a:off x="4307034" y="4095359"/>
            <a:ext cx="981295" cy="735971"/>
          </a:xfrm>
          <a:prstGeom prst="rect">
            <a:avLst/>
          </a:prstGeom>
        </p:spPr>
      </p:pic>
      <p:pic>
        <p:nvPicPr>
          <p:cNvPr id="7" name="Picture 6">
            <a:extLst>
              <a:ext uri="{FF2B5EF4-FFF2-40B4-BE49-F238E27FC236}">
                <a16:creationId xmlns:a16="http://schemas.microsoft.com/office/drawing/2014/main" id="{9BD81022-5CA5-41A7-8C66-8778E2075298}"/>
              </a:ext>
            </a:extLst>
          </p:cNvPr>
          <p:cNvPicPr>
            <a:picLocks noChangeAspect="1"/>
          </p:cNvPicPr>
          <p:nvPr/>
        </p:nvPicPr>
        <p:blipFill>
          <a:blip r:embed="rId8"/>
          <a:stretch>
            <a:fillRect/>
          </a:stretch>
        </p:blipFill>
        <p:spPr>
          <a:xfrm>
            <a:off x="5349752" y="1855052"/>
            <a:ext cx="2443749" cy="1832812"/>
          </a:xfrm>
          <a:prstGeom prst="rect">
            <a:avLst/>
          </a:prstGeom>
        </p:spPr>
      </p:pic>
      <p:pic>
        <p:nvPicPr>
          <p:cNvPr id="9" name="Picture 8">
            <a:extLst>
              <a:ext uri="{FF2B5EF4-FFF2-40B4-BE49-F238E27FC236}">
                <a16:creationId xmlns:a16="http://schemas.microsoft.com/office/drawing/2014/main" id="{6FAF89FE-D4D3-4C4A-924A-58E3A88FBA59}"/>
              </a:ext>
            </a:extLst>
          </p:cNvPr>
          <p:cNvPicPr>
            <a:picLocks noChangeAspect="1"/>
          </p:cNvPicPr>
          <p:nvPr/>
        </p:nvPicPr>
        <p:blipFill>
          <a:blip r:embed="rId9"/>
          <a:stretch>
            <a:fillRect/>
          </a:stretch>
        </p:blipFill>
        <p:spPr>
          <a:xfrm>
            <a:off x="5334809" y="3805131"/>
            <a:ext cx="2650532" cy="1224688"/>
          </a:xfrm>
          <a:prstGeom prst="rect">
            <a:avLst/>
          </a:prstGeom>
        </p:spPr>
      </p:pic>
      <p:pic>
        <p:nvPicPr>
          <p:cNvPr id="11" name="Picture 10">
            <a:extLst>
              <a:ext uri="{FF2B5EF4-FFF2-40B4-BE49-F238E27FC236}">
                <a16:creationId xmlns:a16="http://schemas.microsoft.com/office/drawing/2014/main" id="{D034585F-6488-4352-917D-D706CAF008B7}"/>
              </a:ext>
            </a:extLst>
          </p:cNvPr>
          <p:cNvPicPr>
            <a:picLocks noChangeAspect="1"/>
          </p:cNvPicPr>
          <p:nvPr/>
        </p:nvPicPr>
        <p:blipFill>
          <a:blip r:embed="rId10"/>
          <a:stretch>
            <a:fillRect/>
          </a:stretch>
        </p:blipFill>
        <p:spPr>
          <a:xfrm>
            <a:off x="5408185" y="2917256"/>
            <a:ext cx="923468" cy="692601"/>
          </a:xfrm>
          <a:prstGeom prst="rect">
            <a:avLst/>
          </a:prstGeom>
        </p:spPr>
      </p:pic>
    </p:spTree>
    <p:extLst>
      <p:ext uri="{BB962C8B-B14F-4D97-AF65-F5344CB8AC3E}">
        <p14:creationId xmlns:p14="http://schemas.microsoft.com/office/powerpoint/2010/main" val="3302726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0DC37B-5349-4EFD-98DE-058D3F9F3613}"/>
              </a:ext>
            </a:extLst>
          </p:cNvPr>
          <p:cNvSpPr>
            <a:spLocks noGrp="1"/>
          </p:cNvSpPr>
          <p:nvPr>
            <p:ph type="sldNum" sz="quarter" idx="12"/>
          </p:nvPr>
        </p:nvSpPr>
        <p:spPr/>
        <p:txBody>
          <a:bodyPr/>
          <a:lstStyle/>
          <a:p>
            <a:fld id="{00000000-1234-1234-1234-123412341234}" type="slidenum">
              <a:rPr lang="en" smtClean="0"/>
              <a:pPr/>
              <a:t>11</a:t>
            </a:fld>
            <a:endParaRPr lang="en"/>
          </a:p>
        </p:txBody>
      </p:sp>
      <p:sp>
        <p:nvSpPr>
          <p:cNvPr id="17" name="Title 16">
            <a:extLst>
              <a:ext uri="{FF2B5EF4-FFF2-40B4-BE49-F238E27FC236}">
                <a16:creationId xmlns:a16="http://schemas.microsoft.com/office/drawing/2014/main" id="{5E55C93E-7319-41FE-A715-E9EA10730D54}"/>
              </a:ext>
            </a:extLst>
          </p:cNvPr>
          <p:cNvSpPr>
            <a:spLocks noGrp="1"/>
          </p:cNvSpPr>
          <p:nvPr>
            <p:ph type="ctrTitle" idx="4294967295"/>
          </p:nvPr>
        </p:nvSpPr>
        <p:spPr>
          <a:xfrm>
            <a:off x="871537" y="319010"/>
            <a:ext cx="5829300" cy="1103312"/>
          </a:xfrm>
        </p:spPr>
        <p:txBody>
          <a:bodyPr>
            <a:normAutofit/>
          </a:bodyPr>
          <a:lstStyle/>
          <a:p>
            <a:pPr algn="l"/>
            <a:r>
              <a:rPr lang="en-US" sz="2000" u="sng" dirty="0">
                <a:solidFill>
                  <a:schemeClr val="tx2"/>
                </a:solidFill>
                <a:latin typeface="Times New Roman" panose="02020603050405020304" pitchFamily="18" charset="0"/>
                <a:cs typeface="Times New Roman" panose="02020603050405020304" pitchFamily="18" charset="0"/>
              </a:rPr>
              <a:t>2023 NGS/NPS Carlsbad Caverns National Park: </a:t>
            </a:r>
            <a:br>
              <a:rPr lang="en-US" sz="2000" u="sng" dirty="0">
                <a:solidFill>
                  <a:schemeClr val="tx2"/>
                </a:solidFill>
                <a:latin typeface="Times New Roman" panose="02020603050405020304" pitchFamily="18" charset="0"/>
                <a:cs typeface="Times New Roman" panose="02020603050405020304" pitchFamily="18" charset="0"/>
              </a:rPr>
            </a:br>
            <a:r>
              <a:rPr lang="en-US" sz="2000" dirty="0">
                <a:solidFill>
                  <a:schemeClr val="tx2"/>
                </a:solidFill>
                <a:latin typeface="Times New Roman" panose="02020603050405020304" pitchFamily="18" charset="0"/>
                <a:cs typeface="Times New Roman" panose="02020603050405020304" pitchFamily="18" charset="0"/>
              </a:rPr>
              <a:t>Welcomes ‘CAVE’ to the NOAA CORS Network!</a:t>
            </a:r>
          </a:p>
        </p:txBody>
      </p:sp>
      <p:pic>
        <p:nvPicPr>
          <p:cNvPr id="4" name="Picture 3">
            <a:extLst>
              <a:ext uri="{FF2B5EF4-FFF2-40B4-BE49-F238E27FC236}">
                <a16:creationId xmlns:a16="http://schemas.microsoft.com/office/drawing/2014/main" id="{079883AB-C7FD-4B69-A6F3-1234F5DD3B6C}"/>
              </a:ext>
            </a:extLst>
          </p:cNvPr>
          <p:cNvPicPr>
            <a:picLocks noChangeAspect="1"/>
          </p:cNvPicPr>
          <p:nvPr/>
        </p:nvPicPr>
        <p:blipFill>
          <a:blip r:embed="rId2"/>
          <a:stretch>
            <a:fillRect/>
          </a:stretch>
        </p:blipFill>
        <p:spPr>
          <a:xfrm>
            <a:off x="4835521" y="2982761"/>
            <a:ext cx="2679356" cy="2009517"/>
          </a:xfrm>
          <a:prstGeom prst="rect">
            <a:avLst/>
          </a:prstGeom>
        </p:spPr>
      </p:pic>
      <p:pic>
        <p:nvPicPr>
          <p:cNvPr id="6" name="Picture 5">
            <a:extLst>
              <a:ext uri="{FF2B5EF4-FFF2-40B4-BE49-F238E27FC236}">
                <a16:creationId xmlns:a16="http://schemas.microsoft.com/office/drawing/2014/main" id="{B6587E2B-CEB8-4FD5-B738-66EEF1B788F3}"/>
              </a:ext>
            </a:extLst>
          </p:cNvPr>
          <p:cNvPicPr>
            <a:picLocks noChangeAspect="1"/>
          </p:cNvPicPr>
          <p:nvPr/>
        </p:nvPicPr>
        <p:blipFill>
          <a:blip r:embed="rId3"/>
          <a:stretch>
            <a:fillRect/>
          </a:stretch>
        </p:blipFill>
        <p:spPr>
          <a:xfrm>
            <a:off x="4136231" y="1332103"/>
            <a:ext cx="3378646" cy="1561116"/>
          </a:xfrm>
          <a:prstGeom prst="rect">
            <a:avLst/>
          </a:prstGeom>
        </p:spPr>
      </p:pic>
      <p:pic>
        <p:nvPicPr>
          <p:cNvPr id="8" name="Picture 7">
            <a:extLst>
              <a:ext uri="{FF2B5EF4-FFF2-40B4-BE49-F238E27FC236}">
                <a16:creationId xmlns:a16="http://schemas.microsoft.com/office/drawing/2014/main" id="{9C585AF2-D230-4288-B9F7-D9F0BBD5B09B}"/>
              </a:ext>
            </a:extLst>
          </p:cNvPr>
          <p:cNvPicPr>
            <a:picLocks noChangeAspect="1"/>
          </p:cNvPicPr>
          <p:nvPr/>
        </p:nvPicPr>
        <p:blipFill>
          <a:blip r:embed="rId4"/>
          <a:stretch>
            <a:fillRect/>
          </a:stretch>
        </p:blipFill>
        <p:spPr>
          <a:xfrm>
            <a:off x="1059544" y="3775760"/>
            <a:ext cx="1545119" cy="1158839"/>
          </a:xfrm>
          <a:prstGeom prst="rect">
            <a:avLst/>
          </a:prstGeom>
        </p:spPr>
      </p:pic>
      <p:pic>
        <p:nvPicPr>
          <p:cNvPr id="10" name="Picture 9">
            <a:extLst>
              <a:ext uri="{FF2B5EF4-FFF2-40B4-BE49-F238E27FC236}">
                <a16:creationId xmlns:a16="http://schemas.microsoft.com/office/drawing/2014/main" id="{240D90E2-BB8B-466A-955D-52FD8CCD7953}"/>
              </a:ext>
            </a:extLst>
          </p:cNvPr>
          <p:cNvPicPr>
            <a:picLocks noChangeAspect="1"/>
          </p:cNvPicPr>
          <p:nvPr/>
        </p:nvPicPr>
        <p:blipFill>
          <a:blip r:embed="rId5"/>
          <a:stretch>
            <a:fillRect/>
          </a:stretch>
        </p:blipFill>
        <p:spPr>
          <a:xfrm rot="5400000">
            <a:off x="768031" y="1623617"/>
            <a:ext cx="2332108" cy="1749081"/>
          </a:xfrm>
          <a:prstGeom prst="rect">
            <a:avLst/>
          </a:prstGeom>
        </p:spPr>
      </p:pic>
      <p:pic>
        <p:nvPicPr>
          <p:cNvPr id="12" name="Picture 11">
            <a:extLst>
              <a:ext uri="{FF2B5EF4-FFF2-40B4-BE49-F238E27FC236}">
                <a16:creationId xmlns:a16="http://schemas.microsoft.com/office/drawing/2014/main" id="{B2338A1F-AA0D-4A27-97C1-1E5193DBE1DE}"/>
              </a:ext>
            </a:extLst>
          </p:cNvPr>
          <p:cNvPicPr>
            <a:picLocks noChangeAspect="1"/>
          </p:cNvPicPr>
          <p:nvPr/>
        </p:nvPicPr>
        <p:blipFill>
          <a:blip r:embed="rId6"/>
          <a:stretch>
            <a:fillRect/>
          </a:stretch>
        </p:blipFill>
        <p:spPr>
          <a:xfrm>
            <a:off x="2742838" y="2382225"/>
            <a:ext cx="1749081" cy="2332108"/>
          </a:xfrm>
          <a:prstGeom prst="rect">
            <a:avLst/>
          </a:prstGeom>
        </p:spPr>
      </p:pic>
    </p:spTree>
    <p:extLst>
      <p:ext uri="{BB962C8B-B14F-4D97-AF65-F5344CB8AC3E}">
        <p14:creationId xmlns:p14="http://schemas.microsoft.com/office/powerpoint/2010/main" val="360048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3EF7C3-6212-4A32-A8E5-B73C42AA4B67}"/>
              </a:ext>
            </a:extLst>
          </p:cNvPr>
          <p:cNvSpPr>
            <a:spLocks noGrp="1"/>
          </p:cNvSpPr>
          <p:nvPr>
            <p:ph type="sldNum" sz="quarter" idx="12"/>
          </p:nvPr>
        </p:nvSpPr>
        <p:spPr/>
        <p:txBody>
          <a:bodyPr/>
          <a:lstStyle/>
          <a:p>
            <a:fld id="{00000000-1234-1234-1234-123412341234}" type="slidenum">
              <a:rPr lang="en" smtClean="0"/>
              <a:pPr/>
              <a:t>12</a:t>
            </a:fld>
            <a:endParaRPr lang="en"/>
          </a:p>
        </p:txBody>
      </p:sp>
      <p:sp>
        <p:nvSpPr>
          <p:cNvPr id="3" name="Title 2">
            <a:extLst>
              <a:ext uri="{FF2B5EF4-FFF2-40B4-BE49-F238E27FC236}">
                <a16:creationId xmlns:a16="http://schemas.microsoft.com/office/drawing/2014/main" id="{0C17A34A-1963-4A6C-B626-1B41ED48FA80}"/>
              </a:ext>
            </a:extLst>
          </p:cNvPr>
          <p:cNvSpPr>
            <a:spLocks noGrp="1"/>
          </p:cNvSpPr>
          <p:nvPr>
            <p:ph type="ctrTitle" idx="4294967295"/>
          </p:nvPr>
        </p:nvSpPr>
        <p:spPr>
          <a:xfrm>
            <a:off x="889373" y="487320"/>
            <a:ext cx="5829300" cy="1101725"/>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2023 National Forest Service/ NGS Partnership </a:t>
            </a:r>
          </a:p>
        </p:txBody>
      </p:sp>
      <p:sp>
        <p:nvSpPr>
          <p:cNvPr id="5" name="Text Placeholder 4">
            <a:extLst>
              <a:ext uri="{FF2B5EF4-FFF2-40B4-BE49-F238E27FC236}">
                <a16:creationId xmlns:a16="http://schemas.microsoft.com/office/drawing/2014/main" id="{ADA6FAF6-2833-49B6-9505-AAAF300343A5}"/>
              </a:ext>
            </a:extLst>
          </p:cNvPr>
          <p:cNvSpPr>
            <a:spLocks noGrp="1"/>
          </p:cNvSpPr>
          <p:nvPr>
            <p:ph type="subTitle" idx="4294967295"/>
          </p:nvPr>
        </p:nvSpPr>
        <p:spPr>
          <a:xfrm>
            <a:off x="889373" y="1710574"/>
            <a:ext cx="4371975" cy="2952750"/>
          </a:xfrm>
        </p:spPr>
        <p:txBody>
          <a:bodyPr>
            <a:normAutofit fontScale="70000" lnSpcReduction="20000"/>
          </a:bodyPr>
          <a:lstStyle/>
          <a:p>
            <a:pPr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National Forest Service is working with NOAA’s NGS to enhance CORS network coverage in remote Forest Service regions in NM and AZ</a:t>
            </a:r>
          </a:p>
          <a:p>
            <a:pPr marL="328613" indent="-257175" algn="l">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Enhance Cell Coverage and Provide Accurate Positioning Data in Gap Areas </a:t>
            </a:r>
          </a:p>
        </p:txBody>
      </p:sp>
      <p:sp>
        <p:nvSpPr>
          <p:cNvPr id="6" name="Text Placeholder 5">
            <a:extLst>
              <a:ext uri="{FF2B5EF4-FFF2-40B4-BE49-F238E27FC236}">
                <a16:creationId xmlns:a16="http://schemas.microsoft.com/office/drawing/2014/main" id="{4E72C205-76D3-4756-8718-11D85D743C40}"/>
              </a:ext>
            </a:extLst>
          </p:cNvPr>
          <p:cNvSpPr>
            <a:spLocks noGrp="1"/>
          </p:cNvSpPr>
          <p:nvPr>
            <p:ph type="body" idx="4294967295"/>
          </p:nvPr>
        </p:nvSpPr>
        <p:spPr>
          <a:xfrm>
            <a:off x="6115050" y="1212850"/>
            <a:ext cx="3028950" cy="3394075"/>
          </a:xfrm>
        </p:spPr>
        <p:txBody>
          <a:bodyPr/>
          <a:lstStyle/>
          <a:p>
            <a:pPr marL="71438" indent="0">
              <a:buNone/>
            </a:pPr>
            <a:endParaRPr lang="en-US" sz="1800" dirty="0">
              <a:latin typeface="Times New Roman" panose="02020603050405020304" pitchFamily="18" charset="0"/>
              <a:cs typeface="Times New Roman" panose="02020603050405020304" pitchFamily="18" charset="0"/>
            </a:endParaRPr>
          </a:p>
          <a:p>
            <a:pPr marL="71438" indent="0">
              <a:buNone/>
            </a:pPr>
            <a:r>
              <a:rPr lang="en-US"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2632A34-E023-4E9F-A3AD-B9D5166BB191}"/>
              </a:ext>
            </a:extLst>
          </p:cNvPr>
          <p:cNvPicPr>
            <a:picLocks noChangeAspect="1"/>
          </p:cNvPicPr>
          <p:nvPr/>
        </p:nvPicPr>
        <p:blipFill>
          <a:blip r:embed="rId3"/>
          <a:stretch>
            <a:fillRect/>
          </a:stretch>
        </p:blipFill>
        <p:spPr>
          <a:xfrm>
            <a:off x="5657947" y="1749383"/>
            <a:ext cx="2873537" cy="2558721"/>
          </a:xfrm>
          <a:prstGeom prst="rect">
            <a:avLst/>
          </a:prstGeom>
        </p:spPr>
      </p:pic>
    </p:spTree>
    <p:extLst>
      <p:ext uri="{BB962C8B-B14F-4D97-AF65-F5344CB8AC3E}">
        <p14:creationId xmlns:p14="http://schemas.microsoft.com/office/powerpoint/2010/main" val="295211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C57385-5833-4B07-A6BE-02A1EDB54F2D}"/>
              </a:ext>
            </a:extLst>
          </p:cNvPr>
          <p:cNvSpPr>
            <a:spLocks noGrp="1"/>
          </p:cNvSpPr>
          <p:nvPr>
            <p:ph type="sldNum" sz="quarter" idx="12"/>
          </p:nvPr>
        </p:nvSpPr>
        <p:spPr/>
        <p:txBody>
          <a:bodyPr/>
          <a:lstStyle/>
          <a:p>
            <a:fld id="{00000000-1234-1234-1234-123412341234}" type="slidenum">
              <a:rPr lang="en" smtClean="0"/>
              <a:pPr/>
              <a:t>13</a:t>
            </a:fld>
            <a:endParaRPr lang="en"/>
          </a:p>
        </p:txBody>
      </p:sp>
      <p:sp>
        <p:nvSpPr>
          <p:cNvPr id="2" name="Title 1">
            <a:extLst>
              <a:ext uri="{FF2B5EF4-FFF2-40B4-BE49-F238E27FC236}">
                <a16:creationId xmlns:a16="http://schemas.microsoft.com/office/drawing/2014/main" id="{9ADC4BDF-D997-4F9E-92E1-68DE1CA126C0}"/>
              </a:ext>
            </a:extLst>
          </p:cNvPr>
          <p:cNvSpPr>
            <a:spLocks noGrp="1"/>
          </p:cNvSpPr>
          <p:nvPr>
            <p:ph type="ctrTitle" idx="4294967295"/>
          </p:nvPr>
        </p:nvSpPr>
        <p:spPr>
          <a:xfrm>
            <a:off x="950119" y="395945"/>
            <a:ext cx="5829300" cy="1103313"/>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USGS Great Salt Lake Hydrologic Survey: </a:t>
            </a:r>
            <a:r>
              <a:rPr lang="en-US" sz="2400" dirty="0">
                <a:solidFill>
                  <a:schemeClr val="tx2"/>
                </a:solidFill>
                <a:latin typeface="Times New Roman" panose="02020603050405020304" pitchFamily="18" charset="0"/>
                <a:cs typeface="Times New Roman" panose="02020603050405020304" pitchFamily="18" charset="0"/>
              </a:rPr>
              <a:t>USGS/NOAA-NGS/UGRC Partnership</a:t>
            </a:r>
          </a:p>
        </p:txBody>
      </p:sp>
      <p:sp>
        <p:nvSpPr>
          <p:cNvPr id="3" name="Text Placeholder 2">
            <a:extLst>
              <a:ext uri="{FF2B5EF4-FFF2-40B4-BE49-F238E27FC236}">
                <a16:creationId xmlns:a16="http://schemas.microsoft.com/office/drawing/2014/main" id="{ED066C23-1139-4644-AEE2-9A20E1AEE851}"/>
              </a:ext>
            </a:extLst>
          </p:cNvPr>
          <p:cNvSpPr>
            <a:spLocks noGrp="1"/>
          </p:cNvSpPr>
          <p:nvPr>
            <p:ph type="subTitle" idx="4294967295"/>
          </p:nvPr>
        </p:nvSpPr>
        <p:spPr>
          <a:xfrm>
            <a:off x="995248" y="1382379"/>
            <a:ext cx="3514725" cy="1800225"/>
          </a:xfrm>
        </p:spPr>
        <p:txBody>
          <a:bodyPr/>
          <a:lstStyle/>
          <a:p>
            <a:pPr marL="0" indent="0" algn="l">
              <a:buNone/>
            </a:pPr>
            <a:r>
              <a:rPr lang="en-US" sz="1400" b="1" dirty="0">
                <a:latin typeface="Times New Roman" panose="02020603050405020304" pitchFamily="18" charset="0"/>
                <a:cs typeface="Times New Roman" panose="02020603050405020304" pitchFamily="18" charset="0"/>
              </a:rPr>
              <a:t>Project Plan:</a:t>
            </a:r>
          </a:p>
          <a:p>
            <a:pPr marL="0" indent="0">
              <a:buNone/>
            </a:pPr>
            <a:r>
              <a:rPr lang="en-US" sz="1400" dirty="0">
                <a:latin typeface="Times New Roman" panose="02020603050405020304" pitchFamily="18" charset="0"/>
                <a:cs typeface="Times New Roman" panose="02020603050405020304" pitchFamily="18" charset="0"/>
              </a:rPr>
              <a:t>Improve Geodetic Control for USGS Lake         Gauges at the Causeway and the Saltair Marina:</a:t>
            </a:r>
          </a:p>
          <a:p>
            <a:pPr marL="0" indent="0">
              <a:buNone/>
            </a:pPr>
            <a:r>
              <a:rPr lang="en-US" sz="1400" dirty="0">
                <a:latin typeface="Times New Roman" panose="02020603050405020304" pitchFamily="18" charset="0"/>
                <a:cs typeface="Times New Roman" panose="02020603050405020304" pitchFamily="18" charset="0"/>
              </a:rPr>
              <a:t>Utah Geospatial Resource Center (UGRC) Partners with the USGS</a:t>
            </a:r>
          </a:p>
          <a:p>
            <a:pPr marL="71438"/>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2B6F4C8-90E8-4BBD-A948-4581BB0AD821}"/>
              </a:ext>
            </a:extLst>
          </p:cNvPr>
          <p:cNvSpPr>
            <a:spLocks noGrp="1"/>
          </p:cNvSpPr>
          <p:nvPr>
            <p:ph type="body" idx="4294967295"/>
          </p:nvPr>
        </p:nvSpPr>
        <p:spPr>
          <a:xfrm>
            <a:off x="5329520" y="1114672"/>
            <a:ext cx="2819232" cy="3904123"/>
          </a:xfrm>
        </p:spPr>
        <p:txBody>
          <a:bodyPr>
            <a:normAutofit lnSpcReduction="10000"/>
          </a:bodyPr>
          <a:lstStyle/>
          <a:p>
            <a:pPr marL="71438" indent="0">
              <a:buNone/>
            </a:pPr>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2016 a breach in the causeway was created to allow exchange of water from south to north</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USGS has established a gauging station at the breach that monitors lake water surface elevation and salinity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It is critical to report highly accurate lake elevations using a meaningful datum that can be related to other lake gauges at the far south end of the lake (Saltair)</a:t>
            </a:r>
          </a:p>
          <a:p>
            <a:pPr marL="71438" indent="0">
              <a:buNone/>
            </a:pPr>
            <a:endParaRPr lang="en-US"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050A243-3BDC-43B5-ACFB-84B61CB79F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340" y="3066734"/>
            <a:ext cx="2575971" cy="1799251"/>
          </a:xfrm>
          <a:prstGeom prst="rect">
            <a:avLst/>
          </a:prstGeom>
          <a:noFill/>
          <a:ln>
            <a:noFill/>
          </a:ln>
        </p:spPr>
      </p:pic>
      <p:pic>
        <p:nvPicPr>
          <p:cNvPr id="7" name="Picture 6">
            <a:extLst>
              <a:ext uri="{FF2B5EF4-FFF2-40B4-BE49-F238E27FC236}">
                <a16:creationId xmlns:a16="http://schemas.microsoft.com/office/drawing/2014/main" id="{5ECA9CEC-D309-4ADE-91CD-A756EA99A48F}"/>
              </a:ext>
            </a:extLst>
          </p:cNvPr>
          <p:cNvPicPr>
            <a:picLocks noChangeAspect="1"/>
          </p:cNvPicPr>
          <p:nvPr/>
        </p:nvPicPr>
        <p:blipFill>
          <a:blip r:embed="rId4"/>
          <a:stretch>
            <a:fillRect/>
          </a:stretch>
        </p:blipFill>
        <p:spPr>
          <a:xfrm rot="10800000">
            <a:off x="3370519" y="2863840"/>
            <a:ext cx="1470025" cy="1102519"/>
          </a:xfrm>
          <a:prstGeom prst="rect">
            <a:avLst/>
          </a:prstGeom>
        </p:spPr>
      </p:pic>
    </p:spTree>
    <p:extLst>
      <p:ext uri="{BB962C8B-B14F-4D97-AF65-F5344CB8AC3E}">
        <p14:creationId xmlns:p14="http://schemas.microsoft.com/office/powerpoint/2010/main" val="3027405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p1"/>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
              <a:pPr/>
              <a:t>14</a:t>
            </a:fld>
            <a:endParaRPr/>
          </a:p>
        </p:txBody>
      </p:sp>
      <p:sp>
        <p:nvSpPr>
          <p:cNvPr id="403" name="Google Shape;403;p1"/>
          <p:cNvSpPr txBox="1">
            <a:spLocks noGrp="1"/>
          </p:cNvSpPr>
          <p:nvPr>
            <p:ph type="ctrTitle" idx="4294967295"/>
          </p:nvPr>
        </p:nvSpPr>
        <p:spPr>
          <a:xfrm>
            <a:off x="864394" y="507207"/>
            <a:ext cx="5595938" cy="91281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en" sz="2400" u="sng" dirty="0">
                <a:solidFill>
                  <a:schemeClr val="tx2"/>
                </a:solidFill>
                <a:latin typeface="Times New Roman" panose="02020603050405020304" pitchFamily="18" charset="0"/>
                <a:cs typeface="Times New Roman" panose="02020603050405020304" pitchFamily="18" charset="0"/>
              </a:rPr>
              <a:t>The Regional Geodetic Advisor Program</a:t>
            </a:r>
            <a:br>
              <a:rPr lang="en" sz="2100" dirty="0">
                <a:solidFill>
                  <a:schemeClr val="tx2"/>
                </a:solidFill>
              </a:rPr>
            </a:br>
            <a:endParaRPr sz="2100" dirty="0">
              <a:solidFill>
                <a:schemeClr val="tx2"/>
              </a:solidFill>
            </a:endParaRPr>
          </a:p>
        </p:txBody>
      </p:sp>
      <p:sp>
        <p:nvSpPr>
          <p:cNvPr id="406" name="Google Shape;406;p1"/>
          <p:cNvSpPr txBox="1">
            <a:spLocks noGrp="1"/>
          </p:cNvSpPr>
          <p:nvPr>
            <p:ph type="subTitle" idx="4294967295"/>
          </p:nvPr>
        </p:nvSpPr>
        <p:spPr>
          <a:xfrm>
            <a:off x="1052327" y="3326606"/>
            <a:ext cx="5470525" cy="1458913"/>
          </a:xfrm>
          <a:prstGeom prst="rect">
            <a:avLst/>
          </a:prstGeom>
          <a:noFill/>
          <a:ln>
            <a:noFill/>
          </a:ln>
        </p:spPr>
        <p:txBody>
          <a:bodyPr spcFirstLastPara="1" vert="horz" wrap="square" lIns="68569" tIns="34275" rIns="68569" bIns="34275" rtlCol="0" anchor="t" anchorCtr="0">
            <a:noAutofit/>
          </a:bodyPr>
          <a:lstStyle/>
          <a:p>
            <a:pPr algn="l">
              <a:spcBef>
                <a:spcPts val="0"/>
              </a:spcBef>
              <a:buClr>
                <a:srgbClr val="000000"/>
              </a:buClr>
              <a:buSzPts val="1800"/>
            </a:pPr>
            <a:r>
              <a:rPr lang="en" sz="1350" dirty="0">
                <a:solidFill>
                  <a:srgbClr val="000000"/>
                </a:solidFill>
                <a:latin typeface="Times New Roman" panose="02020603050405020304" pitchFamily="18" charset="0"/>
                <a:ea typeface="Calibri"/>
                <a:cs typeface="Times New Roman" panose="02020603050405020304" pitchFamily="18" charset="0"/>
                <a:sym typeface="Calibri"/>
              </a:rPr>
              <a:t>The Regional Geodetic Advisor is a federal employee of NOAA’s National Geodetic Survey serving as a liaison between NGS and its public, academic, and private sector constituents who are managing the geodetic component of geospatial activities tied to the National Spatial Reference System (NSRS) in their region.  Assistance in management of CORS stations in an advisor’s region is an integral part of supporting the NSRS.</a:t>
            </a:r>
            <a:endParaRPr dirty="0">
              <a:latin typeface="Times New Roman" panose="02020603050405020304" pitchFamily="18" charset="0"/>
              <a:cs typeface="Times New Roman" panose="02020603050405020304" pitchFamily="18" charset="0"/>
            </a:endParaRPr>
          </a:p>
          <a:p>
            <a:pPr>
              <a:spcBef>
                <a:spcPts val="360"/>
              </a:spcBef>
              <a:buClr>
                <a:srgbClr val="888888"/>
              </a:buClr>
              <a:buSzPts val="2400"/>
            </a:pPr>
            <a:endParaRPr dirty="0"/>
          </a:p>
        </p:txBody>
      </p:sp>
      <p:pic>
        <p:nvPicPr>
          <p:cNvPr id="6" name="Content Placeholder 12">
            <a:extLst>
              <a:ext uri="{FF2B5EF4-FFF2-40B4-BE49-F238E27FC236}">
                <a16:creationId xmlns:a16="http://schemas.microsoft.com/office/drawing/2014/main" id="{CE026752-FA3F-4E38-8315-50F74D9A7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327" y="1284401"/>
            <a:ext cx="2610036" cy="1819707"/>
          </a:xfrm>
          <a:prstGeom prst="rect">
            <a:avLst/>
          </a:prstGeom>
          <a:noFill/>
          <a:ln>
            <a:noFill/>
          </a:ln>
        </p:spPr>
      </p:pic>
      <p:pic>
        <p:nvPicPr>
          <p:cNvPr id="7" name="Picture 6">
            <a:extLst>
              <a:ext uri="{FF2B5EF4-FFF2-40B4-BE49-F238E27FC236}">
                <a16:creationId xmlns:a16="http://schemas.microsoft.com/office/drawing/2014/main" id="{DC1B0B19-67FB-41CD-ABDA-1F9ABDD34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053" y="2096433"/>
            <a:ext cx="1055947" cy="1007675"/>
          </a:xfrm>
          <a:prstGeom prst="rect">
            <a:avLst/>
          </a:prstGeom>
        </p:spPr>
      </p:pic>
      <p:pic>
        <p:nvPicPr>
          <p:cNvPr id="8" name="Content Placeholder 14">
            <a:extLst>
              <a:ext uri="{FF2B5EF4-FFF2-40B4-BE49-F238E27FC236}">
                <a16:creationId xmlns:a16="http://schemas.microsoft.com/office/drawing/2014/main" id="{2EC3D0FC-D8F3-44BC-87CB-A478CF1A3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8435" y="1246955"/>
            <a:ext cx="1648206" cy="102254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4B7A57-B04B-4668-A1FA-B2814CFE637E}"/>
              </a:ext>
            </a:extLst>
          </p:cNvPr>
          <p:cNvSpPr>
            <a:spLocks noGrp="1"/>
          </p:cNvSpPr>
          <p:nvPr>
            <p:ph type="sldNum" sz="quarter" idx="12"/>
          </p:nvPr>
        </p:nvSpPr>
        <p:spPr/>
        <p:txBody>
          <a:bodyPr/>
          <a:lstStyle/>
          <a:p>
            <a:fld id="{00000000-1234-1234-1234-123412341234}" type="slidenum">
              <a:rPr lang="en" smtClean="0"/>
              <a:pPr/>
              <a:t>15</a:t>
            </a:fld>
            <a:endParaRPr lang="en"/>
          </a:p>
        </p:txBody>
      </p:sp>
      <p:pic>
        <p:nvPicPr>
          <p:cNvPr id="7" name="Picture 6">
            <a:extLst>
              <a:ext uri="{FF2B5EF4-FFF2-40B4-BE49-F238E27FC236}">
                <a16:creationId xmlns:a16="http://schemas.microsoft.com/office/drawing/2014/main" id="{9096995B-F96C-4DBE-A7AF-30A336527A84}"/>
              </a:ext>
            </a:extLst>
          </p:cNvPr>
          <p:cNvPicPr>
            <a:picLocks noChangeAspect="1"/>
          </p:cNvPicPr>
          <p:nvPr/>
        </p:nvPicPr>
        <p:blipFill>
          <a:blip r:embed="rId2"/>
          <a:stretch>
            <a:fillRect/>
          </a:stretch>
        </p:blipFill>
        <p:spPr>
          <a:xfrm>
            <a:off x="954796" y="2571750"/>
            <a:ext cx="4510559" cy="2148715"/>
          </a:xfrm>
          <a:prstGeom prst="rect">
            <a:avLst/>
          </a:prstGeom>
        </p:spPr>
      </p:pic>
      <p:sp>
        <p:nvSpPr>
          <p:cNvPr id="8" name="TextBox 7">
            <a:extLst>
              <a:ext uri="{FF2B5EF4-FFF2-40B4-BE49-F238E27FC236}">
                <a16:creationId xmlns:a16="http://schemas.microsoft.com/office/drawing/2014/main" id="{F240F5DF-46AE-45B8-A7F0-39047B113757}"/>
              </a:ext>
            </a:extLst>
          </p:cNvPr>
          <p:cNvSpPr txBox="1"/>
          <p:nvPr/>
        </p:nvSpPr>
        <p:spPr>
          <a:xfrm>
            <a:off x="890502" y="459131"/>
            <a:ext cx="4874835" cy="2031325"/>
          </a:xfrm>
          <a:prstGeom prst="rect">
            <a:avLst/>
          </a:prstGeom>
          <a:noFill/>
        </p:spPr>
        <p:txBody>
          <a:bodyPr wrap="square" rtlCol="0">
            <a:spAutoFit/>
          </a:bodyPr>
          <a:lstStyle/>
          <a:p>
            <a:r>
              <a:rPr lang="en-US" dirty="0">
                <a:solidFill>
                  <a:schemeClr val="tx2"/>
                </a:solidFill>
                <a:latin typeface="Times New Roman" panose="02020603050405020304" pitchFamily="18" charset="0"/>
                <a:cs typeface="Times New Roman" panose="02020603050405020304" pitchFamily="18" charset="0"/>
              </a:rPr>
              <a:t>As always, we want to thank you for supporting the NSRS and encourage you to reach out to us so we can support you in preparing for Modernization!</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https://geodesy.noaa.gov</a:t>
            </a:r>
            <a:endParaRPr lang="en-US" dirty="0">
              <a:solidFill>
                <a:schemeClr val="accent1"/>
              </a:solidFill>
              <a:latin typeface="Times New Roman" panose="02020603050405020304" pitchFamily="18" charset="0"/>
              <a:cs typeface="Times New Roman" panose="02020603050405020304" pitchFamily="18" charset="0"/>
            </a:endParaRPr>
          </a:p>
          <a:p>
            <a:endParaRPr lang="en-US"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905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8FA5F1-D153-4727-9A8E-55EB1486C770}"/>
              </a:ext>
            </a:extLst>
          </p:cNvPr>
          <p:cNvSpPr>
            <a:spLocks noGrp="1"/>
          </p:cNvSpPr>
          <p:nvPr>
            <p:ph type="sldNum" sz="quarter" idx="12"/>
          </p:nvPr>
        </p:nvSpPr>
        <p:spPr/>
        <p:txBody>
          <a:bodyPr/>
          <a:lstStyle/>
          <a:p>
            <a:pPr>
              <a:defRPr/>
            </a:pPr>
            <a:fld id="{43BFA99B-C703-4852-B2BB-2E440DC6F13D}" type="slidenum">
              <a:rPr lang="en-US" altLang="en-US" smtClean="0"/>
              <a:pPr>
                <a:defRPr/>
              </a:pPr>
              <a:t>16</a:t>
            </a:fld>
            <a:endParaRPr lang="en-US" altLang="en-US" dirty="0"/>
          </a:p>
        </p:txBody>
      </p:sp>
      <p:sp>
        <p:nvSpPr>
          <p:cNvPr id="6" name="TextBox 5">
            <a:extLst>
              <a:ext uri="{FF2B5EF4-FFF2-40B4-BE49-F238E27FC236}">
                <a16:creationId xmlns:a16="http://schemas.microsoft.com/office/drawing/2014/main" id="{B1558AAC-C4B3-4270-8025-69B44F8D77DE}"/>
              </a:ext>
            </a:extLst>
          </p:cNvPr>
          <p:cNvSpPr txBox="1"/>
          <p:nvPr/>
        </p:nvSpPr>
        <p:spPr>
          <a:xfrm>
            <a:off x="441863" y="3520533"/>
            <a:ext cx="2687692" cy="1131079"/>
          </a:xfrm>
          <a:prstGeom prst="rect">
            <a:avLst/>
          </a:prstGeom>
          <a:noFill/>
        </p:spPr>
        <p:txBody>
          <a:bodyPr wrap="square" rtlCol="0">
            <a:spAutoFit/>
          </a:bodyPr>
          <a:lstStyle/>
          <a:p>
            <a:pPr algn="ctr"/>
            <a:r>
              <a:rPr lang="en-US" sz="1050" b="1" dirty="0">
                <a:latin typeface="Times New Roman" panose="02020603050405020304" pitchFamily="18" charset="0"/>
                <a:cs typeface="Times New Roman" panose="02020603050405020304" pitchFamily="18" charset="0"/>
              </a:rPr>
              <a:t>Lynda Bell</a:t>
            </a:r>
          </a:p>
          <a:p>
            <a:pPr algn="ctr"/>
            <a:r>
              <a:rPr lang="en-US" sz="1050" b="1" dirty="0">
                <a:latin typeface="Times New Roman" panose="02020603050405020304" pitchFamily="18" charset="0"/>
                <a:cs typeface="Times New Roman" panose="02020603050405020304" pitchFamily="18" charset="0"/>
              </a:rPr>
              <a:t>NGS SW Regional Advisor </a:t>
            </a:r>
          </a:p>
          <a:p>
            <a:pPr algn="ctr"/>
            <a:r>
              <a:rPr lang="en-US" sz="1050" b="1" dirty="0">
                <a:latin typeface="Times New Roman" panose="02020603050405020304" pitchFamily="18" charset="0"/>
                <a:cs typeface="Times New Roman" panose="02020603050405020304" pitchFamily="18" charset="0"/>
              </a:rPr>
              <a:t>(AZ,NM,UT)</a:t>
            </a:r>
          </a:p>
          <a:p>
            <a:pPr algn="ctr"/>
            <a:r>
              <a:rPr lang="en-US" sz="1050" b="1" dirty="0">
                <a:latin typeface="Times New Roman" panose="02020603050405020304" pitchFamily="18" charset="0"/>
                <a:cs typeface="Times New Roman" panose="02020603050405020304" pitchFamily="18" charset="0"/>
                <a:hlinkClick r:id="rId3"/>
              </a:rPr>
              <a:t>lynda.bell@noaa.gov</a:t>
            </a:r>
            <a:endParaRPr lang="en-US" sz="1050" b="1" dirty="0">
              <a:latin typeface="Times New Roman" panose="02020603050405020304" pitchFamily="18" charset="0"/>
              <a:cs typeface="Times New Roman" panose="02020603050405020304" pitchFamily="18" charset="0"/>
            </a:endParaRPr>
          </a:p>
          <a:p>
            <a:pPr algn="ctr"/>
            <a:r>
              <a:rPr lang="en-US" sz="1050" b="1" dirty="0">
                <a:latin typeface="Times New Roman" panose="02020603050405020304" pitchFamily="18" charset="0"/>
                <a:cs typeface="Times New Roman" panose="02020603050405020304" pitchFamily="18" charset="0"/>
              </a:rPr>
              <a:t>240-988-5919 </a:t>
            </a:r>
          </a:p>
          <a:p>
            <a:pPr algn="ctr"/>
            <a:endParaRPr lang="en-US" sz="1500" dirty="0"/>
          </a:p>
        </p:txBody>
      </p:sp>
      <p:sp>
        <p:nvSpPr>
          <p:cNvPr id="2" name="Rectangle 1">
            <a:extLst>
              <a:ext uri="{FF2B5EF4-FFF2-40B4-BE49-F238E27FC236}">
                <a16:creationId xmlns:a16="http://schemas.microsoft.com/office/drawing/2014/main" id="{C39A937C-9261-4640-B2B1-4A22963EB394}"/>
              </a:ext>
            </a:extLst>
          </p:cNvPr>
          <p:cNvSpPr/>
          <p:nvPr/>
        </p:nvSpPr>
        <p:spPr>
          <a:xfrm>
            <a:off x="3804800" y="1001540"/>
            <a:ext cx="3429000" cy="4039567"/>
          </a:xfrm>
          <a:prstGeom prst="rect">
            <a:avLst/>
          </a:prstGeom>
        </p:spPr>
        <p:txBody>
          <a:bodyPr>
            <a:spAutoFit/>
          </a:bodyPr>
          <a:lstStyle/>
          <a:p>
            <a:pPr fontAlgn="auto"/>
            <a:r>
              <a:rPr lang="en-US" sz="1350" b="1" dirty="0">
                <a:latin typeface="Times New Roman" panose="02020603050405020304" pitchFamily="18" charset="0"/>
                <a:cs typeface="Times New Roman" panose="02020603050405020304" pitchFamily="18" charset="0"/>
              </a:rPr>
              <a:t>About</a:t>
            </a:r>
          </a:p>
          <a:p>
            <a:pPr fontAlgn="auto"/>
            <a:endParaRPr lang="en-US" sz="135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am currently a full time civil servant for the Department of Commerce, serving as the Southwest Regional Geodetic Advisor for NOAA's National Geodetic Survey (NGS). I am serving as a liaison between NGS and its public, academic, and private sector customers within my region (Arizona, New Mexico, and Utah), providing guidance and assistance on geospatial activities that are tied to the National Spatial Reference System. My current duty station is located at the USGS Science Center Campus in Flagstaff, AZ.</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have also had the great privilege to serve several other federal agencies in the geospatial community, working as a Geophysicist and Senior Scientist at NASA’s Goddard Space Flight Center in Greenbelt, MD and as a Sea Level Specialist at the National Park Service Headquarters in Fort Collins, CO.</a:t>
            </a:r>
            <a:br>
              <a:rPr lang="en-US" sz="1350" dirty="0">
                <a:latin typeface="Times New Roman" panose="02020603050405020304" pitchFamily="18" charset="0"/>
                <a:cs typeface="Times New Roman" panose="02020603050405020304" pitchFamily="18" charset="0"/>
              </a:rPr>
            </a:br>
            <a:endParaRPr lang="en-US" sz="135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05D34C6-76C4-49A0-8A63-E23F5BD78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68" y="4514689"/>
            <a:ext cx="507281" cy="505148"/>
          </a:xfrm>
          <a:prstGeom prst="rect">
            <a:avLst/>
          </a:prstGeom>
        </p:spPr>
      </p:pic>
      <p:pic>
        <p:nvPicPr>
          <p:cNvPr id="10" name="Picture 9">
            <a:extLst>
              <a:ext uri="{FF2B5EF4-FFF2-40B4-BE49-F238E27FC236}">
                <a16:creationId xmlns:a16="http://schemas.microsoft.com/office/drawing/2014/main" id="{540610CB-49B9-4DB9-9936-C34A36EFBB3A}"/>
              </a:ext>
            </a:extLst>
          </p:cNvPr>
          <p:cNvPicPr>
            <a:picLocks noChangeAspect="1"/>
          </p:cNvPicPr>
          <p:nvPr/>
        </p:nvPicPr>
        <p:blipFill>
          <a:blip r:embed="rId5"/>
          <a:stretch>
            <a:fillRect/>
          </a:stretch>
        </p:blipFill>
        <p:spPr>
          <a:xfrm>
            <a:off x="938356" y="1045025"/>
            <a:ext cx="1589120" cy="2137881"/>
          </a:xfrm>
          <a:prstGeom prst="rect">
            <a:avLst/>
          </a:prstGeom>
        </p:spPr>
      </p:pic>
    </p:spTree>
    <p:extLst>
      <p:ext uri="{BB962C8B-B14F-4D97-AF65-F5344CB8AC3E}">
        <p14:creationId xmlns:p14="http://schemas.microsoft.com/office/powerpoint/2010/main" val="382707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
          <p:cNvSpPr txBox="1"/>
          <p:nvPr/>
        </p:nvSpPr>
        <p:spPr>
          <a:xfrm>
            <a:off x="1628799" y="577133"/>
            <a:ext cx="5591184"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nchor="ctr">
            <a:spAutoFit/>
          </a:bodyPr>
          <a:lstStyle>
            <a:lvl1pPr>
              <a:defRPr sz="4400">
                <a:solidFill>
                  <a:srgbClr val="17375E"/>
                </a:solidFill>
                <a:latin typeface="Times New Roman"/>
                <a:ea typeface="Times New Roman"/>
                <a:cs typeface="Times New Roman"/>
                <a:sym typeface="Times New Roman"/>
              </a:defRPr>
            </a:lvl1pPr>
          </a:lstStyle>
          <a:p>
            <a:r>
              <a:rPr sz="2400" u="sng" dirty="0">
                <a:solidFill>
                  <a:srgbClr val="002E97"/>
                </a:solidFill>
              </a:rPr>
              <a:t>NOAA and</a:t>
            </a:r>
            <a:r>
              <a:rPr lang="en-US" sz="2400" u="sng" dirty="0">
                <a:solidFill>
                  <a:srgbClr val="002E97"/>
                </a:solidFill>
              </a:rPr>
              <a:t> the </a:t>
            </a:r>
            <a:r>
              <a:rPr sz="2400" u="sng" dirty="0">
                <a:solidFill>
                  <a:srgbClr val="002E97"/>
                </a:solidFill>
              </a:rPr>
              <a:t> N</a:t>
            </a:r>
            <a:r>
              <a:rPr lang="en-US" sz="2400" u="sng" dirty="0">
                <a:solidFill>
                  <a:srgbClr val="002E97"/>
                </a:solidFill>
              </a:rPr>
              <a:t>ational Geodetic Survey</a:t>
            </a:r>
            <a:endParaRPr sz="2400" u="sng" dirty="0">
              <a:solidFill>
                <a:srgbClr val="002E97"/>
              </a:solidFill>
            </a:endParaRPr>
          </a:p>
        </p:txBody>
      </p:sp>
      <p:sp>
        <p:nvSpPr>
          <p:cNvPr id="121" name="Rectangle 2"/>
          <p:cNvSpPr txBox="1"/>
          <p:nvPr/>
        </p:nvSpPr>
        <p:spPr>
          <a:xfrm>
            <a:off x="1628799" y="1038798"/>
            <a:ext cx="2754983"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a:solidFill>
                  <a:srgbClr val="17375E"/>
                </a:solidFill>
                <a:latin typeface="Arial"/>
                <a:ea typeface="Arial"/>
                <a:cs typeface="Arial"/>
                <a:sym typeface="Arial"/>
              </a:defRPr>
            </a:lvl1pPr>
          </a:lstStyle>
          <a:p>
            <a:r>
              <a:rPr sz="1200" dirty="0">
                <a:solidFill>
                  <a:srgbClr val="002E97"/>
                </a:solidFill>
                <a:latin typeface="Times New Roman" panose="02020603050405020304" pitchFamily="18" charset="0"/>
                <a:cs typeface="Times New Roman" panose="02020603050405020304" pitchFamily="18" charset="0"/>
              </a:rPr>
              <a:t>Our Nation’s First Civilian Science Agency</a:t>
            </a:r>
          </a:p>
        </p:txBody>
      </p:sp>
      <p:sp>
        <p:nvSpPr>
          <p:cNvPr id="3" name="Slide Number Placeholder 2"/>
          <p:cNvSpPr>
            <a:spLocks noGrp="1"/>
          </p:cNvSpPr>
          <p:nvPr>
            <p:ph type="sldNum" sz="quarter" idx="12"/>
          </p:nvPr>
        </p:nvSpPr>
        <p:spPr/>
        <p:txBody>
          <a:bodyPr/>
          <a:lstStyle/>
          <a:p>
            <a:fld id="{86CB4B4D-7CA3-9044-876B-883B54F8677D}" type="slidenum">
              <a:rPr lang="en-US" smtClean="0"/>
              <a:t>2</a:t>
            </a:fld>
            <a:endParaRPr lang="en-US"/>
          </a:p>
        </p:txBody>
      </p:sp>
      <p:pic>
        <p:nvPicPr>
          <p:cNvPr id="15" name="Content Placeholder 8">
            <a:extLst>
              <a:ext uri="{FF2B5EF4-FFF2-40B4-BE49-F238E27FC236}">
                <a16:creationId xmlns:a16="http://schemas.microsoft.com/office/drawing/2014/main" id="{5127C18A-62E2-4F97-A426-26DD4D0AC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799" y="1470392"/>
            <a:ext cx="2660564" cy="1520322"/>
          </a:xfrm>
          <a:prstGeom prst="rect">
            <a:avLst/>
          </a:prstGeom>
          <a:noFill/>
          <a:ln>
            <a:noFill/>
          </a:ln>
        </p:spPr>
      </p:pic>
      <p:pic>
        <p:nvPicPr>
          <p:cNvPr id="16" name="Content Placeholder 10">
            <a:extLst>
              <a:ext uri="{FF2B5EF4-FFF2-40B4-BE49-F238E27FC236}">
                <a16:creationId xmlns:a16="http://schemas.microsoft.com/office/drawing/2014/main" id="{897D2474-933A-4D50-9CCD-F3A1DAC00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510" y="1480900"/>
            <a:ext cx="2314574" cy="1509814"/>
          </a:xfrm>
          <a:prstGeom prst="rect">
            <a:avLst/>
          </a:prstGeom>
        </p:spPr>
      </p:pic>
      <p:pic>
        <p:nvPicPr>
          <p:cNvPr id="17" name="Picture 16">
            <a:extLst>
              <a:ext uri="{FF2B5EF4-FFF2-40B4-BE49-F238E27FC236}">
                <a16:creationId xmlns:a16="http://schemas.microsoft.com/office/drawing/2014/main" id="{B78C685D-72C4-405B-8C40-96C4919F5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799" y="3234762"/>
            <a:ext cx="2314574" cy="1532501"/>
          </a:xfrm>
          <a:prstGeom prst="rect">
            <a:avLst/>
          </a:prstGeom>
        </p:spPr>
      </p:pic>
      <p:sp>
        <p:nvSpPr>
          <p:cNvPr id="18" name="TextBox 17">
            <a:extLst>
              <a:ext uri="{FF2B5EF4-FFF2-40B4-BE49-F238E27FC236}">
                <a16:creationId xmlns:a16="http://schemas.microsoft.com/office/drawing/2014/main" id="{EA3FA875-57E3-4901-9986-37070077E709}"/>
              </a:ext>
            </a:extLst>
          </p:cNvPr>
          <p:cNvSpPr txBox="1"/>
          <p:nvPr/>
        </p:nvSpPr>
        <p:spPr>
          <a:xfrm>
            <a:off x="4501510" y="3357608"/>
            <a:ext cx="2314574" cy="1546577"/>
          </a:xfrm>
          <a:prstGeom prst="rect">
            <a:avLst/>
          </a:prstGeom>
          <a:noFill/>
        </p:spPr>
        <p:txBody>
          <a:bodyPr wrap="square" rtlCol="0">
            <a:spAutoFit/>
          </a:bodyPr>
          <a:lstStyle/>
          <a:p>
            <a:pPr eaLnBrk="1" hangingPunct="1">
              <a:spcBef>
                <a:spcPct val="0"/>
              </a:spcBef>
              <a:defRPr/>
            </a:pPr>
            <a:r>
              <a:rPr lang="en-US" altLang="en-US" sz="1350" i="1" dirty="0">
                <a:latin typeface="Times New Roman" panose="02020603050405020304" pitchFamily="18" charset="0"/>
                <a:cs typeface="Times New Roman" panose="02020603050405020304" pitchFamily="18" charset="0"/>
              </a:rPr>
              <a:t> For more than 200 years, NGS and its predecessor agencies have collaborated with public and private organizations to establish reference stations at precisely determined locations.  </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3</a:t>
            </a:fld>
            <a:endParaRPr lang="en-US" altLang="en-US" dirty="0"/>
          </a:p>
        </p:txBody>
      </p:sp>
      <p:sp>
        <p:nvSpPr>
          <p:cNvPr id="2" name="Title 1">
            <a:extLst>
              <a:ext uri="{FF2B5EF4-FFF2-40B4-BE49-F238E27FC236}">
                <a16:creationId xmlns:a16="http://schemas.microsoft.com/office/drawing/2014/main" id="{B146BFB7-646A-47AE-83FB-95E14CF392D3}"/>
              </a:ext>
            </a:extLst>
          </p:cNvPr>
          <p:cNvSpPr>
            <a:spLocks noGrp="1"/>
          </p:cNvSpPr>
          <p:nvPr>
            <p:ph type="ctrTitle" idx="4294967295"/>
          </p:nvPr>
        </p:nvSpPr>
        <p:spPr>
          <a:xfrm>
            <a:off x="1733055" y="704691"/>
            <a:ext cx="5327650" cy="441325"/>
          </a:xfrm>
        </p:spPr>
        <p:txBody>
          <a:bodyPr>
            <a:noAutofit/>
          </a:bodyPr>
          <a:lstStyle/>
          <a:p>
            <a:pPr algn="l"/>
            <a:r>
              <a:rPr lang="en-US" sz="2400" u="sng" dirty="0">
                <a:solidFill>
                  <a:schemeClr val="tx2"/>
                </a:solidFill>
                <a:latin typeface="Times New Roman" panose="02020603050405020304" pitchFamily="18" charset="0"/>
                <a:cs typeface="Times New Roman" panose="02020603050405020304" pitchFamily="18" charset="0"/>
              </a:rPr>
              <a:t>NGS Mission</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type="subTitle" idx="4294967295"/>
          </p:nvPr>
        </p:nvSpPr>
        <p:spPr>
          <a:xfrm>
            <a:off x="1733055" y="1193007"/>
            <a:ext cx="7107237" cy="1314450"/>
          </a:xfrm>
        </p:spPr>
        <p:txBody>
          <a:bodyPr>
            <a:normAutofit fontScale="25000" lnSpcReduction="20000"/>
          </a:bodyPr>
          <a:lstStyle/>
          <a:p>
            <a:pPr algn="l">
              <a:lnSpc>
                <a:spcPct val="90000"/>
              </a:lnSpc>
            </a:pPr>
            <a:r>
              <a:rPr lang="en-US" altLang="zh-CN" sz="6400" dirty="0">
                <a:latin typeface="Times New Roman" panose="02020603050405020304" pitchFamily="18" charset="0"/>
                <a:ea typeface="SimSun" panose="02010600030101010101" pitchFamily="2" charset="-122"/>
                <a:cs typeface="Times New Roman" panose="02020603050405020304" pitchFamily="18" charset="0"/>
              </a:rPr>
              <a:t>Define, maintain, and </a:t>
            </a:r>
            <a:r>
              <a:rPr lang="en-US" altLang="zh-CN" sz="6400" b="1" dirty="0">
                <a:latin typeface="Times New Roman" panose="02020603050405020304" pitchFamily="18" charset="0"/>
                <a:ea typeface="SimSun" panose="02010600030101010101" pitchFamily="2" charset="-122"/>
                <a:cs typeface="Times New Roman" panose="02020603050405020304" pitchFamily="18" charset="0"/>
              </a:rPr>
              <a:t>provide access </a:t>
            </a:r>
            <a:r>
              <a:rPr lang="en-US" altLang="zh-CN" sz="6400" dirty="0">
                <a:latin typeface="Times New Roman" panose="02020603050405020304" pitchFamily="18" charset="0"/>
                <a:ea typeface="SimSun" panose="02010600030101010101" pitchFamily="2" charset="-122"/>
                <a:cs typeface="Times New Roman" panose="02020603050405020304" pitchFamily="18" charset="0"/>
              </a:rPr>
              <a:t>to the </a:t>
            </a:r>
          </a:p>
          <a:p>
            <a:pPr algn="l">
              <a:lnSpc>
                <a:spcPct val="90000"/>
              </a:lnSpc>
            </a:pPr>
            <a:r>
              <a:rPr lang="en-US" altLang="zh-CN" sz="6400" b="1" i="1" u="sng" dirty="0">
                <a:solidFill>
                  <a:srgbClr val="3333CC"/>
                </a:solidFill>
                <a:latin typeface="Times New Roman" panose="02020603050405020304" pitchFamily="18" charset="0"/>
                <a:ea typeface="SimSun" panose="02010600030101010101" pitchFamily="2" charset="-122"/>
                <a:cs typeface="Times New Roman" panose="02020603050405020304" pitchFamily="18" charset="0"/>
              </a:rPr>
              <a:t>National Spatial Reference System (NSRS)</a:t>
            </a:r>
            <a:r>
              <a:rPr lang="en-US" altLang="zh-CN" sz="6400" b="1" u="sng" dirty="0">
                <a:latin typeface="Times New Roman" panose="02020603050405020304" pitchFamily="18" charset="0"/>
                <a:ea typeface="SimSun" panose="02010600030101010101" pitchFamily="2" charset="-122"/>
                <a:cs typeface="Times New Roman" panose="02020603050405020304" pitchFamily="18" charset="0"/>
              </a:rPr>
              <a:t> </a:t>
            </a:r>
          </a:p>
          <a:p>
            <a:pPr algn="l">
              <a:lnSpc>
                <a:spcPct val="90000"/>
              </a:lnSpc>
            </a:pPr>
            <a:endParaRPr lang="en-US" sz="6400" dirty="0">
              <a:latin typeface="Times New Roman" panose="02020603050405020304" pitchFamily="18" charset="0"/>
              <a:cs typeface="Times New Roman" panose="02020603050405020304" pitchFamily="18" charset="0"/>
            </a:endParaRPr>
          </a:p>
          <a:p>
            <a:pPr algn="l">
              <a:lnSpc>
                <a:spcPct val="90000"/>
              </a:lnSpc>
            </a:pPr>
            <a:r>
              <a:rPr lang="en-US" sz="6400" dirty="0">
                <a:latin typeface="Times New Roman" panose="02020603050405020304" pitchFamily="18" charset="0"/>
                <a:cs typeface="Times New Roman" panose="02020603050405020304" pitchFamily="18" charset="0"/>
              </a:rPr>
              <a:t>“The NSRS is a consistent coordinate system that defines latitude, longitude, height, scale, gravity, orientation, and shoreline throughout the U.S.”</a:t>
            </a:r>
            <a:endParaRPr lang="en-US" altLang="zh-CN" sz="6400" dirty="0">
              <a:latin typeface="Times New Roman" panose="02020603050405020304" pitchFamily="18" charset="0"/>
              <a:ea typeface="SimSun" panose="02010600030101010101" pitchFamily="2" charset="-122"/>
              <a:cs typeface="Times New Roman" panose="02020603050405020304" pitchFamily="18" charset="0"/>
            </a:endParaRPr>
          </a:p>
          <a:p>
            <a:pPr algn="l">
              <a:lnSpc>
                <a:spcPct val="90000"/>
              </a:lnSpc>
            </a:pPr>
            <a:endParaRPr lang="en-US" altLang="zh-CN" sz="6400" dirty="0">
              <a:ea typeface="SimSun" panose="02010600030101010101" pitchFamily="2" charset="-122"/>
            </a:endParaRPr>
          </a:p>
          <a:p>
            <a:pPr>
              <a:lnSpc>
                <a:spcPct val="90000"/>
              </a:lnSpc>
            </a:pPr>
            <a:endParaRPr lang="en-US" altLang="zh-CN" sz="6400" dirty="0">
              <a:ea typeface="SimSun" panose="02010600030101010101" pitchFamily="2" charset="-122"/>
            </a:endParaRPr>
          </a:p>
          <a:p>
            <a:endParaRPr lang="en-US" dirty="0"/>
          </a:p>
        </p:txBody>
      </p:sp>
      <p:pic>
        <p:nvPicPr>
          <p:cNvPr id="15" name="Picture 14">
            <a:extLst>
              <a:ext uri="{FF2B5EF4-FFF2-40B4-BE49-F238E27FC236}">
                <a16:creationId xmlns:a16="http://schemas.microsoft.com/office/drawing/2014/main" id="{C8CFE030-0BBE-4E1F-9D27-8D0A77E57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969" y="2636044"/>
            <a:ext cx="4657939" cy="1824360"/>
          </a:xfrm>
          <a:prstGeom prst="rect">
            <a:avLst/>
          </a:prstGeom>
        </p:spPr>
      </p:pic>
      <p:pic>
        <p:nvPicPr>
          <p:cNvPr id="6" name="Picture 5">
            <a:extLst>
              <a:ext uri="{FF2B5EF4-FFF2-40B4-BE49-F238E27FC236}">
                <a16:creationId xmlns:a16="http://schemas.microsoft.com/office/drawing/2014/main" id="{8F45813F-2BC7-491C-A1CD-498E6E103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570" y="623661"/>
            <a:ext cx="442619" cy="440759"/>
          </a:xfrm>
          <a:prstGeom prst="rect">
            <a:avLst/>
          </a:prstGeom>
        </p:spPr>
      </p:pic>
    </p:spTree>
    <p:extLst>
      <p:ext uri="{BB962C8B-B14F-4D97-AF65-F5344CB8AC3E}">
        <p14:creationId xmlns:p14="http://schemas.microsoft.com/office/powerpoint/2010/main" val="2228870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4</a:t>
            </a:fld>
            <a:endParaRPr lang="en-US" altLang="en-US" dirty="0"/>
          </a:p>
        </p:txBody>
      </p:sp>
      <p:sp>
        <p:nvSpPr>
          <p:cNvPr id="2" name="Title 1">
            <a:extLst>
              <a:ext uri="{FF2B5EF4-FFF2-40B4-BE49-F238E27FC236}">
                <a16:creationId xmlns:a16="http://schemas.microsoft.com/office/drawing/2014/main" id="{B146BFB7-646A-47AE-83FB-95E14CF392D3}"/>
              </a:ext>
            </a:extLst>
          </p:cNvPr>
          <p:cNvSpPr>
            <a:spLocks noGrp="1"/>
          </p:cNvSpPr>
          <p:nvPr>
            <p:ph type="ctrTitle" idx="4294967295"/>
          </p:nvPr>
        </p:nvSpPr>
        <p:spPr>
          <a:xfrm>
            <a:off x="642937" y="511175"/>
            <a:ext cx="5829300" cy="752475"/>
          </a:xfrm>
        </p:spPr>
        <p:txBody>
          <a:bodyPr>
            <a:normAutofit/>
          </a:bodyPr>
          <a:lstStyle/>
          <a:p>
            <a:pPr algn="l"/>
            <a:r>
              <a:rPr lang="en-US" sz="2400" u="sng" dirty="0">
                <a:solidFill>
                  <a:schemeClr val="tx2"/>
                </a:solidFill>
                <a:latin typeface="Times New Roman" panose="02020603050405020304" pitchFamily="18" charset="0"/>
                <a:cs typeface="Times New Roman" panose="02020603050405020304" pitchFamily="18" charset="0"/>
              </a:rPr>
              <a:t>What is NSRS Modernization?</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type="subTitle" idx="4294967295"/>
          </p:nvPr>
        </p:nvSpPr>
        <p:spPr>
          <a:xfrm>
            <a:off x="457200" y="1142482"/>
            <a:ext cx="3371850" cy="1352550"/>
          </a:xfrm>
        </p:spPr>
        <p:txBody>
          <a:bodyPr>
            <a:noAutofit/>
          </a:bodyPr>
          <a:lstStyle/>
          <a:p>
            <a:pPr algn="l"/>
            <a:r>
              <a:rPr lang="en-US" sz="1600" b="1" i="1" dirty="0">
                <a:cs typeface="Times New Roman" panose="02020603050405020304" pitchFamily="18" charset="0"/>
              </a:rPr>
              <a:t>Improving the National Spatial Reference System</a:t>
            </a:r>
          </a:p>
          <a:p>
            <a:pPr algn="l"/>
            <a:endParaRPr lang="en-US" sz="1600" b="1" dirty="0">
              <a:cs typeface="Times New Roman" panose="02020603050405020304" pitchFamily="18" charset="0"/>
            </a:endParaRPr>
          </a:p>
          <a:p>
            <a:pPr algn="l"/>
            <a:r>
              <a:rPr lang="en-US" sz="1600" dirty="0">
                <a:cs typeface="Times New Roman" panose="02020603050405020304" pitchFamily="18" charset="0"/>
              </a:rPr>
              <a:t>The National Geodetic Survey has been working over the last ten plus years to remove inaccuracies in the existing datums of the United States.  </a:t>
            </a:r>
          </a:p>
          <a:p>
            <a:pPr algn="l"/>
            <a:endParaRPr lang="en-US" sz="1600" dirty="0">
              <a:cs typeface="Times New Roman" panose="02020603050405020304" pitchFamily="18" charset="0"/>
            </a:endParaRPr>
          </a:p>
          <a:p>
            <a:pPr algn="l"/>
            <a:r>
              <a:rPr lang="en-US" sz="1600" dirty="0">
                <a:cs typeface="Times New Roman" panose="02020603050405020304" pitchFamily="18" charset="0"/>
              </a:rPr>
              <a:t>By tracking the dynamic nature of the Earth, and giving users tools to account for it, NGS will provide a new National Spatial Reference System that is semi-dynamic</a:t>
            </a:r>
            <a:r>
              <a:rPr lang="en-US" sz="1600" dirty="0"/>
              <a:t>. </a:t>
            </a:r>
          </a:p>
        </p:txBody>
      </p:sp>
      <p:sp>
        <p:nvSpPr>
          <p:cNvPr id="9" name="Content Placeholder 3">
            <a:extLst>
              <a:ext uri="{FF2B5EF4-FFF2-40B4-BE49-F238E27FC236}">
                <a16:creationId xmlns:a16="http://schemas.microsoft.com/office/drawing/2014/main" id="{84A15441-F27B-4387-9B85-8574187CC9B5}"/>
              </a:ext>
            </a:extLst>
          </p:cNvPr>
          <p:cNvSpPr>
            <a:spLocks noGrp="1"/>
          </p:cNvSpPr>
          <p:nvPr>
            <p:ph sz="half" idx="4294967295"/>
          </p:nvPr>
        </p:nvSpPr>
        <p:spPr>
          <a:xfrm>
            <a:off x="5038725" y="1337744"/>
            <a:ext cx="3028950" cy="3532187"/>
          </a:xfrm>
        </p:spPr>
        <p:txBody>
          <a:bodyPr>
            <a:normAutofit/>
          </a:bodyPr>
          <a:lstStyle/>
          <a:p>
            <a:pPr marL="0" indent="0">
              <a:buNone/>
            </a:pPr>
            <a:r>
              <a:rPr lang="en-US" sz="1500" b="1" dirty="0">
                <a:latin typeface="Times New Roman" panose="02020603050405020304" pitchFamily="18" charset="0"/>
                <a:cs typeface="Times New Roman" panose="02020603050405020304" pitchFamily="18" charset="0"/>
              </a:rPr>
              <a:t>“By fully embracing the benefits of GNSS as the positioning tool of today, and of the future, NGS will effectively link the replacements for NAD 83 and NAVD 88 through a geocentric reference frame and gravimetric geoid model”</a:t>
            </a:r>
            <a:endParaRPr lang="en-US" sz="1500" dirty="0">
              <a:latin typeface="Times New Roman" panose="02020603050405020304" pitchFamily="18" charset="0"/>
              <a:cs typeface="Times New Roman" panose="02020603050405020304" pitchFamily="18" charset="0"/>
            </a:endParaRPr>
          </a:p>
          <a:p>
            <a:pPr marL="0" indent="0">
              <a:buNone/>
            </a:pPr>
            <a:r>
              <a:rPr lang="en-US" sz="1500" dirty="0">
                <a:latin typeface="Times New Roman" panose="02020603050405020304" pitchFamily="18" charset="0"/>
                <a:cs typeface="Times New Roman" panose="02020603050405020304" pitchFamily="18" charset="0"/>
              </a:rPr>
              <a:t>-</a:t>
            </a:r>
            <a:r>
              <a:rPr lang="en-US" sz="1500" i="1" dirty="0">
                <a:latin typeface="Times New Roman" panose="02020603050405020304" pitchFamily="18" charset="0"/>
                <a:cs typeface="Times New Roman" panose="02020603050405020304" pitchFamily="18" charset="0"/>
              </a:rPr>
              <a:t>Dr. Dru Smith, Chief Geodesist, National Geodetic Survey, 2010</a:t>
            </a:r>
          </a:p>
          <a:p>
            <a:endParaRPr lang="en-US" b="1" dirty="0"/>
          </a:p>
        </p:txBody>
      </p:sp>
      <p:pic>
        <p:nvPicPr>
          <p:cNvPr id="11" name="Picture 10">
            <a:extLst>
              <a:ext uri="{FF2B5EF4-FFF2-40B4-BE49-F238E27FC236}">
                <a16:creationId xmlns:a16="http://schemas.microsoft.com/office/drawing/2014/main" id="{944E6302-EB7D-464A-A1BA-4978D2304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5080903" y="3677385"/>
            <a:ext cx="2782668" cy="1089878"/>
          </a:xfrm>
          <a:prstGeom prst="rect">
            <a:avLst/>
          </a:prstGeom>
        </p:spPr>
      </p:pic>
    </p:spTree>
    <p:extLst>
      <p:ext uri="{BB962C8B-B14F-4D97-AF65-F5344CB8AC3E}">
        <p14:creationId xmlns:p14="http://schemas.microsoft.com/office/powerpoint/2010/main" val="60843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5</a:t>
            </a:fld>
            <a:endParaRPr lang="en-US" altLang="en-US" dirty="0"/>
          </a:p>
        </p:txBody>
      </p:sp>
      <p:sp>
        <p:nvSpPr>
          <p:cNvPr id="2" name="Title 1">
            <a:extLst>
              <a:ext uri="{FF2B5EF4-FFF2-40B4-BE49-F238E27FC236}">
                <a16:creationId xmlns:a16="http://schemas.microsoft.com/office/drawing/2014/main" id="{B146BFB7-646A-47AE-83FB-95E14CF392D3}"/>
              </a:ext>
            </a:extLst>
          </p:cNvPr>
          <p:cNvSpPr>
            <a:spLocks noGrp="1"/>
          </p:cNvSpPr>
          <p:nvPr>
            <p:ph type="ctrTitle" idx="4294967295"/>
          </p:nvPr>
        </p:nvSpPr>
        <p:spPr>
          <a:xfrm>
            <a:off x="878681" y="578612"/>
            <a:ext cx="5545138" cy="458787"/>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Setting a Geodetic Standard </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type="subTitle" idx="4294967295"/>
          </p:nvPr>
        </p:nvSpPr>
        <p:spPr>
          <a:xfrm>
            <a:off x="742950" y="1223584"/>
            <a:ext cx="3386138" cy="855662"/>
          </a:xfrm>
        </p:spPr>
        <p:txBody>
          <a:bodyPr>
            <a:noAutofit/>
          </a:bodyPr>
          <a:lstStyle/>
          <a:p>
            <a:pPr algn="l"/>
            <a:r>
              <a:rPr lang="en-US" sz="1600" b="1" dirty="0">
                <a:latin typeface="Times New Roman" panose="02020603050405020304" pitchFamily="18" charset="0"/>
                <a:cs typeface="Times New Roman" panose="02020603050405020304" pitchFamily="18" charset="0"/>
              </a:rPr>
              <a:t>For 200 years</a:t>
            </a:r>
            <a:r>
              <a:rPr lang="en-US" sz="1600" dirty="0">
                <a:latin typeface="Times New Roman" panose="02020603050405020304" pitchFamily="18" charset="0"/>
                <a:cs typeface="Times New Roman" panose="02020603050405020304" pitchFamily="18" charset="0"/>
              </a:rPr>
              <a:t>, NGS and its predecessor agencies have collaborated with public and private organizations to establish reference stations at precisely determined locations. </a:t>
            </a:r>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4294967295"/>
          </p:nvPr>
        </p:nvSpPr>
        <p:spPr>
          <a:xfrm>
            <a:off x="5014914" y="1331119"/>
            <a:ext cx="2940050" cy="2838450"/>
          </a:xfrm>
        </p:spPr>
        <p:txBody>
          <a:bodyPr>
            <a:noAutofit/>
          </a:bodyPr>
          <a:lstStyle/>
          <a:p>
            <a:pPr marL="0" indent="0">
              <a:buNone/>
            </a:pPr>
            <a:r>
              <a:rPr lang="en-US" sz="1600" dirty="0">
                <a:latin typeface="Times New Roman" panose="02020603050405020304" pitchFamily="18" charset="0"/>
                <a:cs typeface="Times New Roman" panose="02020603050405020304" pitchFamily="18" charset="0"/>
              </a:rPr>
              <a:t>More recently, NGS has fostered a network of </a:t>
            </a:r>
            <a:r>
              <a:rPr lang="en-US" sz="1600" b="1" dirty="0">
                <a:latin typeface="Times New Roman" panose="02020603050405020304" pitchFamily="18" charset="0"/>
                <a:cs typeface="Times New Roman" panose="02020603050405020304" pitchFamily="18" charset="0"/>
              </a:rPr>
              <a:t>continuously operating reference stations (CORS) </a:t>
            </a:r>
            <a:r>
              <a:rPr lang="en-US" sz="1600" dirty="0">
                <a:latin typeface="Times New Roman" panose="02020603050405020304" pitchFamily="18" charset="0"/>
                <a:cs typeface="Times New Roman" panose="02020603050405020304" pitchFamily="18" charset="0"/>
              </a:rPr>
              <a:t>where each CORS includes a highly accurate receiver that continuously collects radio signals broadcast by </a:t>
            </a:r>
            <a:r>
              <a:rPr lang="en-US" sz="1600" b="1" dirty="0">
                <a:latin typeface="Times New Roman" panose="02020603050405020304" pitchFamily="18" charset="0"/>
                <a:cs typeface="Times New Roman" panose="02020603050405020304" pitchFamily="18" charset="0"/>
              </a:rPr>
              <a:t>Global Navigation Satellite System (GNSS) satellites </a:t>
            </a:r>
            <a:r>
              <a:rPr lang="en-US" sz="1600" dirty="0">
                <a:latin typeface="Times New Roman" panose="02020603050405020304" pitchFamily="18" charset="0"/>
                <a:cs typeface="Times New Roman" panose="02020603050405020304" pitchFamily="18" charset="0"/>
              </a:rPr>
              <a:t>forming a network used to accurately position other points of interest. </a:t>
            </a:r>
          </a:p>
        </p:txBody>
      </p:sp>
      <p:pic>
        <p:nvPicPr>
          <p:cNvPr id="11" name="Picture 10">
            <a:extLst>
              <a:ext uri="{FF2B5EF4-FFF2-40B4-BE49-F238E27FC236}">
                <a16:creationId xmlns:a16="http://schemas.microsoft.com/office/drawing/2014/main" id="{91D3CB14-F489-4DC5-A472-1257A1691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05" y="3121093"/>
            <a:ext cx="2310314" cy="1293776"/>
          </a:xfrm>
          <a:prstGeom prst="rect">
            <a:avLst/>
          </a:prstGeom>
        </p:spPr>
      </p:pic>
    </p:spTree>
    <p:extLst>
      <p:ext uri="{BB962C8B-B14F-4D97-AF65-F5344CB8AC3E}">
        <p14:creationId xmlns:p14="http://schemas.microsoft.com/office/powerpoint/2010/main" val="2144524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9FB04D-9C82-43A7-9798-BB841EAD7344}"/>
              </a:ext>
            </a:extLst>
          </p:cNvPr>
          <p:cNvSpPr>
            <a:spLocks noGrp="1"/>
          </p:cNvSpPr>
          <p:nvPr>
            <p:ph type="sldNum" sz="quarter" idx="12"/>
          </p:nvPr>
        </p:nvSpPr>
        <p:spPr/>
        <p:txBody>
          <a:bodyPr/>
          <a:lstStyle/>
          <a:p>
            <a:fld id="{00000000-1234-1234-1234-123412341234}" type="slidenum">
              <a:rPr lang="en" smtClean="0"/>
              <a:pPr/>
              <a:t>6</a:t>
            </a:fld>
            <a:endParaRPr lang="en"/>
          </a:p>
        </p:txBody>
      </p:sp>
      <p:sp>
        <p:nvSpPr>
          <p:cNvPr id="4" name="Title 3">
            <a:extLst>
              <a:ext uri="{FF2B5EF4-FFF2-40B4-BE49-F238E27FC236}">
                <a16:creationId xmlns:a16="http://schemas.microsoft.com/office/drawing/2014/main" id="{A0836A7C-1F5E-48A9-8713-59ED4DFC2B82}"/>
              </a:ext>
            </a:extLst>
          </p:cNvPr>
          <p:cNvSpPr>
            <a:spLocks noGrp="1"/>
          </p:cNvSpPr>
          <p:nvPr>
            <p:ph type="ctrTitle" idx="4294967295"/>
          </p:nvPr>
        </p:nvSpPr>
        <p:spPr>
          <a:xfrm>
            <a:off x="957263" y="469107"/>
            <a:ext cx="5829300" cy="1101725"/>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How You Can Prepare for the Modernization of the National Spatial Reference Frame </a:t>
            </a:r>
          </a:p>
        </p:txBody>
      </p:sp>
      <p:sp>
        <p:nvSpPr>
          <p:cNvPr id="7" name="Text Placeholder 6">
            <a:extLst>
              <a:ext uri="{FF2B5EF4-FFF2-40B4-BE49-F238E27FC236}">
                <a16:creationId xmlns:a16="http://schemas.microsoft.com/office/drawing/2014/main" id="{8AB504BC-EDC6-4851-B2AF-0AE3614C5ECD}"/>
              </a:ext>
            </a:extLst>
          </p:cNvPr>
          <p:cNvSpPr>
            <a:spLocks noGrp="1"/>
          </p:cNvSpPr>
          <p:nvPr>
            <p:ph type="subTitle" idx="4294967295"/>
          </p:nvPr>
        </p:nvSpPr>
        <p:spPr>
          <a:xfrm>
            <a:off x="4572000" y="1827213"/>
            <a:ext cx="3709987" cy="331787"/>
          </a:xfrm>
        </p:spPr>
        <p:txBody>
          <a:bodyPr>
            <a:normAutofit fontScale="25000" lnSpcReduction="20000"/>
          </a:bodyPr>
          <a:lstStyle/>
          <a:p>
            <a:pPr marL="414338" indent="-342900" algn="l">
              <a:buFont typeface="+mj-lt"/>
              <a:buAutoNum type="arabicPeriod"/>
            </a:pPr>
            <a:r>
              <a:rPr lang="en-US" sz="7200" dirty="0">
                <a:latin typeface="Times New Roman" panose="02020603050405020304" pitchFamily="18" charset="0"/>
                <a:cs typeface="Times New Roman" panose="02020603050405020304" pitchFamily="18" charset="0"/>
              </a:rPr>
              <a:t>Transform your coordinates using NGS Coordinate and Transformation Tool (NCAT)</a:t>
            </a:r>
          </a:p>
          <a:p>
            <a:pPr marL="414338" indent="-342900" algn="l">
              <a:buFont typeface="+mj-lt"/>
              <a:buAutoNum type="arabicPeriod"/>
            </a:pPr>
            <a:r>
              <a:rPr lang="en-US" sz="7200" dirty="0">
                <a:latin typeface="Times New Roman" panose="02020603050405020304" pitchFamily="18" charset="0"/>
                <a:cs typeface="Times New Roman" panose="02020603050405020304" pitchFamily="18" charset="0"/>
              </a:rPr>
              <a:t>Record your metadata by knowing the datums and epochs of your geospatial files</a:t>
            </a:r>
          </a:p>
          <a:p>
            <a:pPr marL="414338" indent="-342900" algn="l">
              <a:buFont typeface="+mj-lt"/>
              <a:buAutoNum type="arabicPeriod"/>
            </a:pPr>
            <a:r>
              <a:rPr lang="en-US" sz="7200" dirty="0">
                <a:latin typeface="Times New Roman" panose="02020603050405020304" pitchFamily="18" charset="0"/>
                <a:cs typeface="Times New Roman" panose="02020603050405020304" pitchFamily="18" charset="0"/>
              </a:rPr>
              <a:t>Perform GPS on Bench Marks Operations.</a:t>
            </a:r>
          </a:p>
          <a:p>
            <a:pPr marL="414338" indent="-342900" algn="l">
              <a:buFont typeface="+mj-lt"/>
              <a:buAutoNum type="arabicPeriod"/>
            </a:pPr>
            <a:r>
              <a:rPr lang="en-US" sz="7200" dirty="0">
                <a:latin typeface="Times New Roman" panose="02020603050405020304" pitchFamily="18" charset="0"/>
                <a:cs typeface="Times New Roman" panose="02020603050405020304" pitchFamily="18" charset="0"/>
              </a:rPr>
              <a:t>Review State Plane Coordinate System of 2022 requirements</a:t>
            </a:r>
          </a:p>
          <a:p>
            <a:pPr marL="414338" indent="-342900" algn="l">
              <a:buFont typeface="+mj-lt"/>
              <a:buAutoNum type="arabicPeriod"/>
            </a:pPr>
            <a:r>
              <a:rPr lang="en-US" sz="7200" dirty="0">
                <a:latin typeface="Times New Roman" panose="02020603050405020304" pitchFamily="18" charset="0"/>
                <a:cs typeface="Times New Roman" panose="02020603050405020304" pitchFamily="18" charset="0"/>
              </a:rPr>
              <a:t>Prepare to update legislation, as needed</a:t>
            </a:r>
          </a:p>
          <a:p>
            <a:pPr marL="71438"/>
            <a:endParaRPr lang="en-US" b="1"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D2FA43B-87C6-48CB-94F7-69753EADCB6B}"/>
              </a:ext>
            </a:extLst>
          </p:cNvPr>
          <p:cNvPicPr>
            <a:picLocks noChangeAspect="1"/>
          </p:cNvPicPr>
          <p:nvPr/>
        </p:nvPicPr>
        <p:blipFill>
          <a:blip r:embed="rId2"/>
          <a:stretch>
            <a:fillRect/>
          </a:stretch>
        </p:blipFill>
        <p:spPr>
          <a:xfrm>
            <a:off x="1172146" y="1820863"/>
            <a:ext cx="2444910" cy="3164001"/>
          </a:xfrm>
          <a:prstGeom prst="rect">
            <a:avLst/>
          </a:prstGeom>
        </p:spPr>
      </p:pic>
    </p:spTree>
    <p:extLst>
      <p:ext uri="{BB962C8B-B14F-4D97-AF65-F5344CB8AC3E}">
        <p14:creationId xmlns:p14="http://schemas.microsoft.com/office/powerpoint/2010/main" val="3820334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D382-E197-4CFB-A112-C0801DEB12B1}"/>
              </a:ext>
            </a:extLst>
          </p:cNvPr>
          <p:cNvSpPr>
            <a:spLocks noGrp="1"/>
          </p:cNvSpPr>
          <p:nvPr>
            <p:ph type="ctrTitle" idx="4294967295"/>
          </p:nvPr>
        </p:nvSpPr>
        <p:spPr>
          <a:xfrm>
            <a:off x="814388" y="377096"/>
            <a:ext cx="5829300" cy="1103312"/>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NSRS Modernization : Regional Preparation  </a:t>
            </a:r>
          </a:p>
        </p:txBody>
      </p:sp>
      <p:sp>
        <p:nvSpPr>
          <p:cNvPr id="22" name="Text Placeholder 21">
            <a:extLst>
              <a:ext uri="{FF2B5EF4-FFF2-40B4-BE49-F238E27FC236}">
                <a16:creationId xmlns:a16="http://schemas.microsoft.com/office/drawing/2014/main" id="{37197844-47D8-4009-8503-22896A61CF2E}"/>
              </a:ext>
            </a:extLst>
          </p:cNvPr>
          <p:cNvSpPr>
            <a:spLocks noGrp="1"/>
          </p:cNvSpPr>
          <p:nvPr>
            <p:ph type="subTitle" idx="4294967295"/>
          </p:nvPr>
        </p:nvSpPr>
        <p:spPr>
          <a:xfrm>
            <a:off x="814388" y="1458913"/>
            <a:ext cx="4800600" cy="1314450"/>
          </a:xfrm>
        </p:spPr>
        <p:txBody>
          <a:bodyPr>
            <a:normAutofit fontScale="25000" lnSpcReduction="20000"/>
          </a:bodyPr>
          <a:lstStyle/>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New CORS Sub-Committees</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Braced Monument Workshops</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CORS Station Improvements</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GPS on Benchmarks</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OPUS Training</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Water Management</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Subsidence Monitoring</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Control Densification</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Partnership Work </a:t>
            </a:r>
          </a:p>
          <a:p>
            <a:pPr algn="l">
              <a:buFont typeface="Arial" panose="020B0604020202020204" pitchFamily="34" charset="0"/>
              <a:buChar char="•"/>
            </a:pPr>
            <a:r>
              <a:rPr lang="en-US" sz="8000" dirty="0">
                <a:latin typeface="Times New Roman" panose="02020603050405020304" pitchFamily="18" charset="0"/>
                <a:cs typeface="Times New Roman" panose="02020603050405020304" pitchFamily="18" charset="0"/>
              </a:rPr>
              <a:t>Foundation CORS</a:t>
            </a:r>
          </a:p>
          <a:p>
            <a:pPr marL="71438"/>
            <a:endParaRPr lang="en-US" dirty="0"/>
          </a:p>
        </p:txBody>
      </p:sp>
      <p:pic>
        <p:nvPicPr>
          <p:cNvPr id="16" name="Picture 15">
            <a:extLst>
              <a:ext uri="{FF2B5EF4-FFF2-40B4-BE49-F238E27FC236}">
                <a16:creationId xmlns:a16="http://schemas.microsoft.com/office/drawing/2014/main" id="{5210F701-AA80-4451-972B-1438FF55F98C}"/>
              </a:ext>
            </a:extLst>
          </p:cNvPr>
          <p:cNvPicPr>
            <a:picLocks noChangeAspect="1"/>
          </p:cNvPicPr>
          <p:nvPr/>
        </p:nvPicPr>
        <p:blipFill>
          <a:blip r:embed="rId3"/>
          <a:stretch>
            <a:fillRect/>
          </a:stretch>
        </p:blipFill>
        <p:spPr>
          <a:xfrm>
            <a:off x="5224782" y="1714068"/>
            <a:ext cx="2232529" cy="2978597"/>
          </a:xfrm>
          <a:prstGeom prst="rect">
            <a:avLst/>
          </a:prstGeom>
        </p:spPr>
      </p:pic>
      <p:pic>
        <p:nvPicPr>
          <p:cNvPr id="18" name="Picture 17">
            <a:extLst>
              <a:ext uri="{FF2B5EF4-FFF2-40B4-BE49-F238E27FC236}">
                <a16:creationId xmlns:a16="http://schemas.microsoft.com/office/drawing/2014/main" id="{C81F6892-EF44-46C8-A3C5-3CDBD635CAF0}"/>
              </a:ext>
            </a:extLst>
          </p:cNvPr>
          <p:cNvPicPr>
            <a:picLocks noChangeAspect="1"/>
          </p:cNvPicPr>
          <p:nvPr/>
        </p:nvPicPr>
        <p:blipFill>
          <a:blip r:embed="rId4"/>
          <a:stretch>
            <a:fillRect/>
          </a:stretch>
        </p:blipFill>
        <p:spPr>
          <a:xfrm>
            <a:off x="6408057" y="1316895"/>
            <a:ext cx="1818711" cy="1363167"/>
          </a:xfrm>
          <a:prstGeom prst="rect">
            <a:avLst/>
          </a:prstGeom>
        </p:spPr>
      </p:pic>
      <p:pic>
        <p:nvPicPr>
          <p:cNvPr id="20" name="Picture 19">
            <a:extLst>
              <a:ext uri="{FF2B5EF4-FFF2-40B4-BE49-F238E27FC236}">
                <a16:creationId xmlns:a16="http://schemas.microsoft.com/office/drawing/2014/main" id="{23457953-A72D-4358-A1D5-22CDC8D6E029}"/>
              </a:ext>
            </a:extLst>
          </p:cNvPr>
          <p:cNvPicPr>
            <a:picLocks noChangeAspect="1"/>
          </p:cNvPicPr>
          <p:nvPr/>
        </p:nvPicPr>
        <p:blipFill>
          <a:blip r:embed="rId5"/>
          <a:stretch>
            <a:fillRect/>
          </a:stretch>
        </p:blipFill>
        <p:spPr>
          <a:xfrm>
            <a:off x="4401873" y="3203366"/>
            <a:ext cx="1213115" cy="1618514"/>
          </a:xfrm>
          <a:prstGeom prst="rect">
            <a:avLst/>
          </a:prstGeom>
        </p:spPr>
      </p:pic>
    </p:spTree>
    <p:extLst>
      <p:ext uri="{BB962C8B-B14F-4D97-AF65-F5344CB8AC3E}">
        <p14:creationId xmlns:p14="http://schemas.microsoft.com/office/powerpoint/2010/main" val="811107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6725D18-C3FB-4EC0-AE85-6ADC59FCD696}"/>
              </a:ext>
            </a:extLst>
          </p:cNvPr>
          <p:cNvSpPr>
            <a:spLocks noGrp="1"/>
          </p:cNvSpPr>
          <p:nvPr>
            <p:ph type="sldNum" sz="quarter" idx="12"/>
          </p:nvPr>
        </p:nvSpPr>
        <p:spPr/>
        <p:txBody>
          <a:bodyPr/>
          <a:lstStyle/>
          <a:p>
            <a:fld id="{00000000-1234-1234-1234-123412341234}" type="slidenum">
              <a:rPr lang="en" smtClean="0"/>
              <a:pPr/>
              <a:t>8</a:t>
            </a:fld>
            <a:endParaRPr lang="en"/>
          </a:p>
        </p:txBody>
      </p:sp>
      <p:sp>
        <p:nvSpPr>
          <p:cNvPr id="2" name="Title 1">
            <a:extLst>
              <a:ext uri="{FF2B5EF4-FFF2-40B4-BE49-F238E27FC236}">
                <a16:creationId xmlns:a16="http://schemas.microsoft.com/office/drawing/2014/main" id="{3105691A-5B58-4FEF-A7DA-130E05753BD3}"/>
              </a:ext>
            </a:extLst>
          </p:cNvPr>
          <p:cNvSpPr>
            <a:spLocks noGrp="1"/>
          </p:cNvSpPr>
          <p:nvPr>
            <p:ph type="ctrTitle" idx="4294967295"/>
          </p:nvPr>
        </p:nvSpPr>
        <p:spPr>
          <a:xfrm>
            <a:off x="859068" y="412952"/>
            <a:ext cx="5829300" cy="1103313"/>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Enhancing Geodetic Control to Improve </a:t>
            </a:r>
            <a:br>
              <a:rPr lang="en-US" sz="2400" u="sng" dirty="0">
                <a:solidFill>
                  <a:schemeClr val="tx2"/>
                </a:solidFill>
                <a:latin typeface="Times New Roman" panose="02020603050405020304" pitchFamily="18" charset="0"/>
                <a:cs typeface="Times New Roman" panose="02020603050405020304" pitchFamily="18" charset="0"/>
              </a:rPr>
            </a:br>
            <a:r>
              <a:rPr lang="en-US" sz="2400" u="sng" dirty="0">
                <a:solidFill>
                  <a:schemeClr val="tx2"/>
                </a:solidFill>
                <a:latin typeface="Times New Roman" panose="02020603050405020304" pitchFamily="18" charset="0"/>
                <a:cs typeface="Times New Roman" panose="02020603050405020304" pitchFamily="18" charset="0"/>
              </a:rPr>
              <a:t>Positioning Data and Imagery</a:t>
            </a:r>
          </a:p>
        </p:txBody>
      </p:sp>
      <p:sp>
        <p:nvSpPr>
          <p:cNvPr id="3" name="Text Placeholder 2">
            <a:extLst>
              <a:ext uri="{FF2B5EF4-FFF2-40B4-BE49-F238E27FC236}">
                <a16:creationId xmlns:a16="http://schemas.microsoft.com/office/drawing/2014/main" id="{7253C251-6B7C-4F03-933F-718C8759FD18}"/>
              </a:ext>
            </a:extLst>
          </p:cNvPr>
          <p:cNvSpPr>
            <a:spLocks noGrp="1"/>
          </p:cNvSpPr>
          <p:nvPr>
            <p:ph type="subTitle" idx="4294967295"/>
          </p:nvPr>
        </p:nvSpPr>
        <p:spPr>
          <a:xfrm>
            <a:off x="859068" y="1533728"/>
            <a:ext cx="3617913" cy="1751012"/>
          </a:xfrm>
        </p:spPr>
        <p:txBody>
          <a:bodyPr/>
          <a:lstStyle/>
          <a:p>
            <a:pPr algn="l">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Bringing downed NOAA CORS Network sites back online – six sites currently</a:t>
            </a:r>
          </a:p>
          <a:p>
            <a:pPr algn="l">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Building new CORS stations with improved stability and  monumentation – Shallow and Deep Braced Monuments</a:t>
            </a:r>
          </a:p>
          <a:p>
            <a:pPr algn="l">
              <a:buFont typeface="Arial" panose="020B0604020202020204" pitchFamily="34" charset="0"/>
              <a:buChar char="•"/>
            </a:pPr>
            <a:r>
              <a:rPr lang="en-US" sz="1350" dirty="0">
                <a:latin typeface="Times New Roman" panose="02020603050405020304" pitchFamily="18" charset="0"/>
                <a:cs typeface="Times New Roman" panose="02020603050405020304" pitchFamily="18" charset="0"/>
              </a:rPr>
              <a:t>Building a new Foundation CORS array at VLBA’s in NM and AZ</a:t>
            </a:r>
          </a:p>
        </p:txBody>
      </p:sp>
      <p:pic>
        <p:nvPicPr>
          <p:cNvPr id="7" name="Picture 6">
            <a:extLst>
              <a:ext uri="{FF2B5EF4-FFF2-40B4-BE49-F238E27FC236}">
                <a16:creationId xmlns:a16="http://schemas.microsoft.com/office/drawing/2014/main" id="{282188E5-8F27-4420-AFEC-CA7371C4F274}"/>
              </a:ext>
            </a:extLst>
          </p:cNvPr>
          <p:cNvPicPr>
            <a:picLocks noChangeAspect="1"/>
          </p:cNvPicPr>
          <p:nvPr/>
        </p:nvPicPr>
        <p:blipFill>
          <a:blip r:embed="rId3"/>
          <a:stretch>
            <a:fillRect/>
          </a:stretch>
        </p:blipFill>
        <p:spPr>
          <a:xfrm>
            <a:off x="5202194" y="1645251"/>
            <a:ext cx="2070445" cy="986307"/>
          </a:xfrm>
          <a:prstGeom prst="rect">
            <a:avLst/>
          </a:prstGeom>
        </p:spPr>
      </p:pic>
      <p:pic>
        <p:nvPicPr>
          <p:cNvPr id="9" name="Picture 8">
            <a:extLst>
              <a:ext uri="{FF2B5EF4-FFF2-40B4-BE49-F238E27FC236}">
                <a16:creationId xmlns:a16="http://schemas.microsoft.com/office/drawing/2014/main" id="{99B0F441-EE76-4817-B54B-3086EACD5E53}"/>
              </a:ext>
            </a:extLst>
          </p:cNvPr>
          <p:cNvPicPr>
            <a:picLocks noChangeAspect="1"/>
          </p:cNvPicPr>
          <p:nvPr/>
        </p:nvPicPr>
        <p:blipFill>
          <a:blip r:embed="rId4"/>
          <a:stretch>
            <a:fillRect/>
          </a:stretch>
        </p:blipFill>
        <p:spPr>
          <a:xfrm>
            <a:off x="1336074" y="3379118"/>
            <a:ext cx="2519081" cy="1200026"/>
          </a:xfrm>
          <a:prstGeom prst="rect">
            <a:avLst/>
          </a:prstGeom>
        </p:spPr>
      </p:pic>
      <p:pic>
        <p:nvPicPr>
          <p:cNvPr id="11" name="Picture 10">
            <a:extLst>
              <a:ext uri="{FF2B5EF4-FFF2-40B4-BE49-F238E27FC236}">
                <a16:creationId xmlns:a16="http://schemas.microsoft.com/office/drawing/2014/main" id="{1D0CE64F-E2A2-4877-BC02-9B7C2DBDDB11}"/>
              </a:ext>
            </a:extLst>
          </p:cNvPr>
          <p:cNvPicPr>
            <a:picLocks noChangeAspect="1"/>
          </p:cNvPicPr>
          <p:nvPr/>
        </p:nvPicPr>
        <p:blipFill>
          <a:blip r:embed="rId5"/>
          <a:stretch>
            <a:fillRect/>
          </a:stretch>
        </p:blipFill>
        <p:spPr>
          <a:xfrm>
            <a:off x="5147104" y="3184173"/>
            <a:ext cx="2660822" cy="1509917"/>
          </a:xfrm>
          <a:prstGeom prst="rect">
            <a:avLst/>
          </a:prstGeom>
        </p:spPr>
      </p:pic>
      <p:sp>
        <p:nvSpPr>
          <p:cNvPr id="12" name="TextBox 11">
            <a:extLst>
              <a:ext uri="{FF2B5EF4-FFF2-40B4-BE49-F238E27FC236}">
                <a16:creationId xmlns:a16="http://schemas.microsoft.com/office/drawing/2014/main" id="{E8BB52E0-04D3-4047-9040-F08B77CD8DE4}"/>
              </a:ext>
            </a:extLst>
          </p:cNvPr>
          <p:cNvSpPr txBox="1"/>
          <p:nvPr/>
        </p:nvSpPr>
        <p:spPr>
          <a:xfrm flipH="1">
            <a:off x="5135751" y="2778463"/>
            <a:ext cx="2700638"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NGS/City of Phoenix Braced Monument Workshop</a:t>
            </a:r>
          </a:p>
        </p:txBody>
      </p:sp>
      <p:sp>
        <p:nvSpPr>
          <p:cNvPr id="13" name="TextBox 12">
            <a:extLst>
              <a:ext uri="{FF2B5EF4-FFF2-40B4-BE49-F238E27FC236}">
                <a16:creationId xmlns:a16="http://schemas.microsoft.com/office/drawing/2014/main" id="{9D7A6F4C-B831-48A4-A548-B29D1D3E08DC}"/>
              </a:ext>
            </a:extLst>
          </p:cNvPr>
          <p:cNvSpPr txBox="1"/>
          <p:nvPr/>
        </p:nvSpPr>
        <p:spPr>
          <a:xfrm>
            <a:off x="5135751" y="4801369"/>
            <a:ext cx="3551049"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NGS siting new GNSS array at Kitt Peak National Observatory, AZ</a:t>
            </a:r>
          </a:p>
        </p:txBody>
      </p:sp>
      <p:sp>
        <p:nvSpPr>
          <p:cNvPr id="14" name="TextBox 13">
            <a:extLst>
              <a:ext uri="{FF2B5EF4-FFF2-40B4-BE49-F238E27FC236}">
                <a16:creationId xmlns:a16="http://schemas.microsoft.com/office/drawing/2014/main" id="{664B4376-34D8-4A50-8A5E-E2CEED95BCDA}"/>
              </a:ext>
            </a:extLst>
          </p:cNvPr>
          <p:cNvSpPr txBox="1"/>
          <p:nvPr/>
        </p:nvSpPr>
        <p:spPr>
          <a:xfrm>
            <a:off x="1336074" y="4730548"/>
            <a:ext cx="2293028"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Partnership Work</a:t>
            </a:r>
            <a:r>
              <a:rPr lang="en-US" sz="900" dirty="0"/>
              <a:t>!</a:t>
            </a:r>
          </a:p>
        </p:txBody>
      </p:sp>
    </p:spTree>
    <p:extLst>
      <p:ext uri="{BB962C8B-B14F-4D97-AF65-F5344CB8AC3E}">
        <p14:creationId xmlns:p14="http://schemas.microsoft.com/office/powerpoint/2010/main" val="116209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5372EE-1ABD-47B6-A53B-BB8683B4DE74}"/>
              </a:ext>
            </a:extLst>
          </p:cNvPr>
          <p:cNvSpPr>
            <a:spLocks noGrp="1"/>
          </p:cNvSpPr>
          <p:nvPr>
            <p:ph type="sldNum" sz="quarter" idx="12"/>
          </p:nvPr>
        </p:nvSpPr>
        <p:spPr/>
        <p:txBody>
          <a:bodyPr/>
          <a:lstStyle/>
          <a:p>
            <a:fld id="{00000000-1234-1234-1234-123412341234}" type="slidenum">
              <a:rPr lang="en" smtClean="0"/>
              <a:pPr/>
              <a:t>9</a:t>
            </a:fld>
            <a:endParaRPr lang="en"/>
          </a:p>
        </p:txBody>
      </p:sp>
      <p:sp>
        <p:nvSpPr>
          <p:cNvPr id="2" name="Title 1">
            <a:extLst>
              <a:ext uri="{FF2B5EF4-FFF2-40B4-BE49-F238E27FC236}">
                <a16:creationId xmlns:a16="http://schemas.microsoft.com/office/drawing/2014/main" id="{A925E62E-6AA6-4B23-85D6-6802FEA8018D}"/>
              </a:ext>
            </a:extLst>
          </p:cNvPr>
          <p:cNvSpPr>
            <a:spLocks noGrp="1"/>
          </p:cNvSpPr>
          <p:nvPr>
            <p:ph type="ctrTitle" idx="4294967295"/>
          </p:nvPr>
        </p:nvSpPr>
        <p:spPr>
          <a:xfrm>
            <a:off x="871538" y="513447"/>
            <a:ext cx="5829300" cy="1103312"/>
          </a:xfrm>
        </p:spPr>
        <p:txBody>
          <a:bodyPr/>
          <a:lstStyle/>
          <a:p>
            <a:pPr algn="l"/>
            <a:r>
              <a:rPr lang="en-US" sz="2400" u="sng" dirty="0">
                <a:solidFill>
                  <a:schemeClr val="tx2"/>
                </a:solidFill>
                <a:latin typeface="Times New Roman" panose="02020603050405020304" pitchFamily="18" charset="0"/>
                <a:cs typeface="Times New Roman" panose="02020603050405020304" pitchFamily="18" charset="0"/>
              </a:rPr>
              <a:t>Densification of Survey Control </a:t>
            </a:r>
            <a:br>
              <a:rPr lang="en-US" sz="2400" u="sng" dirty="0">
                <a:solidFill>
                  <a:schemeClr val="tx2"/>
                </a:solidFill>
                <a:latin typeface="Times New Roman" panose="02020603050405020304" pitchFamily="18" charset="0"/>
                <a:cs typeface="Times New Roman" panose="02020603050405020304" pitchFamily="18" charset="0"/>
              </a:rPr>
            </a:br>
            <a:r>
              <a:rPr lang="en-US" sz="2400" u="sng" dirty="0">
                <a:solidFill>
                  <a:schemeClr val="tx2"/>
                </a:solidFill>
                <a:latin typeface="Times New Roman" panose="02020603050405020304" pitchFamily="18" charset="0"/>
                <a:cs typeface="Times New Roman" panose="02020603050405020304" pitchFamily="18" charset="0"/>
              </a:rPr>
              <a:t>through Partnerships</a:t>
            </a:r>
          </a:p>
        </p:txBody>
      </p:sp>
      <p:sp>
        <p:nvSpPr>
          <p:cNvPr id="3" name="Text Placeholder 2">
            <a:extLst>
              <a:ext uri="{FF2B5EF4-FFF2-40B4-BE49-F238E27FC236}">
                <a16:creationId xmlns:a16="http://schemas.microsoft.com/office/drawing/2014/main" id="{39F102F8-9361-45EB-A865-5C6470C6E278}"/>
              </a:ext>
            </a:extLst>
          </p:cNvPr>
          <p:cNvSpPr>
            <a:spLocks noGrp="1"/>
          </p:cNvSpPr>
          <p:nvPr>
            <p:ph type="subTitle" idx="4294967295"/>
          </p:nvPr>
        </p:nvSpPr>
        <p:spPr>
          <a:xfrm>
            <a:off x="947011" y="1612755"/>
            <a:ext cx="3181350" cy="3344862"/>
          </a:xfrm>
        </p:spPr>
        <p:txBody>
          <a:bodyPr/>
          <a:lstStyle/>
          <a:p>
            <a:pPr algn="l">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Positioning – improvements in both vertical and horizontal positioning</a:t>
            </a:r>
          </a:p>
          <a:p>
            <a:pPr marL="328613" indent="-257175" algn="l">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Ground truthing – improve base station positions for LIDAR, aerial, drone, photogrammetric, altimetric data</a:t>
            </a:r>
          </a:p>
          <a:p>
            <a:pPr marL="328613" indent="-257175" algn="l">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Datum consistency -throughout multiple data sets used for digital elevation modeling</a:t>
            </a:r>
          </a:p>
          <a:p>
            <a:endParaRPr lang="en-US" dirty="0"/>
          </a:p>
        </p:txBody>
      </p:sp>
      <p:pic>
        <p:nvPicPr>
          <p:cNvPr id="7" name="Picture 6">
            <a:extLst>
              <a:ext uri="{FF2B5EF4-FFF2-40B4-BE49-F238E27FC236}">
                <a16:creationId xmlns:a16="http://schemas.microsoft.com/office/drawing/2014/main" id="{EA6BFDBD-2545-46BF-BB6B-6865001DE4F2}"/>
              </a:ext>
            </a:extLst>
          </p:cNvPr>
          <p:cNvPicPr>
            <a:picLocks noChangeAspect="1"/>
          </p:cNvPicPr>
          <p:nvPr/>
        </p:nvPicPr>
        <p:blipFill>
          <a:blip r:embed="rId3"/>
          <a:stretch>
            <a:fillRect/>
          </a:stretch>
        </p:blipFill>
        <p:spPr>
          <a:xfrm rot="5400000">
            <a:off x="5845744" y="1609520"/>
            <a:ext cx="1193522" cy="838985"/>
          </a:xfrm>
          <a:prstGeom prst="rect">
            <a:avLst/>
          </a:prstGeom>
        </p:spPr>
      </p:pic>
      <p:pic>
        <p:nvPicPr>
          <p:cNvPr id="9" name="Picture 8">
            <a:extLst>
              <a:ext uri="{FF2B5EF4-FFF2-40B4-BE49-F238E27FC236}">
                <a16:creationId xmlns:a16="http://schemas.microsoft.com/office/drawing/2014/main" id="{66D112A0-31AC-4150-8E65-11D517495582}"/>
              </a:ext>
            </a:extLst>
          </p:cNvPr>
          <p:cNvPicPr>
            <a:picLocks noChangeAspect="1"/>
          </p:cNvPicPr>
          <p:nvPr/>
        </p:nvPicPr>
        <p:blipFill rotWithShape="1">
          <a:blip r:embed="rId4"/>
          <a:srcRect/>
          <a:stretch/>
        </p:blipFill>
        <p:spPr>
          <a:xfrm rot="5400000">
            <a:off x="6968775" y="1826280"/>
            <a:ext cx="857249" cy="741739"/>
          </a:xfrm>
          <a:prstGeom prst="rect">
            <a:avLst/>
          </a:prstGeom>
        </p:spPr>
      </p:pic>
      <p:pic>
        <p:nvPicPr>
          <p:cNvPr id="11" name="Picture 10">
            <a:extLst>
              <a:ext uri="{FF2B5EF4-FFF2-40B4-BE49-F238E27FC236}">
                <a16:creationId xmlns:a16="http://schemas.microsoft.com/office/drawing/2014/main" id="{6EED116E-4466-49A5-A80E-BCABE0AD5E1D}"/>
              </a:ext>
            </a:extLst>
          </p:cNvPr>
          <p:cNvPicPr>
            <a:picLocks noChangeAspect="1"/>
          </p:cNvPicPr>
          <p:nvPr/>
        </p:nvPicPr>
        <p:blipFill>
          <a:blip r:embed="rId5"/>
          <a:stretch>
            <a:fillRect/>
          </a:stretch>
        </p:blipFill>
        <p:spPr>
          <a:xfrm rot="5400000">
            <a:off x="4967869" y="1720024"/>
            <a:ext cx="1035141" cy="776356"/>
          </a:xfrm>
          <a:prstGeom prst="rect">
            <a:avLst/>
          </a:prstGeom>
        </p:spPr>
      </p:pic>
      <p:pic>
        <p:nvPicPr>
          <p:cNvPr id="13" name="Picture 12">
            <a:extLst>
              <a:ext uri="{FF2B5EF4-FFF2-40B4-BE49-F238E27FC236}">
                <a16:creationId xmlns:a16="http://schemas.microsoft.com/office/drawing/2014/main" id="{377BE7DF-07D9-4CBA-AA3C-06E97CEAB42A}"/>
              </a:ext>
            </a:extLst>
          </p:cNvPr>
          <p:cNvPicPr>
            <a:picLocks noChangeAspect="1"/>
          </p:cNvPicPr>
          <p:nvPr/>
        </p:nvPicPr>
        <p:blipFill>
          <a:blip r:embed="rId6"/>
          <a:stretch>
            <a:fillRect/>
          </a:stretch>
        </p:blipFill>
        <p:spPr>
          <a:xfrm>
            <a:off x="5097261" y="2808860"/>
            <a:ext cx="2866829" cy="2148757"/>
          </a:xfrm>
          <a:prstGeom prst="rect">
            <a:avLst/>
          </a:prstGeom>
        </p:spPr>
      </p:pic>
    </p:spTree>
    <p:extLst>
      <p:ext uri="{BB962C8B-B14F-4D97-AF65-F5344CB8AC3E}">
        <p14:creationId xmlns:p14="http://schemas.microsoft.com/office/powerpoint/2010/main" val="2794400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142</TotalTime>
  <Words>1220</Words>
  <Application>Microsoft Office PowerPoint</Application>
  <PresentationFormat>On-screen Show (16:9)</PresentationFormat>
  <Paragraphs>122</Paragraphs>
  <Slides>16</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Office Theme</vt:lpstr>
      <vt:lpstr>Preparing for the Modernization of the NSRS:  NGS Regional Activity </vt:lpstr>
      <vt:lpstr>PowerPoint Presentation</vt:lpstr>
      <vt:lpstr>NGS Mission</vt:lpstr>
      <vt:lpstr>What is NSRS Modernization?</vt:lpstr>
      <vt:lpstr>Setting a Geodetic Standard </vt:lpstr>
      <vt:lpstr>How You Can Prepare for the Modernization of the National Spatial Reference Frame </vt:lpstr>
      <vt:lpstr>NSRS Modernization : Regional Preparation  </vt:lpstr>
      <vt:lpstr>Enhancing Geodetic Control to Improve  Positioning Data and Imagery</vt:lpstr>
      <vt:lpstr>Densification of Survey Control  through Partnerships</vt:lpstr>
      <vt:lpstr>Foundation CORS/HASTE Project Reconnaissance 2022  Kitt Peak, AZ; Pietown, NM; Los Alamos, NM  at U.S. Space Geodetic Observatories with NGS/NRAO/NGA/NSF/ARL </vt:lpstr>
      <vt:lpstr>2023 NGS/NPS Carlsbad Caverns National Park:  Welcomes ‘CAVE’ to the NOAA CORS Network!</vt:lpstr>
      <vt:lpstr>2023 National Forest Service/ NGS Partnership </vt:lpstr>
      <vt:lpstr>USGS Great Salt Lake Hydrologic Survey: USGS/NOAA-NGS/UGRC Partnership</vt:lpstr>
      <vt:lpstr>The Regional Geodetic Advisor Program </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Modernization of the NSRS:  NGS Regional Activity</dc:title>
  <dc:creator>Lynda Bell</dc:creator>
  <cp:lastModifiedBy>Lynda Bell</cp:lastModifiedBy>
  <cp:revision>18</cp:revision>
  <dcterms:created xsi:type="dcterms:W3CDTF">2023-05-19T16:45:40Z</dcterms:created>
  <dcterms:modified xsi:type="dcterms:W3CDTF">2023-05-19T20:51:01Z</dcterms:modified>
</cp:coreProperties>
</file>