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73" d="100"/>
          <a:sy n="73" d="100"/>
        </p:scale>
        <p:origin x="764"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DON’T SPEND MUCH TIME ON THIS SLIDE. JUST READ THE BULLETS TO SAVE TIME.</a:t>
            </a:r>
            <a:endParaRPr/>
          </a:p>
        </p:txBody>
      </p:sp>
      <p:sp>
        <p:nvSpPr>
          <p:cNvPr id="169" name="Google Shape;16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CHS WORK SO YOU SHOULD CHECK THIS SLIDE AND REVISE AS YOU SEE FIT. FLIP TO THE MAP ON THE FOLLOW SLIDE ONLY TO SHOW THE DENSIFICATION OF THE GAUGE NETWORK PROVIDED BY THE SEASONAL ONES. THEN SKIP THE MAP WHEN FINISHED THIS SLIDE. THAT SHOULD SAVE YOU SOME TIME AS YOU MIGHT BE RUNNING OUT OF TIME AS THIS POINT.</a:t>
            </a:r>
            <a:endParaRPr/>
          </a:p>
        </p:txBody>
      </p:sp>
      <p:sp>
        <p:nvSpPr>
          <p:cNvPr id="222" name="Google Shape;22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SKIP THIS SLIDE IF RUNNING OUT OF TIME</a:t>
            </a:r>
            <a:endParaRPr/>
          </a:p>
        </p:txBody>
      </p:sp>
      <p:sp>
        <p:nvSpPr>
          <p:cNvPr id="230" name="Google Shape;23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 name="Google Shape;13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53" name="Google Shape;15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9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18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 name="Google Shape;16;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9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2731350" y="-1074000"/>
            <a:ext cx="36813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14325" algn="l">
              <a:spcBef>
                <a:spcPts val="360"/>
              </a:spcBef>
              <a:spcAft>
                <a:spcPts val="0"/>
              </a:spcAft>
              <a:buClr>
                <a:schemeClr val="dk1"/>
              </a:buClr>
              <a:buSzPts val="135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9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14325" algn="l">
              <a:spcBef>
                <a:spcPts val="360"/>
              </a:spcBef>
              <a:spcAft>
                <a:spcPts val="0"/>
              </a:spcAft>
              <a:buClr>
                <a:schemeClr val="dk1"/>
              </a:buClr>
              <a:buSzPts val="135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9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681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14325" algn="l">
              <a:spcBef>
                <a:spcPts val="360"/>
              </a:spcBef>
              <a:spcAft>
                <a:spcPts val="0"/>
              </a:spcAft>
              <a:buClr>
                <a:schemeClr val="dk1"/>
              </a:buClr>
              <a:buSzPts val="1350"/>
              <a:buChar char="o"/>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3"/>
          <p:cNvPicPr preferRelativeResize="0"/>
          <p:nvPr/>
        </p:nvPicPr>
        <p:blipFill rotWithShape="1">
          <a:blip r:embed="rId2">
            <a:alphaModFix/>
          </a:blip>
          <a:srcRect/>
          <a:stretch/>
        </p:blipFill>
        <p:spPr>
          <a:xfrm>
            <a:off x="109911" y="93440"/>
            <a:ext cx="1686560" cy="6705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0090"/>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2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9" name="Google Shape;29;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9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23850" algn="l">
              <a:spcBef>
                <a:spcPts val="400"/>
              </a:spcBef>
              <a:spcAft>
                <a:spcPts val="0"/>
              </a:spcAft>
              <a:buClr>
                <a:schemeClr val="dk1"/>
              </a:buClr>
              <a:buSzPts val="1500"/>
              <a:buChar char="o"/>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23850" algn="l">
              <a:spcBef>
                <a:spcPts val="400"/>
              </a:spcBef>
              <a:spcAft>
                <a:spcPts val="0"/>
              </a:spcAft>
              <a:buClr>
                <a:schemeClr val="dk1"/>
              </a:buClr>
              <a:buSzPts val="1500"/>
              <a:buChar char="o"/>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9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35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14325" algn="l">
              <a:spcBef>
                <a:spcPts val="360"/>
              </a:spcBef>
              <a:spcAft>
                <a:spcPts val="0"/>
              </a:spcAft>
              <a:buClr>
                <a:schemeClr val="dk1"/>
              </a:buClr>
              <a:buSzPts val="1350"/>
              <a:buChar char="o"/>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35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14325" algn="l">
              <a:spcBef>
                <a:spcPts val="360"/>
              </a:spcBef>
              <a:spcAft>
                <a:spcPts val="0"/>
              </a:spcAft>
              <a:buClr>
                <a:schemeClr val="dk1"/>
              </a:buClr>
              <a:buSzPts val="1350"/>
              <a:buChar char="o"/>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9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0090"/>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42900" algn="l">
              <a:spcBef>
                <a:spcPts val="480"/>
              </a:spcBef>
              <a:spcAft>
                <a:spcPts val="0"/>
              </a:spcAft>
              <a:buClr>
                <a:schemeClr val="dk1"/>
              </a:buClr>
              <a:buSzPts val="1800"/>
              <a:buChar char="o"/>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75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0090"/>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1800"/>
              <a:buFont typeface="Courier New"/>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75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8" name="Google Shape;68;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0090"/>
              </a:buClr>
              <a:buSzPts val="4400"/>
              <a:buFont typeface="Calibri"/>
              <a:buNone/>
              <a:defRPr sz="4400" b="0" i="0" u="none" strike="noStrike" cap="none">
                <a:solidFill>
                  <a:srgbClr val="00009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0"/>
            <a:ext cx="8229600" cy="36813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spcBef>
                <a:spcPts val="480"/>
              </a:spcBef>
              <a:spcAft>
                <a:spcPts val="0"/>
              </a:spcAft>
              <a:buClr>
                <a:schemeClr val="dk1"/>
              </a:buClr>
              <a:buSzPts val="1800"/>
              <a:buFont typeface="Courier New"/>
              <a:buChar char="o"/>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888888"/>
                </a:solidFill>
                <a:latin typeface="Calibri"/>
                <a:ea typeface="Calibri"/>
                <a:cs typeface="Calibri"/>
                <a:sym typeface="Calibri"/>
              </a:defRPr>
            </a:lvl1pPr>
            <a:lvl2pPr marL="0" marR="0" lvl="1" indent="0" algn="r" rtl="0">
              <a:spcBef>
                <a:spcPts val="0"/>
              </a:spcBef>
              <a:buNone/>
              <a:defRPr sz="1400" b="0" i="0" u="none" strike="noStrike" cap="none">
                <a:solidFill>
                  <a:srgbClr val="888888"/>
                </a:solidFill>
                <a:latin typeface="Calibri"/>
                <a:ea typeface="Calibri"/>
                <a:cs typeface="Calibri"/>
                <a:sym typeface="Calibri"/>
              </a:defRPr>
            </a:lvl2pPr>
            <a:lvl3pPr marL="0" marR="0" lvl="2" indent="0" algn="r" rtl="0">
              <a:spcBef>
                <a:spcPts val="0"/>
              </a:spcBef>
              <a:buNone/>
              <a:defRPr sz="1400" b="0" i="0" u="none" strike="noStrike" cap="none">
                <a:solidFill>
                  <a:srgbClr val="888888"/>
                </a:solidFill>
                <a:latin typeface="Calibri"/>
                <a:ea typeface="Calibri"/>
                <a:cs typeface="Calibri"/>
                <a:sym typeface="Calibri"/>
              </a:defRPr>
            </a:lvl3pPr>
            <a:lvl4pPr marL="0" marR="0" lvl="3" indent="0" algn="r" rtl="0">
              <a:spcBef>
                <a:spcPts val="0"/>
              </a:spcBef>
              <a:buNone/>
              <a:defRPr sz="1400" b="0" i="0" u="none" strike="noStrike" cap="none">
                <a:solidFill>
                  <a:srgbClr val="888888"/>
                </a:solidFill>
                <a:latin typeface="Calibri"/>
                <a:ea typeface="Calibri"/>
                <a:cs typeface="Calibri"/>
                <a:sym typeface="Calibri"/>
              </a:defRPr>
            </a:lvl4pPr>
            <a:lvl5pPr marL="0" marR="0" lvl="4" indent="0" algn="r" rtl="0">
              <a:spcBef>
                <a:spcPts val="0"/>
              </a:spcBef>
              <a:buNone/>
              <a:defRPr sz="1400" b="0" i="0" u="none" strike="noStrike" cap="none">
                <a:solidFill>
                  <a:srgbClr val="888888"/>
                </a:solidFill>
                <a:latin typeface="Calibri"/>
                <a:ea typeface="Calibri"/>
                <a:cs typeface="Calibri"/>
                <a:sym typeface="Calibri"/>
              </a:defRPr>
            </a:lvl5pPr>
            <a:lvl6pPr marL="0" marR="0" lvl="5" indent="0" algn="r" rtl="0">
              <a:spcBef>
                <a:spcPts val="0"/>
              </a:spcBef>
              <a:buNone/>
              <a:defRPr sz="1400" b="0" i="0" u="none" strike="noStrike" cap="none">
                <a:solidFill>
                  <a:srgbClr val="888888"/>
                </a:solidFill>
                <a:latin typeface="Calibri"/>
                <a:ea typeface="Calibri"/>
                <a:cs typeface="Calibri"/>
                <a:sym typeface="Calibri"/>
              </a:defRPr>
            </a:lvl6pPr>
            <a:lvl7pPr marL="0" marR="0" lvl="6" indent="0" algn="r" rtl="0">
              <a:spcBef>
                <a:spcPts val="0"/>
              </a:spcBef>
              <a:buNone/>
              <a:defRPr sz="1400" b="0" i="0" u="none" strike="noStrike" cap="none">
                <a:solidFill>
                  <a:srgbClr val="888888"/>
                </a:solidFill>
                <a:latin typeface="Calibri"/>
                <a:ea typeface="Calibri"/>
                <a:cs typeface="Calibri"/>
                <a:sym typeface="Calibri"/>
              </a:defRPr>
            </a:lvl7pPr>
            <a:lvl8pPr marL="0" marR="0" lvl="7" indent="0" algn="r" rtl="0">
              <a:spcBef>
                <a:spcPts val="0"/>
              </a:spcBef>
              <a:buNone/>
              <a:defRPr sz="1400" b="0" i="0" u="none" strike="noStrike" cap="none">
                <a:solidFill>
                  <a:srgbClr val="888888"/>
                </a:solidFill>
                <a:latin typeface="Calibri"/>
                <a:ea typeface="Calibri"/>
                <a:cs typeface="Calibri"/>
                <a:sym typeface="Calibri"/>
              </a:defRPr>
            </a:lvl8pPr>
            <a:lvl9pPr marL="0" marR="0" lvl="8" indent="0" algn="r" rtl="0">
              <a:spcBef>
                <a:spcPts val="0"/>
              </a:spcBef>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64.9.208.36/wp3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stretch>
            <a:fillRect/>
          </a:stretch>
        </a:blipFill>
        <a:effectLst/>
      </p:bgPr>
    </p:bg>
    <p:spTree>
      <p:nvGrpSpPr>
        <p:cNvPr id="1" name="Shape 87"/>
        <p:cNvGrpSpPr/>
        <p:nvPr/>
      </p:nvGrpSpPr>
      <p:grpSpPr>
        <a:xfrm>
          <a:off x="0" y="0"/>
          <a:ext cx="0" cy="0"/>
          <a:chOff x="0" y="0"/>
          <a:chExt cx="0" cy="0"/>
        </a:xfrm>
      </p:grpSpPr>
      <p:pic>
        <p:nvPicPr>
          <p:cNvPr id="88" name="Google Shape;88;p13" descr="can_flag"/>
          <p:cNvPicPr preferRelativeResize="0"/>
          <p:nvPr/>
        </p:nvPicPr>
        <p:blipFill rotWithShape="1">
          <a:blip r:embed="rId4">
            <a:alphaModFix/>
          </a:blip>
          <a:srcRect/>
          <a:stretch/>
        </p:blipFill>
        <p:spPr>
          <a:xfrm>
            <a:off x="292961" y="152400"/>
            <a:ext cx="735806" cy="364331"/>
          </a:xfrm>
          <a:prstGeom prst="rect">
            <a:avLst/>
          </a:prstGeom>
          <a:noFill/>
          <a:ln>
            <a:noFill/>
          </a:ln>
        </p:spPr>
      </p:pic>
      <p:pic>
        <p:nvPicPr>
          <p:cNvPr id="89" name="Google Shape;89;p13" descr="US_flag"/>
          <p:cNvPicPr preferRelativeResize="0"/>
          <p:nvPr/>
        </p:nvPicPr>
        <p:blipFill rotWithShape="1">
          <a:blip r:embed="rId5">
            <a:alphaModFix/>
          </a:blip>
          <a:srcRect/>
          <a:stretch/>
        </p:blipFill>
        <p:spPr>
          <a:xfrm>
            <a:off x="7861901" y="169069"/>
            <a:ext cx="692944" cy="364331"/>
          </a:xfrm>
          <a:prstGeom prst="rect">
            <a:avLst/>
          </a:prstGeom>
          <a:noFill/>
          <a:ln w="9525" cap="flat" cmpd="sng">
            <a:solidFill>
              <a:schemeClr val="dk1"/>
            </a:solidFill>
            <a:prstDash val="solid"/>
            <a:miter lim="800000"/>
            <a:headEnd type="none" w="sm" len="sm"/>
            <a:tailEnd type="none" w="sm" len="sm"/>
          </a:ln>
        </p:spPr>
      </p:pic>
      <p:sp>
        <p:nvSpPr>
          <p:cNvPr id="90" name="Google Shape;90;p13"/>
          <p:cNvSpPr txBox="1"/>
          <p:nvPr/>
        </p:nvSpPr>
        <p:spPr>
          <a:xfrm>
            <a:off x="2438796" y="87696"/>
            <a:ext cx="40131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Coordinating Committee on Great Lakes</a:t>
            </a:r>
            <a:endParaRPr/>
          </a:p>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Basic Hydraulic and Hydrologic Data</a:t>
            </a:r>
            <a:endParaRPr sz="1800" b="0" i="0" u="none" strike="noStrike" cap="none">
              <a:solidFill>
                <a:schemeClr val="dk1"/>
              </a:solidFill>
              <a:latin typeface="Calibri"/>
              <a:ea typeface="Calibri"/>
              <a:cs typeface="Calibri"/>
              <a:sym typeface="Calibri"/>
            </a:endParaRPr>
          </a:p>
        </p:txBody>
      </p:sp>
      <p:sp>
        <p:nvSpPr>
          <p:cNvPr id="91" name="Google Shape;91;p13"/>
          <p:cNvSpPr txBox="1">
            <a:spLocks noGrp="1"/>
          </p:cNvSpPr>
          <p:nvPr>
            <p:ph type="ctrTitle"/>
          </p:nvPr>
        </p:nvSpPr>
        <p:spPr>
          <a:xfrm>
            <a:off x="0" y="749251"/>
            <a:ext cx="9144000" cy="1130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90"/>
              </a:buClr>
              <a:buSzPct val="100000"/>
              <a:buFont typeface="Calibri"/>
              <a:buNone/>
            </a:pPr>
            <a:r>
              <a:rPr lang="en-US"/>
              <a:t>Defining a New</a:t>
            </a:r>
            <a:br>
              <a:rPr lang="en-US"/>
            </a:br>
            <a:r>
              <a:rPr lang="en-US"/>
              <a:t>International Great Lakes Datum</a:t>
            </a:r>
            <a:endParaRPr/>
          </a:p>
        </p:txBody>
      </p:sp>
      <p:sp>
        <p:nvSpPr>
          <p:cNvPr id="92" name="Google Shape;92;p13"/>
          <p:cNvSpPr txBox="1">
            <a:spLocks noGrp="1"/>
          </p:cNvSpPr>
          <p:nvPr>
            <p:ph type="subTitle" idx="1"/>
          </p:nvPr>
        </p:nvSpPr>
        <p:spPr>
          <a:xfrm>
            <a:off x="0" y="1956150"/>
            <a:ext cx="9144000" cy="311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2200"/>
              <a:buNone/>
            </a:pPr>
            <a:r>
              <a:rPr lang="en-US" sz="2200">
                <a:solidFill>
                  <a:srgbClr val="000000"/>
                </a:solidFill>
              </a:rPr>
              <a:t>Laura Rear McLaughlin</a:t>
            </a:r>
            <a:r>
              <a:rPr lang="en-US" sz="2200" baseline="30000">
                <a:solidFill>
                  <a:schemeClr val="dk1"/>
                </a:solidFill>
              </a:rPr>
              <a:t>1</a:t>
            </a:r>
            <a:r>
              <a:rPr lang="en-US" sz="2200">
                <a:solidFill>
                  <a:srgbClr val="000000"/>
                </a:solidFill>
              </a:rPr>
              <a:t>, Terese Herron</a:t>
            </a:r>
            <a:r>
              <a:rPr lang="en-US" sz="2200" baseline="30000">
                <a:solidFill>
                  <a:srgbClr val="000000"/>
                </a:solidFill>
              </a:rPr>
              <a:t>2</a:t>
            </a:r>
            <a:endParaRPr sz="1600" baseline="30000">
              <a:solidFill>
                <a:srgbClr val="000000"/>
              </a:solidFill>
            </a:endParaRPr>
          </a:p>
          <a:p>
            <a:pPr marL="0" lvl="0" indent="0" algn="ctr" rtl="0">
              <a:spcBef>
                <a:spcPts val="360"/>
              </a:spcBef>
              <a:spcAft>
                <a:spcPts val="0"/>
              </a:spcAft>
              <a:buClr>
                <a:srgbClr val="000000"/>
              </a:buClr>
              <a:buSzPts val="1800"/>
              <a:buNone/>
            </a:pPr>
            <a:r>
              <a:rPr lang="en-US" sz="1800" baseline="30000">
                <a:solidFill>
                  <a:srgbClr val="000000"/>
                </a:solidFill>
              </a:rPr>
              <a:t>1</a:t>
            </a:r>
            <a:r>
              <a:rPr lang="en-US" sz="1800">
                <a:solidFill>
                  <a:srgbClr val="000000"/>
                </a:solidFill>
              </a:rPr>
              <a:t>Center for Operational Oceanographic Products and Services, NOAA</a:t>
            </a:r>
            <a:endParaRPr/>
          </a:p>
          <a:p>
            <a:pPr marL="0" lvl="0" indent="0" algn="ctr" rtl="0">
              <a:spcBef>
                <a:spcPts val="360"/>
              </a:spcBef>
              <a:spcAft>
                <a:spcPts val="0"/>
              </a:spcAft>
              <a:buClr>
                <a:srgbClr val="000000"/>
              </a:buClr>
              <a:buSzPts val="1800"/>
              <a:buNone/>
            </a:pPr>
            <a:r>
              <a:rPr lang="en-US" sz="1800" baseline="30000">
                <a:solidFill>
                  <a:srgbClr val="000000"/>
                </a:solidFill>
              </a:rPr>
              <a:t>2</a:t>
            </a:r>
            <a:r>
              <a:rPr lang="en-US" sz="1800">
                <a:solidFill>
                  <a:schemeClr val="dk1"/>
                </a:solidFill>
              </a:rPr>
              <a:t>Canadian Hydrographic Service, Fisheries and Oceans Canada</a:t>
            </a:r>
            <a:endParaRPr/>
          </a:p>
          <a:p>
            <a:pPr marL="0" lvl="0" indent="0" algn="ctr" rtl="0">
              <a:spcBef>
                <a:spcPts val="320"/>
              </a:spcBef>
              <a:spcAft>
                <a:spcPts val="0"/>
              </a:spcAft>
              <a:buClr>
                <a:srgbClr val="888888"/>
              </a:buClr>
              <a:buSzPts val="1600"/>
              <a:buNone/>
            </a:pPr>
            <a:endParaRPr sz="1600">
              <a:solidFill>
                <a:srgbClr val="000000"/>
              </a:solidFill>
            </a:endParaRPr>
          </a:p>
          <a:p>
            <a:pPr marL="0" lvl="0" indent="0" algn="ctr" rtl="0">
              <a:spcBef>
                <a:spcPts val="360"/>
              </a:spcBef>
              <a:spcAft>
                <a:spcPts val="0"/>
              </a:spcAft>
              <a:buClr>
                <a:srgbClr val="000000"/>
              </a:buClr>
              <a:buSzPts val="1800"/>
              <a:buNone/>
            </a:pPr>
            <a:r>
              <a:rPr lang="en-US" sz="1800">
                <a:solidFill>
                  <a:srgbClr val="000000"/>
                </a:solidFill>
              </a:rPr>
              <a:t>On Behalf of the Vertical Control – Water Levels Subcommittee</a:t>
            </a:r>
            <a:endParaRPr/>
          </a:p>
          <a:p>
            <a:pPr marL="0" lvl="0" indent="0" algn="ctr" rtl="0">
              <a:spcBef>
                <a:spcPts val="360"/>
              </a:spcBef>
              <a:spcAft>
                <a:spcPts val="0"/>
              </a:spcAft>
              <a:buClr>
                <a:srgbClr val="000000"/>
              </a:buClr>
              <a:buSzPts val="1800"/>
              <a:buNone/>
            </a:pPr>
            <a:r>
              <a:rPr lang="en-US" sz="1800">
                <a:solidFill>
                  <a:srgbClr val="000000"/>
                </a:solidFill>
              </a:rPr>
              <a:t>Coordinating Committee on Great Lakes Basic Hydraulic and Hydrologic Data</a:t>
            </a:r>
            <a:endParaRPr/>
          </a:p>
          <a:p>
            <a:pPr marL="0" lvl="0" indent="0" algn="ctr" rtl="0">
              <a:spcBef>
                <a:spcPts val="0"/>
              </a:spcBef>
              <a:spcAft>
                <a:spcPts val="0"/>
              </a:spcAft>
              <a:buClr>
                <a:srgbClr val="888888"/>
              </a:buClr>
              <a:buSzPts val="1400"/>
              <a:buNone/>
            </a:pPr>
            <a:endParaRPr sz="1400">
              <a:solidFill>
                <a:srgbClr val="000000"/>
              </a:solidFill>
            </a:endParaRPr>
          </a:p>
          <a:p>
            <a:pPr marL="0" lvl="0" indent="0" algn="ctr" rtl="0">
              <a:spcBef>
                <a:spcPts val="360"/>
              </a:spcBef>
              <a:spcAft>
                <a:spcPts val="0"/>
              </a:spcAft>
              <a:buClr>
                <a:srgbClr val="000000"/>
              </a:buClr>
              <a:buSzPts val="1800"/>
              <a:buNone/>
            </a:pPr>
            <a:r>
              <a:rPr lang="en-US" sz="1800">
                <a:solidFill>
                  <a:srgbClr val="000000"/>
                </a:solidFill>
              </a:rPr>
              <a:t>NGS Webinar Series</a:t>
            </a:r>
            <a:endParaRPr/>
          </a:p>
          <a:p>
            <a:pPr marL="0" lvl="0" indent="0" algn="ctr" rtl="0">
              <a:spcBef>
                <a:spcPts val="360"/>
              </a:spcBef>
              <a:spcAft>
                <a:spcPts val="0"/>
              </a:spcAft>
              <a:buClr>
                <a:srgbClr val="000000"/>
              </a:buClr>
              <a:buSzPts val="1800"/>
              <a:buNone/>
            </a:pPr>
            <a:r>
              <a:rPr lang="en-US" sz="1800">
                <a:solidFill>
                  <a:srgbClr val="000000"/>
                </a:solidFill>
              </a:rPr>
              <a:t>Virtual</a:t>
            </a:r>
            <a:endParaRPr sz="1800">
              <a:solidFill>
                <a:srgbClr val="000000"/>
              </a:solidFill>
            </a:endParaRPr>
          </a:p>
          <a:p>
            <a:pPr marL="0" lvl="0" indent="0" algn="ctr" rtl="0">
              <a:spcBef>
                <a:spcPts val="360"/>
              </a:spcBef>
              <a:spcAft>
                <a:spcPts val="0"/>
              </a:spcAft>
              <a:buClr>
                <a:srgbClr val="000000"/>
              </a:buClr>
              <a:buSzPts val="1800"/>
              <a:buNone/>
            </a:pPr>
            <a:r>
              <a:rPr lang="en-US" sz="1800">
                <a:solidFill>
                  <a:srgbClr val="000000"/>
                </a:solidFill>
              </a:rPr>
              <a:t>July 15,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443100" y="342953"/>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Dynamic vs Orthometric Heights</a:t>
            </a:r>
            <a:endParaRPr/>
          </a:p>
        </p:txBody>
      </p:sp>
      <p:sp>
        <p:nvSpPr>
          <p:cNvPr id="200" name="Google Shape;200;p22"/>
          <p:cNvSpPr txBox="1">
            <a:spLocks noGrp="1"/>
          </p:cNvSpPr>
          <p:nvPr>
            <p:ph type="body" idx="1"/>
          </p:nvPr>
        </p:nvSpPr>
        <p:spPr>
          <a:xfrm>
            <a:off x="173642" y="3758881"/>
            <a:ext cx="8839200" cy="1295100"/>
          </a:xfrm>
          <a:prstGeom prst="rect">
            <a:avLst/>
          </a:prstGeom>
          <a:noFill/>
          <a:ln>
            <a:noFill/>
          </a:ln>
        </p:spPr>
        <p:txBody>
          <a:bodyPr spcFirstLastPara="1" wrap="square" lIns="91425" tIns="45700" rIns="91425" bIns="45700" anchor="t" anchorCtr="0">
            <a:noAutofit/>
          </a:bodyPr>
          <a:lstStyle/>
          <a:p>
            <a:pPr marL="342900" lvl="0" indent="-316230" algn="l" rtl="0">
              <a:lnSpc>
                <a:spcPct val="90000"/>
              </a:lnSpc>
              <a:spcBef>
                <a:spcPts val="0"/>
              </a:spcBef>
              <a:spcAft>
                <a:spcPts val="0"/>
              </a:spcAft>
              <a:buClr>
                <a:schemeClr val="dk1"/>
              </a:buClr>
              <a:buSzPts val="1820"/>
              <a:buChar char="▪"/>
            </a:pPr>
            <a:r>
              <a:rPr lang="en-US" sz="1820" dirty="0"/>
              <a:t>Dynamic heights (</a:t>
            </a:r>
            <a:r>
              <a:rPr lang="en-US" sz="1820" i="1" dirty="0"/>
              <a:t>H</a:t>
            </a:r>
            <a:r>
              <a:rPr lang="en-US" sz="1820" i="1" baseline="30000" dirty="0"/>
              <a:t>D</a:t>
            </a:r>
            <a:r>
              <a:rPr lang="en-US" sz="1820" i="1" baseline="-25000" dirty="0"/>
              <a:t>1</a:t>
            </a:r>
            <a:r>
              <a:rPr lang="en-US" sz="1820" dirty="0"/>
              <a:t> &amp; </a:t>
            </a:r>
            <a:r>
              <a:rPr lang="en-US" sz="1820" i="1" dirty="0"/>
              <a:t>H</a:t>
            </a:r>
            <a:r>
              <a:rPr lang="en-US" sz="1820" i="1" baseline="30000" dirty="0"/>
              <a:t>D</a:t>
            </a:r>
            <a:r>
              <a:rPr lang="en-US" sz="1820" i="1" baseline="-25000" dirty="0"/>
              <a:t>2</a:t>
            </a:r>
            <a:r>
              <a:rPr lang="en-US" sz="1820" dirty="0"/>
              <a:t>) on equipotential surface (lake) are same</a:t>
            </a:r>
            <a:endParaRPr sz="1820" dirty="0"/>
          </a:p>
          <a:p>
            <a:pPr marL="342900" lvl="0" indent="-316230" algn="l" rtl="0">
              <a:lnSpc>
                <a:spcPct val="90000"/>
              </a:lnSpc>
              <a:spcBef>
                <a:spcPts val="1000"/>
              </a:spcBef>
              <a:spcAft>
                <a:spcPts val="0"/>
              </a:spcAft>
              <a:buClr>
                <a:schemeClr val="dk1"/>
              </a:buClr>
              <a:buSzPts val="1820"/>
              <a:buChar char="▪"/>
            </a:pPr>
            <a:r>
              <a:rPr lang="en-US" sz="1820" dirty="0"/>
              <a:t>Orthometric heights (</a:t>
            </a:r>
            <a:r>
              <a:rPr lang="en-US" sz="1820" i="1" dirty="0"/>
              <a:t>H</a:t>
            </a:r>
            <a:r>
              <a:rPr lang="en-US" sz="1820" i="1" baseline="-25000" dirty="0"/>
              <a:t>1</a:t>
            </a:r>
            <a:r>
              <a:rPr lang="en-US" sz="1820" dirty="0"/>
              <a:t> &amp; </a:t>
            </a:r>
            <a:r>
              <a:rPr lang="en-US" sz="1820" i="1" dirty="0"/>
              <a:t>H</a:t>
            </a:r>
            <a:r>
              <a:rPr lang="en-US" sz="1820" i="1" baseline="-25000" dirty="0"/>
              <a:t>2</a:t>
            </a:r>
            <a:r>
              <a:rPr lang="en-US" sz="1820" dirty="0"/>
              <a:t>) are physical distances from ref. surface – not the same because of convergence of equipotential surfaces (due to flattening of Earth at the poles)</a:t>
            </a:r>
            <a:endParaRPr sz="1820" dirty="0"/>
          </a:p>
          <a:p>
            <a:pPr marL="342900" lvl="0" indent="-200660" algn="l" rtl="0">
              <a:lnSpc>
                <a:spcPct val="90000"/>
              </a:lnSpc>
              <a:spcBef>
                <a:spcPts val="448"/>
              </a:spcBef>
              <a:spcAft>
                <a:spcPts val="0"/>
              </a:spcAft>
              <a:buClr>
                <a:schemeClr val="dk1"/>
              </a:buClr>
              <a:buSzPts val="1520"/>
              <a:buNone/>
            </a:pPr>
            <a:endParaRPr sz="1820" dirty="0"/>
          </a:p>
        </p:txBody>
      </p:sp>
      <p:sp>
        <p:nvSpPr>
          <p:cNvPr id="33" name="Slide Number Placeholder 2">
            <a:extLst>
              <a:ext uri="{FF2B5EF4-FFF2-40B4-BE49-F238E27FC236}">
                <a16:creationId xmlns:a16="http://schemas.microsoft.com/office/drawing/2014/main" id="{8A61E72A-13A2-954A-ACDE-D2B4B7D65C25}"/>
              </a:ext>
            </a:extLst>
          </p:cNvPr>
          <p:cNvSpPr>
            <a:spLocks noGrp="1"/>
          </p:cNvSpPr>
          <p:nvPr>
            <p:ph type="sldNum" sz="quarter" idx="12"/>
          </p:nvPr>
        </p:nvSpPr>
        <p:spPr>
          <a:xfrm>
            <a:off x="6931027" y="69056"/>
            <a:ext cx="2133600" cy="273900"/>
          </a:xfrm>
        </p:spPr>
        <p:txBody>
          <a:bodyPr/>
          <a:lstStyle/>
          <a:p>
            <a:fld id="{2C9818EF-2CD1-464B-B5AD-7F690227E9FB}" type="slidenum">
              <a:rPr lang="en-US" smtClean="0"/>
              <a:t>10</a:t>
            </a:fld>
            <a:endParaRPr lang="en-US"/>
          </a:p>
        </p:txBody>
      </p:sp>
      <p:grpSp>
        <p:nvGrpSpPr>
          <p:cNvPr id="34" name="Group 33">
            <a:extLst>
              <a:ext uri="{FF2B5EF4-FFF2-40B4-BE49-F238E27FC236}">
                <a16:creationId xmlns:a16="http://schemas.microsoft.com/office/drawing/2014/main" id="{7B200893-EE1F-A944-A56D-0F9561020C65}"/>
              </a:ext>
            </a:extLst>
          </p:cNvPr>
          <p:cNvGrpSpPr/>
          <p:nvPr/>
        </p:nvGrpSpPr>
        <p:grpSpPr>
          <a:xfrm>
            <a:off x="986636" y="990607"/>
            <a:ext cx="7290346" cy="3635141"/>
            <a:chOff x="-208486" y="1213978"/>
            <a:chExt cx="9720461" cy="4846855"/>
          </a:xfrm>
        </p:grpSpPr>
        <p:sp>
          <p:nvSpPr>
            <p:cNvPr id="35" name="Rectangle 34">
              <a:extLst>
                <a:ext uri="{FF2B5EF4-FFF2-40B4-BE49-F238E27FC236}">
                  <a16:creationId xmlns:a16="http://schemas.microsoft.com/office/drawing/2014/main" id="{5D617F11-BA69-CC42-96D9-B496DE3749F5}"/>
                </a:ext>
              </a:extLst>
            </p:cNvPr>
            <p:cNvSpPr/>
            <p:nvPr/>
          </p:nvSpPr>
          <p:spPr>
            <a:xfrm flipH="1">
              <a:off x="-112029" y="3143752"/>
              <a:ext cx="9316822" cy="1658876"/>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36" name="Freeform 2">
              <a:extLst>
                <a:ext uri="{FF2B5EF4-FFF2-40B4-BE49-F238E27FC236}">
                  <a16:creationId xmlns:a16="http://schemas.microsoft.com/office/drawing/2014/main" id="{6C5CDDC9-7566-2143-98DC-B129CCA43547}"/>
                </a:ext>
              </a:extLst>
            </p:cNvPr>
            <p:cNvSpPr>
              <a:spLocks/>
            </p:cNvSpPr>
            <p:nvPr/>
          </p:nvSpPr>
          <p:spPr bwMode="auto">
            <a:xfrm rot="540000" flipH="1">
              <a:off x="-208486" y="1788322"/>
              <a:ext cx="9720461" cy="2267959"/>
            </a:xfrm>
            <a:custGeom>
              <a:avLst/>
              <a:gdLst>
                <a:gd name="T0" fmla="*/ 2147483646 w 5855"/>
                <a:gd name="T1" fmla="*/ 2147483646 h 1218"/>
                <a:gd name="T2" fmla="*/ 2147483646 w 5855"/>
                <a:gd name="T3" fmla="*/ 2147483646 h 1218"/>
                <a:gd name="T4" fmla="*/ 2147483646 w 5855"/>
                <a:gd name="T5" fmla="*/ 2147483646 h 1218"/>
                <a:gd name="T6" fmla="*/ 2147483646 w 5855"/>
                <a:gd name="T7" fmla="*/ 2147483646 h 1218"/>
                <a:gd name="T8" fmla="*/ 2147483646 w 5855"/>
                <a:gd name="T9" fmla="*/ 2147483646 h 1218"/>
                <a:gd name="T10" fmla="*/ 2147483646 w 5855"/>
                <a:gd name="T11" fmla="*/ 2147483646 h 1218"/>
                <a:gd name="T12" fmla="*/ 2147483646 w 5855"/>
                <a:gd name="T13" fmla="*/ 2147483646 h 1218"/>
                <a:gd name="T14" fmla="*/ 2147483646 w 5855"/>
                <a:gd name="T15" fmla="*/ 2147483646 h 1218"/>
                <a:gd name="T16" fmla="*/ 2147483646 w 5855"/>
                <a:gd name="T17" fmla="*/ 2147483646 h 1218"/>
                <a:gd name="T18" fmla="*/ 2147483646 w 5855"/>
                <a:gd name="T19" fmla="*/ 2147483646 h 1218"/>
                <a:gd name="T20" fmla="*/ 2147483646 w 5855"/>
                <a:gd name="T21" fmla="*/ 2147483646 h 1218"/>
                <a:gd name="T22" fmla="*/ 2147483646 w 5855"/>
                <a:gd name="T23" fmla="*/ 2147483646 h 1218"/>
                <a:gd name="T24" fmla="*/ 2147483646 w 5855"/>
                <a:gd name="T25" fmla="*/ 2147483646 h 1218"/>
                <a:gd name="T26" fmla="*/ 2147483646 w 5855"/>
                <a:gd name="T27" fmla="*/ 2147483646 h 1218"/>
                <a:gd name="T28" fmla="*/ 2147483646 w 5855"/>
                <a:gd name="T29" fmla="*/ 2147483646 h 1218"/>
                <a:gd name="T30" fmla="*/ 2147483646 w 5855"/>
                <a:gd name="T31" fmla="*/ 2147483646 h 1218"/>
                <a:gd name="T32" fmla="*/ 2147483646 w 5855"/>
                <a:gd name="T33" fmla="*/ 2147483646 h 1218"/>
                <a:gd name="T34" fmla="*/ 2147483646 w 5855"/>
                <a:gd name="T35" fmla="*/ 2147483646 h 1218"/>
                <a:gd name="T36" fmla="*/ 2147483646 w 5855"/>
                <a:gd name="T37" fmla="*/ 2147483646 h 1218"/>
                <a:gd name="T38" fmla="*/ 2147483646 w 5855"/>
                <a:gd name="T39" fmla="*/ 2147483646 h 1218"/>
                <a:gd name="T40" fmla="*/ 2147483646 w 5855"/>
                <a:gd name="T41" fmla="*/ 2147483646 h 1218"/>
                <a:gd name="T42" fmla="*/ 2147483646 w 5855"/>
                <a:gd name="T43" fmla="*/ 2147483646 h 1218"/>
                <a:gd name="T44" fmla="*/ 2147483646 w 5855"/>
                <a:gd name="T45" fmla="*/ 2147483646 h 1218"/>
                <a:gd name="T46" fmla="*/ 2147483646 w 5855"/>
                <a:gd name="T47" fmla="*/ 2147483646 h 1218"/>
                <a:gd name="T48" fmla="*/ 2147483646 w 5855"/>
                <a:gd name="T49" fmla="*/ 2147483646 h 1218"/>
                <a:gd name="T50" fmla="*/ 2147483646 w 5855"/>
                <a:gd name="T51" fmla="*/ 2147483646 h 1218"/>
                <a:gd name="T52" fmla="*/ 2147483646 w 5855"/>
                <a:gd name="T53" fmla="*/ 2147483646 h 1218"/>
                <a:gd name="T54" fmla="*/ 2147483646 w 5855"/>
                <a:gd name="T55" fmla="*/ 2147483646 h 1218"/>
                <a:gd name="T56" fmla="*/ 2147483646 w 5855"/>
                <a:gd name="T57" fmla="*/ 2147483646 h 1218"/>
                <a:gd name="T58" fmla="*/ 2147483646 w 5855"/>
                <a:gd name="T59" fmla="*/ 2147483646 h 1218"/>
                <a:gd name="T60" fmla="*/ 2147483646 w 5855"/>
                <a:gd name="T61" fmla="*/ 2147483646 h 1218"/>
                <a:gd name="T62" fmla="*/ 2147483646 w 5855"/>
                <a:gd name="T63" fmla="*/ 2147483646 h 1218"/>
                <a:gd name="T64" fmla="*/ 2147483646 w 5855"/>
                <a:gd name="T65" fmla="*/ 2147483646 h 1218"/>
                <a:gd name="T66" fmla="*/ 2147483646 w 5855"/>
                <a:gd name="T67" fmla="*/ 2147483646 h 1218"/>
                <a:gd name="T68" fmla="*/ 2147483646 w 5855"/>
                <a:gd name="T69" fmla="*/ 2147483646 h 1218"/>
                <a:gd name="T70" fmla="*/ 2147483646 w 5855"/>
                <a:gd name="T71" fmla="*/ 2147483646 h 1218"/>
                <a:gd name="T72" fmla="*/ 2147483646 w 5855"/>
                <a:gd name="T73" fmla="*/ 2147483646 h 1218"/>
                <a:gd name="T74" fmla="*/ 2147483646 w 5855"/>
                <a:gd name="T75" fmla="*/ 2147483646 h 1218"/>
                <a:gd name="T76" fmla="*/ 2147483646 w 5855"/>
                <a:gd name="T77" fmla="*/ 2147483646 h 1218"/>
                <a:gd name="T78" fmla="*/ 2147483646 w 5855"/>
                <a:gd name="T79" fmla="*/ 2147483646 h 1218"/>
                <a:gd name="T80" fmla="*/ 2147483646 w 5855"/>
                <a:gd name="T81" fmla="*/ 2147483646 h 1218"/>
                <a:gd name="T82" fmla="*/ 2147483646 w 5855"/>
                <a:gd name="T83" fmla="*/ 2147483646 h 1218"/>
                <a:gd name="T84" fmla="*/ 2147483646 w 5855"/>
                <a:gd name="T85" fmla="*/ 2147483646 h 1218"/>
                <a:gd name="T86" fmla="*/ 2147483646 w 5855"/>
                <a:gd name="T87" fmla="*/ 2147483646 h 1218"/>
                <a:gd name="T88" fmla="*/ 2147483646 w 5855"/>
                <a:gd name="T89" fmla="*/ 2147483646 h 1218"/>
                <a:gd name="T90" fmla="*/ 2147483646 w 5855"/>
                <a:gd name="T91" fmla="*/ 2147483646 h 1218"/>
                <a:gd name="T92" fmla="*/ 2147483646 w 5855"/>
                <a:gd name="T93" fmla="*/ 2147483646 h 1218"/>
                <a:gd name="T94" fmla="*/ 2147483646 w 5855"/>
                <a:gd name="T95" fmla="*/ 2147483646 h 12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55"/>
                <a:gd name="T145" fmla="*/ 0 h 1218"/>
                <a:gd name="T146" fmla="*/ 5855 w 5855"/>
                <a:gd name="T147" fmla="*/ 1218 h 12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55" h="1218">
                  <a:moveTo>
                    <a:pt x="0" y="278"/>
                  </a:moveTo>
                  <a:cubicBezTo>
                    <a:pt x="42" y="307"/>
                    <a:pt x="52" y="296"/>
                    <a:pt x="114" y="291"/>
                  </a:cubicBezTo>
                  <a:cubicBezTo>
                    <a:pt x="138" y="283"/>
                    <a:pt x="143" y="267"/>
                    <a:pt x="164" y="253"/>
                  </a:cubicBezTo>
                  <a:cubicBezTo>
                    <a:pt x="199" y="202"/>
                    <a:pt x="177" y="211"/>
                    <a:pt x="228" y="228"/>
                  </a:cubicBezTo>
                  <a:cubicBezTo>
                    <a:pt x="234" y="230"/>
                    <a:pt x="241" y="232"/>
                    <a:pt x="247" y="234"/>
                  </a:cubicBezTo>
                  <a:cubicBezTo>
                    <a:pt x="308" y="230"/>
                    <a:pt x="324" y="236"/>
                    <a:pt x="367" y="209"/>
                  </a:cubicBezTo>
                  <a:cubicBezTo>
                    <a:pt x="381" y="186"/>
                    <a:pt x="394" y="185"/>
                    <a:pt x="417" y="171"/>
                  </a:cubicBezTo>
                  <a:cubicBezTo>
                    <a:pt x="463" y="200"/>
                    <a:pt x="469" y="189"/>
                    <a:pt x="538" y="183"/>
                  </a:cubicBezTo>
                  <a:cubicBezTo>
                    <a:pt x="562" y="175"/>
                    <a:pt x="567" y="159"/>
                    <a:pt x="588" y="145"/>
                  </a:cubicBezTo>
                  <a:cubicBezTo>
                    <a:pt x="604" y="122"/>
                    <a:pt x="611" y="111"/>
                    <a:pt x="639" y="120"/>
                  </a:cubicBezTo>
                  <a:cubicBezTo>
                    <a:pt x="645" y="124"/>
                    <a:pt x="651" y="130"/>
                    <a:pt x="658" y="133"/>
                  </a:cubicBezTo>
                  <a:cubicBezTo>
                    <a:pt x="670" y="138"/>
                    <a:pt x="696" y="145"/>
                    <a:pt x="696" y="145"/>
                  </a:cubicBezTo>
                  <a:cubicBezTo>
                    <a:pt x="728" y="142"/>
                    <a:pt x="763" y="149"/>
                    <a:pt x="791" y="133"/>
                  </a:cubicBezTo>
                  <a:cubicBezTo>
                    <a:pt x="819" y="117"/>
                    <a:pt x="838" y="99"/>
                    <a:pt x="867" y="88"/>
                  </a:cubicBezTo>
                  <a:cubicBezTo>
                    <a:pt x="897" y="132"/>
                    <a:pt x="922" y="112"/>
                    <a:pt x="981" y="107"/>
                  </a:cubicBezTo>
                  <a:cubicBezTo>
                    <a:pt x="1003" y="100"/>
                    <a:pt x="1029" y="100"/>
                    <a:pt x="1050" y="88"/>
                  </a:cubicBezTo>
                  <a:cubicBezTo>
                    <a:pt x="1063" y="81"/>
                    <a:pt x="1088" y="63"/>
                    <a:pt x="1088" y="63"/>
                  </a:cubicBezTo>
                  <a:cubicBezTo>
                    <a:pt x="1115" y="72"/>
                    <a:pt x="1138" y="85"/>
                    <a:pt x="1164" y="95"/>
                  </a:cubicBezTo>
                  <a:cubicBezTo>
                    <a:pt x="1196" y="92"/>
                    <a:pt x="1234" y="102"/>
                    <a:pt x="1259" y="82"/>
                  </a:cubicBezTo>
                  <a:cubicBezTo>
                    <a:pt x="1300" y="50"/>
                    <a:pt x="1243" y="72"/>
                    <a:pt x="1291" y="57"/>
                  </a:cubicBezTo>
                  <a:cubicBezTo>
                    <a:pt x="1296" y="54"/>
                    <a:pt x="1319" y="35"/>
                    <a:pt x="1329" y="38"/>
                  </a:cubicBezTo>
                  <a:cubicBezTo>
                    <a:pt x="1343" y="43"/>
                    <a:pt x="1367" y="63"/>
                    <a:pt x="1367" y="63"/>
                  </a:cubicBezTo>
                  <a:cubicBezTo>
                    <a:pt x="1399" y="61"/>
                    <a:pt x="1431" y="62"/>
                    <a:pt x="1462" y="57"/>
                  </a:cubicBezTo>
                  <a:cubicBezTo>
                    <a:pt x="1485" y="53"/>
                    <a:pt x="1489" y="26"/>
                    <a:pt x="1512" y="19"/>
                  </a:cubicBezTo>
                  <a:cubicBezTo>
                    <a:pt x="1518" y="21"/>
                    <a:pt x="1525" y="22"/>
                    <a:pt x="1531" y="25"/>
                  </a:cubicBezTo>
                  <a:cubicBezTo>
                    <a:pt x="1538" y="28"/>
                    <a:pt x="1543" y="35"/>
                    <a:pt x="1550" y="38"/>
                  </a:cubicBezTo>
                  <a:cubicBezTo>
                    <a:pt x="1568" y="46"/>
                    <a:pt x="1588" y="50"/>
                    <a:pt x="1607" y="57"/>
                  </a:cubicBezTo>
                  <a:cubicBezTo>
                    <a:pt x="1628" y="55"/>
                    <a:pt x="1651" y="56"/>
                    <a:pt x="1671" y="50"/>
                  </a:cubicBezTo>
                  <a:cubicBezTo>
                    <a:pt x="1685" y="45"/>
                    <a:pt x="1696" y="33"/>
                    <a:pt x="1709" y="25"/>
                  </a:cubicBezTo>
                  <a:cubicBezTo>
                    <a:pt x="1715" y="21"/>
                    <a:pt x="1728" y="12"/>
                    <a:pt x="1728" y="12"/>
                  </a:cubicBezTo>
                  <a:cubicBezTo>
                    <a:pt x="1747" y="25"/>
                    <a:pt x="1764" y="31"/>
                    <a:pt x="1785" y="38"/>
                  </a:cubicBezTo>
                  <a:cubicBezTo>
                    <a:pt x="1798" y="42"/>
                    <a:pt x="1823" y="50"/>
                    <a:pt x="1823" y="50"/>
                  </a:cubicBezTo>
                  <a:cubicBezTo>
                    <a:pt x="1842" y="47"/>
                    <a:pt x="1865" y="50"/>
                    <a:pt x="1880" y="38"/>
                  </a:cubicBezTo>
                  <a:cubicBezTo>
                    <a:pt x="1886" y="33"/>
                    <a:pt x="1886" y="24"/>
                    <a:pt x="1892" y="19"/>
                  </a:cubicBezTo>
                  <a:cubicBezTo>
                    <a:pt x="1903" y="10"/>
                    <a:pt x="1918" y="8"/>
                    <a:pt x="1930" y="0"/>
                  </a:cubicBezTo>
                  <a:cubicBezTo>
                    <a:pt x="1956" y="17"/>
                    <a:pt x="1977" y="35"/>
                    <a:pt x="2006" y="44"/>
                  </a:cubicBezTo>
                  <a:cubicBezTo>
                    <a:pt x="2062" y="40"/>
                    <a:pt x="2076" y="39"/>
                    <a:pt x="2120" y="25"/>
                  </a:cubicBezTo>
                  <a:cubicBezTo>
                    <a:pt x="2145" y="8"/>
                    <a:pt x="2151" y="1"/>
                    <a:pt x="2177" y="19"/>
                  </a:cubicBezTo>
                  <a:cubicBezTo>
                    <a:pt x="2195" y="45"/>
                    <a:pt x="2219" y="47"/>
                    <a:pt x="2247" y="57"/>
                  </a:cubicBezTo>
                  <a:cubicBezTo>
                    <a:pt x="2266" y="55"/>
                    <a:pt x="2285" y="54"/>
                    <a:pt x="2304" y="50"/>
                  </a:cubicBezTo>
                  <a:cubicBezTo>
                    <a:pt x="2317" y="47"/>
                    <a:pt x="2342" y="38"/>
                    <a:pt x="2342" y="38"/>
                  </a:cubicBezTo>
                  <a:cubicBezTo>
                    <a:pt x="2394" y="2"/>
                    <a:pt x="2368" y="6"/>
                    <a:pt x="2418" y="31"/>
                  </a:cubicBezTo>
                  <a:cubicBezTo>
                    <a:pt x="2436" y="40"/>
                    <a:pt x="2475" y="50"/>
                    <a:pt x="2475" y="50"/>
                  </a:cubicBezTo>
                  <a:cubicBezTo>
                    <a:pt x="2516" y="45"/>
                    <a:pt x="2544" y="37"/>
                    <a:pt x="2582" y="25"/>
                  </a:cubicBezTo>
                  <a:cubicBezTo>
                    <a:pt x="2614" y="3"/>
                    <a:pt x="2595" y="8"/>
                    <a:pt x="2639" y="38"/>
                  </a:cubicBezTo>
                  <a:cubicBezTo>
                    <a:pt x="2650" y="46"/>
                    <a:pt x="2677" y="50"/>
                    <a:pt x="2677" y="50"/>
                  </a:cubicBezTo>
                  <a:cubicBezTo>
                    <a:pt x="2714" y="46"/>
                    <a:pt x="2742" y="39"/>
                    <a:pt x="2778" y="31"/>
                  </a:cubicBezTo>
                  <a:cubicBezTo>
                    <a:pt x="2791" y="40"/>
                    <a:pt x="2803" y="48"/>
                    <a:pt x="2816" y="57"/>
                  </a:cubicBezTo>
                  <a:cubicBezTo>
                    <a:pt x="2827" y="65"/>
                    <a:pt x="2854" y="69"/>
                    <a:pt x="2854" y="69"/>
                  </a:cubicBezTo>
                  <a:cubicBezTo>
                    <a:pt x="2907" y="65"/>
                    <a:pt x="2926" y="66"/>
                    <a:pt x="2968" y="50"/>
                  </a:cubicBezTo>
                  <a:cubicBezTo>
                    <a:pt x="3001" y="62"/>
                    <a:pt x="2983" y="54"/>
                    <a:pt x="3025" y="82"/>
                  </a:cubicBezTo>
                  <a:cubicBezTo>
                    <a:pt x="3031" y="86"/>
                    <a:pt x="3044" y="95"/>
                    <a:pt x="3044" y="95"/>
                  </a:cubicBezTo>
                  <a:cubicBezTo>
                    <a:pt x="3078" y="93"/>
                    <a:pt x="3112" y="92"/>
                    <a:pt x="3146" y="88"/>
                  </a:cubicBezTo>
                  <a:cubicBezTo>
                    <a:pt x="3168" y="86"/>
                    <a:pt x="3203" y="57"/>
                    <a:pt x="3203" y="57"/>
                  </a:cubicBezTo>
                  <a:cubicBezTo>
                    <a:pt x="3238" y="81"/>
                    <a:pt x="3262" y="91"/>
                    <a:pt x="3304" y="101"/>
                  </a:cubicBezTo>
                  <a:cubicBezTo>
                    <a:pt x="3358" y="95"/>
                    <a:pt x="3350" y="89"/>
                    <a:pt x="3392" y="76"/>
                  </a:cubicBezTo>
                  <a:cubicBezTo>
                    <a:pt x="3426" y="98"/>
                    <a:pt x="3449" y="108"/>
                    <a:pt x="3487" y="120"/>
                  </a:cubicBezTo>
                  <a:cubicBezTo>
                    <a:pt x="3552" y="116"/>
                    <a:pt x="3569" y="123"/>
                    <a:pt x="3614" y="95"/>
                  </a:cubicBezTo>
                  <a:cubicBezTo>
                    <a:pt x="3639" y="103"/>
                    <a:pt x="3640" y="118"/>
                    <a:pt x="3665" y="126"/>
                  </a:cubicBezTo>
                  <a:cubicBezTo>
                    <a:pt x="3684" y="139"/>
                    <a:pt x="3701" y="144"/>
                    <a:pt x="3722" y="152"/>
                  </a:cubicBezTo>
                  <a:cubicBezTo>
                    <a:pt x="3769" y="144"/>
                    <a:pt x="3782" y="133"/>
                    <a:pt x="3823" y="120"/>
                  </a:cubicBezTo>
                  <a:cubicBezTo>
                    <a:pt x="3863" y="133"/>
                    <a:pt x="3888" y="162"/>
                    <a:pt x="3930" y="171"/>
                  </a:cubicBezTo>
                  <a:cubicBezTo>
                    <a:pt x="3999" y="163"/>
                    <a:pt x="3990" y="156"/>
                    <a:pt x="4044" y="139"/>
                  </a:cubicBezTo>
                  <a:cubicBezTo>
                    <a:pt x="4064" y="144"/>
                    <a:pt x="4074" y="143"/>
                    <a:pt x="4089" y="158"/>
                  </a:cubicBezTo>
                  <a:cubicBezTo>
                    <a:pt x="4094" y="163"/>
                    <a:pt x="4095" y="172"/>
                    <a:pt x="4101" y="177"/>
                  </a:cubicBezTo>
                  <a:cubicBezTo>
                    <a:pt x="4113" y="186"/>
                    <a:pt x="4143" y="191"/>
                    <a:pt x="4158" y="196"/>
                  </a:cubicBezTo>
                  <a:cubicBezTo>
                    <a:pt x="4195" y="192"/>
                    <a:pt x="4214" y="187"/>
                    <a:pt x="4247" y="177"/>
                  </a:cubicBezTo>
                  <a:cubicBezTo>
                    <a:pt x="4293" y="145"/>
                    <a:pt x="4314" y="193"/>
                    <a:pt x="4348" y="215"/>
                  </a:cubicBezTo>
                  <a:cubicBezTo>
                    <a:pt x="4359" y="222"/>
                    <a:pt x="4373" y="223"/>
                    <a:pt x="4386" y="228"/>
                  </a:cubicBezTo>
                  <a:cubicBezTo>
                    <a:pt x="4419" y="222"/>
                    <a:pt x="4436" y="220"/>
                    <a:pt x="4462" y="202"/>
                  </a:cubicBezTo>
                  <a:cubicBezTo>
                    <a:pt x="4466" y="196"/>
                    <a:pt x="4467" y="184"/>
                    <a:pt x="4475" y="183"/>
                  </a:cubicBezTo>
                  <a:cubicBezTo>
                    <a:pt x="4491" y="180"/>
                    <a:pt x="4499" y="209"/>
                    <a:pt x="4506" y="215"/>
                  </a:cubicBezTo>
                  <a:cubicBezTo>
                    <a:pt x="4511" y="219"/>
                    <a:pt x="4519" y="219"/>
                    <a:pt x="4525" y="221"/>
                  </a:cubicBezTo>
                  <a:cubicBezTo>
                    <a:pt x="4555" y="265"/>
                    <a:pt x="4580" y="245"/>
                    <a:pt x="4639" y="240"/>
                  </a:cubicBezTo>
                  <a:cubicBezTo>
                    <a:pt x="4654" y="237"/>
                    <a:pt x="4669" y="223"/>
                    <a:pt x="4684" y="228"/>
                  </a:cubicBezTo>
                  <a:cubicBezTo>
                    <a:pt x="4698" y="233"/>
                    <a:pt x="4709" y="245"/>
                    <a:pt x="4722" y="253"/>
                  </a:cubicBezTo>
                  <a:cubicBezTo>
                    <a:pt x="4736" y="262"/>
                    <a:pt x="4763" y="267"/>
                    <a:pt x="4779" y="272"/>
                  </a:cubicBezTo>
                  <a:cubicBezTo>
                    <a:pt x="4809" y="265"/>
                    <a:pt x="4832" y="251"/>
                    <a:pt x="4861" y="240"/>
                  </a:cubicBezTo>
                  <a:cubicBezTo>
                    <a:pt x="4886" y="249"/>
                    <a:pt x="4889" y="266"/>
                    <a:pt x="4912" y="278"/>
                  </a:cubicBezTo>
                  <a:cubicBezTo>
                    <a:pt x="4937" y="291"/>
                    <a:pt x="4968" y="294"/>
                    <a:pt x="4994" y="304"/>
                  </a:cubicBezTo>
                  <a:cubicBezTo>
                    <a:pt x="5030" y="298"/>
                    <a:pt x="5047" y="298"/>
                    <a:pt x="5076" y="278"/>
                  </a:cubicBezTo>
                  <a:cubicBezTo>
                    <a:pt x="5110" y="302"/>
                    <a:pt x="5133" y="317"/>
                    <a:pt x="5171" y="329"/>
                  </a:cubicBezTo>
                  <a:cubicBezTo>
                    <a:pt x="5217" y="325"/>
                    <a:pt x="5244" y="323"/>
                    <a:pt x="5285" y="310"/>
                  </a:cubicBezTo>
                  <a:cubicBezTo>
                    <a:pt x="5314" y="352"/>
                    <a:pt x="5345" y="366"/>
                    <a:pt x="5386" y="392"/>
                  </a:cubicBezTo>
                  <a:cubicBezTo>
                    <a:pt x="5412" y="390"/>
                    <a:pt x="5475" y="376"/>
                    <a:pt x="5507" y="386"/>
                  </a:cubicBezTo>
                  <a:cubicBezTo>
                    <a:pt x="5513" y="390"/>
                    <a:pt x="5520" y="394"/>
                    <a:pt x="5525" y="399"/>
                  </a:cubicBezTo>
                  <a:cubicBezTo>
                    <a:pt x="5530" y="405"/>
                    <a:pt x="5531" y="414"/>
                    <a:pt x="5538" y="418"/>
                  </a:cubicBezTo>
                  <a:cubicBezTo>
                    <a:pt x="5549" y="425"/>
                    <a:pt x="5576" y="430"/>
                    <a:pt x="5576" y="430"/>
                  </a:cubicBezTo>
                  <a:cubicBezTo>
                    <a:pt x="5601" y="428"/>
                    <a:pt x="5627" y="430"/>
                    <a:pt x="5652" y="424"/>
                  </a:cubicBezTo>
                  <a:cubicBezTo>
                    <a:pt x="5667" y="420"/>
                    <a:pt x="5676" y="404"/>
                    <a:pt x="5690" y="399"/>
                  </a:cubicBezTo>
                  <a:cubicBezTo>
                    <a:pt x="5728" y="455"/>
                    <a:pt x="5676" y="384"/>
                    <a:pt x="5722" y="430"/>
                  </a:cubicBezTo>
                  <a:cubicBezTo>
                    <a:pt x="5727" y="435"/>
                    <a:pt x="5728" y="444"/>
                    <a:pt x="5734" y="449"/>
                  </a:cubicBezTo>
                  <a:cubicBezTo>
                    <a:pt x="5752" y="464"/>
                    <a:pt x="5787" y="466"/>
                    <a:pt x="5810" y="475"/>
                  </a:cubicBezTo>
                  <a:cubicBezTo>
                    <a:pt x="5847" y="467"/>
                    <a:pt x="5832" y="473"/>
                    <a:pt x="5855" y="462"/>
                  </a:cubicBezTo>
                  <a:lnTo>
                    <a:pt x="5850" y="1218"/>
                  </a:lnTo>
                  <a:lnTo>
                    <a:pt x="21" y="1195"/>
                  </a:lnTo>
                  <a:lnTo>
                    <a:pt x="0" y="278"/>
                  </a:lnTo>
                  <a:close/>
                </a:path>
              </a:pathLst>
            </a:custGeom>
            <a:solidFill>
              <a:srgbClr val="3366FF"/>
            </a:solidFill>
            <a:ln w="25400">
              <a:noFill/>
              <a:round/>
              <a:headEnd/>
              <a:tailEnd/>
            </a:ln>
          </p:spPr>
          <p:txBody>
            <a:bodyPr wrap="none" anchor="ctr"/>
            <a:lstStyle/>
            <a:p>
              <a:endParaRPr lang="en-US" sz="1050"/>
            </a:p>
          </p:txBody>
        </p:sp>
        <p:sp>
          <p:nvSpPr>
            <p:cNvPr id="37" name="Text Box 7">
              <a:extLst>
                <a:ext uri="{FF2B5EF4-FFF2-40B4-BE49-F238E27FC236}">
                  <a16:creationId xmlns:a16="http://schemas.microsoft.com/office/drawing/2014/main" id="{5E7B04A0-4536-FD4D-9ECD-5E8B6A9BBCAF}"/>
                </a:ext>
              </a:extLst>
            </p:cNvPr>
            <p:cNvSpPr txBox="1">
              <a:spLocks noChangeArrowheads="1"/>
            </p:cNvSpPr>
            <p:nvPr/>
          </p:nvSpPr>
          <p:spPr bwMode="auto">
            <a:xfrm rot="21120000" flipH="1">
              <a:off x="-3634" y="3832940"/>
              <a:ext cx="2552409" cy="59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lnSpc>
                  <a:spcPct val="50000"/>
                </a:lnSpc>
                <a:spcBef>
                  <a:spcPct val="50000"/>
                </a:spcBef>
              </a:pPr>
              <a:r>
                <a:rPr lang="en-US" sz="1500" i="1" dirty="0">
                  <a:latin typeface="Verdana" charset="0"/>
                  <a:cs typeface="Arial" charset="0"/>
                </a:rPr>
                <a:t>Reference surface</a:t>
              </a:r>
            </a:p>
            <a:p>
              <a:pPr algn="ctr" eaLnBrk="1" hangingPunct="1">
                <a:lnSpc>
                  <a:spcPct val="50000"/>
                </a:lnSpc>
                <a:spcBef>
                  <a:spcPct val="50000"/>
                </a:spcBef>
              </a:pPr>
              <a:r>
                <a:rPr lang="en-US" sz="1500" i="1" dirty="0">
                  <a:latin typeface="Verdana" charset="0"/>
                  <a:cs typeface="Arial" charset="0"/>
                </a:rPr>
                <a:t>(geoid)</a:t>
              </a:r>
            </a:p>
          </p:txBody>
        </p:sp>
        <p:sp>
          <p:nvSpPr>
            <p:cNvPr id="38" name="Arc 9">
              <a:extLst>
                <a:ext uri="{FF2B5EF4-FFF2-40B4-BE49-F238E27FC236}">
                  <a16:creationId xmlns:a16="http://schemas.microsoft.com/office/drawing/2014/main" id="{377E5A06-552D-024F-9E6A-4695951D6E13}"/>
                </a:ext>
              </a:extLst>
            </p:cNvPr>
            <p:cNvSpPr>
              <a:spLocks/>
            </p:cNvSpPr>
            <p:nvPr/>
          </p:nvSpPr>
          <p:spPr bwMode="auto">
            <a:xfrm rot="10337835" flipH="1" flipV="1">
              <a:off x="-6517" y="3638308"/>
              <a:ext cx="9147176" cy="2422525"/>
            </a:xfrm>
            <a:custGeom>
              <a:avLst/>
              <a:gdLst>
                <a:gd name="T0" fmla="*/ 0 w 23382"/>
                <a:gd name="T1" fmla="*/ 2147483646 h 21600"/>
                <a:gd name="T2" fmla="*/ 2147483646 w 23382"/>
                <a:gd name="T3" fmla="*/ 2147483646 h 21600"/>
                <a:gd name="T4" fmla="*/ 2147483646 w 23382"/>
                <a:gd name="T5" fmla="*/ 2147483646 h 21600"/>
                <a:gd name="T6" fmla="*/ 0 60000 65536"/>
                <a:gd name="T7" fmla="*/ 0 60000 65536"/>
                <a:gd name="T8" fmla="*/ 0 60000 65536"/>
                <a:gd name="T9" fmla="*/ 0 w 23382"/>
                <a:gd name="T10" fmla="*/ 0 h 21600"/>
                <a:gd name="T11" fmla="*/ 23382 w 23382"/>
                <a:gd name="T12" fmla="*/ 21600 h 21600"/>
              </a:gdLst>
              <a:ahLst/>
              <a:cxnLst>
                <a:cxn ang="T6">
                  <a:pos x="T0" y="T1"/>
                </a:cxn>
                <a:cxn ang="T7">
                  <a:pos x="T2" y="T3"/>
                </a:cxn>
                <a:cxn ang="T8">
                  <a:pos x="T4" y="T5"/>
                </a:cxn>
              </a:cxnLst>
              <a:rect l="T9" t="T10" r="T11" b="T12"/>
              <a:pathLst>
                <a:path w="23382" h="21600" fill="none" extrusionOk="0">
                  <a:moveTo>
                    <a:pt x="-1" y="331"/>
                  </a:moveTo>
                  <a:cubicBezTo>
                    <a:pt x="1244" y="111"/>
                    <a:pt x="2506" y="-1"/>
                    <a:pt x="3771" y="0"/>
                  </a:cubicBezTo>
                  <a:cubicBezTo>
                    <a:pt x="12195" y="0"/>
                    <a:pt x="19850" y="4897"/>
                    <a:pt x="23381" y="12546"/>
                  </a:cubicBezTo>
                </a:path>
                <a:path w="23382" h="21600" stroke="0" extrusionOk="0">
                  <a:moveTo>
                    <a:pt x="-1" y="331"/>
                  </a:moveTo>
                  <a:cubicBezTo>
                    <a:pt x="1244" y="111"/>
                    <a:pt x="2506" y="-1"/>
                    <a:pt x="3771" y="0"/>
                  </a:cubicBezTo>
                  <a:cubicBezTo>
                    <a:pt x="12195" y="0"/>
                    <a:pt x="19850" y="4897"/>
                    <a:pt x="23381" y="12546"/>
                  </a:cubicBezTo>
                  <a:lnTo>
                    <a:pt x="3771" y="21600"/>
                  </a:lnTo>
                  <a:lnTo>
                    <a:pt x="-1" y="331"/>
                  </a:lnTo>
                  <a:close/>
                </a:path>
              </a:pathLst>
            </a:custGeom>
            <a:noFill/>
            <a:ln w="38100">
              <a:solidFill>
                <a:schemeClr val="tx1"/>
              </a:solidFill>
              <a:prstDash val="lg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39" name="Arc 10">
              <a:extLst>
                <a:ext uri="{FF2B5EF4-FFF2-40B4-BE49-F238E27FC236}">
                  <a16:creationId xmlns:a16="http://schemas.microsoft.com/office/drawing/2014/main" id="{D2F9BC3B-566E-9A42-AFE4-3C6DA7439988}"/>
                </a:ext>
              </a:extLst>
            </p:cNvPr>
            <p:cNvSpPr>
              <a:spLocks/>
            </p:cNvSpPr>
            <p:nvPr/>
          </p:nvSpPr>
          <p:spPr bwMode="auto">
            <a:xfrm rot="10457835" flipH="1" flipV="1">
              <a:off x="20471" y="2998546"/>
              <a:ext cx="9147175" cy="2422525"/>
            </a:xfrm>
            <a:custGeom>
              <a:avLst/>
              <a:gdLst>
                <a:gd name="T0" fmla="*/ 0 w 23382"/>
                <a:gd name="T1" fmla="*/ 2147483646 h 21600"/>
                <a:gd name="T2" fmla="*/ 2147483646 w 23382"/>
                <a:gd name="T3" fmla="*/ 2147483646 h 21600"/>
                <a:gd name="T4" fmla="*/ 2147483646 w 23382"/>
                <a:gd name="T5" fmla="*/ 2147483646 h 21600"/>
                <a:gd name="T6" fmla="*/ 0 60000 65536"/>
                <a:gd name="T7" fmla="*/ 0 60000 65536"/>
                <a:gd name="T8" fmla="*/ 0 60000 65536"/>
                <a:gd name="T9" fmla="*/ 0 w 23382"/>
                <a:gd name="T10" fmla="*/ 0 h 21600"/>
                <a:gd name="T11" fmla="*/ 23382 w 23382"/>
                <a:gd name="T12" fmla="*/ 21600 h 21600"/>
              </a:gdLst>
              <a:ahLst/>
              <a:cxnLst>
                <a:cxn ang="T6">
                  <a:pos x="T0" y="T1"/>
                </a:cxn>
                <a:cxn ang="T7">
                  <a:pos x="T2" y="T3"/>
                </a:cxn>
                <a:cxn ang="T8">
                  <a:pos x="T4" y="T5"/>
                </a:cxn>
              </a:cxnLst>
              <a:rect l="T9" t="T10" r="T11" b="T12"/>
              <a:pathLst>
                <a:path w="23382" h="21600" fill="none" extrusionOk="0">
                  <a:moveTo>
                    <a:pt x="-1" y="331"/>
                  </a:moveTo>
                  <a:cubicBezTo>
                    <a:pt x="1244" y="111"/>
                    <a:pt x="2506" y="-1"/>
                    <a:pt x="3771" y="0"/>
                  </a:cubicBezTo>
                  <a:cubicBezTo>
                    <a:pt x="12195" y="0"/>
                    <a:pt x="19850" y="4897"/>
                    <a:pt x="23381" y="12546"/>
                  </a:cubicBezTo>
                </a:path>
                <a:path w="23382" h="21600" stroke="0" extrusionOk="0">
                  <a:moveTo>
                    <a:pt x="-1" y="331"/>
                  </a:moveTo>
                  <a:cubicBezTo>
                    <a:pt x="1244" y="111"/>
                    <a:pt x="2506" y="-1"/>
                    <a:pt x="3771" y="0"/>
                  </a:cubicBezTo>
                  <a:cubicBezTo>
                    <a:pt x="12195" y="0"/>
                    <a:pt x="19850" y="4897"/>
                    <a:pt x="23381" y="12546"/>
                  </a:cubicBezTo>
                  <a:lnTo>
                    <a:pt x="3771" y="21600"/>
                  </a:lnTo>
                  <a:lnTo>
                    <a:pt x="-1" y="331"/>
                  </a:lnTo>
                  <a:close/>
                </a:path>
              </a:pathLst>
            </a:custGeom>
            <a:noFill/>
            <a:ln w="38100">
              <a:solidFill>
                <a:schemeClr val="tx1"/>
              </a:solidFill>
              <a:prstDash val="lg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0" name="Arc 12">
              <a:extLst>
                <a:ext uri="{FF2B5EF4-FFF2-40B4-BE49-F238E27FC236}">
                  <a16:creationId xmlns:a16="http://schemas.microsoft.com/office/drawing/2014/main" id="{9F7371F6-147B-CF47-9096-F2D7E3ABEDA9}"/>
                </a:ext>
              </a:extLst>
            </p:cNvPr>
            <p:cNvSpPr>
              <a:spLocks/>
            </p:cNvSpPr>
            <p:nvPr/>
          </p:nvSpPr>
          <p:spPr bwMode="auto">
            <a:xfrm rot="10597733" flipH="1" flipV="1">
              <a:off x="7771" y="2357196"/>
              <a:ext cx="9147175" cy="2422525"/>
            </a:xfrm>
            <a:custGeom>
              <a:avLst/>
              <a:gdLst>
                <a:gd name="T0" fmla="*/ 0 w 23382"/>
                <a:gd name="T1" fmla="*/ 2147483646 h 21600"/>
                <a:gd name="T2" fmla="*/ 2147483646 w 23382"/>
                <a:gd name="T3" fmla="*/ 2147483646 h 21600"/>
                <a:gd name="T4" fmla="*/ 2147483646 w 23382"/>
                <a:gd name="T5" fmla="*/ 2147483646 h 21600"/>
                <a:gd name="T6" fmla="*/ 0 60000 65536"/>
                <a:gd name="T7" fmla="*/ 0 60000 65536"/>
                <a:gd name="T8" fmla="*/ 0 60000 65536"/>
                <a:gd name="T9" fmla="*/ 0 w 23382"/>
                <a:gd name="T10" fmla="*/ 0 h 21600"/>
                <a:gd name="T11" fmla="*/ 23382 w 23382"/>
                <a:gd name="T12" fmla="*/ 21600 h 21600"/>
              </a:gdLst>
              <a:ahLst/>
              <a:cxnLst>
                <a:cxn ang="T6">
                  <a:pos x="T0" y="T1"/>
                </a:cxn>
                <a:cxn ang="T7">
                  <a:pos x="T2" y="T3"/>
                </a:cxn>
                <a:cxn ang="T8">
                  <a:pos x="T4" y="T5"/>
                </a:cxn>
              </a:cxnLst>
              <a:rect l="T9" t="T10" r="T11" b="T12"/>
              <a:pathLst>
                <a:path w="23382" h="21600" fill="none" extrusionOk="0">
                  <a:moveTo>
                    <a:pt x="-1" y="331"/>
                  </a:moveTo>
                  <a:cubicBezTo>
                    <a:pt x="1244" y="111"/>
                    <a:pt x="2506" y="-1"/>
                    <a:pt x="3771" y="0"/>
                  </a:cubicBezTo>
                  <a:cubicBezTo>
                    <a:pt x="12195" y="0"/>
                    <a:pt x="19850" y="4897"/>
                    <a:pt x="23381" y="12546"/>
                  </a:cubicBezTo>
                </a:path>
                <a:path w="23382" h="21600" stroke="0" extrusionOk="0">
                  <a:moveTo>
                    <a:pt x="-1" y="331"/>
                  </a:moveTo>
                  <a:cubicBezTo>
                    <a:pt x="1244" y="111"/>
                    <a:pt x="2506" y="-1"/>
                    <a:pt x="3771" y="0"/>
                  </a:cubicBezTo>
                  <a:cubicBezTo>
                    <a:pt x="12195" y="0"/>
                    <a:pt x="19850" y="4897"/>
                    <a:pt x="23381" y="12546"/>
                  </a:cubicBezTo>
                  <a:lnTo>
                    <a:pt x="3771" y="21600"/>
                  </a:lnTo>
                  <a:lnTo>
                    <a:pt x="-1" y="331"/>
                  </a:lnTo>
                  <a:close/>
                </a:path>
              </a:pathLst>
            </a:custGeom>
            <a:noFill/>
            <a:ln w="38100">
              <a:solidFill>
                <a:schemeClr val="tx1"/>
              </a:solidFill>
              <a:prstDash val="lg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1" name="Arc 13">
              <a:extLst>
                <a:ext uri="{FF2B5EF4-FFF2-40B4-BE49-F238E27FC236}">
                  <a16:creationId xmlns:a16="http://schemas.microsoft.com/office/drawing/2014/main" id="{3C2BE62B-DC51-B741-9DED-25541501A31E}"/>
                </a:ext>
              </a:extLst>
            </p:cNvPr>
            <p:cNvSpPr>
              <a:spLocks/>
            </p:cNvSpPr>
            <p:nvPr/>
          </p:nvSpPr>
          <p:spPr bwMode="auto">
            <a:xfrm rot="10697835" flipH="1" flipV="1">
              <a:off x="23646" y="1769321"/>
              <a:ext cx="9147175" cy="2422525"/>
            </a:xfrm>
            <a:custGeom>
              <a:avLst/>
              <a:gdLst>
                <a:gd name="T0" fmla="*/ 0 w 23382"/>
                <a:gd name="T1" fmla="*/ 2147483646 h 21600"/>
                <a:gd name="T2" fmla="*/ 2147483646 w 23382"/>
                <a:gd name="T3" fmla="*/ 2147483646 h 21600"/>
                <a:gd name="T4" fmla="*/ 2147483646 w 23382"/>
                <a:gd name="T5" fmla="*/ 2147483646 h 21600"/>
                <a:gd name="T6" fmla="*/ 0 60000 65536"/>
                <a:gd name="T7" fmla="*/ 0 60000 65536"/>
                <a:gd name="T8" fmla="*/ 0 60000 65536"/>
                <a:gd name="T9" fmla="*/ 0 w 23382"/>
                <a:gd name="T10" fmla="*/ 0 h 21600"/>
                <a:gd name="T11" fmla="*/ 23382 w 23382"/>
                <a:gd name="T12" fmla="*/ 21600 h 21600"/>
              </a:gdLst>
              <a:ahLst/>
              <a:cxnLst>
                <a:cxn ang="T6">
                  <a:pos x="T0" y="T1"/>
                </a:cxn>
                <a:cxn ang="T7">
                  <a:pos x="T2" y="T3"/>
                </a:cxn>
                <a:cxn ang="T8">
                  <a:pos x="T4" y="T5"/>
                </a:cxn>
              </a:cxnLst>
              <a:rect l="T9" t="T10" r="T11" b="T12"/>
              <a:pathLst>
                <a:path w="23382" h="21600" fill="none" extrusionOk="0">
                  <a:moveTo>
                    <a:pt x="-1" y="331"/>
                  </a:moveTo>
                  <a:cubicBezTo>
                    <a:pt x="1244" y="111"/>
                    <a:pt x="2506" y="-1"/>
                    <a:pt x="3771" y="0"/>
                  </a:cubicBezTo>
                  <a:cubicBezTo>
                    <a:pt x="12195" y="0"/>
                    <a:pt x="19850" y="4897"/>
                    <a:pt x="23381" y="12546"/>
                  </a:cubicBezTo>
                </a:path>
                <a:path w="23382" h="21600" stroke="0" extrusionOk="0">
                  <a:moveTo>
                    <a:pt x="-1" y="331"/>
                  </a:moveTo>
                  <a:cubicBezTo>
                    <a:pt x="1244" y="111"/>
                    <a:pt x="2506" y="-1"/>
                    <a:pt x="3771" y="0"/>
                  </a:cubicBezTo>
                  <a:cubicBezTo>
                    <a:pt x="12195" y="0"/>
                    <a:pt x="19850" y="4897"/>
                    <a:pt x="23381" y="12546"/>
                  </a:cubicBezTo>
                  <a:lnTo>
                    <a:pt x="3771" y="21600"/>
                  </a:lnTo>
                  <a:lnTo>
                    <a:pt x="-1" y="331"/>
                  </a:lnTo>
                  <a:close/>
                </a:path>
              </a:pathLst>
            </a:custGeom>
            <a:noFill/>
            <a:ln w="38100">
              <a:solidFill>
                <a:schemeClr val="tx1"/>
              </a:solidFill>
              <a:prstDash val="lg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2" name="Freeform 27">
              <a:extLst>
                <a:ext uri="{FF2B5EF4-FFF2-40B4-BE49-F238E27FC236}">
                  <a16:creationId xmlns:a16="http://schemas.microsoft.com/office/drawing/2014/main" id="{92DC7A3C-CBB9-D440-AFCA-203B1DEE3B05}"/>
                </a:ext>
              </a:extLst>
            </p:cNvPr>
            <p:cNvSpPr>
              <a:spLocks/>
            </p:cNvSpPr>
            <p:nvPr/>
          </p:nvSpPr>
          <p:spPr bwMode="auto">
            <a:xfrm flipH="1">
              <a:off x="7322971" y="4825758"/>
              <a:ext cx="19050" cy="6350"/>
            </a:xfrm>
            <a:custGeom>
              <a:avLst/>
              <a:gdLst>
                <a:gd name="T0" fmla="*/ 0 w 12"/>
                <a:gd name="T1" fmla="*/ 0 h 4"/>
                <a:gd name="T2" fmla="*/ 2147483646 w 12"/>
                <a:gd name="T3" fmla="*/ 2147483646 h 4"/>
                <a:gd name="T4" fmla="*/ 0 w 12"/>
                <a:gd name="T5" fmla="*/ 0 h 4"/>
                <a:gd name="T6" fmla="*/ 0 60000 65536"/>
                <a:gd name="T7" fmla="*/ 0 60000 65536"/>
                <a:gd name="T8" fmla="*/ 0 60000 65536"/>
                <a:gd name="T9" fmla="*/ 0 w 12"/>
                <a:gd name="T10" fmla="*/ 0 h 4"/>
                <a:gd name="T11" fmla="*/ 12 w 12"/>
                <a:gd name="T12" fmla="*/ 4 h 4"/>
              </a:gdLst>
              <a:ahLst/>
              <a:cxnLst>
                <a:cxn ang="T6">
                  <a:pos x="T0" y="T1"/>
                </a:cxn>
                <a:cxn ang="T7">
                  <a:pos x="T2" y="T3"/>
                </a:cxn>
                <a:cxn ang="T8">
                  <a:pos x="T4" y="T5"/>
                </a:cxn>
              </a:cxnLst>
              <a:rect l="T9" t="T10" r="T11" b="T12"/>
              <a:pathLst>
                <a:path w="12" h="4">
                  <a:moveTo>
                    <a:pt x="0" y="0"/>
                  </a:moveTo>
                  <a:cubicBezTo>
                    <a:pt x="4" y="1"/>
                    <a:pt x="12" y="4"/>
                    <a:pt x="12" y="4"/>
                  </a:cubicBezTo>
                  <a:cubicBezTo>
                    <a:pt x="12" y="4"/>
                    <a:pt x="4" y="1"/>
                    <a:pt x="0" y="0"/>
                  </a:cubicBezTo>
                  <a:close/>
                </a:path>
              </a:pathLst>
            </a:custGeom>
            <a:solidFill>
              <a:srgbClr val="FF0000"/>
            </a:solidFill>
            <a:ln w="9525">
              <a:solidFill>
                <a:srgbClr val="FF0000"/>
              </a:solidFill>
              <a:round/>
              <a:headEnd/>
              <a:tailEnd/>
            </a:ln>
          </p:spPr>
          <p:txBody>
            <a:bodyPr wrap="none" anchor="ctr"/>
            <a:lstStyle/>
            <a:p>
              <a:endParaRPr lang="en-US" sz="1050"/>
            </a:p>
          </p:txBody>
        </p:sp>
        <p:sp>
          <p:nvSpPr>
            <p:cNvPr id="43" name="Text Box 29">
              <a:extLst>
                <a:ext uri="{FF2B5EF4-FFF2-40B4-BE49-F238E27FC236}">
                  <a16:creationId xmlns:a16="http://schemas.microsoft.com/office/drawing/2014/main" id="{367471C2-2E8C-8D44-AB7A-25EF07C4E007}"/>
                </a:ext>
              </a:extLst>
            </p:cNvPr>
            <p:cNvSpPr txBox="1">
              <a:spLocks noChangeArrowheads="1"/>
            </p:cNvSpPr>
            <p:nvPr/>
          </p:nvSpPr>
          <p:spPr bwMode="auto">
            <a:xfrm flipH="1">
              <a:off x="7621063" y="1904078"/>
              <a:ext cx="797655" cy="55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100" i="1" dirty="0">
                  <a:latin typeface="Times New Roman" charset="0"/>
                  <a:cs typeface="Arial" charset="0"/>
                </a:rPr>
                <a:t>H</a:t>
              </a:r>
              <a:r>
                <a:rPr lang="en-US" sz="2100" i="1" baseline="30000" dirty="0">
                  <a:latin typeface="Times New Roman" charset="0"/>
                  <a:cs typeface="Arial" charset="0"/>
                </a:rPr>
                <a:t>D</a:t>
              </a:r>
              <a:r>
                <a:rPr lang="en-US" sz="2100" i="1" baseline="-25000" dirty="0">
                  <a:latin typeface="Times New Roman" charset="0"/>
                  <a:cs typeface="Arial" charset="0"/>
                </a:rPr>
                <a:t>2</a:t>
              </a:r>
            </a:p>
          </p:txBody>
        </p:sp>
        <p:sp>
          <p:nvSpPr>
            <p:cNvPr id="44" name="Text Box 33">
              <a:extLst>
                <a:ext uri="{FF2B5EF4-FFF2-40B4-BE49-F238E27FC236}">
                  <a16:creationId xmlns:a16="http://schemas.microsoft.com/office/drawing/2014/main" id="{C61C5787-7E65-F542-A71D-1387F67BFE3B}"/>
                </a:ext>
              </a:extLst>
            </p:cNvPr>
            <p:cNvSpPr txBox="1">
              <a:spLocks noChangeArrowheads="1"/>
            </p:cNvSpPr>
            <p:nvPr/>
          </p:nvSpPr>
          <p:spPr bwMode="auto">
            <a:xfrm rot="21480000" flipH="1">
              <a:off x="-32209" y="1571581"/>
              <a:ext cx="2076451" cy="291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lnSpc>
                  <a:spcPct val="50000"/>
                </a:lnSpc>
                <a:spcBef>
                  <a:spcPct val="50000"/>
                </a:spcBef>
              </a:pPr>
              <a:r>
                <a:rPr lang="en-US" sz="1500" i="1" dirty="0">
                  <a:latin typeface="Verdana" charset="0"/>
                  <a:cs typeface="Arial" charset="0"/>
                </a:rPr>
                <a:t>Lake Superior</a:t>
              </a:r>
            </a:p>
          </p:txBody>
        </p:sp>
        <p:sp>
          <p:nvSpPr>
            <p:cNvPr id="45" name="Text Box 34">
              <a:extLst>
                <a:ext uri="{FF2B5EF4-FFF2-40B4-BE49-F238E27FC236}">
                  <a16:creationId xmlns:a16="http://schemas.microsoft.com/office/drawing/2014/main" id="{0A391BA0-C46A-4D42-BB33-91F72F394158}"/>
                </a:ext>
              </a:extLst>
            </p:cNvPr>
            <p:cNvSpPr txBox="1">
              <a:spLocks noChangeArrowheads="1"/>
            </p:cNvSpPr>
            <p:nvPr/>
          </p:nvSpPr>
          <p:spPr bwMode="auto">
            <a:xfrm rot="21360000" flipH="1">
              <a:off x="-11955" y="2314343"/>
              <a:ext cx="2234161" cy="59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lnSpc>
                  <a:spcPct val="50000"/>
                </a:lnSpc>
                <a:spcBef>
                  <a:spcPct val="50000"/>
                </a:spcBef>
              </a:pPr>
              <a:r>
                <a:rPr lang="en-US" sz="1500" i="1" dirty="0">
                  <a:latin typeface="Verdana" charset="0"/>
                  <a:cs typeface="Arial" charset="0"/>
                </a:rPr>
                <a:t>Lake Michigan-</a:t>
              </a:r>
            </a:p>
            <a:p>
              <a:pPr algn="ctr" eaLnBrk="1" hangingPunct="1">
                <a:lnSpc>
                  <a:spcPct val="50000"/>
                </a:lnSpc>
                <a:spcBef>
                  <a:spcPct val="50000"/>
                </a:spcBef>
              </a:pPr>
              <a:r>
                <a:rPr lang="en-US" sz="1500" i="1" dirty="0">
                  <a:latin typeface="Verdana" charset="0"/>
                  <a:cs typeface="Arial" charset="0"/>
                </a:rPr>
                <a:t>Huron</a:t>
              </a:r>
            </a:p>
          </p:txBody>
        </p:sp>
        <p:sp>
          <p:nvSpPr>
            <p:cNvPr id="46" name="Text Box 35">
              <a:extLst>
                <a:ext uri="{FF2B5EF4-FFF2-40B4-BE49-F238E27FC236}">
                  <a16:creationId xmlns:a16="http://schemas.microsoft.com/office/drawing/2014/main" id="{01204857-83B4-5442-A4A3-A208B3AB5BA5}"/>
                </a:ext>
              </a:extLst>
            </p:cNvPr>
            <p:cNvSpPr txBox="1">
              <a:spLocks noChangeArrowheads="1"/>
            </p:cNvSpPr>
            <p:nvPr/>
          </p:nvSpPr>
          <p:spPr bwMode="auto">
            <a:xfrm rot="21240000" flipH="1">
              <a:off x="-84522" y="3396866"/>
              <a:ext cx="2076451" cy="291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lnSpc>
                  <a:spcPct val="50000"/>
                </a:lnSpc>
                <a:spcBef>
                  <a:spcPct val="50000"/>
                </a:spcBef>
              </a:pPr>
              <a:r>
                <a:rPr lang="en-US" sz="1500" i="1" dirty="0">
                  <a:latin typeface="Verdana" charset="0"/>
                  <a:cs typeface="Arial" charset="0"/>
                </a:rPr>
                <a:t>Lake Ontario</a:t>
              </a:r>
            </a:p>
          </p:txBody>
        </p:sp>
        <p:sp>
          <p:nvSpPr>
            <p:cNvPr id="47" name="Text Box 37">
              <a:extLst>
                <a:ext uri="{FF2B5EF4-FFF2-40B4-BE49-F238E27FC236}">
                  <a16:creationId xmlns:a16="http://schemas.microsoft.com/office/drawing/2014/main" id="{8C5B1A9B-8F3F-004D-A43E-BB715EA2D337}"/>
                </a:ext>
              </a:extLst>
            </p:cNvPr>
            <p:cNvSpPr txBox="1">
              <a:spLocks noChangeArrowheads="1"/>
            </p:cNvSpPr>
            <p:nvPr/>
          </p:nvSpPr>
          <p:spPr bwMode="auto">
            <a:xfrm flipH="1">
              <a:off x="2616194" y="2525413"/>
              <a:ext cx="624531" cy="55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100" i="1" dirty="0">
                  <a:latin typeface="Times New Roman" charset="0"/>
                  <a:cs typeface="Arial" charset="0"/>
                </a:rPr>
                <a:t>H</a:t>
              </a:r>
              <a:r>
                <a:rPr lang="en-US" sz="2100" i="1" baseline="-25000" dirty="0">
                  <a:latin typeface="Times New Roman" charset="0"/>
                  <a:cs typeface="Arial" charset="0"/>
                </a:rPr>
                <a:t>1</a:t>
              </a:r>
              <a:endParaRPr lang="en-US" sz="2100" baseline="-25000" dirty="0">
                <a:latin typeface="Times New Roman" charset="0"/>
                <a:cs typeface="Arial" charset="0"/>
              </a:endParaRPr>
            </a:p>
          </p:txBody>
        </p:sp>
        <p:sp>
          <p:nvSpPr>
            <p:cNvPr id="48" name="Text Box 37">
              <a:extLst>
                <a:ext uri="{FF2B5EF4-FFF2-40B4-BE49-F238E27FC236}">
                  <a16:creationId xmlns:a16="http://schemas.microsoft.com/office/drawing/2014/main" id="{D767AC72-F2F2-004E-A41B-AB285DD2C8B6}"/>
                </a:ext>
              </a:extLst>
            </p:cNvPr>
            <p:cNvSpPr txBox="1">
              <a:spLocks noChangeArrowheads="1"/>
            </p:cNvSpPr>
            <p:nvPr/>
          </p:nvSpPr>
          <p:spPr bwMode="auto">
            <a:xfrm flipH="1">
              <a:off x="7300638" y="2910582"/>
              <a:ext cx="624531" cy="55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100" i="1" dirty="0">
                  <a:latin typeface="Times New Roman" charset="0"/>
                  <a:cs typeface="Arial" charset="0"/>
                </a:rPr>
                <a:t>H</a:t>
              </a:r>
              <a:r>
                <a:rPr lang="en-US" sz="2100" i="1" baseline="-25000" dirty="0">
                  <a:latin typeface="Times New Roman" charset="0"/>
                  <a:cs typeface="Arial" charset="0"/>
                </a:rPr>
                <a:t>2</a:t>
              </a:r>
              <a:endParaRPr lang="en-US" sz="2100" baseline="-25000" dirty="0">
                <a:latin typeface="Times New Roman" charset="0"/>
                <a:cs typeface="Arial" charset="0"/>
              </a:endParaRPr>
            </a:p>
          </p:txBody>
        </p:sp>
        <p:sp>
          <p:nvSpPr>
            <p:cNvPr id="49" name="Text Box 36">
              <a:extLst>
                <a:ext uri="{FF2B5EF4-FFF2-40B4-BE49-F238E27FC236}">
                  <a16:creationId xmlns:a16="http://schemas.microsoft.com/office/drawing/2014/main" id="{B6E1DE00-AFAD-CB41-A177-BA7735038251}"/>
                </a:ext>
              </a:extLst>
            </p:cNvPr>
            <p:cNvSpPr txBox="1">
              <a:spLocks noChangeArrowheads="1"/>
            </p:cNvSpPr>
            <p:nvPr/>
          </p:nvSpPr>
          <p:spPr bwMode="auto">
            <a:xfrm flipH="1">
              <a:off x="2133347" y="1213978"/>
              <a:ext cx="797655" cy="55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100" i="1" dirty="0">
                  <a:latin typeface="Times New Roman" charset="0"/>
                  <a:cs typeface="Arial" charset="0"/>
                </a:rPr>
                <a:t>H</a:t>
              </a:r>
              <a:r>
                <a:rPr lang="en-US" sz="2100" i="1" baseline="30000" dirty="0">
                  <a:latin typeface="Times New Roman" charset="0"/>
                  <a:cs typeface="Arial" charset="0"/>
                </a:rPr>
                <a:t>D</a:t>
              </a:r>
              <a:r>
                <a:rPr lang="en-US" sz="2100" i="1" baseline="-25000" dirty="0">
                  <a:latin typeface="Times New Roman" charset="0"/>
                  <a:cs typeface="Arial" charset="0"/>
                </a:rPr>
                <a:t>1</a:t>
              </a:r>
              <a:endParaRPr lang="en-US" sz="2100" baseline="-25000" dirty="0">
                <a:latin typeface="Times New Roman" charset="0"/>
                <a:cs typeface="Arial" charset="0"/>
              </a:endParaRPr>
            </a:p>
          </p:txBody>
        </p:sp>
        <p:sp>
          <p:nvSpPr>
            <p:cNvPr id="50" name="Text Box 28">
              <a:extLst>
                <a:ext uri="{FF2B5EF4-FFF2-40B4-BE49-F238E27FC236}">
                  <a16:creationId xmlns:a16="http://schemas.microsoft.com/office/drawing/2014/main" id="{361CB141-B910-BF49-BEFD-D4280B501408}"/>
                </a:ext>
              </a:extLst>
            </p:cNvPr>
            <p:cNvSpPr txBox="1">
              <a:spLocks noChangeArrowheads="1"/>
            </p:cNvSpPr>
            <p:nvPr/>
          </p:nvSpPr>
          <p:spPr bwMode="auto">
            <a:xfrm flipH="1">
              <a:off x="4422515" y="1377363"/>
              <a:ext cx="1731671" cy="55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100" i="1" dirty="0">
                  <a:latin typeface="Times New Roman" charset="0"/>
                  <a:cs typeface="Arial" charset="0"/>
                </a:rPr>
                <a:t>H</a:t>
              </a:r>
              <a:r>
                <a:rPr lang="en-US" sz="2100" i="1" baseline="30000" dirty="0">
                  <a:latin typeface="Times New Roman" charset="0"/>
                  <a:cs typeface="Arial" charset="0"/>
                </a:rPr>
                <a:t>D</a:t>
              </a:r>
              <a:r>
                <a:rPr lang="en-US" sz="2100" i="1" baseline="-25000" dirty="0">
                  <a:latin typeface="Times New Roman" charset="0"/>
                  <a:cs typeface="Arial" charset="0"/>
                </a:rPr>
                <a:t>1</a:t>
              </a:r>
              <a:r>
                <a:rPr lang="en-US" sz="2100" i="1" dirty="0">
                  <a:latin typeface="Times New Roman" charset="0"/>
                  <a:cs typeface="Arial" charset="0"/>
                </a:rPr>
                <a:t> </a:t>
              </a:r>
              <a:r>
                <a:rPr lang="en-US" sz="2100" dirty="0">
                  <a:latin typeface="Times New Roman" charset="0"/>
                  <a:cs typeface="Arial" charset="0"/>
                </a:rPr>
                <a:t>= </a:t>
              </a:r>
              <a:r>
                <a:rPr lang="en-US" sz="2100" i="1" dirty="0">
                  <a:latin typeface="Times New Roman" charset="0"/>
                  <a:cs typeface="Arial" charset="0"/>
                </a:rPr>
                <a:t>H</a:t>
              </a:r>
              <a:r>
                <a:rPr lang="en-US" sz="2100" i="1" baseline="30000" dirty="0">
                  <a:latin typeface="Times New Roman" charset="0"/>
                  <a:cs typeface="Arial" charset="0"/>
                </a:rPr>
                <a:t>D</a:t>
              </a:r>
              <a:r>
                <a:rPr lang="en-US" sz="2100" i="1" baseline="-25000" dirty="0">
                  <a:latin typeface="Times New Roman" charset="0"/>
                  <a:cs typeface="Arial" charset="0"/>
                </a:rPr>
                <a:t>2</a:t>
              </a:r>
              <a:endParaRPr lang="en-US" sz="2100" dirty="0">
                <a:latin typeface="Times New Roman" charset="0"/>
                <a:cs typeface="Arial" charset="0"/>
              </a:endParaRPr>
            </a:p>
          </p:txBody>
        </p:sp>
        <p:sp>
          <p:nvSpPr>
            <p:cNvPr id="51" name="Text Box 28">
              <a:extLst>
                <a:ext uri="{FF2B5EF4-FFF2-40B4-BE49-F238E27FC236}">
                  <a16:creationId xmlns:a16="http://schemas.microsoft.com/office/drawing/2014/main" id="{DA1168DF-9C28-A840-887B-0043EDAFAEDE}"/>
                </a:ext>
              </a:extLst>
            </p:cNvPr>
            <p:cNvSpPr txBox="1">
              <a:spLocks noChangeArrowheads="1"/>
            </p:cNvSpPr>
            <p:nvPr/>
          </p:nvSpPr>
          <p:spPr bwMode="auto">
            <a:xfrm flipH="1">
              <a:off x="4672771" y="2596791"/>
              <a:ext cx="1379009" cy="55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100" i="1" dirty="0">
                  <a:latin typeface="Times New Roman" charset="0"/>
                  <a:cs typeface="Arial" charset="0"/>
                </a:rPr>
                <a:t>H</a:t>
              </a:r>
              <a:r>
                <a:rPr lang="en-US" sz="2100" i="1" baseline="-25000" dirty="0">
                  <a:latin typeface="Times New Roman" charset="0"/>
                  <a:cs typeface="Arial" charset="0"/>
                </a:rPr>
                <a:t>1</a:t>
              </a:r>
              <a:r>
                <a:rPr lang="en-US" sz="2100" i="1" dirty="0">
                  <a:latin typeface="Times New Roman" charset="0"/>
                  <a:cs typeface="Arial" charset="0"/>
                </a:rPr>
                <a:t> </a:t>
              </a:r>
              <a:r>
                <a:rPr lang="en-US" sz="2100" dirty="0">
                  <a:latin typeface="Times New Roman" charset="0"/>
                  <a:cs typeface="Arial" charset="0"/>
                </a:rPr>
                <a:t>≠ </a:t>
              </a:r>
              <a:r>
                <a:rPr lang="en-US" sz="2100" i="1" dirty="0">
                  <a:latin typeface="Times New Roman" charset="0"/>
                  <a:cs typeface="Arial" charset="0"/>
                </a:rPr>
                <a:t>H</a:t>
              </a:r>
              <a:r>
                <a:rPr lang="en-US" sz="2100" i="1" baseline="-25000" dirty="0">
                  <a:latin typeface="Times New Roman" charset="0"/>
                  <a:cs typeface="Arial" charset="0"/>
                </a:rPr>
                <a:t>2</a:t>
              </a:r>
              <a:endParaRPr lang="en-US" sz="2100" dirty="0">
                <a:latin typeface="Times New Roman" charset="0"/>
                <a:cs typeface="Arial" charset="0"/>
              </a:endParaRPr>
            </a:p>
          </p:txBody>
        </p:sp>
        <p:sp>
          <p:nvSpPr>
            <p:cNvPr id="52" name="Oval 41">
              <a:extLst>
                <a:ext uri="{FF2B5EF4-FFF2-40B4-BE49-F238E27FC236}">
                  <a16:creationId xmlns:a16="http://schemas.microsoft.com/office/drawing/2014/main" id="{C896AF26-9A83-B14E-A346-8DD859FDBFF4}"/>
                </a:ext>
              </a:extLst>
            </p:cNvPr>
            <p:cNvSpPr>
              <a:spLocks noChangeArrowheads="1"/>
            </p:cNvSpPr>
            <p:nvPr/>
          </p:nvSpPr>
          <p:spPr bwMode="auto">
            <a:xfrm rot="137835" flipH="1">
              <a:off x="7938324" y="2399691"/>
              <a:ext cx="274638" cy="274638"/>
            </a:xfrm>
            <a:prstGeom prst="ellipse">
              <a:avLst/>
            </a:prstGeom>
            <a:solidFill>
              <a:srgbClr val="FF0000"/>
            </a:solidFill>
            <a:ln w="19050">
              <a:solidFill>
                <a:srgbClr val="000000"/>
              </a:solidFill>
              <a:round/>
              <a:headEnd/>
              <a:tailEnd/>
            </a:ln>
          </p:spPr>
          <p:txBody>
            <a:bodyPr wrap="none" anchor="ctr"/>
            <a:lstStyle/>
            <a:p>
              <a:pPr algn="ctr" eaLnBrk="1" hangingPunct="1"/>
              <a:endParaRPr lang="en-US" sz="1050"/>
            </a:p>
          </p:txBody>
        </p:sp>
        <p:sp>
          <p:nvSpPr>
            <p:cNvPr id="53" name="Oval 39">
              <a:extLst>
                <a:ext uri="{FF2B5EF4-FFF2-40B4-BE49-F238E27FC236}">
                  <a16:creationId xmlns:a16="http://schemas.microsoft.com/office/drawing/2014/main" id="{68D58D19-7617-2B41-8FCA-B2F46EAC2668}"/>
                </a:ext>
              </a:extLst>
            </p:cNvPr>
            <p:cNvSpPr>
              <a:spLocks noChangeArrowheads="1"/>
            </p:cNvSpPr>
            <p:nvPr/>
          </p:nvSpPr>
          <p:spPr bwMode="auto">
            <a:xfrm rot="137835" flipH="1">
              <a:off x="2410987" y="1708271"/>
              <a:ext cx="274637" cy="274638"/>
            </a:xfrm>
            <a:prstGeom prst="ellipse">
              <a:avLst/>
            </a:prstGeom>
            <a:solidFill>
              <a:srgbClr val="FF0000"/>
            </a:solidFill>
            <a:ln w="19050">
              <a:solidFill>
                <a:srgbClr val="000000"/>
              </a:solidFill>
              <a:round/>
              <a:headEnd/>
              <a:tailEnd/>
            </a:ln>
          </p:spPr>
          <p:txBody>
            <a:bodyPr wrap="none" anchor="ctr"/>
            <a:lstStyle/>
            <a:p>
              <a:pPr algn="ctr" eaLnBrk="1" hangingPunct="1"/>
              <a:endParaRPr lang="en-US" sz="1050"/>
            </a:p>
          </p:txBody>
        </p:sp>
        <p:sp>
          <p:nvSpPr>
            <p:cNvPr id="54" name="Arc 40">
              <a:extLst>
                <a:ext uri="{FF2B5EF4-FFF2-40B4-BE49-F238E27FC236}">
                  <a16:creationId xmlns:a16="http://schemas.microsoft.com/office/drawing/2014/main" id="{72107789-D21A-9F4B-8B40-672F4C1E3140}"/>
                </a:ext>
              </a:extLst>
            </p:cNvPr>
            <p:cNvSpPr>
              <a:spLocks/>
            </p:cNvSpPr>
            <p:nvPr/>
          </p:nvSpPr>
          <p:spPr bwMode="auto">
            <a:xfrm rot="660000" flipH="1" flipV="1">
              <a:off x="7877297" y="2585396"/>
              <a:ext cx="465137" cy="1550364"/>
            </a:xfrm>
            <a:custGeom>
              <a:avLst/>
              <a:gdLst>
                <a:gd name="T0" fmla="*/ 2147483646 w 21597"/>
                <a:gd name="T1" fmla="*/ 2147483646 h 7649"/>
                <a:gd name="T2" fmla="*/ 2147483646 w 21597"/>
                <a:gd name="T3" fmla="*/ 2147483646 h 7649"/>
                <a:gd name="T4" fmla="*/ 0 w 21597"/>
                <a:gd name="T5" fmla="*/ 0 h 7649"/>
                <a:gd name="T6" fmla="*/ 0 60000 65536"/>
                <a:gd name="T7" fmla="*/ 0 60000 65536"/>
                <a:gd name="T8" fmla="*/ 0 60000 65536"/>
                <a:gd name="T9" fmla="*/ 0 w 21597"/>
                <a:gd name="T10" fmla="*/ 0 h 7649"/>
                <a:gd name="T11" fmla="*/ 21597 w 21597"/>
                <a:gd name="T12" fmla="*/ 7649 h 7649"/>
              </a:gdLst>
              <a:ahLst/>
              <a:cxnLst>
                <a:cxn ang="T6">
                  <a:pos x="T0" y="T1"/>
                </a:cxn>
                <a:cxn ang="T7">
                  <a:pos x="T2" y="T3"/>
                </a:cxn>
                <a:cxn ang="T8">
                  <a:pos x="T4" y="T5"/>
                </a:cxn>
              </a:cxnLst>
              <a:rect l="T9" t="T10" r="T11" b="T12"/>
              <a:pathLst>
                <a:path w="21597" h="7649" fill="none" extrusionOk="0">
                  <a:moveTo>
                    <a:pt x="21597" y="340"/>
                  </a:moveTo>
                  <a:cubicBezTo>
                    <a:pt x="21557" y="2838"/>
                    <a:pt x="21085" y="5311"/>
                    <a:pt x="20200" y="7649"/>
                  </a:cubicBezTo>
                </a:path>
                <a:path w="21597" h="7649" stroke="0" extrusionOk="0">
                  <a:moveTo>
                    <a:pt x="21597" y="340"/>
                  </a:moveTo>
                  <a:cubicBezTo>
                    <a:pt x="21557" y="2838"/>
                    <a:pt x="21085" y="5311"/>
                    <a:pt x="20200" y="7649"/>
                  </a:cubicBezTo>
                  <a:lnTo>
                    <a:pt x="0" y="0"/>
                  </a:lnTo>
                  <a:lnTo>
                    <a:pt x="21597" y="340"/>
                  </a:lnTo>
                  <a:close/>
                </a:path>
              </a:pathLst>
            </a:custGeom>
            <a:noFill/>
            <a:ln w="63500">
              <a:solidFill>
                <a:srgbClr val="FFFF00"/>
              </a:solidFill>
              <a:round/>
              <a:headEnd/>
              <a:tailEnd type="triangle"/>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55" name="Arc 38">
              <a:extLst>
                <a:ext uri="{FF2B5EF4-FFF2-40B4-BE49-F238E27FC236}">
                  <a16:creationId xmlns:a16="http://schemas.microsoft.com/office/drawing/2014/main" id="{95416138-E68A-1646-A981-C870F66C6630}"/>
                </a:ext>
              </a:extLst>
            </p:cNvPr>
            <p:cNvSpPr>
              <a:spLocks/>
            </p:cNvSpPr>
            <p:nvPr/>
          </p:nvSpPr>
          <p:spPr bwMode="auto">
            <a:xfrm rot="21180000" flipH="1" flipV="1">
              <a:off x="2648605" y="1806892"/>
              <a:ext cx="465138" cy="2064078"/>
            </a:xfrm>
            <a:custGeom>
              <a:avLst/>
              <a:gdLst>
                <a:gd name="T0" fmla="*/ 2147483646 w 21600"/>
                <a:gd name="T1" fmla="*/ 0 h 8654"/>
                <a:gd name="T2" fmla="*/ 2147483646 w 21600"/>
                <a:gd name="T3" fmla="*/ 2147483646 h 8654"/>
                <a:gd name="T4" fmla="*/ 0 w 21600"/>
                <a:gd name="T5" fmla="*/ 2147483646 h 8654"/>
                <a:gd name="T6" fmla="*/ 0 60000 65536"/>
                <a:gd name="T7" fmla="*/ 0 60000 65536"/>
                <a:gd name="T8" fmla="*/ 0 60000 65536"/>
                <a:gd name="T9" fmla="*/ 0 w 21600"/>
                <a:gd name="T10" fmla="*/ 0 h 8654"/>
                <a:gd name="T11" fmla="*/ 21600 w 21600"/>
                <a:gd name="T12" fmla="*/ 8654 h 8654"/>
              </a:gdLst>
              <a:ahLst/>
              <a:cxnLst>
                <a:cxn ang="T6">
                  <a:pos x="T0" y="T1"/>
                </a:cxn>
                <a:cxn ang="T7">
                  <a:pos x="T2" y="T3"/>
                </a:cxn>
                <a:cxn ang="T8">
                  <a:pos x="T4" y="T5"/>
                </a:cxn>
              </a:cxnLst>
              <a:rect l="T9" t="T10" r="T11" b="T12"/>
              <a:pathLst>
                <a:path w="21600" h="8654" fill="none" extrusionOk="0">
                  <a:moveTo>
                    <a:pt x="21584" y="0"/>
                  </a:moveTo>
                  <a:cubicBezTo>
                    <a:pt x="21594" y="269"/>
                    <a:pt x="21600" y="539"/>
                    <a:pt x="21600" y="810"/>
                  </a:cubicBezTo>
                  <a:cubicBezTo>
                    <a:pt x="21600" y="3493"/>
                    <a:pt x="21099" y="6153"/>
                    <a:pt x="20125" y="8654"/>
                  </a:cubicBezTo>
                </a:path>
                <a:path w="21600" h="8654" stroke="0" extrusionOk="0">
                  <a:moveTo>
                    <a:pt x="21584" y="0"/>
                  </a:moveTo>
                  <a:cubicBezTo>
                    <a:pt x="21594" y="269"/>
                    <a:pt x="21600" y="539"/>
                    <a:pt x="21600" y="810"/>
                  </a:cubicBezTo>
                  <a:cubicBezTo>
                    <a:pt x="21600" y="3493"/>
                    <a:pt x="21099" y="6153"/>
                    <a:pt x="20125" y="8654"/>
                  </a:cubicBezTo>
                  <a:lnTo>
                    <a:pt x="0" y="810"/>
                  </a:lnTo>
                  <a:lnTo>
                    <a:pt x="21584" y="0"/>
                  </a:lnTo>
                  <a:close/>
                </a:path>
              </a:pathLst>
            </a:custGeom>
            <a:noFill/>
            <a:ln w="63500">
              <a:solidFill>
                <a:srgbClr val="FFFF00"/>
              </a:solidFill>
              <a:round/>
              <a:headEnd/>
              <a:tailEnd type="triangle"/>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57" name="TextBox 56">
              <a:extLst>
                <a:ext uri="{FF2B5EF4-FFF2-40B4-BE49-F238E27FC236}">
                  <a16:creationId xmlns:a16="http://schemas.microsoft.com/office/drawing/2014/main" id="{3C10B0EE-61ED-9B45-B597-C52EE8F397F4}"/>
                </a:ext>
              </a:extLst>
            </p:cNvPr>
            <p:cNvSpPr txBox="1"/>
            <p:nvPr/>
          </p:nvSpPr>
          <p:spPr>
            <a:xfrm flipH="1">
              <a:off x="7751602" y="4458390"/>
              <a:ext cx="686513" cy="338555"/>
            </a:xfrm>
            <a:prstGeom prst="rect">
              <a:avLst/>
            </a:prstGeom>
            <a:noFill/>
          </p:spPr>
          <p:txBody>
            <a:bodyPr wrap="none" rtlCol="0">
              <a:spAutoFit/>
            </a:bodyPr>
            <a:lstStyle/>
            <a:p>
              <a:r>
                <a:rPr lang="en-US" sz="1050" dirty="0"/>
                <a:t>North</a:t>
              </a:r>
            </a:p>
          </p:txBody>
        </p:sp>
        <p:cxnSp>
          <p:nvCxnSpPr>
            <p:cNvPr id="58" name="Straight Arrow Connector 57">
              <a:extLst>
                <a:ext uri="{FF2B5EF4-FFF2-40B4-BE49-F238E27FC236}">
                  <a16:creationId xmlns:a16="http://schemas.microsoft.com/office/drawing/2014/main" id="{A0CA35C9-016A-1A48-99DA-A45BDEAD54B2}"/>
                </a:ext>
              </a:extLst>
            </p:cNvPr>
            <p:cNvCxnSpPr/>
            <p:nvPr/>
          </p:nvCxnSpPr>
          <p:spPr>
            <a:xfrm flipH="1">
              <a:off x="8456865" y="4671171"/>
              <a:ext cx="277496" cy="0"/>
            </a:xfrm>
            <a:prstGeom prst="straightConnector1">
              <a:avLst/>
            </a:prstGeom>
            <a:ln w="38100">
              <a:solidFill>
                <a:schemeClr val="tx1"/>
              </a:solidFill>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F217F8F-E668-8F44-887E-680B8943FDE8}"/>
                </a:ext>
              </a:extLst>
            </p:cNvPr>
            <p:cNvSpPr txBox="1"/>
            <p:nvPr/>
          </p:nvSpPr>
          <p:spPr>
            <a:xfrm flipH="1">
              <a:off x="677575" y="4445677"/>
              <a:ext cx="716436" cy="338555"/>
            </a:xfrm>
            <a:prstGeom prst="rect">
              <a:avLst/>
            </a:prstGeom>
            <a:noFill/>
          </p:spPr>
          <p:txBody>
            <a:bodyPr wrap="none" rtlCol="0">
              <a:spAutoFit/>
            </a:bodyPr>
            <a:lstStyle/>
            <a:p>
              <a:r>
                <a:rPr lang="en-US" sz="1050" dirty="0"/>
                <a:t>South</a:t>
              </a:r>
            </a:p>
          </p:txBody>
        </p:sp>
        <p:cxnSp>
          <p:nvCxnSpPr>
            <p:cNvPr id="60" name="Straight Arrow Connector 59">
              <a:extLst>
                <a:ext uri="{FF2B5EF4-FFF2-40B4-BE49-F238E27FC236}">
                  <a16:creationId xmlns:a16="http://schemas.microsoft.com/office/drawing/2014/main" id="{48FEAF84-BD3F-BE49-81A0-59EEF0B88E4C}"/>
                </a:ext>
              </a:extLst>
            </p:cNvPr>
            <p:cNvCxnSpPr/>
            <p:nvPr/>
          </p:nvCxnSpPr>
          <p:spPr>
            <a:xfrm flipH="1">
              <a:off x="445921" y="4643056"/>
              <a:ext cx="277496" cy="0"/>
            </a:xfrm>
            <a:prstGeom prst="straightConnector1">
              <a:avLst/>
            </a:prstGeom>
            <a:ln w="38100">
              <a:solidFill>
                <a:schemeClr val="tx1"/>
              </a:solidFill>
              <a:headEnd type="none" w="lg" len="lg"/>
              <a:tailEnd type="stealth" w="lg" len="lg"/>
            </a:ln>
          </p:spPr>
          <p:style>
            <a:lnRef idx="2">
              <a:schemeClr val="accent1"/>
            </a:lnRef>
            <a:fillRef idx="0">
              <a:schemeClr val="accent1"/>
            </a:fillRef>
            <a:effectRef idx="1">
              <a:schemeClr val="accent1"/>
            </a:effectRef>
            <a:fontRef idx="minor">
              <a:schemeClr val="tx1"/>
            </a:fontRef>
          </p:style>
        </p:cxnSp>
      </p:grpSp>
      <p:sp>
        <p:nvSpPr>
          <p:cNvPr id="61" name="Text Box 28">
            <a:extLst>
              <a:ext uri="{FF2B5EF4-FFF2-40B4-BE49-F238E27FC236}">
                <a16:creationId xmlns:a16="http://schemas.microsoft.com/office/drawing/2014/main" id="{76EC5FD1-00FF-7C4E-B202-0BA90A43ADC5}"/>
              </a:ext>
            </a:extLst>
          </p:cNvPr>
          <p:cNvSpPr txBox="1">
            <a:spLocks noChangeArrowheads="1"/>
          </p:cNvSpPr>
          <p:nvPr/>
        </p:nvSpPr>
        <p:spPr bwMode="auto">
          <a:xfrm flipH="1">
            <a:off x="3296497" y="2996795"/>
            <a:ext cx="15905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100" i="1" dirty="0">
                <a:latin typeface="Times New Roman" charset="0"/>
                <a:cs typeface="Arial" charset="0"/>
              </a:rPr>
              <a:t>H</a:t>
            </a:r>
            <a:r>
              <a:rPr lang="en-US" sz="2100" i="1" baseline="-25000" dirty="0">
                <a:latin typeface="Times New Roman" charset="0"/>
                <a:cs typeface="Arial" charset="0"/>
              </a:rPr>
              <a:t>0</a:t>
            </a:r>
            <a:r>
              <a:rPr lang="en-US" sz="2100" i="1" dirty="0">
                <a:latin typeface="Times New Roman" charset="0"/>
                <a:cs typeface="Arial" charset="0"/>
              </a:rPr>
              <a:t> </a:t>
            </a:r>
            <a:r>
              <a:rPr lang="en-US" sz="2100" dirty="0">
                <a:latin typeface="Times New Roman" charset="0"/>
                <a:cs typeface="Arial" charset="0"/>
              </a:rPr>
              <a:t>= </a:t>
            </a:r>
            <a:r>
              <a:rPr lang="en-US" sz="2100" i="1" dirty="0">
                <a:latin typeface="Times New Roman" charset="0"/>
                <a:cs typeface="Arial" charset="0"/>
              </a:rPr>
              <a:t>H</a:t>
            </a:r>
            <a:r>
              <a:rPr lang="en-US" sz="2100" i="1" baseline="30000" dirty="0">
                <a:latin typeface="Times New Roman" charset="0"/>
                <a:cs typeface="Arial" charset="0"/>
              </a:rPr>
              <a:t>D</a:t>
            </a:r>
            <a:r>
              <a:rPr lang="en-US" sz="2100" i="1" baseline="-25000" dirty="0">
                <a:latin typeface="Times New Roman" charset="0"/>
                <a:cs typeface="Arial" charset="0"/>
              </a:rPr>
              <a:t>0</a:t>
            </a:r>
            <a:r>
              <a:rPr lang="en-US" sz="2100" i="1" dirty="0">
                <a:latin typeface="Times New Roman" charset="0"/>
                <a:cs typeface="Arial" charset="0"/>
              </a:rPr>
              <a:t> </a:t>
            </a:r>
            <a:r>
              <a:rPr lang="en-US" sz="2100" dirty="0">
                <a:latin typeface="Times New Roman" charset="0"/>
                <a:cs typeface="Arial" charset="0"/>
              </a:rPr>
              <a:t>= 0</a:t>
            </a:r>
          </a:p>
        </p:txBody>
      </p:sp>
      <p:sp>
        <p:nvSpPr>
          <p:cNvPr id="62" name="Rectangle 61">
            <a:extLst>
              <a:ext uri="{FF2B5EF4-FFF2-40B4-BE49-F238E27FC236}">
                <a16:creationId xmlns:a16="http://schemas.microsoft.com/office/drawing/2014/main" id="{F53EC0D7-3423-FA4B-962A-82D361663D5D}"/>
              </a:ext>
            </a:extLst>
          </p:cNvPr>
          <p:cNvSpPr/>
          <p:nvPr/>
        </p:nvSpPr>
        <p:spPr>
          <a:xfrm>
            <a:off x="689811" y="1409126"/>
            <a:ext cx="382629" cy="239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977A229-492C-314A-99F2-8376CE02B6B4}"/>
              </a:ext>
            </a:extLst>
          </p:cNvPr>
          <p:cNvSpPr/>
          <p:nvPr/>
        </p:nvSpPr>
        <p:spPr>
          <a:xfrm>
            <a:off x="8057223" y="2181932"/>
            <a:ext cx="437072" cy="1683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Reference Epoch</a:t>
            </a:r>
            <a:endParaRPr/>
          </a:p>
        </p:txBody>
      </p:sp>
      <p:sp>
        <p:nvSpPr>
          <p:cNvPr id="208" name="Google Shape;208;p23"/>
          <p:cNvSpPr txBox="1">
            <a:spLocks noGrp="1"/>
          </p:cNvSpPr>
          <p:nvPr>
            <p:ph type="body" idx="1"/>
          </p:nvPr>
        </p:nvSpPr>
        <p:spPr>
          <a:xfrm>
            <a:off x="457200" y="1063376"/>
            <a:ext cx="8387700" cy="3620100"/>
          </a:xfrm>
          <a:prstGeom prst="rect">
            <a:avLst/>
          </a:prstGeom>
          <a:noFill/>
          <a:ln>
            <a:noFill/>
          </a:ln>
        </p:spPr>
        <p:txBody>
          <a:bodyPr spcFirstLastPara="1" wrap="square" lIns="91425" tIns="45700" rIns="91425" bIns="45700" anchor="t" anchorCtr="0">
            <a:normAutofit fontScale="77500" lnSpcReduction="20000"/>
          </a:bodyPr>
          <a:lstStyle/>
          <a:p>
            <a:pPr marL="342900" lvl="0" indent="-312419" algn="l" rtl="0">
              <a:spcBef>
                <a:spcPts val="0"/>
              </a:spcBef>
              <a:spcAft>
                <a:spcPts val="0"/>
              </a:spcAft>
              <a:buClr>
                <a:schemeClr val="dk1"/>
              </a:buClr>
              <a:buSzPct val="100000"/>
              <a:buChar char="▪"/>
            </a:pPr>
            <a:r>
              <a:rPr lang="en-US"/>
              <a:t>Epoch is a point in time to which data are referenced</a:t>
            </a:r>
            <a:endParaRPr/>
          </a:p>
          <a:p>
            <a:pPr marL="342900" lvl="0" indent="-312419" algn="l" rtl="0">
              <a:spcBef>
                <a:spcPts val="592"/>
              </a:spcBef>
              <a:spcAft>
                <a:spcPts val="0"/>
              </a:spcAft>
              <a:buClr>
                <a:srgbClr val="000090"/>
              </a:buClr>
              <a:buSzPct val="100000"/>
              <a:buChar char="▪"/>
            </a:pPr>
            <a:r>
              <a:rPr lang="en-US">
                <a:solidFill>
                  <a:srgbClr val="000090"/>
                </a:solidFill>
              </a:rPr>
              <a:t>Mean water levels </a:t>
            </a:r>
            <a:r>
              <a:rPr lang="en-US"/>
              <a:t>defined over a 7-year observation period using summer months (June-September)</a:t>
            </a:r>
            <a:endParaRPr/>
          </a:p>
          <a:p>
            <a:pPr marL="742950" lvl="1" indent="-259080" algn="l" rtl="0">
              <a:spcBef>
                <a:spcPts val="518"/>
              </a:spcBef>
              <a:spcAft>
                <a:spcPts val="0"/>
              </a:spcAft>
              <a:buClr>
                <a:schemeClr val="dk1"/>
              </a:buClr>
              <a:buSzPct val="100000"/>
              <a:buChar char="•"/>
            </a:pPr>
            <a:r>
              <a:rPr lang="en-US"/>
              <a:t>IGLD (2020) using </a:t>
            </a:r>
            <a:r>
              <a:rPr lang="en-US" b="1"/>
              <a:t>2017-2023</a:t>
            </a:r>
            <a:endParaRPr b="1">
              <a:solidFill>
                <a:srgbClr val="800000"/>
              </a:solidFill>
            </a:endParaRPr>
          </a:p>
          <a:p>
            <a:pPr marL="742950" lvl="1" indent="-259080" algn="l" rtl="0">
              <a:spcBef>
                <a:spcPts val="518"/>
              </a:spcBef>
              <a:spcAft>
                <a:spcPts val="0"/>
              </a:spcAft>
              <a:buClr>
                <a:srgbClr val="800000"/>
              </a:buClr>
              <a:buSzPct val="100000"/>
              <a:buChar char="•"/>
            </a:pPr>
            <a:r>
              <a:rPr lang="en-US" i="1">
                <a:solidFill>
                  <a:srgbClr val="800000"/>
                </a:solidFill>
              </a:rPr>
              <a:t>Central reference epoch = 2020</a:t>
            </a:r>
            <a:endParaRPr/>
          </a:p>
          <a:p>
            <a:pPr marL="742950" lvl="1" indent="-259080" algn="l" rtl="0">
              <a:spcBef>
                <a:spcPts val="518"/>
              </a:spcBef>
              <a:spcAft>
                <a:spcPts val="0"/>
              </a:spcAft>
              <a:buClr>
                <a:schemeClr val="dk1"/>
              </a:buClr>
              <a:buSzPct val="100000"/>
              <a:buChar char="•"/>
            </a:pPr>
            <a:r>
              <a:rPr lang="en-US"/>
              <a:t>Mean levels used for evaluating lake topography &amp; validation of seasonal gauge observations</a:t>
            </a:r>
            <a:endParaRPr/>
          </a:p>
          <a:p>
            <a:pPr marL="342900" lvl="0" indent="-312419" algn="l" rtl="0">
              <a:spcBef>
                <a:spcPts val="592"/>
              </a:spcBef>
              <a:spcAft>
                <a:spcPts val="0"/>
              </a:spcAft>
              <a:buClr>
                <a:srgbClr val="000090"/>
              </a:buClr>
              <a:buSzPct val="100000"/>
              <a:buChar char="▪"/>
            </a:pPr>
            <a:r>
              <a:rPr lang="en-US">
                <a:solidFill>
                  <a:srgbClr val="000090"/>
                </a:solidFill>
              </a:rPr>
              <a:t>Heights </a:t>
            </a:r>
            <a:r>
              <a:rPr lang="en-US"/>
              <a:t>will be referenced to the 2020 epoch</a:t>
            </a:r>
            <a:endParaRPr/>
          </a:p>
          <a:p>
            <a:pPr marL="742950" lvl="1" indent="-259080" algn="l" rtl="0">
              <a:spcBef>
                <a:spcPts val="518"/>
              </a:spcBef>
              <a:spcAft>
                <a:spcPts val="0"/>
              </a:spcAft>
              <a:buClr>
                <a:schemeClr val="dk1"/>
              </a:buClr>
              <a:buSzPct val="100000"/>
              <a:buChar char="•"/>
            </a:pPr>
            <a:r>
              <a:rPr lang="en-US"/>
              <a:t>To ensure compatibility of heights measured at different epochs</a:t>
            </a:r>
            <a:endParaRPr/>
          </a:p>
          <a:p>
            <a:pPr marL="742950" lvl="1" indent="-259080" algn="l" rtl="0">
              <a:spcBef>
                <a:spcPts val="518"/>
              </a:spcBef>
              <a:spcAft>
                <a:spcPts val="0"/>
              </a:spcAft>
              <a:buClr>
                <a:schemeClr val="dk1"/>
              </a:buClr>
              <a:buSzPct val="100000"/>
              <a:buChar char="•"/>
            </a:pPr>
            <a:r>
              <a:rPr lang="en-US"/>
              <a:t>Velocity model will account for crustal motion</a:t>
            </a:r>
            <a:endParaRPr/>
          </a:p>
        </p:txBody>
      </p:sp>
      <p:sp>
        <p:nvSpPr>
          <p:cNvPr id="209" name="Google Shape;209;p23"/>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457200" y="342953"/>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Key Activity – GNSS Surveys</a:t>
            </a:r>
            <a:endParaRPr/>
          </a:p>
        </p:txBody>
      </p:sp>
      <p:sp>
        <p:nvSpPr>
          <p:cNvPr id="215" name="Google Shape;215;p24"/>
          <p:cNvSpPr txBox="1">
            <a:spLocks noGrp="1"/>
          </p:cNvSpPr>
          <p:nvPr>
            <p:ph type="body" idx="1"/>
          </p:nvPr>
        </p:nvSpPr>
        <p:spPr>
          <a:xfrm>
            <a:off x="392300" y="1063375"/>
            <a:ext cx="8672100" cy="3971400"/>
          </a:xfrm>
          <a:prstGeom prst="rect">
            <a:avLst/>
          </a:prstGeom>
          <a:noFill/>
          <a:ln>
            <a:noFill/>
          </a:ln>
        </p:spPr>
        <p:txBody>
          <a:bodyPr spcFirstLastPara="1" wrap="square" lIns="91425" tIns="45700" rIns="91425" bIns="45700" anchor="t" anchorCtr="0">
            <a:normAutofit fontScale="70000" lnSpcReduction="20000"/>
          </a:bodyPr>
          <a:lstStyle/>
          <a:p>
            <a:pPr marL="342900" lvl="0" indent="-327660" algn="l" rtl="0">
              <a:spcBef>
                <a:spcPts val="0"/>
              </a:spcBef>
              <a:spcAft>
                <a:spcPts val="0"/>
              </a:spcAft>
              <a:buClr>
                <a:schemeClr val="dk1"/>
              </a:buClr>
              <a:buSzPct val="100000"/>
              <a:buChar char="▪"/>
            </a:pPr>
            <a:r>
              <a:rPr lang="en-US"/>
              <a:t>Need to determine heights of water level stations in the new geoid-based IGLD (2020)</a:t>
            </a:r>
            <a:endParaRPr/>
          </a:p>
          <a:p>
            <a:pPr marL="342900" lvl="0" indent="-327660" algn="l" rtl="0">
              <a:spcBef>
                <a:spcPts val="544"/>
              </a:spcBef>
              <a:spcAft>
                <a:spcPts val="0"/>
              </a:spcAft>
              <a:buClr>
                <a:schemeClr val="dk1"/>
              </a:buClr>
              <a:buSzPct val="100000"/>
              <a:buChar char="▪"/>
            </a:pPr>
            <a:r>
              <a:rPr lang="en-US"/>
              <a:t>GNSS survey campaign will be required at all water level stations in </a:t>
            </a:r>
            <a:r>
              <a:rPr lang="en-US" strike="sngStrike">
                <a:solidFill>
                  <a:srgbClr val="FF0000"/>
                </a:solidFill>
              </a:rPr>
              <a:t>2020</a:t>
            </a:r>
            <a:r>
              <a:rPr lang="en-US"/>
              <a:t>→</a:t>
            </a:r>
            <a:r>
              <a:rPr lang="en-US" strike="sngStrike">
                <a:solidFill>
                  <a:srgbClr val="FF0000"/>
                </a:solidFill>
              </a:rPr>
              <a:t>2021</a:t>
            </a:r>
            <a:r>
              <a:rPr lang="en-US"/>
              <a:t>→</a:t>
            </a:r>
            <a:r>
              <a:rPr lang="en-US">
                <a:solidFill>
                  <a:srgbClr val="38761D"/>
                </a:solidFill>
              </a:rPr>
              <a:t>2022 </a:t>
            </a:r>
            <a:r>
              <a:rPr lang="en-US"/>
              <a:t>(ref. epoch)</a:t>
            </a:r>
            <a:endParaRPr>
              <a:solidFill>
                <a:srgbClr val="38761D"/>
              </a:solidFill>
            </a:endParaRPr>
          </a:p>
          <a:p>
            <a:pPr marL="742950" lvl="1" indent="-272414" algn="l" rtl="0">
              <a:spcBef>
                <a:spcPts val="476"/>
              </a:spcBef>
              <a:spcAft>
                <a:spcPts val="0"/>
              </a:spcAft>
              <a:buClr>
                <a:schemeClr val="dk1"/>
              </a:buClr>
              <a:buSzPct val="100000"/>
              <a:buChar char="•"/>
            </a:pPr>
            <a:r>
              <a:rPr lang="en-US"/>
              <a:t>Permanent, seasonal, Seaway &amp; </a:t>
            </a:r>
            <a:br>
              <a:rPr lang="en-US"/>
            </a:br>
            <a:r>
              <a:rPr lang="en-US"/>
              <a:t>hydro stations</a:t>
            </a:r>
            <a:endParaRPr/>
          </a:p>
          <a:p>
            <a:pPr marL="342900" lvl="0" indent="-327660" algn="l" rtl="0">
              <a:spcBef>
                <a:spcPts val="544"/>
              </a:spcBef>
              <a:spcAft>
                <a:spcPts val="0"/>
              </a:spcAft>
              <a:buClr>
                <a:schemeClr val="dk1"/>
              </a:buClr>
              <a:buSzPct val="100000"/>
              <a:buChar char="▪"/>
            </a:pPr>
            <a:r>
              <a:rPr lang="en-US"/>
              <a:t>Using standardized binational </a:t>
            </a:r>
            <a:br>
              <a:rPr lang="en-US"/>
            </a:br>
            <a:r>
              <a:rPr lang="en-US">
                <a:solidFill>
                  <a:srgbClr val="000000"/>
                </a:solidFill>
              </a:rPr>
              <a:t>guidelines </a:t>
            </a:r>
            <a:endParaRPr/>
          </a:p>
          <a:p>
            <a:pPr marL="342900" lvl="0" indent="-327660" algn="l" rtl="0">
              <a:spcBef>
                <a:spcPts val="544"/>
              </a:spcBef>
              <a:spcAft>
                <a:spcPts val="0"/>
              </a:spcAft>
              <a:buClr>
                <a:srgbClr val="000000"/>
              </a:buClr>
              <a:buSzPct val="100000"/>
              <a:buChar char="▪"/>
            </a:pPr>
            <a:r>
              <a:rPr lang="en-US">
                <a:solidFill>
                  <a:srgbClr val="000000"/>
                </a:solidFill>
              </a:rPr>
              <a:t>Other campaigns at permanent </a:t>
            </a:r>
            <a:br>
              <a:rPr lang="en-US">
                <a:solidFill>
                  <a:srgbClr val="000000"/>
                </a:solidFill>
              </a:rPr>
            </a:br>
            <a:r>
              <a:rPr lang="en-US">
                <a:solidFill>
                  <a:srgbClr val="000000"/>
                </a:solidFill>
              </a:rPr>
              <a:t>gauges</a:t>
            </a:r>
            <a:endParaRPr/>
          </a:p>
          <a:p>
            <a:pPr marL="742950" lvl="1" indent="-272414" algn="l" rtl="0">
              <a:spcBef>
                <a:spcPts val="476"/>
              </a:spcBef>
              <a:spcAft>
                <a:spcPts val="0"/>
              </a:spcAft>
              <a:buClr>
                <a:schemeClr val="dk1"/>
              </a:buClr>
              <a:buSzPct val="100000"/>
              <a:buChar char="•"/>
            </a:pPr>
            <a:r>
              <a:rPr lang="en-US"/>
              <a:t>1997, 2005, 2010, 2015 &amp; 2022 &amp;2027</a:t>
            </a:r>
            <a:endParaRPr/>
          </a:p>
          <a:p>
            <a:pPr marL="742950" lvl="1" indent="-272414" algn="l" rtl="0">
              <a:spcBef>
                <a:spcPts val="476"/>
              </a:spcBef>
              <a:spcAft>
                <a:spcPts val="0"/>
              </a:spcAft>
              <a:buClr>
                <a:schemeClr val="dk1"/>
              </a:buClr>
              <a:buSzPct val="100000"/>
              <a:buChar char="•"/>
            </a:pPr>
            <a:r>
              <a:rPr lang="en-US"/>
              <a:t>Used to improve vertical velocity model</a:t>
            </a:r>
            <a:endParaRPr/>
          </a:p>
        </p:txBody>
      </p:sp>
      <p:sp>
        <p:nvSpPr>
          <p:cNvPr id="216" name="Google Shape;216;p24"/>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7" name="Google Shape;217;p24" descr="GLPS_N trim.JPG"/>
          <p:cNvPicPr preferRelativeResize="0"/>
          <p:nvPr/>
        </p:nvPicPr>
        <p:blipFill rotWithShape="1">
          <a:blip r:embed="rId3">
            <a:alphaModFix/>
          </a:blip>
          <a:srcRect/>
          <a:stretch/>
        </p:blipFill>
        <p:spPr>
          <a:xfrm>
            <a:off x="6694613" y="2133600"/>
            <a:ext cx="2220787" cy="2742579"/>
          </a:xfrm>
          <a:prstGeom prst="rect">
            <a:avLst/>
          </a:prstGeom>
          <a:noFill/>
          <a:ln w="9525" cap="flat" cmpd="sng">
            <a:solidFill>
              <a:schemeClr val="dk1"/>
            </a:solidFill>
            <a:prstDash val="solid"/>
            <a:round/>
            <a:headEnd type="none" w="sm" len="sm"/>
            <a:tailEnd type="none" w="sm" len="sm"/>
          </a:ln>
        </p:spPr>
      </p:pic>
      <p:sp>
        <p:nvSpPr>
          <p:cNvPr id="218" name="Google Shape;218;p24"/>
          <p:cNvSpPr txBox="1"/>
          <p:nvPr/>
        </p:nvSpPr>
        <p:spPr>
          <a:xfrm>
            <a:off x="6248400" y="4812300"/>
            <a:ext cx="29610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Typical GNSS Setup</a:t>
            </a:r>
            <a:endParaRPr sz="1800"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title"/>
          </p:nvPr>
        </p:nvSpPr>
        <p:spPr>
          <a:xfrm>
            <a:off x="457200" y="342953"/>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Key Activity - Seasonal Gauging</a:t>
            </a:r>
            <a:endParaRPr/>
          </a:p>
        </p:txBody>
      </p:sp>
      <p:sp>
        <p:nvSpPr>
          <p:cNvPr id="225" name="Google Shape;225;p25"/>
          <p:cNvSpPr txBox="1">
            <a:spLocks noGrp="1"/>
          </p:cNvSpPr>
          <p:nvPr>
            <p:ph type="body" idx="1"/>
          </p:nvPr>
        </p:nvSpPr>
        <p:spPr>
          <a:xfrm>
            <a:off x="152400" y="990600"/>
            <a:ext cx="8809200" cy="3896700"/>
          </a:xfrm>
          <a:prstGeom prst="rect">
            <a:avLst/>
          </a:prstGeom>
          <a:noFill/>
          <a:ln>
            <a:noFill/>
          </a:ln>
        </p:spPr>
        <p:txBody>
          <a:bodyPr spcFirstLastPara="1" wrap="square" lIns="91425" tIns="45700" rIns="91425" bIns="45700" anchor="t" anchorCtr="0">
            <a:normAutofit fontScale="77500" lnSpcReduction="20000"/>
          </a:bodyPr>
          <a:lstStyle/>
          <a:p>
            <a:pPr marL="342900" lvl="0" indent="-327660" algn="l" rtl="0">
              <a:spcBef>
                <a:spcPts val="0"/>
              </a:spcBef>
              <a:spcAft>
                <a:spcPts val="0"/>
              </a:spcAft>
              <a:buClr>
                <a:schemeClr val="dk1"/>
              </a:buClr>
              <a:buSzPct val="100000"/>
              <a:buChar char="▪"/>
            </a:pPr>
            <a:r>
              <a:rPr lang="en-US"/>
              <a:t>To determine lake topography (a.k.a. hydraulic correctors) due to, e.g.</a:t>
            </a:r>
            <a:endParaRPr/>
          </a:p>
          <a:p>
            <a:pPr marL="742950" lvl="1" indent="-272414" algn="l" rtl="0">
              <a:spcBef>
                <a:spcPts val="476"/>
              </a:spcBef>
              <a:spcAft>
                <a:spcPts val="0"/>
              </a:spcAft>
              <a:buClr>
                <a:schemeClr val="dk1"/>
              </a:buClr>
              <a:buSzPct val="100000"/>
              <a:buChar char="•"/>
            </a:pPr>
            <a:r>
              <a:rPr lang="en-US"/>
              <a:t>River discharge</a:t>
            </a:r>
            <a:endParaRPr/>
          </a:p>
          <a:p>
            <a:pPr marL="742950" lvl="1" indent="-272414" algn="l" rtl="0">
              <a:spcBef>
                <a:spcPts val="476"/>
              </a:spcBef>
              <a:spcAft>
                <a:spcPts val="0"/>
              </a:spcAft>
              <a:buClr>
                <a:schemeClr val="dk1"/>
              </a:buClr>
              <a:buSzPct val="100000"/>
              <a:buChar char="•"/>
            </a:pPr>
            <a:r>
              <a:rPr lang="en-US"/>
              <a:t>Prevailing winds</a:t>
            </a:r>
            <a:endParaRPr/>
          </a:p>
          <a:p>
            <a:pPr marL="742950" lvl="1" indent="-272414" algn="l" rtl="0">
              <a:spcBef>
                <a:spcPts val="476"/>
              </a:spcBef>
              <a:spcAft>
                <a:spcPts val="0"/>
              </a:spcAft>
              <a:buClr>
                <a:schemeClr val="dk1"/>
              </a:buClr>
              <a:buSzPct val="100000"/>
              <a:buChar char="•"/>
            </a:pPr>
            <a:r>
              <a:rPr lang="en-US"/>
              <a:t>Variations in water temperature</a:t>
            </a:r>
            <a:endParaRPr/>
          </a:p>
          <a:p>
            <a:pPr marL="342900" lvl="0" indent="-327660" algn="l" rtl="0">
              <a:spcBef>
                <a:spcPts val="544"/>
              </a:spcBef>
              <a:spcAft>
                <a:spcPts val="0"/>
              </a:spcAft>
              <a:buClr>
                <a:srgbClr val="000000"/>
              </a:buClr>
              <a:buSzPct val="100000"/>
              <a:buChar char="▪"/>
            </a:pPr>
            <a:r>
              <a:rPr lang="en-US">
                <a:solidFill>
                  <a:srgbClr val="000000"/>
                </a:solidFill>
              </a:rPr>
              <a:t>Too few permanent gauges</a:t>
            </a:r>
            <a:endParaRPr/>
          </a:p>
          <a:p>
            <a:pPr marL="742950" lvl="1" indent="-272414" algn="l" rtl="0">
              <a:spcBef>
                <a:spcPts val="476"/>
              </a:spcBef>
              <a:spcAft>
                <a:spcPts val="0"/>
              </a:spcAft>
              <a:buClr>
                <a:srgbClr val="000000"/>
              </a:buClr>
              <a:buSzPct val="100000"/>
              <a:buChar char="•"/>
            </a:pPr>
            <a:r>
              <a:rPr lang="en-US">
                <a:solidFill>
                  <a:srgbClr val="000000"/>
                </a:solidFill>
              </a:rPr>
              <a:t>Need to densify network with seasonal gauges (see next slide)</a:t>
            </a:r>
            <a:endParaRPr/>
          </a:p>
          <a:p>
            <a:pPr marL="742950" lvl="1" indent="-272414" algn="l" rtl="0">
              <a:spcBef>
                <a:spcPts val="476"/>
              </a:spcBef>
              <a:spcAft>
                <a:spcPts val="0"/>
              </a:spcAft>
              <a:buClr>
                <a:srgbClr val="000000"/>
              </a:buClr>
              <a:buSzPct val="100000"/>
              <a:buChar char="•"/>
            </a:pPr>
            <a:r>
              <a:rPr lang="en-US">
                <a:solidFill>
                  <a:srgbClr val="000000"/>
                </a:solidFill>
              </a:rPr>
              <a:t>Each installed for a single summer</a:t>
            </a:r>
            <a:endParaRPr/>
          </a:p>
          <a:p>
            <a:pPr marL="742950" lvl="1" indent="-272414" algn="l" rtl="0">
              <a:spcBef>
                <a:spcPts val="476"/>
              </a:spcBef>
              <a:spcAft>
                <a:spcPts val="0"/>
              </a:spcAft>
              <a:buClr>
                <a:srgbClr val="000000"/>
              </a:buClr>
              <a:buSzPct val="100000"/>
              <a:buChar char="•"/>
            </a:pPr>
            <a:r>
              <a:rPr lang="en-US">
                <a:solidFill>
                  <a:srgbClr val="000000"/>
                </a:solidFill>
              </a:rPr>
              <a:t>Spread over several years</a:t>
            </a:r>
            <a:endParaRPr/>
          </a:p>
          <a:p>
            <a:pPr marL="342900" lvl="0" indent="-327660" algn="l" rtl="0">
              <a:spcBef>
                <a:spcPts val="544"/>
              </a:spcBef>
              <a:spcAft>
                <a:spcPts val="0"/>
              </a:spcAft>
              <a:buClr>
                <a:srgbClr val="000000"/>
              </a:buClr>
              <a:buSzPct val="100000"/>
              <a:buChar char="▪"/>
            </a:pPr>
            <a:r>
              <a:rPr lang="en-US">
                <a:solidFill>
                  <a:srgbClr val="000000"/>
                </a:solidFill>
              </a:rPr>
              <a:t>Ensuring binational consistency &amp; linking of observations</a:t>
            </a:r>
            <a:endParaRPr/>
          </a:p>
          <a:p>
            <a:pPr marL="342900" lvl="0" indent="-327660" algn="l" rtl="0">
              <a:spcBef>
                <a:spcPts val="544"/>
              </a:spcBef>
              <a:spcAft>
                <a:spcPts val="0"/>
              </a:spcAft>
              <a:buClr>
                <a:srgbClr val="000000"/>
              </a:buClr>
              <a:buSzPct val="100000"/>
              <a:buChar char="▪"/>
            </a:pPr>
            <a:r>
              <a:rPr lang="en-US">
                <a:solidFill>
                  <a:srgbClr val="000000"/>
                </a:solidFill>
              </a:rPr>
              <a:t>All gauges will be included in 2020 GNSS campaign</a:t>
            </a:r>
            <a:endParaRPr/>
          </a:p>
        </p:txBody>
      </p:sp>
      <p:sp>
        <p:nvSpPr>
          <p:cNvPr id="226" name="Google Shape;226;p25"/>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353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Seasonal Gauges</a:t>
            </a:r>
            <a:endParaRPr/>
          </a:p>
        </p:txBody>
      </p:sp>
      <p:sp>
        <p:nvSpPr>
          <p:cNvPr id="233" name="Google Shape;233;p26"/>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4" name="Google Shape;234;p26" descr="IGLD 2020 Stations.png"/>
          <p:cNvPicPr preferRelativeResize="0"/>
          <p:nvPr/>
        </p:nvPicPr>
        <p:blipFill rotWithShape="1">
          <a:blip r:embed="rId3">
            <a:alphaModFix/>
          </a:blip>
          <a:srcRect/>
          <a:stretch/>
        </p:blipFill>
        <p:spPr>
          <a:xfrm>
            <a:off x="613723" y="1123599"/>
            <a:ext cx="7778274" cy="3935275"/>
          </a:xfrm>
          <a:prstGeom prst="rect">
            <a:avLst/>
          </a:prstGeom>
          <a:noFill/>
          <a:ln w="9525" cap="flat" cmpd="sng">
            <a:solidFill>
              <a:schemeClr val="dk1"/>
            </a:solidFill>
            <a:prstDash val="solid"/>
            <a:round/>
            <a:headEnd type="none" w="sm" len="sm"/>
            <a:tailEnd type="none" w="sm" len="sm"/>
          </a:ln>
        </p:spPr>
      </p:pic>
      <p:sp>
        <p:nvSpPr>
          <p:cNvPr id="235" name="Google Shape;235;p26"/>
          <p:cNvSpPr txBox="1"/>
          <p:nvPr/>
        </p:nvSpPr>
        <p:spPr>
          <a:xfrm>
            <a:off x="4495149" y="1247370"/>
            <a:ext cx="2211600" cy="107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52 Canadian permanent</a:t>
            </a:r>
            <a:endParaRPr/>
          </a:p>
          <a:p>
            <a:pPr marL="0" marR="0" lvl="0" indent="0" algn="l" rtl="0">
              <a:spcBef>
                <a:spcPts val="0"/>
              </a:spcBef>
              <a:spcAft>
                <a:spcPts val="0"/>
              </a:spcAft>
              <a:buNone/>
            </a:pPr>
            <a:r>
              <a:rPr lang="en-US" sz="1600">
                <a:solidFill>
                  <a:srgbClr val="FF0000"/>
                </a:solidFill>
                <a:latin typeface="Calibri"/>
                <a:ea typeface="Calibri"/>
                <a:cs typeface="Calibri"/>
                <a:sym typeface="Calibri"/>
              </a:rPr>
              <a:t>68 Canadian seasonal</a:t>
            </a:r>
            <a:endParaRPr/>
          </a:p>
          <a:p>
            <a:pPr marL="0" marR="0" lvl="0" indent="0" algn="l" rtl="0">
              <a:spcBef>
                <a:spcPts val="0"/>
              </a:spcBef>
              <a:spcAft>
                <a:spcPts val="0"/>
              </a:spcAft>
              <a:buNone/>
            </a:pPr>
            <a:r>
              <a:rPr lang="en-US" sz="1600">
                <a:solidFill>
                  <a:srgbClr val="3366FF"/>
                </a:solidFill>
                <a:latin typeface="Calibri"/>
                <a:ea typeface="Calibri"/>
                <a:cs typeface="Calibri"/>
                <a:sym typeface="Calibri"/>
              </a:rPr>
              <a:t>55 American permanent</a:t>
            </a:r>
            <a:endParaRPr/>
          </a:p>
          <a:p>
            <a:pPr marL="0" marR="0" lvl="0" indent="0" algn="l" rtl="0">
              <a:spcBef>
                <a:spcPts val="0"/>
              </a:spcBef>
              <a:spcAft>
                <a:spcPts val="0"/>
              </a:spcAft>
              <a:buNone/>
            </a:pPr>
            <a:r>
              <a:rPr lang="en-US" sz="1600">
                <a:solidFill>
                  <a:srgbClr val="3366FF"/>
                </a:solidFill>
                <a:latin typeface="Calibri"/>
                <a:ea typeface="Calibri"/>
                <a:cs typeface="Calibri"/>
                <a:sym typeface="Calibri"/>
              </a:rPr>
              <a:t>54 American seasonal</a:t>
            </a:r>
            <a:endParaRPr sz="1600">
              <a:solidFill>
                <a:srgbClr val="3366FF"/>
              </a:solidFill>
              <a:latin typeface="Calibri"/>
              <a:ea typeface="Calibri"/>
              <a:cs typeface="Calibri"/>
              <a:sym typeface="Calibri"/>
            </a:endParaRPr>
          </a:p>
        </p:txBody>
      </p:sp>
      <p:sp>
        <p:nvSpPr>
          <p:cNvPr id="236" name="Google Shape;236;p26"/>
          <p:cNvSpPr/>
          <p:nvPr/>
        </p:nvSpPr>
        <p:spPr>
          <a:xfrm>
            <a:off x="6355075" y="3465200"/>
            <a:ext cx="85800" cy="104700"/>
          </a:xfrm>
          <a:prstGeom prst="ellipse">
            <a:avLst/>
          </a:prstGeom>
          <a:solidFill>
            <a:srgbClr val="93C47D"/>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457200" y="398850"/>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Additional Activities/Issues</a:t>
            </a:r>
            <a:endParaRPr/>
          </a:p>
        </p:txBody>
      </p:sp>
      <p:sp>
        <p:nvSpPr>
          <p:cNvPr id="243" name="Google Shape;243;p27"/>
          <p:cNvSpPr txBox="1">
            <a:spLocks noGrp="1"/>
          </p:cNvSpPr>
          <p:nvPr>
            <p:ph type="body" idx="1"/>
          </p:nvPr>
        </p:nvSpPr>
        <p:spPr>
          <a:xfrm>
            <a:off x="457200" y="1312150"/>
            <a:ext cx="8229600" cy="3681300"/>
          </a:xfrm>
          <a:prstGeom prst="rect">
            <a:avLst/>
          </a:prstGeom>
          <a:noFill/>
          <a:ln>
            <a:noFill/>
          </a:ln>
        </p:spPr>
        <p:txBody>
          <a:bodyPr spcFirstLastPara="1" wrap="square" lIns="91425" tIns="45700" rIns="91425" bIns="45700" anchor="t" anchorCtr="0">
            <a:normAutofit fontScale="70000" lnSpcReduction="20000"/>
          </a:bodyPr>
          <a:lstStyle/>
          <a:p>
            <a:pPr marL="342900" lvl="0" indent="-297180" algn="l" rtl="0">
              <a:spcBef>
                <a:spcPts val="0"/>
              </a:spcBef>
              <a:spcAft>
                <a:spcPts val="0"/>
              </a:spcAft>
              <a:buClr>
                <a:schemeClr val="dk1"/>
              </a:buClr>
              <a:buSzPct val="100000"/>
              <a:buChar char="▪"/>
            </a:pPr>
            <a:r>
              <a:rPr lang="en-US"/>
              <a:t>Transformations between datums</a:t>
            </a:r>
            <a:endParaRPr/>
          </a:p>
          <a:p>
            <a:pPr marL="742950" lvl="1" indent="-245744" algn="l" rtl="0">
              <a:spcBef>
                <a:spcPts val="518"/>
              </a:spcBef>
              <a:spcAft>
                <a:spcPts val="0"/>
              </a:spcAft>
              <a:buClr>
                <a:schemeClr val="dk1"/>
              </a:buClr>
              <a:buSzPct val="100000"/>
              <a:buChar char="•"/>
            </a:pPr>
            <a:r>
              <a:rPr lang="en-US"/>
              <a:t>Needed to update existing products to new datum</a:t>
            </a:r>
            <a:endParaRPr/>
          </a:p>
          <a:p>
            <a:pPr marL="342900" lvl="0" indent="-297180" algn="l" rtl="0">
              <a:spcBef>
                <a:spcPts val="592"/>
              </a:spcBef>
              <a:spcAft>
                <a:spcPts val="0"/>
              </a:spcAft>
              <a:buClr>
                <a:schemeClr val="dk1"/>
              </a:buClr>
              <a:buSzPct val="100000"/>
              <a:buChar char="▪"/>
            </a:pPr>
            <a:r>
              <a:rPr lang="en-US"/>
              <a:t>Low water datum</a:t>
            </a:r>
            <a:endParaRPr/>
          </a:p>
          <a:p>
            <a:pPr marL="742950" lvl="1" indent="-245744" algn="l" rtl="0">
              <a:spcBef>
                <a:spcPts val="518"/>
              </a:spcBef>
              <a:spcAft>
                <a:spcPts val="0"/>
              </a:spcAft>
              <a:buClr>
                <a:schemeClr val="dk1"/>
              </a:buClr>
              <a:buSzPct val="100000"/>
              <a:buChar char="•"/>
            </a:pPr>
            <a:r>
              <a:rPr lang="en-US"/>
              <a:t>Defines chart datum for safe navigation</a:t>
            </a:r>
            <a:endParaRPr/>
          </a:p>
          <a:p>
            <a:pPr marL="742950" lvl="1" indent="-245744" algn="l" rtl="0">
              <a:spcBef>
                <a:spcPts val="518"/>
              </a:spcBef>
              <a:spcAft>
                <a:spcPts val="0"/>
              </a:spcAft>
              <a:buClr>
                <a:schemeClr val="dk1"/>
              </a:buClr>
              <a:buSzPct val="100000"/>
              <a:buChar char="•"/>
            </a:pPr>
            <a:r>
              <a:rPr lang="en-US"/>
              <a:t>Needs to be defined w.r.t. new IGLD</a:t>
            </a:r>
            <a:endParaRPr/>
          </a:p>
          <a:p>
            <a:pPr marL="342900" lvl="0" indent="-297180" algn="l" rtl="0">
              <a:spcBef>
                <a:spcPts val="592"/>
              </a:spcBef>
              <a:spcAft>
                <a:spcPts val="0"/>
              </a:spcAft>
              <a:buClr>
                <a:schemeClr val="dk1"/>
              </a:buClr>
              <a:buSzPct val="100000"/>
              <a:buChar char="▪"/>
            </a:pPr>
            <a:r>
              <a:rPr lang="en-US"/>
              <a:t>Outreach</a:t>
            </a:r>
            <a:endParaRPr/>
          </a:p>
          <a:p>
            <a:pPr marL="742950" lvl="1" indent="-245744" algn="l" rtl="0">
              <a:spcBef>
                <a:spcPts val="518"/>
              </a:spcBef>
              <a:spcAft>
                <a:spcPts val="0"/>
              </a:spcAft>
              <a:buClr>
                <a:schemeClr val="dk1"/>
              </a:buClr>
              <a:buSzPct val="100000"/>
              <a:buChar char="•"/>
            </a:pPr>
            <a:r>
              <a:rPr lang="en-US"/>
              <a:t>Identify and inform those impacted by a new IGLD so they can understand and prepare</a:t>
            </a:r>
            <a:endParaRPr/>
          </a:p>
          <a:p>
            <a:pPr marL="342900" lvl="0" indent="-297180" algn="l" rtl="0">
              <a:spcBef>
                <a:spcPts val="592"/>
              </a:spcBef>
              <a:spcAft>
                <a:spcPts val="0"/>
              </a:spcAft>
              <a:buClr>
                <a:schemeClr val="dk1"/>
              </a:buClr>
              <a:buSzPct val="100000"/>
              <a:buChar char="▪"/>
            </a:pPr>
            <a:r>
              <a:rPr lang="en-US"/>
              <a:t>Future issues; many changes required including water management rules/accounting, legal shoreline use/planning, chart updates, models, etc.   </a:t>
            </a:r>
            <a:endParaRPr/>
          </a:p>
        </p:txBody>
      </p:sp>
      <p:sp>
        <p:nvSpPr>
          <p:cNvPr id="244" name="Google Shape;244;p27"/>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txBox="1">
            <a:spLocks noGrp="1"/>
          </p:cNvSpPr>
          <p:nvPr>
            <p:ph type="title"/>
          </p:nvPr>
        </p:nvSpPr>
        <p:spPr>
          <a:xfrm>
            <a:off x="914400" y="132752"/>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For Further Information</a:t>
            </a:r>
            <a:endParaRPr/>
          </a:p>
        </p:txBody>
      </p:sp>
      <p:sp>
        <p:nvSpPr>
          <p:cNvPr id="250" name="Google Shape;250;p28"/>
          <p:cNvSpPr txBox="1">
            <a:spLocks noGrp="1"/>
          </p:cNvSpPr>
          <p:nvPr>
            <p:ph type="body" idx="1"/>
          </p:nvPr>
        </p:nvSpPr>
        <p:spPr>
          <a:xfrm>
            <a:off x="457200" y="888423"/>
            <a:ext cx="8229600" cy="3681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i="1" u="sng">
                <a:solidFill>
                  <a:schemeClr val="hlink"/>
                </a:solidFill>
                <a:hlinkClick r:id="rId3"/>
              </a:rPr>
              <a:t>http://GreatLakesCC.org</a:t>
            </a:r>
            <a:r>
              <a:rPr lang="en-US" u="sng">
                <a:solidFill>
                  <a:schemeClr val="hlink"/>
                </a:solidFill>
                <a:hlinkClick r:id="rId3"/>
              </a:rPr>
              <a:t>/</a:t>
            </a:r>
            <a:endParaRPr/>
          </a:p>
        </p:txBody>
      </p:sp>
      <p:sp>
        <p:nvSpPr>
          <p:cNvPr id="251" name="Google Shape;251;p28"/>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2" name="Google Shape;252;p28"/>
          <p:cNvPicPr preferRelativeResize="0"/>
          <p:nvPr/>
        </p:nvPicPr>
        <p:blipFill rotWithShape="1">
          <a:blip r:embed="rId4">
            <a:alphaModFix/>
          </a:blip>
          <a:srcRect t="20277"/>
          <a:stretch/>
        </p:blipFill>
        <p:spPr>
          <a:xfrm>
            <a:off x="160325" y="1460675"/>
            <a:ext cx="8823349" cy="3587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What is IGLD?</a:t>
            </a:r>
            <a:endParaRPr/>
          </a:p>
        </p:txBody>
      </p:sp>
      <p:sp>
        <p:nvSpPr>
          <p:cNvPr id="99" name="Google Shape;99;p14"/>
          <p:cNvSpPr txBox="1">
            <a:spLocks noGrp="1"/>
          </p:cNvSpPr>
          <p:nvPr>
            <p:ph type="body" idx="1"/>
          </p:nvPr>
        </p:nvSpPr>
        <p:spPr>
          <a:xfrm>
            <a:off x="304800" y="1219200"/>
            <a:ext cx="8686800" cy="37338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US" sz="2400"/>
              <a:t>IGLD = International Great Lakes Datum</a:t>
            </a:r>
            <a:endParaRPr/>
          </a:p>
          <a:p>
            <a:pPr marL="342900" lvl="0" indent="-342900" algn="l" rtl="0">
              <a:spcBef>
                <a:spcPts val="480"/>
              </a:spcBef>
              <a:spcAft>
                <a:spcPts val="0"/>
              </a:spcAft>
              <a:buClr>
                <a:schemeClr val="dk1"/>
              </a:buClr>
              <a:buSzPts val="2400"/>
              <a:buChar char="▪"/>
            </a:pPr>
            <a:r>
              <a:rPr lang="en-US" sz="2400"/>
              <a:t>A common height reference system (vertical datum) to measure and relate water levels </a:t>
            </a:r>
            <a:endParaRPr sz="2400"/>
          </a:p>
          <a:p>
            <a:pPr marL="342900" lvl="0" indent="-342900" algn="l" rtl="0">
              <a:spcBef>
                <a:spcPts val="480"/>
              </a:spcBef>
              <a:spcAft>
                <a:spcPts val="0"/>
              </a:spcAft>
              <a:buClr>
                <a:schemeClr val="dk1"/>
              </a:buClr>
              <a:buSzPts val="2400"/>
              <a:buChar char="▪"/>
            </a:pPr>
            <a:r>
              <a:rPr lang="en-US" sz="2400"/>
              <a:t>The official vertical datum reference for water level </a:t>
            </a:r>
            <a:r>
              <a:rPr lang="en-US" sz="2400">
                <a:solidFill>
                  <a:srgbClr val="000000"/>
                </a:solidFill>
              </a:rPr>
              <a:t>measurements and navigation products </a:t>
            </a:r>
            <a:r>
              <a:rPr lang="en-US" sz="2400"/>
              <a:t>throughout the Great Lakes, their connecting channels and the upper St. Lawrence River</a:t>
            </a:r>
            <a:endParaRPr/>
          </a:p>
          <a:p>
            <a:pPr marL="342900" lvl="0" indent="-342900" algn="l" rtl="0">
              <a:spcBef>
                <a:spcPts val="480"/>
              </a:spcBef>
              <a:spcAft>
                <a:spcPts val="0"/>
              </a:spcAft>
              <a:buClr>
                <a:schemeClr val="dk1"/>
              </a:buClr>
              <a:buSzPts val="2400"/>
              <a:buChar char="▪"/>
            </a:pPr>
            <a:r>
              <a:rPr lang="en-US" sz="2400"/>
              <a:t>Required for the unified, internationally coordinated collection, compilation and use of data for hydraulics, hydrology &amp; water level management</a:t>
            </a:r>
            <a:endParaRPr/>
          </a:p>
        </p:txBody>
      </p:sp>
      <p:sp>
        <p:nvSpPr>
          <p:cNvPr id="100" name="Google Shape;100;p14"/>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457199" y="91835"/>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dirty="0"/>
              <a:t>Why a New IGLD?</a:t>
            </a:r>
            <a:endParaRPr dirty="0"/>
          </a:p>
        </p:txBody>
      </p:sp>
      <p:sp>
        <p:nvSpPr>
          <p:cNvPr id="106" name="Google Shape;106;p15"/>
          <p:cNvSpPr txBox="1">
            <a:spLocks noGrp="1"/>
          </p:cNvSpPr>
          <p:nvPr>
            <p:ph type="body" idx="1"/>
          </p:nvPr>
        </p:nvSpPr>
        <p:spPr>
          <a:xfrm>
            <a:off x="152400" y="949235"/>
            <a:ext cx="8534400" cy="4176936"/>
          </a:xfrm>
          <a:prstGeom prst="rect">
            <a:avLst/>
          </a:prstGeom>
          <a:noFill/>
          <a:ln>
            <a:noFill/>
          </a:ln>
        </p:spPr>
        <p:txBody>
          <a:bodyPr spcFirstLastPara="1" wrap="square" lIns="91425" tIns="45700" rIns="91425" bIns="45700" anchor="t" anchorCtr="0">
            <a:noAutofit/>
          </a:bodyPr>
          <a:lstStyle/>
          <a:p>
            <a:pPr marL="342900" lvl="0" indent="-294640" algn="l" rtl="0">
              <a:lnSpc>
                <a:spcPct val="80000"/>
              </a:lnSpc>
              <a:spcBef>
                <a:spcPts val="0"/>
              </a:spcBef>
              <a:spcAft>
                <a:spcPts val="0"/>
              </a:spcAft>
              <a:buClr>
                <a:schemeClr val="dk1"/>
              </a:buClr>
              <a:buSzPts val="2200"/>
              <a:buChar char="▪"/>
            </a:pPr>
            <a:r>
              <a:rPr lang="en-US" sz="2200" dirty="0"/>
              <a:t>Two previous realizations of IGLD</a:t>
            </a:r>
            <a:endParaRPr sz="2200" dirty="0"/>
          </a:p>
          <a:p>
            <a:pPr marL="742950" lvl="1" indent="-245109" algn="l" rtl="0">
              <a:lnSpc>
                <a:spcPct val="80000"/>
              </a:lnSpc>
              <a:spcBef>
                <a:spcPts val="518"/>
              </a:spcBef>
              <a:spcAft>
                <a:spcPts val="0"/>
              </a:spcAft>
              <a:buClr>
                <a:schemeClr val="dk1"/>
              </a:buClr>
              <a:buSzPts val="1950"/>
              <a:buChar char="•"/>
            </a:pPr>
            <a:r>
              <a:rPr lang="en-US" sz="1950" dirty="0"/>
              <a:t>Leveling-based </a:t>
            </a:r>
            <a:r>
              <a:rPr lang="en-US" sz="1950" dirty="0" err="1"/>
              <a:t>datums</a:t>
            </a:r>
            <a:endParaRPr sz="1950" dirty="0"/>
          </a:p>
          <a:p>
            <a:pPr marL="742950" lvl="1" indent="-245109" algn="l" rtl="0">
              <a:lnSpc>
                <a:spcPct val="80000"/>
              </a:lnSpc>
              <a:spcBef>
                <a:spcPts val="518"/>
              </a:spcBef>
              <a:spcAft>
                <a:spcPts val="0"/>
              </a:spcAft>
              <a:buClr>
                <a:schemeClr val="dk1"/>
              </a:buClr>
              <a:buSzPts val="1950"/>
              <a:buChar char="•"/>
            </a:pPr>
            <a:r>
              <a:rPr lang="en-US" sz="1950" dirty="0"/>
              <a:t>With respect to MSL at Pointe-au-</a:t>
            </a:r>
            <a:r>
              <a:rPr lang="en-US" sz="1950" dirty="0" err="1"/>
              <a:t>Père</a:t>
            </a:r>
            <a:r>
              <a:rPr lang="en-US" sz="1950" dirty="0"/>
              <a:t>, QC</a:t>
            </a:r>
            <a:endParaRPr sz="1950" dirty="0"/>
          </a:p>
          <a:p>
            <a:pPr marL="742950" lvl="1" indent="-245109" algn="l" rtl="0">
              <a:lnSpc>
                <a:spcPct val="80000"/>
              </a:lnSpc>
              <a:spcBef>
                <a:spcPts val="518"/>
              </a:spcBef>
              <a:spcAft>
                <a:spcPts val="0"/>
              </a:spcAft>
              <a:buClr>
                <a:schemeClr val="dk1"/>
              </a:buClr>
              <a:buSzPts val="1950"/>
              <a:buChar char="•"/>
            </a:pPr>
            <a:r>
              <a:rPr lang="en-US" sz="1950" dirty="0"/>
              <a:t>IGLD (1955)</a:t>
            </a:r>
            <a:endParaRPr sz="1950" dirty="0"/>
          </a:p>
          <a:p>
            <a:pPr marL="742950" lvl="1" indent="-245109" algn="l" rtl="0">
              <a:lnSpc>
                <a:spcPct val="80000"/>
              </a:lnSpc>
              <a:spcBef>
                <a:spcPts val="518"/>
              </a:spcBef>
              <a:spcAft>
                <a:spcPts val="0"/>
              </a:spcAft>
              <a:buClr>
                <a:schemeClr val="dk1"/>
              </a:buClr>
              <a:buSzPts val="1950"/>
              <a:buChar char="•"/>
            </a:pPr>
            <a:r>
              <a:rPr lang="en-US" sz="1950" dirty="0"/>
              <a:t>IGLD (1985) – current – based on NAVD88</a:t>
            </a:r>
            <a:endParaRPr sz="1950" dirty="0"/>
          </a:p>
          <a:p>
            <a:pPr marL="342900" lvl="0" indent="-294640" algn="l" rtl="0">
              <a:lnSpc>
                <a:spcPct val="80000"/>
              </a:lnSpc>
              <a:spcBef>
                <a:spcPts val="592"/>
              </a:spcBef>
              <a:spcAft>
                <a:spcPts val="0"/>
              </a:spcAft>
              <a:buClr>
                <a:schemeClr val="dk1"/>
              </a:buClr>
              <a:buSzPts val="2200"/>
              <a:buChar char="▪"/>
            </a:pPr>
            <a:r>
              <a:rPr lang="en-US" sz="2200" dirty="0"/>
              <a:t>Need to periodically update IGLD due to vertical crustal motion (glacial isostatic adjustment)</a:t>
            </a:r>
            <a:endParaRPr sz="2200" dirty="0"/>
          </a:p>
          <a:p>
            <a:pPr marL="342900" lvl="0" indent="-294640" algn="l" rtl="0">
              <a:lnSpc>
                <a:spcPct val="80000"/>
              </a:lnSpc>
              <a:spcBef>
                <a:spcPts val="592"/>
              </a:spcBef>
              <a:spcAft>
                <a:spcPts val="0"/>
              </a:spcAft>
              <a:buClr>
                <a:schemeClr val="dk1"/>
              </a:buClr>
              <a:buSzPts val="2200"/>
              <a:buChar char="▪"/>
            </a:pPr>
            <a:r>
              <a:rPr lang="en-US" sz="2200" dirty="0"/>
              <a:t>IGLD (1985) also </a:t>
            </a:r>
            <a:br>
              <a:rPr lang="en-US" sz="2200" dirty="0"/>
            </a:br>
            <a:r>
              <a:rPr lang="en-US" sz="2200" dirty="0"/>
              <a:t>contaminated by </a:t>
            </a:r>
            <a:br>
              <a:rPr lang="en-US" sz="2200" dirty="0"/>
            </a:br>
            <a:r>
              <a:rPr lang="en-US" sz="2200" dirty="0"/>
              <a:t>systematic error in </a:t>
            </a:r>
            <a:br>
              <a:rPr lang="en-US" sz="2200" dirty="0"/>
            </a:br>
            <a:r>
              <a:rPr lang="en-US" sz="2200" dirty="0"/>
              <a:t>leveling</a:t>
            </a:r>
            <a:endParaRPr sz="2200" dirty="0"/>
          </a:p>
          <a:p>
            <a:pPr marL="342900" lvl="0" indent="-154940" algn="l" rtl="0">
              <a:lnSpc>
                <a:spcPct val="80000"/>
              </a:lnSpc>
              <a:spcBef>
                <a:spcPts val="592"/>
              </a:spcBef>
              <a:spcAft>
                <a:spcPts val="0"/>
              </a:spcAft>
              <a:buClr>
                <a:schemeClr val="dk1"/>
              </a:buClr>
              <a:buSzPts val="2000"/>
              <a:buNone/>
            </a:pPr>
            <a:endParaRPr sz="2000" dirty="0"/>
          </a:p>
        </p:txBody>
      </p:sp>
      <p:sp>
        <p:nvSpPr>
          <p:cNvPr id="107" name="Google Shape;107;p15"/>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grpSp>
        <p:nvGrpSpPr>
          <p:cNvPr id="108" name="Google Shape;108;p15"/>
          <p:cNvGrpSpPr/>
          <p:nvPr/>
        </p:nvGrpSpPr>
        <p:grpSpPr>
          <a:xfrm>
            <a:off x="3504389" y="3155532"/>
            <a:ext cx="5182411" cy="1987968"/>
            <a:chOff x="2072718" y="4549829"/>
            <a:chExt cx="4898310" cy="2160600"/>
          </a:xfrm>
        </p:grpSpPr>
        <p:pic>
          <p:nvPicPr>
            <p:cNvPr id="109" name="Google Shape;109;p15" descr="Fig1-NAVD88-CGVD2013-labels-trim.pdf"/>
            <p:cNvPicPr preferRelativeResize="0"/>
            <p:nvPr/>
          </p:nvPicPr>
          <p:blipFill rotWithShape="1">
            <a:blip r:embed="rId3">
              <a:alphaModFix/>
            </a:blip>
            <a:srcRect/>
            <a:stretch/>
          </p:blipFill>
          <p:spPr>
            <a:xfrm>
              <a:off x="2195827" y="4659595"/>
              <a:ext cx="4775200" cy="2032000"/>
            </a:xfrm>
            <a:prstGeom prst="rect">
              <a:avLst/>
            </a:prstGeom>
            <a:noFill/>
            <a:ln>
              <a:noFill/>
            </a:ln>
          </p:spPr>
        </p:pic>
        <p:sp>
          <p:nvSpPr>
            <p:cNvPr id="110" name="Google Shape;110;p15"/>
            <p:cNvSpPr txBox="1"/>
            <p:nvPr/>
          </p:nvSpPr>
          <p:spPr>
            <a:xfrm rot="-5400000">
              <a:off x="1315368" y="5307179"/>
              <a:ext cx="1893000" cy="378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0" u="none" strike="noStrike" cap="none">
                  <a:solidFill>
                    <a:schemeClr val="dk1"/>
                  </a:solidFill>
                  <a:latin typeface="Calibri"/>
                  <a:ea typeface="Calibri"/>
                  <a:cs typeface="Calibri"/>
                  <a:sym typeface="Calibri"/>
                </a:rPr>
                <a:t>IGLD(1985) Systematic Error (m)</a:t>
              </a:r>
              <a:endParaRPr sz="1000" b="1">
                <a:solidFill>
                  <a:schemeClr val="dk1"/>
                </a:solidFill>
                <a:latin typeface="Calibri"/>
                <a:ea typeface="Calibri"/>
                <a:cs typeface="Calibri"/>
                <a:sym typeface="Calibri"/>
              </a:endParaRPr>
            </a:p>
          </p:txBody>
        </p:sp>
        <p:sp>
          <p:nvSpPr>
            <p:cNvPr id="111" name="Google Shape;111;p15"/>
            <p:cNvSpPr txBox="1"/>
            <p:nvPr/>
          </p:nvSpPr>
          <p:spPr>
            <a:xfrm>
              <a:off x="4309494" y="6442829"/>
              <a:ext cx="1018800" cy="2676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Longitude (deg)</a:t>
              </a:r>
              <a:endParaRPr sz="1000" b="1">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57200" y="413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Glacial Isostatic Adjustment (GIA)</a:t>
            </a:r>
            <a:endParaRPr/>
          </a:p>
        </p:txBody>
      </p:sp>
      <p:sp>
        <p:nvSpPr>
          <p:cNvPr id="117" name="Google Shape;117;p16"/>
          <p:cNvSpPr txBox="1">
            <a:spLocks noGrp="1"/>
          </p:cNvSpPr>
          <p:nvPr>
            <p:ph type="body" idx="1"/>
          </p:nvPr>
        </p:nvSpPr>
        <p:spPr>
          <a:xfrm>
            <a:off x="457200" y="1199228"/>
            <a:ext cx="8229600" cy="858300"/>
          </a:xfrm>
          <a:prstGeom prst="rect">
            <a:avLst/>
          </a:prstGeom>
          <a:noFill/>
          <a:ln>
            <a:noFill/>
          </a:ln>
        </p:spPr>
        <p:txBody>
          <a:bodyPr spcFirstLastPara="1" wrap="square" lIns="91425" tIns="45700" rIns="91425" bIns="45700" anchor="t" anchorCtr="0">
            <a:noAutofit/>
          </a:bodyPr>
          <a:lstStyle/>
          <a:p>
            <a:pPr marL="342900" lvl="0" indent="-310563" algn="l" rtl="0">
              <a:lnSpc>
                <a:spcPct val="80000"/>
              </a:lnSpc>
              <a:spcBef>
                <a:spcPts val="0"/>
              </a:spcBef>
              <a:spcAft>
                <a:spcPts val="0"/>
              </a:spcAft>
              <a:buClr>
                <a:schemeClr val="dk1"/>
              </a:buClr>
              <a:buSzPts val="1731"/>
              <a:buChar char="▪"/>
            </a:pPr>
            <a:r>
              <a:rPr lang="en-US" sz="1730"/>
              <a:t>Uplifting in north, subsiding in south</a:t>
            </a:r>
            <a:endParaRPr sz="1730"/>
          </a:p>
          <a:p>
            <a:pPr marL="342900" lvl="0" indent="-310563" algn="l" rtl="0">
              <a:lnSpc>
                <a:spcPct val="80000"/>
              </a:lnSpc>
              <a:spcBef>
                <a:spcPts val="448"/>
              </a:spcBef>
              <a:spcAft>
                <a:spcPts val="0"/>
              </a:spcAft>
              <a:buClr>
                <a:schemeClr val="dk1"/>
              </a:buClr>
              <a:buSzPts val="1731"/>
              <a:buChar char="▪"/>
            </a:pPr>
            <a:r>
              <a:rPr lang="en-US" sz="1730"/>
              <a:t>Overall tilting ~7 mm/yr (21 cm over 30 yr)</a:t>
            </a:r>
            <a:endParaRPr sz="1730"/>
          </a:p>
          <a:p>
            <a:pPr marL="342900" lvl="0" indent="-310563" algn="l" rtl="0">
              <a:lnSpc>
                <a:spcPct val="80000"/>
              </a:lnSpc>
              <a:spcBef>
                <a:spcPts val="448"/>
              </a:spcBef>
              <a:spcAft>
                <a:spcPts val="0"/>
              </a:spcAft>
              <a:buClr>
                <a:schemeClr val="dk1"/>
              </a:buClr>
              <a:buSzPts val="1731"/>
              <a:buChar char="▪"/>
            </a:pPr>
            <a:r>
              <a:rPr lang="en-US" sz="1730"/>
              <a:t>Need to update IGLD every 25-30 yr – </a:t>
            </a:r>
            <a:r>
              <a:rPr lang="en-US" sz="1730">
                <a:solidFill>
                  <a:srgbClr val="800000"/>
                </a:solidFill>
              </a:rPr>
              <a:t>overdue!</a:t>
            </a:r>
            <a:endParaRPr sz="1730"/>
          </a:p>
          <a:p>
            <a:pPr marL="342900" lvl="0" indent="-200660" algn="l" rtl="0">
              <a:lnSpc>
                <a:spcPct val="80000"/>
              </a:lnSpc>
              <a:spcBef>
                <a:spcPts val="448"/>
              </a:spcBef>
              <a:spcAft>
                <a:spcPts val="0"/>
              </a:spcAft>
              <a:buClr>
                <a:schemeClr val="dk1"/>
              </a:buClr>
              <a:buSzPts val="800"/>
              <a:buNone/>
            </a:pPr>
            <a:endParaRPr sz="1100"/>
          </a:p>
        </p:txBody>
      </p:sp>
      <p:sp>
        <p:nvSpPr>
          <p:cNvPr id="118" name="Google Shape;118;p16"/>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9" name="Google Shape;119;p16" descr="gia_image.jpg"/>
          <p:cNvPicPr preferRelativeResize="0"/>
          <p:nvPr/>
        </p:nvPicPr>
        <p:blipFill rotWithShape="1">
          <a:blip r:embed="rId3">
            <a:alphaModFix/>
          </a:blip>
          <a:srcRect/>
          <a:stretch/>
        </p:blipFill>
        <p:spPr>
          <a:xfrm>
            <a:off x="391183" y="2057531"/>
            <a:ext cx="2347233" cy="2596626"/>
          </a:xfrm>
          <a:prstGeom prst="rect">
            <a:avLst/>
          </a:prstGeom>
          <a:noFill/>
          <a:ln>
            <a:noFill/>
          </a:ln>
        </p:spPr>
      </p:pic>
      <p:sp>
        <p:nvSpPr>
          <p:cNvPr id="120" name="Google Shape;120;p16"/>
          <p:cNvSpPr txBox="1"/>
          <p:nvPr/>
        </p:nvSpPr>
        <p:spPr>
          <a:xfrm>
            <a:off x="3445814" y="4462682"/>
            <a:ext cx="5412000" cy="8928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200"/>
              </a:spcBef>
              <a:spcAft>
                <a:spcPts val="0"/>
              </a:spcAft>
              <a:buClr>
                <a:schemeClr val="dk1"/>
              </a:buClr>
              <a:buSzPts val="1100"/>
              <a:buFont typeface="Arial"/>
              <a:buNone/>
            </a:pPr>
            <a:r>
              <a:rPr lang="en-US" dirty="0">
                <a:solidFill>
                  <a:schemeClr val="dk1"/>
                </a:solidFill>
                <a:latin typeface="Calibri"/>
                <a:ea typeface="Calibri"/>
                <a:cs typeface="Calibri"/>
                <a:sym typeface="Calibri"/>
              </a:rPr>
              <a:t>Contour map of vertical velocities in mm/year based on data from the Canadian Geodetic Survey. Contour interval: 0.5 mm/year)</a:t>
            </a:r>
            <a:endParaRPr dirty="0">
              <a:solidFill>
                <a:schemeClr val="dk1"/>
              </a:solidFill>
              <a:latin typeface="Calibri"/>
              <a:ea typeface="Calibri"/>
              <a:cs typeface="Calibri"/>
              <a:sym typeface="Calibri"/>
            </a:endParaRPr>
          </a:p>
          <a:p>
            <a:pPr marL="0" marR="0" lvl="0" indent="0" algn="l" rtl="0">
              <a:spcBef>
                <a:spcPts val="1200"/>
              </a:spcBef>
              <a:spcAft>
                <a:spcPts val="0"/>
              </a:spcAft>
              <a:buNone/>
            </a:pPr>
            <a:endParaRPr dirty="0">
              <a:solidFill>
                <a:schemeClr val="dk1"/>
              </a:solidFill>
              <a:latin typeface="Calibri"/>
              <a:ea typeface="Calibri"/>
              <a:cs typeface="Calibri"/>
              <a:sym typeface="Calibri"/>
            </a:endParaRPr>
          </a:p>
        </p:txBody>
      </p:sp>
      <p:sp>
        <p:nvSpPr>
          <p:cNvPr id="121" name="Google Shape;121;p16"/>
          <p:cNvSpPr txBox="1"/>
          <p:nvPr/>
        </p:nvSpPr>
        <p:spPr>
          <a:xfrm>
            <a:off x="-4" y="4601282"/>
            <a:ext cx="31296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Process of glacial isostatic adjustment</a:t>
            </a:r>
            <a:endParaRPr sz="1400">
              <a:solidFill>
                <a:schemeClr val="dk1"/>
              </a:solidFill>
              <a:latin typeface="Calibri"/>
              <a:ea typeface="Calibri"/>
              <a:cs typeface="Calibri"/>
              <a:sym typeface="Calibri"/>
            </a:endParaRPr>
          </a:p>
        </p:txBody>
      </p:sp>
      <p:pic>
        <p:nvPicPr>
          <p:cNvPr id="122" name="Google Shape;122;p16"/>
          <p:cNvPicPr preferRelativeResize="0"/>
          <p:nvPr/>
        </p:nvPicPr>
        <p:blipFill>
          <a:blip r:embed="rId4">
            <a:alphaModFix/>
          </a:blip>
          <a:stretch>
            <a:fillRect/>
          </a:stretch>
        </p:blipFill>
        <p:spPr>
          <a:xfrm>
            <a:off x="3557412" y="2057525"/>
            <a:ext cx="4623175" cy="25966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7"/>
          <p:cNvPicPr preferRelativeResize="0"/>
          <p:nvPr/>
        </p:nvPicPr>
        <p:blipFill rotWithShape="1">
          <a:blip r:embed="rId3">
            <a:alphaModFix/>
          </a:blip>
          <a:srcRect/>
          <a:stretch/>
        </p:blipFill>
        <p:spPr>
          <a:xfrm>
            <a:off x="0" y="1341300"/>
            <a:ext cx="9064500" cy="3764100"/>
          </a:xfrm>
          <a:prstGeom prst="rect">
            <a:avLst/>
          </a:prstGeom>
          <a:noFill/>
          <a:ln>
            <a:noFill/>
          </a:ln>
        </p:spPr>
      </p:pic>
      <p:sp>
        <p:nvSpPr>
          <p:cNvPr id="129" name="Google Shape;129;p17"/>
          <p:cNvSpPr txBox="1">
            <a:spLocks noGrp="1"/>
          </p:cNvSpPr>
          <p:nvPr>
            <p:ph type="title"/>
          </p:nvPr>
        </p:nvSpPr>
        <p:spPr>
          <a:xfrm>
            <a:off x="457200" y="266753"/>
            <a:ext cx="8229600" cy="857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90"/>
              </a:buClr>
              <a:buSzPct val="100000"/>
              <a:buFont typeface="Calibri"/>
              <a:buNone/>
            </a:pPr>
            <a:r>
              <a:rPr lang="en-US"/>
              <a:t>Effect of GIA Tilting on Water Levels</a:t>
            </a:r>
            <a:endParaRPr/>
          </a:p>
        </p:txBody>
      </p:sp>
      <p:sp>
        <p:nvSpPr>
          <p:cNvPr id="130" name="Google Shape;130;p17"/>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1" name="Google Shape;131;p17"/>
          <p:cNvSpPr txBox="1"/>
          <p:nvPr/>
        </p:nvSpPr>
        <p:spPr>
          <a:xfrm>
            <a:off x="1708850" y="879600"/>
            <a:ext cx="54363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Yearly Average Difference in Lake Superior Water Levels</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Marquette vs Other Gauges</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32" name="Google Shape;132;p17"/>
          <p:cNvSpPr txBox="1"/>
          <p:nvPr/>
        </p:nvSpPr>
        <p:spPr>
          <a:xfrm>
            <a:off x="1952784" y="1720838"/>
            <a:ext cx="12876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IGLD (1955)</a:t>
            </a:r>
            <a:endParaRPr sz="1800">
              <a:solidFill>
                <a:schemeClr val="dk1"/>
              </a:solidFill>
              <a:latin typeface="Calibri"/>
              <a:ea typeface="Calibri"/>
              <a:cs typeface="Calibri"/>
              <a:sym typeface="Calibri"/>
            </a:endParaRPr>
          </a:p>
        </p:txBody>
      </p:sp>
      <p:sp>
        <p:nvSpPr>
          <p:cNvPr id="133" name="Google Shape;133;p17"/>
          <p:cNvSpPr txBox="1"/>
          <p:nvPr/>
        </p:nvSpPr>
        <p:spPr>
          <a:xfrm>
            <a:off x="5524007" y="1704829"/>
            <a:ext cx="12876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IGLD (1985)</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374073" y="566691"/>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Attributes Defining an IGLD</a:t>
            </a:r>
            <a:endParaRPr/>
          </a:p>
        </p:txBody>
      </p:sp>
      <p:sp>
        <p:nvSpPr>
          <p:cNvPr id="140" name="Google Shape;140;p18"/>
          <p:cNvSpPr txBox="1">
            <a:spLocks noGrp="1"/>
          </p:cNvSpPr>
          <p:nvPr>
            <p:ph type="body" idx="1"/>
          </p:nvPr>
        </p:nvSpPr>
        <p:spPr>
          <a:xfrm>
            <a:off x="457200" y="1609849"/>
            <a:ext cx="8229600" cy="3681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Reference Zero</a:t>
            </a:r>
            <a:endParaRPr/>
          </a:p>
          <a:p>
            <a:pPr marL="342900" lvl="0" indent="-342900" algn="l" rtl="0">
              <a:spcBef>
                <a:spcPts val="640"/>
              </a:spcBef>
              <a:spcAft>
                <a:spcPts val="0"/>
              </a:spcAft>
              <a:buClr>
                <a:schemeClr val="dk1"/>
              </a:buClr>
              <a:buSzPts val="3200"/>
              <a:buChar char="▪"/>
            </a:pPr>
            <a:r>
              <a:rPr lang="en-US"/>
              <a:t>Reference Surface (Equipotential Surface)</a:t>
            </a:r>
            <a:endParaRPr/>
          </a:p>
          <a:p>
            <a:pPr marL="342900" lvl="0" indent="-342900" algn="l" rtl="0">
              <a:spcBef>
                <a:spcPts val="640"/>
              </a:spcBef>
              <a:spcAft>
                <a:spcPts val="0"/>
              </a:spcAft>
              <a:buClr>
                <a:schemeClr val="dk1"/>
              </a:buClr>
              <a:buSzPts val="3200"/>
              <a:buChar char="▪"/>
            </a:pPr>
            <a:r>
              <a:rPr lang="en-US"/>
              <a:t>Dynamic Heights</a:t>
            </a:r>
            <a:endParaRPr/>
          </a:p>
          <a:p>
            <a:pPr marL="342900" lvl="0" indent="-342900" algn="l" rtl="0">
              <a:spcBef>
                <a:spcPts val="640"/>
              </a:spcBef>
              <a:spcAft>
                <a:spcPts val="0"/>
              </a:spcAft>
              <a:buClr>
                <a:schemeClr val="dk1"/>
              </a:buClr>
              <a:buSzPts val="3200"/>
              <a:buChar char="▪"/>
            </a:pPr>
            <a:r>
              <a:rPr lang="en-US"/>
              <a:t>Reference Epoch</a:t>
            </a:r>
            <a:endParaRPr/>
          </a:p>
        </p:txBody>
      </p:sp>
      <p:sp>
        <p:nvSpPr>
          <p:cNvPr id="141" name="Google Shape;141;p18"/>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body" idx="1"/>
          </p:nvPr>
        </p:nvSpPr>
        <p:spPr>
          <a:xfrm>
            <a:off x="381000" y="1043100"/>
            <a:ext cx="8229600" cy="3681300"/>
          </a:xfrm>
          <a:prstGeom prst="rect">
            <a:avLst/>
          </a:prstGeom>
          <a:noFill/>
          <a:ln>
            <a:noFill/>
          </a:ln>
        </p:spPr>
        <p:txBody>
          <a:bodyPr spcFirstLastPara="1" wrap="square" lIns="91425" tIns="45700" rIns="91425" bIns="45700" anchor="t" anchorCtr="0">
            <a:noAutofit/>
          </a:bodyPr>
          <a:lstStyle/>
          <a:p>
            <a:pPr marL="342900" lvl="0" indent="-309880" algn="l" rtl="0">
              <a:lnSpc>
                <a:spcPct val="80000"/>
              </a:lnSpc>
              <a:spcBef>
                <a:spcPts val="0"/>
              </a:spcBef>
              <a:spcAft>
                <a:spcPts val="0"/>
              </a:spcAft>
              <a:buClr>
                <a:schemeClr val="dk1"/>
              </a:buClr>
              <a:buSzPts val="2200"/>
              <a:buChar char="▪"/>
            </a:pPr>
            <a:r>
              <a:rPr lang="en-US" sz="2200"/>
              <a:t>Reference datum for heights – zero height</a:t>
            </a:r>
            <a:endParaRPr sz="2200"/>
          </a:p>
          <a:p>
            <a:pPr marL="742950" lvl="1" indent="-258444" algn="l" rtl="0">
              <a:lnSpc>
                <a:spcPct val="80000"/>
              </a:lnSpc>
              <a:spcBef>
                <a:spcPts val="476"/>
              </a:spcBef>
              <a:spcAft>
                <a:spcPts val="0"/>
              </a:spcAft>
              <a:buClr>
                <a:schemeClr val="dk1"/>
              </a:buClr>
              <a:buSzPts val="1950"/>
              <a:buChar char="•"/>
            </a:pPr>
            <a:r>
              <a:rPr lang="en-US" sz="1950"/>
              <a:t>Usually mean sea level (MSL) over decades</a:t>
            </a:r>
            <a:endParaRPr sz="1950"/>
          </a:p>
          <a:p>
            <a:pPr marL="742950" lvl="1" indent="-258444" algn="l" rtl="0">
              <a:lnSpc>
                <a:spcPct val="80000"/>
              </a:lnSpc>
              <a:spcBef>
                <a:spcPts val="476"/>
              </a:spcBef>
              <a:spcAft>
                <a:spcPts val="0"/>
              </a:spcAft>
              <a:buClr>
                <a:schemeClr val="dk1"/>
              </a:buClr>
              <a:buSzPts val="1950"/>
              <a:buChar char="•"/>
            </a:pPr>
            <a:r>
              <a:rPr lang="en-US" sz="1950"/>
              <a:t>Represented by a geopotential value (W</a:t>
            </a:r>
            <a:r>
              <a:rPr lang="en-US" sz="1950" baseline="-25000"/>
              <a:t>0</a:t>
            </a:r>
            <a:r>
              <a:rPr lang="en-US" sz="1950"/>
              <a:t>)</a:t>
            </a:r>
            <a:endParaRPr sz="1950"/>
          </a:p>
          <a:p>
            <a:pPr marL="342900" lvl="0" indent="-309880" algn="l" rtl="0">
              <a:lnSpc>
                <a:spcPct val="80000"/>
              </a:lnSpc>
              <a:spcBef>
                <a:spcPts val="544"/>
              </a:spcBef>
              <a:spcAft>
                <a:spcPts val="0"/>
              </a:spcAft>
              <a:buClr>
                <a:schemeClr val="dk1"/>
              </a:buClr>
              <a:buSzPts val="2200"/>
              <a:buChar char="▪"/>
            </a:pPr>
            <a:r>
              <a:rPr lang="en-US" sz="2200"/>
              <a:t>Different realizations of MSL for IGLD</a:t>
            </a:r>
            <a:endParaRPr sz="2200"/>
          </a:p>
          <a:p>
            <a:pPr marL="742950" lvl="1" indent="-258444" algn="l" rtl="0">
              <a:lnSpc>
                <a:spcPct val="80000"/>
              </a:lnSpc>
              <a:spcBef>
                <a:spcPts val="476"/>
              </a:spcBef>
              <a:spcAft>
                <a:spcPts val="0"/>
              </a:spcAft>
              <a:buClr>
                <a:schemeClr val="dk1"/>
              </a:buClr>
              <a:buSzPts val="1950"/>
              <a:buChar char="•"/>
            </a:pPr>
            <a:r>
              <a:rPr lang="en-US" sz="1950"/>
              <a:t>IGLD (1955) used MSL at Pointe-au-Père, QC</a:t>
            </a:r>
            <a:endParaRPr sz="1950"/>
          </a:p>
          <a:p>
            <a:pPr marL="742950" lvl="1" indent="-258444" algn="l" rtl="0">
              <a:lnSpc>
                <a:spcPct val="80000"/>
              </a:lnSpc>
              <a:spcBef>
                <a:spcPts val="476"/>
              </a:spcBef>
              <a:spcAft>
                <a:spcPts val="0"/>
              </a:spcAft>
              <a:buClr>
                <a:schemeClr val="dk1"/>
              </a:buClr>
              <a:buSzPts val="1950"/>
              <a:buChar char="•"/>
            </a:pPr>
            <a:r>
              <a:rPr lang="en-US" sz="1950"/>
              <a:t>IGLD (1985) used MSL at both Pointe-au-Père &amp; Rimouski</a:t>
            </a:r>
            <a:endParaRPr sz="1950"/>
          </a:p>
          <a:p>
            <a:pPr marL="342900" lvl="0" indent="-309880" algn="l" rtl="0">
              <a:lnSpc>
                <a:spcPct val="80000"/>
              </a:lnSpc>
              <a:spcBef>
                <a:spcPts val="544"/>
              </a:spcBef>
              <a:spcAft>
                <a:spcPts val="0"/>
              </a:spcAft>
              <a:buClr>
                <a:srgbClr val="000090"/>
              </a:buClr>
              <a:buSzPts val="2200"/>
              <a:buChar char="▪"/>
            </a:pPr>
            <a:r>
              <a:rPr lang="en-US" sz="2200">
                <a:solidFill>
                  <a:srgbClr val="000090"/>
                </a:solidFill>
              </a:rPr>
              <a:t>New IGLD (2020)</a:t>
            </a:r>
            <a:endParaRPr sz="2200">
              <a:solidFill>
                <a:srgbClr val="000090"/>
              </a:solidFill>
            </a:endParaRPr>
          </a:p>
          <a:p>
            <a:pPr marL="742950" lvl="1" indent="-258444" algn="l" rtl="0">
              <a:lnSpc>
                <a:spcPct val="80000"/>
              </a:lnSpc>
              <a:spcBef>
                <a:spcPts val="476"/>
              </a:spcBef>
              <a:spcAft>
                <a:spcPts val="0"/>
              </a:spcAft>
              <a:buClr>
                <a:schemeClr val="dk1"/>
              </a:buClr>
              <a:buSzPts val="1950"/>
              <a:buChar char="•"/>
            </a:pPr>
            <a:r>
              <a:rPr lang="en-US" sz="1950"/>
              <a:t>CC adopted same W</a:t>
            </a:r>
            <a:r>
              <a:rPr lang="en-US" sz="1950" baseline="-25000"/>
              <a:t>0</a:t>
            </a:r>
            <a:r>
              <a:rPr lang="en-US" sz="1950"/>
              <a:t> adopted for new North American – Pacific Geopotential Datum of 2022 (NAPGD2022)</a:t>
            </a:r>
            <a:endParaRPr sz="1950"/>
          </a:p>
          <a:p>
            <a:pPr marL="742950" lvl="1" indent="-258444" algn="l" rtl="0">
              <a:lnSpc>
                <a:spcPct val="80000"/>
              </a:lnSpc>
              <a:spcBef>
                <a:spcPts val="476"/>
              </a:spcBef>
              <a:spcAft>
                <a:spcPts val="0"/>
              </a:spcAft>
              <a:buClr>
                <a:schemeClr val="dk1"/>
              </a:buClr>
              <a:buSzPts val="1950"/>
              <a:buChar char="•"/>
            </a:pPr>
            <a:r>
              <a:rPr lang="en-US" sz="1950"/>
              <a:t>Represents MSL around coasts of North America</a:t>
            </a:r>
            <a:endParaRPr sz="1950"/>
          </a:p>
          <a:p>
            <a:pPr marL="742950" lvl="1" indent="-258444" algn="l" rtl="0">
              <a:lnSpc>
                <a:spcPct val="80000"/>
              </a:lnSpc>
              <a:spcBef>
                <a:spcPts val="476"/>
              </a:spcBef>
              <a:spcAft>
                <a:spcPts val="0"/>
              </a:spcAft>
              <a:buClr>
                <a:schemeClr val="dk1"/>
              </a:buClr>
              <a:buSzPts val="1950"/>
              <a:buChar char="•"/>
            </a:pPr>
            <a:r>
              <a:rPr lang="en-US" sz="1950"/>
              <a:t>Also adopted by Canadian Vertical Datum of 2013</a:t>
            </a:r>
            <a:endParaRPr sz="1950"/>
          </a:p>
          <a:p>
            <a:pPr marL="742950" lvl="1" indent="-258444" algn="l" rtl="0">
              <a:lnSpc>
                <a:spcPct val="80000"/>
              </a:lnSpc>
              <a:spcBef>
                <a:spcPts val="476"/>
              </a:spcBef>
              <a:spcAft>
                <a:spcPts val="0"/>
              </a:spcAft>
              <a:buClr>
                <a:srgbClr val="800000"/>
              </a:buClr>
              <a:buSzPts val="1950"/>
              <a:buChar char="•"/>
            </a:pPr>
            <a:r>
              <a:rPr lang="en-US" sz="1950" i="1">
                <a:solidFill>
                  <a:srgbClr val="800000"/>
                </a:solidFill>
              </a:rPr>
              <a:t>31 cm above IGLD (1985)</a:t>
            </a:r>
            <a:endParaRPr sz="1950" i="1">
              <a:solidFill>
                <a:srgbClr val="800000"/>
              </a:solidFill>
            </a:endParaRPr>
          </a:p>
          <a:p>
            <a:pPr marL="342900" lvl="0" indent="-170180" algn="l" rtl="0">
              <a:lnSpc>
                <a:spcPct val="80000"/>
              </a:lnSpc>
              <a:spcBef>
                <a:spcPts val="544"/>
              </a:spcBef>
              <a:spcAft>
                <a:spcPts val="0"/>
              </a:spcAft>
              <a:buClr>
                <a:schemeClr val="dk1"/>
              </a:buClr>
              <a:buSzPts val="2000"/>
              <a:buNone/>
            </a:pPr>
            <a:endParaRPr sz="2000"/>
          </a:p>
        </p:txBody>
      </p:sp>
      <p:sp>
        <p:nvSpPr>
          <p:cNvPr id="148" name="Google Shape;148;p19"/>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49" name="Google Shape;149;p1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Reference Zero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Reference Surface</a:t>
            </a:r>
            <a:endParaRPr/>
          </a:p>
        </p:txBody>
      </p:sp>
      <p:sp>
        <p:nvSpPr>
          <p:cNvPr id="156" name="Google Shape;156;p20"/>
          <p:cNvSpPr txBox="1">
            <a:spLocks noGrp="1"/>
          </p:cNvSpPr>
          <p:nvPr>
            <p:ph type="body" idx="1"/>
          </p:nvPr>
        </p:nvSpPr>
        <p:spPr>
          <a:xfrm>
            <a:off x="152400" y="1066800"/>
            <a:ext cx="8839200" cy="3962400"/>
          </a:xfrm>
          <a:prstGeom prst="rect">
            <a:avLst/>
          </a:prstGeom>
          <a:noFill/>
          <a:ln>
            <a:noFill/>
          </a:ln>
        </p:spPr>
        <p:txBody>
          <a:bodyPr spcFirstLastPara="1" wrap="square" lIns="91425" tIns="45700" rIns="91425" bIns="45700" anchor="t" anchorCtr="0">
            <a:normAutofit fontScale="62500" lnSpcReduction="20000"/>
          </a:bodyPr>
          <a:lstStyle/>
          <a:p>
            <a:pPr marL="342900" lvl="0" indent="-309880" algn="l" rtl="0">
              <a:spcBef>
                <a:spcPts val="0"/>
              </a:spcBef>
              <a:spcAft>
                <a:spcPts val="0"/>
              </a:spcAft>
              <a:buClr>
                <a:schemeClr val="dk1"/>
              </a:buClr>
              <a:buSzPct val="100000"/>
              <a:buChar char="▪"/>
            </a:pPr>
            <a:r>
              <a:rPr lang="en-US" sz="3520"/>
              <a:t>Reference surface is an equipotential surface to which all heights are referenced</a:t>
            </a:r>
            <a:endParaRPr sz="3520"/>
          </a:p>
          <a:p>
            <a:pPr marL="342900" lvl="0" indent="-309880" algn="l" rtl="0">
              <a:spcBef>
                <a:spcPts val="544"/>
              </a:spcBef>
              <a:spcAft>
                <a:spcPts val="0"/>
              </a:spcAft>
              <a:buClr>
                <a:srgbClr val="000090"/>
              </a:buClr>
              <a:buSzPct val="100000"/>
              <a:buChar char="▪"/>
            </a:pPr>
            <a:r>
              <a:rPr lang="en-US" sz="3520">
                <a:solidFill>
                  <a:srgbClr val="000090"/>
                </a:solidFill>
              </a:rPr>
              <a:t>Extension of the reference zero inland – surface of zero ht</a:t>
            </a:r>
            <a:endParaRPr sz="3520">
              <a:solidFill>
                <a:srgbClr val="000090"/>
              </a:solidFill>
            </a:endParaRPr>
          </a:p>
          <a:p>
            <a:pPr marL="342900" lvl="0" indent="-309880" algn="l" rtl="0">
              <a:spcBef>
                <a:spcPts val="544"/>
              </a:spcBef>
              <a:spcAft>
                <a:spcPts val="0"/>
              </a:spcAft>
              <a:buClr>
                <a:srgbClr val="000090"/>
              </a:buClr>
              <a:buSzPct val="100000"/>
              <a:buChar char="▪"/>
            </a:pPr>
            <a:r>
              <a:rPr lang="en-US" sz="3520">
                <a:solidFill>
                  <a:srgbClr val="000090"/>
                </a:solidFill>
              </a:rPr>
              <a:t>IGLD (1955) &amp; (1985) used geodetic leveling</a:t>
            </a:r>
            <a:r>
              <a:rPr lang="en-US" sz="3520"/>
              <a:t> to indirectly define the reference surface</a:t>
            </a:r>
            <a:endParaRPr sz="3520"/>
          </a:p>
          <a:p>
            <a:pPr marL="742950" lvl="1" indent="-258444" algn="l" rtl="0">
              <a:spcBef>
                <a:spcPts val="476"/>
              </a:spcBef>
              <a:spcAft>
                <a:spcPts val="0"/>
              </a:spcAft>
              <a:buClr>
                <a:schemeClr val="dk1"/>
              </a:buClr>
              <a:buSzPct val="100000"/>
              <a:buChar char="•"/>
            </a:pPr>
            <a:r>
              <a:rPr lang="en-US" sz="3120"/>
              <a:t>Too time consuming &amp; cost prohibitive</a:t>
            </a:r>
            <a:endParaRPr sz="3120"/>
          </a:p>
          <a:p>
            <a:pPr marL="742950" lvl="1" indent="-258444" algn="l" rtl="0">
              <a:spcBef>
                <a:spcPts val="476"/>
              </a:spcBef>
              <a:spcAft>
                <a:spcPts val="0"/>
              </a:spcAft>
              <a:buClr>
                <a:schemeClr val="dk1"/>
              </a:buClr>
              <a:buSzPct val="100000"/>
              <a:buChar char="•"/>
            </a:pPr>
            <a:r>
              <a:rPr lang="en-US" sz="3120"/>
              <a:t>Datum accessible only where leveling exists (bench marks)</a:t>
            </a:r>
            <a:endParaRPr sz="3120"/>
          </a:p>
          <a:p>
            <a:pPr marL="742950" lvl="1" indent="-258444" algn="l" rtl="0">
              <a:spcBef>
                <a:spcPts val="476"/>
              </a:spcBef>
              <a:spcAft>
                <a:spcPts val="0"/>
              </a:spcAft>
              <a:buClr>
                <a:schemeClr val="dk1"/>
              </a:buClr>
              <a:buSzPct val="100000"/>
              <a:buChar char="•"/>
            </a:pPr>
            <a:r>
              <a:rPr lang="en-US" sz="3120"/>
              <a:t>IGLD (1985) contaminated by systematic errors</a:t>
            </a:r>
            <a:endParaRPr sz="3120"/>
          </a:p>
          <a:p>
            <a:pPr marL="342900" lvl="0" indent="-309880" algn="l" rtl="0">
              <a:spcBef>
                <a:spcPts val="544"/>
              </a:spcBef>
              <a:spcAft>
                <a:spcPts val="0"/>
              </a:spcAft>
              <a:buClr>
                <a:srgbClr val="800000"/>
              </a:buClr>
              <a:buSzPct val="100000"/>
              <a:buChar char="▪"/>
            </a:pPr>
            <a:r>
              <a:rPr lang="en-US" sz="3520">
                <a:solidFill>
                  <a:srgbClr val="800000"/>
                </a:solidFill>
              </a:rPr>
              <a:t>New IGLD (2020) will be based on NAPGD2022</a:t>
            </a:r>
            <a:endParaRPr sz="3520"/>
          </a:p>
          <a:p>
            <a:pPr marL="742950" lvl="1" indent="-258444" algn="l" rtl="0">
              <a:spcBef>
                <a:spcPts val="476"/>
              </a:spcBef>
              <a:spcAft>
                <a:spcPts val="0"/>
              </a:spcAft>
              <a:buClr>
                <a:schemeClr val="dk1"/>
              </a:buClr>
              <a:buSzPct val="100000"/>
              <a:buChar char="•"/>
            </a:pPr>
            <a:r>
              <a:rPr lang="en-US" sz="3120"/>
              <a:t>Same N.A. geoid as a continuous reference surface</a:t>
            </a:r>
            <a:endParaRPr sz="3120"/>
          </a:p>
          <a:p>
            <a:pPr marL="742950" lvl="1" indent="-258444" algn="l" rtl="0">
              <a:spcBef>
                <a:spcPts val="476"/>
              </a:spcBef>
              <a:spcAft>
                <a:spcPts val="0"/>
              </a:spcAft>
              <a:buClr>
                <a:schemeClr val="dk1"/>
              </a:buClr>
              <a:buSzPct val="100000"/>
              <a:buChar char="•"/>
            </a:pPr>
            <a:r>
              <a:rPr lang="en-US" sz="3120"/>
              <a:t>Available everywhere in North America</a:t>
            </a:r>
            <a:endParaRPr sz="3120"/>
          </a:p>
          <a:p>
            <a:pPr marL="742950" lvl="1" indent="-258444" algn="l" rtl="0">
              <a:spcBef>
                <a:spcPts val="476"/>
              </a:spcBef>
              <a:spcAft>
                <a:spcPts val="0"/>
              </a:spcAft>
              <a:buClr>
                <a:schemeClr val="dk1"/>
              </a:buClr>
              <a:buSzPct val="100000"/>
              <a:buChar char="•"/>
            </a:pPr>
            <a:r>
              <a:rPr lang="en-US" sz="3120"/>
              <a:t>Consistent &amp; accurate at cm-level</a:t>
            </a:r>
            <a:endParaRPr sz="3120"/>
          </a:p>
        </p:txBody>
      </p:sp>
      <p:sp>
        <p:nvSpPr>
          <p:cNvPr id="157" name="Google Shape;157;p20"/>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90"/>
              </a:buClr>
              <a:buSzPts val="4400"/>
              <a:buFont typeface="Calibri"/>
              <a:buNone/>
            </a:pPr>
            <a:r>
              <a:rPr lang="en-US"/>
              <a:t>Dynamic Heights </a:t>
            </a:r>
            <a:endParaRPr/>
          </a:p>
        </p:txBody>
      </p:sp>
      <p:sp>
        <p:nvSpPr>
          <p:cNvPr id="164" name="Google Shape;164;p21"/>
          <p:cNvSpPr txBox="1">
            <a:spLocks noGrp="1"/>
          </p:cNvSpPr>
          <p:nvPr>
            <p:ph type="body" idx="1"/>
          </p:nvPr>
        </p:nvSpPr>
        <p:spPr>
          <a:xfrm>
            <a:off x="355200" y="969600"/>
            <a:ext cx="8331600" cy="3678600"/>
          </a:xfrm>
          <a:prstGeom prst="rect">
            <a:avLst/>
          </a:prstGeom>
          <a:noFill/>
          <a:ln>
            <a:noFill/>
          </a:ln>
        </p:spPr>
        <p:txBody>
          <a:bodyPr spcFirstLastPara="1" wrap="square" lIns="91425" tIns="45700" rIns="91425" bIns="45700" anchor="t" anchorCtr="0">
            <a:noAutofit/>
          </a:bodyPr>
          <a:lstStyle/>
          <a:p>
            <a:pPr marL="342900" lvl="0" indent="-325120" algn="l" rtl="0">
              <a:lnSpc>
                <a:spcPct val="80000"/>
              </a:lnSpc>
              <a:spcBef>
                <a:spcPts val="0"/>
              </a:spcBef>
              <a:spcAft>
                <a:spcPts val="0"/>
              </a:spcAft>
              <a:buClr>
                <a:schemeClr val="dk1"/>
              </a:buClr>
              <a:buSzPts val="1960"/>
              <a:buChar char="▪"/>
            </a:pPr>
            <a:r>
              <a:rPr lang="en-US" sz="1960"/>
              <a:t>Heights are fundamentally based on the </a:t>
            </a:r>
            <a:r>
              <a:rPr lang="en-US" sz="1960">
                <a:solidFill>
                  <a:srgbClr val="000090"/>
                </a:solidFill>
              </a:rPr>
              <a:t>geopotential difference </a:t>
            </a:r>
            <a:r>
              <a:rPr lang="en-US" sz="1960"/>
              <a:t>between a point and the reference surface (geoid)</a:t>
            </a:r>
            <a:endParaRPr sz="1960"/>
          </a:p>
          <a:p>
            <a:pPr marL="742950" lvl="1" indent="-271780" algn="l" rtl="0">
              <a:lnSpc>
                <a:spcPct val="80000"/>
              </a:lnSpc>
              <a:spcBef>
                <a:spcPts val="392"/>
              </a:spcBef>
              <a:spcAft>
                <a:spcPts val="0"/>
              </a:spcAft>
              <a:buClr>
                <a:schemeClr val="dk1"/>
              </a:buClr>
              <a:buSzPts val="1740"/>
              <a:buChar char="•"/>
            </a:pPr>
            <a:r>
              <a:rPr lang="en-US" sz="1740"/>
              <a:t>Geopotential difference constant along an equipotential surface (e.g., undisturbed lake)</a:t>
            </a:r>
            <a:endParaRPr sz="1740"/>
          </a:p>
          <a:p>
            <a:pPr marL="342900" lvl="0" indent="-325120" algn="l" rtl="0">
              <a:lnSpc>
                <a:spcPct val="80000"/>
              </a:lnSpc>
              <a:spcBef>
                <a:spcPts val="448"/>
              </a:spcBef>
              <a:spcAft>
                <a:spcPts val="0"/>
              </a:spcAft>
              <a:buClr>
                <a:srgbClr val="000090"/>
              </a:buClr>
              <a:buSzPts val="1960"/>
              <a:buChar char="▪"/>
            </a:pPr>
            <a:r>
              <a:rPr lang="en-US" sz="1960">
                <a:solidFill>
                  <a:srgbClr val="000090"/>
                </a:solidFill>
              </a:rPr>
              <a:t>Orthometric heights (</a:t>
            </a:r>
            <a:r>
              <a:rPr lang="en-US" sz="1960" i="1">
                <a:solidFill>
                  <a:srgbClr val="000090"/>
                </a:solidFill>
              </a:rPr>
              <a:t>H</a:t>
            </a:r>
            <a:r>
              <a:rPr lang="en-US" sz="1960">
                <a:solidFill>
                  <a:srgbClr val="000090"/>
                </a:solidFill>
              </a:rPr>
              <a:t>)</a:t>
            </a:r>
            <a:endParaRPr sz="1629">
              <a:solidFill>
                <a:srgbClr val="000090"/>
              </a:solidFill>
            </a:endParaRPr>
          </a:p>
          <a:p>
            <a:pPr marL="742950" lvl="1" indent="-271780" algn="l" rtl="0">
              <a:lnSpc>
                <a:spcPct val="80000"/>
              </a:lnSpc>
              <a:spcBef>
                <a:spcPts val="392"/>
              </a:spcBef>
              <a:spcAft>
                <a:spcPts val="0"/>
              </a:spcAft>
              <a:buClr>
                <a:schemeClr val="dk1"/>
              </a:buClr>
              <a:buSzPts val="1740"/>
              <a:buChar char="•"/>
            </a:pPr>
            <a:r>
              <a:rPr lang="en-US" sz="1740"/>
              <a:t>Geopotential difference / mean gravity along plumbline</a:t>
            </a:r>
            <a:endParaRPr sz="1740"/>
          </a:p>
          <a:p>
            <a:pPr marL="742950" lvl="1" indent="-271780" algn="l" rtl="0">
              <a:lnSpc>
                <a:spcPct val="80000"/>
              </a:lnSpc>
              <a:spcBef>
                <a:spcPts val="392"/>
              </a:spcBef>
              <a:spcAft>
                <a:spcPts val="0"/>
              </a:spcAft>
              <a:buClr>
                <a:schemeClr val="dk1"/>
              </a:buClr>
              <a:buSzPts val="1740"/>
              <a:buChar char="•"/>
            </a:pPr>
            <a:r>
              <a:rPr lang="en-US" sz="1740"/>
              <a:t>Physical distance from reference surface to point</a:t>
            </a:r>
            <a:endParaRPr sz="1740"/>
          </a:p>
          <a:p>
            <a:pPr marL="742950" lvl="1" indent="-271780" algn="l" rtl="0">
              <a:lnSpc>
                <a:spcPct val="80000"/>
              </a:lnSpc>
              <a:spcBef>
                <a:spcPts val="392"/>
              </a:spcBef>
              <a:spcAft>
                <a:spcPts val="0"/>
              </a:spcAft>
              <a:buClr>
                <a:schemeClr val="dk1"/>
              </a:buClr>
              <a:buSzPts val="1740"/>
              <a:buChar char="•"/>
            </a:pPr>
            <a:r>
              <a:rPr lang="en-US" sz="1740"/>
              <a:t>Gravity of equipotential surface not constant over large areas</a:t>
            </a:r>
            <a:endParaRPr sz="1740"/>
          </a:p>
          <a:p>
            <a:pPr marL="742950" lvl="1" indent="-271780" algn="l" rtl="0">
              <a:lnSpc>
                <a:spcPct val="80000"/>
              </a:lnSpc>
              <a:spcBef>
                <a:spcPts val="392"/>
              </a:spcBef>
              <a:spcAft>
                <a:spcPts val="0"/>
              </a:spcAft>
              <a:buClr>
                <a:srgbClr val="800000"/>
              </a:buClr>
              <a:buSzPts val="1740"/>
              <a:buChar char="•"/>
            </a:pPr>
            <a:r>
              <a:rPr lang="en-US" sz="1740" i="1">
                <a:solidFill>
                  <a:srgbClr val="800000"/>
                </a:solidFill>
              </a:rPr>
              <a:t>H</a:t>
            </a:r>
            <a:r>
              <a:rPr lang="en-US" sz="1740">
                <a:solidFill>
                  <a:srgbClr val="800000"/>
                </a:solidFill>
              </a:rPr>
              <a:t> is NOT constant along an equipotential surface (lake)</a:t>
            </a:r>
            <a:endParaRPr sz="1740"/>
          </a:p>
          <a:p>
            <a:pPr marL="342900" lvl="0" indent="-325120" algn="l" rtl="0">
              <a:lnSpc>
                <a:spcPct val="80000"/>
              </a:lnSpc>
              <a:spcBef>
                <a:spcPts val="448"/>
              </a:spcBef>
              <a:spcAft>
                <a:spcPts val="0"/>
              </a:spcAft>
              <a:buClr>
                <a:srgbClr val="000090"/>
              </a:buClr>
              <a:buSzPts val="1960"/>
              <a:buChar char="▪"/>
            </a:pPr>
            <a:r>
              <a:rPr lang="en-US" sz="1960">
                <a:solidFill>
                  <a:srgbClr val="000090"/>
                </a:solidFill>
              </a:rPr>
              <a:t>Dynamic heights (</a:t>
            </a:r>
            <a:r>
              <a:rPr lang="en-US" sz="1960" i="1">
                <a:solidFill>
                  <a:srgbClr val="000090"/>
                </a:solidFill>
              </a:rPr>
              <a:t>H</a:t>
            </a:r>
            <a:r>
              <a:rPr lang="en-US" sz="1960" i="1" baseline="30000">
                <a:solidFill>
                  <a:srgbClr val="000090"/>
                </a:solidFill>
              </a:rPr>
              <a:t>d</a:t>
            </a:r>
            <a:r>
              <a:rPr lang="en-US" sz="1960">
                <a:solidFill>
                  <a:srgbClr val="000090"/>
                </a:solidFill>
              </a:rPr>
              <a:t>)</a:t>
            </a:r>
            <a:endParaRPr sz="1960">
              <a:solidFill>
                <a:srgbClr val="000090"/>
              </a:solidFill>
            </a:endParaRPr>
          </a:p>
          <a:p>
            <a:pPr marL="742950" lvl="1" indent="-271780" algn="l" rtl="0">
              <a:lnSpc>
                <a:spcPct val="80000"/>
              </a:lnSpc>
              <a:spcBef>
                <a:spcPts val="392"/>
              </a:spcBef>
              <a:spcAft>
                <a:spcPts val="0"/>
              </a:spcAft>
              <a:buClr>
                <a:schemeClr val="dk1"/>
              </a:buClr>
              <a:buSzPts val="1740"/>
              <a:buChar char="•"/>
            </a:pPr>
            <a:r>
              <a:rPr lang="en-US" sz="1740"/>
              <a:t>Geopotential difference / constant value of normal gravity at 45°</a:t>
            </a:r>
            <a:endParaRPr sz="1740"/>
          </a:p>
          <a:p>
            <a:pPr marL="742950" lvl="1" indent="-271780" algn="l" rtl="0">
              <a:lnSpc>
                <a:spcPct val="80000"/>
              </a:lnSpc>
              <a:spcBef>
                <a:spcPts val="392"/>
              </a:spcBef>
              <a:spcAft>
                <a:spcPts val="0"/>
              </a:spcAft>
              <a:buClr>
                <a:schemeClr val="dk1"/>
              </a:buClr>
              <a:buSzPts val="1740"/>
              <a:buChar char="•"/>
            </a:pPr>
            <a:r>
              <a:rPr lang="en-US" sz="1740"/>
              <a:t>Scaled version of geopotential difference</a:t>
            </a:r>
            <a:endParaRPr sz="1740"/>
          </a:p>
          <a:p>
            <a:pPr marL="742950" lvl="1" indent="-271780" algn="l" rtl="0">
              <a:lnSpc>
                <a:spcPct val="80000"/>
              </a:lnSpc>
              <a:spcBef>
                <a:spcPts val="392"/>
              </a:spcBef>
              <a:spcAft>
                <a:spcPts val="0"/>
              </a:spcAft>
              <a:buClr>
                <a:schemeClr val="dk1"/>
              </a:buClr>
              <a:buSzPts val="1740"/>
              <a:buChar char="•"/>
            </a:pPr>
            <a:r>
              <a:rPr lang="en-US" sz="1740"/>
              <a:t>Similar magnitude as orthometric heights</a:t>
            </a:r>
            <a:endParaRPr sz="1740"/>
          </a:p>
          <a:p>
            <a:pPr marL="742950" lvl="1" indent="-271780" algn="l" rtl="0">
              <a:lnSpc>
                <a:spcPct val="80000"/>
              </a:lnSpc>
              <a:spcBef>
                <a:spcPts val="392"/>
              </a:spcBef>
              <a:spcAft>
                <a:spcPts val="0"/>
              </a:spcAft>
              <a:buClr>
                <a:srgbClr val="800000"/>
              </a:buClr>
              <a:buSzPts val="1740"/>
              <a:buChar char="•"/>
            </a:pPr>
            <a:r>
              <a:rPr lang="en-US" sz="1740" i="1">
                <a:solidFill>
                  <a:srgbClr val="800000"/>
                </a:solidFill>
              </a:rPr>
              <a:t>H</a:t>
            </a:r>
            <a:r>
              <a:rPr lang="en-US" sz="1740" i="1" baseline="30000">
                <a:solidFill>
                  <a:srgbClr val="800000"/>
                </a:solidFill>
              </a:rPr>
              <a:t>d</a:t>
            </a:r>
            <a:r>
              <a:rPr lang="en-US" sz="1740">
                <a:solidFill>
                  <a:srgbClr val="800000"/>
                </a:solidFill>
              </a:rPr>
              <a:t> is constant along an equipotential surface (lake)</a:t>
            </a:r>
            <a:endParaRPr sz="1740"/>
          </a:p>
          <a:p>
            <a:pPr marL="742950" lvl="1" indent="-271780" algn="l" rtl="0">
              <a:lnSpc>
                <a:spcPct val="80000"/>
              </a:lnSpc>
              <a:spcBef>
                <a:spcPts val="392"/>
              </a:spcBef>
              <a:spcAft>
                <a:spcPts val="0"/>
              </a:spcAft>
              <a:buClr>
                <a:schemeClr val="dk1"/>
              </a:buClr>
              <a:buSzPts val="1740"/>
              <a:buChar char="•"/>
            </a:pPr>
            <a:r>
              <a:rPr lang="en-US" sz="1740"/>
              <a:t>Required for water management &amp; power generation</a:t>
            </a:r>
            <a:endParaRPr sz="1740"/>
          </a:p>
        </p:txBody>
      </p:sp>
      <p:sp>
        <p:nvSpPr>
          <p:cNvPr id="165" name="Google Shape;165;p21"/>
          <p:cNvSpPr txBox="1">
            <a:spLocks noGrp="1"/>
          </p:cNvSpPr>
          <p:nvPr>
            <p:ph type="sldNum" idx="12"/>
          </p:nvPr>
        </p:nvSpPr>
        <p:spPr>
          <a:xfrm>
            <a:off x="6931027" y="69056"/>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1148</Words>
  <Application>Microsoft Office PowerPoint</Application>
  <PresentationFormat>On-screen Show (16:9)</PresentationFormat>
  <Paragraphs>174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Courier New</vt:lpstr>
      <vt:lpstr>Noto Sans Symbols</vt:lpstr>
      <vt:lpstr>Times New Roman</vt:lpstr>
      <vt:lpstr>Verdana</vt:lpstr>
      <vt:lpstr>Office Theme</vt:lpstr>
      <vt:lpstr>Defining a New International Great Lakes Datum</vt:lpstr>
      <vt:lpstr>What is IGLD?</vt:lpstr>
      <vt:lpstr>Why a New IGLD?</vt:lpstr>
      <vt:lpstr>Glacial Isostatic Adjustment (GIA)</vt:lpstr>
      <vt:lpstr>Effect of GIA Tilting on Water Levels</vt:lpstr>
      <vt:lpstr>Attributes Defining an IGLD</vt:lpstr>
      <vt:lpstr>Reference Zero</vt:lpstr>
      <vt:lpstr>Reference Surface</vt:lpstr>
      <vt:lpstr>Dynamic Heights </vt:lpstr>
      <vt:lpstr>Dynamic vs Orthometric Heights</vt:lpstr>
      <vt:lpstr>Reference Epoch</vt:lpstr>
      <vt:lpstr>Key Activity – GNSS Surveys</vt:lpstr>
      <vt:lpstr>Key Activity - Seasonal Gauging</vt:lpstr>
      <vt:lpstr>Seasonal Gauges</vt:lpstr>
      <vt:lpstr>Additional Activities/Issues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a New International Great Lakes Datum</dc:title>
  <dc:creator>Herron, Terese</dc:creator>
  <cp:lastModifiedBy>Herron, Terese</cp:lastModifiedBy>
  <cp:revision>4</cp:revision>
  <dcterms:modified xsi:type="dcterms:W3CDTF">2021-07-15T11:23:00Z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fb733f-faef-464c-9b6d-731b56f94973_Enabled">
    <vt:lpwstr>true</vt:lpwstr>
  </property>
  <property fmtid="{D5CDD505-2E9C-101B-9397-08002B2CF9AE}" pid="3" name="MSIP_Label_1bfb733f-faef-464c-9b6d-731b56f94973_SetDate">
    <vt:lpwstr>2021-07-14T20:05:58Z</vt:lpwstr>
  </property>
  <property fmtid="{D5CDD505-2E9C-101B-9397-08002B2CF9AE}" pid="4" name="MSIP_Label_1bfb733f-faef-464c-9b6d-731b56f94973_Method">
    <vt:lpwstr>Standard</vt:lpwstr>
  </property>
  <property fmtid="{D5CDD505-2E9C-101B-9397-08002B2CF9AE}" pid="5" name="MSIP_Label_1bfb733f-faef-464c-9b6d-731b56f94973_Name">
    <vt:lpwstr>Unclass - Non-Classifié</vt:lpwstr>
  </property>
  <property fmtid="{D5CDD505-2E9C-101B-9397-08002B2CF9AE}" pid="6" name="MSIP_Label_1bfb733f-faef-464c-9b6d-731b56f94973_SiteId">
    <vt:lpwstr>1594fdae-a1d9-4405-915d-011467234338</vt:lpwstr>
  </property>
  <property fmtid="{D5CDD505-2E9C-101B-9397-08002B2CF9AE}" pid="7" name="MSIP_Label_1bfb733f-faef-464c-9b6d-731b56f94973_ActionId">
    <vt:lpwstr>fa3ee354-2282-4fcb-8536-00001c773af1</vt:lpwstr>
  </property>
</Properties>
</file>