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1" r:id="rId2"/>
    <p:sldMasterId id="2147483805" r:id="rId3"/>
  </p:sldMasterIdLst>
  <p:notesMasterIdLst>
    <p:notesMasterId r:id="rId146"/>
  </p:notesMasterIdLst>
  <p:handoutMasterIdLst>
    <p:handoutMasterId r:id="rId147"/>
  </p:handoutMasterIdLst>
  <p:sldIdLst>
    <p:sldId id="596" r:id="rId4"/>
    <p:sldId id="365" r:id="rId5"/>
    <p:sldId id="359" r:id="rId6"/>
    <p:sldId id="601" r:id="rId7"/>
    <p:sldId id="701" r:id="rId8"/>
    <p:sldId id="702" r:id="rId9"/>
    <p:sldId id="619" r:id="rId10"/>
    <p:sldId id="606" r:id="rId11"/>
    <p:sldId id="735" r:id="rId12"/>
    <p:sldId id="727" r:id="rId13"/>
    <p:sldId id="719" r:id="rId14"/>
    <p:sldId id="720" r:id="rId15"/>
    <p:sldId id="721" r:id="rId16"/>
    <p:sldId id="722" r:id="rId17"/>
    <p:sldId id="723" r:id="rId18"/>
    <p:sldId id="724" r:id="rId19"/>
    <p:sldId id="725" r:id="rId20"/>
    <p:sldId id="728" r:id="rId21"/>
    <p:sldId id="729" r:id="rId22"/>
    <p:sldId id="730" r:id="rId23"/>
    <p:sldId id="744" r:id="rId24"/>
    <p:sldId id="731" r:id="rId25"/>
    <p:sldId id="733" r:id="rId26"/>
    <p:sldId id="736" r:id="rId27"/>
    <p:sldId id="737" r:id="rId28"/>
    <p:sldId id="726" r:id="rId29"/>
    <p:sldId id="706" r:id="rId30"/>
    <p:sldId id="708" r:id="rId31"/>
    <p:sldId id="704" r:id="rId32"/>
    <p:sldId id="709" r:id="rId33"/>
    <p:sldId id="712" r:id="rId34"/>
    <p:sldId id="711" r:id="rId35"/>
    <p:sldId id="710" r:id="rId36"/>
    <p:sldId id="611" r:id="rId37"/>
    <p:sldId id="612" r:id="rId38"/>
    <p:sldId id="613" r:id="rId39"/>
    <p:sldId id="614" r:id="rId40"/>
    <p:sldId id="616" r:id="rId41"/>
    <p:sldId id="734" r:id="rId42"/>
    <p:sldId id="617" r:id="rId43"/>
    <p:sldId id="717" r:id="rId44"/>
    <p:sldId id="715" r:id="rId45"/>
    <p:sldId id="716" r:id="rId46"/>
    <p:sldId id="714" r:id="rId47"/>
    <p:sldId id="713" r:id="rId48"/>
    <p:sldId id="618" r:id="rId49"/>
    <p:sldId id="743" r:id="rId50"/>
    <p:sldId id="741" r:id="rId51"/>
    <p:sldId id="621" r:id="rId52"/>
    <p:sldId id="622" r:id="rId53"/>
    <p:sldId id="623" r:id="rId54"/>
    <p:sldId id="624" r:id="rId55"/>
    <p:sldId id="718" r:id="rId56"/>
    <p:sldId id="625" r:id="rId57"/>
    <p:sldId id="739" r:id="rId58"/>
    <p:sldId id="740" r:id="rId59"/>
    <p:sldId id="751" r:id="rId60"/>
    <p:sldId id="745" r:id="rId61"/>
    <p:sldId id="746" r:id="rId62"/>
    <p:sldId id="750" r:id="rId63"/>
    <p:sldId id="748" r:id="rId64"/>
    <p:sldId id="749" r:id="rId65"/>
    <p:sldId id="747" r:id="rId66"/>
    <p:sldId id="626" r:id="rId67"/>
    <p:sldId id="738" r:id="rId68"/>
    <p:sldId id="627" r:id="rId69"/>
    <p:sldId id="755" r:id="rId70"/>
    <p:sldId id="756" r:id="rId71"/>
    <p:sldId id="629" r:id="rId72"/>
    <p:sldId id="753" r:id="rId73"/>
    <p:sldId id="630" r:id="rId74"/>
    <p:sldId id="631" r:id="rId75"/>
    <p:sldId id="757" r:id="rId76"/>
    <p:sldId id="632" r:id="rId77"/>
    <p:sldId id="633" r:id="rId78"/>
    <p:sldId id="634" r:id="rId79"/>
    <p:sldId id="635" r:id="rId80"/>
    <p:sldId id="637" r:id="rId81"/>
    <p:sldId id="758" r:id="rId82"/>
    <p:sldId id="638" r:id="rId83"/>
    <p:sldId id="639" r:id="rId84"/>
    <p:sldId id="640" r:id="rId85"/>
    <p:sldId id="771" r:id="rId86"/>
    <p:sldId id="772" r:id="rId87"/>
    <p:sldId id="773" r:id="rId88"/>
    <p:sldId id="643" r:id="rId89"/>
    <p:sldId id="648" r:id="rId90"/>
    <p:sldId id="649" r:id="rId91"/>
    <p:sldId id="650" r:id="rId92"/>
    <p:sldId id="651" r:id="rId93"/>
    <p:sldId id="652" r:id="rId94"/>
    <p:sldId id="644" r:id="rId95"/>
    <p:sldId id="760" r:id="rId96"/>
    <p:sldId id="762" r:id="rId97"/>
    <p:sldId id="646" r:id="rId98"/>
    <p:sldId id="761" r:id="rId99"/>
    <p:sldId id="763" r:id="rId100"/>
    <p:sldId id="764" r:id="rId101"/>
    <p:sldId id="653" r:id="rId102"/>
    <p:sldId id="766" r:id="rId103"/>
    <p:sldId id="765" r:id="rId104"/>
    <p:sldId id="767" r:id="rId105"/>
    <p:sldId id="768" r:id="rId106"/>
    <p:sldId id="769" r:id="rId107"/>
    <p:sldId id="657" r:id="rId108"/>
    <p:sldId id="654" r:id="rId109"/>
    <p:sldId id="655" r:id="rId110"/>
    <p:sldId id="656" r:id="rId111"/>
    <p:sldId id="695" r:id="rId112"/>
    <p:sldId id="696" r:id="rId113"/>
    <p:sldId id="697" r:id="rId114"/>
    <p:sldId id="658" r:id="rId115"/>
    <p:sldId id="659" r:id="rId116"/>
    <p:sldId id="660" r:id="rId117"/>
    <p:sldId id="661" r:id="rId118"/>
    <p:sldId id="662" r:id="rId119"/>
    <p:sldId id="664" r:id="rId120"/>
    <p:sldId id="668" r:id="rId121"/>
    <p:sldId id="665" r:id="rId122"/>
    <p:sldId id="666" r:id="rId123"/>
    <p:sldId id="667" r:id="rId124"/>
    <p:sldId id="669" r:id="rId125"/>
    <p:sldId id="670" r:id="rId126"/>
    <p:sldId id="671" r:id="rId127"/>
    <p:sldId id="672" r:id="rId128"/>
    <p:sldId id="673" r:id="rId129"/>
    <p:sldId id="676" r:id="rId130"/>
    <p:sldId id="677" r:id="rId131"/>
    <p:sldId id="678" r:id="rId132"/>
    <p:sldId id="679" r:id="rId133"/>
    <p:sldId id="680" r:id="rId134"/>
    <p:sldId id="685" r:id="rId135"/>
    <p:sldId id="684" r:id="rId136"/>
    <p:sldId id="770" r:id="rId137"/>
    <p:sldId id="688" r:id="rId138"/>
    <p:sldId id="689" r:id="rId139"/>
    <p:sldId id="690" r:id="rId140"/>
    <p:sldId id="691" r:id="rId141"/>
    <p:sldId id="692" r:id="rId142"/>
    <p:sldId id="693" r:id="rId143"/>
    <p:sldId id="694" r:id="rId144"/>
    <p:sldId id="597" r:id="rId14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000012"/>
    <a:srgbClr val="00000F"/>
    <a:srgbClr val="000009"/>
    <a:srgbClr val="000020"/>
    <a:srgbClr val="000040"/>
    <a:srgbClr val="0000FF"/>
    <a:srgbClr val="FFFFCC"/>
    <a:srgbClr val="AFFFAF"/>
    <a:srgbClr val="0064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50" autoAdjust="0"/>
    <p:restoredTop sz="87500" autoAdjust="0"/>
  </p:normalViewPr>
  <p:slideViewPr>
    <p:cSldViewPr snapToGrid="0">
      <p:cViewPr>
        <p:scale>
          <a:sx n="80" d="100"/>
          <a:sy n="80" d="100"/>
        </p:scale>
        <p:origin x="-35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5" d="100"/>
          <a:sy n="65" d="100"/>
        </p:scale>
        <p:origin x="-1680"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presProps" Target="presProps.xml"/><Relationship Id="rId15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New Developments for OPUS</a:t>
            </a:r>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BC4282F8-D756-4B0E-96CD-FC556D2A9874}"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en-US"/>
          </a:p>
        </p:txBody>
      </p:sp>
      <p:sp>
        <p:nvSpPr>
          <p:cNvPr id="614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r>
              <a:rPr lang="en-US" smtClean="0"/>
              <a:t>New Developments for OPUS</a:t>
            </a:r>
            <a:endParaRPr lang="en-US"/>
          </a:p>
        </p:txBody>
      </p:sp>
      <p:sp>
        <p:nvSpPr>
          <p:cNvPr id="645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6B750040-0BBC-4DF2-9753-C906C0F1896C}"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baseline="0" dirty="0" smtClean="0"/>
              <a:t> More symbols. Subscript letters represent receivers.</a:t>
            </a:r>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 Notice</a:t>
            </a:r>
            <a:r>
              <a:rPr lang="en-US" baseline="0" dirty="0" smtClean="0"/>
              <a:t> the zenith delay plot in the lower-right. It appears rather “splotchy” with a total variation of 1 cm across the network.</a:t>
            </a:r>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 </a:t>
            </a:r>
            <a:r>
              <a:rPr lang="en-GB" sz="1200" dirty="0" smtClean="0">
                <a:latin typeface="Arial" pitchFamily="34"/>
                <a:ea typeface="Gothic" pitchFamily="2"/>
                <a:cs typeface="Gothic" pitchFamily="2"/>
              </a:rPr>
              <a:t>The top figure shows "raw" values; the bottom figure shows the same data with a simple polynomial curve removed.</a:t>
            </a:r>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solidFill>
                  <a:schemeClr val="accent1">
                    <a:lumMod val="75000"/>
                  </a:schemeClr>
                </a:solidFill>
                <a:latin typeface="Arial" pitchFamily="34"/>
                <a:ea typeface="Gothic" pitchFamily="2"/>
                <a:cs typeface="Gothic" pitchFamily="2"/>
              </a:rPr>
              <a:t>Next generation GPS satellites will broadcast on a third frequency too.</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solidFill>
                  <a:schemeClr val="accent1">
                    <a:lumMod val="75000"/>
                  </a:schemeClr>
                </a:solidFill>
                <a:latin typeface="Arial" pitchFamily="34"/>
                <a:ea typeface="Gothic" pitchFamily="2"/>
                <a:cs typeface="Gothic" pitchFamily="2"/>
              </a:rPr>
              <a:t>Future</a:t>
            </a:r>
            <a:r>
              <a:rPr lang="en-GB" sz="1200" baseline="0" dirty="0" smtClean="0">
                <a:solidFill>
                  <a:schemeClr val="accent1">
                    <a:lumMod val="75000"/>
                  </a:schemeClr>
                </a:solidFill>
                <a:latin typeface="Arial" pitchFamily="34"/>
                <a:ea typeface="Gothic" pitchFamily="2"/>
                <a:cs typeface="Gothic" pitchFamily="2"/>
              </a:rPr>
              <a:t> systems will also broadcast on two or more frequencies.</a:t>
            </a:r>
            <a:endParaRPr lang="en-GB" sz="1200" dirty="0" smtClean="0">
              <a:solidFill>
                <a:schemeClr val="accent1">
                  <a:lumMod val="75000"/>
                </a:schemeClr>
              </a:solidFill>
              <a:latin typeface="Arial" pitchFamily="34"/>
              <a:ea typeface="Gothic" pitchFamily="2"/>
              <a:cs typeface="Gothic" pitchFamily="2"/>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indent="0" algn="l" defTabSz="914400" rtl="0" eaLnBrk="0" fontAlgn="base" latinLnBrk="0" hangingPunct="0">
              <a:lnSpc>
                <a:spcPct val="100000"/>
              </a:lnSpc>
              <a:spcBef>
                <a:spcPct val="30000"/>
              </a:spcBef>
              <a:spcAft>
                <a:spcPct val="0"/>
              </a:spcAft>
              <a:buClr>
                <a:srgbClr val="000000"/>
              </a:buClr>
              <a:buSzPct val="100000"/>
              <a:buFont typeface="Times New Roman" pitchFamily="18"/>
              <a:buChar char="•"/>
              <a:tabLst/>
              <a:defRPr/>
            </a:pPr>
            <a:r>
              <a:rPr lang="en-GB" sz="1200" dirty="0" smtClean="0">
                <a:solidFill>
                  <a:schemeClr val="accent1">
                    <a:lumMod val="75000"/>
                  </a:schemeClr>
                </a:solidFill>
                <a:latin typeface="Arial" pitchFamily="34"/>
                <a:ea typeface="Gothic" pitchFamily="2"/>
                <a:cs typeface="Gothic" pitchFamily="2"/>
              </a:rPr>
              <a:t> Next generation GLONASS signals will be constructed more like GPS.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 GPS</a:t>
            </a:r>
            <a:r>
              <a:rPr lang="en-US" baseline="0" dirty="0" smtClean="0"/>
              <a:t> </a:t>
            </a:r>
            <a:r>
              <a:rPr lang="en-US" dirty="0" smtClean="0"/>
              <a:t>also has a Y code. It is much like</a:t>
            </a:r>
            <a:r>
              <a:rPr lang="en-US" baseline="0" dirty="0" smtClean="0"/>
              <a:t> the P code but information about it is restricted thereby protecting it for military use.</a:t>
            </a:r>
            <a:r>
              <a:rPr lang="en-US" dirty="0" smtClean="0"/>
              <a:t>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858327"/>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Generally we don’t have to think about the celestial frame − the hardware and software takes care of this − but we should never forget that every GNSS measurement is a measurement to a satellite 26,000</a:t>
            </a:r>
            <a:r>
              <a:rPr lang="en-GB" sz="1200" dirty="0" smtClean="0">
                <a:latin typeface="Calibri"/>
                <a:ea typeface="Gothic" pitchFamily="2"/>
                <a:cs typeface="Gothic" pitchFamily="2"/>
              </a:rPr>
              <a:t> </a:t>
            </a:r>
            <a:r>
              <a:rPr lang="en-GB" sz="1200" dirty="0" smtClean="0">
                <a:latin typeface="Arial" pitchFamily="34"/>
                <a:ea typeface="Gothic" pitchFamily="2"/>
                <a:cs typeface="Gothic" pitchFamily="2"/>
              </a:rPr>
              <a:t>km above the Earth that is moving at 2.5</a:t>
            </a:r>
            <a:r>
              <a:rPr lang="en-GB" sz="1200" dirty="0" smtClean="0">
                <a:latin typeface="Calibri"/>
                <a:ea typeface="Gothic" pitchFamily="2"/>
                <a:cs typeface="Gothic" pitchFamily="2"/>
              </a:rPr>
              <a:t> km/s.</a:t>
            </a:r>
            <a:endParaRPr lang="en-GB" sz="1200" dirty="0" smtClean="0">
              <a:latin typeface="Arial" pitchFamily="34"/>
              <a:ea typeface="Gothic" pitchFamily="2"/>
              <a:cs typeface="Gothic" pitchFamily="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indent="0" algn="l" defTabSz="914400" rtl="0" eaLnBrk="0" fontAlgn="base" latinLnBrk="0" hangingPunct="0">
              <a:lnSpc>
                <a:spcPct val="100000"/>
              </a:lnSpc>
              <a:spcBef>
                <a:spcPct val="30000"/>
              </a:spcBef>
              <a:spcAft>
                <a:spcPct val="0"/>
              </a:spcAft>
              <a:buClr>
                <a:srgbClr val="000000"/>
              </a:buClr>
              <a:buSzPct val="100000"/>
              <a:buFont typeface="Times New Roman" pitchFamily="18"/>
              <a:buChar char="•"/>
              <a:tabLst/>
              <a:defRPr/>
            </a:pPr>
            <a:r>
              <a:rPr lang="en-US" dirty="0" smtClean="0"/>
              <a:t> </a:t>
            </a:r>
            <a:r>
              <a:rPr lang="en-GB" sz="1200" dirty="0" smtClean="0">
                <a:solidFill>
                  <a:srgbClr val="C00000"/>
                </a:solidFill>
                <a:latin typeface="Arial" pitchFamily="34"/>
                <a:ea typeface="Gothic" pitchFamily="2"/>
                <a:cs typeface="Gothic" pitchFamily="2"/>
              </a:rPr>
              <a:t>Don't use coordinates and velocities blindly, particularly for "new" marks. Pay attention to the span of time contributing to and the uncertainties associated with any mark’s coordinates and velocity.</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baseline="0" dirty="0" smtClean="0"/>
              <a:t> Many of the sites contributing to the IGS08 also contributed to the ITRF2008, but because other space geodesy techniques contributed to the ITRF2008 and because the IGS08 contains sites not included in the ITRF2008, it should not be called the ITRF2008.</a:t>
            </a:r>
          </a:p>
          <a:p>
            <a:r>
              <a:rPr lang="en-US" baseline="0" dirty="0" smtClean="0"/>
              <a:t> </a:t>
            </a:r>
            <a:r>
              <a:rPr lang="en-US" dirty="0" smtClean="0"/>
              <a:t>Nonetheless, IGS08 has the same </a:t>
            </a:r>
            <a:r>
              <a:rPr lang="en-US" dirty="0" err="1" smtClean="0"/>
              <a:t>geocenter</a:t>
            </a:r>
            <a:r>
              <a:rPr lang="en-US" dirty="0" smtClean="0"/>
              <a:t>, orientation and scale as the </a:t>
            </a:r>
            <a:r>
              <a:rPr lang="en-US" baseline="0" dirty="0" smtClean="0"/>
              <a:t>ITRF2008. </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1020936"/>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indent="0" algn="l" defTabSz="914400" rtl="0" eaLnBrk="0" fontAlgn="base" latinLnBrk="0" hangingPunct="0">
              <a:lnSpc>
                <a:spcPct val="100000"/>
              </a:lnSpc>
              <a:spcBef>
                <a:spcPct val="30000"/>
              </a:spcBef>
              <a:spcAft>
                <a:spcPct val="0"/>
              </a:spcAft>
              <a:buClr>
                <a:srgbClr val="000000"/>
              </a:buClr>
              <a:buSzPct val="100000"/>
              <a:buFont typeface="Times New Roman" pitchFamily="18"/>
              <a:buChar char="•"/>
              <a:tabLst/>
              <a:defRPr/>
            </a:pPr>
            <a:r>
              <a:rPr lang="en-US" dirty="0" smtClean="0"/>
              <a:t> </a:t>
            </a:r>
            <a:r>
              <a:rPr lang="en-GB" sz="1200" dirty="0" smtClean="0">
                <a:latin typeface="Arial" pitchFamily="34"/>
                <a:ea typeface="Gothic" pitchFamily="2"/>
                <a:cs typeface="Gothic" pitchFamily="2"/>
              </a:rPr>
              <a:t>The WGS84</a:t>
            </a:r>
            <a:r>
              <a:rPr lang="en-GB" sz="1200" baseline="0" dirty="0" smtClean="0">
                <a:latin typeface="Arial" pitchFamily="34"/>
                <a:ea typeface="Gothic" pitchFamily="2"/>
                <a:cs typeface="Gothic" pitchFamily="2"/>
              </a:rPr>
              <a:t> change in 1988 solved many problems, but it did create some others.</a:t>
            </a:r>
            <a:r>
              <a:rPr lang="en-GB" sz="1200" dirty="0" smtClean="0">
                <a:latin typeface="Arial" pitchFamily="34"/>
                <a:ea typeface="Gothic" pitchFamily="2"/>
                <a:cs typeface="Gothic" pitchFamily="2"/>
              </a:rPr>
              <a:t> Both the ITRF and WGS84 have a “realization” identification tag connected with each expression of the frame but, unfortunately, that tag is often lost in practical use.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indent="0" algn="l" defTabSz="914400" rtl="0" eaLnBrk="0" fontAlgn="base" latinLnBrk="0" hangingPunct="0">
              <a:lnSpc>
                <a:spcPct val="100000"/>
              </a:lnSpc>
              <a:spcBef>
                <a:spcPct val="30000"/>
              </a:spcBef>
              <a:spcAft>
                <a:spcPct val="0"/>
              </a:spcAft>
              <a:buClr>
                <a:srgbClr val="000000"/>
              </a:buClr>
              <a:buSzPct val="100000"/>
              <a:buFont typeface="Times New Roman" pitchFamily="18"/>
              <a:buChar char="•"/>
              <a:tabLst/>
              <a:defRPr/>
            </a:pPr>
            <a:r>
              <a:rPr lang="en-US" dirty="0" smtClean="0"/>
              <a:t> The relationship</a:t>
            </a:r>
            <a:r>
              <a:rPr lang="en-US" baseline="0" dirty="0" smtClean="0"/>
              <a:t> between PZ-90 and the ITRF or WGS84 is poorly understood in detail.</a:t>
            </a:r>
            <a:endParaRPr lang="en-GB" sz="1200" dirty="0" smtClean="0">
              <a:latin typeface="Arial" pitchFamily="34"/>
              <a:ea typeface="Gothic" pitchFamily="2"/>
              <a:cs typeface="Gothic" pitchFamily="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sz="1200" baseline="0" dirty="0" smtClean="0">
                <a:latin typeface="Arial" pitchFamily="34"/>
                <a:ea typeface="Gothic" pitchFamily="2"/>
                <a:cs typeface="Gothic" pitchFamily="2"/>
              </a:rPr>
              <a:t> </a:t>
            </a:r>
            <a:r>
              <a:rPr lang="en-GB" sz="1200" dirty="0" smtClean="0">
                <a:latin typeface="Arial" pitchFamily="34"/>
                <a:ea typeface="Gothic" pitchFamily="2"/>
                <a:cs typeface="Gothic" pitchFamily="2"/>
              </a:rPr>
              <a:t>There have been several realizations of the NAD 83 and like the WGS84, there may be confusion between realizations.</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 The</a:t>
            </a:r>
            <a:r>
              <a:rPr lang="en-US" baseline="0" dirty="0" smtClean="0"/>
              <a:t> relationship between UTC and UTC(SU) is poorly monitored.</a:t>
            </a:r>
          </a:p>
          <a:p>
            <a:r>
              <a:rPr lang="en-US" baseline="0" dirty="0" smtClean="0"/>
              <a:t> </a:t>
            </a:r>
            <a:r>
              <a:rPr lang="en-US" dirty="0" smtClean="0"/>
              <a:t>Remember that IGS GLONASS products are in GPST</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 </a:t>
            </a:r>
            <a:r>
              <a:rPr lang="en-GB" sz="1200" dirty="0" smtClean="0">
                <a:latin typeface="Arial" pitchFamily="34"/>
                <a:ea typeface="Gothic" pitchFamily="2"/>
                <a:cs typeface="Gothic" pitchFamily="2"/>
              </a:rPr>
              <a:t>Note that the single-differences must be of the same two satellites.</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smtClean="0"/>
              <a:t> </a:t>
            </a:r>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44600" y="871538"/>
            <a:ext cx="3967163" cy="297656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84620" y="4138413"/>
            <a:ext cx="4489751" cy="3303719"/>
          </a:xfrm>
        </p:spPr>
        <p:txBody>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Mixing absolute and relative PCVs is another story altogether.</a:t>
            </a:r>
          </a:p>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baseline="0" dirty="0" smtClean="0"/>
              <a:t> Note that we’re introducing some symbols. Superscript numbers will represent satellites.</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US" dirty="0" smtClean="0"/>
              <a:t> </a:t>
            </a:r>
            <a:r>
              <a:rPr lang="en-GB" sz="1200" dirty="0" smtClean="0">
                <a:latin typeface="Arial" pitchFamily="34"/>
                <a:ea typeface="Gothic" pitchFamily="2"/>
                <a:cs typeface="Gothic" pitchFamily="2"/>
              </a:rPr>
              <a:t>Each baseline is about five times longer in length and about three times noisier than the one above.</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dirty="0" smtClean="0"/>
              <a:t> </a:t>
            </a:r>
            <a:r>
              <a:rPr lang="en-GB" sz="1200" dirty="0" smtClean="0">
                <a:latin typeface="Arial" pitchFamily="34"/>
                <a:ea typeface="Gothic" pitchFamily="2"/>
                <a:cs typeface="Gothic" pitchFamily="2"/>
              </a:rPr>
              <a:t>As an aside, given the laws governing information propagation</a:t>
            </a:r>
            <a:r>
              <a:rPr lang="en-GB" sz="1200" baseline="0" dirty="0" smtClean="0">
                <a:latin typeface="Arial" pitchFamily="34"/>
                <a:ea typeface="Gothic" pitchFamily="2"/>
                <a:cs typeface="Gothic" pitchFamily="2"/>
              </a:rPr>
              <a:t> dictate that </a:t>
            </a:r>
            <a:r>
              <a:rPr lang="en-GB" sz="1200" dirty="0" smtClean="0">
                <a:latin typeface="Arial" pitchFamily="34"/>
                <a:ea typeface="Gothic" pitchFamily="2"/>
                <a:cs typeface="Gothic" pitchFamily="2"/>
              </a:rPr>
              <a:t>group delay is positive (pseudorange);</a:t>
            </a:r>
            <a:r>
              <a:rPr lang="en-GB" sz="1200" baseline="0" dirty="0" smtClean="0">
                <a:latin typeface="Arial" pitchFamily="34"/>
                <a:ea typeface="Gothic" pitchFamily="2"/>
                <a:cs typeface="Gothic" pitchFamily="2"/>
              </a:rPr>
              <a:t> </a:t>
            </a:r>
            <a:r>
              <a:rPr lang="en-GB" sz="1200" dirty="0" smtClean="0">
                <a:latin typeface="Arial" pitchFamily="34"/>
                <a:ea typeface="Gothic" pitchFamily="2"/>
                <a:cs typeface="Gothic" pitchFamily="2"/>
              </a:rPr>
              <a:t>phase delay is negative (carrier phase).</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2960" y="871461"/>
            <a:ext cx="3910023" cy="2975891"/>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984620" y="4138413"/>
            <a:ext cx="4489751" cy="282272"/>
          </a:xfrm>
        </p:spPr>
        <p:txBody>
          <a:bodyPr>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A281D2-0CD1-4F33-8015-A85937DF63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4F9B11-56F4-4512-A6FE-4C273BF136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E96E49-99D3-4C56-B3B8-029843DD717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172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2EEF96-CA37-4708-9D23-705F723E05F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172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76400"/>
            <a:ext cx="7772400" cy="44196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F30559-877B-406E-A4DC-9727BE6A129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4A9EE7-84C0-42AD-9450-F5721AD09BC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B7A948-3743-44BB-B4D4-1D96BB73940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2286A4-7201-45BB-9EDA-E870D8BFB57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F4DCD8-1E63-49A5-981B-C97A834E45F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0F1803-E781-4CFB-B0F3-AA9382ADA21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98B85C3-AF4B-44CC-805D-A06075FECA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FE5743-6BC9-49D0-8B50-6DE8A042FDE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5EA052-8F47-4A34-9004-D04B3902A7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116237-BDC0-4231-8E1C-D1D6ECB6BC8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73AA4F-122F-4680-9777-4BF9CEE4162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633DFF-C230-43BC-AFA7-32610B6DE47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4AF74A-B027-47F9-BC32-41F70159434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172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76400"/>
            <a:ext cx="7772400" cy="44196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E91647-CB8F-4960-B8D5-69F31C7C83F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24684D-60E5-488D-9D5C-92AE9700BC50}"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7DA517-2C82-445E-B311-3D5BB660DD9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58C24D-261A-4A55-98D8-0F2174E997CB}"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529DF9-F8E1-4220-8C8F-E52644C5560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3D6D7E-2305-475C-9F99-264D890EBEF9}"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DE0FD7-9D69-40FF-A39A-14A1B2877D3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1E3025-D3E3-4658-B716-9BCD294A7532}" type="datetimeFigureOut">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07A65C-DB02-40FD-B398-2EDF7BACDC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1FDB03-856B-4DDE-87E3-FFAC960973F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6C1835-D373-4DE7-A878-06CF1DB6377A}" type="datetimeFigureOut">
              <a:rPr lang="en-US"/>
              <a:pPr>
                <a:defRPr/>
              </a:pPr>
              <a:t>10/10/2011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9AE211-844B-4151-8B2D-057E7F6F7AF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E0439E-54DB-420C-A961-F6CB2FDF242B}" type="datetimeFigureOut">
              <a:rPr lang="en-US"/>
              <a:pPr>
                <a:defRPr/>
              </a:pPr>
              <a:t>10/10/2011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34C86E-AAC7-4EB9-9B17-B55C6A23384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F3B711-5E04-42D1-BF31-129C3DE9A722}" type="datetimeFigureOut">
              <a:rPr lang="en-US"/>
              <a:pPr>
                <a:defRPr/>
              </a:pPr>
              <a:t>10/10/2011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0A20C1-84A2-43C6-AE3D-B33835BB02C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0ECED4-4C43-421E-B416-E82D35A3E8F6}" type="datetimeFigureOut">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2E2499-3BD0-4479-A007-81116472F93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49A519-AF97-4787-BFF3-86C3324A892A}" type="datetimeFigureOut">
              <a:rPr lang="en-US"/>
              <a:pPr>
                <a:defRPr/>
              </a:pPr>
              <a:t>10/10/2011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DE69C7-1B18-4440-B37C-980B15AE2CE7}"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639046-B466-4CE8-9247-1AB0D17AB3B3}"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8A11A0-B52E-4CBD-850D-2F2880A5707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A563AE-AC8D-45AB-950C-8C34F1589A9F}" type="datetimeFigureOut">
              <a:rPr lang="en-US"/>
              <a:pPr>
                <a:defRPr/>
              </a:pPr>
              <a:t>10/10/2011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CD9F25-7EF7-40F6-8A32-4C4E5BF7EE0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458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8A1CF-EA36-4F31-9FA5-DE211FB57C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A19FB9-04B0-4553-B116-B12006D0077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B5F96F-3D90-4F55-990C-6F44D9B904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AFE630-1FBB-4548-B267-0BF08B5E13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E5C8DA-5F5E-4A9C-86B9-DE35D687E3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532D7F-CD55-4C31-8103-F5009460F9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47800" y="228600"/>
            <a:ext cx="6172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9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2099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p>
        </p:txBody>
      </p:sp>
      <p:sp>
        <p:nvSpPr>
          <p:cNvPr id="209926"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49ACF73F-1765-4802-AE57-7CEC7FE69770}" type="slidenum">
              <a:rPr lang="en-US"/>
              <a:pPr>
                <a:defRPr/>
              </a:pPr>
              <a:t>‹#›</a:t>
            </a:fld>
            <a:endParaRPr lang="en-US"/>
          </a:p>
        </p:txBody>
      </p:sp>
      <p:sp>
        <p:nvSpPr>
          <p:cNvPr id="209927" name="Line 7"/>
          <p:cNvSpPr>
            <a:spLocks noChangeShapeType="1"/>
          </p:cNvSpPr>
          <p:nvPr userDrawn="1"/>
        </p:nvSpPr>
        <p:spPr bwMode="auto">
          <a:xfrm>
            <a:off x="228600" y="1524000"/>
            <a:ext cx="8686800" cy="0"/>
          </a:xfrm>
          <a:prstGeom prst="line">
            <a:avLst/>
          </a:prstGeom>
          <a:noFill/>
          <a:ln w="57150">
            <a:solidFill>
              <a:srgbClr val="FF3300"/>
            </a:solidFill>
            <a:round/>
            <a:headEnd/>
            <a:tailEnd/>
          </a:ln>
          <a:effectLst/>
        </p:spPr>
        <p:txBody>
          <a:bodyPr/>
          <a:lstStyle/>
          <a:p>
            <a:pPr>
              <a:defRPr/>
            </a:pPr>
            <a:endParaRPr lang="en-US">
              <a:latin typeface="Arial" charset="0"/>
            </a:endParaRPr>
          </a:p>
        </p:txBody>
      </p:sp>
      <p:pic>
        <p:nvPicPr>
          <p:cNvPr id="4104" name="Picture 8"/>
          <p:cNvPicPr>
            <a:picLocks noChangeAspect="1" noChangeArrowheads="1"/>
          </p:cNvPicPr>
          <p:nvPr userDrawn="1"/>
        </p:nvPicPr>
        <p:blipFill>
          <a:blip r:embed="rId15" cstate="print"/>
          <a:srcRect/>
          <a:stretch>
            <a:fillRect/>
          </a:stretch>
        </p:blipFill>
        <p:spPr bwMode="auto">
          <a:xfrm>
            <a:off x="228600" y="228600"/>
            <a:ext cx="1176338" cy="1177925"/>
          </a:xfrm>
          <a:prstGeom prst="rect">
            <a:avLst/>
          </a:prstGeom>
          <a:noFill/>
          <a:ln w="12700">
            <a:noFill/>
            <a:miter lim="800000"/>
            <a:headEnd/>
            <a:tailEnd/>
          </a:ln>
        </p:spPr>
      </p:pic>
      <p:pic>
        <p:nvPicPr>
          <p:cNvPr id="4105" name="Picture 9" descr="doc_logo"/>
          <p:cNvPicPr>
            <a:picLocks noChangeAspect="1" noChangeArrowheads="1"/>
          </p:cNvPicPr>
          <p:nvPr userDrawn="1"/>
        </p:nvPicPr>
        <p:blipFill>
          <a:blip r:embed="rId16" cstate="print"/>
          <a:srcRect/>
          <a:stretch>
            <a:fillRect/>
          </a:stretch>
        </p:blipFill>
        <p:spPr bwMode="auto">
          <a:xfrm>
            <a:off x="7696200" y="228600"/>
            <a:ext cx="1219200" cy="1212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47800" y="228600"/>
            <a:ext cx="6172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676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26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2826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p>
        </p:txBody>
      </p:sp>
      <p:sp>
        <p:nvSpPr>
          <p:cNvPr id="282630"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280EDD03-3D83-4051-B77C-75ADF6D0983B}" type="slidenum">
              <a:rPr lang="en-US"/>
              <a:pPr>
                <a:defRPr/>
              </a:pPr>
              <a:t>‹#›</a:t>
            </a:fld>
            <a:endParaRPr lang="en-US"/>
          </a:p>
        </p:txBody>
      </p:sp>
      <p:sp>
        <p:nvSpPr>
          <p:cNvPr id="282631" name="Line 7"/>
          <p:cNvSpPr>
            <a:spLocks noChangeShapeType="1"/>
          </p:cNvSpPr>
          <p:nvPr userDrawn="1"/>
        </p:nvSpPr>
        <p:spPr bwMode="auto">
          <a:xfrm>
            <a:off x="228600" y="1524000"/>
            <a:ext cx="8686800" cy="0"/>
          </a:xfrm>
          <a:prstGeom prst="line">
            <a:avLst/>
          </a:prstGeom>
          <a:noFill/>
          <a:ln w="57150">
            <a:solidFill>
              <a:srgbClr val="FF3300"/>
            </a:solidFill>
            <a:round/>
            <a:headEnd/>
            <a:tailEnd/>
          </a:ln>
          <a:effectLst/>
        </p:spPr>
        <p:txBody>
          <a:bodyPr/>
          <a:lstStyle/>
          <a:p>
            <a:pPr>
              <a:defRPr/>
            </a:pPr>
            <a:endParaRPr lang="en-US">
              <a:latin typeface="Arial" charset="0"/>
            </a:endParaRPr>
          </a:p>
        </p:txBody>
      </p:sp>
      <p:pic>
        <p:nvPicPr>
          <p:cNvPr id="5128" name="Picture 8"/>
          <p:cNvPicPr>
            <a:picLocks noChangeAspect="1" noChangeArrowheads="1"/>
          </p:cNvPicPr>
          <p:nvPr userDrawn="1"/>
        </p:nvPicPr>
        <p:blipFill>
          <a:blip r:embed="rId14" cstate="print"/>
          <a:srcRect/>
          <a:stretch>
            <a:fillRect/>
          </a:stretch>
        </p:blipFill>
        <p:spPr bwMode="auto">
          <a:xfrm>
            <a:off x="228600" y="228600"/>
            <a:ext cx="1176338" cy="1177925"/>
          </a:xfrm>
          <a:prstGeom prst="rect">
            <a:avLst/>
          </a:prstGeom>
          <a:noFill/>
          <a:ln w="12700">
            <a:noFill/>
            <a:miter lim="800000"/>
            <a:headEnd/>
            <a:tailEnd/>
          </a:ln>
        </p:spPr>
      </p:pic>
      <p:pic>
        <p:nvPicPr>
          <p:cNvPr id="5129" name="Picture 9" descr="doc_logo"/>
          <p:cNvPicPr>
            <a:picLocks noChangeAspect="1" noChangeArrowheads="1"/>
          </p:cNvPicPr>
          <p:nvPr userDrawn="1"/>
        </p:nvPicPr>
        <p:blipFill>
          <a:blip r:embed="rId15" cstate="print"/>
          <a:srcRect/>
          <a:stretch>
            <a:fillRect/>
          </a:stretch>
        </p:blipFill>
        <p:spPr bwMode="auto">
          <a:xfrm>
            <a:off x="7696200" y="228600"/>
            <a:ext cx="1219200" cy="1212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Picture 6" descr="Continuation Slide.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61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5C9B96FA-948E-45C9-A354-D2C2FDEEDCED}" type="datetimeFigureOut">
              <a:rPr lang="en-US"/>
              <a:pPr>
                <a:defRPr/>
              </a:pPr>
              <a:t>10/10/2011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FDB39F3B-4E68-46BF-96FD-9721229251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7.xml"/><Relationship Id="rId1" Type="http://schemas.openxmlformats.org/officeDocument/2006/relationships/slideLayout" Target="../slideLayouts/slideLayout3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8.xml"/><Relationship Id="rId1" Type="http://schemas.openxmlformats.org/officeDocument/2006/relationships/slideLayout" Target="../slideLayouts/slideLayout3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2.xml"/></Relationships>
</file>

<file path=ppt/slides/_rels/slide10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0.xml"/><Relationship Id="rId1" Type="http://schemas.openxmlformats.org/officeDocument/2006/relationships/slideLayout" Target="../slideLayouts/slideLayout32.xml"/></Relationships>
</file>

<file path=ppt/slides/_rels/slide10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1.xml"/><Relationship Id="rId1" Type="http://schemas.openxmlformats.org/officeDocument/2006/relationships/slideLayout" Target="../slideLayouts/slideLayout32.xml"/></Relationships>
</file>

<file path=ppt/slides/_rels/slide10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2.xml"/><Relationship Id="rId1" Type="http://schemas.openxmlformats.org/officeDocument/2006/relationships/slideLayout" Target="../slideLayouts/slideLayout32.xml"/></Relationships>
</file>

<file path=ppt/slides/_rels/slide10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3.xml"/><Relationship Id="rId1" Type="http://schemas.openxmlformats.org/officeDocument/2006/relationships/slideLayout" Target="../slideLayouts/slideLayout32.xml"/></Relationships>
</file>

<file path=ppt/slides/_rels/slide10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4.xml"/><Relationship Id="rId1" Type="http://schemas.openxmlformats.org/officeDocument/2006/relationships/slideLayout" Target="../slideLayouts/slideLayout32.xml"/></Relationships>
</file>

<file path=ppt/slides/_rels/slide10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5.xml"/><Relationship Id="rId1" Type="http://schemas.openxmlformats.org/officeDocument/2006/relationships/slideLayout" Target="../slideLayouts/slideLayout32.xml"/></Relationships>
</file>

<file path=ppt/slides/_rels/slide10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6.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7.xml"/><Relationship Id="rId1" Type="http://schemas.openxmlformats.org/officeDocument/2006/relationships/slideLayout" Target="../slideLayouts/slideLayout32.xml"/></Relationships>
</file>

<file path=ppt/slides/_rels/slide1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8.xml"/><Relationship Id="rId1" Type="http://schemas.openxmlformats.org/officeDocument/2006/relationships/slideLayout" Target="../slideLayouts/slideLayout32.xml"/></Relationships>
</file>

<file path=ppt/slides/_rels/slide1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9.xml"/><Relationship Id="rId1" Type="http://schemas.openxmlformats.org/officeDocument/2006/relationships/slideLayout" Target="../slideLayouts/slideLayout32.xml"/></Relationships>
</file>

<file path=ppt/slides/_rels/slide1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0.xml"/><Relationship Id="rId1" Type="http://schemas.openxmlformats.org/officeDocument/2006/relationships/slideLayout" Target="../slideLayouts/slideLayout32.xml"/><Relationship Id="rId5" Type="http://schemas.openxmlformats.org/officeDocument/2006/relationships/image" Target="../media/image49.jpeg"/><Relationship Id="rId4" Type="http://schemas.openxmlformats.org/officeDocument/2006/relationships/image" Target="../media/image48.jpeg"/></Relationships>
</file>

<file path=ppt/slides/_rels/slide1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1.xml"/><Relationship Id="rId1" Type="http://schemas.openxmlformats.org/officeDocument/2006/relationships/slideLayout" Target="../slideLayouts/slideLayout32.xml"/></Relationships>
</file>

<file path=ppt/slides/_rels/slide1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2.xml"/><Relationship Id="rId1" Type="http://schemas.openxmlformats.org/officeDocument/2006/relationships/slideLayout" Target="../slideLayouts/slideLayout32.xml"/></Relationships>
</file>

<file path=ppt/slides/_rels/slide1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3.xml"/><Relationship Id="rId1" Type="http://schemas.openxmlformats.org/officeDocument/2006/relationships/slideLayout" Target="../slideLayouts/slideLayout32.xml"/></Relationships>
</file>

<file path=ppt/slides/_rels/slide1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4.xml"/><Relationship Id="rId1" Type="http://schemas.openxmlformats.org/officeDocument/2006/relationships/slideLayout" Target="../slideLayouts/slideLayout32.xml"/></Relationships>
</file>

<file path=ppt/slides/_rels/slide1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5.xml"/><Relationship Id="rId1" Type="http://schemas.openxmlformats.org/officeDocument/2006/relationships/slideLayout" Target="../slideLayouts/slideLayout32.xml"/><Relationship Id="rId5" Type="http://schemas.openxmlformats.org/officeDocument/2006/relationships/image" Target="../media/image56.jpeg"/><Relationship Id="rId4" Type="http://schemas.openxmlformats.org/officeDocument/2006/relationships/image" Target="../media/image55.jpeg"/></Relationships>
</file>

<file path=ppt/slides/_rels/slide1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1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7.xml"/><Relationship Id="rId1" Type="http://schemas.openxmlformats.org/officeDocument/2006/relationships/slideLayout" Target="../slideLayouts/slideLayout32.xml"/></Relationships>
</file>

<file path=ppt/slides/_rels/slide12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8.xml"/><Relationship Id="rId1" Type="http://schemas.openxmlformats.org/officeDocument/2006/relationships/slideLayout" Target="../slideLayouts/slideLayout3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2.xml"/></Relationships>
</file>

<file path=ppt/slides/_rels/slide1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0.xml"/><Relationship Id="rId1" Type="http://schemas.openxmlformats.org/officeDocument/2006/relationships/slideLayout" Target="../slideLayouts/slideLayout3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2.xml"/></Relationships>
</file>

<file path=ppt/slides/_rels/slide1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3.xml"/><Relationship Id="rId1" Type="http://schemas.openxmlformats.org/officeDocument/2006/relationships/slideLayout" Target="../slideLayouts/slideLayout3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2.xml"/></Relationships>
</file>

<file path=ppt/slides/_rels/slide1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25.xml"/><Relationship Id="rId1" Type="http://schemas.openxmlformats.org/officeDocument/2006/relationships/slideLayout" Target="../slideLayouts/slideLayout32.xml"/></Relationships>
</file>

<file path=ppt/slides/_rels/slide1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6.xml"/><Relationship Id="rId1" Type="http://schemas.openxmlformats.org/officeDocument/2006/relationships/slideLayout" Target="../slideLayouts/slideLayout32.xml"/><Relationship Id="rId4" Type="http://schemas.openxmlformats.org/officeDocument/2006/relationships/image" Target="../media/image64.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27.xml"/><Relationship Id="rId1" Type="http://schemas.openxmlformats.org/officeDocument/2006/relationships/slideLayout" Target="../slideLayouts/slideLayout32.xml"/><Relationship Id="rId4" Type="http://schemas.openxmlformats.org/officeDocument/2006/relationships/image" Target="../media/image66.jpeg"/></Relationships>
</file>

<file path=ppt/slides/_rels/slide1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28.xml"/><Relationship Id="rId1" Type="http://schemas.openxmlformats.org/officeDocument/2006/relationships/slideLayout" Target="../slideLayouts/slideLayout32.xml"/></Relationships>
</file>

<file path=ppt/slides/_rels/slide1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9.xml"/><Relationship Id="rId1" Type="http://schemas.openxmlformats.org/officeDocument/2006/relationships/slideLayout" Target="../slideLayouts/slideLayout32.xml"/></Relationships>
</file>

<file path=ppt/slides/_rels/slide1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30.xml"/><Relationship Id="rId1" Type="http://schemas.openxmlformats.org/officeDocument/2006/relationships/slideLayout" Target="../slideLayouts/slideLayout3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2.xml"/></Relationships>
</file>

<file path=ppt/slides/_rels/slide1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2.xml"/><Relationship Id="rId1" Type="http://schemas.openxmlformats.org/officeDocument/2006/relationships/slideLayout" Target="../slideLayouts/slideLayout32.xml"/></Relationships>
</file>

<file path=ppt/slides/_rels/slide1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3.xml"/><Relationship Id="rId1" Type="http://schemas.openxmlformats.org/officeDocument/2006/relationships/slideLayout" Target="../slideLayouts/slideLayout32.xml"/></Relationships>
</file>

<file path=ppt/slides/_rels/slide1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4.xml"/><Relationship Id="rId1" Type="http://schemas.openxmlformats.org/officeDocument/2006/relationships/slideLayout" Target="../slideLayouts/slideLayout32.xml"/></Relationships>
</file>

<file path=ppt/slides/_rels/slide1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35.xml"/><Relationship Id="rId1" Type="http://schemas.openxmlformats.org/officeDocument/2006/relationships/slideLayout" Target="../slideLayouts/slideLayout32.xml"/></Relationships>
</file>

<file path=ppt/slides/_rels/slide1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36.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37.xml"/><Relationship Id="rId1" Type="http://schemas.openxmlformats.org/officeDocument/2006/relationships/slideLayout" Target="../slideLayouts/slideLayout32.xml"/><Relationship Id="rId4" Type="http://schemas.openxmlformats.org/officeDocument/2006/relationships/image" Target="../media/image73.jpeg"/></Relationships>
</file>

<file path=ppt/slides/_rels/slide1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38.xml"/><Relationship Id="rId1" Type="http://schemas.openxmlformats.org/officeDocument/2006/relationships/slideLayout" Target="../slideLayouts/slideLayout3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9.xml"/><Relationship Id="rId1" Type="http://schemas.openxmlformats.org/officeDocument/2006/relationships/slideLayout" Target="../slideLayouts/slideLayout32.xml"/><Relationship Id="rId4" Type="http://schemas.openxmlformats.org/officeDocument/2006/relationships/image" Target="../media/image17.gi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7.xml"/><Relationship Id="rId1" Type="http://schemas.openxmlformats.org/officeDocument/2006/relationships/slideLayout" Target="../slideLayouts/slideLayout3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2.xml"/></Relationships>
</file>

<file path=ppt/slides/_rels/slide7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1.xml"/><Relationship Id="rId1" Type="http://schemas.openxmlformats.org/officeDocument/2006/relationships/slideLayout" Target="../slideLayouts/slideLayout32.xml"/><Relationship Id="rId4" Type="http://schemas.openxmlformats.org/officeDocument/2006/relationships/image" Target="../media/image20.jpeg"/></Relationships>
</file>

<file path=ppt/slides/_rels/slide7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2.xml"/><Relationship Id="rId1" Type="http://schemas.openxmlformats.org/officeDocument/2006/relationships/slideLayout" Target="../slideLayouts/slideLayout32.xml"/><Relationship Id="rId5" Type="http://schemas.openxmlformats.org/officeDocument/2006/relationships/image" Target="../media/image23.jpeg"/><Relationship Id="rId4" Type="http://schemas.openxmlformats.org/officeDocument/2006/relationships/image" Target="../media/image22.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2.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4.xml"/><Relationship Id="rId1" Type="http://schemas.openxmlformats.org/officeDocument/2006/relationships/slideLayout" Target="../slideLayouts/slideLayout32.xml"/><Relationship Id="rId4" Type="http://schemas.openxmlformats.org/officeDocument/2006/relationships/image" Target="../media/image25.jpeg"/></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5.xml"/><Relationship Id="rId1" Type="http://schemas.openxmlformats.org/officeDocument/2006/relationships/slideLayout" Target="../slideLayouts/slideLayout3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0.xml"/><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2.xml"/><Relationship Id="rId1" Type="http://schemas.openxmlformats.org/officeDocument/2006/relationships/slideLayout" Target="../slideLayouts/slideLayout32.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3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4.xml"/><Relationship Id="rId1" Type="http://schemas.openxmlformats.org/officeDocument/2006/relationships/slideLayout" Target="../slideLayouts/slideLayout32.xml"/></Relationships>
</file>

<file path=ppt/slides/_rels/slide8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5.xml"/><Relationship Id="rId1" Type="http://schemas.openxmlformats.org/officeDocument/2006/relationships/slideLayout" Target="../slideLayouts/slideLayout32.xml"/><Relationship Id="rId4" Type="http://schemas.openxmlformats.org/officeDocument/2006/relationships/image" Target="../media/image31.jpeg"/></Relationships>
</file>

<file path=ppt/slides/_rels/slide8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7.xml"/><Relationship Id="rId1" Type="http://schemas.openxmlformats.org/officeDocument/2006/relationships/slideLayout" Target="../slideLayouts/slideLayout32.xml"/><Relationship Id="rId4" Type="http://schemas.openxmlformats.org/officeDocument/2006/relationships/image" Target="../media/image34.png"/></Relationships>
</file>

<file path=ppt/slides/_rels/slide9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8.xml"/><Relationship Id="rId1" Type="http://schemas.openxmlformats.org/officeDocument/2006/relationships/slideLayout" Target="../slideLayouts/slideLayout32.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9.xml"/><Relationship Id="rId1" Type="http://schemas.openxmlformats.org/officeDocument/2006/relationships/slideLayout" Target="../slideLayouts/slideLayout3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477148" y="1341912"/>
            <a:ext cx="8229600" cy="1357745"/>
          </a:xfrm>
        </p:spPr>
        <p:txBody>
          <a:bodyPr/>
          <a:lstStyle/>
          <a:p>
            <a:r>
              <a:rPr lang="en-US" b="1" dirty="0" smtClean="0"/>
              <a:t>Physical Models Used (and Not Used) in GNSS Data Processing</a:t>
            </a:r>
            <a:endParaRPr lang="en-US" sz="3200" dirty="0"/>
          </a:p>
        </p:txBody>
      </p:sp>
      <p:sp>
        <p:nvSpPr>
          <p:cNvPr id="3" name="TextBox 2"/>
          <p:cNvSpPr txBox="1"/>
          <p:nvPr/>
        </p:nvSpPr>
        <p:spPr>
          <a:xfrm>
            <a:off x="2220481" y="2726381"/>
            <a:ext cx="4908716" cy="1384995"/>
          </a:xfrm>
          <a:prstGeom prst="rect">
            <a:avLst/>
          </a:prstGeom>
          <a:noFill/>
        </p:spPr>
        <p:txBody>
          <a:bodyPr wrap="none" rtlCol="0">
            <a:spAutoFit/>
          </a:bodyPr>
          <a:lstStyle/>
          <a:p>
            <a:pPr algn="ctr"/>
            <a:r>
              <a:rPr lang="en-US" sz="2800" dirty="0" smtClean="0"/>
              <a:t>Dr. Mark Schenewerk</a:t>
            </a:r>
          </a:p>
          <a:p>
            <a:pPr algn="ctr"/>
            <a:r>
              <a:rPr lang="en-US" sz="2800" dirty="0" smtClean="0"/>
              <a:t>Mark.Schenewerk@noaa.gov</a:t>
            </a:r>
          </a:p>
          <a:p>
            <a:pPr algn="ctr"/>
            <a:r>
              <a:rPr lang="en-US" sz="2800" dirty="0" smtClean="0"/>
              <a:t>816-994-3009</a:t>
            </a:r>
            <a:endParaRPr lang="en-US"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0" y="1198363"/>
            <a:ext cx="8545924" cy="182261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As simple to use and great a value as GNSS is, if you’re willing to know a bit more, you can get better results making it a better value. That’s why we’re here, so let’s dip a toe in.</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Here’s how GNSS positioning works in six slides. </a:t>
            </a: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10</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GB" sz="3600" dirty="0" smtClean="0">
                <a:latin typeface="Arial" pitchFamily="34"/>
                <a:ea typeface="Gothic" pitchFamily="2"/>
                <a:cs typeface="Gothic" pitchFamily="2"/>
              </a:rPr>
              <a:t>Let’s test the waters.</a:t>
            </a:r>
            <a:endParaRPr lang="en-US" sz="3600" dirty="0" smtClean="0">
              <a:latin typeface="+mj-lt"/>
              <a:ea typeface="+mj-ea"/>
              <a:cs typeface="+mj-cs"/>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818378" y="2845875"/>
            <a:ext cx="7507244" cy="1857375"/>
            <a:chOff x="2075155" y="2917125"/>
            <a:chExt cx="7507244" cy="1857375"/>
          </a:xfrm>
        </p:grpSpPr>
        <p:pic>
          <p:nvPicPr>
            <p:cNvPr id="2051" name="Picture 3"/>
            <p:cNvPicPr>
              <a:picLocks noChangeAspect="1" noChangeArrowheads="1"/>
            </p:cNvPicPr>
            <p:nvPr/>
          </p:nvPicPr>
          <p:blipFill>
            <a:blip r:embed="rId3" cstate="print"/>
            <a:srcRect/>
            <a:stretch>
              <a:fillRect/>
            </a:stretch>
          </p:blipFill>
          <p:spPr bwMode="auto">
            <a:xfrm>
              <a:off x="6810624" y="3021900"/>
              <a:ext cx="2771775" cy="1647825"/>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2075155" y="2917125"/>
              <a:ext cx="2457450" cy="18573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507185" y="2926650"/>
              <a:ext cx="2486025" cy="1838325"/>
            </a:xfrm>
            <a:prstGeom prst="rect">
              <a:avLst/>
            </a:prstGeom>
            <a:noFill/>
            <a:ln w="9525">
              <a:noFill/>
              <a:miter lim="800000"/>
              <a:headEnd/>
              <a:tailEnd/>
            </a:ln>
          </p:spPr>
        </p:pic>
      </p:grpSp>
      <p:sp>
        <p:nvSpPr>
          <p:cNvPr id="2" name="TextBox 1"/>
          <p:cNvSpPr txBox="1"/>
          <p:nvPr/>
        </p:nvSpPr>
        <p:spPr>
          <a:xfrm>
            <a:off x="432490" y="1138988"/>
            <a:ext cx="8280027" cy="182261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First, the water molecule is actually quite surprising. Nitrogen, oxygen, carbon dioxide, almost all the other constituents of our atmosphere are linear molecules or atoms. H</a:t>
            </a:r>
            <a:r>
              <a:rPr lang="en-GB" sz="2400" baseline="-25000" dirty="0" smtClean="0">
                <a:latin typeface="Arial" pitchFamily="34"/>
                <a:ea typeface="Gothic" pitchFamily="2"/>
                <a:cs typeface="Gothic" pitchFamily="2"/>
              </a:rPr>
              <a:t>2</a:t>
            </a:r>
            <a:r>
              <a:rPr lang="en-GB" sz="2400" dirty="0" smtClean="0">
                <a:latin typeface="Arial" pitchFamily="34"/>
                <a:ea typeface="Gothic" pitchFamily="2"/>
                <a:cs typeface="Gothic" pitchFamily="2"/>
              </a:rPr>
              <a:t>O is relatively unique. It’s bent. That makes E-M waves, like GNSS signals, more strongly with water.</a:t>
            </a:r>
            <a:endParaRPr lang="en-GB" sz="2200" dirty="0">
              <a:latin typeface="Arial" pitchFamily="34"/>
              <a:ea typeface="Gothic" pitchFamily="2"/>
              <a:cs typeface="Gothic" pitchFamily="2"/>
            </a:endParaRPr>
          </a:p>
        </p:txBody>
      </p:sp>
      <p:grpSp>
        <p:nvGrpSpPr>
          <p:cNvPr id="7" name="Group 2"/>
          <p:cNvGrpSpPr>
            <a:grpSpLocks/>
          </p:cNvGrpSpPr>
          <p:nvPr/>
        </p:nvGrpSpPr>
        <p:grpSpPr bwMode="auto">
          <a:xfrm>
            <a:off x="174625" y="6562725"/>
            <a:ext cx="1460500" cy="277813"/>
            <a:chOff x="121" y="4559"/>
            <a:chExt cx="1014" cy="193"/>
          </a:xfrm>
        </p:grpSpPr>
        <p:sp>
          <p:nvSpPr>
            <p:cNvPr id="14"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8" name="Group 4"/>
            <p:cNvGrpSpPr>
              <a:grpSpLocks/>
            </p:cNvGrpSpPr>
            <p:nvPr/>
          </p:nvGrpSpPr>
          <p:grpSpPr bwMode="auto">
            <a:xfrm>
              <a:off x="121" y="4559"/>
              <a:ext cx="1014" cy="193"/>
              <a:chOff x="121" y="4559"/>
              <a:chExt cx="1014" cy="193"/>
            </a:xfrm>
          </p:grpSpPr>
          <p:sp>
            <p:nvSpPr>
              <p:cNvPr id="16"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9"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100</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Neutral Atmosphere (Tropo) Correction</a:t>
            </a:r>
          </a:p>
        </p:txBody>
      </p:sp>
      <p:pic>
        <p:nvPicPr>
          <p:cNvPr id="2050" name="Picture 2"/>
          <p:cNvPicPr>
            <a:picLocks noChangeAspect="1" noChangeArrowheads="1"/>
          </p:cNvPicPr>
          <p:nvPr/>
        </p:nvPicPr>
        <p:blipFill>
          <a:blip r:embed="rId6" cstate="print"/>
          <a:srcRect/>
          <a:stretch>
            <a:fillRect/>
          </a:stretch>
        </p:blipFill>
        <p:spPr bwMode="auto">
          <a:xfrm>
            <a:off x="3324350" y="4849029"/>
            <a:ext cx="2524125" cy="1809750"/>
          </a:xfrm>
          <a:prstGeom prst="rect">
            <a:avLst/>
          </a:prstGeom>
          <a:noFill/>
          <a:ln w="9525">
            <a:noFill/>
            <a:miter lim="800000"/>
            <a:headEnd/>
            <a:tailEnd/>
          </a:ln>
        </p:spPr>
      </p:pic>
      <p:sp>
        <p:nvSpPr>
          <p:cNvPr id="25" name="TextBox 24"/>
          <p:cNvSpPr txBox="1"/>
          <p:nvPr/>
        </p:nvSpPr>
        <p:spPr>
          <a:xfrm>
            <a:off x="1056942" y="4503118"/>
            <a:ext cx="2005677" cy="369332"/>
          </a:xfrm>
          <a:prstGeom prst="rect">
            <a:avLst/>
          </a:prstGeom>
          <a:noFill/>
        </p:spPr>
        <p:txBody>
          <a:bodyPr wrap="none" rtlCol="0">
            <a:spAutoFit/>
          </a:bodyPr>
          <a:lstStyle/>
          <a:p>
            <a:r>
              <a:rPr lang="en-US" dirty="0" smtClean="0"/>
              <a:t>nitrogen molecule</a:t>
            </a:r>
            <a:endParaRPr lang="en-US" dirty="0"/>
          </a:p>
        </p:txBody>
      </p:sp>
      <p:sp>
        <p:nvSpPr>
          <p:cNvPr id="26" name="TextBox 25"/>
          <p:cNvSpPr txBox="1"/>
          <p:nvPr/>
        </p:nvSpPr>
        <p:spPr>
          <a:xfrm>
            <a:off x="3536903" y="4503118"/>
            <a:ext cx="1915909" cy="369332"/>
          </a:xfrm>
          <a:prstGeom prst="rect">
            <a:avLst/>
          </a:prstGeom>
          <a:noFill/>
        </p:spPr>
        <p:txBody>
          <a:bodyPr wrap="none" rtlCol="0">
            <a:spAutoFit/>
          </a:bodyPr>
          <a:lstStyle/>
          <a:p>
            <a:r>
              <a:rPr lang="en-US" dirty="0" smtClean="0"/>
              <a:t>oxygen molecule</a:t>
            </a:r>
            <a:endParaRPr lang="en-US" dirty="0"/>
          </a:p>
        </p:txBody>
      </p:sp>
      <p:sp>
        <p:nvSpPr>
          <p:cNvPr id="27" name="TextBox 26"/>
          <p:cNvSpPr txBox="1"/>
          <p:nvPr/>
        </p:nvSpPr>
        <p:spPr>
          <a:xfrm>
            <a:off x="3718226" y="6471738"/>
            <a:ext cx="1736373" cy="369332"/>
          </a:xfrm>
          <a:prstGeom prst="rect">
            <a:avLst/>
          </a:prstGeom>
          <a:noFill/>
        </p:spPr>
        <p:txBody>
          <a:bodyPr wrap="none" rtlCol="0">
            <a:spAutoFit/>
          </a:bodyPr>
          <a:lstStyle/>
          <a:p>
            <a:r>
              <a:rPr lang="en-US" dirty="0" smtClean="0"/>
              <a:t>water molecule</a:t>
            </a:r>
            <a:endParaRPr lang="en-US" dirty="0"/>
          </a:p>
        </p:txBody>
      </p:sp>
      <p:sp>
        <p:nvSpPr>
          <p:cNvPr id="28" name="TextBox 27"/>
          <p:cNvSpPr txBox="1"/>
          <p:nvPr/>
        </p:nvSpPr>
        <p:spPr>
          <a:xfrm>
            <a:off x="5682344" y="4503118"/>
            <a:ext cx="2672526" cy="369332"/>
          </a:xfrm>
          <a:prstGeom prst="rect">
            <a:avLst/>
          </a:prstGeom>
          <a:noFill/>
        </p:spPr>
        <p:txBody>
          <a:bodyPr wrap="none" rtlCol="0">
            <a:spAutoFit/>
          </a:bodyPr>
          <a:lstStyle/>
          <a:p>
            <a:r>
              <a:rPr lang="en-US" dirty="0" smtClean="0"/>
              <a:t>carbon dioxide molecule</a:t>
            </a:r>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90" y="1138988"/>
            <a:ext cx="8280027" cy="434837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Second, everything else is very well mixed throughout our atmosphere. When we’re outside walking around, we generally don’t worry about getting caught in a pocket of carbon dioxide or nitrogen. We do worry about getting caught in a shower. We see clouds here but not</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over there. The water vapor in our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atmosphere is clumpy.</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Moreover, it is almost entirely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confined to the lowest layers of the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atmosphere. This is called the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troposphere, thus, the tropo correction.</a:t>
            </a:r>
            <a:endParaRPr lang="en-GB" sz="2400" dirty="0">
              <a:latin typeface="Arial" pitchFamily="34"/>
              <a:ea typeface="Gothic" pitchFamily="2"/>
              <a:cs typeface="Gothic" pitchFamily="2"/>
            </a:endParaRPr>
          </a:p>
        </p:txBody>
      </p:sp>
      <p:grpSp>
        <p:nvGrpSpPr>
          <p:cNvPr id="4" name="Group 3"/>
          <p:cNvGrpSpPr/>
          <p:nvPr/>
        </p:nvGrpSpPr>
        <p:grpSpPr>
          <a:xfrm>
            <a:off x="876086" y="2618442"/>
            <a:ext cx="7830551" cy="3788433"/>
            <a:chOff x="965520" y="2887559"/>
            <a:chExt cx="8629920" cy="4177800"/>
          </a:xfrm>
        </p:grpSpPr>
        <p:pic>
          <p:nvPicPr>
            <p:cNvPr id="5" name="Picture 4"/>
            <p:cNvPicPr>
              <a:picLocks noChangeAspect="1"/>
            </p:cNvPicPr>
            <p:nvPr/>
          </p:nvPicPr>
          <p:blipFill>
            <a:blip r:embed="rId3" cstate="print">
              <a:alphaModFix/>
              <a:lum/>
            </a:blip>
            <a:srcRect/>
            <a:stretch>
              <a:fillRect/>
            </a:stretch>
          </p:blipFill>
          <p:spPr>
            <a:xfrm>
              <a:off x="6606720" y="2887559"/>
              <a:ext cx="2988720" cy="4177800"/>
            </a:xfrm>
            <a:prstGeom prst="rect">
              <a:avLst/>
            </a:prstGeom>
            <a:noFill/>
            <a:ln>
              <a:noFill/>
            </a:ln>
          </p:spPr>
        </p:pic>
        <p:sp>
          <p:nvSpPr>
            <p:cNvPr id="6" name="TextBox 5"/>
            <p:cNvSpPr txBox="1"/>
            <p:nvPr/>
          </p:nvSpPr>
          <p:spPr>
            <a:xfrm>
              <a:off x="965520" y="6857279"/>
              <a:ext cx="5595120" cy="1711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dirty="0">
                  <a:latin typeface="Arial" pitchFamily="34"/>
                  <a:ea typeface="Gothic" pitchFamily="2"/>
                  <a:cs typeface="Gothic" pitchFamily="2"/>
                </a:rPr>
                <a:t>www.windows.ucar.edu/spaceweather/images/atmos_layers_new_gif_image.html</a:t>
              </a:r>
            </a:p>
          </p:txBody>
        </p:sp>
      </p:grpSp>
      <p:grpSp>
        <p:nvGrpSpPr>
          <p:cNvPr id="7" name="Group 2"/>
          <p:cNvGrpSpPr>
            <a:grpSpLocks/>
          </p:cNvGrpSpPr>
          <p:nvPr/>
        </p:nvGrpSpPr>
        <p:grpSpPr bwMode="auto">
          <a:xfrm>
            <a:off x="174625" y="6562725"/>
            <a:ext cx="1460500" cy="277813"/>
            <a:chOff x="121" y="4559"/>
            <a:chExt cx="1014" cy="193"/>
          </a:xfrm>
        </p:grpSpPr>
        <p:sp>
          <p:nvSpPr>
            <p:cNvPr id="14"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8" name="Group 4"/>
            <p:cNvGrpSpPr>
              <a:grpSpLocks/>
            </p:cNvGrpSpPr>
            <p:nvPr/>
          </p:nvGrpSpPr>
          <p:grpSpPr bwMode="auto">
            <a:xfrm>
              <a:off x="121" y="4559"/>
              <a:ext cx="1014" cy="193"/>
              <a:chOff x="121" y="4559"/>
              <a:chExt cx="1014" cy="193"/>
            </a:xfrm>
          </p:grpSpPr>
          <p:sp>
            <p:nvSpPr>
              <p:cNvPr id="16"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9"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101</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Neutral Atmosphere (Tropo) Correction</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90" y="1138988"/>
            <a:ext cx="8280027" cy="4009752"/>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Because the dry part of our atmosphere, i.e. not water vapor, is “well behaved,” the most common strategy for dealing with it in GNSS data processing is to model and remove its effect. Global climatological models exist capable of doing this quite well.</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wet part is modelled and removed too, but a small correction derived from the GNSS observations themselves is usually computed as part of the data processing.</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What does this correction look like?</a:t>
            </a:r>
            <a:endParaRPr lang="en-GB" sz="2400" dirty="0">
              <a:latin typeface="Arial" pitchFamily="34"/>
              <a:ea typeface="Gothic" pitchFamily="2"/>
              <a:cs typeface="Gothic" pitchFamily="2"/>
            </a:endParaRPr>
          </a:p>
        </p:txBody>
      </p:sp>
      <p:grpSp>
        <p:nvGrpSpPr>
          <p:cNvPr id="7" name="Group 2"/>
          <p:cNvGrpSpPr>
            <a:grpSpLocks/>
          </p:cNvGrpSpPr>
          <p:nvPr/>
        </p:nvGrpSpPr>
        <p:grpSpPr bwMode="auto">
          <a:xfrm>
            <a:off x="174625" y="6562725"/>
            <a:ext cx="1460500" cy="277813"/>
            <a:chOff x="121" y="4559"/>
            <a:chExt cx="1014" cy="193"/>
          </a:xfrm>
        </p:grpSpPr>
        <p:sp>
          <p:nvSpPr>
            <p:cNvPr id="14"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8" name="Group 4"/>
            <p:cNvGrpSpPr>
              <a:grpSpLocks/>
            </p:cNvGrpSpPr>
            <p:nvPr/>
          </p:nvGrpSpPr>
          <p:grpSpPr bwMode="auto">
            <a:xfrm>
              <a:off x="121" y="4559"/>
              <a:ext cx="1014" cy="193"/>
              <a:chOff x="121" y="4559"/>
              <a:chExt cx="1014" cy="193"/>
            </a:xfrm>
          </p:grpSpPr>
          <p:sp>
            <p:nvSpPr>
              <p:cNvPr id="16"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9"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102</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Neutral Atmosphere (Tropo) Correction</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90" y="1138988"/>
            <a:ext cx="8280027" cy="51033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world is round. Duh! But this is actually has a non-trivial impact on GNSS processing.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Think for a moment. Signals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from satellites near the horizon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must travel a much longer path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though the atmosphere, the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wet part of the atmosphere,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than do signals from satellites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high overhead. This change in </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a:t>
            </a:r>
            <a:r>
              <a:rPr lang="en-GB" sz="2400" b="1" dirty="0" smtClean="0">
                <a:latin typeface="Arial" pitchFamily="34"/>
                <a:ea typeface="Gothic" pitchFamily="2"/>
                <a:cs typeface="Gothic" pitchFamily="2"/>
              </a:rPr>
              <a:t>ray path </a:t>
            </a:r>
            <a:r>
              <a:rPr lang="en-GB" sz="2400" dirty="0" smtClean="0">
                <a:latin typeface="Arial" pitchFamily="34"/>
                <a:ea typeface="Gothic" pitchFamily="2"/>
                <a:cs typeface="Gothic" pitchFamily="2"/>
              </a:rPr>
              <a:t>as a function of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observed elevation has a </a:t>
            </a:r>
            <a:br>
              <a:rPr lang="en-GB" sz="2400" dirty="0" smtClean="0">
                <a:latin typeface="Arial" pitchFamily="34"/>
                <a:ea typeface="Gothic" pitchFamily="2"/>
                <a:cs typeface="Gothic" pitchFamily="2"/>
              </a:rPr>
            </a:br>
            <a:r>
              <a:rPr lang="en-GB" sz="2400" dirty="0" smtClean="0">
                <a:latin typeface="Arial" pitchFamily="34"/>
                <a:ea typeface="Gothic" pitchFamily="2"/>
                <a:cs typeface="Gothic" pitchFamily="2"/>
              </a:rPr>
              <a:t>simple form:</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1</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sin(</a:t>
            </a:r>
            <a:r>
              <a:rPr lang="en-GB" sz="2400" dirty="0" err="1" smtClean="0">
                <a:latin typeface="Arial" pitchFamily="34"/>
                <a:ea typeface="Gothic" pitchFamily="2"/>
                <a:cs typeface="Gothic" pitchFamily="2"/>
              </a:rPr>
              <a:t>obs</a:t>
            </a:r>
            <a:r>
              <a:rPr lang="en-GB" sz="2400" dirty="0" smtClean="0">
                <a:latin typeface="Arial" pitchFamily="34"/>
                <a:ea typeface="Gothic" pitchFamily="2"/>
                <a:cs typeface="Gothic" pitchFamily="2"/>
              </a:rPr>
              <a:t> </a:t>
            </a:r>
            <a:r>
              <a:rPr lang="en-GB" sz="2400" dirty="0" err="1" smtClean="0">
                <a:latin typeface="Arial" pitchFamily="34"/>
                <a:ea typeface="Gothic" pitchFamily="2"/>
                <a:cs typeface="Gothic" pitchFamily="2"/>
              </a:rPr>
              <a:t>elv</a:t>
            </a:r>
            <a:r>
              <a:rPr lang="en-GB" sz="2400" dirty="0" smtClean="0">
                <a:latin typeface="Arial" pitchFamily="34"/>
                <a:ea typeface="Gothic" pitchFamily="2"/>
                <a:cs typeface="Gothic" pitchFamily="2"/>
              </a:rPr>
              <a:t>)</a:t>
            </a:r>
            <a:endParaRPr lang="en-GB" sz="2400" dirty="0">
              <a:latin typeface="Arial" pitchFamily="34"/>
              <a:ea typeface="Gothic" pitchFamily="2"/>
              <a:cs typeface="Gothic" pitchFamily="2"/>
            </a:endParaRPr>
          </a:p>
        </p:txBody>
      </p:sp>
      <p:grpSp>
        <p:nvGrpSpPr>
          <p:cNvPr id="4" name="Group 2"/>
          <p:cNvGrpSpPr>
            <a:grpSpLocks/>
          </p:cNvGrpSpPr>
          <p:nvPr/>
        </p:nvGrpSpPr>
        <p:grpSpPr bwMode="auto">
          <a:xfrm>
            <a:off x="174625" y="6562725"/>
            <a:ext cx="1460500" cy="277813"/>
            <a:chOff x="121" y="4559"/>
            <a:chExt cx="1014" cy="193"/>
          </a:xfrm>
        </p:grpSpPr>
        <p:sp>
          <p:nvSpPr>
            <p:cNvPr id="14"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5" name="Group 4"/>
            <p:cNvGrpSpPr>
              <a:grpSpLocks/>
            </p:cNvGrpSpPr>
            <p:nvPr/>
          </p:nvGrpSpPr>
          <p:grpSpPr bwMode="auto">
            <a:xfrm>
              <a:off x="121" y="4559"/>
              <a:ext cx="1014" cy="193"/>
              <a:chOff x="121" y="4559"/>
              <a:chExt cx="1014" cy="193"/>
            </a:xfrm>
          </p:grpSpPr>
          <p:sp>
            <p:nvSpPr>
              <p:cNvPr id="16"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6"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7"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103</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Neutral Atmosphere (Tropo) Correction</a:t>
            </a:r>
          </a:p>
        </p:txBody>
      </p:sp>
      <p:sp>
        <p:nvSpPr>
          <p:cNvPr id="24" name="Rectangle 23"/>
          <p:cNvSpPr/>
          <p:nvPr/>
        </p:nvSpPr>
        <p:spPr>
          <a:xfrm>
            <a:off x="4846320" y="1512905"/>
            <a:ext cx="3840480" cy="50292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tmo_effects.png"/>
          <p:cNvPicPr>
            <a:picLocks noChangeAspect="1"/>
          </p:cNvPicPr>
          <p:nvPr/>
        </p:nvPicPr>
        <p:blipFill>
          <a:blip r:embed="rId3" cstate="print"/>
          <a:srcRect l="11452" r="10434" b="36714"/>
          <a:stretch>
            <a:fillRect/>
          </a:stretch>
        </p:blipFill>
        <p:spPr>
          <a:xfrm>
            <a:off x="4872941" y="2464345"/>
            <a:ext cx="3796497" cy="4065189"/>
          </a:xfrm>
          <a:prstGeom prst="rect">
            <a:avLst/>
          </a:prstGeom>
        </p:spPr>
      </p:pic>
      <p:cxnSp>
        <p:nvCxnSpPr>
          <p:cNvPr id="29" name="Straight Connector 28"/>
          <p:cNvCxnSpPr/>
          <p:nvPr/>
        </p:nvCxnSpPr>
        <p:spPr>
          <a:xfrm>
            <a:off x="1888177" y="5807034"/>
            <a:ext cx="15675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90" y="1138988"/>
            <a:ext cx="8280027" cy="534607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 function representing the wet correction can be written as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				zenith wet delay</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				   sin(</a:t>
            </a:r>
            <a:r>
              <a:rPr lang="en-GB" sz="2200" dirty="0" err="1" smtClean="0">
                <a:latin typeface="Arial" pitchFamily="34"/>
                <a:ea typeface="Gothic" pitchFamily="2"/>
                <a:cs typeface="Gothic" pitchFamily="2"/>
              </a:rPr>
              <a:t>obs</a:t>
            </a:r>
            <a:r>
              <a:rPr lang="en-GB"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elv</a:t>
            </a:r>
            <a:r>
              <a:rPr lang="en-GB" sz="2200" dirty="0" smtClean="0">
                <a:latin typeface="Arial" pitchFamily="34"/>
                <a:ea typeface="Gothic" pitchFamily="2"/>
                <a:cs typeface="Gothic" pitchFamily="2"/>
              </a:rPr>
              <a: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 </a:t>
            </a:r>
            <a:r>
              <a:rPr lang="en-GB" sz="2200" b="1" dirty="0" smtClean="0">
                <a:latin typeface="Arial" pitchFamily="34"/>
                <a:ea typeface="Gothic" pitchFamily="2"/>
                <a:cs typeface="Gothic" pitchFamily="2"/>
              </a:rPr>
              <a:t>zenith wet delay </a:t>
            </a:r>
            <a:r>
              <a:rPr lang="en-GB" sz="2200" dirty="0" smtClean="0">
                <a:latin typeface="Arial" pitchFamily="34"/>
                <a:ea typeface="Gothic" pitchFamily="2"/>
                <a:cs typeface="Gothic" pitchFamily="2"/>
              </a:rPr>
              <a:t>is the delay </a:t>
            </a:r>
            <a:br>
              <a:rPr lang="en-GB" sz="2200" dirty="0" smtClean="0">
                <a:latin typeface="Arial" pitchFamily="34"/>
                <a:ea typeface="Gothic" pitchFamily="2"/>
                <a:cs typeface="Gothic" pitchFamily="2"/>
              </a:rPr>
            </a:br>
            <a:r>
              <a:rPr lang="en-GB" sz="2200" dirty="0" smtClean="0">
                <a:latin typeface="Arial" pitchFamily="34"/>
                <a:ea typeface="Gothic" pitchFamily="2"/>
                <a:cs typeface="Gothic" pitchFamily="2"/>
              </a:rPr>
              <a:t>caused by the wet portion of the </a:t>
            </a:r>
            <a:br>
              <a:rPr lang="en-GB" sz="2200" dirty="0" smtClean="0">
                <a:latin typeface="Arial" pitchFamily="34"/>
                <a:ea typeface="Gothic" pitchFamily="2"/>
                <a:cs typeface="Gothic" pitchFamily="2"/>
              </a:rPr>
            </a:br>
            <a:r>
              <a:rPr lang="en-GB" sz="2200" dirty="0" smtClean="0">
                <a:latin typeface="Arial" pitchFamily="34"/>
                <a:ea typeface="Gothic" pitchFamily="2"/>
                <a:cs typeface="Gothic" pitchFamily="2"/>
              </a:rPr>
              <a:t>atmosphere on a signal straight </a:t>
            </a:r>
            <a:br>
              <a:rPr lang="en-GB" sz="2200" dirty="0" smtClean="0">
                <a:latin typeface="Arial" pitchFamily="34"/>
                <a:ea typeface="Gothic" pitchFamily="2"/>
                <a:cs typeface="Gothic" pitchFamily="2"/>
              </a:rPr>
            </a:br>
            <a:r>
              <a:rPr lang="en-GB" sz="2200" dirty="0" smtClean="0">
                <a:latin typeface="Arial" pitchFamily="34"/>
                <a:ea typeface="Gothic" pitchFamily="2"/>
                <a:cs typeface="Gothic" pitchFamily="2"/>
              </a:rPr>
              <a:t>overhead. This is unknown</a:t>
            </a:r>
            <a:br>
              <a:rPr lang="en-GB" sz="2200" dirty="0" smtClean="0">
                <a:latin typeface="Arial" pitchFamily="34"/>
                <a:ea typeface="Gothic" pitchFamily="2"/>
                <a:cs typeface="Gothic" pitchFamily="2"/>
              </a:rPr>
            </a:br>
            <a:r>
              <a:rPr lang="en-GB" sz="2200" dirty="0" smtClean="0">
                <a:latin typeface="Arial" pitchFamily="34"/>
                <a:ea typeface="Gothic" pitchFamily="2"/>
                <a:cs typeface="Gothic" pitchFamily="2"/>
              </a:rPr>
              <a:t>and estimated from the </a:t>
            </a:r>
            <a:br>
              <a:rPr lang="en-GB" sz="2200" dirty="0" smtClean="0">
                <a:latin typeface="Arial" pitchFamily="34"/>
                <a:ea typeface="Gothic" pitchFamily="2"/>
                <a:cs typeface="Gothic" pitchFamily="2"/>
              </a:rPr>
            </a:br>
            <a:r>
              <a:rPr lang="en-GB" sz="2200" dirty="0" smtClean="0">
                <a:latin typeface="Arial" pitchFamily="34"/>
                <a:ea typeface="Gothic" pitchFamily="2"/>
                <a:cs typeface="Gothic" pitchFamily="2"/>
              </a:rPr>
              <a:t>observations in the processing.</a:t>
            </a:r>
            <a:br>
              <a:rPr lang="en-GB" sz="2200" dirty="0" smtClean="0">
                <a:latin typeface="Arial" pitchFamily="34"/>
                <a:ea typeface="Gothic" pitchFamily="2"/>
                <a:cs typeface="Gothic" pitchFamily="2"/>
              </a:rPr>
            </a:b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sin(</a:t>
            </a:r>
            <a:r>
              <a:rPr lang="en-GB" sz="2200" dirty="0" err="1" smtClean="0">
                <a:latin typeface="Arial" pitchFamily="34"/>
                <a:ea typeface="Gothic" pitchFamily="2"/>
                <a:cs typeface="Gothic" pitchFamily="2"/>
              </a:rPr>
              <a:t>obs</a:t>
            </a:r>
            <a:r>
              <a:rPr lang="en-GB"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elv</a:t>
            </a:r>
            <a:r>
              <a:rPr lang="en-GB" sz="2200" dirty="0" smtClean="0">
                <a:latin typeface="Arial" pitchFamily="34"/>
                <a:ea typeface="Gothic" pitchFamily="2"/>
                <a:cs typeface="Gothic" pitchFamily="2"/>
              </a:rPr>
              <a:t>) is called a </a:t>
            </a:r>
            <a:r>
              <a:rPr lang="en-GB" sz="2200" b="1" dirty="0" smtClean="0">
                <a:latin typeface="Arial" pitchFamily="34"/>
                <a:ea typeface="Gothic" pitchFamily="2"/>
                <a:cs typeface="Gothic" pitchFamily="2"/>
              </a:rPr>
              <a:t>mapping </a:t>
            </a:r>
            <a:br>
              <a:rPr lang="en-GB" sz="2200" b="1" dirty="0" smtClean="0">
                <a:latin typeface="Arial" pitchFamily="34"/>
                <a:ea typeface="Gothic" pitchFamily="2"/>
                <a:cs typeface="Gothic" pitchFamily="2"/>
              </a:rPr>
            </a:br>
            <a:r>
              <a:rPr lang="en-GB" sz="2200" b="1" dirty="0" smtClean="0">
                <a:latin typeface="Arial" pitchFamily="34"/>
                <a:ea typeface="Gothic" pitchFamily="2"/>
                <a:cs typeface="Gothic" pitchFamily="2"/>
              </a:rPr>
              <a:t>function</a:t>
            </a:r>
            <a:r>
              <a:rPr lang="en-GB" sz="2200" dirty="0" smtClean="0">
                <a:latin typeface="Arial" pitchFamily="34"/>
                <a:ea typeface="Gothic" pitchFamily="2"/>
                <a:cs typeface="Gothic" pitchFamily="2"/>
              </a:rPr>
              <a:t>. It “maps” the zenith </a:t>
            </a:r>
            <a:br>
              <a:rPr lang="en-GB" sz="2200" dirty="0" smtClean="0">
                <a:latin typeface="Arial" pitchFamily="34"/>
                <a:ea typeface="Gothic" pitchFamily="2"/>
                <a:cs typeface="Gothic" pitchFamily="2"/>
              </a:rPr>
            </a:br>
            <a:r>
              <a:rPr lang="en-GB" sz="2200" dirty="0" smtClean="0">
                <a:latin typeface="Arial" pitchFamily="34"/>
                <a:ea typeface="Gothic" pitchFamily="2"/>
                <a:cs typeface="Gothic" pitchFamily="2"/>
              </a:rPr>
              <a:t>delay to that of a signal coming </a:t>
            </a:r>
            <a:br>
              <a:rPr lang="en-GB" sz="2200" dirty="0" smtClean="0">
                <a:latin typeface="Arial" pitchFamily="34"/>
                <a:ea typeface="Gothic" pitchFamily="2"/>
                <a:cs typeface="Gothic" pitchFamily="2"/>
              </a:rPr>
            </a:br>
            <a:r>
              <a:rPr lang="en-GB" sz="2200" dirty="0" smtClean="0">
                <a:latin typeface="Arial" pitchFamily="34"/>
                <a:ea typeface="Gothic" pitchFamily="2"/>
                <a:cs typeface="Gothic" pitchFamily="2"/>
              </a:rPr>
              <a:t>from a lower observed elevation. </a:t>
            </a:r>
            <a:br>
              <a:rPr lang="en-GB" sz="2200" dirty="0" smtClean="0">
                <a:latin typeface="Arial" pitchFamily="34"/>
                <a:ea typeface="Gothic" pitchFamily="2"/>
                <a:cs typeface="Gothic" pitchFamily="2"/>
              </a:rPr>
            </a:br>
            <a:r>
              <a:rPr lang="en-GB" sz="2200" dirty="0" smtClean="0">
                <a:latin typeface="Arial" pitchFamily="34"/>
                <a:ea typeface="Gothic" pitchFamily="2"/>
                <a:cs typeface="Gothic" pitchFamily="2"/>
              </a:rPr>
              <a:t>This is computed.</a:t>
            </a:r>
            <a:endParaRPr lang="en-GB" sz="22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14"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6"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104</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Neutral Atmosphere (Tropo) Correction</a:t>
            </a:r>
          </a:p>
        </p:txBody>
      </p:sp>
      <p:sp>
        <p:nvSpPr>
          <p:cNvPr id="24" name="Rectangle 23"/>
          <p:cNvSpPr/>
          <p:nvPr/>
        </p:nvSpPr>
        <p:spPr>
          <a:xfrm>
            <a:off x="4846320" y="1512905"/>
            <a:ext cx="3840480" cy="50292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tmo_effects.png"/>
          <p:cNvPicPr>
            <a:picLocks noChangeAspect="1"/>
          </p:cNvPicPr>
          <p:nvPr/>
        </p:nvPicPr>
        <p:blipFill>
          <a:blip r:embed="rId3" cstate="print"/>
          <a:srcRect l="11452" r="10434" b="36714"/>
          <a:stretch>
            <a:fillRect/>
          </a:stretch>
        </p:blipFill>
        <p:spPr>
          <a:xfrm>
            <a:off x="4872941" y="2464345"/>
            <a:ext cx="3796497" cy="4065189"/>
          </a:xfrm>
          <a:prstGeom prst="rect">
            <a:avLst/>
          </a:prstGeom>
        </p:spPr>
      </p:pic>
      <p:cxnSp>
        <p:nvCxnSpPr>
          <p:cNvPr id="29" name="Straight Connector 28"/>
          <p:cNvCxnSpPr/>
          <p:nvPr/>
        </p:nvCxnSpPr>
        <p:spPr>
          <a:xfrm>
            <a:off x="1567542" y="1793174"/>
            <a:ext cx="21375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670" y="984613"/>
            <a:ext cx="4283415" cy="534607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Unfortunately, comprehensive evaluations show that the neutral atmosphere is almost but not perfectly corrected using this technique. This figure showing </a:t>
            </a:r>
            <a:r>
              <a:rPr lang="en-GB" sz="2200" dirty="0">
                <a:latin typeface="Arial" pitchFamily="34"/>
                <a:ea typeface="Gothic" pitchFamily="2"/>
                <a:cs typeface="Gothic" pitchFamily="2"/>
              </a:rPr>
              <a:t>the post-fit RMS </a:t>
            </a:r>
            <a:r>
              <a:rPr lang="en-GB" sz="2200" dirty="0" smtClean="0">
                <a:latin typeface="Arial" pitchFamily="34"/>
                <a:ea typeface="Gothic" pitchFamily="2"/>
                <a:cs typeface="Gothic" pitchFamily="2"/>
              </a:rPr>
              <a:t>of observations from data processing. The </a:t>
            </a:r>
            <a:r>
              <a:rPr lang="en-GB" sz="2200" dirty="0">
                <a:latin typeface="Arial" pitchFamily="34"/>
                <a:ea typeface="Gothic" pitchFamily="2"/>
                <a:cs typeface="Gothic" pitchFamily="2"/>
              </a:rPr>
              <a:t>seasonal </a:t>
            </a:r>
            <a:r>
              <a:rPr lang="en-GB" sz="2200" dirty="0" smtClean="0">
                <a:latin typeface="Arial" pitchFamily="34"/>
                <a:ea typeface="Gothic" pitchFamily="2"/>
                <a:cs typeface="Gothic" pitchFamily="2"/>
              </a:rPr>
              <a:t>signal </a:t>
            </a:r>
            <a:r>
              <a:rPr lang="en-GB" sz="2200" dirty="0">
                <a:latin typeface="Arial" pitchFamily="34"/>
                <a:ea typeface="Gothic" pitchFamily="2"/>
                <a:cs typeface="Gothic" pitchFamily="2"/>
              </a:rPr>
              <a:t>is </a:t>
            </a:r>
            <a:r>
              <a:rPr lang="en-GB" sz="2200" dirty="0" smtClean="0">
                <a:latin typeface="Arial" pitchFamily="34"/>
                <a:ea typeface="Gothic" pitchFamily="2"/>
                <a:cs typeface="Gothic" pitchFamily="2"/>
              </a:rPr>
              <a:t>obvious. You may have seen something similar in your own results.</a:t>
            </a: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For conventional surveys, there is little more you can do. For larger surveys some additional options are possible but will not be discussed here.</a:t>
            </a:r>
            <a:endParaRPr lang="en-GB" sz="2200" dirty="0">
              <a:latin typeface="Arial" pitchFamily="34"/>
              <a:ea typeface="Gothic" pitchFamily="2"/>
              <a:cs typeface="Gothic" pitchFamily="2"/>
            </a:endParaRPr>
          </a:p>
        </p:txBody>
      </p:sp>
      <p:pic>
        <p:nvPicPr>
          <p:cNvPr id="3" name="Picture 2"/>
          <p:cNvPicPr>
            <a:picLocks noChangeAspect="1"/>
          </p:cNvPicPr>
          <p:nvPr/>
        </p:nvPicPr>
        <p:blipFill>
          <a:blip r:embed="rId3" cstate="print">
            <a:alphaModFix/>
            <a:lum/>
          </a:blip>
          <a:srcRect/>
          <a:stretch>
            <a:fillRect/>
          </a:stretch>
        </p:blipFill>
        <p:spPr>
          <a:xfrm>
            <a:off x="4572831" y="984613"/>
            <a:ext cx="4128253" cy="5585858"/>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105</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Neutral Atmosphere Effects Upon Positions</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857" y="1103363"/>
            <a:ext cx="8280027" cy="31040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Using data from the FAA automated airport surface meteorological</a:t>
            </a:r>
          </a:p>
        </p:txBody>
      </p:sp>
      <p:pic>
        <p:nvPicPr>
          <p:cNvPr id="3" name="Picture 2"/>
          <p:cNvPicPr>
            <a:picLocks noChangeAspect="1"/>
          </p:cNvPicPr>
          <p:nvPr/>
        </p:nvPicPr>
        <p:blipFill>
          <a:blip r:embed="rId3" cstate="print">
            <a:alphaModFix/>
            <a:lum/>
          </a:blip>
          <a:srcRect/>
          <a:stretch>
            <a:fillRect/>
          </a:stretch>
        </p:blipFill>
        <p:spPr>
          <a:xfrm>
            <a:off x="3360616" y="1617193"/>
            <a:ext cx="5331648" cy="4946672"/>
          </a:xfrm>
          <a:prstGeom prst="rect">
            <a:avLst/>
          </a:prstGeom>
          <a:noFill/>
          <a:ln>
            <a:noFill/>
          </a:ln>
        </p:spPr>
      </p:pic>
      <p:sp>
        <p:nvSpPr>
          <p:cNvPr id="4" name="TextBox 3"/>
          <p:cNvSpPr txBox="1"/>
          <p:nvPr/>
        </p:nvSpPr>
        <p:spPr>
          <a:xfrm>
            <a:off x="414851" y="1437321"/>
            <a:ext cx="2869656" cy="465409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data service, the magnitude and variability of </a:t>
            </a:r>
            <a:r>
              <a:rPr lang="en-GB" sz="2200" dirty="0" err="1">
                <a:latin typeface="Arial" pitchFamily="34"/>
                <a:ea typeface="Gothic" pitchFamily="2"/>
                <a:cs typeface="Gothic" pitchFamily="2"/>
              </a:rPr>
              <a:t>tropo</a:t>
            </a:r>
            <a:r>
              <a:rPr lang="en-GB" sz="2200" dirty="0">
                <a:latin typeface="Arial" pitchFamily="34"/>
                <a:ea typeface="Gothic" pitchFamily="2"/>
                <a:cs typeface="Gothic" pitchFamily="2"/>
              </a:rPr>
              <a:t> effects across the network can be demonstrated. Here we see the temperature, pressure and relative humidity across the network at </a:t>
            </a:r>
            <a:r>
              <a:rPr lang="en-GB" sz="2200" dirty="0" smtClean="0">
                <a:latin typeface="Arial" pitchFamily="34"/>
                <a:ea typeface="Gothic" pitchFamily="2"/>
                <a:cs typeface="Gothic" pitchFamily="2"/>
              </a:rPr>
              <a:t>11:50AM </a:t>
            </a:r>
            <a:r>
              <a:rPr lang="en-GB" sz="2200" dirty="0">
                <a:latin typeface="Arial" pitchFamily="34"/>
                <a:ea typeface="Gothic" pitchFamily="2"/>
                <a:cs typeface="Gothic" pitchFamily="2"/>
              </a:rPr>
              <a:t>EDT on April </a:t>
            </a:r>
            <a:r>
              <a:rPr lang="en-GB" sz="2200" dirty="0" smtClean="0">
                <a:latin typeface="Arial" pitchFamily="34"/>
                <a:ea typeface="Gothic" pitchFamily="2"/>
                <a:cs typeface="Gothic" pitchFamily="2"/>
              </a:rPr>
              <a:t>18</a:t>
            </a:r>
            <a:r>
              <a:rPr lang="en-GB" sz="2200" dirty="0">
                <a:latin typeface="Arial" pitchFamily="34"/>
                <a:ea typeface="Gothic" pitchFamily="2"/>
                <a:cs typeface="Gothic" pitchFamily="2"/>
              </a:rPr>
              <a:t>, 2002. These were used to compute the total zenith delay.</a:t>
            </a:r>
          </a:p>
        </p:txBody>
      </p:sp>
      <p:grpSp>
        <p:nvGrpSpPr>
          <p:cNvPr id="11" name="Group 2"/>
          <p:cNvGrpSpPr>
            <a:grpSpLocks/>
          </p:cNvGrpSpPr>
          <p:nvPr/>
        </p:nvGrpSpPr>
        <p:grpSpPr bwMode="auto">
          <a:xfrm>
            <a:off x="174625" y="6562725"/>
            <a:ext cx="1460500" cy="277813"/>
            <a:chOff x="121" y="4559"/>
            <a:chExt cx="1014" cy="193"/>
          </a:xfrm>
        </p:grpSpPr>
        <p:sp>
          <p:nvSpPr>
            <p:cNvPr id="12"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3" name="Group 4"/>
            <p:cNvGrpSpPr>
              <a:grpSpLocks/>
            </p:cNvGrpSpPr>
            <p:nvPr/>
          </p:nvGrpSpPr>
          <p:grpSpPr bwMode="auto">
            <a:xfrm>
              <a:off x="121" y="4559"/>
              <a:ext cx="1014" cy="193"/>
              <a:chOff x="121" y="4559"/>
              <a:chExt cx="1014" cy="193"/>
            </a:xfrm>
          </p:grpSpPr>
          <p:sp>
            <p:nvSpPr>
              <p:cNvPr id="14"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6"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7" name="Group 7"/>
          <p:cNvGrpSpPr>
            <a:grpSpLocks/>
          </p:cNvGrpSpPr>
          <p:nvPr/>
        </p:nvGrpSpPr>
        <p:grpSpPr bwMode="auto">
          <a:xfrm>
            <a:off x="8505825" y="6540500"/>
            <a:ext cx="257175" cy="277813"/>
            <a:chOff x="5904" y="4543"/>
            <a:chExt cx="178" cy="193"/>
          </a:xfrm>
        </p:grpSpPr>
        <p:sp>
          <p:nvSpPr>
            <p:cNvPr id="18"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9" name="Group 9"/>
            <p:cNvGrpSpPr>
              <a:grpSpLocks/>
            </p:cNvGrpSpPr>
            <p:nvPr/>
          </p:nvGrpSpPr>
          <p:grpSpPr bwMode="auto">
            <a:xfrm>
              <a:off x="5904" y="4543"/>
              <a:ext cx="178" cy="193"/>
              <a:chOff x="5904" y="4543"/>
              <a:chExt cx="178" cy="193"/>
            </a:xfrm>
          </p:grpSpPr>
          <p:sp>
            <p:nvSpPr>
              <p:cNvPr id="20"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1"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106</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Neutral Atmosphere Effects Upon Positions</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10" y="1032113"/>
            <a:ext cx="8280027" cy="137011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This figure also shows the relative zenith delay across the network with respect to the delay at the central site, </a:t>
            </a:r>
            <a:r>
              <a:rPr lang="en-GB" sz="2400" b="1" dirty="0" err="1">
                <a:latin typeface="Courier" pitchFamily="49"/>
                <a:ea typeface="Gothic" pitchFamily="2"/>
                <a:cs typeface="Gothic" pitchFamily="2"/>
              </a:rPr>
              <a:t>colb</a:t>
            </a:r>
            <a:r>
              <a:rPr lang="en-GB" sz="2200" dirty="0">
                <a:latin typeface="Arial" pitchFamily="34"/>
                <a:ea typeface="Gothic" pitchFamily="2"/>
                <a:cs typeface="Gothic" pitchFamily="2"/>
              </a:rPr>
              <a:t>. Significant variation can be seen across the region even on a relatively pleasant day.</a:t>
            </a:r>
          </a:p>
        </p:txBody>
      </p:sp>
      <p:pic>
        <p:nvPicPr>
          <p:cNvPr id="3" name="Picture 2"/>
          <p:cNvPicPr>
            <a:picLocks noChangeAspect="1"/>
          </p:cNvPicPr>
          <p:nvPr/>
        </p:nvPicPr>
        <p:blipFill>
          <a:blip r:embed="rId3" cstate="print">
            <a:alphaModFix/>
            <a:lum/>
          </a:blip>
          <a:srcRect/>
          <a:stretch>
            <a:fillRect/>
          </a:stretch>
        </p:blipFill>
        <p:spPr>
          <a:xfrm>
            <a:off x="4967429" y="2396342"/>
            <a:ext cx="3740842" cy="4204328"/>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107</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Neutral Atmosphere Effects Upon Positions</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0" y="1067738"/>
            <a:ext cx="8280027" cy="64453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Some guidelines for estimating tropo corrections </a:t>
            </a:r>
            <a:r>
              <a:rPr lang="en-GB" sz="2200" dirty="0" smtClean="0">
                <a:latin typeface="Arial" pitchFamily="34"/>
                <a:ea typeface="Gothic" pitchFamily="2"/>
                <a:cs typeface="Gothic" pitchFamily="2"/>
              </a:rPr>
              <a:t>as part of your GNSS data processing. If the separation between sites is:</a:t>
            </a:r>
          </a:p>
        </p:txBody>
      </p:sp>
      <p:pic>
        <p:nvPicPr>
          <p:cNvPr id="4" name="Picture 3"/>
          <p:cNvPicPr>
            <a:picLocks noChangeAspect="1"/>
          </p:cNvPicPr>
          <p:nvPr/>
        </p:nvPicPr>
        <p:blipFill>
          <a:blip r:embed="rId3" cstate="print">
            <a:alphaModFix/>
            <a:lum/>
          </a:blip>
          <a:srcRect/>
          <a:stretch>
            <a:fillRect/>
          </a:stretch>
        </p:blipFill>
        <p:spPr>
          <a:xfrm>
            <a:off x="4971348" y="2218217"/>
            <a:ext cx="3740842" cy="4204328"/>
          </a:xfrm>
          <a:prstGeom prst="rect">
            <a:avLst/>
          </a:prstGeom>
          <a:noFill/>
          <a:ln>
            <a:noFill/>
          </a:ln>
        </p:spPr>
      </p:pic>
      <p:sp>
        <p:nvSpPr>
          <p:cNvPr id="5" name="TextBox 4"/>
          <p:cNvSpPr txBox="1"/>
          <p:nvPr/>
        </p:nvSpPr>
        <p:spPr>
          <a:xfrm>
            <a:off x="419424" y="1837830"/>
            <a:ext cx="1075998" cy="10023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&lt; </a:t>
            </a:r>
            <a:r>
              <a:rPr lang="en-GB" sz="2200" dirty="0" smtClean="0">
                <a:latin typeface="Arial" pitchFamily="34"/>
                <a:ea typeface="Gothic" pitchFamily="2"/>
                <a:cs typeface="Gothic" pitchFamily="2"/>
              </a:rPr>
              <a:t>1 </a:t>
            </a:r>
            <a:r>
              <a:rPr lang="en-GB" sz="2200" dirty="0">
                <a:latin typeface="Arial" pitchFamily="34"/>
                <a:ea typeface="Gothic" pitchFamily="2"/>
                <a:cs typeface="Gothic" pitchFamily="2"/>
              </a:rPr>
              <a:t>km</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&lt; 50 km</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&gt; 50 km</a:t>
            </a:r>
          </a:p>
        </p:txBody>
      </p:sp>
      <p:sp>
        <p:nvSpPr>
          <p:cNvPr id="6" name="TextBox 5"/>
          <p:cNvSpPr txBox="1"/>
          <p:nvPr/>
        </p:nvSpPr>
        <p:spPr>
          <a:xfrm>
            <a:off x="1581986" y="1827711"/>
            <a:ext cx="3360616" cy="10023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none or relative correction,</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relative correction.</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absolute correction.</a:t>
            </a:r>
          </a:p>
        </p:txBody>
      </p:sp>
      <p:sp>
        <p:nvSpPr>
          <p:cNvPr id="7" name="TextBox 6"/>
          <p:cNvSpPr txBox="1"/>
          <p:nvPr/>
        </p:nvSpPr>
        <p:spPr>
          <a:xfrm>
            <a:off x="398190" y="3122405"/>
            <a:ext cx="4522852" cy="164692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If a relative correction is selected, use the site with the best surface met as the </a:t>
            </a:r>
            <a:r>
              <a:rPr lang="en-GB" sz="2200" dirty="0" err="1">
                <a:latin typeface="Arial" pitchFamily="34"/>
                <a:ea typeface="Gothic" pitchFamily="2"/>
                <a:cs typeface="Gothic" pitchFamily="2"/>
              </a:rPr>
              <a:t>tropo</a:t>
            </a:r>
            <a:r>
              <a:rPr lang="en-GB" sz="2200" dirty="0">
                <a:latin typeface="Arial" pitchFamily="34"/>
                <a:ea typeface="Gothic" pitchFamily="2"/>
                <a:cs typeface="Gothic" pitchFamily="2"/>
              </a:rPr>
              <a:t> reference, i.e. the site with its tropo estimation turned off. </a:t>
            </a:r>
          </a:p>
        </p:txBody>
      </p:sp>
      <p:grpSp>
        <p:nvGrpSpPr>
          <p:cNvPr id="14" name="Group 2"/>
          <p:cNvGrpSpPr>
            <a:grpSpLocks/>
          </p:cNvGrpSpPr>
          <p:nvPr/>
        </p:nvGrpSpPr>
        <p:grpSpPr bwMode="auto">
          <a:xfrm>
            <a:off x="174625" y="6562725"/>
            <a:ext cx="1460500" cy="277813"/>
            <a:chOff x="121" y="4559"/>
            <a:chExt cx="1014" cy="193"/>
          </a:xfrm>
        </p:grpSpPr>
        <p:sp>
          <p:nvSpPr>
            <p:cNvPr id="15"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6" name="Group 4"/>
            <p:cNvGrpSpPr>
              <a:grpSpLocks/>
            </p:cNvGrpSpPr>
            <p:nvPr/>
          </p:nvGrpSpPr>
          <p:grpSpPr bwMode="auto">
            <a:xfrm>
              <a:off x="121" y="4559"/>
              <a:ext cx="1014" cy="193"/>
              <a:chOff x="121" y="4559"/>
              <a:chExt cx="1014" cy="193"/>
            </a:xfrm>
          </p:grpSpPr>
          <p:sp>
            <p:nvSpPr>
              <p:cNvPr id="17"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9"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0" name="Group 7"/>
          <p:cNvGrpSpPr>
            <a:grpSpLocks/>
          </p:cNvGrpSpPr>
          <p:nvPr/>
        </p:nvGrpSpPr>
        <p:grpSpPr bwMode="auto">
          <a:xfrm>
            <a:off x="8505825" y="6540500"/>
            <a:ext cx="257175" cy="277813"/>
            <a:chOff x="5904" y="4543"/>
            <a:chExt cx="178" cy="193"/>
          </a:xfrm>
        </p:grpSpPr>
        <p:sp>
          <p:nvSpPr>
            <p:cNvPr id="21"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2" name="Group 9"/>
            <p:cNvGrpSpPr>
              <a:grpSpLocks/>
            </p:cNvGrpSpPr>
            <p:nvPr/>
          </p:nvGrpSpPr>
          <p:grpSpPr bwMode="auto">
            <a:xfrm>
              <a:off x="5904" y="4543"/>
              <a:ext cx="178" cy="193"/>
              <a:chOff x="5904" y="4543"/>
              <a:chExt cx="178" cy="193"/>
            </a:xfrm>
          </p:grpSpPr>
          <p:sp>
            <p:nvSpPr>
              <p:cNvPr id="23"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4"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108</a:t>
                </a:fld>
                <a:r>
                  <a:rPr lang="en-GB" sz="1800" b="1" dirty="0">
                    <a:solidFill>
                      <a:srgbClr val="282878"/>
                    </a:solidFill>
                  </a:rPr>
                  <a:t> </a:t>
                </a:r>
              </a:p>
            </p:txBody>
          </p:sp>
        </p:grpSp>
      </p:grpSp>
      <p:sp>
        <p:nvSpPr>
          <p:cNvPr id="27"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Neutral Atmosphere Effects Upon Positions</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850" y="1079614"/>
            <a:ext cx="8298647" cy="13365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It is not difficult to believe or show that the measurement error increases as the observed satellite's elevation decreases. The figure, from a study completed in </a:t>
            </a:r>
            <a:r>
              <a:rPr lang="en-GB" sz="2200" dirty="0" smtClean="0">
                <a:latin typeface="Arial" pitchFamily="34"/>
                <a:ea typeface="Gothic" pitchFamily="2"/>
                <a:cs typeface="Gothic" pitchFamily="2"/>
              </a:rPr>
              <a:t>2001, </a:t>
            </a:r>
            <a:r>
              <a:rPr lang="en-GB" sz="2200" dirty="0">
                <a:latin typeface="Arial" pitchFamily="34"/>
                <a:ea typeface="Gothic" pitchFamily="2"/>
                <a:cs typeface="Gothic" pitchFamily="2"/>
              </a:rPr>
              <a:t>shows this effect for globally distributed sites using the TRM29659.00 antenna.</a:t>
            </a:r>
          </a:p>
        </p:txBody>
      </p:sp>
      <p:pic>
        <p:nvPicPr>
          <p:cNvPr id="3" name="Picture 2"/>
          <p:cNvPicPr>
            <a:picLocks noChangeAspect="1"/>
          </p:cNvPicPr>
          <p:nvPr/>
        </p:nvPicPr>
        <p:blipFill>
          <a:blip r:embed="rId3" cstate="print">
            <a:alphaModFix/>
            <a:lum/>
          </a:blip>
          <a:srcRect/>
          <a:stretch>
            <a:fillRect/>
          </a:stretch>
        </p:blipFill>
        <p:spPr>
          <a:xfrm>
            <a:off x="3517737" y="2388950"/>
            <a:ext cx="5184327" cy="3995727"/>
          </a:xfrm>
          <a:prstGeom prst="rect">
            <a:avLst/>
          </a:prstGeom>
          <a:noFill/>
          <a:ln>
            <a:noFill/>
          </a:ln>
        </p:spPr>
      </p:pic>
      <p:sp>
        <p:nvSpPr>
          <p:cNvPr id="4" name="TextBox 3"/>
          <p:cNvSpPr txBox="1"/>
          <p:nvPr/>
        </p:nvSpPr>
        <p:spPr>
          <a:xfrm>
            <a:off x="414851" y="2462775"/>
            <a:ext cx="3219502" cy="400955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PCVs have been removed</a:t>
            </a:r>
            <a:r>
              <a:rPr lang="en-GB" sz="2200" dirty="0" smtClean="0">
                <a:latin typeface="Arial" pitchFamily="34"/>
                <a:ea typeface="Gothic" pitchFamily="2"/>
                <a:cs typeface="Gothic" pitchFamily="2"/>
              </a:rPr>
              <a:t>. Similar </a:t>
            </a:r>
            <a:r>
              <a:rPr lang="en-GB" sz="2200" dirty="0">
                <a:latin typeface="Arial" pitchFamily="34"/>
                <a:ea typeface="Gothic" pitchFamily="2"/>
                <a:cs typeface="Gothic" pitchFamily="2"/>
              </a:rPr>
              <a:t>figures were generated for other antenna types</a:t>
            </a:r>
            <a:r>
              <a:rPr lang="en-GB" sz="2200" dirty="0" smtClean="0">
                <a:latin typeface="Arial" pitchFamily="34"/>
                <a:ea typeface="Gothic" pitchFamily="2"/>
                <a:cs typeface="Gothic" pitchFamily="2"/>
              </a:rPr>
              <a: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Elevation weighting </a:t>
            </a:r>
            <a:r>
              <a:rPr lang="en-GB" sz="2200" dirty="0" err="1" smtClean="0">
                <a:latin typeface="Arial" pitchFamily="34"/>
                <a:ea typeface="Gothic" pitchFamily="2"/>
                <a:cs typeface="Gothic" pitchFamily="2"/>
              </a:rPr>
              <a:t>downweights</a:t>
            </a:r>
            <a:r>
              <a:rPr lang="en-GB" sz="2200" dirty="0" smtClean="0">
                <a:latin typeface="Arial" pitchFamily="34"/>
                <a:ea typeface="Gothic" pitchFamily="2"/>
                <a:cs typeface="Gothic" pitchFamily="2"/>
              </a:rPr>
              <a:t> the important low elevation observations, but can results in more realistic statistics and better results.</a:t>
            </a:r>
            <a:endParaRPr lang="en-GB" sz="2200" dirty="0">
              <a:latin typeface="Arial" pitchFamily="34"/>
              <a:ea typeface="Gothic" pitchFamily="2"/>
              <a:cs typeface="Gothic" pitchFamily="2"/>
            </a:endParaRPr>
          </a:p>
        </p:txBody>
      </p:sp>
      <p:grpSp>
        <p:nvGrpSpPr>
          <p:cNvPr id="11" name="Group 2"/>
          <p:cNvGrpSpPr>
            <a:grpSpLocks/>
          </p:cNvGrpSpPr>
          <p:nvPr/>
        </p:nvGrpSpPr>
        <p:grpSpPr bwMode="auto">
          <a:xfrm>
            <a:off x="174625" y="6562725"/>
            <a:ext cx="1460500" cy="277813"/>
            <a:chOff x="121" y="4559"/>
            <a:chExt cx="1014" cy="193"/>
          </a:xfrm>
        </p:grpSpPr>
        <p:sp>
          <p:nvSpPr>
            <p:cNvPr id="12"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3" name="Group 4"/>
            <p:cNvGrpSpPr>
              <a:grpSpLocks/>
            </p:cNvGrpSpPr>
            <p:nvPr/>
          </p:nvGrpSpPr>
          <p:grpSpPr bwMode="auto">
            <a:xfrm>
              <a:off x="121" y="4559"/>
              <a:ext cx="1014" cy="193"/>
              <a:chOff x="121" y="4559"/>
              <a:chExt cx="1014" cy="193"/>
            </a:xfrm>
          </p:grpSpPr>
          <p:sp>
            <p:nvSpPr>
              <p:cNvPr id="14"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109</a:t>
                </a:fld>
                <a:r>
                  <a:rPr lang="en-GB" sz="1800" b="1" dirty="0">
                    <a:solidFill>
                      <a:srgbClr val="282878"/>
                    </a:solidFill>
                  </a:rPr>
                  <a:t> </a:t>
                </a:r>
              </a:p>
            </p:txBody>
          </p:sp>
        </p:grpSp>
      </p:grpSp>
      <p:sp>
        <p:nvSpPr>
          <p:cNvPr id="21"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Elevation Dependent Weighting</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ow_gnss_works_1.png"/>
          <p:cNvPicPr>
            <a:picLocks noChangeAspect="1"/>
          </p:cNvPicPr>
          <p:nvPr/>
        </p:nvPicPr>
        <p:blipFill>
          <a:blip r:embed="rId3" cstate="print"/>
          <a:srcRect t="40000"/>
          <a:stretch>
            <a:fillRect/>
          </a:stretch>
        </p:blipFill>
        <p:spPr>
          <a:xfrm>
            <a:off x="1815444" y="2743200"/>
            <a:ext cx="5299363" cy="4114800"/>
          </a:xfrm>
          <a:prstGeom prst="rect">
            <a:avLst/>
          </a:prstGeom>
        </p:spPr>
      </p:pic>
      <p:sp>
        <p:nvSpPr>
          <p:cNvPr id="3" name="TextBox 2"/>
          <p:cNvSpPr txBox="1"/>
          <p:nvPr/>
        </p:nvSpPr>
        <p:spPr>
          <a:xfrm>
            <a:off x="356706" y="1138988"/>
            <a:ext cx="8290153" cy="191398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 GNSS satellite passes overhead broadcasting a signal:</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I’m SV 1 at XYZ</a:t>
            </a:r>
            <a:r>
              <a:rPr lang="en-GB" sz="2200" baseline="30000" dirty="0" smtClean="0">
                <a:latin typeface="Arial" pitchFamily="34"/>
                <a:ea typeface="Gothic" pitchFamily="2"/>
                <a:cs typeface="Gothic" pitchFamily="2"/>
              </a:rPr>
              <a:t>1 </a:t>
            </a:r>
            <a:r>
              <a:rPr lang="en-GB" sz="2200" dirty="0" smtClean="0">
                <a:latin typeface="Arial" pitchFamily="34"/>
                <a:ea typeface="Gothic" pitchFamily="2"/>
                <a:cs typeface="Gothic" pitchFamily="2"/>
              </a:rPr>
              <a:t>(1) at Time</a:t>
            </a:r>
            <a:r>
              <a:rPr lang="en-GB" sz="2200" baseline="30000" dirty="0" smtClean="0">
                <a:latin typeface="Arial" pitchFamily="34"/>
                <a:ea typeface="Gothic" pitchFamily="2"/>
                <a:cs typeface="Gothic" pitchFamily="2"/>
              </a:rPr>
              <a:t>1</a:t>
            </a:r>
            <a:r>
              <a:rPr lang="en-GB" sz="2200" dirty="0" smtClean="0">
                <a:latin typeface="Arial" pitchFamily="34"/>
                <a:ea typeface="Gothic" pitchFamily="2"/>
                <a:cs typeface="Gothic" pitchFamily="2"/>
              </a:rPr>
              <a:t>(1).</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I’m SV 1 at XYZ</a:t>
            </a:r>
            <a:r>
              <a:rPr lang="en-GB" sz="2200" baseline="30000" dirty="0" smtClean="0">
                <a:latin typeface="Arial" pitchFamily="34"/>
                <a:ea typeface="Gothic" pitchFamily="2"/>
                <a:cs typeface="Gothic" pitchFamily="2"/>
              </a:rPr>
              <a:t>1 </a:t>
            </a:r>
            <a:r>
              <a:rPr lang="en-GB" sz="2200" dirty="0" smtClean="0">
                <a:latin typeface="Arial" pitchFamily="34"/>
                <a:ea typeface="Gothic" pitchFamily="2"/>
                <a:cs typeface="Gothic" pitchFamily="2"/>
              </a:rPr>
              <a:t>(2) at Time</a:t>
            </a:r>
            <a:r>
              <a:rPr lang="en-GB" sz="2200" baseline="30000" dirty="0" smtClean="0">
                <a:latin typeface="Arial" pitchFamily="34"/>
                <a:ea typeface="Gothic" pitchFamily="2"/>
                <a:cs typeface="Gothic" pitchFamily="2"/>
              </a:rPr>
              <a:t>1</a:t>
            </a:r>
            <a:r>
              <a:rPr lang="en-GB" sz="2200" dirty="0" smtClean="0">
                <a:latin typeface="Arial" pitchFamily="34"/>
                <a:ea typeface="Gothic" pitchFamily="2"/>
                <a:cs typeface="Gothic" pitchFamily="2"/>
              </a:rPr>
              <a:t>(2).</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I’m SV 1 at XYZ</a:t>
            </a:r>
            <a:r>
              <a:rPr lang="en-GB" sz="2200" baseline="30000" dirty="0" smtClean="0">
                <a:latin typeface="Arial" pitchFamily="34"/>
                <a:ea typeface="Gothic" pitchFamily="2"/>
                <a:cs typeface="Gothic" pitchFamily="2"/>
              </a:rPr>
              <a:t>1 </a:t>
            </a:r>
            <a:r>
              <a:rPr lang="en-GB" sz="2200" dirty="0" smtClean="0">
                <a:latin typeface="Arial" pitchFamily="34"/>
                <a:ea typeface="Gothic" pitchFamily="2"/>
                <a:cs typeface="Gothic" pitchFamily="2"/>
              </a:rPr>
              <a:t>(3) at Time</a:t>
            </a:r>
            <a:r>
              <a:rPr lang="en-GB" sz="2200" baseline="30000" dirty="0" smtClean="0">
                <a:latin typeface="Arial" pitchFamily="34"/>
                <a:ea typeface="Gothic" pitchFamily="2"/>
                <a:cs typeface="Gothic" pitchFamily="2"/>
              </a:rPr>
              <a:t>1</a:t>
            </a:r>
            <a:r>
              <a:rPr lang="en-GB" sz="2200" dirty="0" smtClean="0">
                <a:latin typeface="Arial" pitchFamily="34"/>
                <a:ea typeface="Gothic" pitchFamily="2"/>
                <a:cs typeface="Gothic" pitchFamily="2"/>
              </a:rPr>
              <a:t>(3).</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a:t>
            </a:r>
            <a:endParaRPr lang="en-GB" sz="1200" dirty="0">
              <a:latin typeface="Arial" pitchFamily="34"/>
              <a:ea typeface="Gothic" pitchFamily="2"/>
              <a:cs typeface="Gothic" pitchFamily="2"/>
            </a:endParaRP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11</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How GNSS works in 6 slides. (1/6)</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850" y="1076473"/>
            <a:ext cx="8298647" cy="131279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In this figure, the post-fit residuals were sorted by non-reference satellite elevations, the RMS scatter about zero computed using a </a:t>
            </a:r>
            <a:r>
              <a:rPr lang="en-GB" sz="2200" dirty="0" smtClean="0">
                <a:latin typeface="Arial" pitchFamily="34"/>
                <a:ea typeface="Gothic" pitchFamily="2"/>
                <a:cs typeface="Gothic" pitchFamily="2"/>
              </a:rPr>
              <a:t>100 </a:t>
            </a:r>
            <a:r>
              <a:rPr lang="en-GB" sz="2200" dirty="0">
                <a:latin typeface="Arial" pitchFamily="34"/>
                <a:ea typeface="Gothic" pitchFamily="2"/>
                <a:cs typeface="Gothic" pitchFamily="2"/>
              </a:rPr>
              <a:t>point sliding window and these </a:t>
            </a:r>
            <a:r>
              <a:rPr lang="en-GB" sz="2200" dirty="0" smtClean="0">
                <a:latin typeface="Arial" pitchFamily="34"/>
                <a:ea typeface="Gothic" pitchFamily="2"/>
                <a:cs typeface="Gothic" pitchFamily="2"/>
              </a:rPr>
              <a:t>resulting RMS values </a:t>
            </a:r>
            <a:r>
              <a:rPr lang="en-GB" sz="2200" dirty="0">
                <a:latin typeface="Arial" pitchFamily="34"/>
                <a:ea typeface="Gothic" pitchFamily="2"/>
                <a:cs typeface="Gothic" pitchFamily="2"/>
              </a:rPr>
              <a:t>plotted versus elevation. The blue line is a numerical representation </a:t>
            </a:r>
            <a:r>
              <a:rPr lang="en-GB" sz="2200" dirty="0" smtClean="0">
                <a:latin typeface="Arial" pitchFamily="34"/>
                <a:ea typeface="Gothic" pitchFamily="2"/>
                <a:cs typeface="Gothic" pitchFamily="2"/>
              </a:rPr>
              <a:t>of</a:t>
            </a:r>
            <a:endParaRPr lang="en-GB" sz="2200" dirty="0">
              <a:latin typeface="Arial" pitchFamily="34"/>
              <a:ea typeface="Gothic" pitchFamily="2"/>
              <a:cs typeface="Gothic" pitchFamily="2"/>
            </a:endParaRPr>
          </a:p>
        </p:txBody>
      </p:sp>
      <p:pic>
        <p:nvPicPr>
          <p:cNvPr id="3" name="Picture 2"/>
          <p:cNvPicPr>
            <a:picLocks noChangeAspect="1"/>
          </p:cNvPicPr>
          <p:nvPr/>
        </p:nvPicPr>
        <p:blipFill>
          <a:blip r:embed="rId3" cstate="print">
            <a:alphaModFix/>
            <a:lum/>
          </a:blip>
          <a:srcRect/>
          <a:stretch>
            <a:fillRect/>
          </a:stretch>
        </p:blipFill>
        <p:spPr>
          <a:xfrm>
            <a:off x="3752276" y="2538789"/>
            <a:ext cx="4977227" cy="3837074"/>
          </a:xfrm>
          <a:prstGeom prst="rect">
            <a:avLst/>
          </a:prstGeom>
          <a:noFill/>
          <a:ln>
            <a:noFill/>
          </a:ln>
        </p:spPr>
      </p:pic>
      <p:sp>
        <p:nvSpPr>
          <p:cNvPr id="4" name="TextBox 3"/>
          <p:cNvSpPr txBox="1"/>
          <p:nvPr/>
        </p:nvSpPr>
        <p:spPr>
          <a:xfrm>
            <a:off x="414851" y="2421846"/>
            <a:ext cx="3219502" cy="303756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these data using a simple </a:t>
            </a:r>
            <a:r>
              <a:rPr lang="en-GB" sz="2200" dirty="0">
                <a:latin typeface="Arial" pitchFamily="34"/>
                <a:ea typeface="Gothic" pitchFamily="2"/>
                <a:cs typeface="Gothic" pitchFamily="2"/>
              </a:rPr>
              <a:t>function whose form provided the best fit for all tested antenna types.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The black line, shown for reference, is a similar representation for the AOAD/M_T antenna.  </a:t>
            </a:r>
          </a:p>
        </p:txBody>
      </p:sp>
      <p:grpSp>
        <p:nvGrpSpPr>
          <p:cNvPr id="11" name="Group 2"/>
          <p:cNvGrpSpPr>
            <a:grpSpLocks/>
          </p:cNvGrpSpPr>
          <p:nvPr/>
        </p:nvGrpSpPr>
        <p:grpSpPr bwMode="auto">
          <a:xfrm>
            <a:off x="174625" y="6562725"/>
            <a:ext cx="1460500" cy="277813"/>
            <a:chOff x="121" y="4559"/>
            <a:chExt cx="1014" cy="193"/>
          </a:xfrm>
        </p:grpSpPr>
        <p:sp>
          <p:nvSpPr>
            <p:cNvPr id="12"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3" name="Group 4"/>
            <p:cNvGrpSpPr>
              <a:grpSpLocks/>
            </p:cNvGrpSpPr>
            <p:nvPr/>
          </p:nvGrpSpPr>
          <p:grpSpPr bwMode="auto">
            <a:xfrm>
              <a:off x="121" y="4559"/>
              <a:ext cx="1014" cy="193"/>
              <a:chOff x="121" y="4559"/>
              <a:chExt cx="1014" cy="193"/>
            </a:xfrm>
          </p:grpSpPr>
          <p:sp>
            <p:nvSpPr>
              <p:cNvPr id="14"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6"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7" name="Group 7"/>
          <p:cNvGrpSpPr>
            <a:grpSpLocks/>
          </p:cNvGrpSpPr>
          <p:nvPr/>
        </p:nvGrpSpPr>
        <p:grpSpPr bwMode="auto">
          <a:xfrm>
            <a:off x="8505825" y="6540500"/>
            <a:ext cx="257175" cy="277813"/>
            <a:chOff x="5904" y="4543"/>
            <a:chExt cx="178" cy="193"/>
          </a:xfrm>
        </p:grpSpPr>
        <p:sp>
          <p:nvSpPr>
            <p:cNvPr id="18"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9" name="Group 9"/>
            <p:cNvGrpSpPr>
              <a:grpSpLocks/>
            </p:cNvGrpSpPr>
            <p:nvPr/>
          </p:nvGrpSpPr>
          <p:grpSpPr bwMode="auto">
            <a:xfrm>
              <a:off x="5904" y="4543"/>
              <a:ext cx="178" cy="193"/>
              <a:chOff x="5904" y="4543"/>
              <a:chExt cx="178" cy="193"/>
            </a:xfrm>
          </p:grpSpPr>
          <p:sp>
            <p:nvSpPr>
              <p:cNvPr id="20"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1"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110</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Elevation Dependent Weighting</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850" y="1138988"/>
            <a:ext cx="8298647" cy="1466492"/>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Some software includes an observation </a:t>
            </a:r>
            <a:r>
              <a:rPr lang="en-GB" sz="2200" dirty="0">
                <a:latin typeface="Arial" pitchFamily="34"/>
                <a:ea typeface="Gothic" pitchFamily="2"/>
                <a:cs typeface="Gothic" pitchFamily="2"/>
              </a:rPr>
              <a:t>elevation dependent </a:t>
            </a:r>
            <a:r>
              <a:rPr lang="en-GB" sz="2200" dirty="0" smtClean="0">
                <a:latin typeface="Arial" pitchFamily="34"/>
                <a:ea typeface="Gothic" pitchFamily="2"/>
                <a:cs typeface="Gothic" pitchFamily="2"/>
              </a:rPr>
              <a:t>weighting, others do not. The NGS software, PAGES, has an option for this. I recommend using it with the following values:</a:t>
            </a: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a:latin typeface="Arial" pitchFamily="34"/>
                <a:ea typeface="Gothic" pitchFamily="2"/>
                <a:cs typeface="Gothic" pitchFamily="2"/>
              </a:rPr>
              <a:t>obs</a:t>
            </a:r>
            <a:r>
              <a:rPr lang="en-GB" sz="2200" dirty="0">
                <a:latin typeface="Arial" pitchFamily="34"/>
                <a:ea typeface="Gothic" pitchFamily="2"/>
                <a:cs typeface="Gothic" pitchFamily="2"/>
              </a:rPr>
              <a:t> err = 0.004 </a:t>
            </a:r>
            <a:r>
              <a:rPr lang="en-GB" sz="2200" dirty="0" smtClean="0">
                <a:latin typeface="Arial" pitchFamily="34"/>
                <a:ea typeface="Gothic" pitchFamily="2"/>
                <a:cs typeface="Gothic" pitchFamily="2"/>
              </a:rPr>
              <a:t>× (1 </a:t>
            </a:r>
            <a:r>
              <a:rPr lang="en-GB" sz="2200" dirty="0">
                <a:latin typeface="Arial" pitchFamily="34"/>
                <a:ea typeface="Gothic" pitchFamily="2"/>
                <a:cs typeface="Gothic" pitchFamily="2"/>
              </a:rPr>
              <a:t>+ </a:t>
            </a:r>
            <a:r>
              <a:rPr lang="en-GB" sz="2200" dirty="0" smtClean="0">
                <a:latin typeface="Arial" pitchFamily="34"/>
                <a:ea typeface="Gothic" pitchFamily="2"/>
                <a:cs typeface="Gothic" pitchFamily="2"/>
              </a:rPr>
              <a:t>1 </a:t>
            </a:r>
            <a:r>
              <a:rPr lang="en-GB" sz="2200" dirty="0">
                <a:latin typeface="Arial" pitchFamily="34"/>
                <a:ea typeface="Gothic" pitchFamily="2"/>
                <a:cs typeface="Gothic" pitchFamily="2"/>
              </a:rPr>
              <a:t>/ sin (</a:t>
            </a:r>
            <a:r>
              <a:rPr lang="en-GB" sz="2200" dirty="0" err="1">
                <a:latin typeface="Arial" pitchFamily="34"/>
                <a:ea typeface="Gothic" pitchFamily="2"/>
                <a:cs typeface="Gothic" pitchFamily="2"/>
              </a:rPr>
              <a:t>elv</a:t>
            </a:r>
            <a:r>
              <a:rPr lang="en-GB" sz="2200" dirty="0">
                <a:latin typeface="Arial" pitchFamily="34"/>
                <a:ea typeface="Gothic" pitchFamily="2"/>
                <a:cs typeface="Gothic" pitchFamily="2"/>
              </a:rPr>
              <a:t>))</a:t>
            </a:r>
          </a:p>
        </p:txBody>
      </p:sp>
      <p:pic>
        <p:nvPicPr>
          <p:cNvPr id="3" name="Picture 2"/>
          <p:cNvPicPr>
            <a:picLocks noChangeAspect="1"/>
          </p:cNvPicPr>
          <p:nvPr/>
        </p:nvPicPr>
        <p:blipFill>
          <a:blip r:embed="rId3" cstate="print">
            <a:alphaModFix/>
            <a:lum/>
          </a:blip>
          <a:srcRect/>
          <a:stretch>
            <a:fillRect/>
          </a:stretch>
        </p:blipFill>
        <p:spPr>
          <a:xfrm>
            <a:off x="3752276" y="2538789"/>
            <a:ext cx="4977227" cy="3837074"/>
          </a:xfrm>
          <a:prstGeom prst="rect">
            <a:avLst/>
          </a:prstGeom>
          <a:noFill/>
          <a:ln>
            <a:noFill/>
          </a:ln>
        </p:spPr>
      </p:pic>
      <p:sp>
        <p:nvSpPr>
          <p:cNvPr id="4" name="TextBox 3"/>
          <p:cNvSpPr txBox="1"/>
          <p:nvPr/>
        </p:nvSpPr>
        <p:spPr>
          <a:xfrm>
            <a:off x="423344" y="2566698"/>
            <a:ext cx="3180630" cy="13365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where </a:t>
            </a:r>
            <a:r>
              <a:rPr lang="en-GB" sz="2200" dirty="0" err="1">
                <a:latin typeface="Arial" pitchFamily="34"/>
                <a:ea typeface="Gothic" pitchFamily="2"/>
                <a:cs typeface="Gothic" pitchFamily="2"/>
              </a:rPr>
              <a:t>obs</a:t>
            </a:r>
            <a:r>
              <a:rPr lang="en-GB" sz="2200" dirty="0">
                <a:latin typeface="Arial" pitchFamily="34"/>
                <a:ea typeface="Gothic" pitchFamily="2"/>
                <a:cs typeface="Gothic" pitchFamily="2"/>
              </a:rPr>
              <a:t> err is in </a:t>
            </a:r>
            <a:r>
              <a:rPr lang="en-GB" sz="2200" dirty="0" smtClean="0">
                <a:latin typeface="Arial" pitchFamily="34"/>
                <a:ea typeface="Gothic" pitchFamily="2"/>
                <a:cs typeface="Gothic" pitchFamily="2"/>
              </a:rPr>
              <a:t>meters. I found this to </a:t>
            </a:r>
            <a:r>
              <a:rPr lang="en-GB" sz="2200" dirty="0">
                <a:latin typeface="Arial" pitchFamily="34"/>
                <a:ea typeface="Gothic" pitchFamily="2"/>
                <a:cs typeface="Gothic" pitchFamily="2"/>
              </a:rPr>
              <a:t>be </a:t>
            </a:r>
            <a:r>
              <a:rPr lang="en-GB" sz="2200" dirty="0" smtClean="0">
                <a:latin typeface="Arial" pitchFamily="34"/>
                <a:ea typeface="Gothic" pitchFamily="2"/>
                <a:cs typeface="Gothic" pitchFamily="2"/>
              </a:rPr>
              <a:t>appropriate for </a:t>
            </a:r>
            <a:r>
              <a:rPr lang="en-GB" sz="2200" dirty="0">
                <a:latin typeface="Arial" pitchFamily="34"/>
                <a:ea typeface="Gothic" pitchFamily="2"/>
                <a:cs typeface="Gothic" pitchFamily="2"/>
              </a:rPr>
              <a:t>all antennas on average.</a:t>
            </a:r>
          </a:p>
        </p:txBody>
      </p:sp>
      <p:grpSp>
        <p:nvGrpSpPr>
          <p:cNvPr id="11" name="Group 2"/>
          <p:cNvGrpSpPr>
            <a:grpSpLocks/>
          </p:cNvGrpSpPr>
          <p:nvPr/>
        </p:nvGrpSpPr>
        <p:grpSpPr bwMode="auto">
          <a:xfrm>
            <a:off x="174625" y="6562725"/>
            <a:ext cx="1460500" cy="277813"/>
            <a:chOff x="121" y="4559"/>
            <a:chExt cx="1014" cy="193"/>
          </a:xfrm>
        </p:grpSpPr>
        <p:sp>
          <p:nvSpPr>
            <p:cNvPr id="12"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3" name="Group 4"/>
            <p:cNvGrpSpPr>
              <a:grpSpLocks/>
            </p:cNvGrpSpPr>
            <p:nvPr/>
          </p:nvGrpSpPr>
          <p:grpSpPr bwMode="auto">
            <a:xfrm>
              <a:off x="121" y="4559"/>
              <a:ext cx="1014" cy="193"/>
              <a:chOff x="121" y="4559"/>
              <a:chExt cx="1014" cy="193"/>
            </a:xfrm>
          </p:grpSpPr>
          <p:sp>
            <p:nvSpPr>
              <p:cNvPr id="14"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6"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7" name="Group 7"/>
          <p:cNvGrpSpPr>
            <a:grpSpLocks/>
          </p:cNvGrpSpPr>
          <p:nvPr/>
        </p:nvGrpSpPr>
        <p:grpSpPr bwMode="auto">
          <a:xfrm>
            <a:off x="8505825" y="6540500"/>
            <a:ext cx="257175" cy="277813"/>
            <a:chOff x="5904" y="4543"/>
            <a:chExt cx="178" cy="193"/>
          </a:xfrm>
        </p:grpSpPr>
        <p:sp>
          <p:nvSpPr>
            <p:cNvPr id="18"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9" name="Group 9"/>
            <p:cNvGrpSpPr>
              <a:grpSpLocks/>
            </p:cNvGrpSpPr>
            <p:nvPr/>
          </p:nvGrpSpPr>
          <p:grpSpPr bwMode="auto">
            <a:xfrm>
              <a:off x="5904" y="4543"/>
              <a:ext cx="178" cy="193"/>
              <a:chOff x="5904" y="4543"/>
              <a:chExt cx="178" cy="193"/>
            </a:xfrm>
          </p:grpSpPr>
          <p:sp>
            <p:nvSpPr>
              <p:cNvPr id="20"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1"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111</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Elevation Dependent Weighting</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10" y="1008363"/>
            <a:ext cx="8274147" cy="255166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 next sections discuss tidal effects but before getting into details, lets review the causes of tides in general.</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Tides </a:t>
            </a:r>
            <a:r>
              <a:rPr lang="en-GB" sz="2400" dirty="0">
                <a:latin typeface="Arial" pitchFamily="34"/>
                <a:ea typeface="Gothic" pitchFamily="2"/>
                <a:cs typeface="Gothic" pitchFamily="2"/>
              </a:rPr>
              <a:t>are </a:t>
            </a:r>
            <a:r>
              <a:rPr lang="en-GB" sz="2400" dirty="0" smtClean="0">
                <a:latin typeface="Arial" pitchFamily="34"/>
                <a:ea typeface="Gothic" pitchFamily="2"/>
                <a:cs typeface="Gothic" pitchFamily="2"/>
              </a:rPr>
              <a:t>created by </a:t>
            </a:r>
            <a:r>
              <a:rPr lang="en-GB" sz="2400" dirty="0">
                <a:latin typeface="Arial" pitchFamily="34"/>
                <a:ea typeface="Gothic" pitchFamily="2"/>
                <a:cs typeface="Gothic" pitchFamily="2"/>
              </a:rPr>
              <a:t>the gravitational attraction of the Moon and Sun, </a:t>
            </a:r>
            <a:r>
              <a:rPr lang="en-GB" sz="2400" dirty="0" smtClean="0">
                <a:latin typeface="Arial" pitchFamily="34"/>
                <a:ea typeface="Gothic" pitchFamily="2"/>
                <a:cs typeface="Gothic" pitchFamily="2"/>
              </a:rPr>
              <a:t>because the gravitational </a:t>
            </a:r>
            <a:r>
              <a:rPr lang="en-GB" sz="2400" dirty="0">
                <a:latin typeface="Arial" pitchFamily="34"/>
                <a:ea typeface="Gothic" pitchFamily="2"/>
                <a:cs typeface="Gothic" pitchFamily="2"/>
              </a:rPr>
              <a:t>pull of, say, the Moon is greater on the side of the Earth nearer the Moon than that on the far side </a:t>
            </a:r>
            <a:r>
              <a:rPr lang="en-GB" sz="2400" dirty="0" smtClean="0">
                <a:latin typeface="Arial" pitchFamily="34"/>
                <a:ea typeface="Gothic" pitchFamily="2"/>
                <a:cs typeface="Gothic" pitchFamily="2"/>
              </a:rPr>
              <a:t>further from the Moon.</a:t>
            </a:r>
            <a:endParaRPr lang="en-GB" sz="2400" dirty="0">
              <a:latin typeface="Arial" pitchFamily="34"/>
              <a:ea typeface="Gothic" pitchFamily="2"/>
              <a:cs typeface="Gothic" pitchFamily="2"/>
            </a:endParaRPr>
          </a:p>
        </p:txBody>
      </p:sp>
      <p:pic>
        <p:nvPicPr>
          <p:cNvPr id="3" name="Picture 2"/>
          <p:cNvPicPr>
            <a:picLocks noChangeAspect="1"/>
          </p:cNvPicPr>
          <p:nvPr/>
        </p:nvPicPr>
        <p:blipFill>
          <a:blip r:embed="rId3" cstate="print">
            <a:alphaModFix/>
            <a:lum/>
          </a:blip>
          <a:srcRect/>
          <a:stretch>
            <a:fillRect/>
          </a:stretch>
        </p:blipFill>
        <p:spPr>
          <a:xfrm>
            <a:off x="2239866" y="3486433"/>
            <a:ext cx="4562051" cy="2494392"/>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112</a:t>
                </a:fld>
                <a:r>
                  <a:rPr lang="en-GB" sz="1800" b="1" dirty="0">
                    <a:solidFill>
                      <a:srgbClr val="282878"/>
                    </a:solidFill>
                  </a:rPr>
                  <a:t> </a:t>
                </a:r>
              </a:p>
            </p:txBody>
          </p:sp>
        </p:grpSp>
      </p:grpSp>
      <p:sp>
        <p:nvSpPr>
          <p:cNvPr id="2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Tides</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992898"/>
            <a:ext cx="4720805" cy="167065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We can create a purely </a:t>
            </a:r>
            <a:r>
              <a:rPr lang="en-GB" sz="2200" dirty="0">
                <a:latin typeface="Arial" pitchFamily="34"/>
                <a:ea typeface="Gothic" pitchFamily="2"/>
                <a:cs typeface="Gothic" pitchFamily="2"/>
              </a:rPr>
              <a:t>graphical </a:t>
            </a:r>
            <a:r>
              <a:rPr lang="en-GB" sz="2200" dirty="0" smtClean="0">
                <a:latin typeface="Arial" pitchFamily="34"/>
                <a:ea typeface="Gothic" pitchFamily="2"/>
                <a:cs typeface="Gothic" pitchFamily="2"/>
              </a:rPr>
              <a:t>“proof” of tides. Here’s our simplified view of </a:t>
            </a:r>
            <a:r>
              <a:rPr lang="en-GB" sz="2200" dirty="0">
                <a:latin typeface="Arial" pitchFamily="34"/>
                <a:ea typeface="Gothic" pitchFamily="2"/>
                <a:cs typeface="Gothic" pitchFamily="2"/>
              </a:rPr>
              <a:t>the gravitational </a:t>
            </a:r>
            <a:r>
              <a:rPr lang="en-GB" sz="2200" dirty="0" smtClean="0">
                <a:latin typeface="Arial" pitchFamily="34"/>
                <a:ea typeface="Gothic" pitchFamily="2"/>
                <a:cs typeface="Gothic" pitchFamily="2"/>
              </a:rPr>
              <a:t>forces exerted by the Moon upon the Earth </a:t>
            </a:r>
            <a:r>
              <a:rPr lang="en-GB" sz="2200" dirty="0">
                <a:latin typeface="Arial" pitchFamily="34"/>
                <a:ea typeface="Gothic" pitchFamily="2"/>
                <a:cs typeface="Gothic" pitchFamily="2"/>
              </a:rPr>
              <a:t>as seen from </a:t>
            </a:r>
            <a:r>
              <a:rPr lang="en-GB" sz="2200" dirty="0" smtClean="0">
                <a:latin typeface="Arial" pitchFamily="34"/>
                <a:ea typeface="Gothic" pitchFamily="2"/>
                <a:cs typeface="Gothic" pitchFamily="2"/>
              </a:rPr>
              <a:t>celestial frame.</a:t>
            </a:r>
            <a:endParaRPr lang="en-GB" sz="2200" dirty="0">
              <a:latin typeface="Arial" pitchFamily="34"/>
              <a:ea typeface="Gothic" pitchFamily="2"/>
              <a:cs typeface="Gothic" pitchFamily="2"/>
            </a:endParaRPr>
          </a:p>
        </p:txBody>
      </p:sp>
      <p:pic>
        <p:nvPicPr>
          <p:cNvPr id="3" name="Picture 2"/>
          <p:cNvPicPr>
            <a:picLocks noChangeAspect="1"/>
          </p:cNvPicPr>
          <p:nvPr/>
        </p:nvPicPr>
        <p:blipFill>
          <a:blip r:embed="rId3" cstate="print">
            <a:alphaModFix/>
            <a:lum/>
          </a:blip>
          <a:srcRect/>
          <a:stretch>
            <a:fillRect/>
          </a:stretch>
        </p:blipFill>
        <p:spPr>
          <a:xfrm>
            <a:off x="5153947" y="2843861"/>
            <a:ext cx="3562163" cy="1846717"/>
          </a:xfrm>
          <a:prstGeom prst="rect">
            <a:avLst/>
          </a:prstGeom>
          <a:noFill/>
          <a:ln>
            <a:noFill/>
          </a:ln>
        </p:spPr>
      </p:pic>
      <p:pic>
        <p:nvPicPr>
          <p:cNvPr id="4" name="Picture 3"/>
          <p:cNvPicPr>
            <a:picLocks noChangeAspect="1"/>
          </p:cNvPicPr>
          <p:nvPr/>
        </p:nvPicPr>
        <p:blipFill>
          <a:blip r:embed="rId4" cstate="print">
            <a:alphaModFix/>
            <a:lum/>
          </a:blip>
          <a:srcRect/>
          <a:stretch>
            <a:fillRect/>
          </a:stretch>
        </p:blipFill>
        <p:spPr>
          <a:xfrm>
            <a:off x="5479621" y="988654"/>
            <a:ext cx="3230935" cy="1846717"/>
          </a:xfrm>
          <a:prstGeom prst="rect">
            <a:avLst/>
          </a:prstGeom>
          <a:noFill/>
          <a:ln>
            <a:noFill/>
          </a:ln>
        </p:spPr>
      </p:pic>
      <p:sp>
        <p:nvSpPr>
          <p:cNvPr id="5" name="TextBox 4"/>
          <p:cNvSpPr txBox="1"/>
          <p:nvPr/>
        </p:nvSpPr>
        <p:spPr>
          <a:xfrm>
            <a:off x="416157" y="2839616"/>
            <a:ext cx="4746610" cy="131279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We switch to terrestrial frame by subtracting the </a:t>
            </a:r>
            <a:r>
              <a:rPr lang="en-GB" sz="2200" dirty="0">
                <a:latin typeface="Arial" pitchFamily="34"/>
                <a:ea typeface="Gothic" pitchFamily="2"/>
                <a:cs typeface="Gothic" pitchFamily="2"/>
              </a:rPr>
              <a:t>acceleration </a:t>
            </a:r>
            <a:r>
              <a:rPr lang="en-GB" sz="2200" dirty="0" smtClean="0">
                <a:latin typeface="Arial" pitchFamily="34"/>
                <a:ea typeface="Gothic" pitchFamily="2"/>
                <a:cs typeface="Gothic" pitchFamily="2"/>
              </a:rPr>
              <a:t>felt at the center of the Earth </a:t>
            </a:r>
            <a:r>
              <a:rPr lang="en-GB" sz="2200" dirty="0">
                <a:latin typeface="Arial" pitchFamily="34"/>
                <a:ea typeface="Gothic" pitchFamily="2"/>
                <a:cs typeface="Gothic" pitchFamily="2"/>
              </a:rPr>
              <a:t>from all </a:t>
            </a:r>
            <a:r>
              <a:rPr lang="en-GB" sz="2200" dirty="0" smtClean="0">
                <a:latin typeface="Arial" pitchFamily="34"/>
                <a:ea typeface="Gothic" pitchFamily="2"/>
                <a:cs typeface="Gothic" pitchFamily="2"/>
              </a:rPr>
              <a:t>other points (gray arrows). </a:t>
            </a:r>
            <a:endParaRPr lang="en-GB" sz="2200" dirty="0">
              <a:latin typeface="Arial" pitchFamily="34"/>
              <a:ea typeface="Gothic" pitchFamily="2"/>
              <a:cs typeface="Gothic" pitchFamily="2"/>
            </a:endParaRPr>
          </a:p>
        </p:txBody>
      </p:sp>
      <p:pic>
        <p:nvPicPr>
          <p:cNvPr id="6" name="Picture 5"/>
          <p:cNvPicPr>
            <a:picLocks noChangeAspect="1"/>
          </p:cNvPicPr>
          <p:nvPr/>
        </p:nvPicPr>
        <p:blipFill>
          <a:blip r:embed="rId5" cstate="print">
            <a:alphaModFix/>
            <a:lum/>
          </a:blip>
          <a:srcRect/>
          <a:stretch>
            <a:fillRect/>
          </a:stretch>
        </p:blipFill>
        <p:spPr>
          <a:xfrm>
            <a:off x="5195760" y="4694822"/>
            <a:ext cx="3498791" cy="1855206"/>
          </a:xfrm>
          <a:prstGeom prst="rect">
            <a:avLst/>
          </a:prstGeom>
          <a:noFill/>
          <a:ln>
            <a:noFill/>
          </a:ln>
        </p:spPr>
      </p:pic>
      <p:sp>
        <p:nvSpPr>
          <p:cNvPr id="7" name="TextBox 6"/>
          <p:cNvSpPr txBox="1"/>
          <p:nvPr/>
        </p:nvSpPr>
        <p:spPr>
          <a:xfrm>
            <a:off x="416157" y="4726488"/>
            <a:ext cx="4758370" cy="13365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In the terrestrial frame, </a:t>
            </a:r>
            <a:r>
              <a:rPr lang="en-GB" sz="2200" dirty="0">
                <a:latin typeface="Arial" pitchFamily="34"/>
                <a:ea typeface="Gothic" pitchFamily="2"/>
                <a:cs typeface="Gothic" pitchFamily="2"/>
              </a:rPr>
              <a:t>we </a:t>
            </a:r>
            <a:r>
              <a:rPr lang="en-GB" sz="2200" dirty="0" smtClean="0">
                <a:latin typeface="Arial" pitchFamily="34"/>
                <a:ea typeface="Gothic" pitchFamily="2"/>
                <a:cs typeface="Gothic" pitchFamily="2"/>
              </a:rPr>
              <a:t>see forces </a:t>
            </a:r>
            <a:r>
              <a:rPr lang="en-GB" sz="2200" dirty="0">
                <a:latin typeface="Arial" pitchFamily="34"/>
                <a:ea typeface="Gothic" pitchFamily="2"/>
                <a:cs typeface="Gothic" pitchFamily="2"/>
              </a:rPr>
              <a:t>acting to stretch the </a:t>
            </a:r>
            <a:r>
              <a:rPr lang="en-GB" sz="2200" dirty="0" smtClean="0">
                <a:latin typeface="Arial" pitchFamily="34"/>
                <a:ea typeface="Gothic" pitchFamily="2"/>
                <a:cs typeface="Gothic" pitchFamily="2"/>
              </a:rPr>
              <a:t>Earth along </a:t>
            </a:r>
            <a:r>
              <a:rPr lang="en-GB" sz="2200" dirty="0">
                <a:latin typeface="Arial" pitchFamily="34"/>
                <a:ea typeface="Gothic" pitchFamily="2"/>
                <a:cs typeface="Gothic" pitchFamily="2"/>
              </a:rPr>
              <a:t>the </a:t>
            </a:r>
            <a:r>
              <a:rPr lang="en-GB" sz="2200" dirty="0" smtClean="0">
                <a:latin typeface="Arial" pitchFamily="34"/>
                <a:ea typeface="Gothic" pitchFamily="2"/>
                <a:cs typeface="Gothic" pitchFamily="2"/>
              </a:rPr>
              <a:t>Earth-Moon line, </a:t>
            </a:r>
            <a:r>
              <a:rPr lang="en-GB" sz="2200" dirty="0">
                <a:latin typeface="Arial" pitchFamily="34"/>
                <a:ea typeface="Gothic" pitchFamily="2"/>
                <a:cs typeface="Gothic" pitchFamily="2"/>
              </a:rPr>
              <a:t>and compressing the </a:t>
            </a:r>
            <a:r>
              <a:rPr lang="en-GB" sz="2200" dirty="0" smtClean="0">
                <a:latin typeface="Arial" pitchFamily="34"/>
                <a:ea typeface="Gothic" pitchFamily="2"/>
                <a:cs typeface="Gothic" pitchFamily="2"/>
              </a:rPr>
              <a:t>Earth perpendicular </a:t>
            </a:r>
            <a:r>
              <a:rPr lang="en-GB" sz="2200" dirty="0">
                <a:latin typeface="Arial" pitchFamily="34"/>
                <a:ea typeface="Gothic" pitchFamily="2"/>
                <a:cs typeface="Gothic" pitchFamily="2"/>
              </a:rPr>
              <a:t>to that line.</a:t>
            </a:r>
          </a:p>
        </p:txBody>
      </p:sp>
      <p:grpSp>
        <p:nvGrpSpPr>
          <p:cNvPr id="14" name="Group 2"/>
          <p:cNvGrpSpPr>
            <a:grpSpLocks/>
          </p:cNvGrpSpPr>
          <p:nvPr/>
        </p:nvGrpSpPr>
        <p:grpSpPr bwMode="auto">
          <a:xfrm>
            <a:off x="174625" y="6562725"/>
            <a:ext cx="1460500" cy="277813"/>
            <a:chOff x="121" y="4559"/>
            <a:chExt cx="1014" cy="193"/>
          </a:xfrm>
        </p:grpSpPr>
        <p:sp>
          <p:nvSpPr>
            <p:cNvPr id="15"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6" name="Group 4"/>
            <p:cNvGrpSpPr>
              <a:grpSpLocks/>
            </p:cNvGrpSpPr>
            <p:nvPr/>
          </p:nvGrpSpPr>
          <p:grpSpPr bwMode="auto">
            <a:xfrm>
              <a:off x="121" y="4559"/>
              <a:ext cx="1014" cy="193"/>
              <a:chOff x="121" y="4559"/>
              <a:chExt cx="1014" cy="193"/>
            </a:xfrm>
          </p:grpSpPr>
          <p:sp>
            <p:nvSpPr>
              <p:cNvPr id="17"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9"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0" name="Group 7"/>
          <p:cNvGrpSpPr>
            <a:grpSpLocks/>
          </p:cNvGrpSpPr>
          <p:nvPr/>
        </p:nvGrpSpPr>
        <p:grpSpPr bwMode="auto">
          <a:xfrm>
            <a:off x="8505825" y="6540500"/>
            <a:ext cx="257175" cy="277813"/>
            <a:chOff x="5904" y="4543"/>
            <a:chExt cx="178" cy="193"/>
          </a:xfrm>
        </p:grpSpPr>
        <p:sp>
          <p:nvSpPr>
            <p:cNvPr id="21"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2" name="Group 9"/>
            <p:cNvGrpSpPr>
              <a:grpSpLocks/>
            </p:cNvGrpSpPr>
            <p:nvPr/>
          </p:nvGrpSpPr>
          <p:grpSpPr bwMode="auto">
            <a:xfrm>
              <a:off x="5904" y="4543"/>
              <a:ext cx="178" cy="193"/>
              <a:chOff x="5904" y="4543"/>
              <a:chExt cx="178" cy="193"/>
            </a:xfrm>
          </p:grpSpPr>
          <p:sp>
            <p:nvSpPr>
              <p:cNvPr id="23"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4"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113</a:t>
                </a:fld>
                <a:r>
                  <a:rPr lang="en-GB" sz="1800" b="1" dirty="0">
                    <a:solidFill>
                      <a:srgbClr val="282878"/>
                    </a:solidFill>
                  </a:rPr>
                  <a:t> </a:t>
                </a:r>
              </a:p>
            </p:txBody>
          </p:sp>
        </p:grpSp>
      </p:grpSp>
      <p:sp>
        <p:nvSpPr>
          <p:cNvPr id="26"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Tides</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1871074" y="3616563"/>
            <a:ext cx="5392079" cy="2924651"/>
          </a:xfrm>
          <a:prstGeom prst="rect">
            <a:avLst/>
          </a:prstGeom>
          <a:noFill/>
          <a:ln>
            <a:noFill/>
          </a:ln>
        </p:spPr>
      </p:pic>
      <p:sp>
        <p:nvSpPr>
          <p:cNvPr id="3" name="TextBox 2"/>
          <p:cNvSpPr txBox="1"/>
          <p:nvPr/>
        </p:nvSpPr>
        <p:spPr>
          <a:xfrm>
            <a:off x="432163" y="1016648"/>
            <a:ext cx="8284274" cy="200478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On a global scale, the solid </a:t>
            </a:r>
            <a:r>
              <a:rPr lang="en-GB" sz="2200" dirty="0">
                <a:latin typeface="Arial" pitchFamily="34"/>
                <a:ea typeface="Gothic" pitchFamily="2"/>
                <a:cs typeface="Gothic" pitchFamily="2"/>
              </a:rPr>
              <a:t>Earth </a:t>
            </a:r>
            <a:r>
              <a:rPr lang="en-GB" sz="2200" dirty="0" smtClean="0">
                <a:latin typeface="Arial" pitchFamily="34"/>
                <a:ea typeface="Gothic" pitchFamily="2"/>
                <a:cs typeface="Gothic" pitchFamily="2"/>
              </a:rPr>
              <a:t>is viscous enough to respond like a fluid. The result is bulges that respond </a:t>
            </a:r>
            <a:r>
              <a:rPr lang="en-GB" sz="2200" dirty="0">
                <a:latin typeface="Arial" pitchFamily="34"/>
                <a:ea typeface="Gothic" pitchFamily="2"/>
                <a:cs typeface="Gothic" pitchFamily="2"/>
              </a:rPr>
              <a:t>quickly and </a:t>
            </a:r>
            <a:r>
              <a:rPr lang="en-GB" sz="2200" dirty="0" smtClean="0">
                <a:latin typeface="Arial" pitchFamily="34"/>
                <a:ea typeface="Gothic" pitchFamily="2"/>
                <a:cs typeface="Gothic" pitchFamily="2"/>
              </a:rPr>
              <a:t>follow </a:t>
            </a:r>
            <a:r>
              <a:rPr lang="en-GB" sz="2200" dirty="0">
                <a:latin typeface="Arial" pitchFamily="34"/>
                <a:ea typeface="Gothic" pitchFamily="2"/>
                <a:cs typeface="Gothic" pitchFamily="2"/>
              </a:rPr>
              <a:t>the </a:t>
            </a:r>
            <a:r>
              <a:rPr lang="en-GB" sz="2200" dirty="0" smtClean="0">
                <a:latin typeface="Arial" pitchFamily="34"/>
                <a:ea typeface="Gothic" pitchFamily="2"/>
                <a:cs typeface="Gothic" pitchFamily="2"/>
              </a:rPr>
              <a:t>sub-lunar </a:t>
            </a:r>
            <a:r>
              <a:rPr lang="en-GB" sz="2200" dirty="0">
                <a:latin typeface="Arial" pitchFamily="34"/>
                <a:ea typeface="Gothic" pitchFamily="2"/>
                <a:cs typeface="Gothic" pitchFamily="2"/>
              </a:rPr>
              <a:t>or </a:t>
            </a:r>
            <a:r>
              <a:rPr lang="en-GB" sz="2200" dirty="0" smtClean="0">
                <a:latin typeface="Arial" pitchFamily="34"/>
                <a:ea typeface="Gothic" pitchFamily="2"/>
                <a:cs typeface="Gothic" pitchFamily="2"/>
              </a:rPr>
              <a:t>-solar </a:t>
            </a:r>
            <a:r>
              <a:rPr lang="en-GB" sz="2200" dirty="0">
                <a:latin typeface="Arial" pitchFamily="34"/>
                <a:ea typeface="Gothic" pitchFamily="2"/>
                <a:cs typeface="Gothic" pitchFamily="2"/>
              </a:rPr>
              <a:t>point </a:t>
            </a:r>
            <a:r>
              <a:rPr lang="en-GB" sz="2200" dirty="0" smtClean="0">
                <a:latin typeface="Arial" pitchFamily="34"/>
                <a:ea typeface="Gothic" pitchFamily="2"/>
                <a:cs typeface="Gothic" pitchFamily="2"/>
              </a:rPr>
              <a:t>closely.</a:t>
            </a: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The </a:t>
            </a:r>
            <a:r>
              <a:rPr lang="en-GB" sz="2200" dirty="0" smtClean="0">
                <a:latin typeface="Arial" pitchFamily="34"/>
                <a:ea typeface="Gothic" pitchFamily="2"/>
                <a:cs typeface="Gothic" pitchFamily="2"/>
              </a:rPr>
              <a:t>oceans and atmosphere respond similarly, but are affected </a:t>
            </a:r>
            <a:r>
              <a:rPr lang="en-GB" sz="2200" dirty="0">
                <a:latin typeface="Arial" pitchFamily="34"/>
                <a:ea typeface="Gothic" pitchFamily="2"/>
                <a:cs typeface="Gothic" pitchFamily="2"/>
              </a:rPr>
              <a:t>by the </a:t>
            </a:r>
            <a:r>
              <a:rPr lang="en-GB" sz="2200" dirty="0" smtClean="0">
                <a:latin typeface="Arial" pitchFamily="34"/>
                <a:ea typeface="Gothic" pitchFamily="2"/>
                <a:cs typeface="Gothic" pitchFamily="2"/>
              </a:rPr>
              <a:t>topography of the Earth, large scale patterns and weather.</a:t>
            </a:r>
            <a:endParaRPr lang="en-GB" sz="2200" dirty="0">
              <a:latin typeface="Arial" pitchFamily="34"/>
              <a:ea typeface="Gothic" pitchFamily="2"/>
              <a:cs typeface="Gothic" pitchFamily="2"/>
            </a:endParaRPr>
          </a:p>
        </p:txBody>
      </p:sp>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114</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Tides</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016648"/>
            <a:ext cx="8284274" cy="138313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This figure shows </a:t>
            </a:r>
            <a:r>
              <a:rPr lang="en-GB" sz="2200" dirty="0" smtClean="0">
                <a:latin typeface="Arial" pitchFamily="34"/>
                <a:ea typeface="Gothic" pitchFamily="2"/>
                <a:cs typeface="Gothic" pitchFamily="2"/>
              </a:rPr>
              <a:t>deformation </a:t>
            </a:r>
            <a:r>
              <a:rPr lang="en-GB" sz="2200" dirty="0">
                <a:latin typeface="Arial" pitchFamily="34"/>
                <a:ea typeface="Gothic" pitchFamily="2"/>
                <a:cs typeface="Gothic" pitchFamily="2"/>
              </a:rPr>
              <a:t>caused by the </a:t>
            </a:r>
            <a:r>
              <a:rPr lang="en-GB" sz="2200" b="1" dirty="0">
                <a:latin typeface="Arial" pitchFamily="34"/>
                <a:ea typeface="Gothic" pitchFamily="2"/>
                <a:cs typeface="Gothic" pitchFamily="2"/>
              </a:rPr>
              <a:t>solid Earth tide </a:t>
            </a:r>
            <a:r>
              <a:rPr lang="en-GB" sz="2200" dirty="0">
                <a:latin typeface="Arial" pitchFamily="34"/>
                <a:ea typeface="Gothic" pitchFamily="2"/>
                <a:cs typeface="Gothic" pitchFamily="2"/>
              </a:rPr>
              <a:t>at </a:t>
            </a:r>
            <a:r>
              <a:rPr lang="en-GB" sz="2400" b="1" dirty="0" err="1">
                <a:latin typeface="Courier" pitchFamily="49"/>
                <a:ea typeface="Gothic" pitchFamily="2"/>
                <a:cs typeface="Gothic" pitchFamily="2"/>
              </a:rPr>
              <a:t>colb</a:t>
            </a:r>
            <a:r>
              <a:rPr lang="en-GB" sz="2200" dirty="0">
                <a:latin typeface="Arial" pitchFamily="34"/>
                <a:ea typeface="Gothic" pitchFamily="2"/>
                <a:cs typeface="Gothic" pitchFamily="2"/>
              </a:rPr>
              <a:t>, </a:t>
            </a:r>
            <a:r>
              <a:rPr lang="en-GB" sz="2200" dirty="0" smtClean="0">
                <a:latin typeface="Arial" pitchFamily="34"/>
                <a:ea typeface="Gothic" pitchFamily="2"/>
                <a:cs typeface="Gothic" pitchFamily="2"/>
              </a:rPr>
              <a:t>the </a:t>
            </a:r>
            <a:r>
              <a:rPr lang="en-GB" sz="2200" dirty="0">
                <a:latin typeface="Arial" pitchFamily="34"/>
                <a:ea typeface="Gothic" pitchFamily="2"/>
                <a:cs typeface="Gothic" pitchFamily="2"/>
              </a:rPr>
              <a:t>central site in </a:t>
            </a:r>
            <a:r>
              <a:rPr lang="en-GB" sz="2200" dirty="0" smtClean="0">
                <a:latin typeface="Arial" pitchFamily="34"/>
                <a:ea typeface="Gothic" pitchFamily="2"/>
                <a:cs typeface="Gothic" pitchFamily="2"/>
              </a:rPr>
              <a:t>our network based upon the IERS solid Earth tide model. </a:t>
            </a:r>
            <a:r>
              <a:rPr lang="en-GB" sz="2200" dirty="0">
                <a:latin typeface="Arial" pitchFamily="34"/>
                <a:ea typeface="Gothic" pitchFamily="2"/>
                <a:cs typeface="Gothic" pitchFamily="2"/>
              </a:rPr>
              <a:t>Note that Moon lags the Sun by approximately 5 hours on this day.</a:t>
            </a:r>
          </a:p>
        </p:txBody>
      </p:sp>
      <p:pic>
        <p:nvPicPr>
          <p:cNvPr id="3" name="Picture 2"/>
          <p:cNvPicPr>
            <a:picLocks noChangeAspect="1"/>
          </p:cNvPicPr>
          <p:nvPr/>
        </p:nvPicPr>
        <p:blipFill>
          <a:blip r:embed="rId3" cstate="print">
            <a:alphaModFix/>
            <a:lum/>
          </a:blip>
          <a:srcRect/>
          <a:stretch>
            <a:fillRect/>
          </a:stretch>
        </p:blipFill>
        <p:spPr>
          <a:xfrm>
            <a:off x="1493789" y="2442174"/>
            <a:ext cx="6143710" cy="4316300"/>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115</a:t>
                </a:fld>
                <a:r>
                  <a:rPr lang="en-GB" sz="1800" b="1" dirty="0">
                    <a:solidFill>
                      <a:srgbClr val="282878"/>
                    </a:solidFill>
                  </a:rPr>
                  <a:t> </a:t>
                </a:r>
              </a:p>
            </p:txBody>
          </p:sp>
        </p:grpSp>
      </p:grpSp>
      <p:sp>
        <p:nvSpPr>
          <p:cNvPr id="2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Solid Earth Tide Effects Upon Positions</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052273"/>
            <a:ext cx="8284274" cy="99867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Here are </a:t>
            </a:r>
            <a:r>
              <a:rPr lang="en-GB" sz="2200" dirty="0">
                <a:latin typeface="Arial" pitchFamily="34"/>
                <a:ea typeface="Gothic" pitchFamily="2"/>
                <a:cs typeface="Gothic" pitchFamily="2"/>
              </a:rPr>
              <a:t>the horizontal and vertical </a:t>
            </a:r>
            <a:r>
              <a:rPr lang="en-GB" sz="2200" dirty="0" smtClean="0">
                <a:latin typeface="Arial" pitchFamily="34"/>
                <a:ea typeface="Gothic" pitchFamily="2"/>
                <a:cs typeface="Gothic" pitchFamily="2"/>
              </a:rPr>
              <a:t>displacements across the network with respect to </a:t>
            </a:r>
            <a:r>
              <a:rPr lang="en-GB" sz="2200" b="1" dirty="0" err="1" smtClean="0">
                <a:latin typeface="Courier" pitchFamily="49"/>
                <a:ea typeface="Gothic" pitchFamily="2"/>
                <a:cs typeface="Gothic" pitchFamily="2"/>
              </a:rPr>
              <a:t>colb</a:t>
            </a:r>
            <a:r>
              <a:rPr lang="en-GB" sz="2000" dirty="0" smtClean="0">
                <a:latin typeface="Arial" pitchFamily="34"/>
                <a:ea typeface="Gothic" pitchFamily="2"/>
                <a:cs typeface="Gothic" pitchFamily="2"/>
              </a:rPr>
              <a:t>  </a:t>
            </a:r>
            <a:r>
              <a:rPr lang="en-GB" sz="2200" dirty="0" smtClean="0">
                <a:latin typeface="Arial" pitchFamily="34"/>
                <a:ea typeface="Gothic" pitchFamily="2"/>
                <a:cs typeface="Gothic" pitchFamily="2"/>
              </a:rPr>
              <a:t>at </a:t>
            </a:r>
            <a:r>
              <a:rPr lang="en-GB" sz="2200" dirty="0">
                <a:latin typeface="Arial" pitchFamily="34"/>
                <a:ea typeface="Gothic" pitchFamily="2"/>
                <a:cs typeface="Gothic" pitchFamily="2"/>
              </a:rPr>
              <a:t>5PM </a:t>
            </a:r>
            <a:r>
              <a:rPr lang="en-GB" sz="2200" dirty="0" smtClean="0">
                <a:latin typeface="Arial" pitchFamily="34"/>
                <a:ea typeface="Gothic" pitchFamily="2"/>
                <a:cs typeface="Gothic" pitchFamily="2"/>
              </a:rPr>
              <a:t>EDT (21:00 </a:t>
            </a:r>
            <a:r>
              <a:rPr lang="en-GB" sz="2200" dirty="0">
                <a:latin typeface="Arial" pitchFamily="34"/>
                <a:ea typeface="Gothic" pitchFamily="2"/>
                <a:cs typeface="Gothic" pitchFamily="2"/>
              </a:rPr>
              <a:t>UTC) on April </a:t>
            </a:r>
            <a:r>
              <a:rPr lang="en-GB" sz="2200" dirty="0" smtClean="0">
                <a:latin typeface="Arial" pitchFamily="34"/>
                <a:ea typeface="Gothic" pitchFamily="2"/>
                <a:cs typeface="Gothic" pitchFamily="2"/>
              </a:rPr>
              <a:t>18</a:t>
            </a:r>
            <a:r>
              <a:rPr lang="en-GB" sz="2200" dirty="0">
                <a:latin typeface="Arial" pitchFamily="34"/>
                <a:ea typeface="Gothic" pitchFamily="2"/>
                <a:cs typeface="Gothic" pitchFamily="2"/>
              </a:rPr>
              <a:t>, </a:t>
            </a:r>
            <a:r>
              <a:rPr lang="en-GB" sz="2200" dirty="0" smtClean="0">
                <a:latin typeface="Arial" pitchFamily="34"/>
                <a:ea typeface="Gothic" pitchFamily="2"/>
                <a:cs typeface="Gothic" pitchFamily="2"/>
              </a:rPr>
              <a:t>2002.</a:t>
            </a:r>
            <a:endParaRPr lang="en-GB" sz="2200" dirty="0">
              <a:latin typeface="Arial" pitchFamily="34"/>
              <a:ea typeface="Gothic" pitchFamily="2"/>
              <a:cs typeface="Gothic" pitchFamily="2"/>
            </a:endParaRPr>
          </a:p>
        </p:txBody>
      </p:sp>
      <p:pic>
        <p:nvPicPr>
          <p:cNvPr id="3" name="Picture 2"/>
          <p:cNvPicPr>
            <a:picLocks noChangeAspect="1"/>
          </p:cNvPicPr>
          <p:nvPr/>
        </p:nvPicPr>
        <p:blipFill>
          <a:blip r:embed="rId3" cstate="print">
            <a:alphaModFix/>
            <a:lum/>
          </a:blip>
          <a:srcRect/>
          <a:stretch>
            <a:fillRect/>
          </a:stretch>
        </p:blipFill>
        <p:spPr>
          <a:xfrm>
            <a:off x="1493789" y="2062174"/>
            <a:ext cx="6143710" cy="4316300"/>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116</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Solid Earth Tide Effects Upon Positions</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040398"/>
            <a:ext cx="8284274" cy="13365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Gothic" pitchFamily="2"/>
              </a:rPr>
              <a:t>As the ocean tide swells and ebbs, the changing weight of water pressing on the Earth’s crust causing it to deform in sympathy with the tide. Called </a:t>
            </a:r>
            <a:r>
              <a:rPr lang="en-US" sz="2200" b="1" dirty="0" smtClean="0">
                <a:latin typeface="Arial" pitchFamily="34"/>
                <a:ea typeface="Gothic" pitchFamily="2"/>
                <a:cs typeface="Gothic" pitchFamily="2"/>
              </a:rPr>
              <a:t>ocean tide loading </a:t>
            </a:r>
            <a:r>
              <a:rPr lang="en-US" sz="2200" dirty="0" smtClean="0">
                <a:latin typeface="Arial" pitchFamily="34"/>
                <a:ea typeface="Gothic" pitchFamily="2"/>
                <a:cs typeface="Gothic" pitchFamily="2"/>
              </a:rPr>
              <a:t>(OTL), this effect can be as large as several centimeters.</a:t>
            </a:r>
            <a:endParaRPr lang="en-GB" sz="22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4"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117</a:t>
                </a:fld>
                <a:r>
                  <a:rPr lang="en-GB" sz="1800" b="1" dirty="0">
                    <a:solidFill>
                      <a:srgbClr val="282878"/>
                    </a:solidFill>
                  </a:rPr>
                  <a:t> </a:t>
                </a:r>
              </a:p>
            </p:txBody>
          </p:sp>
        </p:grpSp>
      </p:grpSp>
      <p:sp>
        <p:nvSpPr>
          <p:cNvPr id="20"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Ocean Tide Loading Correction</a:t>
            </a:r>
          </a:p>
        </p:txBody>
      </p:sp>
      <p:pic>
        <p:nvPicPr>
          <p:cNvPr id="23" name="Picture 22" descr="otl.png"/>
          <p:cNvPicPr>
            <a:picLocks noChangeAspect="1"/>
          </p:cNvPicPr>
          <p:nvPr/>
        </p:nvPicPr>
        <p:blipFill>
          <a:blip r:embed="rId3" cstate="print"/>
          <a:srcRect l="3700" t="4675" r="26523" b="13074"/>
          <a:stretch>
            <a:fillRect/>
          </a:stretch>
        </p:blipFill>
        <p:spPr>
          <a:xfrm>
            <a:off x="268495" y="2560320"/>
            <a:ext cx="4210908" cy="3835888"/>
          </a:xfrm>
          <a:prstGeom prst="rect">
            <a:avLst/>
          </a:prstGeom>
          <a:ln w="12700">
            <a:solidFill>
              <a:schemeClr val="accent1"/>
            </a:solidFill>
          </a:ln>
        </p:spPr>
      </p:pic>
      <p:sp>
        <p:nvSpPr>
          <p:cNvPr id="24" name="TextBox 23"/>
          <p:cNvSpPr txBox="1"/>
          <p:nvPr/>
        </p:nvSpPr>
        <p:spPr>
          <a:xfrm>
            <a:off x="4574671" y="2558460"/>
            <a:ext cx="4082441" cy="3341299"/>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Gothic" pitchFamily="2"/>
              </a:rPr>
              <a:t>In situ measurements of OTL are available for some locations, but these are limited in coverage and expensive to obtain. Usually, OTL values derived from global ocean tide models are used. An on-line service providing OTL parameters is hosted by the </a:t>
            </a:r>
            <a:r>
              <a:rPr lang="en-US" sz="2200" dirty="0" err="1" smtClean="0">
                <a:latin typeface="Arial" pitchFamily="34"/>
                <a:ea typeface="Gothic" pitchFamily="2"/>
                <a:cs typeface="Gothic" pitchFamily="2"/>
              </a:rPr>
              <a:t>Onsala</a:t>
            </a:r>
            <a:r>
              <a:rPr lang="en-US" sz="2200" dirty="0" smtClean="0">
                <a:latin typeface="Arial" pitchFamily="34"/>
                <a:ea typeface="Gothic" pitchFamily="2"/>
                <a:cs typeface="Gothic" pitchFamily="2"/>
              </a:rPr>
              <a:t> Space Observatory froste.oso.chalmers.se/loading/</a:t>
            </a:r>
            <a:endParaRPr lang="en-GB" sz="2200" dirty="0">
              <a:latin typeface="Arial" pitchFamily="34"/>
              <a:ea typeface="Gothic" pitchFamily="2"/>
              <a:cs typeface="Gothic" pitchFamily="2"/>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028523"/>
            <a:ext cx="8284274" cy="200478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Here are the </a:t>
            </a:r>
            <a:r>
              <a:rPr lang="en-GB" sz="2200" dirty="0">
                <a:latin typeface="Arial" pitchFamily="34"/>
                <a:ea typeface="Gothic" pitchFamily="2"/>
                <a:cs typeface="Gothic" pitchFamily="2"/>
              </a:rPr>
              <a:t>M2 tidal </a:t>
            </a:r>
            <a:r>
              <a:rPr lang="en-GB" sz="2200" dirty="0" smtClean="0">
                <a:latin typeface="Arial" pitchFamily="34"/>
                <a:ea typeface="Gothic" pitchFamily="2"/>
                <a:cs typeface="Gothic" pitchFamily="2"/>
              </a:rPr>
              <a:t>signals, </a:t>
            </a:r>
            <a:r>
              <a:rPr lang="en-GB" sz="2200" dirty="0">
                <a:latin typeface="Arial" pitchFamily="34"/>
                <a:ea typeface="Gothic" pitchFamily="2"/>
                <a:cs typeface="Gothic" pitchFamily="2"/>
              </a:rPr>
              <a:t>the primary semidiurnal lunar tide and always one of the largest tidal components, for GPS sites throughout North America. These were estimated </a:t>
            </a:r>
            <a:r>
              <a:rPr lang="en-GB" sz="2200" dirty="0" smtClean="0">
                <a:latin typeface="Arial" pitchFamily="34"/>
                <a:ea typeface="Gothic" pitchFamily="2"/>
                <a:cs typeface="Gothic" pitchFamily="2"/>
              </a:rPr>
              <a:t>NGS using </a:t>
            </a:r>
            <a:r>
              <a:rPr lang="en-GB" sz="2200" dirty="0">
                <a:latin typeface="Arial" pitchFamily="34"/>
                <a:ea typeface="Gothic" pitchFamily="2"/>
                <a:cs typeface="Gothic" pitchFamily="2"/>
              </a:rPr>
              <a:t>six years of data. The length of the arrow represents the amplitude of the signal, the orientation indicates the phase lag with respect to the driving potential.</a:t>
            </a:r>
          </a:p>
        </p:txBody>
      </p:sp>
      <p:grpSp>
        <p:nvGrpSpPr>
          <p:cNvPr id="3" name="Group 2"/>
          <p:cNvGrpSpPr/>
          <p:nvPr/>
        </p:nvGrpSpPr>
        <p:grpSpPr>
          <a:xfrm>
            <a:off x="1045620" y="3227806"/>
            <a:ext cx="7656444" cy="3147615"/>
            <a:chOff x="1152360" y="3363120"/>
            <a:chExt cx="8438039" cy="3471120"/>
          </a:xfrm>
        </p:grpSpPr>
        <p:pic>
          <p:nvPicPr>
            <p:cNvPr id="4" name="Picture 3"/>
            <p:cNvPicPr>
              <a:picLocks noChangeAspect="1"/>
            </p:cNvPicPr>
            <p:nvPr/>
          </p:nvPicPr>
          <p:blipFill>
            <a:blip r:embed="rId3" cstate="print">
              <a:alphaModFix/>
              <a:lum/>
            </a:blip>
            <a:srcRect/>
            <a:stretch>
              <a:fillRect/>
            </a:stretch>
          </p:blipFill>
          <p:spPr>
            <a:xfrm>
              <a:off x="3649319" y="3363120"/>
              <a:ext cx="5941080" cy="2977559"/>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6344640" y="6342480"/>
              <a:ext cx="931320" cy="491760"/>
            </a:xfrm>
            <a:prstGeom prst="rect">
              <a:avLst/>
            </a:prstGeom>
            <a:noFill/>
            <a:ln>
              <a:noFill/>
            </a:ln>
          </p:spPr>
        </p:pic>
        <p:grpSp>
          <p:nvGrpSpPr>
            <p:cNvPr id="6" name="Group 5"/>
            <p:cNvGrpSpPr/>
            <p:nvPr/>
          </p:nvGrpSpPr>
          <p:grpSpPr>
            <a:xfrm>
              <a:off x="1152360" y="4102560"/>
              <a:ext cx="1643039" cy="1641960"/>
              <a:chOff x="1152360" y="4102560"/>
              <a:chExt cx="1643039" cy="1641960"/>
            </a:xfrm>
          </p:grpSpPr>
          <p:pic>
            <p:nvPicPr>
              <p:cNvPr id="7" name="Picture 6"/>
              <p:cNvPicPr>
                <a:picLocks noChangeAspect="1"/>
              </p:cNvPicPr>
              <p:nvPr/>
            </p:nvPicPr>
            <p:blipFill>
              <a:blip r:embed="rId5" cstate="print">
                <a:alphaModFix/>
                <a:lum/>
              </a:blip>
              <a:srcRect/>
              <a:stretch>
                <a:fillRect/>
              </a:stretch>
            </p:blipFill>
            <p:spPr>
              <a:xfrm>
                <a:off x="1170000" y="4148639"/>
                <a:ext cx="1596960" cy="1595880"/>
              </a:xfrm>
              <a:prstGeom prst="rect">
                <a:avLst/>
              </a:prstGeom>
              <a:noFill/>
              <a:ln>
                <a:noFill/>
              </a:ln>
            </p:spPr>
          </p:pic>
          <p:sp>
            <p:nvSpPr>
              <p:cNvPr id="8" name="Freeform 7"/>
              <p:cNvSpPr/>
              <p:nvPr/>
            </p:nvSpPr>
            <p:spPr>
              <a:xfrm>
                <a:off x="1152360" y="4102560"/>
                <a:ext cx="1643039" cy="1641960"/>
              </a:xfrm>
              <a:custGeom>
                <a:avLst/>
                <a:gdLst>
                  <a:gd name="x1" fmla="*/ ss 87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noFill/>
              <a:ln w="36720">
                <a:solidFill>
                  <a:srgbClr val="0B1C4A"/>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grpSp>
      </p:grpSp>
      <p:grpSp>
        <p:nvGrpSpPr>
          <p:cNvPr id="15" name="Group 2"/>
          <p:cNvGrpSpPr>
            <a:grpSpLocks/>
          </p:cNvGrpSpPr>
          <p:nvPr/>
        </p:nvGrpSpPr>
        <p:grpSpPr bwMode="auto">
          <a:xfrm>
            <a:off x="174625" y="6562725"/>
            <a:ext cx="1460500" cy="277813"/>
            <a:chOff x="121" y="4559"/>
            <a:chExt cx="1014" cy="193"/>
          </a:xfrm>
        </p:grpSpPr>
        <p:sp>
          <p:nvSpPr>
            <p:cNvPr id="16"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7" name="Group 4"/>
            <p:cNvGrpSpPr>
              <a:grpSpLocks/>
            </p:cNvGrpSpPr>
            <p:nvPr/>
          </p:nvGrpSpPr>
          <p:grpSpPr bwMode="auto">
            <a:xfrm>
              <a:off x="121" y="4559"/>
              <a:ext cx="1014" cy="193"/>
              <a:chOff x="121" y="4559"/>
              <a:chExt cx="1014" cy="193"/>
            </a:xfrm>
          </p:grpSpPr>
          <p:sp>
            <p:nvSpPr>
              <p:cNvPr id="18"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0"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1" name="Group 7"/>
          <p:cNvGrpSpPr>
            <a:grpSpLocks/>
          </p:cNvGrpSpPr>
          <p:nvPr/>
        </p:nvGrpSpPr>
        <p:grpSpPr bwMode="auto">
          <a:xfrm>
            <a:off x="8505825" y="6540500"/>
            <a:ext cx="257175" cy="277813"/>
            <a:chOff x="5904" y="4543"/>
            <a:chExt cx="178" cy="193"/>
          </a:xfrm>
        </p:grpSpPr>
        <p:sp>
          <p:nvSpPr>
            <p:cNvPr id="22"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3" name="Group 9"/>
            <p:cNvGrpSpPr>
              <a:grpSpLocks/>
            </p:cNvGrpSpPr>
            <p:nvPr/>
          </p:nvGrpSpPr>
          <p:grpSpPr bwMode="auto">
            <a:xfrm>
              <a:off x="5904" y="4543"/>
              <a:ext cx="178" cy="193"/>
              <a:chOff x="5904" y="4543"/>
              <a:chExt cx="178" cy="193"/>
            </a:xfrm>
          </p:grpSpPr>
          <p:sp>
            <p:nvSpPr>
              <p:cNvPr id="24"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5"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118</a:t>
                </a:fld>
                <a:r>
                  <a:rPr lang="en-GB" sz="1800" b="1" dirty="0">
                    <a:solidFill>
                      <a:srgbClr val="282878"/>
                    </a:solidFill>
                  </a:rPr>
                  <a:t> </a:t>
                </a:r>
              </a:p>
            </p:txBody>
          </p:sp>
        </p:grpSp>
      </p:grpSp>
      <p:sp>
        <p:nvSpPr>
          <p:cNvPr id="27"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OTL Effects Upon Positions</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1568266" y="1995449"/>
            <a:ext cx="6083279" cy="4324787"/>
          </a:xfrm>
          <a:prstGeom prst="rect">
            <a:avLst/>
          </a:prstGeom>
          <a:noFill/>
          <a:ln>
            <a:noFill/>
          </a:ln>
        </p:spPr>
      </p:pic>
      <p:sp>
        <p:nvSpPr>
          <p:cNvPr id="3" name="TextBox 2"/>
          <p:cNvSpPr txBox="1"/>
          <p:nvPr/>
        </p:nvSpPr>
        <p:spPr>
          <a:xfrm>
            <a:off x="423017" y="1055863"/>
            <a:ext cx="8284600" cy="67948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This figure shows the </a:t>
            </a:r>
            <a:r>
              <a:rPr lang="en-GB" sz="2200" dirty="0" smtClean="0">
                <a:latin typeface="Arial" pitchFamily="34"/>
                <a:ea typeface="Gothic" pitchFamily="2"/>
                <a:cs typeface="Gothic" pitchFamily="2"/>
              </a:rPr>
              <a:t>computed vertical </a:t>
            </a:r>
            <a:r>
              <a:rPr lang="en-GB" sz="2200" dirty="0">
                <a:latin typeface="Arial" pitchFamily="34"/>
                <a:ea typeface="Gothic" pitchFamily="2"/>
                <a:cs typeface="Gothic" pitchFamily="2"/>
              </a:rPr>
              <a:t>OTL deformations at the site </a:t>
            </a:r>
            <a:r>
              <a:rPr lang="en-GB" sz="2400" b="1" dirty="0" err="1">
                <a:latin typeface="Courier" pitchFamily="49"/>
                <a:ea typeface="Gothic" pitchFamily="2"/>
                <a:cs typeface="Gothic" pitchFamily="2"/>
              </a:rPr>
              <a:t>colb</a:t>
            </a:r>
            <a:r>
              <a:rPr lang="en-GB" sz="2200" dirty="0">
                <a:latin typeface="Arial" pitchFamily="34"/>
                <a:ea typeface="Gothic" pitchFamily="2"/>
                <a:cs typeface="Gothic" pitchFamily="2"/>
              </a:rPr>
              <a:t> for April </a:t>
            </a:r>
            <a:r>
              <a:rPr lang="en-GB" sz="2200" dirty="0" smtClean="0">
                <a:latin typeface="Arial" pitchFamily="34"/>
                <a:ea typeface="Gothic" pitchFamily="2"/>
                <a:cs typeface="Gothic" pitchFamily="2"/>
              </a:rPr>
              <a:t>18</a:t>
            </a:r>
            <a:r>
              <a:rPr lang="en-GB" sz="2200" dirty="0">
                <a:latin typeface="Arial" pitchFamily="34"/>
                <a:ea typeface="Gothic" pitchFamily="2"/>
                <a:cs typeface="Gothic" pitchFamily="2"/>
              </a:rPr>
              <a:t>, 2002. </a:t>
            </a:r>
          </a:p>
        </p:txBody>
      </p:sp>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119</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OTL Effects Upon Positions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ow_gnss_works_2.png"/>
          <p:cNvPicPr>
            <a:picLocks noChangeAspect="1"/>
          </p:cNvPicPr>
          <p:nvPr/>
        </p:nvPicPr>
        <p:blipFill>
          <a:blip r:embed="rId3" cstate="print"/>
          <a:srcRect t="38961"/>
          <a:stretch>
            <a:fillRect/>
          </a:stretch>
        </p:blipFill>
        <p:spPr>
          <a:xfrm>
            <a:off x="1815444" y="2671948"/>
            <a:ext cx="5299363" cy="4186052"/>
          </a:xfrm>
          <a:prstGeom prst="rect">
            <a:avLst/>
          </a:prstGeom>
        </p:spPr>
      </p:pic>
      <p:sp>
        <p:nvSpPr>
          <p:cNvPr id="3" name="TextBox 2"/>
          <p:cNvSpPr txBox="1"/>
          <p:nvPr/>
        </p:nvSpPr>
        <p:spPr>
          <a:xfrm>
            <a:off x="356706" y="1138988"/>
            <a:ext cx="8290153" cy="182300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At the same time, other satellites are saying:</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I’m SV 2 at XYZ</a:t>
            </a:r>
            <a:r>
              <a:rPr lang="en-GB" sz="2000" baseline="30000" dirty="0" smtClean="0">
                <a:latin typeface="Arial" pitchFamily="34"/>
                <a:ea typeface="Gothic" pitchFamily="2"/>
                <a:cs typeface="Gothic" pitchFamily="2"/>
              </a:rPr>
              <a:t>2 </a:t>
            </a:r>
            <a:r>
              <a:rPr lang="en-GB" sz="2000" dirty="0" smtClean="0">
                <a:latin typeface="Arial" pitchFamily="34"/>
                <a:ea typeface="Gothic" pitchFamily="2"/>
                <a:cs typeface="Gothic" pitchFamily="2"/>
              </a:rPr>
              <a:t>(1) at Time</a:t>
            </a:r>
            <a:r>
              <a:rPr lang="en-GB" sz="2000" baseline="30000" dirty="0" smtClean="0">
                <a:latin typeface="Arial" pitchFamily="34"/>
                <a:ea typeface="Gothic" pitchFamily="2"/>
                <a:cs typeface="Gothic" pitchFamily="2"/>
              </a:rPr>
              <a:t>2</a:t>
            </a:r>
            <a:r>
              <a:rPr lang="en-GB" sz="2000" dirty="0" smtClean="0">
                <a:latin typeface="Arial" pitchFamily="34"/>
                <a:ea typeface="Gothic" pitchFamily="2"/>
                <a:cs typeface="Gothic" pitchFamily="2"/>
              </a:rPr>
              <a:t>(1).		I’m SV 3 at XYZ</a:t>
            </a:r>
            <a:r>
              <a:rPr lang="en-GB" sz="2000" baseline="30000" dirty="0" smtClean="0">
                <a:latin typeface="Arial" pitchFamily="34"/>
                <a:ea typeface="Gothic" pitchFamily="2"/>
                <a:cs typeface="Gothic" pitchFamily="2"/>
              </a:rPr>
              <a:t>3 </a:t>
            </a:r>
            <a:r>
              <a:rPr lang="en-GB" sz="2000" dirty="0" smtClean="0">
                <a:latin typeface="Arial" pitchFamily="34"/>
                <a:ea typeface="Gothic" pitchFamily="2"/>
                <a:cs typeface="Gothic" pitchFamily="2"/>
              </a:rPr>
              <a:t>(1) at Time</a:t>
            </a:r>
            <a:r>
              <a:rPr lang="en-GB" sz="2000" baseline="30000" dirty="0" smtClean="0">
                <a:latin typeface="Arial" pitchFamily="34"/>
                <a:ea typeface="Gothic" pitchFamily="2"/>
                <a:cs typeface="Gothic" pitchFamily="2"/>
              </a:rPr>
              <a:t>3</a:t>
            </a:r>
            <a:r>
              <a:rPr lang="en-GB" sz="2000" dirty="0" smtClean="0">
                <a:latin typeface="Arial" pitchFamily="34"/>
                <a:ea typeface="Gothic" pitchFamily="2"/>
                <a:cs typeface="Gothic" pitchFamily="2"/>
              </a:rPr>
              <a:t>(1).</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I’m SV 2 at XYZ</a:t>
            </a:r>
            <a:r>
              <a:rPr lang="en-GB" sz="2000" baseline="30000" dirty="0" smtClean="0">
                <a:latin typeface="Arial" pitchFamily="34"/>
                <a:ea typeface="Gothic" pitchFamily="2"/>
                <a:cs typeface="Gothic" pitchFamily="2"/>
              </a:rPr>
              <a:t>2 </a:t>
            </a:r>
            <a:r>
              <a:rPr lang="en-GB" sz="2000" dirty="0" smtClean="0">
                <a:latin typeface="Arial" pitchFamily="34"/>
                <a:ea typeface="Gothic" pitchFamily="2"/>
                <a:cs typeface="Gothic" pitchFamily="2"/>
              </a:rPr>
              <a:t>(2) at Time</a:t>
            </a:r>
            <a:r>
              <a:rPr lang="en-GB" sz="2000" baseline="30000" dirty="0" smtClean="0">
                <a:latin typeface="Arial" pitchFamily="34"/>
                <a:ea typeface="Gothic" pitchFamily="2"/>
                <a:cs typeface="Gothic" pitchFamily="2"/>
              </a:rPr>
              <a:t>2</a:t>
            </a:r>
            <a:r>
              <a:rPr lang="en-GB" sz="2000" dirty="0" smtClean="0">
                <a:latin typeface="Arial" pitchFamily="34"/>
                <a:ea typeface="Gothic" pitchFamily="2"/>
                <a:cs typeface="Gothic" pitchFamily="2"/>
              </a:rPr>
              <a:t>(2). 		I’m SV 3 at XYZ</a:t>
            </a:r>
            <a:r>
              <a:rPr lang="en-GB" sz="2000" baseline="30000" dirty="0" smtClean="0">
                <a:latin typeface="Arial" pitchFamily="34"/>
                <a:ea typeface="Gothic" pitchFamily="2"/>
                <a:cs typeface="Gothic" pitchFamily="2"/>
              </a:rPr>
              <a:t>3 </a:t>
            </a:r>
            <a:r>
              <a:rPr lang="en-GB" sz="2000" dirty="0" smtClean="0">
                <a:latin typeface="Arial" pitchFamily="34"/>
                <a:ea typeface="Gothic" pitchFamily="2"/>
                <a:cs typeface="Gothic" pitchFamily="2"/>
              </a:rPr>
              <a:t>(1) at Time</a:t>
            </a:r>
            <a:r>
              <a:rPr lang="en-GB" sz="2000" baseline="30000" dirty="0" smtClean="0">
                <a:latin typeface="Arial" pitchFamily="34"/>
                <a:ea typeface="Gothic" pitchFamily="2"/>
                <a:cs typeface="Gothic" pitchFamily="2"/>
              </a:rPr>
              <a:t>3</a:t>
            </a:r>
            <a:r>
              <a:rPr lang="en-GB" sz="2000" dirty="0" smtClean="0">
                <a:latin typeface="Arial" pitchFamily="34"/>
                <a:ea typeface="Gothic" pitchFamily="2"/>
                <a:cs typeface="Gothic" pitchFamily="2"/>
              </a:rPr>
              <a:t>(2).</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I’m SV 2 at XYZ</a:t>
            </a:r>
            <a:r>
              <a:rPr lang="en-GB" sz="2000" baseline="30000" dirty="0" smtClean="0">
                <a:latin typeface="Arial" pitchFamily="34"/>
                <a:ea typeface="Gothic" pitchFamily="2"/>
                <a:cs typeface="Gothic" pitchFamily="2"/>
              </a:rPr>
              <a:t>2 </a:t>
            </a:r>
            <a:r>
              <a:rPr lang="en-GB" sz="2000" dirty="0" smtClean="0">
                <a:latin typeface="Arial" pitchFamily="34"/>
                <a:ea typeface="Gothic" pitchFamily="2"/>
                <a:cs typeface="Gothic" pitchFamily="2"/>
              </a:rPr>
              <a:t>(3) at Time</a:t>
            </a:r>
            <a:r>
              <a:rPr lang="en-GB" sz="2000" baseline="30000" dirty="0" smtClean="0">
                <a:latin typeface="Arial" pitchFamily="34"/>
                <a:ea typeface="Gothic" pitchFamily="2"/>
                <a:cs typeface="Gothic" pitchFamily="2"/>
              </a:rPr>
              <a:t>2</a:t>
            </a:r>
            <a:r>
              <a:rPr lang="en-GB" sz="2000" dirty="0" smtClean="0">
                <a:latin typeface="Arial" pitchFamily="34"/>
                <a:ea typeface="Gothic" pitchFamily="2"/>
                <a:cs typeface="Gothic" pitchFamily="2"/>
              </a:rPr>
              <a:t>(3).		I’m SV 3 at XYZ</a:t>
            </a:r>
            <a:r>
              <a:rPr lang="en-GB" sz="2000" baseline="30000" dirty="0" smtClean="0">
                <a:latin typeface="Arial" pitchFamily="34"/>
                <a:ea typeface="Gothic" pitchFamily="2"/>
                <a:cs typeface="Gothic" pitchFamily="2"/>
              </a:rPr>
              <a:t>3 </a:t>
            </a:r>
            <a:r>
              <a:rPr lang="en-GB" sz="2000" dirty="0" smtClean="0">
                <a:latin typeface="Arial" pitchFamily="34"/>
                <a:ea typeface="Gothic" pitchFamily="2"/>
                <a:cs typeface="Gothic" pitchFamily="2"/>
              </a:rPr>
              <a:t>(1) at Time</a:t>
            </a:r>
            <a:r>
              <a:rPr lang="en-GB" sz="2000" baseline="30000" dirty="0" smtClean="0">
                <a:latin typeface="Arial" pitchFamily="34"/>
                <a:ea typeface="Gothic" pitchFamily="2"/>
                <a:cs typeface="Gothic" pitchFamily="2"/>
              </a:rPr>
              <a:t>3</a:t>
            </a:r>
            <a:r>
              <a:rPr lang="en-GB" sz="2000" dirty="0" smtClean="0">
                <a:latin typeface="Arial" pitchFamily="34"/>
                <a:ea typeface="Gothic" pitchFamily="2"/>
                <a:cs typeface="Gothic" pitchFamily="2"/>
              </a:rPr>
              <a:t>(3).</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											•</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											•</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											•</a:t>
            </a: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12</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How GNSS works in 6 slides. (2/6)</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1566959" y="2368064"/>
            <a:ext cx="6083279" cy="4324787"/>
          </a:xfrm>
          <a:prstGeom prst="rect">
            <a:avLst/>
          </a:prstGeom>
          <a:noFill/>
          <a:ln>
            <a:noFill/>
          </a:ln>
        </p:spPr>
      </p:pic>
      <p:sp>
        <p:nvSpPr>
          <p:cNvPr id="3" name="TextBox 2"/>
          <p:cNvSpPr txBox="1"/>
          <p:nvPr/>
        </p:nvSpPr>
        <p:spPr>
          <a:xfrm>
            <a:off x="423017" y="1091488"/>
            <a:ext cx="8284600" cy="102239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Vertical deformations at 12PM (16:00 UTC) on April 18, 2002 for the entire network are </a:t>
            </a:r>
            <a:r>
              <a:rPr lang="en-GB" sz="2200" dirty="0">
                <a:latin typeface="Arial" pitchFamily="34"/>
                <a:ea typeface="Gothic" pitchFamily="2"/>
                <a:cs typeface="Gothic" pitchFamily="2"/>
              </a:rPr>
              <a:t>shown in the left figure. The differences with respect to </a:t>
            </a:r>
            <a:r>
              <a:rPr lang="en-GB" sz="2200" b="1" dirty="0" err="1" smtClean="0">
                <a:latin typeface="Courier" pitchFamily="49"/>
                <a:ea typeface="Gothic" pitchFamily="2"/>
                <a:cs typeface="Gothic" pitchFamily="2"/>
              </a:rPr>
              <a:t>colb</a:t>
            </a:r>
            <a:r>
              <a:rPr lang="en-GB" sz="2200" dirty="0" smtClean="0">
                <a:latin typeface="Arial" pitchFamily="34"/>
                <a:ea typeface="Gothic" pitchFamily="2"/>
                <a:cs typeface="Gothic" pitchFamily="2"/>
              </a:rPr>
              <a:t>  at are </a:t>
            </a:r>
            <a:r>
              <a:rPr lang="en-GB" sz="2200" dirty="0">
                <a:latin typeface="Arial" pitchFamily="34"/>
                <a:ea typeface="Gothic" pitchFamily="2"/>
                <a:cs typeface="Gothic" pitchFamily="2"/>
              </a:rPr>
              <a:t>shown on the right.</a:t>
            </a:r>
          </a:p>
        </p:txBody>
      </p:sp>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120</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OTL Effects Upon Positions</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052273"/>
            <a:ext cx="8284274" cy="66826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Here is a similar figure of the OTL deformations in California at </a:t>
            </a:r>
            <a:r>
              <a:rPr lang="en-GB" sz="2200" dirty="0" smtClean="0">
                <a:latin typeface="Arial" pitchFamily="34"/>
                <a:ea typeface="Gothic" pitchFamily="2"/>
                <a:cs typeface="Gothic" pitchFamily="2"/>
              </a:rPr>
              <a:t>12PM </a:t>
            </a:r>
            <a:r>
              <a:rPr lang="en-GB" sz="2200" dirty="0">
                <a:latin typeface="Arial" pitchFamily="34"/>
                <a:ea typeface="Gothic" pitchFamily="2"/>
                <a:cs typeface="Gothic" pitchFamily="2"/>
              </a:rPr>
              <a:t>PDT </a:t>
            </a:r>
            <a:r>
              <a:rPr lang="en-GB" sz="2200" dirty="0" smtClean="0">
                <a:latin typeface="Arial" pitchFamily="34"/>
                <a:ea typeface="Gothic" pitchFamily="2"/>
                <a:cs typeface="Gothic" pitchFamily="2"/>
              </a:rPr>
              <a:t>(19:00 </a:t>
            </a:r>
            <a:r>
              <a:rPr lang="en-GB" sz="2200" dirty="0">
                <a:latin typeface="Arial" pitchFamily="34"/>
                <a:ea typeface="Gothic" pitchFamily="2"/>
                <a:cs typeface="Gothic" pitchFamily="2"/>
              </a:rPr>
              <a:t>UTC) on April </a:t>
            </a:r>
            <a:r>
              <a:rPr lang="en-GB" sz="2200" dirty="0" smtClean="0">
                <a:latin typeface="Arial" pitchFamily="34"/>
                <a:ea typeface="Gothic" pitchFamily="2"/>
                <a:cs typeface="Gothic" pitchFamily="2"/>
              </a:rPr>
              <a:t>18</a:t>
            </a:r>
            <a:r>
              <a:rPr lang="en-GB" sz="2200" dirty="0">
                <a:latin typeface="Arial" pitchFamily="34"/>
                <a:ea typeface="Gothic" pitchFamily="2"/>
                <a:cs typeface="Gothic" pitchFamily="2"/>
              </a:rPr>
              <a:t>, 2002. Obviously, there is</a:t>
            </a:r>
          </a:p>
        </p:txBody>
      </p:sp>
      <p:pic>
        <p:nvPicPr>
          <p:cNvPr id="3" name="Picture 2"/>
          <p:cNvPicPr>
            <a:picLocks noChangeAspect="1"/>
          </p:cNvPicPr>
          <p:nvPr/>
        </p:nvPicPr>
        <p:blipFill>
          <a:blip r:embed="rId3" cstate="print">
            <a:alphaModFix/>
            <a:lum/>
          </a:blip>
          <a:srcRect/>
          <a:stretch>
            <a:fillRect/>
          </a:stretch>
        </p:blipFill>
        <p:spPr>
          <a:xfrm>
            <a:off x="4481367" y="1894509"/>
            <a:ext cx="4224617" cy="4696286"/>
          </a:xfrm>
          <a:prstGeom prst="rect">
            <a:avLst/>
          </a:prstGeom>
          <a:noFill/>
          <a:ln>
            <a:noFill/>
          </a:ln>
        </p:spPr>
      </p:pic>
      <p:sp>
        <p:nvSpPr>
          <p:cNvPr id="4" name="TextBox 3"/>
          <p:cNvSpPr txBox="1"/>
          <p:nvPr/>
        </p:nvSpPr>
        <p:spPr>
          <a:xfrm>
            <a:off x="416157" y="1726061"/>
            <a:ext cx="4053450" cy="167065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considerable variation in the magnitude of OTL deformations depending upon location: very small in continent centers; larger along the coast.</a:t>
            </a:r>
          </a:p>
        </p:txBody>
      </p:sp>
      <p:grpSp>
        <p:nvGrpSpPr>
          <p:cNvPr id="11" name="Group 2"/>
          <p:cNvGrpSpPr>
            <a:grpSpLocks/>
          </p:cNvGrpSpPr>
          <p:nvPr/>
        </p:nvGrpSpPr>
        <p:grpSpPr bwMode="auto">
          <a:xfrm>
            <a:off x="174625" y="6562725"/>
            <a:ext cx="1460500" cy="277813"/>
            <a:chOff x="121" y="4559"/>
            <a:chExt cx="1014" cy="193"/>
          </a:xfrm>
        </p:grpSpPr>
        <p:sp>
          <p:nvSpPr>
            <p:cNvPr id="12"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3" name="Group 4"/>
            <p:cNvGrpSpPr>
              <a:grpSpLocks/>
            </p:cNvGrpSpPr>
            <p:nvPr/>
          </p:nvGrpSpPr>
          <p:grpSpPr bwMode="auto">
            <a:xfrm>
              <a:off x="121" y="4559"/>
              <a:ext cx="1014" cy="193"/>
              <a:chOff x="121" y="4559"/>
              <a:chExt cx="1014" cy="193"/>
            </a:xfrm>
          </p:grpSpPr>
          <p:sp>
            <p:nvSpPr>
              <p:cNvPr id="14"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6"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7" name="Group 7"/>
          <p:cNvGrpSpPr>
            <a:grpSpLocks/>
          </p:cNvGrpSpPr>
          <p:nvPr/>
        </p:nvGrpSpPr>
        <p:grpSpPr bwMode="auto">
          <a:xfrm>
            <a:off x="8505825" y="6540500"/>
            <a:ext cx="257175" cy="277813"/>
            <a:chOff x="5904" y="4543"/>
            <a:chExt cx="178" cy="193"/>
          </a:xfrm>
        </p:grpSpPr>
        <p:sp>
          <p:nvSpPr>
            <p:cNvPr id="18"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9" name="Group 9"/>
            <p:cNvGrpSpPr>
              <a:grpSpLocks/>
            </p:cNvGrpSpPr>
            <p:nvPr/>
          </p:nvGrpSpPr>
          <p:grpSpPr bwMode="auto">
            <a:xfrm>
              <a:off x="5904" y="4543"/>
              <a:ext cx="178" cy="193"/>
              <a:chOff x="5904" y="4543"/>
              <a:chExt cx="178" cy="193"/>
            </a:xfrm>
          </p:grpSpPr>
          <p:sp>
            <p:nvSpPr>
              <p:cNvPr id="20"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1"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121</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OTL Effects Upon Positions</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076023"/>
            <a:ext cx="8284274" cy="267303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Much like OTL, the weight of the air above a site will deform the supporting crust of the Earth. Atmospheric loading (AL) is a more subtle effect that OTL which, in turn, is more subtle than the solid Earth tide. Nonetheless, it can be </a:t>
            </a:r>
            <a:r>
              <a:rPr lang="en-GB" sz="2200" dirty="0" smtClean="0">
                <a:latin typeface="Arial" pitchFamily="34"/>
                <a:ea typeface="Gothic" pitchFamily="2"/>
                <a:cs typeface="Gothic" pitchFamily="2"/>
              </a:rPr>
              <a:t>measurable in </a:t>
            </a:r>
            <a:r>
              <a:rPr lang="en-GB" sz="2200" dirty="0">
                <a:latin typeface="Arial" pitchFamily="34"/>
                <a:ea typeface="Gothic" pitchFamily="2"/>
                <a:cs typeface="Gothic" pitchFamily="2"/>
              </a:rPr>
              <a:t>the very highest accuracy surveys. </a:t>
            </a:r>
            <a:r>
              <a:rPr lang="en-GB" sz="2200" dirty="0" smtClean="0">
                <a:latin typeface="Arial" pitchFamily="34"/>
                <a:ea typeface="Gothic" pitchFamily="2"/>
                <a:cs typeface="Gothic" pitchFamily="2"/>
              </a:rPr>
              <a:t>Efforts </a:t>
            </a:r>
            <a:r>
              <a:rPr lang="en-GB" sz="2200" dirty="0">
                <a:latin typeface="Arial" pitchFamily="34"/>
                <a:ea typeface="Gothic" pitchFamily="2"/>
                <a:cs typeface="Gothic" pitchFamily="2"/>
              </a:rPr>
              <a:t>are under way to better understand and model AL </a:t>
            </a:r>
            <a:r>
              <a:rPr lang="en-GB" sz="2200" dirty="0" smtClean="0">
                <a:latin typeface="Arial" pitchFamily="34"/>
                <a:ea typeface="Gothic" pitchFamily="2"/>
                <a:cs typeface="Gothic" pitchFamily="2"/>
              </a:rPr>
              <a:t>deformations and it is rarely implemented in common GNSS processing software. The </a:t>
            </a:r>
            <a:r>
              <a:rPr lang="en-GB" sz="2200" dirty="0">
                <a:latin typeface="Arial" pitchFamily="34"/>
                <a:ea typeface="Gothic" pitchFamily="2"/>
                <a:cs typeface="Gothic" pitchFamily="2"/>
              </a:rPr>
              <a:t>current standard </a:t>
            </a:r>
            <a:r>
              <a:rPr lang="en-GB" sz="2200" dirty="0" smtClean="0">
                <a:latin typeface="Arial" pitchFamily="34"/>
                <a:ea typeface="Gothic" pitchFamily="2"/>
                <a:cs typeface="Gothic" pitchFamily="2"/>
              </a:rPr>
              <a:t>model is </a:t>
            </a:r>
            <a:r>
              <a:rPr lang="en-GB" sz="2200" dirty="0">
                <a:latin typeface="Arial" pitchFamily="34"/>
                <a:ea typeface="Gothic" pitchFamily="2"/>
                <a:cs typeface="Gothic" pitchFamily="2"/>
              </a:rPr>
              <a:t>the inverted barometer.</a:t>
            </a:r>
          </a:p>
        </p:txBody>
      </p:sp>
      <p:sp>
        <p:nvSpPr>
          <p:cNvPr id="3" name="Straight Connector 2"/>
          <p:cNvSpPr/>
          <p:nvPr/>
        </p:nvSpPr>
        <p:spPr>
          <a:xfrm>
            <a:off x="6026154" y="4241961"/>
            <a:ext cx="276349" cy="1632"/>
          </a:xfrm>
          <a:prstGeom prst="line">
            <a:avLst/>
          </a:prstGeom>
          <a:noFill/>
          <a:ln w="36720">
            <a:solidFill>
              <a:schemeClr val="tx1"/>
            </a:solidFill>
            <a:prstDash val="solid"/>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sp>
        <p:nvSpPr>
          <p:cNvPr id="4" name="TextBox 3"/>
          <p:cNvSpPr txBox="1"/>
          <p:nvPr/>
        </p:nvSpPr>
        <p:spPr>
          <a:xfrm>
            <a:off x="426284" y="4617988"/>
            <a:ext cx="894705" cy="131279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where: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delta</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Pr</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Pr</a:t>
            </a:r>
          </a:p>
        </p:txBody>
      </p:sp>
      <p:sp>
        <p:nvSpPr>
          <p:cNvPr id="5" name="TextBox 4"/>
          <p:cNvSpPr txBox="1"/>
          <p:nvPr/>
        </p:nvSpPr>
        <p:spPr>
          <a:xfrm>
            <a:off x="1493789" y="4617988"/>
            <a:ext cx="7212521" cy="167065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is the vertical deformation in millimeters.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is the barometric pressure at the site in millibars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is the pressure averaged over a 2000 km circular region around the site, also in millibars.</a:t>
            </a:r>
          </a:p>
        </p:txBody>
      </p:sp>
      <p:sp>
        <p:nvSpPr>
          <p:cNvPr id="6" name="Straight Connector 5"/>
          <p:cNvSpPr/>
          <p:nvPr/>
        </p:nvSpPr>
        <p:spPr>
          <a:xfrm>
            <a:off x="439350" y="5609288"/>
            <a:ext cx="288109" cy="1307"/>
          </a:xfrm>
          <a:prstGeom prst="line">
            <a:avLst/>
          </a:prstGeom>
          <a:noFill/>
          <a:ln w="36720">
            <a:solidFill>
              <a:schemeClr val="tx1"/>
            </a:solidFill>
            <a:prstDash val="solid"/>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sp>
        <p:nvSpPr>
          <p:cNvPr id="7" name="TextBox 6"/>
          <p:cNvSpPr txBox="1"/>
          <p:nvPr/>
        </p:nvSpPr>
        <p:spPr>
          <a:xfrm>
            <a:off x="416158" y="4213518"/>
            <a:ext cx="8290153" cy="46410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delta = -0.35 </a:t>
            </a:r>
            <a:r>
              <a:rPr lang="en-GB" sz="2200" dirty="0" smtClean="0">
                <a:latin typeface="Arial" pitchFamily="34"/>
                <a:ea typeface="Gothic" pitchFamily="2"/>
                <a:cs typeface="Gothic" pitchFamily="2"/>
              </a:rPr>
              <a:t>× Pr − 0.55 × </a:t>
            </a:r>
            <a:r>
              <a:rPr lang="en-GB" sz="2200" dirty="0">
                <a:latin typeface="Arial" pitchFamily="34"/>
                <a:ea typeface="Gothic" pitchFamily="2"/>
                <a:cs typeface="Gothic" pitchFamily="2"/>
              </a:rPr>
              <a:t>Pr</a:t>
            </a:r>
          </a:p>
        </p:txBody>
      </p:sp>
      <p:grpSp>
        <p:nvGrpSpPr>
          <p:cNvPr id="14" name="Group 2"/>
          <p:cNvGrpSpPr>
            <a:grpSpLocks/>
          </p:cNvGrpSpPr>
          <p:nvPr/>
        </p:nvGrpSpPr>
        <p:grpSpPr bwMode="auto">
          <a:xfrm>
            <a:off x="174625" y="6562725"/>
            <a:ext cx="1460500" cy="277813"/>
            <a:chOff x="121" y="4559"/>
            <a:chExt cx="1014" cy="193"/>
          </a:xfrm>
        </p:grpSpPr>
        <p:sp>
          <p:nvSpPr>
            <p:cNvPr id="15"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6" name="Group 4"/>
            <p:cNvGrpSpPr>
              <a:grpSpLocks/>
            </p:cNvGrpSpPr>
            <p:nvPr/>
          </p:nvGrpSpPr>
          <p:grpSpPr bwMode="auto">
            <a:xfrm>
              <a:off x="121" y="4559"/>
              <a:ext cx="1014" cy="193"/>
              <a:chOff x="121" y="4559"/>
              <a:chExt cx="1014" cy="193"/>
            </a:xfrm>
          </p:grpSpPr>
          <p:sp>
            <p:nvSpPr>
              <p:cNvPr id="17"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8"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9" name="Group 7"/>
          <p:cNvGrpSpPr>
            <a:grpSpLocks/>
          </p:cNvGrpSpPr>
          <p:nvPr/>
        </p:nvGrpSpPr>
        <p:grpSpPr bwMode="auto">
          <a:xfrm>
            <a:off x="8505825" y="6540500"/>
            <a:ext cx="257175" cy="277813"/>
            <a:chOff x="5904" y="4543"/>
            <a:chExt cx="178" cy="193"/>
          </a:xfrm>
        </p:grpSpPr>
        <p:sp>
          <p:nvSpPr>
            <p:cNvPr id="20"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1" name="Group 9"/>
            <p:cNvGrpSpPr>
              <a:grpSpLocks/>
            </p:cNvGrpSpPr>
            <p:nvPr/>
          </p:nvGrpSpPr>
          <p:grpSpPr bwMode="auto">
            <a:xfrm>
              <a:off x="5904" y="4543"/>
              <a:ext cx="178" cy="193"/>
              <a:chOff x="5904" y="4543"/>
              <a:chExt cx="178" cy="193"/>
            </a:xfrm>
          </p:grpSpPr>
          <p:sp>
            <p:nvSpPr>
              <p:cNvPr id="22"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3"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122</a:t>
                </a:fld>
                <a:r>
                  <a:rPr lang="en-GB" sz="1800" b="1" dirty="0">
                    <a:solidFill>
                      <a:srgbClr val="282878"/>
                    </a:solidFill>
                  </a:rPr>
                  <a:t> </a:t>
                </a:r>
              </a:p>
            </p:txBody>
          </p:sp>
        </p:grpSp>
      </p:grpSp>
      <p:sp>
        <p:nvSpPr>
          <p:cNvPr id="25"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Atmospheric Loading Correction</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076023"/>
            <a:ext cx="8284274" cy="134774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These figures show the vertical displacement produced by the inverted barometer model again using the FAA meteorological values. The figure on the left shows the model values; on the right, the differences with respect to the value at the </a:t>
            </a:r>
            <a:r>
              <a:rPr lang="en-GB" sz="2400" b="1" dirty="0" err="1">
                <a:latin typeface="Courier" pitchFamily="49"/>
                <a:ea typeface="Gothic" pitchFamily="2"/>
                <a:cs typeface="Gothic" pitchFamily="2"/>
              </a:rPr>
              <a:t>colb</a:t>
            </a:r>
            <a:r>
              <a:rPr lang="en-GB" sz="2200" dirty="0">
                <a:latin typeface="Arial" pitchFamily="34"/>
                <a:ea typeface="Gothic" pitchFamily="2"/>
                <a:cs typeface="Gothic" pitchFamily="2"/>
              </a:rPr>
              <a:t> site.</a:t>
            </a:r>
          </a:p>
        </p:txBody>
      </p:sp>
      <p:pic>
        <p:nvPicPr>
          <p:cNvPr id="3" name="Picture 2"/>
          <p:cNvPicPr>
            <a:picLocks noChangeAspect="1"/>
          </p:cNvPicPr>
          <p:nvPr/>
        </p:nvPicPr>
        <p:blipFill>
          <a:blip r:embed="rId3" cstate="print">
            <a:alphaModFix/>
            <a:lum/>
          </a:blip>
          <a:srcRect/>
          <a:stretch>
            <a:fillRect/>
          </a:stretch>
        </p:blipFill>
        <p:spPr>
          <a:xfrm>
            <a:off x="1292243" y="2944287"/>
            <a:ext cx="6550067" cy="3582444"/>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123</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AL Effects Upon Positions</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111648"/>
            <a:ext cx="8284274" cy="367543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Hydrological loading by surface water is actually a "hot" topic in some academic circles now. The basic concept is that weight of stored surface water depresses the supporting crust. This water may be store in lakes and reservoirs, snow packs, soil moisture and in other ways I'm sure. Cases of real significance are known most of which are associated with new dam and reservoir construction.</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Because it this is such a localized phenomena, no </a:t>
            </a:r>
            <a:r>
              <a:rPr lang="en-GB" sz="2200" dirty="0">
                <a:latin typeface="Arial" pitchFamily="34"/>
                <a:ea typeface="Gothic" pitchFamily="2"/>
                <a:cs typeface="Gothic" pitchFamily="2"/>
              </a:rPr>
              <a:t>model for hydrological loading </a:t>
            </a:r>
            <a:r>
              <a:rPr lang="en-GB" sz="2200" dirty="0" smtClean="0">
                <a:latin typeface="Arial" pitchFamily="34"/>
                <a:ea typeface="Gothic" pitchFamily="2"/>
                <a:cs typeface="Gothic" pitchFamily="2"/>
              </a:rPr>
              <a:t>although its effects may be expressed in the velocity of a site.</a:t>
            </a:r>
            <a:endParaRPr lang="en-GB" sz="22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4"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124</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Hydrological Loading</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111648"/>
            <a:ext cx="8284274" cy="252575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During a conversation with a colleague working in this field, I recognized a case where hydrological loading may be occurring and where the hardware was already in place to detect it. Namely, the tide gauges and </a:t>
            </a:r>
            <a:r>
              <a:rPr lang="en-GB" sz="2400" dirty="0" smtClean="0">
                <a:latin typeface="Arial" pitchFamily="34"/>
                <a:ea typeface="Gothic" pitchFamily="2"/>
                <a:cs typeface="Gothic" pitchFamily="2"/>
              </a:rPr>
              <a:t>the CORS </a:t>
            </a:r>
            <a:r>
              <a:rPr lang="en-GB" sz="2400" dirty="0">
                <a:latin typeface="Arial" pitchFamily="34"/>
                <a:ea typeface="Gothic" pitchFamily="2"/>
                <a:cs typeface="Gothic" pitchFamily="2"/>
              </a:rPr>
              <a:t>surrounding the Great Lakes. Although other forces are doubtless at play, these quick examples gave me an empirical sense of the importance of this effect.</a:t>
            </a: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125</a:t>
                </a:fld>
                <a:r>
                  <a:rPr lang="en-GB" sz="1800" b="1" dirty="0">
                    <a:solidFill>
                      <a:srgbClr val="282878"/>
                    </a:solidFill>
                  </a:rPr>
                  <a:t> </a:t>
                </a:r>
              </a:p>
            </p:txBody>
          </p:sp>
        </p:grpSp>
      </p:grpSp>
      <p:sp>
        <p:nvSpPr>
          <p:cNvPr id="20"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Hydrological Loading Effects Upon Positions</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706" y="1138988"/>
            <a:ext cx="4100815" cy="469782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Here is one example. These figures compare </a:t>
            </a:r>
            <a:r>
              <a:rPr lang="en-GB" sz="2200" dirty="0">
                <a:latin typeface="Arial" pitchFamily="34"/>
                <a:ea typeface="Gothic" pitchFamily="2"/>
                <a:cs typeface="Gothic" pitchFamily="2"/>
              </a:rPr>
              <a:t>the GPS derived vertical time series from </a:t>
            </a:r>
            <a:r>
              <a:rPr lang="en-GB" sz="2200" b="1" dirty="0" smtClean="0">
                <a:latin typeface="Courier" pitchFamily="49"/>
                <a:ea typeface="Gothic" pitchFamily="2"/>
                <a:cs typeface="Gothic" pitchFamily="2"/>
              </a:rPr>
              <a:t>chb1</a:t>
            </a:r>
            <a:r>
              <a:rPr lang="en-GB" sz="2200" dirty="0" smtClean="0">
                <a:latin typeface="Arial" pitchFamily="34"/>
                <a:ea typeface="Gothic" pitchFamily="2"/>
                <a:cs typeface="Gothic" pitchFamily="2"/>
              </a:rPr>
              <a:t> , a CORS near Cheboygan, MI, and </a:t>
            </a:r>
            <a:r>
              <a:rPr lang="en-GB" sz="2200" dirty="0">
                <a:latin typeface="Arial" pitchFamily="34"/>
                <a:ea typeface="Gothic" pitchFamily="2"/>
                <a:cs typeface="Gothic" pitchFamily="2"/>
              </a:rPr>
              <a:t>the daily mean water levels measured at the nearby tide gauge.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The black line is the GPS derived vertical displacements. The red line is the daily mean water levels inverted and arbitrarily scaled to crudely match the spread in GPS </a:t>
            </a:r>
            <a:r>
              <a:rPr lang="en-GB" sz="2200" dirty="0" smtClean="0">
                <a:latin typeface="Arial" pitchFamily="34"/>
                <a:ea typeface="Gothic" pitchFamily="2"/>
                <a:cs typeface="Gothic" pitchFamily="2"/>
              </a:rPr>
              <a:t>values.</a:t>
            </a:r>
            <a:endParaRPr lang="en-GB" sz="2200" dirty="0">
              <a:latin typeface="Arial" pitchFamily="34"/>
              <a:ea typeface="Gothic" pitchFamily="2"/>
              <a:cs typeface="Gothic" pitchFamily="2"/>
            </a:endParaRPr>
          </a:p>
        </p:txBody>
      </p:sp>
      <p:pic>
        <p:nvPicPr>
          <p:cNvPr id="3" name="Picture 2"/>
          <p:cNvPicPr>
            <a:picLocks noChangeAspect="1"/>
          </p:cNvPicPr>
          <p:nvPr/>
        </p:nvPicPr>
        <p:blipFill>
          <a:blip r:embed="rId3" cstate="print">
            <a:alphaModFix/>
            <a:lum/>
          </a:blip>
          <a:srcRect/>
          <a:stretch>
            <a:fillRect/>
          </a:stretch>
        </p:blipFill>
        <p:spPr>
          <a:xfrm>
            <a:off x="4559764" y="1138988"/>
            <a:ext cx="4155693" cy="5387377"/>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126</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Hydrological Loading Effects Upon Positions</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076023"/>
            <a:ext cx="8284274" cy="4009752"/>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There are many sources of subsidence and I suspect that the members of this group know far more about </a:t>
            </a:r>
            <a:r>
              <a:rPr lang="en-GB" sz="2400" dirty="0" smtClean="0">
                <a:latin typeface="Arial" pitchFamily="34"/>
                <a:ea typeface="Gothic" pitchFamily="2"/>
                <a:cs typeface="Gothic" pitchFamily="2"/>
              </a:rPr>
              <a:t>the </a:t>
            </a:r>
            <a:r>
              <a:rPr lang="en-GB" sz="2400" dirty="0">
                <a:latin typeface="Arial" pitchFamily="34"/>
                <a:ea typeface="Gothic" pitchFamily="2"/>
                <a:cs typeface="Gothic" pitchFamily="2"/>
              </a:rPr>
              <a:t>sources pertinent in their regions than I. Here I'll describe a few sources which may need to be considered.</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In most of these cases, there is little chance to generate an </a:t>
            </a:r>
            <a:r>
              <a:rPr lang="en-GB" sz="2400" dirty="0" smtClean="0">
                <a:latin typeface="Arial" pitchFamily="34"/>
                <a:ea typeface="Gothic" pitchFamily="2"/>
                <a:cs typeface="Gothic" pitchFamily="2"/>
              </a:rPr>
              <a:t>a priori </a:t>
            </a:r>
            <a:r>
              <a:rPr lang="en-GB" sz="2400" dirty="0">
                <a:latin typeface="Arial" pitchFamily="34"/>
                <a:ea typeface="Gothic" pitchFamily="2"/>
                <a:cs typeface="Gothic" pitchFamily="2"/>
              </a:rPr>
              <a:t>model of these motions, except as changes in site velocities. </a:t>
            </a:r>
            <a:r>
              <a:rPr lang="en-GB" sz="2400" dirty="0" smtClean="0">
                <a:latin typeface="Arial" pitchFamily="34"/>
                <a:ea typeface="Gothic" pitchFamily="2"/>
                <a:cs typeface="Gothic" pitchFamily="2"/>
              </a:rPr>
              <a:t>Furthermore, </a:t>
            </a:r>
            <a:r>
              <a:rPr lang="en-GB" sz="2400" dirty="0">
                <a:latin typeface="Arial" pitchFamily="34"/>
                <a:ea typeface="Gothic" pitchFamily="2"/>
                <a:cs typeface="Gothic" pitchFamily="2"/>
              </a:rPr>
              <a:t>such a model would be too specific to a location for more general </a:t>
            </a:r>
            <a:r>
              <a:rPr lang="en-GB" sz="2400" dirty="0" smtClean="0">
                <a:latin typeface="Arial" pitchFamily="34"/>
                <a:ea typeface="Gothic" pitchFamily="2"/>
                <a:cs typeface="Gothic" pitchFamily="2"/>
              </a:rPr>
              <a:t>use with one notable exception. We briefly discuss several examples in the next few slides.</a:t>
            </a:r>
            <a:endParaRPr lang="en-GB" sz="24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4"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127</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Subsidence</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087898"/>
            <a:ext cx="8284274" cy="167065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One of the largest, if not the largest, systematic motion is </a:t>
            </a:r>
            <a:r>
              <a:rPr lang="en-GB" sz="2200" b="1" dirty="0">
                <a:latin typeface="Arial" pitchFamily="34"/>
                <a:ea typeface="Gothic" pitchFamily="2"/>
                <a:cs typeface="Gothic" pitchFamily="2"/>
              </a:rPr>
              <a:t>post-glacial rebound </a:t>
            </a:r>
            <a:r>
              <a:rPr lang="en-GB" sz="2200" dirty="0">
                <a:latin typeface="Arial" pitchFamily="34"/>
                <a:ea typeface="Gothic" pitchFamily="2"/>
                <a:cs typeface="Gothic" pitchFamily="2"/>
              </a:rPr>
              <a:t>(PGR), a term given to motions of the Earth as it </a:t>
            </a:r>
            <a:r>
              <a:rPr lang="en-GB" sz="2200" dirty="0" err="1">
                <a:latin typeface="Arial" pitchFamily="34"/>
                <a:ea typeface="Gothic" pitchFamily="2"/>
                <a:cs typeface="Gothic" pitchFamily="2"/>
              </a:rPr>
              <a:t>isostatically</a:t>
            </a:r>
            <a:r>
              <a:rPr lang="en-GB" sz="2200" dirty="0">
                <a:latin typeface="Arial" pitchFamily="34"/>
                <a:ea typeface="Gothic" pitchFamily="2"/>
                <a:cs typeface="Gothic" pitchFamily="2"/>
              </a:rPr>
              <a:t> recovers from the departure of the great ice sheets after the last </a:t>
            </a:r>
            <a:r>
              <a:rPr lang="en-GB" sz="2200" dirty="0" smtClean="0">
                <a:latin typeface="Arial" pitchFamily="34"/>
                <a:ea typeface="Gothic" pitchFamily="2"/>
                <a:cs typeface="Gothic" pitchFamily="2"/>
              </a:rPr>
              <a:t>ice age. </a:t>
            </a:r>
            <a:r>
              <a:rPr lang="en-GB" sz="2200" dirty="0">
                <a:latin typeface="Arial" pitchFamily="34"/>
                <a:ea typeface="Gothic" pitchFamily="2"/>
                <a:cs typeface="Gothic" pitchFamily="2"/>
              </a:rPr>
              <a:t>Vertical velocities vary from about </a:t>
            </a:r>
            <a:r>
              <a:rPr lang="en-GB" sz="2200" dirty="0" smtClean="0">
                <a:latin typeface="Arial" pitchFamily="34"/>
                <a:ea typeface="Gothic" pitchFamily="2"/>
                <a:cs typeface="Gothic" pitchFamily="2"/>
              </a:rPr>
              <a:t>1 </a:t>
            </a:r>
            <a:r>
              <a:rPr lang="en-GB" sz="2200" dirty="0">
                <a:latin typeface="Arial" pitchFamily="34"/>
                <a:ea typeface="Gothic" pitchFamily="2"/>
                <a:cs typeface="Gothic" pitchFamily="2"/>
              </a:rPr>
              <a:t>cm per year upward near Hudson's Bay to about </a:t>
            </a:r>
            <a:r>
              <a:rPr lang="en-GB" sz="2200" dirty="0" smtClean="0">
                <a:latin typeface="Arial" pitchFamily="34"/>
                <a:ea typeface="Gothic" pitchFamily="2"/>
                <a:cs typeface="Gothic" pitchFamily="2"/>
              </a:rPr>
              <a:t>0.1 </a:t>
            </a:r>
            <a:r>
              <a:rPr lang="en-GB" sz="2200" dirty="0">
                <a:latin typeface="Arial" pitchFamily="34"/>
                <a:ea typeface="Gothic" pitchFamily="2"/>
                <a:cs typeface="Gothic" pitchFamily="2"/>
              </a:rPr>
              <a:t>cm per year</a:t>
            </a:r>
          </a:p>
        </p:txBody>
      </p:sp>
      <p:pic>
        <p:nvPicPr>
          <p:cNvPr id="3" name="Picture 2"/>
          <p:cNvPicPr>
            <a:picLocks noChangeAspect="1"/>
          </p:cNvPicPr>
          <p:nvPr/>
        </p:nvPicPr>
        <p:blipFill>
          <a:blip r:embed="rId3" cstate="print">
            <a:alphaModFix/>
            <a:lum/>
          </a:blip>
          <a:srcRect/>
          <a:stretch>
            <a:fillRect/>
          </a:stretch>
        </p:blipFill>
        <p:spPr>
          <a:xfrm>
            <a:off x="3524923" y="2784773"/>
            <a:ext cx="5175834" cy="3755136"/>
          </a:xfrm>
          <a:prstGeom prst="rect">
            <a:avLst/>
          </a:prstGeom>
          <a:noFill/>
          <a:ln>
            <a:noFill/>
          </a:ln>
        </p:spPr>
      </p:pic>
      <p:sp>
        <p:nvSpPr>
          <p:cNvPr id="4" name="TextBox 3"/>
          <p:cNvSpPr txBox="1"/>
          <p:nvPr/>
        </p:nvSpPr>
        <p:spPr>
          <a:xfrm>
            <a:off x="401457" y="2787631"/>
            <a:ext cx="3082634" cy="200478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downward in areas peripheral to the former expanse of the ice </a:t>
            </a:r>
            <a:r>
              <a:rPr lang="en-GB" sz="2200" dirty="0" smtClean="0">
                <a:latin typeface="Arial" pitchFamily="34"/>
                <a:ea typeface="Gothic" pitchFamily="2"/>
                <a:cs typeface="Gothic" pitchFamily="2"/>
              </a:rPr>
              <a:t>sheet. This </a:t>
            </a:r>
            <a:r>
              <a:rPr lang="en-GB" sz="2200" dirty="0">
                <a:latin typeface="Arial" pitchFamily="34"/>
                <a:ea typeface="Gothic" pitchFamily="2"/>
                <a:cs typeface="Gothic" pitchFamily="2"/>
              </a:rPr>
              <a:t>figure shows the change in gravity caused by </a:t>
            </a:r>
            <a:r>
              <a:rPr lang="en-GB" sz="2200" dirty="0" smtClean="0">
                <a:latin typeface="Arial" pitchFamily="34"/>
                <a:ea typeface="Gothic" pitchFamily="2"/>
                <a:cs typeface="Gothic" pitchFamily="2"/>
              </a:rPr>
              <a:t>PGR.</a:t>
            </a:r>
            <a:endParaRPr lang="en-GB" sz="2200" dirty="0">
              <a:latin typeface="Arial" pitchFamily="34"/>
              <a:ea typeface="Gothic" pitchFamily="2"/>
              <a:cs typeface="Gothic" pitchFamily="2"/>
            </a:endParaRPr>
          </a:p>
        </p:txBody>
      </p:sp>
      <p:sp>
        <p:nvSpPr>
          <p:cNvPr id="5" name="TextBox 4"/>
          <p:cNvSpPr txBox="1"/>
          <p:nvPr/>
        </p:nvSpPr>
        <p:spPr>
          <a:xfrm>
            <a:off x="3501666" y="6514703"/>
            <a:ext cx="3077263" cy="183448"/>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300" dirty="0">
                <a:latin typeface="Arial" pitchFamily="34"/>
                <a:ea typeface="Gothic" pitchFamily="2"/>
                <a:cs typeface="Gothic" pitchFamily="2"/>
              </a:rPr>
              <a:t>www.eas.yorku.ca/faculty/pagiatakis.htm</a:t>
            </a:r>
          </a:p>
        </p:txBody>
      </p:sp>
      <p:grpSp>
        <p:nvGrpSpPr>
          <p:cNvPr id="12" name="Group 2"/>
          <p:cNvGrpSpPr>
            <a:grpSpLocks/>
          </p:cNvGrpSpPr>
          <p:nvPr/>
        </p:nvGrpSpPr>
        <p:grpSpPr bwMode="auto">
          <a:xfrm>
            <a:off x="174625" y="6562725"/>
            <a:ext cx="1460500" cy="277813"/>
            <a:chOff x="121" y="4559"/>
            <a:chExt cx="1014" cy="193"/>
          </a:xfrm>
        </p:grpSpPr>
        <p:sp>
          <p:nvSpPr>
            <p:cNvPr id="13"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4" name="Group 4"/>
            <p:cNvGrpSpPr>
              <a:grpSpLocks/>
            </p:cNvGrpSpPr>
            <p:nvPr/>
          </p:nvGrpSpPr>
          <p:grpSpPr bwMode="auto">
            <a:xfrm>
              <a:off x="121" y="4559"/>
              <a:ext cx="1014" cy="193"/>
              <a:chOff x="121" y="4559"/>
              <a:chExt cx="1014" cy="193"/>
            </a:xfrm>
          </p:grpSpPr>
          <p:sp>
            <p:nvSpPr>
              <p:cNvPr id="15"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6"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7" name="Group 7"/>
          <p:cNvGrpSpPr>
            <a:grpSpLocks/>
          </p:cNvGrpSpPr>
          <p:nvPr/>
        </p:nvGrpSpPr>
        <p:grpSpPr bwMode="auto">
          <a:xfrm>
            <a:off x="8505825" y="6540500"/>
            <a:ext cx="257175" cy="277813"/>
            <a:chOff x="5904" y="4543"/>
            <a:chExt cx="178" cy="193"/>
          </a:xfrm>
        </p:grpSpPr>
        <p:sp>
          <p:nvSpPr>
            <p:cNvPr id="18"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9" name="Group 9"/>
            <p:cNvGrpSpPr>
              <a:grpSpLocks/>
            </p:cNvGrpSpPr>
            <p:nvPr/>
          </p:nvGrpSpPr>
          <p:grpSpPr bwMode="auto">
            <a:xfrm>
              <a:off x="5904" y="4543"/>
              <a:ext cx="178" cy="193"/>
              <a:chOff x="5904" y="4543"/>
              <a:chExt cx="178" cy="193"/>
            </a:xfrm>
          </p:grpSpPr>
          <p:sp>
            <p:nvSpPr>
              <p:cNvPr id="20"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1"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128</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Post-glacial Rebound</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064148"/>
            <a:ext cx="8284274" cy="10023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Localized subsidence from groundwater, oil and gas extraction can occur in a many areas although the magnitudes of the motions will vary. This is a particular problem in areas prone to flooding</a:t>
            </a:r>
            <a:r>
              <a:rPr lang="en-GB" sz="2200" dirty="0" smtClean="0">
                <a:latin typeface="Arial" pitchFamily="34"/>
                <a:ea typeface="Gothic" pitchFamily="2"/>
                <a:cs typeface="Gothic" pitchFamily="2"/>
              </a:rPr>
              <a:t>. The</a:t>
            </a:r>
            <a:endParaRPr lang="en-GB" sz="2200" dirty="0">
              <a:latin typeface="Arial" pitchFamily="34"/>
              <a:ea typeface="Gothic" pitchFamily="2"/>
              <a:cs typeface="Gothic" pitchFamily="2"/>
            </a:endParaRPr>
          </a:p>
        </p:txBody>
      </p:sp>
      <p:sp>
        <p:nvSpPr>
          <p:cNvPr id="3" name="TextBox 2"/>
          <p:cNvSpPr txBox="1"/>
          <p:nvPr/>
        </p:nvSpPr>
        <p:spPr>
          <a:xfrm>
            <a:off x="2731155" y="2065267"/>
            <a:ext cx="5975155" cy="66826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shaded </a:t>
            </a:r>
            <a:r>
              <a:rPr lang="en-GB" sz="2200" dirty="0">
                <a:latin typeface="Arial" pitchFamily="34"/>
                <a:ea typeface="Gothic" pitchFamily="2"/>
                <a:cs typeface="Gothic" pitchFamily="2"/>
              </a:rPr>
              <a:t>regions are locations where subsidence by fluid extraction could occur.</a:t>
            </a:r>
          </a:p>
        </p:txBody>
      </p:sp>
      <p:pic>
        <p:nvPicPr>
          <p:cNvPr id="4" name="Picture 3"/>
          <p:cNvPicPr>
            <a:picLocks noChangeAspect="1"/>
          </p:cNvPicPr>
          <p:nvPr/>
        </p:nvPicPr>
        <p:blipFill>
          <a:blip r:embed="rId3" cstate="print">
            <a:alphaModFix/>
            <a:lum/>
          </a:blip>
          <a:srcRect/>
          <a:stretch>
            <a:fillRect/>
          </a:stretch>
        </p:blipFill>
        <p:spPr>
          <a:xfrm>
            <a:off x="2748467" y="2776270"/>
            <a:ext cx="5962417" cy="3375150"/>
          </a:xfrm>
          <a:prstGeom prst="rect">
            <a:avLst/>
          </a:prstGeom>
          <a:noFill/>
          <a:ln>
            <a:noFill/>
          </a:ln>
        </p:spPr>
      </p:pic>
      <p:pic>
        <p:nvPicPr>
          <p:cNvPr id="5" name="Picture 4"/>
          <p:cNvPicPr>
            <a:picLocks noChangeAspect="1"/>
          </p:cNvPicPr>
          <p:nvPr/>
        </p:nvPicPr>
        <p:blipFill>
          <a:blip r:embed="rId4" cstate="print">
            <a:alphaModFix/>
            <a:lum/>
          </a:blip>
          <a:srcRect/>
          <a:stretch>
            <a:fillRect/>
          </a:stretch>
        </p:blipFill>
        <p:spPr>
          <a:xfrm>
            <a:off x="579158" y="2314772"/>
            <a:ext cx="1865195" cy="4044695"/>
          </a:xfrm>
          <a:prstGeom prst="rect">
            <a:avLst/>
          </a:prstGeom>
          <a:noFill/>
          <a:ln>
            <a:noFill/>
          </a:ln>
        </p:spPr>
      </p:pic>
      <p:sp>
        <p:nvSpPr>
          <p:cNvPr id="6" name="TextBox 5"/>
          <p:cNvSpPr txBox="1"/>
          <p:nvPr/>
        </p:nvSpPr>
        <p:spPr>
          <a:xfrm>
            <a:off x="2435794" y="6150816"/>
            <a:ext cx="2599344" cy="183448"/>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300" dirty="0">
                <a:latin typeface="Arial" pitchFamily="34"/>
                <a:ea typeface="Gothic" pitchFamily="2"/>
                <a:cs typeface="Gothic" pitchFamily="2"/>
              </a:rPr>
              <a:t>water.usgs.gov/</a:t>
            </a:r>
            <a:r>
              <a:rPr lang="en-GB" sz="1300" dirty="0" err="1">
                <a:latin typeface="Arial" pitchFamily="34"/>
                <a:ea typeface="Gothic" pitchFamily="2"/>
                <a:cs typeface="Gothic" pitchFamily="2"/>
              </a:rPr>
              <a:t>ogw</a:t>
            </a:r>
            <a:r>
              <a:rPr lang="en-GB" sz="1300" dirty="0">
                <a:latin typeface="Arial" pitchFamily="34"/>
                <a:ea typeface="Gothic" pitchFamily="2"/>
                <a:cs typeface="Gothic" pitchFamily="2"/>
              </a:rPr>
              <a:t>/pubs/fs00087</a:t>
            </a:r>
          </a:p>
        </p:txBody>
      </p:sp>
      <p:grpSp>
        <p:nvGrpSpPr>
          <p:cNvPr id="13" name="Group 2"/>
          <p:cNvGrpSpPr>
            <a:grpSpLocks/>
          </p:cNvGrpSpPr>
          <p:nvPr/>
        </p:nvGrpSpPr>
        <p:grpSpPr bwMode="auto">
          <a:xfrm>
            <a:off x="174625" y="6562725"/>
            <a:ext cx="1460500" cy="277813"/>
            <a:chOff x="121" y="4559"/>
            <a:chExt cx="1014" cy="193"/>
          </a:xfrm>
        </p:grpSpPr>
        <p:sp>
          <p:nvSpPr>
            <p:cNvPr id="14"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5" name="Group 4"/>
            <p:cNvGrpSpPr>
              <a:grpSpLocks/>
            </p:cNvGrpSpPr>
            <p:nvPr/>
          </p:nvGrpSpPr>
          <p:grpSpPr bwMode="auto">
            <a:xfrm>
              <a:off x="121" y="4559"/>
              <a:ext cx="1014" cy="193"/>
              <a:chOff x="121" y="4559"/>
              <a:chExt cx="1014" cy="193"/>
            </a:xfrm>
          </p:grpSpPr>
          <p:sp>
            <p:nvSpPr>
              <p:cNvPr id="16"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8"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129</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Fluid Extraction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how_gnss_works_3.png"/>
          <p:cNvPicPr>
            <a:picLocks noChangeAspect="1"/>
          </p:cNvPicPr>
          <p:nvPr/>
        </p:nvPicPr>
        <p:blipFill>
          <a:blip r:embed="rId3" cstate="print"/>
          <a:srcRect t="40346"/>
          <a:stretch>
            <a:fillRect/>
          </a:stretch>
        </p:blipFill>
        <p:spPr>
          <a:xfrm>
            <a:off x="1815444" y="2766951"/>
            <a:ext cx="5299363" cy="4091049"/>
          </a:xfrm>
          <a:prstGeom prst="rect">
            <a:avLst/>
          </a:prstGeom>
        </p:spPr>
      </p:pic>
      <p:sp>
        <p:nvSpPr>
          <p:cNvPr id="3" name="TextBox 2"/>
          <p:cNvSpPr txBox="1"/>
          <p:nvPr/>
        </p:nvSpPr>
        <p:spPr>
          <a:xfrm>
            <a:off x="356706" y="1138988"/>
            <a:ext cx="8290153" cy="191398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Your receiver hears all this just a fraction of a second later: </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SV 1 said its at XYZ</a:t>
            </a:r>
            <a:r>
              <a:rPr lang="en-GB" sz="2200" baseline="30000" dirty="0" smtClean="0">
                <a:latin typeface="Arial" pitchFamily="34"/>
                <a:ea typeface="Gothic" pitchFamily="2"/>
                <a:cs typeface="Gothic" pitchFamily="2"/>
              </a:rPr>
              <a:t>1 </a:t>
            </a:r>
            <a:r>
              <a:rPr lang="en-GB" sz="2200" dirty="0" smtClean="0">
                <a:latin typeface="Arial" pitchFamily="34"/>
                <a:ea typeface="Gothic" pitchFamily="2"/>
                <a:cs typeface="Gothic" pitchFamily="2"/>
              </a:rPr>
              <a:t>(1) at Time</a:t>
            </a:r>
            <a:r>
              <a:rPr lang="en-GB" sz="2200" baseline="30000" dirty="0" smtClean="0">
                <a:latin typeface="Arial" pitchFamily="34"/>
                <a:ea typeface="Gothic" pitchFamily="2"/>
                <a:cs typeface="Gothic" pitchFamily="2"/>
              </a:rPr>
              <a:t>1</a:t>
            </a:r>
            <a:r>
              <a:rPr lang="en-GB" sz="2200" dirty="0" smtClean="0">
                <a:latin typeface="Arial" pitchFamily="34"/>
                <a:ea typeface="Gothic" pitchFamily="2"/>
                <a:cs typeface="Gothic" pitchFamily="2"/>
              </a:rPr>
              <a:t>(1), but I think it is </a:t>
            </a:r>
            <a:r>
              <a:rPr lang="en-GB" sz="2200" dirty="0" err="1" smtClean="0">
                <a:latin typeface="Arial" pitchFamily="34"/>
                <a:ea typeface="Gothic" pitchFamily="2"/>
                <a:cs typeface="Gothic" pitchFamily="2"/>
              </a:rPr>
              <a:t>Time</a:t>
            </a:r>
            <a:r>
              <a:rPr lang="en-GB" sz="2200" baseline="-25000" dirty="0" err="1" smtClean="0">
                <a:latin typeface="Arial" pitchFamily="34"/>
                <a:ea typeface="Gothic" pitchFamily="2"/>
                <a:cs typeface="Gothic" pitchFamily="2"/>
              </a:rPr>
              <a:t>A</a:t>
            </a:r>
            <a:r>
              <a:rPr lang="en-GB" sz="2200" dirty="0" smtClean="0">
                <a:latin typeface="Arial" pitchFamily="34"/>
                <a:ea typeface="Gothic" pitchFamily="2"/>
                <a:cs typeface="Gothic" pitchFamily="2"/>
              </a:rPr>
              <a:t>(1).</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SV 2 said its at XYZ</a:t>
            </a:r>
            <a:r>
              <a:rPr lang="en-GB" sz="2200" baseline="30000" dirty="0" smtClean="0">
                <a:latin typeface="Arial" pitchFamily="34"/>
                <a:ea typeface="Gothic" pitchFamily="2"/>
                <a:cs typeface="Gothic" pitchFamily="2"/>
              </a:rPr>
              <a:t>2 </a:t>
            </a:r>
            <a:r>
              <a:rPr lang="en-GB" sz="2200" dirty="0" smtClean="0">
                <a:latin typeface="Arial" pitchFamily="34"/>
                <a:ea typeface="Gothic" pitchFamily="2"/>
                <a:cs typeface="Gothic" pitchFamily="2"/>
              </a:rPr>
              <a:t>(1) at Time</a:t>
            </a:r>
            <a:r>
              <a:rPr lang="en-GB" sz="2200" baseline="30000" dirty="0" smtClean="0">
                <a:latin typeface="Arial" pitchFamily="34"/>
                <a:ea typeface="Gothic" pitchFamily="2"/>
                <a:cs typeface="Gothic" pitchFamily="2"/>
              </a:rPr>
              <a:t>2</a:t>
            </a:r>
            <a:r>
              <a:rPr lang="en-GB" sz="2200" dirty="0" smtClean="0">
                <a:latin typeface="Arial" pitchFamily="34"/>
                <a:ea typeface="Gothic" pitchFamily="2"/>
                <a:cs typeface="Gothic" pitchFamily="2"/>
              </a:rPr>
              <a:t>(1), but I think it is </a:t>
            </a:r>
            <a:r>
              <a:rPr lang="en-GB" sz="2200" dirty="0" err="1" smtClean="0">
                <a:latin typeface="Arial" pitchFamily="34"/>
                <a:ea typeface="Gothic" pitchFamily="2"/>
                <a:cs typeface="Gothic" pitchFamily="2"/>
              </a:rPr>
              <a:t>Time</a:t>
            </a:r>
            <a:r>
              <a:rPr lang="en-GB" sz="2200" baseline="-25000" dirty="0" err="1" smtClean="0">
                <a:latin typeface="Arial" pitchFamily="34"/>
                <a:ea typeface="Gothic" pitchFamily="2"/>
                <a:cs typeface="Gothic" pitchFamily="2"/>
              </a:rPr>
              <a:t>A</a:t>
            </a:r>
            <a:r>
              <a:rPr lang="en-GB" sz="2200" dirty="0" smtClean="0">
                <a:latin typeface="Arial" pitchFamily="34"/>
                <a:ea typeface="Gothic" pitchFamily="2"/>
                <a:cs typeface="Gothic" pitchFamily="2"/>
              </a:rPr>
              <a:t>(1).</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SV 3 said its at XYZ</a:t>
            </a:r>
            <a:r>
              <a:rPr lang="en-GB" sz="2200" baseline="30000" dirty="0" smtClean="0">
                <a:latin typeface="Arial" pitchFamily="34"/>
                <a:ea typeface="Gothic" pitchFamily="2"/>
                <a:cs typeface="Gothic" pitchFamily="2"/>
              </a:rPr>
              <a:t>3 </a:t>
            </a:r>
            <a:r>
              <a:rPr lang="en-GB" sz="2200" dirty="0" smtClean="0">
                <a:latin typeface="Arial" pitchFamily="34"/>
                <a:ea typeface="Gothic" pitchFamily="2"/>
                <a:cs typeface="Gothic" pitchFamily="2"/>
              </a:rPr>
              <a:t>(1) at Time</a:t>
            </a:r>
            <a:r>
              <a:rPr lang="en-GB" sz="2200" baseline="30000" dirty="0" smtClean="0">
                <a:latin typeface="Arial" pitchFamily="34"/>
                <a:ea typeface="Gothic" pitchFamily="2"/>
                <a:cs typeface="Gothic" pitchFamily="2"/>
              </a:rPr>
              <a:t>3</a:t>
            </a:r>
            <a:r>
              <a:rPr lang="en-GB" sz="2200" dirty="0" smtClean="0">
                <a:latin typeface="Arial" pitchFamily="34"/>
                <a:ea typeface="Gothic" pitchFamily="2"/>
                <a:cs typeface="Gothic" pitchFamily="2"/>
              </a:rPr>
              <a:t>(1), but I think it is </a:t>
            </a:r>
            <a:r>
              <a:rPr lang="en-GB" sz="2200" dirty="0" err="1" smtClean="0">
                <a:latin typeface="Arial" pitchFamily="34"/>
                <a:ea typeface="Gothic" pitchFamily="2"/>
                <a:cs typeface="Gothic" pitchFamily="2"/>
              </a:rPr>
              <a:t>Time</a:t>
            </a:r>
            <a:r>
              <a:rPr lang="en-GB" sz="2200" baseline="-25000" dirty="0" err="1" smtClean="0">
                <a:latin typeface="Arial" pitchFamily="34"/>
                <a:ea typeface="Gothic" pitchFamily="2"/>
                <a:cs typeface="Gothic" pitchFamily="2"/>
              </a:rPr>
              <a:t>A</a:t>
            </a:r>
            <a:r>
              <a:rPr lang="en-GB" sz="2200" dirty="0" smtClean="0">
                <a:latin typeface="Arial" pitchFamily="34"/>
                <a:ea typeface="Gothic" pitchFamily="2"/>
                <a:cs typeface="Gothic" pitchFamily="2"/>
              </a:rPr>
              <a:t>(1).</a:t>
            </a:r>
            <a:endParaRPr lang="en-GB" sz="12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a:t>
            </a:r>
            <a:endParaRPr lang="en-GB" sz="1200" dirty="0">
              <a:latin typeface="Arial" pitchFamily="34"/>
              <a:ea typeface="Gothic" pitchFamily="2"/>
              <a:cs typeface="Gothic" pitchFamily="2"/>
            </a:endParaRP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13</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How GNSS works in 6 slides. (3/6)</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alphaModFix/>
            <a:lum/>
          </a:blip>
          <a:srcRect/>
          <a:stretch>
            <a:fillRect/>
          </a:stretch>
        </p:blipFill>
        <p:spPr>
          <a:xfrm>
            <a:off x="2925514" y="2517148"/>
            <a:ext cx="5965356" cy="2395152"/>
          </a:xfrm>
          <a:prstGeom prst="rect">
            <a:avLst/>
          </a:prstGeom>
          <a:noFill/>
          <a:ln>
            <a:noFill/>
          </a:ln>
        </p:spPr>
      </p:pic>
      <p:sp>
        <p:nvSpPr>
          <p:cNvPr id="2" name="TextBox 1"/>
          <p:cNvSpPr txBox="1"/>
          <p:nvPr/>
        </p:nvSpPr>
        <p:spPr>
          <a:xfrm>
            <a:off x="432163" y="1121767"/>
            <a:ext cx="8284274" cy="66826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Even more localized subsidence from the collapse of subterranean cavities to form sinkholes can occur in many locales</a:t>
            </a:r>
            <a:r>
              <a:rPr lang="en-GB" sz="2200" dirty="0" smtClean="0">
                <a:latin typeface="Arial" pitchFamily="34"/>
                <a:ea typeface="Gothic" pitchFamily="2"/>
                <a:cs typeface="Gothic" pitchFamily="2"/>
              </a:rPr>
              <a:t>. The shaded</a:t>
            </a:r>
            <a:endParaRPr lang="en-GB" sz="2200" dirty="0">
              <a:latin typeface="Arial" pitchFamily="34"/>
              <a:ea typeface="Gothic" pitchFamily="2"/>
              <a:cs typeface="Gothic" pitchFamily="2"/>
            </a:endParaRPr>
          </a:p>
        </p:txBody>
      </p:sp>
      <p:sp>
        <p:nvSpPr>
          <p:cNvPr id="3" name="TextBox 2"/>
          <p:cNvSpPr txBox="1"/>
          <p:nvPr/>
        </p:nvSpPr>
        <p:spPr>
          <a:xfrm>
            <a:off x="2874738" y="4878431"/>
            <a:ext cx="2576036" cy="183448"/>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300" dirty="0">
                <a:latin typeface="Arial" pitchFamily="34"/>
                <a:ea typeface="Gothic" pitchFamily="2"/>
                <a:cs typeface="Gothic" pitchFamily="2"/>
              </a:rPr>
              <a:t>water.usgs.gov/</a:t>
            </a:r>
            <a:r>
              <a:rPr lang="en-GB" sz="1300" dirty="0" err="1">
                <a:latin typeface="Arial" pitchFamily="34"/>
                <a:ea typeface="Gothic" pitchFamily="2"/>
                <a:cs typeface="Gothic" pitchFamily="2"/>
              </a:rPr>
              <a:t>ogw</a:t>
            </a:r>
            <a:r>
              <a:rPr lang="en-GB" sz="1300" dirty="0">
                <a:latin typeface="Arial" pitchFamily="34"/>
                <a:ea typeface="Gothic" pitchFamily="2"/>
                <a:cs typeface="Gothic" pitchFamily="2"/>
              </a:rPr>
              <a:t>/pubs/fs00087</a:t>
            </a:r>
          </a:p>
        </p:txBody>
      </p:sp>
      <p:pic>
        <p:nvPicPr>
          <p:cNvPr id="5" name="Picture 4"/>
          <p:cNvPicPr>
            <a:picLocks noChangeAspect="1"/>
          </p:cNvPicPr>
          <p:nvPr/>
        </p:nvPicPr>
        <p:blipFill>
          <a:blip r:embed="rId4" cstate="print">
            <a:alphaModFix/>
            <a:lum/>
          </a:blip>
          <a:srcRect l="1779" t="1408" r="2597" b="2110"/>
          <a:stretch>
            <a:fillRect/>
          </a:stretch>
        </p:blipFill>
        <p:spPr>
          <a:xfrm>
            <a:off x="261257" y="1852551"/>
            <a:ext cx="2576946" cy="3206337"/>
          </a:xfrm>
          <a:prstGeom prst="rect">
            <a:avLst/>
          </a:prstGeom>
          <a:noFill/>
          <a:ln>
            <a:noFill/>
          </a:ln>
        </p:spPr>
      </p:pic>
      <p:sp>
        <p:nvSpPr>
          <p:cNvPr id="6" name="TextBox 5"/>
          <p:cNvSpPr txBox="1"/>
          <p:nvPr/>
        </p:nvSpPr>
        <p:spPr>
          <a:xfrm>
            <a:off x="2945081" y="1815857"/>
            <a:ext cx="5772990" cy="668260"/>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regions </a:t>
            </a:r>
            <a:r>
              <a:rPr lang="en-GB" sz="2200" dirty="0">
                <a:latin typeface="Arial" pitchFamily="34"/>
                <a:ea typeface="Gothic" pitchFamily="2"/>
                <a:cs typeface="Gothic" pitchFamily="2"/>
              </a:rPr>
              <a:t>have the potential for sinkhole formation.</a:t>
            </a:r>
          </a:p>
        </p:txBody>
      </p:sp>
      <p:sp>
        <p:nvSpPr>
          <p:cNvPr id="9" name="Freeform 8"/>
          <p:cNvSpPr/>
          <p:nvPr/>
        </p:nvSpPr>
        <p:spPr>
          <a:xfrm>
            <a:off x="6785911" y="5202608"/>
            <a:ext cx="1993570" cy="105116"/>
          </a:xfrm>
          <a:custGeom>
            <a:avLst/>
            <a:gdLst>
              <a:gd name="x1" fmla="*/ ss 1242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solidFill>
            <a:srgbClr val="FFFFFF"/>
          </a:solidFill>
          <a:ln w="9360">
            <a:solidFill>
              <a:srgbClr val="FFFFFF"/>
            </a:solidFill>
            <a:prstDash val="solid"/>
          </a:ln>
        </p:spPr>
        <p:txBody>
          <a:bodyPr vert="horz" lIns="4245" tIns="4245" rIns="4245" bIns="4245"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grpSp>
        <p:nvGrpSpPr>
          <p:cNvPr id="16" name="Group 2"/>
          <p:cNvGrpSpPr>
            <a:grpSpLocks/>
          </p:cNvGrpSpPr>
          <p:nvPr/>
        </p:nvGrpSpPr>
        <p:grpSpPr bwMode="auto">
          <a:xfrm>
            <a:off x="174625" y="6562725"/>
            <a:ext cx="1460500" cy="277813"/>
            <a:chOff x="121" y="4559"/>
            <a:chExt cx="1014" cy="193"/>
          </a:xfrm>
        </p:grpSpPr>
        <p:sp>
          <p:nvSpPr>
            <p:cNvPr id="17"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8" name="Group 4"/>
            <p:cNvGrpSpPr>
              <a:grpSpLocks/>
            </p:cNvGrpSpPr>
            <p:nvPr/>
          </p:nvGrpSpPr>
          <p:grpSpPr bwMode="auto">
            <a:xfrm>
              <a:off x="121" y="4559"/>
              <a:ext cx="1014" cy="193"/>
              <a:chOff x="121" y="4559"/>
              <a:chExt cx="1014" cy="193"/>
            </a:xfrm>
          </p:grpSpPr>
          <p:sp>
            <p:nvSpPr>
              <p:cNvPr id="19"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0"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1" name="Group 7"/>
          <p:cNvGrpSpPr>
            <a:grpSpLocks/>
          </p:cNvGrpSpPr>
          <p:nvPr/>
        </p:nvGrpSpPr>
        <p:grpSpPr bwMode="auto">
          <a:xfrm>
            <a:off x="8505825" y="6540500"/>
            <a:ext cx="257175" cy="277813"/>
            <a:chOff x="5904" y="4543"/>
            <a:chExt cx="178" cy="193"/>
          </a:xfrm>
        </p:grpSpPr>
        <p:sp>
          <p:nvSpPr>
            <p:cNvPr id="22"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3" name="Group 9"/>
            <p:cNvGrpSpPr>
              <a:grpSpLocks/>
            </p:cNvGrpSpPr>
            <p:nvPr/>
          </p:nvGrpSpPr>
          <p:grpSpPr bwMode="auto">
            <a:xfrm>
              <a:off x="5904" y="4543"/>
              <a:ext cx="178" cy="193"/>
              <a:chOff x="5904" y="4543"/>
              <a:chExt cx="178" cy="193"/>
            </a:xfrm>
          </p:grpSpPr>
          <p:sp>
            <p:nvSpPr>
              <p:cNvPr id="24"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5"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130</a:t>
                </a:fld>
                <a:r>
                  <a:rPr lang="en-GB" sz="1800" b="1" dirty="0">
                    <a:solidFill>
                      <a:srgbClr val="282878"/>
                    </a:solidFill>
                  </a:rPr>
                  <a:t> </a:t>
                </a:r>
              </a:p>
            </p:txBody>
          </p:sp>
        </p:grpSp>
      </p:grpSp>
      <p:sp>
        <p:nvSpPr>
          <p:cNvPr id="26"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Sinkholes</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10" y="1150863"/>
            <a:ext cx="3984200" cy="365170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Finally, here is an example of something interesting going on at the Lake Yellowstone permanent tracking site in Yellowstone, WY. The exact cause is not known but the area is seismically active and regional deformation is occurring because of mass motions in the magma chamber under the caldera.</a:t>
            </a:r>
          </a:p>
        </p:txBody>
      </p:sp>
      <p:pic>
        <p:nvPicPr>
          <p:cNvPr id="3" name="Picture 2"/>
          <p:cNvPicPr>
            <a:picLocks noChangeAspect="1"/>
          </p:cNvPicPr>
          <p:nvPr/>
        </p:nvPicPr>
        <p:blipFill>
          <a:blip r:embed="rId3" cstate="print">
            <a:alphaModFix/>
            <a:lum/>
          </a:blip>
          <a:srcRect/>
          <a:stretch>
            <a:fillRect/>
          </a:stretch>
        </p:blipFill>
        <p:spPr>
          <a:xfrm>
            <a:off x="4461768" y="1150863"/>
            <a:ext cx="3840480" cy="5265549"/>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131</a:t>
                </a:fld>
                <a:r>
                  <a:rPr lang="en-GB" sz="1800" b="1" dirty="0">
                    <a:solidFill>
                      <a:srgbClr val="282878"/>
                    </a:solidFill>
                  </a:rPr>
                  <a:t> </a:t>
                </a:r>
              </a:p>
            </p:txBody>
          </p:sp>
        </p:grpSp>
      </p:grpSp>
      <p:sp>
        <p:nvSpPr>
          <p:cNvPr id="20" name="Title 3"/>
          <p:cNvSpPr txBox="1">
            <a:spLocks/>
          </p:cNvSpPr>
          <p:nvPr/>
        </p:nvSpPr>
        <p:spPr>
          <a:xfrm>
            <a:off x="228600" y="457199"/>
            <a:ext cx="8686800" cy="594360"/>
          </a:xfrm>
          <a:prstGeom prst="rect">
            <a:avLst/>
          </a:prstGeom>
        </p:spPr>
        <p:txBody>
          <a:bodyPr/>
          <a:lstStyle/>
          <a:p>
            <a:pPr lvl="0" eaLnBrk="0" hangingPunct="0"/>
            <a:r>
              <a:rPr lang="en-US" sz="4000" dirty="0" err="1" smtClean="0">
                <a:latin typeface="+mj-lt"/>
                <a:ea typeface="+mj-ea"/>
                <a:cs typeface="+mj-cs"/>
              </a:rPr>
              <a:t>Vulcanism</a:t>
            </a:r>
            <a:r>
              <a:rPr lang="en-US" sz="4000" dirty="0" smtClean="0">
                <a:latin typeface="+mj-lt"/>
                <a:ea typeface="+mj-ea"/>
                <a:cs typeface="+mj-cs"/>
              </a:rPr>
              <a:t> And Tectonics</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132" y="1099774"/>
            <a:ext cx="8443305" cy="1336520"/>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A </a:t>
            </a:r>
            <a:r>
              <a:rPr lang="en-GB" sz="2200" dirty="0" smtClean="0">
                <a:latin typeface="Arial" pitchFamily="34"/>
                <a:ea typeface="Gothic" pitchFamily="2"/>
                <a:cs typeface="Gothic" pitchFamily="2"/>
              </a:rPr>
              <a:t>comprehensive </a:t>
            </a:r>
            <a:r>
              <a:rPr lang="en-GB" sz="2200" dirty="0">
                <a:latin typeface="Arial" pitchFamily="34"/>
                <a:ea typeface="Gothic" pitchFamily="2"/>
                <a:cs typeface="Gothic" pitchFamily="2"/>
              </a:rPr>
              <a:t>study </a:t>
            </a:r>
            <a:r>
              <a:rPr lang="en-GB" sz="2200" dirty="0" smtClean="0">
                <a:latin typeface="Arial" pitchFamily="34"/>
                <a:ea typeface="Gothic" pitchFamily="2"/>
                <a:cs typeface="Gothic" pitchFamily="2"/>
              </a:rPr>
              <a:t>of data span versus accuracy was done by </a:t>
            </a:r>
            <a:r>
              <a:rPr lang="en-GB" sz="2200" dirty="0" err="1">
                <a:latin typeface="Arial" pitchFamily="34"/>
                <a:ea typeface="Gothic" pitchFamily="2"/>
                <a:cs typeface="Gothic" pitchFamily="2"/>
              </a:rPr>
              <a:t>Eckl</a:t>
            </a:r>
            <a:r>
              <a:rPr lang="en-GB" sz="2200" dirty="0">
                <a:latin typeface="Arial" pitchFamily="34"/>
                <a:ea typeface="Gothic" pitchFamily="2"/>
                <a:cs typeface="Gothic" pitchFamily="2"/>
              </a:rPr>
              <a:t> et al. (</a:t>
            </a:r>
            <a:r>
              <a:rPr lang="en-GB" sz="2200" dirty="0" smtClean="0">
                <a:latin typeface="Arial" pitchFamily="34"/>
                <a:ea typeface="Gothic" pitchFamily="2"/>
                <a:cs typeface="Gothic" pitchFamily="2"/>
              </a:rPr>
              <a:t>2001, </a:t>
            </a:r>
            <a:r>
              <a:rPr lang="en-GB" sz="2200" dirty="0">
                <a:latin typeface="Arial" pitchFamily="34"/>
                <a:ea typeface="Gothic" pitchFamily="2"/>
                <a:cs typeface="Gothic" pitchFamily="2"/>
              </a:rPr>
              <a:t>J. of </a:t>
            </a:r>
            <a:r>
              <a:rPr lang="en-GB" sz="2200" dirty="0" err="1">
                <a:latin typeface="Arial" pitchFamily="34"/>
                <a:ea typeface="Gothic" pitchFamily="2"/>
                <a:cs typeface="Gothic" pitchFamily="2"/>
              </a:rPr>
              <a:t>Geod</a:t>
            </a:r>
            <a:r>
              <a:rPr lang="en-GB" sz="2200" dirty="0">
                <a:latin typeface="Arial" pitchFamily="34"/>
                <a:ea typeface="Gothic" pitchFamily="2"/>
                <a:cs typeface="Gothic" pitchFamily="2"/>
              </a:rPr>
              <a:t>. 75, 633-640). Here, their expression for the horizontal and vertical standard deviations with respect to time are </a:t>
            </a:r>
            <a:r>
              <a:rPr lang="en-GB" sz="2200" dirty="0" smtClean="0">
                <a:latin typeface="Arial" pitchFamily="34"/>
                <a:ea typeface="Gothic" pitchFamily="2"/>
                <a:cs typeface="Gothic" pitchFamily="2"/>
              </a:rPr>
              <a:t>shown.</a:t>
            </a:r>
            <a:r>
              <a:rPr lang="en-US" sz="2200" dirty="0" smtClean="0">
                <a:latin typeface="Arial" pitchFamily="34"/>
                <a:ea typeface="Gothic" pitchFamily="2"/>
                <a:cs typeface="Gothic" pitchFamily="2"/>
              </a:rPr>
              <a:t> For even shorter data span, I suggest reviewing</a:t>
            </a:r>
            <a:endParaRPr lang="en-GB" sz="2200" dirty="0">
              <a:latin typeface="Arial" pitchFamily="34"/>
              <a:ea typeface="Gothic" pitchFamily="2"/>
              <a:cs typeface="Gothic" pitchFamily="2"/>
            </a:endParaRPr>
          </a:p>
        </p:txBody>
      </p:sp>
      <p:sp>
        <p:nvSpPr>
          <p:cNvPr id="4" name="TextBox 3"/>
          <p:cNvSpPr txBox="1"/>
          <p:nvPr/>
        </p:nvSpPr>
        <p:spPr>
          <a:xfrm>
            <a:off x="285008" y="2438211"/>
            <a:ext cx="2553195" cy="2004780"/>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Gothic" pitchFamily="2"/>
              </a:rPr>
              <a:t>the result found for OPUS−Rapid Static </a:t>
            </a:r>
            <a:r>
              <a:rPr lang="en-US" sz="2200" dirty="0" err="1" smtClean="0">
                <a:latin typeface="Arial" pitchFamily="34"/>
                <a:ea typeface="Gothic" pitchFamily="2"/>
                <a:cs typeface="Gothic" pitchFamily="2"/>
              </a:rPr>
              <a:t>Soler</a:t>
            </a:r>
            <a:r>
              <a:rPr lang="en-US" sz="2200" dirty="0" smtClean="0">
                <a:latin typeface="Arial" pitchFamily="34"/>
                <a:ea typeface="Gothic" pitchFamily="2"/>
                <a:cs typeface="Gothic" pitchFamily="2"/>
              </a:rPr>
              <a:t> et al.. Their findings are represented by the shaded regions.</a:t>
            </a:r>
            <a:endParaRPr lang="en-GB" sz="2200" dirty="0">
              <a:latin typeface="Arial" pitchFamily="34"/>
              <a:ea typeface="Gothic" pitchFamily="2"/>
              <a:cs typeface="Gothic" pitchFamily="2"/>
            </a:endParaRPr>
          </a:p>
        </p:txBody>
      </p:sp>
      <p:grpSp>
        <p:nvGrpSpPr>
          <p:cNvPr id="11" name="Group 2"/>
          <p:cNvGrpSpPr>
            <a:grpSpLocks/>
          </p:cNvGrpSpPr>
          <p:nvPr/>
        </p:nvGrpSpPr>
        <p:grpSpPr bwMode="auto">
          <a:xfrm>
            <a:off x="174625" y="6562725"/>
            <a:ext cx="1460500" cy="277813"/>
            <a:chOff x="121" y="4559"/>
            <a:chExt cx="1014" cy="193"/>
          </a:xfrm>
        </p:grpSpPr>
        <p:sp>
          <p:nvSpPr>
            <p:cNvPr id="12"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3" name="Group 4"/>
            <p:cNvGrpSpPr>
              <a:grpSpLocks/>
            </p:cNvGrpSpPr>
            <p:nvPr/>
          </p:nvGrpSpPr>
          <p:grpSpPr bwMode="auto">
            <a:xfrm>
              <a:off x="121" y="4559"/>
              <a:ext cx="1014" cy="193"/>
              <a:chOff x="121" y="4559"/>
              <a:chExt cx="1014" cy="193"/>
            </a:xfrm>
          </p:grpSpPr>
          <p:sp>
            <p:nvSpPr>
              <p:cNvPr id="14"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6"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7" name="Group 7"/>
          <p:cNvGrpSpPr>
            <a:grpSpLocks/>
          </p:cNvGrpSpPr>
          <p:nvPr/>
        </p:nvGrpSpPr>
        <p:grpSpPr bwMode="auto">
          <a:xfrm>
            <a:off x="8505825" y="6540500"/>
            <a:ext cx="257175" cy="277813"/>
            <a:chOff x="5904" y="4543"/>
            <a:chExt cx="178" cy="193"/>
          </a:xfrm>
        </p:grpSpPr>
        <p:sp>
          <p:nvSpPr>
            <p:cNvPr id="18"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9" name="Group 9"/>
            <p:cNvGrpSpPr>
              <a:grpSpLocks/>
            </p:cNvGrpSpPr>
            <p:nvPr/>
          </p:nvGrpSpPr>
          <p:grpSpPr bwMode="auto">
            <a:xfrm>
              <a:off x="5904" y="4543"/>
              <a:ext cx="178" cy="193"/>
              <a:chOff x="5904" y="4543"/>
              <a:chExt cx="178" cy="193"/>
            </a:xfrm>
          </p:grpSpPr>
          <p:sp>
            <p:nvSpPr>
              <p:cNvPr id="20"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1"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132</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Data Span Versus Accuracy</a:t>
            </a:r>
          </a:p>
        </p:txBody>
      </p:sp>
      <p:sp>
        <p:nvSpPr>
          <p:cNvPr id="23" name="TextBox 22"/>
          <p:cNvSpPr txBox="1"/>
          <p:nvPr/>
        </p:nvSpPr>
        <p:spPr>
          <a:xfrm>
            <a:off x="2838735" y="5998067"/>
            <a:ext cx="6018662" cy="553998"/>
          </a:xfrm>
          <a:prstGeom prst="rect">
            <a:avLst/>
          </a:prstGeom>
          <a:noFill/>
        </p:spPr>
        <p:txBody>
          <a:bodyPr wrap="square" rtlCol="0">
            <a:spAutoFit/>
          </a:bodyPr>
          <a:lstStyle/>
          <a:p>
            <a:r>
              <a:rPr lang="en-GB" sz="1000" dirty="0" err="1" smtClean="0">
                <a:solidFill>
                  <a:srgbClr val="0000FF"/>
                </a:solidFill>
                <a:latin typeface="Arial" charset="0"/>
              </a:rPr>
              <a:t>Eckl</a:t>
            </a:r>
            <a:r>
              <a:rPr lang="en-GB" sz="1000" dirty="0" smtClean="0">
                <a:solidFill>
                  <a:srgbClr val="0000FF"/>
                </a:solidFill>
                <a:latin typeface="Arial" charset="0"/>
              </a:rPr>
              <a:t> et al., 2001, “</a:t>
            </a:r>
            <a:r>
              <a:rPr lang="en-US" sz="1000" dirty="0" smtClean="0">
                <a:solidFill>
                  <a:srgbClr val="0000FF"/>
                </a:solidFill>
              </a:rPr>
              <a:t>Accuracy of GPS-derived relative positions as a function of </a:t>
            </a:r>
            <a:r>
              <a:rPr lang="en-US" sz="1000" dirty="0" err="1" smtClean="0">
                <a:solidFill>
                  <a:srgbClr val="0000FF"/>
                </a:solidFill>
              </a:rPr>
              <a:t>interstation</a:t>
            </a:r>
            <a:r>
              <a:rPr lang="en-US" sz="1000" dirty="0" smtClean="0">
                <a:solidFill>
                  <a:srgbClr val="0000FF"/>
                </a:solidFill>
              </a:rPr>
              <a:t> distance and observing-session duration</a:t>
            </a:r>
            <a:r>
              <a:rPr lang="en-GB" sz="1000" dirty="0" smtClean="0">
                <a:solidFill>
                  <a:srgbClr val="0000FF"/>
                </a:solidFill>
                <a:latin typeface="Arial" charset="0"/>
              </a:rPr>
              <a:t>”, J. of </a:t>
            </a:r>
            <a:r>
              <a:rPr lang="en-GB" sz="1000" dirty="0" err="1" smtClean="0">
                <a:solidFill>
                  <a:srgbClr val="0000FF"/>
                </a:solidFill>
                <a:latin typeface="Arial" charset="0"/>
              </a:rPr>
              <a:t>Geod</a:t>
            </a:r>
            <a:r>
              <a:rPr lang="en-GB" sz="1000" dirty="0" smtClean="0">
                <a:solidFill>
                  <a:srgbClr val="0000FF"/>
                </a:solidFill>
                <a:latin typeface="Arial" charset="0"/>
              </a:rPr>
              <a:t>. 75, 633-640. </a:t>
            </a:r>
            <a:r>
              <a:rPr lang="en-GB" sz="1000" dirty="0" err="1" smtClean="0">
                <a:solidFill>
                  <a:srgbClr val="9900CC"/>
                </a:solidFill>
                <a:latin typeface="Arial" charset="0"/>
              </a:rPr>
              <a:t>Soler</a:t>
            </a:r>
            <a:r>
              <a:rPr lang="en-GB" sz="1000" dirty="0" smtClean="0">
                <a:solidFill>
                  <a:srgbClr val="9900CC"/>
                </a:solidFill>
                <a:latin typeface="Arial" charset="0"/>
              </a:rPr>
              <a:t> et al., 2009, “Accuracy of Rapid Static Online Positioning User Service (OPUS-RS) Revisited, 13 (2), 119-132.</a:t>
            </a:r>
            <a:endParaRPr lang="en-US" sz="1000" dirty="0">
              <a:solidFill>
                <a:srgbClr val="9900CC"/>
              </a:solidFill>
            </a:endParaRPr>
          </a:p>
        </p:txBody>
      </p:sp>
      <p:grpSp>
        <p:nvGrpSpPr>
          <p:cNvPr id="27" name="Group 26"/>
          <p:cNvGrpSpPr/>
          <p:nvPr/>
        </p:nvGrpSpPr>
        <p:grpSpPr>
          <a:xfrm>
            <a:off x="2834640" y="2423720"/>
            <a:ext cx="5989332" cy="3493015"/>
            <a:chOff x="2834640" y="1188720"/>
            <a:chExt cx="5989332" cy="3493015"/>
          </a:xfrm>
        </p:grpSpPr>
        <p:pic>
          <p:nvPicPr>
            <p:cNvPr id="24" name="Picture 6" descr="PSFig3"/>
            <p:cNvPicPr>
              <a:picLocks noChangeAspect="1" noChangeArrowheads="1"/>
            </p:cNvPicPr>
            <p:nvPr/>
          </p:nvPicPr>
          <p:blipFill>
            <a:blip r:embed="rId3" cstate="print">
              <a:lum bright="-33000" contrast="50000"/>
            </a:blip>
            <a:srcRect/>
            <a:stretch>
              <a:fillRect/>
            </a:stretch>
          </p:blipFill>
          <p:spPr bwMode="auto">
            <a:xfrm>
              <a:off x="2834640" y="1188720"/>
              <a:ext cx="5989332" cy="3493015"/>
            </a:xfrm>
            <a:prstGeom prst="rect">
              <a:avLst/>
            </a:prstGeom>
            <a:noFill/>
            <a:ln w="12700">
              <a:solidFill>
                <a:schemeClr val="accent1"/>
              </a:solidFill>
            </a:ln>
          </p:spPr>
        </p:pic>
        <p:sp>
          <p:nvSpPr>
            <p:cNvPr id="25" name="Rectangle 24"/>
            <p:cNvSpPr/>
            <p:nvPr/>
          </p:nvSpPr>
          <p:spPr>
            <a:xfrm>
              <a:off x="3995058" y="1458686"/>
              <a:ext cx="391885" cy="1524000"/>
            </a:xfrm>
            <a:prstGeom prst="rect">
              <a:avLst/>
            </a:prstGeom>
            <a:solidFill>
              <a:srgbClr val="C814F8">
                <a:alpha val="50000"/>
              </a:srgb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95058" y="3320143"/>
              <a:ext cx="391885" cy="402771"/>
            </a:xfrm>
            <a:prstGeom prst="rect">
              <a:avLst/>
            </a:prstGeom>
            <a:solidFill>
              <a:srgbClr val="C814F8">
                <a:alpha val="50000"/>
              </a:srgbClr>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163" y="1067739"/>
            <a:ext cx="8284274" cy="10023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Be aware that the conclusion shown in the previous slide were drawn from automated processing. These should be considered typical and good “rules of thumb” for planning any project, but not</a:t>
            </a:r>
            <a:endParaRPr lang="en-GB" sz="2200" dirty="0">
              <a:latin typeface="Arial" pitchFamily="34"/>
              <a:ea typeface="Gothic" pitchFamily="2"/>
              <a:cs typeface="Gothic" pitchFamily="2"/>
            </a:endParaRPr>
          </a:p>
        </p:txBody>
      </p:sp>
      <p:sp>
        <p:nvSpPr>
          <p:cNvPr id="3" name="TextBox 2"/>
          <p:cNvSpPr txBox="1"/>
          <p:nvPr/>
        </p:nvSpPr>
        <p:spPr>
          <a:xfrm>
            <a:off x="414851" y="2057832"/>
            <a:ext cx="2387726" cy="4343690"/>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25798" hangingPunct="0">
              <a:lnSpc>
                <a:spcPct val="103000"/>
              </a:lnSpc>
              <a:spcBef>
                <a:spcPts val="0"/>
              </a:spcBef>
              <a:spcAft>
                <a:spcPts val="0"/>
              </a:spcAft>
              <a:buNone/>
              <a:tabLst>
                <a:tab pos="25798" algn="l"/>
                <a:tab pos="440524" algn="l"/>
                <a:tab pos="855250" algn="l"/>
                <a:tab pos="1269975" algn="l"/>
                <a:tab pos="1684702" algn="l"/>
                <a:tab pos="2099429" algn="l"/>
                <a:tab pos="2514154" algn="l"/>
                <a:tab pos="2928881" algn="l"/>
                <a:tab pos="3343607" algn="l"/>
                <a:tab pos="3758333" algn="l"/>
                <a:tab pos="4173059" algn="l"/>
                <a:tab pos="4587785" algn="l"/>
                <a:tab pos="5002510" algn="l"/>
                <a:tab pos="5417237" algn="l"/>
                <a:tab pos="5831963" algn="l"/>
                <a:tab pos="6246690" algn="l"/>
                <a:tab pos="6661416" algn="l"/>
                <a:tab pos="7076142" algn="l"/>
                <a:tab pos="7490868" algn="l"/>
                <a:tab pos="7905594" algn="l"/>
                <a:tab pos="8320320" algn="l"/>
              </a:tabLst>
            </a:pPr>
            <a:r>
              <a:rPr lang="en-GB" sz="2200" dirty="0" smtClean="0">
                <a:latin typeface="Arial" pitchFamily="34"/>
                <a:ea typeface="Gothic" pitchFamily="2"/>
                <a:cs typeface="Gothic" pitchFamily="2"/>
              </a:rPr>
              <a:t>necessarily the best possible. In this figure, manual processing results from our network (solid lines) are compared to the </a:t>
            </a:r>
            <a:r>
              <a:rPr lang="en-GB" sz="2200" dirty="0" err="1" smtClean="0">
                <a:latin typeface="Arial" pitchFamily="34"/>
                <a:ea typeface="Gothic" pitchFamily="2"/>
                <a:cs typeface="Gothic" pitchFamily="2"/>
              </a:rPr>
              <a:t>Eckl</a:t>
            </a:r>
            <a:r>
              <a:rPr lang="en-GB" sz="2200" dirty="0" smtClean="0">
                <a:latin typeface="Arial" pitchFamily="34"/>
                <a:ea typeface="Gothic" pitchFamily="2"/>
                <a:cs typeface="Gothic" pitchFamily="2"/>
              </a:rPr>
              <a:t> et al. results. You may be able to do better, but the cost in man-hours may be prohibitive.</a:t>
            </a:r>
            <a:endParaRPr lang="en-GB" sz="2200" dirty="0">
              <a:latin typeface="Arial" pitchFamily="34"/>
              <a:ea typeface="Gothic" pitchFamily="2"/>
              <a:cs typeface="Gothic" pitchFamily="2"/>
            </a:endParaRPr>
          </a:p>
        </p:txBody>
      </p:sp>
      <p:grpSp>
        <p:nvGrpSpPr>
          <p:cNvPr id="11" name="Group 2"/>
          <p:cNvGrpSpPr>
            <a:grpSpLocks/>
          </p:cNvGrpSpPr>
          <p:nvPr/>
        </p:nvGrpSpPr>
        <p:grpSpPr bwMode="auto">
          <a:xfrm>
            <a:off x="174625" y="6562725"/>
            <a:ext cx="1460500" cy="277813"/>
            <a:chOff x="121" y="4559"/>
            <a:chExt cx="1014" cy="193"/>
          </a:xfrm>
        </p:grpSpPr>
        <p:sp>
          <p:nvSpPr>
            <p:cNvPr id="12"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3" name="Group 4"/>
            <p:cNvGrpSpPr>
              <a:grpSpLocks/>
            </p:cNvGrpSpPr>
            <p:nvPr/>
          </p:nvGrpSpPr>
          <p:grpSpPr bwMode="auto">
            <a:xfrm>
              <a:off x="121" y="4559"/>
              <a:ext cx="1014" cy="193"/>
              <a:chOff x="121" y="4559"/>
              <a:chExt cx="1014" cy="193"/>
            </a:xfrm>
          </p:grpSpPr>
          <p:sp>
            <p:nvSpPr>
              <p:cNvPr id="14"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6"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7" name="Group 7"/>
          <p:cNvGrpSpPr>
            <a:grpSpLocks/>
          </p:cNvGrpSpPr>
          <p:nvPr/>
        </p:nvGrpSpPr>
        <p:grpSpPr bwMode="auto">
          <a:xfrm>
            <a:off x="8505825" y="6540500"/>
            <a:ext cx="257175" cy="277813"/>
            <a:chOff x="5904" y="4543"/>
            <a:chExt cx="178" cy="193"/>
          </a:xfrm>
        </p:grpSpPr>
        <p:sp>
          <p:nvSpPr>
            <p:cNvPr id="18"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9" name="Group 9"/>
            <p:cNvGrpSpPr>
              <a:grpSpLocks/>
            </p:cNvGrpSpPr>
            <p:nvPr/>
          </p:nvGrpSpPr>
          <p:grpSpPr bwMode="auto">
            <a:xfrm>
              <a:off x="5904" y="4543"/>
              <a:ext cx="178" cy="193"/>
              <a:chOff x="5904" y="4543"/>
              <a:chExt cx="178" cy="193"/>
            </a:xfrm>
          </p:grpSpPr>
          <p:sp>
            <p:nvSpPr>
              <p:cNvPr id="20"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1"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133</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Data Span Versus Accuracy</a:t>
            </a:r>
          </a:p>
        </p:txBody>
      </p:sp>
      <p:pic>
        <p:nvPicPr>
          <p:cNvPr id="24" name="Picture 23"/>
          <p:cNvPicPr>
            <a:picLocks noChangeAspect="1"/>
          </p:cNvPicPr>
          <p:nvPr/>
        </p:nvPicPr>
        <p:blipFill>
          <a:blip r:embed="rId3" cstate="print">
            <a:alphaModFix/>
            <a:lum/>
          </a:blip>
          <a:srcRect/>
          <a:stretch>
            <a:fillRect/>
          </a:stretch>
        </p:blipFill>
        <p:spPr>
          <a:xfrm>
            <a:off x="2820601" y="2170209"/>
            <a:ext cx="5943600" cy="4375898"/>
          </a:xfrm>
          <a:prstGeom prst="rect">
            <a:avLst/>
          </a:prstGeom>
          <a:noFill/>
          <a:ln>
            <a:noFill/>
          </a:ln>
        </p:spPr>
      </p:pic>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10" y="1150863"/>
            <a:ext cx="8356230" cy="1093569"/>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In the remaining time, we’ll some whacky real-life cases. This is intended to be more fun than educational, but be careful. You don’t want to end up in section some day.</a:t>
            </a:r>
            <a:endParaRPr lang="en-GB" sz="2400" dirty="0">
              <a:latin typeface="Arial" pitchFamily="34"/>
              <a:ea typeface="Gothic" pitchFamily="2"/>
              <a:cs typeface="Gothic" pitchFamily="2"/>
            </a:endParaRPr>
          </a:p>
        </p:txBody>
      </p:sp>
      <p:grpSp>
        <p:nvGrpSpPr>
          <p:cNvPr id="4"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5"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6"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134</a:t>
                </a:fld>
                <a:r>
                  <a:rPr lang="en-GB" sz="1800" b="1" dirty="0">
                    <a:solidFill>
                      <a:srgbClr val="282878"/>
                    </a:solidFill>
                  </a:rPr>
                  <a:t> </a:t>
                </a:r>
              </a:p>
            </p:txBody>
          </p:sp>
        </p:grpSp>
      </p:grpSp>
      <p:sp>
        <p:nvSpPr>
          <p:cNvPr id="20"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When Good </a:t>
            </a:r>
            <a:r>
              <a:rPr lang="en-US" sz="4000" dirty="0" smtClean="0">
                <a:latin typeface="+mj-lt"/>
                <a:ea typeface="+mj-ea"/>
                <a:cs typeface="+mj-cs"/>
              </a:rPr>
              <a:t>Data </a:t>
            </a:r>
            <a:r>
              <a:rPr lang="en-US" sz="4000" dirty="0" smtClean="0">
                <a:latin typeface="+mj-lt"/>
                <a:ea typeface="+mj-ea"/>
                <a:cs typeface="+mj-cs"/>
              </a:rPr>
              <a:t>Goes Bad</a:t>
            </a:r>
            <a:endParaRPr lang="en-US" sz="4000" dirty="0" smtClean="0">
              <a:latin typeface="+mj-lt"/>
              <a:ea typeface="+mj-ea"/>
              <a:cs typeface="+mj-cs"/>
            </a:endParaRP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851" y="996488"/>
            <a:ext cx="8301586" cy="104900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As we’ve seen, water is always a problem whether it is in the atmosphere or frozen to the exterior of your antenna. This </a:t>
            </a:r>
            <a:r>
              <a:rPr lang="en-GB" sz="2200" dirty="0">
                <a:latin typeface="Arial" pitchFamily="34"/>
                <a:ea typeface="Gothic" pitchFamily="2"/>
                <a:cs typeface="Gothic" pitchFamily="2"/>
              </a:rPr>
              <a:t>is a photo of the site </a:t>
            </a:r>
            <a:r>
              <a:rPr lang="en-GB" sz="2400" b="1" dirty="0" err="1">
                <a:latin typeface="Courier" pitchFamily="49"/>
                <a:ea typeface="Gothic" pitchFamily="2"/>
                <a:cs typeface="Gothic" pitchFamily="2"/>
              </a:rPr>
              <a:t>cena</a:t>
            </a:r>
            <a:r>
              <a:rPr lang="en-GB" sz="2200" dirty="0">
                <a:latin typeface="Arial" pitchFamily="34"/>
                <a:ea typeface="Gothic" pitchFamily="2"/>
                <a:cs typeface="Gothic" pitchFamily="2"/>
              </a:rPr>
              <a:t> taken during the winter of </a:t>
            </a:r>
            <a:r>
              <a:rPr lang="en-GB" sz="2200" dirty="0" smtClean="0">
                <a:latin typeface="Arial" pitchFamily="34"/>
                <a:ea typeface="Gothic" pitchFamily="2"/>
                <a:cs typeface="Gothic" pitchFamily="2"/>
              </a:rPr>
              <a:t>1999</a:t>
            </a:r>
            <a:r>
              <a:rPr lang="en-GB" sz="2200" dirty="0">
                <a:latin typeface="Arial" pitchFamily="34"/>
                <a:ea typeface="Gothic" pitchFamily="2"/>
                <a:cs typeface="Gothic" pitchFamily="2"/>
              </a:rPr>
              <a:t>.</a:t>
            </a:r>
          </a:p>
        </p:txBody>
      </p:sp>
      <p:pic>
        <p:nvPicPr>
          <p:cNvPr id="4" name="Picture 3"/>
          <p:cNvPicPr>
            <a:picLocks noChangeAspect="1"/>
          </p:cNvPicPr>
          <p:nvPr/>
        </p:nvPicPr>
        <p:blipFill>
          <a:blip r:embed="rId3" cstate="print">
            <a:alphaModFix/>
            <a:lum/>
          </a:blip>
          <a:srcRect/>
          <a:stretch>
            <a:fillRect/>
          </a:stretch>
        </p:blipFill>
        <p:spPr>
          <a:xfrm>
            <a:off x="1143000" y="2096204"/>
            <a:ext cx="6858000" cy="4381796"/>
          </a:xfrm>
          <a:prstGeom prst="rect">
            <a:avLst/>
          </a:prstGeom>
          <a:noFill/>
          <a:ln>
            <a:noFill/>
          </a:ln>
        </p:spPr>
      </p:pic>
      <p:sp>
        <p:nvSpPr>
          <p:cNvPr id="5" name="Straight Connector 4"/>
          <p:cNvSpPr/>
          <p:nvPr/>
        </p:nvSpPr>
        <p:spPr>
          <a:xfrm>
            <a:off x="3170713" y="2054431"/>
            <a:ext cx="2719448" cy="1698172"/>
          </a:xfrm>
          <a:prstGeom prst="line">
            <a:avLst/>
          </a:prstGeom>
          <a:noFill/>
          <a:ln w="36720">
            <a:solidFill>
              <a:srgbClr val="FF0000"/>
            </a:solidFill>
            <a:prstDash val="solid"/>
            <a:tailEnd type="arrow"/>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grpSp>
        <p:nvGrpSpPr>
          <p:cNvPr id="12" name="Group 2"/>
          <p:cNvGrpSpPr>
            <a:grpSpLocks/>
          </p:cNvGrpSpPr>
          <p:nvPr/>
        </p:nvGrpSpPr>
        <p:grpSpPr bwMode="auto">
          <a:xfrm>
            <a:off x="174625" y="6562725"/>
            <a:ext cx="1460500" cy="277813"/>
            <a:chOff x="121" y="4559"/>
            <a:chExt cx="1014" cy="193"/>
          </a:xfrm>
        </p:grpSpPr>
        <p:sp>
          <p:nvSpPr>
            <p:cNvPr id="13"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4" name="Group 4"/>
            <p:cNvGrpSpPr>
              <a:grpSpLocks/>
            </p:cNvGrpSpPr>
            <p:nvPr/>
          </p:nvGrpSpPr>
          <p:grpSpPr bwMode="auto">
            <a:xfrm>
              <a:off x="121" y="4559"/>
              <a:ext cx="1014" cy="193"/>
              <a:chOff x="121" y="4559"/>
              <a:chExt cx="1014" cy="193"/>
            </a:xfrm>
          </p:grpSpPr>
          <p:sp>
            <p:nvSpPr>
              <p:cNvPr id="15"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8"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135</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When Good Data Goes Bad</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851" y="1042658"/>
            <a:ext cx="4923657" cy="2183098"/>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As I said, water is always a problem whether it is in the atmosphere, frozen to the exterior of your antenna </a:t>
            </a:r>
            <a:r>
              <a:rPr lang="en-GB" sz="2400" dirty="0" smtClean="0">
                <a:latin typeface="Arial" pitchFamily="34"/>
                <a:ea typeface="Gothic" pitchFamily="2"/>
                <a:cs typeface="Gothic" pitchFamily="2"/>
              </a:rPr>
              <a:t>or </a:t>
            </a:r>
            <a:r>
              <a:rPr lang="en-GB" sz="2400" dirty="0">
                <a:latin typeface="Arial" pitchFamily="34"/>
                <a:ea typeface="Gothic" pitchFamily="2"/>
                <a:cs typeface="Gothic" pitchFamily="2"/>
              </a:rPr>
              <a:t>condensing on the interior of your </a:t>
            </a:r>
            <a:r>
              <a:rPr lang="en-GB" sz="2400" dirty="0" err="1">
                <a:latin typeface="Arial" pitchFamily="34"/>
                <a:ea typeface="Gothic" pitchFamily="2"/>
                <a:cs typeface="Gothic" pitchFamily="2"/>
              </a:rPr>
              <a:t>radome</a:t>
            </a:r>
            <a:r>
              <a:rPr lang="en-GB" sz="2400" dirty="0" smtClean="0">
                <a:latin typeface="Arial" pitchFamily="34"/>
                <a:ea typeface="Gothic" pitchFamily="2"/>
                <a:cs typeface="Gothic" pitchFamily="2"/>
              </a:rPr>
              <a:t>. </a:t>
            </a:r>
            <a:r>
              <a:rPr lang="en-GB" sz="2400" b="1" dirty="0" err="1" smtClean="0">
                <a:latin typeface="Courier" pitchFamily="49"/>
                <a:ea typeface="Gothic" pitchFamily="2"/>
                <a:cs typeface="Gothic" pitchFamily="2"/>
              </a:rPr>
              <a:t>gode</a:t>
            </a:r>
            <a:r>
              <a:rPr lang="en-GB" sz="2400" dirty="0" smtClean="0">
                <a:latin typeface="Arial" pitchFamily="34"/>
                <a:ea typeface="Gothic" pitchFamily="2"/>
                <a:cs typeface="Gothic" pitchFamily="2"/>
              </a:rPr>
              <a:t> in the summer of 1995.</a:t>
            </a:r>
          </a:p>
        </p:txBody>
      </p:sp>
      <p:pic>
        <p:nvPicPr>
          <p:cNvPr id="4" name="Picture 3"/>
          <p:cNvPicPr>
            <a:picLocks noChangeAspect="1"/>
          </p:cNvPicPr>
          <p:nvPr/>
        </p:nvPicPr>
        <p:blipFill>
          <a:blip r:embed="rId3" cstate="print">
            <a:alphaModFix/>
            <a:lum/>
          </a:blip>
          <a:srcRect/>
          <a:stretch>
            <a:fillRect/>
          </a:stretch>
        </p:blipFill>
        <p:spPr>
          <a:xfrm>
            <a:off x="5413311" y="1337786"/>
            <a:ext cx="3308679" cy="4998577"/>
          </a:xfrm>
          <a:prstGeom prst="rect">
            <a:avLst/>
          </a:prstGeom>
          <a:noFill/>
          <a:ln>
            <a:noFill/>
          </a:ln>
        </p:spPr>
      </p:pic>
      <p:sp>
        <p:nvSpPr>
          <p:cNvPr id="5" name="Straight Connector 4"/>
          <p:cNvSpPr/>
          <p:nvPr/>
        </p:nvSpPr>
        <p:spPr>
          <a:xfrm>
            <a:off x="4310743" y="2933205"/>
            <a:ext cx="1508166" cy="2125683"/>
          </a:xfrm>
          <a:prstGeom prst="line">
            <a:avLst/>
          </a:prstGeom>
          <a:noFill/>
          <a:ln w="36720">
            <a:solidFill>
              <a:srgbClr val="FF0000"/>
            </a:solidFill>
            <a:prstDash val="solid"/>
            <a:tailEnd type="arrow"/>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grpSp>
        <p:nvGrpSpPr>
          <p:cNvPr id="12" name="Group 2"/>
          <p:cNvGrpSpPr>
            <a:grpSpLocks/>
          </p:cNvGrpSpPr>
          <p:nvPr/>
        </p:nvGrpSpPr>
        <p:grpSpPr bwMode="auto">
          <a:xfrm>
            <a:off x="174625" y="6562725"/>
            <a:ext cx="1460500" cy="277813"/>
            <a:chOff x="121" y="4559"/>
            <a:chExt cx="1014" cy="193"/>
          </a:xfrm>
        </p:grpSpPr>
        <p:sp>
          <p:nvSpPr>
            <p:cNvPr id="13"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4" name="Group 4"/>
            <p:cNvGrpSpPr>
              <a:grpSpLocks/>
            </p:cNvGrpSpPr>
            <p:nvPr/>
          </p:nvGrpSpPr>
          <p:grpSpPr bwMode="auto">
            <a:xfrm>
              <a:off x="121" y="4559"/>
              <a:ext cx="1014" cy="193"/>
              <a:chOff x="121" y="4559"/>
              <a:chExt cx="1014" cy="193"/>
            </a:xfrm>
          </p:grpSpPr>
          <p:sp>
            <p:nvSpPr>
              <p:cNvPr id="15"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8"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136</a:t>
                </a:fld>
                <a:r>
                  <a:rPr lang="en-GB" sz="1800" b="1" dirty="0">
                    <a:solidFill>
                      <a:srgbClr val="282878"/>
                    </a:solidFill>
                  </a:rPr>
                  <a:t> </a:t>
                </a:r>
              </a:p>
            </p:txBody>
          </p:sp>
        </p:grpSp>
      </p:grpSp>
      <p:sp>
        <p:nvSpPr>
          <p:cNvPr id="25"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When Good Data Goes Bad</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851" y="1046169"/>
            <a:ext cx="4923657" cy="512518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As I said, water is always a problem whether it is in the atmosphere, frozen to the exterior of your antenna or condensing on the interior of your </a:t>
            </a:r>
            <a:r>
              <a:rPr lang="en-GB" sz="2400" dirty="0" err="1" smtClean="0">
                <a:latin typeface="Arial" pitchFamily="34"/>
                <a:ea typeface="Gothic" pitchFamily="2"/>
                <a:cs typeface="Gothic" pitchFamily="2"/>
              </a:rPr>
              <a:t>radome</a:t>
            </a:r>
            <a:r>
              <a:rPr lang="en-GB" sz="2400" dirty="0" smtClean="0">
                <a:latin typeface="Arial" pitchFamily="34"/>
                <a:ea typeface="Gothic" pitchFamily="2"/>
                <a:cs typeface="Gothic" pitchFamily="2"/>
              </a:rPr>
              <a:t>. </a:t>
            </a:r>
            <a:r>
              <a:rPr lang="en-GB" sz="2400" b="1" dirty="0" err="1" smtClean="0">
                <a:latin typeface="Courier" pitchFamily="49"/>
                <a:ea typeface="Gothic" pitchFamily="2"/>
                <a:cs typeface="Gothic" pitchFamily="2"/>
              </a:rPr>
              <a:t>gode</a:t>
            </a:r>
            <a:r>
              <a:rPr lang="en-GB" sz="2400" dirty="0" smtClean="0">
                <a:latin typeface="Arial" pitchFamily="34"/>
                <a:ea typeface="Gothic" pitchFamily="2"/>
                <a:cs typeface="Gothic" pitchFamily="2"/>
              </a:rPr>
              <a:t> in the summer of 1995.</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So is not </a:t>
            </a:r>
            <a:r>
              <a:rPr lang="en-GB" sz="2400" dirty="0" err="1" smtClean="0">
                <a:latin typeface="Arial" pitchFamily="34"/>
                <a:ea typeface="Gothic" pitchFamily="2"/>
                <a:cs typeface="Gothic" pitchFamily="2"/>
              </a:rPr>
              <a:t>centering</a:t>
            </a:r>
            <a:r>
              <a:rPr lang="en-GB" sz="2400" dirty="0" smtClean="0">
                <a:latin typeface="Arial" pitchFamily="34"/>
                <a:ea typeface="Gothic" pitchFamily="2"/>
                <a:cs typeface="Gothic" pitchFamily="2"/>
              </a:rPr>
              <a:t> the antenna under the hemispherical </a:t>
            </a:r>
            <a:r>
              <a:rPr lang="en-GB" sz="2400" dirty="0" err="1" smtClean="0">
                <a:latin typeface="Arial" pitchFamily="34"/>
                <a:ea typeface="Gothic" pitchFamily="2"/>
                <a:cs typeface="Gothic" pitchFamily="2"/>
              </a:rPr>
              <a:t>radome</a:t>
            </a:r>
            <a:r>
              <a:rPr lang="en-GB" sz="2400" dirty="0" smtClean="0">
                <a:latin typeface="Arial" pitchFamily="34"/>
                <a:ea typeface="Gothic" pitchFamily="2"/>
                <a:cs typeface="Gothic" pitchFamily="2"/>
              </a:rPr>
              <a: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Or placing charcoal briquettes under the </a:t>
            </a:r>
            <a:r>
              <a:rPr lang="en-GB" sz="2400" dirty="0" err="1" smtClean="0">
                <a:latin typeface="Arial" pitchFamily="34"/>
                <a:ea typeface="Gothic" pitchFamily="2"/>
                <a:cs typeface="Gothic" pitchFamily="2"/>
              </a:rPr>
              <a:t>radome</a:t>
            </a:r>
            <a:r>
              <a:rPr lang="en-GB" sz="2400" dirty="0" smtClean="0">
                <a:latin typeface="Arial" pitchFamily="34"/>
                <a:ea typeface="Gothic" pitchFamily="2"/>
                <a:cs typeface="Gothic" pitchFamily="2"/>
              </a:rPr>
              <a: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Or a fan.</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Or lights.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Or vehicles by your antenna.</a:t>
            </a:r>
          </a:p>
        </p:txBody>
      </p:sp>
      <p:pic>
        <p:nvPicPr>
          <p:cNvPr id="4" name="Picture 3"/>
          <p:cNvPicPr>
            <a:picLocks noChangeAspect="1"/>
          </p:cNvPicPr>
          <p:nvPr/>
        </p:nvPicPr>
        <p:blipFill>
          <a:blip r:embed="rId3" cstate="print">
            <a:alphaModFix/>
            <a:lum/>
          </a:blip>
          <a:srcRect/>
          <a:stretch>
            <a:fillRect/>
          </a:stretch>
        </p:blipFill>
        <p:spPr>
          <a:xfrm>
            <a:off x="5413311" y="1337786"/>
            <a:ext cx="3308679" cy="4998577"/>
          </a:xfrm>
          <a:prstGeom prst="rect">
            <a:avLst/>
          </a:prstGeom>
          <a:noFill/>
          <a:ln>
            <a:noFill/>
          </a:ln>
        </p:spPr>
      </p:pic>
      <p:sp>
        <p:nvSpPr>
          <p:cNvPr id="8" name="Straight Connector 7"/>
          <p:cNvSpPr/>
          <p:nvPr/>
        </p:nvSpPr>
        <p:spPr>
          <a:xfrm>
            <a:off x="2141022" y="4876510"/>
            <a:ext cx="4675414" cy="538638"/>
          </a:xfrm>
          <a:prstGeom prst="line">
            <a:avLst/>
          </a:prstGeom>
          <a:noFill/>
          <a:ln w="36720">
            <a:solidFill>
              <a:srgbClr val="FF0000"/>
            </a:solidFill>
            <a:prstDash val="solid"/>
            <a:tailEnd type="arrow"/>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sp>
        <p:nvSpPr>
          <p:cNvPr id="9" name="Straight Connector 8"/>
          <p:cNvSpPr/>
          <p:nvPr/>
        </p:nvSpPr>
        <p:spPr>
          <a:xfrm>
            <a:off x="4904508" y="4156364"/>
            <a:ext cx="1488111" cy="781168"/>
          </a:xfrm>
          <a:prstGeom prst="line">
            <a:avLst/>
          </a:prstGeom>
          <a:noFill/>
          <a:ln w="36720">
            <a:solidFill>
              <a:srgbClr val="FF0000"/>
            </a:solidFill>
            <a:prstDash val="solid"/>
            <a:tailEnd type="arrow"/>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sp>
        <p:nvSpPr>
          <p:cNvPr id="11" name="Straight Connector 10"/>
          <p:cNvSpPr/>
          <p:nvPr/>
        </p:nvSpPr>
        <p:spPr>
          <a:xfrm>
            <a:off x="1626919" y="5213267"/>
            <a:ext cx="5453308" cy="41571"/>
          </a:xfrm>
          <a:prstGeom prst="line">
            <a:avLst/>
          </a:prstGeom>
          <a:noFill/>
          <a:ln w="36720">
            <a:solidFill>
              <a:srgbClr val="FF0000"/>
            </a:solidFill>
            <a:prstDash val="solid"/>
            <a:tailEnd type="arrow"/>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sp>
        <p:nvSpPr>
          <p:cNvPr id="13" name="Straight Connector 12"/>
          <p:cNvSpPr/>
          <p:nvPr/>
        </p:nvSpPr>
        <p:spPr>
          <a:xfrm flipV="1">
            <a:off x="1674420" y="5137317"/>
            <a:ext cx="5394373" cy="444086"/>
          </a:xfrm>
          <a:prstGeom prst="line">
            <a:avLst/>
          </a:prstGeom>
          <a:noFill/>
          <a:ln w="36720">
            <a:solidFill>
              <a:srgbClr val="FF0000"/>
            </a:solidFill>
            <a:prstDash val="solid"/>
            <a:tailEnd type="arrow"/>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sp>
        <p:nvSpPr>
          <p:cNvPr id="15" name="Straight Connector 14"/>
          <p:cNvSpPr/>
          <p:nvPr/>
        </p:nvSpPr>
        <p:spPr>
          <a:xfrm flipV="1">
            <a:off x="4286991" y="3315410"/>
            <a:ext cx="3348873" cy="2551000"/>
          </a:xfrm>
          <a:prstGeom prst="line">
            <a:avLst/>
          </a:prstGeom>
          <a:noFill/>
          <a:ln w="36720">
            <a:solidFill>
              <a:srgbClr val="FF0000"/>
            </a:solidFill>
            <a:prstDash val="solid"/>
            <a:tailEnd type="arrow"/>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grpSp>
        <p:nvGrpSpPr>
          <p:cNvPr id="22" name="Group 2"/>
          <p:cNvGrpSpPr>
            <a:grpSpLocks/>
          </p:cNvGrpSpPr>
          <p:nvPr/>
        </p:nvGrpSpPr>
        <p:grpSpPr bwMode="auto">
          <a:xfrm>
            <a:off x="174625" y="6562725"/>
            <a:ext cx="1460500" cy="277813"/>
            <a:chOff x="121" y="4559"/>
            <a:chExt cx="1014" cy="193"/>
          </a:xfrm>
        </p:grpSpPr>
        <p:sp>
          <p:nvSpPr>
            <p:cNvPr id="23"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24" name="Group 4"/>
            <p:cNvGrpSpPr>
              <a:grpSpLocks/>
            </p:cNvGrpSpPr>
            <p:nvPr/>
          </p:nvGrpSpPr>
          <p:grpSpPr bwMode="auto">
            <a:xfrm>
              <a:off x="121" y="4559"/>
              <a:ext cx="1014" cy="193"/>
              <a:chOff x="121" y="4559"/>
              <a:chExt cx="1014" cy="193"/>
            </a:xfrm>
          </p:grpSpPr>
          <p:sp>
            <p:nvSpPr>
              <p:cNvPr id="25"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8" name="Group 7"/>
          <p:cNvGrpSpPr>
            <a:grpSpLocks/>
          </p:cNvGrpSpPr>
          <p:nvPr/>
        </p:nvGrpSpPr>
        <p:grpSpPr bwMode="auto">
          <a:xfrm>
            <a:off x="8505825" y="6540500"/>
            <a:ext cx="257175" cy="277813"/>
            <a:chOff x="5904" y="4543"/>
            <a:chExt cx="178" cy="193"/>
          </a:xfrm>
        </p:grpSpPr>
        <p:sp>
          <p:nvSpPr>
            <p:cNvPr id="2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30" name="Group 9"/>
            <p:cNvGrpSpPr>
              <a:grpSpLocks/>
            </p:cNvGrpSpPr>
            <p:nvPr/>
          </p:nvGrpSpPr>
          <p:grpSpPr bwMode="auto">
            <a:xfrm>
              <a:off x="5904" y="4543"/>
              <a:ext cx="178" cy="193"/>
              <a:chOff x="5904" y="4543"/>
              <a:chExt cx="178" cy="193"/>
            </a:xfrm>
          </p:grpSpPr>
          <p:sp>
            <p:nvSpPr>
              <p:cNvPr id="3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137</a:t>
                </a:fld>
                <a:r>
                  <a:rPr lang="en-GB" sz="1800" b="1" dirty="0">
                    <a:solidFill>
                      <a:srgbClr val="282878"/>
                    </a:solidFill>
                  </a:rPr>
                  <a:t> </a:t>
                </a:r>
              </a:p>
            </p:txBody>
          </p:sp>
        </p:grpSp>
      </p:grpSp>
      <p:sp>
        <p:nvSpPr>
          <p:cNvPr id="34"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When Good Data Goes Bad</a:t>
            </a:r>
          </a:p>
        </p:txBody>
      </p:sp>
      <p:sp>
        <p:nvSpPr>
          <p:cNvPr id="35" name="Straight Connector 34"/>
          <p:cNvSpPr/>
          <p:nvPr/>
        </p:nvSpPr>
        <p:spPr>
          <a:xfrm>
            <a:off x="4310743" y="2933205"/>
            <a:ext cx="1508166" cy="2125683"/>
          </a:xfrm>
          <a:prstGeom prst="line">
            <a:avLst/>
          </a:prstGeom>
          <a:noFill/>
          <a:ln w="36720">
            <a:solidFill>
              <a:srgbClr val="FF0000"/>
            </a:solidFill>
            <a:prstDash val="solid"/>
            <a:tailEnd type="arrow"/>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563" y="1055863"/>
            <a:ext cx="8301586" cy="23351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ea typeface="Gothic" pitchFamily="2"/>
                <a:cs typeface="Arial" pitchFamily="34" charset="0"/>
              </a:rPr>
              <a:t>Here’s a picture of the </a:t>
            </a:r>
            <a:r>
              <a:rPr lang="en-GB" sz="2200" b="1" dirty="0" err="1" smtClean="0">
                <a:latin typeface="Courier" pitchFamily="49"/>
                <a:ea typeface="Gothic" pitchFamily="2"/>
                <a:cs typeface="Gothic" pitchFamily="2"/>
              </a:rPr>
              <a:t>usna</a:t>
            </a:r>
            <a:r>
              <a:rPr lang="en-GB" sz="2200" dirty="0" smtClean="0">
                <a:latin typeface="Arial" pitchFamily="34"/>
                <a:ea typeface="Gothic" pitchFamily="2"/>
                <a:cs typeface="Gothic" pitchFamily="2"/>
              </a:rPr>
              <a:t> antenna during maintenance in the spring of 1997. This </a:t>
            </a:r>
            <a:r>
              <a:rPr lang="en-GB" sz="2200" dirty="0">
                <a:latin typeface="Arial" pitchFamily="34"/>
                <a:ea typeface="Gothic" pitchFamily="2"/>
                <a:cs typeface="Gothic" pitchFamily="2"/>
              </a:rPr>
              <a:t>antenna suffered from the "pelican" effect while located on a pier in Annapolis, MD. The bottom of the choke rings is covered with bird droppings, a few feathers and bones, crab claws and </a:t>
            </a:r>
            <a:r>
              <a:rPr lang="en-GB" sz="2200" dirty="0" smtClean="0">
                <a:latin typeface="Arial" pitchFamily="34"/>
                <a:ea typeface="Gothic" pitchFamily="2"/>
                <a:cs typeface="Gothic" pitchFamily="2"/>
              </a:rPr>
              <a:t>shell pieces, and various shiny objects like bolts and nuts.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p:txBody>
      </p:sp>
      <p:pic>
        <p:nvPicPr>
          <p:cNvPr id="3" name="Picture 2"/>
          <p:cNvPicPr>
            <a:picLocks noChangeAspect="1"/>
          </p:cNvPicPr>
          <p:nvPr/>
        </p:nvPicPr>
        <p:blipFill>
          <a:blip r:embed="rId3" cstate="print">
            <a:alphaModFix/>
            <a:lum/>
          </a:blip>
          <a:srcRect/>
          <a:stretch>
            <a:fillRect/>
          </a:stretch>
        </p:blipFill>
        <p:spPr>
          <a:xfrm>
            <a:off x="406683" y="3154144"/>
            <a:ext cx="4934110" cy="3115950"/>
          </a:xfrm>
          <a:prstGeom prst="rect">
            <a:avLst/>
          </a:prstGeom>
          <a:noFill/>
          <a:ln>
            <a:noFill/>
          </a:ln>
        </p:spPr>
      </p:pic>
      <p:sp>
        <p:nvSpPr>
          <p:cNvPr id="6" name="Straight Connector 5"/>
          <p:cNvSpPr/>
          <p:nvPr/>
        </p:nvSpPr>
        <p:spPr>
          <a:xfrm>
            <a:off x="3123210" y="2695698"/>
            <a:ext cx="211601" cy="1709069"/>
          </a:xfrm>
          <a:prstGeom prst="line">
            <a:avLst/>
          </a:prstGeom>
          <a:noFill/>
          <a:ln w="36720">
            <a:solidFill>
              <a:srgbClr val="FF0000"/>
            </a:solidFill>
            <a:prstDash val="solid"/>
            <a:tailEnd type="arrow"/>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sp>
        <p:nvSpPr>
          <p:cNvPr id="8" name="Straight Connector 7"/>
          <p:cNvSpPr/>
          <p:nvPr/>
        </p:nvSpPr>
        <p:spPr>
          <a:xfrm flipH="1">
            <a:off x="3264580" y="2743201"/>
            <a:ext cx="4395003" cy="2774430"/>
          </a:xfrm>
          <a:prstGeom prst="line">
            <a:avLst/>
          </a:prstGeom>
          <a:noFill/>
          <a:ln w="36720">
            <a:solidFill>
              <a:srgbClr val="FF0000"/>
            </a:solidFill>
            <a:prstDash val="solid"/>
            <a:tailEnd type="arrow"/>
          </a:ln>
        </p:spPr>
        <p:txBody>
          <a:bodyPr vert="horz" lIns="16654" tIns="16654" rIns="16654" bIns="16654"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sp>
        <p:nvSpPr>
          <p:cNvPr id="9" name="TextBox 8"/>
          <p:cNvSpPr txBox="1"/>
          <p:nvPr/>
        </p:nvSpPr>
        <p:spPr>
          <a:xfrm>
            <a:off x="5396652" y="4321197"/>
            <a:ext cx="3314231" cy="13365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A model for the signal delay through a seagull's body has not been published yet.</a:t>
            </a:r>
          </a:p>
        </p:txBody>
      </p:sp>
      <p:grpSp>
        <p:nvGrpSpPr>
          <p:cNvPr id="16" name="Group 2"/>
          <p:cNvGrpSpPr>
            <a:grpSpLocks/>
          </p:cNvGrpSpPr>
          <p:nvPr/>
        </p:nvGrpSpPr>
        <p:grpSpPr bwMode="auto">
          <a:xfrm>
            <a:off x="174625" y="6562725"/>
            <a:ext cx="1460500" cy="277813"/>
            <a:chOff x="121" y="4559"/>
            <a:chExt cx="1014" cy="193"/>
          </a:xfrm>
        </p:grpSpPr>
        <p:sp>
          <p:nvSpPr>
            <p:cNvPr id="17"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8" name="Group 4"/>
            <p:cNvGrpSpPr>
              <a:grpSpLocks/>
            </p:cNvGrpSpPr>
            <p:nvPr/>
          </p:nvGrpSpPr>
          <p:grpSpPr bwMode="auto">
            <a:xfrm>
              <a:off x="121" y="4559"/>
              <a:ext cx="1014" cy="193"/>
              <a:chOff x="121" y="4559"/>
              <a:chExt cx="1014" cy="193"/>
            </a:xfrm>
          </p:grpSpPr>
          <p:sp>
            <p:nvSpPr>
              <p:cNvPr id="19"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1"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2" name="Group 7"/>
          <p:cNvGrpSpPr>
            <a:grpSpLocks/>
          </p:cNvGrpSpPr>
          <p:nvPr/>
        </p:nvGrpSpPr>
        <p:grpSpPr bwMode="auto">
          <a:xfrm>
            <a:off x="8505825" y="6540500"/>
            <a:ext cx="257175" cy="277813"/>
            <a:chOff x="5904" y="4543"/>
            <a:chExt cx="178" cy="193"/>
          </a:xfrm>
        </p:grpSpPr>
        <p:sp>
          <p:nvSpPr>
            <p:cNvPr id="23"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4" name="Group 9"/>
            <p:cNvGrpSpPr>
              <a:grpSpLocks/>
            </p:cNvGrpSpPr>
            <p:nvPr/>
          </p:nvGrpSpPr>
          <p:grpSpPr bwMode="auto">
            <a:xfrm>
              <a:off x="5904" y="4543"/>
              <a:ext cx="178" cy="193"/>
              <a:chOff x="5904" y="4543"/>
              <a:chExt cx="178" cy="193"/>
            </a:xfrm>
          </p:grpSpPr>
          <p:sp>
            <p:nvSpPr>
              <p:cNvPr id="25"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6"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138</a:t>
                </a:fld>
                <a:r>
                  <a:rPr lang="en-GB" sz="1800" b="1" dirty="0">
                    <a:solidFill>
                      <a:srgbClr val="282878"/>
                    </a:solidFill>
                  </a:rPr>
                  <a:t> </a:t>
                </a:r>
              </a:p>
            </p:txBody>
          </p:sp>
        </p:grpSp>
      </p:grpSp>
      <p:sp>
        <p:nvSpPr>
          <p:cNvPr id="28"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When Good Data Goes Bad</a:t>
            </a: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alphaModFix/>
            <a:lum/>
          </a:blip>
          <a:srcRect/>
          <a:stretch>
            <a:fillRect/>
          </a:stretch>
        </p:blipFill>
        <p:spPr>
          <a:xfrm>
            <a:off x="414851" y="3524010"/>
            <a:ext cx="4146873" cy="2908655"/>
          </a:xfrm>
          <a:prstGeom prst="rect">
            <a:avLst/>
          </a:prstGeom>
          <a:noFill/>
          <a:ln>
            <a:noFill/>
          </a:ln>
        </p:spPr>
      </p:pic>
      <p:sp>
        <p:nvSpPr>
          <p:cNvPr id="2" name="TextBox 1"/>
          <p:cNvSpPr txBox="1"/>
          <p:nvPr/>
        </p:nvSpPr>
        <p:spPr>
          <a:xfrm>
            <a:off x="416157" y="996488"/>
            <a:ext cx="8301586" cy="262232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b="1" dirty="0" err="1">
                <a:latin typeface="Courier" pitchFamily="49"/>
                <a:ea typeface="Gothic" pitchFamily="2"/>
                <a:cs typeface="Gothic" pitchFamily="2"/>
              </a:rPr>
              <a:t>usna</a:t>
            </a:r>
            <a:r>
              <a:rPr lang="en-GB" sz="2200" dirty="0">
                <a:latin typeface="Arial" pitchFamily="34"/>
                <a:ea typeface="Gothic" pitchFamily="2"/>
                <a:cs typeface="Gothic" pitchFamily="2"/>
              </a:rPr>
              <a:t> was established as part of a project to monitor regional subsidence and absolute sea level along the east coast of North America. In all cases, the team attempted to place the GPS system as close to the tide gauge as possible. </a:t>
            </a:r>
            <a:r>
              <a:rPr lang="en-GB" sz="2200" b="1" dirty="0" err="1">
                <a:latin typeface="Courier" pitchFamily="49"/>
                <a:ea typeface="Gothic" pitchFamily="2"/>
                <a:cs typeface="Gothic" pitchFamily="2"/>
              </a:rPr>
              <a:t>usna</a:t>
            </a:r>
            <a:r>
              <a:rPr lang="en-GB" sz="2200" dirty="0">
                <a:latin typeface="Arial" pitchFamily="34"/>
                <a:ea typeface="Gothic" pitchFamily="2"/>
                <a:cs typeface="Gothic" pitchFamily="2"/>
              </a:rPr>
              <a:t> appeared perfect with the antenna almost literally on top of the tide gauge as shown in this schematic. The antenna is located at the end of the building housing the tide gauge.</a:t>
            </a:r>
          </a:p>
        </p:txBody>
      </p:sp>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139</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When Good Data Goes Bad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ow_gnss_works_4 (1).png"/>
          <p:cNvPicPr>
            <a:picLocks noChangeAspect="1"/>
          </p:cNvPicPr>
          <p:nvPr/>
        </p:nvPicPr>
        <p:blipFill>
          <a:blip r:embed="rId3" cstate="print"/>
          <a:srcRect t="37922"/>
          <a:stretch>
            <a:fillRect/>
          </a:stretch>
        </p:blipFill>
        <p:spPr>
          <a:xfrm>
            <a:off x="1815443" y="2600696"/>
            <a:ext cx="5299363" cy="4257304"/>
          </a:xfrm>
          <a:prstGeom prst="rect">
            <a:avLst/>
          </a:prstGeom>
        </p:spPr>
      </p:pic>
      <p:sp>
        <p:nvSpPr>
          <p:cNvPr id="3" name="TextBox 2"/>
          <p:cNvSpPr txBox="1"/>
          <p:nvPr/>
        </p:nvSpPr>
        <p:spPr>
          <a:xfrm>
            <a:off x="356706" y="1138988"/>
            <a:ext cx="8290153" cy="2671372"/>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Your receiver knows that these signals are travelling at the speed of light, c, so it starts doing a some math:</a:t>
            </a:r>
          </a:p>
          <a:p>
            <a:pPr algn="ct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c </a:t>
            </a:r>
            <a:r>
              <a:rPr lang="en-GB" sz="2400" b="1" dirty="0" smtClean="0">
                <a:latin typeface="Arial" pitchFamily="34"/>
                <a:ea typeface="Gothic" pitchFamily="2"/>
                <a:cs typeface="Gothic" pitchFamily="2"/>
              </a:rPr>
              <a:t>×</a:t>
            </a:r>
            <a:r>
              <a:rPr lang="en-GB"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Time</a:t>
            </a:r>
            <a:r>
              <a:rPr lang="en-GB" sz="2200" baseline="-25000" dirty="0" err="1" smtClean="0">
                <a:latin typeface="Arial" pitchFamily="34"/>
                <a:ea typeface="Gothic" pitchFamily="2"/>
                <a:cs typeface="Gothic" pitchFamily="2"/>
              </a:rPr>
              <a:t>A</a:t>
            </a:r>
            <a:r>
              <a:rPr lang="en-GB" sz="2200" dirty="0" smtClean="0">
                <a:latin typeface="Arial" pitchFamily="34"/>
                <a:ea typeface="Gothic" pitchFamily="2"/>
                <a:cs typeface="Gothic" pitchFamily="2"/>
              </a:rPr>
              <a:t>(1) – Time</a:t>
            </a:r>
            <a:r>
              <a:rPr lang="en-GB" sz="2200" baseline="30000" dirty="0" smtClean="0">
                <a:latin typeface="Arial" pitchFamily="34"/>
                <a:ea typeface="Gothic" pitchFamily="2"/>
                <a:cs typeface="Gothic" pitchFamily="2"/>
              </a:rPr>
              <a:t>1</a:t>
            </a:r>
            <a:r>
              <a:rPr lang="en-GB" sz="2200" dirty="0" smtClean="0">
                <a:latin typeface="Arial" pitchFamily="34"/>
                <a:ea typeface="Gothic" pitchFamily="2"/>
                <a:cs typeface="Gothic" pitchFamily="2"/>
              </a:rPr>
              <a:t>(1)) means I’m Range</a:t>
            </a:r>
            <a:r>
              <a:rPr lang="en-GB" sz="2200" baseline="-25000" dirty="0" smtClean="0">
                <a:latin typeface="Arial" pitchFamily="34"/>
                <a:ea typeface="Gothic" pitchFamily="2"/>
                <a:cs typeface="Gothic" pitchFamily="2"/>
              </a:rPr>
              <a:t>A</a:t>
            </a:r>
            <a:r>
              <a:rPr lang="en-GB" sz="2200" baseline="30000" dirty="0" smtClean="0">
                <a:latin typeface="Arial" pitchFamily="34"/>
                <a:ea typeface="Gothic" pitchFamily="2"/>
                <a:cs typeface="Gothic" pitchFamily="2"/>
              </a:rPr>
              <a:t>1</a:t>
            </a:r>
            <a:r>
              <a:rPr lang="en-GB" sz="2200" dirty="0" smtClean="0">
                <a:latin typeface="Arial" pitchFamily="34"/>
                <a:ea typeface="Gothic" pitchFamily="2"/>
                <a:cs typeface="Gothic" pitchFamily="2"/>
              </a:rPr>
              <a:t>(1) from XYZ</a:t>
            </a:r>
            <a:r>
              <a:rPr lang="en-GB" sz="2200" baseline="30000" dirty="0" smtClean="0">
                <a:latin typeface="Arial" pitchFamily="34"/>
                <a:ea typeface="Gothic" pitchFamily="2"/>
                <a:cs typeface="Gothic" pitchFamily="2"/>
              </a:rPr>
              <a:t>1</a:t>
            </a:r>
            <a:r>
              <a:rPr lang="en-GB" sz="2200" dirty="0" smtClean="0">
                <a:latin typeface="Arial" pitchFamily="34"/>
                <a:ea typeface="Gothic" pitchFamily="2"/>
                <a:cs typeface="Gothic" pitchFamily="2"/>
              </a:rPr>
              <a:t>(1).</a:t>
            </a:r>
          </a:p>
          <a:p>
            <a:pPr algn="ct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c </a:t>
            </a:r>
            <a:r>
              <a:rPr lang="en-GB" sz="2400" b="1" dirty="0" smtClean="0">
                <a:latin typeface="Arial" pitchFamily="34"/>
                <a:ea typeface="Gothic" pitchFamily="2"/>
                <a:cs typeface="Gothic" pitchFamily="2"/>
              </a:rPr>
              <a:t>×</a:t>
            </a:r>
            <a:r>
              <a:rPr lang="en-GB"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Time</a:t>
            </a:r>
            <a:r>
              <a:rPr lang="en-GB" sz="2200" baseline="-25000" dirty="0" err="1" smtClean="0">
                <a:latin typeface="Arial" pitchFamily="34"/>
                <a:ea typeface="Gothic" pitchFamily="2"/>
                <a:cs typeface="Gothic" pitchFamily="2"/>
              </a:rPr>
              <a:t>A</a:t>
            </a:r>
            <a:r>
              <a:rPr lang="en-GB" sz="2200" baseline="30000" dirty="0" smtClean="0">
                <a:latin typeface="Arial" pitchFamily="34"/>
                <a:ea typeface="Gothic" pitchFamily="2"/>
                <a:cs typeface="Gothic" pitchFamily="2"/>
              </a:rPr>
              <a:t> </a:t>
            </a:r>
            <a:r>
              <a:rPr lang="en-GB" sz="2200" dirty="0" smtClean="0">
                <a:latin typeface="Arial" pitchFamily="34"/>
                <a:ea typeface="Gothic" pitchFamily="2"/>
                <a:cs typeface="Gothic" pitchFamily="2"/>
              </a:rPr>
              <a:t>(1) – Time</a:t>
            </a:r>
            <a:r>
              <a:rPr lang="en-GB" sz="2200" baseline="30000" dirty="0" smtClean="0">
                <a:latin typeface="Arial" pitchFamily="34"/>
                <a:ea typeface="Gothic" pitchFamily="2"/>
                <a:cs typeface="Gothic" pitchFamily="2"/>
              </a:rPr>
              <a:t>2</a:t>
            </a:r>
            <a:r>
              <a:rPr lang="en-GB" sz="2200" dirty="0" smtClean="0">
                <a:latin typeface="Arial" pitchFamily="34"/>
                <a:ea typeface="Gothic" pitchFamily="2"/>
                <a:cs typeface="Gothic" pitchFamily="2"/>
              </a:rPr>
              <a:t>(1)) means I’m Range</a:t>
            </a:r>
            <a:r>
              <a:rPr lang="en-GB" sz="2200" baseline="-25000" dirty="0" smtClean="0">
                <a:latin typeface="Arial" pitchFamily="34"/>
                <a:ea typeface="Gothic" pitchFamily="2"/>
                <a:cs typeface="Gothic" pitchFamily="2"/>
              </a:rPr>
              <a:t>A</a:t>
            </a:r>
            <a:r>
              <a:rPr lang="en-GB" sz="2200" baseline="30000" dirty="0" smtClean="0">
                <a:latin typeface="Arial" pitchFamily="34"/>
                <a:ea typeface="Gothic" pitchFamily="2"/>
                <a:cs typeface="Gothic" pitchFamily="2"/>
              </a:rPr>
              <a:t>2</a:t>
            </a:r>
            <a:r>
              <a:rPr lang="en-GB" sz="2200" dirty="0" smtClean="0">
                <a:latin typeface="Arial" pitchFamily="34"/>
                <a:ea typeface="Gothic" pitchFamily="2"/>
                <a:cs typeface="Gothic" pitchFamily="2"/>
              </a:rPr>
              <a:t>(1) from XYZ</a:t>
            </a:r>
            <a:r>
              <a:rPr lang="en-GB" sz="2200" baseline="30000" dirty="0" smtClean="0">
                <a:latin typeface="Arial" pitchFamily="34"/>
                <a:ea typeface="Gothic" pitchFamily="2"/>
                <a:cs typeface="Gothic" pitchFamily="2"/>
              </a:rPr>
              <a:t>2</a:t>
            </a:r>
            <a:r>
              <a:rPr lang="en-GB" sz="2200" dirty="0" smtClean="0">
                <a:latin typeface="Arial" pitchFamily="34"/>
                <a:ea typeface="Gothic" pitchFamily="2"/>
                <a:cs typeface="Gothic" pitchFamily="2"/>
              </a:rPr>
              <a:t>(1).</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c </a:t>
            </a:r>
            <a:r>
              <a:rPr lang="en-GB" sz="2400" b="1" dirty="0" smtClean="0">
                <a:latin typeface="Arial" pitchFamily="34"/>
                <a:ea typeface="Gothic" pitchFamily="2"/>
                <a:cs typeface="Gothic" pitchFamily="2"/>
              </a:rPr>
              <a:t>×</a:t>
            </a:r>
            <a:r>
              <a:rPr lang="en-GB"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Time</a:t>
            </a:r>
            <a:r>
              <a:rPr lang="en-GB" sz="2200" baseline="-25000" dirty="0" err="1" smtClean="0">
                <a:latin typeface="Arial" pitchFamily="34"/>
                <a:ea typeface="Gothic" pitchFamily="2"/>
                <a:cs typeface="Gothic" pitchFamily="2"/>
              </a:rPr>
              <a:t>A</a:t>
            </a:r>
            <a:r>
              <a:rPr lang="en-GB" sz="2200" baseline="30000" dirty="0" smtClean="0">
                <a:latin typeface="Arial" pitchFamily="34"/>
                <a:ea typeface="Gothic" pitchFamily="2"/>
                <a:cs typeface="Gothic" pitchFamily="2"/>
              </a:rPr>
              <a:t> </a:t>
            </a:r>
            <a:r>
              <a:rPr lang="en-GB" sz="2200" dirty="0" smtClean="0">
                <a:latin typeface="Arial" pitchFamily="34"/>
                <a:ea typeface="Gothic" pitchFamily="2"/>
                <a:cs typeface="Gothic" pitchFamily="2"/>
              </a:rPr>
              <a:t>(1) – Time</a:t>
            </a:r>
            <a:r>
              <a:rPr lang="en-GB" sz="2200" baseline="30000" dirty="0" smtClean="0">
                <a:latin typeface="Arial" pitchFamily="34"/>
                <a:ea typeface="Gothic" pitchFamily="2"/>
                <a:cs typeface="Gothic" pitchFamily="2"/>
              </a:rPr>
              <a:t>3</a:t>
            </a:r>
            <a:r>
              <a:rPr lang="en-GB" sz="2200" dirty="0" smtClean="0">
                <a:latin typeface="Arial" pitchFamily="34"/>
                <a:ea typeface="Gothic" pitchFamily="2"/>
                <a:cs typeface="Gothic" pitchFamily="2"/>
              </a:rPr>
              <a:t>(1)) means I’m Range</a:t>
            </a:r>
            <a:r>
              <a:rPr lang="en-GB" sz="2200" baseline="-25000" dirty="0" smtClean="0">
                <a:latin typeface="Arial" pitchFamily="34"/>
                <a:ea typeface="Gothic" pitchFamily="2"/>
                <a:cs typeface="Gothic" pitchFamily="2"/>
              </a:rPr>
              <a:t>A</a:t>
            </a:r>
            <a:r>
              <a:rPr lang="en-GB" sz="2200" baseline="30000" dirty="0" smtClean="0">
                <a:latin typeface="Arial" pitchFamily="34"/>
                <a:ea typeface="Gothic" pitchFamily="2"/>
                <a:cs typeface="Gothic" pitchFamily="2"/>
              </a:rPr>
              <a:t>3</a:t>
            </a:r>
            <a:r>
              <a:rPr lang="en-GB" sz="2200" dirty="0" smtClean="0">
                <a:latin typeface="Arial" pitchFamily="34"/>
                <a:ea typeface="Gothic" pitchFamily="2"/>
                <a:cs typeface="Gothic" pitchFamily="2"/>
              </a:rPr>
              <a:t>(1) from XYZ</a:t>
            </a:r>
            <a:r>
              <a:rPr lang="en-GB" sz="2200" baseline="30000" dirty="0" smtClean="0">
                <a:latin typeface="Arial" pitchFamily="34"/>
                <a:ea typeface="Gothic" pitchFamily="2"/>
                <a:cs typeface="Gothic" pitchFamily="2"/>
              </a:rPr>
              <a:t>3</a:t>
            </a:r>
            <a:r>
              <a:rPr lang="en-GB" sz="2200" dirty="0" smtClean="0">
                <a:latin typeface="Arial" pitchFamily="34"/>
                <a:ea typeface="Gothic" pitchFamily="2"/>
                <a:cs typeface="Gothic" pitchFamily="2"/>
              </a:rPr>
              <a:t>(1).</a:t>
            </a:r>
            <a:endParaRPr lang="en-GB" sz="12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200" dirty="0" smtClean="0">
                <a:latin typeface="Arial" pitchFamily="34"/>
                <a:ea typeface="Gothic" pitchFamily="2"/>
                <a:cs typeface="Gothic" pitchFamily="2"/>
              </a:rPr>
              <a:t>•</a:t>
            </a:r>
            <a:endParaRPr lang="en-GB" sz="1200" dirty="0">
              <a:latin typeface="Arial" pitchFamily="34"/>
              <a:ea typeface="Gothic" pitchFamily="2"/>
              <a:cs typeface="Gothic" pitchFamily="2"/>
            </a:endParaRP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14</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How GNSS works in 6 slides. (4/6)</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851" y="1043988"/>
            <a:ext cx="8301586" cy="1028038"/>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As the</a:t>
            </a:r>
            <a:r>
              <a:rPr lang="en-GB" sz="2200" b="1" dirty="0">
                <a:latin typeface="Arial" pitchFamily="34"/>
                <a:ea typeface="Gothic" pitchFamily="2"/>
                <a:cs typeface="Gothic" pitchFamily="2"/>
              </a:rPr>
              <a:t> </a:t>
            </a:r>
            <a:r>
              <a:rPr lang="en-GB" sz="2200" b="1" dirty="0" err="1">
                <a:latin typeface="Courier" pitchFamily="49"/>
                <a:ea typeface="Gothic" pitchFamily="2"/>
                <a:cs typeface="Gothic" pitchFamily="2"/>
              </a:rPr>
              <a:t>usna</a:t>
            </a:r>
            <a:r>
              <a:rPr lang="en-GB" sz="2200" dirty="0">
                <a:latin typeface="Arial" pitchFamily="34"/>
                <a:ea typeface="Gothic" pitchFamily="2"/>
                <a:cs typeface="Gothic" pitchFamily="2"/>
              </a:rPr>
              <a:t> time series accumulated, a disturbing (but interesting because it was unexpected) signal was revealed. I became convinced that we were seeing the thermal expansion of the pier</a:t>
            </a:r>
          </a:p>
        </p:txBody>
      </p:sp>
      <p:pic>
        <p:nvPicPr>
          <p:cNvPr id="3" name="Picture 2"/>
          <p:cNvPicPr>
            <a:picLocks noChangeAspect="1"/>
          </p:cNvPicPr>
          <p:nvPr/>
        </p:nvPicPr>
        <p:blipFill>
          <a:blip r:embed="rId3" cstate="print">
            <a:alphaModFix/>
            <a:lum/>
          </a:blip>
          <a:srcRect/>
          <a:stretch>
            <a:fillRect/>
          </a:stretch>
        </p:blipFill>
        <p:spPr>
          <a:xfrm>
            <a:off x="3196310" y="2083720"/>
            <a:ext cx="5512941" cy="4273536"/>
          </a:xfrm>
          <a:prstGeom prst="rect">
            <a:avLst/>
          </a:prstGeom>
          <a:noFill/>
          <a:ln>
            <a:noFill/>
          </a:ln>
        </p:spPr>
      </p:pic>
      <p:sp>
        <p:nvSpPr>
          <p:cNvPr id="4" name="TextBox 3"/>
          <p:cNvSpPr txBox="1"/>
          <p:nvPr/>
        </p:nvSpPr>
        <p:spPr>
          <a:xfrm>
            <a:off x="416157" y="2072954"/>
            <a:ext cx="2741281" cy="10023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with the diurnal and seasonal temperature cycle.</a:t>
            </a:r>
          </a:p>
        </p:txBody>
      </p:sp>
      <p:pic>
        <p:nvPicPr>
          <p:cNvPr id="5" name="Picture 4"/>
          <p:cNvPicPr>
            <a:picLocks noChangeAspect="1"/>
          </p:cNvPicPr>
          <p:nvPr/>
        </p:nvPicPr>
        <p:blipFill>
          <a:blip r:embed="rId4" cstate="print">
            <a:alphaModFix/>
            <a:lum/>
          </a:blip>
          <a:srcRect/>
          <a:stretch>
            <a:fillRect/>
          </a:stretch>
        </p:blipFill>
        <p:spPr>
          <a:xfrm>
            <a:off x="423344" y="4329032"/>
            <a:ext cx="2695223" cy="1881322"/>
          </a:xfrm>
          <a:prstGeom prst="rect">
            <a:avLst/>
          </a:prstGeom>
          <a:noFill/>
          <a:ln>
            <a:noFill/>
          </a:ln>
        </p:spPr>
      </p:pic>
      <p:grpSp>
        <p:nvGrpSpPr>
          <p:cNvPr id="12" name="Group 2"/>
          <p:cNvGrpSpPr>
            <a:grpSpLocks/>
          </p:cNvGrpSpPr>
          <p:nvPr/>
        </p:nvGrpSpPr>
        <p:grpSpPr bwMode="auto">
          <a:xfrm>
            <a:off x="174625" y="6562725"/>
            <a:ext cx="1460500" cy="277813"/>
            <a:chOff x="121" y="4559"/>
            <a:chExt cx="1014" cy="193"/>
          </a:xfrm>
        </p:grpSpPr>
        <p:sp>
          <p:nvSpPr>
            <p:cNvPr id="13"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4" name="Group 4"/>
            <p:cNvGrpSpPr>
              <a:grpSpLocks/>
            </p:cNvGrpSpPr>
            <p:nvPr/>
          </p:nvGrpSpPr>
          <p:grpSpPr bwMode="auto">
            <a:xfrm>
              <a:off x="121" y="4559"/>
              <a:ext cx="1014" cy="193"/>
              <a:chOff x="121" y="4559"/>
              <a:chExt cx="1014" cy="193"/>
            </a:xfrm>
          </p:grpSpPr>
          <p:sp>
            <p:nvSpPr>
              <p:cNvPr id="15"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8"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140</a:t>
                </a:fld>
                <a:r>
                  <a:rPr lang="en-GB" sz="1800" b="1" dirty="0">
                    <a:solidFill>
                      <a:srgbClr val="282878"/>
                    </a:solidFill>
                  </a:rPr>
                  <a:t> </a:t>
                </a:r>
              </a:p>
            </p:txBody>
          </p:sp>
        </p:grpSp>
      </p:grpSp>
      <p:sp>
        <p:nvSpPr>
          <p:cNvPr id="24"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When Good Data Goes Bad</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976" y="1043988"/>
            <a:ext cx="8301586" cy="10023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With this knowledge, the signal could be </a:t>
            </a:r>
            <a:r>
              <a:rPr lang="en-GB" sz="2200" dirty="0" smtClean="0">
                <a:latin typeface="Arial" pitchFamily="34"/>
                <a:ea typeface="Gothic" pitchFamily="2"/>
                <a:cs typeface="Gothic" pitchFamily="2"/>
              </a:rPr>
              <a:t>modelled </a:t>
            </a:r>
            <a:r>
              <a:rPr lang="en-GB" sz="2200" dirty="0">
                <a:latin typeface="Arial" pitchFamily="34"/>
                <a:ea typeface="Gothic" pitchFamily="2"/>
                <a:cs typeface="Gothic" pitchFamily="2"/>
              </a:rPr>
              <a:t>and removed making the site usable for the project purposes (Schenewerk et al., </a:t>
            </a:r>
            <a:r>
              <a:rPr lang="en-GB" sz="2200" dirty="0" smtClean="0">
                <a:latin typeface="Arial" pitchFamily="34"/>
                <a:ea typeface="Gothic" pitchFamily="2"/>
                <a:cs typeface="Gothic" pitchFamily="2"/>
              </a:rPr>
              <a:t>1999</a:t>
            </a:r>
            <a:r>
              <a:rPr lang="en-GB" sz="2200" dirty="0">
                <a:latin typeface="Arial" pitchFamily="34"/>
                <a:ea typeface="Gothic" pitchFamily="2"/>
                <a:cs typeface="Gothic" pitchFamily="2"/>
              </a:rPr>
              <a:t>, GPS Solutions, 2, 3, </a:t>
            </a:r>
            <a:r>
              <a:rPr lang="en-GB" sz="2200" dirty="0" smtClean="0">
                <a:latin typeface="Arial" pitchFamily="34"/>
                <a:ea typeface="Gothic" pitchFamily="2"/>
                <a:cs typeface="Gothic" pitchFamily="2"/>
              </a:rPr>
              <a:t>41-49</a:t>
            </a:r>
            <a:r>
              <a:rPr lang="en-GB" sz="2200" dirty="0">
                <a:latin typeface="Arial" pitchFamily="34"/>
                <a:ea typeface="Gothic" pitchFamily="2"/>
                <a:cs typeface="Gothic" pitchFamily="2"/>
              </a:rPr>
              <a:t>).</a:t>
            </a:r>
          </a:p>
        </p:txBody>
      </p:sp>
      <p:pic>
        <p:nvPicPr>
          <p:cNvPr id="3" name="Picture 2"/>
          <p:cNvPicPr>
            <a:picLocks noChangeAspect="1"/>
          </p:cNvPicPr>
          <p:nvPr/>
        </p:nvPicPr>
        <p:blipFill>
          <a:blip r:embed="rId3" cstate="print">
            <a:alphaModFix/>
            <a:lum/>
          </a:blip>
          <a:srcRect/>
          <a:stretch>
            <a:fillRect/>
          </a:stretch>
        </p:blipFill>
        <p:spPr>
          <a:xfrm>
            <a:off x="3196310" y="2083720"/>
            <a:ext cx="5512941" cy="4273536"/>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141</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When Good Data Goes Bad</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477148" y="1341912"/>
            <a:ext cx="8229600" cy="1357745"/>
          </a:xfrm>
        </p:spPr>
        <p:txBody>
          <a:bodyPr/>
          <a:lstStyle/>
          <a:p>
            <a:r>
              <a:rPr lang="en-US" b="1" dirty="0" smtClean="0"/>
              <a:t>Physical Models Used (and Not Used) in GNSS Data Processing</a:t>
            </a:r>
            <a:endParaRPr lang="en-US" sz="3200" dirty="0"/>
          </a:p>
        </p:txBody>
      </p:sp>
      <p:sp>
        <p:nvSpPr>
          <p:cNvPr id="3" name="TextBox 2"/>
          <p:cNvSpPr txBox="1"/>
          <p:nvPr/>
        </p:nvSpPr>
        <p:spPr>
          <a:xfrm>
            <a:off x="2220481" y="2726381"/>
            <a:ext cx="4908716" cy="1384995"/>
          </a:xfrm>
          <a:prstGeom prst="rect">
            <a:avLst/>
          </a:prstGeom>
          <a:noFill/>
        </p:spPr>
        <p:txBody>
          <a:bodyPr wrap="none" rtlCol="0">
            <a:spAutoFit/>
          </a:bodyPr>
          <a:lstStyle/>
          <a:p>
            <a:pPr algn="ctr"/>
            <a:r>
              <a:rPr lang="en-US" sz="2800" dirty="0" smtClean="0"/>
              <a:t>Dr. Mark Schenewerk</a:t>
            </a:r>
          </a:p>
          <a:p>
            <a:pPr algn="ctr"/>
            <a:r>
              <a:rPr lang="en-US" sz="2800" dirty="0" smtClean="0"/>
              <a:t>Mark.Schenewerk@noaa.gov</a:t>
            </a:r>
          </a:p>
          <a:p>
            <a:pPr algn="ctr"/>
            <a:r>
              <a:rPr lang="en-US" sz="2800" dirty="0" smtClean="0"/>
              <a:t>816-994-3009</a:t>
            </a:r>
            <a:endParaRPr lang="en-US"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72904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If your receiver has enough ranges, then it can compute its position: XYZ</a:t>
            </a:r>
            <a:r>
              <a:rPr lang="en-GB" sz="2400" baseline="-25000" dirty="0" smtClean="0">
                <a:latin typeface="Arial" pitchFamily="34"/>
                <a:ea typeface="Gothic" pitchFamily="2"/>
                <a:cs typeface="Gothic" pitchFamily="2"/>
              </a:rPr>
              <a:t>A</a:t>
            </a:r>
            <a:r>
              <a:rPr lang="en-GB" sz="2400" dirty="0" smtClean="0">
                <a:latin typeface="Arial" pitchFamily="34"/>
                <a:ea typeface="Gothic" pitchFamily="2"/>
                <a:cs typeface="Gothic" pitchFamily="2"/>
              </a:rPr>
              <a:t>(1) at time </a:t>
            </a:r>
            <a:r>
              <a:rPr lang="en-GB" sz="2400" dirty="0" err="1" smtClean="0">
                <a:latin typeface="Arial" pitchFamily="34"/>
                <a:ea typeface="Gothic" pitchFamily="2"/>
                <a:cs typeface="Gothic" pitchFamily="2"/>
              </a:rPr>
              <a:t>Time</a:t>
            </a:r>
            <a:r>
              <a:rPr lang="en-GB" sz="2400" baseline="-25000" dirty="0" err="1" smtClean="0">
                <a:latin typeface="Arial" pitchFamily="34"/>
                <a:ea typeface="Gothic" pitchFamily="2"/>
                <a:cs typeface="Gothic" pitchFamily="2"/>
              </a:rPr>
              <a:t>A</a:t>
            </a:r>
            <a:r>
              <a:rPr lang="en-GB" sz="2400" dirty="0" smtClean="0">
                <a:latin typeface="Arial" pitchFamily="34"/>
                <a:ea typeface="Gothic" pitchFamily="2"/>
                <a:cs typeface="Gothic" pitchFamily="2"/>
              </a:rPr>
              <a:t>(1). Repeat ad </a:t>
            </a:r>
            <a:r>
              <a:rPr lang="en-GB" sz="2400" dirty="0" err="1" smtClean="0">
                <a:latin typeface="Arial" pitchFamily="34"/>
                <a:ea typeface="Gothic" pitchFamily="2"/>
                <a:cs typeface="Gothic" pitchFamily="2"/>
              </a:rPr>
              <a:t>nauseum</a:t>
            </a:r>
            <a:r>
              <a:rPr lang="en-GB" sz="2400" dirty="0" smtClean="0">
                <a:latin typeface="Arial" pitchFamily="34"/>
                <a:ea typeface="Gothic" pitchFamily="2"/>
                <a:cs typeface="Gothic" pitchFamily="2"/>
              </a:rPr>
              <a:t>.</a:t>
            </a:r>
            <a:endParaRPr lang="en-GB" sz="2400" dirty="0">
              <a:latin typeface="Arial" pitchFamily="34"/>
              <a:ea typeface="Gothic" pitchFamily="2"/>
              <a:cs typeface="Gothic" pitchFamily="2"/>
            </a:endParaRP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15</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How GNSS works in 6 slides. (5/6)</a:t>
            </a:r>
          </a:p>
        </p:txBody>
      </p:sp>
      <p:pic>
        <p:nvPicPr>
          <p:cNvPr id="14" name="Picture 13" descr="Picture1.gif"/>
          <p:cNvPicPr>
            <a:picLocks noChangeAspect="1"/>
          </p:cNvPicPr>
          <p:nvPr/>
        </p:nvPicPr>
        <p:blipFill>
          <a:blip r:embed="rId3" cstate="print"/>
          <a:stretch>
            <a:fillRect/>
          </a:stretch>
        </p:blipFill>
        <p:spPr>
          <a:xfrm>
            <a:off x="1828800" y="1927650"/>
            <a:ext cx="5486400" cy="493035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109356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Now you have a choice. You can have the receiver report is position moment by moment, i.e. </a:t>
            </a:r>
            <a:r>
              <a:rPr lang="en-GB" sz="2400" b="1" dirty="0" smtClean="0">
                <a:latin typeface="Arial" pitchFamily="34"/>
                <a:ea typeface="Gothic" pitchFamily="2"/>
                <a:cs typeface="Gothic" pitchFamily="2"/>
              </a:rPr>
              <a:t>kinematic</a:t>
            </a:r>
            <a:r>
              <a:rPr lang="en-GB" sz="2400" dirty="0" smtClean="0">
                <a:latin typeface="Arial" pitchFamily="34"/>
                <a:ea typeface="Gothic" pitchFamily="2"/>
                <a:cs typeface="Gothic" pitchFamily="2"/>
              </a:rPr>
              <a:t>, or average its results over time, </a:t>
            </a:r>
            <a:r>
              <a:rPr lang="en-GB" sz="2400" b="1" dirty="0" smtClean="0">
                <a:latin typeface="Arial" pitchFamily="34"/>
                <a:ea typeface="Gothic" pitchFamily="2"/>
                <a:cs typeface="Gothic" pitchFamily="2"/>
              </a:rPr>
              <a:t>static</a:t>
            </a:r>
            <a:r>
              <a:rPr lang="en-GB" sz="2400" dirty="0" smtClean="0">
                <a:latin typeface="Arial" pitchFamily="34"/>
                <a:ea typeface="Gothic" pitchFamily="2"/>
                <a:cs typeface="Gothic" pitchFamily="2"/>
              </a:rPr>
              <a:t>, giving a more accurate position.</a:t>
            </a:r>
            <a:endParaRPr lang="en-GB" sz="2400" dirty="0">
              <a:latin typeface="Arial" pitchFamily="34"/>
              <a:ea typeface="Gothic" pitchFamily="2"/>
              <a:cs typeface="Gothic" pitchFamily="2"/>
            </a:endParaRP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16</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How GNSS works in 6 slides. (6/6)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4374274"/>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We all know that it is not quite that simple, but that covers the basics:</a:t>
            </a:r>
          </a:p>
          <a:p>
            <a:pPr marL="457200" indent="-457200" hangingPunct="0">
              <a:lnSpc>
                <a:spcPct val="103000"/>
              </a:lnSpc>
              <a:spcBef>
                <a:spcPts val="0"/>
              </a:spcBef>
              <a:spcAft>
                <a:spcPts val="0"/>
              </a:spcAft>
              <a:buFont typeface="+mj-lt"/>
              <a:buAutoNum type="arabicParen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Satellites carrying clocks orbit the Earth broadcasting their positions with a time tag.</a:t>
            </a:r>
          </a:p>
          <a:p>
            <a:pPr marL="457200" indent="-457200" hangingPunct="0">
              <a:lnSpc>
                <a:spcPct val="103000"/>
              </a:lnSpc>
              <a:spcBef>
                <a:spcPts val="0"/>
              </a:spcBef>
              <a:spcAft>
                <a:spcPts val="0"/>
              </a:spcAft>
              <a:buFont typeface="+mj-lt"/>
              <a:buAutoNum type="arabicParen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 specially designed receiver with a clock captures the time-tagged positions from some or all satellites.</a:t>
            </a:r>
          </a:p>
          <a:p>
            <a:pPr marL="457200" indent="-457200" hangingPunct="0">
              <a:lnSpc>
                <a:spcPct val="103000"/>
              </a:lnSpc>
              <a:spcBef>
                <a:spcPts val="0"/>
              </a:spcBef>
              <a:spcAft>
                <a:spcPts val="0"/>
              </a:spcAft>
              <a:buFont typeface="+mj-lt"/>
              <a:buAutoNum type="arabicParen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Using these observations and some knowledge about physical world, the receiver can compute its position instantaneously or as a time-averaged mean.</a:t>
            </a:r>
          </a:p>
          <a:p>
            <a:pPr marL="457200" indent="-457200"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marL="4763" indent="6350" hangingPunct="0">
              <a:lnSpc>
                <a:spcPct val="103000"/>
              </a:lnSpc>
              <a:spcBef>
                <a:spcPts val="0"/>
              </a:spcBef>
              <a:spcAft>
                <a:spcPts val="0"/>
              </a:spcAft>
              <a:buNone/>
              <a:tabLst>
                <a:tab pos="0" algn="l"/>
                <a:tab pos="403225"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smtClean="0">
                <a:latin typeface="Arial" pitchFamily="34"/>
                <a:ea typeface="Gothic" pitchFamily="2"/>
                <a:cs typeface="Gothic" pitchFamily="2"/>
              </a:rPr>
              <a:t>If that didn’t scare you off, then let’s jump into the deep end and get some important, but boring stuff out of the way.</a:t>
            </a:r>
            <a:endParaRPr lang="en-GB" sz="2400" dirty="0">
              <a:latin typeface="Arial" pitchFamily="34"/>
              <a:ea typeface="Gothic" pitchFamily="2"/>
              <a:cs typeface="Gothic" pitchFamily="2"/>
            </a:endParaRP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17</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It’s simple, but not quite that simple.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4009752"/>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Focusing on the two operating systems for the time being: GPS and GLONASS.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Both broadcast on two carrier frequencies</a:t>
            </a:r>
            <a:r>
              <a:rPr lang="en-GB" sz="2400" dirty="0">
                <a:latin typeface="Arial" pitchFamily="34"/>
                <a:ea typeface="Gothic" pitchFamily="2"/>
                <a:cs typeface="Gothic" pitchFamily="2"/>
              </a:rPr>
              <a:t/>
            </a:r>
            <a:br>
              <a:rPr lang="en-GB" sz="2400" dirty="0">
                <a:latin typeface="Arial" pitchFamily="34"/>
                <a:ea typeface="Gothic" pitchFamily="2"/>
                <a:cs typeface="Gothic" pitchFamily="2"/>
              </a:rPr>
            </a:br>
            <a:r>
              <a:rPr lang="en-GB" sz="2400" dirty="0" smtClean="0">
                <a:latin typeface="Arial" pitchFamily="34"/>
                <a:ea typeface="Gothic" pitchFamily="2"/>
                <a:cs typeface="Gothic" pitchFamily="2"/>
              </a:rPr>
              <a:t>		GPS:			1575.42 MHz  (19.03 cm wavelength)</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1227.60 MHz  (24.42 cm wavelength)</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GLONASS:	1602.00 MHz  (18.71 cm wavelength)</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1246.00 MHz  (24.06 cm wavelength)</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Common jargon identifies these as the </a:t>
            </a:r>
            <a:r>
              <a:rPr lang="en-GB" sz="2400" b="1" dirty="0" smtClean="0">
                <a:latin typeface="Arial" pitchFamily="34"/>
                <a:ea typeface="Gothic" pitchFamily="2"/>
                <a:cs typeface="Gothic" pitchFamily="2"/>
              </a:rPr>
              <a:t>L1</a:t>
            </a:r>
            <a:r>
              <a:rPr lang="en-GB" sz="2400" dirty="0" smtClean="0">
                <a:latin typeface="Arial" pitchFamily="34"/>
                <a:ea typeface="Gothic" pitchFamily="2"/>
                <a:cs typeface="Gothic" pitchFamily="2"/>
              </a:rPr>
              <a:t> and </a:t>
            </a:r>
            <a:r>
              <a:rPr lang="en-GB" sz="2400" b="1" dirty="0" smtClean="0">
                <a:latin typeface="Arial" pitchFamily="34"/>
                <a:ea typeface="Gothic" pitchFamily="2"/>
                <a:cs typeface="Gothic" pitchFamily="2"/>
              </a:rPr>
              <a:t>L2</a:t>
            </a:r>
            <a:r>
              <a:rPr lang="en-GB" sz="2400" dirty="0" smtClean="0">
                <a:latin typeface="Arial" pitchFamily="34"/>
                <a:ea typeface="Gothic" pitchFamily="2"/>
                <a:cs typeface="Gothic" pitchFamily="2"/>
              </a:rPr>
              <a:t> GPS and GLONASS frequencies.</a:t>
            </a:r>
            <a:endParaRPr lang="en-GB" sz="2400" dirty="0" smtClean="0">
              <a:solidFill>
                <a:schemeClr val="accent1">
                  <a:lumMod val="75000"/>
                </a:schemeClr>
              </a:solidFill>
              <a:latin typeface="Arial" pitchFamily="34"/>
              <a:ea typeface="Gothic" pitchFamily="2"/>
              <a:cs typeface="Gothic" pitchFamily="2"/>
            </a:endParaRP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18</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GNSS Carrier Frequencies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4738798"/>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carrier frequencies carry information.</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GPS:			A digital signal that identifies the satellite,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Course Acquisition and Precise time 						information plus other information about the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positions of and clock corrections for itself </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and sister satellites.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GLONASS:	A slight frequency shift that identifies the 						satellite and a digital signal containing</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Course Acquisition and Precise time signals,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and other information about the frequency</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offsets, positions of and clock corrections for</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itself and sister satellites.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19</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GNSS Signals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199"/>
            <a:ext cx="8686800" cy="594360"/>
          </a:xfrm>
        </p:spPr>
        <p:txBody>
          <a:bodyPr/>
          <a:lstStyle/>
          <a:p>
            <a:pPr algn="l"/>
            <a:r>
              <a:rPr lang="en-US" sz="4000" dirty="0" smtClean="0"/>
              <a:t>Who is this guy?</a:t>
            </a:r>
            <a:endParaRPr lang="en-US" sz="4000" dirty="0"/>
          </a:p>
        </p:txBody>
      </p:sp>
      <p:sp>
        <p:nvSpPr>
          <p:cNvPr id="7" name="TextBox 6"/>
          <p:cNvSpPr txBox="1"/>
          <p:nvPr/>
        </p:nvSpPr>
        <p:spPr>
          <a:xfrm>
            <a:off x="228600" y="1097280"/>
            <a:ext cx="8686800" cy="5262979"/>
          </a:xfrm>
          <a:prstGeom prst="rect">
            <a:avLst/>
          </a:prstGeom>
          <a:noFill/>
        </p:spPr>
        <p:txBody>
          <a:bodyPr wrap="square" rtlCol="0">
            <a:spAutoFit/>
          </a:bodyPr>
          <a:lstStyle/>
          <a:p>
            <a:r>
              <a:rPr lang="en-US" sz="2400" dirty="0" smtClean="0"/>
              <a:t>I am Mark Schenewerk with </a:t>
            </a:r>
            <a:r>
              <a:rPr lang="en-US" sz="2400" b="1" dirty="0" smtClean="0"/>
              <a:t>National Geodetic Survey</a:t>
            </a:r>
            <a:r>
              <a:rPr lang="en-US" sz="2400" dirty="0" smtClean="0"/>
              <a:t> (NGS).</a:t>
            </a:r>
          </a:p>
          <a:p>
            <a:endParaRPr lang="en-US" sz="2400" dirty="0" smtClean="0"/>
          </a:p>
          <a:p>
            <a:r>
              <a:rPr lang="en-US" sz="2400" dirty="0" smtClean="0"/>
              <a:t>B.S. from the University of Missouri at Rolla.</a:t>
            </a:r>
            <a:br>
              <a:rPr lang="en-US" sz="2400" dirty="0" smtClean="0"/>
            </a:br>
            <a:r>
              <a:rPr lang="en-US" sz="2400" dirty="0" smtClean="0"/>
              <a:t>Ph.D. from the University of Illinois at Champaign-Urbana.</a:t>
            </a:r>
          </a:p>
          <a:p>
            <a:endParaRPr lang="en-US" sz="2400" dirty="0" smtClean="0"/>
          </a:p>
          <a:p>
            <a:r>
              <a:rPr lang="en-US" sz="2400" dirty="0" smtClean="0"/>
              <a:t>The NGS calls me a geodesist, but I’m actually an astronomer who happens to do things that look like geodesy.</a:t>
            </a:r>
          </a:p>
          <a:p>
            <a:endParaRPr lang="en-US" sz="2400" dirty="0" smtClean="0"/>
          </a:p>
          <a:p>
            <a:r>
              <a:rPr lang="en-US" sz="2400" dirty="0" smtClean="0"/>
              <a:t>I am the “father” of the PAGES processing software.</a:t>
            </a:r>
          </a:p>
          <a:p>
            <a:endParaRPr lang="en-US" sz="2400" dirty="0" smtClean="0"/>
          </a:p>
          <a:p>
            <a:r>
              <a:rPr lang="en-US" sz="2400" dirty="0" smtClean="0"/>
              <a:t>I’ve been (</a:t>
            </a:r>
            <a:r>
              <a:rPr lang="en-US" sz="2400" i="1" dirty="0" smtClean="0"/>
              <a:t>very</a:t>
            </a:r>
            <a:r>
              <a:rPr lang="en-US" sz="2400" dirty="0" smtClean="0"/>
              <a:t>) indirectly involved in OPUS since its inception and directly involved in some of the new development for the last few years.</a:t>
            </a:r>
          </a:p>
        </p:txBody>
      </p:sp>
      <p:grpSp>
        <p:nvGrpSpPr>
          <p:cNvPr id="2" name="Group 2"/>
          <p:cNvGrpSpPr>
            <a:grpSpLocks/>
          </p:cNvGrpSpPr>
          <p:nvPr/>
        </p:nvGrpSpPr>
        <p:grpSpPr bwMode="auto">
          <a:xfrm>
            <a:off x="174625" y="6562725"/>
            <a:ext cx="1460500" cy="277813"/>
            <a:chOff x="121" y="4559"/>
            <a:chExt cx="1014" cy="193"/>
          </a:xfrm>
        </p:grpSpPr>
        <p:sp>
          <p:nvSpPr>
            <p:cNvPr id="8"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3" name="Group 4"/>
            <p:cNvGrpSpPr>
              <a:grpSpLocks/>
            </p:cNvGrpSpPr>
            <p:nvPr/>
          </p:nvGrpSpPr>
          <p:grpSpPr bwMode="auto">
            <a:xfrm>
              <a:off x="121" y="4559"/>
              <a:ext cx="1014" cy="193"/>
              <a:chOff x="121" y="4559"/>
              <a:chExt cx="1014" cy="193"/>
            </a:xfrm>
          </p:grpSpPr>
          <p:sp>
            <p:nvSpPr>
              <p:cNvPr id="10"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1"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3"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5"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6"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2</a:t>
                </a:fld>
                <a:r>
                  <a:rPr lang="en-GB" sz="1800" b="1" dirty="0">
                    <a:solidFill>
                      <a:srgbClr val="282878"/>
                    </a:solidFill>
                  </a:rPr>
                  <a:t> </a:t>
                </a: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4516044"/>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Course/Acquisition or </a:t>
            </a:r>
            <a:r>
              <a:rPr lang="en-GB" sz="2400" b="1" dirty="0" smtClean="0">
                <a:latin typeface="Arial" pitchFamily="34"/>
                <a:ea typeface="Gothic" pitchFamily="2"/>
                <a:cs typeface="Gothic" pitchFamily="2"/>
              </a:rPr>
              <a:t>C/A code </a:t>
            </a:r>
            <a:r>
              <a:rPr lang="en-GB" sz="2400" dirty="0" smtClean="0">
                <a:latin typeface="Arial" pitchFamily="34"/>
                <a:ea typeface="Gothic" pitchFamily="2"/>
                <a:cs typeface="Gothic" pitchFamily="2"/>
              </a:rPr>
              <a:t>offers low precision, but is a quick way to begin interpreting the Precision or </a:t>
            </a:r>
            <a:r>
              <a:rPr lang="en-GB" sz="2400" b="1" dirty="0" smtClean="0">
                <a:latin typeface="Arial" pitchFamily="34"/>
                <a:ea typeface="Gothic" pitchFamily="2"/>
                <a:cs typeface="Gothic" pitchFamily="2"/>
              </a:rPr>
              <a:t>P code</a:t>
            </a:r>
            <a:r>
              <a:rPr lang="en-GB" sz="2400" dirty="0" smtClean="0">
                <a:latin typeface="Arial" pitchFamily="34"/>
                <a:ea typeface="Gothic" pitchFamily="2"/>
                <a:cs typeface="Gothic" pitchFamily="2"/>
              </a:rPr>
              <a: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Correctly interpreting these codes gives the time the signal was transmitted. Knowing the transmit and receipt times means the receiver can compute a range to the satellite.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Range = c × (Time(receipt) – Time(transmit))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But these ranges still contain unmodelled clock errors (we’ll talk about this in a bit) and so are called </a:t>
            </a:r>
            <a:r>
              <a:rPr lang="en-GB" sz="2400" b="1" dirty="0" err="1" smtClean="0">
                <a:latin typeface="Arial" pitchFamily="34"/>
                <a:ea typeface="Gothic" pitchFamily="2"/>
                <a:cs typeface="Gothic" pitchFamily="2"/>
              </a:rPr>
              <a:t>pseudoranges</a:t>
            </a:r>
            <a:r>
              <a:rPr lang="en-GB" sz="2400" dirty="0" smtClean="0">
                <a:latin typeface="Arial" pitchFamily="34"/>
                <a:ea typeface="Gothic" pitchFamily="2"/>
                <a:cs typeface="Gothic" pitchFamily="2"/>
              </a:rPr>
              <a:t> to help distinguish their character.</a:t>
            </a: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20</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err="1" smtClean="0">
                <a:latin typeface="+mj-lt"/>
                <a:ea typeface="+mj-ea"/>
                <a:cs typeface="+mj-cs"/>
              </a:rPr>
              <a:t>Pseudoranges</a:t>
            </a:r>
            <a:endParaRPr lang="en-US" sz="4000" dirty="0" smtClean="0">
              <a:latin typeface="+mj-lt"/>
              <a:ea typeface="+mj-ea"/>
              <a:cs typeface="+mj-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255166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satellite positions, clock corrections and a few other items are also encoded on the GNSS signal. Collectively, these are called the </a:t>
            </a:r>
            <a:r>
              <a:rPr lang="en-GB" sz="2400" b="1" dirty="0" smtClean="0">
                <a:latin typeface="Arial" pitchFamily="34"/>
                <a:ea typeface="Gothic" pitchFamily="2"/>
                <a:cs typeface="Gothic" pitchFamily="2"/>
              </a:rPr>
              <a:t>broadcast message</a:t>
            </a:r>
            <a:r>
              <a:rPr lang="en-GB" sz="2400" dirty="0" smtClean="0">
                <a:latin typeface="Arial" pitchFamily="34"/>
                <a:ea typeface="Gothic" pitchFamily="2"/>
                <a:cs typeface="Gothic" pitchFamily="2"/>
              </a:rPr>
              <a: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As we’ve seen with our simple example, the time signals plus the broadcast message are everything a receiver needs to compute ranges to the satellites and determine its position.</a:t>
            </a: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21</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Broadcast Message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4429501" y="1717505"/>
            <a:ext cx="0" cy="1663492"/>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111603" y="1793705"/>
            <a:ext cx="6920795" cy="1663492"/>
            <a:chOff x="225928" y="2316205"/>
            <a:chExt cx="6920795" cy="1663492"/>
          </a:xfrm>
        </p:grpSpPr>
        <p:pic>
          <p:nvPicPr>
            <p:cNvPr id="20" name="Picture 19" descr="sine_wave.png"/>
            <p:cNvPicPr>
              <a:picLocks noChangeAspect="1"/>
            </p:cNvPicPr>
            <p:nvPr/>
          </p:nvPicPr>
          <p:blipFill>
            <a:blip r:embed="rId3" cstate="print"/>
            <a:stretch>
              <a:fillRect/>
            </a:stretch>
          </p:blipFill>
          <p:spPr>
            <a:xfrm>
              <a:off x="1902278" y="2316205"/>
              <a:ext cx="5244445" cy="1663492"/>
            </a:xfrm>
            <a:prstGeom prst="rect">
              <a:avLst/>
            </a:prstGeom>
          </p:spPr>
        </p:pic>
        <p:pic>
          <p:nvPicPr>
            <p:cNvPr id="25" name="Picture 24" descr="sine_wave.png"/>
            <p:cNvPicPr>
              <a:picLocks noChangeAspect="1"/>
            </p:cNvPicPr>
            <p:nvPr/>
          </p:nvPicPr>
          <p:blipFill>
            <a:blip r:embed="rId3" cstate="print"/>
            <a:stretch>
              <a:fillRect/>
            </a:stretch>
          </p:blipFill>
          <p:spPr>
            <a:xfrm>
              <a:off x="225928" y="2316205"/>
              <a:ext cx="5244445" cy="1663492"/>
            </a:xfrm>
            <a:prstGeom prst="rect">
              <a:avLst/>
            </a:prstGeom>
          </p:spPr>
        </p:pic>
      </p:grpSp>
      <p:sp>
        <p:nvSpPr>
          <p:cNvPr id="3" name="TextBox 2"/>
          <p:cNvSpPr txBox="1"/>
          <p:nvPr/>
        </p:nvSpPr>
        <p:spPr>
          <a:xfrm>
            <a:off x="356706" y="1138988"/>
            <a:ext cx="8290153" cy="36452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receiver also tracks the phase of the carrier signal. </a:t>
            </a: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22</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Phases</a:t>
            </a:r>
          </a:p>
        </p:txBody>
      </p:sp>
      <p:sp>
        <p:nvSpPr>
          <p:cNvPr id="14" name="TextBox 13"/>
          <p:cNvSpPr txBox="1"/>
          <p:nvPr/>
        </p:nvSpPr>
        <p:spPr>
          <a:xfrm>
            <a:off x="426924" y="3915864"/>
            <a:ext cx="8290153" cy="14580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Measuring the phase of the carrier frequency can be done at a small fraction of a wavelength. This means that </a:t>
            </a:r>
            <a:r>
              <a:rPr lang="en-GB" sz="2400" b="1" dirty="0" smtClean="0">
                <a:latin typeface="Arial" pitchFamily="34"/>
                <a:ea typeface="Gothic" pitchFamily="2"/>
                <a:cs typeface="Gothic" pitchFamily="2"/>
              </a:rPr>
              <a:t>phase</a:t>
            </a:r>
            <a:r>
              <a:rPr lang="en-GB" sz="2400" dirty="0" smtClean="0">
                <a:latin typeface="Arial" pitchFamily="34"/>
                <a:ea typeface="Gothic" pitchFamily="2"/>
                <a:cs typeface="Gothic" pitchFamily="2"/>
              </a:rPr>
              <a:t> measurements have the potential to be significantly more precise than pseudorange measurements.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4009752"/>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But the receiver doesn’t know how many wavelengths can “fit” in the distance between itself and the broadcasting satellite. It only knows how many have passed since it began tracking.</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Without knowing these integer wavelength counts, or more simply </a:t>
            </a:r>
            <a:r>
              <a:rPr lang="en-GB" sz="2400" b="1" dirty="0" smtClean="0">
                <a:latin typeface="Arial" pitchFamily="34"/>
                <a:ea typeface="Gothic" pitchFamily="2"/>
                <a:cs typeface="Gothic" pitchFamily="2"/>
              </a:rPr>
              <a:t>integers</a:t>
            </a:r>
            <a:r>
              <a:rPr lang="en-GB" sz="2400" dirty="0" smtClean="0">
                <a:latin typeface="Arial" pitchFamily="34"/>
                <a:ea typeface="Gothic" pitchFamily="2"/>
                <a:cs typeface="Gothic" pitchFamily="2"/>
              </a:rPr>
              <a:t>, the receiver can’t use the phase directly for ranging to the satellites.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Determining the integers requires external information, time spent continuously observing a satellite or both.</a:t>
            </a: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23</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Integers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4009752"/>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Folks don’t need to in most cases, but it is possible to use this information after the fact to compute positions even more accurately. This is called post-processing.</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To facilitate post-processing, receivers can produce files with this observation information. There are numerous formats for this information. The one most commonly used for high-precision post-processing and the only one mentioned here is called the </a:t>
            </a:r>
            <a:r>
              <a:rPr lang="en-GB" sz="2400" b="1" dirty="0" smtClean="0">
                <a:latin typeface="Arial" pitchFamily="34"/>
                <a:ea typeface="Gothic" pitchFamily="2"/>
                <a:cs typeface="Gothic" pitchFamily="2"/>
              </a:rPr>
              <a:t>RINEX</a:t>
            </a:r>
            <a:r>
              <a:rPr lang="en-GB" sz="2400" dirty="0" smtClean="0">
                <a:latin typeface="Arial" pitchFamily="34"/>
                <a:ea typeface="Gothic" pitchFamily="2"/>
                <a:cs typeface="Gothic" pitchFamily="2"/>
              </a:rPr>
              <a:t> or </a:t>
            </a:r>
            <a:r>
              <a:rPr lang="en-GB" sz="2400" u="sng" dirty="0" smtClean="0">
                <a:latin typeface="Arial" pitchFamily="34"/>
                <a:ea typeface="Gothic" pitchFamily="2"/>
                <a:cs typeface="Gothic" pitchFamily="2"/>
              </a:rPr>
              <a:t>R</a:t>
            </a:r>
            <a:r>
              <a:rPr lang="en-GB" sz="2400" dirty="0" smtClean="0">
                <a:latin typeface="Arial" pitchFamily="34"/>
                <a:ea typeface="Gothic" pitchFamily="2"/>
                <a:cs typeface="Gothic" pitchFamily="2"/>
              </a:rPr>
              <a:t>eceiver </a:t>
            </a:r>
            <a:r>
              <a:rPr lang="en-GB" sz="2400" u="sng" dirty="0" err="1" smtClean="0">
                <a:latin typeface="Arial" pitchFamily="34"/>
                <a:ea typeface="Gothic" pitchFamily="2"/>
                <a:cs typeface="Gothic" pitchFamily="2"/>
              </a:rPr>
              <a:t>IN</a:t>
            </a:r>
            <a:r>
              <a:rPr lang="en-GB" sz="2400" dirty="0" err="1" smtClean="0">
                <a:latin typeface="Arial" pitchFamily="34"/>
                <a:ea typeface="Gothic" pitchFamily="2"/>
                <a:cs typeface="Gothic" pitchFamily="2"/>
              </a:rPr>
              <a:t>dependent</a:t>
            </a:r>
            <a:r>
              <a:rPr lang="en-GB" sz="2400" dirty="0" smtClean="0">
                <a:latin typeface="Arial" pitchFamily="34"/>
                <a:ea typeface="Gothic" pitchFamily="2"/>
                <a:cs typeface="Gothic" pitchFamily="2"/>
              </a:rPr>
              <a:t> </a:t>
            </a:r>
            <a:r>
              <a:rPr lang="en-GB" sz="2400" u="sng" dirty="0" err="1" smtClean="0">
                <a:latin typeface="Arial" pitchFamily="34"/>
                <a:ea typeface="Gothic" pitchFamily="2"/>
                <a:cs typeface="Gothic" pitchFamily="2"/>
              </a:rPr>
              <a:t>EX</a:t>
            </a:r>
            <a:r>
              <a:rPr lang="en-GB" sz="2400" dirty="0" err="1" smtClean="0">
                <a:latin typeface="Arial" pitchFamily="34"/>
                <a:ea typeface="Gothic" pitchFamily="2"/>
                <a:cs typeface="Gothic" pitchFamily="2"/>
              </a:rPr>
              <a:t>change</a:t>
            </a:r>
            <a:r>
              <a:rPr lang="en-GB" sz="2400" dirty="0" smtClean="0">
                <a:latin typeface="Arial" pitchFamily="34"/>
                <a:ea typeface="Gothic" pitchFamily="2"/>
                <a:cs typeface="Gothic" pitchFamily="2"/>
              </a:rPr>
              <a:t> format.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igscb.jpl.nasa.gov/</a:t>
            </a:r>
            <a:r>
              <a:rPr lang="en-GB" sz="2000" dirty="0" err="1" smtClean="0">
                <a:latin typeface="Arial" pitchFamily="34"/>
                <a:ea typeface="Gothic" pitchFamily="2"/>
                <a:cs typeface="Gothic" pitchFamily="2"/>
              </a:rPr>
              <a:t>igscb</a:t>
            </a:r>
            <a:r>
              <a:rPr lang="en-GB" sz="2000" dirty="0" smtClean="0">
                <a:latin typeface="Arial" pitchFamily="34"/>
                <a:ea typeface="Gothic" pitchFamily="2"/>
                <a:cs typeface="Gothic" pitchFamily="2"/>
              </a:rPr>
              <a:t>/data/format/</a:t>
            </a: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24</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How do I get all these observations?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51033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satellites broadcast L1 and L2 signals.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From these signals, the receiver can compute or measure the L1 and L2 </a:t>
            </a:r>
            <a:r>
              <a:rPr lang="en-GB" sz="2400" dirty="0" err="1" smtClean="0">
                <a:latin typeface="Arial" pitchFamily="34"/>
                <a:ea typeface="Gothic" pitchFamily="2"/>
                <a:cs typeface="Gothic" pitchFamily="2"/>
              </a:rPr>
              <a:t>pseudoranges</a:t>
            </a:r>
            <a:r>
              <a:rPr lang="en-GB" sz="2400" dirty="0" smtClean="0">
                <a:latin typeface="Arial" pitchFamily="34"/>
                <a:ea typeface="Gothic" pitchFamily="2"/>
                <a:cs typeface="Gothic" pitchFamily="2"/>
              </a:rPr>
              <a:t> and phases.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With the </a:t>
            </a:r>
            <a:r>
              <a:rPr lang="en-GB" sz="2400" dirty="0" err="1" smtClean="0">
                <a:latin typeface="Arial" pitchFamily="34"/>
                <a:ea typeface="Gothic" pitchFamily="2"/>
                <a:cs typeface="Gothic" pitchFamily="2"/>
              </a:rPr>
              <a:t>pseudoranges</a:t>
            </a:r>
            <a:r>
              <a:rPr lang="en-GB" sz="2400" dirty="0" smtClean="0">
                <a:latin typeface="Arial" pitchFamily="34"/>
                <a:ea typeface="Gothic" pitchFamily="2"/>
                <a:cs typeface="Gothic" pitchFamily="2"/>
              </a:rPr>
              <a:t> and the broadcast message, a receiver can determine its position with limited accuracy. With other information it can compute its position more accurately or you can do so after the fact in post-processing.</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With the phases, integers and the broadcast message or other information, the receiver can compute its position still more accurately or you can do so after the fact in post-processing.</a:t>
            </a: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25</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A Quick Summary</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0" y="1198363"/>
            <a:ext cx="8545924" cy="233891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Because GNSS involves </a:t>
            </a:r>
            <a:r>
              <a:rPr lang="en-GB" sz="2200" dirty="0">
                <a:latin typeface="Arial" pitchFamily="34"/>
                <a:ea typeface="Gothic" pitchFamily="2"/>
                <a:cs typeface="Gothic" pitchFamily="2"/>
              </a:rPr>
              <a:t>satellites tracked by ground stations, </a:t>
            </a:r>
            <a:r>
              <a:rPr lang="en-GB" sz="2200" dirty="0" smtClean="0">
                <a:latin typeface="Arial" pitchFamily="34"/>
                <a:ea typeface="Gothic" pitchFamily="2"/>
                <a:cs typeface="Gothic" pitchFamily="2"/>
              </a:rPr>
              <a:t>GNSS data processing must </a:t>
            </a:r>
            <a:r>
              <a:rPr lang="en-GB" sz="2200" dirty="0">
                <a:latin typeface="Arial" pitchFamily="34"/>
                <a:ea typeface="Gothic" pitchFamily="2"/>
                <a:cs typeface="Gothic" pitchFamily="2"/>
              </a:rPr>
              <a:t>be expressible and consistent in two spatial frames:</a:t>
            </a:r>
          </a:p>
          <a:p>
            <a:pPr marL="463550" indent="-463550" hangingPunct="0">
              <a:lnSpc>
                <a:spcPct val="103000"/>
              </a:lnSpc>
              <a:spcBef>
                <a:spcPts val="0"/>
              </a:spcBef>
              <a:spcAft>
                <a:spcPts val="0"/>
              </a:spcAft>
              <a:buClr>
                <a:schemeClr val="tx1"/>
              </a:buClr>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the celestial or inertial frame, and</a:t>
            </a:r>
          </a:p>
          <a:p>
            <a:pPr marL="463550" indent="-463550" hangingPunct="0">
              <a:lnSpc>
                <a:spcPct val="103000"/>
              </a:lnSpc>
              <a:spcBef>
                <a:spcPts val="0"/>
              </a:spcBef>
              <a:spcAft>
                <a:spcPts val="0"/>
              </a:spcAft>
              <a:buClr>
                <a:schemeClr val="tx1"/>
              </a:buClr>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the terrestrial or </a:t>
            </a:r>
            <a:r>
              <a:rPr lang="en-GB" sz="2200" b="1" dirty="0">
                <a:latin typeface="Arial" pitchFamily="34"/>
                <a:ea typeface="Gothic" pitchFamily="2"/>
                <a:cs typeface="Gothic" pitchFamily="2"/>
              </a:rPr>
              <a:t>Earth-</a:t>
            </a:r>
            <a:r>
              <a:rPr lang="en-GB" sz="2200" b="1" dirty="0" err="1">
                <a:latin typeface="Arial" pitchFamily="34"/>
                <a:ea typeface="Gothic" pitchFamily="2"/>
                <a:cs typeface="Gothic" pitchFamily="2"/>
              </a:rPr>
              <a:t>centered</a:t>
            </a:r>
            <a:r>
              <a:rPr lang="en-GB" sz="2200" b="1" dirty="0">
                <a:latin typeface="Arial" pitchFamily="34"/>
                <a:ea typeface="Gothic" pitchFamily="2"/>
                <a:cs typeface="Gothic" pitchFamily="2"/>
              </a:rPr>
              <a:t>, fixed </a:t>
            </a:r>
            <a:r>
              <a:rPr lang="en-GB" sz="2200" dirty="0">
                <a:latin typeface="Arial" pitchFamily="34"/>
                <a:ea typeface="Gothic" pitchFamily="2"/>
                <a:cs typeface="Gothic" pitchFamily="2"/>
              </a:rPr>
              <a:t>(ECF) frame.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But what does this jargon really mean?</a:t>
            </a: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26</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The Celestial and Terrestrial Frames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0" y="1198363"/>
            <a:ext cx="8545924" cy="267303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 celestial frame describes the Earth as it looks from far above. In this frame we, the observers, watch our world rotate as it orbits around the Sun. The Moon travels with the Earth and completes its orbit in a little less than a month. Likewise, the GNSS satellites travel with the Earth orbiting it twice per day. The equations describing the motions and interactions of these bodies are much simpler in this frame.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27</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The Celestial Frame</a:t>
            </a:r>
          </a:p>
        </p:txBody>
      </p:sp>
      <p:grpSp>
        <p:nvGrpSpPr>
          <p:cNvPr id="22" name="Group 21"/>
          <p:cNvGrpSpPr/>
          <p:nvPr/>
        </p:nvGrpSpPr>
        <p:grpSpPr>
          <a:xfrm>
            <a:off x="421574" y="3467594"/>
            <a:ext cx="8229600" cy="2926080"/>
            <a:chOff x="421574" y="3467594"/>
            <a:chExt cx="8229600" cy="2926080"/>
          </a:xfrm>
        </p:grpSpPr>
        <p:grpSp>
          <p:nvGrpSpPr>
            <p:cNvPr id="20" name="Group 19"/>
            <p:cNvGrpSpPr/>
            <p:nvPr/>
          </p:nvGrpSpPr>
          <p:grpSpPr>
            <a:xfrm>
              <a:off x="421574" y="3467594"/>
              <a:ext cx="8229600" cy="2926080"/>
              <a:chOff x="421574" y="3467594"/>
              <a:chExt cx="8229600" cy="2926080"/>
            </a:xfrm>
          </p:grpSpPr>
          <p:sp>
            <p:nvSpPr>
              <p:cNvPr id="16" name="Rectangle 15"/>
              <p:cNvSpPr/>
              <p:nvPr/>
            </p:nvSpPr>
            <p:spPr>
              <a:xfrm>
                <a:off x="421574" y="3467594"/>
                <a:ext cx="8229600" cy="2926080"/>
              </a:xfrm>
              <a:prstGeom prst="rect">
                <a:avLst/>
              </a:prstGeom>
              <a:solidFill>
                <a:srgbClr val="00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a:stretch>
                <a:fillRect/>
              </a:stretch>
            </p:blipFill>
            <p:spPr bwMode="auto">
              <a:xfrm>
                <a:off x="3432673" y="3480481"/>
                <a:ext cx="2207402" cy="2834640"/>
              </a:xfrm>
              <a:prstGeom prst="rect">
                <a:avLst/>
              </a:prstGeom>
              <a:noFill/>
              <a:ln w="9525">
                <a:noFill/>
                <a:miter lim="800000"/>
                <a:headEnd/>
                <a:tailEnd/>
              </a:ln>
            </p:spPr>
          </p:pic>
        </p:grpSp>
        <p:sp>
          <p:nvSpPr>
            <p:cNvPr id="21" name="TextBox 20"/>
            <p:cNvSpPr txBox="1"/>
            <p:nvPr/>
          </p:nvSpPr>
          <p:spPr>
            <a:xfrm>
              <a:off x="427511" y="6080166"/>
              <a:ext cx="4498347" cy="276999"/>
            </a:xfrm>
            <a:prstGeom prst="rect">
              <a:avLst/>
            </a:prstGeom>
            <a:noFill/>
          </p:spPr>
          <p:txBody>
            <a:bodyPr wrap="none" rtlCol="0">
              <a:spAutoFit/>
            </a:bodyPr>
            <a:lstStyle/>
            <a:p>
              <a:r>
                <a:rPr lang="en-US" sz="1200" dirty="0" smtClean="0">
                  <a:solidFill>
                    <a:schemeClr val="tx2">
                      <a:lumMod val="75000"/>
                    </a:schemeClr>
                  </a:solidFill>
                </a:rPr>
                <a:t>nssdc.gsfc.nasa.gov/image/planetary/earth/gal_earth_moon.jpg</a:t>
              </a:r>
              <a:endParaRPr lang="en-US" sz="1200" dirty="0">
                <a:solidFill>
                  <a:schemeClr val="tx2">
                    <a:lumMod val="75000"/>
                  </a:schemeClr>
                </a:solidFill>
              </a:endParaRP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27511" y="3530144"/>
            <a:ext cx="8217721" cy="2948874"/>
            <a:chOff x="427511" y="3470769"/>
            <a:chExt cx="8217721" cy="2948874"/>
          </a:xfrm>
        </p:grpSpPr>
        <p:pic>
          <p:nvPicPr>
            <p:cNvPr id="28" name="Picture 2"/>
            <p:cNvPicPr>
              <a:picLocks noChangeAspect="1" noChangeArrowheads="1"/>
            </p:cNvPicPr>
            <p:nvPr/>
          </p:nvPicPr>
          <p:blipFill>
            <a:blip r:embed="rId3" cstate="print"/>
            <a:srcRect/>
            <a:stretch>
              <a:fillRect/>
            </a:stretch>
          </p:blipFill>
          <p:spPr bwMode="auto">
            <a:xfrm>
              <a:off x="427512" y="3470769"/>
              <a:ext cx="8193974" cy="2926080"/>
            </a:xfrm>
            <a:prstGeom prst="rect">
              <a:avLst/>
            </a:prstGeom>
            <a:noFill/>
            <a:ln w="9525">
              <a:noFill/>
              <a:miter lim="800000"/>
              <a:headEnd/>
              <a:tailEnd/>
            </a:ln>
          </p:spPr>
        </p:pic>
        <p:pic>
          <p:nvPicPr>
            <p:cNvPr id="29" name="Picture 2"/>
            <p:cNvPicPr>
              <a:picLocks noChangeAspect="1" noChangeArrowheads="1"/>
            </p:cNvPicPr>
            <p:nvPr/>
          </p:nvPicPr>
          <p:blipFill>
            <a:blip r:embed="rId3" cstate="print"/>
            <a:srcRect r="71280"/>
            <a:stretch>
              <a:fillRect/>
            </a:stretch>
          </p:blipFill>
          <p:spPr bwMode="auto">
            <a:xfrm>
              <a:off x="6291943" y="3470769"/>
              <a:ext cx="2353289" cy="292608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385297" y="3470769"/>
              <a:ext cx="4440933" cy="2926080"/>
            </a:xfrm>
            <a:prstGeom prst="rect">
              <a:avLst/>
            </a:prstGeom>
            <a:noFill/>
            <a:ln w="9525">
              <a:noFill/>
              <a:miter lim="800000"/>
              <a:headEnd/>
              <a:tailEnd/>
            </a:ln>
          </p:spPr>
        </p:pic>
        <p:sp>
          <p:nvSpPr>
            <p:cNvPr id="20" name="TextBox 19"/>
            <p:cNvSpPr txBox="1"/>
            <p:nvPr/>
          </p:nvSpPr>
          <p:spPr>
            <a:xfrm>
              <a:off x="427511" y="6142644"/>
              <a:ext cx="4246675" cy="276999"/>
            </a:xfrm>
            <a:prstGeom prst="rect">
              <a:avLst/>
            </a:prstGeom>
            <a:noFill/>
          </p:spPr>
          <p:txBody>
            <a:bodyPr wrap="none" rtlCol="0">
              <a:spAutoFit/>
            </a:bodyPr>
            <a:lstStyle/>
            <a:p>
              <a:r>
                <a:rPr lang="en-US" sz="1200" dirty="0" smtClean="0">
                  <a:solidFill>
                    <a:schemeClr val="tx2">
                      <a:lumMod val="75000"/>
                    </a:schemeClr>
                  </a:solidFill>
                </a:rPr>
                <a:t>apod.nasa.gov/</a:t>
              </a:r>
              <a:r>
                <a:rPr lang="en-US" sz="1200" dirty="0" err="1" smtClean="0">
                  <a:solidFill>
                    <a:schemeClr val="tx2">
                      <a:lumMod val="75000"/>
                    </a:schemeClr>
                  </a:solidFill>
                </a:rPr>
                <a:t>apod</a:t>
              </a:r>
              <a:r>
                <a:rPr lang="en-US" sz="1200" dirty="0" smtClean="0">
                  <a:solidFill>
                    <a:schemeClr val="tx2">
                      <a:lumMod val="75000"/>
                    </a:schemeClr>
                  </a:solidFill>
                </a:rPr>
                <a:t>/image/0906/moonrise_sisman_orig.jpg</a:t>
              </a:r>
              <a:endParaRPr lang="en-US" sz="1200" dirty="0">
                <a:solidFill>
                  <a:schemeClr val="tx2">
                    <a:lumMod val="75000"/>
                  </a:schemeClr>
                </a:solidFill>
              </a:endParaRPr>
            </a:p>
          </p:txBody>
        </p:sp>
      </p:grpSp>
      <p:sp>
        <p:nvSpPr>
          <p:cNvPr id="2" name="TextBox 1"/>
          <p:cNvSpPr txBox="1"/>
          <p:nvPr/>
        </p:nvSpPr>
        <p:spPr>
          <a:xfrm>
            <a:off x="331880" y="1198363"/>
            <a:ext cx="8545924" cy="233891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 terrestrial frame describes the Earth as looks to an observer on the Earth’s surface. In this frame, the Earth appears stationary while the Sun, Moon and satellites pass overhead. This is in the frame that we “see” every day. And it is in this frame we ask questions like w</a:t>
            </a:r>
            <a:r>
              <a:rPr lang="en-GB" sz="2200" dirty="0" smtClean="0">
                <a:ea typeface="Gothic" pitchFamily="2"/>
                <a:cs typeface="Arial" pitchFamily="34" charset="0"/>
              </a:rPr>
              <a:t>hat are the coordinates of this point? What are </a:t>
            </a:r>
            <a:r>
              <a:rPr lang="en-GB" sz="2200" dirty="0" smtClean="0">
                <a:latin typeface="Arial" pitchFamily="34"/>
                <a:ea typeface="Gothic" pitchFamily="2"/>
                <a:cs typeface="Gothic" pitchFamily="2"/>
              </a:rPr>
              <a:t>the distances and directions to other points? How fast is this point moving relative to other points?</a:t>
            </a: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28</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The Terrestrial Frame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0" y="1174613"/>
            <a:ext cx="8545924" cy="400955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 </a:t>
            </a:r>
            <a:r>
              <a:rPr lang="en-GB" sz="2200" dirty="0">
                <a:latin typeface="Arial" pitchFamily="34"/>
                <a:ea typeface="Gothic" pitchFamily="2"/>
                <a:cs typeface="Gothic" pitchFamily="2"/>
              </a:rPr>
              <a:t>connection between these two frames </a:t>
            </a:r>
            <a:r>
              <a:rPr lang="en-GB" sz="2200" dirty="0" smtClean="0">
                <a:latin typeface="Arial" pitchFamily="34"/>
                <a:ea typeface="Gothic" pitchFamily="2"/>
                <a:cs typeface="Gothic" pitchFamily="2"/>
              </a:rPr>
              <a:t>is dominated by stable processes. The Sun, Earth, Moon and satellites seem to move in the same way day after day. </a:t>
            </a:r>
            <a:r>
              <a:rPr lang="en-US" sz="2200" dirty="0" smtClean="0">
                <a:latin typeface="Arial" pitchFamily="34"/>
                <a:ea typeface="Gothic" pitchFamily="2"/>
                <a:cs typeface="Gothic" pitchFamily="2"/>
              </a:rPr>
              <a:t>But if we look more closely, other processes are involved too. Our irregular, slightly flattened Earth suffers</a:t>
            </a:r>
            <a:endParaRPr lang="en-GB" sz="2200" dirty="0">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Precession.</a:t>
            </a:r>
            <a:endParaRPr lang="en-GB" sz="2200" dirty="0">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Nutation</a:t>
            </a:r>
            <a:r>
              <a:rPr lang="en-GB" sz="2200" dirty="0">
                <a:latin typeface="Arial" pitchFamily="34"/>
                <a:ea typeface="Gothic" pitchFamily="2"/>
                <a:cs typeface="Gothic" pitchFamily="2"/>
              </a:rPr>
              <a:t>.</a:t>
            </a: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Changes in its rate of spin.</a:t>
            </a:r>
            <a:endParaRPr lang="en-GB" sz="2200" dirty="0">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Changes in the orientation of its spin axis.</a:t>
            </a: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These motions are expressed as 6 x 6 rotation matrices (position and velocity) and are the link between the terrestrial and celestial frames.</a:t>
            </a:r>
          </a:p>
        </p:txBody>
      </p:sp>
      <p:grpSp>
        <p:nvGrpSpPr>
          <p:cNvPr id="4"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5"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6"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7"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29</a:t>
                </a:fld>
                <a:r>
                  <a:rPr lang="en-GB" sz="1800" b="1" dirty="0">
                    <a:solidFill>
                      <a:srgbClr val="282878"/>
                    </a:solidFill>
                  </a:rPr>
                  <a:t> </a:t>
                </a:r>
              </a:p>
            </p:txBody>
          </p:sp>
        </p:grpSp>
      </p:grpSp>
      <p:sp>
        <p:nvSpPr>
          <p:cNvPr id="16"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Celestial and Terrestrial Link</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199"/>
            <a:ext cx="8686800" cy="594360"/>
          </a:xfrm>
        </p:spPr>
        <p:txBody>
          <a:bodyPr/>
          <a:lstStyle/>
          <a:p>
            <a:pPr algn="l"/>
            <a:r>
              <a:rPr lang="en-US" sz="4000" dirty="0" smtClean="0"/>
              <a:t>Workshop Outline</a:t>
            </a:r>
            <a:endParaRPr lang="en-US" sz="4000" dirty="0"/>
          </a:p>
        </p:txBody>
      </p:sp>
      <p:sp>
        <p:nvSpPr>
          <p:cNvPr id="7" name="TextBox 6"/>
          <p:cNvSpPr txBox="1"/>
          <p:nvPr/>
        </p:nvSpPr>
        <p:spPr>
          <a:xfrm>
            <a:off x="228600" y="1051560"/>
            <a:ext cx="8686800" cy="5262979"/>
          </a:xfrm>
          <a:prstGeom prst="rect">
            <a:avLst/>
          </a:prstGeom>
          <a:noFill/>
        </p:spPr>
        <p:txBody>
          <a:bodyPr wrap="square" rtlCol="0">
            <a:spAutoFit/>
          </a:bodyPr>
          <a:lstStyle/>
          <a:p>
            <a:pPr marL="285750" indent="-285750">
              <a:buFont typeface="Arial" pitchFamily="34" charset="0"/>
              <a:buChar char="•"/>
            </a:pPr>
            <a:r>
              <a:rPr lang="en-US" sz="2400" dirty="0" smtClean="0"/>
              <a:t>Introduction</a:t>
            </a:r>
          </a:p>
          <a:p>
            <a:pPr marL="285750" indent="-285750">
              <a:buFont typeface="Arial" pitchFamily="34" charset="0"/>
              <a:buChar char="•"/>
            </a:pPr>
            <a:r>
              <a:rPr lang="en-US" sz="2400" dirty="0" smtClean="0"/>
              <a:t>Reference frames</a:t>
            </a:r>
            <a:endParaRPr lang="en-US" sz="2400" dirty="0" smtClean="0"/>
          </a:p>
          <a:p>
            <a:pPr marL="285750" indent="-285750">
              <a:buFont typeface="Arial" pitchFamily="34" charset="0"/>
              <a:buChar char="•"/>
            </a:pPr>
            <a:r>
              <a:rPr lang="en-US" sz="2400" dirty="0" smtClean="0"/>
              <a:t>Clock Errors</a:t>
            </a:r>
          </a:p>
          <a:p>
            <a:pPr marL="285750" indent="-285750">
              <a:buFont typeface="Arial" pitchFamily="34" charset="0"/>
              <a:buChar char="•"/>
            </a:pPr>
            <a:r>
              <a:rPr lang="en-US" sz="2400" dirty="0" smtClean="0"/>
              <a:t>PPP, DGNSS and Double-differencing</a:t>
            </a:r>
            <a:endParaRPr lang="en-US" sz="2400" dirty="0" smtClean="0"/>
          </a:p>
          <a:p>
            <a:pPr marL="285750" indent="-285750">
              <a:buFont typeface="Arial" pitchFamily="34" charset="0"/>
              <a:buChar char="•"/>
            </a:pPr>
            <a:r>
              <a:rPr lang="en-US" sz="2400" dirty="0" smtClean="0"/>
              <a:t>Correlations</a:t>
            </a:r>
          </a:p>
          <a:p>
            <a:pPr marL="285750" indent="-285750">
              <a:buFont typeface="Arial" pitchFamily="34" charset="0"/>
              <a:buChar char="•"/>
            </a:pPr>
            <a:r>
              <a:rPr lang="en-US" sz="2400" dirty="0" smtClean="0"/>
              <a:t>Antenna Phase Center Variations</a:t>
            </a:r>
          </a:p>
          <a:p>
            <a:pPr marL="285750" indent="-285750">
              <a:buFont typeface="Arial" pitchFamily="34" charset="0"/>
              <a:buChar char="•"/>
            </a:pPr>
            <a:r>
              <a:rPr lang="en-US" sz="2400" dirty="0" smtClean="0"/>
              <a:t>Phase Wrapping</a:t>
            </a:r>
          </a:p>
          <a:p>
            <a:pPr marL="285750" indent="-285750">
              <a:buFont typeface="Arial" pitchFamily="34" charset="0"/>
              <a:buChar char="•"/>
            </a:pPr>
            <a:r>
              <a:rPr lang="en-US" sz="2400" dirty="0" smtClean="0"/>
              <a:t>Observation Elevation Weighting</a:t>
            </a:r>
            <a:endParaRPr lang="en-US" sz="2400" dirty="0" smtClean="0"/>
          </a:p>
          <a:p>
            <a:pPr marL="285750" indent="-285750">
              <a:buFont typeface="Arial" pitchFamily="34" charset="0"/>
              <a:buChar char="•"/>
            </a:pPr>
            <a:r>
              <a:rPr lang="en-US" sz="2400" dirty="0" smtClean="0"/>
              <a:t>Charged and Neutral Atmospheric Delays</a:t>
            </a:r>
          </a:p>
          <a:p>
            <a:pPr marL="285750" indent="-285750">
              <a:buFont typeface="Arial" pitchFamily="34" charset="0"/>
              <a:buChar char="•"/>
            </a:pPr>
            <a:r>
              <a:rPr lang="en-US" sz="2400" dirty="0" smtClean="0"/>
              <a:t>Solid Earth Tide</a:t>
            </a:r>
          </a:p>
          <a:p>
            <a:pPr marL="285750" indent="-285750">
              <a:buFont typeface="Arial" pitchFamily="34" charset="0"/>
              <a:buChar char="•"/>
            </a:pPr>
            <a:r>
              <a:rPr lang="en-US" sz="2400" dirty="0" smtClean="0"/>
              <a:t>Ocean Tide, Atmosphere and Other Surface Loading</a:t>
            </a:r>
          </a:p>
          <a:p>
            <a:pPr marL="285750" indent="-285750">
              <a:buFont typeface="Arial" pitchFamily="34" charset="0"/>
              <a:buChar char="•"/>
            </a:pPr>
            <a:r>
              <a:rPr lang="en-US" sz="2400" dirty="0" smtClean="0"/>
              <a:t>Subsidence and Rebound</a:t>
            </a:r>
          </a:p>
          <a:p>
            <a:pPr marL="285750" indent="-285750">
              <a:buFont typeface="Arial" pitchFamily="34" charset="0"/>
              <a:buChar char="•"/>
            </a:pPr>
            <a:r>
              <a:rPr lang="en-US" sz="2400" dirty="0" smtClean="0"/>
              <a:t>Data Span Versus Accuracy</a:t>
            </a:r>
          </a:p>
          <a:p>
            <a:pPr marL="285750" indent="-285750">
              <a:buFont typeface="Arial" pitchFamily="34" charset="0"/>
              <a:buChar char="•"/>
            </a:pPr>
            <a:r>
              <a:rPr lang="en-US" sz="2400" dirty="0" smtClean="0"/>
              <a:t>When Good Data Goes Bad</a:t>
            </a:r>
            <a:endParaRPr lang="en-US" sz="2400" dirty="0" smtClean="0"/>
          </a:p>
        </p:txBody>
      </p:sp>
      <p:grpSp>
        <p:nvGrpSpPr>
          <p:cNvPr id="5" name="Group 2"/>
          <p:cNvGrpSpPr>
            <a:grpSpLocks/>
          </p:cNvGrpSpPr>
          <p:nvPr/>
        </p:nvGrpSpPr>
        <p:grpSpPr bwMode="auto">
          <a:xfrm>
            <a:off x="174625" y="6562725"/>
            <a:ext cx="1460500" cy="277813"/>
            <a:chOff x="121" y="4559"/>
            <a:chExt cx="1014" cy="193"/>
          </a:xfrm>
        </p:grpSpPr>
        <p:sp>
          <p:nvSpPr>
            <p:cNvPr id="6"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8" name="Group 4"/>
            <p:cNvGrpSpPr>
              <a:grpSpLocks/>
            </p:cNvGrpSpPr>
            <p:nvPr/>
          </p:nvGrpSpPr>
          <p:grpSpPr bwMode="auto">
            <a:xfrm>
              <a:off x="121" y="4559"/>
              <a:ext cx="1014" cy="193"/>
              <a:chOff x="121" y="4559"/>
              <a:chExt cx="1014" cy="193"/>
            </a:xfrm>
          </p:grpSpPr>
          <p:sp>
            <p:nvSpPr>
              <p:cNvPr id="9"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0"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1" name="Group 7"/>
          <p:cNvGrpSpPr>
            <a:grpSpLocks/>
          </p:cNvGrpSpPr>
          <p:nvPr/>
        </p:nvGrpSpPr>
        <p:grpSpPr bwMode="auto">
          <a:xfrm>
            <a:off x="8505825" y="6540500"/>
            <a:ext cx="257175" cy="277813"/>
            <a:chOff x="5904" y="4543"/>
            <a:chExt cx="178" cy="193"/>
          </a:xfrm>
        </p:grpSpPr>
        <p:sp>
          <p:nvSpPr>
            <p:cNvPr id="12"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3" name="Group 9"/>
            <p:cNvGrpSpPr>
              <a:grpSpLocks/>
            </p:cNvGrpSpPr>
            <p:nvPr/>
          </p:nvGrpSpPr>
          <p:grpSpPr bwMode="auto">
            <a:xfrm>
              <a:off x="5904" y="4543"/>
              <a:ext cx="178" cy="193"/>
              <a:chOff x="5904" y="4543"/>
              <a:chExt cx="178" cy="193"/>
            </a:xfrm>
          </p:grpSpPr>
          <p:sp>
            <p:nvSpPr>
              <p:cNvPr id="14"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5"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3</a:t>
                </a:fld>
                <a:r>
                  <a:rPr lang="en-GB" sz="1800" b="1" dirty="0">
                    <a:solidFill>
                      <a:srgbClr val="282878"/>
                    </a:solidFill>
                  </a:rPr>
                  <a:t> </a:t>
                </a: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0" y="1174613"/>
            <a:ext cx="8545924" cy="400955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The </a:t>
            </a:r>
            <a:r>
              <a:rPr lang="en-GB" sz="2200" dirty="0">
                <a:solidFill>
                  <a:schemeClr val="accent1">
                    <a:lumMod val="75000"/>
                  </a:schemeClr>
                </a:solidFill>
                <a:latin typeface="Arial" pitchFamily="34"/>
                <a:ea typeface="Gothic" pitchFamily="2"/>
                <a:cs typeface="Gothic" pitchFamily="2"/>
              </a:rPr>
              <a:t>connection between these two frames </a:t>
            </a:r>
            <a:r>
              <a:rPr lang="en-GB" sz="2200" dirty="0" smtClean="0">
                <a:solidFill>
                  <a:schemeClr val="accent1">
                    <a:lumMod val="75000"/>
                  </a:schemeClr>
                </a:solidFill>
                <a:latin typeface="Arial" pitchFamily="34"/>
                <a:ea typeface="Gothic" pitchFamily="2"/>
                <a:cs typeface="Gothic" pitchFamily="2"/>
              </a:rPr>
              <a:t>is dominated by stable processes. </a:t>
            </a:r>
            <a:r>
              <a:rPr lang="en-US" sz="2200" dirty="0" smtClean="0">
                <a:solidFill>
                  <a:schemeClr val="accent1">
                    <a:lumMod val="75000"/>
                  </a:schemeClr>
                </a:solidFill>
                <a:latin typeface="Arial" pitchFamily="34"/>
                <a:ea typeface="Gothic" pitchFamily="2"/>
                <a:cs typeface="Gothic" pitchFamily="2"/>
              </a:rPr>
              <a:t>The Sun, Earth, Moon and satellites </a:t>
            </a:r>
            <a:r>
              <a:rPr lang="en-GB" sz="2200" dirty="0" smtClean="0">
                <a:solidFill>
                  <a:schemeClr val="accent1">
                    <a:lumMod val="75000"/>
                  </a:schemeClr>
                </a:solidFill>
                <a:latin typeface="Arial" pitchFamily="34"/>
                <a:ea typeface="Gothic" pitchFamily="2"/>
                <a:cs typeface="Gothic" pitchFamily="2"/>
              </a:rPr>
              <a:t>seem to move in the same way day after day. But if we look more closely, other processes are involved too. Our irregular, slightly flattened Earth suffers</a:t>
            </a:r>
            <a:endParaRPr lang="en-GB" sz="2200" dirty="0">
              <a:solidFill>
                <a:schemeClr val="accent1">
                  <a:lumMod val="75000"/>
                </a:schemeClr>
              </a:solidFill>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Precession.</a:t>
            </a:r>
            <a:endParaRPr lang="en-GB" sz="2200" dirty="0">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Nutation</a:t>
            </a:r>
            <a:r>
              <a:rPr lang="en-GB" sz="2200" dirty="0">
                <a:solidFill>
                  <a:schemeClr val="accent1">
                    <a:lumMod val="75000"/>
                  </a:schemeClr>
                </a:solidFill>
                <a:latin typeface="Arial" pitchFamily="34"/>
                <a:ea typeface="Gothic" pitchFamily="2"/>
                <a:cs typeface="Gothic" pitchFamily="2"/>
              </a:rPr>
              <a:t>.</a:t>
            </a: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Changes in its rate of spin.</a:t>
            </a:r>
            <a:endParaRPr lang="en-GB" sz="2200" dirty="0">
              <a:solidFill>
                <a:schemeClr val="accent1">
                  <a:lumMod val="75000"/>
                </a:schemeClr>
              </a:solidFill>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Changes in the orientation of the its spin axis.</a:t>
            </a:r>
            <a:endParaRPr lang="en-GB" sz="2200" dirty="0">
              <a:solidFill>
                <a:schemeClr val="accent1">
                  <a:lumMod val="75000"/>
                </a:schemeClr>
              </a:solidFill>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solidFill>
                <a:schemeClr val="accent1">
                  <a:lumMod val="75000"/>
                </a:schemeClr>
              </a:solidFill>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solidFill>
                  <a:schemeClr val="accent1">
                    <a:lumMod val="75000"/>
                  </a:schemeClr>
                </a:solidFill>
                <a:latin typeface="Arial" pitchFamily="34"/>
                <a:ea typeface="Gothic" pitchFamily="2"/>
                <a:cs typeface="Gothic" pitchFamily="2"/>
              </a:rPr>
              <a:t>These motions are expressed as 6 x 6 rotation matrices (position and velocity) and are the link between the terrestrial and celestial frames.</a:t>
            </a: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30</a:t>
                </a:fld>
                <a:r>
                  <a:rPr lang="en-GB" sz="1800" b="1" dirty="0">
                    <a:solidFill>
                      <a:srgbClr val="282878"/>
                    </a:solidFill>
                  </a:rPr>
                  <a:t> </a:t>
                </a:r>
              </a:p>
            </p:txBody>
          </p:sp>
        </p:grpSp>
      </p:grpSp>
      <p:sp>
        <p:nvSpPr>
          <p:cNvPr id="16" name="Title 3"/>
          <p:cNvSpPr txBox="1">
            <a:spLocks/>
          </p:cNvSpPr>
          <p:nvPr/>
        </p:nvSpPr>
        <p:spPr>
          <a:xfrm>
            <a:off x="228600" y="457199"/>
            <a:ext cx="8686800" cy="594360"/>
          </a:xfrm>
          <a:prstGeom prst="rect">
            <a:avLst/>
          </a:prstGeom>
        </p:spPr>
        <p:txBody>
          <a:bodyPr/>
          <a:lstStyle/>
          <a:p>
            <a:pPr lvl="0" eaLnBrk="0" hangingPunct="0"/>
            <a:r>
              <a:rPr lang="en-US" sz="4000" dirty="0" smtClean="0">
                <a:solidFill>
                  <a:schemeClr val="accent1">
                    <a:lumMod val="75000"/>
                  </a:schemeClr>
                </a:solidFill>
                <a:latin typeface="+mj-lt"/>
                <a:ea typeface="+mj-ea"/>
                <a:cs typeface="+mj-cs"/>
              </a:rPr>
              <a:t>Celestial and Terrestrial Frames</a:t>
            </a:r>
          </a:p>
        </p:txBody>
      </p:sp>
      <p:sp>
        <p:nvSpPr>
          <p:cNvPr id="14" name="TextBox 13"/>
          <p:cNvSpPr txBox="1"/>
          <p:nvPr/>
        </p:nvSpPr>
        <p:spPr>
          <a:xfrm>
            <a:off x="527220" y="2874532"/>
            <a:ext cx="7962846" cy="1642273"/>
          </a:xfrm>
          <a:prstGeom prst="rect">
            <a:avLst/>
          </a:prstGeom>
          <a:solidFill>
            <a:srgbClr val="FFFFFF"/>
          </a:solidFill>
          <a:ln w="54720">
            <a:solidFill>
              <a:srgbClr val="0B1C4A"/>
            </a:solidFill>
            <a:prstDash val="solid"/>
          </a:ln>
        </p:spPr>
        <p:txBody>
          <a:bodyPr vert="horz" lIns="82945" tIns="82945" rIns="82945" bIns="82945"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41473" marR="41473" hangingPunct="0">
              <a:spcBef>
                <a:spcPts val="327"/>
              </a:spcBef>
              <a:spcAft>
                <a:spcPts val="327"/>
              </a:spcAft>
              <a:buNone/>
              <a:tabLst>
                <a:tab pos="41473" algn="l"/>
                <a:tab pos="456199" algn="l"/>
                <a:tab pos="870925" algn="l"/>
                <a:tab pos="1285650" algn="l"/>
                <a:tab pos="1700377" algn="l"/>
                <a:tab pos="2115103" algn="l"/>
                <a:tab pos="2529828" algn="l"/>
                <a:tab pos="2944555" algn="l"/>
                <a:tab pos="3359282" algn="l"/>
                <a:tab pos="3774008" algn="l"/>
                <a:tab pos="4188734" algn="l"/>
                <a:tab pos="4603460" algn="l"/>
                <a:tab pos="5018185" algn="l"/>
                <a:tab pos="5432912" algn="l"/>
                <a:tab pos="5847637" algn="l"/>
                <a:tab pos="6262364" algn="l"/>
                <a:tab pos="6677091" algn="l"/>
                <a:tab pos="7091817" algn="l"/>
                <a:tab pos="7506543" algn="l"/>
                <a:tab pos="7921269" algn="l"/>
                <a:tab pos="8335995" algn="l"/>
              </a:tabLst>
            </a:pPr>
            <a:r>
              <a:rPr lang="en-GB" sz="2000" dirty="0">
                <a:latin typeface="Arial" pitchFamily="34"/>
                <a:ea typeface="Gothic" pitchFamily="2"/>
                <a:cs typeface="Gothic" pitchFamily="2"/>
              </a:rPr>
              <a:t>The gravitational attraction of the Sun, Moon and planets cause the spinning top that is the Earth to precess, or slowly wobble, just as a toy top does under the influence of the Earth's gravity. The magnitude of this change is about 20 arcsec (620 meters) per year, </a:t>
            </a:r>
            <a:r>
              <a:rPr lang="en-GB" sz="2000" dirty="0" smtClean="0">
                <a:latin typeface="Arial" pitchFamily="34"/>
                <a:ea typeface="Gothic" pitchFamily="2"/>
                <a:cs typeface="Gothic" pitchFamily="2"/>
              </a:rPr>
              <a:t>but </a:t>
            </a:r>
            <a:r>
              <a:rPr lang="en-GB" sz="2000" dirty="0">
                <a:latin typeface="Arial" pitchFamily="34"/>
                <a:ea typeface="Gothic" pitchFamily="2"/>
                <a:cs typeface="Gothic" pitchFamily="2"/>
              </a:rPr>
              <a:t>very stable and very </a:t>
            </a:r>
            <a:r>
              <a:rPr lang="en-GB" sz="2000" dirty="0" smtClean="0">
                <a:latin typeface="Arial" pitchFamily="34"/>
                <a:ea typeface="Gothic" pitchFamily="2"/>
                <a:cs typeface="Gothic" pitchFamily="2"/>
              </a:rPr>
              <a:t>accurately modelled</a:t>
            </a:r>
            <a:r>
              <a:rPr lang="en-GB" sz="2000" dirty="0">
                <a:latin typeface="Arial" pitchFamily="34"/>
                <a:ea typeface="Gothic" pitchFamily="2"/>
                <a:cs typeface="Gothic" pitchFamily="2"/>
              </a:rPr>
              <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0" y="1174613"/>
            <a:ext cx="8545924" cy="400955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The </a:t>
            </a:r>
            <a:r>
              <a:rPr lang="en-GB" sz="2200" dirty="0">
                <a:solidFill>
                  <a:schemeClr val="accent1">
                    <a:lumMod val="75000"/>
                  </a:schemeClr>
                </a:solidFill>
                <a:latin typeface="Arial" pitchFamily="34"/>
                <a:ea typeface="Gothic" pitchFamily="2"/>
                <a:cs typeface="Gothic" pitchFamily="2"/>
              </a:rPr>
              <a:t>connection between these two frames </a:t>
            </a:r>
            <a:r>
              <a:rPr lang="en-GB" sz="2200" dirty="0" smtClean="0">
                <a:solidFill>
                  <a:schemeClr val="accent1">
                    <a:lumMod val="75000"/>
                  </a:schemeClr>
                </a:solidFill>
                <a:latin typeface="Arial" pitchFamily="34"/>
                <a:ea typeface="Gothic" pitchFamily="2"/>
                <a:cs typeface="Gothic" pitchFamily="2"/>
              </a:rPr>
              <a:t>is dominated by stable processes. </a:t>
            </a:r>
            <a:r>
              <a:rPr lang="en-US" sz="2200" dirty="0" smtClean="0">
                <a:solidFill>
                  <a:schemeClr val="accent1">
                    <a:lumMod val="75000"/>
                  </a:schemeClr>
                </a:solidFill>
                <a:latin typeface="Arial" pitchFamily="34"/>
                <a:ea typeface="Gothic" pitchFamily="2"/>
                <a:cs typeface="Gothic" pitchFamily="2"/>
              </a:rPr>
              <a:t>The Sun, Earth, Moon and satellites </a:t>
            </a:r>
            <a:r>
              <a:rPr lang="en-GB" sz="2200" dirty="0" smtClean="0">
                <a:solidFill>
                  <a:schemeClr val="accent1">
                    <a:lumMod val="75000"/>
                  </a:schemeClr>
                </a:solidFill>
                <a:latin typeface="Arial" pitchFamily="34"/>
                <a:ea typeface="Gothic" pitchFamily="2"/>
                <a:cs typeface="Gothic" pitchFamily="2"/>
              </a:rPr>
              <a:t>seem to move in the same way day after day. But if we look more closely, other processes are involved too. Our irregular, slightly flattened Earth suffers</a:t>
            </a:r>
            <a:endParaRPr lang="en-GB" sz="2200" dirty="0">
              <a:solidFill>
                <a:schemeClr val="accent1">
                  <a:lumMod val="75000"/>
                </a:schemeClr>
              </a:solidFill>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Precession.</a:t>
            </a:r>
            <a:endParaRPr lang="en-GB" sz="2200" dirty="0">
              <a:solidFill>
                <a:schemeClr val="accent1">
                  <a:lumMod val="75000"/>
                </a:schemeClr>
              </a:solidFill>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Nutation</a:t>
            </a:r>
            <a:r>
              <a:rPr lang="en-GB" sz="2200" dirty="0">
                <a:latin typeface="Arial" pitchFamily="34"/>
                <a:ea typeface="Gothic" pitchFamily="2"/>
                <a:cs typeface="Gothic" pitchFamily="2"/>
              </a:rPr>
              <a:t>.</a:t>
            </a: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Changes in its rate of spin.</a:t>
            </a:r>
            <a:endParaRPr lang="en-GB" sz="2200" dirty="0">
              <a:solidFill>
                <a:schemeClr val="accent1">
                  <a:lumMod val="75000"/>
                </a:schemeClr>
              </a:solidFill>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Changes in the orientation of the its spin axis.</a:t>
            </a:r>
            <a:endParaRPr lang="en-GB" sz="2200" dirty="0">
              <a:solidFill>
                <a:schemeClr val="accent1">
                  <a:lumMod val="75000"/>
                </a:schemeClr>
              </a:solidFill>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solidFill>
                <a:schemeClr val="accent1">
                  <a:lumMod val="75000"/>
                </a:schemeClr>
              </a:solidFill>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solidFill>
                  <a:schemeClr val="accent1">
                    <a:lumMod val="75000"/>
                  </a:schemeClr>
                </a:solidFill>
                <a:latin typeface="Arial" pitchFamily="34"/>
                <a:ea typeface="Gothic" pitchFamily="2"/>
                <a:cs typeface="Gothic" pitchFamily="2"/>
              </a:rPr>
              <a:t>These motions are expressed as 6 x 6 rotation matrices (position and velocity) and are the link between the terrestrial and celestial frames.</a:t>
            </a: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31</a:t>
                </a:fld>
                <a:r>
                  <a:rPr lang="en-GB" sz="1800" b="1" dirty="0">
                    <a:solidFill>
                      <a:srgbClr val="282878"/>
                    </a:solidFill>
                  </a:rPr>
                  <a:t> </a:t>
                </a:r>
              </a:p>
            </p:txBody>
          </p:sp>
        </p:grpSp>
      </p:grpSp>
      <p:sp>
        <p:nvSpPr>
          <p:cNvPr id="16" name="Title 3"/>
          <p:cNvSpPr txBox="1">
            <a:spLocks/>
          </p:cNvSpPr>
          <p:nvPr/>
        </p:nvSpPr>
        <p:spPr>
          <a:xfrm>
            <a:off x="228600" y="457199"/>
            <a:ext cx="8686800" cy="594360"/>
          </a:xfrm>
          <a:prstGeom prst="rect">
            <a:avLst/>
          </a:prstGeom>
        </p:spPr>
        <p:txBody>
          <a:bodyPr/>
          <a:lstStyle/>
          <a:p>
            <a:pPr lvl="0" eaLnBrk="0" hangingPunct="0"/>
            <a:r>
              <a:rPr lang="en-US" sz="4000" dirty="0" smtClean="0">
                <a:solidFill>
                  <a:schemeClr val="accent1">
                    <a:lumMod val="75000"/>
                  </a:schemeClr>
                </a:solidFill>
                <a:latin typeface="+mj-lt"/>
                <a:ea typeface="+mj-ea"/>
                <a:cs typeface="+mj-cs"/>
              </a:rPr>
              <a:t>Celestial and Terrestrial Frames</a:t>
            </a:r>
          </a:p>
        </p:txBody>
      </p:sp>
      <p:sp>
        <p:nvSpPr>
          <p:cNvPr id="20" name="TextBox 19"/>
          <p:cNvSpPr txBox="1"/>
          <p:nvPr/>
        </p:nvSpPr>
        <p:spPr>
          <a:xfrm>
            <a:off x="527220" y="3171407"/>
            <a:ext cx="7962846" cy="1642273"/>
          </a:xfrm>
          <a:prstGeom prst="rect">
            <a:avLst/>
          </a:prstGeom>
          <a:solidFill>
            <a:srgbClr val="FFFFFF"/>
          </a:solidFill>
          <a:ln w="54720">
            <a:solidFill>
              <a:srgbClr val="0B1C4A"/>
            </a:solidFill>
            <a:prstDash val="solid"/>
          </a:ln>
        </p:spPr>
        <p:txBody>
          <a:bodyPr vert="horz" lIns="82945" tIns="82945" rIns="82945" bIns="82945"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41473" marR="41473" hangingPunct="0">
              <a:spcBef>
                <a:spcPts val="327"/>
              </a:spcBef>
              <a:spcAft>
                <a:spcPts val="327"/>
              </a:spcAft>
              <a:buNone/>
              <a:tabLst>
                <a:tab pos="41473" algn="l"/>
                <a:tab pos="456199" algn="l"/>
                <a:tab pos="870925" algn="l"/>
                <a:tab pos="1285650" algn="l"/>
                <a:tab pos="1700377" algn="l"/>
                <a:tab pos="2115103" algn="l"/>
                <a:tab pos="2529828" algn="l"/>
                <a:tab pos="2944555" algn="l"/>
                <a:tab pos="3359282" algn="l"/>
                <a:tab pos="3774008" algn="l"/>
                <a:tab pos="4188734" algn="l"/>
                <a:tab pos="4603460" algn="l"/>
                <a:tab pos="5018185" algn="l"/>
                <a:tab pos="5432912" algn="l"/>
                <a:tab pos="5847637" algn="l"/>
                <a:tab pos="6262364" algn="l"/>
                <a:tab pos="6677091" algn="l"/>
                <a:tab pos="7091817" algn="l"/>
                <a:tab pos="7506543" algn="l"/>
                <a:tab pos="7921269" algn="l"/>
                <a:tab pos="8335995" algn="l"/>
              </a:tabLst>
            </a:pPr>
            <a:r>
              <a:rPr lang="en-GB" sz="2000" dirty="0" smtClean="0">
                <a:latin typeface="Arial" pitchFamily="34"/>
                <a:ea typeface="Gothic" pitchFamily="2"/>
                <a:cs typeface="Gothic" pitchFamily="2"/>
              </a:rPr>
              <a:t>The gravitational attraction of the Sun also slowly precesses the Moon's orbit. This variation in the Moon's orbit in turn causes a variation in the orientation of the rotation axis of the Earth. This variation is called nutation and has an amplitude of about 9 arcsec (270 meters). Nutation is very accurately modelled.</a:t>
            </a:r>
            <a:endParaRPr lang="en-GB" sz="2000" dirty="0">
              <a:latin typeface="Arial" pitchFamily="34"/>
              <a:ea typeface="Gothic" pitchFamily="2"/>
              <a:cs typeface="Gothic" pitchFamily="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0" y="1174613"/>
            <a:ext cx="8545924" cy="400955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The </a:t>
            </a:r>
            <a:r>
              <a:rPr lang="en-GB" sz="2200" dirty="0">
                <a:solidFill>
                  <a:schemeClr val="accent1">
                    <a:lumMod val="75000"/>
                  </a:schemeClr>
                </a:solidFill>
                <a:latin typeface="Arial" pitchFamily="34"/>
                <a:ea typeface="Gothic" pitchFamily="2"/>
                <a:cs typeface="Gothic" pitchFamily="2"/>
              </a:rPr>
              <a:t>connection between these two frames </a:t>
            </a:r>
            <a:r>
              <a:rPr lang="en-GB" sz="2200" dirty="0" smtClean="0">
                <a:solidFill>
                  <a:schemeClr val="accent1">
                    <a:lumMod val="75000"/>
                  </a:schemeClr>
                </a:solidFill>
                <a:latin typeface="Arial" pitchFamily="34"/>
                <a:ea typeface="Gothic" pitchFamily="2"/>
                <a:cs typeface="Gothic" pitchFamily="2"/>
              </a:rPr>
              <a:t>is dominated by stable processes. </a:t>
            </a:r>
            <a:r>
              <a:rPr lang="en-US" sz="2200" dirty="0" smtClean="0">
                <a:solidFill>
                  <a:schemeClr val="accent1">
                    <a:lumMod val="75000"/>
                  </a:schemeClr>
                </a:solidFill>
                <a:latin typeface="Arial" pitchFamily="34"/>
                <a:ea typeface="Gothic" pitchFamily="2"/>
                <a:cs typeface="Gothic" pitchFamily="2"/>
              </a:rPr>
              <a:t>The Sun, Earth, Moon and satellites </a:t>
            </a:r>
            <a:r>
              <a:rPr lang="en-GB" sz="2200" dirty="0" smtClean="0">
                <a:solidFill>
                  <a:schemeClr val="accent1">
                    <a:lumMod val="75000"/>
                  </a:schemeClr>
                </a:solidFill>
                <a:latin typeface="Arial" pitchFamily="34"/>
                <a:ea typeface="Gothic" pitchFamily="2"/>
                <a:cs typeface="Gothic" pitchFamily="2"/>
              </a:rPr>
              <a:t>seem to move in the same way day after day. But if we look more closely, other processes are involved too. Our irregular, slightly flattened Earth suffers</a:t>
            </a:r>
            <a:endParaRPr lang="en-GB" sz="2200" dirty="0">
              <a:solidFill>
                <a:schemeClr val="accent1">
                  <a:lumMod val="75000"/>
                </a:schemeClr>
              </a:solidFill>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Precession.</a:t>
            </a:r>
            <a:endParaRPr lang="en-GB" sz="2200" dirty="0">
              <a:solidFill>
                <a:schemeClr val="accent1">
                  <a:lumMod val="75000"/>
                </a:schemeClr>
              </a:solidFill>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Nutation</a:t>
            </a:r>
            <a:r>
              <a:rPr lang="en-GB" sz="2200" dirty="0">
                <a:solidFill>
                  <a:schemeClr val="accent1">
                    <a:lumMod val="75000"/>
                  </a:schemeClr>
                </a:solidFill>
                <a:latin typeface="Arial" pitchFamily="34"/>
                <a:ea typeface="Gothic" pitchFamily="2"/>
                <a:cs typeface="Gothic" pitchFamily="2"/>
              </a:rPr>
              <a:t>.</a:t>
            </a: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Changes in its rate of spin.</a:t>
            </a:r>
            <a:endParaRPr lang="en-GB" sz="2200" dirty="0">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Changes in the orientation of the its spin axis.</a:t>
            </a:r>
            <a:endParaRPr lang="en-GB" sz="2200" dirty="0">
              <a:solidFill>
                <a:schemeClr val="accent1">
                  <a:lumMod val="75000"/>
                </a:schemeClr>
              </a:solidFill>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solidFill>
                <a:schemeClr val="accent1">
                  <a:lumMod val="75000"/>
                </a:schemeClr>
              </a:solidFill>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solidFill>
                  <a:schemeClr val="accent1">
                    <a:lumMod val="75000"/>
                  </a:schemeClr>
                </a:solidFill>
                <a:latin typeface="Arial" pitchFamily="34"/>
                <a:ea typeface="Gothic" pitchFamily="2"/>
                <a:cs typeface="Gothic" pitchFamily="2"/>
              </a:rPr>
              <a:t>These motions are expressed as 6 x 6 rotation matrices (position and velocity) and are the link between the terrestrial and celestial frames.</a:t>
            </a: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32</a:t>
                </a:fld>
                <a:r>
                  <a:rPr lang="en-GB" sz="1800" b="1" dirty="0">
                    <a:solidFill>
                      <a:srgbClr val="282878"/>
                    </a:solidFill>
                  </a:rPr>
                  <a:t> </a:t>
                </a:r>
              </a:p>
            </p:txBody>
          </p:sp>
        </p:grpSp>
      </p:grpSp>
      <p:sp>
        <p:nvSpPr>
          <p:cNvPr id="16" name="Title 3"/>
          <p:cNvSpPr txBox="1">
            <a:spLocks/>
          </p:cNvSpPr>
          <p:nvPr/>
        </p:nvSpPr>
        <p:spPr>
          <a:xfrm>
            <a:off x="228600" y="457199"/>
            <a:ext cx="8686800" cy="594360"/>
          </a:xfrm>
          <a:prstGeom prst="rect">
            <a:avLst/>
          </a:prstGeom>
        </p:spPr>
        <p:txBody>
          <a:bodyPr/>
          <a:lstStyle/>
          <a:p>
            <a:pPr lvl="0" eaLnBrk="0" hangingPunct="0"/>
            <a:r>
              <a:rPr lang="en-US" sz="4000" dirty="0" smtClean="0">
                <a:solidFill>
                  <a:schemeClr val="accent1">
                    <a:lumMod val="75000"/>
                  </a:schemeClr>
                </a:solidFill>
                <a:latin typeface="+mj-lt"/>
                <a:ea typeface="+mj-ea"/>
                <a:cs typeface="+mj-cs"/>
              </a:rPr>
              <a:t>Celestial and Terrestrial Frames</a:t>
            </a:r>
          </a:p>
        </p:txBody>
      </p:sp>
      <p:sp>
        <p:nvSpPr>
          <p:cNvPr id="14" name="TextBox 13"/>
          <p:cNvSpPr txBox="1"/>
          <p:nvPr/>
        </p:nvSpPr>
        <p:spPr>
          <a:xfrm>
            <a:off x="589937" y="3530560"/>
            <a:ext cx="7963173" cy="2527130"/>
          </a:xfrm>
          <a:prstGeom prst="rect">
            <a:avLst/>
          </a:prstGeom>
          <a:solidFill>
            <a:srgbClr val="FFFFFF"/>
          </a:solidFill>
          <a:ln w="54720">
            <a:solidFill>
              <a:srgbClr val="0B1C4A"/>
            </a:solidFill>
            <a:prstDash val="solid"/>
          </a:ln>
        </p:spPr>
        <p:txBody>
          <a:bodyPr vert="horz" lIns="82945" tIns="82945" rIns="82945" bIns="82945"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41473" marR="41473" hangingPunct="0">
              <a:spcBef>
                <a:spcPts val="327"/>
              </a:spcBef>
              <a:spcAft>
                <a:spcPts val="327"/>
              </a:spcAft>
              <a:buNone/>
              <a:tabLst>
                <a:tab pos="41473" algn="l"/>
                <a:tab pos="456199" algn="l"/>
                <a:tab pos="870925" algn="l"/>
                <a:tab pos="1285650" algn="l"/>
                <a:tab pos="1700377" algn="l"/>
                <a:tab pos="2115103" algn="l"/>
                <a:tab pos="2529828" algn="l"/>
                <a:tab pos="2944555" algn="l"/>
                <a:tab pos="3359282" algn="l"/>
                <a:tab pos="3774008" algn="l"/>
                <a:tab pos="4188734" algn="l"/>
                <a:tab pos="4603460" algn="l"/>
                <a:tab pos="5018185" algn="l"/>
                <a:tab pos="5432912" algn="l"/>
                <a:tab pos="5847637" algn="l"/>
                <a:tab pos="6262364" algn="l"/>
                <a:tab pos="6677091" algn="l"/>
                <a:tab pos="7091817" algn="l"/>
                <a:tab pos="7506543" algn="l"/>
                <a:tab pos="7921269" algn="l"/>
                <a:tab pos="8335995" algn="l"/>
              </a:tabLst>
            </a:pPr>
            <a:r>
              <a:rPr lang="en-GB" sz="2000" dirty="0">
                <a:latin typeface="Arial" pitchFamily="34"/>
                <a:ea typeface="Gothic" pitchFamily="2"/>
                <a:cs typeface="Gothic" pitchFamily="2"/>
              </a:rPr>
              <a:t>The Earth's </a:t>
            </a:r>
            <a:r>
              <a:rPr lang="en-GB" sz="2000" dirty="0" smtClean="0">
                <a:latin typeface="Arial" pitchFamily="34"/>
                <a:ea typeface="Gothic" pitchFamily="2"/>
                <a:cs typeface="Gothic" pitchFamily="2"/>
              </a:rPr>
              <a:t>rate of spin, </a:t>
            </a:r>
            <a:r>
              <a:rPr lang="en-GB" sz="2000" dirty="0">
                <a:latin typeface="Arial" pitchFamily="34"/>
                <a:ea typeface="Gothic" pitchFamily="2"/>
                <a:cs typeface="Gothic" pitchFamily="2"/>
              </a:rPr>
              <a:t>the largest of these effects, is </a:t>
            </a:r>
            <a:r>
              <a:rPr lang="en-GB" sz="2000" dirty="0" smtClean="0">
                <a:latin typeface="Arial" pitchFamily="34"/>
                <a:ea typeface="Gothic" pitchFamily="2"/>
                <a:cs typeface="Gothic" pitchFamily="2"/>
              </a:rPr>
              <a:t>slowing </a:t>
            </a:r>
            <a:r>
              <a:rPr lang="en-GB" sz="2000" dirty="0">
                <a:latin typeface="Arial" pitchFamily="34"/>
                <a:ea typeface="Gothic" pitchFamily="2"/>
                <a:cs typeface="Gothic" pitchFamily="2"/>
              </a:rPr>
              <a:t>down because of tidal friction. </a:t>
            </a:r>
            <a:r>
              <a:rPr lang="en-GB" sz="2000" dirty="0" smtClean="0">
                <a:latin typeface="Arial" pitchFamily="34"/>
                <a:ea typeface="Gothic" pitchFamily="2"/>
                <a:cs typeface="Gothic" pitchFamily="2"/>
              </a:rPr>
              <a:t>Think about this for a moment and you’ll realize this implies our </a:t>
            </a:r>
            <a:r>
              <a:rPr lang="en-GB" sz="2000" b="1" dirty="0" smtClean="0">
                <a:latin typeface="Arial" pitchFamily="34"/>
                <a:ea typeface="Gothic" pitchFamily="2"/>
                <a:cs typeface="Gothic" pitchFamily="2"/>
              </a:rPr>
              <a:t>Length Of Day </a:t>
            </a:r>
            <a:r>
              <a:rPr lang="en-GB" sz="2000" dirty="0" smtClean="0">
                <a:latin typeface="Arial" pitchFamily="34"/>
                <a:ea typeface="Gothic" pitchFamily="2"/>
                <a:cs typeface="Gothic" pitchFamily="2"/>
              </a:rPr>
              <a:t>(LOD) is slowly increasing, but the effect is so small that, at worst, we might notice the occasional news stories about leap seconds inserted into </a:t>
            </a:r>
            <a:r>
              <a:rPr lang="en-GB" sz="2000" b="1" dirty="0" smtClean="0">
                <a:latin typeface="Arial" pitchFamily="34"/>
                <a:ea typeface="Gothic" pitchFamily="2"/>
                <a:cs typeface="Gothic" pitchFamily="2"/>
              </a:rPr>
              <a:t>Universal Coordinated Time</a:t>
            </a:r>
            <a:r>
              <a:rPr lang="en-GB" sz="2000" dirty="0" smtClean="0">
                <a:latin typeface="Arial" pitchFamily="34"/>
                <a:ea typeface="Gothic" pitchFamily="2"/>
                <a:cs typeface="Gothic" pitchFamily="2"/>
              </a:rPr>
              <a:t> (UTC). Broadly, the rate of change is a constant, but slight and unpredictable variations occur (the definition of mathematical chaos).</a:t>
            </a:r>
            <a:endParaRPr lang="en-GB" sz="2000" dirty="0">
              <a:latin typeface="Arial" pitchFamily="34"/>
              <a:ea typeface="Gothic" pitchFamily="2"/>
              <a:cs typeface="Gothic" pitchFamily="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0" y="1174613"/>
            <a:ext cx="8545924" cy="400955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The </a:t>
            </a:r>
            <a:r>
              <a:rPr lang="en-GB" sz="2200" dirty="0">
                <a:solidFill>
                  <a:schemeClr val="accent1">
                    <a:lumMod val="75000"/>
                  </a:schemeClr>
                </a:solidFill>
                <a:latin typeface="Arial" pitchFamily="34"/>
                <a:ea typeface="Gothic" pitchFamily="2"/>
                <a:cs typeface="Gothic" pitchFamily="2"/>
              </a:rPr>
              <a:t>connection between these two frames </a:t>
            </a:r>
            <a:r>
              <a:rPr lang="en-GB" sz="2200" dirty="0" smtClean="0">
                <a:solidFill>
                  <a:schemeClr val="accent1">
                    <a:lumMod val="75000"/>
                  </a:schemeClr>
                </a:solidFill>
                <a:latin typeface="Arial" pitchFamily="34"/>
                <a:ea typeface="Gothic" pitchFamily="2"/>
                <a:cs typeface="Gothic" pitchFamily="2"/>
              </a:rPr>
              <a:t>is dominated by stable processes. </a:t>
            </a:r>
            <a:r>
              <a:rPr lang="en-US" sz="2200" dirty="0" smtClean="0">
                <a:solidFill>
                  <a:schemeClr val="accent1">
                    <a:lumMod val="75000"/>
                  </a:schemeClr>
                </a:solidFill>
                <a:latin typeface="Arial" pitchFamily="34"/>
                <a:ea typeface="Gothic" pitchFamily="2"/>
                <a:cs typeface="Gothic" pitchFamily="2"/>
              </a:rPr>
              <a:t>The Sun, Earth, Moon and satellites </a:t>
            </a:r>
            <a:r>
              <a:rPr lang="en-GB" sz="2200" dirty="0" smtClean="0">
                <a:solidFill>
                  <a:schemeClr val="accent1">
                    <a:lumMod val="75000"/>
                  </a:schemeClr>
                </a:solidFill>
                <a:latin typeface="Arial" pitchFamily="34"/>
                <a:ea typeface="Gothic" pitchFamily="2"/>
                <a:cs typeface="Gothic" pitchFamily="2"/>
              </a:rPr>
              <a:t>seem to move in the same way day after day. But if we look more closely, other processes are involved too. Our </a:t>
            </a:r>
            <a:r>
              <a:rPr lang="en-GB" sz="2200" dirty="0">
                <a:solidFill>
                  <a:schemeClr val="accent1">
                    <a:lumMod val="75000"/>
                  </a:schemeClr>
                </a:solidFill>
                <a:latin typeface="Arial" pitchFamily="34"/>
                <a:ea typeface="Gothic" pitchFamily="2"/>
                <a:cs typeface="Gothic" pitchFamily="2"/>
              </a:rPr>
              <a:t>irregular, slightly flattened </a:t>
            </a:r>
            <a:r>
              <a:rPr lang="en-GB" sz="2200" dirty="0" smtClean="0">
                <a:solidFill>
                  <a:schemeClr val="accent1">
                    <a:lumMod val="75000"/>
                  </a:schemeClr>
                </a:solidFill>
                <a:latin typeface="Arial" pitchFamily="34"/>
                <a:ea typeface="Gothic" pitchFamily="2"/>
                <a:cs typeface="Gothic" pitchFamily="2"/>
              </a:rPr>
              <a:t>Earth suffers</a:t>
            </a:r>
            <a:endParaRPr lang="en-GB" sz="2200" dirty="0">
              <a:solidFill>
                <a:schemeClr val="accent1">
                  <a:lumMod val="75000"/>
                </a:schemeClr>
              </a:solidFill>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Precession.</a:t>
            </a:r>
            <a:endParaRPr lang="en-GB" sz="2200" dirty="0">
              <a:solidFill>
                <a:schemeClr val="accent1">
                  <a:lumMod val="75000"/>
                </a:schemeClr>
              </a:solidFill>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Nutation</a:t>
            </a:r>
            <a:r>
              <a:rPr lang="en-GB" sz="2200" dirty="0">
                <a:solidFill>
                  <a:schemeClr val="accent1">
                    <a:lumMod val="75000"/>
                  </a:schemeClr>
                </a:solidFill>
                <a:latin typeface="Arial" pitchFamily="34"/>
                <a:ea typeface="Gothic" pitchFamily="2"/>
                <a:cs typeface="Gothic" pitchFamily="2"/>
              </a:rPr>
              <a:t>.</a:t>
            </a: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chemeClr val="accent1">
                    <a:lumMod val="75000"/>
                  </a:schemeClr>
                </a:solidFill>
                <a:latin typeface="Arial" pitchFamily="34"/>
                <a:ea typeface="Gothic" pitchFamily="2"/>
                <a:cs typeface="Gothic" pitchFamily="2"/>
              </a:rPr>
              <a:t>Changes in its rate of spin.</a:t>
            </a:r>
            <a:endParaRPr lang="en-GB" sz="2200" dirty="0">
              <a:solidFill>
                <a:schemeClr val="accent1">
                  <a:lumMod val="75000"/>
                </a:schemeClr>
              </a:solidFill>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Changes in the orientation of the its spin axis.</a:t>
            </a: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solidFill>
                <a:schemeClr val="accent1">
                  <a:lumMod val="75000"/>
                </a:schemeClr>
              </a:solidFill>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solidFill>
                  <a:schemeClr val="accent1">
                    <a:lumMod val="75000"/>
                  </a:schemeClr>
                </a:solidFill>
                <a:latin typeface="Arial" pitchFamily="34"/>
                <a:ea typeface="Gothic" pitchFamily="2"/>
                <a:cs typeface="Gothic" pitchFamily="2"/>
              </a:rPr>
              <a:t>These motions are expressed as 6 x 6 rotation matrices (position and velocity) and are the link between the terrestrial and celestial frames.</a:t>
            </a: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33</a:t>
                </a:fld>
                <a:r>
                  <a:rPr lang="en-GB" sz="1800" b="1" dirty="0">
                    <a:solidFill>
                      <a:srgbClr val="282878"/>
                    </a:solidFill>
                  </a:rPr>
                  <a:t> </a:t>
                </a:r>
              </a:p>
            </p:txBody>
          </p:sp>
        </p:grpSp>
      </p:grpSp>
      <p:sp>
        <p:nvSpPr>
          <p:cNvPr id="16" name="Title 3"/>
          <p:cNvSpPr txBox="1">
            <a:spLocks/>
          </p:cNvSpPr>
          <p:nvPr/>
        </p:nvSpPr>
        <p:spPr>
          <a:xfrm>
            <a:off x="228600" y="457199"/>
            <a:ext cx="8686800" cy="594360"/>
          </a:xfrm>
          <a:prstGeom prst="rect">
            <a:avLst/>
          </a:prstGeom>
        </p:spPr>
        <p:txBody>
          <a:bodyPr/>
          <a:lstStyle/>
          <a:p>
            <a:pPr lvl="0" eaLnBrk="0" hangingPunct="0"/>
            <a:r>
              <a:rPr lang="en-US" sz="4000" dirty="0" smtClean="0">
                <a:solidFill>
                  <a:schemeClr val="accent1">
                    <a:lumMod val="75000"/>
                  </a:schemeClr>
                </a:solidFill>
                <a:latin typeface="+mj-lt"/>
                <a:ea typeface="+mj-ea"/>
                <a:cs typeface="+mj-cs"/>
              </a:rPr>
              <a:t>Celestial and Terrestrial Frames</a:t>
            </a:r>
          </a:p>
        </p:txBody>
      </p:sp>
      <p:sp>
        <p:nvSpPr>
          <p:cNvPr id="14" name="TextBox 13"/>
          <p:cNvSpPr txBox="1"/>
          <p:nvPr/>
        </p:nvSpPr>
        <p:spPr>
          <a:xfrm>
            <a:off x="589937" y="3863460"/>
            <a:ext cx="7963173" cy="2082814"/>
          </a:xfrm>
          <a:prstGeom prst="rect">
            <a:avLst/>
          </a:prstGeom>
          <a:solidFill>
            <a:srgbClr val="FFFFFF"/>
          </a:solidFill>
          <a:ln w="54720">
            <a:solidFill>
              <a:srgbClr val="0B1C4A"/>
            </a:solidFill>
            <a:prstDash val="solid"/>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41473" hangingPunct="0">
              <a:spcBef>
                <a:spcPts val="327"/>
              </a:spcBef>
              <a:spcAft>
                <a:spcPts val="327"/>
              </a:spcAft>
              <a:buNone/>
              <a:tabLst>
                <a:tab pos="41473" algn="l"/>
                <a:tab pos="456199" algn="l"/>
                <a:tab pos="870925" algn="l"/>
                <a:tab pos="1285650" algn="l"/>
                <a:tab pos="1700377" algn="l"/>
                <a:tab pos="2115103" algn="l"/>
                <a:tab pos="2529828" algn="l"/>
                <a:tab pos="2944555" algn="l"/>
                <a:tab pos="3359282" algn="l"/>
                <a:tab pos="3774008" algn="l"/>
                <a:tab pos="4188734" algn="l"/>
                <a:tab pos="4603460" algn="l"/>
                <a:tab pos="5018185" algn="l"/>
                <a:tab pos="5432912" algn="l"/>
                <a:tab pos="5847637" algn="l"/>
                <a:tab pos="6262364" algn="l"/>
                <a:tab pos="6677091" algn="l"/>
                <a:tab pos="7091817" algn="l"/>
                <a:tab pos="7506543" algn="l"/>
                <a:tab pos="7921269" algn="l"/>
                <a:tab pos="8335995" algn="l"/>
              </a:tabLst>
            </a:pPr>
            <a:r>
              <a:rPr lang="en-GB" sz="2000" dirty="0" smtClean="0">
                <a:latin typeface="Arial" pitchFamily="34"/>
                <a:ea typeface="Gothic" pitchFamily="2"/>
                <a:cs typeface="Gothic" pitchFamily="2"/>
              </a:rPr>
              <a:t>Terms describing other variations in the orientation of the spin axis of the Earth are called </a:t>
            </a:r>
            <a:r>
              <a:rPr lang="en-GB" sz="2000" b="1" dirty="0" smtClean="0">
                <a:latin typeface="Arial" pitchFamily="34"/>
                <a:ea typeface="Gothic" pitchFamily="2"/>
                <a:cs typeface="Gothic" pitchFamily="2"/>
              </a:rPr>
              <a:t>Earth </a:t>
            </a:r>
            <a:r>
              <a:rPr lang="en-GB" sz="2000" b="1" dirty="0">
                <a:latin typeface="Arial" pitchFamily="34"/>
                <a:ea typeface="Gothic" pitchFamily="2"/>
                <a:cs typeface="Gothic" pitchFamily="2"/>
              </a:rPr>
              <a:t>Orientation Parameters</a:t>
            </a:r>
            <a:r>
              <a:rPr lang="en-GB" sz="2000" dirty="0">
                <a:latin typeface="Arial" pitchFamily="34"/>
                <a:ea typeface="Gothic" pitchFamily="2"/>
                <a:cs typeface="Gothic" pitchFamily="2"/>
              </a:rPr>
              <a:t> </a:t>
            </a:r>
            <a:r>
              <a:rPr lang="en-GB" sz="2000" dirty="0" smtClean="0">
                <a:latin typeface="Arial" pitchFamily="34"/>
                <a:ea typeface="Gothic" pitchFamily="2"/>
                <a:cs typeface="Gothic" pitchFamily="2"/>
              </a:rPr>
              <a:t>(EOP). EOP </a:t>
            </a:r>
            <a:r>
              <a:rPr lang="en-GB" sz="2000" dirty="0">
                <a:latin typeface="Arial" pitchFamily="34"/>
                <a:ea typeface="Gothic" pitchFamily="2"/>
                <a:cs typeface="Gothic" pitchFamily="2"/>
              </a:rPr>
              <a:t>is now known to be a "catch all" for several physical </a:t>
            </a:r>
            <a:r>
              <a:rPr lang="en-GB" sz="2000" dirty="0" smtClean="0">
                <a:latin typeface="Arial" pitchFamily="34"/>
                <a:ea typeface="Gothic" pitchFamily="2"/>
                <a:cs typeface="Gothic" pitchFamily="2"/>
              </a:rPr>
              <a:t>phenomena including ocean </a:t>
            </a:r>
            <a:r>
              <a:rPr lang="en-GB" sz="2000" dirty="0">
                <a:latin typeface="Arial" pitchFamily="34"/>
                <a:ea typeface="Gothic" pitchFamily="2"/>
                <a:cs typeface="Gothic" pitchFamily="2"/>
              </a:rPr>
              <a:t>and atmospheric currents, seasonal movement of water between the northern and southern hemispheres, changes in surface water reservoirs, </a:t>
            </a:r>
            <a:r>
              <a:rPr lang="en-GB" sz="2000" dirty="0" smtClean="0">
                <a:latin typeface="Arial" pitchFamily="34"/>
                <a:ea typeface="Gothic" pitchFamily="2"/>
                <a:cs typeface="Gothic" pitchFamily="2"/>
              </a:rPr>
              <a:t>etc.. These variations </a:t>
            </a:r>
            <a:r>
              <a:rPr lang="en-GB" sz="2000" dirty="0">
                <a:latin typeface="Arial" pitchFamily="34"/>
                <a:ea typeface="Gothic" pitchFamily="2"/>
                <a:cs typeface="Gothic" pitchFamily="2"/>
              </a:rPr>
              <a:t>are typically about 0.5 arcsec </a:t>
            </a:r>
            <a:r>
              <a:rPr lang="en-GB" sz="2000" dirty="0" smtClean="0">
                <a:latin typeface="Arial" pitchFamily="34"/>
                <a:ea typeface="Gothic" pitchFamily="2"/>
                <a:cs typeface="Gothic" pitchFamily="2"/>
              </a:rPr>
              <a:t>(15</a:t>
            </a:r>
            <a:r>
              <a:rPr lang="en-GB" sz="2000" dirty="0" smtClean="0">
                <a:latin typeface="Calibri"/>
                <a:ea typeface="Gothic" pitchFamily="2"/>
                <a:cs typeface="Gothic" pitchFamily="2"/>
              </a:rPr>
              <a:t> </a:t>
            </a:r>
            <a:r>
              <a:rPr lang="en-GB" sz="2000" dirty="0" smtClean="0">
                <a:latin typeface="Arial" pitchFamily="34"/>
                <a:ea typeface="Gothic" pitchFamily="2"/>
                <a:cs typeface="Gothic" pitchFamily="2"/>
              </a:rPr>
              <a:t>meters</a:t>
            </a:r>
            <a:r>
              <a:rPr lang="en-GB" sz="2000" dirty="0">
                <a:latin typeface="Arial" pitchFamily="34"/>
                <a:ea typeface="Gothic" pitchFamily="2"/>
                <a:cs typeface="Gothic" pitchFamily="2"/>
              </a:rPr>
              <a:t>) or </a:t>
            </a:r>
            <a:r>
              <a:rPr lang="en-GB" sz="2000" dirty="0" smtClean="0">
                <a:latin typeface="Arial" pitchFamily="34"/>
                <a:ea typeface="Gothic" pitchFamily="2"/>
                <a:cs typeface="Gothic" pitchFamily="2"/>
              </a:rPr>
              <a:t>less, but change chaotically from day to day. </a:t>
            </a:r>
            <a:endParaRPr lang="en-GB" sz="2000" dirty="0">
              <a:latin typeface="Arial" pitchFamily="34"/>
              <a:ea typeface="Gothic" pitchFamily="2"/>
              <a:cs typeface="Gothic" pitchFamily="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850" y="1138989"/>
            <a:ext cx="8298647" cy="43436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The </a:t>
            </a:r>
            <a:r>
              <a:rPr lang="en-GB" sz="2200" b="1" dirty="0" smtClean="0">
                <a:latin typeface="Arial" pitchFamily="34"/>
                <a:ea typeface="Gothic" pitchFamily="2"/>
                <a:cs typeface="Gothic" pitchFamily="2"/>
              </a:rPr>
              <a:t>International </a:t>
            </a:r>
            <a:r>
              <a:rPr lang="en-GB" sz="2200" b="1" dirty="0">
                <a:latin typeface="Arial" pitchFamily="34"/>
                <a:ea typeface="Gothic" pitchFamily="2"/>
                <a:cs typeface="Gothic" pitchFamily="2"/>
              </a:rPr>
              <a:t>Astronomical Union </a:t>
            </a:r>
            <a:r>
              <a:rPr lang="en-GB" sz="2200" dirty="0">
                <a:latin typeface="Arial" pitchFamily="34"/>
                <a:ea typeface="Gothic" pitchFamily="2"/>
                <a:cs typeface="Gothic" pitchFamily="2"/>
              </a:rPr>
              <a:t>(IAU) </a:t>
            </a:r>
            <a:r>
              <a:rPr lang="en-GB" sz="2200" dirty="0" smtClean="0">
                <a:latin typeface="Arial" pitchFamily="34"/>
                <a:ea typeface="Gothic" pitchFamily="2"/>
                <a:cs typeface="Gothic" pitchFamily="2"/>
              </a:rPr>
              <a:t>defines the connection between </a:t>
            </a:r>
            <a:r>
              <a:rPr lang="en-GB" sz="2200" dirty="0">
                <a:latin typeface="Arial" pitchFamily="34"/>
                <a:ea typeface="Gothic" pitchFamily="2"/>
                <a:cs typeface="Gothic" pitchFamily="2"/>
              </a:rPr>
              <a:t>the celestial </a:t>
            </a:r>
            <a:r>
              <a:rPr lang="en-GB" sz="2200" dirty="0" smtClean="0">
                <a:latin typeface="Arial" pitchFamily="34"/>
                <a:ea typeface="Gothic" pitchFamily="2"/>
                <a:cs typeface="Gothic" pitchFamily="2"/>
              </a:rPr>
              <a:t>and terrestrial frames. For GNSS processing, the IAU precession and nutation models are more than adequate, but because of those pesky chaotic variations, the EOP and LOD require actual measurements.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Formally, the </a:t>
            </a:r>
            <a:r>
              <a:rPr lang="en-GB" sz="2200" b="1" dirty="0" smtClean="0">
                <a:latin typeface="Arial" pitchFamily="34"/>
                <a:ea typeface="Gothic" pitchFamily="2"/>
                <a:cs typeface="Gothic" pitchFamily="2"/>
              </a:rPr>
              <a:t>U.S. Naval Observatory </a:t>
            </a:r>
            <a:r>
              <a:rPr lang="en-GB" sz="2200" dirty="0" smtClean="0">
                <a:latin typeface="Arial" pitchFamily="34"/>
                <a:ea typeface="Gothic" pitchFamily="2"/>
                <a:cs typeface="Gothic" pitchFamily="2"/>
              </a:rPr>
              <a:t>(USNO) is responsible for EOP and LOD measurements for the United States. In turn, the USNO collaborates with a global community represented by the </a:t>
            </a:r>
            <a:r>
              <a:rPr lang="en-US" sz="2200" b="1" dirty="0" smtClean="0">
                <a:latin typeface="Arial" pitchFamily="34"/>
                <a:ea typeface="Gothic" pitchFamily="2"/>
                <a:cs typeface="Gothic" pitchFamily="2"/>
              </a:rPr>
              <a:t>International Earth Rotation and Reference Systems Service </a:t>
            </a:r>
            <a:r>
              <a:rPr lang="en-US" sz="2200" dirty="0" smtClean="0">
                <a:latin typeface="Arial" pitchFamily="34"/>
                <a:ea typeface="Gothic" pitchFamily="2"/>
                <a:cs typeface="Gothic" pitchFamily="2"/>
              </a:rPr>
              <a:t>(IERS)</a:t>
            </a:r>
            <a:r>
              <a:rPr lang="en-GB" sz="2200" dirty="0" smtClean="0">
                <a:latin typeface="Arial" pitchFamily="34"/>
                <a:ea typeface="Gothic" pitchFamily="2"/>
                <a:cs typeface="Gothic" pitchFamily="2"/>
              </a:rPr>
              <a:t>. The IERS and its contributing members </a:t>
            </a:r>
            <a:r>
              <a:rPr lang="en-US" sz="2200" dirty="0" smtClean="0">
                <a:latin typeface="Arial" pitchFamily="34"/>
                <a:ea typeface="Gothic" pitchFamily="2"/>
                <a:cs typeface="Gothic" pitchFamily="2"/>
              </a:rPr>
              <a:t>provide “first look” EOP and LOD daily, and refined parameters several times per week.</a:t>
            </a:r>
            <a:endParaRPr lang="en-GB" sz="22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34</a:t>
                </a:fld>
                <a:r>
                  <a:rPr lang="en-GB" sz="1800" b="1" dirty="0">
                    <a:solidFill>
                      <a:srgbClr val="282878"/>
                    </a:solidFill>
                  </a:rPr>
                  <a:t> </a:t>
                </a:r>
              </a:p>
            </p:txBody>
          </p:sp>
        </p:grpSp>
      </p:grpSp>
      <p:sp>
        <p:nvSpPr>
          <p:cNvPr id="20"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Where do we get this information?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957" y="1141667"/>
            <a:ext cx="8291460" cy="4050724"/>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As we all know, there are many terrestrial </a:t>
            </a:r>
            <a:r>
              <a:rPr lang="en-GB" sz="2200" dirty="0" smtClean="0">
                <a:latin typeface="Arial" pitchFamily="34"/>
                <a:ea typeface="Gothic" pitchFamily="2"/>
                <a:cs typeface="Gothic" pitchFamily="2"/>
              </a:rPr>
              <a:t>reference frame </a:t>
            </a:r>
            <a:r>
              <a:rPr lang="en-GB" sz="2200" dirty="0">
                <a:latin typeface="Arial" pitchFamily="34"/>
                <a:ea typeface="Gothic" pitchFamily="2"/>
                <a:cs typeface="Gothic" pitchFamily="2"/>
              </a:rPr>
              <a:t>definitions. Although each is valid in its context, accuracies can vary and there </a:t>
            </a:r>
            <a:r>
              <a:rPr lang="en-GB" sz="2200" dirty="0" smtClean="0">
                <a:latin typeface="Arial" pitchFamily="34"/>
                <a:ea typeface="Gothic" pitchFamily="2"/>
                <a:cs typeface="Gothic" pitchFamily="2"/>
              </a:rPr>
              <a:t>may be inconsistencies </a:t>
            </a:r>
            <a:r>
              <a:rPr lang="en-GB" sz="2200" dirty="0">
                <a:latin typeface="Arial" pitchFamily="34"/>
                <a:ea typeface="Gothic" pitchFamily="2"/>
                <a:cs typeface="Gothic" pitchFamily="2"/>
              </a:rPr>
              <a:t>between frame definitions</a:t>
            </a:r>
            <a:r>
              <a:rPr lang="en-GB" sz="2200" dirty="0" smtClean="0">
                <a:latin typeface="Arial" pitchFamily="34"/>
                <a:ea typeface="Gothic" pitchFamily="2"/>
                <a:cs typeface="Gothic" pitchFamily="2"/>
              </a:rPr>
              <a:t>. We’ll briefly discuss five: ITRF and IGS, WGS</a:t>
            </a:r>
            <a:r>
              <a:rPr lang="en-GB" sz="2200" dirty="0" smtClean="0">
                <a:latin typeface="Calibri"/>
                <a:ea typeface="Gothic" pitchFamily="2"/>
                <a:cs typeface="Gothic" pitchFamily="2"/>
              </a:rPr>
              <a:t> </a:t>
            </a:r>
            <a:r>
              <a:rPr lang="en-GB" sz="2200" dirty="0" smtClean="0">
                <a:latin typeface="Arial" pitchFamily="34"/>
                <a:ea typeface="Gothic" pitchFamily="2"/>
                <a:cs typeface="Gothic" pitchFamily="2"/>
              </a:rPr>
              <a:t>84, PZ-90 and NAD</a:t>
            </a:r>
            <a:r>
              <a:rPr lang="en-GB" sz="2200" dirty="0" smtClean="0">
                <a:latin typeface="Calibri"/>
                <a:ea typeface="Gothic" pitchFamily="2"/>
                <a:cs typeface="Gothic" pitchFamily="2"/>
              </a:rPr>
              <a:t> </a:t>
            </a:r>
            <a:r>
              <a:rPr lang="en-GB" sz="2200" dirty="0" smtClean="0">
                <a:latin typeface="Arial" pitchFamily="34"/>
                <a:ea typeface="Gothic" pitchFamily="2"/>
                <a:cs typeface="Gothic" pitchFamily="2"/>
              </a:rPr>
              <a:t>83.</a:t>
            </a: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One point to keep in mind is that </a:t>
            </a:r>
            <a:r>
              <a:rPr lang="en-GB" sz="2200" dirty="0" smtClean="0">
                <a:latin typeface="Arial" pitchFamily="34"/>
                <a:ea typeface="Gothic" pitchFamily="2"/>
                <a:cs typeface="Gothic" pitchFamily="2"/>
              </a:rPr>
              <a:t>the definition of any </a:t>
            </a:r>
            <a:r>
              <a:rPr lang="en-GB" sz="2200" dirty="0">
                <a:latin typeface="Arial" pitchFamily="34"/>
                <a:ea typeface="Gothic" pitchFamily="2"/>
                <a:cs typeface="Gothic" pitchFamily="2"/>
              </a:rPr>
              <a:t>terrestrial frame is inherently a bootstrapping process.  Repeated observations </a:t>
            </a:r>
            <a:r>
              <a:rPr lang="en-GB" sz="2200" dirty="0" smtClean="0">
                <a:latin typeface="Arial" pitchFamily="34"/>
                <a:ea typeface="Gothic" pitchFamily="2"/>
                <a:cs typeface="Gothic" pitchFamily="2"/>
              </a:rPr>
              <a:t>from a point are </a:t>
            </a:r>
            <a:r>
              <a:rPr lang="en-GB" sz="2200" dirty="0">
                <a:latin typeface="Arial" pitchFamily="34"/>
                <a:ea typeface="Gothic" pitchFamily="2"/>
                <a:cs typeface="Gothic" pitchFamily="2"/>
              </a:rPr>
              <a:t>necessary for accurate coordinates and years of </a:t>
            </a:r>
            <a:r>
              <a:rPr lang="en-GB" sz="2200" dirty="0" smtClean="0">
                <a:latin typeface="Arial" pitchFamily="34"/>
                <a:ea typeface="Gothic" pitchFamily="2"/>
                <a:cs typeface="Gothic" pitchFamily="2"/>
              </a:rPr>
              <a:t>observations from a point </a:t>
            </a:r>
            <a:r>
              <a:rPr lang="en-GB" sz="2200" dirty="0">
                <a:latin typeface="Arial" pitchFamily="34"/>
                <a:ea typeface="Gothic" pitchFamily="2"/>
                <a:cs typeface="Gothic" pitchFamily="2"/>
              </a:rPr>
              <a:t>are necessary to determine a </a:t>
            </a:r>
            <a:r>
              <a:rPr lang="en-GB" sz="2200" dirty="0" smtClean="0">
                <a:latin typeface="Arial" pitchFamily="34"/>
                <a:ea typeface="Gothic" pitchFamily="2"/>
                <a:cs typeface="Gothic" pitchFamily="2"/>
              </a:rPr>
              <a:t>velocity comparable in accuracy to </a:t>
            </a:r>
            <a:r>
              <a:rPr lang="en-GB" sz="2200" dirty="0">
                <a:latin typeface="Arial" pitchFamily="34"/>
                <a:ea typeface="Gothic" pitchFamily="2"/>
                <a:cs typeface="Gothic" pitchFamily="2"/>
              </a:rPr>
              <a:t>the </a:t>
            </a:r>
            <a:r>
              <a:rPr lang="en-GB" sz="2200" dirty="0" smtClean="0">
                <a:latin typeface="Arial" pitchFamily="34"/>
                <a:ea typeface="Gothic" pitchFamily="2"/>
                <a:cs typeface="Gothic" pitchFamily="2"/>
              </a:rPr>
              <a:t>coordinates.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4"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35</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Terrestrial Reference Frames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1" y="1078554"/>
            <a:ext cx="8462953" cy="534607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The </a:t>
            </a:r>
            <a:r>
              <a:rPr lang="en-GB" sz="2200" dirty="0" smtClean="0">
                <a:latin typeface="Arial" pitchFamily="34"/>
                <a:ea typeface="Gothic" pitchFamily="2"/>
                <a:cs typeface="Gothic" pitchFamily="2"/>
              </a:rPr>
              <a:t>ITRF, produced </a:t>
            </a:r>
            <a:r>
              <a:rPr lang="en-GB" sz="2200" dirty="0">
                <a:latin typeface="Arial" pitchFamily="34"/>
                <a:ea typeface="Gothic" pitchFamily="2"/>
                <a:cs typeface="Gothic" pitchFamily="2"/>
              </a:rPr>
              <a:t>by the </a:t>
            </a:r>
            <a:r>
              <a:rPr lang="en-GB" sz="2200" dirty="0" smtClean="0">
                <a:latin typeface="Arial" pitchFamily="34"/>
                <a:ea typeface="Gothic" pitchFamily="2"/>
                <a:cs typeface="Gothic" pitchFamily="2"/>
              </a:rPr>
              <a:t>IERS, is the “gold standard” of terrestrial reference frames. It is the most internally consistent and accurate. As we’ll see, it also is effectively the reference frame of GNSS.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Contributing sources include</a:t>
            </a:r>
            <a:r>
              <a:rPr lang="en-GB" sz="2200" dirty="0">
                <a:latin typeface="Arial" pitchFamily="34"/>
                <a:ea typeface="Gothic" pitchFamily="2"/>
                <a:cs typeface="Gothic" pitchFamily="2"/>
              </a:rPr>
              <a:t>:</a:t>
            </a:r>
          </a:p>
          <a:p>
            <a:pPr marL="463550" indent="-463550" hangingPunct="0">
              <a:lnSpc>
                <a:spcPct val="103000"/>
              </a:lnSpc>
              <a:spcBef>
                <a:spcPts val="0"/>
              </a:spcBef>
              <a:spcAft>
                <a:spcPts val="0"/>
              </a:spcAft>
              <a:buClrTx/>
              <a:buFont typeface="StarSymbol"/>
              <a:buChar char="●"/>
              <a:tabLst>
                <a:tab pos="0" algn="l"/>
                <a:tab pos="403225"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b="1" dirty="0">
                <a:latin typeface="Arial" pitchFamily="34"/>
                <a:ea typeface="Gothic" pitchFamily="2"/>
                <a:cs typeface="Gothic" pitchFamily="2"/>
              </a:rPr>
              <a:t>Very Long Baseline </a:t>
            </a:r>
            <a:r>
              <a:rPr lang="en-GB" sz="2200" b="1" dirty="0" smtClean="0">
                <a:latin typeface="Arial" pitchFamily="34"/>
                <a:ea typeface="Gothic" pitchFamily="2"/>
                <a:cs typeface="Gothic" pitchFamily="2"/>
              </a:rPr>
              <a:t>Interferometry </a:t>
            </a:r>
            <a:r>
              <a:rPr lang="en-GB" sz="2200" dirty="0" smtClean="0">
                <a:latin typeface="Arial" pitchFamily="34"/>
                <a:ea typeface="Gothic" pitchFamily="2"/>
                <a:cs typeface="Gothic" pitchFamily="2"/>
              </a:rPr>
              <a:t>(VLBI)</a:t>
            </a:r>
            <a:endParaRPr lang="en-GB" sz="2200" dirty="0">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03225"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b="1" dirty="0">
                <a:latin typeface="Arial" pitchFamily="34"/>
                <a:ea typeface="Gothic" pitchFamily="2"/>
                <a:cs typeface="Gothic" pitchFamily="2"/>
              </a:rPr>
              <a:t>Satellite Laser </a:t>
            </a:r>
            <a:r>
              <a:rPr lang="en-GB" sz="2200" b="1" dirty="0" smtClean="0">
                <a:latin typeface="Arial" pitchFamily="34"/>
                <a:ea typeface="Gothic" pitchFamily="2"/>
                <a:cs typeface="Gothic" pitchFamily="2"/>
              </a:rPr>
              <a:t>Ranging </a:t>
            </a:r>
            <a:r>
              <a:rPr lang="en-GB" sz="2200" dirty="0" smtClean="0">
                <a:latin typeface="Arial" pitchFamily="34"/>
                <a:ea typeface="Gothic" pitchFamily="2"/>
                <a:cs typeface="Gothic" pitchFamily="2"/>
              </a:rPr>
              <a:t>(SLR)</a:t>
            </a:r>
          </a:p>
          <a:p>
            <a:pPr marL="463550" indent="-463550" hangingPunct="0">
              <a:lnSpc>
                <a:spcPct val="103000"/>
              </a:lnSpc>
              <a:spcBef>
                <a:spcPts val="0"/>
              </a:spcBef>
              <a:spcAft>
                <a:spcPts val="0"/>
              </a:spcAft>
              <a:buClrTx/>
              <a:buFont typeface="StarSymbol"/>
              <a:buChar char="●"/>
              <a:tabLst>
                <a:tab pos="0" algn="l"/>
                <a:tab pos="403225"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dirty="0" smtClean="0">
                <a:latin typeface="Arial" pitchFamily="34"/>
                <a:ea typeface="Gothic" pitchFamily="2"/>
                <a:cs typeface="Gothic" pitchFamily="2"/>
              </a:rPr>
              <a:t>GNSS</a:t>
            </a:r>
          </a:p>
          <a:p>
            <a:pPr marL="463550" indent="-463550" hangingPunct="0">
              <a:lnSpc>
                <a:spcPct val="103000"/>
              </a:lnSpc>
              <a:spcBef>
                <a:spcPts val="0"/>
              </a:spcBef>
              <a:spcAft>
                <a:spcPts val="0"/>
              </a:spcAft>
              <a:buClrTx/>
              <a:buFont typeface="StarSymbol"/>
              <a:buChar char="●"/>
              <a:tabLst>
                <a:tab pos="0" algn="l"/>
                <a:tab pos="403225"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dirty="0" smtClean="0">
                <a:latin typeface="Arial" pitchFamily="34"/>
                <a:ea typeface="Gothic" pitchFamily="2"/>
                <a:cs typeface="Gothic" pitchFamily="2"/>
              </a:rPr>
              <a:t>DORIS</a:t>
            </a:r>
          </a:p>
          <a:p>
            <a:pPr marL="463550" indent="-463550" hangingPunct="0">
              <a:lnSpc>
                <a:spcPct val="103000"/>
              </a:lnSpc>
              <a:spcBef>
                <a:spcPts val="0"/>
              </a:spcBef>
              <a:spcAft>
                <a:spcPts val="0"/>
              </a:spcAft>
              <a:buClrTx/>
              <a:buFont typeface="StarSymbol"/>
              <a:buChar char="●"/>
              <a:tabLst>
                <a:tab pos="0" algn="l"/>
                <a:tab pos="403225"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dirty="0" smtClean="0">
                <a:latin typeface="Arial" pitchFamily="34"/>
                <a:ea typeface="Gothic" pitchFamily="2"/>
                <a:cs typeface="Gothic" pitchFamily="2"/>
              </a:rPr>
              <a:t>Conventional </a:t>
            </a:r>
            <a:r>
              <a:rPr lang="en-GB" sz="2200" dirty="0">
                <a:latin typeface="Arial" pitchFamily="34"/>
                <a:ea typeface="Gothic" pitchFamily="2"/>
                <a:cs typeface="Gothic" pitchFamily="2"/>
              </a:rPr>
              <a:t>surveys for connections between </a:t>
            </a:r>
            <a:r>
              <a:rPr lang="en-GB" sz="2200" dirty="0" smtClean="0">
                <a:latin typeface="Arial" pitchFamily="34"/>
                <a:ea typeface="Gothic" pitchFamily="2"/>
                <a:cs typeface="Gothic" pitchFamily="2"/>
              </a:rPr>
              <a:t>techniques.</a:t>
            </a:r>
            <a:endParaRPr lang="en-GB" sz="2200" dirty="0">
              <a:latin typeface="Arial" pitchFamily="34"/>
              <a:ea typeface="Gothic" pitchFamily="2"/>
              <a:cs typeface="Gothic" pitchFamily="2"/>
            </a:endParaRPr>
          </a:p>
          <a:p>
            <a:pPr marL="463550" indent="-463550" hangingPunct="0">
              <a:lnSpc>
                <a:spcPct val="103000"/>
              </a:lnSpc>
              <a:spcBef>
                <a:spcPts val="0"/>
              </a:spcBef>
              <a:spcAft>
                <a:spcPts val="0"/>
              </a:spcAft>
              <a:buClrTx/>
              <a:buFont typeface="StarSymbol"/>
              <a:buChar char="●"/>
              <a:tabLst>
                <a:tab pos="0" algn="l"/>
                <a:tab pos="403225"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dirty="0" smtClean="0">
                <a:latin typeface="Arial" pitchFamily="34"/>
                <a:ea typeface="Gothic" pitchFamily="2"/>
                <a:cs typeface="Gothic" pitchFamily="2"/>
              </a:rPr>
              <a:t>Historically, others have been included.</a:t>
            </a:r>
          </a:p>
          <a:p>
            <a:pPr marL="463550" indent="-463550" hangingPunct="0">
              <a:lnSpc>
                <a:spcPct val="103000"/>
              </a:lnSpc>
              <a:spcBef>
                <a:spcPts val="0"/>
              </a:spcBef>
              <a:spcAft>
                <a:spcPts val="0"/>
              </a:spcAft>
              <a:buClrTx/>
              <a:buFont typeface="StarSymbol"/>
              <a:buChar char="●"/>
              <a:tabLst>
                <a:tab pos="0" algn="l"/>
                <a:tab pos="403225"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ClrTx/>
              <a:buNone/>
              <a:tabLst>
                <a:tab pos="0"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dirty="0" smtClean="0">
                <a:latin typeface="Arial" pitchFamily="34"/>
                <a:ea typeface="Gothic" pitchFamily="2"/>
                <a:cs typeface="Gothic" pitchFamily="2"/>
              </a:rPr>
              <a:t>The latest realization, the ITRF2008, was released in May 2011. Information about, lists of coordinates and velocities, and transformations to previous realizations can be found at www.iers.org.</a:t>
            </a:r>
            <a:endParaRPr lang="en-GB" sz="22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4"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36</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International Terrestrial Reference Frame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091488"/>
            <a:ext cx="8291460" cy="5387244"/>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 sources contributing to the IERS products are communities unto themselves with their own bureaucracy and products.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 </a:t>
            </a:r>
            <a:r>
              <a:rPr lang="en-GB" sz="2200" b="1" dirty="0" smtClean="0">
                <a:latin typeface="Arial" pitchFamily="34"/>
                <a:ea typeface="Gothic" pitchFamily="2"/>
                <a:cs typeface="Gothic" pitchFamily="2"/>
              </a:rPr>
              <a:t>International GNSS Service </a:t>
            </a:r>
            <a:r>
              <a:rPr lang="en-GB" sz="2200" dirty="0" smtClean="0">
                <a:latin typeface="Arial" pitchFamily="34"/>
                <a:ea typeface="Gothic" pitchFamily="2"/>
                <a:cs typeface="Gothic" pitchFamily="2"/>
              </a:rPr>
              <a:t>(IGS) is the organization for the GNSS community. The IGS operates mail and informational services, format standards, models and so forth. The IGS has also organized a global GNSS tracking network. From this, it produces satellite ephemerides, EOP and reference frames.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In conjunction with the release of the ITRF2008, the IGS released the IGS08, a GNSS-only expression of the ITRF2008. All IGS products have been recreated so as to be consistent with the IGS08 including GNSS ephemerides and antenna models. Information about the IGS08 </a:t>
            </a:r>
            <a:r>
              <a:rPr lang="en-GB" sz="2200" dirty="0">
                <a:latin typeface="Arial" pitchFamily="34"/>
                <a:ea typeface="Gothic" pitchFamily="2"/>
                <a:cs typeface="Gothic" pitchFamily="2"/>
              </a:rPr>
              <a:t>can </a:t>
            </a:r>
            <a:r>
              <a:rPr lang="en-GB" sz="2200" dirty="0" smtClean="0">
                <a:latin typeface="Arial" pitchFamily="34"/>
                <a:ea typeface="Gothic" pitchFamily="2"/>
                <a:cs typeface="Gothic" pitchFamily="2"/>
              </a:rPr>
              <a:t>be </a:t>
            </a:r>
            <a:r>
              <a:rPr lang="en-GB" sz="2200" dirty="0">
                <a:latin typeface="Arial" pitchFamily="34"/>
                <a:ea typeface="Gothic" pitchFamily="2"/>
                <a:cs typeface="Gothic" pitchFamily="2"/>
              </a:rPr>
              <a:t>found at </a:t>
            </a:r>
            <a:r>
              <a:rPr lang="en-GB" sz="2200" dirty="0" smtClean="0">
                <a:latin typeface="Arial" pitchFamily="34"/>
                <a:ea typeface="Gothic" pitchFamily="2"/>
                <a:cs typeface="Gothic" pitchFamily="2"/>
              </a:rPr>
              <a:t>the IGS igscb.jpl.nasa.gov. </a:t>
            </a:r>
            <a:r>
              <a:rPr lang="en-GB" sz="2200" dirty="0">
                <a:latin typeface="Arial" pitchFamily="34"/>
                <a:ea typeface="Gothic" pitchFamily="2"/>
                <a:cs typeface="Gothic" pitchFamily="2"/>
              </a:rPr>
              <a:t>I would suggest starting with </a:t>
            </a:r>
            <a:r>
              <a:rPr lang="en-GB" sz="2200" dirty="0" smtClean="0">
                <a:latin typeface="Arial" pitchFamily="34"/>
                <a:ea typeface="Gothic" pitchFamily="2"/>
                <a:cs typeface="Gothic" pitchFamily="2"/>
              </a:rPr>
              <a:t>IGSMAIL</a:t>
            </a:r>
            <a:r>
              <a:rPr lang="en-GB" sz="2200" dirty="0" smtClean="0">
                <a:latin typeface="Calibri"/>
                <a:ea typeface="Gothic" pitchFamily="2"/>
                <a:cs typeface="Gothic" pitchFamily="2"/>
              </a:rPr>
              <a:t>‐</a:t>
            </a:r>
            <a:r>
              <a:rPr lang="en-GB" sz="2200" dirty="0" smtClean="0">
                <a:latin typeface="Arial" pitchFamily="34"/>
                <a:ea typeface="Gothic" pitchFamily="2"/>
                <a:cs typeface="Gothic" pitchFamily="2"/>
              </a:rPr>
              <a:t>6354, </a:t>
            </a:r>
            <a:r>
              <a:rPr lang="en-GB" sz="2200" dirty="0" smtClean="0">
                <a:latin typeface="Calibri"/>
                <a:ea typeface="Gothic" pitchFamily="2"/>
                <a:cs typeface="Gothic" pitchFamily="2"/>
              </a:rPr>
              <a:t>‐</a:t>
            </a:r>
            <a:r>
              <a:rPr lang="en-GB" sz="2200" dirty="0" smtClean="0">
                <a:latin typeface="Arial" pitchFamily="34"/>
                <a:ea typeface="Gothic" pitchFamily="2"/>
                <a:cs typeface="Gothic" pitchFamily="2"/>
              </a:rPr>
              <a:t>6355 and </a:t>
            </a:r>
            <a:r>
              <a:rPr lang="en-GB" sz="2200" dirty="0" smtClean="0">
                <a:latin typeface="Calibri"/>
                <a:ea typeface="Gothic" pitchFamily="2"/>
                <a:cs typeface="Gothic" pitchFamily="2"/>
              </a:rPr>
              <a:t>‐</a:t>
            </a:r>
            <a:r>
              <a:rPr lang="en-GB" sz="2200" dirty="0" smtClean="0">
                <a:latin typeface="Arial" pitchFamily="34"/>
                <a:ea typeface="Gothic" pitchFamily="2"/>
                <a:cs typeface="Gothic" pitchFamily="2"/>
              </a:rPr>
              <a:t>6356, all dated 2011</a:t>
            </a:r>
            <a:r>
              <a:rPr lang="en-GB" sz="2200" dirty="0" smtClean="0">
                <a:latin typeface="Calibri"/>
                <a:ea typeface="Gothic" pitchFamily="2"/>
                <a:cs typeface="Gothic" pitchFamily="2"/>
              </a:rPr>
              <a:t>‐</a:t>
            </a:r>
            <a:r>
              <a:rPr lang="en-GB" sz="2200" dirty="0" smtClean="0">
                <a:latin typeface="Arial" pitchFamily="34"/>
                <a:ea typeface="Gothic" pitchFamily="2"/>
                <a:cs typeface="Gothic" pitchFamily="2"/>
              </a:rPr>
              <a:t>03</a:t>
            </a:r>
            <a:r>
              <a:rPr lang="en-GB" sz="2200" dirty="0" smtClean="0">
                <a:latin typeface="Calibri"/>
                <a:ea typeface="Gothic" pitchFamily="2"/>
                <a:cs typeface="Gothic" pitchFamily="2"/>
              </a:rPr>
              <a:t>‐</a:t>
            </a:r>
            <a:r>
              <a:rPr lang="en-GB" sz="2200" dirty="0" smtClean="0">
                <a:latin typeface="Arial" pitchFamily="34"/>
                <a:ea typeface="Gothic" pitchFamily="2"/>
                <a:cs typeface="Gothic" pitchFamily="2"/>
              </a:rPr>
              <a:t>07.</a:t>
            </a:r>
            <a:endParaRPr lang="en-GB" sz="22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37</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The ITRF And The IGS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1" y="1043988"/>
            <a:ext cx="8462953" cy="4030142"/>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The </a:t>
            </a:r>
            <a:r>
              <a:rPr lang="en-GB" sz="2200" dirty="0" smtClean="0">
                <a:latin typeface="Arial" pitchFamily="34"/>
                <a:ea typeface="Gothic" pitchFamily="2"/>
                <a:cs typeface="Gothic" pitchFamily="2"/>
              </a:rPr>
              <a:t>WGS84 </a:t>
            </a:r>
            <a:r>
              <a:rPr lang="en-GB" sz="2200" dirty="0">
                <a:latin typeface="Arial" pitchFamily="34"/>
                <a:ea typeface="Gothic" pitchFamily="2"/>
                <a:cs typeface="Gothic" pitchFamily="2"/>
              </a:rPr>
              <a:t>was developed to provide accurate geodetic data for the </a:t>
            </a:r>
            <a:r>
              <a:rPr lang="en-GB" sz="2200" b="1" dirty="0" smtClean="0">
                <a:latin typeface="Arial" pitchFamily="34"/>
                <a:ea typeface="Gothic" pitchFamily="2"/>
                <a:cs typeface="Gothic" pitchFamily="2"/>
              </a:rPr>
              <a:t>Department of </a:t>
            </a:r>
            <a:r>
              <a:rPr lang="en-GB" sz="2200" b="1" dirty="0" err="1" smtClean="0">
                <a:latin typeface="Arial" pitchFamily="34"/>
                <a:ea typeface="Gothic" pitchFamily="2"/>
                <a:cs typeface="Gothic" pitchFamily="2"/>
              </a:rPr>
              <a:t>Defense</a:t>
            </a:r>
            <a:r>
              <a:rPr lang="en-GB" sz="2200" b="1" dirty="0" smtClean="0">
                <a:latin typeface="Arial" pitchFamily="34"/>
                <a:ea typeface="Gothic" pitchFamily="2"/>
                <a:cs typeface="Gothic" pitchFamily="2"/>
              </a:rPr>
              <a:t> </a:t>
            </a:r>
            <a:r>
              <a:rPr lang="en-GB" sz="2200" dirty="0" smtClean="0">
                <a:latin typeface="Arial" pitchFamily="34"/>
                <a:ea typeface="Gothic" pitchFamily="2"/>
                <a:cs typeface="Gothic" pitchFamily="2"/>
              </a:rPr>
              <a:t>(</a:t>
            </a:r>
            <a:r>
              <a:rPr lang="en-GB" sz="2200" dirty="0" err="1" smtClean="0">
                <a:latin typeface="Arial" pitchFamily="34"/>
                <a:ea typeface="Gothic" pitchFamily="2"/>
                <a:cs typeface="Gothic" pitchFamily="2"/>
              </a:rPr>
              <a:t>DoD</a:t>
            </a:r>
            <a:r>
              <a:rPr lang="en-GB" sz="2200" dirty="0" smtClean="0">
                <a:latin typeface="Arial" pitchFamily="34"/>
                <a:ea typeface="Gothic" pitchFamily="2"/>
                <a:cs typeface="Gothic" pitchFamily="2"/>
              </a:rPr>
              <a:t>). </a:t>
            </a:r>
            <a:r>
              <a:rPr lang="en-GB" sz="2200" dirty="0">
                <a:latin typeface="Arial" pitchFamily="34"/>
                <a:ea typeface="Gothic" pitchFamily="2"/>
                <a:cs typeface="Gothic" pitchFamily="2"/>
              </a:rPr>
              <a:t>The WGS84 remains the </a:t>
            </a:r>
            <a:r>
              <a:rPr lang="en-GB" sz="2200" dirty="0" smtClean="0">
                <a:latin typeface="Arial" pitchFamily="34"/>
                <a:ea typeface="Gothic" pitchFamily="2"/>
                <a:cs typeface="Gothic" pitchFamily="2"/>
              </a:rPr>
              <a:t>formal reference system for GPS.</a:t>
            </a: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Around 1988</a:t>
            </a:r>
            <a:r>
              <a:rPr lang="en-GB" sz="2200" dirty="0">
                <a:latin typeface="Arial" pitchFamily="34"/>
                <a:ea typeface="Gothic" pitchFamily="2"/>
                <a:cs typeface="Gothic" pitchFamily="2"/>
              </a:rPr>
              <a:t>, the WGS84 </a:t>
            </a:r>
            <a:r>
              <a:rPr lang="en-GB" sz="2200" dirty="0" smtClean="0">
                <a:latin typeface="Arial" pitchFamily="34"/>
                <a:ea typeface="Gothic" pitchFamily="2"/>
                <a:cs typeface="Gothic" pitchFamily="2"/>
              </a:rPr>
              <a:t>reference frame was </a:t>
            </a:r>
            <a:r>
              <a:rPr lang="en-GB" sz="2200" dirty="0">
                <a:latin typeface="Arial" pitchFamily="34"/>
                <a:ea typeface="Gothic" pitchFamily="2"/>
                <a:cs typeface="Gothic" pitchFamily="2"/>
              </a:rPr>
              <a:t>redefined to be consistent with the </a:t>
            </a:r>
            <a:r>
              <a:rPr lang="en-GB" sz="2200" dirty="0" smtClean="0">
                <a:latin typeface="Arial" pitchFamily="34"/>
                <a:ea typeface="Gothic" pitchFamily="2"/>
                <a:cs typeface="Gothic" pitchFamily="2"/>
              </a:rPr>
              <a:t>ITRF</a:t>
            </a:r>
            <a:r>
              <a:rPr lang="en-GB" sz="2200" dirty="0">
                <a:latin typeface="Arial" pitchFamily="34"/>
                <a:ea typeface="Gothic" pitchFamily="2"/>
                <a:cs typeface="Gothic" pitchFamily="2"/>
              </a:rPr>
              <a:t>. Although some fundamental differences </a:t>
            </a:r>
            <a:r>
              <a:rPr lang="en-GB" sz="2200" dirty="0" smtClean="0">
                <a:latin typeface="Arial" pitchFamily="34"/>
                <a:ea typeface="Gothic" pitchFamily="2"/>
                <a:cs typeface="Gothic" pitchFamily="2"/>
              </a:rPr>
              <a:t>between the WGS84 and the </a:t>
            </a:r>
            <a:r>
              <a:rPr lang="en-GB" sz="2200" b="1" dirty="0" smtClean="0">
                <a:latin typeface="Arial" pitchFamily="34"/>
                <a:ea typeface="Gothic" pitchFamily="2"/>
                <a:cs typeface="Gothic" pitchFamily="2"/>
              </a:rPr>
              <a:t>International Terrestrial Reference System </a:t>
            </a:r>
            <a:r>
              <a:rPr lang="en-GB" sz="2200" dirty="0" smtClean="0">
                <a:latin typeface="Arial" pitchFamily="34"/>
                <a:ea typeface="Gothic" pitchFamily="2"/>
                <a:cs typeface="Gothic" pitchFamily="2"/>
              </a:rPr>
              <a:t>(ITRS): </a:t>
            </a:r>
            <a:r>
              <a:rPr lang="en-GB" sz="2200" dirty="0">
                <a:latin typeface="Arial" pitchFamily="34"/>
                <a:ea typeface="Gothic" pitchFamily="2"/>
                <a:cs typeface="Gothic" pitchFamily="2"/>
              </a:rPr>
              <a:t>gravity field representation and reference ellipsoid </a:t>
            </a:r>
            <a:r>
              <a:rPr lang="en-GB" sz="2200" dirty="0" smtClean="0">
                <a:latin typeface="Arial" pitchFamily="34"/>
                <a:ea typeface="Gothic" pitchFamily="2"/>
                <a:cs typeface="Gothic" pitchFamily="2"/>
              </a:rPr>
              <a:t>are examples, the associated reference frames are very similar.</a:t>
            </a: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A technical report describing the WGS84 can be found at earth</a:t>
            </a:r>
            <a:r>
              <a:rPr lang="en-GB" sz="2200" dirty="0" smtClean="0">
                <a:latin typeface="Calibri"/>
                <a:ea typeface="Gothic" pitchFamily="2"/>
                <a:cs typeface="Gothic" pitchFamily="2"/>
              </a:rPr>
              <a:t>‐</a:t>
            </a:r>
            <a:r>
              <a:rPr lang="en-GB" sz="2200" dirty="0" smtClean="0">
                <a:latin typeface="Arial" pitchFamily="34"/>
                <a:ea typeface="Gothic" pitchFamily="2"/>
                <a:cs typeface="Gothic" pitchFamily="2"/>
              </a:rPr>
              <a:t>info.</a:t>
            </a:r>
            <a:r>
              <a:rPr lang="en-GB" sz="2200" dirty="0" err="1" smtClean="0">
                <a:latin typeface="Arial" pitchFamily="34"/>
                <a:ea typeface="Gothic" pitchFamily="2"/>
                <a:cs typeface="Gothic" pitchFamily="2"/>
              </a:rPr>
              <a:t>nga</a:t>
            </a:r>
            <a:r>
              <a:rPr lang="en-GB" sz="2200" dirty="0" smtClean="0">
                <a:latin typeface="Arial" pitchFamily="34"/>
                <a:ea typeface="Gothic" pitchFamily="2"/>
                <a:cs typeface="Gothic" pitchFamily="2"/>
              </a:rPr>
              <a:t>.mil/</a:t>
            </a:r>
            <a:r>
              <a:rPr lang="en-GB" sz="2200" dirty="0" err="1" smtClean="0">
                <a:latin typeface="Arial" pitchFamily="34"/>
                <a:ea typeface="Gothic" pitchFamily="2"/>
                <a:cs typeface="Gothic" pitchFamily="2"/>
              </a:rPr>
              <a:t>GandG</a:t>
            </a:r>
            <a:r>
              <a:rPr lang="en-GB" sz="2200" dirty="0" smtClean="0">
                <a:latin typeface="Arial" pitchFamily="34"/>
                <a:ea typeface="Gothic" pitchFamily="2"/>
                <a:cs typeface="Gothic" pitchFamily="2"/>
              </a:rPr>
              <a:t>/publications/</a:t>
            </a:r>
            <a:endParaRPr lang="en-GB" sz="22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4"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38</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World Geodetic System 1984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1" y="1043988"/>
            <a:ext cx="8462953" cy="507273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PZ-90 is the datum for Russian geodetic activities, including the reference frame for GLONASS products. Essentially it is the WGS</a:t>
            </a:r>
            <a:r>
              <a:rPr lang="en-GB" dirty="0" smtClean="0"/>
              <a:t> </a:t>
            </a:r>
            <a:r>
              <a:rPr lang="en-GB" sz="2200" dirty="0" smtClean="0">
                <a:latin typeface="Arial" pitchFamily="34"/>
                <a:ea typeface="Gothic" pitchFamily="2"/>
                <a:cs typeface="Gothic" pitchFamily="2"/>
              </a:rPr>
              <a:t>84 of Russia.</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Historically, there have been non-trivial differences between PZ-90 and ITRF or ITRF. In 2007, however, the definition was updated bringing PZ-90.02 into much closer agreement with the ITRF. Like WGS</a:t>
            </a:r>
            <a:r>
              <a:rPr lang="en-GB" sz="2400" dirty="0" smtClean="0"/>
              <a:t> </a:t>
            </a:r>
            <a:r>
              <a:rPr lang="en-GB" sz="2200" dirty="0" smtClean="0">
                <a:latin typeface="Arial" pitchFamily="34"/>
                <a:ea typeface="Gothic" pitchFamily="2"/>
                <a:cs typeface="Gothic" pitchFamily="2"/>
              </a:rPr>
              <a:t>84, fundamental differences remain between the systems, but for crude, hand-held uses, these PZ-90.02 should adequately similar to ITRF and WGS</a:t>
            </a:r>
            <a:r>
              <a:rPr lang="en-GB" sz="2400" dirty="0" smtClean="0"/>
              <a:t> </a:t>
            </a:r>
            <a:r>
              <a:rPr lang="en-GB" sz="2200" dirty="0" smtClean="0">
                <a:latin typeface="Arial" pitchFamily="34"/>
                <a:ea typeface="Gothic" pitchFamily="2"/>
                <a:cs typeface="Gothic" pitchFamily="2"/>
              </a:rPr>
              <a:t>84.</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 IGS produces GLONASS products similar to its products for GPS. These IGS GLONASS products are in the IGS frame thereby eliminating many of the inconsistencies that would plague post-processing.</a:t>
            </a:r>
            <a:endParaRPr lang="en-GB" sz="22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39</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err="1" smtClean="0">
                <a:latin typeface="+mj-lt"/>
                <a:ea typeface="+mj-ea"/>
                <a:cs typeface="+mj-cs"/>
              </a:rPr>
              <a:t>Parametrop</a:t>
            </a:r>
            <a:r>
              <a:rPr lang="en-US" sz="4000" dirty="0" smtClean="0">
                <a:latin typeface="+mj-lt"/>
                <a:ea typeface="+mj-ea"/>
                <a:cs typeface="+mj-cs"/>
              </a:rPr>
              <a:t> </a:t>
            </a:r>
            <a:r>
              <a:rPr lang="en-US" sz="4000" dirty="0" err="1" smtClean="0">
                <a:latin typeface="+mj-lt"/>
                <a:ea typeface="+mj-ea"/>
                <a:cs typeface="+mj-cs"/>
              </a:rPr>
              <a:t>Zemp</a:t>
            </a:r>
            <a:r>
              <a:rPr lang="en-US" sz="4000" dirty="0" smtClean="0">
                <a:latin typeface="+mj-lt"/>
                <a:ea typeface="+mj-ea"/>
                <a:cs typeface="+mj-cs"/>
              </a:rPr>
              <a:t> 1990</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 y="1051560"/>
            <a:ext cx="8595360" cy="3503460"/>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I wanted to compliment </a:t>
            </a:r>
            <a:r>
              <a:rPr lang="en-GB" sz="2400" dirty="0" smtClean="0">
                <a:latin typeface="Arial" pitchFamily="34"/>
                <a:ea typeface="Gothic" pitchFamily="2"/>
                <a:cs typeface="Gothic" pitchFamily="2"/>
              </a:rPr>
              <a:t>these discussions </a:t>
            </a:r>
            <a:r>
              <a:rPr lang="en-GB" sz="2400" dirty="0">
                <a:latin typeface="Arial" pitchFamily="34"/>
                <a:ea typeface="Gothic" pitchFamily="2"/>
                <a:cs typeface="Gothic" pitchFamily="2"/>
              </a:rPr>
              <a:t>with processing </a:t>
            </a:r>
            <a:r>
              <a:rPr lang="en-GB" sz="2400" dirty="0" smtClean="0">
                <a:latin typeface="Arial" pitchFamily="34"/>
                <a:ea typeface="Gothic" pitchFamily="2"/>
                <a:cs typeface="Gothic" pitchFamily="2"/>
              </a:rPr>
              <a:t>results using real data. For this, </a:t>
            </a:r>
            <a:r>
              <a:rPr lang="en-GB" sz="2400" dirty="0">
                <a:latin typeface="Arial" pitchFamily="34"/>
                <a:ea typeface="Gothic" pitchFamily="2"/>
                <a:cs typeface="Gothic" pitchFamily="2"/>
              </a:rPr>
              <a:t>I needed a </a:t>
            </a:r>
            <a:r>
              <a:rPr lang="en-GB" sz="2400" dirty="0" smtClean="0">
                <a:latin typeface="Arial" pitchFamily="34"/>
                <a:ea typeface="Gothic" pitchFamily="2"/>
                <a:cs typeface="Gothic" pitchFamily="2"/>
              </a:rPr>
              <a:t>test network that:</a:t>
            </a:r>
            <a:endParaRPr lang="en-GB" sz="2400" dirty="0">
              <a:latin typeface="Arial" pitchFamily="34"/>
              <a:ea typeface="Gothic" pitchFamily="2"/>
              <a:cs typeface="Gothic" pitchFamily="2"/>
            </a:endParaRPr>
          </a:p>
          <a:p>
            <a:pPr marL="347663" indent="-347663" hangingPunct="0">
              <a:lnSpc>
                <a:spcPct val="110000"/>
              </a:lnSpc>
              <a:spcBef>
                <a:spcPts val="0"/>
              </a:spcBef>
              <a:spcAft>
                <a:spcPts val="0"/>
              </a:spcAft>
              <a:buClr>
                <a:schemeClr val="tx1"/>
              </a:buCl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provides a reasonable representation of the GPS </a:t>
            </a:r>
            <a:r>
              <a:rPr lang="en-GB" sz="2400" dirty="0" smtClean="0">
                <a:latin typeface="Arial" pitchFamily="34"/>
                <a:ea typeface="Gothic" pitchFamily="2"/>
                <a:cs typeface="Gothic" pitchFamily="2"/>
              </a:rPr>
              <a:t>hardware.</a:t>
            </a:r>
          </a:p>
          <a:p>
            <a:pPr marL="347663" indent="-347663" hangingPunct="0">
              <a:lnSpc>
                <a:spcPct val="110000"/>
              </a:lnSpc>
              <a:spcBef>
                <a:spcPts val="0"/>
              </a:spcBef>
              <a:spcAft>
                <a:spcPts val="0"/>
              </a:spcAft>
              <a:buClr>
                <a:schemeClr val="tx1"/>
              </a:buCl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provides at some commonly encountered baseline lengths.</a:t>
            </a:r>
            <a:endParaRPr lang="en-GB" sz="2400" dirty="0">
              <a:latin typeface="Arial" pitchFamily="34"/>
              <a:ea typeface="Gothic" pitchFamily="2"/>
              <a:cs typeface="Gothic" pitchFamily="2"/>
            </a:endParaRPr>
          </a:p>
          <a:p>
            <a:pPr marL="347663" indent="-347663" hangingPunct="0">
              <a:lnSpc>
                <a:spcPct val="110000"/>
              </a:lnSpc>
              <a:spcBef>
                <a:spcPts val="0"/>
              </a:spcBef>
              <a:spcAft>
                <a:spcPts val="0"/>
              </a:spcAft>
              <a:buClr>
                <a:schemeClr val="tx1"/>
              </a:buCl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is reliable so that I can create time series </a:t>
            </a:r>
            <a:r>
              <a:rPr lang="en-GB" sz="2400" dirty="0" smtClean="0">
                <a:latin typeface="Arial" pitchFamily="34"/>
                <a:ea typeface="Gothic" pitchFamily="2"/>
                <a:cs typeface="Gothic" pitchFamily="2"/>
              </a:rPr>
              <a:t>of results sufficient </a:t>
            </a:r>
            <a:r>
              <a:rPr lang="en-GB" sz="2400" dirty="0">
                <a:latin typeface="Arial" pitchFamily="34"/>
                <a:ea typeface="Gothic" pitchFamily="2"/>
                <a:cs typeface="Gothic" pitchFamily="2"/>
              </a:rPr>
              <a:t>for identifying problems and characteristics of the included sites and their </a:t>
            </a:r>
            <a:r>
              <a:rPr lang="en-GB" sz="2400" dirty="0" smtClean="0">
                <a:latin typeface="Arial" pitchFamily="34"/>
                <a:ea typeface="Gothic" pitchFamily="2"/>
                <a:cs typeface="Gothic" pitchFamily="2"/>
              </a:rPr>
              <a:t>data.</a:t>
            </a:r>
            <a:endParaRPr lang="en-GB" sz="2400" dirty="0">
              <a:latin typeface="Arial" pitchFamily="34"/>
              <a:ea typeface="Gothic" pitchFamily="2"/>
              <a:cs typeface="Gothic" pitchFamily="2"/>
            </a:endParaRPr>
          </a:p>
          <a:p>
            <a:pPr marL="347663" indent="-347663" hangingPunct="0">
              <a:lnSpc>
                <a:spcPct val="110000"/>
              </a:lnSpc>
              <a:spcBef>
                <a:spcPts val="0"/>
              </a:spcBef>
              <a:spcAft>
                <a:spcPts val="0"/>
              </a:spcAft>
              <a:buClr>
                <a:schemeClr val="tx1"/>
              </a:buCl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is sufficiently small </a:t>
            </a:r>
            <a:r>
              <a:rPr lang="en-GB" sz="2400" dirty="0" smtClean="0">
                <a:latin typeface="Arial" pitchFamily="34"/>
                <a:ea typeface="Gothic" pitchFamily="2"/>
                <a:cs typeface="Gothic" pitchFamily="2"/>
              </a:rPr>
              <a:t>thereby permitting </a:t>
            </a:r>
            <a:r>
              <a:rPr lang="en-GB" sz="2400" dirty="0">
                <a:latin typeface="Arial" pitchFamily="34"/>
                <a:ea typeface="Gothic" pitchFamily="2"/>
                <a:cs typeface="Gothic" pitchFamily="2"/>
              </a:rPr>
              <a:t>me to process its data quickly and in a variety of ways.</a:t>
            </a:r>
          </a:p>
        </p:txBody>
      </p:sp>
      <p:sp>
        <p:nvSpPr>
          <p:cNvPr id="14"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The effect on “real” data?</a:t>
            </a: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4</a:t>
                </a:fld>
                <a:r>
                  <a:rPr lang="en-GB" sz="1800" b="1" dirty="0">
                    <a:solidFill>
                      <a:srgbClr val="282878"/>
                    </a:solidFill>
                  </a:rPr>
                  <a:t> </a:t>
                </a:r>
              </a:p>
            </p:txBody>
          </p:sp>
        </p:gr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1" y="1043988"/>
            <a:ext cx="8462953" cy="367543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The North American </a:t>
            </a:r>
            <a:r>
              <a:rPr lang="en-GB" sz="2200" dirty="0" err="1">
                <a:latin typeface="Arial" pitchFamily="34"/>
                <a:ea typeface="Gothic" pitchFamily="2"/>
                <a:cs typeface="Gothic" pitchFamily="2"/>
              </a:rPr>
              <a:t>Datums</a:t>
            </a:r>
            <a:r>
              <a:rPr lang="en-GB" sz="2200" dirty="0">
                <a:latin typeface="Arial" pitchFamily="34"/>
                <a:ea typeface="Gothic" pitchFamily="2"/>
                <a:cs typeface="Gothic" pitchFamily="2"/>
              </a:rPr>
              <a:t> are expressions of a terrestrial frame fixed to the North American </a:t>
            </a:r>
            <a:r>
              <a:rPr lang="en-GB" sz="2200" dirty="0" smtClean="0">
                <a:latin typeface="Arial" pitchFamily="34"/>
                <a:ea typeface="Gothic" pitchFamily="2"/>
                <a:cs typeface="Gothic" pitchFamily="2"/>
              </a:rPr>
              <a:t>plate defined and maintained by NGS. </a:t>
            </a: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Beginning with the </a:t>
            </a:r>
            <a:r>
              <a:rPr lang="en-GB" sz="2200" dirty="0" smtClean="0">
                <a:latin typeface="Arial" pitchFamily="34"/>
                <a:ea typeface="Gothic" pitchFamily="2"/>
                <a:cs typeface="Gothic" pitchFamily="2"/>
              </a:rPr>
              <a:t>North American Datum of 1983, or NAD 83</a:t>
            </a:r>
            <a:r>
              <a:rPr lang="en-GB" sz="2200" dirty="0">
                <a:latin typeface="Arial" pitchFamily="34"/>
                <a:ea typeface="Gothic" pitchFamily="2"/>
                <a:cs typeface="Gothic" pitchFamily="2"/>
              </a:rPr>
              <a:t>, space geodetic observations, </a:t>
            </a:r>
            <a:r>
              <a:rPr lang="en-GB" sz="2200" dirty="0" smtClean="0">
                <a:latin typeface="Arial" pitchFamily="34"/>
                <a:ea typeface="Gothic" pitchFamily="2"/>
                <a:cs typeface="Gothic" pitchFamily="2"/>
              </a:rPr>
              <a:t>e.g. </a:t>
            </a:r>
            <a:r>
              <a:rPr lang="en-GB" sz="2200" dirty="0">
                <a:latin typeface="Arial" pitchFamily="34"/>
                <a:ea typeface="Gothic" pitchFamily="2"/>
                <a:cs typeface="Gothic" pitchFamily="2"/>
              </a:rPr>
              <a:t>VLBI, SLR, </a:t>
            </a:r>
            <a:r>
              <a:rPr lang="en-GB" sz="2200" dirty="0" smtClean="0">
                <a:latin typeface="Arial" pitchFamily="34"/>
                <a:ea typeface="Gothic" pitchFamily="2"/>
                <a:cs typeface="Gothic" pitchFamily="2"/>
              </a:rPr>
              <a:t>GPS, etc., have been included </a:t>
            </a:r>
            <a:r>
              <a:rPr lang="en-GB" sz="2200" dirty="0">
                <a:latin typeface="Arial" pitchFamily="34"/>
                <a:ea typeface="Gothic" pitchFamily="2"/>
                <a:cs typeface="Gothic" pitchFamily="2"/>
              </a:rPr>
              <a:t>in the definition of the </a:t>
            </a:r>
            <a:r>
              <a:rPr lang="en-GB" sz="2200" dirty="0" smtClean="0">
                <a:latin typeface="Arial" pitchFamily="34"/>
                <a:ea typeface="Gothic" pitchFamily="2"/>
                <a:cs typeface="Gothic" pitchFamily="2"/>
              </a:rPr>
              <a:t>frame much like the ITRF. Therefore</a:t>
            </a:r>
            <a:r>
              <a:rPr lang="en-GB" sz="2200" dirty="0">
                <a:latin typeface="Arial" pitchFamily="34"/>
                <a:ea typeface="Gothic" pitchFamily="2"/>
                <a:cs typeface="Gothic" pitchFamily="2"/>
              </a:rPr>
              <a:t>, there is good agreement between the </a:t>
            </a:r>
            <a:r>
              <a:rPr lang="en-GB" sz="2200" dirty="0" smtClean="0">
                <a:latin typeface="Arial" pitchFamily="34"/>
                <a:ea typeface="Gothic" pitchFamily="2"/>
                <a:cs typeface="Gothic" pitchFamily="2"/>
              </a:rPr>
              <a:t>NAD 83 </a:t>
            </a:r>
            <a:r>
              <a:rPr lang="en-GB" sz="2200" dirty="0">
                <a:latin typeface="Arial" pitchFamily="34"/>
                <a:ea typeface="Gothic" pitchFamily="2"/>
                <a:cs typeface="Gothic" pitchFamily="2"/>
              </a:rPr>
              <a:t>and </a:t>
            </a:r>
            <a:r>
              <a:rPr lang="en-GB" sz="2200" dirty="0" smtClean="0">
                <a:latin typeface="Arial" pitchFamily="34"/>
                <a:ea typeface="Gothic" pitchFamily="2"/>
                <a:cs typeface="Gothic" pitchFamily="2"/>
              </a:rPr>
              <a:t>ITRF.</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These coordinates and velocities, tools for transforming between frames and much more are available at the NGS web site: geodesy.noaa.gov. </a:t>
            </a:r>
            <a:endParaRPr lang="en-GB" sz="22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4"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40</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North American </a:t>
            </a:r>
            <a:r>
              <a:rPr lang="en-US" sz="4000" dirty="0" err="1" smtClean="0">
                <a:latin typeface="+mj-lt"/>
                <a:ea typeface="+mj-ea"/>
                <a:cs typeface="+mj-cs"/>
              </a:rPr>
              <a:t>Datums</a:t>
            </a:r>
            <a:r>
              <a:rPr lang="en-US" sz="4000" dirty="0" smtClean="0">
                <a:latin typeface="+mj-lt"/>
                <a:ea typeface="+mj-ea"/>
                <a:cs typeface="+mj-cs"/>
              </a:rPr>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091488"/>
            <a:ext cx="8291460" cy="5437258"/>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ea typeface="Gothic" pitchFamily="2"/>
                <a:cs typeface="Arial" pitchFamily="34" charset="0"/>
              </a:rPr>
              <a:t>NGS used its contribution to the IGS08 plus additional processing to produce IGS08 coordinates and velocities for the </a:t>
            </a:r>
            <a:r>
              <a:rPr lang="en-US" sz="2200" b="1" dirty="0" smtClean="0">
                <a:ea typeface="Gothic" pitchFamily="2"/>
                <a:cs typeface="Arial" pitchFamily="34" charset="0"/>
              </a:rPr>
              <a:t>Continuously Operating Reference Station </a:t>
            </a:r>
            <a:r>
              <a:rPr lang="en-US" sz="2200" dirty="0" smtClean="0">
                <a:ea typeface="Gothic" pitchFamily="2"/>
                <a:cs typeface="Arial" pitchFamily="34" charset="0"/>
              </a:rPr>
              <a:t>(CORS) network.</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smtClean="0">
              <a:ea typeface="Gothic" pitchFamily="2"/>
              <a:cs typeface="Arial" pitchFamily="34" charset="0"/>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ea typeface="Gothic" pitchFamily="2"/>
                <a:cs typeface="Arial" pitchFamily="34" charset="0"/>
              </a:rPr>
              <a:t>From this, improved CORS coordinates and velocities in the NAD 83 frame were defined.</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smtClean="0">
              <a:ea typeface="Gothic" pitchFamily="2"/>
              <a:cs typeface="Arial" pitchFamily="34" charset="0"/>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ea typeface="Gothic" pitchFamily="2"/>
                <a:cs typeface="Arial" pitchFamily="34" charset="0"/>
              </a:rPr>
              <a:t>To distinguish this from earlier realizations, this reference frame is called the NAD 83 (2011). </a:t>
            </a:r>
            <a:r>
              <a:rPr lang="en-US" sz="2400" dirty="0" smtClean="0">
                <a:ea typeface="Gothic" pitchFamily="2"/>
                <a:cs typeface="Arial" pitchFamily="34" charset="0"/>
              </a:rPr>
              <a:t>This is </a:t>
            </a:r>
            <a:r>
              <a:rPr lang="en-US" sz="2400" i="1" dirty="0" smtClean="0">
                <a:ea typeface="Gothic" pitchFamily="2"/>
                <a:cs typeface="Arial" pitchFamily="34" charset="0"/>
              </a:rPr>
              <a:t>not</a:t>
            </a:r>
            <a:r>
              <a:rPr lang="en-US" sz="2400" dirty="0" smtClean="0">
                <a:ea typeface="Gothic" pitchFamily="2"/>
                <a:cs typeface="Arial" pitchFamily="34" charset="0"/>
              </a:rPr>
              <a:t> a new datum: the </a:t>
            </a:r>
            <a:r>
              <a:rPr lang="en-US" sz="2400" dirty="0" smtClean="0"/>
              <a:t>origin, scale and orientation are the same as in the previous realization.</a:t>
            </a:r>
            <a:endParaRPr lang="en-US" sz="2200" dirty="0" smtClean="0">
              <a:ea typeface="Gothic" pitchFamily="2"/>
              <a:cs typeface="Arial" pitchFamily="34" charset="0"/>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smtClean="0">
              <a:ea typeface="Gothic" pitchFamily="2"/>
              <a:cs typeface="Arial" pitchFamily="34" charset="0"/>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ea typeface="Gothic" pitchFamily="2"/>
                <a:cs typeface="Arial" pitchFamily="34" charset="0"/>
              </a:rPr>
              <a:t>In September 2011, NGS formally released IGS08 and NAD 83 (2011) coordinates and velocities for the CORS. </a:t>
            </a:r>
            <a:r>
              <a:rPr lang="en-GB" sz="2200" dirty="0" smtClean="0">
                <a:latin typeface="Arial" pitchFamily="34"/>
                <a:ea typeface="Gothic" pitchFamily="2"/>
                <a:cs typeface="Gothic" pitchFamily="2"/>
              </a:rPr>
              <a:t>Information about the IGS08 and NAD 83 (2011) can be found at geodesy.noaa.gov/CORS/coords.shtml.</a:t>
            </a: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41</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NAD 83 (2011)</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42</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Gothic" pitchFamily="2"/>
                <a:cs typeface="Arial" pitchFamily="34" charset="0"/>
              </a:rPr>
              <a:t>Horizontal Differences In CORS Positions</a:t>
            </a:r>
            <a:endParaRPr lang="en-US" sz="4000" dirty="0" smtClean="0">
              <a:latin typeface="+mj-lt"/>
              <a:ea typeface="+mj-ea"/>
              <a:cs typeface="+mj-cs"/>
            </a:endParaRPr>
          </a:p>
        </p:txBody>
      </p:sp>
      <p:pic>
        <p:nvPicPr>
          <p:cNvPr id="125954" name="Picture 2" descr="http://geodesy.noaa.gov/CORS/coord_info/diff_plots/nam-all-nad83-02-02.hori.vert.png"/>
          <p:cNvPicPr>
            <a:picLocks noChangeAspect="1" noChangeArrowheads="1"/>
          </p:cNvPicPr>
          <p:nvPr/>
        </p:nvPicPr>
        <p:blipFill>
          <a:blip r:embed="rId3" cstate="print"/>
          <a:srcRect l="1371" t="10416" r="51686" b="5421"/>
          <a:stretch>
            <a:fillRect/>
          </a:stretch>
        </p:blipFill>
        <p:spPr bwMode="auto">
          <a:xfrm>
            <a:off x="558141" y="1104427"/>
            <a:ext cx="8027719" cy="4797631"/>
          </a:xfrm>
          <a:prstGeom prst="rect">
            <a:avLst/>
          </a:prstGeom>
          <a:noFill/>
        </p:spPr>
      </p:pic>
      <p:sp>
        <p:nvSpPr>
          <p:cNvPr id="17" name="TextBox 16"/>
          <p:cNvSpPr txBox="1"/>
          <p:nvPr/>
        </p:nvSpPr>
        <p:spPr>
          <a:xfrm>
            <a:off x="411480" y="5905585"/>
            <a:ext cx="8291460" cy="48603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00" dirty="0" smtClean="0"/>
              <a:t>Horizontal difference in positions of NAD 83(2011) epoch 2002.00 minus NAD 83(CORS96) epoch 2002.00.</a:t>
            </a:r>
            <a:endParaRPr lang="en-GB" sz="1600" dirty="0" smtClean="0">
              <a:latin typeface="Arial" pitchFamily="34"/>
              <a:ea typeface="Gothic" pitchFamily="2"/>
              <a:cs typeface="Gothic" pitchFamily="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3"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4"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5"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43</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Gothic" pitchFamily="2"/>
                <a:cs typeface="Arial" pitchFamily="34" charset="0"/>
              </a:rPr>
              <a:t>Vertical Differences In CORS Positions</a:t>
            </a:r>
            <a:endParaRPr lang="en-US" sz="4000" dirty="0" smtClean="0">
              <a:latin typeface="+mj-lt"/>
              <a:ea typeface="+mj-ea"/>
              <a:cs typeface="+mj-cs"/>
            </a:endParaRPr>
          </a:p>
        </p:txBody>
      </p:sp>
      <p:pic>
        <p:nvPicPr>
          <p:cNvPr id="125954" name="Picture 2" descr="http://geodesy.noaa.gov/CORS/coord_info/diff_plots/nam-all-nad83-02-02.hori.vert.png"/>
          <p:cNvPicPr>
            <a:picLocks noChangeAspect="1" noChangeArrowheads="1"/>
          </p:cNvPicPr>
          <p:nvPr/>
        </p:nvPicPr>
        <p:blipFill>
          <a:blip r:embed="rId3" cstate="print"/>
          <a:srcRect l="51438" t="10416" r="1553" b="5421"/>
          <a:stretch>
            <a:fillRect/>
          </a:stretch>
        </p:blipFill>
        <p:spPr bwMode="auto">
          <a:xfrm>
            <a:off x="552203" y="1104427"/>
            <a:ext cx="8039595" cy="4797631"/>
          </a:xfrm>
          <a:prstGeom prst="rect">
            <a:avLst/>
          </a:prstGeom>
          <a:noFill/>
        </p:spPr>
      </p:pic>
      <p:sp>
        <p:nvSpPr>
          <p:cNvPr id="17" name="TextBox 16"/>
          <p:cNvSpPr txBox="1"/>
          <p:nvPr/>
        </p:nvSpPr>
        <p:spPr>
          <a:xfrm>
            <a:off x="411480" y="5905585"/>
            <a:ext cx="8291460" cy="48603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00" dirty="0" smtClean="0"/>
              <a:t>Vertical difference in positions of NAD 83(2011) epoch 2002.00 minus NAD 83(CORS96) epoch 2002.00.</a:t>
            </a:r>
            <a:endParaRPr lang="en-GB" sz="1600" dirty="0" smtClean="0">
              <a:latin typeface="Arial" pitchFamily="34"/>
              <a:ea typeface="Gothic" pitchFamily="2"/>
              <a:cs typeface="Gothic" pitchFamily="2"/>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091488"/>
            <a:ext cx="8291460" cy="531575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ea typeface="Gothic" pitchFamily="2"/>
                <a:cs typeface="Arial" pitchFamily="34" charset="0"/>
              </a:rPr>
              <a:t>The </a:t>
            </a:r>
            <a:r>
              <a:rPr lang="en-US" sz="2200" b="1" dirty="0" smtClean="0">
                <a:ea typeface="Gothic" pitchFamily="2"/>
                <a:cs typeface="Arial" pitchFamily="34" charset="0"/>
              </a:rPr>
              <a:t>Online Positioning User Service</a:t>
            </a:r>
            <a:r>
              <a:rPr lang="en-US" sz="2200" dirty="0" smtClean="0">
                <a:ea typeface="Gothic" pitchFamily="2"/>
                <a:cs typeface="Arial" pitchFamily="34" charset="0"/>
              </a:rPr>
              <a:t> (OPUS) also began offering results in the IGS08 and NAD 83(2011) reference frames in September 2011.</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smtClean="0"/>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t>Although the NAD 83 (2011) is not a new datum, the CORS coordinates used by OPUS in generating its results</a:t>
            </a:r>
            <a:r>
              <a:rPr lang="en-US" sz="2200" dirty="0" smtClean="0">
                <a:ea typeface="Gothic" pitchFamily="2"/>
                <a:cs typeface="Arial" pitchFamily="34" charset="0"/>
              </a:rPr>
              <a:t> are different. NGS recognizes that this change poses a challenge for some. To help those users confidently switch to the new references frames, OPUS users can choose to have their results reported in the IGS08 and NAD 83(2011) or in the previous ITRF2000 and NAD 83 (CORS96). But users are </a:t>
            </a:r>
            <a:r>
              <a:rPr lang="en-US" sz="2200" i="1" dirty="0" smtClean="0">
                <a:ea typeface="Gothic" pitchFamily="2"/>
                <a:cs typeface="Arial" pitchFamily="34" charset="0"/>
              </a:rPr>
              <a:t>strongly</a:t>
            </a:r>
            <a:r>
              <a:rPr lang="en-US" sz="2200" dirty="0" smtClean="0">
                <a:ea typeface="Gothic" pitchFamily="2"/>
                <a:cs typeface="Arial" pitchFamily="34" charset="0"/>
              </a:rPr>
              <a:t> encouraged to switch to the improved datum as soon as possible. This transition period will end after a few months.</a:t>
            </a:r>
            <a:endParaRPr lang="en-GB" sz="2200" dirty="0" smtClean="0">
              <a:latin typeface="Arial" pitchFamily="34"/>
              <a:ea typeface="Gothic" pitchFamily="2"/>
              <a:cs typeface="Arial" pitchFamily="34" charset="0"/>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Arial" pitchFamily="34" charset="0"/>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ea typeface="Gothic" pitchFamily="2"/>
                <a:cs typeface="Arial" pitchFamily="34" charset="0"/>
              </a:rPr>
              <a:t>A short FAQ about this change can be found on the OPUS page: </a:t>
            </a:r>
            <a:r>
              <a:rPr lang="en-GB" sz="2200" dirty="0" smtClean="0">
                <a:latin typeface="Arial" pitchFamily="34"/>
                <a:ea typeface="Gothic" pitchFamily="2"/>
                <a:cs typeface="Gothic" pitchFamily="2"/>
              </a:rPr>
              <a:t>geodesy.noaa.gov/OPUS/.</a:t>
            </a:r>
            <a:endParaRPr lang="en-US" sz="2200" dirty="0" smtClean="0">
              <a:ea typeface="Gothic" pitchFamily="2"/>
              <a:cs typeface="Arial" pitchFamily="34" charset="0"/>
            </a:endParaRP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44</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Gothic" pitchFamily="2"/>
                <a:cs typeface="Arial" pitchFamily="34" charset="0"/>
              </a:rPr>
              <a:t>NAD 83 (2011) And OPUS</a:t>
            </a:r>
            <a:endParaRPr lang="en-US" sz="4000" dirty="0" smtClean="0">
              <a:latin typeface="+mj-lt"/>
              <a:ea typeface="+mj-ea"/>
              <a:cs typeface="+mj-cs"/>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091488"/>
            <a:ext cx="8291460" cy="4100738"/>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Arial" pitchFamily="34" charset="0"/>
              </a:rPr>
              <a:t>In addition, 80,000+ passive control marks are being readjusted to provide the best possible consistency with the improved CORS coordinates and velocities. Known as the </a:t>
            </a:r>
            <a:r>
              <a:rPr lang="en-US" sz="2200" dirty="0" smtClean="0"/>
              <a:t>National Adjustment of 2011 (NA2011), these results will be released by the end of 2011.</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smtClean="0"/>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t>A new hybrid geoid model (likely named GEOID12) is being produced too and will be released shortly after or in conjunction with the NA2011 results.</a:t>
            </a:r>
            <a:endParaRPr lang="en-US" sz="2200" dirty="0" smtClean="0"/>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smtClean="0"/>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t>For more information, visit geodesy.noaa.gov/web/news/NA2011_Project.shtml</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geodesy.noaa.gov/web/surveys/NA2011/NA2011_FAQ.shtml</a:t>
            </a: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45</a:t>
                </a:fld>
                <a:r>
                  <a:rPr lang="en-GB" sz="1800" b="1" dirty="0">
                    <a:solidFill>
                      <a:srgbClr val="282878"/>
                    </a:solidFill>
                  </a:rPr>
                  <a:t> </a:t>
                </a:r>
              </a:p>
            </p:txBody>
          </p:sp>
        </p:grpSp>
      </p:grpSp>
      <p:sp>
        <p:nvSpPr>
          <p:cNvPr id="22" name="Title 3"/>
          <p:cNvSpPr txBox="1">
            <a:spLocks/>
          </p:cNvSpPr>
          <p:nvPr/>
        </p:nvSpPr>
        <p:spPr>
          <a:xfrm>
            <a:off x="228600" y="457199"/>
            <a:ext cx="8915400" cy="594360"/>
          </a:xfrm>
          <a:prstGeom prst="rect">
            <a:avLst/>
          </a:prstGeom>
        </p:spPr>
        <p:txBody>
          <a:bodyPr/>
          <a:lstStyle/>
          <a:p>
            <a:pPr lvl="0" eaLnBrk="0" hangingPunct="0"/>
            <a:r>
              <a:rPr lang="en-US" sz="4000" dirty="0" smtClean="0">
                <a:latin typeface="+mj-lt"/>
                <a:ea typeface="+mj-ea"/>
                <a:cs typeface="+mj-cs"/>
              </a:rPr>
              <a:t>NAD 83 (2011) And Passive Control Marks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51033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There are several related time systems specific to the celestial or terrestrial frame used in GNSS processing. Fortunately, these are effectively buried in the physical models implemented in the </a:t>
            </a:r>
            <a:r>
              <a:rPr lang="en-GB" sz="2400" dirty="0" smtClean="0">
                <a:latin typeface="Arial" pitchFamily="34"/>
                <a:ea typeface="Gothic" pitchFamily="2"/>
                <a:cs typeface="Gothic" pitchFamily="2"/>
              </a:rPr>
              <a:t>software and will not be discussed here. But two are readily visible and warrant definitions at least.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b="1" dirty="0" smtClean="0">
                <a:latin typeface="Arial" pitchFamily="34"/>
                <a:ea typeface="Gothic" pitchFamily="2"/>
                <a:cs typeface="Gothic" pitchFamily="2"/>
              </a:rPr>
              <a:t>GPS </a:t>
            </a:r>
            <a:r>
              <a:rPr lang="en-GB" sz="2400" b="1" dirty="0">
                <a:latin typeface="Arial" pitchFamily="34"/>
                <a:ea typeface="Gothic" pitchFamily="2"/>
                <a:cs typeface="Gothic" pitchFamily="2"/>
              </a:rPr>
              <a:t>time </a:t>
            </a:r>
            <a:r>
              <a:rPr lang="en-GB" sz="2400" dirty="0">
                <a:latin typeface="Arial" pitchFamily="34"/>
                <a:ea typeface="Gothic" pitchFamily="2"/>
                <a:cs typeface="Gothic" pitchFamily="2"/>
              </a:rPr>
              <a:t>(</a:t>
            </a:r>
            <a:r>
              <a:rPr lang="en-GB" sz="2400" dirty="0" smtClean="0">
                <a:latin typeface="Arial" pitchFamily="34"/>
                <a:ea typeface="Gothic" pitchFamily="2"/>
                <a:cs typeface="Gothic" pitchFamily="2"/>
              </a:rPr>
              <a:t>GPST), the time system of GPS, is </a:t>
            </a:r>
            <a:r>
              <a:rPr lang="en-GB" sz="2400" dirty="0">
                <a:latin typeface="Arial" pitchFamily="34"/>
                <a:ea typeface="Gothic" pitchFamily="2"/>
                <a:cs typeface="Gothic" pitchFamily="2"/>
              </a:rPr>
              <a:t>defined by the </a:t>
            </a:r>
            <a:r>
              <a:rPr lang="en-GB" sz="2400" dirty="0" err="1">
                <a:latin typeface="Arial" pitchFamily="34"/>
                <a:ea typeface="Gothic" pitchFamily="2"/>
                <a:cs typeface="Gothic" pitchFamily="2"/>
              </a:rPr>
              <a:t>DoD’s</a:t>
            </a:r>
            <a:r>
              <a:rPr lang="en-GB" sz="2400" dirty="0">
                <a:latin typeface="Arial" pitchFamily="34"/>
                <a:ea typeface="Gothic" pitchFamily="2"/>
                <a:cs typeface="Gothic" pitchFamily="2"/>
              </a:rPr>
              <a:t> space control segment and </a:t>
            </a:r>
            <a:r>
              <a:rPr lang="en-GB" sz="2400" dirty="0" smtClean="0">
                <a:latin typeface="Arial" pitchFamily="34"/>
                <a:ea typeface="Gothic" pitchFamily="2"/>
                <a:cs typeface="Gothic" pitchFamily="2"/>
              </a:rPr>
              <a:t>USNO. Its connections </a:t>
            </a:r>
            <a:r>
              <a:rPr lang="en-GB" sz="2400" dirty="0">
                <a:latin typeface="Arial" pitchFamily="34"/>
                <a:ea typeface="Gothic" pitchFamily="2"/>
                <a:cs typeface="Gothic" pitchFamily="2"/>
              </a:rPr>
              <a:t>to </a:t>
            </a:r>
            <a:r>
              <a:rPr lang="en-GB" sz="2400" dirty="0" smtClean="0">
                <a:latin typeface="Arial" pitchFamily="34"/>
                <a:ea typeface="Gothic" pitchFamily="2"/>
                <a:cs typeface="Gothic" pitchFamily="2"/>
              </a:rPr>
              <a:t>other time systems are defined by documents on the </a:t>
            </a:r>
            <a:r>
              <a:rPr lang="en-GB" sz="2400" dirty="0" err="1" smtClean="0">
                <a:latin typeface="Arial" pitchFamily="34"/>
                <a:ea typeface="Gothic" pitchFamily="2"/>
                <a:cs typeface="Gothic" pitchFamily="2"/>
              </a:rPr>
              <a:t>DoD</a:t>
            </a:r>
            <a:r>
              <a:rPr lang="en-GB" sz="2400" dirty="0" smtClean="0">
                <a:latin typeface="Arial" pitchFamily="34"/>
                <a:ea typeface="Gothic" pitchFamily="2"/>
                <a:cs typeface="Gothic" pitchFamily="2"/>
              </a:rPr>
              <a:t> and USNO web sites.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b="1" dirty="0" smtClean="0">
                <a:latin typeface="Arial" pitchFamily="34"/>
                <a:ea typeface="Gothic" pitchFamily="2"/>
                <a:cs typeface="Gothic" pitchFamily="2"/>
              </a:rPr>
              <a:t>GLONASS time</a:t>
            </a:r>
            <a:r>
              <a:rPr lang="en-GB" sz="2400" dirty="0" smtClean="0">
                <a:latin typeface="Arial" pitchFamily="34"/>
                <a:ea typeface="Gothic" pitchFamily="2"/>
                <a:cs typeface="Gothic" pitchFamily="2"/>
              </a:rPr>
              <a:t>, effectively UTC(SU), is the time system of GLONASS as defined by their Federal Space Agency.</a:t>
            </a:r>
            <a:endParaRPr lang="en-GB" sz="24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4"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46</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Time Systems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6" y="1138988"/>
            <a:ext cx="8290153" cy="4374274"/>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We’ve seen that all GNSS data are, essentially, timing data. </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Let’s think about this for a moment. We’re talking about measuring distances based upon timing signals travelling at the speed of light: 3 </a:t>
            </a:r>
            <a:r>
              <a:rPr lang="en-US" sz="2400" dirty="0" smtClean="0"/>
              <a:t>× 10</a:t>
            </a:r>
            <a:r>
              <a:rPr lang="en-US" sz="2400" baseline="30000" dirty="0" smtClean="0"/>
              <a:t>8</a:t>
            </a:r>
            <a:r>
              <a:rPr lang="en-US" sz="2400" dirty="0" smtClean="0"/>
              <a:t> m/s. </a:t>
            </a:r>
            <a:r>
              <a:rPr lang="en-GB" sz="2400" dirty="0" smtClean="0">
                <a:latin typeface="Arial" pitchFamily="34"/>
                <a:ea typeface="Gothic" pitchFamily="2"/>
                <a:cs typeface="Gothic" pitchFamily="2"/>
              </a:rPr>
              <a:t>This means that clock errors become position errors.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400" dirty="0" smtClean="0"/>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t>1 nanosecond	= 1 ns	= 1 × 10</a:t>
            </a:r>
            <a:r>
              <a:rPr lang="en-US" sz="2400" baseline="30000" dirty="0" smtClean="0"/>
              <a:t>-9</a:t>
            </a:r>
            <a:r>
              <a:rPr lang="en-US" sz="2400" dirty="0" smtClean="0"/>
              <a:t> s 		= 30 cm error.</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t>1 microsecond	= 1 </a:t>
            </a:r>
            <a:r>
              <a:rPr lang="el-GR" sz="2400" dirty="0" smtClean="0"/>
              <a:t>μ</a:t>
            </a:r>
            <a:r>
              <a:rPr lang="en-US" sz="2400" dirty="0" smtClean="0"/>
              <a:t>s	= 1 × 10</a:t>
            </a:r>
            <a:r>
              <a:rPr lang="en-US" sz="2400" baseline="30000" dirty="0" smtClean="0"/>
              <a:t>-6</a:t>
            </a:r>
            <a:r>
              <a:rPr lang="en-US" sz="2400" dirty="0" smtClean="0"/>
              <a:t> s 		= 300 m error.</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t>1 millisecond	= 1 ms	= 1 × 10</a:t>
            </a:r>
            <a:r>
              <a:rPr lang="en-US" sz="2400" baseline="30000" dirty="0" smtClean="0"/>
              <a:t>-3</a:t>
            </a:r>
            <a:r>
              <a:rPr lang="en-US" sz="2400" dirty="0" smtClean="0"/>
              <a:t> s 		= 300 km error.</a:t>
            </a:r>
            <a:r>
              <a:rPr lang="en-GB" sz="2400" dirty="0" smtClean="0">
                <a:latin typeface="Arial" pitchFamily="34"/>
                <a:ea typeface="Gothic" pitchFamily="2"/>
                <a:cs typeface="Gothic" pitchFamily="2"/>
              </a:rPr>
              <a:t> </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All clocks have errors so they are unavoidable, but hardware and data processing techniques and can mitigate their effect.</a:t>
            </a: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47</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3600" dirty="0" smtClean="0">
                <a:solidFill>
                  <a:srgbClr val="000000"/>
                </a:solidFill>
                <a:latin typeface="Arial"/>
              </a:rPr>
              <a:t>Clock Errors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787" cy="546784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best clocks are called atomic clocks. They are well-behaved with slow, linear drift. Unfortunately, these clocks are expensive, require monitoring and power. That’s OK for a few specialized uses like the GNSS satellites, but they are not practical for day-to-day activities.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There are intermediate quality clocks and clock systems that improved themselves based upon a “connection” to a good clock, but these mean more hardware to carry around or require a wireless or Internet connection to function.</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So most receivers rely on hardy, inexpensive crystal clocks. These demonstrate stability over short time spans making them more than adequate for basic positioning, but lack the stability required for high-precision.</a:t>
            </a:r>
            <a:endParaRPr lang="en-GB" sz="24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48</a:t>
                </a:fld>
                <a:r>
                  <a:rPr lang="en-GB" sz="1800" b="1" dirty="0">
                    <a:solidFill>
                      <a:srgbClr val="282878"/>
                    </a:solidFill>
                  </a:rPr>
                  <a:t> </a:t>
                </a:r>
              </a:p>
            </p:txBody>
          </p:sp>
        </p:grpSp>
      </p:grpSp>
      <p:sp>
        <p:nvSpPr>
          <p:cNvPr id="21"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Good Clocks And Not-so-good Clocks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50863"/>
            <a:ext cx="8291460" cy="507741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 GNSS </a:t>
            </a:r>
            <a:r>
              <a:rPr lang="en-GB" sz="2400" dirty="0" smtClean="0">
                <a:latin typeface="Arial" pitchFamily="34"/>
                <a:ea typeface="Gothic" pitchFamily="2"/>
                <a:cs typeface="Gothic" pitchFamily="2"/>
              </a:rPr>
              <a:t>satellites carry high quality atomic clocks that are </a:t>
            </a:r>
            <a:r>
              <a:rPr lang="en-GB" sz="2400" dirty="0">
                <a:latin typeface="Arial" pitchFamily="34"/>
                <a:ea typeface="Gothic" pitchFamily="2"/>
                <a:cs typeface="Gothic" pitchFamily="2"/>
              </a:rPr>
              <a:t>carefully monitored and </a:t>
            </a:r>
            <a:r>
              <a:rPr lang="en-GB" sz="2400" dirty="0" smtClean="0">
                <a:latin typeface="Arial" pitchFamily="34"/>
                <a:ea typeface="Gothic" pitchFamily="2"/>
                <a:cs typeface="Gothic" pitchFamily="2"/>
              </a:rPr>
              <a:t>controlled. Under normal circumstances, satellite clock errors are small (nanosecond) and well behaved.</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a:t>
            </a:r>
            <a:r>
              <a:rPr lang="en-GB" sz="2400" dirty="0">
                <a:latin typeface="Arial" pitchFamily="34"/>
                <a:ea typeface="Gothic" pitchFamily="2"/>
                <a:cs typeface="Gothic" pitchFamily="2"/>
              </a:rPr>
              <a:t>GNSS signal carries information about the satellite </a:t>
            </a:r>
            <a:r>
              <a:rPr lang="en-GB" sz="2400" dirty="0" smtClean="0">
                <a:latin typeface="Arial" pitchFamily="34"/>
                <a:ea typeface="Gothic" pitchFamily="2"/>
                <a:cs typeface="Gothic" pitchFamily="2"/>
              </a:rPr>
              <a:t>clock errors derived from data taken at dedicated ground tracking sites. This information can be used to further reduce these errors.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most common corrective technique is differencing (we’ll discuss this in few more slides), but some organizations do provide satellite clock corrections suitable for some applications.</a:t>
            </a:r>
            <a:endParaRPr lang="en-GB" sz="24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49</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Satellite Clocks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 y="1051560"/>
            <a:ext cx="8701644" cy="4282006"/>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I opted for </a:t>
            </a:r>
            <a:r>
              <a:rPr lang="en-GB" sz="2400" dirty="0" smtClean="0">
                <a:latin typeface="Arial" pitchFamily="34"/>
                <a:ea typeface="Gothic" pitchFamily="2"/>
                <a:cs typeface="Gothic" pitchFamily="2"/>
              </a:rPr>
              <a:t>2002-090 through 2002-103 data from </a:t>
            </a:r>
            <a:r>
              <a:rPr lang="en-US" sz="2400" dirty="0" smtClean="0">
                <a:latin typeface="Arial" pitchFamily="34"/>
                <a:ea typeface="Gothic" pitchFamily="2"/>
                <a:cs typeface="Gothic" pitchFamily="2"/>
              </a:rPr>
              <a:t>a subset of the Ohio CORS. A few other sites will be used for special cases.</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400" dirty="0" smtClean="0">
              <a:latin typeface="Arial" pitchFamily="34"/>
              <a:ea typeface="Gothic" pitchFamily="2"/>
              <a:cs typeface="Gothic" pitchFamily="2"/>
            </a:endParaRP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This network</a:t>
            </a:r>
            <a:br>
              <a:rPr lang="en-US" sz="2400" dirty="0" smtClean="0">
                <a:latin typeface="Arial" pitchFamily="34"/>
                <a:ea typeface="Gothic" pitchFamily="2"/>
                <a:cs typeface="Gothic" pitchFamily="2"/>
              </a:rPr>
            </a:br>
            <a:r>
              <a:rPr lang="en-US" sz="2400" dirty="0" smtClean="0">
                <a:latin typeface="Arial" pitchFamily="34"/>
                <a:ea typeface="Gothic" pitchFamily="2"/>
                <a:cs typeface="Gothic" pitchFamily="2"/>
              </a:rPr>
              <a:t>can be used to</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make baselines</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23.4 to 428 km.</a:t>
            </a:r>
            <a:br>
              <a:rPr lang="en-US" sz="2400" dirty="0" smtClean="0">
                <a:latin typeface="Arial" pitchFamily="34"/>
                <a:ea typeface="Gothic" pitchFamily="2"/>
                <a:cs typeface="Gothic" pitchFamily="2"/>
              </a:rPr>
            </a:br>
            <a:r>
              <a:rPr lang="en-US" sz="2400" dirty="0" smtClean="0">
                <a:latin typeface="Arial" pitchFamily="34"/>
                <a:ea typeface="Gothic" pitchFamily="2"/>
                <a:cs typeface="Gothic" pitchFamily="2"/>
              </a:rPr>
              <a:t>Even thousands</a:t>
            </a:r>
            <a:br>
              <a:rPr lang="en-US" sz="2400" dirty="0" smtClean="0">
                <a:latin typeface="Arial" pitchFamily="34"/>
                <a:ea typeface="Gothic" pitchFamily="2"/>
                <a:cs typeface="Gothic" pitchFamily="2"/>
              </a:rPr>
            </a:br>
            <a:r>
              <a:rPr lang="en-US" sz="2400" dirty="0" smtClean="0">
                <a:latin typeface="Arial" pitchFamily="34"/>
                <a:ea typeface="Gothic" pitchFamily="2"/>
                <a:cs typeface="Gothic" pitchFamily="2"/>
              </a:rPr>
              <a:t>of kilometers if the</a:t>
            </a:r>
            <a:br>
              <a:rPr lang="en-US" sz="2400" dirty="0" smtClean="0">
                <a:latin typeface="Arial" pitchFamily="34"/>
                <a:ea typeface="Gothic" pitchFamily="2"/>
                <a:cs typeface="Gothic" pitchFamily="2"/>
              </a:rPr>
            </a:br>
            <a:r>
              <a:rPr lang="en-US" sz="2400" dirty="0" smtClean="0">
                <a:latin typeface="Arial" pitchFamily="34"/>
                <a:ea typeface="Gothic" pitchFamily="2"/>
                <a:cs typeface="Gothic" pitchFamily="2"/>
              </a:rPr>
              <a:t>“other” sites are</a:t>
            </a:r>
            <a:br>
              <a:rPr lang="en-US" sz="2400" dirty="0" smtClean="0">
                <a:latin typeface="Arial" pitchFamily="34"/>
                <a:ea typeface="Gothic" pitchFamily="2"/>
                <a:cs typeface="Gothic" pitchFamily="2"/>
              </a:rPr>
            </a:br>
            <a:r>
              <a:rPr lang="en-US" sz="2400" dirty="0" smtClean="0">
                <a:latin typeface="Arial" pitchFamily="34"/>
                <a:ea typeface="Gothic" pitchFamily="2"/>
                <a:cs typeface="Gothic" pitchFamily="2"/>
              </a:rPr>
              <a:t>considered.</a:t>
            </a:r>
            <a:endParaRPr lang="en-US" sz="2400" dirty="0">
              <a:latin typeface="Arial" pitchFamily="34"/>
              <a:ea typeface="Gothic" pitchFamily="2"/>
              <a:cs typeface="Gothic" pitchFamily="2"/>
            </a:endParaRPr>
          </a:p>
        </p:txBody>
      </p:sp>
      <p:sp>
        <p:nvSpPr>
          <p:cNvPr id="14"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The Test Network</a:t>
            </a:r>
          </a:p>
        </p:txBody>
      </p:sp>
      <p:pic>
        <p:nvPicPr>
          <p:cNvPr id="16" name="Picture 15"/>
          <p:cNvPicPr>
            <a:picLocks noChangeAspect="1"/>
          </p:cNvPicPr>
          <p:nvPr/>
        </p:nvPicPr>
        <p:blipFill>
          <a:blip r:embed="rId3" cstate="print">
            <a:alphaModFix/>
            <a:lum/>
          </a:blip>
          <a:srcRect/>
          <a:stretch>
            <a:fillRect/>
          </a:stretch>
        </p:blipFill>
        <p:spPr>
          <a:xfrm>
            <a:off x="2683150" y="1817931"/>
            <a:ext cx="6221453" cy="4766473"/>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5"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8"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5</a:t>
                </a:fld>
                <a:r>
                  <a:rPr lang="en-GB" sz="1800" b="1" dirty="0">
                    <a:solidFill>
                      <a:srgbClr val="282878"/>
                    </a:solidFill>
                  </a:rPr>
                  <a:t> </a:t>
                </a:r>
              </a:p>
            </p:txBody>
          </p:sp>
        </p:gr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787" cy="4009752"/>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As we’ve mentioned, almost all receivers use internal crystal clocks. These are more than adequate for their primary purpose of stand-alone positioning, but almost always the largest error source in higher accuracy positioning.</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To improve a receiver clock’s performance, many types of receivers can be instructed to steer their clocks to better match the time provided by the GNSS.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And there are techniques </a:t>
            </a:r>
            <a:r>
              <a:rPr lang="en-GB" sz="2400" dirty="0">
                <a:latin typeface="Arial" pitchFamily="34"/>
                <a:ea typeface="Gothic" pitchFamily="2"/>
                <a:cs typeface="Gothic" pitchFamily="2"/>
              </a:rPr>
              <a:t>like differencing </a:t>
            </a:r>
            <a:r>
              <a:rPr lang="en-GB" sz="2400" dirty="0" smtClean="0">
                <a:latin typeface="Arial" pitchFamily="34"/>
                <a:ea typeface="Gothic" pitchFamily="2"/>
                <a:cs typeface="Gothic" pitchFamily="2"/>
              </a:rPr>
              <a:t>(almost there) to remove receiver </a:t>
            </a:r>
            <a:r>
              <a:rPr lang="en-GB" sz="2400" dirty="0">
                <a:latin typeface="Arial" pitchFamily="34"/>
                <a:ea typeface="Gothic" pitchFamily="2"/>
                <a:cs typeface="Gothic" pitchFamily="2"/>
              </a:rPr>
              <a:t>clock errors.</a:t>
            </a: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50</a:t>
                </a:fld>
                <a:r>
                  <a:rPr lang="en-GB" sz="1800" b="1" dirty="0">
                    <a:solidFill>
                      <a:srgbClr val="282878"/>
                    </a:solidFill>
                  </a:rPr>
                  <a:t> </a:t>
                </a:r>
              </a:p>
            </p:txBody>
          </p:sp>
        </p:grpSp>
      </p:grpSp>
      <p:sp>
        <p:nvSpPr>
          <p:cNvPr id="21"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Receiver Clock Errors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730" y="853988"/>
            <a:ext cx="8291460" cy="135652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solidFill>
                <a:srgbClr val="131687"/>
              </a:solidFill>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This </a:t>
            </a:r>
            <a:r>
              <a:rPr lang="en-GB" sz="2200" dirty="0">
                <a:latin typeface="Arial" pitchFamily="34"/>
                <a:ea typeface="Gothic" pitchFamily="2"/>
                <a:cs typeface="Gothic" pitchFamily="2"/>
              </a:rPr>
              <a:t>figure </a:t>
            </a:r>
            <a:r>
              <a:rPr lang="en-GB" sz="2200" dirty="0" smtClean="0">
                <a:latin typeface="Arial" pitchFamily="34"/>
                <a:ea typeface="Gothic" pitchFamily="2"/>
                <a:cs typeface="Gothic" pitchFamily="2"/>
              </a:rPr>
              <a:t>the shows the drifts of several real receiver clocks. The </a:t>
            </a:r>
            <a:r>
              <a:rPr lang="en-GB" sz="2200" b="1" dirty="0" err="1" smtClean="0">
                <a:latin typeface="Courier" pitchFamily="49"/>
                <a:ea typeface="Gothic" pitchFamily="2"/>
                <a:cs typeface="Gothic" pitchFamily="2"/>
              </a:rPr>
              <a:t>drao</a:t>
            </a:r>
            <a:r>
              <a:rPr lang="en-GB" sz="2200" dirty="0" smtClean="0">
                <a:latin typeface="Arial" pitchFamily="34"/>
                <a:ea typeface="Gothic" pitchFamily="2"/>
                <a:cs typeface="Gothic" pitchFamily="2"/>
              </a:rPr>
              <a:t> </a:t>
            </a:r>
            <a:r>
              <a:rPr lang="en-GB" sz="2200" dirty="0">
                <a:latin typeface="Arial" pitchFamily="34"/>
                <a:ea typeface="Gothic" pitchFamily="2"/>
                <a:cs typeface="Gothic" pitchFamily="2"/>
              </a:rPr>
              <a:t>and </a:t>
            </a:r>
            <a:r>
              <a:rPr lang="en-GB" sz="2200" b="1" dirty="0" err="1">
                <a:latin typeface="Courier" pitchFamily="49"/>
                <a:ea typeface="Gothic" pitchFamily="2"/>
                <a:cs typeface="Gothic" pitchFamily="2"/>
              </a:rPr>
              <a:t>rbut</a:t>
            </a:r>
            <a:r>
              <a:rPr lang="en-GB" sz="2200" dirty="0">
                <a:latin typeface="Arial" pitchFamily="34"/>
                <a:ea typeface="Gothic" pitchFamily="2"/>
                <a:cs typeface="Gothic" pitchFamily="2"/>
              </a:rPr>
              <a:t> </a:t>
            </a:r>
            <a:r>
              <a:rPr lang="en-GB" sz="2200" dirty="0" smtClean="0">
                <a:latin typeface="Arial" pitchFamily="34"/>
                <a:ea typeface="Gothic" pitchFamily="2"/>
                <a:cs typeface="Gothic" pitchFamily="2"/>
              </a:rPr>
              <a:t>clocks are </a:t>
            </a:r>
            <a:r>
              <a:rPr lang="en-GB" sz="2200" dirty="0">
                <a:latin typeface="Arial" pitchFamily="34"/>
                <a:ea typeface="Gothic" pitchFamily="2"/>
                <a:cs typeface="Gothic" pitchFamily="2"/>
              </a:rPr>
              <a:t>well behaved. </a:t>
            </a:r>
            <a:r>
              <a:rPr lang="en-GB" sz="2200" b="1" dirty="0" err="1">
                <a:latin typeface="Courier" pitchFamily="49"/>
                <a:ea typeface="Gothic" pitchFamily="2"/>
                <a:cs typeface="Gothic" pitchFamily="2"/>
              </a:rPr>
              <a:t>gtrg</a:t>
            </a:r>
            <a:r>
              <a:rPr lang="en-GB" sz="2200" dirty="0">
                <a:latin typeface="Arial" pitchFamily="34"/>
                <a:ea typeface="Gothic" pitchFamily="2"/>
                <a:cs typeface="Gothic" pitchFamily="2"/>
              </a:rPr>
              <a:t> is </a:t>
            </a:r>
            <a:r>
              <a:rPr lang="en-GB" sz="2200" dirty="0" smtClean="0">
                <a:latin typeface="Arial" pitchFamily="34"/>
                <a:ea typeface="Gothic" pitchFamily="2"/>
                <a:cs typeface="Gothic" pitchFamily="2"/>
              </a:rPr>
              <a:t>adequate, but </a:t>
            </a:r>
            <a:r>
              <a:rPr lang="en-GB" sz="2200" dirty="0">
                <a:latin typeface="Arial" pitchFamily="34"/>
                <a:ea typeface="Gothic" pitchFamily="2"/>
                <a:cs typeface="Gothic" pitchFamily="2"/>
              </a:rPr>
              <a:t>data from the end of the day </a:t>
            </a:r>
            <a:r>
              <a:rPr lang="en-GB" sz="2200" dirty="0" smtClean="0">
                <a:latin typeface="Arial" pitchFamily="34"/>
                <a:ea typeface="Gothic" pitchFamily="2"/>
                <a:cs typeface="Gothic" pitchFamily="2"/>
              </a:rPr>
              <a:t>might need to be discarded because the</a:t>
            </a:r>
            <a:endParaRPr lang="en-GB" sz="2200" dirty="0">
              <a:latin typeface="Arial" pitchFamily="34"/>
              <a:ea typeface="Gothic" pitchFamily="2"/>
              <a:cs typeface="Gothic" pitchFamily="2"/>
            </a:endParaRPr>
          </a:p>
        </p:txBody>
      </p:sp>
      <p:pic>
        <p:nvPicPr>
          <p:cNvPr id="3" name="Picture 2"/>
          <p:cNvPicPr>
            <a:picLocks noChangeAspect="1"/>
          </p:cNvPicPr>
          <p:nvPr/>
        </p:nvPicPr>
        <p:blipFill>
          <a:blip r:embed="rId3" cstate="print">
            <a:alphaModFix/>
            <a:lum/>
          </a:blip>
          <a:srcRect/>
          <a:stretch>
            <a:fillRect/>
          </a:stretch>
        </p:blipFill>
        <p:spPr>
          <a:xfrm>
            <a:off x="414851" y="2223805"/>
            <a:ext cx="6152529" cy="4117820"/>
          </a:xfrm>
          <a:prstGeom prst="rect">
            <a:avLst/>
          </a:prstGeom>
          <a:noFill/>
          <a:ln>
            <a:noFill/>
          </a:ln>
        </p:spPr>
      </p:pic>
      <p:sp>
        <p:nvSpPr>
          <p:cNvPr id="4" name="TextBox 3"/>
          <p:cNvSpPr txBox="1"/>
          <p:nvPr/>
        </p:nvSpPr>
        <p:spPr>
          <a:xfrm>
            <a:off x="6590805" y="2221481"/>
            <a:ext cx="2121058" cy="43837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clock drift has become large. </a:t>
            </a:r>
            <a:r>
              <a:rPr lang="en-GB" sz="2200" b="1" dirty="0" err="1" smtClean="0">
                <a:latin typeface="Courier" pitchFamily="49"/>
                <a:ea typeface="Gothic" pitchFamily="2"/>
                <a:cs typeface="Gothic" pitchFamily="2"/>
              </a:rPr>
              <a:t>ahid</a:t>
            </a:r>
            <a:r>
              <a:rPr lang="en-GB" sz="2200" dirty="0" smtClean="0">
                <a:latin typeface="Arial" pitchFamily="34"/>
                <a:ea typeface="Gothic" pitchFamily="2"/>
                <a:cs typeface="Gothic" pitchFamily="2"/>
              </a:rPr>
              <a:t> is usable but with caution because of its non-linear drift. </a:t>
            </a:r>
            <a:r>
              <a:rPr lang="en-GB" sz="2200" dirty="0">
                <a:latin typeface="Arial" pitchFamily="34"/>
                <a:ea typeface="Gothic" pitchFamily="2"/>
                <a:cs typeface="Gothic" pitchFamily="2"/>
              </a:rPr>
              <a:t>A </a:t>
            </a:r>
            <a:r>
              <a:rPr lang="en-GB" sz="2200" dirty="0" smtClean="0">
                <a:latin typeface="Arial" pitchFamily="34"/>
                <a:ea typeface="Gothic" pitchFamily="2"/>
                <a:cs typeface="Gothic" pitchFamily="2"/>
              </a:rPr>
              <a:t>receiver clock with greater variability than </a:t>
            </a:r>
            <a:r>
              <a:rPr lang="en-GB" sz="2200" b="1" dirty="0" err="1">
                <a:latin typeface="Courier" pitchFamily="49"/>
                <a:ea typeface="Gothic" pitchFamily="2"/>
                <a:cs typeface="Gothic" pitchFamily="2"/>
              </a:rPr>
              <a:t>ahid</a:t>
            </a:r>
            <a:r>
              <a:rPr lang="en-GB" sz="2200" dirty="0">
                <a:latin typeface="Arial" pitchFamily="34"/>
                <a:ea typeface="Gothic" pitchFamily="2"/>
                <a:cs typeface="Gothic" pitchFamily="2"/>
              </a:rPr>
              <a:t> </a:t>
            </a:r>
            <a:r>
              <a:rPr lang="en-GB" sz="2200" dirty="0" smtClean="0">
                <a:latin typeface="Arial" pitchFamily="34"/>
                <a:ea typeface="Gothic" pitchFamily="2"/>
                <a:cs typeface="Gothic" pitchFamily="2"/>
              </a:rPr>
              <a:t>should probably be considered unusable</a:t>
            </a:r>
            <a:r>
              <a:rPr lang="en-GB" sz="2200" dirty="0">
                <a:latin typeface="Arial" pitchFamily="34"/>
                <a:ea typeface="Gothic" pitchFamily="2"/>
                <a:cs typeface="Gothic" pitchFamily="2"/>
              </a:rPr>
              <a:t>.</a:t>
            </a:r>
          </a:p>
        </p:txBody>
      </p:sp>
      <p:grpSp>
        <p:nvGrpSpPr>
          <p:cNvPr id="11" name="Group 2"/>
          <p:cNvGrpSpPr>
            <a:grpSpLocks/>
          </p:cNvGrpSpPr>
          <p:nvPr/>
        </p:nvGrpSpPr>
        <p:grpSpPr bwMode="auto">
          <a:xfrm>
            <a:off x="174625" y="6562725"/>
            <a:ext cx="1460500" cy="277813"/>
            <a:chOff x="121" y="4559"/>
            <a:chExt cx="1014" cy="193"/>
          </a:xfrm>
        </p:grpSpPr>
        <p:sp>
          <p:nvSpPr>
            <p:cNvPr id="12"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3" name="Group 4"/>
            <p:cNvGrpSpPr>
              <a:grpSpLocks/>
            </p:cNvGrpSpPr>
            <p:nvPr/>
          </p:nvGrpSpPr>
          <p:grpSpPr bwMode="auto">
            <a:xfrm>
              <a:off x="121" y="4559"/>
              <a:ext cx="1014" cy="193"/>
              <a:chOff x="121" y="4559"/>
              <a:chExt cx="1014" cy="193"/>
            </a:xfrm>
          </p:grpSpPr>
          <p:sp>
            <p:nvSpPr>
              <p:cNvPr id="14"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6"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7" name="Group 7"/>
          <p:cNvGrpSpPr>
            <a:grpSpLocks/>
          </p:cNvGrpSpPr>
          <p:nvPr/>
        </p:nvGrpSpPr>
        <p:grpSpPr bwMode="auto">
          <a:xfrm>
            <a:off x="8505825" y="6540500"/>
            <a:ext cx="257175" cy="277813"/>
            <a:chOff x="5904" y="4543"/>
            <a:chExt cx="178" cy="193"/>
          </a:xfrm>
        </p:grpSpPr>
        <p:sp>
          <p:nvSpPr>
            <p:cNvPr id="18"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9" name="Group 9"/>
            <p:cNvGrpSpPr>
              <a:grpSpLocks/>
            </p:cNvGrpSpPr>
            <p:nvPr/>
          </p:nvGrpSpPr>
          <p:grpSpPr bwMode="auto">
            <a:xfrm>
              <a:off x="5904" y="4543"/>
              <a:ext cx="178" cy="193"/>
              <a:chOff x="5904" y="4543"/>
              <a:chExt cx="178" cy="193"/>
            </a:xfrm>
          </p:grpSpPr>
          <p:sp>
            <p:nvSpPr>
              <p:cNvPr id="20"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1"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51</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Receiver Clock Errors In The Wild</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9"/>
            <a:ext cx="8291460" cy="525855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To end the discussion of clock errors, we’ll introduce differencing and its </a:t>
            </a:r>
            <a:r>
              <a:rPr lang="en-GB" sz="2200" dirty="0">
                <a:latin typeface="Arial" pitchFamily="34"/>
                <a:ea typeface="Gothic" pitchFamily="2"/>
                <a:cs typeface="Gothic" pitchFamily="2"/>
              </a:rPr>
              <a:t>advantage in removing clock or any common mode errors</a:t>
            </a:r>
            <a:r>
              <a:rPr lang="en-GB" sz="2200" dirty="0" smtClean="0">
                <a:latin typeface="Arial" pitchFamily="34"/>
                <a:ea typeface="Gothic" pitchFamily="2"/>
                <a:cs typeface="Gothic" pitchFamily="2"/>
              </a:rPr>
              <a:t>. A </a:t>
            </a:r>
            <a:r>
              <a:rPr lang="en-GB" sz="2200" dirty="0">
                <a:latin typeface="Arial" pitchFamily="34"/>
                <a:ea typeface="Gothic" pitchFamily="2"/>
                <a:cs typeface="Gothic" pitchFamily="2"/>
              </a:rPr>
              <a:t>crude algebraic argument </a:t>
            </a:r>
            <a:r>
              <a:rPr lang="en-GB" sz="2200" dirty="0" smtClean="0">
                <a:latin typeface="Arial" pitchFamily="34"/>
                <a:ea typeface="Gothic" pitchFamily="2"/>
                <a:cs typeface="Gothic" pitchFamily="2"/>
              </a:rPr>
              <a:t>shows the benefits of this technique. The following equation describes a GNSS observation. It could be pseudorange or phase.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D</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OE</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A</a:t>
            </a:r>
            <a:r>
              <a:rPr lang="en-GB" sz="2200" dirty="0" smtClean="0">
                <a:latin typeface="Arial" pitchFamily="34"/>
                <a:ea typeface="Gothic" pitchFamily="2"/>
                <a:cs typeface="Gothic" pitchFamily="2"/>
              </a:rPr>
              <a:t> + ce</a:t>
            </a:r>
            <a:r>
              <a:rPr lang="en-GB" sz="2200" baseline="33000" dirty="0" smtClean="0">
                <a:latin typeface="Arial" pitchFamily="34"/>
                <a:ea typeface="Gothic" pitchFamily="2"/>
                <a:cs typeface="Gothic" pitchFamily="2"/>
              </a:rPr>
              <a:t>1</a:t>
            </a:r>
            <a:endParaRPr lang="en-GB" sz="2200" dirty="0" smtClean="0">
              <a:latin typeface="Arial" pitchFamily="34"/>
              <a:ea typeface="Gothic" pitchFamily="2"/>
              <a:cs typeface="Gothic" pitchFamily="2"/>
            </a:endParaRP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where</a:t>
            </a: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baseline="33000" dirty="0" smtClean="0">
                <a:latin typeface="Arial" pitchFamily="34"/>
                <a:ea typeface="Gothic" pitchFamily="2"/>
                <a:cs typeface="Gothic" pitchFamily="2"/>
              </a:rPr>
              <a:t> </a:t>
            </a:r>
            <a:r>
              <a:rPr lang="en-GB" sz="2200" dirty="0" smtClean="0">
                <a:latin typeface="Arial" pitchFamily="34"/>
                <a:ea typeface="Gothic" pitchFamily="2"/>
                <a:cs typeface="Gothic" pitchFamily="2"/>
              </a:rPr>
              <a:t>O</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	</a:t>
            </a:r>
            <a:r>
              <a:rPr lang="en-GB" sz="2200" dirty="0" smtClean="0">
                <a:latin typeface="Arial" pitchFamily="34"/>
                <a:ea typeface="Gothic" pitchFamily="2"/>
                <a:cs typeface="Gothic" pitchFamily="2"/>
              </a:rPr>
              <a:t>is the observation of satellite 1 from receiver A.</a:t>
            </a: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D</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	</a:t>
            </a:r>
            <a:r>
              <a:rPr lang="en-GB" sz="2200" dirty="0" smtClean="0">
                <a:latin typeface="Arial" pitchFamily="34"/>
                <a:ea typeface="Gothic" pitchFamily="2"/>
                <a:cs typeface="Gothic" pitchFamily="2"/>
              </a:rPr>
              <a:t>is the uncorrupted data.</a:t>
            </a: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OE</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	</a:t>
            </a:r>
            <a:r>
              <a:rPr lang="en-GB" sz="2200" dirty="0" smtClean="0">
                <a:latin typeface="Arial" pitchFamily="34"/>
                <a:ea typeface="Gothic" pitchFamily="2"/>
                <a:cs typeface="Gothic" pitchFamily="2"/>
              </a:rPr>
              <a:t>is other effects not considered here.</a:t>
            </a: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err="1" smtClean="0">
                <a:latin typeface="Arial" pitchFamily="34"/>
                <a:ea typeface="Gothic" pitchFamily="2"/>
                <a:cs typeface="Gothic" pitchFamily="2"/>
              </a:rPr>
              <a:t>ce</a:t>
            </a:r>
            <a:r>
              <a:rPr lang="en-GB" sz="2200" baseline="33000" dirty="0" smtClean="0">
                <a:latin typeface="Arial" pitchFamily="34"/>
                <a:ea typeface="Gothic" pitchFamily="2"/>
                <a:cs typeface="Gothic" pitchFamily="2"/>
              </a:rPr>
              <a:t>1		</a:t>
            </a:r>
            <a:r>
              <a:rPr lang="en-GB" sz="2200" dirty="0" smtClean="0">
                <a:latin typeface="Arial" pitchFamily="34"/>
                <a:ea typeface="Gothic" pitchFamily="2"/>
                <a:cs typeface="Gothic" pitchFamily="2"/>
              </a:rPr>
              <a:t>is the satellite 1 clock error.</a:t>
            </a: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A</a:t>
            </a:r>
            <a:r>
              <a:rPr lang="en-GB" sz="2200" baseline="-33000" dirty="0" smtClean="0">
                <a:latin typeface="Arial" pitchFamily="34"/>
                <a:ea typeface="Gothic" pitchFamily="2"/>
                <a:cs typeface="Gothic" pitchFamily="2"/>
              </a:rPr>
              <a:t>	</a:t>
            </a:r>
            <a:r>
              <a:rPr lang="en-GB" sz="2200" dirty="0" smtClean="0">
                <a:latin typeface="Arial" pitchFamily="34"/>
                <a:ea typeface="Gothic" pitchFamily="2"/>
                <a:cs typeface="Gothic" pitchFamily="2"/>
              </a:rPr>
              <a:t>is the receiver A clock error.</a:t>
            </a:r>
            <a:endParaRPr lang="en-GB" sz="2200" dirty="0">
              <a:solidFill>
                <a:srgbClr val="131687"/>
              </a:solidFill>
              <a:latin typeface="Arial" pitchFamily="34"/>
              <a:ea typeface="Gothic" pitchFamily="2"/>
              <a:cs typeface="Gothic" pitchFamily="2"/>
            </a:endParaRPr>
          </a:p>
        </p:txBody>
      </p:sp>
      <p:grpSp>
        <p:nvGrpSpPr>
          <p:cNvPr id="13" name="Group 2"/>
          <p:cNvGrpSpPr>
            <a:grpSpLocks/>
          </p:cNvGrpSpPr>
          <p:nvPr/>
        </p:nvGrpSpPr>
        <p:grpSpPr bwMode="auto">
          <a:xfrm>
            <a:off x="174625" y="6562725"/>
            <a:ext cx="1460500" cy="277813"/>
            <a:chOff x="121" y="4559"/>
            <a:chExt cx="1014" cy="193"/>
          </a:xfrm>
        </p:grpSpPr>
        <p:sp>
          <p:nvSpPr>
            <p:cNvPr id="14"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5" name="Group 4"/>
            <p:cNvGrpSpPr>
              <a:grpSpLocks/>
            </p:cNvGrpSpPr>
            <p:nvPr/>
          </p:nvGrpSpPr>
          <p:grpSpPr bwMode="auto">
            <a:xfrm>
              <a:off x="121" y="4559"/>
              <a:ext cx="1014" cy="193"/>
              <a:chOff x="121" y="4559"/>
              <a:chExt cx="1014" cy="193"/>
            </a:xfrm>
          </p:grpSpPr>
          <p:sp>
            <p:nvSpPr>
              <p:cNvPr id="16"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8"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52</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Differencing</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460" cy="2767168"/>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If another satellite is observed at </a:t>
            </a:r>
            <a:r>
              <a:rPr lang="en-GB" sz="2200" dirty="0">
                <a:latin typeface="Arial" pitchFamily="34"/>
                <a:ea typeface="Gothic" pitchFamily="2"/>
                <a:cs typeface="Gothic" pitchFamily="2"/>
              </a:rPr>
              <a:t>that same </a:t>
            </a:r>
            <a:r>
              <a:rPr lang="en-GB" sz="2200" dirty="0" smtClean="0">
                <a:latin typeface="Arial" pitchFamily="34"/>
                <a:ea typeface="Gothic" pitchFamily="2"/>
                <a:cs typeface="Gothic" pitchFamily="2"/>
              </a:rPr>
              <a:t>epoch ...</a:t>
            </a: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						O</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D</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OE</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A</a:t>
            </a:r>
            <a:r>
              <a:rPr lang="en-GB" sz="2200" dirty="0" smtClean="0">
                <a:latin typeface="Arial" pitchFamily="34"/>
                <a:ea typeface="Gothic" pitchFamily="2"/>
                <a:cs typeface="Gothic" pitchFamily="2"/>
              </a:rPr>
              <a:t> + ce</a:t>
            </a:r>
            <a:r>
              <a:rPr lang="en-GB" sz="2200" baseline="33000" dirty="0" smtClean="0">
                <a:latin typeface="Arial" pitchFamily="34"/>
                <a:ea typeface="Gothic" pitchFamily="2"/>
                <a:cs typeface="Gothic" pitchFamily="2"/>
              </a:rPr>
              <a:t>1</a:t>
            </a:r>
            <a:endParaRPr lang="en-GB" sz="2200" dirty="0" smtClean="0">
              <a:latin typeface="Arial" pitchFamily="34"/>
              <a:ea typeface="Gothic" pitchFamily="2"/>
              <a:cs typeface="Gothic" pitchFamily="2"/>
            </a:endParaRP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						O</a:t>
            </a:r>
            <a:r>
              <a:rPr lang="en-GB" sz="2200" baseline="33000" dirty="0" smtClean="0">
                <a:latin typeface="Arial" pitchFamily="34"/>
                <a:ea typeface="Gothic" pitchFamily="2"/>
                <a:cs typeface="Gothic" pitchFamily="2"/>
              </a:rPr>
              <a:t>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D</a:t>
            </a:r>
            <a:r>
              <a:rPr lang="en-GB" sz="2200" baseline="33000" dirty="0" smtClean="0">
                <a:latin typeface="Arial" pitchFamily="34"/>
                <a:ea typeface="Gothic" pitchFamily="2"/>
                <a:cs typeface="Gothic" pitchFamily="2"/>
              </a:rPr>
              <a:t>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OE</a:t>
            </a:r>
            <a:r>
              <a:rPr lang="en-GB" sz="2200" baseline="33000" dirty="0" smtClean="0">
                <a:latin typeface="Arial" pitchFamily="34"/>
                <a:ea typeface="Gothic" pitchFamily="2"/>
                <a:cs typeface="Gothic" pitchFamily="2"/>
              </a:rPr>
              <a:t>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A</a:t>
            </a:r>
            <a:r>
              <a:rPr lang="en-GB" sz="2200" dirty="0" smtClean="0">
                <a:latin typeface="Arial" pitchFamily="34"/>
                <a:ea typeface="Gothic" pitchFamily="2"/>
                <a:cs typeface="Gothic" pitchFamily="2"/>
              </a:rPr>
              <a:t> + ce</a:t>
            </a:r>
            <a:r>
              <a:rPr lang="en-GB" sz="2200" baseline="33000" dirty="0" smtClean="0">
                <a:latin typeface="Arial" pitchFamily="34"/>
                <a:ea typeface="Gothic" pitchFamily="2"/>
                <a:cs typeface="Gothic" pitchFamily="2"/>
              </a:rPr>
              <a:t>2</a:t>
            </a:r>
            <a:endParaRPr lang="en-GB" sz="2200" dirty="0" smtClean="0">
              <a:latin typeface="Arial" pitchFamily="34"/>
              <a:ea typeface="Gothic" pitchFamily="2"/>
              <a:cs typeface="Gothic" pitchFamily="2"/>
            </a:endParaRP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 then we can subtract one observation from the other creating a </a:t>
            </a:r>
            <a:br>
              <a:rPr lang="en-GB" sz="2200" dirty="0" smtClean="0">
                <a:latin typeface="Arial" pitchFamily="34"/>
                <a:ea typeface="Gothic" pitchFamily="2"/>
                <a:cs typeface="Gothic" pitchFamily="2"/>
              </a:rPr>
            </a:br>
            <a:r>
              <a:rPr lang="en-GB" sz="2200" dirty="0" smtClean="0">
                <a:latin typeface="Arial" pitchFamily="34"/>
                <a:ea typeface="Gothic" pitchFamily="2"/>
                <a:cs typeface="Gothic" pitchFamily="2"/>
              </a:rPr>
              <a:t>single-difference.</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 − </a:t>
            </a:r>
            <a:r>
              <a:rPr lang="en-GB" sz="2200" dirty="0" smtClean="0">
                <a:latin typeface="Arial" pitchFamily="34"/>
                <a:ea typeface="Gothic" pitchFamily="2"/>
                <a:cs typeface="Gothic" pitchFamily="2"/>
              </a:rPr>
              <a:t>O</a:t>
            </a:r>
            <a:r>
              <a:rPr lang="en-GB" sz="2200" baseline="33000" dirty="0" smtClean="0">
                <a:latin typeface="Arial" pitchFamily="34"/>
                <a:ea typeface="Gothic" pitchFamily="2"/>
                <a:cs typeface="Gothic" pitchFamily="2"/>
              </a:rPr>
              <a:t>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(D</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 − </a:t>
            </a:r>
            <a:r>
              <a:rPr lang="en-GB" sz="2200" dirty="0" smtClean="0">
                <a:latin typeface="Arial" pitchFamily="34"/>
                <a:ea typeface="Gothic" pitchFamily="2"/>
                <a:cs typeface="Gothic" pitchFamily="2"/>
              </a:rPr>
              <a:t>D</a:t>
            </a:r>
            <a:r>
              <a:rPr lang="en-GB" sz="2200" baseline="33000" dirty="0" smtClean="0">
                <a:latin typeface="Arial" pitchFamily="34"/>
                <a:ea typeface="Gothic" pitchFamily="2"/>
                <a:cs typeface="Gothic" pitchFamily="2"/>
              </a:rPr>
              <a:t>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(OE</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 − </a:t>
            </a:r>
            <a:r>
              <a:rPr lang="en-GB" sz="2200" dirty="0" smtClean="0">
                <a:latin typeface="Arial" pitchFamily="34"/>
                <a:ea typeface="Gothic" pitchFamily="2"/>
                <a:cs typeface="Gothic" pitchFamily="2"/>
              </a:rPr>
              <a:t>OE</a:t>
            </a:r>
            <a:r>
              <a:rPr lang="en-GB" sz="2200" baseline="33000" dirty="0" smtClean="0">
                <a:latin typeface="Arial" pitchFamily="34"/>
                <a:ea typeface="Gothic" pitchFamily="2"/>
                <a:cs typeface="Gothic" pitchFamily="2"/>
              </a:rPr>
              <a:t>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A</a:t>
            </a:r>
            <a:r>
              <a:rPr lang="en-GB" sz="2200" baseline="-330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A</a:t>
            </a:r>
            <a:r>
              <a:rPr lang="en-GB" sz="2200" dirty="0" smtClean="0">
                <a:latin typeface="Arial" pitchFamily="34"/>
                <a:ea typeface="Gothic" pitchFamily="2"/>
                <a:cs typeface="Gothic" pitchFamily="2"/>
              </a:rPr>
              <a:t>) + (ce</a:t>
            </a:r>
            <a:r>
              <a:rPr lang="en-GB" sz="2200" baseline="33000" dirty="0" smtClean="0">
                <a:latin typeface="Arial" pitchFamily="34"/>
                <a:ea typeface="Gothic" pitchFamily="2"/>
                <a:cs typeface="Gothic" pitchFamily="2"/>
              </a:rPr>
              <a:t>1 − </a:t>
            </a:r>
            <a:r>
              <a:rPr lang="en-GB" sz="2200" dirty="0" smtClean="0">
                <a:latin typeface="Arial" pitchFamily="34"/>
                <a:ea typeface="Gothic" pitchFamily="2"/>
                <a:cs typeface="Gothic" pitchFamily="2"/>
              </a:rPr>
              <a:t>ce</a:t>
            </a:r>
            <a:r>
              <a:rPr lang="en-GB" sz="2200" baseline="33000" dirty="0" smtClean="0">
                <a:latin typeface="Arial" pitchFamily="34"/>
                <a:ea typeface="Gothic" pitchFamily="2"/>
                <a:cs typeface="Gothic" pitchFamily="2"/>
              </a:rPr>
              <a:t>2</a:t>
            </a:r>
            <a:r>
              <a:rPr lang="en-GB" sz="2200" dirty="0" smtClean="0">
                <a:latin typeface="Arial" pitchFamily="34"/>
                <a:ea typeface="Gothic" pitchFamily="2"/>
                <a:cs typeface="Gothic" pitchFamily="2"/>
              </a:rPr>
              <a:t>)</a:t>
            </a:r>
            <a:endParaRPr lang="en-GB" sz="22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2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53</a:t>
                </a:fld>
                <a:r>
                  <a:rPr lang="en-GB" sz="1800" b="1" dirty="0">
                    <a:solidFill>
                      <a:srgbClr val="282878"/>
                    </a:solidFill>
                  </a:rPr>
                  <a:t> </a:t>
                </a:r>
              </a:p>
            </p:txBody>
          </p:sp>
        </p:grpSp>
      </p:grpSp>
      <p:sp>
        <p:nvSpPr>
          <p:cNvPr id="31"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Single-Differencing</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460" cy="437946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Because the observations were taken at the same time from the same receiver, the receiver clock error must be identical.</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 − </a:t>
            </a:r>
            <a:r>
              <a:rPr lang="en-GB" sz="2200" dirty="0" smtClean="0">
                <a:latin typeface="Arial" pitchFamily="34"/>
                <a:ea typeface="Gothic" pitchFamily="2"/>
                <a:cs typeface="Gothic" pitchFamily="2"/>
              </a:rPr>
              <a:t>O</a:t>
            </a:r>
            <a:r>
              <a:rPr lang="en-GB" sz="2200" baseline="33000" dirty="0" smtClean="0">
                <a:latin typeface="Arial" pitchFamily="34"/>
                <a:ea typeface="Gothic" pitchFamily="2"/>
                <a:cs typeface="Gothic" pitchFamily="2"/>
              </a:rPr>
              <a:t>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(D</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 − </a:t>
            </a:r>
            <a:r>
              <a:rPr lang="en-GB" sz="2200" dirty="0" smtClean="0">
                <a:latin typeface="Arial" pitchFamily="34"/>
                <a:ea typeface="Gothic" pitchFamily="2"/>
                <a:cs typeface="Gothic" pitchFamily="2"/>
              </a:rPr>
              <a:t>D</a:t>
            </a:r>
            <a:r>
              <a:rPr lang="en-GB" sz="2200" baseline="33000" dirty="0" smtClean="0">
                <a:latin typeface="Arial" pitchFamily="34"/>
                <a:ea typeface="Gothic" pitchFamily="2"/>
                <a:cs typeface="Gothic" pitchFamily="2"/>
              </a:rPr>
              <a:t>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(OE</a:t>
            </a:r>
            <a:r>
              <a:rPr lang="en-GB" sz="2200" baseline="33000" dirty="0" smtClean="0">
                <a:latin typeface="Arial" pitchFamily="34"/>
                <a:ea typeface="Gothic" pitchFamily="2"/>
                <a:cs typeface="Gothic" pitchFamily="2"/>
              </a:rPr>
              <a:t>1</a:t>
            </a:r>
            <a:r>
              <a:rPr lang="en-GB" sz="2200" baseline="-33000" dirty="0" smtClean="0">
                <a:latin typeface="Arial" pitchFamily="34"/>
                <a:ea typeface="Gothic" pitchFamily="2"/>
                <a:cs typeface="Gothic" pitchFamily="2"/>
              </a:rPr>
              <a:t>A − </a:t>
            </a:r>
            <a:r>
              <a:rPr lang="en-GB" sz="2200" dirty="0" smtClean="0">
                <a:latin typeface="Arial" pitchFamily="34"/>
                <a:ea typeface="Gothic" pitchFamily="2"/>
                <a:cs typeface="Gothic" pitchFamily="2"/>
              </a:rPr>
              <a:t>OE</a:t>
            </a:r>
            <a:r>
              <a:rPr lang="en-GB" sz="2200" baseline="33000" dirty="0" smtClean="0">
                <a:latin typeface="Arial" pitchFamily="34"/>
                <a:ea typeface="Gothic" pitchFamily="2"/>
                <a:cs typeface="Gothic" pitchFamily="2"/>
              </a:rPr>
              <a:t>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A</a:t>
            </a:r>
            <a:r>
              <a:rPr lang="en-GB" sz="2200" baseline="-330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A</a:t>
            </a:r>
            <a:r>
              <a:rPr lang="en-GB" sz="2200" dirty="0" smtClean="0">
                <a:latin typeface="Arial" pitchFamily="34"/>
                <a:ea typeface="Gothic" pitchFamily="2"/>
                <a:cs typeface="Gothic" pitchFamily="2"/>
              </a:rPr>
              <a:t>) + (ce</a:t>
            </a:r>
            <a:r>
              <a:rPr lang="en-GB" sz="2200" baseline="33000" dirty="0" smtClean="0">
                <a:latin typeface="Arial" pitchFamily="34"/>
                <a:ea typeface="Gothic" pitchFamily="2"/>
                <a:cs typeface="Gothic" pitchFamily="2"/>
              </a:rPr>
              <a:t>1 − </a:t>
            </a:r>
            <a:r>
              <a:rPr lang="en-GB" sz="2200" dirty="0" smtClean="0">
                <a:latin typeface="Arial" pitchFamily="34"/>
                <a:ea typeface="Gothic" pitchFamily="2"/>
                <a:cs typeface="Gothic" pitchFamily="2"/>
              </a:rPr>
              <a:t>ce</a:t>
            </a:r>
            <a:r>
              <a:rPr lang="en-GB" sz="2200" baseline="33000" dirty="0" smtClean="0">
                <a:latin typeface="Arial" pitchFamily="34"/>
                <a:ea typeface="Gothic" pitchFamily="2"/>
                <a:cs typeface="Gothic" pitchFamily="2"/>
              </a:rPr>
              <a:t>2</a:t>
            </a:r>
            <a:r>
              <a:rPr lang="en-GB" sz="2200" dirty="0" smtClean="0">
                <a:latin typeface="Arial" pitchFamily="34"/>
                <a:ea typeface="Gothic" pitchFamily="2"/>
                <a:cs typeface="Gothic" pitchFamily="2"/>
              </a:rPr>
              <a:t>)</a:t>
            </a: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Thus, the receiver clock error, probably the largest error, can be eliminated with a little math. Before we move on, let’s simplify the </a:t>
            </a:r>
            <a:r>
              <a:rPr lang="en-GB" sz="2200" dirty="0" err="1" smtClean="0">
                <a:latin typeface="Arial" pitchFamily="34"/>
                <a:ea typeface="Gothic" pitchFamily="2"/>
                <a:cs typeface="Gothic" pitchFamily="2"/>
              </a:rPr>
              <a:t>symbology</a:t>
            </a:r>
            <a:r>
              <a:rPr lang="en-GB" sz="2200" dirty="0" smtClean="0">
                <a:latin typeface="Arial" pitchFamily="34"/>
                <a:ea typeface="Gothic" pitchFamily="2"/>
                <a:cs typeface="Gothic" pitchFamily="2"/>
              </a:rPr>
              <a:t> a little bit.</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a:t>
            </a:r>
            <a:r>
              <a:rPr lang="en-GB" sz="2200" baseline="33000" dirty="0" smtClean="0">
                <a:latin typeface="Arial" pitchFamily="34"/>
                <a:ea typeface="Gothic" pitchFamily="2"/>
                <a:cs typeface="Gothic" pitchFamily="2"/>
              </a:rPr>
              <a:t>1-2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D</a:t>
            </a:r>
            <a:r>
              <a:rPr lang="en-GB" sz="2200" baseline="33000" dirty="0" smtClean="0">
                <a:latin typeface="Arial" pitchFamily="34"/>
                <a:ea typeface="Gothic" pitchFamily="2"/>
                <a:cs typeface="Gothic" pitchFamily="2"/>
              </a:rPr>
              <a:t>1-2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OE</a:t>
            </a:r>
            <a:r>
              <a:rPr lang="en-GB" sz="2200" baseline="33000" dirty="0" smtClean="0">
                <a:latin typeface="Arial" pitchFamily="34"/>
                <a:ea typeface="Gothic" pitchFamily="2"/>
                <a:cs typeface="Gothic" pitchFamily="2"/>
              </a:rPr>
              <a:t>1-2</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ce</a:t>
            </a:r>
            <a:r>
              <a:rPr lang="en-GB" sz="2200" baseline="33000" dirty="0" smtClean="0">
                <a:latin typeface="Arial" pitchFamily="34"/>
                <a:ea typeface="Gothic" pitchFamily="2"/>
                <a:cs typeface="Gothic" pitchFamily="2"/>
              </a:rPr>
              <a:t>1-2</a:t>
            </a: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 1-2 superscript indicates this is a between-satellite difference.</a:t>
            </a:r>
            <a:endParaRPr lang="en-GB" sz="2200" dirty="0">
              <a:latin typeface="Arial" pitchFamily="34"/>
              <a:ea typeface="Gothic" pitchFamily="2"/>
              <a:cs typeface="Gothic" pitchFamily="2"/>
            </a:endParaRPr>
          </a:p>
        </p:txBody>
      </p:sp>
      <p:grpSp>
        <p:nvGrpSpPr>
          <p:cNvPr id="20"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22"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6" name="Group 7"/>
          <p:cNvGrpSpPr>
            <a:grpSpLocks/>
          </p:cNvGrpSpPr>
          <p:nvPr/>
        </p:nvGrpSpPr>
        <p:grpSpPr bwMode="auto">
          <a:xfrm>
            <a:off x="8505825" y="6540500"/>
            <a:ext cx="257175" cy="277813"/>
            <a:chOff x="5904" y="4543"/>
            <a:chExt cx="178" cy="193"/>
          </a:xfrm>
        </p:grpSpPr>
        <p:sp>
          <p:nvSpPr>
            <p:cNvPr id="2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8" name="Group 9"/>
            <p:cNvGrpSpPr>
              <a:grpSpLocks/>
            </p:cNvGrpSpPr>
            <p:nvPr/>
          </p:nvGrpSpPr>
          <p:grpSpPr bwMode="auto">
            <a:xfrm>
              <a:off x="5904" y="4543"/>
              <a:ext cx="178" cy="193"/>
              <a:chOff x="5904" y="4543"/>
              <a:chExt cx="178" cy="193"/>
            </a:xfrm>
          </p:grpSpPr>
          <p:sp>
            <p:nvSpPr>
              <p:cNvPr id="2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54</a:t>
                </a:fld>
                <a:r>
                  <a:rPr lang="en-GB" sz="1800" b="1" dirty="0">
                    <a:solidFill>
                      <a:srgbClr val="282878"/>
                    </a:solidFill>
                  </a:rPr>
                  <a:t> </a:t>
                </a:r>
              </a:p>
            </p:txBody>
          </p:sp>
        </p:grpSp>
      </p:grpSp>
      <p:sp>
        <p:nvSpPr>
          <p:cNvPr id="31"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Single-Differencing</a:t>
            </a:r>
          </a:p>
        </p:txBody>
      </p:sp>
      <p:cxnSp>
        <p:nvCxnSpPr>
          <p:cNvPr id="37" name="Straight Arrow Connector 36"/>
          <p:cNvCxnSpPr/>
          <p:nvPr/>
        </p:nvCxnSpPr>
        <p:spPr>
          <a:xfrm flipV="1">
            <a:off x="5557652" y="2125683"/>
            <a:ext cx="1603169" cy="427511"/>
          </a:xfrm>
          <a:prstGeom prst="straightConnector1">
            <a:avLst/>
          </a:prstGeom>
          <a:ln w="34925">
            <a:solidFill>
              <a:srgbClr val="C0000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460" cy="314086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D</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endParaRPr lang="en-GB" sz="2200" baseline="33000" dirty="0" smtClean="0">
              <a:latin typeface="Arial" pitchFamily="34"/>
              <a:ea typeface="Gothic" pitchFamily="2"/>
              <a:cs typeface="Gothic" pitchFamily="2"/>
            </a:endParaRP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Now that the receiver clock error has been removed, several viable methods for computing positions are open to us:</a:t>
            </a:r>
          </a:p>
          <a:p>
            <a:pPr marL="285750" indent="-285750" hangingPunct="0">
              <a:lnSpc>
                <a:spcPct val="150000"/>
              </a:lnSpc>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b="1" dirty="0" smtClean="0">
                <a:latin typeface="Arial" pitchFamily="34"/>
                <a:ea typeface="Gothic" pitchFamily="2"/>
                <a:cs typeface="Gothic" pitchFamily="2"/>
              </a:rPr>
              <a:t>Point Positioning </a:t>
            </a:r>
            <a:r>
              <a:rPr lang="en-GB" sz="2400" dirty="0" smtClean="0">
                <a:latin typeface="Arial" pitchFamily="34"/>
                <a:ea typeface="Gothic" pitchFamily="2"/>
                <a:cs typeface="Gothic" pitchFamily="2"/>
              </a:rPr>
              <a:t>or </a:t>
            </a:r>
            <a:r>
              <a:rPr lang="en-GB" sz="2400" b="1" dirty="0" smtClean="0">
                <a:latin typeface="Arial" pitchFamily="34"/>
                <a:ea typeface="Gothic" pitchFamily="2"/>
                <a:cs typeface="Gothic" pitchFamily="2"/>
              </a:rPr>
              <a:t>Precise Point Positioning </a:t>
            </a:r>
            <a:r>
              <a:rPr lang="en-GB" sz="2400" dirty="0" smtClean="0">
                <a:latin typeface="Arial" pitchFamily="34"/>
                <a:ea typeface="Gothic" pitchFamily="2"/>
                <a:cs typeface="Gothic" pitchFamily="2"/>
              </a:rPr>
              <a:t>(PPP).</a:t>
            </a:r>
          </a:p>
          <a:p>
            <a:pPr marL="285750" indent="-285750" hangingPunct="0">
              <a:lnSpc>
                <a:spcPct val="150000"/>
              </a:lnSpc>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b="1" dirty="0" smtClean="0">
                <a:latin typeface="Arial" pitchFamily="34"/>
                <a:ea typeface="Gothic" pitchFamily="2"/>
                <a:cs typeface="Gothic" pitchFamily="2"/>
              </a:rPr>
              <a:t>Differential GNSS </a:t>
            </a:r>
            <a:r>
              <a:rPr lang="en-GB" sz="2400" dirty="0" smtClean="0">
                <a:latin typeface="Arial" pitchFamily="34"/>
                <a:ea typeface="Gothic" pitchFamily="2"/>
                <a:cs typeface="Gothic" pitchFamily="2"/>
              </a:rPr>
              <a:t>(DGNSS).</a:t>
            </a:r>
          </a:p>
          <a:p>
            <a:pPr marL="285750" indent="-285750" hangingPunct="0">
              <a:lnSpc>
                <a:spcPct val="150000"/>
              </a:lnSpc>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b="1" dirty="0" smtClean="0">
                <a:latin typeface="Arial" pitchFamily="34"/>
                <a:ea typeface="Gothic" pitchFamily="2"/>
                <a:cs typeface="Gothic" pitchFamily="2"/>
              </a:rPr>
              <a:t>Double-differencing</a:t>
            </a:r>
            <a:r>
              <a:rPr lang="en-GB" sz="2400" dirty="0" smtClean="0">
                <a:latin typeface="Arial" pitchFamily="34"/>
                <a:ea typeface="Gothic" pitchFamily="2"/>
                <a:cs typeface="Gothic" pitchFamily="2"/>
              </a:rPr>
              <a:t>.</a:t>
            </a:r>
            <a:endParaRPr lang="en-GB" sz="24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2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55</a:t>
                </a:fld>
                <a:r>
                  <a:rPr lang="en-GB" sz="1800" b="1" dirty="0">
                    <a:solidFill>
                      <a:srgbClr val="282878"/>
                    </a:solidFill>
                  </a:rPr>
                  <a:t> </a:t>
                </a:r>
              </a:p>
            </p:txBody>
          </p:sp>
        </p:grpSp>
      </p:grpSp>
      <p:sp>
        <p:nvSpPr>
          <p:cNvPr id="3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Where to from here?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460" cy="343562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Most of the other effects,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have very good models. And organization like the IGS distribute satellite clock corrections.</a:t>
            </a:r>
            <a:br>
              <a:rPr lang="en-GB" sz="2200" dirty="0" smtClean="0">
                <a:latin typeface="Arial" pitchFamily="34"/>
                <a:ea typeface="Gothic" pitchFamily="2"/>
                <a:cs typeface="Gothic" pitchFamily="2"/>
              </a:rPr>
            </a:br>
            <a:r>
              <a:rPr lang="en-GB" sz="2200" dirty="0" smtClean="0">
                <a:latin typeface="Arial" pitchFamily="34"/>
                <a:ea typeface="Gothic" pitchFamily="2"/>
                <a:cs typeface="Gothic" pitchFamily="2"/>
              </a:rPr>
              <a:t>With this information we can turn this</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D</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endParaRPr lang="en-GB" sz="2200" baseline="330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into this</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D</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MODEL</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US" sz="2200" baseline="33000" dirty="0" smtClean="0">
                <a:latin typeface="Arial" pitchFamily="34"/>
                <a:ea typeface="Gothic" pitchFamily="2"/>
                <a:cs typeface="Gothic" pitchFamily="2"/>
              </a:rPr>
              <a:t> </a:t>
            </a:r>
            <a:r>
              <a:rPr lang="en-US" sz="2200" dirty="0" smtClean="0">
                <a:latin typeface="Arial" pitchFamily="34"/>
                <a:ea typeface="Gothic" pitchFamily="2"/>
                <a:cs typeface="Gothic" pitchFamily="2"/>
              </a:rPr>
              <a:t>– MEASURED</a:t>
            </a:r>
            <a:r>
              <a:rPr lang="en-GB" sz="2200" baseline="33000" dirty="0" smtClean="0">
                <a:latin typeface="Arial" pitchFamily="34"/>
                <a:ea typeface="Gothic" pitchFamily="2"/>
                <a:cs typeface="Gothic" pitchFamily="2"/>
              </a:rPr>
              <a:t>α-</a:t>
            </a:r>
            <a:r>
              <a:rPr lang="el-GR" sz="2200" baseline="33000" dirty="0" smtClean="0">
                <a:latin typeface="Arial" pitchFamily="34"/>
                <a:ea typeface="Gothic" pitchFamily="2"/>
                <a:cs typeface="Gothic" pitchFamily="2"/>
              </a:rPr>
              <a:t>β</a:t>
            </a:r>
            <a:r>
              <a:rPr lang="en-US" sz="2200" baseline="33000" dirty="0" smtClean="0">
                <a:latin typeface="Arial" pitchFamily="34"/>
                <a:ea typeface="Gothic" pitchFamily="2"/>
                <a:cs typeface="Gothic" pitchFamily="2"/>
              </a:rPr>
              <a:t> </a:t>
            </a:r>
            <a:r>
              <a:rPr lang="en-US" sz="2200" dirty="0" smtClean="0">
                <a:latin typeface="Arial" pitchFamily="34"/>
                <a:ea typeface="Gothic" pitchFamily="2"/>
                <a:cs typeface="Gothic" pitchFamily="2"/>
              </a:rPr>
              <a:t>)</a:t>
            </a: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Gothic" pitchFamily="2"/>
              </a:rPr>
              <a:t>Rewriting</a:t>
            </a:r>
            <a:endParaRPr lang="en-GB" sz="2400" dirty="0" smtClean="0">
              <a:latin typeface="Arial" pitchFamily="34"/>
              <a:ea typeface="Gothic" pitchFamily="2"/>
              <a:cs typeface="Gothic" pitchFamily="2"/>
            </a:endParaRP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D</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i="1" dirty="0" err="1" smtClean="0">
                <a:ea typeface="Gothic" pitchFamily="2"/>
                <a:cs typeface="Arial" pitchFamily="34" charset="0"/>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endParaRPr lang="en-GB" sz="24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2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56</a:t>
                </a:fld>
                <a:r>
                  <a:rPr lang="en-GB" sz="1800" b="1" dirty="0">
                    <a:solidFill>
                      <a:srgbClr val="282878"/>
                    </a:solidFill>
                  </a:rPr>
                  <a:t> </a:t>
                </a:r>
              </a:p>
            </p:txBody>
          </p:sp>
        </p:grpSp>
      </p:grpSp>
      <p:sp>
        <p:nvSpPr>
          <p:cNvPr id="3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PPP</a:t>
            </a:r>
          </a:p>
        </p:txBody>
      </p:sp>
      <p:cxnSp>
        <p:nvCxnSpPr>
          <p:cNvPr id="15" name="Straight Arrow Connector 14"/>
          <p:cNvCxnSpPr/>
          <p:nvPr/>
        </p:nvCxnSpPr>
        <p:spPr>
          <a:xfrm flipV="1">
            <a:off x="2588821" y="2980724"/>
            <a:ext cx="2695698" cy="36813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555673" y="2954994"/>
            <a:ext cx="2695698" cy="36813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13267" y="2700665"/>
            <a:ext cx="723275" cy="369332"/>
          </a:xfrm>
          <a:prstGeom prst="rect">
            <a:avLst/>
          </a:prstGeom>
          <a:noFill/>
        </p:spPr>
        <p:txBody>
          <a:bodyPr wrap="none" rtlCol="0">
            <a:spAutoFit/>
          </a:bodyPr>
          <a:lstStyle/>
          <a:p>
            <a:r>
              <a:rPr lang="en-US" dirty="0" smtClean="0">
                <a:solidFill>
                  <a:srgbClr val="C00000"/>
                </a:solidFill>
              </a:rPr>
              <a:t>small</a:t>
            </a:r>
            <a:endParaRPr lang="en-US" dirty="0">
              <a:solidFill>
                <a:srgbClr val="C00000"/>
              </a:solidFill>
            </a:endParaRPr>
          </a:p>
        </p:txBody>
      </p:sp>
      <p:sp>
        <p:nvSpPr>
          <p:cNvPr id="18" name="TextBox 17"/>
          <p:cNvSpPr txBox="1"/>
          <p:nvPr/>
        </p:nvSpPr>
        <p:spPr>
          <a:xfrm>
            <a:off x="8191995" y="2700665"/>
            <a:ext cx="633507" cy="369332"/>
          </a:xfrm>
          <a:prstGeom prst="rect">
            <a:avLst/>
          </a:prstGeom>
          <a:noFill/>
        </p:spPr>
        <p:txBody>
          <a:bodyPr wrap="none" rtlCol="0">
            <a:spAutoFit/>
          </a:bodyPr>
          <a:lstStyle/>
          <a:p>
            <a:r>
              <a:rPr lang="en-US" dirty="0" smtClean="0">
                <a:solidFill>
                  <a:srgbClr val="C00000"/>
                </a:solidFill>
              </a:rPr>
              <a:t>zero</a:t>
            </a:r>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460" cy="2226507"/>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D</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i="1" dirty="0" err="1" smtClean="0">
                <a:ea typeface="Gothic" pitchFamily="2"/>
                <a:cs typeface="Arial" pitchFamily="34" charset="0"/>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endParaRPr lang="en-US" sz="22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Now we essentially have uncorrupted data, </a:t>
            </a:r>
            <a:r>
              <a:rPr lang="en-GB" sz="2400" dirty="0" err="1" smtClean="0">
                <a:latin typeface="Arial" pitchFamily="34"/>
                <a:ea typeface="Gothic" pitchFamily="2"/>
                <a:cs typeface="Gothic" pitchFamily="2"/>
              </a:rPr>
              <a:t>D</a:t>
            </a:r>
            <a:r>
              <a:rPr lang="en-GB" sz="2400" baseline="33000" dirty="0" err="1" smtClean="0">
                <a:latin typeface="Arial" pitchFamily="34"/>
                <a:ea typeface="Gothic" pitchFamily="2"/>
                <a:cs typeface="Gothic" pitchFamily="2"/>
              </a:rPr>
              <a:t>α</a:t>
            </a:r>
            <a:r>
              <a:rPr lang="en-GB" sz="2400" baseline="33000" dirty="0" smtClean="0">
                <a:latin typeface="Arial" pitchFamily="34"/>
                <a:ea typeface="Gothic" pitchFamily="2"/>
                <a:cs typeface="Gothic" pitchFamily="2"/>
              </a:rPr>
              <a:t>-</a:t>
            </a:r>
            <a:r>
              <a:rPr lang="el-GR" sz="2400" baseline="33000" dirty="0" smtClean="0">
                <a:latin typeface="Arial" pitchFamily="34"/>
                <a:ea typeface="Gothic" pitchFamily="2"/>
                <a:cs typeface="Gothic" pitchFamily="2"/>
              </a:rPr>
              <a:t>β</a:t>
            </a:r>
            <a:r>
              <a:rPr lang="en-GB" sz="2400" baseline="-33000" dirty="0" smtClean="0">
                <a:latin typeface="Arial" pitchFamily="34"/>
                <a:ea typeface="Gothic" pitchFamily="2"/>
                <a:cs typeface="Gothic" pitchFamily="2"/>
              </a:rPr>
              <a:t>A</a:t>
            </a:r>
            <a:r>
              <a:rPr lang="en-GB" sz="2400" dirty="0" smtClean="0">
                <a:latin typeface="Arial" pitchFamily="34"/>
                <a:ea typeface="Gothic" pitchFamily="2"/>
                <a:cs typeface="Gothic" pitchFamily="2"/>
              </a:rPr>
              <a:t>, with a few nagging but small, unmodelled effects, </a:t>
            </a:r>
            <a:r>
              <a:rPr lang="en-GB" sz="2400" i="1" dirty="0" err="1" smtClean="0">
                <a:ea typeface="Gothic" pitchFamily="2"/>
                <a:cs typeface="Arial" pitchFamily="34" charset="0"/>
              </a:rPr>
              <a:t>oe</a:t>
            </a:r>
            <a:r>
              <a:rPr lang="en-GB" sz="2400" baseline="33000" dirty="0" err="1" smtClean="0">
                <a:latin typeface="Arial" pitchFamily="34"/>
                <a:ea typeface="Gothic" pitchFamily="2"/>
                <a:cs typeface="Gothic" pitchFamily="2"/>
              </a:rPr>
              <a:t>α</a:t>
            </a:r>
            <a:r>
              <a:rPr lang="en-GB" sz="2400" baseline="33000" dirty="0" smtClean="0">
                <a:latin typeface="Arial" pitchFamily="34"/>
                <a:ea typeface="Gothic" pitchFamily="2"/>
                <a:cs typeface="Gothic" pitchFamily="2"/>
              </a:rPr>
              <a:t>-</a:t>
            </a:r>
            <a:r>
              <a:rPr lang="el-GR" sz="2400" baseline="33000" dirty="0" smtClean="0">
                <a:latin typeface="Arial" pitchFamily="34"/>
                <a:ea typeface="Gothic" pitchFamily="2"/>
                <a:cs typeface="Gothic" pitchFamily="2"/>
              </a:rPr>
              <a:t>β</a:t>
            </a:r>
            <a:r>
              <a:rPr lang="en-GB" sz="2400" baseline="-33000" dirty="0" smtClean="0">
                <a:latin typeface="Arial" pitchFamily="34"/>
                <a:ea typeface="Gothic" pitchFamily="2"/>
                <a:cs typeface="Gothic" pitchFamily="2"/>
              </a:rPr>
              <a:t>A</a:t>
            </a:r>
            <a:r>
              <a:rPr lang="en-GB" sz="2400" dirty="0" smtClean="0">
                <a:latin typeface="Arial" pitchFamily="34"/>
                <a:ea typeface="Gothic" pitchFamily="2"/>
                <a:cs typeface="Gothic" pitchFamily="2"/>
              </a:rPr>
              <a:t>, that can be ignored or averaged away or estimated as part of the position solution.</a:t>
            </a:r>
            <a:endParaRPr lang="en-GB" sz="24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2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57</a:t>
                </a:fld>
                <a:r>
                  <a:rPr lang="en-GB" sz="1800" b="1" dirty="0">
                    <a:solidFill>
                      <a:srgbClr val="282878"/>
                    </a:solidFill>
                  </a:rPr>
                  <a:t> </a:t>
                </a:r>
              </a:p>
            </p:txBody>
          </p:sp>
        </p:grpSp>
      </p:grpSp>
      <p:sp>
        <p:nvSpPr>
          <p:cNvPr id="3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PPP</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460" cy="389266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Pros:</a:t>
            </a:r>
          </a:p>
          <a:p>
            <a:pPr marL="285750" indent="-285750" hangingPunct="0">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smtClean="0">
                <a:latin typeface="Arial" pitchFamily="34"/>
                <a:ea typeface="Gothic" pitchFamily="2"/>
                <a:cs typeface="Gothic" pitchFamily="2"/>
              </a:rPr>
              <a:t>Can produce centimeter accuracies.</a:t>
            </a:r>
          </a:p>
          <a:p>
            <a:pPr marL="285750" indent="-285750" hangingPunct="0">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smtClean="0">
                <a:latin typeface="Arial" pitchFamily="34"/>
                <a:ea typeface="Gothic" pitchFamily="2"/>
                <a:cs typeface="Gothic" pitchFamily="2"/>
              </a:rPr>
              <a:t>Can work with a single receiver.</a:t>
            </a:r>
          </a:p>
          <a:p>
            <a:pPr marL="285750" indent="-285750" hangingPunct="0">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smtClean="0">
                <a:latin typeface="Arial" pitchFamily="34"/>
                <a:ea typeface="Gothic" pitchFamily="2"/>
                <a:cs typeface="Gothic" pitchFamily="2"/>
              </a:rPr>
              <a:t>Can work with kinematic or static data.</a:t>
            </a: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4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Cons:</a:t>
            </a:r>
          </a:p>
          <a:p>
            <a:pPr marL="285750" indent="-285750" hangingPunct="0">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Requires external information for higher accuracies.</a:t>
            </a:r>
          </a:p>
          <a:p>
            <a:pPr marL="285750" indent="-285750" hangingPunct="0">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Requires </a:t>
            </a:r>
            <a:r>
              <a:rPr lang="en-US" sz="2400" i="1" dirty="0" smtClean="0">
                <a:latin typeface="Arial" pitchFamily="34"/>
                <a:ea typeface="Gothic" pitchFamily="2"/>
                <a:cs typeface="Gothic" pitchFamily="2"/>
              </a:rPr>
              <a:t>really</a:t>
            </a:r>
            <a:r>
              <a:rPr lang="en-US" sz="2400" dirty="0" smtClean="0">
                <a:latin typeface="Arial" pitchFamily="34"/>
                <a:ea typeface="Gothic" pitchFamily="2"/>
                <a:cs typeface="Gothic" pitchFamily="2"/>
              </a:rPr>
              <a:t> good and complete models for centimeter accuracy.</a:t>
            </a:r>
          </a:p>
          <a:p>
            <a:pPr marL="285750" indent="-285750" hangingPunct="0">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Requires at least a short period of time to initialize the unmodelled effects and integers for higher accuracies.</a:t>
            </a:r>
            <a:endParaRPr lang="en-GB" sz="24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2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58</a:t>
                </a:fld>
                <a:r>
                  <a:rPr lang="en-GB" sz="1800" b="1" dirty="0">
                    <a:solidFill>
                      <a:srgbClr val="282878"/>
                    </a:solidFill>
                  </a:rPr>
                  <a:t> </a:t>
                </a:r>
              </a:p>
            </p:txBody>
          </p:sp>
        </p:grpSp>
      </p:grpSp>
      <p:sp>
        <p:nvSpPr>
          <p:cNvPr id="3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PPP Pros and Cons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460" cy="210852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Gothic" pitchFamily="2"/>
              </a:rPr>
              <a:t>Suppose you have two receivers sort of close to each other: one at an unknown location we’ll identify as A, and one at a very well known location identified as R. Of course that means if you have two sets of data</a:t>
            </a: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D</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US" sz="2200" dirty="0" smtClean="0">
                <a:latin typeface="Arial" pitchFamily="34"/>
                <a:ea typeface="Gothic" pitchFamily="2"/>
                <a:cs typeface="Gothic" pitchFamily="2"/>
              </a:rPr>
              <a:t>	and	</a:t>
            </a: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D</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endParaRPr lang="en-GB" sz="24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2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59</a:t>
                </a:fld>
                <a:r>
                  <a:rPr lang="en-GB" sz="1800" b="1" dirty="0">
                    <a:solidFill>
                      <a:srgbClr val="282878"/>
                    </a:solidFill>
                  </a:rPr>
                  <a:t> </a:t>
                </a:r>
              </a:p>
            </p:txBody>
          </p:sp>
        </p:grpSp>
      </p:grpSp>
      <p:sp>
        <p:nvSpPr>
          <p:cNvPr id="3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DGNSS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0" y="1051560"/>
            <a:ext cx="8595360" cy="5279202"/>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These are the site designations and antennas identifiers.</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smtClean="0">
                <a:latin typeface="Courier New" pitchFamily="49" charset="0"/>
                <a:ea typeface="Gothic" pitchFamily="2"/>
                <a:cs typeface="Courier New" pitchFamily="49" charset="0"/>
              </a:rPr>
              <a:t>SITE     ANTENNA                              </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solidFill>
                  <a:schemeClr val="accent1">
                    <a:lumMod val="75000"/>
                  </a:schemeClr>
                </a:solidFill>
                <a:latin typeface="Courier New" pitchFamily="49" charset="0"/>
                <a:ea typeface="Gothic" pitchFamily="2"/>
                <a:cs typeface="Courier New" pitchFamily="49" charset="0"/>
              </a:rPr>
              <a:t>algo</a:t>
            </a:r>
            <a:r>
              <a:rPr lang="en-GB" b="1" dirty="0" smtClean="0">
                <a:solidFill>
                  <a:schemeClr val="accent1">
                    <a:lumMod val="75000"/>
                  </a:schemeClr>
                </a:solidFill>
                <a:latin typeface="Courier New" pitchFamily="49" charset="0"/>
                <a:ea typeface="Gothic" pitchFamily="2"/>
                <a:cs typeface="Courier New" pitchFamily="49" charset="0"/>
              </a:rPr>
              <a:t> -	"AOAD/M_T            "; IERS ITRF2000</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solidFill>
                  <a:schemeClr val="accent1">
                    <a:lumMod val="75000"/>
                  </a:schemeClr>
                </a:solidFill>
                <a:latin typeface="Courier New" pitchFamily="49" charset="0"/>
                <a:ea typeface="Gothic" pitchFamily="2"/>
                <a:cs typeface="Courier New" pitchFamily="49" charset="0"/>
              </a:rPr>
              <a:t>aoml</a:t>
            </a:r>
            <a:r>
              <a:rPr lang="en-GB" b="1" dirty="0" smtClean="0">
                <a:solidFill>
                  <a:schemeClr val="accent1">
                    <a:lumMod val="75000"/>
                  </a:schemeClr>
                </a:solidFill>
                <a:latin typeface="Courier New" pitchFamily="49" charset="0"/>
                <a:ea typeface="Gothic" pitchFamily="2"/>
                <a:cs typeface="Courier New" pitchFamily="49" charset="0"/>
              </a:rPr>
              <a:t> -	"AOAD/M_T            "; IERS ITRF2000</a:t>
            </a:r>
            <a:endParaRPr lang="en-GB" b="1" dirty="0" smtClean="0">
              <a:latin typeface="Courier New" pitchFamily="49" charset="0"/>
              <a:ea typeface="Gothic" pitchFamily="2"/>
              <a:cs typeface="Courier New" pitchFamily="49" charset="0"/>
            </a:endParaRP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solidFill>
                  <a:schemeClr val="accent1">
                    <a:lumMod val="75000"/>
                  </a:schemeClr>
                </a:solidFill>
                <a:latin typeface="Courier New" pitchFamily="49" charset="0"/>
                <a:ea typeface="Gothic" pitchFamily="2"/>
                <a:cs typeface="Courier New" pitchFamily="49" charset="0"/>
              </a:rPr>
              <a:t>nlib</a:t>
            </a:r>
            <a:r>
              <a:rPr lang="en-GB" b="1" dirty="0" smtClean="0">
                <a:solidFill>
                  <a:schemeClr val="accent1">
                    <a:lumMod val="75000"/>
                  </a:schemeClr>
                </a:solidFill>
                <a:latin typeface="Courier New" pitchFamily="49" charset="0"/>
                <a:ea typeface="Gothic" pitchFamily="2"/>
                <a:cs typeface="Courier New" pitchFamily="49" charset="0"/>
              </a:rPr>
              <a:t> -	"AOAD/M_T            "; IERS ITRF2000</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latin typeface="Courier New" pitchFamily="49" charset="0"/>
                <a:ea typeface="Gothic" pitchFamily="2"/>
                <a:cs typeface="Courier New" pitchFamily="49" charset="0"/>
              </a:rPr>
              <a:t>colb</a:t>
            </a:r>
            <a:r>
              <a:rPr lang="en-GB" b="1" dirty="0" smtClean="0">
                <a:latin typeface="Courier New" pitchFamily="49" charset="0"/>
                <a:ea typeface="Gothic" pitchFamily="2"/>
                <a:cs typeface="Courier New" pitchFamily="49" charset="0"/>
              </a:rPr>
              <a:t> -	"TRM29659.00         "</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latin typeface="Courier New" pitchFamily="49" charset="0"/>
                <a:ea typeface="Gothic" pitchFamily="2"/>
                <a:cs typeface="Courier New" pitchFamily="49" charset="0"/>
              </a:rPr>
              <a:t>defi</a:t>
            </a:r>
            <a:r>
              <a:rPr lang="en-GB" b="1" dirty="0" smtClean="0">
                <a:latin typeface="Courier New" pitchFamily="49" charset="0"/>
                <a:ea typeface="Gothic" pitchFamily="2"/>
                <a:cs typeface="Courier New" pitchFamily="49" charset="0"/>
              </a:rPr>
              <a:t> -	"TRM29659.00         "</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latin typeface="Courier New" pitchFamily="49" charset="0"/>
                <a:ea typeface="Gothic" pitchFamily="2"/>
                <a:cs typeface="Courier New" pitchFamily="49" charset="0"/>
              </a:rPr>
              <a:t>erla</a:t>
            </a:r>
            <a:r>
              <a:rPr lang="en-GB" b="1" dirty="0" smtClean="0">
                <a:latin typeface="Courier New" pitchFamily="49" charset="0"/>
                <a:ea typeface="Gothic" pitchFamily="2"/>
                <a:cs typeface="Courier New" pitchFamily="49" charset="0"/>
              </a:rPr>
              <a:t> -	"ASH700936C_M        "; IERS ITRF2000</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latin typeface="Courier New" pitchFamily="49" charset="0"/>
                <a:ea typeface="Gothic" pitchFamily="2"/>
                <a:cs typeface="Courier New" pitchFamily="49" charset="0"/>
              </a:rPr>
              <a:t>freo</a:t>
            </a:r>
            <a:r>
              <a:rPr lang="en-GB" b="1" dirty="0" smtClean="0">
                <a:latin typeface="Courier New" pitchFamily="49" charset="0"/>
                <a:ea typeface="Gothic" pitchFamily="2"/>
                <a:cs typeface="Courier New" pitchFamily="49" charset="0"/>
              </a:rPr>
              <a:t> -	"TRM29659.00         "</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latin typeface="Courier New" pitchFamily="49" charset="0"/>
                <a:ea typeface="Gothic" pitchFamily="2"/>
                <a:cs typeface="Courier New" pitchFamily="49" charset="0"/>
              </a:rPr>
              <a:t>galb</a:t>
            </a:r>
            <a:r>
              <a:rPr lang="en-GB" b="1" dirty="0" smtClean="0">
                <a:latin typeface="Courier New" pitchFamily="49" charset="0"/>
                <a:ea typeface="Gothic" pitchFamily="2"/>
                <a:cs typeface="Courier New" pitchFamily="49" charset="0"/>
              </a:rPr>
              <a:t> -	"LEIAT303        LEIC"; IERS ITRF2000</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smtClean="0">
                <a:latin typeface="Courier New" pitchFamily="49" charset="0"/>
                <a:ea typeface="Gothic" pitchFamily="2"/>
                <a:cs typeface="Courier New" pitchFamily="49" charset="0"/>
              </a:rPr>
              <a:t>gust -	"TRM29659.00         "</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latin typeface="Courier New" pitchFamily="49" charset="0"/>
                <a:ea typeface="Gothic" pitchFamily="2"/>
                <a:cs typeface="Courier New" pitchFamily="49" charset="0"/>
              </a:rPr>
              <a:t>leba</a:t>
            </a:r>
            <a:r>
              <a:rPr lang="en-GB" b="1" dirty="0" smtClean="0">
                <a:latin typeface="Courier New" pitchFamily="49" charset="0"/>
                <a:ea typeface="Gothic" pitchFamily="2"/>
                <a:cs typeface="Courier New" pitchFamily="49" charset="0"/>
              </a:rPr>
              <a:t> -	"TRM29659.00         "</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latin typeface="Courier New" pitchFamily="49" charset="0"/>
                <a:ea typeface="Gothic" pitchFamily="2"/>
                <a:cs typeface="Courier New" pitchFamily="49" charset="0"/>
              </a:rPr>
              <a:t>mcon</a:t>
            </a:r>
            <a:r>
              <a:rPr lang="en-GB" b="1" dirty="0" smtClean="0">
                <a:latin typeface="Courier New" pitchFamily="49" charset="0"/>
                <a:ea typeface="Gothic" pitchFamily="2"/>
                <a:cs typeface="Courier New" pitchFamily="49" charset="0"/>
              </a:rPr>
              <a:t> -	"TRM29659.00         "</a:t>
            </a:r>
            <a:endParaRPr lang="en-GB" b="1" dirty="0" smtClean="0">
              <a:solidFill>
                <a:schemeClr val="accent1">
                  <a:lumMod val="75000"/>
                </a:schemeClr>
              </a:solidFill>
              <a:latin typeface="Courier New" pitchFamily="49" charset="0"/>
              <a:ea typeface="Gothic" pitchFamily="2"/>
              <a:cs typeface="Courier New" pitchFamily="49" charset="0"/>
            </a:endParaRP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latin typeface="Courier New" pitchFamily="49" charset="0"/>
                <a:ea typeface="Gothic" pitchFamily="2"/>
                <a:cs typeface="Courier New" pitchFamily="49" charset="0"/>
              </a:rPr>
              <a:t>pktn</a:t>
            </a:r>
            <a:r>
              <a:rPr lang="en-GB" b="1" dirty="0" smtClean="0">
                <a:latin typeface="Courier New" pitchFamily="49" charset="0"/>
                <a:ea typeface="Gothic" pitchFamily="2"/>
                <a:cs typeface="Courier New" pitchFamily="49" charset="0"/>
              </a:rPr>
              <a:t> -	"TRM29659.00         "</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latin typeface="Courier New" pitchFamily="49" charset="0"/>
                <a:ea typeface="Gothic" pitchFamily="2"/>
                <a:cs typeface="Courier New" pitchFamily="49" charset="0"/>
              </a:rPr>
              <a:t>sidn</a:t>
            </a:r>
            <a:r>
              <a:rPr lang="en-GB" b="1" dirty="0" smtClean="0">
                <a:latin typeface="Courier New" pitchFamily="49" charset="0"/>
                <a:ea typeface="Gothic" pitchFamily="2"/>
                <a:cs typeface="Courier New" pitchFamily="49" charset="0"/>
              </a:rPr>
              <a:t> -	"TRM29659.00         "</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err="1" smtClean="0">
                <a:latin typeface="Courier New" pitchFamily="49" charset="0"/>
                <a:ea typeface="Gothic" pitchFamily="2"/>
                <a:cs typeface="Courier New" pitchFamily="49" charset="0"/>
              </a:rPr>
              <a:t>stkr</a:t>
            </a:r>
            <a:r>
              <a:rPr lang="en-GB" b="1" dirty="0" smtClean="0">
                <a:latin typeface="Courier New" pitchFamily="49" charset="0"/>
                <a:ea typeface="Gothic" pitchFamily="2"/>
                <a:cs typeface="Courier New" pitchFamily="49" charset="0"/>
              </a:rPr>
              <a:t> -	"ASH700718B          "</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smtClean="0">
                <a:latin typeface="Courier New" pitchFamily="49" charset="0"/>
                <a:ea typeface="Gothic" pitchFamily="2"/>
                <a:cs typeface="Courier New" pitchFamily="49" charset="0"/>
              </a:rPr>
              <a:t>tiff -	"TRM29659.00         "</a:t>
            </a:r>
          </a:p>
          <a:p>
            <a:pPr hangingPunct="0">
              <a:lnSpc>
                <a:spcPct val="11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b="1" dirty="0" smtClean="0">
                <a:latin typeface="Courier New" pitchFamily="49" charset="0"/>
                <a:ea typeface="Gothic" pitchFamily="2"/>
                <a:cs typeface="Courier New" pitchFamily="49" charset="0"/>
              </a:rPr>
              <a:t>woos -	"TRM29659.00         "</a:t>
            </a:r>
            <a:endParaRPr lang="en-GB" b="1" dirty="0">
              <a:latin typeface="Courier New" pitchFamily="49" charset="0"/>
              <a:ea typeface="Gothic" pitchFamily="2"/>
              <a:cs typeface="Courier New" pitchFamily="49" charset="0"/>
            </a:endParaRPr>
          </a:p>
        </p:txBody>
      </p:sp>
      <p:sp>
        <p:nvSpPr>
          <p:cNvPr id="14"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The Test Network’s Hardware</a:t>
            </a: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6</a:t>
                </a:fld>
                <a:r>
                  <a:rPr lang="en-GB" sz="1800" b="1" dirty="0">
                    <a:solidFill>
                      <a:srgbClr val="282878"/>
                    </a:solidFill>
                  </a:rPr>
                  <a:t> </a:t>
                </a:r>
              </a:p>
            </p:txBody>
          </p:sp>
        </p:grpSp>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460" cy="415812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We know R’s position so we can turn the problem around for that receiver. We can compute what the value of the uncorrupted data should be, we’ll call this computed data value </a:t>
            </a:r>
            <a:r>
              <a:rPr lang="en-GB" sz="2200" dirty="0" err="1" smtClean="0">
                <a:latin typeface="Arial" pitchFamily="34"/>
                <a:ea typeface="Gothic" pitchFamily="2"/>
                <a:cs typeface="Gothic" pitchFamily="2"/>
              </a:rPr>
              <a:t>C</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then use </a:t>
            </a:r>
            <a:r>
              <a:rPr lang="en-GB" sz="2200" dirty="0" err="1" smtClean="0">
                <a:latin typeface="Arial" pitchFamily="34"/>
                <a:ea typeface="Gothic" pitchFamily="2"/>
                <a:cs typeface="Gothic" pitchFamily="2"/>
              </a:rPr>
              <a:t>C</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to compute the other effects and errors every epoch.</a:t>
            </a: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  </a:t>
            </a:r>
            <a:r>
              <a:rPr lang="en-GB"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D</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endParaRPr lang="en-US" sz="2200" baseline="33000" dirty="0" smtClean="0">
              <a:latin typeface="Arial" pitchFamily="34"/>
              <a:ea typeface="Gothic" pitchFamily="2"/>
              <a:cs typeface="Gothic" pitchFamily="2"/>
            </a:endParaRPr>
          </a:p>
          <a:p>
            <a:pPr algn="ct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Gothic" pitchFamily="2"/>
              </a:rPr>
              <a:t>or</a:t>
            </a:r>
            <a:endParaRPr lang="en-GB" sz="2200" dirty="0" smtClean="0">
              <a:latin typeface="Arial" pitchFamily="34"/>
              <a:ea typeface="Gothic" pitchFamily="2"/>
              <a:cs typeface="Gothic" pitchFamily="2"/>
            </a:endParaRP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  </a:t>
            </a:r>
            <a:r>
              <a:rPr lang="en-GB"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endParaRPr lang="en-US" sz="2400" baseline="330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4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Rewriting</a:t>
            </a:r>
            <a:endParaRPr lang="en-GB" sz="2400" dirty="0" smtClean="0">
              <a:latin typeface="Arial" pitchFamily="34"/>
              <a:ea typeface="Gothic" pitchFamily="2"/>
              <a:cs typeface="Gothic" pitchFamily="2"/>
            </a:endParaRP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err="1" smtClean="0">
                <a:latin typeface="Arial" pitchFamily="34"/>
                <a:ea typeface="Gothic" pitchFamily="2"/>
                <a:cs typeface="Gothic" pitchFamily="2"/>
              </a:rPr>
              <a:t>correction</a:t>
            </a:r>
            <a:r>
              <a:rPr lang="en-GB" sz="2400" baseline="33000" dirty="0" err="1" smtClean="0">
                <a:latin typeface="Arial" pitchFamily="34"/>
                <a:ea typeface="Gothic" pitchFamily="2"/>
                <a:cs typeface="Gothic" pitchFamily="2"/>
              </a:rPr>
              <a:t>α</a:t>
            </a:r>
            <a:r>
              <a:rPr lang="en-GB" sz="2400" baseline="33000" dirty="0" smtClean="0">
                <a:latin typeface="Arial" pitchFamily="34"/>
                <a:ea typeface="Gothic" pitchFamily="2"/>
                <a:cs typeface="Gothic" pitchFamily="2"/>
              </a:rPr>
              <a:t>-</a:t>
            </a:r>
            <a:r>
              <a:rPr lang="el-GR" sz="2400" baseline="33000" dirty="0" smtClean="0">
                <a:latin typeface="Arial" pitchFamily="34"/>
                <a:ea typeface="Gothic" pitchFamily="2"/>
                <a:cs typeface="Gothic" pitchFamily="2"/>
              </a:rPr>
              <a:t>β</a:t>
            </a:r>
            <a:r>
              <a:rPr lang="en-GB" sz="2400" baseline="-33000" dirty="0" smtClean="0">
                <a:latin typeface="Arial" pitchFamily="34"/>
                <a:ea typeface="Gothic" pitchFamily="2"/>
                <a:cs typeface="Gothic" pitchFamily="2"/>
              </a:rPr>
              <a:t>R</a:t>
            </a:r>
            <a:r>
              <a:rPr lang="en-GB" sz="2400" dirty="0" smtClean="0">
                <a:latin typeface="Arial" pitchFamily="34"/>
                <a:ea typeface="Gothic" pitchFamily="2"/>
                <a:cs typeface="Gothic" pitchFamily="2"/>
              </a:rPr>
              <a:t> = </a:t>
            </a:r>
            <a:r>
              <a:rPr lang="en-GB" sz="2400" dirty="0" err="1" smtClean="0">
                <a:latin typeface="Arial" pitchFamily="34"/>
                <a:ea typeface="Gothic" pitchFamily="2"/>
                <a:cs typeface="Gothic" pitchFamily="2"/>
              </a:rPr>
              <a:t>OE</a:t>
            </a:r>
            <a:r>
              <a:rPr lang="en-GB" sz="2400" baseline="33000" dirty="0" err="1" smtClean="0">
                <a:latin typeface="Arial" pitchFamily="34"/>
                <a:ea typeface="Gothic" pitchFamily="2"/>
                <a:cs typeface="Gothic" pitchFamily="2"/>
              </a:rPr>
              <a:t>α</a:t>
            </a:r>
            <a:r>
              <a:rPr lang="en-GB" sz="2400" baseline="33000" dirty="0" smtClean="0">
                <a:latin typeface="Arial" pitchFamily="34"/>
                <a:ea typeface="Gothic" pitchFamily="2"/>
                <a:cs typeface="Gothic" pitchFamily="2"/>
              </a:rPr>
              <a:t>-</a:t>
            </a:r>
            <a:r>
              <a:rPr lang="el-GR" sz="2400" baseline="33000" dirty="0" smtClean="0">
                <a:latin typeface="Arial" pitchFamily="34"/>
                <a:ea typeface="Gothic" pitchFamily="2"/>
                <a:cs typeface="Gothic" pitchFamily="2"/>
              </a:rPr>
              <a:t>β</a:t>
            </a:r>
            <a:r>
              <a:rPr lang="en-GB" sz="2400" baseline="-33000" dirty="0" smtClean="0">
                <a:latin typeface="Arial" pitchFamily="34"/>
                <a:ea typeface="Gothic" pitchFamily="2"/>
                <a:cs typeface="Gothic" pitchFamily="2"/>
              </a:rPr>
              <a:t>R</a:t>
            </a:r>
            <a:r>
              <a:rPr lang="en-GB" sz="2400" dirty="0" smtClean="0">
                <a:latin typeface="Arial" pitchFamily="34"/>
                <a:ea typeface="Gothic" pitchFamily="2"/>
                <a:cs typeface="Gothic" pitchFamily="2"/>
              </a:rPr>
              <a:t> + </a:t>
            </a:r>
            <a:r>
              <a:rPr lang="en-GB" sz="2400" dirty="0" err="1" smtClean="0">
                <a:latin typeface="Arial" pitchFamily="34"/>
                <a:ea typeface="Gothic" pitchFamily="2"/>
                <a:cs typeface="Gothic" pitchFamily="2"/>
              </a:rPr>
              <a:t>ce</a:t>
            </a:r>
            <a:r>
              <a:rPr lang="en-GB" sz="2400" baseline="33000" dirty="0" err="1" smtClean="0">
                <a:latin typeface="Arial" pitchFamily="34"/>
                <a:ea typeface="Gothic" pitchFamily="2"/>
                <a:cs typeface="Gothic" pitchFamily="2"/>
              </a:rPr>
              <a:t>α</a:t>
            </a:r>
            <a:r>
              <a:rPr lang="en-GB" sz="2400" baseline="33000" dirty="0" smtClean="0">
                <a:latin typeface="Arial" pitchFamily="34"/>
                <a:ea typeface="Gothic" pitchFamily="2"/>
                <a:cs typeface="Gothic" pitchFamily="2"/>
              </a:rPr>
              <a:t>-</a:t>
            </a:r>
            <a:r>
              <a:rPr lang="el-GR" sz="2400" baseline="33000" dirty="0" smtClean="0">
                <a:latin typeface="Arial" pitchFamily="34"/>
                <a:ea typeface="Gothic" pitchFamily="2"/>
                <a:cs typeface="Gothic" pitchFamily="2"/>
              </a:rPr>
              <a:t>β</a:t>
            </a:r>
            <a:endParaRPr lang="en-GB" sz="2800" dirty="0" smtClean="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2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60</a:t>
                </a:fld>
                <a:r>
                  <a:rPr lang="en-GB" sz="1800" b="1" dirty="0">
                    <a:solidFill>
                      <a:srgbClr val="282878"/>
                    </a:solidFill>
                  </a:rPr>
                  <a:t> </a:t>
                </a:r>
              </a:p>
            </p:txBody>
          </p:sp>
        </p:grpSp>
      </p:grpSp>
      <p:sp>
        <p:nvSpPr>
          <p:cNvPr id="3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DGNSS</a:t>
            </a:r>
          </a:p>
        </p:txBody>
      </p:sp>
      <p:cxnSp>
        <p:nvCxnSpPr>
          <p:cNvPr id="16" name="Straight Arrow Connector 15"/>
          <p:cNvCxnSpPr/>
          <p:nvPr/>
        </p:nvCxnSpPr>
        <p:spPr>
          <a:xfrm flipV="1">
            <a:off x="3681351" y="2826333"/>
            <a:ext cx="1674421" cy="30875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06293" y="2522523"/>
            <a:ext cx="633507" cy="369332"/>
          </a:xfrm>
          <a:prstGeom prst="rect">
            <a:avLst/>
          </a:prstGeom>
          <a:noFill/>
        </p:spPr>
        <p:txBody>
          <a:bodyPr wrap="none" rtlCol="0">
            <a:spAutoFit/>
          </a:bodyPr>
          <a:lstStyle/>
          <a:p>
            <a:r>
              <a:rPr lang="en-US" dirty="0" smtClean="0">
                <a:solidFill>
                  <a:srgbClr val="C00000"/>
                </a:solidFill>
              </a:rPr>
              <a:t>zero</a:t>
            </a:r>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460" cy="474790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Gothic" pitchFamily="2"/>
              </a:rPr>
              <a:t>If we can do the computations for receiver R fast enough and get those results to receiver A, we have</a:t>
            </a:r>
            <a:endParaRPr lang="en-GB" sz="2200" dirty="0" smtClean="0">
              <a:latin typeface="Arial" pitchFamily="34"/>
              <a:ea typeface="Gothic" pitchFamily="2"/>
              <a:cs typeface="Gothic" pitchFamily="2"/>
            </a:endParaRP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a:t>
            </a:r>
            <a:r>
              <a:rPr lang="en-US" sz="2200" dirty="0" smtClean="0">
                <a:latin typeface="Arial" pitchFamily="34"/>
                <a:ea typeface="Gothic" pitchFamily="2"/>
                <a:cs typeface="Gothic" pitchFamily="2"/>
              </a:rPr>
              <a:t> correction</a:t>
            </a:r>
            <a:r>
              <a:rPr lang="en-GB" sz="2200" baseline="33000" dirty="0" smtClean="0">
                <a:latin typeface="Arial" pitchFamily="34"/>
                <a:ea typeface="Gothic" pitchFamily="2"/>
                <a:cs typeface="Gothic" pitchFamily="2"/>
              </a:rPr>
              <a:t>α-</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D</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a:t>
            </a:r>
            <a:r>
              <a:rPr lang="en-US"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US" sz="2200" dirty="0" smtClean="0">
                <a:latin typeface="Arial" pitchFamily="34"/>
                <a:ea typeface="Gothic" pitchFamily="2"/>
                <a:cs typeface="Gothic" pitchFamily="2"/>
              </a:rPr>
              <a:t> </a:t>
            </a:r>
            <a:r>
              <a:rPr lang="en-GB"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US" sz="2200" dirty="0" smtClean="0">
                <a:latin typeface="Arial" pitchFamily="34"/>
                <a:ea typeface="Gothic" pitchFamily="2"/>
                <a:cs typeface="Gothic" pitchFamily="2"/>
              </a:rPr>
              <a:t>)</a:t>
            </a:r>
            <a:endParaRPr lang="en-GB" sz="2200" dirty="0" smtClean="0">
              <a:latin typeface="Arial" pitchFamily="34"/>
              <a:ea typeface="Gothic" pitchFamily="2"/>
              <a:cs typeface="Gothic" pitchFamily="2"/>
            </a:endParaRPr>
          </a:p>
          <a:p>
            <a:pPr algn="ct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baseline="330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Gothic" pitchFamily="2"/>
              </a:rPr>
              <a:t>Now, remember that in our original hypothesis we stated that the receivers were “sort of close.” We can demonstrate (we won’t but I don’t think it’s too hard to believe) that receivers that are “sort of” close suffer effects that are “sort of” similar. So</a:t>
            </a: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a:t>
            </a:r>
            <a:r>
              <a:rPr lang="en-US" sz="2200" dirty="0" smtClean="0">
                <a:latin typeface="Arial" pitchFamily="34"/>
                <a:ea typeface="Gothic" pitchFamily="2"/>
                <a:cs typeface="Gothic" pitchFamily="2"/>
              </a:rPr>
              <a:t> correction</a:t>
            </a:r>
            <a:r>
              <a:rPr lang="en-GB" sz="2200" baseline="33000" dirty="0" smtClean="0">
                <a:latin typeface="Arial" pitchFamily="34"/>
                <a:ea typeface="Gothic" pitchFamily="2"/>
                <a:cs typeface="Gothic" pitchFamily="2"/>
              </a:rPr>
              <a:t>α-</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D</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a:t>
            </a:r>
            <a:r>
              <a:rPr lang="en-US"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US" sz="2200" dirty="0" smtClean="0">
                <a:latin typeface="Arial" pitchFamily="34"/>
                <a:ea typeface="Gothic" pitchFamily="2"/>
                <a:cs typeface="Gothic" pitchFamily="2"/>
              </a:rPr>
              <a:t> </a:t>
            </a:r>
            <a:r>
              <a:rPr lang="en-GB"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ce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US" sz="2200" dirty="0" smtClean="0">
                <a:latin typeface="Arial" pitchFamily="34"/>
                <a:ea typeface="Gothic" pitchFamily="2"/>
                <a:cs typeface="Gothic" pitchFamily="2"/>
              </a:rPr>
              <a:t>)</a:t>
            </a:r>
            <a:endParaRPr lang="en-US" sz="2200" baseline="33000" dirty="0" smtClean="0">
              <a:latin typeface="Arial" pitchFamily="34"/>
              <a:ea typeface="Gothic" pitchFamily="2"/>
              <a:cs typeface="Gothic" pitchFamily="2"/>
            </a:endParaRPr>
          </a:p>
          <a:p>
            <a:pPr algn="ct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smtClean="0">
              <a:latin typeface="Arial" pitchFamily="34"/>
              <a:ea typeface="Gothic" pitchFamily="2"/>
              <a:cs typeface="Gothic" pitchFamily="2"/>
            </a:endParaRPr>
          </a:p>
          <a:p>
            <a:pPr algn="ct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Gothic" pitchFamily="2"/>
              </a:rPr>
              <a:t>or</a:t>
            </a:r>
            <a:endParaRPr lang="en-GB" sz="2200" dirty="0" smtClean="0">
              <a:latin typeface="Arial" pitchFamily="34"/>
              <a:ea typeface="Gothic" pitchFamily="2"/>
              <a:cs typeface="Gothic" pitchFamily="2"/>
            </a:endParaRP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US" sz="2200" dirty="0" smtClean="0">
                <a:latin typeface="Arial" pitchFamily="34"/>
                <a:ea typeface="Gothic" pitchFamily="2"/>
                <a:cs typeface="Gothic" pitchFamily="2"/>
              </a:rPr>
              <a:t>correction </a:t>
            </a:r>
            <a:r>
              <a:rPr lang="en-GB" sz="2200" baseline="33000" dirty="0" smtClean="0">
                <a:latin typeface="Arial" pitchFamily="34"/>
                <a:ea typeface="Gothic" pitchFamily="2"/>
                <a:cs typeface="Gothic" pitchFamily="2"/>
              </a:rPr>
              <a:t>α-</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  </a:t>
            </a:r>
            <a:r>
              <a:rPr lang="en-GB" sz="2200" dirty="0" smtClean="0">
                <a:latin typeface="Arial" pitchFamily="34"/>
                <a:ea typeface="Gothic" pitchFamily="2"/>
                <a:cs typeface="Gothic" pitchFamily="2"/>
              </a:rPr>
              <a:t>=</a:t>
            </a:r>
            <a:r>
              <a:rPr lang="en-GB" sz="2400" dirty="0" smtClean="0">
                <a:latin typeface="Arial" pitchFamily="34"/>
                <a:ea typeface="Gothic" pitchFamily="2"/>
                <a:cs typeface="Gothic" pitchFamily="2"/>
              </a:rPr>
              <a:t> </a:t>
            </a:r>
            <a:r>
              <a:rPr lang="en-GB" sz="2400" dirty="0" err="1" smtClean="0">
                <a:latin typeface="Arial" pitchFamily="34"/>
                <a:ea typeface="Gothic" pitchFamily="2"/>
                <a:cs typeface="Gothic" pitchFamily="2"/>
              </a:rPr>
              <a:t>D</a:t>
            </a:r>
            <a:r>
              <a:rPr lang="en-GB" sz="2400" baseline="33000" dirty="0" err="1" smtClean="0">
                <a:latin typeface="Arial" pitchFamily="34"/>
                <a:ea typeface="Gothic" pitchFamily="2"/>
                <a:cs typeface="Gothic" pitchFamily="2"/>
              </a:rPr>
              <a:t>α</a:t>
            </a:r>
            <a:r>
              <a:rPr lang="en-GB" sz="2400" baseline="33000" dirty="0" smtClean="0">
                <a:latin typeface="Arial" pitchFamily="34"/>
                <a:ea typeface="Gothic" pitchFamily="2"/>
                <a:cs typeface="Gothic" pitchFamily="2"/>
              </a:rPr>
              <a:t>-</a:t>
            </a:r>
            <a:r>
              <a:rPr lang="el-GR" sz="2400" baseline="33000" dirty="0" smtClean="0">
                <a:latin typeface="Arial" pitchFamily="34"/>
                <a:ea typeface="Gothic" pitchFamily="2"/>
                <a:cs typeface="Gothic" pitchFamily="2"/>
              </a:rPr>
              <a:t>β</a:t>
            </a:r>
            <a:r>
              <a:rPr lang="en-GB" sz="2400" baseline="-33000" dirty="0" smtClean="0">
                <a:latin typeface="Arial" pitchFamily="34"/>
                <a:ea typeface="Gothic" pitchFamily="2"/>
                <a:cs typeface="Gothic" pitchFamily="2"/>
              </a:rPr>
              <a:t>A</a:t>
            </a:r>
            <a:r>
              <a:rPr lang="en-GB" sz="2400" dirty="0" smtClean="0">
                <a:latin typeface="Arial" pitchFamily="34"/>
                <a:ea typeface="Gothic" pitchFamily="2"/>
                <a:cs typeface="Gothic" pitchFamily="2"/>
              </a:rPr>
              <a:t> + </a:t>
            </a:r>
            <a:r>
              <a:rPr lang="en-GB" sz="2400" i="1" dirty="0" err="1" smtClean="0">
                <a:latin typeface="Arial" pitchFamily="34"/>
                <a:ea typeface="Gothic" pitchFamily="2"/>
                <a:cs typeface="Gothic" pitchFamily="2"/>
              </a:rPr>
              <a:t>oe</a:t>
            </a:r>
            <a:r>
              <a:rPr lang="en-GB" sz="2400" baseline="33000" dirty="0" err="1" smtClean="0">
                <a:latin typeface="Arial" pitchFamily="34"/>
                <a:ea typeface="Gothic" pitchFamily="2"/>
                <a:cs typeface="Gothic" pitchFamily="2"/>
              </a:rPr>
              <a:t>α</a:t>
            </a:r>
            <a:r>
              <a:rPr lang="en-GB" sz="2400" baseline="33000" dirty="0" smtClean="0">
                <a:latin typeface="Arial" pitchFamily="34"/>
                <a:ea typeface="Gothic" pitchFamily="2"/>
                <a:cs typeface="Gothic" pitchFamily="2"/>
              </a:rPr>
              <a:t>-</a:t>
            </a:r>
            <a:r>
              <a:rPr lang="el-GR" sz="2400" baseline="33000" dirty="0" smtClean="0">
                <a:latin typeface="Arial" pitchFamily="34"/>
                <a:ea typeface="Gothic" pitchFamily="2"/>
                <a:cs typeface="Gothic" pitchFamily="2"/>
              </a:rPr>
              <a:t>β</a:t>
            </a:r>
            <a:r>
              <a:rPr lang="en-GB" sz="2400" baseline="-33000" dirty="0" smtClean="0">
                <a:latin typeface="Arial" pitchFamily="34"/>
                <a:ea typeface="Gothic" pitchFamily="2"/>
                <a:cs typeface="Gothic" pitchFamily="2"/>
              </a:rPr>
              <a:t>A-R</a:t>
            </a:r>
            <a:r>
              <a:rPr lang="en-GB" sz="2400" dirty="0" smtClean="0">
                <a:latin typeface="Arial" pitchFamily="34"/>
                <a:ea typeface="Gothic" pitchFamily="2"/>
                <a:cs typeface="Gothic" pitchFamily="2"/>
              </a:rPr>
              <a:t> </a:t>
            </a:r>
            <a:endParaRPr lang="en-GB" sz="24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2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61</a:t>
                </a:fld>
                <a:r>
                  <a:rPr lang="en-GB" sz="1800" b="1" dirty="0">
                    <a:solidFill>
                      <a:srgbClr val="282878"/>
                    </a:solidFill>
                  </a:rPr>
                  <a:t> </a:t>
                </a:r>
              </a:p>
            </p:txBody>
          </p:sp>
        </p:grpSp>
      </p:grpSp>
      <p:sp>
        <p:nvSpPr>
          <p:cNvPr id="3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DGNSS</a:t>
            </a:r>
          </a:p>
        </p:txBody>
      </p:sp>
      <p:cxnSp>
        <p:nvCxnSpPr>
          <p:cNvPr id="16" name="Straight Arrow Connector 15"/>
          <p:cNvCxnSpPr/>
          <p:nvPr/>
        </p:nvCxnSpPr>
        <p:spPr>
          <a:xfrm flipV="1">
            <a:off x="6745183" y="4215738"/>
            <a:ext cx="1674421" cy="30875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70125" y="3911928"/>
            <a:ext cx="633507" cy="369332"/>
          </a:xfrm>
          <a:prstGeom prst="rect">
            <a:avLst/>
          </a:prstGeom>
          <a:noFill/>
        </p:spPr>
        <p:txBody>
          <a:bodyPr wrap="none" rtlCol="0">
            <a:spAutoFit/>
          </a:bodyPr>
          <a:lstStyle/>
          <a:p>
            <a:r>
              <a:rPr lang="en-US" dirty="0" smtClean="0">
                <a:solidFill>
                  <a:srgbClr val="C00000"/>
                </a:solidFill>
              </a:rPr>
              <a:t>zero</a:t>
            </a:r>
            <a:endParaRPr lang="en-US" dirty="0">
              <a:solidFill>
                <a:srgbClr val="C00000"/>
              </a:solidFill>
            </a:endParaRPr>
          </a:p>
        </p:txBody>
      </p:sp>
      <p:cxnSp>
        <p:nvCxnSpPr>
          <p:cNvPr id="19" name="Straight Arrow Connector 18"/>
          <p:cNvCxnSpPr/>
          <p:nvPr/>
        </p:nvCxnSpPr>
        <p:spPr>
          <a:xfrm flipV="1">
            <a:off x="4510643" y="4251358"/>
            <a:ext cx="2008910" cy="31866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51221" y="3945575"/>
            <a:ext cx="723275" cy="369332"/>
          </a:xfrm>
          <a:prstGeom prst="rect">
            <a:avLst/>
          </a:prstGeom>
          <a:noFill/>
        </p:spPr>
        <p:txBody>
          <a:bodyPr wrap="none" rtlCol="0">
            <a:spAutoFit/>
          </a:bodyPr>
          <a:lstStyle/>
          <a:p>
            <a:r>
              <a:rPr lang="en-US" dirty="0" smtClean="0">
                <a:solidFill>
                  <a:srgbClr val="C00000"/>
                </a:solidFill>
              </a:rPr>
              <a:t>small</a:t>
            </a:r>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460" cy="2432974"/>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Here again, we essentially have uncorrupted data, </a:t>
            </a:r>
            <a:r>
              <a:rPr lang="en-GB" sz="2400" dirty="0" err="1" smtClean="0">
                <a:latin typeface="Arial" pitchFamily="34"/>
                <a:ea typeface="Gothic" pitchFamily="2"/>
                <a:cs typeface="Gothic" pitchFamily="2"/>
              </a:rPr>
              <a:t>D</a:t>
            </a:r>
            <a:r>
              <a:rPr lang="en-GB" sz="2400" baseline="33000" dirty="0" err="1" smtClean="0">
                <a:latin typeface="Arial" pitchFamily="34"/>
                <a:ea typeface="Gothic" pitchFamily="2"/>
                <a:cs typeface="Gothic" pitchFamily="2"/>
              </a:rPr>
              <a:t>α</a:t>
            </a:r>
            <a:r>
              <a:rPr lang="en-GB" sz="2400" baseline="33000" dirty="0" smtClean="0">
                <a:latin typeface="Arial" pitchFamily="34"/>
                <a:ea typeface="Gothic" pitchFamily="2"/>
                <a:cs typeface="Gothic" pitchFamily="2"/>
              </a:rPr>
              <a:t>-</a:t>
            </a:r>
            <a:r>
              <a:rPr lang="el-GR" sz="2400" baseline="33000" dirty="0" smtClean="0">
                <a:latin typeface="Arial" pitchFamily="34"/>
                <a:ea typeface="Gothic" pitchFamily="2"/>
                <a:cs typeface="Gothic" pitchFamily="2"/>
              </a:rPr>
              <a:t>β</a:t>
            </a:r>
            <a:r>
              <a:rPr lang="en-GB" sz="2400" baseline="-33000" dirty="0" smtClean="0">
                <a:latin typeface="Arial" pitchFamily="34"/>
                <a:ea typeface="Gothic" pitchFamily="2"/>
                <a:cs typeface="Gothic" pitchFamily="2"/>
              </a:rPr>
              <a:t>A</a:t>
            </a:r>
            <a:r>
              <a:rPr lang="en-GB" sz="2400" dirty="0" smtClean="0">
                <a:latin typeface="Arial" pitchFamily="34"/>
                <a:ea typeface="Gothic" pitchFamily="2"/>
                <a:cs typeface="Gothic" pitchFamily="2"/>
              </a:rPr>
              <a:t>, with a few nagging but small, unmodelled effects, </a:t>
            </a:r>
            <a:r>
              <a:rPr lang="en-GB" sz="2400" dirty="0" err="1" smtClean="0">
                <a:latin typeface="Arial" pitchFamily="34"/>
                <a:ea typeface="Gothic" pitchFamily="2"/>
                <a:cs typeface="Gothic" pitchFamily="2"/>
              </a:rPr>
              <a:t>oe</a:t>
            </a:r>
            <a:r>
              <a:rPr lang="en-GB" sz="2400" baseline="33000" dirty="0" err="1" smtClean="0">
                <a:latin typeface="Arial" pitchFamily="34"/>
                <a:ea typeface="Gothic" pitchFamily="2"/>
                <a:cs typeface="Gothic" pitchFamily="2"/>
              </a:rPr>
              <a:t>α</a:t>
            </a:r>
            <a:r>
              <a:rPr lang="en-GB" sz="2400" baseline="33000" dirty="0" smtClean="0">
                <a:latin typeface="Arial" pitchFamily="34"/>
                <a:ea typeface="Gothic" pitchFamily="2"/>
                <a:cs typeface="Gothic" pitchFamily="2"/>
              </a:rPr>
              <a:t>-</a:t>
            </a:r>
            <a:r>
              <a:rPr lang="el-GR" sz="2400" baseline="33000" dirty="0" smtClean="0">
                <a:latin typeface="Arial" pitchFamily="34"/>
                <a:ea typeface="Gothic" pitchFamily="2"/>
                <a:cs typeface="Gothic" pitchFamily="2"/>
              </a:rPr>
              <a:t>β</a:t>
            </a:r>
            <a:r>
              <a:rPr lang="en-GB" sz="2400" baseline="-33000" dirty="0" smtClean="0">
                <a:latin typeface="Arial" pitchFamily="34"/>
                <a:ea typeface="Gothic" pitchFamily="2"/>
                <a:cs typeface="Gothic" pitchFamily="2"/>
              </a:rPr>
              <a:t>A-R</a:t>
            </a:r>
            <a:r>
              <a:rPr lang="en-GB" sz="2400" dirty="0" smtClean="0">
                <a:latin typeface="Arial" pitchFamily="34"/>
                <a:ea typeface="Gothic" pitchFamily="2"/>
                <a:cs typeface="Gothic" pitchFamily="2"/>
              </a:rPr>
              <a:t> , that can be ignored or averaged away or estimated as part of the position solution.</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err="1" smtClean="0">
                <a:latin typeface="Arial" pitchFamily="34"/>
                <a:ea typeface="Gothic" pitchFamily="2"/>
                <a:cs typeface="Gothic" pitchFamily="2"/>
              </a:rPr>
              <a:t>O</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a:t>
            </a:r>
            <a:r>
              <a:rPr lang="en-GB" sz="2200" dirty="0" smtClean="0">
                <a:latin typeface="Arial" pitchFamily="34"/>
                <a:ea typeface="Gothic" pitchFamily="2"/>
                <a:cs typeface="Gothic" pitchFamily="2"/>
              </a:rPr>
              <a:t> − </a:t>
            </a:r>
            <a:r>
              <a:rPr lang="en-US" sz="2200" dirty="0" smtClean="0">
                <a:latin typeface="Arial" pitchFamily="34"/>
                <a:ea typeface="Gothic" pitchFamily="2"/>
                <a:cs typeface="Gothic" pitchFamily="2"/>
              </a:rPr>
              <a:t>correction </a:t>
            </a:r>
            <a:r>
              <a:rPr lang="en-GB" sz="2200" baseline="33000" dirty="0" smtClean="0">
                <a:latin typeface="Arial" pitchFamily="34"/>
                <a:ea typeface="Gothic" pitchFamily="2"/>
                <a:cs typeface="Gothic" pitchFamily="2"/>
              </a:rPr>
              <a:t>α-</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R  </a:t>
            </a:r>
            <a:r>
              <a:rPr lang="en-GB" sz="2200" dirty="0" smtClean="0">
                <a:latin typeface="Arial" pitchFamily="34"/>
                <a:ea typeface="Gothic" pitchFamily="2"/>
                <a:cs typeface="Gothic" pitchFamily="2"/>
              </a:rPr>
              <a:t>= </a:t>
            </a:r>
            <a:r>
              <a:rPr lang="en-GB" sz="2200" dirty="0" err="1" smtClean="0">
                <a:latin typeface="Arial" pitchFamily="34"/>
                <a:ea typeface="Gothic" pitchFamily="2"/>
                <a:cs typeface="Gothic" pitchFamily="2"/>
              </a:rPr>
              <a:t>D</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i="1" dirty="0" err="1" smtClean="0">
                <a:latin typeface="Arial" pitchFamily="34"/>
                <a:ea typeface="Gothic" pitchFamily="2"/>
                <a:cs typeface="Gothic" pitchFamily="2"/>
              </a:rPr>
              <a:t>oe</a:t>
            </a:r>
            <a:r>
              <a:rPr lang="en-GB" sz="2200" baseline="33000" dirty="0" err="1" smtClean="0">
                <a:latin typeface="Arial" pitchFamily="34"/>
                <a:ea typeface="Gothic" pitchFamily="2"/>
                <a:cs typeface="Gothic" pitchFamily="2"/>
              </a:rPr>
              <a:t>α</a:t>
            </a:r>
            <a:r>
              <a:rPr lang="en-GB" sz="2200" baseline="33000" dirty="0" smtClean="0">
                <a:latin typeface="Arial" pitchFamily="34"/>
                <a:ea typeface="Gothic" pitchFamily="2"/>
                <a:cs typeface="Gothic" pitchFamily="2"/>
              </a:rPr>
              <a:t>-</a:t>
            </a:r>
            <a:r>
              <a:rPr lang="el-GR" sz="2200" baseline="33000" dirty="0" smtClean="0">
                <a:latin typeface="Arial" pitchFamily="34"/>
                <a:ea typeface="Gothic" pitchFamily="2"/>
                <a:cs typeface="Gothic" pitchFamily="2"/>
              </a:rPr>
              <a:t>β</a:t>
            </a:r>
            <a:r>
              <a:rPr lang="en-GB" sz="2200" baseline="-33000" dirty="0" smtClean="0">
                <a:latin typeface="Arial" pitchFamily="34"/>
                <a:ea typeface="Gothic" pitchFamily="2"/>
                <a:cs typeface="Gothic" pitchFamily="2"/>
              </a:rPr>
              <a:t>A-R</a:t>
            </a:r>
            <a:r>
              <a:rPr lang="en-GB" sz="2200" dirty="0" smtClean="0">
                <a:latin typeface="Arial" pitchFamily="34"/>
                <a:ea typeface="Gothic" pitchFamily="2"/>
                <a:cs typeface="Gothic" pitchFamily="2"/>
              </a:rPr>
              <a:t> </a:t>
            </a:r>
          </a:p>
          <a:p>
            <a:pP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Graphically, this looks something like:</a:t>
            </a:r>
            <a:endParaRPr lang="en-GB" sz="24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2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62</a:t>
                </a:fld>
                <a:r>
                  <a:rPr lang="en-GB" sz="1800" b="1" dirty="0">
                    <a:solidFill>
                      <a:srgbClr val="282878"/>
                    </a:solidFill>
                  </a:rPr>
                  <a:t> </a:t>
                </a:r>
              </a:p>
            </p:txBody>
          </p:sp>
        </p:grpSp>
      </p:grpSp>
      <p:sp>
        <p:nvSpPr>
          <p:cNvPr id="3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DGNSS</a:t>
            </a:r>
          </a:p>
        </p:txBody>
      </p:sp>
      <p:grpSp>
        <p:nvGrpSpPr>
          <p:cNvPr id="33" name="Group 32"/>
          <p:cNvGrpSpPr/>
          <p:nvPr/>
        </p:nvGrpSpPr>
        <p:grpSpPr>
          <a:xfrm>
            <a:off x="311491" y="3762499"/>
            <a:ext cx="2543820" cy="2654815"/>
            <a:chOff x="311491" y="3776353"/>
            <a:chExt cx="2543820" cy="2654815"/>
          </a:xfrm>
        </p:grpSpPr>
        <p:pic>
          <p:nvPicPr>
            <p:cNvPr id="24" name="Picture 23" descr="Picture1.gif"/>
            <p:cNvPicPr>
              <a:picLocks noChangeAspect="1"/>
            </p:cNvPicPr>
            <p:nvPr/>
          </p:nvPicPr>
          <p:blipFill>
            <a:blip r:embed="rId3" cstate="print"/>
            <a:stretch>
              <a:fillRect/>
            </a:stretch>
          </p:blipFill>
          <p:spPr>
            <a:xfrm>
              <a:off x="311491" y="4145168"/>
              <a:ext cx="2543820" cy="2286000"/>
            </a:xfrm>
            <a:prstGeom prst="rect">
              <a:avLst/>
            </a:prstGeom>
            <a:ln>
              <a:solidFill>
                <a:schemeClr val="accent1"/>
              </a:solidFill>
            </a:ln>
          </p:spPr>
        </p:pic>
        <p:sp>
          <p:nvSpPr>
            <p:cNvPr id="28" name="TextBox 27"/>
            <p:cNvSpPr txBox="1"/>
            <p:nvPr/>
          </p:nvSpPr>
          <p:spPr>
            <a:xfrm>
              <a:off x="881927" y="3776353"/>
              <a:ext cx="1402948" cy="369332"/>
            </a:xfrm>
            <a:prstGeom prst="rect">
              <a:avLst/>
            </a:prstGeom>
            <a:noFill/>
          </p:spPr>
          <p:txBody>
            <a:bodyPr wrap="none" rtlCol="0">
              <a:spAutoFit/>
            </a:bodyPr>
            <a:lstStyle/>
            <a:p>
              <a:r>
                <a:rPr lang="en-US" dirty="0" smtClean="0"/>
                <a:t>UNKNOWN</a:t>
              </a:r>
              <a:endParaRPr lang="en-US" dirty="0"/>
            </a:p>
          </p:txBody>
        </p:sp>
      </p:grpSp>
      <p:grpSp>
        <p:nvGrpSpPr>
          <p:cNvPr id="34" name="Group 33"/>
          <p:cNvGrpSpPr/>
          <p:nvPr/>
        </p:nvGrpSpPr>
        <p:grpSpPr>
          <a:xfrm>
            <a:off x="3325825" y="3756561"/>
            <a:ext cx="2543820" cy="2666691"/>
            <a:chOff x="3040825" y="3762498"/>
            <a:chExt cx="2543820" cy="2666691"/>
          </a:xfrm>
        </p:grpSpPr>
        <p:pic>
          <p:nvPicPr>
            <p:cNvPr id="26" name="Picture 25" descr="Picture1.gif"/>
            <p:cNvPicPr>
              <a:picLocks noChangeAspect="1"/>
            </p:cNvPicPr>
            <p:nvPr/>
          </p:nvPicPr>
          <p:blipFill>
            <a:blip r:embed="rId3" cstate="print">
              <a:duotone>
                <a:prstClr val="black"/>
                <a:schemeClr val="tx1">
                  <a:tint val="45000"/>
                  <a:satMod val="400000"/>
                </a:schemeClr>
              </a:duotone>
            </a:blip>
            <a:stretch>
              <a:fillRect/>
            </a:stretch>
          </p:blipFill>
          <p:spPr>
            <a:xfrm>
              <a:off x="3040825" y="4143189"/>
              <a:ext cx="2543820" cy="2286000"/>
            </a:xfrm>
            <a:prstGeom prst="rect">
              <a:avLst/>
            </a:prstGeom>
            <a:ln>
              <a:solidFill>
                <a:schemeClr val="accent1"/>
              </a:solidFill>
            </a:ln>
          </p:spPr>
        </p:pic>
        <p:sp>
          <p:nvSpPr>
            <p:cNvPr id="32" name="TextBox 31"/>
            <p:cNvSpPr txBox="1"/>
            <p:nvPr/>
          </p:nvSpPr>
          <p:spPr>
            <a:xfrm>
              <a:off x="3508669" y="3762498"/>
              <a:ext cx="1608133" cy="369332"/>
            </a:xfrm>
            <a:prstGeom prst="rect">
              <a:avLst/>
            </a:prstGeom>
            <a:noFill/>
          </p:spPr>
          <p:txBody>
            <a:bodyPr wrap="none" rtlCol="0">
              <a:spAutoFit/>
            </a:bodyPr>
            <a:lstStyle/>
            <a:p>
              <a:r>
                <a:rPr lang="en-US" dirty="0" smtClean="0"/>
                <a:t>REFERENCE</a:t>
              </a:r>
              <a:endParaRPr lang="en-US" dirty="0"/>
            </a:p>
          </p:txBody>
        </p:sp>
      </p:grpSp>
      <p:grpSp>
        <p:nvGrpSpPr>
          <p:cNvPr id="36" name="Group 35"/>
          <p:cNvGrpSpPr/>
          <p:nvPr/>
        </p:nvGrpSpPr>
        <p:grpSpPr>
          <a:xfrm>
            <a:off x="6432344" y="3758169"/>
            <a:ext cx="2439767" cy="2663474"/>
            <a:chOff x="6432344" y="3748644"/>
            <a:chExt cx="2439767" cy="2663474"/>
          </a:xfrm>
        </p:grpSpPr>
        <p:pic>
          <p:nvPicPr>
            <p:cNvPr id="22" name="Picture 21" descr="Picture2.gif"/>
            <p:cNvPicPr>
              <a:picLocks noChangeAspect="1"/>
            </p:cNvPicPr>
            <p:nvPr/>
          </p:nvPicPr>
          <p:blipFill>
            <a:blip r:embed="rId4" cstate="print">
              <a:lum bright="-30000"/>
            </a:blip>
            <a:stretch>
              <a:fillRect/>
            </a:stretch>
          </p:blipFill>
          <p:spPr>
            <a:xfrm>
              <a:off x="6432344" y="4126118"/>
              <a:ext cx="2439767" cy="2286000"/>
            </a:xfrm>
            <a:prstGeom prst="rect">
              <a:avLst/>
            </a:prstGeom>
            <a:ln>
              <a:solidFill>
                <a:schemeClr val="accent1"/>
              </a:solidFill>
            </a:ln>
          </p:spPr>
        </p:pic>
        <p:sp>
          <p:nvSpPr>
            <p:cNvPr id="35" name="TextBox 34"/>
            <p:cNvSpPr txBox="1"/>
            <p:nvPr/>
          </p:nvSpPr>
          <p:spPr>
            <a:xfrm>
              <a:off x="7149526" y="3748644"/>
              <a:ext cx="1005403" cy="369332"/>
            </a:xfrm>
            <a:prstGeom prst="rect">
              <a:avLst/>
            </a:prstGeom>
            <a:noFill/>
          </p:spPr>
          <p:txBody>
            <a:bodyPr wrap="none" rtlCol="0">
              <a:spAutoFit/>
            </a:bodyPr>
            <a:lstStyle/>
            <a:p>
              <a:r>
                <a:rPr lang="en-US" dirty="0" smtClean="0"/>
                <a:t>DGNSS</a:t>
              </a:r>
              <a:endParaRPr lang="en-US" dirty="0"/>
            </a:p>
          </p:txBody>
        </p:sp>
      </p:grpSp>
      <p:sp>
        <p:nvSpPr>
          <p:cNvPr id="37" name="TextBox 36"/>
          <p:cNvSpPr txBox="1"/>
          <p:nvPr/>
        </p:nvSpPr>
        <p:spPr>
          <a:xfrm>
            <a:off x="2921329" y="4905240"/>
            <a:ext cx="319318" cy="369332"/>
          </a:xfrm>
          <a:prstGeom prst="rect">
            <a:avLst/>
          </a:prstGeom>
          <a:noFill/>
        </p:spPr>
        <p:txBody>
          <a:bodyPr wrap="none" rtlCol="0">
            <a:spAutoFit/>
          </a:bodyPr>
          <a:lstStyle/>
          <a:p>
            <a:r>
              <a:rPr lang="en-US" dirty="0" smtClean="0"/>
              <a:t>−</a:t>
            </a:r>
            <a:endParaRPr lang="en-US" dirty="0"/>
          </a:p>
        </p:txBody>
      </p:sp>
      <p:sp>
        <p:nvSpPr>
          <p:cNvPr id="38" name="TextBox 37"/>
          <p:cNvSpPr txBox="1"/>
          <p:nvPr/>
        </p:nvSpPr>
        <p:spPr>
          <a:xfrm>
            <a:off x="5995059" y="4905240"/>
            <a:ext cx="319318" cy="369332"/>
          </a:xfrm>
          <a:prstGeom prst="rect">
            <a:avLst/>
          </a:prstGeom>
          <a:noFill/>
        </p:spPr>
        <p:txBody>
          <a:bodyPr wrap="none" rtlCol="0">
            <a:spAutoFit/>
          </a:bodyPr>
          <a:lstStyle/>
          <a:p>
            <a:r>
              <a:rPr lang="en-US" dirty="0" smtClean="0"/>
              <a:t>=</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15238"/>
            <a:ext cx="8291460" cy="353878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Pros:</a:t>
            </a:r>
          </a:p>
          <a:p>
            <a:pPr marL="285750" indent="-285750" hangingPunct="0">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smtClean="0">
                <a:latin typeface="Arial" pitchFamily="34"/>
                <a:ea typeface="Gothic" pitchFamily="2"/>
                <a:cs typeface="Gothic" pitchFamily="2"/>
              </a:rPr>
              <a:t>For the person in the field, it is simple.</a:t>
            </a:r>
          </a:p>
          <a:p>
            <a:pPr marL="285750" indent="-285750" hangingPunct="0">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smtClean="0">
                <a:latin typeface="Arial" pitchFamily="34"/>
                <a:ea typeface="Gothic" pitchFamily="2"/>
                <a:cs typeface="Gothic" pitchFamily="2"/>
              </a:rPr>
              <a:t>Can produce centimeter accuracies.</a:t>
            </a:r>
          </a:p>
          <a:p>
            <a:pPr marL="285750" indent="-285750" hangingPunct="0">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smtClean="0">
                <a:latin typeface="Arial" pitchFamily="34"/>
                <a:ea typeface="Gothic" pitchFamily="2"/>
                <a:cs typeface="Gothic" pitchFamily="2"/>
              </a:rPr>
              <a:t>Can work with kinematic or static data.</a:t>
            </a: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4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Cons:</a:t>
            </a:r>
          </a:p>
          <a:p>
            <a:pPr marL="285750" indent="-285750" hangingPunct="0">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Requires a reference receiver or network of receivers.</a:t>
            </a:r>
          </a:p>
          <a:p>
            <a:pPr marL="285750" indent="-285750" hangingPunct="0">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Requires a communication link to the reference.</a:t>
            </a:r>
          </a:p>
          <a:p>
            <a:pPr marL="285750" indent="-285750" hangingPunct="0">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Errors in the reference propagate into the other’s position.</a:t>
            </a:r>
          </a:p>
          <a:p>
            <a:pPr marL="285750" indent="-285750" hangingPunct="0">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400" dirty="0" smtClean="0">
                <a:latin typeface="Arial" pitchFamily="34"/>
                <a:ea typeface="Gothic" pitchFamily="2"/>
                <a:cs typeface="Gothic" pitchFamily="2"/>
              </a:rPr>
              <a:t>The purely local effects are often but not always minimized.</a:t>
            </a:r>
            <a:endParaRPr lang="en-GB" sz="24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2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63</a:t>
                </a:fld>
                <a:r>
                  <a:rPr lang="en-GB" sz="1800" b="1" dirty="0">
                    <a:solidFill>
                      <a:srgbClr val="282878"/>
                    </a:solidFill>
                  </a:rPr>
                  <a:t> </a:t>
                </a:r>
              </a:p>
            </p:txBody>
          </p:sp>
        </p:grpSp>
      </p:grpSp>
      <p:sp>
        <p:nvSpPr>
          <p:cNvPr id="3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DGNSS Pros and Cons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079613"/>
            <a:ext cx="8291460" cy="4217052"/>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Double-differencing development should seem a little familiar now. In this case, assume we have one receiver at an unknown location we’ll designate A, and a second receiver, designated B, is observing at the same time from a known or knowable location. Again, we’ll have two data sets.</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D</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OE</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l-GR" sz="2200" baseline="33000" dirty="0" smtClean="0">
                <a:latin typeface="Arial" pitchFamily="34"/>
                <a:ea typeface="Gothic" pitchFamily="2"/>
                <a:cs typeface="Gothic" pitchFamily="2"/>
              </a:rPr>
              <a:t>α-β</a:t>
            </a:r>
            <a:r>
              <a:rPr lang="en-GB" sz="2200" dirty="0" smtClean="0">
                <a:latin typeface="Arial" pitchFamily="34"/>
                <a:ea typeface="Gothic" pitchFamily="2"/>
                <a:cs typeface="Gothic" pitchFamily="2"/>
              </a:rPr>
              <a:t>	and 	O</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 = D</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 + OE</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l-GR" sz="2200" baseline="33000" dirty="0" smtClean="0">
                <a:latin typeface="Arial" pitchFamily="34"/>
                <a:ea typeface="Gothic" pitchFamily="2"/>
                <a:cs typeface="Gothic" pitchFamily="2"/>
              </a:rPr>
              <a:t>α-β</a:t>
            </a:r>
            <a:endParaRPr lang="en-GB" sz="2200" baseline="330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We’ll create a second difference, or double-difference by subtracting single-differenced observations from B from the corresponding single-differenced observations from A. In this case,  B is often called the reference. </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O</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 = (D</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D</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 + (OE</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OE</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l-GR" sz="2200" baseline="33000" dirty="0" smtClean="0">
                <a:latin typeface="Arial" pitchFamily="34"/>
                <a:ea typeface="Gothic" pitchFamily="2"/>
                <a:cs typeface="Gothic" pitchFamily="2"/>
              </a:rPr>
              <a:t>α-β</a:t>
            </a:r>
            <a:r>
              <a:rPr lang="en-GB" sz="2200" dirty="0" smtClean="0">
                <a:latin typeface="Arial" pitchFamily="34"/>
                <a:ea typeface="Gothic" pitchFamily="2"/>
                <a:cs typeface="Gothic" pitchFamily="2"/>
              </a:rPr>
              <a:t>)</a:t>
            </a:r>
          </a:p>
        </p:txBody>
      </p:sp>
      <p:grpSp>
        <p:nvGrpSpPr>
          <p:cNvPr id="17" name="Group 2"/>
          <p:cNvGrpSpPr>
            <a:grpSpLocks/>
          </p:cNvGrpSpPr>
          <p:nvPr/>
        </p:nvGrpSpPr>
        <p:grpSpPr bwMode="auto">
          <a:xfrm>
            <a:off x="174625" y="6562725"/>
            <a:ext cx="1460500" cy="277813"/>
            <a:chOff x="121" y="4559"/>
            <a:chExt cx="1014" cy="193"/>
          </a:xfrm>
        </p:grpSpPr>
        <p:sp>
          <p:nvSpPr>
            <p:cNvPr id="18"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9" name="Group 4"/>
            <p:cNvGrpSpPr>
              <a:grpSpLocks/>
            </p:cNvGrpSpPr>
            <p:nvPr/>
          </p:nvGrpSpPr>
          <p:grpSpPr bwMode="auto">
            <a:xfrm>
              <a:off x="121" y="4559"/>
              <a:ext cx="1014" cy="193"/>
              <a:chOff x="121" y="4559"/>
              <a:chExt cx="1014" cy="193"/>
            </a:xfrm>
          </p:grpSpPr>
          <p:sp>
            <p:nvSpPr>
              <p:cNvPr id="20"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2"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3" name="Group 7"/>
          <p:cNvGrpSpPr>
            <a:grpSpLocks/>
          </p:cNvGrpSpPr>
          <p:nvPr/>
        </p:nvGrpSpPr>
        <p:grpSpPr bwMode="auto">
          <a:xfrm>
            <a:off x="8505825" y="6540500"/>
            <a:ext cx="257175" cy="277813"/>
            <a:chOff x="5904" y="4543"/>
            <a:chExt cx="178" cy="193"/>
          </a:xfrm>
        </p:grpSpPr>
        <p:sp>
          <p:nvSpPr>
            <p:cNvPr id="24"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5" name="Group 9"/>
            <p:cNvGrpSpPr>
              <a:grpSpLocks/>
            </p:cNvGrpSpPr>
            <p:nvPr/>
          </p:nvGrpSpPr>
          <p:grpSpPr bwMode="auto">
            <a:xfrm>
              <a:off x="5904" y="4543"/>
              <a:ext cx="178" cy="193"/>
              <a:chOff x="5904" y="4543"/>
              <a:chExt cx="178" cy="193"/>
            </a:xfrm>
          </p:grpSpPr>
          <p:sp>
            <p:nvSpPr>
              <p:cNvPr id="26"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7"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64</a:t>
                </a:fld>
                <a:r>
                  <a:rPr lang="en-GB" sz="1800" b="1" dirty="0">
                    <a:solidFill>
                      <a:srgbClr val="282878"/>
                    </a:solidFill>
                  </a:rPr>
                  <a:t> </a:t>
                </a:r>
              </a:p>
            </p:txBody>
          </p:sp>
        </p:grpSp>
      </p:grpSp>
      <p:sp>
        <p:nvSpPr>
          <p:cNvPr id="28"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Double-Differencing</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079613"/>
            <a:ext cx="8291460" cy="4570738"/>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Now the satellite clock errors must be identical because they are from the same two satellites observed at the same time.</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O</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 = (D</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D</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 + (OE</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OE</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 − </a:t>
            </a:r>
            <a:r>
              <a:rPr lang="en-GB" sz="2200" dirty="0" err="1" smtClean="0">
                <a:latin typeface="Arial" pitchFamily="34"/>
                <a:ea typeface="Gothic" pitchFamily="2"/>
                <a:cs typeface="Gothic" pitchFamily="2"/>
              </a:rPr>
              <a:t>ce</a:t>
            </a:r>
            <a:r>
              <a:rPr lang="el-GR" sz="2200" baseline="33000" dirty="0" smtClean="0">
                <a:latin typeface="Arial" pitchFamily="34"/>
                <a:ea typeface="Gothic" pitchFamily="2"/>
                <a:cs typeface="Gothic" pitchFamily="2"/>
              </a:rPr>
              <a:t>α-β</a:t>
            </a:r>
            <a:r>
              <a:rPr lang="en-GB" sz="2200" dirty="0" smtClean="0">
                <a:latin typeface="Arial" pitchFamily="34"/>
                <a:ea typeface="Gothic" pitchFamily="2"/>
                <a:cs typeface="Gothic" pitchFamily="2"/>
              </a:rPr>
              <a:t>)</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or</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O</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 = (D</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D</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 + (OE</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a:t>
            </a:r>
            <a:r>
              <a:rPr lang="en-GB" sz="2200" dirty="0" smtClean="0">
                <a:latin typeface="Arial" pitchFamily="34"/>
                <a:ea typeface="Gothic" pitchFamily="2"/>
                <a:cs typeface="Gothic" pitchFamily="2"/>
              </a:rPr>
              <a:t> − OE</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B</a:t>
            </a:r>
            <a:r>
              <a:rPr lang="en-GB" sz="2200" dirty="0" smtClean="0">
                <a:latin typeface="Arial" pitchFamily="34"/>
                <a:ea typeface="Gothic" pitchFamily="2"/>
                <a:cs typeface="Gothic" pitchFamily="2"/>
              </a:rPr>
              <a:t>)</a:t>
            </a: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Again combining terms:</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A-B</a:t>
            </a:r>
            <a:r>
              <a:rPr lang="en-GB" sz="2200" dirty="0" smtClean="0">
                <a:latin typeface="Arial" pitchFamily="34"/>
                <a:ea typeface="Gothic" pitchFamily="2"/>
                <a:cs typeface="Gothic" pitchFamily="2"/>
              </a:rPr>
              <a:t> = D</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A-B</a:t>
            </a:r>
            <a:r>
              <a:rPr lang="en-GB" sz="2200" dirty="0" smtClean="0">
                <a:latin typeface="Arial" pitchFamily="34"/>
                <a:ea typeface="Gothic" pitchFamily="2"/>
                <a:cs typeface="Gothic" pitchFamily="2"/>
              </a:rPr>
              <a:t> + </a:t>
            </a:r>
            <a:r>
              <a:rPr lang="en-GB" sz="2200" i="1" dirty="0" err="1" smtClean="0">
                <a:latin typeface="Arial" pitchFamily="34"/>
                <a:ea typeface="Gothic" pitchFamily="2"/>
                <a:cs typeface="Gothic" pitchFamily="2"/>
              </a:rPr>
              <a:t>oe</a:t>
            </a:r>
            <a:r>
              <a:rPr lang="el-GR" sz="2200" baseline="33000" dirty="0" smtClean="0">
                <a:latin typeface="Arial" pitchFamily="34"/>
                <a:ea typeface="Gothic" pitchFamily="2"/>
                <a:cs typeface="Gothic" pitchFamily="2"/>
              </a:rPr>
              <a:t>α-β</a:t>
            </a:r>
            <a:r>
              <a:rPr lang="en-GB" sz="2200" baseline="-33000" dirty="0" smtClean="0">
                <a:latin typeface="Arial" pitchFamily="34"/>
                <a:ea typeface="Gothic" pitchFamily="2"/>
                <a:cs typeface="Gothic" pitchFamily="2"/>
              </a:rPr>
              <a:t>A-B</a:t>
            </a:r>
            <a:endParaRPr lang="en-GB" sz="2200" baseline="330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where A-B identifies the between-receiver difference and α-</a:t>
            </a:r>
            <a:r>
              <a:rPr lang="el-GR" sz="2200" dirty="0" smtClean="0">
                <a:latin typeface="Arial" pitchFamily="34"/>
                <a:ea typeface="Gothic" pitchFamily="2"/>
                <a:cs typeface="Gothic" pitchFamily="2"/>
              </a:rPr>
              <a:t>β</a:t>
            </a:r>
            <a:r>
              <a:rPr lang="en-US" sz="2200" dirty="0" smtClean="0">
                <a:latin typeface="Arial" pitchFamily="34"/>
                <a:ea typeface="Gothic" pitchFamily="2"/>
                <a:cs typeface="Gothic" pitchFamily="2"/>
              </a:rPr>
              <a:t> identifies the between-satellite difference.</a:t>
            </a:r>
            <a:endParaRPr lang="en-GB" sz="22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18"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20"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2"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24"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26"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7"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65</a:t>
                </a:fld>
                <a:r>
                  <a:rPr lang="en-GB" sz="1800" b="1" dirty="0">
                    <a:solidFill>
                      <a:srgbClr val="282878"/>
                    </a:solidFill>
                  </a:rPr>
                  <a:t> </a:t>
                </a:r>
              </a:p>
            </p:txBody>
          </p:sp>
        </p:grpSp>
      </p:grpSp>
      <p:sp>
        <p:nvSpPr>
          <p:cNvPr id="28"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Double-Differencing</a:t>
            </a:r>
          </a:p>
        </p:txBody>
      </p:sp>
      <p:cxnSp>
        <p:nvCxnSpPr>
          <p:cNvPr id="15" name="Straight Arrow Connector 14"/>
          <p:cNvCxnSpPr/>
          <p:nvPr/>
        </p:nvCxnSpPr>
        <p:spPr>
          <a:xfrm flipV="1">
            <a:off x="6885551" y="1816944"/>
            <a:ext cx="1674421" cy="30875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10493" y="1513134"/>
            <a:ext cx="633507" cy="369332"/>
          </a:xfrm>
          <a:prstGeom prst="rect">
            <a:avLst/>
          </a:prstGeom>
          <a:noFill/>
        </p:spPr>
        <p:txBody>
          <a:bodyPr wrap="none" rtlCol="0">
            <a:spAutoFit/>
          </a:bodyPr>
          <a:lstStyle/>
          <a:p>
            <a:r>
              <a:rPr lang="en-US" dirty="0" smtClean="0">
                <a:solidFill>
                  <a:srgbClr val="C00000"/>
                </a:solidFill>
              </a:rPr>
              <a:t>zero</a:t>
            </a:r>
            <a:endParaRPr lang="en-US" dirty="0">
              <a:solidFill>
                <a:srgbClr val="C00000"/>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079613"/>
            <a:ext cx="8291460" cy="3988464"/>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Clr>
                <a:schemeClr val="tx1"/>
              </a:buClr>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Pros</a:t>
            </a:r>
            <a:r>
              <a:rPr lang="en-GB" sz="2400" dirty="0">
                <a:latin typeface="Arial" pitchFamily="34"/>
                <a:ea typeface="Gothic" pitchFamily="2"/>
                <a:cs typeface="Gothic" pitchFamily="2"/>
              </a:rPr>
              <a:t>:</a:t>
            </a:r>
          </a:p>
          <a:p>
            <a:pPr marL="285750" indent="-285750" hangingPunct="0">
              <a:lnSpc>
                <a:spcPct val="103000"/>
              </a:lnSpc>
              <a:spcBef>
                <a:spcPts val="0"/>
              </a:spcBef>
              <a:spcAft>
                <a:spcPts val="0"/>
              </a:spcAft>
              <a:buClr>
                <a:schemeClr val="tx1"/>
              </a:buClr>
              <a:buFont typeface="Arial" pitchFamily="34" charset="0"/>
              <a:buChar char="•"/>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smtClean="0">
                <a:latin typeface="Arial" pitchFamily="34"/>
                <a:ea typeface="Gothic" pitchFamily="2"/>
                <a:cs typeface="Gothic" pitchFamily="2"/>
              </a:rPr>
              <a:t>Simple.</a:t>
            </a:r>
          </a:p>
          <a:p>
            <a:pPr marL="285750" indent="-285750" hangingPunct="0">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smtClean="0">
                <a:latin typeface="Arial" pitchFamily="34"/>
                <a:ea typeface="Gothic" pitchFamily="2"/>
                <a:cs typeface="Gothic" pitchFamily="2"/>
              </a:rPr>
              <a:t>Clock errors are removed completely.</a:t>
            </a:r>
            <a:endParaRPr lang="en-US" sz="2400" dirty="0" smtClean="0">
              <a:latin typeface="Arial" pitchFamily="34"/>
              <a:ea typeface="Gothic" pitchFamily="2"/>
              <a:cs typeface="Gothic" pitchFamily="2"/>
            </a:endParaRPr>
          </a:p>
          <a:p>
            <a:pPr marL="285750" indent="-285750" hangingPunct="0">
              <a:spcBef>
                <a:spcPts val="0"/>
              </a:spcBef>
              <a:spcAft>
                <a:spcPts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400" dirty="0" smtClean="0">
                <a:latin typeface="Arial" pitchFamily="34"/>
                <a:ea typeface="Gothic" pitchFamily="2"/>
                <a:cs typeface="Gothic" pitchFamily="2"/>
              </a:rPr>
              <a:t>Can work with kinematic or static data.</a:t>
            </a:r>
          </a:p>
          <a:p>
            <a:pPr marL="285750" indent="-285750" hangingPunct="0">
              <a:lnSpc>
                <a:spcPct val="103000"/>
              </a:lnSpc>
              <a:spcBef>
                <a:spcPts val="0"/>
              </a:spcBef>
              <a:spcAft>
                <a:spcPts val="0"/>
              </a:spcAft>
              <a:buClr>
                <a:schemeClr val="tx1"/>
              </a:buClr>
              <a:buFont typeface="Arial" pitchFamily="34" charset="0"/>
              <a:buChar char="•"/>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smtClean="0">
                <a:latin typeface="Arial" pitchFamily="34"/>
                <a:ea typeface="Gothic" pitchFamily="2"/>
                <a:cs typeface="Gothic" pitchFamily="2"/>
              </a:rPr>
              <a:t>All common mode signals are removed.</a:t>
            </a:r>
            <a:endParaRPr lang="en-GB" sz="2400" dirty="0">
              <a:latin typeface="Arial" pitchFamily="34"/>
              <a:ea typeface="Gothic" pitchFamily="2"/>
              <a:cs typeface="Gothic" pitchFamily="2"/>
            </a:endParaRPr>
          </a:p>
          <a:p>
            <a:pPr marL="207363" indent="-207363" hangingPunct="0">
              <a:lnSpc>
                <a:spcPct val="103000"/>
              </a:lnSpc>
              <a:spcBef>
                <a:spcPts val="0"/>
              </a:spcBef>
              <a:spcAft>
                <a:spcPts val="0"/>
              </a:spcAft>
              <a:buClr>
                <a:schemeClr val="tx1"/>
              </a:buClr>
              <a:buFont typeface="Arial" pitchFamily="34" charset="0"/>
              <a:buChar char="•"/>
              <a:tabLst>
                <a:tab pos="207363" algn="l"/>
                <a:tab pos="622089" algn="l"/>
                <a:tab pos="1036815" algn="l"/>
                <a:tab pos="1451541" algn="l"/>
                <a:tab pos="1866268" algn="l"/>
                <a:tab pos="2280994" algn="l"/>
                <a:tab pos="2695719" algn="l"/>
                <a:tab pos="3110446" algn="l"/>
                <a:tab pos="3525172" algn="l"/>
                <a:tab pos="3939898" algn="l"/>
                <a:tab pos="4354624" algn="l"/>
                <a:tab pos="4769350" algn="l"/>
                <a:tab pos="5184076" algn="l"/>
                <a:tab pos="5598803" algn="l"/>
                <a:tab pos="6013528" algn="l"/>
                <a:tab pos="6428255" algn="l"/>
                <a:tab pos="6842981" algn="l"/>
                <a:tab pos="7257707" algn="l"/>
                <a:tab pos="7672433" algn="l"/>
                <a:tab pos="8087159" algn="l"/>
                <a:tab pos="8501885" algn="l"/>
              </a:tabLst>
            </a:pPr>
            <a:endParaRPr lang="en-GB" sz="2400" dirty="0">
              <a:latin typeface="Arial" pitchFamily="34"/>
              <a:ea typeface="Gothic" pitchFamily="2"/>
              <a:cs typeface="Gothic" pitchFamily="2"/>
            </a:endParaRPr>
          </a:p>
          <a:p>
            <a:pPr marL="163931" indent="-163931" hangingPunct="0">
              <a:lnSpc>
                <a:spcPct val="103000"/>
              </a:lnSpc>
              <a:spcBef>
                <a:spcPts val="0"/>
              </a:spcBef>
              <a:spcAft>
                <a:spcPts val="0"/>
              </a:spcAft>
              <a:buClr>
                <a:schemeClr val="tx1"/>
              </a:buClr>
              <a:buNone/>
              <a:tabLst>
                <a:tab pos="163931" algn="l"/>
                <a:tab pos="578657" algn="l"/>
                <a:tab pos="993383" algn="l"/>
                <a:tab pos="1408109" algn="l"/>
                <a:tab pos="1822836" algn="l"/>
                <a:tab pos="2237562" algn="l"/>
                <a:tab pos="2652287" algn="l"/>
                <a:tab pos="3067014" algn="l"/>
                <a:tab pos="3481740" algn="l"/>
                <a:tab pos="3896466" algn="l"/>
                <a:tab pos="4311192" algn="l"/>
                <a:tab pos="4725918" algn="l"/>
                <a:tab pos="5140644" algn="l"/>
                <a:tab pos="5555371" algn="l"/>
                <a:tab pos="5970096" algn="l"/>
                <a:tab pos="6384823" algn="l"/>
                <a:tab pos="6799549" algn="l"/>
                <a:tab pos="7214275" algn="l"/>
                <a:tab pos="7629001" algn="l"/>
                <a:tab pos="8043727" algn="l"/>
                <a:tab pos="8458454" algn="l"/>
              </a:tabLst>
            </a:pPr>
            <a:r>
              <a:rPr lang="en-GB" sz="2400" dirty="0">
                <a:latin typeface="Arial" pitchFamily="34"/>
                <a:ea typeface="Gothic" pitchFamily="2"/>
                <a:cs typeface="Gothic" pitchFamily="2"/>
              </a:rPr>
              <a:t>Cons:</a:t>
            </a:r>
          </a:p>
          <a:p>
            <a:pPr marL="285750" indent="-285750" hangingPunct="0">
              <a:lnSpc>
                <a:spcPct val="103000"/>
              </a:lnSpc>
              <a:spcBef>
                <a:spcPts val="0"/>
              </a:spcBef>
              <a:spcAft>
                <a:spcPts val="0"/>
              </a:spcAft>
              <a:buClr>
                <a:schemeClr val="tx1"/>
              </a:buClr>
              <a:buFont typeface="Arial" pitchFamily="34" charset="0"/>
              <a:buChar char="•"/>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smtClean="0">
                <a:latin typeface="Arial" pitchFamily="34"/>
                <a:ea typeface="Gothic" pitchFamily="2"/>
                <a:cs typeface="Gothic" pitchFamily="2"/>
              </a:rPr>
              <a:t>Requires a </a:t>
            </a:r>
            <a:r>
              <a:rPr lang="en-GB" sz="2400" dirty="0">
                <a:latin typeface="Arial" pitchFamily="34"/>
                <a:ea typeface="Gothic" pitchFamily="2"/>
                <a:cs typeface="Gothic" pitchFamily="2"/>
              </a:rPr>
              <a:t>second </a:t>
            </a:r>
            <a:r>
              <a:rPr lang="en-GB" sz="2400" dirty="0" smtClean="0">
                <a:latin typeface="Arial" pitchFamily="34"/>
                <a:ea typeface="Gothic" pitchFamily="2"/>
                <a:cs typeface="Gothic" pitchFamily="2"/>
              </a:rPr>
              <a:t>receiver.</a:t>
            </a:r>
          </a:p>
          <a:p>
            <a:pPr marL="285750" indent="-285750" hangingPunct="0">
              <a:lnSpc>
                <a:spcPct val="103000"/>
              </a:lnSpc>
              <a:spcBef>
                <a:spcPts val="0"/>
              </a:spcBef>
              <a:spcAft>
                <a:spcPts val="0"/>
              </a:spcAft>
              <a:buClr>
                <a:schemeClr val="tx1"/>
              </a:buClr>
              <a:buFont typeface="Arial" pitchFamily="34" charset="0"/>
              <a:buChar char="•"/>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smtClean="0">
                <a:latin typeface="Arial" pitchFamily="34"/>
                <a:ea typeface="Gothic" pitchFamily="2"/>
                <a:cs typeface="Gothic" pitchFamily="2"/>
              </a:rPr>
              <a:t>Invariably done in post-processing.</a:t>
            </a:r>
            <a:endParaRPr lang="en-GB" sz="2400" dirty="0">
              <a:latin typeface="Arial" pitchFamily="34"/>
              <a:ea typeface="Gothic" pitchFamily="2"/>
              <a:cs typeface="Gothic" pitchFamily="2"/>
            </a:endParaRPr>
          </a:p>
          <a:p>
            <a:pPr marL="285750" indent="-285750" hangingPunct="0">
              <a:lnSpc>
                <a:spcPct val="103000"/>
              </a:lnSpc>
              <a:spcBef>
                <a:spcPts val="0"/>
              </a:spcBef>
              <a:spcAft>
                <a:spcPts val="0"/>
              </a:spcAft>
              <a:buClr>
                <a:schemeClr val="tx1"/>
              </a:buClr>
              <a:buFont typeface="Arial" pitchFamily="34" charset="0"/>
              <a:buChar char="•"/>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latin typeface="Arial" pitchFamily="34"/>
                <a:ea typeface="Gothic" pitchFamily="2"/>
                <a:cs typeface="Gothic" pitchFamily="2"/>
              </a:rPr>
              <a:t>The remaining errors </a:t>
            </a:r>
            <a:r>
              <a:rPr lang="en-GB" sz="2400" dirty="0" smtClean="0">
                <a:latin typeface="Arial" pitchFamily="34"/>
                <a:ea typeface="Gothic" pitchFamily="2"/>
                <a:cs typeface="Gothic" pitchFamily="2"/>
              </a:rPr>
              <a:t>result in a </a:t>
            </a:r>
            <a:r>
              <a:rPr lang="en-GB" sz="2400" dirty="0">
                <a:latin typeface="Arial" pitchFamily="34"/>
                <a:ea typeface="Gothic" pitchFamily="2"/>
                <a:cs typeface="Gothic" pitchFamily="2"/>
              </a:rPr>
              <a:t>noisier observable</a:t>
            </a:r>
            <a:r>
              <a:rPr lang="en-GB" sz="2400" dirty="0" smtClean="0">
                <a:latin typeface="Arial" pitchFamily="34"/>
                <a:ea typeface="Gothic" pitchFamily="2"/>
                <a:cs typeface="Gothic" pitchFamily="2"/>
              </a:rPr>
              <a:t>.</a:t>
            </a:r>
          </a:p>
          <a:p>
            <a:pPr marL="285750" indent="-285750" hangingPunct="0">
              <a:lnSpc>
                <a:spcPct val="103000"/>
              </a:lnSpc>
              <a:spcBef>
                <a:spcPts val="0"/>
              </a:spcBef>
              <a:spcAft>
                <a:spcPts val="0"/>
              </a:spcAft>
              <a:buClr>
                <a:schemeClr val="tx1"/>
              </a:buClr>
              <a:buFont typeface="Arial" pitchFamily="34" charset="0"/>
              <a:buChar char="•"/>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smtClean="0">
                <a:latin typeface="Arial" pitchFamily="34"/>
                <a:ea typeface="Gothic" pitchFamily="2"/>
                <a:cs typeface="Gothic" pitchFamily="2"/>
              </a:rPr>
              <a:t>All </a:t>
            </a:r>
            <a:r>
              <a:rPr lang="en-GB" sz="2400" dirty="0">
                <a:latin typeface="Arial" pitchFamily="34"/>
                <a:ea typeface="Gothic" pitchFamily="2"/>
                <a:cs typeface="Gothic" pitchFamily="2"/>
              </a:rPr>
              <a:t>common mode signals are removed.</a:t>
            </a: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66</a:t>
                </a:fld>
                <a:r>
                  <a:rPr lang="en-GB" sz="1800" b="1" dirty="0">
                    <a:solidFill>
                      <a:srgbClr val="282878"/>
                    </a:solidFill>
                  </a:rPr>
                  <a:t> </a:t>
                </a:r>
              </a:p>
            </p:txBody>
          </p:sp>
        </p:grpSp>
      </p:grpSp>
      <p:sp>
        <p:nvSpPr>
          <p:cNvPr id="20"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Double-Differencing Pros And Cons</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3"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4" name="Group 7"/>
          <p:cNvGrpSpPr>
            <a:grpSpLocks/>
          </p:cNvGrpSpPr>
          <p:nvPr/>
        </p:nvGrpSpPr>
        <p:grpSpPr bwMode="auto">
          <a:xfrm>
            <a:off x="8505825" y="6540500"/>
            <a:ext cx="257175" cy="277813"/>
            <a:chOff x="5904" y="4543"/>
            <a:chExt cx="178" cy="193"/>
          </a:xfrm>
        </p:grpSpPr>
        <p:sp>
          <p:nvSpPr>
            <p:cNvPr id="2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5" name="Group 9"/>
            <p:cNvGrpSpPr>
              <a:grpSpLocks/>
            </p:cNvGrpSpPr>
            <p:nvPr/>
          </p:nvGrpSpPr>
          <p:grpSpPr bwMode="auto">
            <a:xfrm>
              <a:off x="5904" y="4543"/>
              <a:ext cx="178" cy="193"/>
              <a:chOff x="5904" y="4543"/>
              <a:chExt cx="178" cy="193"/>
            </a:xfrm>
          </p:grpSpPr>
          <p:sp>
            <p:nvSpPr>
              <p:cNvPr id="2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67</a:t>
                </a:fld>
                <a:r>
                  <a:rPr lang="en-GB" sz="1800" b="1" dirty="0">
                    <a:solidFill>
                      <a:srgbClr val="282878"/>
                    </a:solidFill>
                  </a:rPr>
                  <a:t> </a:t>
                </a:r>
              </a:p>
            </p:txBody>
          </p:sp>
        </p:grpSp>
      </p:grpSp>
      <p:sp>
        <p:nvSpPr>
          <p:cNvPr id="30"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Correlations</a:t>
            </a:r>
          </a:p>
        </p:txBody>
      </p:sp>
      <p:sp>
        <p:nvSpPr>
          <p:cNvPr id="31" name="TextBox 30"/>
          <p:cNvSpPr txBox="1"/>
          <p:nvPr/>
        </p:nvSpPr>
        <p:spPr>
          <a:xfrm>
            <a:off x="296884" y="1104406"/>
            <a:ext cx="8514608" cy="3516155"/>
          </a:xfrm>
          <a:prstGeom prst="rect">
            <a:avLst/>
          </a:prstGeom>
          <a:noFill/>
        </p:spPr>
        <p:txBody>
          <a:bodyPr wrap="square" rtlCol="0">
            <a:spAutoFit/>
          </a:body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I doubt the concept of correlations is a new to you. When we say two things are correlated we mean that something affecting one will also affect the other.</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From data processing or some other form of evaluation, we can give a correlation a numerical value from +1 to −1 where:</a:t>
            </a:r>
          </a:p>
          <a:p>
            <a:pPr hangingPunct="0">
              <a:lnSpc>
                <a:spcPct val="103000"/>
              </a:lnSpc>
              <a:spcBef>
                <a:spcPts val="0"/>
              </a:spcBef>
              <a:spcAft>
                <a:spcPts val="0"/>
              </a:spcAft>
              <a:buNone/>
              <a:tabLst>
                <a:tab pos="463550" algn="r"/>
                <a:tab pos="747713" algn="l"/>
              </a:tabLst>
            </a:pPr>
            <a:r>
              <a:rPr lang="en-GB" sz="2400" dirty="0" smtClean="0">
                <a:latin typeface="Arial" pitchFamily="34"/>
                <a:ea typeface="Gothic" pitchFamily="2"/>
                <a:cs typeface="Gothic" pitchFamily="2"/>
              </a:rPr>
              <a:t>	+1	means they are perfectly positively correlated.</a:t>
            </a:r>
          </a:p>
          <a:p>
            <a:pPr hangingPunct="0">
              <a:lnSpc>
                <a:spcPct val="103000"/>
              </a:lnSpc>
              <a:spcBef>
                <a:spcPts val="0"/>
              </a:spcBef>
              <a:spcAft>
                <a:spcPts val="0"/>
              </a:spcAft>
              <a:buNone/>
              <a:tabLst>
                <a:tab pos="463550" algn="r"/>
                <a:tab pos="747713" algn="l"/>
              </a:tabLst>
            </a:pPr>
            <a:r>
              <a:rPr lang="en-GB" sz="2400" dirty="0" smtClean="0">
                <a:latin typeface="Arial" pitchFamily="34"/>
                <a:ea typeface="Gothic" pitchFamily="2"/>
                <a:cs typeface="Gothic" pitchFamily="2"/>
              </a:rPr>
              <a:t>	0 	means there is no correlation between them.</a:t>
            </a:r>
          </a:p>
          <a:p>
            <a:pPr hangingPunct="0">
              <a:lnSpc>
                <a:spcPct val="103000"/>
              </a:lnSpc>
              <a:spcBef>
                <a:spcPts val="0"/>
              </a:spcBef>
              <a:spcAft>
                <a:spcPts val="0"/>
              </a:spcAft>
              <a:buNone/>
              <a:tabLst>
                <a:tab pos="463550" algn="r"/>
                <a:tab pos="747713" algn="l"/>
              </a:tabLst>
            </a:pPr>
            <a:r>
              <a:rPr lang="en-GB" sz="2400" dirty="0" smtClean="0">
                <a:latin typeface="Arial" pitchFamily="34"/>
                <a:ea typeface="Gothic" pitchFamily="2"/>
                <a:cs typeface="Gothic" pitchFamily="2"/>
              </a:rPr>
              <a:t>	−1 	means they are perfectly negatively correlated.</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3"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4" name="Group 7"/>
          <p:cNvGrpSpPr>
            <a:grpSpLocks/>
          </p:cNvGrpSpPr>
          <p:nvPr/>
        </p:nvGrpSpPr>
        <p:grpSpPr bwMode="auto">
          <a:xfrm>
            <a:off x="8505825" y="6540500"/>
            <a:ext cx="257175" cy="277813"/>
            <a:chOff x="5904" y="4543"/>
            <a:chExt cx="178" cy="193"/>
          </a:xfrm>
        </p:grpSpPr>
        <p:sp>
          <p:nvSpPr>
            <p:cNvPr id="2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5" name="Group 9"/>
            <p:cNvGrpSpPr>
              <a:grpSpLocks/>
            </p:cNvGrpSpPr>
            <p:nvPr/>
          </p:nvGrpSpPr>
          <p:grpSpPr bwMode="auto">
            <a:xfrm>
              <a:off x="5904" y="4543"/>
              <a:ext cx="178" cy="193"/>
              <a:chOff x="5904" y="4543"/>
              <a:chExt cx="178" cy="193"/>
            </a:xfrm>
          </p:grpSpPr>
          <p:sp>
            <p:nvSpPr>
              <p:cNvPr id="2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68</a:t>
                </a:fld>
                <a:r>
                  <a:rPr lang="en-GB" sz="1800" b="1" dirty="0">
                    <a:solidFill>
                      <a:srgbClr val="282878"/>
                    </a:solidFill>
                  </a:rPr>
                  <a:t> </a:t>
                </a:r>
              </a:p>
            </p:txBody>
          </p:sp>
        </p:grpSp>
      </p:grpSp>
      <p:sp>
        <p:nvSpPr>
          <p:cNvPr id="30"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Correlations</a:t>
            </a:r>
          </a:p>
        </p:txBody>
      </p:sp>
      <p:sp>
        <p:nvSpPr>
          <p:cNvPr id="31" name="TextBox 30"/>
          <p:cNvSpPr txBox="1"/>
          <p:nvPr/>
        </p:nvSpPr>
        <p:spPr>
          <a:xfrm>
            <a:off x="296884" y="1104406"/>
            <a:ext cx="8514608" cy="4400948"/>
          </a:xfrm>
          <a:prstGeom prst="rect">
            <a:avLst/>
          </a:prstGeom>
          <a:noFill/>
        </p:spPr>
        <p:txBody>
          <a:bodyPr wrap="square" rtlCol="0">
            <a:spAutoFit/>
          </a:body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Thinking broadly about GNSS data processing and correlations we can make some reasonable assumptions.</a:t>
            </a:r>
          </a:p>
          <a:p>
            <a:pPr marL="285750" indent="-285750" hangingPunct="0">
              <a:spcBef>
                <a:spcPts val="600"/>
              </a:spcBef>
              <a:spcAft>
                <a:spcPts val="0"/>
              </a:spcAft>
              <a:buFont typeface="Arial" pitchFamily="34" charset="0"/>
              <a:buChar char="•"/>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smtClean="0">
                <a:latin typeface="Arial" pitchFamily="34"/>
              </a:rPr>
              <a:t>The computed position for our site is probably correlated to the satellite positions.</a:t>
            </a:r>
          </a:p>
          <a:p>
            <a:pPr marL="285750" indent="-285750" hangingPunct="0">
              <a:spcBef>
                <a:spcPts val="600"/>
              </a:spcBef>
              <a:spcAft>
                <a:spcPts val="0"/>
              </a:spcAft>
              <a:buFont typeface="Arial" pitchFamily="34" charset="0"/>
              <a:buChar char="•"/>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smtClean="0">
                <a:latin typeface="Arial" pitchFamily="34"/>
              </a:rPr>
              <a:t>Single-differencing probably introduces correlations between satellites. </a:t>
            </a:r>
          </a:p>
          <a:p>
            <a:pPr marL="285750" indent="-285750" hangingPunct="0">
              <a:spcBef>
                <a:spcPts val="600"/>
              </a:spcBef>
              <a:spcAft>
                <a:spcPts val="0"/>
              </a:spcAft>
              <a:buFont typeface="Arial" pitchFamily="34" charset="0"/>
              <a:buChar char="•"/>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smtClean="0">
                <a:latin typeface="Arial" pitchFamily="34"/>
              </a:rPr>
              <a:t>DGNSS and double-differencing probably introduces correlations between sites.</a:t>
            </a:r>
          </a:p>
          <a:p>
            <a:pPr marL="285750" indent="-285750" hangingPunct="0">
              <a:spcBef>
                <a:spcPts val="600"/>
              </a:spcBef>
              <a:spcAft>
                <a:spcPts val="0"/>
              </a:spcAft>
              <a:buFont typeface="Arial" pitchFamily="34" charset="0"/>
              <a:buChar char="•"/>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smtClean="0">
                <a:latin typeface="Arial" pitchFamily="34"/>
                <a:ea typeface="Gothic" pitchFamily="2"/>
                <a:cs typeface="Gothic" pitchFamily="2"/>
              </a:rPr>
              <a:t>In some specialized cases, these correlations may be negligible, but they are not generally.</a:t>
            </a:r>
          </a:p>
          <a:p>
            <a:pPr marL="285750" indent="-285750" hangingPunct="0">
              <a:lnSpc>
                <a:spcPct val="103000"/>
              </a:lnSpc>
              <a:spcBef>
                <a:spcPts val="0"/>
              </a:spcBef>
              <a:spcAft>
                <a:spcPts val="0"/>
              </a:spcAft>
              <a:buFont typeface="Arial" pitchFamily="34" charset="0"/>
              <a:buChar char="•"/>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471" y="1887148"/>
            <a:ext cx="4275903" cy="3732689"/>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b="1" dirty="0" err="1" smtClean="0">
                <a:latin typeface="Courier" pitchFamily="49"/>
                <a:ea typeface="Gothic" pitchFamily="2"/>
                <a:cs typeface="Gothic" pitchFamily="2"/>
              </a:rPr>
              <a:t>colb</a:t>
            </a:r>
            <a:r>
              <a:rPr lang="en-GB" sz="2400" dirty="0" smtClean="0">
                <a:latin typeface="Arial" pitchFamily="34"/>
                <a:ea typeface="Gothic" pitchFamily="2"/>
                <a:cs typeface="Gothic" pitchFamily="2"/>
              </a:rPr>
              <a:t>. In other words, we’re using </a:t>
            </a:r>
            <a:r>
              <a:rPr lang="en-GB" sz="2400" b="1" dirty="0" err="1" smtClean="0">
                <a:latin typeface="Courier" pitchFamily="49"/>
                <a:ea typeface="Gothic" pitchFamily="2"/>
                <a:cs typeface="Gothic" pitchFamily="2"/>
              </a:rPr>
              <a:t>colb</a:t>
            </a:r>
            <a:r>
              <a:rPr lang="en-GB" sz="2400" b="1" dirty="0" smtClean="0">
                <a:latin typeface="Courier" pitchFamily="49"/>
                <a:ea typeface="Gothic" pitchFamily="2"/>
                <a:cs typeface="Gothic" pitchFamily="2"/>
              </a:rPr>
              <a:t> </a:t>
            </a:r>
            <a:r>
              <a:rPr lang="en-GB" sz="2400" dirty="0" smtClean="0">
                <a:latin typeface="Arial" pitchFamily="34"/>
                <a:ea typeface="Gothic" pitchFamily="2"/>
                <a:cs typeface="Gothic" pitchFamily="2"/>
              </a:rPr>
              <a:t>as the reference in our processing.</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Then all observations used to compute </a:t>
            </a:r>
            <a:r>
              <a:rPr lang="en-GB" sz="2400" dirty="0" smtClean="0">
                <a:ea typeface="Gothic" pitchFamily="2"/>
                <a:cs typeface="Arial" pitchFamily="34" charset="0"/>
              </a:rPr>
              <a:t>positions </a:t>
            </a:r>
            <a:r>
              <a:rPr lang="en-GB" sz="2400" dirty="0" smtClean="0">
                <a:latin typeface="Arial" pitchFamily="34"/>
                <a:ea typeface="Gothic" pitchFamily="2"/>
                <a:cs typeface="Gothic" pitchFamily="2"/>
              </a:rPr>
              <a:t>also contain data from </a:t>
            </a:r>
            <a:r>
              <a:rPr lang="en-GB" sz="2400" b="1" dirty="0" err="1" smtClean="0">
                <a:latin typeface="Courier" pitchFamily="49"/>
                <a:ea typeface="Gothic" pitchFamily="2"/>
                <a:cs typeface="Gothic" pitchFamily="2"/>
              </a:rPr>
              <a:t>colb</a:t>
            </a:r>
            <a:r>
              <a:rPr lang="en-GB" sz="2400" b="1" dirty="0" smtClean="0">
                <a:ea typeface="Gothic" pitchFamily="2"/>
                <a:cs typeface="Arial" pitchFamily="34" charset="0"/>
              </a:rPr>
              <a:t> </a:t>
            </a:r>
            <a:r>
              <a:rPr lang="en-GB" sz="2400" dirty="0" smtClean="0">
                <a:ea typeface="Gothic" pitchFamily="2"/>
                <a:cs typeface="Arial" pitchFamily="34" charset="0"/>
              </a:rPr>
              <a:t>and anything affecting the data from </a:t>
            </a:r>
            <a:r>
              <a:rPr lang="en-GB" sz="2400" b="1" dirty="0" err="1" smtClean="0">
                <a:latin typeface="Courier" pitchFamily="49"/>
                <a:ea typeface="Gothic" pitchFamily="2"/>
                <a:cs typeface="Gothic" pitchFamily="2"/>
              </a:rPr>
              <a:t>colb</a:t>
            </a:r>
            <a:r>
              <a:rPr lang="en-GB" sz="2400" dirty="0" smtClean="0">
                <a:ea typeface="Gothic" pitchFamily="2"/>
                <a:cs typeface="Arial" pitchFamily="34" charset="0"/>
              </a:rPr>
              <a:t> could affect all the positions computed.</a:t>
            </a:r>
            <a:endParaRPr lang="en-GB" sz="2400" dirty="0">
              <a:latin typeface="Arial" pitchFamily="34"/>
              <a:ea typeface="Gothic" pitchFamily="2"/>
              <a:cs typeface="Gothic" pitchFamily="2"/>
            </a:endParaRPr>
          </a:p>
        </p:txBody>
      </p:sp>
      <p:grpSp>
        <p:nvGrpSpPr>
          <p:cNvPr id="14" name="Group 13"/>
          <p:cNvGrpSpPr/>
          <p:nvPr/>
        </p:nvGrpSpPr>
        <p:grpSpPr>
          <a:xfrm>
            <a:off x="4574905" y="2053718"/>
            <a:ext cx="4145567" cy="4217386"/>
            <a:chOff x="5028840" y="942120"/>
            <a:chExt cx="4568760" cy="4650840"/>
          </a:xfrm>
        </p:grpSpPr>
        <p:pic>
          <p:nvPicPr>
            <p:cNvPr id="15" name="Picture 14"/>
            <p:cNvPicPr>
              <a:picLocks noChangeAspect="1"/>
            </p:cNvPicPr>
            <p:nvPr/>
          </p:nvPicPr>
          <p:blipFill>
            <a:blip r:embed="rId3" cstate="print">
              <a:alphaModFix/>
              <a:lum/>
            </a:blip>
            <a:srcRect/>
            <a:stretch>
              <a:fillRect/>
            </a:stretch>
          </p:blipFill>
          <p:spPr>
            <a:xfrm>
              <a:off x="5028840" y="942120"/>
              <a:ext cx="4568760" cy="4650840"/>
            </a:xfrm>
            <a:prstGeom prst="rect">
              <a:avLst/>
            </a:prstGeom>
            <a:noFill/>
            <a:ln>
              <a:noFill/>
            </a:ln>
          </p:spPr>
        </p:pic>
        <p:sp>
          <p:nvSpPr>
            <p:cNvPr id="16" name="TextBox 15"/>
            <p:cNvSpPr txBox="1"/>
            <p:nvPr/>
          </p:nvSpPr>
          <p:spPr>
            <a:xfrm>
              <a:off x="5860440" y="3738240"/>
              <a:ext cx="372960" cy="1991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b="1" dirty="0" err="1">
                  <a:solidFill>
                    <a:srgbClr val="004A4A"/>
                  </a:solidFill>
                  <a:latin typeface="Courier New" pitchFamily="49"/>
                  <a:ea typeface="Gothic" pitchFamily="2"/>
                  <a:cs typeface="Gothic" pitchFamily="2"/>
                </a:rPr>
                <a:t>leba</a:t>
              </a:r>
              <a:endParaRPr lang="en-GB" sz="1100" b="1" dirty="0">
                <a:solidFill>
                  <a:srgbClr val="004A4A"/>
                </a:solidFill>
                <a:latin typeface="Courier New" pitchFamily="49"/>
                <a:ea typeface="Gothic" pitchFamily="2"/>
                <a:cs typeface="Gothic" pitchFamily="2"/>
              </a:endParaRPr>
            </a:p>
          </p:txBody>
        </p:sp>
        <p:sp>
          <p:nvSpPr>
            <p:cNvPr id="17" name="TextBox 16"/>
            <p:cNvSpPr txBox="1"/>
            <p:nvPr/>
          </p:nvSpPr>
          <p:spPr>
            <a:xfrm>
              <a:off x="5703120" y="3985200"/>
              <a:ext cx="400320" cy="1991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b="1" dirty="0" err="1">
                  <a:solidFill>
                    <a:srgbClr val="004A4A"/>
                  </a:solidFill>
                  <a:latin typeface="Courier New" pitchFamily="49"/>
                  <a:ea typeface="Gothic" pitchFamily="2"/>
                  <a:cs typeface="Gothic" pitchFamily="2"/>
                </a:rPr>
                <a:t>galb</a:t>
              </a:r>
              <a:endParaRPr lang="en-GB" sz="1100" b="1" dirty="0">
                <a:solidFill>
                  <a:srgbClr val="004A4A"/>
                </a:solidFill>
                <a:latin typeface="Courier New" pitchFamily="49"/>
                <a:ea typeface="Gothic" pitchFamily="2"/>
                <a:cs typeface="Gothic" pitchFamily="2"/>
              </a:endParaRPr>
            </a:p>
          </p:txBody>
        </p:sp>
        <p:sp>
          <p:nvSpPr>
            <p:cNvPr id="18" name="TextBox 17"/>
            <p:cNvSpPr txBox="1"/>
            <p:nvPr/>
          </p:nvSpPr>
          <p:spPr>
            <a:xfrm>
              <a:off x="6004800" y="4467960"/>
              <a:ext cx="370080" cy="1991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b="1" dirty="0" err="1">
                  <a:solidFill>
                    <a:srgbClr val="004A4A"/>
                  </a:solidFill>
                  <a:latin typeface="Courier New" pitchFamily="49"/>
                  <a:ea typeface="Gothic" pitchFamily="2"/>
                  <a:cs typeface="Gothic" pitchFamily="2"/>
                </a:rPr>
                <a:t>erla</a:t>
              </a:r>
              <a:endParaRPr lang="en-GB" sz="1100" b="1" dirty="0">
                <a:solidFill>
                  <a:srgbClr val="004A4A"/>
                </a:solidFill>
                <a:latin typeface="Courier New" pitchFamily="49"/>
                <a:ea typeface="Gothic" pitchFamily="2"/>
                <a:cs typeface="Gothic" pitchFamily="2"/>
              </a:endParaRPr>
            </a:p>
          </p:txBody>
        </p:sp>
        <p:sp>
          <p:nvSpPr>
            <p:cNvPr id="19" name="TextBox 18"/>
            <p:cNvSpPr txBox="1"/>
            <p:nvPr/>
          </p:nvSpPr>
          <p:spPr>
            <a:xfrm>
              <a:off x="7352999" y="3429361"/>
              <a:ext cx="370080" cy="1991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b="1" dirty="0" err="1">
                  <a:solidFill>
                    <a:srgbClr val="004A4A"/>
                  </a:solidFill>
                  <a:latin typeface="Courier New" pitchFamily="49"/>
                  <a:ea typeface="Gothic" pitchFamily="2"/>
                  <a:cs typeface="Gothic" pitchFamily="2"/>
                </a:rPr>
                <a:t>colb</a:t>
              </a:r>
              <a:endParaRPr lang="en-GB" sz="1100" b="1" dirty="0">
                <a:solidFill>
                  <a:srgbClr val="004A4A"/>
                </a:solidFill>
                <a:latin typeface="Courier New" pitchFamily="49"/>
                <a:ea typeface="Gothic" pitchFamily="2"/>
                <a:cs typeface="Gothic" pitchFamily="2"/>
              </a:endParaRPr>
            </a:p>
          </p:txBody>
        </p:sp>
      </p:grpSp>
      <p:grpSp>
        <p:nvGrpSpPr>
          <p:cNvPr id="20"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22"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5" name="Group 7"/>
          <p:cNvGrpSpPr>
            <a:grpSpLocks/>
          </p:cNvGrpSpPr>
          <p:nvPr/>
        </p:nvGrpSpPr>
        <p:grpSpPr bwMode="auto">
          <a:xfrm>
            <a:off x="8505825" y="6540500"/>
            <a:ext cx="257175" cy="277813"/>
            <a:chOff x="5904" y="4543"/>
            <a:chExt cx="178" cy="193"/>
          </a:xfrm>
        </p:grpSpPr>
        <p:sp>
          <p:nvSpPr>
            <p:cNvPr id="2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7" name="Group 9"/>
            <p:cNvGrpSpPr>
              <a:grpSpLocks/>
            </p:cNvGrpSpPr>
            <p:nvPr/>
          </p:nvGrpSpPr>
          <p:grpSpPr bwMode="auto">
            <a:xfrm>
              <a:off x="5904" y="4543"/>
              <a:ext cx="178" cy="193"/>
              <a:chOff x="5904" y="4543"/>
              <a:chExt cx="178" cy="193"/>
            </a:xfrm>
          </p:grpSpPr>
          <p:sp>
            <p:nvSpPr>
              <p:cNvPr id="2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69</a:t>
                </a:fld>
                <a:r>
                  <a:rPr lang="en-GB" sz="1800" b="1" dirty="0">
                    <a:solidFill>
                      <a:srgbClr val="282878"/>
                    </a:solidFill>
                  </a:rPr>
                  <a:t> </a:t>
                </a:r>
              </a:p>
            </p:txBody>
          </p:sp>
        </p:grpSp>
      </p:grpSp>
      <p:sp>
        <p:nvSpPr>
          <p:cNvPr id="3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Correlations</a:t>
            </a:r>
          </a:p>
        </p:txBody>
      </p:sp>
      <p:sp>
        <p:nvSpPr>
          <p:cNvPr id="33" name="TextBox 32"/>
          <p:cNvSpPr txBox="1"/>
          <p:nvPr/>
        </p:nvSpPr>
        <p:spPr>
          <a:xfrm>
            <a:off x="260471" y="1148886"/>
            <a:ext cx="8529249" cy="729046"/>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Looking at our demonstration network, let’s say we’re going to compute the positions of the rest of the network relative to</a:t>
            </a:r>
            <a:endParaRPr lang="en-GB" sz="2400" dirty="0">
              <a:latin typeface="Arial" pitchFamily="34"/>
              <a:ea typeface="Gothic" pitchFamily="2"/>
              <a:cs typeface="Gothic" pitchFamily="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25" y="1233988"/>
            <a:ext cx="8777521" cy="13365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Bear </a:t>
            </a:r>
            <a:r>
              <a:rPr lang="en-GB" sz="2200" dirty="0">
                <a:latin typeface="Arial" pitchFamily="34"/>
                <a:ea typeface="Gothic" pitchFamily="2"/>
                <a:cs typeface="Gothic" pitchFamily="2"/>
              </a:rPr>
              <a:t>in mind that almost all data processing assumes that, in some regime, data can be approximated by a straight line. If the data can not be approximated in this way, the </a:t>
            </a:r>
            <a:r>
              <a:rPr lang="en-GB" sz="2200" dirty="0" smtClean="0">
                <a:latin typeface="Arial" pitchFamily="34"/>
                <a:ea typeface="Gothic" pitchFamily="2"/>
                <a:cs typeface="Gothic" pitchFamily="2"/>
              </a:rPr>
              <a:t>modelling error intrudes </a:t>
            </a:r>
            <a:r>
              <a:rPr lang="en-GB" sz="2200" dirty="0">
                <a:latin typeface="Arial" pitchFamily="34"/>
                <a:ea typeface="Gothic" pitchFamily="2"/>
                <a:cs typeface="Gothic" pitchFamily="2"/>
              </a:rPr>
              <a:t>corrupting the </a:t>
            </a:r>
            <a:r>
              <a:rPr lang="en-GB" sz="2200" dirty="0" smtClean="0">
                <a:latin typeface="Arial" pitchFamily="34"/>
                <a:ea typeface="Gothic" pitchFamily="2"/>
                <a:cs typeface="Gothic" pitchFamily="2"/>
              </a:rPr>
              <a:t>results.</a:t>
            </a:r>
            <a:endParaRPr lang="en-GB" sz="2200" dirty="0">
              <a:latin typeface="Arial" pitchFamily="34"/>
              <a:ea typeface="Gothic" pitchFamily="2"/>
              <a:cs typeface="Gothic" pitchFamily="2"/>
            </a:endParaRPr>
          </a:p>
        </p:txBody>
      </p:sp>
      <p:pic>
        <p:nvPicPr>
          <p:cNvPr id="14" name="Picture 13"/>
          <p:cNvPicPr>
            <a:picLocks noChangeAspect="1"/>
          </p:cNvPicPr>
          <p:nvPr/>
        </p:nvPicPr>
        <p:blipFill>
          <a:blip r:embed="rId3" cstate="print">
            <a:alphaModFix/>
            <a:lum/>
          </a:blip>
          <a:srcRect/>
          <a:stretch>
            <a:fillRect/>
          </a:stretch>
        </p:blipFill>
        <p:spPr>
          <a:xfrm>
            <a:off x="1923013" y="2865799"/>
            <a:ext cx="5525680" cy="3316715"/>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7</a:t>
                </a:fld>
                <a:r>
                  <a:rPr lang="en-GB" sz="1800" b="1" dirty="0">
                    <a:solidFill>
                      <a:srgbClr val="282878"/>
                    </a:solidFill>
                  </a:rPr>
                  <a:t> </a:t>
                </a:r>
              </a:p>
            </p:txBody>
          </p:sp>
        </p:grpSp>
      </p:grpSp>
      <p:sp>
        <p:nvSpPr>
          <p:cNvPr id="21"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Linearization</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471" y="1934648"/>
            <a:ext cx="4275903" cy="1844479"/>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because they are </a:t>
            </a:r>
            <a:r>
              <a:rPr lang="en-GB" sz="2400" dirty="0">
                <a:latin typeface="Arial" pitchFamily="34"/>
                <a:ea typeface="Gothic" pitchFamily="2"/>
                <a:cs typeface="Gothic" pitchFamily="2"/>
              </a:rPr>
              <a:t>relatively closely spaced and all are similarly oriented with respect to </a:t>
            </a:r>
            <a:r>
              <a:rPr lang="en-GB" sz="2400" b="1" dirty="0" err="1" smtClean="0">
                <a:latin typeface="Courier" pitchFamily="49"/>
                <a:ea typeface="Gothic" pitchFamily="2"/>
                <a:cs typeface="Gothic" pitchFamily="2"/>
              </a:rPr>
              <a:t>colb</a:t>
            </a:r>
            <a:r>
              <a:rPr lang="en-GB" sz="2400" dirty="0" smtClean="0">
                <a:latin typeface="Arial" pitchFamily="34"/>
                <a:ea typeface="Gothic" pitchFamily="2"/>
                <a:cs typeface="Gothic" pitchFamily="2"/>
              </a:rPr>
              <a: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p:txBody>
      </p:sp>
      <p:grpSp>
        <p:nvGrpSpPr>
          <p:cNvPr id="3" name="Group 13"/>
          <p:cNvGrpSpPr/>
          <p:nvPr/>
        </p:nvGrpSpPr>
        <p:grpSpPr>
          <a:xfrm>
            <a:off x="4574905" y="2053718"/>
            <a:ext cx="4145567" cy="4217386"/>
            <a:chOff x="5028840" y="942120"/>
            <a:chExt cx="4568760" cy="4650840"/>
          </a:xfrm>
        </p:grpSpPr>
        <p:pic>
          <p:nvPicPr>
            <p:cNvPr id="15" name="Picture 14"/>
            <p:cNvPicPr>
              <a:picLocks noChangeAspect="1"/>
            </p:cNvPicPr>
            <p:nvPr/>
          </p:nvPicPr>
          <p:blipFill>
            <a:blip r:embed="rId3" cstate="print">
              <a:alphaModFix/>
              <a:lum/>
            </a:blip>
            <a:srcRect/>
            <a:stretch>
              <a:fillRect/>
            </a:stretch>
          </p:blipFill>
          <p:spPr>
            <a:xfrm>
              <a:off x="5028840" y="942120"/>
              <a:ext cx="4568760" cy="4650840"/>
            </a:xfrm>
            <a:prstGeom prst="rect">
              <a:avLst/>
            </a:prstGeom>
            <a:noFill/>
            <a:ln>
              <a:noFill/>
            </a:ln>
          </p:spPr>
        </p:pic>
        <p:sp>
          <p:nvSpPr>
            <p:cNvPr id="16" name="TextBox 15"/>
            <p:cNvSpPr txBox="1"/>
            <p:nvPr/>
          </p:nvSpPr>
          <p:spPr>
            <a:xfrm>
              <a:off x="5860440" y="3738240"/>
              <a:ext cx="372960" cy="1991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b="1" dirty="0" err="1">
                  <a:solidFill>
                    <a:srgbClr val="004A4A"/>
                  </a:solidFill>
                  <a:latin typeface="Courier New" pitchFamily="49"/>
                  <a:ea typeface="Gothic" pitchFamily="2"/>
                  <a:cs typeface="Gothic" pitchFamily="2"/>
                </a:rPr>
                <a:t>leba</a:t>
              </a:r>
              <a:endParaRPr lang="en-GB" sz="1100" b="1" dirty="0">
                <a:solidFill>
                  <a:srgbClr val="004A4A"/>
                </a:solidFill>
                <a:latin typeface="Courier New" pitchFamily="49"/>
                <a:ea typeface="Gothic" pitchFamily="2"/>
                <a:cs typeface="Gothic" pitchFamily="2"/>
              </a:endParaRPr>
            </a:p>
          </p:txBody>
        </p:sp>
        <p:sp>
          <p:nvSpPr>
            <p:cNvPr id="17" name="TextBox 16"/>
            <p:cNvSpPr txBox="1"/>
            <p:nvPr/>
          </p:nvSpPr>
          <p:spPr>
            <a:xfrm>
              <a:off x="5703120" y="3985200"/>
              <a:ext cx="400320" cy="1991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b="1" dirty="0" err="1">
                  <a:solidFill>
                    <a:srgbClr val="004A4A"/>
                  </a:solidFill>
                  <a:latin typeface="Courier New" pitchFamily="49"/>
                  <a:ea typeface="Gothic" pitchFamily="2"/>
                  <a:cs typeface="Gothic" pitchFamily="2"/>
                </a:rPr>
                <a:t>galb</a:t>
              </a:r>
              <a:endParaRPr lang="en-GB" sz="1100" b="1" dirty="0">
                <a:solidFill>
                  <a:srgbClr val="004A4A"/>
                </a:solidFill>
                <a:latin typeface="Courier New" pitchFamily="49"/>
                <a:ea typeface="Gothic" pitchFamily="2"/>
                <a:cs typeface="Gothic" pitchFamily="2"/>
              </a:endParaRPr>
            </a:p>
          </p:txBody>
        </p:sp>
        <p:sp>
          <p:nvSpPr>
            <p:cNvPr id="18" name="TextBox 17"/>
            <p:cNvSpPr txBox="1"/>
            <p:nvPr/>
          </p:nvSpPr>
          <p:spPr>
            <a:xfrm>
              <a:off x="6004800" y="4467960"/>
              <a:ext cx="370080" cy="1991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b="1" dirty="0" err="1">
                  <a:solidFill>
                    <a:srgbClr val="004A4A"/>
                  </a:solidFill>
                  <a:latin typeface="Courier New" pitchFamily="49"/>
                  <a:ea typeface="Gothic" pitchFamily="2"/>
                  <a:cs typeface="Gothic" pitchFamily="2"/>
                </a:rPr>
                <a:t>erla</a:t>
              </a:r>
              <a:endParaRPr lang="en-GB" sz="1100" b="1" dirty="0">
                <a:solidFill>
                  <a:srgbClr val="004A4A"/>
                </a:solidFill>
                <a:latin typeface="Courier New" pitchFamily="49"/>
                <a:ea typeface="Gothic" pitchFamily="2"/>
                <a:cs typeface="Gothic" pitchFamily="2"/>
              </a:endParaRPr>
            </a:p>
          </p:txBody>
        </p:sp>
        <p:sp>
          <p:nvSpPr>
            <p:cNvPr id="19" name="TextBox 18"/>
            <p:cNvSpPr txBox="1"/>
            <p:nvPr/>
          </p:nvSpPr>
          <p:spPr>
            <a:xfrm>
              <a:off x="7352999" y="3429361"/>
              <a:ext cx="370080" cy="1991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1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b="1" dirty="0" err="1">
                  <a:solidFill>
                    <a:srgbClr val="004A4A"/>
                  </a:solidFill>
                  <a:latin typeface="Courier New" pitchFamily="49"/>
                  <a:ea typeface="Gothic" pitchFamily="2"/>
                  <a:cs typeface="Gothic" pitchFamily="2"/>
                </a:rPr>
                <a:t>colb</a:t>
              </a:r>
              <a:endParaRPr lang="en-GB" sz="1100" b="1" dirty="0">
                <a:solidFill>
                  <a:srgbClr val="004A4A"/>
                </a:solidFill>
                <a:latin typeface="Courier New" pitchFamily="49"/>
                <a:ea typeface="Gothic" pitchFamily="2"/>
                <a:cs typeface="Gothic" pitchFamily="2"/>
              </a:endParaRPr>
            </a:p>
          </p:txBody>
        </p:sp>
      </p:grpSp>
      <p:grpSp>
        <p:nvGrpSpPr>
          <p:cNvPr id="4" name="Group 2"/>
          <p:cNvGrpSpPr>
            <a:grpSpLocks/>
          </p:cNvGrpSpPr>
          <p:nvPr/>
        </p:nvGrpSpPr>
        <p:grpSpPr bwMode="auto">
          <a:xfrm>
            <a:off x="174625" y="6562725"/>
            <a:ext cx="1460500" cy="277813"/>
            <a:chOff x="121" y="4559"/>
            <a:chExt cx="1014" cy="193"/>
          </a:xfrm>
        </p:grpSpPr>
        <p:sp>
          <p:nvSpPr>
            <p:cNvPr id="2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5" name="Group 4"/>
            <p:cNvGrpSpPr>
              <a:grpSpLocks/>
            </p:cNvGrpSpPr>
            <p:nvPr/>
          </p:nvGrpSpPr>
          <p:grpSpPr bwMode="auto">
            <a:xfrm>
              <a:off x="121" y="4559"/>
              <a:ext cx="1014" cy="193"/>
              <a:chOff x="121" y="4559"/>
              <a:chExt cx="1014" cy="193"/>
            </a:xfrm>
          </p:grpSpPr>
          <p:sp>
            <p:nvSpPr>
              <p:cNvPr id="2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6" name="Group 7"/>
          <p:cNvGrpSpPr>
            <a:grpSpLocks/>
          </p:cNvGrpSpPr>
          <p:nvPr/>
        </p:nvGrpSpPr>
        <p:grpSpPr bwMode="auto">
          <a:xfrm>
            <a:off x="8505825" y="6540500"/>
            <a:ext cx="257175" cy="277813"/>
            <a:chOff x="5904" y="4543"/>
            <a:chExt cx="178" cy="193"/>
          </a:xfrm>
        </p:grpSpPr>
        <p:sp>
          <p:nvSpPr>
            <p:cNvPr id="2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7" name="Group 9"/>
            <p:cNvGrpSpPr>
              <a:grpSpLocks/>
            </p:cNvGrpSpPr>
            <p:nvPr/>
          </p:nvGrpSpPr>
          <p:grpSpPr bwMode="auto">
            <a:xfrm>
              <a:off x="5904" y="4543"/>
              <a:ext cx="178" cy="193"/>
              <a:chOff x="5904" y="4543"/>
              <a:chExt cx="178" cy="193"/>
            </a:xfrm>
          </p:grpSpPr>
          <p:sp>
            <p:nvSpPr>
              <p:cNvPr id="2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70</a:t>
                </a:fld>
                <a:r>
                  <a:rPr lang="en-GB" sz="1800" b="1" dirty="0">
                    <a:solidFill>
                      <a:srgbClr val="282878"/>
                    </a:solidFill>
                  </a:rPr>
                  <a:t> </a:t>
                </a:r>
              </a:p>
            </p:txBody>
          </p:sp>
        </p:grpSp>
      </p:grpSp>
      <p:sp>
        <p:nvSpPr>
          <p:cNvPr id="3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Correlations</a:t>
            </a:r>
          </a:p>
        </p:txBody>
      </p:sp>
      <p:sp>
        <p:nvSpPr>
          <p:cNvPr id="33" name="TextBox 32"/>
          <p:cNvSpPr txBox="1"/>
          <p:nvPr/>
        </p:nvSpPr>
        <p:spPr>
          <a:xfrm>
            <a:off x="260471" y="1148886"/>
            <a:ext cx="8529249" cy="75091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Looking at the network more closely, we might guess that </a:t>
            </a:r>
            <a:r>
              <a:rPr lang="en-GB" sz="2400" b="1" dirty="0" err="1" smtClean="0">
                <a:latin typeface="Courier" pitchFamily="49"/>
                <a:ea typeface="Gothic" pitchFamily="2"/>
                <a:cs typeface="Gothic" pitchFamily="2"/>
              </a:rPr>
              <a:t>leba</a:t>
            </a:r>
            <a:r>
              <a:rPr lang="en-GB" sz="2400" b="1" dirty="0" smtClean="0">
                <a:latin typeface="Courier" pitchFamily="49"/>
                <a:ea typeface="Gothic" pitchFamily="2"/>
                <a:cs typeface="Gothic" pitchFamily="2"/>
              </a:rPr>
              <a:t>, </a:t>
            </a:r>
            <a:r>
              <a:rPr lang="en-GB" sz="2400" b="1" dirty="0" err="1" smtClean="0">
                <a:latin typeface="Courier" pitchFamily="49"/>
                <a:ea typeface="Gothic" pitchFamily="2"/>
                <a:cs typeface="Gothic" pitchFamily="2"/>
              </a:rPr>
              <a:t>galb</a:t>
            </a:r>
            <a:r>
              <a:rPr lang="en-GB" sz="2400" b="1" dirty="0" smtClean="0">
                <a:latin typeface="Courier" pitchFamily="49"/>
                <a:ea typeface="Gothic" pitchFamily="2"/>
                <a:cs typeface="Gothic" pitchFamily="2"/>
              </a:rPr>
              <a:t> and </a:t>
            </a:r>
            <a:r>
              <a:rPr lang="en-GB" sz="2400" b="1" dirty="0" err="1" smtClean="0">
                <a:latin typeface="Courier" pitchFamily="49"/>
                <a:ea typeface="Gothic" pitchFamily="2"/>
                <a:cs typeface="Gothic" pitchFamily="2"/>
              </a:rPr>
              <a:t>erla</a:t>
            </a:r>
            <a:r>
              <a:rPr lang="en-GB" sz="2400" dirty="0" smtClean="0">
                <a:ea typeface="Gothic" pitchFamily="2"/>
                <a:cs typeface="Arial" pitchFamily="34" charset="0"/>
              </a:rPr>
              <a:t> might be more strongly correlated</a:t>
            </a:r>
            <a:endParaRPr lang="en-GB" sz="2400" dirty="0">
              <a:ea typeface="Gothic" pitchFamily="2"/>
              <a:cs typeface="Arial" pitchFamily="3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730" y="1101977"/>
            <a:ext cx="8292767" cy="4374274"/>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In fact, all of our previous assumptions are true including our assumption that correlations introduced by how we process the data are significant.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Fortunately</a:t>
            </a:r>
            <a:r>
              <a:rPr lang="en-GB" sz="2400" dirty="0">
                <a:latin typeface="Arial" pitchFamily="34"/>
                <a:ea typeface="Gothic" pitchFamily="2"/>
                <a:cs typeface="Gothic" pitchFamily="2"/>
              </a:rPr>
              <a:t>, </a:t>
            </a:r>
            <a:r>
              <a:rPr lang="en-GB" sz="2400" dirty="0" smtClean="0">
                <a:latin typeface="Arial" pitchFamily="34"/>
                <a:ea typeface="Gothic" pitchFamily="2"/>
                <a:cs typeface="Gothic" pitchFamily="2"/>
              </a:rPr>
              <a:t>there are numerical techniques to account for correlations.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In PAGES for example, the double-difference processing software used by NGS, </a:t>
            </a:r>
            <a:r>
              <a:rPr lang="en-GB" sz="2400" dirty="0" err="1" smtClean="0">
                <a:latin typeface="Arial" pitchFamily="34"/>
                <a:ea typeface="Gothic" pitchFamily="2"/>
                <a:cs typeface="Gothic" pitchFamily="2"/>
              </a:rPr>
              <a:t>Milbert</a:t>
            </a:r>
            <a:r>
              <a:rPr lang="en-GB" sz="2400" dirty="0" smtClean="0">
                <a:latin typeface="Arial" pitchFamily="34"/>
                <a:ea typeface="Gothic" pitchFamily="2"/>
                <a:cs typeface="Gothic" pitchFamily="2"/>
              </a:rPr>
              <a:t> </a:t>
            </a:r>
            <a:r>
              <a:rPr lang="en-GB" sz="2400" dirty="0">
                <a:latin typeface="Arial" pitchFamily="34"/>
                <a:ea typeface="Gothic" pitchFamily="2"/>
                <a:cs typeface="Gothic" pitchFamily="2"/>
              </a:rPr>
              <a:t>(Bull. </a:t>
            </a:r>
            <a:r>
              <a:rPr lang="en-GB" sz="2400" dirty="0" err="1">
                <a:latin typeface="Arial" pitchFamily="34"/>
                <a:ea typeface="Gothic" pitchFamily="2"/>
                <a:cs typeface="Gothic" pitchFamily="2"/>
              </a:rPr>
              <a:t>Geod</a:t>
            </a:r>
            <a:r>
              <a:rPr lang="en-GB" sz="2400" dirty="0">
                <a:latin typeface="Arial" pitchFamily="34"/>
                <a:ea typeface="Gothic" pitchFamily="2"/>
                <a:cs typeface="Gothic" pitchFamily="2"/>
              </a:rPr>
              <a:t>., </a:t>
            </a:r>
            <a:r>
              <a:rPr lang="en-GB" sz="2400" dirty="0" smtClean="0">
                <a:latin typeface="Arial" pitchFamily="34"/>
                <a:ea typeface="Gothic" pitchFamily="2"/>
                <a:cs typeface="Gothic" pitchFamily="2"/>
              </a:rPr>
              <a:t>59(1), 71-80) designed a </a:t>
            </a:r>
            <a:r>
              <a:rPr lang="en-GB" sz="2400" dirty="0">
                <a:latin typeface="Arial" pitchFamily="34"/>
                <a:ea typeface="Gothic" pitchFamily="2"/>
                <a:cs typeface="Gothic" pitchFamily="2"/>
              </a:rPr>
              <a:t>software process to correct for these double-difference correlations</a:t>
            </a:r>
            <a:r>
              <a:rPr lang="en-GB" sz="2400" dirty="0" smtClean="0">
                <a:latin typeface="Arial" pitchFamily="34"/>
                <a:ea typeface="Gothic" pitchFamily="2"/>
                <a:cs typeface="Gothic" pitchFamily="2"/>
              </a:rPr>
              <a:t>. We call this double-difference decorrelation.</a:t>
            </a:r>
            <a:endParaRPr lang="en-GB" sz="24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71</a:t>
                </a:fld>
                <a:r>
                  <a:rPr lang="en-GB" sz="1800" b="1" dirty="0">
                    <a:solidFill>
                      <a:srgbClr val="282878"/>
                    </a:solidFill>
                  </a:rPr>
                  <a:t> </a:t>
                </a:r>
              </a:p>
            </p:txBody>
          </p:sp>
        </p:grpSp>
      </p:grpSp>
      <p:sp>
        <p:nvSpPr>
          <p:cNvPr id="21"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Correlations</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730" y="1149477"/>
            <a:ext cx="8292767" cy="328070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This double-difference decorrelation is always used in PAGES by default, but was designed so that it could be turned off for testing purposes.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Taking advantage of this option, we can see the impact of correlations in our demonstration network. The table below summarizes the </a:t>
            </a:r>
            <a:r>
              <a:rPr lang="en-GB" sz="2400" b="1" dirty="0" smtClean="0">
                <a:latin typeface="Arial" pitchFamily="34"/>
                <a:ea typeface="Gothic" pitchFamily="2"/>
                <a:cs typeface="Gothic" pitchFamily="2"/>
              </a:rPr>
              <a:t>repeatabilities</a:t>
            </a:r>
            <a:r>
              <a:rPr lang="en-GB" sz="2400" dirty="0" smtClean="0">
                <a:latin typeface="Arial" pitchFamily="34"/>
                <a:ea typeface="Gothic" pitchFamily="2"/>
                <a:cs typeface="Gothic" pitchFamily="2"/>
              </a:rPr>
              <a:t> (how closely the computed position for a site repeat with multiple occupations) on average for the entire network. </a:t>
            </a:r>
            <a:endParaRPr lang="en-GB" sz="2400" dirty="0">
              <a:latin typeface="Arial" pitchFamily="34"/>
              <a:ea typeface="Gothic" pitchFamily="2"/>
              <a:cs typeface="Gothic" pitchFamily="2"/>
            </a:endParaRPr>
          </a:p>
        </p:txBody>
      </p:sp>
      <p:grpSp>
        <p:nvGrpSpPr>
          <p:cNvPr id="3" name="Group 2"/>
          <p:cNvGrpSpPr/>
          <p:nvPr/>
        </p:nvGrpSpPr>
        <p:grpSpPr>
          <a:xfrm>
            <a:off x="1797578" y="4553944"/>
            <a:ext cx="5510327" cy="1403923"/>
            <a:chOff x="1981080" y="4118397"/>
            <a:chExt cx="6072839" cy="1548214"/>
          </a:xfrm>
        </p:grpSpPr>
        <p:sp>
          <p:nvSpPr>
            <p:cNvPr id="4" name="TextBox 3"/>
            <p:cNvSpPr txBox="1"/>
            <p:nvPr/>
          </p:nvSpPr>
          <p:spPr>
            <a:xfrm>
              <a:off x="1995480" y="4561198"/>
              <a:ext cx="716040" cy="110541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u="sng" dirty="0">
                  <a:latin typeface="Arial" pitchFamily="34"/>
                  <a:ea typeface="Gothic" pitchFamily="2"/>
                  <a:cs typeface="Gothic" pitchFamily="2"/>
                </a:rPr>
                <a:t>HOR</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0.85</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rgbClr val="800000"/>
                  </a:solidFill>
                  <a:latin typeface="Arial" pitchFamily="34"/>
                  <a:ea typeface="Gothic" pitchFamily="2"/>
                  <a:cs typeface="Gothic" pitchFamily="2"/>
                </a:rPr>
                <a:t>1.04</a:t>
              </a:r>
              <a:endParaRPr lang="en-GB" sz="2200" dirty="0">
                <a:solidFill>
                  <a:srgbClr val="800000"/>
                </a:solidFill>
                <a:latin typeface="Arial" pitchFamily="34"/>
                <a:ea typeface="Gothic" pitchFamily="2"/>
                <a:cs typeface="Gothic" pitchFamily="2"/>
              </a:endParaRPr>
            </a:p>
          </p:txBody>
        </p:sp>
        <p:sp>
          <p:nvSpPr>
            <p:cNvPr id="5" name="TextBox 4"/>
            <p:cNvSpPr txBox="1"/>
            <p:nvPr/>
          </p:nvSpPr>
          <p:spPr>
            <a:xfrm>
              <a:off x="2855520" y="4561198"/>
              <a:ext cx="716040" cy="110541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u="sng" dirty="0">
                  <a:latin typeface="Arial" pitchFamily="34"/>
                  <a:ea typeface="Gothic" pitchFamily="2"/>
                  <a:cs typeface="Gothic" pitchFamily="2"/>
                </a:rPr>
                <a:t>VER</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1.37</a:t>
              </a:r>
              <a:endParaRPr lang="en-GB" sz="2200" dirty="0">
                <a:latin typeface="Arial" pitchFamily="34"/>
                <a:ea typeface="Gothic" pitchFamily="2"/>
                <a:cs typeface="Gothic" pitchFamily="2"/>
              </a:endParaRP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rgbClr val="800000"/>
                  </a:solidFill>
                  <a:latin typeface="Arial" pitchFamily="34"/>
                  <a:ea typeface="Gothic" pitchFamily="2"/>
                  <a:cs typeface="Gothic" pitchFamily="2"/>
                </a:rPr>
                <a:t>1.91</a:t>
              </a:r>
              <a:endParaRPr lang="en-GB" sz="2200" dirty="0">
                <a:solidFill>
                  <a:srgbClr val="800000"/>
                </a:solidFill>
                <a:latin typeface="Arial" pitchFamily="34"/>
                <a:ea typeface="Gothic" pitchFamily="2"/>
                <a:cs typeface="Gothic" pitchFamily="2"/>
              </a:endParaRPr>
            </a:p>
          </p:txBody>
        </p:sp>
        <p:sp>
          <p:nvSpPr>
            <p:cNvPr id="6" name="TextBox 5"/>
            <p:cNvSpPr txBox="1"/>
            <p:nvPr/>
          </p:nvSpPr>
          <p:spPr>
            <a:xfrm>
              <a:off x="3885839" y="4561198"/>
              <a:ext cx="715680" cy="110541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u="sng" dirty="0">
                  <a:latin typeface="Arial" pitchFamily="34"/>
                  <a:ea typeface="Gothic" pitchFamily="2"/>
                  <a:cs typeface="Gothic" pitchFamily="2"/>
                </a:rPr>
                <a:t>HOR</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0.23</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solidFill>
                    <a:srgbClr val="800000"/>
                  </a:solidFill>
                  <a:latin typeface="Arial" pitchFamily="34"/>
                  <a:ea typeface="Gothic" pitchFamily="2"/>
                  <a:cs typeface="Gothic" pitchFamily="2"/>
                </a:rPr>
                <a:t>0.30</a:t>
              </a:r>
            </a:p>
          </p:txBody>
        </p:sp>
        <p:sp>
          <p:nvSpPr>
            <p:cNvPr id="7" name="TextBox 6"/>
            <p:cNvSpPr txBox="1"/>
            <p:nvPr/>
          </p:nvSpPr>
          <p:spPr>
            <a:xfrm>
              <a:off x="4747320" y="4561198"/>
              <a:ext cx="716040" cy="110541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u="sng" dirty="0">
                  <a:latin typeface="Arial" pitchFamily="34"/>
                  <a:ea typeface="Gothic" pitchFamily="2"/>
                  <a:cs typeface="Gothic" pitchFamily="2"/>
                </a:rPr>
                <a:t>VER</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0.42</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solidFill>
                    <a:srgbClr val="800000"/>
                  </a:solidFill>
                  <a:latin typeface="Arial" pitchFamily="34"/>
                  <a:ea typeface="Gothic" pitchFamily="2"/>
                  <a:cs typeface="Gothic" pitchFamily="2"/>
                </a:rPr>
                <a:t>0.56</a:t>
              </a:r>
            </a:p>
          </p:txBody>
        </p:sp>
        <p:sp>
          <p:nvSpPr>
            <p:cNvPr id="8" name="TextBox 7"/>
            <p:cNvSpPr txBox="1"/>
            <p:nvPr/>
          </p:nvSpPr>
          <p:spPr>
            <a:xfrm>
              <a:off x="5647680" y="4561198"/>
              <a:ext cx="2406239" cy="110541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u="sng" dirty="0">
                  <a:latin typeface="Arial" pitchFamily="34"/>
                  <a:ea typeface="Gothic" pitchFamily="2"/>
                  <a:cs typeface="Gothic" pitchFamily="2"/>
                </a:rPr>
                <a:t>DESCRIPTION</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d</a:t>
              </a:r>
              <a:r>
                <a:rPr lang="en-GB" sz="2200" dirty="0" smtClean="0">
                  <a:latin typeface="Arial" pitchFamily="34"/>
                  <a:ea typeface="Gothic" pitchFamily="2"/>
                  <a:cs typeface="Gothic" pitchFamily="2"/>
                </a:rPr>
                <a:t>ecorrelation </a:t>
              </a:r>
              <a:r>
                <a:rPr lang="en-GB" sz="2200" dirty="0">
                  <a:latin typeface="Arial" pitchFamily="34"/>
                  <a:ea typeface="Gothic" pitchFamily="2"/>
                  <a:cs typeface="Gothic" pitchFamily="2"/>
                </a:rPr>
                <a:t>o</a:t>
              </a:r>
              <a:r>
                <a:rPr lang="en-GB" sz="2200" dirty="0" smtClean="0">
                  <a:latin typeface="Arial" pitchFamily="34"/>
                  <a:ea typeface="Gothic" pitchFamily="2"/>
                  <a:cs typeface="Gothic" pitchFamily="2"/>
                </a:rPr>
                <a:t>n</a:t>
              </a: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solidFill>
                    <a:srgbClr val="800000"/>
                  </a:solidFill>
                  <a:latin typeface="Arial" pitchFamily="34"/>
                  <a:ea typeface="Gothic" pitchFamily="2"/>
                  <a:cs typeface="Gothic" pitchFamily="2"/>
                </a:rPr>
                <a:t>d</a:t>
              </a:r>
              <a:r>
                <a:rPr lang="en-GB" sz="2200" dirty="0" smtClean="0">
                  <a:solidFill>
                    <a:srgbClr val="800000"/>
                  </a:solidFill>
                  <a:latin typeface="Arial" pitchFamily="34"/>
                  <a:ea typeface="Gothic" pitchFamily="2"/>
                  <a:cs typeface="Gothic" pitchFamily="2"/>
                </a:rPr>
                <a:t>ecorrelation </a:t>
              </a:r>
              <a:r>
                <a:rPr lang="en-GB" sz="2200" dirty="0">
                  <a:solidFill>
                    <a:srgbClr val="800000"/>
                  </a:solidFill>
                  <a:latin typeface="Arial" pitchFamily="34"/>
                  <a:ea typeface="Gothic" pitchFamily="2"/>
                  <a:cs typeface="Gothic" pitchFamily="2"/>
                </a:rPr>
                <a:t>o</a:t>
              </a:r>
              <a:r>
                <a:rPr lang="en-GB" sz="2200" dirty="0" smtClean="0">
                  <a:solidFill>
                    <a:srgbClr val="800000"/>
                  </a:solidFill>
                  <a:latin typeface="Arial" pitchFamily="34"/>
                  <a:ea typeface="Gothic" pitchFamily="2"/>
                  <a:cs typeface="Gothic" pitchFamily="2"/>
                </a:rPr>
                <a:t>ff</a:t>
              </a:r>
              <a:endParaRPr lang="en-GB" sz="2200" dirty="0">
                <a:solidFill>
                  <a:srgbClr val="800000"/>
                </a:solidFill>
                <a:latin typeface="Arial" pitchFamily="34"/>
                <a:ea typeface="Gothic" pitchFamily="2"/>
                <a:cs typeface="Gothic" pitchFamily="2"/>
              </a:endParaRPr>
            </a:p>
          </p:txBody>
        </p:sp>
        <p:sp>
          <p:nvSpPr>
            <p:cNvPr id="9" name="TextBox 8"/>
            <p:cNvSpPr txBox="1"/>
            <p:nvPr/>
          </p:nvSpPr>
          <p:spPr>
            <a:xfrm>
              <a:off x="1981080" y="4118397"/>
              <a:ext cx="1512721" cy="36847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    3 </a:t>
              </a:r>
              <a:r>
                <a:rPr lang="en-GB" sz="2200" dirty="0" smtClean="0">
                  <a:latin typeface="Arial" pitchFamily="34"/>
                  <a:ea typeface="Gothic" pitchFamily="2"/>
                  <a:cs typeface="Gothic" pitchFamily="2"/>
                </a:rPr>
                <a:t>hours</a:t>
              </a:r>
              <a:endParaRPr lang="en-GB" sz="2200" dirty="0">
                <a:latin typeface="Arial" pitchFamily="34"/>
                <a:ea typeface="Gothic" pitchFamily="2"/>
                <a:cs typeface="Gothic" pitchFamily="2"/>
              </a:endParaRPr>
            </a:p>
          </p:txBody>
        </p:sp>
        <p:sp>
          <p:nvSpPr>
            <p:cNvPr id="10" name="TextBox 9"/>
            <p:cNvSpPr txBox="1"/>
            <p:nvPr/>
          </p:nvSpPr>
          <p:spPr>
            <a:xfrm>
              <a:off x="3898440" y="4118397"/>
              <a:ext cx="1512721" cy="36847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   24 </a:t>
              </a:r>
              <a:r>
                <a:rPr lang="en-GB" sz="2200" dirty="0" smtClean="0">
                  <a:latin typeface="Arial" pitchFamily="34"/>
                  <a:ea typeface="Gothic" pitchFamily="2"/>
                  <a:cs typeface="Gothic" pitchFamily="2"/>
                </a:rPr>
                <a:t>hours</a:t>
              </a:r>
              <a:endParaRPr lang="en-GB" sz="2200" dirty="0">
                <a:latin typeface="Arial" pitchFamily="34"/>
                <a:ea typeface="Gothic" pitchFamily="2"/>
                <a:cs typeface="Gothic" pitchFamily="2"/>
              </a:endParaRPr>
            </a:p>
          </p:txBody>
        </p:sp>
      </p:grpSp>
      <p:grpSp>
        <p:nvGrpSpPr>
          <p:cNvPr id="17" name="Group 2"/>
          <p:cNvGrpSpPr>
            <a:grpSpLocks/>
          </p:cNvGrpSpPr>
          <p:nvPr/>
        </p:nvGrpSpPr>
        <p:grpSpPr bwMode="auto">
          <a:xfrm>
            <a:off x="174625" y="6562725"/>
            <a:ext cx="1460500" cy="277813"/>
            <a:chOff x="121" y="4559"/>
            <a:chExt cx="1014" cy="193"/>
          </a:xfrm>
        </p:grpSpPr>
        <p:sp>
          <p:nvSpPr>
            <p:cNvPr id="18"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9" name="Group 4"/>
            <p:cNvGrpSpPr>
              <a:grpSpLocks/>
            </p:cNvGrpSpPr>
            <p:nvPr/>
          </p:nvGrpSpPr>
          <p:grpSpPr bwMode="auto">
            <a:xfrm>
              <a:off x="121" y="4559"/>
              <a:ext cx="1014" cy="193"/>
              <a:chOff x="121" y="4559"/>
              <a:chExt cx="1014" cy="193"/>
            </a:xfrm>
          </p:grpSpPr>
          <p:sp>
            <p:nvSpPr>
              <p:cNvPr id="20"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2"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3" name="Group 7"/>
          <p:cNvGrpSpPr>
            <a:grpSpLocks/>
          </p:cNvGrpSpPr>
          <p:nvPr/>
        </p:nvGrpSpPr>
        <p:grpSpPr bwMode="auto">
          <a:xfrm>
            <a:off x="8505825" y="6540500"/>
            <a:ext cx="257175" cy="277813"/>
            <a:chOff x="5904" y="4543"/>
            <a:chExt cx="178" cy="193"/>
          </a:xfrm>
        </p:grpSpPr>
        <p:sp>
          <p:nvSpPr>
            <p:cNvPr id="24"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5" name="Group 9"/>
            <p:cNvGrpSpPr>
              <a:grpSpLocks/>
            </p:cNvGrpSpPr>
            <p:nvPr/>
          </p:nvGrpSpPr>
          <p:grpSpPr bwMode="auto">
            <a:xfrm>
              <a:off x="5904" y="4543"/>
              <a:ext cx="178" cy="193"/>
              <a:chOff x="5904" y="4543"/>
              <a:chExt cx="178" cy="193"/>
            </a:xfrm>
          </p:grpSpPr>
          <p:sp>
            <p:nvSpPr>
              <p:cNvPr id="26"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7"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72</a:t>
                </a:fld>
                <a:r>
                  <a:rPr lang="en-GB" sz="1800" b="1" dirty="0">
                    <a:solidFill>
                      <a:srgbClr val="282878"/>
                    </a:solidFill>
                  </a:rPr>
                  <a:t> </a:t>
                </a:r>
              </a:p>
            </p:txBody>
          </p:sp>
        </p:grpSp>
      </p:grpSp>
      <p:sp>
        <p:nvSpPr>
          <p:cNvPr id="29"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Correlation Effects Upon Positions</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730" y="1149477"/>
            <a:ext cx="8292767" cy="2187137"/>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These values are the population standard deviation. All values are in centimeters. “3 hours” indicates that only three hours of data were used to compute the positions. Note:</a:t>
            </a:r>
          </a:p>
          <a:p>
            <a:pPr marL="285750" indent="-285750" hangingPunct="0">
              <a:lnSpc>
                <a:spcPct val="103000"/>
              </a:lnSpc>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scatter in the vertical is larger than the horizontal.</a:t>
            </a:r>
          </a:p>
          <a:p>
            <a:pPr marL="285750" indent="-285750" hangingPunct="0">
              <a:lnSpc>
                <a:spcPct val="103000"/>
              </a:lnSpc>
              <a:spcBef>
                <a:spcPts val="0"/>
              </a:spcBef>
              <a:spcAft>
                <a:spcPts val="0"/>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More data helps (more on data span versus repeatability later).  </a:t>
            </a:r>
            <a:endParaRPr lang="en-GB" sz="2400" dirty="0">
              <a:latin typeface="Arial" pitchFamily="34"/>
              <a:ea typeface="Gothic" pitchFamily="2"/>
              <a:cs typeface="Gothic" pitchFamily="2"/>
            </a:endParaRPr>
          </a:p>
        </p:txBody>
      </p:sp>
      <p:grpSp>
        <p:nvGrpSpPr>
          <p:cNvPr id="3" name="Group 2"/>
          <p:cNvGrpSpPr/>
          <p:nvPr/>
        </p:nvGrpSpPr>
        <p:grpSpPr>
          <a:xfrm>
            <a:off x="1797578" y="4553944"/>
            <a:ext cx="5510327" cy="1403923"/>
            <a:chOff x="1981080" y="4118397"/>
            <a:chExt cx="6072839" cy="1548214"/>
          </a:xfrm>
        </p:grpSpPr>
        <p:sp>
          <p:nvSpPr>
            <p:cNvPr id="4" name="TextBox 3"/>
            <p:cNvSpPr txBox="1"/>
            <p:nvPr/>
          </p:nvSpPr>
          <p:spPr>
            <a:xfrm>
              <a:off x="1995480" y="4561198"/>
              <a:ext cx="716040" cy="110541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u="sng" dirty="0">
                  <a:latin typeface="Arial" pitchFamily="34"/>
                  <a:ea typeface="Gothic" pitchFamily="2"/>
                  <a:cs typeface="Gothic" pitchFamily="2"/>
                </a:rPr>
                <a:t>HOR</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0.85</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rgbClr val="800000"/>
                  </a:solidFill>
                  <a:latin typeface="Arial" pitchFamily="34"/>
                  <a:ea typeface="Gothic" pitchFamily="2"/>
                  <a:cs typeface="Gothic" pitchFamily="2"/>
                </a:rPr>
                <a:t>1.04</a:t>
              </a:r>
              <a:endParaRPr lang="en-GB" sz="2200" dirty="0">
                <a:solidFill>
                  <a:srgbClr val="800000"/>
                </a:solidFill>
                <a:latin typeface="Arial" pitchFamily="34"/>
                <a:ea typeface="Gothic" pitchFamily="2"/>
                <a:cs typeface="Gothic" pitchFamily="2"/>
              </a:endParaRPr>
            </a:p>
          </p:txBody>
        </p:sp>
        <p:sp>
          <p:nvSpPr>
            <p:cNvPr id="5" name="TextBox 4"/>
            <p:cNvSpPr txBox="1"/>
            <p:nvPr/>
          </p:nvSpPr>
          <p:spPr>
            <a:xfrm>
              <a:off x="2855520" y="4561198"/>
              <a:ext cx="716040" cy="110541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u="sng" dirty="0">
                  <a:latin typeface="Arial" pitchFamily="34"/>
                  <a:ea typeface="Gothic" pitchFamily="2"/>
                  <a:cs typeface="Gothic" pitchFamily="2"/>
                </a:rPr>
                <a:t>VER</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1.37</a:t>
              </a:r>
              <a:endParaRPr lang="en-GB" sz="2200" dirty="0">
                <a:latin typeface="Arial" pitchFamily="34"/>
                <a:ea typeface="Gothic" pitchFamily="2"/>
                <a:cs typeface="Gothic" pitchFamily="2"/>
              </a:endParaRP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solidFill>
                    <a:srgbClr val="800000"/>
                  </a:solidFill>
                  <a:latin typeface="Arial" pitchFamily="34"/>
                  <a:ea typeface="Gothic" pitchFamily="2"/>
                  <a:cs typeface="Gothic" pitchFamily="2"/>
                </a:rPr>
                <a:t>1.91</a:t>
              </a:r>
              <a:endParaRPr lang="en-GB" sz="2200" dirty="0">
                <a:solidFill>
                  <a:srgbClr val="800000"/>
                </a:solidFill>
                <a:latin typeface="Arial" pitchFamily="34"/>
                <a:ea typeface="Gothic" pitchFamily="2"/>
                <a:cs typeface="Gothic" pitchFamily="2"/>
              </a:endParaRPr>
            </a:p>
          </p:txBody>
        </p:sp>
        <p:sp>
          <p:nvSpPr>
            <p:cNvPr id="6" name="TextBox 5"/>
            <p:cNvSpPr txBox="1"/>
            <p:nvPr/>
          </p:nvSpPr>
          <p:spPr>
            <a:xfrm>
              <a:off x="3885839" y="4561198"/>
              <a:ext cx="715680" cy="110541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u="sng" dirty="0">
                  <a:latin typeface="Arial" pitchFamily="34"/>
                  <a:ea typeface="Gothic" pitchFamily="2"/>
                  <a:cs typeface="Gothic" pitchFamily="2"/>
                </a:rPr>
                <a:t>HOR</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0.23</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solidFill>
                    <a:srgbClr val="800000"/>
                  </a:solidFill>
                  <a:latin typeface="Arial" pitchFamily="34"/>
                  <a:ea typeface="Gothic" pitchFamily="2"/>
                  <a:cs typeface="Gothic" pitchFamily="2"/>
                </a:rPr>
                <a:t>0.30</a:t>
              </a:r>
            </a:p>
          </p:txBody>
        </p:sp>
        <p:sp>
          <p:nvSpPr>
            <p:cNvPr id="7" name="TextBox 6"/>
            <p:cNvSpPr txBox="1"/>
            <p:nvPr/>
          </p:nvSpPr>
          <p:spPr>
            <a:xfrm>
              <a:off x="4747320" y="4561198"/>
              <a:ext cx="716040" cy="110541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u="sng" dirty="0">
                  <a:latin typeface="Arial" pitchFamily="34"/>
                  <a:ea typeface="Gothic" pitchFamily="2"/>
                  <a:cs typeface="Gothic" pitchFamily="2"/>
                </a:rPr>
                <a:t>VER</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0.42</a:t>
              </a:r>
            </a:p>
            <a:p>
              <a:pPr algn="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solidFill>
                    <a:srgbClr val="800000"/>
                  </a:solidFill>
                  <a:latin typeface="Arial" pitchFamily="34"/>
                  <a:ea typeface="Gothic" pitchFamily="2"/>
                  <a:cs typeface="Gothic" pitchFamily="2"/>
                </a:rPr>
                <a:t>0.56</a:t>
              </a:r>
            </a:p>
          </p:txBody>
        </p:sp>
        <p:sp>
          <p:nvSpPr>
            <p:cNvPr id="8" name="TextBox 7"/>
            <p:cNvSpPr txBox="1"/>
            <p:nvPr/>
          </p:nvSpPr>
          <p:spPr>
            <a:xfrm>
              <a:off x="5647680" y="4561198"/>
              <a:ext cx="2406239" cy="110541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u="sng" dirty="0">
                  <a:latin typeface="Arial" pitchFamily="34"/>
                  <a:ea typeface="Gothic" pitchFamily="2"/>
                  <a:cs typeface="Gothic" pitchFamily="2"/>
                </a:rPr>
                <a:t>DESCRIPTION</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d</a:t>
              </a:r>
              <a:r>
                <a:rPr lang="en-GB" sz="2200" dirty="0" smtClean="0">
                  <a:latin typeface="Arial" pitchFamily="34"/>
                  <a:ea typeface="Gothic" pitchFamily="2"/>
                  <a:cs typeface="Gothic" pitchFamily="2"/>
                </a:rPr>
                <a:t>ecorrelation </a:t>
              </a:r>
              <a:r>
                <a:rPr lang="en-GB" sz="2200" dirty="0">
                  <a:latin typeface="Arial" pitchFamily="34"/>
                  <a:ea typeface="Gothic" pitchFamily="2"/>
                  <a:cs typeface="Gothic" pitchFamily="2"/>
                </a:rPr>
                <a:t>o</a:t>
              </a:r>
              <a:r>
                <a:rPr lang="en-GB" sz="2200" dirty="0" smtClean="0">
                  <a:latin typeface="Arial" pitchFamily="34"/>
                  <a:ea typeface="Gothic" pitchFamily="2"/>
                  <a:cs typeface="Gothic" pitchFamily="2"/>
                </a:rPr>
                <a:t>n</a:t>
              </a:r>
              <a:endParaRPr lang="en-GB" sz="2200" dirty="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solidFill>
                    <a:srgbClr val="800000"/>
                  </a:solidFill>
                  <a:latin typeface="Arial" pitchFamily="34"/>
                  <a:ea typeface="Gothic" pitchFamily="2"/>
                  <a:cs typeface="Gothic" pitchFamily="2"/>
                </a:rPr>
                <a:t>d</a:t>
              </a:r>
              <a:r>
                <a:rPr lang="en-GB" sz="2200" dirty="0" smtClean="0">
                  <a:solidFill>
                    <a:srgbClr val="800000"/>
                  </a:solidFill>
                  <a:latin typeface="Arial" pitchFamily="34"/>
                  <a:ea typeface="Gothic" pitchFamily="2"/>
                  <a:cs typeface="Gothic" pitchFamily="2"/>
                </a:rPr>
                <a:t>ecorrelation </a:t>
              </a:r>
              <a:r>
                <a:rPr lang="en-GB" sz="2200" dirty="0">
                  <a:solidFill>
                    <a:srgbClr val="800000"/>
                  </a:solidFill>
                  <a:latin typeface="Arial" pitchFamily="34"/>
                  <a:ea typeface="Gothic" pitchFamily="2"/>
                  <a:cs typeface="Gothic" pitchFamily="2"/>
                </a:rPr>
                <a:t>o</a:t>
              </a:r>
              <a:r>
                <a:rPr lang="en-GB" sz="2200" dirty="0" smtClean="0">
                  <a:solidFill>
                    <a:srgbClr val="800000"/>
                  </a:solidFill>
                  <a:latin typeface="Arial" pitchFamily="34"/>
                  <a:ea typeface="Gothic" pitchFamily="2"/>
                  <a:cs typeface="Gothic" pitchFamily="2"/>
                </a:rPr>
                <a:t>ff</a:t>
              </a:r>
              <a:endParaRPr lang="en-GB" sz="2200" dirty="0">
                <a:solidFill>
                  <a:srgbClr val="800000"/>
                </a:solidFill>
                <a:latin typeface="Arial" pitchFamily="34"/>
                <a:ea typeface="Gothic" pitchFamily="2"/>
                <a:cs typeface="Gothic" pitchFamily="2"/>
              </a:endParaRPr>
            </a:p>
          </p:txBody>
        </p:sp>
        <p:sp>
          <p:nvSpPr>
            <p:cNvPr id="9" name="TextBox 8"/>
            <p:cNvSpPr txBox="1"/>
            <p:nvPr/>
          </p:nvSpPr>
          <p:spPr>
            <a:xfrm>
              <a:off x="1981080" y="4118397"/>
              <a:ext cx="1512721" cy="36847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    3 </a:t>
              </a:r>
              <a:r>
                <a:rPr lang="en-GB" sz="2200" dirty="0" smtClean="0">
                  <a:latin typeface="Arial" pitchFamily="34"/>
                  <a:ea typeface="Gothic" pitchFamily="2"/>
                  <a:cs typeface="Gothic" pitchFamily="2"/>
                </a:rPr>
                <a:t>hours   </a:t>
              </a:r>
              <a:endParaRPr lang="en-GB" sz="2200" dirty="0">
                <a:latin typeface="Arial" pitchFamily="34"/>
                <a:ea typeface="Gothic" pitchFamily="2"/>
                <a:cs typeface="Gothic" pitchFamily="2"/>
              </a:endParaRPr>
            </a:p>
          </p:txBody>
        </p:sp>
        <p:sp>
          <p:nvSpPr>
            <p:cNvPr id="10" name="TextBox 9"/>
            <p:cNvSpPr txBox="1"/>
            <p:nvPr/>
          </p:nvSpPr>
          <p:spPr>
            <a:xfrm>
              <a:off x="3898440" y="4118397"/>
              <a:ext cx="1512721" cy="36847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   24 </a:t>
              </a:r>
              <a:r>
                <a:rPr lang="en-GB" sz="2200" dirty="0" smtClean="0">
                  <a:latin typeface="Arial" pitchFamily="34"/>
                  <a:ea typeface="Gothic" pitchFamily="2"/>
                  <a:cs typeface="Gothic" pitchFamily="2"/>
                </a:rPr>
                <a:t>hours  </a:t>
              </a:r>
              <a:endParaRPr lang="en-GB" sz="2200" dirty="0">
                <a:latin typeface="Arial" pitchFamily="34"/>
                <a:ea typeface="Gothic" pitchFamily="2"/>
                <a:cs typeface="Gothic" pitchFamily="2"/>
              </a:endParaRPr>
            </a:p>
          </p:txBody>
        </p:sp>
      </p:grpSp>
      <p:grpSp>
        <p:nvGrpSpPr>
          <p:cNvPr id="11" name="Group 2"/>
          <p:cNvGrpSpPr>
            <a:grpSpLocks/>
          </p:cNvGrpSpPr>
          <p:nvPr/>
        </p:nvGrpSpPr>
        <p:grpSpPr bwMode="auto">
          <a:xfrm>
            <a:off x="174625" y="6562725"/>
            <a:ext cx="1460500" cy="277813"/>
            <a:chOff x="121" y="4559"/>
            <a:chExt cx="1014" cy="193"/>
          </a:xfrm>
        </p:grpSpPr>
        <p:sp>
          <p:nvSpPr>
            <p:cNvPr id="18"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20"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2"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3" name="Group 7"/>
          <p:cNvGrpSpPr>
            <a:grpSpLocks/>
          </p:cNvGrpSpPr>
          <p:nvPr/>
        </p:nvGrpSpPr>
        <p:grpSpPr bwMode="auto">
          <a:xfrm>
            <a:off x="8505825" y="6540500"/>
            <a:ext cx="257175" cy="277813"/>
            <a:chOff x="5904" y="4543"/>
            <a:chExt cx="178" cy="193"/>
          </a:xfrm>
        </p:grpSpPr>
        <p:sp>
          <p:nvSpPr>
            <p:cNvPr id="24"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4" name="Group 9"/>
            <p:cNvGrpSpPr>
              <a:grpSpLocks/>
            </p:cNvGrpSpPr>
            <p:nvPr/>
          </p:nvGrpSpPr>
          <p:grpSpPr bwMode="auto">
            <a:xfrm>
              <a:off x="5904" y="4543"/>
              <a:ext cx="178" cy="193"/>
              <a:chOff x="5904" y="4543"/>
              <a:chExt cx="178" cy="193"/>
            </a:xfrm>
          </p:grpSpPr>
          <p:sp>
            <p:nvSpPr>
              <p:cNvPr id="26"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7"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73</a:t>
                </a:fld>
                <a:r>
                  <a:rPr lang="en-GB" sz="1800" b="1" dirty="0">
                    <a:solidFill>
                      <a:srgbClr val="282878"/>
                    </a:solidFill>
                  </a:rPr>
                  <a:t> </a:t>
                </a:r>
              </a:p>
            </p:txBody>
          </p:sp>
        </p:grpSp>
      </p:grpSp>
      <p:sp>
        <p:nvSpPr>
          <p:cNvPr id="29"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Correlation Effects Upon Positions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859" y="1090429"/>
            <a:ext cx="8291460" cy="2916183"/>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We want GNSS to be simple. Part of that simplicity is the GNSS antenna’s ability to view the “whole sky” at once.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Fortunately, very </a:t>
            </a:r>
            <a:r>
              <a:rPr lang="en-GB" sz="2400" dirty="0">
                <a:latin typeface="Arial" pitchFamily="34"/>
                <a:ea typeface="Gothic" pitchFamily="2"/>
                <a:cs typeface="Gothic" pitchFamily="2"/>
              </a:rPr>
              <a:t>simple </a:t>
            </a:r>
            <a:r>
              <a:rPr lang="en-GB" sz="2400" dirty="0" smtClean="0">
                <a:latin typeface="Arial" pitchFamily="34"/>
                <a:ea typeface="Gothic" pitchFamily="2"/>
                <a:cs typeface="Gothic" pitchFamily="2"/>
              </a:rPr>
              <a:t>antennas like small </a:t>
            </a:r>
            <a:r>
              <a:rPr lang="en-GB" sz="2400" dirty="0">
                <a:latin typeface="Arial" pitchFamily="34"/>
                <a:ea typeface="Gothic" pitchFamily="2"/>
                <a:cs typeface="Gothic" pitchFamily="2"/>
              </a:rPr>
              <a:t>patches of a conductive material, </a:t>
            </a:r>
            <a:r>
              <a:rPr lang="en-GB" sz="2400" dirty="0" smtClean="0">
                <a:latin typeface="Arial" pitchFamily="34"/>
                <a:ea typeface="Gothic" pitchFamily="2"/>
                <a:cs typeface="Gothic" pitchFamily="2"/>
              </a:rPr>
              <a:t>give a “whole sky” view.</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Unfortunately, such antennas respond differently to signals coming face-on than to those coming from the side.</a:t>
            </a:r>
          </a:p>
        </p:txBody>
      </p:sp>
      <p:pic>
        <p:nvPicPr>
          <p:cNvPr id="15" name="Picture 14"/>
          <p:cNvPicPr>
            <a:picLocks noChangeAspect="1"/>
          </p:cNvPicPr>
          <p:nvPr/>
        </p:nvPicPr>
        <p:blipFill>
          <a:blip r:embed="rId3" cstate="print">
            <a:alphaModFix/>
            <a:lum/>
          </a:blip>
          <a:srcRect/>
          <a:stretch>
            <a:fillRect/>
          </a:stretch>
        </p:blipFill>
        <p:spPr>
          <a:xfrm>
            <a:off x="667681" y="4411665"/>
            <a:ext cx="3172464" cy="1542795"/>
          </a:xfrm>
          <a:prstGeom prst="rect">
            <a:avLst/>
          </a:prstGeom>
          <a:noFill/>
          <a:ln>
            <a:noFill/>
          </a:ln>
        </p:spPr>
      </p:pic>
      <p:pic>
        <p:nvPicPr>
          <p:cNvPr id="16" name="Picture 15"/>
          <p:cNvPicPr>
            <a:picLocks noChangeAspect="1"/>
          </p:cNvPicPr>
          <p:nvPr/>
        </p:nvPicPr>
        <p:blipFill>
          <a:blip r:embed="rId4" cstate="print">
            <a:alphaModFix/>
            <a:lum/>
          </a:blip>
          <a:srcRect/>
          <a:stretch>
            <a:fillRect/>
          </a:stretch>
        </p:blipFill>
        <p:spPr>
          <a:xfrm>
            <a:off x="4652860" y="4452797"/>
            <a:ext cx="3211009" cy="1166726"/>
          </a:xfrm>
          <a:prstGeom prst="rect">
            <a:avLst/>
          </a:prstGeom>
          <a:noFill/>
          <a:ln>
            <a:noFill/>
          </a:ln>
        </p:spPr>
      </p:pic>
      <p:grpSp>
        <p:nvGrpSpPr>
          <p:cNvPr id="12" name="Group 2"/>
          <p:cNvGrpSpPr>
            <a:grpSpLocks/>
          </p:cNvGrpSpPr>
          <p:nvPr/>
        </p:nvGrpSpPr>
        <p:grpSpPr bwMode="auto">
          <a:xfrm>
            <a:off x="174625" y="6562725"/>
            <a:ext cx="1460500" cy="277813"/>
            <a:chOff x="121" y="4559"/>
            <a:chExt cx="1014" cy="193"/>
          </a:xfrm>
        </p:grpSpPr>
        <p:sp>
          <p:nvSpPr>
            <p:cNvPr id="13"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7" name="Group 4"/>
            <p:cNvGrpSpPr>
              <a:grpSpLocks/>
            </p:cNvGrpSpPr>
            <p:nvPr/>
          </p:nvGrpSpPr>
          <p:grpSpPr bwMode="auto">
            <a:xfrm>
              <a:off x="121" y="4559"/>
              <a:ext cx="1014" cy="193"/>
              <a:chOff x="121" y="4559"/>
              <a:chExt cx="1014" cy="193"/>
            </a:xfrm>
          </p:grpSpPr>
          <p:sp>
            <p:nvSpPr>
              <p:cNvPr id="18"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9"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0" name="Group 7"/>
          <p:cNvGrpSpPr>
            <a:grpSpLocks/>
          </p:cNvGrpSpPr>
          <p:nvPr/>
        </p:nvGrpSpPr>
        <p:grpSpPr bwMode="auto">
          <a:xfrm>
            <a:off x="8505825" y="6540500"/>
            <a:ext cx="257175" cy="277813"/>
            <a:chOff x="5904" y="4543"/>
            <a:chExt cx="178" cy="193"/>
          </a:xfrm>
        </p:grpSpPr>
        <p:sp>
          <p:nvSpPr>
            <p:cNvPr id="21"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2" name="Group 9"/>
            <p:cNvGrpSpPr>
              <a:grpSpLocks/>
            </p:cNvGrpSpPr>
            <p:nvPr/>
          </p:nvGrpSpPr>
          <p:grpSpPr bwMode="auto">
            <a:xfrm>
              <a:off x="5904" y="4543"/>
              <a:ext cx="178" cy="193"/>
              <a:chOff x="5904" y="4543"/>
              <a:chExt cx="178" cy="193"/>
            </a:xfrm>
          </p:grpSpPr>
          <p:sp>
            <p:nvSpPr>
              <p:cNvPr id="23"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4"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74</a:t>
                </a:fld>
                <a:r>
                  <a:rPr lang="en-GB" sz="1800" b="1" dirty="0">
                    <a:solidFill>
                      <a:srgbClr val="282878"/>
                    </a:solidFill>
                  </a:rPr>
                  <a:t> </a:t>
                </a:r>
              </a:p>
            </p:txBody>
          </p:sp>
        </p:grpSp>
      </p:grpSp>
      <p:sp>
        <p:nvSpPr>
          <p:cNvPr id="25"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Antenna Models</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alphaModFix/>
            <a:lum/>
          </a:blip>
          <a:srcRect/>
          <a:stretch>
            <a:fillRect/>
          </a:stretch>
        </p:blipFill>
        <p:spPr>
          <a:xfrm>
            <a:off x="3002604" y="2873957"/>
            <a:ext cx="3094721" cy="2487536"/>
          </a:xfrm>
          <a:prstGeom prst="rect">
            <a:avLst/>
          </a:prstGeom>
          <a:noFill/>
          <a:ln>
            <a:noFill/>
          </a:ln>
        </p:spPr>
      </p:pic>
      <p:pic>
        <p:nvPicPr>
          <p:cNvPr id="16" name="Picture 15"/>
          <p:cNvPicPr>
            <a:picLocks noChangeAspect="1"/>
          </p:cNvPicPr>
          <p:nvPr/>
        </p:nvPicPr>
        <p:blipFill>
          <a:blip r:embed="rId4" cstate="print">
            <a:alphaModFix/>
            <a:lum/>
          </a:blip>
          <a:srcRect/>
          <a:stretch>
            <a:fillRect/>
          </a:stretch>
        </p:blipFill>
        <p:spPr>
          <a:xfrm>
            <a:off x="5990835" y="2873957"/>
            <a:ext cx="3103214" cy="2487536"/>
          </a:xfrm>
          <a:prstGeom prst="rect">
            <a:avLst/>
          </a:prstGeom>
          <a:noFill/>
          <a:ln>
            <a:noFill/>
          </a:ln>
        </p:spPr>
      </p:pic>
      <p:pic>
        <p:nvPicPr>
          <p:cNvPr id="17" name="Picture 16"/>
          <p:cNvPicPr>
            <a:picLocks noChangeAspect="1"/>
          </p:cNvPicPr>
          <p:nvPr/>
        </p:nvPicPr>
        <p:blipFill>
          <a:blip r:embed="rId5" cstate="print">
            <a:alphaModFix/>
            <a:lum/>
          </a:blip>
          <a:srcRect/>
          <a:stretch>
            <a:fillRect/>
          </a:stretch>
        </p:blipFill>
        <p:spPr>
          <a:xfrm>
            <a:off x="0" y="2873957"/>
            <a:ext cx="3103214" cy="2487536"/>
          </a:xfrm>
          <a:prstGeom prst="rect">
            <a:avLst/>
          </a:prstGeom>
          <a:noFill/>
          <a:ln>
            <a:noFill/>
          </a:ln>
        </p:spPr>
      </p:pic>
      <p:sp>
        <p:nvSpPr>
          <p:cNvPr id="18" name="TextBox 17"/>
          <p:cNvSpPr txBox="1"/>
          <p:nvPr/>
        </p:nvSpPr>
        <p:spPr>
          <a:xfrm>
            <a:off x="516440" y="5384025"/>
            <a:ext cx="513174" cy="167097"/>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dirty="0">
                <a:solidFill>
                  <a:srgbClr val="0B1C4A"/>
                </a:solidFill>
                <a:latin typeface="Arial" pitchFamily="34"/>
                <a:ea typeface="Gothic" pitchFamily="2"/>
                <a:cs typeface="Gothic" pitchFamily="2"/>
              </a:rPr>
              <a:t>Perfect</a:t>
            </a:r>
          </a:p>
        </p:txBody>
      </p:sp>
      <p:sp>
        <p:nvSpPr>
          <p:cNvPr id="19" name="TextBox 18"/>
          <p:cNvSpPr txBox="1"/>
          <p:nvPr/>
        </p:nvSpPr>
        <p:spPr>
          <a:xfrm>
            <a:off x="3426274" y="5384025"/>
            <a:ext cx="513174" cy="167097"/>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dirty="0">
                <a:solidFill>
                  <a:srgbClr val="0B1C4A"/>
                </a:solidFill>
                <a:latin typeface="Arial" pitchFamily="34"/>
                <a:ea typeface="Gothic" pitchFamily="2"/>
                <a:cs typeface="Gothic" pitchFamily="2"/>
              </a:rPr>
              <a:t>Ideal</a:t>
            </a:r>
          </a:p>
        </p:txBody>
      </p:sp>
      <p:sp>
        <p:nvSpPr>
          <p:cNvPr id="20" name="TextBox 19"/>
          <p:cNvSpPr txBox="1"/>
          <p:nvPr/>
        </p:nvSpPr>
        <p:spPr>
          <a:xfrm>
            <a:off x="6352114" y="5384025"/>
            <a:ext cx="513174" cy="167097"/>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dirty="0">
                <a:solidFill>
                  <a:srgbClr val="0B1C4A"/>
                </a:solidFill>
                <a:latin typeface="Arial" pitchFamily="34"/>
                <a:ea typeface="Gothic" pitchFamily="2"/>
                <a:cs typeface="Gothic" pitchFamily="2"/>
              </a:rPr>
              <a:t>Real</a:t>
            </a:r>
          </a:p>
        </p:txBody>
      </p:sp>
      <p:sp>
        <p:nvSpPr>
          <p:cNvPr id="21" name="TextBox 20"/>
          <p:cNvSpPr txBox="1"/>
          <p:nvPr/>
        </p:nvSpPr>
        <p:spPr>
          <a:xfrm>
            <a:off x="332509" y="1078554"/>
            <a:ext cx="8419605" cy="145809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If the projection </a:t>
            </a:r>
            <a:r>
              <a:rPr lang="en-GB" sz="2400" dirty="0">
                <a:latin typeface="Arial" pitchFamily="34"/>
                <a:ea typeface="Gothic" pitchFamily="2"/>
                <a:cs typeface="Gothic" pitchFamily="2"/>
              </a:rPr>
              <a:t>of the shape of the </a:t>
            </a:r>
            <a:r>
              <a:rPr lang="en-GB" sz="2400" dirty="0" smtClean="0">
                <a:latin typeface="Arial" pitchFamily="34"/>
                <a:ea typeface="Gothic" pitchFamily="2"/>
                <a:cs typeface="Gothic" pitchFamily="2"/>
              </a:rPr>
              <a:t>antenna can make the antenna act less than perfect, so too can physical effects like variations </a:t>
            </a:r>
            <a:r>
              <a:rPr lang="en-GB" sz="2400" dirty="0">
                <a:latin typeface="Arial" pitchFamily="34"/>
                <a:ea typeface="Gothic" pitchFamily="2"/>
                <a:cs typeface="Gothic" pitchFamily="2"/>
              </a:rPr>
              <a:t>in material and manufacture, </a:t>
            </a:r>
            <a:r>
              <a:rPr lang="en-GB" sz="2400" dirty="0" smtClean="0">
                <a:latin typeface="Arial" pitchFamily="34"/>
                <a:ea typeface="Gothic" pitchFamily="2"/>
                <a:cs typeface="Gothic" pitchFamily="2"/>
              </a:rPr>
              <a:t>and the necessary physical </a:t>
            </a:r>
            <a:r>
              <a:rPr lang="en-GB" sz="2400" dirty="0">
                <a:latin typeface="Arial" pitchFamily="34"/>
                <a:ea typeface="Gothic" pitchFamily="2"/>
                <a:cs typeface="Gothic" pitchFamily="2"/>
              </a:rPr>
              <a:t>contact </a:t>
            </a:r>
            <a:r>
              <a:rPr lang="en-GB" sz="2400" dirty="0" smtClean="0">
                <a:latin typeface="Arial" pitchFamily="34"/>
                <a:ea typeface="Gothic" pitchFamily="2"/>
                <a:cs typeface="Gothic" pitchFamily="2"/>
              </a:rPr>
              <a:t>of the antenna to its mount.</a:t>
            </a:r>
            <a:endParaRPr lang="en-GB" sz="2400" dirty="0">
              <a:latin typeface="Arial" pitchFamily="34"/>
              <a:ea typeface="Gothic" pitchFamily="2"/>
              <a:cs typeface="Gothic" pitchFamily="2"/>
            </a:endParaRPr>
          </a:p>
        </p:txBody>
      </p:sp>
      <p:grpSp>
        <p:nvGrpSpPr>
          <p:cNvPr id="22" name="Group 2"/>
          <p:cNvGrpSpPr>
            <a:grpSpLocks/>
          </p:cNvGrpSpPr>
          <p:nvPr/>
        </p:nvGrpSpPr>
        <p:grpSpPr bwMode="auto">
          <a:xfrm>
            <a:off x="174625" y="6562725"/>
            <a:ext cx="1460500" cy="277813"/>
            <a:chOff x="121" y="4559"/>
            <a:chExt cx="1014" cy="193"/>
          </a:xfrm>
        </p:grpSpPr>
        <p:sp>
          <p:nvSpPr>
            <p:cNvPr id="23"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24" name="Group 4"/>
            <p:cNvGrpSpPr>
              <a:grpSpLocks/>
            </p:cNvGrpSpPr>
            <p:nvPr/>
          </p:nvGrpSpPr>
          <p:grpSpPr bwMode="auto">
            <a:xfrm>
              <a:off x="121" y="4559"/>
              <a:ext cx="1014" cy="193"/>
              <a:chOff x="121" y="4559"/>
              <a:chExt cx="1014" cy="193"/>
            </a:xfrm>
          </p:grpSpPr>
          <p:sp>
            <p:nvSpPr>
              <p:cNvPr id="25"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6"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7" name="Group 7"/>
          <p:cNvGrpSpPr>
            <a:grpSpLocks/>
          </p:cNvGrpSpPr>
          <p:nvPr/>
        </p:nvGrpSpPr>
        <p:grpSpPr bwMode="auto">
          <a:xfrm>
            <a:off x="8505825" y="6540500"/>
            <a:ext cx="257175" cy="277813"/>
            <a:chOff x="5904" y="4543"/>
            <a:chExt cx="178" cy="193"/>
          </a:xfrm>
        </p:grpSpPr>
        <p:sp>
          <p:nvSpPr>
            <p:cNvPr id="28"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9" name="Group 9"/>
            <p:cNvGrpSpPr>
              <a:grpSpLocks/>
            </p:cNvGrpSpPr>
            <p:nvPr/>
          </p:nvGrpSpPr>
          <p:grpSpPr bwMode="auto">
            <a:xfrm>
              <a:off x="5904" y="4543"/>
              <a:ext cx="178" cy="193"/>
              <a:chOff x="5904" y="4543"/>
              <a:chExt cx="178" cy="193"/>
            </a:xfrm>
          </p:grpSpPr>
          <p:sp>
            <p:nvSpPr>
              <p:cNvPr id="30"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31"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75</a:t>
                </a:fld>
                <a:r>
                  <a:rPr lang="en-GB" sz="1800" b="1" dirty="0">
                    <a:solidFill>
                      <a:srgbClr val="282878"/>
                    </a:solidFill>
                  </a:rPr>
                  <a:t> </a:t>
                </a:r>
              </a:p>
            </p:txBody>
          </p:sp>
        </p:grpSp>
      </p:grpSp>
      <p:sp>
        <p:nvSpPr>
          <p:cNvPr id="3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Antenna </a:t>
            </a:r>
            <a:r>
              <a:rPr lang="en-US" sz="3600" dirty="0" smtClean="0">
                <a:latin typeface="+mj-lt"/>
              </a:rPr>
              <a:t>Models</a:t>
            </a:r>
            <a:endParaRPr lang="en-US" sz="3600" dirty="0" smtClean="0">
              <a:latin typeface="+mj-lt"/>
              <a:ea typeface="+mj-ea"/>
              <a:cs typeface="+mj-cs"/>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557487" y="2771873"/>
            <a:ext cx="1279176" cy="169753"/>
          </a:xfrm>
          <a:custGeom>
            <a:avLst/>
            <a:gdLst>
              <a:gd name="x1" fmla="*/ ss 76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solidFill>
            <a:srgbClr val="FFFFFF"/>
          </a:solidFill>
          <a:ln w="9360">
            <a:solidFill>
              <a:srgbClr val="FFFFFF"/>
            </a:solidFill>
            <a:prstDash val="solid"/>
          </a:ln>
        </p:spPr>
        <p:txBody>
          <a:bodyPr vert="horz" lIns="4245" tIns="4245" rIns="4245" bIns="4245"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sp>
        <p:nvSpPr>
          <p:cNvPr id="5" name="Freeform 4"/>
          <p:cNvSpPr/>
          <p:nvPr/>
        </p:nvSpPr>
        <p:spPr>
          <a:xfrm>
            <a:off x="1557487" y="2771873"/>
            <a:ext cx="1279176" cy="169753"/>
          </a:xfrm>
          <a:custGeom>
            <a:avLst/>
            <a:gdLst>
              <a:gd name="x1" fmla="*/ ss 769 100000"/>
              <a:gd name="x2" fmla="+- r 0 x1"/>
              <a:gd name="y2" fmla="+- b 0 x1"/>
              <a:gd name="il" fmla="*/ x1 29289 100000"/>
              <a:gd name="ir" fmla="+- r 0 il"/>
              <a:gd name="ib" fmla="+- b 0 il"/>
            </a:gdLst>
            <a:ahLst/>
            <a:cxnLst>
              <a:cxn ang="3cd4">
                <a:pos x="hc" y="t"/>
              </a:cxn>
              <a:cxn ang="cd2">
                <a:pos x="l" y="vc"/>
              </a:cxn>
              <a:cxn ang="cd4">
                <a:pos x="hc" y="b"/>
              </a:cxn>
              <a:cxn ang="0">
                <a:pos x="r" y="vc"/>
              </a:cxn>
            </a:cxnLst>
            <a:rect l="il" t="il" r="ir" b="ib"/>
            <a:pathLst>
              <a:path>
                <a:moveTo>
                  <a:pt x="l" y="x1"/>
                </a:moveTo>
                <a:arcTo wR="x1" hR="x1" stAng="cd2" swAng="cd4"/>
                <a:lnTo>
                  <a:pt x="x2" y="t"/>
                </a:lnTo>
                <a:arcTo wR="x1" hR="x1" stAng="3cd4" swAng="cd4"/>
                <a:lnTo>
                  <a:pt x="r" y="y2"/>
                </a:lnTo>
                <a:arcTo wR="x1" hR="x1" stAng="0" swAng="cd4"/>
                <a:lnTo>
                  <a:pt x="x1" y="b"/>
                </a:lnTo>
                <a:arcTo wR="x1" hR="x1" stAng="cd4" swAng="cd4"/>
                <a:close/>
              </a:path>
            </a:pathLst>
          </a:custGeom>
          <a:solidFill>
            <a:srgbClr val="FFFFFF"/>
          </a:solidFill>
          <a:ln w="9360">
            <a:solidFill>
              <a:srgbClr val="FFFFFF"/>
            </a:solidFill>
            <a:prstDash val="solid"/>
          </a:ln>
        </p:spPr>
        <p:txBody>
          <a:bodyPr vert="horz" lIns="4245" tIns="4245" rIns="4245" bIns="4245"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solidFill>
                <a:srgbClr val="131687"/>
              </a:solidFill>
              <a:latin typeface="Arial" pitchFamily="34"/>
              <a:ea typeface="Gothic" pitchFamily="2"/>
              <a:cs typeface="Gothic" pitchFamily="2"/>
            </a:endParaRPr>
          </a:p>
        </p:txBody>
      </p:sp>
      <p:sp>
        <p:nvSpPr>
          <p:cNvPr id="6" name="TextBox 5"/>
          <p:cNvSpPr txBox="1"/>
          <p:nvPr/>
        </p:nvSpPr>
        <p:spPr>
          <a:xfrm>
            <a:off x="325232" y="1080962"/>
            <a:ext cx="8468833" cy="4374274"/>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4368" indent="-14368" hangingPunct="0">
              <a:lnSpc>
                <a:spcPct val="103000"/>
              </a:lnSpc>
              <a:spcBef>
                <a:spcPts val="0"/>
              </a:spcBef>
              <a:spcAft>
                <a:spcPts val="0"/>
              </a:spcAft>
              <a:buNone/>
              <a:tabLst>
                <a:tab pos="14368" algn="l"/>
                <a:tab pos="429095" algn="l"/>
                <a:tab pos="843821" algn="l"/>
                <a:tab pos="1258546" algn="l"/>
                <a:tab pos="1673273" algn="l"/>
                <a:tab pos="2087999" algn="l"/>
                <a:tab pos="2502724" algn="l"/>
                <a:tab pos="2917451" algn="l"/>
                <a:tab pos="3332177" algn="l"/>
                <a:tab pos="3746904" algn="l"/>
                <a:tab pos="4161630" algn="l"/>
                <a:tab pos="4576356" algn="l"/>
                <a:tab pos="4991081" algn="l"/>
                <a:tab pos="5405808" algn="l"/>
                <a:tab pos="5820533" algn="l"/>
                <a:tab pos="6235260" algn="l"/>
                <a:tab pos="6649986" algn="l"/>
                <a:tab pos="7064713" algn="l"/>
                <a:tab pos="7479439" algn="l"/>
                <a:tab pos="7894165" algn="l"/>
                <a:tab pos="8308891" algn="l"/>
              </a:tabLst>
            </a:pPr>
            <a:r>
              <a:rPr lang="en-GB" sz="2400" dirty="0" smtClean="0">
                <a:latin typeface="Arial" pitchFamily="34"/>
                <a:ea typeface="Gothic" pitchFamily="2"/>
                <a:cs typeface="Gothic" pitchFamily="2"/>
              </a:rPr>
              <a:t>This variation in antenna response will corrupt a GNSS position measurement. Most often, it corrupts </a:t>
            </a:r>
            <a:r>
              <a:rPr lang="en-GB" sz="2400" dirty="0">
                <a:latin typeface="Arial" pitchFamily="34"/>
                <a:ea typeface="Gothic" pitchFamily="2"/>
                <a:cs typeface="Gothic" pitchFamily="2"/>
              </a:rPr>
              <a:t>the </a:t>
            </a:r>
            <a:r>
              <a:rPr lang="en-GB" sz="2400" dirty="0" smtClean="0">
                <a:latin typeface="Arial" pitchFamily="34"/>
                <a:ea typeface="Gothic" pitchFamily="2"/>
                <a:cs typeface="Gothic" pitchFamily="2"/>
              </a:rPr>
              <a:t>height component of that measurement.</a:t>
            </a:r>
          </a:p>
          <a:p>
            <a:pPr marL="14368" indent="-14368" hangingPunct="0">
              <a:lnSpc>
                <a:spcPct val="103000"/>
              </a:lnSpc>
              <a:spcBef>
                <a:spcPts val="0"/>
              </a:spcBef>
              <a:spcAft>
                <a:spcPts val="0"/>
              </a:spcAft>
              <a:buNone/>
              <a:tabLst>
                <a:tab pos="14368" algn="l"/>
                <a:tab pos="429095" algn="l"/>
                <a:tab pos="843821" algn="l"/>
                <a:tab pos="1258546" algn="l"/>
                <a:tab pos="1673273" algn="l"/>
                <a:tab pos="2087999" algn="l"/>
                <a:tab pos="2502724" algn="l"/>
                <a:tab pos="2917451" algn="l"/>
                <a:tab pos="3332177" algn="l"/>
                <a:tab pos="3746904" algn="l"/>
                <a:tab pos="4161630" algn="l"/>
                <a:tab pos="4576356" algn="l"/>
                <a:tab pos="4991081" algn="l"/>
                <a:tab pos="5405808" algn="l"/>
                <a:tab pos="5820533" algn="l"/>
                <a:tab pos="6235260" algn="l"/>
                <a:tab pos="6649986" algn="l"/>
                <a:tab pos="7064713" algn="l"/>
                <a:tab pos="7479439" algn="l"/>
                <a:tab pos="7894165" algn="l"/>
                <a:tab pos="8308891" algn="l"/>
              </a:tabLst>
            </a:pPr>
            <a:endParaRPr lang="en-GB" sz="2400" dirty="0" smtClean="0">
              <a:latin typeface="Arial" pitchFamily="34"/>
              <a:ea typeface="Gothic" pitchFamily="2"/>
              <a:cs typeface="Gothic" pitchFamily="2"/>
            </a:endParaRPr>
          </a:p>
          <a:p>
            <a:pPr marL="14368" indent="-14368" hangingPunct="0">
              <a:lnSpc>
                <a:spcPct val="103000"/>
              </a:lnSpc>
              <a:spcBef>
                <a:spcPts val="0"/>
              </a:spcBef>
              <a:spcAft>
                <a:spcPts val="0"/>
              </a:spcAft>
              <a:buNone/>
              <a:tabLst>
                <a:tab pos="14368" algn="l"/>
                <a:tab pos="429095" algn="l"/>
                <a:tab pos="843821" algn="l"/>
                <a:tab pos="1258546" algn="l"/>
                <a:tab pos="1673273" algn="l"/>
                <a:tab pos="2087999" algn="l"/>
                <a:tab pos="2502724" algn="l"/>
                <a:tab pos="2917451" algn="l"/>
                <a:tab pos="3332177" algn="l"/>
                <a:tab pos="3746904" algn="l"/>
                <a:tab pos="4161630" algn="l"/>
                <a:tab pos="4576356" algn="l"/>
                <a:tab pos="4991081" algn="l"/>
                <a:tab pos="5405808" algn="l"/>
                <a:tab pos="5820533" algn="l"/>
                <a:tab pos="6235260" algn="l"/>
                <a:tab pos="6649986" algn="l"/>
                <a:tab pos="7064713" algn="l"/>
                <a:tab pos="7479439" algn="l"/>
                <a:tab pos="7894165" algn="l"/>
                <a:tab pos="8308891" algn="l"/>
              </a:tabLst>
            </a:pPr>
            <a:r>
              <a:rPr lang="en-GB" sz="2400" dirty="0" smtClean="0">
                <a:latin typeface="Arial" pitchFamily="34"/>
                <a:ea typeface="Gothic" pitchFamily="2"/>
                <a:cs typeface="Gothic" pitchFamily="2"/>
              </a:rPr>
              <a:t>If we do not correct for this effect or use a specialized processing strategy, we effectively insure systematic errors in our results. Repeatable errors as large as 10 cm have been seen in these cases.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Fortunately, antenna </a:t>
            </a:r>
            <a:r>
              <a:rPr lang="en-GB" sz="2400" b="1" dirty="0" smtClean="0">
                <a:latin typeface="Arial" pitchFamily="34"/>
                <a:ea typeface="Gothic" pitchFamily="2"/>
                <a:cs typeface="Gothic" pitchFamily="2"/>
              </a:rPr>
              <a:t>phase center variations </a:t>
            </a:r>
            <a:r>
              <a:rPr lang="en-GB" sz="2400" dirty="0" smtClean="0">
                <a:latin typeface="Arial" pitchFamily="34"/>
                <a:ea typeface="Gothic" pitchFamily="2"/>
                <a:cs typeface="Gothic" pitchFamily="2"/>
              </a:rPr>
              <a:t>(PCVs) are repeatable and measurable. Using the appropriate PCV model can make an antenna seem as if it were nearly perfect.</a:t>
            </a:r>
            <a:endParaRPr lang="en-GB" sz="2400" dirty="0">
              <a:latin typeface="Arial" pitchFamily="34"/>
              <a:ea typeface="Gothic" pitchFamily="2"/>
              <a:cs typeface="Gothic" pitchFamily="2"/>
            </a:endParaRPr>
          </a:p>
        </p:txBody>
      </p:sp>
      <p:grpSp>
        <p:nvGrpSpPr>
          <p:cNvPr id="7" name="Group 2"/>
          <p:cNvGrpSpPr>
            <a:grpSpLocks/>
          </p:cNvGrpSpPr>
          <p:nvPr/>
        </p:nvGrpSpPr>
        <p:grpSpPr bwMode="auto">
          <a:xfrm>
            <a:off x="174625" y="6562725"/>
            <a:ext cx="1460500" cy="277813"/>
            <a:chOff x="121" y="4559"/>
            <a:chExt cx="1014" cy="193"/>
          </a:xfrm>
        </p:grpSpPr>
        <p:sp>
          <p:nvSpPr>
            <p:cNvPr id="8"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9" name="Group 4"/>
            <p:cNvGrpSpPr>
              <a:grpSpLocks/>
            </p:cNvGrpSpPr>
            <p:nvPr/>
          </p:nvGrpSpPr>
          <p:grpSpPr bwMode="auto">
            <a:xfrm>
              <a:off x="121" y="4559"/>
              <a:ext cx="1014" cy="193"/>
              <a:chOff x="121" y="4559"/>
              <a:chExt cx="1014" cy="193"/>
            </a:xfrm>
          </p:grpSpPr>
          <p:sp>
            <p:nvSpPr>
              <p:cNvPr id="10"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1"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2" name="Group 7"/>
          <p:cNvGrpSpPr>
            <a:grpSpLocks/>
          </p:cNvGrpSpPr>
          <p:nvPr/>
        </p:nvGrpSpPr>
        <p:grpSpPr bwMode="auto">
          <a:xfrm>
            <a:off x="8505825" y="6540500"/>
            <a:ext cx="257175" cy="277813"/>
            <a:chOff x="5904" y="4543"/>
            <a:chExt cx="178" cy="193"/>
          </a:xfrm>
        </p:grpSpPr>
        <p:sp>
          <p:nvSpPr>
            <p:cNvPr id="13"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4" name="Group 9"/>
            <p:cNvGrpSpPr>
              <a:grpSpLocks/>
            </p:cNvGrpSpPr>
            <p:nvPr/>
          </p:nvGrpSpPr>
          <p:grpSpPr bwMode="auto">
            <a:xfrm>
              <a:off x="5904" y="4543"/>
              <a:ext cx="178" cy="193"/>
              <a:chOff x="5904" y="4543"/>
              <a:chExt cx="178" cy="193"/>
            </a:xfrm>
          </p:grpSpPr>
          <p:sp>
            <p:nvSpPr>
              <p:cNvPr id="15"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6"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76</a:t>
                </a:fld>
                <a:r>
                  <a:rPr lang="en-GB" sz="1800" b="1" dirty="0">
                    <a:solidFill>
                      <a:srgbClr val="282878"/>
                    </a:solidFill>
                  </a:rPr>
                  <a:t> </a:t>
                </a:r>
              </a:p>
            </p:txBody>
          </p:sp>
        </p:grpSp>
      </p:grpSp>
      <p:sp>
        <p:nvSpPr>
          <p:cNvPr id="18"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Antenna </a:t>
            </a:r>
            <a:r>
              <a:rPr lang="en-US" sz="3600" dirty="0" smtClean="0">
                <a:latin typeface="+mj-lt"/>
              </a:rPr>
              <a:t>Models</a:t>
            </a:r>
            <a:endParaRPr lang="en-US" sz="3600" dirty="0" smtClean="0">
              <a:latin typeface="+mj-lt"/>
              <a:ea typeface="+mj-ea"/>
              <a:cs typeface="+mj-cs"/>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707" y="1008363"/>
            <a:ext cx="5102662" cy="14580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NGS has measured the PCVs of dozens of antennas with respect to a standard AOA </a:t>
            </a:r>
            <a:r>
              <a:rPr lang="en-GB" sz="2400" dirty="0" err="1" smtClean="0">
                <a:latin typeface="Arial" pitchFamily="34"/>
                <a:ea typeface="Gothic" pitchFamily="2"/>
                <a:cs typeface="Gothic" pitchFamily="2"/>
              </a:rPr>
              <a:t>Dorne</a:t>
            </a:r>
            <a:r>
              <a:rPr lang="en-GB" sz="2400" dirty="0" smtClean="0">
                <a:latin typeface="Arial" pitchFamily="34"/>
                <a:ea typeface="Gothic" pitchFamily="2"/>
                <a:cs typeface="Gothic" pitchFamily="2"/>
              </a:rPr>
              <a:t> </a:t>
            </a:r>
            <a:r>
              <a:rPr lang="en-GB" sz="2400" dirty="0" err="1" smtClean="0">
                <a:latin typeface="Arial" pitchFamily="34"/>
                <a:ea typeface="Gothic" pitchFamily="2"/>
                <a:cs typeface="Gothic" pitchFamily="2"/>
              </a:rPr>
              <a:t>Margolin</a:t>
            </a:r>
            <a:r>
              <a:rPr lang="en-GB" sz="2400" dirty="0" smtClean="0">
                <a:latin typeface="Arial" pitchFamily="34"/>
                <a:ea typeface="Gothic" pitchFamily="2"/>
                <a:cs typeface="Gothic" pitchFamily="2"/>
              </a:rPr>
              <a:t> T antenna (top).</a:t>
            </a:r>
            <a:endParaRPr lang="en-GB" sz="2400" dirty="0">
              <a:latin typeface="Arial" pitchFamily="34"/>
              <a:ea typeface="Gothic" pitchFamily="2"/>
              <a:cs typeface="Gothic" pitchFamily="2"/>
            </a:endParaRPr>
          </a:p>
        </p:txBody>
      </p:sp>
      <p:pic>
        <p:nvPicPr>
          <p:cNvPr id="3" name="Picture 2"/>
          <p:cNvPicPr>
            <a:picLocks noChangeAspect="1"/>
          </p:cNvPicPr>
          <p:nvPr/>
        </p:nvPicPr>
        <p:blipFill>
          <a:blip r:embed="rId3" cstate="print">
            <a:alphaModFix/>
            <a:lum/>
          </a:blip>
          <a:srcRect/>
          <a:stretch>
            <a:fillRect/>
          </a:stretch>
        </p:blipFill>
        <p:spPr>
          <a:xfrm>
            <a:off x="5575005" y="1010358"/>
            <a:ext cx="3032003" cy="2157497"/>
          </a:xfrm>
          <a:prstGeom prst="rect">
            <a:avLst/>
          </a:prstGeom>
          <a:noFill/>
          <a:ln>
            <a:noFill/>
          </a:ln>
        </p:spPr>
      </p:pic>
      <p:sp>
        <p:nvSpPr>
          <p:cNvPr id="4" name="TextBox 3"/>
          <p:cNvSpPr txBox="1"/>
          <p:nvPr/>
        </p:nvSpPr>
        <p:spPr>
          <a:xfrm>
            <a:off x="5575005" y="3257955"/>
            <a:ext cx="1843635" cy="167097"/>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dirty="0" smtClean="0">
                <a:latin typeface="Arial" pitchFamily="34"/>
                <a:ea typeface="Gothic" pitchFamily="2"/>
                <a:cs typeface="Gothic" pitchFamily="2"/>
              </a:rPr>
              <a:t>geodesy.noaa.gov/ANTCAL</a:t>
            </a:r>
            <a:r>
              <a:rPr lang="en-GB" sz="1100" dirty="0">
                <a:solidFill>
                  <a:srgbClr val="0B1C4A"/>
                </a:solidFill>
                <a:latin typeface="Arial" pitchFamily="34"/>
                <a:ea typeface="Gothic" pitchFamily="2"/>
                <a:cs typeface="Gothic" pitchFamily="2"/>
              </a:rPr>
              <a:t>/</a:t>
            </a:r>
          </a:p>
        </p:txBody>
      </p:sp>
      <p:sp>
        <p:nvSpPr>
          <p:cNvPr id="5" name="TextBox 4"/>
          <p:cNvSpPr txBox="1"/>
          <p:nvPr/>
        </p:nvSpPr>
        <p:spPr>
          <a:xfrm>
            <a:off x="342987" y="3645529"/>
            <a:ext cx="6374981" cy="14580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More recently, NGS an other </a:t>
            </a:r>
            <a:r>
              <a:rPr lang="en-GB" sz="2400" dirty="0">
                <a:latin typeface="Arial" pitchFamily="34"/>
                <a:ea typeface="Gothic" pitchFamily="2"/>
                <a:cs typeface="Gothic" pitchFamily="2"/>
              </a:rPr>
              <a:t>groups, such as Geo++, </a:t>
            </a:r>
            <a:r>
              <a:rPr lang="en-GB" sz="2400" dirty="0" smtClean="0">
                <a:latin typeface="Arial" pitchFamily="34"/>
                <a:ea typeface="Gothic" pitchFamily="2"/>
                <a:cs typeface="Gothic" pitchFamily="2"/>
              </a:rPr>
              <a:t>have used a </a:t>
            </a:r>
            <a:r>
              <a:rPr lang="en-GB" sz="2400" dirty="0">
                <a:latin typeface="Arial" pitchFamily="34"/>
                <a:ea typeface="Gothic" pitchFamily="2"/>
                <a:cs typeface="Gothic" pitchFamily="2"/>
              </a:rPr>
              <a:t>robotic arm </a:t>
            </a:r>
            <a:r>
              <a:rPr lang="en-GB" sz="2400" dirty="0" smtClean="0">
                <a:latin typeface="Arial" pitchFamily="34"/>
                <a:ea typeface="Gothic" pitchFamily="2"/>
                <a:cs typeface="Gothic" pitchFamily="2"/>
              </a:rPr>
              <a:t>to </a:t>
            </a:r>
            <a:r>
              <a:rPr lang="en-GB" sz="2400" dirty="0">
                <a:latin typeface="Arial" pitchFamily="34"/>
                <a:ea typeface="Gothic" pitchFamily="2"/>
                <a:cs typeface="Gothic" pitchFamily="2"/>
              </a:rPr>
              <a:t>rapidly change the orientation of the antenna </a:t>
            </a:r>
            <a:r>
              <a:rPr lang="en-GB" sz="2400" dirty="0" smtClean="0">
                <a:latin typeface="Arial" pitchFamily="34"/>
                <a:ea typeface="Gothic" pitchFamily="2"/>
                <a:cs typeface="Gothic" pitchFamily="2"/>
              </a:rPr>
              <a:t>resulting in </a:t>
            </a:r>
            <a:r>
              <a:rPr lang="en-GB" sz="2400" dirty="0">
                <a:latin typeface="Arial" pitchFamily="34"/>
                <a:ea typeface="Gothic" pitchFamily="2"/>
                <a:cs typeface="Gothic" pitchFamily="2"/>
              </a:rPr>
              <a:t>absolute </a:t>
            </a:r>
            <a:r>
              <a:rPr lang="en-GB" sz="2400" dirty="0" smtClean="0">
                <a:latin typeface="Arial" pitchFamily="34"/>
                <a:ea typeface="Gothic" pitchFamily="2"/>
                <a:cs typeface="Gothic" pitchFamily="2"/>
              </a:rPr>
              <a:t>PCVs (bottom).</a:t>
            </a:r>
            <a:endParaRPr lang="en-GB" sz="2400" dirty="0">
              <a:latin typeface="Arial" pitchFamily="34"/>
              <a:ea typeface="Gothic" pitchFamily="2"/>
              <a:cs typeface="Gothic" pitchFamily="2"/>
            </a:endParaRPr>
          </a:p>
        </p:txBody>
      </p:sp>
      <p:pic>
        <p:nvPicPr>
          <p:cNvPr id="17" name="Picture 16"/>
          <p:cNvPicPr>
            <a:picLocks noChangeAspect="1"/>
          </p:cNvPicPr>
          <p:nvPr/>
        </p:nvPicPr>
        <p:blipFill>
          <a:blip r:embed="rId4" cstate="print">
            <a:alphaModFix/>
            <a:lum/>
          </a:blip>
          <a:srcRect/>
          <a:stretch>
            <a:fillRect/>
          </a:stretch>
        </p:blipFill>
        <p:spPr>
          <a:xfrm>
            <a:off x="6943032" y="3511605"/>
            <a:ext cx="1659403" cy="2553806"/>
          </a:xfrm>
          <a:prstGeom prst="rect">
            <a:avLst/>
          </a:prstGeom>
          <a:noFill/>
          <a:ln>
            <a:noFill/>
          </a:ln>
        </p:spPr>
      </p:pic>
      <p:sp>
        <p:nvSpPr>
          <p:cNvPr id="18" name="TextBox 17"/>
          <p:cNvSpPr txBox="1"/>
          <p:nvPr/>
        </p:nvSpPr>
        <p:spPr>
          <a:xfrm>
            <a:off x="6996929" y="6132658"/>
            <a:ext cx="1843635" cy="167097"/>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dirty="0">
                <a:latin typeface="Arial" pitchFamily="34"/>
                <a:ea typeface="Gothic" pitchFamily="2"/>
                <a:cs typeface="Gothic" pitchFamily="2"/>
              </a:rPr>
              <a:t>www.geopp.de</a:t>
            </a:r>
            <a:r>
              <a:rPr lang="en-GB" sz="1100" dirty="0">
                <a:solidFill>
                  <a:srgbClr val="0B1C4A"/>
                </a:solidFill>
                <a:latin typeface="Arial" pitchFamily="34"/>
                <a:ea typeface="Gothic" pitchFamily="2"/>
                <a:cs typeface="Gothic" pitchFamily="2"/>
              </a:rPr>
              <a:t>/</a:t>
            </a:r>
          </a:p>
        </p:txBody>
      </p:sp>
      <p:grpSp>
        <p:nvGrpSpPr>
          <p:cNvPr id="14" name="Group 2"/>
          <p:cNvGrpSpPr>
            <a:grpSpLocks/>
          </p:cNvGrpSpPr>
          <p:nvPr/>
        </p:nvGrpSpPr>
        <p:grpSpPr bwMode="auto">
          <a:xfrm>
            <a:off x="174625" y="6562725"/>
            <a:ext cx="1460500" cy="277813"/>
            <a:chOff x="121" y="4559"/>
            <a:chExt cx="1014" cy="193"/>
          </a:xfrm>
        </p:grpSpPr>
        <p:sp>
          <p:nvSpPr>
            <p:cNvPr id="15"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9" name="Group 4"/>
            <p:cNvGrpSpPr>
              <a:grpSpLocks/>
            </p:cNvGrpSpPr>
            <p:nvPr/>
          </p:nvGrpSpPr>
          <p:grpSpPr bwMode="auto">
            <a:xfrm>
              <a:off x="121" y="4559"/>
              <a:ext cx="1014" cy="193"/>
              <a:chOff x="121" y="4559"/>
              <a:chExt cx="1014" cy="193"/>
            </a:xfrm>
          </p:grpSpPr>
          <p:sp>
            <p:nvSpPr>
              <p:cNvPr id="20"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1"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2" name="Group 7"/>
          <p:cNvGrpSpPr>
            <a:grpSpLocks/>
          </p:cNvGrpSpPr>
          <p:nvPr/>
        </p:nvGrpSpPr>
        <p:grpSpPr bwMode="auto">
          <a:xfrm>
            <a:off x="8505825" y="6540500"/>
            <a:ext cx="257175" cy="277813"/>
            <a:chOff x="5904" y="4543"/>
            <a:chExt cx="178" cy="193"/>
          </a:xfrm>
        </p:grpSpPr>
        <p:sp>
          <p:nvSpPr>
            <p:cNvPr id="23"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4" name="Group 9"/>
            <p:cNvGrpSpPr>
              <a:grpSpLocks/>
            </p:cNvGrpSpPr>
            <p:nvPr/>
          </p:nvGrpSpPr>
          <p:grpSpPr bwMode="auto">
            <a:xfrm>
              <a:off x="5904" y="4543"/>
              <a:ext cx="178" cy="193"/>
              <a:chOff x="5904" y="4543"/>
              <a:chExt cx="178" cy="193"/>
            </a:xfrm>
          </p:grpSpPr>
          <p:sp>
            <p:nvSpPr>
              <p:cNvPr id="25"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6"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77</a:t>
                </a:fld>
                <a:r>
                  <a:rPr lang="en-GB" sz="1800" b="1" dirty="0">
                    <a:solidFill>
                      <a:srgbClr val="282878"/>
                    </a:solidFill>
                  </a:rPr>
                  <a:t> </a:t>
                </a:r>
              </a:p>
            </p:txBody>
          </p:sp>
        </p:grpSp>
      </p:grpSp>
      <p:sp>
        <p:nvSpPr>
          <p:cNvPr id="29"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Measuring Antenna Model PCOs And PCVs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983554"/>
            <a:ext cx="8292767" cy="255166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4368" indent="-14368" hangingPunct="0">
              <a:lnSpc>
                <a:spcPct val="103000"/>
              </a:lnSpc>
              <a:spcBef>
                <a:spcPts val="0"/>
              </a:spcBef>
              <a:spcAft>
                <a:spcPts val="0"/>
              </a:spcAft>
              <a:buNone/>
              <a:tabLst>
                <a:tab pos="14368" algn="l"/>
                <a:tab pos="429095" algn="l"/>
                <a:tab pos="843821" algn="l"/>
                <a:tab pos="1258546" algn="l"/>
                <a:tab pos="1673273" algn="l"/>
                <a:tab pos="2087999" algn="l"/>
                <a:tab pos="2502724" algn="l"/>
                <a:tab pos="2917451" algn="l"/>
                <a:tab pos="3332177" algn="l"/>
                <a:tab pos="3746904" algn="l"/>
                <a:tab pos="4161630" algn="l"/>
                <a:tab pos="4576356" algn="l"/>
                <a:tab pos="4991081" algn="l"/>
                <a:tab pos="5405808" algn="l"/>
                <a:tab pos="5820533" algn="l"/>
                <a:tab pos="6235260" algn="l"/>
                <a:tab pos="6649986" algn="l"/>
                <a:tab pos="7064713" algn="l"/>
                <a:tab pos="7479439" algn="l"/>
                <a:tab pos="7894165" algn="l"/>
                <a:tab pos="8308891" algn="l"/>
              </a:tabLst>
            </a:pPr>
            <a:r>
              <a:rPr lang="en-GB" sz="2400" dirty="0" smtClean="0">
                <a:latin typeface="Arial" pitchFamily="34"/>
                <a:ea typeface="Gothic" pitchFamily="2"/>
                <a:cs typeface="Gothic" pitchFamily="2"/>
              </a:rPr>
              <a:t>These measurements reference an agreed upon point on the antenna, the </a:t>
            </a:r>
            <a:r>
              <a:rPr lang="en-GB" sz="2400" b="1" dirty="0" smtClean="0">
                <a:latin typeface="Arial" pitchFamily="34"/>
                <a:ea typeface="Gothic" pitchFamily="2"/>
                <a:cs typeface="Gothic" pitchFamily="2"/>
              </a:rPr>
              <a:t>antenna reference point </a:t>
            </a:r>
            <a:r>
              <a:rPr lang="en-GB" sz="2400" dirty="0" smtClean="0">
                <a:latin typeface="Arial" pitchFamily="34"/>
                <a:ea typeface="Gothic" pitchFamily="2"/>
                <a:cs typeface="Gothic" pitchFamily="2"/>
              </a:rPr>
              <a:t>or ARP, to which the offset from a benchmark or other monument can be made.</a:t>
            </a:r>
          </a:p>
          <a:p>
            <a:pPr marL="14368" indent="-14368" hangingPunct="0">
              <a:lnSpc>
                <a:spcPct val="103000"/>
              </a:lnSpc>
              <a:spcBef>
                <a:spcPts val="0"/>
              </a:spcBef>
              <a:spcAft>
                <a:spcPts val="0"/>
              </a:spcAft>
              <a:buNone/>
              <a:tabLst>
                <a:tab pos="14368" algn="l"/>
                <a:tab pos="429095" algn="l"/>
                <a:tab pos="843821" algn="l"/>
                <a:tab pos="1258546" algn="l"/>
                <a:tab pos="1673273" algn="l"/>
                <a:tab pos="2087999" algn="l"/>
                <a:tab pos="2502724" algn="l"/>
                <a:tab pos="2917451" algn="l"/>
                <a:tab pos="3332177" algn="l"/>
                <a:tab pos="3746904" algn="l"/>
                <a:tab pos="4161630" algn="l"/>
                <a:tab pos="4576356" algn="l"/>
                <a:tab pos="4991081" algn="l"/>
                <a:tab pos="5405808" algn="l"/>
                <a:tab pos="5820533" algn="l"/>
                <a:tab pos="6235260" algn="l"/>
                <a:tab pos="6649986" algn="l"/>
                <a:tab pos="7064713" algn="l"/>
                <a:tab pos="7479439" algn="l"/>
                <a:tab pos="7894165" algn="l"/>
                <a:tab pos="8308891" algn="l"/>
              </a:tabLst>
            </a:pPr>
            <a:endParaRPr lang="en-GB" sz="2400" dirty="0" smtClean="0">
              <a:latin typeface="Arial" pitchFamily="34"/>
              <a:ea typeface="Gothic" pitchFamily="2"/>
              <a:cs typeface="Gothic" pitchFamily="2"/>
            </a:endParaRPr>
          </a:p>
          <a:p>
            <a:pPr marL="14368" indent="-14368" hangingPunct="0">
              <a:lnSpc>
                <a:spcPct val="103000"/>
              </a:lnSpc>
              <a:spcBef>
                <a:spcPts val="0"/>
              </a:spcBef>
              <a:spcAft>
                <a:spcPts val="0"/>
              </a:spcAft>
              <a:buNone/>
              <a:tabLst>
                <a:tab pos="14368" algn="l"/>
                <a:tab pos="429095" algn="l"/>
                <a:tab pos="843821" algn="l"/>
                <a:tab pos="1258546" algn="l"/>
                <a:tab pos="1673273" algn="l"/>
                <a:tab pos="2087999" algn="l"/>
                <a:tab pos="2502724" algn="l"/>
                <a:tab pos="2917451" algn="l"/>
                <a:tab pos="3332177" algn="l"/>
                <a:tab pos="3746904" algn="l"/>
                <a:tab pos="4161630" algn="l"/>
                <a:tab pos="4576356" algn="l"/>
                <a:tab pos="4991081" algn="l"/>
                <a:tab pos="5405808" algn="l"/>
                <a:tab pos="5820533" algn="l"/>
                <a:tab pos="6235260" algn="l"/>
                <a:tab pos="6649986" algn="l"/>
                <a:tab pos="7064713" algn="l"/>
                <a:tab pos="7479439" algn="l"/>
                <a:tab pos="7894165" algn="l"/>
                <a:tab pos="8308891" algn="l"/>
              </a:tabLst>
            </a:pPr>
            <a:r>
              <a:rPr lang="en-GB" sz="2400" dirty="0" smtClean="0">
                <a:latin typeface="Arial" pitchFamily="34"/>
                <a:ea typeface="Gothic" pitchFamily="2"/>
                <a:cs typeface="Gothic" pitchFamily="2"/>
              </a:rPr>
              <a:t>They include the </a:t>
            </a:r>
            <a:r>
              <a:rPr lang="en-GB" sz="2400" b="1" dirty="0" smtClean="0">
                <a:latin typeface="Arial" pitchFamily="34"/>
                <a:ea typeface="Gothic" pitchFamily="2"/>
                <a:cs typeface="Gothic" pitchFamily="2"/>
              </a:rPr>
              <a:t>phase center offsets</a:t>
            </a:r>
            <a:r>
              <a:rPr lang="en-GB" sz="2400" dirty="0" smtClean="0">
                <a:latin typeface="Arial" pitchFamily="34"/>
                <a:ea typeface="Gothic" pitchFamily="2"/>
                <a:cs typeface="Gothic" pitchFamily="2"/>
              </a:rPr>
              <a:t>,</a:t>
            </a:r>
            <a:r>
              <a:rPr lang="en-GB" sz="2400" b="1" dirty="0" smtClean="0">
                <a:latin typeface="Arial" pitchFamily="34"/>
                <a:ea typeface="Gothic" pitchFamily="2"/>
                <a:cs typeface="Gothic" pitchFamily="2"/>
              </a:rPr>
              <a:t> </a:t>
            </a:r>
            <a:r>
              <a:rPr lang="en-GB" sz="2400" dirty="0" smtClean="0">
                <a:latin typeface="Arial" pitchFamily="34"/>
                <a:ea typeface="Gothic" pitchFamily="2"/>
                <a:cs typeface="Gothic" pitchFamily="2"/>
              </a:rPr>
              <a:t>or</a:t>
            </a:r>
            <a:r>
              <a:rPr lang="en-GB" sz="2400" b="1" dirty="0" smtClean="0">
                <a:latin typeface="Arial" pitchFamily="34"/>
                <a:ea typeface="Gothic" pitchFamily="2"/>
                <a:cs typeface="Gothic" pitchFamily="2"/>
              </a:rPr>
              <a:t> </a:t>
            </a:r>
            <a:r>
              <a:rPr lang="en-GB" sz="2400" dirty="0" smtClean="0">
                <a:latin typeface="Arial" pitchFamily="34"/>
                <a:ea typeface="Gothic" pitchFamily="2"/>
                <a:cs typeface="Gothic" pitchFamily="2"/>
              </a:rPr>
              <a:t>PCOs, a mythical point at which a perfect version of this antenna would seem to rest, and the associated PCVs.</a:t>
            </a:r>
            <a:endParaRPr lang="en-GB" sz="24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78</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Measuring Antenna Model PCOs And PCVs</a:t>
            </a:r>
          </a:p>
        </p:txBody>
      </p:sp>
      <p:pic>
        <p:nvPicPr>
          <p:cNvPr id="23" name="Picture 22"/>
          <p:cNvPicPr>
            <a:picLocks noChangeAspect="1"/>
          </p:cNvPicPr>
          <p:nvPr/>
        </p:nvPicPr>
        <p:blipFill>
          <a:blip r:embed="rId3" cstate="print">
            <a:alphaModFix/>
            <a:lum/>
          </a:blip>
          <a:srcRect/>
          <a:stretch>
            <a:fillRect/>
          </a:stretch>
        </p:blipFill>
        <p:spPr>
          <a:xfrm>
            <a:off x="1416372" y="3550779"/>
            <a:ext cx="6213287" cy="2822146"/>
          </a:xfrm>
          <a:prstGeom prst="rect">
            <a:avLst/>
          </a:prstGeom>
          <a:noFill/>
          <a:ln>
            <a:noFill/>
          </a:ln>
        </p:spPr>
      </p:pic>
      <p:sp>
        <p:nvSpPr>
          <p:cNvPr id="24" name="TextBox 23"/>
          <p:cNvSpPr txBox="1"/>
          <p:nvPr/>
        </p:nvSpPr>
        <p:spPr>
          <a:xfrm>
            <a:off x="1464717" y="6357908"/>
            <a:ext cx="3071202" cy="15523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dirty="0" smtClean="0">
                <a:latin typeface="Arial" pitchFamily="34"/>
                <a:ea typeface="Gothic" pitchFamily="2"/>
                <a:cs typeface="Gothic" pitchFamily="2"/>
              </a:rPr>
              <a:t>geodesy.noaa.gov/ANTCAL/Files/summary.html</a:t>
            </a:r>
            <a:endParaRPr lang="en-GB" sz="1100" dirty="0">
              <a:latin typeface="Arial" pitchFamily="34"/>
              <a:ea typeface="Gothic" pitchFamily="2"/>
              <a:cs typeface="Gothic" pitchFamily="2"/>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043988"/>
            <a:ext cx="8291787" cy="328070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 NGS web site, </a:t>
            </a:r>
            <a:r>
              <a:rPr lang="en-GB" sz="2400" dirty="0" smtClean="0">
                <a:latin typeface="Arial" pitchFamily="34"/>
                <a:ea typeface="Gothic" pitchFamily="2"/>
                <a:cs typeface="Gothic" pitchFamily="2"/>
              </a:rPr>
              <a:t>geodesy.noaa.gov/ANTCAL</a:t>
            </a:r>
            <a:r>
              <a:rPr lang="en-GB" sz="2400" dirty="0">
                <a:latin typeface="Arial" pitchFamily="34"/>
                <a:ea typeface="Gothic" pitchFamily="2"/>
                <a:cs typeface="Gothic" pitchFamily="2"/>
              </a:rPr>
              <a:t>/, contains information </a:t>
            </a:r>
            <a:r>
              <a:rPr lang="en-GB" sz="2400" dirty="0" smtClean="0">
                <a:latin typeface="Arial" pitchFamily="34"/>
                <a:ea typeface="Gothic" pitchFamily="2"/>
                <a:cs typeface="Gothic" pitchFamily="2"/>
              </a:rPr>
              <a:t>about completed and on-going antenna measurements. This site mentions an older format, but the ANTEX format (igscb.jpl.noaa.gov/</a:t>
            </a:r>
            <a:r>
              <a:rPr lang="en-GB" sz="2400" dirty="0" err="1" smtClean="0">
                <a:latin typeface="Arial" pitchFamily="34"/>
                <a:ea typeface="Gothic" pitchFamily="2"/>
                <a:cs typeface="Gothic" pitchFamily="2"/>
              </a:rPr>
              <a:t>igscb</a:t>
            </a:r>
            <a:r>
              <a:rPr lang="en-GB" sz="2400" dirty="0" smtClean="0">
                <a:latin typeface="Arial" pitchFamily="34"/>
                <a:ea typeface="Gothic" pitchFamily="2"/>
                <a:cs typeface="Gothic" pitchFamily="2"/>
              </a:rPr>
              <a:t>/station/general) is the current standard for distributing PCOs and PCVs.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Many of these measurements are include in the IGS antenna model file that can be found at igscb.jpl.nasa.gov/</a:t>
            </a:r>
            <a:r>
              <a:rPr lang="en-GB" sz="2400" dirty="0" err="1" smtClean="0">
                <a:latin typeface="Arial" pitchFamily="34"/>
                <a:ea typeface="Gothic" pitchFamily="2"/>
                <a:cs typeface="Gothic" pitchFamily="2"/>
              </a:rPr>
              <a:t>igscb</a:t>
            </a:r>
            <a:r>
              <a:rPr lang="en-GB" sz="2400" dirty="0" smtClean="0">
                <a:latin typeface="Arial" pitchFamily="34"/>
                <a:ea typeface="Gothic" pitchFamily="2"/>
                <a:cs typeface="Gothic" pitchFamily="2"/>
              </a:rPr>
              <a:t>/station/general/.</a:t>
            </a:r>
            <a:endParaRPr lang="en-GB" sz="2400" dirty="0">
              <a:latin typeface="Arial" pitchFamily="34"/>
              <a:ea typeface="Gothic" pitchFamily="2"/>
              <a:cs typeface="Gothic" pitchFamily="2"/>
            </a:endParaRP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79</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Where do we get the antenna models?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0" y="1198363"/>
            <a:ext cx="8545924" cy="4738798"/>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GNSS, the acronym for Global Navigation Satellite System(s), is a sweeping term for </a:t>
            </a:r>
            <a:r>
              <a:rPr lang="en-GB" sz="2400" b="1" dirty="0" smtClean="0">
                <a:latin typeface="Arial" pitchFamily="34"/>
                <a:ea typeface="Gothic" pitchFamily="2"/>
                <a:cs typeface="Gothic" pitchFamily="2"/>
              </a:rPr>
              <a:t>Global Positioning System </a:t>
            </a:r>
            <a:r>
              <a:rPr lang="en-GB" sz="2400" dirty="0" smtClean="0">
                <a:latin typeface="Arial" pitchFamily="34"/>
                <a:ea typeface="Gothic" pitchFamily="2"/>
                <a:cs typeface="Gothic" pitchFamily="2"/>
              </a:rPr>
              <a:t>or GPS (USA), GLONASS (Russia), Galileo (EU), Compass (China) and others to come.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All these systems are broadly very similar although they differ in detail. Organizations build and launch satellites broadcasting signals that small, light, rugged, inexpensive receivers can freely use 24/7.</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You don’t have to do anything! That’s a </a:t>
            </a:r>
            <a:r>
              <a:rPr lang="en-GB" sz="2400" i="1" dirty="0" smtClean="0">
                <a:latin typeface="Arial" pitchFamily="34"/>
                <a:ea typeface="Gothic" pitchFamily="2"/>
                <a:cs typeface="Gothic" pitchFamily="2"/>
              </a:rPr>
              <a:t>great deal</a:t>
            </a:r>
            <a:r>
              <a:rPr lang="en-GB" sz="2400" dirty="0" smtClean="0">
                <a:latin typeface="Arial" pitchFamily="34"/>
                <a:ea typeface="Gothic" pitchFamily="2"/>
                <a:cs typeface="Gothic" pitchFamily="2"/>
              </a:rPr>
              <a:t> so it’s no surprise that GNSS technology has permeating so many aspects of our culture.</a:t>
            </a: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4"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8</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Global Navigation Satellite System</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043988"/>
            <a:ext cx="8291787" cy="328070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Clr>
                <a:schemeClr val="tx1"/>
              </a:buClr>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current generation of antennas have elevation dependence but little azimuth dependence in their PCVs.  Even so, it is important to follow the antenna orientation recommendations of the manufacturer.</a:t>
            </a:r>
          </a:p>
          <a:p>
            <a:pPr hangingPunct="0">
              <a:lnSpc>
                <a:spcPct val="103000"/>
              </a:lnSpc>
              <a:spcBef>
                <a:spcPts val="0"/>
              </a:spcBef>
              <a:spcAft>
                <a:spcPts val="0"/>
              </a:spcAft>
              <a:buClr>
                <a:schemeClr val="tx1"/>
              </a:buClr>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Clr>
                <a:schemeClr val="tx1"/>
              </a:buClr>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PCOs and PCVs of a given antenna design are unique to that design, but repeatable across all manufactures of that design. For example, all T-type choke ring antennas behave very similarly regardless of manufacturer.</a:t>
            </a:r>
            <a:endParaRPr lang="en-GB" sz="2400" dirty="0">
              <a:latin typeface="Arial" pitchFamily="34"/>
              <a:ea typeface="Gothic" pitchFamily="2"/>
              <a:cs typeface="Gothic" pitchFamily="2"/>
            </a:endParaRP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80</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Final Thoughts About Antenna Models</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420" y="981510"/>
            <a:ext cx="8293093" cy="4032194"/>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Results do degrade when using relative PCVs, but large (continent spanning) distances between receivers are necessary to detect this. Worst-case-errors </a:t>
            </a:r>
            <a:r>
              <a:rPr lang="en-GB" sz="2400" dirty="0" smtClean="0">
                <a:latin typeface="Corbel"/>
                <a:ea typeface="Gothic" pitchFamily="2"/>
                <a:cs typeface="Gothic" pitchFamily="2"/>
              </a:rPr>
              <a:t>≤</a:t>
            </a:r>
            <a:r>
              <a:rPr lang="en-GB" sz="2400" dirty="0" smtClean="0">
                <a:latin typeface="Arial" pitchFamily="34"/>
                <a:ea typeface="Gothic" pitchFamily="2"/>
                <a:cs typeface="Gothic" pitchFamily="2"/>
              </a:rPr>
              <a:t>1 cm is the rule in typical circumstances (</a:t>
            </a:r>
            <a:r>
              <a:rPr lang="en-GB" sz="2400" dirty="0" err="1" smtClean="0">
                <a:latin typeface="Arial" pitchFamily="34"/>
                <a:ea typeface="Gothic" pitchFamily="2"/>
                <a:cs typeface="Gothic" pitchFamily="2"/>
              </a:rPr>
              <a:t>Gendt</a:t>
            </a:r>
            <a:r>
              <a:rPr lang="en-GB" sz="2400" dirty="0" smtClean="0">
                <a:latin typeface="Arial" pitchFamily="34"/>
                <a:ea typeface="Gothic" pitchFamily="2"/>
                <a:cs typeface="Gothic" pitchFamily="2"/>
              </a:rPr>
              <a:t>, IGSMAIL-5438).</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For a typical survey</a:t>
            </a:r>
            <a:r>
              <a:rPr lang="en-GB" sz="2400" dirty="0">
                <a:latin typeface="Arial" pitchFamily="34"/>
                <a:ea typeface="Gothic" pitchFamily="2"/>
                <a:cs typeface="Gothic" pitchFamily="2"/>
              </a:rPr>
              <a:t>, choosing to use </a:t>
            </a:r>
            <a:r>
              <a:rPr lang="en-GB" sz="2400" dirty="0" smtClean="0">
                <a:latin typeface="Arial" pitchFamily="34"/>
                <a:ea typeface="Gothic" pitchFamily="2"/>
                <a:cs typeface="Gothic" pitchFamily="2"/>
              </a:rPr>
              <a:t>absolute </a:t>
            </a:r>
            <a:r>
              <a:rPr lang="en-GB" sz="2400" dirty="0">
                <a:latin typeface="Arial" pitchFamily="34"/>
                <a:ea typeface="Gothic" pitchFamily="2"/>
                <a:cs typeface="Gothic" pitchFamily="2"/>
              </a:rPr>
              <a:t>or relative </a:t>
            </a:r>
            <a:r>
              <a:rPr lang="en-GB" sz="2400" dirty="0" smtClean="0">
                <a:latin typeface="Arial" pitchFamily="34"/>
                <a:ea typeface="Gothic" pitchFamily="2"/>
                <a:cs typeface="Gothic" pitchFamily="2"/>
              </a:rPr>
              <a:t>antenna model won't </a:t>
            </a:r>
            <a:r>
              <a:rPr lang="en-GB" sz="2400" dirty="0">
                <a:latin typeface="Arial" pitchFamily="34"/>
                <a:ea typeface="Gothic" pitchFamily="2"/>
                <a:cs typeface="Gothic" pitchFamily="2"/>
              </a:rPr>
              <a:t>matter provided </a:t>
            </a:r>
            <a:r>
              <a:rPr lang="en-GB" sz="2400" dirty="0" smtClean="0">
                <a:latin typeface="Arial" pitchFamily="34"/>
                <a:ea typeface="Gothic" pitchFamily="2"/>
                <a:cs typeface="Gothic" pitchFamily="2"/>
              </a:rPr>
              <a:t>only relative or only absolute corrections </a:t>
            </a:r>
            <a:r>
              <a:rPr lang="en-GB" sz="2400" dirty="0">
                <a:latin typeface="Arial" pitchFamily="34"/>
                <a:ea typeface="Gothic" pitchFamily="2"/>
                <a:cs typeface="Gothic" pitchFamily="2"/>
              </a:rPr>
              <a:t>are used consistently within a project. Any errors are essentially common mode errors and will “difference away” when measuring one point relative to </a:t>
            </a:r>
            <a:r>
              <a:rPr lang="en-GB" sz="2400" dirty="0" smtClean="0">
                <a:latin typeface="Arial" pitchFamily="34"/>
                <a:ea typeface="Gothic" pitchFamily="2"/>
                <a:cs typeface="Gothic" pitchFamily="2"/>
              </a:rPr>
              <a:t>another.</a:t>
            </a: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81</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Final Thoughts About Antenna Models</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03363"/>
            <a:ext cx="8292767" cy="364522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4368" indent="-14368" hangingPunct="0">
              <a:lnSpc>
                <a:spcPct val="103000"/>
              </a:lnSpc>
              <a:spcBef>
                <a:spcPts val="0"/>
              </a:spcBef>
              <a:spcAft>
                <a:spcPts val="0"/>
              </a:spcAft>
              <a:buNone/>
              <a:tabLst>
                <a:tab pos="14368" algn="l"/>
                <a:tab pos="429095" algn="l"/>
                <a:tab pos="843821" algn="l"/>
                <a:tab pos="1258546" algn="l"/>
                <a:tab pos="1673273" algn="l"/>
                <a:tab pos="2087999" algn="l"/>
                <a:tab pos="2502724" algn="l"/>
                <a:tab pos="2917451" algn="l"/>
                <a:tab pos="3332177" algn="l"/>
                <a:tab pos="3746904" algn="l"/>
                <a:tab pos="4161630" algn="l"/>
                <a:tab pos="4576356" algn="l"/>
                <a:tab pos="4991081" algn="l"/>
                <a:tab pos="5405808" algn="l"/>
                <a:tab pos="5820533" algn="l"/>
                <a:tab pos="6235260" algn="l"/>
                <a:tab pos="6649986" algn="l"/>
                <a:tab pos="7064713" algn="l"/>
                <a:tab pos="7479439" algn="l"/>
                <a:tab pos="7894165" algn="l"/>
                <a:tab pos="8308891" algn="l"/>
              </a:tabLst>
            </a:pPr>
            <a:r>
              <a:rPr lang="en-GB" sz="2400" dirty="0" smtClean="0">
                <a:latin typeface="Arial" pitchFamily="34"/>
                <a:ea typeface="Gothic" pitchFamily="2"/>
                <a:cs typeface="Gothic" pitchFamily="2"/>
              </a:rPr>
              <a:t>Remember </a:t>
            </a:r>
            <a:r>
              <a:rPr lang="en-GB" sz="2400" dirty="0">
                <a:latin typeface="Arial" pitchFamily="34"/>
                <a:ea typeface="Gothic" pitchFamily="2"/>
                <a:cs typeface="Gothic" pitchFamily="2"/>
              </a:rPr>
              <a:t>that the Earth is the ultimate </a:t>
            </a:r>
            <a:r>
              <a:rPr lang="en-GB" sz="2400" dirty="0" err="1">
                <a:latin typeface="Arial" pitchFamily="34"/>
                <a:ea typeface="Gothic" pitchFamily="2"/>
                <a:cs typeface="Gothic" pitchFamily="2"/>
              </a:rPr>
              <a:t>groundplane</a:t>
            </a:r>
            <a:r>
              <a:rPr lang="en-GB" sz="2400" dirty="0" smtClean="0">
                <a:latin typeface="Arial" pitchFamily="34"/>
                <a:ea typeface="Gothic" pitchFamily="2"/>
                <a:cs typeface="Gothic" pitchFamily="2"/>
              </a:rPr>
              <a:t>. If </a:t>
            </a:r>
            <a:r>
              <a:rPr lang="en-GB" sz="2400" dirty="0">
                <a:latin typeface="Arial" pitchFamily="34"/>
                <a:ea typeface="Gothic" pitchFamily="2"/>
                <a:cs typeface="Gothic" pitchFamily="2"/>
              </a:rPr>
              <a:t>one sets their GNSS antenna too close to the surface of the Earth, the Earth and antenna interact changing the E-M character of the antenna</a:t>
            </a:r>
            <a:r>
              <a:rPr lang="en-GB" sz="2400" dirty="0" smtClean="0">
                <a:latin typeface="Arial" pitchFamily="34"/>
                <a:ea typeface="Gothic" pitchFamily="2"/>
                <a:cs typeface="Gothic" pitchFamily="2"/>
              </a:rPr>
              <a:t>. In other words, mount your antenna to close to the ground and the antenna model won’t be right.</a:t>
            </a:r>
          </a:p>
          <a:p>
            <a:pPr marL="14368" indent="-14368" hangingPunct="0">
              <a:lnSpc>
                <a:spcPct val="103000"/>
              </a:lnSpc>
              <a:spcBef>
                <a:spcPts val="0"/>
              </a:spcBef>
              <a:spcAft>
                <a:spcPts val="0"/>
              </a:spcAft>
              <a:buNone/>
              <a:tabLst>
                <a:tab pos="14368" algn="l"/>
                <a:tab pos="429095" algn="l"/>
                <a:tab pos="843821" algn="l"/>
                <a:tab pos="1258546" algn="l"/>
                <a:tab pos="1673273" algn="l"/>
                <a:tab pos="2087999" algn="l"/>
                <a:tab pos="2502724" algn="l"/>
                <a:tab pos="2917451" algn="l"/>
                <a:tab pos="3332177" algn="l"/>
                <a:tab pos="3746904" algn="l"/>
                <a:tab pos="4161630" algn="l"/>
                <a:tab pos="4576356" algn="l"/>
                <a:tab pos="4991081" algn="l"/>
                <a:tab pos="5405808" algn="l"/>
                <a:tab pos="5820533" algn="l"/>
                <a:tab pos="6235260" algn="l"/>
                <a:tab pos="6649986" algn="l"/>
                <a:tab pos="7064713" algn="l"/>
                <a:tab pos="7479439" algn="l"/>
                <a:tab pos="7894165" algn="l"/>
                <a:tab pos="8308891" algn="l"/>
              </a:tabLst>
            </a:pPr>
            <a:endParaRPr lang="en-GB" sz="2400" dirty="0">
              <a:latin typeface="Arial" pitchFamily="34"/>
              <a:ea typeface="Gothic" pitchFamily="2"/>
              <a:cs typeface="Gothic" pitchFamily="2"/>
            </a:endParaRPr>
          </a:p>
          <a:p>
            <a:pPr marL="14368" indent="-14368" hangingPunct="0">
              <a:lnSpc>
                <a:spcPct val="103000"/>
              </a:lnSpc>
              <a:spcBef>
                <a:spcPts val="0"/>
              </a:spcBef>
              <a:spcAft>
                <a:spcPts val="0"/>
              </a:spcAft>
              <a:buNone/>
              <a:tabLst>
                <a:tab pos="14368" algn="l"/>
                <a:tab pos="429095" algn="l"/>
                <a:tab pos="843821" algn="l"/>
                <a:tab pos="1258546" algn="l"/>
                <a:tab pos="1673273" algn="l"/>
                <a:tab pos="2087999" algn="l"/>
                <a:tab pos="2502724" algn="l"/>
                <a:tab pos="2917451" algn="l"/>
                <a:tab pos="3332177" algn="l"/>
                <a:tab pos="3746904" algn="l"/>
                <a:tab pos="4161630" algn="l"/>
                <a:tab pos="4576356" algn="l"/>
                <a:tab pos="4991081" algn="l"/>
                <a:tab pos="5405808" algn="l"/>
                <a:tab pos="5820533" algn="l"/>
                <a:tab pos="6235260" algn="l"/>
                <a:tab pos="6649986" algn="l"/>
                <a:tab pos="7064713" algn="l"/>
                <a:tab pos="7479439" algn="l"/>
                <a:tab pos="7894165" algn="l"/>
                <a:tab pos="8308891" algn="l"/>
              </a:tabLst>
            </a:pPr>
            <a:r>
              <a:rPr lang="en-GB" sz="2400" dirty="0">
                <a:latin typeface="Arial" pitchFamily="34"/>
                <a:ea typeface="Gothic" pitchFamily="2"/>
                <a:cs typeface="Gothic" pitchFamily="2"/>
              </a:rPr>
              <a:t>Fortunately, this effect appears to be negligible when the antenna is more than a meter above the </a:t>
            </a:r>
            <a:r>
              <a:rPr lang="en-GB" sz="2400" dirty="0" smtClean="0">
                <a:latin typeface="Arial" pitchFamily="34"/>
                <a:ea typeface="Gothic" pitchFamily="2"/>
                <a:cs typeface="Gothic" pitchFamily="2"/>
              </a:rPr>
              <a:t>ground, </a:t>
            </a:r>
            <a:r>
              <a:rPr lang="en-GB" sz="2400" dirty="0">
                <a:latin typeface="Arial" pitchFamily="34"/>
                <a:ea typeface="Gothic" pitchFamily="2"/>
                <a:cs typeface="Gothic" pitchFamily="2"/>
              </a:rPr>
              <a:t>so this is not a serious consideration </a:t>
            </a:r>
            <a:r>
              <a:rPr lang="en-GB" sz="2400" dirty="0" smtClean="0">
                <a:latin typeface="Arial" pitchFamily="34"/>
                <a:ea typeface="Gothic" pitchFamily="2"/>
                <a:cs typeface="Gothic" pitchFamily="2"/>
              </a:rPr>
              <a:t>for most </a:t>
            </a:r>
            <a:r>
              <a:rPr lang="en-GB" sz="2400" dirty="0">
                <a:latin typeface="Arial" pitchFamily="34"/>
                <a:ea typeface="Gothic" pitchFamily="2"/>
                <a:cs typeface="Gothic" pitchFamily="2"/>
              </a:rPr>
              <a:t>surveys.</a:t>
            </a:r>
          </a:p>
        </p:txBody>
      </p:sp>
      <p:grpSp>
        <p:nvGrpSpPr>
          <p:cNvPr id="9"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1"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4"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5" name="Group 7"/>
          <p:cNvGrpSpPr>
            <a:grpSpLocks/>
          </p:cNvGrpSpPr>
          <p:nvPr/>
        </p:nvGrpSpPr>
        <p:grpSpPr bwMode="auto">
          <a:xfrm>
            <a:off x="8505825" y="6540500"/>
            <a:ext cx="257175" cy="277813"/>
            <a:chOff x="5904" y="4543"/>
            <a:chExt cx="178" cy="193"/>
          </a:xfrm>
        </p:grpSpPr>
        <p:sp>
          <p:nvSpPr>
            <p:cNvPr id="16"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7" name="Group 9"/>
            <p:cNvGrpSpPr>
              <a:grpSpLocks/>
            </p:cNvGrpSpPr>
            <p:nvPr/>
          </p:nvGrpSpPr>
          <p:grpSpPr bwMode="auto">
            <a:xfrm>
              <a:off x="5904" y="4543"/>
              <a:ext cx="178" cy="193"/>
              <a:chOff x="5904" y="4543"/>
              <a:chExt cx="178" cy="193"/>
            </a:xfrm>
          </p:grpSpPr>
          <p:sp>
            <p:nvSpPr>
              <p:cNvPr id="18"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9"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82</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Final Thoughts About Antenna </a:t>
            </a:r>
            <a:r>
              <a:rPr lang="en-US" sz="3600" dirty="0" smtClean="0">
                <a:latin typeface="+mj-lt"/>
              </a:rPr>
              <a:t>Models</a:t>
            </a:r>
            <a:endParaRPr lang="en-US" sz="3600" dirty="0" smtClean="0">
              <a:latin typeface="+mj-lt"/>
              <a:ea typeface="+mj-ea"/>
              <a:cs typeface="+mj-cs"/>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ine_wave.png"/>
          <p:cNvPicPr>
            <a:picLocks noChangeAspect="1"/>
          </p:cNvPicPr>
          <p:nvPr/>
        </p:nvPicPr>
        <p:blipFill>
          <a:blip r:embed="rId3" cstate="print"/>
          <a:stretch>
            <a:fillRect/>
          </a:stretch>
        </p:blipFill>
        <p:spPr>
          <a:xfrm>
            <a:off x="273133" y="4738705"/>
            <a:ext cx="8704612" cy="1663492"/>
          </a:xfrm>
          <a:prstGeom prst="rect">
            <a:avLst/>
          </a:prstGeom>
        </p:spPr>
      </p:pic>
      <p:sp>
        <p:nvSpPr>
          <p:cNvPr id="3" name="TextBox 2"/>
          <p:cNvSpPr txBox="1"/>
          <p:nvPr/>
        </p:nvSpPr>
        <p:spPr>
          <a:xfrm>
            <a:off x="356706" y="1138988"/>
            <a:ext cx="8290153" cy="145809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b="1" dirty="0" smtClean="0">
                <a:latin typeface="Arial" pitchFamily="34"/>
                <a:ea typeface="Gothic" pitchFamily="2"/>
                <a:cs typeface="Gothic" pitchFamily="2"/>
              </a:rPr>
              <a:t>Electro-magnetic</a:t>
            </a:r>
            <a:r>
              <a:rPr lang="en-GB" sz="2400" dirty="0" smtClean="0">
                <a:latin typeface="Arial" pitchFamily="34"/>
                <a:ea typeface="Gothic" pitchFamily="2"/>
                <a:cs typeface="Gothic" pitchFamily="2"/>
              </a:rPr>
              <a:t> (EM) radiation, including radio, does act like a wave. We draw it like ocean waves (black line), but it actually oscillates between an electric field (purple) and a magnetic field (green).</a:t>
            </a:r>
          </a:p>
        </p:txBody>
      </p:sp>
      <p:grpSp>
        <p:nvGrpSpPr>
          <p:cNvPr id="4"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5"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6"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7"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83</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Phase Wrap</a:t>
            </a:r>
          </a:p>
        </p:txBody>
      </p:sp>
      <p:cxnSp>
        <p:nvCxnSpPr>
          <p:cNvPr id="22" name="Straight Arrow Connector 21"/>
          <p:cNvCxnSpPr/>
          <p:nvPr/>
        </p:nvCxnSpPr>
        <p:spPr>
          <a:xfrm flipH="1" flipV="1">
            <a:off x="1211284" y="3871356"/>
            <a:ext cx="11875" cy="100940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458685" y="4429496"/>
            <a:ext cx="845126" cy="9896"/>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586809" y="3869381"/>
            <a:ext cx="11875" cy="1009402"/>
          </a:xfrm>
          <a:prstGeom prst="straightConnector1">
            <a:avLst/>
          </a:prstGeom>
          <a:ln w="38100">
            <a:solidFill>
              <a:schemeClr val="accent4">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810460" y="4427521"/>
            <a:ext cx="845126" cy="9896"/>
          </a:xfrm>
          <a:prstGeom prst="straightConnector1">
            <a:avLst/>
          </a:prstGeom>
          <a:ln w="38100">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940559" y="3869381"/>
            <a:ext cx="11875" cy="100940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164210" y="4427521"/>
            <a:ext cx="845126" cy="9896"/>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292334" y="3867406"/>
            <a:ext cx="11875" cy="1009402"/>
          </a:xfrm>
          <a:prstGeom prst="straightConnector1">
            <a:avLst/>
          </a:prstGeom>
          <a:ln w="38100">
            <a:solidFill>
              <a:schemeClr val="accent4">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515985" y="4425546"/>
            <a:ext cx="845126" cy="9896"/>
          </a:xfrm>
          <a:prstGeom prst="straightConnector1">
            <a:avLst/>
          </a:prstGeom>
          <a:ln w="38100">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711574" y="3810004"/>
            <a:ext cx="11875" cy="100940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982725" y="4368144"/>
            <a:ext cx="845126" cy="9896"/>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8110849" y="3808029"/>
            <a:ext cx="11875" cy="1009402"/>
          </a:xfrm>
          <a:prstGeom prst="straightConnector1">
            <a:avLst/>
          </a:prstGeom>
          <a:ln w="38100">
            <a:solidFill>
              <a:schemeClr val="accent4">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38150" y="4108862"/>
            <a:ext cx="338554" cy="369332"/>
          </a:xfrm>
          <a:prstGeom prst="rect">
            <a:avLst/>
          </a:prstGeom>
          <a:noFill/>
        </p:spPr>
        <p:txBody>
          <a:bodyPr wrap="none" rtlCol="0">
            <a:spAutoFit/>
          </a:bodyPr>
          <a:lstStyle/>
          <a:p>
            <a:r>
              <a:rPr lang="en-US" dirty="0" smtClean="0">
                <a:solidFill>
                  <a:schemeClr val="accent4"/>
                </a:solidFill>
              </a:rPr>
              <a:t>E</a:t>
            </a:r>
            <a:endParaRPr lang="en-US" dirty="0">
              <a:solidFill>
                <a:schemeClr val="accent4"/>
              </a:solidFill>
            </a:endParaRPr>
          </a:p>
        </p:txBody>
      </p:sp>
      <p:sp>
        <p:nvSpPr>
          <p:cNvPr id="40" name="TextBox 39"/>
          <p:cNvSpPr txBox="1"/>
          <p:nvPr/>
        </p:nvSpPr>
        <p:spPr>
          <a:xfrm>
            <a:off x="1696191" y="4095008"/>
            <a:ext cx="377026" cy="369332"/>
          </a:xfrm>
          <a:prstGeom prst="rect">
            <a:avLst/>
          </a:prstGeom>
          <a:noFill/>
        </p:spPr>
        <p:txBody>
          <a:bodyPr wrap="none" rtlCol="0">
            <a:spAutoFit/>
          </a:bodyPr>
          <a:lstStyle/>
          <a:p>
            <a:r>
              <a:rPr lang="en-US" dirty="0" smtClean="0">
                <a:solidFill>
                  <a:schemeClr val="accent3">
                    <a:lumMod val="75000"/>
                  </a:schemeClr>
                </a:solidFill>
              </a:rPr>
              <a:t>M</a:t>
            </a:r>
            <a:endParaRPr lang="en-US" dirty="0">
              <a:solidFill>
                <a:schemeClr val="accent3">
                  <a:lumMod val="75000"/>
                </a:schemeClr>
              </a:solidFill>
            </a:endParaRPr>
          </a:p>
        </p:txBody>
      </p:sp>
      <p:sp>
        <p:nvSpPr>
          <p:cNvPr id="47" name="Arc 46"/>
          <p:cNvSpPr/>
          <p:nvPr/>
        </p:nvSpPr>
        <p:spPr>
          <a:xfrm>
            <a:off x="1068779" y="3942608"/>
            <a:ext cx="605642" cy="760021"/>
          </a:xfrm>
          <a:prstGeom prst="arc">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ine_wave.png"/>
          <p:cNvPicPr>
            <a:picLocks noChangeAspect="1"/>
          </p:cNvPicPr>
          <p:nvPr/>
        </p:nvPicPr>
        <p:blipFill>
          <a:blip r:embed="rId3" cstate="print"/>
          <a:stretch>
            <a:fillRect/>
          </a:stretch>
        </p:blipFill>
        <p:spPr>
          <a:xfrm>
            <a:off x="273133" y="4738705"/>
            <a:ext cx="8704612" cy="1663492"/>
          </a:xfrm>
          <a:prstGeom prst="rect">
            <a:avLst/>
          </a:prstGeom>
        </p:spPr>
      </p:pic>
      <p:sp>
        <p:nvSpPr>
          <p:cNvPr id="3" name="TextBox 2"/>
          <p:cNvSpPr txBox="1"/>
          <p:nvPr/>
        </p:nvSpPr>
        <p:spPr>
          <a:xfrm>
            <a:off x="356706" y="1138988"/>
            <a:ext cx="8290153" cy="2551661"/>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As the EM radiation interacts with your antenna, it appears to rotate from one orientation to the next. Almost as if the wave were spiralling down to your antenna. This makes possible a quirky effect. If you rotate your antenna, it will seem as if it is “screwing” itself into the signal changing the apparent integer  number of wavelengths between the antenna and </a:t>
            </a:r>
            <a:r>
              <a:rPr lang="en-GB" sz="2400" dirty="0" err="1" smtClean="0">
                <a:latin typeface="Arial" pitchFamily="34"/>
                <a:ea typeface="Gothic" pitchFamily="2"/>
                <a:cs typeface="Gothic" pitchFamily="2"/>
              </a:rPr>
              <a:t>changine</a:t>
            </a:r>
            <a:r>
              <a:rPr lang="en-GB" sz="2400" dirty="0" smtClean="0">
                <a:latin typeface="Arial" pitchFamily="34"/>
                <a:ea typeface="Gothic" pitchFamily="2"/>
                <a:cs typeface="Gothic" pitchFamily="2"/>
              </a:rPr>
              <a:t> the computed position of the antenna.</a:t>
            </a: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84</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Phase Wrap</a:t>
            </a:r>
          </a:p>
        </p:txBody>
      </p:sp>
      <p:cxnSp>
        <p:nvCxnSpPr>
          <p:cNvPr id="22" name="Straight Arrow Connector 21"/>
          <p:cNvCxnSpPr/>
          <p:nvPr/>
        </p:nvCxnSpPr>
        <p:spPr>
          <a:xfrm flipH="1" flipV="1">
            <a:off x="1211284" y="3871356"/>
            <a:ext cx="11875" cy="100940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458685" y="4429496"/>
            <a:ext cx="845126" cy="9896"/>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586809" y="3869381"/>
            <a:ext cx="11875" cy="1009402"/>
          </a:xfrm>
          <a:prstGeom prst="straightConnector1">
            <a:avLst/>
          </a:prstGeom>
          <a:ln w="38100">
            <a:solidFill>
              <a:schemeClr val="accent4">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810460" y="4427521"/>
            <a:ext cx="845126" cy="9896"/>
          </a:xfrm>
          <a:prstGeom prst="straightConnector1">
            <a:avLst/>
          </a:prstGeom>
          <a:ln w="38100">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940559" y="3869381"/>
            <a:ext cx="11875" cy="100940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164210" y="4427521"/>
            <a:ext cx="845126" cy="9896"/>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5292334" y="3867406"/>
            <a:ext cx="11875" cy="1009402"/>
          </a:xfrm>
          <a:prstGeom prst="straightConnector1">
            <a:avLst/>
          </a:prstGeom>
          <a:ln w="38100">
            <a:solidFill>
              <a:schemeClr val="accent4">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515985" y="4425546"/>
            <a:ext cx="845126" cy="9896"/>
          </a:xfrm>
          <a:prstGeom prst="straightConnector1">
            <a:avLst/>
          </a:prstGeom>
          <a:ln w="38100">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711574" y="3810004"/>
            <a:ext cx="11875" cy="100940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982725" y="4368144"/>
            <a:ext cx="845126" cy="9896"/>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8110849" y="3808029"/>
            <a:ext cx="11875" cy="1009402"/>
          </a:xfrm>
          <a:prstGeom prst="straightConnector1">
            <a:avLst/>
          </a:prstGeom>
          <a:ln w="38100">
            <a:solidFill>
              <a:schemeClr val="accent4">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38150" y="4108862"/>
            <a:ext cx="338554" cy="369332"/>
          </a:xfrm>
          <a:prstGeom prst="rect">
            <a:avLst/>
          </a:prstGeom>
          <a:noFill/>
        </p:spPr>
        <p:txBody>
          <a:bodyPr wrap="none" rtlCol="0">
            <a:spAutoFit/>
          </a:bodyPr>
          <a:lstStyle/>
          <a:p>
            <a:r>
              <a:rPr lang="en-US" dirty="0" smtClean="0">
                <a:solidFill>
                  <a:schemeClr val="accent4"/>
                </a:solidFill>
              </a:rPr>
              <a:t>E</a:t>
            </a:r>
            <a:endParaRPr lang="en-US" dirty="0">
              <a:solidFill>
                <a:schemeClr val="accent4"/>
              </a:solidFill>
            </a:endParaRPr>
          </a:p>
        </p:txBody>
      </p:sp>
      <p:sp>
        <p:nvSpPr>
          <p:cNvPr id="40" name="TextBox 39"/>
          <p:cNvSpPr txBox="1"/>
          <p:nvPr/>
        </p:nvSpPr>
        <p:spPr>
          <a:xfrm>
            <a:off x="1696191" y="4095008"/>
            <a:ext cx="377026" cy="369332"/>
          </a:xfrm>
          <a:prstGeom prst="rect">
            <a:avLst/>
          </a:prstGeom>
          <a:noFill/>
        </p:spPr>
        <p:txBody>
          <a:bodyPr wrap="none" rtlCol="0">
            <a:spAutoFit/>
          </a:bodyPr>
          <a:lstStyle/>
          <a:p>
            <a:r>
              <a:rPr lang="en-US" dirty="0" smtClean="0">
                <a:solidFill>
                  <a:schemeClr val="accent3">
                    <a:lumMod val="75000"/>
                  </a:schemeClr>
                </a:solidFill>
              </a:rPr>
              <a:t>M</a:t>
            </a:r>
            <a:endParaRPr lang="en-US" dirty="0">
              <a:solidFill>
                <a:schemeClr val="accent3">
                  <a:lumMod val="75000"/>
                </a:schemeClr>
              </a:solidFill>
            </a:endParaRPr>
          </a:p>
        </p:txBody>
      </p:sp>
      <p:sp>
        <p:nvSpPr>
          <p:cNvPr id="47" name="Arc 46"/>
          <p:cNvSpPr/>
          <p:nvPr/>
        </p:nvSpPr>
        <p:spPr>
          <a:xfrm>
            <a:off x="1068779" y="3942608"/>
            <a:ext cx="605642" cy="760021"/>
          </a:xfrm>
          <a:prstGeom prst="arc">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707" y="1138988"/>
            <a:ext cx="4452799" cy="4374274"/>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Neat, but why mention it?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As the satellites move during observation, they can appear to “rotate” around your equipment introducing </a:t>
            </a:r>
            <a:r>
              <a:rPr lang="en-GB" sz="2400" b="1" dirty="0" smtClean="0">
                <a:latin typeface="Arial" pitchFamily="34"/>
                <a:ea typeface="Gothic" pitchFamily="2"/>
                <a:cs typeface="Gothic" pitchFamily="2"/>
              </a:rPr>
              <a:t>phase wrap</a:t>
            </a:r>
            <a:r>
              <a:rPr lang="en-GB" sz="2400" dirty="0" smtClean="0">
                <a:latin typeface="Arial" pitchFamily="34"/>
                <a:ea typeface="Gothic" pitchFamily="2"/>
                <a:cs typeface="Gothic" pitchFamily="2"/>
              </a:rPr>
              <a:t>. If this is not corrected, it introduces a time dependent offset in your computed position. Rarely is it more than a partial wavelength, but can amount to several centimeters.</a:t>
            </a:r>
          </a:p>
        </p:txBody>
      </p:sp>
      <p:grpSp>
        <p:nvGrpSpPr>
          <p:cNvPr id="2"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85</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Phase Wrap Effects Upon Positions</a:t>
            </a:r>
          </a:p>
        </p:txBody>
      </p:sp>
      <p:pic>
        <p:nvPicPr>
          <p:cNvPr id="35" name="Picture 34" descr="atmo_effects.png"/>
          <p:cNvPicPr>
            <a:picLocks noChangeAspect="1"/>
          </p:cNvPicPr>
          <p:nvPr/>
        </p:nvPicPr>
        <p:blipFill>
          <a:blip r:embed="rId3" cstate="print"/>
          <a:srcRect l="11102" r="9787" b="31704"/>
          <a:stretch>
            <a:fillRect/>
          </a:stretch>
        </p:blipFill>
        <p:spPr>
          <a:xfrm>
            <a:off x="4846320" y="1097280"/>
            <a:ext cx="3841699" cy="5029200"/>
          </a:xfrm>
          <a:prstGeom prst="rect">
            <a:avLst/>
          </a:prstGeom>
          <a:ln>
            <a:solidFill>
              <a:schemeClr val="tx2"/>
            </a:solidFill>
          </a:ln>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17" y="1103363"/>
            <a:ext cx="8291460" cy="109356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 GNSS signal is </a:t>
            </a:r>
            <a:r>
              <a:rPr lang="en-GB" sz="2400" dirty="0" smtClean="0">
                <a:latin typeface="Arial" pitchFamily="34"/>
                <a:ea typeface="Gothic" pitchFamily="2"/>
                <a:cs typeface="Gothic" pitchFamily="2"/>
              </a:rPr>
              <a:t>changed as </a:t>
            </a:r>
            <a:r>
              <a:rPr lang="en-GB" sz="2400" dirty="0">
                <a:latin typeface="Arial" pitchFamily="34"/>
                <a:ea typeface="Gothic" pitchFamily="2"/>
                <a:cs typeface="Gothic" pitchFamily="2"/>
              </a:rPr>
              <a:t>it traverses the atmosphere. We'll discuss two atmospheric layers for which corrections are </a:t>
            </a:r>
            <a:r>
              <a:rPr lang="en-GB" sz="2400" dirty="0" smtClean="0">
                <a:latin typeface="Arial" pitchFamily="34"/>
                <a:ea typeface="Gothic" pitchFamily="2"/>
                <a:cs typeface="Gothic" pitchFamily="2"/>
              </a:rPr>
              <a:t>applied: the charged and neutral atmosphere.</a:t>
            </a:r>
            <a:endParaRPr lang="en-GB" sz="2400" dirty="0">
              <a:latin typeface="Arial" pitchFamily="34"/>
              <a:ea typeface="Gothic" pitchFamily="2"/>
              <a:cs typeface="Gothic" pitchFamily="2"/>
            </a:endParaRPr>
          </a:p>
        </p:txBody>
      </p:sp>
      <p:sp>
        <p:nvSpPr>
          <p:cNvPr id="3" name="TextBox 2"/>
          <p:cNvSpPr txBox="1"/>
          <p:nvPr/>
        </p:nvSpPr>
        <p:spPr>
          <a:xfrm>
            <a:off x="423017" y="2476514"/>
            <a:ext cx="5221892" cy="364522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 </a:t>
            </a:r>
            <a:r>
              <a:rPr lang="en-GB" sz="2400" dirty="0" smtClean="0">
                <a:latin typeface="Arial" pitchFamily="34"/>
                <a:ea typeface="Gothic" pitchFamily="2"/>
                <a:cs typeface="Gothic" pitchFamily="2"/>
              </a:rPr>
              <a:t>charged atmosphere is </a:t>
            </a:r>
            <a:r>
              <a:rPr lang="en-GB" sz="2400" dirty="0">
                <a:latin typeface="Arial" pitchFamily="34"/>
                <a:ea typeface="Gothic" pitchFamily="2"/>
                <a:cs typeface="Gothic" pitchFamily="2"/>
              </a:rPr>
              <a:t>comprised of the upper layers of the </a:t>
            </a:r>
            <a:r>
              <a:rPr lang="en-GB" sz="2400" dirty="0" smtClean="0">
                <a:latin typeface="Arial" pitchFamily="34"/>
                <a:ea typeface="Gothic" pitchFamily="2"/>
                <a:cs typeface="Gothic" pitchFamily="2"/>
              </a:rPr>
              <a:t>atmosphere. As a group, we call these the ionosphere. These layers are ionized by exposure to solar </a:t>
            </a:r>
            <a:r>
              <a:rPr lang="en-GB" sz="2400" dirty="0">
                <a:latin typeface="Arial" pitchFamily="34"/>
                <a:ea typeface="Gothic" pitchFamily="2"/>
                <a:cs typeface="Gothic" pitchFamily="2"/>
              </a:rPr>
              <a:t>radiation and </a:t>
            </a:r>
            <a:r>
              <a:rPr lang="en-GB" sz="2400" dirty="0" smtClean="0">
                <a:latin typeface="Arial" pitchFamily="34"/>
                <a:ea typeface="Gothic" pitchFamily="2"/>
                <a:cs typeface="Gothic" pitchFamily="2"/>
              </a:rPr>
              <a:t>wind. Their height above the Earth’s surface can </a:t>
            </a:r>
            <a:r>
              <a:rPr lang="en-GB" sz="2400" dirty="0">
                <a:latin typeface="Arial" pitchFamily="34"/>
                <a:ea typeface="Gothic" pitchFamily="2"/>
                <a:cs typeface="Gothic" pitchFamily="2"/>
              </a:rPr>
              <a:t>vary depending upon, solar activity, variations in the Earth's magnetic field and mass motions in the atmosphere.</a:t>
            </a:r>
          </a:p>
        </p:txBody>
      </p:sp>
      <p:grpSp>
        <p:nvGrpSpPr>
          <p:cNvPr id="4" name="Group 3"/>
          <p:cNvGrpSpPr/>
          <p:nvPr/>
        </p:nvGrpSpPr>
        <p:grpSpPr>
          <a:xfrm>
            <a:off x="875433" y="2595265"/>
            <a:ext cx="7830551" cy="3788433"/>
            <a:chOff x="964800" y="2862000"/>
            <a:chExt cx="8629920" cy="4177800"/>
          </a:xfrm>
        </p:grpSpPr>
        <p:pic>
          <p:nvPicPr>
            <p:cNvPr id="5" name="Picture 4"/>
            <p:cNvPicPr>
              <a:picLocks noChangeAspect="1"/>
            </p:cNvPicPr>
            <p:nvPr/>
          </p:nvPicPr>
          <p:blipFill>
            <a:blip r:embed="rId3" cstate="print">
              <a:alphaModFix/>
              <a:lum/>
            </a:blip>
            <a:srcRect/>
            <a:stretch>
              <a:fillRect/>
            </a:stretch>
          </p:blipFill>
          <p:spPr>
            <a:xfrm>
              <a:off x="6606000" y="2862000"/>
              <a:ext cx="2988720" cy="4177800"/>
            </a:xfrm>
            <a:prstGeom prst="rect">
              <a:avLst/>
            </a:prstGeom>
            <a:noFill/>
            <a:ln>
              <a:noFill/>
            </a:ln>
          </p:spPr>
        </p:pic>
        <p:sp>
          <p:nvSpPr>
            <p:cNvPr id="6" name="TextBox 5"/>
            <p:cNvSpPr txBox="1"/>
            <p:nvPr/>
          </p:nvSpPr>
          <p:spPr>
            <a:xfrm>
              <a:off x="964800" y="6831720"/>
              <a:ext cx="5593679" cy="1711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dirty="0">
                  <a:latin typeface="Arial" pitchFamily="34"/>
                  <a:ea typeface="Gothic" pitchFamily="2"/>
                  <a:cs typeface="Gothic" pitchFamily="2"/>
                </a:rPr>
                <a:t>www.windows.ucar.edu/spaceweather/images/atmos_layers_new_gif_image.html</a:t>
              </a:r>
            </a:p>
          </p:txBody>
        </p:sp>
      </p:grpSp>
      <p:grpSp>
        <p:nvGrpSpPr>
          <p:cNvPr id="13" name="Group 2"/>
          <p:cNvGrpSpPr>
            <a:grpSpLocks/>
          </p:cNvGrpSpPr>
          <p:nvPr/>
        </p:nvGrpSpPr>
        <p:grpSpPr bwMode="auto">
          <a:xfrm>
            <a:off x="174625" y="6562725"/>
            <a:ext cx="1460500" cy="277813"/>
            <a:chOff x="121" y="4559"/>
            <a:chExt cx="1014" cy="193"/>
          </a:xfrm>
        </p:grpSpPr>
        <p:sp>
          <p:nvSpPr>
            <p:cNvPr id="14"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5" name="Group 4"/>
            <p:cNvGrpSpPr>
              <a:grpSpLocks/>
            </p:cNvGrpSpPr>
            <p:nvPr/>
          </p:nvGrpSpPr>
          <p:grpSpPr bwMode="auto">
            <a:xfrm>
              <a:off x="121" y="4559"/>
              <a:ext cx="1014" cy="193"/>
              <a:chOff x="121" y="4559"/>
              <a:chExt cx="1014" cy="193"/>
            </a:xfrm>
          </p:grpSpPr>
          <p:sp>
            <p:nvSpPr>
              <p:cNvPr id="16"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8"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86</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The Ionosphere</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10" y="1008363"/>
            <a:ext cx="8280027" cy="109356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163931" indent="-163931" hangingPunct="0">
              <a:lnSpc>
                <a:spcPct val="103000"/>
              </a:lnSpc>
              <a:spcBef>
                <a:spcPts val="0"/>
              </a:spcBef>
              <a:spcAft>
                <a:spcPts val="0"/>
              </a:spcAft>
              <a:buNone/>
              <a:tabLst>
                <a:tab pos="163931" algn="l"/>
                <a:tab pos="578657" algn="l"/>
                <a:tab pos="993383" algn="l"/>
                <a:tab pos="1408109" algn="l"/>
                <a:tab pos="1822836" algn="l"/>
                <a:tab pos="2237562" algn="l"/>
                <a:tab pos="2652287" algn="l"/>
                <a:tab pos="3067014" algn="l"/>
                <a:tab pos="3481740" algn="l"/>
                <a:tab pos="3896466" algn="l"/>
                <a:tab pos="4311192" algn="l"/>
                <a:tab pos="4725918" algn="l"/>
                <a:tab pos="5140644" algn="l"/>
                <a:tab pos="5555371" algn="l"/>
                <a:tab pos="5970096" algn="l"/>
                <a:tab pos="6384823" algn="l"/>
                <a:tab pos="6799549" algn="l"/>
                <a:tab pos="7214275" algn="l"/>
                <a:tab pos="7629001" algn="l"/>
                <a:tab pos="8043727" algn="l"/>
                <a:tab pos="8458454" algn="l"/>
              </a:tabLst>
            </a:pPr>
            <a:r>
              <a:rPr lang="en-GB" sz="2400" dirty="0">
                <a:latin typeface="Arial" pitchFamily="34"/>
                <a:ea typeface="Gothic" pitchFamily="2"/>
                <a:cs typeface="Gothic" pitchFamily="2"/>
              </a:rPr>
              <a:t>There are several patterns of variability in the ionosphere.</a:t>
            </a:r>
          </a:p>
          <a:p>
            <a:pPr marL="285750" indent="-285750" hangingPunct="0">
              <a:lnSpc>
                <a:spcPct val="103000"/>
              </a:lnSpc>
              <a:spcBef>
                <a:spcPts val="0"/>
              </a:spcBef>
              <a:spcAft>
                <a:spcPts val="0"/>
              </a:spcAft>
              <a:buClr>
                <a:schemeClr val="tx1"/>
              </a:buClr>
              <a:buFont typeface="Arial" pitchFamily="34" charset="0"/>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There is an </a:t>
            </a:r>
            <a:r>
              <a:rPr lang="en-GB" sz="2400" dirty="0" smtClean="0">
                <a:latin typeface="Arial" pitchFamily="34"/>
                <a:ea typeface="Gothic" pitchFamily="2"/>
                <a:cs typeface="Gothic" pitchFamily="2"/>
              </a:rPr>
              <a:t>11 </a:t>
            </a:r>
            <a:r>
              <a:rPr lang="en-GB" sz="2400" dirty="0">
                <a:latin typeface="Arial" pitchFamily="34"/>
                <a:ea typeface="Gothic" pitchFamily="2"/>
                <a:cs typeface="Gothic" pitchFamily="2"/>
              </a:rPr>
              <a:t>year cycle driven by our Sun's natural variability. We are </a:t>
            </a:r>
            <a:r>
              <a:rPr lang="en-GB" sz="2400" dirty="0" smtClean="0">
                <a:latin typeface="Arial" pitchFamily="34"/>
                <a:ea typeface="Gothic" pitchFamily="2"/>
                <a:cs typeface="Gothic" pitchFamily="2"/>
              </a:rPr>
              <a:t>now moving </a:t>
            </a:r>
            <a:r>
              <a:rPr lang="en-GB" sz="2400" dirty="0">
                <a:latin typeface="Arial" pitchFamily="34"/>
                <a:ea typeface="Gothic" pitchFamily="2"/>
                <a:cs typeface="Gothic" pitchFamily="2"/>
              </a:rPr>
              <a:t>into a solar </a:t>
            </a:r>
            <a:r>
              <a:rPr lang="en-GB" sz="2400" dirty="0" smtClean="0">
                <a:latin typeface="Arial" pitchFamily="34"/>
                <a:ea typeface="Gothic" pitchFamily="2"/>
                <a:cs typeface="Gothic" pitchFamily="2"/>
              </a:rPr>
              <a:t>maximum</a:t>
            </a:r>
            <a:r>
              <a:rPr lang="en-GB" sz="2400" dirty="0">
                <a:latin typeface="Arial" pitchFamily="34"/>
                <a:ea typeface="Gothic" pitchFamily="2"/>
                <a:cs typeface="Gothic" pitchFamily="2"/>
              </a:rPr>
              <a:t>.</a:t>
            </a:r>
          </a:p>
        </p:txBody>
      </p:sp>
      <p:grpSp>
        <p:nvGrpSpPr>
          <p:cNvPr id="11" name="Group 2"/>
          <p:cNvGrpSpPr>
            <a:grpSpLocks/>
          </p:cNvGrpSpPr>
          <p:nvPr/>
        </p:nvGrpSpPr>
        <p:grpSpPr bwMode="auto">
          <a:xfrm>
            <a:off x="174625" y="6562725"/>
            <a:ext cx="1460500" cy="277813"/>
            <a:chOff x="121" y="4559"/>
            <a:chExt cx="1014" cy="193"/>
          </a:xfrm>
        </p:grpSpPr>
        <p:sp>
          <p:nvSpPr>
            <p:cNvPr id="12"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3" name="Group 4"/>
            <p:cNvGrpSpPr>
              <a:grpSpLocks/>
            </p:cNvGrpSpPr>
            <p:nvPr/>
          </p:nvGrpSpPr>
          <p:grpSpPr bwMode="auto">
            <a:xfrm>
              <a:off x="121" y="4559"/>
              <a:ext cx="1014" cy="193"/>
              <a:chOff x="121" y="4559"/>
              <a:chExt cx="1014" cy="193"/>
            </a:xfrm>
          </p:grpSpPr>
          <p:sp>
            <p:nvSpPr>
              <p:cNvPr id="14"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6"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7" name="Group 7"/>
          <p:cNvGrpSpPr>
            <a:grpSpLocks/>
          </p:cNvGrpSpPr>
          <p:nvPr/>
        </p:nvGrpSpPr>
        <p:grpSpPr bwMode="auto">
          <a:xfrm>
            <a:off x="8505825" y="6540500"/>
            <a:ext cx="257175" cy="277813"/>
            <a:chOff x="5904" y="4543"/>
            <a:chExt cx="178" cy="193"/>
          </a:xfrm>
        </p:grpSpPr>
        <p:sp>
          <p:nvSpPr>
            <p:cNvPr id="18"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9" name="Group 9"/>
            <p:cNvGrpSpPr>
              <a:grpSpLocks/>
            </p:cNvGrpSpPr>
            <p:nvPr/>
          </p:nvGrpSpPr>
          <p:grpSpPr bwMode="auto">
            <a:xfrm>
              <a:off x="5904" y="4543"/>
              <a:ext cx="178" cy="193"/>
              <a:chOff x="5904" y="4543"/>
              <a:chExt cx="178" cy="193"/>
            </a:xfrm>
          </p:grpSpPr>
          <p:sp>
            <p:nvSpPr>
              <p:cNvPr id="20"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1"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87</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The Ionosphere</a:t>
            </a:r>
          </a:p>
        </p:txBody>
      </p:sp>
      <p:pic>
        <p:nvPicPr>
          <p:cNvPr id="1026" name="Picture 2"/>
          <p:cNvPicPr>
            <a:picLocks noChangeAspect="1" noChangeArrowheads="1"/>
          </p:cNvPicPr>
          <p:nvPr/>
        </p:nvPicPr>
        <p:blipFill>
          <a:blip r:embed="rId3" cstate="print"/>
          <a:srcRect/>
          <a:stretch>
            <a:fillRect/>
          </a:stretch>
        </p:blipFill>
        <p:spPr bwMode="auto">
          <a:xfrm>
            <a:off x="1828800" y="2127786"/>
            <a:ext cx="5486400" cy="4191000"/>
          </a:xfrm>
          <a:prstGeom prst="rect">
            <a:avLst/>
          </a:prstGeom>
          <a:noFill/>
          <a:ln w="9525">
            <a:noFill/>
            <a:miter lim="800000"/>
            <a:headEnd/>
            <a:tailEnd/>
          </a:ln>
        </p:spPr>
      </p:pic>
      <p:sp>
        <p:nvSpPr>
          <p:cNvPr id="4" name="TextBox 3"/>
          <p:cNvSpPr txBox="1"/>
          <p:nvPr/>
        </p:nvSpPr>
        <p:spPr>
          <a:xfrm>
            <a:off x="4346570" y="6137997"/>
            <a:ext cx="1411472" cy="183448"/>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300" dirty="0">
                <a:solidFill>
                  <a:srgbClr val="0000FF"/>
                </a:solidFill>
                <a:latin typeface="Arial" pitchFamily="34"/>
                <a:ea typeface="Gothic" pitchFamily="2"/>
                <a:cs typeface="Gothic" pitchFamily="2"/>
              </a:rPr>
              <a:t>www.sec.noaa.gov</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4965142" y="2580574"/>
            <a:ext cx="3732349" cy="3729020"/>
          </a:xfrm>
          <a:prstGeom prst="rect">
            <a:avLst/>
          </a:prstGeom>
          <a:noFill/>
          <a:ln>
            <a:noFill/>
          </a:ln>
        </p:spPr>
      </p:pic>
      <p:pic>
        <p:nvPicPr>
          <p:cNvPr id="3" name="Picture 2"/>
          <p:cNvPicPr>
            <a:picLocks noChangeAspect="1"/>
          </p:cNvPicPr>
          <p:nvPr/>
        </p:nvPicPr>
        <p:blipFill>
          <a:blip r:embed="rId4" cstate="print">
            <a:alphaModFix/>
            <a:lum/>
          </a:blip>
          <a:srcRect/>
          <a:stretch>
            <a:fillRect/>
          </a:stretch>
        </p:blipFill>
        <p:spPr>
          <a:xfrm>
            <a:off x="417790" y="2564578"/>
            <a:ext cx="3740842" cy="3737834"/>
          </a:xfrm>
          <a:prstGeom prst="rect">
            <a:avLst/>
          </a:prstGeom>
          <a:noFill/>
          <a:ln>
            <a:noFill/>
          </a:ln>
        </p:spPr>
      </p:pic>
      <p:sp>
        <p:nvSpPr>
          <p:cNvPr id="4" name="TextBox 3"/>
          <p:cNvSpPr txBox="1"/>
          <p:nvPr/>
        </p:nvSpPr>
        <p:spPr>
          <a:xfrm>
            <a:off x="432163" y="6172812"/>
            <a:ext cx="3233875" cy="1974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300" dirty="0" smtClean="0">
                <a:solidFill>
                  <a:srgbClr val="0B1C4A"/>
                </a:solidFill>
                <a:latin typeface="Arial" pitchFamily="34"/>
                <a:ea typeface="Gothic" pitchFamily="2"/>
                <a:cs typeface="Gothic" pitchFamily="2"/>
              </a:rPr>
              <a:t>geodesy.noaa.gov/GRD/GPS/Projects/TEC</a:t>
            </a:r>
            <a:r>
              <a:rPr lang="en-GB" sz="1300" dirty="0">
                <a:solidFill>
                  <a:srgbClr val="0B1C4A"/>
                </a:solidFill>
                <a:latin typeface="Arial" pitchFamily="34"/>
                <a:ea typeface="Gothic" pitchFamily="2"/>
                <a:cs typeface="Gothic" pitchFamily="2"/>
              </a:rPr>
              <a:t>/</a:t>
            </a:r>
          </a:p>
        </p:txBody>
      </p:sp>
      <p:sp>
        <p:nvSpPr>
          <p:cNvPr id="5" name="TextBox 4"/>
          <p:cNvSpPr txBox="1"/>
          <p:nvPr/>
        </p:nvSpPr>
        <p:spPr>
          <a:xfrm>
            <a:off x="426284" y="1162810"/>
            <a:ext cx="8290153" cy="1432187"/>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285750" indent="-285750" hangingPunct="0">
              <a:lnSpc>
                <a:spcPct val="103000"/>
              </a:lnSpc>
              <a:spcBef>
                <a:spcPts val="0"/>
              </a:spcBef>
              <a:spcAft>
                <a:spcPts val="0"/>
              </a:spcAft>
              <a:buClr>
                <a:schemeClr val="tx1"/>
              </a:buClr>
              <a:buFont typeface="Arial" pitchFamily="34" charset="0"/>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There is a diurnal cycle driven by direct radiation from the Sun. Diurnal activity peaks near and follows the sub-solar point on the Earth. These figures show the total electron count at about 2:30 AM and 2:00PM CDT on April 2, 2002.</a:t>
            </a:r>
          </a:p>
        </p:txBody>
      </p:sp>
      <p:grpSp>
        <p:nvGrpSpPr>
          <p:cNvPr id="12" name="Group 2"/>
          <p:cNvGrpSpPr>
            <a:grpSpLocks/>
          </p:cNvGrpSpPr>
          <p:nvPr/>
        </p:nvGrpSpPr>
        <p:grpSpPr bwMode="auto">
          <a:xfrm>
            <a:off x="174625" y="6562725"/>
            <a:ext cx="1460500" cy="277813"/>
            <a:chOff x="121" y="4559"/>
            <a:chExt cx="1014" cy="193"/>
          </a:xfrm>
        </p:grpSpPr>
        <p:sp>
          <p:nvSpPr>
            <p:cNvPr id="13"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4" name="Group 4"/>
            <p:cNvGrpSpPr>
              <a:grpSpLocks/>
            </p:cNvGrpSpPr>
            <p:nvPr/>
          </p:nvGrpSpPr>
          <p:grpSpPr bwMode="auto">
            <a:xfrm>
              <a:off x="121" y="4559"/>
              <a:ext cx="1014" cy="193"/>
              <a:chOff x="121" y="4559"/>
              <a:chExt cx="1014" cy="193"/>
            </a:xfrm>
          </p:grpSpPr>
          <p:sp>
            <p:nvSpPr>
              <p:cNvPr id="15"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8"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88</a:t>
                </a:fld>
                <a:r>
                  <a:rPr lang="en-GB" sz="1800" b="1" dirty="0">
                    <a:solidFill>
                      <a:srgbClr val="282878"/>
                    </a:solidFill>
                  </a:rPr>
                  <a:t> </a:t>
                </a:r>
              </a:p>
            </p:txBody>
          </p:sp>
        </p:grpSp>
      </p:grpSp>
      <p:sp>
        <p:nvSpPr>
          <p:cNvPr id="24"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The Ionosphere</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lum/>
          </a:blip>
          <a:srcRect/>
          <a:stretch>
            <a:fillRect/>
          </a:stretch>
        </p:blipFill>
        <p:spPr>
          <a:xfrm>
            <a:off x="3318805" y="3026830"/>
            <a:ext cx="5392079" cy="3374822"/>
          </a:xfrm>
          <a:prstGeom prst="rect">
            <a:avLst/>
          </a:prstGeom>
          <a:noFill/>
          <a:ln>
            <a:noFill/>
          </a:ln>
        </p:spPr>
      </p:pic>
      <p:sp>
        <p:nvSpPr>
          <p:cNvPr id="3" name="TextBox 2"/>
          <p:cNvSpPr txBox="1"/>
          <p:nvPr/>
        </p:nvSpPr>
        <p:spPr>
          <a:xfrm>
            <a:off x="1108989" y="6195989"/>
            <a:ext cx="2124885" cy="1974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300" dirty="0">
                <a:latin typeface="Arial" pitchFamily="34"/>
                <a:ea typeface="Gothic" pitchFamily="2"/>
                <a:cs typeface="Gothic" pitchFamily="2"/>
              </a:rPr>
              <a:t>isr.sri.com/</a:t>
            </a:r>
            <a:r>
              <a:rPr lang="en-GB" sz="1300" dirty="0" err="1">
                <a:latin typeface="Arial" pitchFamily="34"/>
                <a:ea typeface="Gothic" pitchFamily="2"/>
                <a:cs typeface="Gothic" pitchFamily="2"/>
              </a:rPr>
              <a:t>iono</a:t>
            </a:r>
            <a:r>
              <a:rPr lang="en-GB" sz="1300" dirty="0">
                <a:latin typeface="Arial" pitchFamily="34"/>
                <a:ea typeface="Gothic" pitchFamily="2"/>
                <a:cs typeface="Gothic" pitchFamily="2"/>
              </a:rPr>
              <a:t>/event_jan97</a:t>
            </a:r>
            <a:r>
              <a:rPr lang="en-GB" sz="1300" dirty="0">
                <a:solidFill>
                  <a:srgbClr val="0B1C4A"/>
                </a:solidFill>
                <a:latin typeface="Arial" pitchFamily="34"/>
                <a:ea typeface="Gothic" pitchFamily="2"/>
                <a:cs typeface="Gothic" pitchFamily="2"/>
              </a:rPr>
              <a:t>/</a:t>
            </a:r>
          </a:p>
        </p:txBody>
      </p:sp>
      <p:sp>
        <p:nvSpPr>
          <p:cNvPr id="4" name="TextBox 3"/>
          <p:cNvSpPr txBox="1"/>
          <p:nvPr/>
        </p:nvSpPr>
        <p:spPr>
          <a:xfrm>
            <a:off x="416157" y="2953378"/>
            <a:ext cx="2908934" cy="3254802"/>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285750" hangingPunct="0">
              <a:lnSpc>
                <a:spcPct val="103000"/>
              </a:lnSpc>
              <a:spcBef>
                <a:spcPts val="0"/>
              </a:spcBef>
              <a:spcAft>
                <a:spcPts val="0"/>
              </a:spcAft>
              <a:buNone/>
              <a:tabLst>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latin typeface="Arial" pitchFamily="34"/>
                <a:ea typeface="Gothic" pitchFamily="2"/>
                <a:cs typeface="Gothic" pitchFamily="2"/>
              </a:rPr>
              <a:t>The ionospheric activity during the January, </a:t>
            </a:r>
            <a:r>
              <a:rPr lang="en-GB" sz="2400" dirty="0" smtClean="0">
                <a:latin typeface="Arial" pitchFamily="34"/>
                <a:ea typeface="Gothic" pitchFamily="2"/>
                <a:cs typeface="Gothic" pitchFamily="2"/>
              </a:rPr>
              <a:t>1997 </a:t>
            </a:r>
            <a:r>
              <a:rPr lang="en-GB" sz="2400" dirty="0">
                <a:latin typeface="Arial" pitchFamily="34"/>
                <a:ea typeface="Gothic" pitchFamily="2"/>
                <a:cs typeface="Gothic" pitchFamily="2"/>
              </a:rPr>
              <a:t>storm are shown here. Note the "lumpiness" of the electron density count in the upper left figure.</a:t>
            </a:r>
          </a:p>
        </p:txBody>
      </p:sp>
      <p:sp>
        <p:nvSpPr>
          <p:cNvPr id="5" name="TextBox 4"/>
          <p:cNvSpPr txBox="1"/>
          <p:nvPr/>
        </p:nvSpPr>
        <p:spPr>
          <a:xfrm>
            <a:off x="416158" y="1172930"/>
            <a:ext cx="8290153" cy="179671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285750" indent="-285750" hangingPunct="0">
              <a:lnSpc>
                <a:spcPct val="103000"/>
              </a:lnSpc>
              <a:spcBef>
                <a:spcPts val="0"/>
              </a:spcBef>
              <a:spcAft>
                <a:spcPts val="0"/>
              </a:spcAft>
              <a:buClr>
                <a:schemeClr val="tx1"/>
              </a:buClr>
              <a:buFont typeface="Arial" pitchFamily="34" charset="0"/>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There are winds and, as a result, clumping crudely analogous to clouds. These structures can occur anywhere on the globe but tend to occur most frequently at high latitudes where the ionosphere impinges more upon lower layers of the atmosphere.</a:t>
            </a:r>
          </a:p>
        </p:txBody>
      </p:sp>
      <p:grpSp>
        <p:nvGrpSpPr>
          <p:cNvPr id="12" name="Group 2"/>
          <p:cNvGrpSpPr>
            <a:grpSpLocks/>
          </p:cNvGrpSpPr>
          <p:nvPr/>
        </p:nvGrpSpPr>
        <p:grpSpPr bwMode="auto">
          <a:xfrm>
            <a:off x="174625" y="6562725"/>
            <a:ext cx="1460500" cy="277813"/>
            <a:chOff x="121" y="4559"/>
            <a:chExt cx="1014" cy="193"/>
          </a:xfrm>
        </p:grpSpPr>
        <p:sp>
          <p:nvSpPr>
            <p:cNvPr id="13"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4" name="Group 4"/>
            <p:cNvGrpSpPr>
              <a:grpSpLocks/>
            </p:cNvGrpSpPr>
            <p:nvPr/>
          </p:nvGrpSpPr>
          <p:grpSpPr bwMode="auto">
            <a:xfrm>
              <a:off x="121" y="4559"/>
              <a:ext cx="1014" cy="193"/>
              <a:chOff x="121" y="4559"/>
              <a:chExt cx="1014" cy="193"/>
            </a:xfrm>
          </p:grpSpPr>
          <p:sp>
            <p:nvSpPr>
              <p:cNvPr id="15"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8"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89</a:t>
                </a:fld>
                <a:r>
                  <a:rPr lang="en-GB" sz="1800" b="1" dirty="0">
                    <a:solidFill>
                      <a:srgbClr val="282878"/>
                    </a:solidFill>
                  </a:rPr>
                  <a:t> </a:t>
                </a:r>
              </a:p>
            </p:txBody>
          </p:sp>
        </p:grpSp>
      </p:grpSp>
      <p:sp>
        <p:nvSpPr>
          <p:cNvPr id="24"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The Ionosphere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880" y="1198363"/>
            <a:ext cx="8545924" cy="4829977"/>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GPS and GLONASS began development in the 1970s. Launches began in the 1980s with at least one complete system in operation since the early 1990s.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The U.S. Department of Commerce estimates that billions of dollars of GNSS equipment are sold annual and that the total value of these systems to the users is tens of billions of dollars.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dirty="0" smtClean="0">
                <a:latin typeface="Arial" pitchFamily="34"/>
                <a:ea typeface="Gothic" pitchFamily="2"/>
                <a:cs typeface="Gothic" pitchFamily="2"/>
              </a:rPr>
              <a:t>www.pnt.gov/public/1997-2004/2003-12.../csis2003-bogosian.ppt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dirty="0" smtClean="0">
                <a:latin typeface="Arial" pitchFamily="34"/>
                <a:ea typeface="Gothic" pitchFamily="2"/>
                <a:cs typeface="Gothic" pitchFamily="2"/>
              </a:rPr>
              <a:t>geodesy.noaa.gov/PUBS_LIB/Socio-EconomicBenefitsofCORSandGRAV-D.pdf</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Next generation GPS and GLONASS satellites are being tested, as is Galileo and Compass technology.</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GNSS will be available for the foreseeable future.</a:t>
            </a:r>
          </a:p>
        </p:txBody>
      </p:sp>
      <p:grpSp>
        <p:nvGrpSpPr>
          <p:cNvPr id="3" name="Group 2"/>
          <p:cNvGrpSpPr>
            <a:grpSpLocks/>
          </p:cNvGrpSpPr>
          <p:nvPr/>
        </p:nvGrpSpPr>
        <p:grpSpPr bwMode="auto">
          <a:xfrm>
            <a:off x="174625" y="6562725"/>
            <a:ext cx="1460500" cy="277813"/>
            <a:chOff x="121" y="4559"/>
            <a:chExt cx="1014" cy="193"/>
          </a:xfrm>
        </p:grpSpPr>
        <p:sp>
          <p:nvSpPr>
            <p:cNvPr id="10"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4" name="Group 4"/>
            <p:cNvGrpSpPr>
              <a:grpSpLocks/>
            </p:cNvGrpSpPr>
            <p:nvPr/>
          </p:nvGrpSpPr>
          <p:grpSpPr bwMode="auto">
            <a:xfrm>
              <a:off x="121" y="4559"/>
              <a:ext cx="1014" cy="193"/>
              <a:chOff x="121" y="4559"/>
              <a:chExt cx="1014" cy="193"/>
            </a:xfrm>
          </p:grpSpPr>
          <p:sp>
            <p:nvSpPr>
              <p:cNvPr id="12"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3"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 name="Group 7"/>
          <p:cNvGrpSpPr>
            <a:grpSpLocks/>
          </p:cNvGrpSpPr>
          <p:nvPr/>
        </p:nvGrpSpPr>
        <p:grpSpPr bwMode="auto">
          <a:xfrm>
            <a:off x="8505825" y="6540500"/>
            <a:ext cx="257175" cy="277813"/>
            <a:chOff x="5904" y="4543"/>
            <a:chExt cx="178" cy="193"/>
          </a:xfrm>
        </p:grpSpPr>
        <p:sp>
          <p:nvSpPr>
            <p:cNvPr id="15"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 name="Group 9"/>
            <p:cNvGrpSpPr>
              <a:grpSpLocks/>
            </p:cNvGrpSpPr>
            <p:nvPr/>
          </p:nvGrpSpPr>
          <p:grpSpPr bwMode="auto">
            <a:xfrm>
              <a:off x="5904" y="4543"/>
              <a:ext cx="178" cy="193"/>
              <a:chOff x="5904" y="4543"/>
              <a:chExt cx="178" cy="193"/>
            </a:xfrm>
          </p:grpSpPr>
          <p:sp>
            <p:nvSpPr>
              <p:cNvPr id="17"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18"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9</a:t>
                </a:fld>
                <a:r>
                  <a:rPr lang="en-GB" sz="1800" b="1" dirty="0">
                    <a:solidFill>
                      <a:srgbClr val="282878"/>
                    </a:solidFill>
                  </a:rPr>
                  <a:t> </a:t>
                </a:r>
              </a:p>
            </p:txBody>
          </p:sp>
        </p:grpSp>
      </p:grpSp>
      <p:sp>
        <p:nvSpPr>
          <p:cNvPr id="19" name="Title 3"/>
          <p:cNvSpPr txBox="1">
            <a:spLocks/>
          </p:cNvSpPr>
          <p:nvPr/>
        </p:nvSpPr>
        <p:spPr>
          <a:xfrm>
            <a:off x="228600" y="457199"/>
            <a:ext cx="8686800" cy="594360"/>
          </a:xfrm>
          <a:prstGeom prst="rect">
            <a:avLst/>
          </a:prstGeom>
        </p:spPr>
        <p:txBody>
          <a:bodyPr/>
          <a:lstStyle/>
          <a:p>
            <a:pPr lvl="0" eaLnBrk="0" hangingPunct="0"/>
            <a:r>
              <a:rPr lang="en-US" sz="4000" dirty="0" smtClean="0">
                <a:latin typeface="+mj-lt"/>
                <a:ea typeface="+mj-ea"/>
                <a:cs typeface="+mj-cs"/>
              </a:rPr>
              <a:t>GNSS Past and Future</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6682" y="6304458"/>
            <a:ext cx="4495740" cy="183448"/>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300" dirty="0" smtClean="0">
                <a:latin typeface="Arial" pitchFamily="34"/>
                <a:ea typeface="Gothic" pitchFamily="2"/>
                <a:cs typeface="Gothic" pitchFamily="2"/>
              </a:rPr>
              <a:t>www.windows.ucar.edu/spaceweather/scintillations_facts.htm</a:t>
            </a:r>
            <a:endParaRPr lang="en-GB" sz="1300" dirty="0">
              <a:latin typeface="Arial" pitchFamily="34"/>
              <a:ea typeface="Gothic" pitchFamily="2"/>
              <a:cs typeface="Gothic" pitchFamily="2"/>
            </a:endParaRPr>
          </a:p>
        </p:txBody>
      </p:sp>
      <p:pic>
        <p:nvPicPr>
          <p:cNvPr id="3" name="Picture 2"/>
          <p:cNvPicPr>
            <a:picLocks noChangeAspect="1"/>
          </p:cNvPicPr>
          <p:nvPr/>
        </p:nvPicPr>
        <p:blipFill>
          <a:blip r:embed="rId3" cstate="print">
            <a:alphaModFix/>
            <a:lum/>
          </a:blip>
          <a:srcRect/>
          <a:stretch>
            <a:fillRect/>
          </a:stretch>
        </p:blipFill>
        <p:spPr>
          <a:xfrm>
            <a:off x="1506855" y="3060541"/>
            <a:ext cx="2627278" cy="3216822"/>
          </a:xfrm>
          <a:prstGeom prst="rect">
            <a:avLst/>
          </a:prstGeom>
          <a:noFill/>
          <a:ln>
            <a:noFill/>
          </a:ln>
        </p:spPr>
      </p:pic>
      <p:pic>
        <p:nvPicPr>
          <p:cNvPr id="4" name="Picture 3"/>
          <p:cNvPicPr>
            <a:picLocks noChangeAspect="1"/>
          </p:cNvPicPr>
          <p:nvPr/>
        </p:nvPicPr>
        <p:blipFill>
          <a:blip r:embed="rId4" cstate="print">
            <a:alphaModFix/>
            <a:lum/>
          </a:blip>
          <a:srcRect/>
          <a:stretch>
            <a:fillRect/>
          </a:stretch>
        </p:blipFill>
        <p:spPr>
          <a:xfrm>
            <a:off x="4577731" y="3012879"/>
            <a:ext cx="2824903" cy="3252731"/>
          </a:xfrm>
          <a:prstGeom prst="rect">
            <a:avLst/>
          </a:prstGeom>
          <a:noFill/>
          <a:ln>
            <a:noFill/>
          </a:ln>
        </p:spPr>
      </p:pic>
      <p:sp>
        <p:nvSpPr>
          <p:cNvPr id="5" name="TextBox 4"/>
          <p:cNvSpPr txBox="1"/>
          <p:nvPr/>
        </p:nvSpPr>
        <p:spPr>
          <a:xfrm>
            <a:off x="416158" y="1161504"/>
            <a:ext cx="8290153" cy="179671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285750" indent="-285750" hangingPunct="0">
              <a:lnSpc>
                <a:spcPct val="103000"/>
              </a:lnSpc>
              <a:spcBef>
                <a:spcPts val="0"/>
              </a:spcBef>
              <a:spcAft>
                <a:spcPts val="0"/>
              </a:spcAft>
              <a:buClr>
                <a:schemeClr val="tx1"/>
              </a:buClr>
              <a:buFont typeface="Arial" pitchFamily="34" charset="0"/>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There are small, rapid variations called scintillation. Again using a crude analogy, scintillation affects radio signals much like the twinkling of a star. Scintillations occur everywhere but are often severe in the </a:t>
            </a:r>
            <a:r>
              <a:rPr lang="en-GB" sz="2400" dirty="0" err="1">
                <a:latin typeface="Arial" pitchFamily="34"/>
                <a:ea typeface="Gothic" pitchFamily="2"/>
                <a:cs typeface="Gothic" pitchFamily="2"/>
              </a:rPr>
              <a:t>auroral</a:t>
            </a:r>
            <a:r>
              <a:rPr lang="en-GB" sz="2400" dirty="0">
                <a:latin typeface="Arial" pitchFamily="34"/>
                <a:ea typeface="Gothic" pitchFamily="2"/>
                <a:cs typeface="Gothic" pitchFamily="2"/>
              </a:rPr>
              <a:t> zone and along the (geomagnetic) equator.</a:t>
            </a:r>
          </a:p>
        </p:txBody>
      </p:sp>
      <p:grpSp>
        <p:nvGrpSpPr>
          <p:cNvPr id="12" name="Group 2"/>
          <p:cNvGrpSpPr>
            <a:grpSpLocks/>
          </p:cNvGrpSpPr>
          <p:nvPr/>
        </p:nvGrpSpPr>
        <p:grpSpPr bwMode="auto">
          <a:xfrm>
            <a:off x="174625" y="6562725"/>
            <a:ext cx="1460500" cy="277813"/>
            <a:chOff x="121" y="4559"/>
            <a:chExt cx="1014" cy="193"/>
          </a:xfrm>
        </p:grpSpPr>
        <p:sp>
          <p:nvSpPr>
            <p:cNvPr id="13"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4" name="Group 4"/>
            <p:cNvGrpSpPr>
              <a:grpSpLocks/>
            </p:cNvGrpSpPr>
            <p:nvPr/>
          </p:nvGrpSpPr>
          <p:grpSpPr bwMode="auto">
            <a:xfrm>
              <a:off x="121" y="4559"/>
              <a:ext cx="1014" cy="193"/>
              <a:chOff x="121" y="4559"/>
              <a:chExt cx="1014" cy="193"/>
            </a:xfrm>
          </p:grpSpPr>
          <p:sp>
            <p:nvSpPr>
              <p:cNvPr id="15"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8"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90</a:t>
                </a:fld>
                <a:r>
                  <a:rPr lang="en-GB" sz="1800" b="1" dirty="0">
                    <a:solidFill>
                      <a:srgbClr val="282878"/>
                    </a:solidFill>
                  </a:rPr>
                  <a:t> </a:t>
                </a:r>
              </a:p>
            </p:txBody>
          </p:sp>
        </p:grpSp>
      </p:grpSp>
      <p:sp>
        <p:nvSpPr>
          <p:cNvPr id="24"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The Ionosphere</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511" y="1020238"/>
            <a:ext cx="4154385" cy="534607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These three plots show the effect of the ionosphere on L1-only double-difference observations from sites separate by increasing distances.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The first plot shows that the ionospheric effects are </a:t>
            </a:r>
            <a:r>
              <a:rPr lang="en-GB" sz="2200" dirty="0">
                <a:latin typeface="Arial" pitchFamily="34"/>
                <a:ea typeface="Gothic" pitchFamily="2"/>
                <a:cs typeface="Gothic" pitchFamily="2"/>
              </a:rPr>
              <a:t>removed by </a:t>
            </a:r>
            <a:r>
              <a:rPr lang="en-GB" sz="2200" dirty="0" smtClean="0">
                <a:latin typeface="Arial" pitchFamily="34"/>
                <a:ea typeface="Gothic" pitchFamily="2"/>
                <a:cs typeface="Gothic" pitchFamily="2"/>
              </a:rPr>
              <a:t>differencing over short distances. So if the ionosphere behaves and our sites are close together we can compute good positions using L1-only data.</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But what if the ionosphere is noisy or the distances are long?</a:t>
            </a:r>
            <a:endParaRPr lang="en-GB" sz="2200" dirty="0">
              <a:latin typeface="Arial" pitchFamily="34"/>
              <a:ea typeface="Gothic" pitchFamily="2"/>
              <a:cs typeface="Gothic" pitchFamily="2"/>
            </a:endParaRPr>
          </a:p>
        </p:txBody>
      </p:sp>
      <p:pic>
        <p:nvPicPr>
          <p:cNvPr id="3" name="Picture 2"/>
          <p:cNvPicPr>
            <a:picLocks noChangeAspect="1"/>
          </p:cNvPicPr>
          <p:nvPr/>
        </p:nvPicPr>
        <p:blipFill>
          <a:blip r:embed="rId3" cstate="print">
            <a:alphaModFix/>
            <a:lum/>
          </a:blip>
          <a:srcRect/>
          <a:stretch>
            <a:fillRect/>
          </a:stretch>
        </p:blipFill>
        <p:spPr>
          <a:xfrm>
            <a:off x="4617582" y="984613"/>
            <a:ext cx="4148507" cy="5596957"/>
          </a:xfrm>
          <a:prstGeom prst="rect">
            <a:avLst/>
          </a:prstGeom>
          <a:noFill/>
          <a:ln>
            <a:noFill/>
          </a:ln>
        </p:spPr>
      </p:pic>
      <p:grpSp>
        <p:nvGrpSpPr>
          <p:cNvPr id="10" name="Group 2"/>
          <p:cNvGrpSpPr>
            <a:grpSpLocks/>
          </p:cNvGrpSpPr>
          <p:nvPr/>
        </p:nvGrpSpPr>
        <p:grpSpPr bwMode="auto">
          <a:xfrm>
            <a:off x="174625" y="6562725"/>
            <a:ext cx="1460500" cy="277813"/>
            <a:chOff x="121" y="4559"/>
            <a:chExt cx="1014" cy="193"/>
          </a:xfrm>
        </p:grpSpPr>
        <p:sp>
          <p:nvSpPr>
            <p:cNvPr id="11"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2" name="Group 4"/>
            <p:cNvGrpSpPr>
              <a:grpSpLocks/>
            </p:cNvGrpSpPr>
            <p:nvPr/>
          </p:nvGrpSpPr>
          <p:grpSpPr bwMode="auto">
            <a:xfrm>
              <a:off x="121" y="4559"/>
              <a:ext cx="1014" cy="193"/>
              <a:chOff x="121" y="4559"/>
              <a:chExt cx="1014" cy="193"/>
            </a:xfrm>
          </p:grpSpPr>
          <p:sp>
            <p:nvSpPr>
              <p:cNvPr id="13"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5"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6" name="Group 7"/>
          <p:cNvGrpSpPr>
            <a:grpSpLocks/>
          </p:cNvGrpSpPr>
          <p:nvPr/>
        </p:nvGrpSpPr>
        <p:grpSpPr bwMode="auto">
          <a:xfrm>
            <a:off x="8505825" y="6540500"/>
            <a:ext cx="257175" cy="277813"/>
            <a:chOff x="5904" y="4543"/>
            <a:chExt cx="178" cy="193"/>
          </a:xfrm>
        </p:grpSpPr>
        <p:sp>
          <p:nvSpPr>
            <p:cNvPr id="17"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8" name="Group 9"/>
            <p:cNvGrpSpPr>
              <a:grpSpLocks/>
            </p:cNvGrpSpPr>
            <p:nvPr/>
          </p:nvGrpSpPr>
          <p:grpSpPr bwMode="auto">
            <a:xfrm>
              <a:off x="5904" y="4543"/>
              <a:ext cx="178" cy="193"/>
              <a:chOff x="5904" y="4543"/>
              <a:chExt cx="178" cy="193"/>
            </a:xfrm>
          </p:grpSpPr>
          <p:sp>
            <p:nvSpPr>
              <p:cNvPr id="19"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0"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91</a:t>
                </a:fld>
                <a:r>
                  <a:rPr lang="en-GB" sz="1800" b="1" dirty="0">
                    <a:solidFill>
                      <a:srgbClr val="282878"/>
                    </a:solidFill>
                  </a:rPr>
                  <a:t> </a:t>
                </a:r>
              </a:p>
            </p:txBody>
          </p:sp>
        </p:grpSp>
      </p:grpSp>
      <p:sp>
        <p:nvSpPr>
          <p:cNvPr id="22"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Ionospheric Effects Upon Positions</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3017" y="1032114"/>
            <a:ext cx="8291460" cy="13365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Electromagnetic signals are "delayed" as they pass through this or any charged environment. More importantly for GNSS, this medium is </a:t>
            </a:r>
            <a:r>
              <a:rPr lang="en-GB" sz="2200" dirty="0" smtClean="0">
                <a:latin typeface="Arial" pitchFamily="34"/>
                <a:ea typeface="Gothic" pitchFamily="2"/>
                <a:cs typeface="Gothic" pitchFamily="2"/>
              </a:rPr>
              <a:t>dispersive meaning </a:t>
            </a:r>
            <a:r>
              <a:rPr lang="en-GB" sz="2200" dirty="0">
                <a:latin typeface="Arial" pitchFamily="34"/>
                <a:ea typeface="Gothic" pitchFamily="2"/>
                <a:cs typeface="Gothic" pitchFamily="2"/>
              </a:rPr>
              <a:t>the delay depends upon the frequency of the signal. Functionally, the </a:t>
            </a:r>
            <a:r>
              <a:rPr lang="en-GB" sz="2200" dirty="0" err="1">
                <a:latin typeface="Arial" pitchFamily="34"/>
                <a:ea typeface="Gothic" pitchFamily="2"/>
                <a:cs typeface="Gothic" pitchFamily="2"/>
              </a:rPr>
              <a:t>ionospheric</a:t>
            </a:r>
            <a:r>
              <a:rPr lang="en-GB" sz="2200" dirty="0">
                <a:latin typeface="Arial" pitchFamily="34"/>
                <a:ea typeface="Gothic" pitchFamily="2"/>
                <a:cs typeface="Gothic" pitchFamily="2"/>
              </a:rPr>
              <a:t> delay is:</a:t>
            </a:r>
          </a:p>
        </p:txBody>
      </p:sp>
      <p:sp>
        <p:nvSpPr>
          <p:cNvPr id="9" name="TextBox 8"/>
          <p:cNvSpPr txBox="1"/>
          <p:nvPr/>
        </p:nvSpPr>
        <p:spPr>
          <a:xfrm>
            <a:off x="378920" y="3439344"/>
            <a:ext cx="5511241" cy="1336520"/>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a:latin typeface="Arial" pitchFamily="34"/>
                <a:ea typeface="Gothic" pitchFamily="2"/>
                <a:cs typeface="Gothic" pitchFamily="2"/>
              </a:rPr>
              <a:t>Where </a:t>
            </a:r>
            <a:r>
              <a:rPr lang="el-GR" sz="2200" dirty="0" smtClean="0">
                <a:ea typeface="Gothic" pitchFamily="2"/>
                <a:cs typeface="Arial" pitchFamily="34" charset="0"/>
              </a:rPr>
              <a:t>ν</a:t>
            </a:r>
            <a:r>
              <a:rPr lang="el-GR" sz="2200" dirty="0" smtClean="0">
                <a:latin typeface="Arial" pitchFamily="34"/>
                <a:ea typeface="Gothic" pitchFamily="2"/>
                <a:cs typeface="Gothic" pitchFamily="2"/>
              </a:rPr>
              <a:t> </a:t>
            </a:r>
            <a:r>
              <a:rPr lang="en-US" sz="2200" dirty="0" smtClean="0">
                <a:latin typeface="Arial" pitchFamily="34"/>
                <a:ea typeface="Gothic" pitchFamily="2"/>
                <a:cs typeface="Gothic" pitchFamily="2"/>
              </a:rPr>
              <a:t>is signal frequency and </a:t>
            </a:r>
            <a:r>
              <a:rPr lang="en-GB" sz="2200" dirty="0" smtClean="0">
                <a:latin typeface="Arial" pitchFamily="34"/>
                <a:ea typeface="Gothic" pitchFamily="2"/>
                <a:cs typeface="Gothic" pitchFamily="2"/>
              </a:rPr>
              <a:t>f(N</a:t>
            </a:r>
            <a:r>
              <a:rPr lang="en-GB" sz="2200" baseline="-33000" dirty="0" smtClean="0">
                <a:latin typeface="Arial" pitchFamily="34"/>
                <a:ea typeface="Gothic" pitchFamily="2"/>
                <a:cs typeface="Gothic" pitchFamily="2"/>
              </a:rPr>
              <a:t>e</a:t>
            </a:r>
            <a:r>
              <a:rPr lang="en-GB" sz="2200" dirty="0">
                <a:latin typeface="Arial" pitchFamily="34"/>
                <a:ea typeface="Gothic" pitchFamily="2"/>
                <a:cs typeface="Gothic" pitchFamily="2"/>
              </a:rPr>
              <a:t>) is an </a:t>
            </a:r>
            <a:r>
              <a:rPr lang="en-GB" sz="2200" i="1" dirty="0" smtClean="0">
                <a:latin typeface="Arial" pitchFamily="34"/>
                <a:ea typeface="Gothic" pitchFamily="2"/>
                <a:cs typeface="Gothic" pitchFamily="2"/>
              </a:rPr>
              <a:t>unknown</a:t>
            </a:r>
            <a:r>
              <a:rPr lang="en-GB" sz="2200" dirty="0" smtClean="0">
                <a:latin typeface="Arial" pitchFamily="34"/>
                <a:ea typeface="Gothic" pitchFamily="2"/>
                <a:cs typeface="Gothic" pitchFamily="2"/>
              </a:rPr>
              <a:t> function </a:t>
            </a:r>
            <a:r>
              <a:rPr lang="en-GB" sz="2200" dirty="0">
                <a:latin typeface="Arial" pitchFamily="34"/>
                <a:ea typeface="Gothic" pitchFamily="2"/>
                <a:cs typeface="Gothic" pitchFamily="2"/>
              </a:rPr>
              <a:t>dependent upon the </a:t>
            </a:r>
            <a:r>
              <a:rPr lang="en-GB" sz="2200" i="1" dirty="0" smtClean="0">
                <a:latin typeface="Arial" pitchFamily="34"/>
                <a:ea typeface="Gothic" pitchFamily="2"/>
                <a:cs typeface="Gothic" pitchFamily="2"/>
              </a:rPr>
              <a:t>unknown</a:t>
            </a:r>
            <a:r>
              <a:rPr lang="en-GB" sz="2200" dirty="0" smtClean="0">
                <a:latin typeface="Arial" pitchFamily="34"/>
                <a:ea typeface="Gothic" pitchFamily="2"/>
                <a:cs typeface="Gothic" pitchFamily="2"/>
              </a:rPr>
              <a:t> total </a:t>
            </a:r>
            <a:r>
              <a:rPr lang="en-GB" sz="2200" dirty="0">
                <a:latin typeface="Arial" pitchFamily="34"/>
                <a:ea typeface="Gothic" pitchFamily="2"/>
                <a:cs typeface="Gothic" pitchFamily="2"/>
              </a:rPr>
              <a:t>electron count along the line of sight</a:t>
            </a:r>
            <a:r>
              <a:rPr lang="en-GB" sz="2200" dirty="0" smtClean="0">
                <a:latin typeface="Arial" pitchFamily="34"/>
                <a:ea typeface="Gothic" pitchFamily="2"/>
                <a:cs typeface="Gothic" pitchFamily="2"/>
              </a:rPr>
              <a:t>.</a:t>
            </a:r>
            <a:endParaRPr lang="en-GB" sz="2200" dirty="0">
              <a:latin typeface="Arial" pitchFamily="34"/>
              <a:ea typeface="Gothic" pitchFamily="2"/>
              <a:cs typeface="Gothic" pitchFamily="2"/>
            </a:endParaRPr>
          </a:p>
        </p:txBody>
      </p:sp>
      <p:grpSp>
        <p:nvGrpSpPr>
          <p:cNvPr id="10" name="Group 9"/>
          <p:cNvGrpSpPr/>
          <p:nvPr/>
        </p:nvGrpSpPr>
        <p:grpSpPr>
          <a:xfrm>
            <a:off x="1936223" y="2540548"/>
            <a:ext cx="2090156" cy="741487"/>
            <a:chOff x="1859039" y="2579039"/>
            <a:chExt cx="2303538" cy="817697"/>
          </a:xfrm>
        </p:grpSpPr>
        <p:sp>
          <p:nvSpPr>
            <p:cNvPr id="11" name="TextBox 10"/>
            <p:cNvSpPr txBox="1"/>
            <p:nvPr/>
          </p:nvSpPr>
          <p:spPr>
            <a:xfrm>
              <a:off x="1859039" y="2827799"/>
              <a:ext cx="1697759" cy="34230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d(</a:t>
              </a:r>
              <a:r>
                <a:rPr lang="el-GR" sz="2200" dirty="0" smtClean="0">
                  <a:latin typeface="Arial" pitchFamily="34"/>
                  <a:ea typeface="Gothic" pitchFamily="2"/>
                  <a:cs typeface="Gothic" pitchFamily="2"/>
                </a:rPr>
                <a:t>ν</a:t>
              </a:r>
              <a:r>
                <a:rPr lang="en-GB" sz="2200" dirty="0" smtClean="0">
                  <a:latin typeface="Arial" pitchFamily="34"/>
                  <a:ea typeface="Gothic" pitchFamily="2"/>
                  <a:cs typeface="Gothic" pitchFamily="2"/>
                </a:rPr>
                <a:t>)</a:t>
              </a:r>
              <a:r>
                <a:rPr lang="en-GB" sz="2200" baseline="-33000" dirty="0" smtClean="0">
                  <a:latin typeface="Arial" pitchFamily="34"/>
                  <a:ea typeface="Gothic" pitchFamily="2"/>
                  <a:cs typeface="Gothic" pitchFamily="2"/>
                </a:rPr>
                <a:t>ion</a:t>
              </a:r>
              <a:r>
                <a:rPr lang="en-GB" sz="2200" dirty="0" smtClean="0">
                  <a:latin typeface="Arial" pitchFamily="34"/>
                  <a:ea typeface="Gothic" pitchFamily="2"/>
                  <a:cs typeface="Gothic" pitchFamily="2"/>
                </a:rPr>
                <a:t> </a:t>
              </a:r>
              <a:r>
                <a:rPr lang="en-GB" sz="2200" dirty="0">
                  <a:latin typeface="Arial" pitchFamily="34"/>
                  <a:ea typeface="Gothic" pitchFamily="2"/>
                  <a:cs typeface="Gothic" pitchFamily="2"/>
                </a:rPr>
                <a:t>=</a:t>
              </a:r>
            </a:p>
          </p:txBody>
        </p:sp>
        <p:sp>
          <p:nvSpPr>
            <p:cNvPr id="12" name="TextBox 11"/>
            <p:cNvSpPr txBox="1"/>
            <p:nvPr/>
          </p:nvSpPr>
          <p:spPr>
            <a:xfrm>
              <a:off x="3224771" y="2579039"/>
              <a:ext cx="783724" cy="34230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 f(N</a:t>
              </a:r>
              <a:r>
                <a:rPr lang="en-GB" sz="2200" baseline="-33000" dirty="0" smtClean="0">
                  <a:latin typeface="Arial" pitchFamily="34"/>
                  <a:ea typeface="Gothic" pitchFamily="2"/>
                  <a:cs typeface="Gothic" pitchFamily="2"/>
                </a:rPr>
                <a:t>e</a:t>
              </a:r>
              <a:r>
                <a:rPr lang="en-GB" sz="2200" dirty="0">
                  <a:latin typeface="Arial" pitchFamily="34"/>
                  <a:ea typeface="Gothic" pitchFamily="2"/>
                  <a:cs typeface="Gothic" pitchFamily="2"/>
                </a:rPr>
                <a:t>)</a:t>
              </a:r>
            </a:p>
          </p:txBody>
        </p:sp>
        <p:sp>
          <p:nvSpPr>
            <p:cNvPr id="13" name="TextBox 12"/>
            <p:cNvSpPr txBox="1"/>
            <p:nvPr/>
          </p:nvSpPr>
          <p:spPr>
            <a:xfrm>
              <a:off x="3108852" y="3054427"/>
              <a:ext cx="1053725" cy="34230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Gothic" pitchFamily="2"/>
                </a:rPr>
                <a:t>    </a:t>
              </a:r>
              <a:r>
                <a:rPr lang="el-GR" sz="2200" dirty="0" smtClean="0">
                  <a:latin typeface="Arial" pitchFamily="34"/>
                  <a:ea typeface="Gothic" pitchFamily="2"/>
                  <a:cs typeface="Gothic" pitchFamily="2"/>
                </a:rPr>
                <a:t>ν</a:t>
              </a:r>
              <a:r>
                <a:rPr lang="en-GB" sz="2200" baseline="33000" dirty="0" smtClean="0">
                  <a:latin typeface="Arial" pitchFamily="34"/>
                  <a:ea typeface="Gothic" pitchFamily="2"/>
                  <a:cs typeface="Gothic" pitchFamily="2"/>
                </a:rPr>
                <a:t>2</a:t>
              </a:r>
              <a:endParaRPr lang="en-GB" sz="2200" baseline="33000" dirty="0">
                <a:latin typeface="Arial" pitchFamily="34"/>
                <a:ea typeface="Gothic" pitchFamily="2"/>
                <a:cs typeface="Gothic" pitchFamily="2"/>
              </a:endParaRPr>
            </a:p>
          </p:txBody>
        </p:sp>
        <p:sp>
          <p:nvSpPr>
            <p:cNvPr id="14" name="Straight Connector 13"/>
            <p:cNvSpPr/>
            <p:nvPr/>
          </p:nvSpPr>
          <p:spPr>
            <a:xfrm>
              <a:off x="3177339" y="3014648"/>
              <a:ext cx="806200" cy="1800"/>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latin typeface="Arial" pitchFamily="34"/>
                <a:ea typeface="Gothic" pitchFamily="2"/>
                <a:cs typeface="Gothic" pitchFamily="2"/>
              </a:endParaRPr>
            </a:p>
          </p:txBody>
        </p:sp>
      </p:grpSp>
      <p:grpSp>
        <p:nvGrpSpPr>
          <p:cNvPr id="15" name="Group 14"/>
          <p:cNvGrpSpPr/>
          <p:nvPr/>
        </p:nvGrpSpPr>
        <p:grpSpPr>
          <a:xfrm>
            <a:off x="970760" y="2593306"/>
            <a:ext cx="7830551" cy="3788433"/>
            <a:chOff x="965160" y="2859840"/>
            <a:chExt cx="8629920" cy="4177800"/>
          </a:xfrm>
        </p:grpSpPr>
        <p:pic>
          <p:nvPicPr>
            <p:cNvPr id="16" name="Picture 15"/>
            <p:cNvPicPr>
              <a:picLocks noChangeAspect="1"/>
            </p:cNvPicPr>
            <p:nvPr/>
          </p:nvPicPr>
          <p:blipFill>
            <a:blip r:embed="rId3" cstate="print">
              <a:alphaModFix/>
              <a:lum/>
            </a:blip>
            <a:srcRect/>
            <a:stretch>
              <a:fillRect/>
            </a:stretch>
          </p:blipFill>
          <p:spPr>
            <a:xfrm>
              <a:off x="6606360" y="2859840"/>
              <a:ext cx="2988720" cy="4177800"/>
            </a:xfrm>
            <a:prstGeom prst="rect">
              <a:avLst/>
            </a:prstGeom>
            <a:noFill/>
            <a:ln>
              <a:noFill/>
            </a:ln>
          </p:spPr>
        </p:pic>
        <p:sp>
          <p:nvSpPr>
            <p:cNvPr id="17" name="TextBox 16"/>
            <p:cNvSpPr txBox="1"/>
            <p:nvPr/>
          </p:nvSpPr>
          <p:spPr>
            <a:xfrm>
              <a:off x="965160" y="6829560"/>
              <a:ext cx="5595120" cy="17119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100" dirty="0">
                  <a:latin typeface="Arial" pitchFamily="34"/>
                  <a:ea typeface="Gothic" pitchFamily="2"/>
                  <a:cs typeface="Gothic" pitchFamily="2"/>
                </a:rPr>
                <a:t>www.windows.ucar.edu/spaceweather/images/atmos_layers_new_gif_image.html</a:t>
              </a:r>
            </a:p>
          </p:txBody>
        </p:sp>
      </p:grpSp>
      <p:grpSp>
        <p:nvGrpSpPr>
          <p:cNvPr id="18" name="Group 2"/>
          <p:cNvGrpSpPr>
            <a:grpSpLocks/>
          </p:cNvGrpSpPr>
          <p:nvPr/>
        </p:nvGrpSpPr>
        <p:grpSpPr bwMode="auto">
          <a:xfrm>
            <a:off x="174625" y="6562725"/>
            <a:ext cx="1460500" cy="277813"/>
            <a:chOff x="121" y="4559"/>
            <a:chExt cx="1014" cy="193"/>
          </a:xfrm>
        </p:grpSpPr>
        <p:sp>
          <p:nvSpPr>
            <p:cNvPr id="19"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20" name="Group 4"/>
            <p:cNvGrpSpPr>
              <a:grpSpLocks/>
            </p:cNvGrpSpPr>
            <p:nvPr/>
          </p:nvGrpSpPr>
          <p:grpSpPr bwMode="auto">
            <a:xfrm>
              <a:off x="121" y="4559"/>
              <a:ext cx="1014" cy="193"/>
              <a:chOff x="121" y="4559"/>
              <a:chExt cx="1014" cy="193"/>
            </a:xfrm>
          </p:grpSpPr>
          <p:sp>
            <p:nvSpPr>
              <p:cNvPr id="21"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22"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23" name="Group 7"/>
          <p:cNvGrpSpPr>
            <a:grpSpLocks/>
          </p:cNvGrpSpPr>
          <p:nvPr/>
        </p:nvGrpSpPr>
        <p:grpSpPr bwMode="auto">
          <a:xfrm>
            <a:off x="8505825" y="6540500"/>
            <a:ext cx="257175" cy="277813"/>
            <a:chOff x="5904" y="4543"/>
            <a:chExt cx="178" cy="193"/>
          </a:xfrm>
        </p:grpSpPr>
        <p:sp>
          <p:nvSpPr>
            <p:cNvPr id="24"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5" name="Group 9"/>
            <p:cNvGrpSpPr>
              <a:grpSpLocks/>
            </p:cNvGrpSpPr>
            <p:nvPr/>
          </p:nvGrpSpPr>
          <p:grpSpPr bwMode="auto">
            <a:xfrm>
              <a:off x="5904" y="4543"/>
              <a:ext cx="178" cy="193"/>
              <a:chOff x="5904" y="4543"/>
              <a:chExt cx="178" cy="193"/>
            </a:xfrm>
          </p:grpSpPr>
          <p:sp>
            <p:nvSpPr>
              <p:cNvPr id="26"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7"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92</a:t>
                </a:fld>
                <a:r>
                  <a:rPr lang="en-GB" sz="1800" b="1" dirty="0">
                    <a:solidFill>
                      <a:srgbClr val="282878"/>
                    </a:solidFill>
                  </a:rPr>
                  <a:t> </a:t>
                </a:r>
              </a:p>
            </p:txBody>
          </p:sp>
        </p:grpSp>
      </p:grpSp>
      <p:sp>
        <p:nvSpPr>
          <p:cNvPr id="30"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Ionospheric Correction</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77" y="1032113"/>
            <a:ext cx="8280027" cy="49900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Because f(N</a:t>
            </a:r>
            <a:r>
              <a:rPr lang="en-GB" sz="2200" baseline="-25000" dirty="0" smtClean="0">
                <a:latin typeface="Arial" pitchFamily="34"/>
                <a:ea typeface="Gothic" pitchFamily="2"/>
                <a:cs typeface="Gothic" pitchFamily="2"/>
              </a:rPr>
              <a:t>e</a:t>
            </a:r>
            <a:r>
              <a:rPr lang="en-GB" sz="2200" dirty="0" smtClean="0">
                <a:latin typeface="Arial" pitchFamily="34"/>
                <a:ea typeface="Gothic" pitchFamily="2"/>
                <a:cs typeface="Gothic" pitchFamily="2"/>
              </a:rPr>
              <a:t>) is unknown, we’d be stuck, but fortunately</a:t>
            </a:r>
            <a:r>
              <a:rPr lang="en-GB" sz="2200" dirty="0">
                <a:latin typeface="Arial" pitchFamily="34"/>
                <a:ea typeface="Gothic" pitchFamily="2"/>
                <a:cs typeface="Gothic" pitchFamily="2"/>
              </a:rPr>
              <a:t>, GNSS broadcasts at two </a:t>
            </a:r>
            <a:r>
              <a:rPr lang="en-GB" sz="2200" dirty="0" smtClean="0">
                <a:latin typeface="Arial" pitchFamily="34"/>
                <a:ea typeface="Gothic" pitchFamily="2"/>
                <a:cs typeface="Gothic" pitchFamily="2"/>
              </a:rPr>
              <a:t>frequencies. We can use these dual frequency observations to account for the of </a:t>
            </a:r>
            <a:r>
              <a:rPr lang="en-GB" sz="2200" dirty="0">
                <a:latin typeface="Arial" pitchFamily="34"/>
                <a:ea typeface="Gothic" pitchFamily="2"/>
                <a:cs typeface="Gothic" pitchFamily="2"/>
              </a:rPr>
              <a:t>the </a:t>
            </a:r>
            <a:r>
              <a:rPr lang="en-GB" sz="2200" dirty="0" smtClean="0">
                <a:latin typeface="Arial" pitchFamily="34"/>
                <a:ea typeface="Gothic" pitchFamily="2"/>
                <a:cs typeface="Gothic" pitchFamily="2"/>
              </a:rPr>
              <a:t>ionosphere. Consider </a:t>
            </a:r>
            <a:r>
              <a:rPr lang="en-GB" sz="2200" dirty="0">
                <a:latin typeface="Arial" pitchFamily="34"/>
                <a:ea typeface="Gothic" pitchFamily="2"/>
                <a:cs typeface="Gothic" pitchFamily="2"/>
              </a:rPr>
              <a:t>these </a:t>
            </a:r>
            <a:r>
              <a:rPr lang="en-GB" sz="2200" dirty="0" smtClean="0">
                <a:latin typeface="Arial" pitchFamily="34"/>
                <a:ea typeface="Gothic" pitchFamily="2"/>
                <a:cs typeface="Gothic" pitchFamily="2"/>
              </a:rPr>
              <a:t>equations</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Dist = </a:t>
            </a:r>
            <a:r>
              <a:rPr lang="el-GR" sz="2200" dirty="0" smtClean="0">
                <a:latin typeface="Arial" pitchFamily="34"/>
                <a:ea typeface="Gothic" pitchFamily="2"/>
                <a:cs typeface="Gothic" pitchFamily="2"/>
              </a:rPr>
              <a:t>λ</a:t>
            </a:r>
            <a:r>
              <a:rPr lang="en-GB" sz="2200" baseline="-33000" dirty="0" smtClean="0">
                <a:latin typeface="Arial" pitchFamily="34"/>
                <a:ea typeface="Gothic" pitchFamily="2"/>
                <a:cs typeface="Gothic" pitchFamily="2"/>
              </a:rPr>
              <a:t>L1</a:t>
            </a:r>
            <a:r>
              <a:rPr lang="en-GB" sz="2200" dirty="0" smtClean="0">
                <a:latin typeface="Arial" pitchFamily="34"/>
                <a:ea typeface="Gothic" pitchFamily="2"/>
                <a:cs typeface="Gothic" pitchFamily="2"/>
              </a:rPr>
              <a:t> </a:t>
            </a:r>
            <a:r>
              <a:rPr lang="en-GB" sz="2800" b="1" dirty="0" smtClean="0">
                <a:ea typeface="Gothic" pitchFamily="2"/>
                <a:cs typeface="Arial" pitchFamily="34" charset="0"/>
              </a:rPr>
              <a:t>×</a:t>
            </a:r>
            <a:r>
              <a:rPr lang="en-GB" sz="2200" dirty="0" smtClean="0">
                <a:latin typeface="Arial" pitchFamily="34"/>
                <a:ea typeface="Gothic" pitchFamily="2"/>
                <a:cs typeface="Gothic" pitchFamily="2"/>
              </a:rPr>
              <a:t> (P</a:t>
            </a:r>
            <a:r>
              <a:rPr lang="en-GB" sz="2200" baseline="-33000" dirty="0" smtClean="0">
                <a:latin typeface="Arial" pitchFamily="34"/>
                <a:ea typeface="Gothic" pitchFamily="2"/>
                <a:cs typeface="Gothic" pitchFamily="2"/>
              </a:rPr>
              <a:t>L1</a:t>
            </a:r>
            <a:r>
              <a:rPr lang="en-GB" sz="2200" dirty="0" smtClean="0">
                <a:latin typeface="Arial" pitchFamily="34"/>
                <a:ea typeface="Gothic" pitchFamily="2"/>
                <a:cs typeface="Gothic" pitchFamily="2"/>
              </a:rPr>
              <a:t> + N</a:t>
            </a:r>
            <a:r>
              <a:rPr lang="en-GB" sz="2200" baseline="-33000" dirty="0" smtClean="0">
                <a:latin typeface="Arial" pitchFamily="34"/>
                <a:ea typeface="Gothic" pitchFamily="2"/>
                <a:cs typeface="Gothic" pitchFamily="2"/>
              </a:rPr>
              <a:t>L1</a:t>
            </a:r>
            <a:r>
              <a:rPr lang="en-GB" sz="2200" dirty="0" smtClean="0">
                <a:latin typeface="Arial" pitchFamily="34"/>
                <a:ea typeface="Gothic" pitchFamily="2"/>
                <a:cs typeface="Gothic" pitchFamily="2"/>
              </a:rPr>
              <a:t>) + OE</a:t>
            </a:r>
            <a:r>
              <a:rPr lang="en-GB" sz="2200" baseline="-33000" dirty="0" smtClean="0">
                <a:latin typeface="Arial" pitchFamily="34"/>
                <a:ea typeface="Gothic" pitchFamily="2"/>
                <a:cs typeface="Gothic" pitchFamily="2"/>
              </a:rPr>
              <a:t>L1</a:t>
            </a:r>
            <a:r>
              <a:rPr lang="en-GB" sz="2200" dirty="0" smtClean="0">
                <a:latin typeface="Arial" pitchFamily="34"/>
                <a:ea typeface="Gothic" pitchFamily="2"/>
                <a:cs typeface="Gothic" pitchFamily="2"/>
              </a:rPr>
              <a:t> − d(</a:t>
            </a:r>
            <a:r>
              <a:rPr lang="el-GR" sz="2200" dirty="0" smtClean="0">
                <a:latin typeface="Arial" pitchFamily="34"/>
                <a:ea typeface="Gothic" pitchFamily="2"/>
                <a:cs typeface="Gothic" pitchFamily="2"/>
              </a:rPr>
              <a:t>ν</a:t>
            </a:r>
            <a:r>
              <a:rPr lang="en-GB" sz="2200" baseline="-33000" dirty="0" smtClean="0">
                <a:latin typeface="Arial" pitchFamily="34"/>
                <a:ea typeface="Gothic" pitchFamily="2"/>
                <a:cs typeface="Gothic" pitchFamily="2"/>
              </a:rPr>
              <a:t>L1</a:t>
            </a:r>
            <a:r>
              <a:rPr lang="en-GB" sz="2200" dirty="0" smtClean="0">
                <a:latin typeface="Arial" pitchFamily="34"/>
                <a:ea typeface="Gothic" pitchFamily="2"/>
                <a:cs typeface="Gothic" pitchFamily="2"/>
              </a:rPr>
              <a:t>)</a:t>
            </a:r>
            <a:r>
              <a:rPr lang="en-GB" sz="2200" baseline="-33000" dirty="0" smtClean="0">
                <a:latin typeface="Arial" pitchFamily="34"/>
                <a:ea typeface="Gothic" pitchFamily="2"/>
                <a:cs typeface="Gothic" pitchFamily="2"/>
              </a:rPr>
              <a:t>ion</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and</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Dist = </a:t>
            </a:r>
            <a:r>
              <a:rPr lang="el-GR" sz="2200" dirty="0" smtClean="0">
                <a:latin typeface="Arial" pitchFamily="34"/>
                <a:ea typeface="Gothic" pitchFamily="2"/>
                <a:cs typeface="Gothic" pitchFamily="2"/>
              </a:rPr>
              <a:t>λ</a:t>
            </a:r>
            <a:r>
              <a:rPr lang="en-GB" sz="2200" baseline="-33000" dirty="0" smtClean="0">
                <a:latin typeface="Arial" pitchFamily="34"/>
                <a:ea typeface="Gothic" pitchFamily="2"/>
                <a:cs typeface="Gothic" pitchFamily="2"/>
              </a:rPr>
              <a:t>L2</a:t>
            </a:r>
            <a:r>
              <a:rPr lang="en-GB" sz="2200" dirty="0" smtClean="0">
                <a:latin typeface="Arial" pitchFamily="34"/>
                <a:ea typeface="Gothic" pitchFamily="2"/>
                <a:cs typeface="Gothic" pitchFamily="2"/>
              </a:rPr>
              <a:t> </a:t>
            </a:r>
            <a:r>
              <a:rPr lang="en-GB" sz="2200" b="1" dirty="0" smtClean="0">
                <a:latin typeface="Arial" pitchFamily="34"/>
                <a:ea typeface="Gothic" pitchFamily="2"/>
                <a:cs typeface="Gothic" pitchFamily="2"/>
              </a:rPr>
              <a:t>×</a:t>
            </a:r>
            <a:r>
              <a:rPr lang="en-GB" sz="2200" dirty="0" smtClean="0">
                <a:latin typeface="Arial" pitchFamily="34"/>
                <a:ea typeface="Gothic" pitchFamily="2"/>
                <a:cs typeface="Gothic" pitchFamily="2"/>
              </a:rPr>
              <a:t> (P</a:t>
            </a:r>
            <a:r>
              <a:rPr lang="en-GB" sz="2200" baseline="-33000" dirty="0" smtClean="0">
                <a:latin typeface="Arial" pitchFamily="34"/>
                <a:ea typeface="Gothic" pitchFamily="2"/>
                <a:cs typeface="Gothic" pitchFamily="2"/>
              </a:rPr>
              <a:t>L2</a:t>
            </a:r>
            <a:r>
              <a:rPr lang="en-GB" sz="2200" dirty="0" smtClean="0">
                <a:latin typeface="Arial" pitchFamily="34"/>
                <a:ea typeface="Gothic" pitchFamily="2"/>
                <a:cs typeface="Gothic" pitchFamily="2"/>
              </a:rPr>
              <a:t> + N</a:t>
            </a:r>
            <a:r>
              <a:rPr lang="en-GB" sz="2200" baseline="-33000" dirty="0" smtClean="0">
                <a:latin typeface="Arial" pitchFamily="34"/>
                <a:ea typeface="Gothic" pitchFamily="2"/>
                <a:cs typeface="Gothic" pitchFamily="2"/>
              </a:rPr>
              <a:t>L2</a:t>
            </a:r>
            <a:r>
              <a:rPr lang="en-GB" sz="2200" dirty="0" smtClean="0">
                <a:latin typeface="Arial" pitchFamily="34"/>
                <a:ea typeface="Gothic" pitchFamily="2"/>
                <a:cs typeface="Gothic" pitchFamily="2"/>
              </a:rPr>
              <a:t>) + OE</a:t>
            </a:r>
            <a:r>
              <a:rPr lang="en-GB" sz="2200" baseline="-33000" dirty="0" smtClean="0">
                <a:latin typeface="Arial" pitchFamily="34"/>
                <a:ea typeface="Gothic" pitchFamily="2"/>
                <a:cs typeface="Gothic" pitchFamily="2"/>
              </a:rPr>
              <a:t>L2</a:t>
            </a:r>
            <a:r>
              <a:rPr lang="en-GB" sz="2200" dirty="0" smtClean="0">
                <a:latin typeface="Arial" pitchFamily="34"/>
                <a:ea typeface="Gothic" pitchFamily="2"/>
                <a:cs typeface="Gothic" pitchFamily="2"/>
              </a:rPr>
              <a:t> − d(</a:t>
            </a:r>
            <a:r>
              <a:rPr lang="el-GR" sz="2200" dirty="0" smtClean="0">
                <a:latin typeface="Arial" pitchFamily="34"/>
                <a:ea typeface="Gothic" pitchFamily="2"/>
                <a:cs typeface="Gothic" pitchFamily="2"/>
              </a:rPr>
              <a:t>ν</a:t>
            </a:r>
            <a:r>
              <a:rPr lang="en-GB" sz="2200" baseline="-33000" dirty="0" smtClean="0">
                <a:latin typeface="Arial" pitchFamily="34"/>
                <a:ea typeface="Gothic" pitchFamily="2"/>
                <a:cs typeface="Gothic" pitchFamily="2"/>
              </a:rPr>
              <a:t>L2</a:t>
            </a:r>
            <a:r>
              <a:rPr lang="en-GB" sz="2200" dirty="0" smtClean="0">
                <a:latin typeface="Arial" pitchFamily="34"/>
                <a:ea typeface="Gothic" pitchFamily="2"/>
                <a:cs typeface="Gothic" pitchFamily="2"/>
              </a:rPr>
              <a:t>)</a:t>
            </a:r>
            <a:r>
              <a:rPr lang="en-GB" sz="2200" baseline="-33000" dirty="0" smtClean="0">
                <a:latin typeface="Arial" pitchFamily="34"/>
                <a:ea typeface="Gothic" pitchFamily="2"/>
                <a:cs typeface="Gothic" pitchFamily="2"/>
              </a:rPr>
              <a:t>ion</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where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Dist		is the station to satellite distance.</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l-GR" sz="2200" dirty="0" smtClean="0">
                <a:latin typeface="Arial" pitchFamily="34"/>
                <a:ea typeface="Gothic" pitchFamily="2"/>
                <a:cs typeface="Gothic" pitchFamily="2"/>
              </a:rPr>
              <a:t>λ</a:t>
            </a:r>
            <a:r>
              <a:rPr lang="en-US" sz="2200" dirty="0" smtClean="0">
                <a:latin typeface="Arial" pitchFamily="34"/>
                <a:ea typeface="Gothic" pitchFamily="2"/>
                <a:cs typeface="Gothic" pitchFamily="2"/>
              </a:rPr>
              <a:t>			</a:t>
            </a:r>
            <a:r>
              <a:rPr lang="en-GB" sz="2200" dirty="0" smtClean="0">
                <a:latin typeface="Arial" pitchFamily="34"/>
                <a:ea typeface="Gothic" pitchFamily="2"/>
                <a:cs typeface="Gothic" pitchFamily="2"/>
              </a:rPr>
              <a:t>is the wavelength of the indicated carrier signal.</a:t>
            </a:r>
            <a:endParaRPr lang="en-US"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P			is the phase measurement.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N			is the integer ambiguity.</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OE			is other unmodelled effects.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d(</a:t>
            </a:r>
            <a:r>
              <a:rPr lang="el-GR" sz="2200" dirty="0" smtClean="0">
                <a:latin typeface="Arial" pitchFamily="34"/>
                <a:ea typeface="Gothic" pitchFamily="2"/>
                <a:cs typeface="Gothic" pitchFamily="2"/>
              </a:rPr>
              <a:t>ν</a:t>
            </a:r>
            <a:r>
              <a:rPr lang="en-GB" sz="2200" dirty="0" smtClean="0">
                <a:latin typeface="Arial" pitchFamily="34"/>
                <a:ea typeface="Gothic" pitchFamily="2"/>
                <a:cs typeface="Gothic" pitchFamily="2"/>
              </a:rPr>
              <a:t>)</a:t>
            </a:r>
            <a:r>
              <a:rPr lang="en-GB" sz="2200" baseline="-33000" dirty="0" smtClean="0">
                <a:latin typeface="Arial" pitchFamily="34"/>
                <a:ea typeface="Gothic" pitchFamily="2"/>
                <a:cs typeface="Gothic" pitchFamily="2"/>
              </a:rPr>
              <a:t>ion		</a:t>
            </a:r>
            <a:r>
              <a:rPr lang="en-GB" sz="2200" dirty="0" smtClean="0">
                <a:latin typeface="Arial" pitchFamily="34"/>
                <a:ea typeface="Gothic" pitchFamily="2"/>
                <a:cs typeface="Gothic" pitchFamily="2"/>
              </a:rPr>
              <a:t>is the ionospheric delay.</a:t>
            </a:r>
            <a:endParaRPr lang="en-GB" sz="2200" dirty="0">
              <a:latin typeface="Arial" pitchFamily="34"/>
              <a:ea typeface="Gothic" pitchFamily="2"/>
              <a:cs typeface="Gothic" pitchFamily="2"/>
            </a:endParaRPr>
          </a:p>
        </p:txBody>
      </p:sp>
      <p:grpSp>
        <p:nvGrpSpPr>
          <p:cNvPr id="6" name="Group 5"/>
          <p:cNvGrpSpPr/>
          <p:nvPr/>
        </p:nvGrpSpPr>
        <p:grpSpPr>
          <a:xfrm>
            <a:off x="406683" y="0"/>
            <a:ext cx="9426086" cy="4042575"/>
            <a:chOff x="448198" y="-196432"/>
            <a:chExt cx="10388332" cy="4458061"/>
          </a:xfrm>
        </p:grpSpPr>
        <p:sp>
          <p:nvSpPr>
            <p:cNvPr id="7" name="TextBox 6"/>
            <p:cNvSpPr txBox="1"/>
            <p:nvPr/>
          </p:nvSpPr>
          <p:spPr>
            <a:xfrm>
              <a:off x="448198" y="3919320"/>
              <a:ext cx="8791644" cy="342309"/>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baseline="-33000" dirty="0">
                <a:latin typeface="Arial" pitchFamily="34"/>
                <a:ea typeface="Gothic" pitchFamily="2"/>
                <a:cs typeface="Gothic" pitchFamily="2"/>
              </a:endParaRPr>
            </a:p>
          </p:txBody>
        </p:sp>
        <p:sp>
          <p:nvSpPr>
            <p:cNvPr id="8" name="TextBox 7"/>
            <p:cNvSpPr txBox="1"/>
            <p:nvPr/>
          </p:nvSpPr>
          <p:spPr>
            <a:xfrm>
              <a:off x="3792410" y="-196432"/>
              <a:ext cx="7044120" cy="34230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p:txBody>
        </p:sp>
      </p:grpSp>
      <p:grpSp>
        <p:nvGrpSpPr>
          <p:cNvPr id="9" name="Group 2"/>
          <p:cNvGrpSpPr>
            <a:grpSpLocks/>
          </p:cNvGrpSpPr>
          <p:nvPr/>
        </p:nvGrpSpPr>
        <p:grpSpPr bwMode="auto">
          <a:xfrm>
            <a:off x="174625" y="6562725"/>
            <a:ext cx="1460500" cy="277813"/>
            <a:chOff x="121" y="4559"/>
            <a:chExt cx="1014" cy="193"/>
          </a:xfrm>
        </p:grpSpPr>
        <p:sp>
          <p:nvSpPr>
            <p:cNvPr id="16"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0" name="Group 4"/>
            <p:cNvGrpSpPr>
              <a:grpSpLocks/>
            </p:cNvGrpSpPr>
            <p:nvPr/>
          </p:nvGrpSpPr>
          <p:grpSpPr bwMode="auto">
            <a:xfrm>
              <a:off x="121" y="4559"/>
              <a:ext cx="1014" cy="193"/>
              <a:chOff x="121" y="4559"/>
              <a:chExt cx="1014" cy="193"/>
            </a:xfrm>
          </p:grpSpPr>
          <p:sp>
            <p:nvSpPr>
              <p:cNvPr id="18"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9"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1" name="Group 7"/>
          <p:cNvGrpSpPr>
            <a:grpSpLocks/>
          </p:cNvGrpSpPr>
          <p:nvPr/>
        </p:nvGrpSpPr>
        <p:grpSpPr bwMode="auto">
          <a:xfrm>
            <a:off x="8505825" y="6540500"/>
            <a:ext cx="257175" cy="277813"/>
            <a:chOff x="5904" y="4543"/>
            <a:chExt cx="178" cy="193"/>
          </a:xfrm>
        </p:grpSpPr>
        <p:sp>
          <p:nvSpPr>
            <p:cNvPr id="21"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12" name="Group 9"/>
            <p:cNvGrpSpPr>
              <a:grpSpLocks/>
            </p:cNvGrpSpPr>
            <p:nvPr/>
          </p:nvGrpSpPr>
          <p:grpSpPr bwMode="auto">
            <a:xfrm>
              <a:off x="5904" y="4543"/>
              <a:ext cx="178" cy="193"/>
              <a:chOff x="5904" y="4543"/>
              <a:chExt cx="178" cy="193"/>
            </a:xfrm>
          </p:grpSpPr>
          <p:sp>
            <p:nvSpPr>
              <p:cNvPr id="23"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4"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93</a:t>
                </a:fld>
                <a:r>
                  <a:rPr lang="en-GB" sz="1800" b="1" dirty="0">
                    <a:solidFill>
                      <a:srgbClr val="282878"/>
                    </a:solidFill>
                  </a:rPr>
                  <a:t> </a:t>
                </a:r>
              </a:p>
            </p:txBody>
          </p:sp>
        </p:grpSp>
      </p:grpSp>
      <p:sp>
        <p:nvSpPr>
          <p:cNvPr id="26"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Ionospheric Correction</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77" y="1032113"/>
            <a:ext cx="8280027" cy="3988528"/>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Both equation equal the same distance and so can write</a:t>
            </a:r>
            <a:endParaRPr lang="en-US" sz="20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a:t>
            </a:r>
            <a:r>
              <a:rPr lang="en-GB" sz="2000" b="1" dirty="0" smtClean="0">
                <a:ea typeface="Gothic" pitchFamily="2"/>
                <a:cs typeface="Arial" pitchFamily="34" charset="0"/>
              </a:rPr>
              <a:t>×</a:t>
            </a:r>
            <a:r>
              <a:rPr lang="en-GB" sz="2000" dirty="0" smtClean="0">
                <a:latin typeface="Arial" pitchFamily="34"/>
                <a:ea typeface="Gothic" pitchFamily="2"/>
                <a:cs typeface="Gothic" pitchFamily="2"/>
              </a:rPr>
              <a:t> (P</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d(</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ion</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a:t>
            </a:r>
            <a:r>
              <a:rPr lang="en-GB" sz="2000" b="1" dirty="0" smtClean="0">
                <a:latin typeface="Arial" pitchFamily="34"/>
                <a:ea typeface="Gothic" pitchFamily="2"/>
                <a:cs typeface="Gothic" pitchFamily="2"/>
              </a:rPr>
              <a:t>×</a:t>
            </a:r>
            <a:r>
              <a:rPr lang="en-GB" sz="2000" dirty="0" smtClean="0">
                <a:latin typeface="Arial" pitchFamily="34"/>
                <a:ea typeface="Gothic" pitchFamily="2"/>
                <a:cs typeface="Gothic" pitchFamily="2"/>
              </a:rPr>
              <a:t> (P</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d(</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ion</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baseline="-330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Substituting 			for d(</a:t>
            </a:r>
            <a:r>
              <a:rPr lang="el-GR" sz="2200" dirty="0" smtClean="0">
                <a:latin typeface="Arial" pitchFamily="34"/>
                <a:ea typeface="Gothic" pitchFamily="2"/>
                <a:cs typeface="Gothic" pitchFamily="2"/>
              </a:rPr>
              <a:t>ν</a:t>
            </a:r>
            <a:r>
              <a:rPr lang="en-GB" sz="2200" dirty="0" smtClean="0">
                <a:latin typeface="Arial" pitchFamily="34"/>
                <a:ea typeface="Gothic" pitchFamily="2"/>
                <a:cs typeface="Gothic" pitchFamily="2"/>
              </a:rPr>
              <a:t>)</a:t>
            </a:r>
            <a:r>
              <a:rPr lang="en-GB" sz="2200" baseline="-33000" dirty="0" smtClean="0">
                <a:latin typeface="Arial" pitchFamily="34"/>
                <a:ea typeface="Gothic" pitchFamily="2"/>
                <a:cs typeface="Gothic" pitchFamily="2"/>
              </a:rPr>
              <a:t>ion</a:t>
            </a:r>
            <a:r>
              <a:rPr lang="en-GB" sz="2200" dirty="0" smtClean="0">
                <a:latin typeface="Arial" pitchFamily="34"/>
                <a:ea typeface="Gothic" pitchFamily="2"/>
                <a:cs typeface="Gothic" pitchFamily="2"/>
              </a:rPr>
              <a:t> gives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(P</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(P</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Grouping the terms with the unknown electron count function.</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0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(P</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(P</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 		           </a:t>
            </a:r>
          </a:p>
        </p:txBody>
      </p:sp>
      <p:grpSp>
        <p:nvGrpSpPr>
          <p:cNvPr id="4" name="Group 2"/>
          <p:cNvGrpSpPr>
            <a:grpSpLocks/>
          </p:cNvGrpSpPr>
          <p:nvPr/>
        </p:nvGrpSpPr>
        <p:grpSpPr bwMode="auto">
          <a:xfrm>
            <a:off x="174625" y="6562725"/>
            <a:ext cx="1460500" cy="277813"/>
            <a:chOff x="121" y="4559"/>
            <a:chExt cx="1014" cy="193"/>
          </a:xfrm>
        </p:grpSpPr>
        <p:sp>
          <p:nvSpPr>
            <p:cNvPr id="16"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5" name="Group 4"/>
            <p:cNvGrpSpPr>
              <a:grpSpLocks/>
            </p:cNvGrpSpPr>
            <p:nvPr/>
          </p:nvGrpSpPr>
          <p:grpSpPr bwMode="auto">
            <a:xfrm>
              <a:off x="121" y="4559"/>
              <a:ext cx="1014" cy="193"/>
              <a:chOff x="121" y="4559"/>
              <a:chExt cx="1014" cy="193"/>
            </a:xfrm>
          </p:grpSpPr>
          <p:sp>
            <p:nvSpPr>
              <p:cNvPr id="18"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9"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6" name="Group 7"/>
          <p:cNvGrpSpPr>
            <a:grpSpLocks/>
          </p:cNvGrpSpPr>
          <p:nvPr/>
        </p:nvGrpSpPr>
        <p:grpSpPr bwMode="auto">
          <a:xfrm>
            <a:off x="8505825" y="6540500"/>
            <a:ext cx="257175" cy="277813"/>
            <a:chOff x="5904" y="4543"/>
            <a:chExt cx="178" cy="193"/>
          </a:xfrm>
        </p:grpSpPr>
        <p:sp>
          <p:nvSpPr>
            <p:cNvPr id="21"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9" name="Group 9"/>
            <p:cNvGrpSpPr>
              <a:grpSpLocks/>
            </p:cNvGrpSpPr>
            <p:nvPr/>
          </p:nvGrpSpPr>
          <p:grpSpPr bwMode="auto">
            <a:xfrm>
              <a:off x="5904" y="4543"/>
              <a:ext cx="178" cy="193"/>
              <a:chOff x="5904" y="4543"/>
              <a:chExt cx="178" cy="193"/>
            </a:xfrm>
          </p:grpSpPr>
          <p:sp>
            <p:nvSpPr>
              <p:cNvPr id="23"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4"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94</a:t>
                </a:fld>
                <a:r>
                  <a:rPr lang="en-GB" sz="1800" b="1" dirty="0">
                    <a:solidFill>
                      <a:srgbClr val="282878"/>
                    </a:solidFill>
                  </a:rPr>
                  <a:t> </a:t>
                </a:r>
              </a:p>
            </p:txBody>
          </p:sp>
        </p:grpSp>
      </p:grpSp>
      <p:sp>
        <p:nvSpPr>
          <p:cNvPr id="26"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Ionospheric Correction</a:t>
            </a:r>
          </a:p>
        </p:txBody>
      </p:sp>
      <p:grpSp>
        <p:nvGrpSpPr>
          <p:cNvPr id="10" name="Group 30"/>
          <p:cNvGrpSpPr/>
          <p:nvPr/>
        </p:nvGrpSpPr>
        <p:grpSpPr>
          <a:xfrm>
            <a:off x="2011423" y="2206086"/>
            <a:ext cx="956116" cy="741487"/>
            <a:chOff x="4457696" y="5091763"/>
            <a:chExt cx="956116" cy="741487"/>
          </a:xfrm>
        </p:grpSpPr>
        <p:sp>
          <p:nvSpPr>
            <p:cNvPr id="28" name="TextBox 27"/>
            <p:cNvSpPr txBox="1"/>
            <p:nvPr/>
          </p:nvSpPr>
          <p:spPr>
            <a:xfrm>
              <a:off x="4562877" y="5091763"/>
              <a:ext cx="711126" cy="31040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 f(N</a:t>
              </a:r>
              <a:r>
                <a:rPr lang="en-GB" sz="2200" baseline="-33000" dirty="0" smtClean="0">
                  <a:latin typeface="Arial" pitchFamily="34"/>
                  <a:ea typeface="Gothic" pitchFamily="2"/>
                  <a:cs typeface="Gothic" pitchFamily="2"/>
                </a:rPr>
                <a:t>e</a:t>
              </a:r>
              <a:r>
                <a:rPr lang="en-GB" sz="2200" dirty="0">
                  <a:latin typeface="Arial" pitchFamily="34"/>
                  <a:ea typeface="Gothic" pitchFamily="2"/>
                  <a:cs typeface="Gothic" pitchFamily="2"/>
                </a:rPr>
                <a:t>)</a:t>
              </a:r>
            </a:p>
          </p:txBody>
        </p:sp>
        <p:sp>
          <p:nvSpPr>
            <p:cNvPr id="29" name="TextBox 28"/>
            <p:cNvSpPr txBox="1"/>
            <p:nvPr/>
          </p:nvSpPr>
          <p:spPr>
            <a:xfrm>
              <a:off x="4457696" y="5522844"/>
              <a:ext cx="956116" cy="31040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200" dirty="0" smtClean="0">
                  <a:latin typeface="Arial" pitchFamily="34"/>
                  <a:ea typeface="Gothic" pitchFamily="2"/>
                  <a:cs typeface="Gothic" pitchFamily="2"/>
                </a:rPr>
                <a:t>    </a:t>
              </a:r>
              <a:r>
                <a:rPr lang="el-GR" sz="2200" dirty="0" smtClean="0">
                  <a:latin typeface="Arial" pitchFamily="34"/>
                  <a:ea typeface="Gothic" pitchFamily="2"/>
                  <a:cs typeface="Gothic" pitchFamily="2"/>
                </a:rPr>
                <a:t>ν</a:t>
              </a:r>
              <a:r>
                <a:rPr lang="en-GB" sz="2200" baseline="33000" dirty="0" smtClean="0">
                  <a:latin typeface="Arial" pitchFamily="34"/>
                  <a:ea typeface="Gothic" pitchFamily="2"/>
                  <a:cs typeface="Gothic" pitchFamily="2"/>
                </a:rPr>
                <a:t>2</a:t>
              </a:r>
              <a:endParaRPr lang="en-GB" sz="2200" baseline="33000" dirty="0">
                <a:latin typeface="Arial" pitchFamily="34"/>
                <a:ea typeface="Gothic" pitchFamily="2"/>
                <a:cs typeface="Gothic" pitchFamily="2"/>
              </a:endParaRPr>
            </a:p>
          </p:txBody>
        </p:sp>
        <p:sp>
          <p:nvSpPr>
            <p:cNvPr id="30" name="Straight Connector 29"/>
            <p:cNvSpPr/>
            <p:nvPr/>
          </p:nvSpPr>
          <p:spPr>
            <a:xfrm>
              <a:off x="4519839" y="5486773"/>
              <a:ext cx="731520" cy="1632"/>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200" dirty="0">
                <a:latin typeface="Arial" pitchFamily="34"/>
                <a:ea typeface="Gothic" pitchFamily="2"/>
                <a:cs typeface="Gothic" pitchFamily="2"/>
              </a:endParaRPr>
            </a:p>
          </p:txBody>
        </p:sp>
      </p:grpSp>
      <p:grpSp>
        <p:nvGrpSpPr>
          <p:cNvPr id="47" name="Group 46"/>
          <p:cNvGrpSpPr/>
          <p:nvPr/>
        </p:nvGrpSpPr>
        <p:grpSpPr>
          <a:xfrm>
            <a:off x="3752038" y="3040836"/>
            <a:ext cx="677350" cy="624338"/>
            <a:chOff x="3752038" y="4311461"/>
            <a:chExt cx="677350" cy="624338"/>
          </a:xfrm>
        </p:grpSpPr>
        <p:sp>
          <p:nvSpPr>
            <p:cNvPr id="32" name="TextBox 31"/>
            <p:cNvSpPr txBox="1"/>
            <p:nvPr/>
          </p:nvSpPr>
          <p:spPr>
            <a:xfrm>
              <a:off x="3810122" y="4311461"/>
              <a:ext cx="585373"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a:latin typeface="Arial" pitchFamily="34"/>
                  <a:ea typeface="Gothic" pitchFamily="2"/>
                  <a:cs typeface="Gothic" pitchFamily="2"/>
                </a:rPr>
                <a:t>f(N</a:t>
              </a:r>
              <a:r>
                <a:rPr lang="en-GB" sz="2000" baseline="-33000" dirty="0">
                  <a:latin typeface="Arial" pitchFamily="34"/>
                  <a:ea typeface="Gothic" pitchFamily="2"/>
                  <a:cs typeface="Gothic" pitchFamily="2"/>
                </a:rPr>
                <a:t>e</a:t>
              </a:r>
              <a:r>
                <a:rPr lang="en-GB" sz="2000" dirty="0">
                  <a:latin typeface="Arial" pitchFamily="34"/>
                  <a:ea typeface="Gothic" pitchFamily="2"/>
                  <a:cs typeface="Gothic" pitchFamily="2"/>
                </a:rPr>
                <a:t>)</a:t>
              </a:r>
            </a:p>
          </p:txBody>
        </p:sp>
        <p:sp>
          <p:nvSpPr>
            <p:cNvPr id="33" name="TextBox 32"/>
            <p:cNvSpPr txBox="1"/>
            <p:nvPr/>
          </p:nvSpPr>
          <p:spPr>
            <a:xfrm>
              <a:off x="3776228" y="4631998"/>
              <a:ext cx="653160"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34" name="Straight Connector 33"/>
            <p:cNvSpPr/>
            <p:nvPr/>
          </p:nvSpPr>
          <p:spPr>
            <a:xfrm flipV="1">
              <a:off x="3752038" y="4616788"/>
              <a:ext cx="582789" cy="202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grpSp>
        <p:nvGrpSpPr>
          <p:cNvPr id="46" name="Group 45"/>
          <p:cNvGrpSpPr/>
          <p:nvPr/>
        </p:nvGrpSpPr>
        <p:grpSpPr>
          <a:xfrm>
            <a:off x="7526428" y="3038858"/>
            <a:ext cx="677350" cy="624338"/>
            <a:chOff x="7526428" y="4309483"/>
            <a:chExt cx="677350" cy="624338"/>
          </a:xfrm>
        </p:grpSpPr>
        <p:sp>
          <p:nvSpPr>
            <p:cNvPr id="35" name="TextBox 34"/>
            <p:cNvSpPr txBox="1"/>
            <p:nvPr/>
          </p:nvSpPr>
          <p:spPr>
            <a:xfrm>
              <a:off x="7584512" y="4309483"/>
              <a:ext cx="585373"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a:latin typeface="Arial" pitchFamily="34"/>
                  <a:ea typeface="Gothic" pitchFamily="2"/>
                  <a:cs typeface="Gothic" pitchFamily="2"/>
                </a:rPr>
                <a:t>f(N</a:t>
              </a:r>
              <a:r>
                <a:rPr lang="en-GB" sz="2000" baseline="-33000" dirty="0">
                  <a:latin typeface="Arial" pitchFamily="34"/>
                  <a:ea typeface="Gothic" pitchFamily="2"/>
                  <a:cs typeface="Gothic" pitchFamily="2"/>
                </a:rPr>
                <a:t>e</a:t>
              </a:r>
              <a:r>
                <a:rPr lang="en-GB" sz="2000" dirty="0">
                  <a:latin typeface="Arial" pitchFamily="34"/>
                  <a:ea typeface="Gothic" pitchFamily="2"/>
                  <a:cs typeface="Gothic" pitchFamily="2"/>
                </a:rPr>
                <a:t>)</a:t>
              </a:r>
            </a:p>
          </p:txBody>
        </p:sp>
        <p:sp>
          <p:nvSpPr>
            <p:cNvPr id="36" name="TextBox 35"/>
            <p:cNvSpPr txBox="1"/>
            <p:nvPr/>
          </p:nvSpPr>
          <p:spPr>
            <a:xfrm>
              <a:off x="7550618" y="4630020"/>
              <a:ext cx="653160"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37" name="Straight Connector 36"/>
            <p:cNvSpPr/>
            <p:nvPr/>
          </p:nvSpPr>
          <p:spPr>
            <a:xfrm flipV="1">
              <a:off x="7526428" y="4614810"/>
              <a:ext cx="582789" cy="202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grpSp>
        <p:nvGrpSpPr>
          <p:cNvPr id="45" name="Group 44"/>
          <p:cNvGrpSpPr/>
          <p:nvPr/>
        </p:nvGrpSpPr>
        <p:grpSpPr>
          <a:xfrm>
            <a:off x="6576386" y="4416394"/>
            <a:ext cx="677350" cy="624338"/>
            <a:chOff x="6576386" y="5687019"/>
            <a:chExt cx="677350" cy="624338"/>
          </a:xfrm>
        </p:grpSpPr>
        <p:sp>
          <p:nvSpPr>
            <p:cNvPr id="38" name="TextBox 37"/>
            <p:cNvSpPr txBox="1"/>
            <p:nvPr/>
          </p:nvSpPr>
          <p:spPr>
            <a:xfrm>
              <a:off x="6634470" y="5687019"/>
              <a:ext cx="585373"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a:latin typeface="Arial" pitchFamily="34"/>
                  <a:ea typeface="Gothic" pitchFamily="2"/>
                  <a:cs typeface="Gothic" pitchFamily="2"/>
                </a:rPr>
                <a:t>f(N</a:t>
              </a:r>
              <a:r>
                <a:rPr lang="en-GB" sz="2000" baseline="-33000" dirty="0">
                  <a:latin typeface="Arial" pitchFamily="34"/>
                  <a:ea typeface="Gothic" pitchFamily="2"/>
                  <a:cs typeface="Gothic" pitchFamily="2"/>
                </a:rPr>
                <a:t>e</a:t>
              </a:r>
              <a:r>
                <a:rPr lang="en-GB" sz="2000" dirty="0">
                  <a:latin typeface="Arial" pitchFamily="34"/>
                  <a:ea typeface="Gothic" pitchFamily="2"/>
                  <a:cs typeface="Gothic" pitchFamily="2"/>
                </a:rPr>
                <a:t>)</a:t>
              </a:r>
            </a:p>
          </p:txBody>
        </p:sp>
        <p:sp>
          <p:nvSpPr>
            <p:cNvPr id="39" name="TextBox 38"/>
            <p:cNvSpPr txBox="1"/>
            <p:nvPr/>
          </p:nvSpPr>
          <p:spPr>
            <a:xfrm>
              <a:off x="6600576" y="6007556"/>
              <a:ext cx="653160"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40" name="Straight Connector 39"/>
            <p:cNvSpPr/>
            <p:nvPr/>
          </p:nvSpPr>
          <p:spPr>
            <a:xfrm flipV="1">
              <a:off x="6576386" y="5992346"/>
              <a:ext cx="582789" cy="202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grpSp>
        <p:nvGrpSpPr>
          <p:cNvPr id="44" name="Group 43"/>
          <p:cNvGrpSpPr/>
          <p:nvPr/>
        </p:nvGrpSpPr>
        <p:grpSpPr>
          <a:xfrm>
            <a:off x="7548199" y="4414416"/>
            <a:ext cx="677350" cy="624338"/>
            <a:chOff x="7548199" y="5685041"/>
            <a:chExt cx="677350" cy="624338"/>
          </a:xfrm>
        </p:grpSpPr>
        <p:sp>
          <p:nvSpPr>
            <p:cNvPr id="41" name="TextBox 40"/>
            <p:cNvSpPr txBox="1"/>
            <p:nvPr/>
          </p:nvSpPr>
          <p:spPr>
            <a:xfrm>
              <a:off x="7606283" y="5685041"/>
              <a:ext cx="585373"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a:latin typeface="Arial" pitchFamily="34"/>
                  <a:ea typeface="Gothic" pitchFamily="2"/>
                  <a:cs typeface="Gothic" pitchFamily="2"/>
                </a:rPr>
                <a:t>f(N</a:t>
              </a:r>
              <a:r>
                <a:rPr lang="en-GB" sz="2000" baseline="-33000" dirty="0">
                  <a:latin typeface="Arial" pitchFamily="34"/>
                  <a:ea typeface="Gothic" pitchFamily="2"/>
                  <a:cs typeface="Gothic" pitchFamily="2"/>
                </a:rPr>
                <a:t>e</a:t>
              </a:r>
              <a:r>
                <a:rPr lang="en-GB" sz="2000" dirty="0">
                  <a:latin typeface="Arial" pitchFamily="34"/>
                  <a:ea typeface="Gothic" pitchFamily="2"/>
                  <a:cs typeface="Gothic" pitchFamily="2"/>
                </a:rPr>
                <a:t>)</a:t>
              </a:r>
            </a:p>
          </p:txBody>
        </p:sp>
        <p:sp>
          <p:nvSpPr>
            <p:cNvPr id="42" name="TextBox 41"/>
            <p:cNvSpPr txBox="1"/>
            <p:nvPr/>
          </p:nvSpPr>
          <p:spPr>
            <a:xfrm>
              <a:off x="7572389" y="6005578"/>
              <a:ext cx="653160"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43" name="Straight Connector 42"/>
            <p:cNvSpPr/>
            <p:nvPr/>
          </p:nvSpPr>
          <p:spPr>
            <a:xfrm flipV="1">
              <a:off x="7548199" y="5990368"/>
              <a:ext cx="582789" cy="202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2"/>
          <p:cNvGrpSpPr>
            <a:grpSpLocks/>
          </p:cNvGrpSpPr>
          <p:nvPr/>
        </p:nvGrpSpPr>
        <p:grpSpPr bwMode="auto">
          <a:xfrm>
            <a:off x="174625" y="6562725"/>
            <a:ext cx="1460500" cy="277813"/>
            <a:chOff x="121" y="4559"/>
            <a:chExt cx="1014" cy="193"/>
          </a:xfrm>
        </p:grpSpPr>
        <p:sp>
          <p:nvSpPr>
            <p:cNvPr id="53"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54" name="Group 4"/>
            <p:cNvGrpSpPr>
              <a:grpSpLocks/>
            </p:cNvGrpSpPr>
            <p:nvPr/>
          </p:nvGrpSpPr>
          <p:grpSpPr bwMode="auto">
            <a:xfrm>
              <a:off x="121" y="4559"/>
              <a:ext cx="1014" cy="193"/>
              <a:chOff x="121" y="4559"/>
              <a:chExt cx="1014" cy="193"/>
            </a:xfrm>
          </p:grpSpPr>
          <p:sp>
            <p:nvSpPr>
              <p:cNvPr id="55"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5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58" name="Group 7"/>
          <p:cNvGrpSpPr>
            <a:grpSpLocks/>
          </p:cNvGrpSpPr>
          <p:nvPr/>
        </p:nvGrpSpPr>
        <p:grpSpPr bwMode="auto">
          <a:xfrm>
            <a:off x="8505825" y="6540500"/>
            <a:ext cx="257175" cy="277813"/>
            <a:chOff x="5904" y="4543"/>
            <a:chExt cx="178" cy="193"/>
          </a:xfrm>
        </p:grpSpPr>
        <p:sp>
          <p:nvSpPr>
            <p:cNvPr id="5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60" name="Group 9"/>
            <p:cNvGrpSpPr>
              <a:grpSpLocks/>
            </p:cNvGrpSpPr>
            <p:nvPr/>
          </p:nvGrpSpPr>
          <p:grpSpPr bwMode="auto">
            <a:xfrm>
              <a:off x="5904" y="4543"/>
              <a:ext cx="178" cy="193"/>
              <a:chOff x="5904" y="4543"/>
              <a:chExt cx="178" cy="193"/>
            </a:xfrm>
          </p:grpSpPr>
          <p:sp>
            <p:nvSpPr>
              <p:cNvPr id="6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6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95</a:t>
                </a:fld>
                <a:r>
                  <a:rPr lang="en-GB" sz="1800" b="1" dirty="0">
                    <a:solidFill>
                      <a:srgbClr val="282878"/>
                    </a:solidFill>
                  </a:rPr>
                  <a:t> </a:t>
                </a:r>
              </a:p>
            </p:txBody>
          </p:sp>
        </p:grpSp>
      </p:grpSp>
      <p:sp>
        <p:nvSpPr>
          <p:cNvPr id="64"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Ionospheric Correction</a:t>
            </a:r>
          </a:p>
        </p:txBody>
      </p:sp>
      <p:sp>
        <p:nvSpPr>
          <p:cNvPr id="14" name="TextBox 13"/>
          <p:cNvSpPr txBox="1"/>
          <p:nvPr/>
        </p:nvSpPr>
        <p:spPr>
          <a:xfrm>
            <a:off x="261257" y="1008794"/>
            <a:ext cx="8621486" cy="4337406"/>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0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Rearranging terms to further isolating the electron count function.</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(P</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(P</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 f(N</a:t>
            </a:r>
            <a:r>
              <a:rPr lang="en-GB" sz="2000" baseline="-25000" dirty="0" smtClean="0">
                <a:latin typeface="Arial" pitchFamily="34"/>
                <a:ea typeface="Gothic" pitchFamily="2"/>
                <a:cs typeface="Gothic" pitchFamily="2"/>
              </a:rPr>
              <a:t>e</a:t>
            </a:r>
            <a:r>
              <a:rPr lang="en-GB" sz="2000" dirty="0" smtClean="0">
                <a:latin typeface="Arial" pitchFamily="34"/>
                <a:ea typeface="Gothic" pitchFamily="2"/>
                <a:cs typeface="Gothic" pitchFamily="2"/>
              </a:rPr>
              <a:t>)</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0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or</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0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(P</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(P</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f(N</a:t>
            </a:r>
            <a:r>
              <a:rPr lang="en-GB" sz="2000" baseline="-25000" dirty="0" smtClean="0">
                <a:latin typeface="Arial" pitchFamily="34"/>
                <a:ea typeface="Gothic" pitchFamily="2"/>
                <a:cs typeface="Gothic" pitchFamily="2"/>
              </a:rPr>
              <a:t>e</a:t>
            </a:r>
            <a:r>
              <a:rPr lang="en-GB" sz="2000" dirty="0" smtClean="0">
                <a:latin typeface="Arial" pitchFamily="34"/>
                <a:ea typeface="Gothic" pitchFamily="2"/>
                <a:cs typeface="Gothic" pitchFamily="2"/>
              </a:rPr>
              <a:t>)</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0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0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Now we have a function for the electron count composed of known and observed values.</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000" dirty="0">
              <a:latin typeface="Arial" pitchFamily="34"/>
              <a:ea typeface="Gothic" pitchFamily="2"/>
              <a:cs typeface="Gothic" pitchFamily="2"/>
            </a:endParaRPr>
          </a:p>
        </p:txBody>
      </p:sp>
      <p:sp>
        <p:nvSpPr>
          <p:cNvPr id="37" name="TextBox 36"/>
          <p:cNvSpPr txBox="1"/>
          <p:nvPr/>
        </p:nvSpPr>
        <p:spPr>
          <a:xfrm>
            <a:off x="2215964" y="5662665"/>
            <a:ext cx="6293922" cy="282257"/>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000" dirty="0">
              <a:latin typeface="Arial" pitchFamily="34"/>
              <a:ea typeface="Gothic" pitchFamily="2"/>
              <a:cs typeface="Gothic" pitchFamily="2"/>
            </a:endParaRPr>
          </a:p>
        </p:txBody>
      </p:sp>
      <p:grpSp>
        <p:nvGrpSpPr>
          <p:cNvPr id="99" name="Group 98"/>
          <p:cNvGrpSpPr/>
          <p:nvPr/>
        </p:nvGrpSpPr>
        <p:grpSpPr>
          <a:xfrm>
            <a:off x="6340961" y="1838647"/>
            <a:ext cx="1593738" cy="757447"/>
            <a:chOff x="6305336" y="2753022"/>
            <a:chExt cx="1593738" cy="757447"/>
          </a:xfrm>
        </p:grpSpPr>
        <p:sp>
          <p:nvSpPr>
            <p:cNvPr id="92" name="TextBox 91"/>
            <p:cNvSpPr txBox="1"/>
            <p:nvPr/>
          </p:nvSpPr>
          <p:spPr>
            <a:xfrm>
              <a:off x="6316584" y="2753022"/>
              <a:ext cx="1582490"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93" name="TextBox 92"/>
            <p:cNvSpPr txBox="1"/>
            <p:nvPr/>
          </p:nvSpPr>
          <p:spPr>
            <a:xfrm>
              <a:off x="6316584" y="3088494"/>
              <a:ext cx="1582490" cy="421975"/>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94" name="Straight Connector 93"/>
            <p:cNvSpPr/>
            <p:nvPr/>
          </p:nvSpPr>
          <p:spPr>
            <a:xfrm flipV="1">
              <a:off x="6305336" y="3085526"/>
              <a:ext cx="1463040" cy="553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grpSp>
        <p:nvGrpSpPr>
          <p:cNvPr id="98" name="Group 97"/>
          <p:cNvGrpSpPr/>
          <p:nvPr/>
        </p:nvGrpSpPr>
        <p:grpSpPr>
          <a:xfrm>
            <a:off x="527236" y="3169686"/>
            <a:ext cx="1693451" cy="692704"/>
            <a:chOff x="539111" y="4084061"/>
            <a:chExt cx="1617488" cy="692704"/>
          </a:xfrm>
        </p:grpSpPr>
        <p:sp>
          <p:nvSpPr>
            <p:cNvPr id="95" name="TextBox 94"/>
            <p:cNvSpPr txBox="1"/>
            <p:nvPr/>
          </p:nvSpPr>
          <p:spPr>
            <a:xfrm>
              <a:off x="574109" y="4472964"/>
              <a:ext cx="1582490"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96" name="TextBox 95"/>
            <p:cNvSpPr txBox="1"/>
            <p:nvPr/>
          </p:nvSpPr>
          <p:spPr>
            <a:xfrm>
              <a:off x="574109" y="4084061"/>
              <a:ext cx="1582490" cy="421975"/>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97" name="Straight Connector 96"/>
            <p:cNvSpPr/>
            <p:nvPr/>
          </p:nvSpPr>
          <p:spPr>
            <a:xfrm flipV="1">
              <a:off x="539111" y="4449218"/>
              <a:ext cx="1463040" cy="553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77" y="1032113"/>
            <a:ext cx="8280027" cy="4121065"/>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Returning to our original equations</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Dist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a:t>
            </a:r>
            <a:r>
              <a:rPr lang="en-GB" sz="2000" b="1" dirty="0" smtClean="0">
                <a:ea typeface="Gothic" pitchFamily="2"/>
                <a:cs typeface="Arial" pitchFamily="34" charset="0"/>
              </a:rPr>
              <a:t>×</a:t>
            </a:r>
            <a:r>
              <a:rPr lang="en-GB" sz="2000" dirty="0" smtClean="0">
                <a:latin typeface="Arial" pitchFamily="34"/>
                <a:ea typeface="Gothic" pitchFamily="2"/>
                <a:cs typeface="Gothic" pitchFamily="2"/>
              </a:rPr>
              <a:t> (P</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d(</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ion</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d(</a:t>
            </a:r>
            <a:r>
              <a:rPr lang="el-GR" sz="2000" dirty="0" smtClean="0">
                <a:latin typeface="Arial" pitchFamily="34"/>
                <a:ea typeface="Gothic" pitchFamily="2"/>
                <a:cs typeface="Gothic" pitchFamily="2"/>
              </a:rPr>
              <a:t>ν</a:t>
            </a:r>
            <a:r>
              <a:rPr lang="en-US" sz="2000" baseline="-25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ion</a:t>
            </a:r>
            <a:r>
              <a:rPr lang="en-GB" sz="2000" dirty="0" smtClean="0">
                <a:latin typeface="Arial" pitchFamily="34"/>
                <a:ea typeface="Gothic" pitchFamily="2"/>
                <a:cs typeface="Gothic" pitchFamily="2"/>
              </a:rPr>
              <a:t> =		</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and</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	f(N</a:t>
            </a:r>
            <a:r>
              <a:rPr lang="en-GB" sz="2000" baseline="-25000" dirty="0" smtClean="0">
                <a:latin typeface="Arial" pitchFamily="34"/>
                <a:ea typeface="Gothic" pitchFamily="2"/>
                <a:cs typeface="Gothic" pitchFamily="2"/>
              </a:rPr>
              <a:t>e</a:t>
            </a:r>
            <a:r>
              <a:rPr lang="en-GB" sz="2000" dirty="0" smtClean="0">
                <a:latin typeface="Arial" pitchFamily="34"/>
                <a:ea typeface="Gothic" pitchFamily="2"/>
                <a:cs typeface="Gothic" pitchFamily="2"/>
              </a:rPr>
              <a:t>) =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(P</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(P</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0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Using the third equation, we’ll substitute for f(N</a:t>
            </a:r>
            <a:r>
              <a:rPr lang="en-GB" sz="2200" baseline="-25000" dirty="0" smtClean="0">
                <a:latin typeface="Arial" pitchFamily="34"/>
                <a:ea typeface="Gothic" pitchFamily="2"/>
                <a:cs typeface="Gothic" pitchFamily="2"/>
              </a:rPr>
              <a:t>e</a:t>
            </a:r>
            <a:r>
              <a:rPr lang="en-GB" sz="2200" dirty="0" smtClean="0">
                <a:latin typeface="Arial" pitchFamily="34"/>
                <a:ea typeface="Gothic" pitchFamily="2"/>
                <a:cs typeface="Gothic" pitchFamily="2"/>
              </a:rPr>
              <a:t>) in the second.</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d(</a:t>
            </a:r>
            <a:r>
              <a:rPr lang="el-GR" sz="2000" dirty="0" smtClean="0">
                <a:latin typeface="Arial" pitchFamily="34"/>
                <a:ea typeface="Gothic" pitchFamily="2"/>
                <a:cs typeface="Gothic" pitchFamily="2"/>
              </a:rPr>
              <a:t>ν</a:t>
            </a:r>
            <a:r>
              <a:rPr lang="en-US" sz="2000" baseline="-25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ion</a:t>
            </a:r>
            <a:r>
              <a:rPr lang="en-GB" sz="2000" dirty="0" smtClean="0">
                <a:latin typeface="Arial" pitchFamily="34"/>
                <a:ea typeface="Gothic" pitchFamily="2"/>
                <a:cs typeface="Gothic" pitchFamily="2"/>
              </a:rPr>
              <a:t> =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×(P</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×(P</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p>
        </p:txBody>
      </p:sp>
      <p:grpSp>
        <p:nvGrpSpPr>
          <p:cNvPr id="4" name="Group 2"/>
          <p:cNvGrpSpPr>
            <a:grpSpLocks/>
          </p:cNvGrpSpPr>
          <p:nvPr/>
        </p:nvGrpSpPr>
        <p:grpSpPr bwMode="auto">
          <a:xfrm>
            <a:off x="174625" y="6562725"/>
            <a:ext cx="1460500" cy="277813"/>
            <a:chOff x="121" y="4559"/>
            <a:chExt cx="1014" cy="193"/>
          </a:xfrm>
        </p:grpSpPr>
        <p:sp>
          <p:nvSpPr>
            <p:cNvPr id="16"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5" name="Group 4"/>
            <p:cNvGrpSpPr>
              <a:grpSpLocks/>
            </p:cNvGrpSpPr>
            <p:nvPr/>
          </p:nvGrpSpPr>
          <p:grpSpPr bwMode="auto">
            <a:xfrm>
              <a:off x="121" y="4559"/>
              <a:ext cx="1014" cy="193"/>
              <a:chOff x="121" y="4559"/>
              <a:chExt cx="1014" cy="193"/>
            </a:xfrm>
          </p:grpSpPr>
          <p:sp>
            <p:nvSpPr>
              <p:cNvPr id="18"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9"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6" name="Group 7"/>
          <p:cNvGrpSpPr>
            <a:grpSpLocks/>
          </p:cNvGrpSpPr>
          <p:nvPr/>
        </p:nvGrpSpPr>
        <p:grpSpPr bwMode="auto">
          <a:xfrm>
            <a:off x="8505825" y="6540500"/>
            <a:ext cx="257175" cy="277813"/>
            <a:chOff x="5904" y="4543"/>
            <a:chExt cx="178" cy="193"/>
          </a:xfrm>
        </p:grpSpPr>
        <p:sp>
          <p:nvSpPr>
            <p:cNvPr id="21"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9" name="Group 9"/>
            <p:cNvGrpSpPr>
              <a:grpSpLocks/>
            </p:cNvGrpSpPr>
            <p:nvPr/>
          </p:nvGrpSpPr>
          <p:grpSpPr bwMode="auto">
            <a:xfrm>
              <a:off x="5904" y="4543"/>
              <a:ext cx="178" cy="193"/>
              <a:chOff x="5904" y="4543"/>
              <a:chExt cx="178" cy="193"/>
            </a:xfrm>
          </p:grpSpPr>
          <p:sp>
            <p:nvSpPr>
              <p:cNvPr id="23"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4"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96</a:t>
                </a:fld>
                <a:r>
                  <a:rPr lang="en-GB" sz="1800" b="1" dirty="0">
                    <a:solidFill>
                      <a:srgbClr val="282878"/>
                    </a:solidFill>
                  </a:rPr>
                  <a:t> </a:t>
                </a:r>
              </a:p>
            </p:txBody>
          </p:sp>
        </p:grpSp>
      </p:grpSp>
      <p:sp>
        <p:nvSpPr>
          <p:cNvPr id="26"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Ionospheric Correction</a:t>
            </a:r>
          </a:p>
        </p:txBody>
      </p:sp>
      <p:grpSp>
        <p:nvGrpSpPr>
          <p:cNvPr id="31" name="Group 30"/>
          <p:cNvGrpSpPr/>
          <p:nvPr/>
        </p:nvGrpSpPr>
        <p:grpSpPr>
          <a:xfrm>
            <a:off x="4814000" y="2265436"/>
            <a:ext cx="956116" cy="741487"/>
            <a:chOff x="4457696" y="5091763"/>
            <a:chExt cx="956116" cy="741487"/>
          </a:xfrm>
        </p:grpSpPr>
        <p:sp>
          <p:nvSpPr>
            <p:cNvPr id="28" name="TextBox 27"/>
            <p:cNvSpPr txBox="1"/>
            <p:nvPr/>
          </p:nvSpPr>
          <p:spPr>
            <a:xfrm>
              <a:off x="4562877" y="5091763"/>
              <a:ext cx="711126" cy="31040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 f(N</a:t>
              </a:r>
              <a:r>
                <a:rPr lang="en-GB" sz="2000" baseline="-33000" dirty="0" smtClean="0">
                  <a:latin typeface="Arial" pitchFamily="34"/>
                  <a:ea typeface="Gothic" pitchFamily="2"/>
                  <a:cs typeface="Gothic" pitchFamily="2"/>
                </a:rPr>
                <a:t>e</a:t>
              </a:r>
              <a:r>
                <a:rPr lang="en-GB" sz="2000" dirty="0">
                  <a:latin typeface="Arial" pitchFamily="34"/>
                  <a:ea typeface="Gothic" pitchFamily="2"/>
                  <a:cs typeface="Gothic" pitchFamily="2"/>
                </a:rPr>
                <a:t>)</a:t>
              </a:r>
            </a:p>
          </p:txBody>
        </p:sp>
        <p:sp>
          <p:nvSpPr>
            <p:cNvPr id="29" name="TextBox 28"/>
            <p:cNvSpPr txBox="1"/>
            <p:nvPr/>
          </p:nvSpPr>
          <p:spPr>
            <a:xfrm>
              <a:off x="4457696" y="5522844"/>
              <a:ext cx="956116" cy="310406"/>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000" dirty="0" smtClean="0">
                  <a:latin typeface="Arial" pitchFamily="34"/>
                  <a:ea typeface="Gothic" pitchFamily="2"/>
                  <a:cs typeface="Gothic" pitchFamily="2"/>
                </a:rPr>
                <a:t>    </a:t>
              </a:r>
              <a:r>
                <a:rPr lang="el-GR" sz="2000" dirty="0" smtClean="0">
                  <a:latin typeface="Arial" pitchFamily="34"/>
                  <a:ea typeface="Gothic" pitchFamily="2"/>
                  <a:cs typeface="Gothic" pitchFamily="2"/>
                </a:rPr>
                <a:t>ν</a:t>
              </a:r>
              <a:r>
                <a:rPr lang="en-US" sz="2000" baseline="-25000" dirty="0" smtClean="0">
                  <a:latin typeface="Arial" pitchFamily="34"/>
                  <a:ea typeface="Gothic" pitchFamily="2"/>
                  <a:cs typeface="Gothic" pitchFamily="2"/>
                </a:rPr>
                <a:t>L1</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30" name="Straight Connector 29"/>
            <p:cNvSpPr/>
            <p:nvPr/>
          </p:nvSpPr>
          <p:spPr>
            <a:xfrm>
              <a:off x="4519839" y="5486773"/>
              <a:ext cx="731520" cy="1632"/>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grpSp>
        <p:nvGrpSpPr>
          <p:cNvPr id="46" name="Group 45"/>
          <p:cNvGrpSpPr/>
          <p:nvPr/>
        </p:nvGrpSpPr>
        <p:grpSpPr>
          <a:xfrm>
            <a:off x="1394138" y="2979658"/>
            <a:ext cx="1617488" cy="692704"/>
            <a:chOff x="539111" y="4084061"/>
            <a:chExt cx="1617488" cy="692704"/>
          </a:xfrm>
        </p:grpSpPr>
        <p:sp>
          <p:nvSpPr>
            <p:cNvPr id="47" name="TextBox 46"/>
            <p:cNvSpPr txBox="1"/>
            <p:nvPr/>
          </p:nvSpPr>
          <p:spPr>
            <a:xfrm>
              <a:off x="574109" y="4472964"/>
              <a:ext cx="1582490"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48" name="TextBox 47"/>
            <p:cNvSpPr txBox="1"/>
            <p:nvPr/>
          </p:nvSpPr>
          <p:spPr>
            <a:xfrm>
              <a:off x="574109" y="4084061"/>
              <a:ext cx="1582490" cy="421975"/>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49" name="Straight Connector 48"/>
            <p:cNvSpPr/>
            <p:nvPr/>
          </p:nvSpPr>
          <p:spPr>
            <a:xfrm flipV="1">
              <a:off x="539111" y="4449218"/>
              <a:ext cx="1463040" cy="553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grpSp>
        <p:nvGrpSpPr>
          <p:cNvPr id="50" name="Group 49"/>
          <p:cNvGrpSpPr/>
          <p:nvPr/>
        </p:nvGrpSpPr>
        <p:grpSpPr>
          <a:xfrm>
            <a:off x="1548514" y="4380948"/>
            <a:ext cx="1617488" cy="692704"/>
            <a:chOff x="539111" y="4084061"/>
            <a:chExt cx="1617488" cy="692704"/>
          </a:xfrm>
        </p:grpSpPr>
        <p:sp>
          <p:nvSpPr>
            <p:cNvPr id="51" name="TextBox 50"/>
            <p:cNvSpPr txBox="1"/>
            <p:nvPr/>
          </p:nvSpPr>
          <p:spPr>
            <a:xfrm>
              <a:off x="574109" y="4472964"/>
              <a:ext cx="1582490"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52" name="TextBox 51"/>
            <p:cNvSpPr txBox="1"/>
            <p:nvPr/>
          </p:nvSpPr>
          <p:spPr>
            <a:xfrm>
              <a:off x="574109" y="4084061"/>
              <a:ext cx="1582490"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       (</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53" name="Straight Connector 52"/>
            <p:cNvSpPr/>
            <p:nvPr/>
          </p:nvSpPr>
          <p:spPr>
            <a:xfrm flipV="1">
              <a:off x="539111" y="4449218"/>
              <a:ext cx="1463040" cy="553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77" y="1032113"/>
            <a:ext cx="8280027" cy="379091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After combining the second and third equations, we have:</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Dist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a:t>
            </a:r>
            <a:r>
              <a:rPr lang="en-GB" sz="2000" b="1" dirty="0" smtClean="0">
                <a:ea typeface="Gothic" pitchFamily="2"/>
                <a:cs typeface="Arial" pitchFamily="34" charset="0"/>
              </a:rPr>
              <a:t>×</a:t>
            </a:r>
            <a:r>
              <a:rPr lang="en-GB" sz="2000" dirty="0" smtClean="0">
                <a:latin typeface="Arial" pitchFamily="34"/>
                <a:ea typeface="Gothic" pitchFamily="2"/>
                <a:cs typeface="Gothic" pitchFamily="2"/>
              </a:rPr>
              <a:t> (P</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d(</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ion</a:t>
            </a:r>
          </a:p>
          <a:p>
            <a:pPr algn="ctr" hangingPunct="0">
              <a:lnSpc>
                <a:spcPct val="150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and</a:t>
            </a: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d(</a:t>
            </a:r>
            <a:r>
              <a:rPr lang="el-GR" sz="2000" dirty="0" smtClean="0">
                <a:latin typeface="Arial" pitchFamily="34"/>
                <a:ea typeface="Gothic" pitchFamily="2"/>
                <a:cs typeface="Gothic" pitchFamily="2"/>
              </a:rPr>
              <a:t>ν</a:t>
            </a:r>
            <a:r>
              <a:rPr lang="en-US" sz="2000" baseline="-25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ion</a:t>
            </a:r>
            <a:r>
              <a:rPr lang="en-GB" sz="2000" dirty="0" smtClean="0">
                <a:latin typeface="Arial" pitchFamily="34"/>
                <a:ea typeface="Gothic" pitchFamily="2"/>
                <a:cs typeface="Gothic" pitchFamily="2"/>
              </a:rPr>
              <a:t> =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×(P</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λ</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×(P</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N</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 − OE</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0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Using the modified second equation to replace d</a:t>
            </a:r>
            <a:r>
              <a:rPr lang="en-US" sz="2200" dirty="0" smtClean="0">
                <a:latin typeface="Arial" pitchFamily="34"/>
                <a:ea typeface="Gothic" pitchFamily="2"/>
                <a:cs typeface="Gothic" pitchFamily="2"/>
              </a:rPr>
              <a:t>(</a:t>
            </a:r>
            <a:r>
              <a:rPr lang="el-GR" sz="2200" dirty="0" smtClean="0">
                <a:latin typeface="Arial" pitchFamily="34"/>
                <a:ea typeface="Gothic" pitchFamily="2"/>
                <a:cs typeface="Gothic" pitchFamily="2"/>
              </a:rPr>
              <a:t>ν</a:t>
            </a:r>
            <a:r>
              <a:rPr lang="en-GB" sz="2200" baseline="-33000" dirty="0" smtClean="0">
                <a:latin typeface="Arial" pitchFamily="34"/>
                <a:ea typeface="Gothic" pitchFamily="2"/>
                <a:cs typeface="Gothic" pitchFamily="2"/>
              </a:rPr>
              <a:t>L1</a:t>
            </a:r>
            <a:r>
              <a:rPr lang="en-GB" sz="2200" dirty="0" smtClean="0">
                <a:latin typeface="Arial" pitchFamily="34"/>
                <a:ea typeface="Gothic" pitchFamily="2"/>
                <a:cs typeface="Gothic" pitchFamily="2"/>
              </a:rPr>
              <a:t>)</a:t>
            </a:r>
            <a:r>
              <a:rPr lang="en-GB" sz="2200" baseline="-33000" dirty="0" smtClean="0">
                <a:latin typeface="Arial" pitchFamily="34"/>
                <a:ea typeface="Gothic" pitchFamily="2"/>
                <a:cs typeface="Gothic" pitchFamily="2"/>
              </a:rPr>
              <a:t>ion </a:t>
            </a:r>
            <a:r>
              <a:rPr lang="en-GB" sz="2200" dirty="0" smtClean="0">
                <a:latin typeface="Arial" pitchFamily="34"/>
                <a:ea typeface="Gothic" pitchFamily="2"/>
                <a:cs typeface="Gothic" pitchFamily="2"/>
              </a:rPr>
              <a:t>in the first:</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600" dirty="0" smtClean="0">
                <a:latin typeface="Arial" pitchFamily="34"/>
                <a:ea typeface="Gothic" pitchFamily="2"/>
                <a:cs typeface="Gothic" pitchFamily="2"/>
              </a:rPr>
              <a:t>Dist = </a:t>
            </a:r>
            <a:r>
              <a:rPr lang="el-GR" sz="1600" dirty="0" smtClean="0">
                <a:latin typeface="Arial" pitchFamily="34"/>
                <a:ea typeface="Gothic" pitchFamily="2"/>
                <a:cs typeface="Gothic" pitchFamily="2"/>
              </a:rPr>
              <a:t>λ</a:t>
            </a:r>
            <a:r>
              <a:rPr lang="en-GB" sz="1600" baseline="-33000" dirty="0" smtClean="0">
                <a:latin typeface="Arial" pitchFamily="34"/>
                <a:ea typeface="Gothic" pitchFamily="2"/>
                <a:cs typeface="Gothic" pitchFamily="2"/>
              </a:rPr>
              <a:t>L1</a:t>
            </a:r>
            <a:r>
              <a:rPr lang="en-GB" sz="1600" b="1" dirty="0" smtClean="0">
                <a:ea typeface="Gothic" pitchFamily="2"/>
                <a:cs typeface="Arial" pitchFamily="34" charset="0"/>
              </a:rPr>
              <a:t>×</a:t>
            </a:r>
            <a:r>
              <a:rPr lang="en-GB" sz="1600" dirty="0" smtClean="0">
                <a:latin typeface="Arial" pitchFamily="34"/>
                <a:ea typeface="Gothic" pitchFamily="2"/>
                <a:cs typeface="Gothic" pitchFamily="2"/>
              </a:rPr>
              <a:t>(P</a:t>
            </a:r>
            <a:r>
              <a:rPr lang="en-GB" sz="1600" baseline="-33000" dirty="0" smtClean="0">
                <a:latin typeface="Arial" pitchFamily="34"/>
                <a:ea typeface="Gothic" pitchFamily="2"/>
                <a:cs typeface="Gothic" pitchFamily="2"/>
              </a:rPr>
              <a:t>L1</a:t>
            </a:r>
            <a:r>
              <a:rPr lang="en-GB" sz="1600" dirty="0" smtClean="0">
                <a:latin typeface="Arial" pitchFamily="34"/>
                <a:ea typeface="Gothic" pitchFamily="2"/>
                <a:cs typeface="Gothic" pitchFamily="2"/>
              </a:rPr>
              <a:t>+N</a:t>
            </a:r>
            <a:r>
              <a:rPr lang="en-GB" sz="1600" baseline="-33000" dirty="0" smtClean="0">
                <a:latin typeface="Arial" pitchFamily="34"/>
                <a:ea typeface="Gothic" pitchFamily="2"/>
                <a:cs typeface="Gothic" pitchFamily="2"/>
              </a:rPr>
              <a:t>L1</a:t>
            </a:r>
            <a:r>
              <a:rPr lang="en-GB" sz="1600" dirty="0" smtClean="0">
                <a:latin typeface="Arial" pitchFamily="34"/>
                <a:ea typeface="Gothic" pitchFamily="2"/>
                <a:cs typeface="Gothic" pitchFamily="2"/>
              </a:rPr>
              <a:t>)+OE</a:t>
            </a:r>
            <a:r>
              <a:rPr lang="en-GB" sz="1600" baseline="-33000" dirty="0" smtClean="0">
                <a:latin typeface="Arial" pitchFamily="34"/>
                <a:ea typeface="Gothic" pitchFamily="2"/>
                <a:cs typeface="Gothic" pitchFamily="2"/>
              </a:rPr>
              <a:t>L1</a:t>
            </a:r>
            <a:r>
              <a:rPr lang="en-GB" sz="1600" dirty="0" smtClean="0">
                <a:latin typeface="Arial" pitchFamily="34"/>
                <a:ea typeface="Gothic" pitchFamily="2"/>
                <a:cs typeface="Gothic" pitchFamily="2"/>
              </a:rPr>
              <a:t>−                      × [</a:t>
            </a:r>
            <a:r>
              <a:rPr lang="el-GR" sz="1600" dirty="0" smtClean="0">
                <a:latin typeface="Arial" pitchFamily="34"/>
                <a:ea typeface="Gothic" pitchFamily="2"/>
                <a:cs typeface="Gothic" pitchFamily="2"/>
              </a:rPr>
              <a:t>λ</a:t>
            </a:r>
            <a:r>
              <a:rPr lang="en-GB" sz="1600" baseline="-33000" dirty="0" smtClean="0">
                <a:latin typeface="Arial" pitchFamily="34"/>
                <a:ea typeface="Gothic" pitchFamily="2"/>
                <a:cs typeface="Gothic" pitchFamily="2"/>
              </a:rPr>
              <a:t>L1</a:t>
            </a:r>
            <a:r>
              <a:rPr lang="en-GB" sz="1600" dirty="0" smtClean="0">
                <a:latin typeface="Arial" pitchFamily="34"/>
                <a:ea typeface="Gothic" pitchFamily="2"/>
                <a:cs typeface="Gothic" pitchFamily="2"/>
              </a:rPr>
              <a:t>×(P</a:t>
            </a:r>
            <a:r>
              <a:rPr lang="en-GB" sz="1600" baseline="-33000" dirty="0" smtClean="0">
                <a:latin typeface="Arial" pitchFamily="34"/>
                <a:ea typeface="Gothic" pitchFamily="2"/>
                <a:cs typeface="Gothic" pitchFamily="2"/>
              </a:rPr>
              <a:t>L1</a:t>
            </a:r>
            <a:r>
              <a:rPr lang="en-GB" sz="1600" dirty="0" smtClean="0">
                <a:latin typeface="Arial" pitchFamily="34"/>
                <a:ea typeface="Gothic" pitchFamily="2"/>
                <a:cs typeface="Gothic" pitchFamily="2"/>
              </a:rPr>
              <a:t>+N</a:t>
            </a:r>
            <a:r>
              <a:rPr lang="en-GB" sz="1600" baseline="-33000" dirty="0" smtClean="0">
                <a:latin typeface="Arial" pitchFamily="34"/>
                <a:ea typeface="Gothic" pitchFamily="2"/>
                <a:cs typeface="Gothic" pitchFamily="2"/>
              </a:rPr>
              <a:t>L1</a:t>
            </a:r>
            <a:r>
              <a:rPr lang="en-GB" sz="1600" dirty="0" smtClean="0">
                <a:latin typeface="Arial" pitchFamily="34"/>
                <a:ea typeface="Gothic" pitchFamily="2"/>
                <a:cs typeface="Gothic" pitchFamily="2"/>
              </a:rPr>
              <a:t>)+OE</a:t>
            </a:r>
            <a:r>
              <a:rPr lang="en-GB" sz="1600" baseline="-25000" dirty="0" smtClean="0">
                <a:latin typeface="Arial" pitchFamily="34"/>
                <a:ea typeface="Gothic" pitchFamily="2"/>
                <a:cs typeface="Gothic" pitchFamily="2"/>
              </a:rPr>
              <a:t>L1</a:t>
            </a:r>
            <a:r>
              <a:rPr lang="en-GB" sz="1600" dirty="0" smtClean="0">
                <a:latin typeface="Arial" pitchFamily="34"/>
                <a:ea typeface="Gothic" pitchFamily="2"/>
                <a:cs typeface="Gothic" pitchFamily="2"/>
              </a:rPr>
              <a:t>−</a:t>
            </a:r>
            <a:r>
              <a:rPr lang="el-GR" sz="1600" dirty="0" smtClean="0">
                <a:latin typeface="Arial" pitchFamily="34"/>
                <a:ea typeface="Gothic" pitchFamily="2"/>
                <a:cs typeface="Gothic" pitchFamily="2"/>
              </a:rPr>
              <a:t>λ</a:t>
            </a:r>
            <a:r>
              <a:rPr lang="en-GB" sz="1600" baseline="-33000" dirty="0" smtClean="0">
                <a:latin typeface="Arial" pitchFamily="34"/>
                <a:ea typeface="Gothic" pitchFamily="2"/>
                <a:cs typeface="Gothic" pitchFamily="2"/>
              </a:rPr>
              <a:t>L2</a:t>
            </a:r>
            <a:r>
              <a:rPr lang="en-GB" sz="1600" dirty="0" smtClean="0">
                <a:latin typeface="Arial" pitchFamily="34"/>
                <a:ea typeface="Gothic" pitchFamily="2"/>
                <a:cs typeface="Gothic" pitchFamily="2"/>
              </a:rPr>
              <a:t>×(P</a:t>
            </a:r>
            <a:r>
              <a:rPr lang="en-GB" sz="1600" baseline="-33000" dirty="0" smtClean="0">
                <a:latin typeface="Arial" pitchFamily="34"/>
                <a:ea typeface="Gothic" pitchFamily="2"/>
                <a:cs typeface="Gothic" pitchFamily="2"/>
              </a:rPr>
              <a:t>L2</a:t>
            </a:r>
            <a:r>
              <a:rPr lang="en-GB" sz="1600" dirty="0" smtClean="0">
                <a:latin typeface="Arial" pitchFamily="34"/>
                <a:ea typeface="Gothic" pitchFamily="2"/>
                <a:cs typeface="Gothic" pitchFamily="2"/>
              </a:rPr>
              <a:t>+N</a:t>
            </a:r>
            <a:r>
              <a:rPr lang="en-GB" sz="1600" baseline="-33000" dirty="0" smtClean="0">
                <a:latin typeface="Arial" pitchFamily="34"/>
                <a:ea typeface="Gothic" pitchFamily="2"/>
                <a:cs typeface="Gothic" pitchFamily="2"/>
              </a:rPr>
              <a:t>L2</a:t>
            </a:r>
            <a:r>
              <a:rPr lang="en-GB" sz="1600" dirty="0" smtClean="0">
                <a:latin typeface="Arial" pitchFamily="34"/>
                <a:ea typeface="Gothic" pitchFamily="2"/>
                <a:cs typeface="Gothic" pitchFamily="2"/>
              </a:rPr>
              <a:t>)−OE</a:t>
            </a:r>
            <a:r>
              <a:rPr lang="en-GB" sz="1600" baseline="-33000" dirty="0" smtClean="0">
                <a:latin typeface="Arial" pitchFamily="34"/>
                <a:ea typeface="Gothic" pitchFamily="2"/>
                <a:cs typeface="Gothic" pitchFamily="2"/>
              </a:rPr>
              <a:t>L2</a:t>
            </a:r>
            <a:r>
              <a:rPr lang="en-GB" sz="1600" dirty="0" smtClean="0">
                <a:latin typeface="Arial" pitchFamily="34"/>
                <a:ea typeface="Gothic" pitchFamily="2"/>
                <a:cs typeface="Gothic" pitchFamily="2"/>
              </a:rPr>
              <a:t>]</a:t>
            </a:r>
          </a:p>
        </p:txBody>
      </p:sp>
      <p:grpSp>
        <p:nvGrpSpPr>
          <p:cNvPr id="3" name="Group 5"/>
          <p:cNvGrpSpPr/>
          <p:nvPr/>
        </p:nvGrpSpPr>
        <p:grpSpPr>
          <a:xfrm>
            <a:off x="406683" y="0"/>
            <a:ext cx="9426086" cy="4042575"/>
            <a:chOff x="448198" y="-196432"/>
            <a:chExt cx="10388332" cy="4458061"/>
          </a:xfrm>
        </p:grpSpPr>
        <p:sp>
          <p:nvSpPr>
            <p:cNvPr id="7" name="TextBox 6"/>
            <p:cNvSpPr txBox="1"/>
            <p:nvPr/>
          </p:nvSpPr>
          <p:spPr>
            <a:xfrm>
              <a:off x="448198" y="3919320"/>
              <a:ext cx="8791644" cy="342309"/>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baseline="-33000" dirty="0">
                <a:latin typeface="Arial" pitchFamily="34"/>
                <a:ea typeface="Gothic" pitchFamily="2"/>
                <a:cs typeface="Gothic" pitchFamily="2"/>
              </a:endParaRPr>
            </a:p>
          </p:txBody>
        </p:sp>
        <p:sp>
          <p:nvSpPr>
            <p:cNvPr id="8" name="TextBox 7"/>
            <p:cNvSpPr txBox="1"/>
            <p:nvPr/>
          </p:nvSpPr>
          <p:spPr>
            <a:xfrm>
              <a:off x="3792410" y="-196432"/>
              <a:ext cx="7044120" cy="342309"/>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a:latin typeface="Arial" pitchFamily="34"/>
                <a:ea typeface="Gothic" pitchFamily="2"/>
                <a:cs typeface="Gothic" pitchFamily="2"/>
              </a:endParaRPr>
            </a:p>
          </p:txBody>
        </p:sp>
      </p:grpSp>
      <p:grpSp>
        <p:nvGrpSpPr>
          <p:cNvPr id="4" name="Group 2"/>
          <p:cNvGrpSpPr>
            <a:grpSpLocks/>
          </p:cNvGrpSpPr>
          <p:nvPr/>
        </p:nvGrpSpPr>
        <p:grpSpPr bwMode="auto">
          <a:xfrm>
            <a:off x="174625" y="6562725"/>
            <a:ext cx="1460500" cy="277813"/>
            <a:chOff x="121" y="4559"/>
            <a:chExt cx="1014" cy="193"/>
          </a:xfrm>
        </p:grpSpPr>
        <p:sp>
          <p:nvSpPr>
            <p:cNvPr id="16"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5" name="Group 4"/>
            <p:cNvGrpSpPr>
              <a:grpSpLocks/>
            </p:cNvGrpSpPr>
            <p:nvPr/>
          </p:nvGrpSpPr>
          <p:grpSpPr bwMode="auto">
            <a:xfrm>
              <a:off x="121" y="4559"/>
              <a:ext cx="1014" cy="193"/>
              <a:chOff x="121" y="4559"/>
              <a:chExt cx="1014" cy="193"/>
            </a:xfrm>
          </p:grpSpPr>
          <p:sp>
            <p:nvSpPr>
              <p:cNvPr id="18"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9"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6" name="Group 7"/>
          <p:cNvGrpSpPr>
            <a:grpSpLocks/>
          </p:cNvGrpSpPr>
          <p:nvPr/>
        </p:nvGrpSpPr>
        <p:grpSpPr bwMode="auto">
          <a:xfrm>
            <a:off x="8505825" y="6540500"/>
            <a:ext cx="257175" cy="277813"/>
            <a:chOff x="5904" y="4543"/>
            <a:chExt cx="178" cy="193"/>
          </a:xfrm>
        </p:grpSpPr>
        <p:sp>
          <p:nvSpPr>
            <p:cNvPr id="21"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9" name="Group 9"/>
            <p:cNvGrpSpPr>
              <a:grpSpLocks/>
            </p:cNvGrpSpPr>
            <p:nvPr/>
          </p:nvGrpSpPr>
          <p:grpSpPr bwMode="auto">
            <a:xfrm>
              <a:off x="5904" y="4543"/>
              <a:ext cx="178" cy="193"/>
              <a:chOff x="5904" y="4543"/>
              <a:chExt cx="178" cy="193"/>
            </a:xfrm>
          </p:grpSpPr>
          <p:sp>
            <p:nvSpPr>
              <p:cNvPr id="23"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4"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97</a:t>
                </a:fld>
                <a:r>
                  <a:rPr lang="en-GB" sz="1800" b="1" dirty="0">
                    <a:solidFill>
                      <a:srgbClr val="282878"/>
                    </a:solidFill>
                  </a:rPr>
                  <a:t> </a:t>
                </a:r>
              </a:p>
            </p:txBody>
          </p:sp>
        </p:grpSp>
      </p:grpSp>
      <p:sp>
        <p:nvSpPr>
          <p:cNvPr id="26"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Ionospheric Correction</a:t>
            </a:r>
          </a:p>
        </p:txBody>
      </p:sp>
      <p:grpSp>
        <p:nvGrpSpPr>
          <p:cNvPr id="13" name="Group 45"/>
          <p:cNvGrpSpPr/>
          <p:nvPr/>
        </p:nvGrpSpPr>
        <p:grpSpPr>
          <a:xfrm>
            <a:off x="1536642" y="2540269"/>
            <a:ext cx="1617488" cy="692704"/>
            <a:chOff x="539111" y="4084061"/>
            <a:chExt cx="1617488" cy="692704"/>
          </a:xfrm>
        </p:grpSpPr>
        <p:sp>
          <p:nvSpPr>
            <p:cNvPr id="47" name="TextBox 46"/>
            <p:cNvSpPr txBox="1"/>
            <p:nvPr/>
          </p:nvSpPr>
          <p:spPr>
            <a:xfrm>
              <a:off x="574109" y="4472964"/>
              <a:ext cx="1582490"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r>
                <a:rPr lang="en-GB" sz="2000" dirty="0" smtClean="0">
                  <a:latin typeface="Arial" pitchFamily="34"/>
                  <a:ea typeface="Gothic" pitchFamily="2"/>
                  <a:cs typeface="Gothic" pitchFamily="2"/>
                </a:rPr>
                <a:t> − (</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L1</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48" name="TextBox 47"/>
            <p:cNvSpPr txBox="1"/>
            <p:nvPr/>
          </p:nvSpPr>
          <p:spPr>
            <a:xfrm>
              <a:off x="574109" y="4084061"/>
              <a:ext cx="1582490" cy="303801"/>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       (</a:t>
              </a:r>
              <a:r>
                <a:rPr lang="el-GR" sz="2000" dirty="0" smtClean="0">
                  <a:latin typeface="Arial" pitchFamily="34"/>
                  <a:ea typeface="Gothic" pitchFamily="2"/>
                  <a:cs typeface="Gothic" pitchFamily="2"/>
                </a:rPr>
                <a:t>ν</a:t>
              </a:r>
              <a:r>
                <a:rPr lang="en-GB" sz="2000" baseline="-33000" dirty="0" smtClean="0">
                  <a:latin typeface="Arial" pitchFamily="34"/>
                  <a:ea typeface="Gothic" pitchFamily="2"/>
                  <a:cs typeface="Gothic" pitchFamily="2"/>
                </a:rPr>
                <a:t>L2</a:t>
              </a:r>
              <a:r>
                <a:rPr lang="en-GB" sz="2000" dirty="0" smtClean="0">
                  <a:latin typeface="Arial" pitchFamily="34"/>
                  <a:ea typeface="Gothic" pitchFamily="2"/>
                  <a:cs typeface="Gothic" pitchFamily="2"/>
                </a:rPr>
                <a:t>)</a:t>
              </a:r>
              <a:r>
                <a:rPr lang="en-GB" sz="2000" baseline="33000" dirty="0" smtClean="0">
                  <a:latin typeface="Arial" pitchFamily="34"/>
                  <a:ea typeface="Gothic" pitchFamily="2"/>
                  <a:cs typeface="Gothic" pitchFamily="2"/>
                </a:rPr>
                <a:t>2</a:t>
              </a:r>
              <a:endParaRPr lang="en-GB" sz="2000" baseline="33000" dirty="0">
                <a:latin typeface="Arial" pitchFamily="34"/>
                <a:ea typeface="Gothic" pitchFamily="2"/>
                <a:cs typeface="Gothic" pitchFamily="2"/>
              </a:endParaRPr>
            </a:p>
          </p:txBody>
        </p:sp>
        <p:sp>
          <p:nvSpPr>
            <p:cNvPr id="49" name="Straight Connector 48"/>
            <p:cNvSpPr/>
            <p:nvPr/>
          </p:nvSpPr>
          <p:spPr>
            <a:xfrm flipV="1">
              <a:off x="539111" y="4449218"/>
              <a:ext cx="1463040" cy="553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grpSp>
        <p:nvGrpSpPr>
          <p:cNvPr id="14" name="Group 49"/>
          <p:cNvGrpSpPr/>
          <p:nvPr/>
        </p:nvGrpSpPr>
        <p:grpSpPr>
          <a:xfrm>
            <a:off x="3287483" y="4202818"/>
            <a:ext cx="1201377" cy="614670"/>
            <a:chOff x="574109" y="4084061"/>
            <a:chExt cx="1582490" cy="614670"/>
          </a:xfrm>
        </p:grpSpPr>
        <p:sp>
          <p:nvSpPr>
            <p:cNvPr id="51" name="TextBox 50"/>
            <p:cNvSpPr txBox="1"/>
            <p:nvPr/>
          </p:nvSpPr>
          <p:spPr>
            <a:xfrm>
              <a:off x="574109" y="4472964"/>
              <a:ext cx="1582490" cy="225767"/>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1600" dirty="0" smtClean="0">
                  <a:latin typeface="Arial" pitchFamily="34"/>
                  <a:ea typeface="Gothic" pitchFamily="2"/>
                  <a:cs typeface="Gothic" pitchFamily="2"/>
                </a:rPr>
                <a:t>(</a:t>
              </a:r>
              <a:r>
                <a:rPr lang="el-GR" sz="1600" dirty="0" smtClean="0">
                  <a:latin typeface="Arial" pitchFamily="34"/>
                  <a:ea typeface="Gothic" pitchFamily="2"/>
                  <a:cs typeface="Gothic" pitchFamily="2"/>
                </a:rPr>
                <a:t>ν</a:t>
              </a:r>
              <a:r>
                <a:rPr lang="en-GB" sz="1600" baseline="-33000" dirty="0" smtClean="0">
                  <a:latin typeface="Arial" pitchFamily="34"/>
                  <a:ea typeface="Gothic" pitchFamily="2"/>
                  <a:cs typeface="Gothic" pitchFamily="2"/>
                </a:rPr>
                <a:t>L2</a:t>
              </a:r>
              <a:r>
                <a:rPr lang="en-GB" sz="1600" dirty="0" smtClean="0">
                  <a:latin typeface="Arial" pitchFamily="34"/>
                  <a:ea typeface="Gothic" pitchFamily="2"/>
                  <a:cs typeface="Gothic" pitchFamily="2"/>
                </a:rPr>
                <a:t>)</a:t>
              </a:r>
              <a:r>
                <a:rPr lang="en-GB" sz="1600" baseline="33000" dirty="0" smtClean="0">
                  <a:latin typeface="Arial" pitchFamily="34"/>
                  <a:ea typeface="Gothic" pitchFamily="2"/>
                  <a:cs typeface="Gothic" pitchFamily="2"/>
                </a:rPr>
                <a:t>2</a:t>
              </a:r>
              <a:r>
                <a:rPr lang="en-GB" sz="1600" dirty="0" smtClean="0">
                  <a:latin typeface="Arial" pitchFamily="34"/>
                  <a:ea typeface="Gothic" pitchFamily="2"/>
                  <a:cs typeface="Gothic" pitchFamily="2"/>
                </a:rPr>
                <a:t> − (</a:t>
              </a:r>
              <a:r>
                <a:rPr lang="el-GR" sz="1600" dirty="0" smtClean="0">
                  <a:latin typeface="Arial" pitchFamily="34"/>
                  <a:ea typeface="Gothic" pitchFamily="2"/>
                  <a:cs typeface="Gothic" pitchFamily="2"/>
                </a:rPr>
                <a:t>ν</a:t>
              </a:r>
              <a:r>
                <a:rPr lang="en-GB" sz="1600" baseline="-33000" dirty="0" smtClean="0">
                  <a:latin typeface="Arial" pitchFamily="34"/>
                  <a:ea typeface="Gothic" pitchFamily="2"/>
                  <a:cs typeface="Gothic" pitchFamily="2"/>
                </a:rPr>
                <a:t>L1</a:t>
              </a:r>
              <a:r>
                <a:rPr lang="en-GB" sz="1600" dirty="0" smtClean="0">
                  <a:latin typeface="Arial" pitchFamily="34"/>
                  <a:ea typeface="Gothic" pitchFamily="2"/>
                  <a:cs typeface="Gothic" pitchFamily="2"/>
                </a:rPr>
                <a:t>)</a:t>
              </a:r>
              <a:r>
                <a:rPr lang="en-GB" sz="1600" baseline="33000" dirty="0" smtClean="0">
                  <a:latin typeface="Arial" pitchFamily="34"/>
                  <a:ea typeface="Gothic" pitchFamily="2"/>
                  <a:cs typeface="Gothic" pitchFamily="2"/>
                </a:rPr>
                <a:t>2</a:t>
              </a:r>
              <a:endParaRPr lang="en-GB" sz="1600" baseline="33000" dirty="0">
                <a:latin typeface="Arial" pitchFamily="34"/>
                <a:ea typeface="Gothic" pitchFamily="2"/>
                <a:cs typeface="Gothic" pitchFamily="2"/>
              </a:endParaRPr>
            </a:p>
          </p:txBody>
        </p:sp>
        <p:sp>
          <p:nvSpPr>
            <p:cNvPr id="52" name="TextBox 51"/>
            <p:cNvSpPr txBox="1"/>
            <p:nvPr/>
          </p:nvSpPr>
          <p:spPr>
            <a:xfrm>
              <a:off x="574109" y="4084061"/>
              <a:ext cx="1582490" cy="282257"/>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     </a:t>
              </a:r>
              <a:r>
                <a:rPr lang="en-GB" sz="1600" dirty="0" smtClean="0">
                  <a:latin typeface="Arial" pitchFamily="34"/>
                  <a:ea typeface="Gothic" pitchFamily="2"/>
                  <a:cs typeface="Gothic" pitchFamily="2"/>
                </a:rPr>
                <a:t> (</a:t>
              </a:r>
              <a:r>
                <a:rPr lang="el-GR" sz="1600" dirty="0" smtClean="0">
                  <a:latin typeface="Arial" pitchFamily="34"/>
                  <a:ea typeface="Gothic" pitchFamily="2"/>
                  <a:cs typeface="Gothic" pitchFamily="2"/>
                </a:rPr>
                <a:t>ν</a:t>
              </a:r>
              <a:r>
                <a:rPr lang="en-GB" sz="1600" baseline="-33000" dirty="0" smtClean="0">
                  <a:latin typeface="Arial" pitchFamily="34"/>
                  <a:ea typeface="Gothic" pitchFamily="2"/>
                  <a:cs typeface="Gothic" pitchFamily="2"/>
                </a:rPr>
                <a:t>L2</a:t>
              </a:r>
              <a:r>
                <a:rPr lang="en-GB" sz="1600" dirty="0" smtClean="0">
                  <a:latin typeface="Arial" pitchFamily="34"/>
                  <a:ea typeface="Gothic" pitchFamily="2"/>
                  <a:cs typeface="Gothic" pitchFamily="2"/>
                </a:rPr>
                <a:t>)</a:t>
              </a:r>
              <a:r>
                <a:rPr lang="en-GB" sz="1600" baseline="33000" dirty="0" smtClean="0">
                  <a:latin typeface="Arial" pitchFamily="34"/>
                  <a:ea typeface="Gothic" pitchFamily="2"/>
                  <a:cs typeface="Gothic" pitchFamily="2"/>
                </a:rPr>
                <a:t>2</a:t>
              </a:r>
              <a:endParaRPr lang="en-GB" sz="1600" baseline="33000" dirty="0">
                <a:latin typeface="Arial" pitchFamily="34"/>
                <a:ea typeface="Gothic" pitchFamily="2"/>
                <a:cs typeface="Gothic" pitchFamily="2"/>
              </a:endParaRPr>
            </a:p>
          </p:txBody>
        </p:sp>
        <p:sp>
          <p:nvSpPr>
            <p:cNvPr id="53" name="Straight Connector 52"/>
            <p:cNvSpPr/>
            <p:nvPr/>
          </p:nvSpPr>
          <p:spPr>
            <a:xfrm flipV="1">
              <a:off x="582203" y="4449218"/>
              <a:ext cx="1565818" cy="553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877" y="1032113"/>
            <a:ext cx="8280027" cy="510332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200" dirty="0" smtClean="0">
                <a:latin typeface="Arial" pitchFamily="34"/>
                <a:ea typeface="Gothic" pitchFamily="2"/>
                <a:cs typeface="Gothic" pitchFamily="2"/>
              </a:rPr>
              <a:t>Taking this equation, grouping like terms and rewriting a bit gives: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dirty="0" smtClean="0">
              <a:latin typeface="Arial" pitchFamily="34"/>
              <a:ea typeface="Gothic" pitchFamily="2"/>
              <a:cs typeface="Gothic" pitchFamily="2"/>
            </a:endParaRP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dirty="0" smtClean="0">
                <a:latin typeface="Arial" pitchFamily="34"/>
                <a:ea typeface="Gothic" pitchFamily="2"/>
                <a:cs typeface="Gothic" pitchFamily="2"/>
              </a:rPr>
              <a:t>Dist =                        [</a:t>
            </a:r>
            <a:r>
              <a:rPr lang="el-GR" dirty="0" smtClean="0">
                <a:latin typeface="Arial" pitchFamily="34"/>
                <a:ea typeface="Gothic" pitchFamily="2"/>
                <a:cs typeface="Gothic" pitchFamily="2"/>
              </a:rPr>
              <a:t>λ</a:t>
            </a:r>
            <a:r>
              <a:rPr lang="en-GB" baseline="-33000" dirty="0" smtClean="0">
                <a:latin typeface="Arial" pitchFamily="34"/>
                <a:ea typeface="Gothic" pitchFamily="2"/>
                <a:cs typeface="Gothic" pitchFamily="2"/>
              </a:rPr>
              <a:t>L1</a:t>
            </a:r>
            <a:r>
              <a:rPr lang="en-GB" dirty="0" smtClean="0">
                <a:latin typeface="Arial" pitchFamily="34"/>
                <a:ea typeface="Gothic" pitchFamily="2"/>
                <a:cs typeface="Gothic" pitchFamily="2"/>
              </a:rPr>
              <a:t>(P</a:t>
            </a:r>
            <a:r>
              <a:rPr lang="en-GB" baseline="-33000" dirty="0" smtClean="0">
                <a:latin typeface="Arial" pitchFamily="34"/>
                <a:ea typeface="Gothic" pitchFamily="2"/>
                <a:cs typeface="Gothic" pitchFamily="2"/>
              </a:rPr>
              <a:t>L1</a:t>
            </a:r>
            <a:r>
              <a:rPr lang="en-GB" dirty="0" smtClean="0">
                <a:latin typeface="Arial" pitchFamily="34"/>
                <a:ea typeface="Gothic" pitchFamily="2"/>
                <a:cs typeface="Gothic" pitchFamily="2"/>
              </a:rPr>
              <a:t>+N</a:t>
            </a:r>
            <a:r>
              <a:rPr lang="en-GB" baseline="-33000" dirty="0" smtClean="0">
                <a:latin typeface="Arial" pitchFamily="34"/>
                <a:ea typeface="Gothic" pitchFamily="2"/>
                <a:cs typeface="Gothic" pitchFamily="2"/>
              </a:rPr>
              <a:t>L1</a:t>
            </a:r>
            <a:r>
              <a:rPr lang="en-GB" dirty="0" smtClean="0">
                <a:latin typeface="Arial" pitchFamily="34"/>
                <a:ea typeface="Gothic" pitchFamily="2"/>
                <a:cs typeface="Gothic" pitchFamily="2"/>
              </a:rPr>
              <a:t>)+OE</a:t>
            </a:r>
            <a:r>
              <a:rPr lang="en-GB" baseline="-33000" dirty="0" smtClean="0">
                <a:latin typeface="Arial" pitchFamily="34"/>
                <a:ea typeface="Gothic" pitchFamily="2"/>
                <a:cs typeface="Gothic" pitchFamily="2"/>
              </a:rPr>
              <a:t>L1</a:t>
            </a:r>
            <a:r>
              <a:rPr lang="en-GB" dirty="0" smtClean="0">
                <a:latin typeface="Arial" pitchFamily="34"/>
                <a:ea typeface="Gothic" pitchFamily="2"/>
                <a:cs typeface="Gothic" pitchFamily="2"/>
              </a:rPr>
              <a:t>] -                      [</a:t>
            </a:r>
            <a:r>
              <a:rPr lang="el-GR" dirty="0" smtClean="0">
                <a:latin typeface="Arial" pitchFamily="34"/>
                <a:ea typeface="Gothic" pitchFamily="2"/>
                <a:cs typeface="Gothic" pitchFamily="2"/>
              </a:rPr>
              <a:t>λ</a:t>
            </a:r>
            <a:r>
              <a:rPr lang="en-GB" baseline="-33000" dirty="0" smtClean="0">
                <a:latin typeface="Arial" pitchFamily="34"/>
                <a:ea typeface="Gothic" pitchFamily="2"/>
                <a:cs typeface="Gothic" pitchFamily="2"/>
              </a:rPr>
              <a:t>L2</a:t>
            </a:r>
            <a:r>
              <a:rPr lang="en-GB" dirty="0" smtClean="0">
                <a:latin typeface="Arial" pitchFamily="34"/>
                <a:ea typeface="Gothic" pitchFamily="2"/>
                <a:cs typeface="Gothic" pitchFamily="2"/>
              </a:rPr>
              <a:t>(P</a:t>
            </a:r>
            <a:r>
              <a:rPr lang="en-GB" baseline="-33000" dirty="0" smtClean="0">
                <a:latin typeface="Arial" pitchFamily="34"/>
                <a:ea typeface="Gothic" pitchFamily="2"/>
                <a:cs typeface="Gothic" pitchFamily="2"/>
              </a:rPr>
              <a:t>L2</a:t>
            </a:r>
            <a:r>
              <a:rPr lang="en-GB" dirty="0" smtClean="0">
                <a:latin typeface="Arial" pitchFamily="34"/>
                <a:ea typeface="Gothic" pitchFamily="2"/>
                <a:cs typeface="Gothic" pitchFamily="2"/>
              </a:rPr>
              <a:t>+N</a:t>
            </a:r>
            <a:r>
              <a:rPr lang="en-GB" baseline="-33000" dirty="0" smtClean="0">
                <a:latin typeface="Arial" pitchFamily="34"/>
                <a:ea typeface="Gothic" pitchFamily="2"/>
                <a:cs typeface="Gothic" pitchFamily="2"/>
              </a:rPr>
              <a:t>L2</a:t>
            </a:r>
            <a:r>
              <a:rPr lang="en-GB" dirty="0" smtClean="0">
                <a:latin typeface="Arial" pitchFamily="34"/>
                <a:ea typeface="Gothic" pitchFamily="2"/>
                <a:cs typeface="Gothic" pitchFamily="2"/>
              </a:rPr>
              <a:t>)−OE</a:t>
            </a:r>
            <a:r>
              <a:rPr lang="en-GB" baseline="-33000" dirty="0" smtClean="0">
                <a:latin typeface="Arial" pitchFamily="34"/>
                <a:ea typeface="Gothic" pitchFamily="2"/>
                <a:cs typeface="Gothic" pitchFamily="2"/>
              </a:rPr>
              <a:t>L2</a:t>
            </a:r>
            <a:r>
              <a:rPr lang="en-GB" dirty="0" smtClean="0">
                <a:latin typeface="Arial" pitchFamily="34"/>
                <a:ea typeface="Gothic" pitchFamily="2"/>
                <a:cs typeface="Gothic" pitchFamily="2"/>
              </a:rPr>
              <a:t>]</a:t>
            </a:r>
          </a:p>
          <a:p>
            <a:pPr algn="ct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2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Look at this equation for a moment. There are no total electron count terms; no ionospheric delay terms!</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Arial" pitchFamily="34" charset="0"/>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Arial" pitchFamily="34" charset="0"/>
              </a:rPr>
              <a:t>We’ve demonstrated that by combining our L1 and L2 observations using the correct coefficients, we can create an </a:t>
            </a:r>
            <a:r>
              <a:rPr lang="en-GB" sz="2400" b="1" dirty="0" smtClean="0">
                <a:latin typeface="Arial" pitchFamily="34"/>
                <a:ea typeface="Gothic" pitchFamily="2"/>
                <a:cs typeface="Arial" pitchFamily="34" charset="0"/>
              </a:rPr>
              <a:t>ionosphere-free observable</a:t>
            </a:r>
            <a:r>
              <a:rPr lang="en-GB" sz="2400" dirty="0" smtClean="0">
                <a:latin typeface="Arial" pitchFamily="34"/>
                <a:ea typeface="Gothic" pitchFamily="2"/>
                <a:cs typeface="Arial" pitchFamily="34" charset="0"/>
              </a:rPr>
              <a:t>. This </a:t>
            </a:r>
            <a:r>
              <a:rPr lang="en-GB" sz="2400" b="1" dirty="0" smtClean="0">
                <a:latin typeface="Arial" pitchFamily="34"/>
                <a:ea typeface="Gothic" pitchFamily="2"/>
                <a:cs typeface="Arial" pitchFamily="34" charset="0"/>
              </a:rPr>
              <a:t>dual frequency </a:t>
            </a:r>
            <a:r>
              <a:rPr lang="en-GB" sz="2400" dirty="0" smtClean="0">
                <a:latin typeface="Arial" pitchFamily="34"/>
                <a:ea typeface="Gothic" pitchFamily="2"/>
                <a:cs typeface="Arial" pitchFamily="34" charset="0"/>
              </a:rPr>
              <a:t>combination is called the </a:t>
            </a:r>
            <a:r>
              <a:rPr lang="en-GB" sz="2400" b="1" dirty="0" smtClean="0">
                <a:latin typeface="Arial" pitchFamily="34"/>
                <a:ea typeface="Gothic" pitchFamily="2"/>
                <a:cs typeface="Arial" pitchFamily="34" charset="0"/>
              </a:rPr>
              <a:t>ion-free</a:t>
            </a:r>
            <a:r>
              <a:rPr lang="en-GB" sz="2400" dirty="0" smtClean="0">
                <a:latin typeface="Arial" pitchFamily="34"/>
                <a:ea typeface="Gothic" pitchFamily="2"/>
                <a:cs typeface="Arial" pitchFamily="34" charset="0"/>
              </a:rPr>
              <a:t> or </a:t>
            </a:r>
            <a:r>
              <a:rPr lang="en-GB" sz="2400" b="1" dirty="0" smtClean="0">
                <a:latin typeface="Arial" pitchFamily="34"/>
                <a:ea typeface="Gothic" pitchFamily="2"/>
                <a:cs typeface="Arial" pitchFamily="34" charset="0"/>
              </a:rPr>
              <a:t>L3</a:t>
            </a:r>
            <a:r>
              <a:rPr lang="en-GB" sz="2400" dirty="0" smtClean="0">
                <a:latin typeface="Arial" pitchFamily="34"/>
                <a:ea typeface="Gothic" pitchFamily="2"/>
                <a:cs typeface="Arial" pitchFamily="34" charset="0"/>
              </a:rPr>
              <a:t> observable in the jargon of GNSS data process, and removes the station separation limit imposed by the ionosphere.</a:t>
            </a:r>
            <a:endParaRPr lang="en-GB" sz="2200" dirty="0" smtClean="0">
              <a:latin typeface="Arial" pitchFamily="34"/>
              <a:ea typeface="Gothic" pitchFamily="2"/>
              <a:cs typeface="Gothic" pitchFamily="2"/>
            </a:endParaRPr>
          </a:p>
        </p:txBody>
      </p:sp>
      <p:grpSp>
        <p:nvGrpSpPr>
          <p:cNvPr id="4" name="Group 2"/>
          <p:cNvGrpSpPr>
            <a:grpSpLocks/>
          </p:cNvGrpSpPr>
          <p:nvPr/>
        </p:nvGrpSpPr>
        <p:grpSpPr bwMode="auto">
          <a:xfrm>
            <a:off x="174625" y="6562725"/>
            <a:ext cx="1460500" cy="277813"/>
            <a:chOff x="121" y="4559"/>
            <a:chExt cx="1014" cy="193"/>
          </a:xfrm>
        </p:grpSpPr>
        <p:sp>
          <p:nvSpPr>
            <p:cNvPr id="16"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5" name="Group 4"/>
            <p:cNvGrpSpPr>
              <a:grpSpLocks/>
            </p:cNvGrpSpPr>
            <p:nvPr/>
          </p:nvGrpSpPr>
          <p:grpSpPr bwMode="auto">
            <a:xfrm>
              <a:off x="121" y="4559"/>
              <a:ext cx="1014" cy="193"/>
              <a:chOff x="121" y="4559"/>
              <a:chExt cx="1014" cy="193"/>
            </a:xfrm>
          </p:grpSpPr>
          <p:sp>
            <p:nvSpPr>
              <p:cNvPr id="18"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9"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6" name="Group 7"/>
          <p:cNvGrpSpPr>
            <a:grpSpLocks/>
          </p:cNvGrpSpPr>
          <p:nvPr/>
        </p:nvGrpSpPr>
        <p:grpSpPr bwMode="auto">
          <a:xfrm>
            <a:off x="8505825" y="6540500"/>
            <a:ext cx="257175" cy="277813"/>
            <a:chOff x="5904" y="4543"/>
            <a:chExt cx="178" cy="193"/>
          </a:xfrm>
        </p:grpSpPr>
        <p:sp>
          <p:nvSpPr>
            <p:cNvPr id="21"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9" name="Group 9"/>
            <p:cNvGrpSpPr>
              <a:grpSpLocks/>
            </p:cNvGrpSpPr>
            <p:nvPr/>
          </p:nvGrpSpPr>
          <p:grpSpPr bwMode="auto">
            <a:xfrm>
              <a:off x="5904" y="4543"/>
              <a:ext cx="178" cy="193"/>
              <a:chOff x="5904" y="4543"/>
              <a:chExt cx="178" cy="193"/>
            </a:xfrm>
          </p:grpSpPr>
          <p:sp>
            <p:nvSpPr>
              <p:cNvPr id="23"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4"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98</a:t>
                </a:fld>
                <a:r>
                  <a:rPr lang="en-GB" sz="1800" b="1" dirty="0">
                    <a:solidFill>
                      <a:srgbClr val="282878"/>
                    </a:solidFill>
                  </a:rPr>
                  <a:t> </a:t>
                </a:r>
              </a:p>
            </p:txBody>
          </p:sp>
        </p:grpSp>
      </p:grpSp>
      <p:sp>
        <p:nvSpPr>
          <p:cNvPr id="26"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Ionospheric Correction</a:t>
            </a:r>
          </a:p>
        </p:txBody>
      </p:sp>
      <p:grpSp>
        <p:nvGrpSpPr>
          <p:cNvPr id="34" name="Group 49"/>
          <p:cNvGrpSpPr/>
          <p:nvPr/>
        </p:nvGrpSpPr>
        <p:grpSpPr>
          <a:xfrm>
            <a:off x="1428993" y="1774348"/>
            <a:ext cx="1466608" cy="617114"/>
            <a:chOff x="574109" y="4039095"/>
            <a:chExt cx="1665937" cy="779000"/>
          </a:xfrm>
        </p:grpSpPr>
        <p:sp>
          <p:nvSpPr>
            <p:cNvPr id="35" name="TextBox 34"/>
            <p:cNvSpPr txBox="1"/>
            <p:nvPr/>
          </p:nvSpPr>
          <p:spPr>
            <a:xfrm>
              <a:off x="574109" y="4472965"/>
              <a:ext cx="1665937" cy="345130"/>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dirty="0" smtClean="0">
                  <a:latin typeface="Arial" pitchFamily="34"/>
                  <a:ea typeface="Gothic" pitchFamily="2"/>
                  <a:cs typeface="Gothic" pitchFamily="2"/>
                </a:rPr>
                <a:t>(</a:t>
              </a:r>
              <a:r>
                <a:rPr lang="el-GR" dirty="0" smtClean="0">
                  <a:latin typeface="Arial" pitchFamily="34"/>
                  <a:ea typeface="Gothic" pitchFamily="2"/>
                  <a:cs typeface="Gothic" pitchFamily="2"/>
                </a:rPr>
                <a:t>ν</a:t>
              </a:r>
              <a:r>
                <a:rPr lang="en-GB" baseline="-33000" dirty="0" smtClean="0">
                  <a:latin typeface="Arial" pitchFamily="34"/>
                  <a:ea typeface="Gothic" pitchFamily="2"/>
                  <a:cs typeface="Gothic" pitchFamily="2"/>
                </a:rPr>
                <a:t>L1</a:t>
              </a:r>
              <a:r>
                <a:rPr lang="en-GB" dirty="0" smtClean="0">
                  <a:latin typeface="Arial" pitchFamily="34"/>
                  <a:ea typeface="Gothic" pitchFamily="2"/>
                  <a:cs typeface="Gothic" pitchFamily="2"/>
                </a:rPr>
                <a:t>)</a:t>
              </a:r>
              <a:r>
                <a:rPr lang="en-GB" baseline="33000" dirty="0" smtClean="0">
                  <a:latin typeface="Arial" pitchFamily="34"/>
                  <a:ea typeface="Gothic" pitchFamily="2"/>
                  <a:cs typeface="Gothic" pitchFamily="2"/>
                </a:rPr>
                <a:t>2</a:t>
              </a:r>
              <a:r>
                <a:rPr lang="en-GB" dirty="0" smtClean="0">
                  <a:latin typeface="Arial" pitchFamily="34"/>
                  <a:ea typeface="Gothic" pitchFamily="2"/>
                  <a:cs typeface="Gothic" pitchFamily="2"/>
                </a:rPr>
                <a:t> − (</a:t>
              </a:r>
              <a:r>
                <a:rPr lang="el-GR" dirty="0" smtClean="0">
                  <a:latin typeface="Arial" pitchFamily="34"/>
                  <a:ea typeface="Gothic" pitchFamily="2"/>
                  <a:cs typeface="Gothic" pitchFamily="2"/>
                </a:rPr>
                <a:t>ν</a:t>
              </a:r>
              <a:r>
                <a:rPr lang="en-GB" baseline="-33000" dirty="0" smtClean="0">
                  <a:latin typeface="Arial" pitchFamily="34"/>
                  <a:ea typeface="Gothic" pitchFamily="2"/>
                  <a:cs typeface="Gothic" pitchFamily="2"/>
                </a:rPr>
                <a:t>L2</a:t>
              </a:r>
              <a:r>
                <a:rPr lang="en-GB" dirty="0" smtClean="0">
                  <a:latin typeface="Arial" pitchFamily="34"/>
                  <a:ea typeface="Gothic" pitchFamily="2"/>
                  <a:cs typeface="Gothic" pitchFamily="2"/>
                </a:rPr>
                <a:t>)</a:t>
              </a:r>
              <a:r>
                <a:rPr lang="en-GB" baseline="33000" dirty="0" smtClean="0">
                  <a:latin typeface="Arial" pitchFamily="34"/>
                  <a:ea typeface="Gothic" pitchFamily="2"/>
                  <a:cs typeface="Gothic" pitchFamily="2"/>
                </a:rPr>
                <a:t>2</a:t>
              </a:r>
              <a:endParaRPr lang="en-GB" baseline="33000" dirty="0">
                <a:latin typeface="Arial" pitchFamily="34"/>
                <a:ea typeface="Gothic" pitchFamily="2"/>
                <a:cs typeface="Gothic" pitchFamily="2"/>
              </a:endParaRPr>
            </a:p>
          </p:txBody>
        </p:sp>
        <p:sp>
          <p:nvSpPr>
            <p:cNvPr id="36" name="TextBox 35"/>
            <p:cNvSpPr txBox="1"/>
            <p:nvPr/>
          </p:nvSpPr>
          <p:spPr>
            <a:xfrm>
              <a:off x="581937" y="4039095"/>
              <a:ext cx="1574662" cy="383496"/>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000" dirty="0" smtClean="0">
                  <a:latin typeface="Arial" pitchFamily="34"/>
                  <a:ea typeface="Gothic" pitchFamily="2"/>
                  <a:cs typeface="Gothic" pitchFamily="2"/>
                </a:rPr>
                <a:t>   </a:t>
              </a:r>
              <a:r>
                <a:rPr lang="en-GB" dirty="0" smtClean="0">
                  <a:latin typeface="Arial" pitchFamily="34"/>
                  <a:ea typeface="Gothic" pitchFamily="2"/>
                  <a:cs typeface="Gothic" pitchFamily="2"/>
                </a:rPr>
                <a:t>    (</a:t>
              </a:r>
              <a:r>
                <a:rPr lang="el-GR" dirty="0" smtClean="0">
                  <a:latin typeface="Arial" pitchFamily="34"/>
                  <a:ea typeface="Gothic" pitchFamily="2"/>
                  <a:cs typeface="Gothic" pitchFamily="2"/>
                </a:rPr>
                <a:t>ν</a:t>
              </a:r>
              <a:r>
                <a:rPr lang="en-GB" baseline="-33000" dirty="0" smtClean="0">
                  <a:latin typeface="Arial" pitchFamily="34"/>
                  <a:ea typeface="Gothic" pitchFamily="2"/>
                  <a:cs typeface="Gothic" pitchFamily="2"/>
                </a:rPr>
                <a:t>L1</a:t>
              </a:r>
              <a:r>
                <a:rPr lang="en-GB" dirty="0" smtClean="0">
                  <a:latin typeface="Arial" pitchFamily="34"/>
                  <a:ea typeface="Gothic" pitchFamily="2"/>
                  <a:cs typeface="Gothic" pitchFamily="2"/>
                </a:rPr>
                <a:t>)</a:t>
              </a:r>
              <a:r>
                <a:rPr lang="en-GB" baseline="33000" dirty="0" smtClean="0">
                  <a:latin typeface="Arial" pitchFamily="34"/>
                  <a:ea typeface="Gothic" pitchFamily="2"/>
                  <a:cs typeface="Gothic" pitchFamily="2"/>
                </a:rPr>
                <a:t>2</a:t>
              </a:r>
              <a:endParaRPr lang="en-GB" baseline="33000" dirty="0">
                <a:latin typeface="Arial" pitchFamily="34"/>
                <a:ea typeface="Gothic" pitchFamily="2"/>
                <a:cs typeface="Gothic" pitchFamily="2"/>
              </a:endParaRPr>
            </a:p>
          </p:txBody>
        </p:sp>
        <p:sp>
          <p:nvSpPr>
            <p:cNvPr id="37" name="Straight Connector 36"/>
            <p:cNvSpPr/>
            <p:nvPr/>
          </p:nvSpPr>
          <p:spPr>
            <a:xfrm flipV="1">
              <a:off x="582203" y="4449218"/>
              <a:ext cx="1565818" cy="553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grpSp>
        <p:nvGrpSpPr>
          <p:cNvPr id="38" name="Group 49"/>
          <p:cNvGrpSpPr/>
          <p:nvPr/>
        </p:nvGrpSpPr>
        <p:grpSpPr>
          <a:xfrm>
            <a:off x="5076694" y="1800078"/>
            <a:ext cx="1405250" cy="602936"/>
            <a:chOff x="574109" y="4143436"/>
            <a:chExt cx="1582490" cy="602936"/>
          </a:xfrm>
        </p:grpSpPr>
        <p:sp>
          <p:nvSpPr>
            <p:cNvPr id="39" name="TextBox 38"/>
            <p:cNvSpPr txBox="1"/>
            <p:nvPr/>
          </p:nvSpPr>
          <p:spPr>
            <a:xfrm>
              <a:off x="574109" y="4472964"/>
              <a:ext cx="1582490" cy="273408"/>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dirty="0" smtClean="0">
                  <a:latin typeface="Arial" pitchFamily="34"/>
                  <a:ea typeface="Gothic" pitchFamily="2"/>
                  <a:cs typeface="Gothic" pitchFamily="2"/>
                </a:rPr>
                <a:t>(</a:t>
              </a:r>
              <a:r>
                <a:rPr lang="el-GR" dirty="0" smtClean="0">
                  <a:latin typeface="Arial" pitchFamily="34"/>
                  <a:ea typeface="Gothic" pitchFamily="2"/>
                  <a:cs typeface="Gothic" pitchFamily="2"/>
                </a:rPr>
                <a:t>ν</a:t>
              </a:r>
              <a:r>
                <a:rPr lang="en-GB" baseline="-33000" dirty="0" smtClean="0">
                  <a:latin typeface="Arial" pitchFamily="34"/>
                  <a:ea typeface="Gothic" pitchFamily="2"/>
                  <a:cs typeface="Gothic" pitchFamily="2"/>
                </a:rPr>
                <a:t>L1</a:t>
              </a:r>
              <a:r>
                <a:rPr lang="en-GB" dirty="0" smtClean="0">
                  <a:latin typeface="Arial" pitchFamily="34"/>
                  <a:ea typeface="Gothic" pitchFamily="2"/>
                  <a:cs typeface="Gothic" pitchFamily="2"/>
                </a:rPr>
                <a:t>)</a:t>
              </a:r>
              <a:r>
                <a:rPr lang="en-GB" baseline="33000" dirty="0" smtClean="0">
                  <a:latin typeface="Arial" pitchFamily="34"/>
                  <a:ea typeface="Gothic" pitchFamily="2"/>
                  <a:cs typeface="Gothic" pitchFamily="2"/>
                </a:rPr>
                <a:t>2</a:t>
              </a:r>
              <a:r>
                <a:rPr lang="en-GB" dirty="0" smtClean="0">
                  <a:latin typeface="Arial" pitchFamily="34"/>
                  <a:ea typeface="Gothic" pitchFamily="2"/>
                  <a:cs typeface="Gothic" pitchFamily="2"/>
                </a:rPr>
                <a:t> − (</a:t>
              </a:r>
              <a:r>
                <a:rPr lang="el-GR" dirty="0" smtClean="0">
                  <a:latin typeface="Arial" pitchFamily="34"/>
                  <a:ea typeface="Gothic" pitchFamily="2"/>
                  <a:cs typeface="Gothic" pitchFamily="2"/>
                </a:rPr>
                <a:t>ν</a:t>
              </a:r>
              <a:r>
                <a:rPr lang="en-GB" baseline="-33000" dirty="0" smtClean="0">
                  <a:latin typeface="Arial" pitchFamily="34"/>
                  <a:ea typeface="Gothic" pitchFamily="2"/>
                  <a:cs typeface="Gothic" pitchFamily="2"/>
                </a:rPr>
                <a:t>L2</a:t>
              </a:r>
              <a:r>
                <a:rPr lang="en-GB" dirty="0" smtClean="0">
                  <a:latin typeface="Arial" pitchFamily="34"/>
                  <a:ea typeface="Gothic" pitchFamily="2"/>
                  <a:cs typeface="Gothic" pitchFamily="2"/>
                </a:rPr>
                <a:t>)</a:t>
              </a:r>
              <a:r>
                <a:rPr lang="en-GB" baseline="33000" dirty="0" smtClean="0">
                  <a:latin typeface="Arial" pitchFamily="34"/>
                  <a:ea typeface="Gothic" pitchFamily="2"/>
                  <a:cs typeface="Gothic" pitchFamily="2"/>
                </a:rPr>
                <a:t>2</a:t>
              </a:r>
              <a:endParaRPr lang="en-GB" baseline="33000" dirty="0">
                <a:latin typeface="Arial" pitchFamily="34"/>
                <a:ea typeface="Gothic" pitchFamily="2"/>
                <a:cs typeface="Gothic" pitchFamily="2"/>
              </a:endParaRPr>
            </a:p>
          </p:txBody>
        </p:sp>
        <p:sp>
          <p:nvSpPr>
            <p:cNvPr id="40" name="TextBox 39"/>
            <p:cNvSpPr txBox="1"/>
            <p:nvPr/>
          </p:nvSpPr>
          <p:spPr>
            <a:xfrm>
              <a:off x="574109" y="4143436"/>
              <a:ext cx="1582490" cy="253980"/>
            </a:xfrm>
            <a:prstGeom prst="rect">
              <a:avLst/>
            </a:prstGeom>
            <a:noFill/>
            <a:ln>
              <a:noFill/>
            </a:ln>
          </p:spPr>
          <p:txBody>
            <a:bodyPr vert="horz" wrap="square"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dirty="0" smtClean="0">
                  <a:latin typeface="Arial" pitchFamily="34"/>
                  <a:ea typeface="Gothic" pitchFamily="2"/>
                  <a:cs typeface="Gothic" pitchFamily="2"/>
                </a:rPr>
                <a:t>      (</a:t>
              </a:r>
              <a:r>
                <a:rPr lang="el-GR" dirty="0" smtClean="0">
                  <a:latin typeface="Arial" pitchFamily="34"/>
                  <a:ea typeface="Gothic" pitchFamily="2"/>
                  <a:cs typeface="Gothic" pitchFamily="2"/>
                </a:rPr>
                <a:t>ν</a:t>
              </a:r>
              <a:r>
                <a:rPr lang="en-GB" baseline="-33000" dirty="0" smtClean="0">
                  <a:latin typeface="Arial" pitchFamily="34"/>
                  <a:ea typeface="Gothic" pitchFamily="2"/>
                  <a:cs typeface="Gothic" pitchFamily="2"/>
                </a:rPr>
                <a:t>L2</a:t>
              </a:r>
              <a:r>
                <a:rPr lang="en-GB" dirty="0" smtClean="0">
                  <a:latin typeface="Arial" pitchFamily="34"/>
                  <a:ea typeface="Gothic" pitchFamily="2"/>
                  <a:cs typeface="Gothic" pitchFamily="2"/>
                </a:rPr>
                <a:t>)</a:t>
              </a:r>
              <a:r>
                <a:rPr lang="en-GB" baseline="33000" dirty="0" smtClean="0">
                  <a:latin typeface="Arial" pitchFamily="34"/>
                  <a:ea typeface="Gothic" pitchFamily="2"/>
                  <a:cs typeface="Gothic" pitchFamily="2"/>
                </a:rPr>
                <a:t>2</a:t>
              </a:r>
              <a:endParaRPr lang="en-GB" baseline="33000" dirty="0">
                <a:latin typeface="Arial" pitchFamily="34"/>
                <a:ea typeface="Gothic" pitchFamily="2"/>
                <a:cs typeface="Gothic" pitchFamily="2"/>
              </a:endParaRPr>
            </a:p>
          </p:txBody>
        </p:sp>
        <p:sp>
          <p:nvSpPr>
            <p:cNvPr id="41" name="Straight Connector 40"/>
            <p:cNvSpPr/>
            <p:nvPr/>
          </p:nvSpPr>
          <p:spPr>
            <a:xfrm flipV="1">
              <a:off x="582202" y="4449218"/>
              <a:ext cx="1441623" cy="5535"/>
            </a:xfrm>
            <a:prstGeom prst="line">
              <a:avLst/>
            </a:prstGeom>
            <a:noFill/>
            <a:ln w="36720">
              <a:solidFill>
                <a:schemeClr val="tx1"/>
              </a:solidFill>
              <a:prstDash val="solid"/>
            </a:ln>
          </p:spPr>
          <p:txBody>
            <a:bodyPr vert="horz" lIns="18360" tIns="18360" rIns="18360" bIns="18360" anchor="ctr" anchorCtr="1" compatLnSpc="0"/>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2000" dirty="0">
                <a:latin typeface="Arial" pitchFamily="34"/>
                <a:ea typeface="Gothic" pitchFamily="2"/>
                <a:cs typeface="Gothic" pitchFamily="2"/>
              </a:endParaRPr>
            </a:p>
          </p:txBody>
        </p:sp>
      </p:gr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90" y="1138988"/>
            <a:ext cx="8280027" cy="1796710"/>
          </a:xfrm>
          <a:prstGeom prst="rect">
            <a:avLst/>
          </a:prstGeom>
          <a:noFill/>
          <a:ln>
            <a:noFill/>
          </a:ln>
        </p:spPr>
        <p:txBody>
          <a:bodyPr vert="horz" lIns="0" tIns="0" rIns="0" bIns="0" anchor="t" anchorCtr="0" compatLnSpc="0">
            <a:spAutoFit/>
          </a:bodyPr>
          <a:lstStyle>
            <a:defPPr lvl="0">
              <a:buClr>
                <a:srgbClr val="000000"/>
              </a:buClr>
              <a:buSzPct val="100000"/>
              <a:buFont typeface="Times New Roman" pitchFamily="18"/>
              <a:buNone/>
            </a:defPPr>
            <a:lvl1pPr lvl="0">
              <a:buClr>
                <a:srgbClr val="000000"/>
              </a:buClr>
              <a:buSzPct val="100000"/>
              <a:buFont typeface="Times New Roman" pitchFamily="18"/>
              <a:buChar char="•"/>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a:latin typeface="Arial" pitchFamily="34"/>
                <a:ea typeface="Gothic" pitchFamily="2"/>
                <a:cs typeface="Gothic" pitchFamily="2"/>
              </a:rPr>
              <a:t>The other atmospheric component of </a:t>
            </a:r>
            <a:r>
              <a:rPr lang="en-GB" sz="2400" dirty="0" smtClean="0">
                <a:latin typeface="Arial" pitchFamily="34"/>
                <a:ea typeface="Gothic" pitchFamily="2"/>
                <a:cs typeface="Gothic" pitchFamily="2"/>
              </a:rPr>
              <a:t>interest is </a:t>
            </a:r>
            <a:r>
              <a:rPr lang="en-GB" sz="2400" dirty="0">
                <a:latin typeface="Arial" pitchFamily="34"/>
                <a:ea typeface="Gothic" pitchFamily="2"/>
                <a:cs typeface="Gothic" pitchFamily="2"/>
              </a:rPr>
              <a:t>the neutral atmosphere. </a:t>
            </a:r>
            <a:r>
              <a:rPr lang="en-GB" sz="2400" dirty="0" smtClean="0">
                <a:latin typeface="Arial" pitchFamily="34"/>
                <a:ea typeface="Gothic" pitchFamily="2"/>
                <a:cs typeface="Gothic" pitchFamily="2"/>
              </a:rPr>
              <a:t>It is quite common to subdivide the neutral component into two parts: dry and wet. Why?</a:t>
            </a: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GB" sz="2400" dirty="0" smtClean="0">
              <a:latin typeface="Arial" pitchFamily="34"/>
              <a:ea typeface="Gothic" pitchFamily="2"/>
              <a:cs typeface="Gothic" pitchFamily="2"/>
            </a:endParaRPr>
          </a:p>
          <a:p>
            <a:pPr hangingPunct="0">
              <a:lnSpc>
                <a:spcPct val="103000"/>
              </a:lnSpc>
              <a:spcBef>
                <a:spcPts val="0"/>
              </a:spcBef>
              <a:spcAft>
                <a:spcPts val="0"/>
              </a:spcAft>
              <a:buNone/>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GB" sz="2400" dirty="0" smtClean="0">
                <a:latin typeface="Arial" pitchFamily="34"/>
                <a:ea typeface="Gothic" pitchFamily="2"/>
                <a:cs typeface="Gothic" pitchFamily="2"/>
              </a:rPr>
              <a:t>Two reasons.</a:t>
            </a:r>
            <a:endParaRPr lang="en-GB" sz="2400" dirty="0">
              <a:latin typeface="Arial" pitchFamily="34"/>
              <a:ea typeface="Gothic" pitchFamily="2"/>
              <a:cs typeface="Gothic" pitchFamily="2"/>
            </a:endParaRPr>
          </a:p>
        </p:txBody>
      </p:sp>
      <p:grpSp>
        <p:nvGrpSpPr>
          <p:cNvPr id="13" name="Group 2"/>
          <p:cNvGrpSpPr>
            <a:grpSpLocks/>
          </p:cNvGrpSpPr>
          <p:nvPr/>
        </p:nvGrpSpPr>
        <p:grpSpPr bwMode="auto">
          <a:xfrm>
            <a:off x="174625" y="6562725"/>
            <a:ext cx="1460500" cy="277813"/>
            <a:chOff x="121" y="4559"/>
            <a:chExt cx="1014" cy="193"/>
          </a:xfrm>
        </p:grpSpPr>
        <p:sp>
          <p:nvSpPr>
            <p:cNvPr id="14" name="AutoShape 3"/>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grpSp>
          <p:nvGrpSpPr>
            <p:cNvPr id="15" name="Group 4"/>
            <p:cNvGrpSpPr>
              <a:grpSpLocks/>
            </p:cNvGrpSpPr>
            <p:nvPr/>
          </p:nvGrpSpPr>
          <p:grpSpPr bwMode="auto">
            <a:xfrm>
              <a:off x="121" y="4559"/>
              <a:ext cx="1014" cy="193"/>
              <a:chOff x="121" y="4559"/>
              <a:chExt cx="1014" cy="193"/>
            </a:xfrm>
          </p:grpSpPr>
          <p:sp>
            <p:nvSpPr>
              <p:cNvPr id="16" name="AutoShape 5"/>
              <p:cNvSpPr>
                <a:spLocks noChangeArrowheads="1"/>
              </p:cNvSpPr>
              <p:nvPr/>
            </p:nvSpPr>
            <p:spPr bwMode="auto">
              <a:xfrm>
                <a:off x="121" y="4559"/>
                <a:ext cx="1014" cy="193"/>
              </a:xfrm>
              <a:prstGeom prst="roundRect">
                <a:avLst>
                  <a:gd name="adj" fmla="val 519"/>
                </a:avLst>
              </a:prstGeom>
              <a:noFill/>
              <a:ln w="9525">
                <a:noFill/>
                <a:round/>
                <a:headEnd/>
                <a:tailEnd/>
              </a:ln>
            </p:spPr>
            <p:txBody>
              <a:bodyPr wrap="none" anchor="ctr"/>
              <a:lstStyle/>
              <a:p>
                <a:endParaRPr lang="en-US"/>
              </a:p>
            </p:txBody>
          </p:sp>
          <p:sp>
            <p:nvSpPr>
              <p:cNvPr id="17" name="AutoShape 6"/>
              <p:cNvSpPr>
                <a:spLocks noChangeArrowheads="1"/>
              </p:cNvSpPr>
              <p:nvPr/>
            </p:nvSpPr>
            <p:spPr bwMode="auto">
              <a:xfrm>
                <a:off x="319" y="4559"/>
                <a:ext cx="621" cy="141"/>
              </a:xfrm>
              <a:prstGeom prst="roundRect">
                <a:avLst>
                  <a:gd name="adj" fmla="val 519"/>
                </a:avLst>
              </a:prstGeom>
              <a:noFill/>
              <a:ln w="9525">
                <a:noFill/>
                <a:round/>
                <a:headEnd/>
                <a:tailEnd/>
              </a:ln>
            </p:spPr>
            <p:txBody>
              <a:bodyPr wrap="none" lIns="0" tIns="0" rIns="0" bIns="0">
                <a:spAutoFit/>
              </a:bodyPr>
              <a:lstStyle/>
              <a:p>
                <a:pPr algn="ct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400" b="1" dirty="0" smtClean="0">
                    <a:solidFill>
                      <a:schemeClr val="tx2">
                        <a:lumMod val="60000"/>
                        <a:lumOff val="40000"/>
                      </a:schemeClr>
                    </a:solidFill>
                  </a:rPr>
                  <a:t>2011-11-03</a:t>
                </a:r>
              </a:p>
            </p:txBody>
          </p:sp>
        </p:grpSp>
      </p:grpSp>
      <p:grpSp>
        <p:nvGrpSpPr>
          <p:cNvPr id="18" name="Group 7"/>
          <p:cNvGrpSpPr>
            <a:grpSpLocks/>
          </p:cNvGrpSpPr>
          <p:nvPr/>
        </p:nvGrpSpPr>
        <p:grpSpPr bwMode="auto">
          <a:xfrm>
            <a:off x="8505825" y="6540500"/>
            <a:ext cx="257175" cy="277813"/>
            <a:chOff x="5904" y="4543"/>
            <a:chExt cx="178" cy="193"/>
          </a:xfrm>
        </p:grpSpPr>
        <p:sp>
          <p:nvSpPr>
            <p:cNvPr id="19" name="AutoShape 8"/>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grpSp>
          <p:nvGrpSpPr>
            <p:cNvPr id="20" name="Group 9"/>
            <p:cNvGrpSpPr>
              <a:grpSpLocks/>
            </p:cNvGrpSpPr>
            <p:nvPr/>
          </p:nvGrpSpPr>
          <p:grpSpPr bwMode="auto">
            <a:xfrm>
              <a:off x="5904" y="4543"/>
              <a:ext cx="178" cy="193"/>
              <a:chOff x="5904" y="4543"/>
              <a:chExt cx="178" cy="193"/>
            </a:xfrm>
          </p:grpSpPr>
          <p:sp>
            <p:nvSpPr>
              <p:cNvPr id="21" name="AutoShape 10"/>
              <p:cNvSpPr>
                <a:spLocks noChangeArrowheads="1"/>
              </p:cNvSpPr>
              <p:nvPr/>
            </p:nvSpPr>
            <p:spPr bwMode="auto">
              <a:xfrm>
                <a:off x="5904" y="4543"/>
                <a:ext cx="178" cy="193"/>
              </a:xfrm>
              <a:prstGeom prst="roundRect">
                <a:avLst>
                  <a:gd name="adj" fmla="val 560"/>
                </a:avLst>
              </a:prstGeom>
              <a:noFill/>
              <a:ln w="9525">
                <a:noFill/>
                <a:round/>
                <a:headEnd/>
                <a:tailEnd/>
              </a:ln>
            </p:spPr>
            <p:txBody>
              <a:bodyPr wrap="none" anchor="ctr"/>
              <a:lstStyle/>
              <a:p>
                <a:endParaRPr lang="en-US"/>
              </a:p>
            </p:txBody>
          </p:sp>
          <p:sp>
            <p:nvSpPr>
              <p:cNvPr id="22" name="AutoShape 11"/>
              <p:cNvSpPr>
                <a:spLocks noChangeArrowheads="1"/>
              </p:cNvSpPr>
              <p:nvPr/>
            </p:nvSpPr>
            <p:spPr bwMode="auto">
              <a:xfrm>
                <a:off x="5914" y="4543"/>
                <a:ext cx="168" cy="181"/>
              </a:xfrm>
              <a:prstGeom prst="roundRect">
                <a:avLst>
                  <a:gd name="adj" fmla="val 560"/>
                </a:avLst>
              </a:prstGeom>
              <a:noFill/>
              <a:ln w="9525">
                <a:noFill/>
                <a:round/>
                <a:headEnd/>
                <a:tailEnd/>
              </a:ln>
            </p:spPr>
            <p:txBody>
              <a:bodyPr wrap="none" lIns="0" tIns="0" rIns="0" bIns="0">
                <a:spAutoFit/>
              </a:bodyPr>
              <a:lstStyle/>
              <a:p>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r>
                  <a:rPr lang="en-GB" sz="1800" b="1" dirty="0">
                    <a:solidFill>
                      <a:srgbClr val="355E00"/>
                    </a:solidFill>
                  </a:rPr>
                  <a:t> </a:t>
                </a:r>
                <a:fld id="{8CCE7124-01B7-4C2C-B888-0860B9ECAB41}" type="slidenum">
                  <a:rPr lang="en-GB" sz="1600" b="1">
                    <a:solidFill>
                      <a:schemeClr val="tx2">
                        <a:lumMod val="60000"/>
                        <a:lumOff val="40000"/>
                      </a:schemeClr>
                    </a:solidFill>
                  </a:rPr>
                  <a:pPr algn="r" defTabSz="830263" eaLnBrk="0" hangingPunct="0">
                    <a:lnSpc>
                      <a:spcPct val="94000"/>
                    </a:lnSpc>
                    <a:buClr>
                      <a:srgbClr val="000000"/>
                    </a:buClr>
                    <a:buSzPct val="100000"/>
                    <a:buFont typeface="Times New Roman" pitchFamily="18" charset="0"/>
                    <a:buNone/>
                    <a:tabLst>
                      <a:tab pos="0" algn="l"/>
                      <a:tab pos="414338" algn="l"/>
                      <a:tab pos="830263" algn="l"/>
                      <a:tab pos="1244600" algn="l"/>
                      <a:tab pos="1658938" algn="l"/>
                      <a:tab pos="2073275" algn="l"/>
                      <a:tab pos="2489200" algn="l"/>
                      <a:tab pos="2903538" algn="l"/>
                      <a:tab pos="3317875" algn="l"/>
                      <a:tab pos="3732213" algn="l"/>
                      <a:tab pos="4148138" algn="l"/>
                      <a:tab pos="4562475" algn="l"/>
                      <a:tab pos="4976813" algn="l"/>
                      <a:tab pos="5392738" algn="l"/>
                      <a:tab pos="5807075" algn="l"/>
                      <a:tab pos="6221413" algn="l"/>
                      <a:tab pos="6635750" algn="l"/>
                      <a:tab pos="7051675" algn="l"/>
                      <a:tab pos="7466013" algn="l"/>
                      <a:tab pos="7880350" algn="l"/>
                      <a:tab pos="8294688" algn="l"/>
                    </a:tabLst>
                  </a:pPr>
                  <a:t>99</a:t>
                </a:fld>
                <a:r>
                  <a:rPr lang="en-GB" sz="1800" b="1" dirty="0">
                    <a:solidFill>
                      <a:srgbClr val="282878"/>
                    </a:solidFill>
                  </a:rPr>
                  <a:t> </a:t>
                </a:r>
              </a:p>
            </p:txBody>
          </p:sp>
        </p:grpSp>
      </p:grpSp>
      <p:sp>
        <p:nvSpPr>
          <p:cNvPr id="23" name="Title 3"/>
          <p:cNvSpPr txBox="1">
            <a:spLocks/>
          </p:cNvSpPr>
          <p:nvPr/>
        </p:nvSpPr>
        <p:spPr>
          <a:xfrm>
            <a:off x="228600" y="457199"/>
            <a:ext cx="8686800" cy="594360"/>
          </a:xfrm>
          <a:prstGeom prst="rect">
            <a:avLst/>
          </a:prstGeom>
        </p:spPr>
        <p:txBody>
          <a:bodyPr/>
          <a:lstStyle/>
          <a:p>
            <a:pPr lvl="0" eaLnBrk="0" hangingPunct="0"/>
            <a:r>
              <a:rPr lang="en-US" sz="3600" dirty="0" smtClean="0">
                <a:latin typeface="+mj-lt"/>
                <a:ea typeface="+mj-ea"/>
                <a:cs typeface="+mj-cs"/>
              </a:rPr>
              <a:t>Neutral Atmosphere (Tropo) Correction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16014</TotalTime>
  <Words>10971</Words>
  <Application>Microsoft Office PowerPoint</Application>
  <PresentationFormat>On-screen Show (4:3)</PresentationFormat>
  <Paragraphs>1201</Paragraphs>
  <Slides>142</Slides>
  <Notes>138</Notes>
  <HiddenSlides>0</HiddenSlides>
  <MMClips>0</MMClips>
  <ScaleCrop>false</ScaleCrop>
  <HeadingPairs>
    <vt:vector size="4" baseType="variant">
      <vt:variant>
        <vt:lpstr>Theme</vt:lpstr>
      </vt:variant>
      <vt:variant>
        <vt:i4>3</vt:i4>
      </vt:variant>
      <vt:variant>
        <vt:lpstr>Slide Titles</vt:lpstr>
      </vt:variant>
      <vt:variant>
        <vt:i4>142</vt:i4>
      </vt:variant>
    </vt:vector>
  </HeadingPairs>
  <TitlesOfParts>
    <vt:vector size="145" baseType="lpstr">
      <vt:lpstr>2_Default Design</vt:lpstr>
      <vt:lpstr>3_Default Design</vt:lpstr>
      <vt:lpstr>1_Office Theme</vt:lpstr>
      <vt:lpstr>Physical Models Used (and Not Used) in GNSS Data Processing</vt:lpstr>
      <vt:lpstr>Who is this guy?</vt:lpstr>
      <vt:lpstr>Workshop Outline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Physical Models Used (and Not Used) in GNSS Data Processing</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Models Used in GNSS Data Processing</dc:title>
  <dc:creator>Mark Schenewerk</dc:creator>
  <cp:keywords>GNSS GPS data processing</cp:keywords>
  <cp:lastModifiedBy>mschenewerk</cp:lastModifiedBy>
  <cp:revision>827</cp:revision>
  <dcterms:created xsi:type="dcterms:W3CDTF">2008-05-15T03:25:25Z</dcterms:created>
  <dcterms:modified xsi:type="dcterms:W3CDTF">2011-10-10T15:01:26Z</dcterms:modified>
  <cp:category>workshop</cp:category>
</cp:coreProperties>
</file>