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media/image71.jpg" ContentType="image/jpeg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media/image81.jpg" ContentType="image/jpeg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media/image91.jpg" ContentType="image/jpeg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media/image113.jpg" ContentType="image/jpeg"/>
  <Override PartName="/ppt/media/image114.jpg" ContentType="image/jpeg"/>
  <Override PartName="/ppt/notesSlides/notesSlide117.xml" ContentType="application/vnd.openxmlformats-officedocument.presentationml.notesSlide+xml"/>
  <Override PartName="/ppt/media/image115.jpg" ContentType="image/jpeg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media/image126.jpg" ContentType="image/jpeg"/>
  <Override PartName="/ppt/notesSlides/notesSlide12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media/image133.jpg" ContentType="image/jpeg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media/image135.jpg" ContentType="image/jpeg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media/image137.jpg" ContentType="image/jpeg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55" r:id="rId2"/>
  </p:sldMasterIdLst>
  <p:notesMasterIdLst>
    <p:notesMasterId r:id="rId221"/>
  </p:notesMasterIdLst>
  <p:handoutMasterIdLst>
    <p:handoutMasterId r:id="rId222"/>
  </p:handoutMasterIdLst>
  <p:sldIdLst>
    <p:sldId id="261" r:id="rId3"/>
    <p:sldId id="963" r:id="rId4"/>
    <p:sldId id="815" r:id="rId5"/>
    <p:sldId id="1369" r:id="rId6"/>
    <p:sldId id="1370" r:id="rId7"/>
    <p:sldId id="1170" r:id="rId8"/>
    <p:sldId id="894" r:id="rId9"/>
    <p:sldId id="1294" r:id="rId10"/>
    <p:sldId id="1120" r:id="rId11"/>
    <p:sldId id="1121" r:id="rId12"/>
    <p:sldId id="1295" r:id="rId13"/>
    <p:sldId id="1154" r:id="rId14"/>
    <p:sldId id="1155" r:id="rId15"/>
    <p:sldId id="1156" r:id="rId16"/>
    <p:sldId id="1296" r:id="rId17"/>
    <p:sldId id="902" r:id="rId18"/>
    <p:sldId id="905" r:id="rId19"/>
    <p:sldId id="1292" r:id="rId20"/>
    <p:sldId id="1291" r:id="rId21"/>
    <p:sldId id="1293" r:id="rId22"/>
    <p:sldId id="1310" r:id="rId23"/>
    <p:sldId id="1311" r:id="rId24"/>
    <p:sldId id="1321" r:id="rId25"/>
    <p:sldId id="1319" r:id="rId26"/>
    <p:sldId id="1320" r:id="rId27"/>
    <p:sldId id="1302" r:id="rId28"/>
    <p:sldId id="925" r:id="rId29"/>
    <p:sldId id="926" r:id="rId30"/>
    <p:sldId id="1050" r:id="rId31"/>
    <p:sldId id="1304" r:id="rId32"/>
    <p:sldId id="1125" r:id="rId33"/>
    <p:sldId id="1126" r:id="rId34"/>
    <p:sldId id="1305" r:id="rId35"/>
    <p:sldId id="934" r:id="rId36"/>
    <p:sldId id="1372" r:id="rId37"/>
    <p:sldId id="1307" r:id="rId38"/>
    <p:sldId id="940" r:id="rId39"/>
    <p:sldId id="941" r:id="rId40"/>
    <p:sldId id="942" r:id="rId41"/>
    <p:sldId id="1309" r:id="rId42"/>
    <p:sldId id="1308" r:id="rId43"/>
    <p:sldId id="1371" r:id="rId44"/>
    <p:sldId id="966" r:id="rId45"/>
    <p:sldId id="967" r:id="rId46"/>
    <p:sldId id="968" r:id="rId47"/>
    <p:sldId id="969" r:id="rId48"/>
    <p:sldId id="997" r:id="rId49"/>
    <p:sldId id="972" r:id="rId50"/>
    <p:sldId id="855" r:id="rId51"/>
    <p:sldId id="1088" r:id="rId52"/>
    <p:sldId id="1089" r:id="rId53"/>
    <p:sldId id="1381" r:id="rId54"/>
    <p:sldId id="1382" r:id="rId55"/>
    <p:sldId id="1127" r:id="rId56"/>
    <p:sldId id="960" r:id="rId57"/>
    <p:sldId id="962" r:id="rId58"/>
    <p:sldId id="1366" r:id="rId59"/>
    <p:sldId id="998" r:id="rId60"/>
    <p:sldId id="1193" r:id="rId61"/>
    <p:sldId id="1388" r:id="rId62"/>
    <p:sldId id="821" r:id="rId63"/>
    <p:sldId id="1129" r:id="rId64"/>
    <p:sldId id="848" r:id="rId65"/>
    <p:sldId id="823" r:id="rId66"/>
    <p:sldId id="1133" r:id="rId67"/>
    <p:sldId id="1130" r:id="rId68"/>
    <p:sldId id="1318" r:id="rId69"/>
    <p:sldId id="1312" r:id="rId70"/>
    <p:sldId id="1313" r:id="rId71"/>
    <p:sldId id="1314" r:id="rId72"/>
    <p:sldId id="1315" r:id="rId73"/>
    <p:sldId id="1060" r:id="rId74"/>
    <p:sldId id="1131" r:id="rId75"/>
    <p:sldId id="1135" r:id="rId76"/>
    <p:sldId id="959" r:id="rId77"/>
    <p:sldId id="875" r:id="rId78"/>
    <p:sldId id="1322" r:id="rId79"/>
    <p:sldId id="1132" r:id="rId80"/>
    <p:sldId id="1070" r:id="rId81"/>
    <p:sldId id="1136" r:id="rId82"/>
    <p:sldId id="1138" r:id="rId83"/>
    <p:sldId id="1150" r:id="rId84"/>
    <p:sldId id="833" r:id="rId85"/>
    <p:sldId id="1065" r:id="rId86"/>
    <p:sldId id="1140" r:id="rId87"/>
    <p:sldId id="1141" r:id="rId88"/>
    <p:sldId id="1142" r:id="rId89"/>
    <p:sldId id="1143" r:id="rId90"/>
    <p:sldId id="1144" r:id="rId91"/>
    <p:sldId id="1145" r:id="rId92"/>
    <p:sldId id="1068" r:id="rId93"/>
    <p:sldId id="1067" r:id="rId94"/>
    <p:sldId id="1069" r:id="rId95"/>
    <p:sldId id="1151" r:id="rId96"/>
    <p:sldId id="1147" r:id="rId97"/>
    <p:sldId id="1148" r:id="rId98"/>
    <p:sldId id="1149" r:id="rId99"/>
    <p:sldId id="865" r:id="rId100"/>
    <p:sldId id="1194" r:id="rId101"/>
    <p:sldId id="1195" r:id="rId102"/>
    <p:sldId id="1071" r:id="rId103"/>
    <p:sldId id="1048" r:id="rId104"/>
    <p:sldId id="1072" r:id="rId105"/>
    <p:sldId id="882" r:id="rId106"/>
    <p:sldId id="1152" r:id="rId107"/>
    <p:sldId id="1085" r:id="rId108"/>
    <p:sldId id="849" r:id="rId109"/>
    <p:sldId id="872" r:id="rId110"/>
    <p:sldId id="832" r:id="rId111"/>
    <p:sldId id="1380" r:id="rId112"/>
    <p:sldId id="1383" r:id="rId113"/>
    <p:sldId id="1128" r:id="rId114"/>
    <p:sldId id="1176" r:id="rId115"/>
    <p:sldId id="1196" r:id="rId116"/>
    <p:sldId id="1384" r:id="rId117"/>
    <p:sldId id="1197" r:id="rId118"/>
    <p:sldId id="1385" r:id="rId119"/>
    <p:sldId id="1198" r:id="rId120"/>
    <p:sldId id="1377" r:id="rId121"/>
    <p:sldId id="866" r:id="rId122"/>
    <p:sldId id="985" r:id="rId123"/>
    <p:sldId id="1199" r:id="rId124"/>
    <p:sldId id="1200" r:id="rId125"/>
    <p:sldId id="1201" r:id="rId126"/>
    <p:sldId id="1202" r:id="rId127"/>
    <p:sldId id="1203" r:id="rId128"/>
    <p:sldId id="1204" r:id="rId129"/>
    <p:sldId id="1205" r:id="rId130"/>
    <p:sldId id="1105" r:id="rId131"/>
    <p:sldId id="1106" r:id="rId132"/>
    <p:sldId id="1107" r:id="rId133"/>
    <p:sldId id="1109" r:id="rId134"/>
    <p:sldId id="1110" r:id="rId135"/>
    <p:sldId id="1111" r:id="rId136"/>
    <p:sldId id="1206" r:id="rId137"/>
    <p:sldId id="1207" r:id="rId138"/>
    <p:sldId id="956" r:id="rId139"/>
    <p:sldId id="958" r:id="rId140"/>
    <p:sldId id="957" r:id="rId141"/>
    <p:sldId id="835" r:id="rId142"/>
    <p:sldId id="836" r:id="rId143"/>
    <p:sldId id="843" r:id="rId144"/>
    <p:sldId id="1087" r:id="rId145"/>
    <p:sldId id="1208" r:id="rId146"/>
    <p:sldId id="1047" r:id="rId147"/>
    <p:sldId id="1177" r:id="rId148"/>
    <p:sldId id="1178" r:id="rId149"/>
    <p:sldId id="1179" r:id="rId150"/>
    <p:sldId id="1180" r:id="rId151"/>
    <p:sldId id="1190" r:id="rId152"/>
    <p:sldId id="1181" r:id="rId153"/>
    <p:sldId id="1182" r:id="rId154"/>
    <p:sldId id="1189" r:id="rId155"/>
    <p:sldId id="1183" r:id="rId156"/>
    <p:sldId id="1386" r:id="rId157"/>
    <p:sldId id="1184" r:id="rId158"/>
    <p:sldId id="1185" r:id="rId159"/>
    <p:sldId id="1186" r:id="rId160"/>
    <p:sldId id="1187" r:id="rId161"/>
    <p:sldId id="1188" r:id="rId162"/>
    <p:sldId id="1191" r:id="rId163"/>
    <p:sldId id="1323" r:id="rId164"/>
    <p:sldId id="1324" r:id="rId165"/>
    <p:sldId id="1325" r:id="rId166"/>
    <p:sldId id="1367" r:id="rId167"/>
    <p:sldId id="1368" r:id="rId168"/>
    <p:sldId id="1326" r:id="rId169"/>
    <p:sldId id="1327" r:id="rId170"/>
    <p:sldId id="1328" r:id="rId171"/>
    <p:sldId id="1329" r:id="rId172"/>
    <p:sldId id="1330" r:id="rId173"/>
    <p:sldId id="1331" r:id="rId174"/>
    <p:sldId id="1335" r:id="rId175"/>
    <p:sldId id="1336" r:id="rId176"/>
    <p:sldId id="1346" r:id="rId177"/>
    <p:sldId id="1337" r:id="rId178"/>
    <p:sldId id="1338" r:id="rId179"/>
    <p:sldId id="1339" r:id="rId180"/>
    <p:sldId id="1341" r:id="rId181"/>
    <p:sldId id="1340" r:id="rId182"/>
    <p:sldId id="1342" r:id="rId183"/>
    <p:sldId id="1344" r:id="rId184"/>
    <p:sldId id="1345" r:id="rId185"/>
    <p:sldId id="1347" r:id="rId186"/>
    <p:sldId id="1389" r:id="rId187"/>
    <p:sldId id="1349" r:id="rId188"/>
    <p:sldId id="1350" r:id="rId189"/>
    <p:sldId id="1351" r:id="rId190"/>
    <p:sldId id="1352" r:id="rId191"/>
    <p:sldId id="1353" r:id="rId192"/>
    <p:sldId id="1354" r:id="rId193"/>
    <p:sldId id="1355" r:id="rId194"/>
    <p:sldId id="1356" r:id="rId195"/>
    <p:sldId id="1357" r:id="rId196"/>
    <p:sldId id="1358" r:id="rId197"/>
    <p:sldId id="1359" r:id="rId198"/>
    <p:sldId id="1360" r:id="rId199"/>
    <p:sldId id="1225" r:id="rId200"/>
    <p:sldId id="1226" r:id="rId201"/>
    <p:sldId id="1227" r:id="rId202"/>
    <p:sldId id="1228" r:id="rId203"/>
    <p:sldId id="1229" r:id="rId204"/>
    <p:sldId id="1230" r:id="rId205"/>
    <p:sldId id="1231" r:id="rId206"/>
    <p:sldId id="1232" r:id="rId207"/>
    <p:sldId id="1288" r:id="rId208"/>
    <p:sldId id="1289" r:id="rId209"/>
    <p:sldId id="1290" r:id="rId210"/>
    <p:sldId id="1233" r:id="rId211"/>
    <p:sldId id="1234" r:id="rId212"/>
    <p:sldId id="1267" r:id="rId213"/>
    <p:sldId id="1268" r:id="rId214"/>
    <p:sldId id="1269" r:id="rId215"/>
    <p:sldId id="1285" r:id="rId216"/>
    <p:sldId id="1284" r:id="rId217"/>
    <p:sldId id="1283" r:id="rId218"/>
    <p:sldId id="851" r:id="rId219"/>
    <p:sldId id="1390" r:id="rId220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6AB16"/>
    <a:srgbClr val="424242"/>
    <a:srgbClr val="00B050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0" autoAdjust="0"/>
    <p:restoredTop sz="59672" autoAdjust="0"/>
  </p:normalViewPr>
  <p:slideViewPr>
    <p:cSldViewPr snapToGrid="0" snapToObjects="1">
      <p:cViewPr varScale="1">
        <p:scale>
          <a:sx n="75" d="100"/>
          <a:sy n="75" d="100"/>
        </p:scale>
        <p:origin x="2322" y="54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15378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11" Type="http://schemas.openxmlformats.org/officeDocument/2006/relationships/slide" Target="slides/slide209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222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224" Type="http://schemas.openxmlformats.org/officeDocument/2006/relationships/viewProps" Target="viewProps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(1986)</a:t>
          </a:r>
          <a:endParaRPr lang="en-US" sz="2400" dirty="0">
            <a:solidFill>
              <a:schemeClr val="tx1"/>
            </a:solidFill>
          </a:endParaRP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(2011)</a:t>
          </a:r>
          <a:endParaRPr lang="en-US" sz="2400" dirty="0">
            <a:solidFill>
              <a:schemeClr val="tx1"/>
            </a:solidFill>
          </a:endParaRP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(1986)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(2011)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4878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7AF627A-4B0A-4F07-AA98-FC43EF4A1389}" type="slidenum">
              <a:rPr lang="en-US" altLang="en-US" sz="1300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114</a:t>
            </a:fld>
            <a:endParaRPr lang="en-US" altLang="en-US" sz="130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84989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2197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593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4543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87218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040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042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336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459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661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0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603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0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980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0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5615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789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805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18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971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303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56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5150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07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76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730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1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262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741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2005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4539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281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89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5711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7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22159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226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7058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064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1721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706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8418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199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180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382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43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6958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183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808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65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163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1393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8898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3625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0686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22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052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2593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32668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731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829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42899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084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3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4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5503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217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2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3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142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00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72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911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44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52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47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81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97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04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44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43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67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49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05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584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67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9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752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228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8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93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8867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73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62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600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19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1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9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  <p:sldLayoutId id="2147483862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4350" y="1046137"/>
            <a:ext cx="8629650" cy="1898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68879" y="292607"/>
            <a:ext cx="3749039" cy="1621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32307" y="269614"/>
            <a:ext cx="3745890" cy="1618051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notesSlide" Target="../notesSlides/notesSlide129.xml"/><Relationship Id="rId7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8.jpeg"/><Relationship Id="rId5" Type="http://schemas.openxmlformats.org/officeDocument/2006/relationships/image" Target="../media/image127.jpg"/><Relationship Id="rId4" Type="http://schemas.openxmlformats.org/officeDocument/2006/relationships/image" Target="../media/image1.jpeg"/><Relationship Id="rId9" Type="http://schemas.openxmlformats.org/officeDocument/2006/relationships/image" Target="../media/image131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8.jpeg"/><Relationship Id="rId5" Type="http://schemas.openxmlformats.org/officeDocument/2006/relationships/image" Target="../media/image127.jpg"/><Relationship Id="rId4" Type="http://schemas.openxmlformats.org/officeDocument/2006/relationships/image" Target="../media/image1.jpeg"/><Relationship Id="rId9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3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49.png"/><Relationship Id="rId10" Type="http://schemas.openxmlformats.org/officeDocument/2006/relationships/image" Target="../media/image155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4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www.ngs.noaa.gov/PUBS_LIB/FedRegister/FRN-Affirmation_of_Datum_for_Surveying_and_Mapping_Activities_-%5b1989%5d.pdf" TargetMode="External"/><Relationship Id="rId4" Type="http://schemas.openxmlformats.org/officeDocument/2006/relationships/hyperlink" Target="https://www.ngs.noaa.gov/PUBS_LIB/FedRegister/FRdoc93-14922.pdf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1.jpeg"/><Relationship Id="rId4" Type="http://schemas.openxmlformats.org/officeDocument/2006/relationships/diagramData" Target="../diagrams/data1.xml"/><Relationship Id="rId9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0" y="1748312"/>
            <a:ext cx="9144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51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NGS Overview and New </a:t>
            </a:r>
            <a:r>
              <a:rPr lang="en-US" sz="51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Datums</a:t>
            </a:r>
            <a:endParaRPr lang="en-US" sz="51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67878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WVSPS Annual Convention</a:t>
            </a:r>
            <a:endParaRPr lang="en-GB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February 2020</a:t>
            </a:r>
            <a:endParaRPr lang="en-GB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 smtClean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566"/>
            <a:ext cx="9150350" cy="544943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b="1" dirty="0" smtClean="0">
                <a:latin typeface="Cambria" panose="02040503050406030204" pitchFamily="18" charset="0"/>
              </a:rPr>
              <a:t>IFVM goal </a:t>
            </a:r>
            <a:r>
              <a:rPr lang="en-US" sz="4800" dirty="0" smtClean="0">
                <a:latin typeface="Cambria" panose="02040503050406030204" pitchFamily="18" charset="0"/>
              </a:rPr>
              <a:t>= model all velocities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7923" y="1234440"/>
            <a:ext cx="88802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EPP2022 + IFVM2022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 smtClean="0"/>
              <a:t>Still Some Drift…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using this Intra-Frame Velocity Model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 goal being to move collected data thru time to Reference Epochs for coordinate comparisons/analysis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via EPP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Δλ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Δϕ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any point, accounting for all 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motions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but not yet finalized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Intra-Frame Velocity Model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ITRF2014 + EPP2022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IFVM2022 – Intra-Frame Velocity Model -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3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Complex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all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want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</a:t>
            </a:r>
            <a:r>
              <a:rPr lang="en-US" sz="4000" dirty="0" smtClean="0"/>
              <a:t>Jeff... </a:t>
            </a:r>
            <a:r>
              <a:rPr lang="en-US" sz="4000" dirty="0"/>
              <a:t>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472657" y="1151856"/>
            <a:ext cx="68604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PHOTO = NAD83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RED = NAD83 shoreline data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shoreline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transformed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4400" b="1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410453" y="536170"/>
            <a:ext cx="8323096" cy="555330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748848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0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</a:t>
            </a:r>
          </a:p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 smtClean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 smtClean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364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504924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49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9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lang="en-US" sz="49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Vertical </a:t>
            </a:r>
            <a:r>
              <a:rPr lang="en-US" sz="4900" b="1" spc="-2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Datum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of 1988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VD88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6000" b="1" i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i="1" spc="-20" dirty="0" smtClean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will be replaced by</a:t>
            </a:r>
          </a:p>
        </p:txBody>
      </p:sp>
    </p:spTree>
    <p:extLst>
      <p:ext uri="{BB962C8B-B14F-4D97-AF65-F5344CB8AC3E}">
        <p14:creationId xmlns:p14="http://schemas.microsoft.com/office/powerpoint/2010/main" val="30908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brief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(the most prevalent)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vertical </a:t>
            </a:r>
            <a:r>
              <a:rPr lang="en-US" sz="4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NGVD29</a:t>
            </a:r>
          </a:p>
        </p:txBody>
      </p:sp>
      <p:sp>
        <p:nvSpPr>
          <p:cNvPr id="1416196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Referenced 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26 tide </a:t>
            </a:r>
            <a:r>
              <a:rPr lang="en-US" alt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gauges 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5498" y="1234966"/>
            <a:ext cx="3962400" cy="4900613"/>
            <a:chOff x="2688" y="1008"/>
            <a:chExt cx="2448" cy="2880"/>
          </a:xfrm>
        </p:grpSpPr>
        <p:sp>
          <p:nvSpPr>
            <p:cNvPr id="183312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3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4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5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6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7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8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9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0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1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2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3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183303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183305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6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7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8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9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0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1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3304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270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1412575" y="3350644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732065"/>
              <a:gd name="adj2" fmla="val 17538001"/>
            </a:avLst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141562" y="3605842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1564975" y="3503044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223897" y="3209745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6952884" y="3464943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7376297" y="3362145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-2784757" y="2926081"/>
            <a:ext cx="14579402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NGVD29 – based on 26 tide gauges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5" name="object 2"/>
          <p:cNvSpPr txBox="1">
            <a:spLocks/>
          </p:cNvSpPr>
          <p:nvPr/>
        </p:nvSpPr>
        <p:spPr bwMode="auto">
          <a:xfrm>
            <a:off x="5924550" y="5122205"/>
            <a:ext cx="2309256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i="1" spc="-7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/>
              </a:rPr>
              <a:t>Concept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7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Referenced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single tide gauge in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19200"/>
            <a:ext cx="1546860" cy="129540"/>
          </a:xfrm>
          <a:custGeom>
            <a:avLst/>
            <a:gdLst/>
            <a:ahLst/>
            <a:cxnLst/>
            <a:rect l="l" t="t" r="r" b="b"/>
            <a:pathLst>
              <a:path w="1367154" h="73659">
                <a:moveTo>
                  <a:pt x="0" y="0"/>
                </a:moveTo>
                <a:lnTo>
                  <a:pt x="1367040" y="73317"/>
                </a:lnTo>
              </a:path>
            </a:pathLst>
          </a:custGeom>
          <a:ln w="3810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8129" y="2807807"/>
            <a:ext cx="3418881" cy="4013729"/>
            <a:chOff x="5678129" y="2619121"/>
            <a:chExt cx="3418881" cy="4013729"/>
          </a:xfrm>
        </p:grpSpPr>
        <p:pic>
          <p:nvPicPr>
            <p:cNvPr id="4" name="Picture 6" descr="Father Point lighthou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910" y="2619121"/>
              <a:ext cx="2451100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78129" y="6263518"/>
              <a:ext cx="341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Father Point Lighthouse,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Quebec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730591"/>
            <a:ext cx="6516914" cy="262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Why one gage fixed this time?</a:t>
            </a:r>
          </a:p>
          <a:p>
            <a:pPr marL="174625" marR="0" lvl="0" indent="-1746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Cambria" panose="02040503050406030204" pitchFamily="18" charset="0"/>
              <a:buChar char="‒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removed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local sea level variation problem 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NGVD29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it did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introduce possibility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cross-continent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error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build-up…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875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-2717701" y="2590801"/>
            <a:ext cx="14579402" cy="14591272"/>
          </a:xfrm>
          <a:prstGeom prst="arc">
            <a:avLst>
              <a:gd name="adj1" fmla="val 14732065"/>
              <a:gd name="adj2" fmla="val 17538001"/>
            </a:avLst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187321" y="3008577"/>
            <a:ext cx="271013" cy="255198"/>
          </a:xfrm>
          <a:prstGeom prst="flowChartConnector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NAVD88 – based on single tide gauge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5437">
            <a:off x="807394" y="2622485"/>
            <a:ext cx="7529213" cy="1524132"/>
          </a:xfrm>
          <a:prstGeom prst="rect">
            <a:avLst/>
          </a:prstGeom>
        </p:spPr>
      </p:pic>
      <p:sp>
        <p:nvSpPr>
          <p:cNvPr id="15" name="object 2"/>
          <p:cNvSpPr txBox="1">
            <a:spLocks/>
          </p:cNvSpPr>
          <p:nvPr/>
        </p:nvSpPr>
        <p:spPr bwMode="auto">
          <a:xfrm>
            <a:off x="5924550" y="5122205"/>
            <a:ext cx="2309256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i="1" spc="-7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Calibri"/>
              </a:rPr>
              <a:t>Concept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0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0" y="0"/>
            <a:ext cx="9143999" cy="505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5204730"/>
            <a:ext cx="9144000" cy="44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elevation</a:t>
            </a:r>
            <a:r>
              <a:rPr kumimoji="0" lang="en-US" sz="29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” (H=</a:t>
            </a:r>
            <a:r>
              <a:rPr kumimoji="0" lang="en-US" sz="29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0)</a:t>
            </a:r>
            <a:endParaRPr kumimoji="0" lang="en-US" sz="2900" b="1" i="0" u="none" strike="noStrike" kern="1200" cap="none" spc="-13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Map is the H=0 surface overlaid onto satellite</a:t>
            </a:r>
            <a:r>
              <a:rPr kumimoji="0" lang="en-US" sz="24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gravity data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2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0558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 smtClean="0">
                <a:latin typeface="Cambria" panose="02040503050406030204" pitchFamily="18" charset="0"/>
                <a:cs typeface="Calibri"/>
              </a:rPr>
              <a:t>ilt in</a:t>
            </a:r>
            <a:r>
              <a:rPr lang="en-US" sz="3300" spc="-7" dirty="0" smtClean="0">
                <a:latin typeface="Cambria" panose="02040503050406030204" pitchFamily="18" charset="0"/>
                <a:cs typeface="Calibri"/>
              </a:rPr>
              <a:t> the</a:t>
            </a:r>
            <a:r>
              <a:rPr sz="3300"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300" spc="-7" dirty="0" smtClean="0">
                <a:latin typeface="Cambria" panose="02040503050406030204" pitchFamily="18" charset="0"/>
                <a:cs typeface="Calibri"/>
              </a:rPr>
              <a:t>"</a:t>
            </a:r>
            <a:r>
              <a:rPr sz="3300" spc="-47" dirty="0" smtClean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3300" spc="-33" dirty="0" smtClean="0">
                <a:latin typeface="Cambria" panose="02040503050406030204" pitchFamily="18" charset="0"/>
                <a:cs typeface="Calibri"/>
              </a:rPr>
              <a:t>surface” (intended to be flat)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 smtClean="0">
                <a:latin typeface="Cambria" panose="02040503050406030204" pitchFamily="18" charset="0"/>
                <a:cs typeface="Calibri"/>
              </a:rPr>
              <a:t>freeze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300" dirty="0" smtClean="0">
                <a:latin typeface="Cambria" panose="02040503050406030204" pitchFamily="18" charset="0"/>
                <a:cs typeface="Calibri"/>
              </a:rPr>
              <a:t>&amp; </a:t>
            </a:r>
            <a:r>
              <a:rPr sz="3300" spc="-13" dirty="0" smtClean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20" dirty="0" smtClean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15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 smtClean="0">
                <a:latin typeface="Cambria" panose="02040503050406030204" pitchFamily="18" charset="0"/>
                <a:cs typeface="Calibri"/>
              </a:rPr>
              <a:t>surface”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2982507"/>
            <a:ext cx="2648062" cy="3067050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189181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2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31190"/>
            <a:ext cx="8229600" cy="502488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“…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the establishment of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accurate, reliable heights using GNSS technology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in conjunction with traditional leveling, gravity, and modern remote sensing information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…”</a:t>
            </a: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propagation and long-term monitoring of control thru static GPS campaigns, GPS on BMs, and digital leveling</a:t>
            </a: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combined with gravity and </a:t>
            </a:r>
            <a:r>
              <a:rPr lang="en-US" alt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data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7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300" spc="-1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P</a:t>
            </a:r>
            <a:r>
              <a:rPr sz="3300" spc="-1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assive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marks </a:t>
            </a:r>
            <a:r>
              <a:rPr sz="3300" spc="-4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may </a:t>
            </a:r>
            <a:r>
              <a:rPr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lie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still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…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but </a:t>
            </a:r>
            <a:r>
              <a:rPr sz="3300" spc="-1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they </a:t>
            </a:r>
            <a:r>
              <a:rPr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still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 may</a:t>
            </a:r>
            <a:r>
              <a:rPr lang="en-US" sz="3300" spc="-29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 </a:t>
            </a:r>
            <a:r>
              <a:rPr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lie</a:t>
            </a:r>
            <a:r>
              <a:rPr lang="en-US" sz="3300" spc="-5" dirty="0" smtClean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!</a:t>
            </a:r>
            <a:r>
              <a:rPr lang="en-US"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/>
            </a:r>
            <a:br>
              <a:rPr lang="en-US" sz="3300" spc="-5" dirty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</a:br>
            <a:r>
              <a:rPr lang="en-US" sz="3300" spc="-5" dirty="0" smtClean="0">
                <a:latin typeface="Cambria" panose="02040503050406030204" pitchFamily="18" charset="0"/>
                <a:ea typeface="Cambria" panose="02040503050406030204" pitchFamily="18" charset="0"/>
                <a:cs typeface="Gill Sans MT"/>
              </a:rPr>
              <a:t>(</a:t>
            </a:r>
            <a:r>
              <a:rPr sz="3000" i="1" dirty="0" smtClean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 smtClean="0">
                <a:latin typeface="Gill Sans MT"/>
                <a:cs typeface="Gill Sans MT"/>
              </a:rPr>
              <a:t>inaccuracy</a:t>
            </a:r>
            <a:r>
              <a:rPr lang="en-US" sz="3000" i="1" spc="-5" dirty="0" smtClean="0">
                <a:latin typeface="Gill Sans MT"/>
                <a:cs typeface="Gill Sans MT"/>
              </a:rPr>
              <a:t>)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617504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spcAft>
                <a:spcPts val="1200"/>
              </a:spcAft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(think OPUS)</a:t>
            </a:r>
            <a:endParaRPr lang="en-US" sz="3200" spc="-13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spcAft>
                <a:spcPts val="1200"/>
              </a:spcAft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spcAft>
                <a:spcPts val="1200"/>
              </a:spcAft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spcAft>
                <a:spcPts val="1200"/>
              </a:spcAft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 smtClean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Two types of geoid models…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752850" y="3600450"/>
            <a:ext cx="876300" cy="647700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9800" y="4802414"/>
            <a:ext cx="983343" cy="756557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</a:t>
            </a:r>
          </a:p>
          <a:p>
            <a:pPr marL="681038" lvl="1" indent="-223838">
              <a:spcAft>
                <a:spcPts val="600"/>
              </a:spcAft>
            </a:pP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 collected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different distances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away from Earth</a:t>
            </a:r>
          </a:p>
          <a:p>
            <a:pPr marL="223838" indent="-223838">
              <a:spcAft>
                <a:spcPts val="600"/>
              </a:spcAft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Calculating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</a:t>
            </a:r>
          </a:p>
          <a:p>
            <a:pPr marL="681038" lvl="1" indent="-223838">
              <a:spcAft>
                <a:spcPts val="600"/>
              </a:spcAft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data collected from different distances away from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  <a:p>
            <a:pPr marL="223838" indent="-223838">
              <a:spcAft>
                <a:spcPts val="600"/>
              </a:spcAft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is the mean radius of the earth</a:t>
            </a: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Calculating 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Gravity</a:t>
            </a:r>
            <a:r>
              <a:rPr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endParaRPr lang="en-US" sz="2400" spc="-13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ctr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0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r>
              <a:rPr sz="2000"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indent="15875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(&lt;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 indent="15875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GRACE -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172"/>
          <p:cNvSpPr>
            <a:spLocks noChangeArrowheads="1"/>
          </p:cNvSpPr>
          <p:nvPr/>
        </p:nvSpPr>
        <p:spPr bwMode="auto">
          <a:xfrm>
            <a:off x="5673277" y="1437450"/>
            <a:ext cx="2057371" cy="307777"/>
          </a:xfrm>
          <a:prstGeom prst="rect">
            <a:avLst/>
          </a:prstGeom>
          <a:solidFill>
            <a:srgbClr val="E997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 smtClean="0"/>
              <a:t>Funded </a:t>
            </a:r>
            <a:r>
              <a:rPr lang="en-US" altLang="en-US" sz="1400" b="1" dirty="0"/>
              <a:t>p</a:t>
            </a:r>
            <a:r>
              <a:rPr lang="en-US" altLang="en-US" sz="1400" b="1" dirty="0" smtClean="0"/>
              <a:t>artners</a:t>
            </a:r>
            <a:endParaRPr lang="en-US" altLang="en-US" sz="1400" b="1" dirty="0"/>
          </a:p>
        </p:txBody>
      </p:sp>
      <p:sp>
        <p:nvSpPr>
          <p:cNvPr id="9" name="Rectangle 175"/>
          <p:cNvSpPr>
            <a:spLocks noChangeArrowheads="1"/>
          </p:cNvSpPr>
          <p:nvPr/>
        </p:nvSpPr>
        <p:spPr bwMode="auto">
          <a:xfrm>
            <a:off x="5674584" y="2048025"/>
            <a:ext cx="2056064" cy="738664"/>
          </a:xfrm>
          <a:prstGeom prst="rect">
            <a:avLst/>
          </a:prstGeom>
          <a:solidFill>
            <a:srgbClr val="B1CDE7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States engaged in HM without </a:t>
            </a:r>
            <a:r>
              <a:rPr lang="en-US" altLang="en-US" sz="1400" b="1" dirty="0" smtClean="0"/>
              <a:t>Federal funding</a:t>
            </a:r>
            <a:endParaRPr lang="en-US" altLang="en-US" sz="1400" b="1" dirty="0"/>
          </a:p>
        </p:txBody>
      </p: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358583" y="5832106"/>
            <a:ext cx="3032082" cy="739775"/>
            <a:chOff x="603250" y="5334000"/>
            <a:chExt cx="3032125" cy="739775"/>
          </a:xfrm>
        </p:grpSpPr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603250" y="5334000"/>
              <a:ext cx="3032125" cy="7397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AAC5E2"/>
                  </a:solidFill>
                </a:rPr>
                <a:t>    </a:t>
              </a:r>
              <a:r>
                <a:rPr lang="en-US" altLang="en-US" sz="1400" b="1" dirty="0"/>
                <a:t>Spatial Reference Centers</a:t>
              </a:r>
            </a:p>
            <a:p>
              <a:pPr eaLnBrk="0" hangingPunct="0"/>
              <a:r>
                <a:rPr lang="en-US" altLang="en-US" sz="1400" b="1" dirty="0"/>
                <a:t>    Regional Leaders</a:t>
              </a:r>
            </a:p>
            <a:p>
              <a:pPr eaLnBrk="0" hangingPunct="0"/>
              <a:r>
                <a:rPr lang="en-US" altLang="en-US" sz="1400" b="1" dirty="0"/>
                <a:t>    Other funded partners</a:t>
              </a:r>
            </a:p>
          </p:txBody>
        </p:sp>
        <p:sp>
          <p:nvSpPr>
            <p:cNvPr id="12" name="AutoShape 173"/>
            <p:cNvSpPr>
              <a:spLocks noChangeArrowheads="1"/>
            </p:cNvSpPr>
            <p:nvPr/>
          </p:nvSpPr>
          <p:spPr bwMode="auto">
            <a:xfrm flipV="1">
              <a:off x="755652" y="5887874"/>
              <a:ext cx="42864" cy="42863"/>
            </a:xfrm>
            <a:prstGeom prst="star5">
              <a:avLst/>
            </a:prstGeom>
            <a:solidFill>
              <a:schemeClr val="tx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13" name="AutoShape 174"/>
            <p:cNvSpPr>
              <a:spLocks noChangeArrowheads="1"/>
            </p:cNvSpPr>
            <p:nvPr/>
          </p:nvSpPr>
          <p:spPr bwMode="auto">
            <a:xfrm>
              <a:off x="738188" y="5468938"/>
              <a:ext cx="88900" cy="88900"/>
            </a:xfrm>
            <a:prstGeom prst="pentagon">
              <a:avLst/>
            </a:prstGeom>
            <a:solidFill>
              <a:srgbClr val="FF0000"/>
            </a:solidFill>
            <a:ln w="127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14" name="AutoShape 176"/>
            <p:cNvSpPr>
              <a:spLocks noChangeArrowheads="1"/>
            </p:cNvSpPr>
            <p:nvPr/>
          </p:nvSpPr>
          <p:spPr bwMode="auto">
            <a:xfrm>
              <a:off x="711200" y="5676901"/>
              <a:ext cx="128588" cy="93663"/>
            </a:xfrm>
            <a:prstGeom prst="triangle">
              <a:avLst>
                <a:gd name="adj" fmla="val 50616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15" name="Group 182"/>
          <p:cNvGrpSpPr>
            <a:grpSpLocks noChangeAspect="1"/>
          </p:cNvGrpSpPr>
          <p:nvPr/>
        </p:nvGrpSpPr>
        <p:grpSpPr bwMode="auto">
          <a:xfrm>
            <a:off x="361950" y="1212154"/>
            <a:ext cx="7943850" cy="5360834"/>
            <a:chOff x="739775" y="911225"/>
            <a:chExt cx="6724650" cy="4360863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endParaRPr lang="en-US" altLang="en-US" sz="1400" b="1"/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454275" y="2195513"/>
              <a:ext cx="4949825" cy="2919412"/>
              <a:chOff x="1058" y="983"/>
              <a:chExt cx="3118" cy="1839"/>
            </a:xfrm>
          </p:grpSpPr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9"/>
                  <a:gd name="T73" fmla="*/ 0 h 388"/>
                  <a:gd name="T74" fmla="*/ 239 w 239"/>
                  <a:gd name="T75" fmla="*/ 388 h 3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w 239"/>
                  <a:gd name="T49" fmla="*/ 4 h 3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9"/>
                  <a:gd name="T76" fmla="*/ 0 h 388"/>
                  <a:gd name="T77" fmla="*/ 239 w 239"/>
                  <a:gd name="T78" fmla="*/ 388 h 3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0"/>
                  <a:gd name="T40" fmla="*/ 0 h 219"/>
                  <a:gd name="T41" fmla="*/ 100 w 100"/>
                  <a:gd name="T42" fmla="*/ 219 h 2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w 100"/>
                  <a:gd name="T27" fmla="*/ 4 h 2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0"/>
                  <a:gd name="T43" fmla="*/ 0 h 219"/>
                  <a:gd name="T44" fmla="*/ 100 w 100"/>
                  <a:gd name="T45" fmla="*/ 219 h 2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3"/>
                  <a:gd name="T136" fmla="*/ 0 h 604"/>
                  <a:gd name="T137" fmla="*/ 373 w 373"/>
                  <a:gd name="T138" fmla="*/ 604 h 6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47 w 373"/>
                  <a:gd name="T91" fmla="*/ 4 h 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3"/>
                  <a:gd name="T139" fmla="*/ 0 h 604"/>
                  <a:gd name="T140" fmla="*/ 373 w 373"/>
                  <a:gd name="T141" fmla="*/ 604 h 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4"/>
                  <a:gd name="T142" fmla="*/ 0 h 234"/>
                  <a:gd name="T143" fmla="*/ 454 w 454"/>
                  <a:gd name="T144" fmla="*/ 234 h 2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w 454"/>
                  <a:gd name="T95" fmla="*/ 8 h 23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4"/>
                  <a:gd name="T145" fmla="*/ 0 h 234"/>
                  <a:gd name="T146" fmla="*/ 454 w 454"/>
                  <a:gd name="T147" fmla="*/ 234 h 23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7"/>
                  <a:gd name="T118" fmla="*/ 0 h 364"/>
                  <a:gd name="T119" fmla="*/ 417 w 417"/>
                  <a:gd name="T120" fmla="*/ 364 h 3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w 417"/>
                  <a:gd name="T79" fmla="*/ 4 h 3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17"/>
                  <a:gd name="T121" fmla="*/ 0 h 364"/>
                  <a:gd name="T122" fmla="*/ 417 w 417"/>
                  <a:gd name="T123" fmla="*/ 364 h 3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5"/>
                  <a:gd name="T64" fmla="*/ 0 h 284"/>
                  <a:gd name="T65" fmla="*/ 315 w 315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w 315"/>
                  <a:gd name="T43" fmla="*/ 4 h 2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284"/>
                  <a:gd name="T68" fmla="*/ 315 w 315"/>
                  <a:gd name="T69" fmla="*/ 284 h 2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45"/>
                  <a:gd name="T118" fmla="*/ 0 h 443"/>
                  <a:gd name="T119" fmla="*/ 245 w 245"/>
                  <a:gd name="T120" fmla="*/ 443 h 4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Freeform 25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w 245"/>
                  <a:gd name="T79" fmla="*/ 7 h 4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5"/>
                  <a:gd name="T121" fmla="*/ 0 h 443"/>
                  <a:gd name="T122" fmla="*/ 245 w 245"/>
                  <a:gd name="T123" fmla="*/ 443 h 4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" name="Freeform 26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2"/>
                  <a:gd name="T187" fmla="*/ 0 h 329"/>
                  <a:gd name="T188" fmla="*/ 242 w 242"/>
                  <a:gd name="T189" fmla="*/ 329 h 3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w 242"/>
                  <a:gd name="T125" fmla="*/ 12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"/>
                  <a:gd name="T190" fmla="*/ 0 h 329"/>
                  <a:gd name="T191" fmla="*/ 242 w 242"/>
                  <a:gd name="T192" fmla="*/ 329 h 3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4"/>
                  <a:gd name="T145" fmla="*/ 0 h 462"/>
                  <a:gd name="T146" fmla="*/ 414 w 414"/>
                  <a:gd name="T147" fmla="*/ 462 h 4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w 414"/>
                  <a:gd name="T97" fmla="*/ 4 h 4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14"/>
                  <a:gd name="T148" fmla="*/ 0 h 462"/>
                  <a:gd name="T149" fmla="*/ 414 w 414"/>
                  <a:gd name="T150" fmla="*/ 462 h 4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5"/>
                  <a:gd name="T61" fmla="*/ 0 h 259"/>
                  <a:gd name="T62" fmla="*/ 515 w 515"/>
                  <a:gd name="T63" fmla="*/ 259 h 2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w 515"/>
                  <a:gd name="T41" fmla="*/ 5 h 2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5"/>
                  <a:gd name="T64" fmla="*/ 0 h 259"/>
                  <a:gd name="T65" fmla="*/ 515 w 515"/>
                  <a:gd name="T66" fmla="*/ 259 h 2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39"/>
                  <a:gd name="T112" fmla="*/ 0 h 283"/>
                  <a:gd name="T113" fmla="*/ 539 w 539"/>
                  <a:gd name="T114" fmla="*/ 283 h 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w 539"/>
                  <a:gd name="T75" fmla="*/ 4 h 2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9"/>
                  <a:gd name="T115" fmla="*/ 0 h 283"/>
                  <a:gd name="T116" fmla="*/ 539 w 539"/>
                  <a:gd name="T117" fmla="*/ 283 h 2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9"/>
                  <a:gd name="T31" fmla="*/ 0 h 365"/>
                  <a:gd name="T32" fmla="*/ 439 w 439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w 439"/>
                  <a:gd name="T21" fmla="*/ 12 h 3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9"/>
                  <a:gd name="T34" fmla="*/ 0 h 365"/>
                  <a:gd name="T35" fmla="*/ 439 w 439"/>
                  <a:gd name="T36" fmla="*/ 365 h 3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3"/>
                  <a:gd name="T53" fmla="*/ 108 w 108"/>
                  <a:gd name="T54" fmla="*/ 103 h 1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Freeform 39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w 108"/>
                  <a:gd name="T35" fmla="*/ 4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8"/>
                  <a:gd name="T55" fmla="*/ 0 h 103"/>
                  <a:gd name="T56" fmla="*/ 108 w 108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107"/>
                  <a:gd name="T62" fmla="*/ 66 w 66"/>
                  <a:gd name="T63" fmla="*/ 107 h 1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Freeform 41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w 66"/>
                  <a:gd name="T41" fmla="*/ 4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07"/>
                  <a:gd name="T65" fmla="*/ 66 w 66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Freeform 42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Freeform 43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w 10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Freeform 46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9"/>
                  <a:gd name="T29" fmla="*/ 30 w 30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Freeform 47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w 30"/>
                  <a:gd name="T19" fmla="*/ 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9"/>
                  <a:gd name="T32" fmla="*/ 30 w 3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8" name="Freeform 48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Freeform 49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4"/>
                  <a:gd name="T20" fmla="*/ 22 w 2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0" name="Freeform 50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" name="Freeform 51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w 17"/>
                  <a:gd name="T11" fmla="*/ 4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8"/>
                  <a:gd name="T20" fmla="*/ 17 w 1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9"/>
                  <a:gd name="T130" fmla="*/ 0 h 353"/>
                  <a:gd name="T131" fmla="*/ 339 w 339"/>
                  <a:gd name="T132" fmla="*/ 353 h 3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w 339"/>
                  <a:gd name="T87" fmla="*/ 4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9"/>
                  <a:gd name="T133" fmla="*/ 0 h 353"/>
                  <a:gd name="T134" fmla="*/ 339 w 339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" name="Freeform 54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4"/>
                  <a:gd name="T85" fmla="*/ 0 h 332"/>
                  <a:gd name="T86" fmla="*/ 194 w 194"/>
                  <a:gd name="T87" fmla="*/ 332 h 3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" name="Freeform 55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w 194"/>
                  <a:gd name="T57" fmla="*/ 13 h 3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4"/>
                  <a:gd name="T88" fmla="*/ 0 h 332"/>
                  <a:gd name="T89" fmla="*/ 194 w 194"/>
                  <a:gd name="T90" fmla="*/ 332 h 3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" name="Freeform 56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248"/>
                  <a:gd name="T74" fmla="*/ 373 w 373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" name="Freeform 57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w 373"/>
                  <a:gd name="T49" fmla="*/ 4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248"/>
                  <a:gd name="T77" fmla="*/ 373 w 373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" name="Freeform 58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6"/>
                  <a:gd name="T46" fmla="*/ 0 h 250"/>
                  <a:gd name="T47" fmla="*/ 466 w 466"/>
                  <a:gd name="T48" fmla="*/ 250 h 2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" name="Freeform 59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w 466"/>
                  <a:gd name="T31" fmla="*/ 8 h 2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6"/>
                  <a:gd name="T49" fmla="*/ 0 h 250"/>
                  <a:gd name="T50" fmla="*/ 466 w 466"/>
                  <a:gd name="T51" fmla="*/ 250 h 2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" name="Freeform 60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7"/>
                  <a:gd name="T181" fmla="*/ 0 h 363"/>
                  <a:gd name="T182" fmla="*/ 227 w 227"/>
                  <a:gd name="T183" fmla="*/ 363 h 3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w 227"/>
                  <a:gd name="T121" fmla="*/ 7 h 3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7"/>
                  <a:gd name="T184" fmla="*/ 0 h 363"/>
                  <a:gd name="T185" fmla="*/ 227 w 227"/>
                  <a:gd name="T186" fmla="*/ 363 h 36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6"/>
                  <a:gd name="T109" fmla="*/ 0 h 140"/>
                  <a:gd name="T110" fmla="*/ 286 w 286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w 286"/>
                  <a:gd name="T73" fmla="*/ 4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40"/>
                  <a:gd name="T113" fmla="*/ 286 w 286"/>
                  <a:gd name="T114" fmla="*/ 140 h 1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8"/>
                  <a:gd name="T145" fmla="*/ 0 h 106"/>
                  <a:gd name="T146" fmla="*/ 208 w 208"/>
                  <a:gd name="T147" fmla="*/ 106 h 10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w 208"/>
                  <a:gd name="T97" fmla="*/ 4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8"/>
                  <a:gd name="T148" fmla="*/ 0 h 106"/>
                  <a:gd name="T149" fmla="*/ 208 w 208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Freeform 67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w 18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6"/>
                  <a:gd name="T17" fmla="*/ 18 w 1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Freeform 68"/>
              <p:cNvSpPr>
                <a:spLocks/>
              </p:cNvSpPr>
              <p:nvPr/>
            </p:nvSpPr>
            <p:spPr bwMode="auto">
              <a:xfrm>
                <a:off x="4084" y="1521"/>
                <a:ext cx="14" cy="11"/>
              </a:xfrm>
              <a:custGeom>
                <a:avLst/>
                <a:gdLst>
                  <a:gd name="T0" fmla="*/ 0 w 15"/>
                  <a:gd name="T1" fmla="*/ 11 h 11"/>
                  <a:gd name="T2" fmla="*/ 7 w 15"/>
                  <a:gd name="T3" fmla="*/ 0 h 11"/>
                  <a:gd name="T4" fmla="*/ 7 w 15"/>
                  <a:gd name="T5" fmla="*/ 8 h 11"/>
                  <a:gd name="T6" fmla="*/ 0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11"/>
                    </a:moveTo>
                    <a:lnTo>
                      <a:pt x="9" y="0"/>
                    </a:lnTo>
                    <a:lnTo>
                      <a:pt x="1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617"/>
                  <a:gd name="T35" fmla="*/ 399 w 399"/>
                  <a:gd name="T36" fmla="*/ 617 h 6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w 399"/>
                  <a:gd name="T23" fmla="*/ 8 h 6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9"/>
                  <a:gd name="T37" fmla="*/ 0 h 617"/>
                  <a:gd name="T38" fmla="*/ 399 w 399"/>
                  <a:gd name="T39" fmla="*/ 617 h 6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71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"/>
                  <a:gd name="T115" fmla="*/ 0 h 193"/>
                  <a:gd name="T116" fmla="*/ 80 w 80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" name="Freeform 72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w 80"/>
                  <a:gd name="T77" fmla="*/ 4 h 1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"/>
                  <a:gd name="T118" fmla="*/ 0 h 193"/>
                  <a:gd name="T119" fmla="*/ 80 w 80"/>
                  <a:gd name="T120" fmla="*/ 193 h 1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Freeform 73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8"/>
                  <a:gd name="T160" fmla="*/ 0 h 331"/>
                  <a:gd name="T161" fmla="*/ 368 w 368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Freeform 74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w 368"/>
                  <a:gd name="T107" fmla="*/ 9 h 3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8"/>
                  <a:gd name="T163" fmla="*/ 0 h 331"/>
                  <a:gd name="T164" fmla="*/ 368 w 368"/>
                  <a:gd name="T165" fmla="*/ 331 h 3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Freeform 75"/>
              <p:cNvSpPr>
                <a:spLocks/>
              </p:cNvSpPr>
              <p:nvPr/>
            </p:nvSpPr>
            <p:spPr bwMode="auto">
              <a:xfrm>
                <a:off x="3887" y="1568"/>
                <a:ext cx="109" cy="60"/>
              </a:xfrm>
              <a:custGeom>
                <a:avLst/>
                <a:gdLst>
                  <a:gd name="T0" fmla="*/ 0 w 115"/>
                  <a:gd name="T1" fmla="*/ 4 h 68"/>
                  <a:gd name="T2" fmla="*/ 3 w 115"/>
                  <a:gd name="T3" fmla="*/ 4 h 68"/>
                  <a:gd name="T4" fmla="*/ 4 w 115"/>
                  <a:gd name="T5" fmla="*/ 4 h 68"/>
                  <a:gd name="T6" fmla="*/ 9 w 115"/>
                  <a:gd name="T7" fmla="*/ 4 h 68"/>
                  <a:gd name="T8" fmla="*/ 9 w 115"/>
                  <a:gd name="T9" fmla="*/ 4 h 68"/>
                  <a:gd name="T10" fmla="*/ 9 w 115"/>
                  <a:gd name="T11" fmla="*/ 4 h 68"/>
                  <a:gd name="T12" fmla="*/ 7 w 115"/>
                  <a:gd name="T13" fmla="*/ 4 h 68"/>
                  <a:gd name="T14" fmla="*/ 9 w 115"/>
                  <a:gd name="T15" fmla="*/ 4 h 68"/>
                  <a:gd name="T16" fmla="*/ 9 w 115"/>
                  <a:gd name="T17" fmla="*/ 4 h 68"/>
                  <a:gd name="T18" fmla="*/ 9 w 115"/>
                  <a:gd name="T19" fmla="*/ 4 h 68"/>
                  <a:gd name="T20" fmla="*/ 9 w 115"/>
                  <a:gd name="T21" fmla="*/ 4 h 68"/>
                  <a:gd name="T22" fmla="*/ 12 w 115"/>
                  <a:gd name="T23" fmla="*/ 4 h 68"/>
                  <a:gd name="T24" fmla="*/ 16 w 115"/>
                  <a:gd name="T25" fmla="*/ 4 h 68"/>
                  <a:gd name="T26" fmla="*/ 16 w 115"/>
                  <a:gd name="T27" fmla="*/ 4 h 68"/>
                  <a:gd name="T28" fmla="*/ 9 w 115"/>
                  <a:gd name="T29" fmla="*/ 4 h 68"/>
                  <a:gd name="T30" fmla="*/ 9 w 115"/>
                  <a:gd name="T31" fmla="*/ 4 h 68"/>
                  <a:gd name="T32" fmla="*/ 9 w 115"/>
                  <a:gd name="T33" fmla="*/ 4 h 68"/>
                  <a:gd name="T34" fmla="*/ 10 w 115"/>
                  <a:gd name="T35" fmla="*/ 4 h 68"/>
                  <a:gd name="T36" fmla="*/ 19 w 115"/>
                  <a:gd name="T37" fmla="*/ 4 h 68"/>
                  <a:gd name="T38" fmla="*/ 20 w 115"/>
                  <a:gd name="T39" fmla="*/ 4 h 68"/>
                  <a:gd name="T40" fmla="*/ 24 w 115"/>
                  <a:gd name="T41" fmla="*/ 4 h 68"/>
                  <a:gd name="T42" fmla="*/ 24 w 115"/>
                  <a:gd name="T43" fmla="*/ 1 h 68"/>
                  <a:gd name="T44" fmla="*/ 23 w 115"/>
                  <a:gd name="T45" fmla="*/ 1 h 68"/>
                  <a:gd name="T46" fmla="*/ 22 w 115"/>
                  <a:gd name="T47" fmla="*/ 4 h 68"/>
                  <a:gd name="T48" fmla="*/ 21 w 115"/>
                  <a:gd name="T49" fmla="*/ 4 h 68"/>
                  <a:gd name="T50" fmla="*/ 19 w 115"/>
                  <a:gd name="T51" fmla="*/ 4 h 68"/>
                  <a:gd name="T52" fmla="*/ 19 w 115"/>
                  <a:gd name="T53" fmla="*/ 4 h 68"/>
                  <a:gd name="T54" fmla="*/ 18 w 115"/>
                  <a:gd name="T55" fmla="*/ 4 h 68"/>
                  <a:gd name="T56" fmla="*/ 17 w 115"/>
                  <a:gd name="T57" fmla="*/ 4 h 68"/>
                  <a:gd name="T58" fmla="*/ 16 w 115"/>
                  <a:gd name="T59" fmla="*/ 4 h 68"/>
                  <a:gd name="T60" fmla="*/ 18 w 115"/>
                  <a:gd name="T61" fmla="*/ 4 h 68"/>
                  <a:gd name="T62" fmla="*/ 18 w 115"/>
                  <a:gd name="T63" fmla="*/ 4 h 68"/>
                  <a:gd name="T64" fmla="*/ 19 w 115"/>
                  <a:gd name="T65" fmla="*/ 0 h 68"/>
                  <a:gd name="T66" fmla="*/ 19 w 115"/>
                  <a:gd name="T67" fmla="*/ 0 h 68"/>
                  <a:gd name="T68" fmla="*/ 15 w 115"/>
                  <a:gd name="T69" fmla="*/ 4 h 68"/>
                  <a:gd name="T70" fmla="*/ 10 w 115"/>
                  <a:gd name="T71" fmla="*/ 4 h 68"/>
                  <a:gd name="T72" fmla="*/ 9 w 115"/>
                  <a:gd name="T73" fmla="*/ 4 h 68"/>
                  <a:gd name="T74" fmla="*/ 9 w 115"/>
                  <a:gd name="T75" fmla="*/ 4 h 68"/>
                  <a:gd name="T76" fmla="*/ 9 w 115"/>
                  <a:gd name="T77" fmla="*/ 4 h 68"/>
                  <a:gd name="T78" fmla="*/ 9 w 115"/>
                  <a:gd name="T79" fmla="*/ 4 h 68"/>
                  <a:gd name="T80" fmla="*/ 9 w 115"/>
                  <a:gd name="T81" fmla="*/ 4 h 68"/>
                  <a:gd name="T82" fmla="*/ 9 w 115"/>
                  <a:gd name="T83" fmla="*/ 4 h 68"/>
                  <a:gd name="T84" fmla="*/ 9 w 115"/>
                  <a:gd name="T85" fmla="*/ 4 h 68"/>
                  <a:gd name="T86" fmla="*/ 9 w 115"/>
                  <a:gd name="T87" fmla="*/ 4 h 68"/>
                  <a:gd name="T88" fmla="*/ 9 w 115"/>
                  <a:gd name="T89" fmla="*/ 4 h 68"/>
                  <a:gd name="T90" fmla="*/ 9 w 115"/>
                  <a:gd name="T91" fmla="*/ 4 h 68"/>
                  <a:gd name="T92" fmla="*/ 4 w 115"/>
                  <a:gd name="T93" fmla="*/ 4 h 68"/>
                  <a:gd name="T94" fmla="*/ 3 w 115"/>
                  <a:gd name="T95" fmla="*/ 4 h 68"/>
                  <a:gd name="T96" fmla="*/ 0 w 115"/>
                  <a:gd name="T97" fmla="*/ 4 h 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5"/>
                  <a:gd name="T148" fmla="*/ 0 h 68"/>
                  <a:gd name="T149" fmla="*/ 115 w 115"/>
                  <a:gd name="T150" fmla="*/ 68 h 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5" h="68">
                    <a:moveTo>
                      <a:pt x="0" y="63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9" y="63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7" y="68"/>
                    </a:lnTo>
                    <a:lnTo>
                      <a:pt x="18" y="64"/>
                    </a:lnTo>
                    <a:lnTo>
                      <a:pt x="19" y="61"/>
                    </a:lnTo>
                    <a:lnTo>
                      <a:pt x="36" y="55"/>
                    </a:lnTo>
                    <a:lnTo>
                      <a:pt x="49" y="46"/>
                    </a:lnTo>
                    <a:lnTo>
                      <a:pt x="63" y="4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51" y="52"/>
                    </a:lnTo>
                    <a:lnTo>
                      <a:pt x="46" y="52"/>
                    </a:lnTo>
                    <a:lnTo>
                      <a:pt x="51" y="54"/>
                    </a:lnTo>
                    <a:lnTo>
                      <a:pt x="57" y="51"/>
                    </a:lnTo>
                    <a:lnTo>
                      <a:pt x="91" y="24"/>
                    </a:lnTo>
                    <a:lnTo>
                      <a:pt x="97" y="18"/>
                    </a:lnTo>
                    <a:lnTo>
                      <a:pt x="115" y="4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4" y="9"/>
                    </a:lnTo>
                    <a:lnTo>
                      <a:pt x="100" y="7"/>
                    </a:lnTo>
                    <a:lnTo>
                      <a:pt x="91" y="12"/>
                    </a:lnTo>
                    <a:lnTo>
                      <a:pt x="90" y="10"/>
                    </a:lnTo>
                    <a:lnTo>
                      <a:pt x="84" y="27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87" y="12"/>
                    </a:lnTo>
                    <a:lnTo>
                      <a:pt x="85" y="9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73" y="18"/>
                    </a:lnTo>
                    <a:lnTo>
                      <a:pt x="55" y="25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31" y="36"/>
                    </a:lnTo>
                    <a:lnTo>
                      <a:pt x="27" y="33"/>
                    </a:lnTo>
                    <a:lnTo>
                      <a:pt x="27" y="37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46"/>
                    </a:lnTo>
                    <a:lnTo>
                      <a:pt x="15" y="43"/>
                    </a:lnTo>
                    <a:lnTo>
                      <a:pt x="12" y="49"/>
                    </a:lnTo>
                    <a:lnTo>
                      <a:pt x="4" y="52"/>
                    </a:lnTo>
                    <a:lnTo>
                      <a:pt x="3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Freeform 76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5"/>
                  <a:gd name="T136" fmla="*/ 0 h 240"/>
                  <a:gd name="T137" fmla="*/ 535 w 535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w 535"/>
                  <a:gd name="T91" fmla="*/ 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5"/>
                  <a:gd name="T139" fmla="*/ 0 h 240"/>
                  <a:gd name="T140" fmla="*/ 535 w 535"/>
                  <a:gd name="T141" fmla="*/ 240 h 2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Freeform 78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"/>
                  <a:gd name="T31" fmla="*/ 0 h 260"/>
                  <a:gd name="T32" fmla="*/ 410 w 410"/>
                  <a:gd name="T33" fmla="*/ 260 h 2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79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w 410"/>
                  <a:gd name="T21" fmla="*/ 7 h 2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0"/>
                  <a:gd name="T34" fmla="*/ 0 h 260"/>
                  <a:gd name="T35" fmla="*/ 410 w 410"/>
                  <a:gd name="T36" fmla="*/ 260 h 2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Freeform 80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295"/>
                  <a:gd name="T116" fmla="*/ 263 w 263"/>
                  <a:gd name="T117" fmla="*/ 295 h 29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" name="Freeform 81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w 263"/>
                  <a:gd name="T77" fmla="*/ 4 h 2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3"/>
                  <a:gd name="T118" fmla="*/ 0 h 295"/>
                  <a:gd name="T119" fmla="*/ 263 w 263"/>
                  <a:gd name="T120" fmla="*/ 295 h 2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" name="Freeform 82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9"/>
                  <a:gd name="T79" fmla="*/ 0 h 426"/>
                  <a:gd name="T80" fmla="*/ 499 w 499"/>
                  <a:gd name="T81" fmla="*/ 426 h 4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" name="Freeform 83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w 499"/>
                  <a:gd name="T53" fmla="*/ 11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9"/>
                  <a:gd name="T82" fmla="*/ 0 h 426"/>
                  <a:gd name="T83" fmla="*/ 499 w 499"/>
                  <a:gd name="T84" fmla="*/ 426 h 4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4"/>
                  <a:gd name="T58" fmla="*/ 0 h 234"/>
                  <a:gd name="T59" fmla="*/ 364 w 36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w 364"/>
                  <a:gd name="T39" fmla="*/ 4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4"/>
                  <a:gd name="T61" fmla="*/ 0 h 234"/>
                  <a:gd name="T62" fmla="*/ 364 w 364"/>
                  <a:gd name="T63" fmla="*/ 234 h 2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983" y="1498"/>
                <a:ext cx="47" cy="53"/>
              </a:xfrm>
              <a:custGeom>
                <a:avLst/>
                <a:gdLst>
                  <a:gd name="T0" fmla="*/ 0 w 50"/>
                  <a:gd name="T1" fmla="*/ 4 h 60"/>
                  <a:gd name="T2" fmla="*/ 8 w 50"/>
                  <a:gd name="T3" fmla="*/ 4 h 60"/>
                  <a:gd name="T4" fmla="*/ 8 w 50"/>
                  <a:gd name="T5" fmla="*/ 4 h 60"/>
                  <a:gd name="T6" fmla="*/ 8 w 50"/>
                  <a:gd name="T7" fmla="*/ 4 h 60"/>
                  <a:gd name="T8" fmla="*/ 8 w 50"/>
                  <a:gd name="T9" fmla="*/ 4 h 60"/>
                  <a:gd name="T10" fmla="*/ 8 w 50"/>
                  <a:gd name="T11" fmla="*/ 4 h 60"/>
                  <a:gd name="T12" fmla="*/ 8 w 50"/>
                  <a:gd name="T13" fmla="*/ 4 h 60"/>
                  <a:gd name="T14" fmla="*/ 8 w 50"/>
                  <a:gd name="T15" fmla="*/ 4 h 60"/>
                  <a:gd name="T16" fmla="*/ 8 w 50"/>
                  <a:gd name="T17" fmla="*/ 4 h 60"/>
                  <a:gd name="T18" fmla="*/ 8 w 50"/>
                  <a:gd name="T19" fmla="*/ 4 h 60"/>
                  <a:gd name="T20" fmla="*/ 8 w 50"/>
                  <a:gd name="T21" fmla="*/ 4 h 60"/>
                  <a:gd name="T22" fmla="*/ 8 w 50"/>
                  <a:gd name="T23" fmla="*/ 4 h 60"/>
                  <a:gd name="T24" fmla="*/ 8 w 50"/>
                  <a:gd name="T25" fmla="*/ 2 h 60"/>
                  <a:gd name="T26" fmla="*/ 8 w 50"/>
                  <a:gd name="T27" fmla="*/ 0 h 60"/>
                  <a:gd name="T28" fmla="*/ 0 w 50"/>
                  <a:gd name="T29" fmla="*/ 4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0" y="5"/>
                    </a:moveTo>
                    <a:lnTo>
                      <a:pt x="11" y="57"/>
                    </a:lnTo>
                    <a:lnTo>
                      <a:pt x="14" y="60"/>
                    </a:lnTo>
                    <a:lnTo>
                      <a:pt x="30" y="49"/>
                    </a:lnTo>
                    <a:lnTo>
                      <a:pt x="29" y="35"/>
                    </a:lnTo>
                    <a:lnTo>
                      <a:pt x="33" y="27"/>
                    </a:lnTo>
                    <a:lnTo>
                      <a:pt x="36" y="32"/>
                    </a:lnTo>
                    <a:lnTo>
                      <a:pt x="38" y="42"/>
                    </a:lnTo>
                    <a:lnTo>
                      <a:pt x="44" y="42"/>
                    </a:lnTo>
                    <a:lnTo>
                      <a:pt x="50" y="32"/>
                    </a:lnTo>
                    <a:lnTo>
                      <a:pt x="44" y="18"/>
                    </a:lnTo>
                    <a:lnTo>
                      <a:pt x="32" y="17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8"/>
                  <a:gd name="T85" fmla="*/ 0 h 243"/>
                  <a:gd name="T86" fmla="*/ 318 w 318"/>
                  <a:gd name="T87" fmla="*/ 243 h 2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w 318"/>
                  <a:gd name="T57" fmla="*/ 4 h 2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18"/>
                  <a:gd name="T88" fmla="*/ 0 h 243"/>
                  <a:gd name="T89" fmla="*/ 318 w 318"/>
                  <a:gd name="T90" fmla="*/ 243 h 2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1"/>
                  <a:gd name="T61" fmla="*/ 0 h 294"/>
                  <a:gd name="T62" fmla="*/ 441 w 441"/>
                  <a:gd name="T63" fmla="*/ 294 h 2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w 441"/>
                  <a:gd name="T41" fmla="*/ 9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1"/>
                  <a:gd name="T64" fmla="*/ 0 h 294"/>
                  <a:gd name="T65" fmla="*/ 441 w 441"/>
                  <a:gd name="T66" fmla="*/ 294 h 2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1"/>
                  <a:gd name="T91" fmla="*/ 0 h 181"/>
                  <a:gd name="T92" fmla="*/ 531 w 531"/>
                  <a:gd name="T93" fmla="*/ 181 h 1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w 531"/>
                  <a:gd name="T61" fmla="*/ 6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1"/>
                  <a:gd name="T94" fmla="*/ 0 h 181"/>
                  <a:gd name="T95" fmla="*/ 531 w 531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" name="Freeform 93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" name="Freeform 94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" name="Freeform 95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443"/>
                  <a:gd name="T23" fmla="*/ 354 w 354"/>
                  <a:gd name="T24" fmla="*/ 443 h 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w 354"/>
                  <a:gd name="T15" fmla="*/ 13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4"/>
                  <a:gd name="T25" fmla="*/ 0 h 443"/>
                  <a:gd name="T26" fmla="*/ 354 w 354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Freeform 97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"/>
                  <a:gd name="T34" fmla="*/ 0 h 200"/>
                  <a:gd name="T35" fmla="*/ 102 w 102"/>
                  <a:gd name="T36" fmla="*/ 200 h 2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8" name="Freeform 98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w 102"/>
                  <a:gd name="T23" fmla="*/ 4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200"/>
                  <a:gd name="T38" fmla="*/ 102 w 102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9" name="Freeform 99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0" name="Freeform 100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" name="Freeform 101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77"/>
                  <a:gd name="T26" fmla="*/ 27 w 27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2" name="Freeform 102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w 27"/>
                  <a:gd name="T17" fmla="*/ 4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7"/>
                  <a:gd name="T29" fmla="*/ 27 w 27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" name="Freeform 103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" name="Freeform 104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5" name="Freeform 105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0"/>
                  <a:gd name="T118" fmla="*/ 0 h 278"/>
                  <a:gd name="T119" fmla="*/ 280 w 280"/>
                  <a:gd name="T120" fmla="*/ 278 h 2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6" name="Freeform 106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w 280"/>
                  <a:gd name="T79" fmla="*/ 8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0"/>
                  <a:gd name="T121" fmla="*/ 0 h 278"/>
                  <a:gd name="T122" fmla="*/ 280 w 280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Freeform 107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"/>
                  <a:gd name="T151" fmla="*/ 0 h 349"/>
                  <a:gd name="T152" fmla="*/ 330 w 330"/>
                  <a:gd name="T153" fmla="*/ 349 h 3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8" name="Freeform 108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w 330"/>
                  <a:gd name="T101" fmla="*/ 4 h 3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349"/>
                  <a:gd name="T155" fmla="*/ 330 w 330"/>
                  <a:gd name="T156" fmla="*/ 349 h 3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9" name="Freeform 109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359"/>
                  <a:gd name="T44" fmla="*/ 457 w 457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solidFill>
                <a:srgbClr val="BD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0" name="Freeform 110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107 w 457"/>
                  <a:gd name="T29" fmla="*/ 13 h 3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7"/>
                  <a:gd name="T46" fmla="*/ 0 h 359"/>
                  <a:gd name="T47" fmla="*/ 457 w 457"/>
                  <a:gd name="T48" fmla="*/ 359 h 3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Freeform 111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5"/>
                  <a:gd name="T160" fmla="*/ 0 h 851"/>
                  <a:gd name="T161" fmla="*/ 495 w 495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Freeform 112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10 w 495"/>
                  <a:gd name="T107" fmla="*/ 5 h 8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851"/>
                  <a:gd name="T164" fmla="*/ 495 w 495"/>
                  <a:gd name="T165" fmla="*/ 851 h 8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Freeform 113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495"/>
                  <a:gd name="T56" fmla="*/ 427 w 427"/>
                  <a:gd name="T57" fmla="*/ 495 h 4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Freeform 114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w 427"/>
                  <a:gd name="T37" fmla="*/ 12 h 4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7"/>
                  <a:gd name="T58" fmla="*/ 0 h 495"/>
                  <a:gd name="T59" fmla="*/ 427 w 427"/>
                  <a:gd name="T60" fmla="*/ 495 h 4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Freeform 115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7"/>
                  <a:gd name="T28" fmla="*/ 0 h 361"/>
                  <a:gd name="T29" fmla="*/ 457 w 457"/>
                  <a:gd name="T30" fmla="*/ 361 h 3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6" name="Freeform 116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w 457"/>
                  <a:gd name="T19" fmla="*/ 11 h 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7"/>
                  <a:gd name="T31" fmla="*/ 0 h 361"/>
                  <a:gd name="T32" fmla="*/ 457 w 457"/>
                  <a:gd name="T33" fmla="*/ 361 h 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Freeform 117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51"/>
                  <a:gd name="T139" fmla="*/ 0 h 310"/>
                  <a:gd name="T140" fmla="*/ 351 w 351"/>
                  <a:gd name="T141" fmla="*/ 310 h 3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Freeform 118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w 351"/>
                  <a:gd name="T93" fmla="*/ 3 h 3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1"/>
                  <a:gd name="T142" fmla="*/ 0 h 310"/>
                  <a:gd name="T143" fmla="*/ 351 w 351"/>
                  <a:gd name="T144" fmla="*/ 310 h 3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Freeform 119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1"/>
                  <a:gd name="T88" fmla="*/ 0 h 386"/>
                  <a:gd name="T89" fmla="*/ 221 w 221"/>
                  <a:gd name="T90" fmla="*/ 386 h 3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Freeform 120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w 221"/>
                  <a:gd name="T59" fmla="*/ 12 h 3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1"/>
                  <a:gd name="T91" fmla="*/ 0 h 386"/>
                  <a:gd name="T92" fmla="*/ 221 w 221"/>
                  <a:gd name="T93" fmla="*/ 386 h 3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Freeform 121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9"/>
                  <a:gd name="T106" fmla="*/ 0 h 407"/>
                  <a:gd name="T107" fmla="*/ 639 w 639"/>
                  <a:gd name="T108" fmla="*/ 407 h 40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Freeform 122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w 639"/>
                  <a:gd name="T71" fmla="*/ 4 h 4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9"/>
                  <a:gd name="T109" fmla="*/ 0 h 407"/>
                  <a:gd name="T110" fmla="*/ 639 w 639"/>
                  <a:gd name="T111" fmla="*/ 407 h 4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Freeform 123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"/>
                  <a:gd name="T37" fmla="*/ 0 h 451"/>
                  <a:gd name="T38" fmla="*/ 440 w 440"/>
                  <a:gd name="T39" fmla="*/ 451 h 4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Freeform 124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w 440"/>
                  <a:gd name="T25" fmla="*/ 15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0"/>
                  <a:gd name="T40" fmla="*/ 0 h 451"/>
                  <a:gd name="T41" fmla="*/ 440 w 440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Freeform 125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Freeform 126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Freeform 127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Freeform 128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Freeform 129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Freeform 130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Freeform 131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Freeform 132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Freeform 133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" name="Freeform 134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5" name="Freeform 139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6" name="Freeform 140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7" name="Freeform 143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8" name="Freeform 144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9" name="Freeform 145"/>
              <p:cNvSpPr>
                <a:spLocks/>
              </p:cNvSpPr>
              <p:nvPr/>
            </p:nvSpPr>
            <p:spPr bwMode="auto">
              <a:xfrm>
                <a:off x="2094" y="1330"/>
                <a:ext cx="30" cy="13"/>
              </a:xfrm>
              <a:custGeom>
                <a:avLst/>
                <a:gdLst>
                  <a:gd name="T0" fmla="*/ 0 w 30"/>
                  <a:gd name="T1" fmla="*/ 3 h 15"/>
                  <a:gd name="T2" fmla="*/ 7 w 30"/>
                  <a:gd name="T3" fmla="*/ 3 h 15"/>
                  <a:gd name="T4" fmla="*/ 28 w 30"/>
                  <a:gd name="T5" fmla="*/ 0 h 15"/>
                  <a:gd name="T6" fmla="*/ 30 w 30"/>
                  <a:gd name="T7" fmla="*/ 3 h 15"/>
                  <a:gd name="T8" fmla="*/ 0 w 30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5"/>
                  <a:gd name="T17" fmla="*/ 30 w 3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5">
                    <a:moveTo>
                      <a:pt x="0" y="15"/>
                    </a:moveTo>
                    <a:lnTo>
                      <a:pt x="7" y="6"/>
                    </a:lnTo>
                    <a:lnTo>
                      <a:pt x="28" y="0"/>
                    </a:lnTo>
                    <a:lnTo>
                      <a:pt x="3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0" name="Freeform 146"/>
              <p:cNvSpPr>
                <a:spLocks/>
              </p:cNvSpPr>
              <p:nvPr/>
            </p:nvSpPr>
            <p:spPr bwMode="auto">
              <a:xfrm>
                <a:off x="2137" y="1324"/>
                <a:ext cx="17" cy="11"/>
              </a:xfrm>
              <a:custGeom>
                <a:avLst/>
                <a:gdLst>
                  <a:gd name="T0" fmla="*/ 0 w 18"/>
                  <a:gd name="T1" fmla="*/ 3 h 13"/>
                  <a:gd name="T2" fmla="*/ 3 w 18"/>
                  <a:gd name="T3" fmla="*/ 0 h 13"/>
                  <a:gd name="T4" fmla="*/ 9 w 18"/>
                  <a:gd name="T5" fmla="*/ 3 h 13"/>
                  <a:gd name="T6" fmla="*/ 9 w 18"/>
                  <a:gd name="T7" fmla="*/ 3 h 13"/>
                  <a:gd name="T8" fmla="*/ 0 w 18"/>
                  <a:gd name="T9" fmla="*/ 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3" y="0"/>
                    </a:lnTo>
                    <a:lnTo>
                      <a:pt x="18" y="3"/>
                    </a:lnTo>
                    <a:lnTo>
                      <a:pt x="15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Freeform 147"/>
              <p:cNvSpPr>
                <a:spLocks/>
              </p:cNvSpPr>
              <p:nvPr/>
            </p:nvSpPr>
            <p:spPr bwMode="auto">
              <a:xfrm>
                <a:off x="2176" y="1311"/>
                <a:ext cx="31" cy="13"/>
              </a:xfrm>
              <a:custGeom>
                <a:avLst/>
                <a:gdLst>
                  <a:gd name="T0" fmla="*/ 0 w 33"/>
                  <a:gd name="T1" fmla="*/ 7 h 14"/>
                  <a:gd name="T2" fmla="*/ 7 w 33"/>
                  <a:gd name="T3" fmla="*/ 0 h 14"/>
                  <a:gd name="T4" fmla="*/ 8 w 33"/>
                  <a:gd name="T5" fmla="*/ 0 h 14"/>
                  <a:gd name="T6" fmla="*/ 8 w 33"/>
                  <a:gd name="T7" fmla="*/ 7 h 14"/>
                  <a:gd name="T8" fmla="*/ 8 w 33"/>
                  <a:gd name="T9" fmla="*/ 7 h 14"/>
                  <a:gd name="T10" fmla="*/ 0 w 33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4"/>
                  <a:gd name="T20" fmla="*/ 33 w 3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4">
                    <a:moveTo>
                      <a:pt x="0" y="14"/>
                    </a:moveTo>
                    <a:lnTo>
                      <a:pt x="7" y="0"/>
                    </a:lnTo>
                    <a:lnTo>
                      <a:pt x="28" y="0"/>
                    </a:lnTo>
                    <a:lnTo>
                      <a:pt x="33" y="12"/>
                    </a:lnTo>
                    <a:lnTo>
                      <a:pt x="10" y="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2" name="Freeform 148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30"/>
                  <a:gd name="T26" fmla="*/ 37 w 37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3" name="Freeform 149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w 37"/>
                  <a:gd name="T17" fmla="*/ 5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0"/>
                  <a:gd name="T29" fmla="*/ 37 w 37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" name="Freeform 150"/>
              <p:cNvSpPr>
                <a:spLocks/>
              </p:cNvSpPr>
              <p:nvPr/>
            </p:nvSpPr>
            <p:spPr bwMode="auto">
              <a:xfrm>
                <a:off x="2335" y="2578"/>
                <a:ext cx="40" cy="11"/>
              </a:xfrm>
              <a:custGeom>
                <a:avLst/>
                <a:gdLst>
                  <a:gd name="T0" fmla="*/ 0 w 43"/>
                  <a:gd name="T1" fmla="*/ 6 h 12"/>
                  <a:gd name="T2" fmla="*/ 4 w 43"/>
                  <a:gd name="T3" fmla="*/ 0 h 12"/>
                  <a:gd name="T4" fmla="*/ 7 w 43"/>
                  <a:gd name="T5" fmla="*/ 4 h 12"/>
                  <a:gd name="T6" fmla="*/ 7 w 43"/>
                  <a:gd name="T7" fmla="*/ 6 h 12"/>
                  <a:gd name="T8" fmla="*/ 0 w 43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12"/>
                  <a:gd name="T17" fmla="*/ 43 w 4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12">
                    <a:moveTo>
                      <a:pt x="0" y="9"/>
                    </a:moveTo>
                    <a:lnTo>
                      <a:pt x="4" y="0"/>
                    </a:lnTo>
                    <a:lnTo>
                      <a:pt x="43" y="4"/>
                    </a:lnTo>
                    <a:lnTo>
                      <a:pt x="3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5" name="Freeform 151"/>
              <p:cNvSpPr>
                <a:spLocks/>
              </p:cNvSpPr>
              <p:nvPr/>
            </p:nvSpPr>
            <p:spPr bwMode="auto">
              <a:xfrm>
                <a:off x="2353" y="2600"/>
                <a:ext cx="17" cy="10"/>
              </a:xfrm>
              <a:custGeom>
                <a:avLst/>
                <a:gdLst>
                  <a:gd name="T0" fmla="*/ 0 w 18"/>
                  <a:gd name="T1" fmla="*/ 0 h 12"/>
                  <a:gd name="T2" fmla="*/ 7 w 18"/>
                  <a:gd name="T3" fmla="*/ 3 h 12"/>
                  <a:gd name="T4" fmla="*/ 9 w 18"/>
                  <a:gd name="T5" fmla="*/ 3 h 12"/>
                  <a:gd name="T6" fmla="*/ 9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7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6" name="Freeform 152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7" name="Freeform 153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8" name="Freeform 154"/>
              <p:cNvSpPr>
                <a:spLocks/>
              </p:cNvSpPr>
              <p:nvPr/>
            </p:nvSpPr>
            <p:spPr bwMode="auto">
              <a:xfrm>
                <a:off x="3064" y="2398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" name="Freeform 155"/>
            <p:cNvSpPr>
              <a:spLocks/>
            </p:cNvSpPr>
            <p:nvPr/>
          </p:nvSpPr>
          <p:spPr bwMode="auto">
            <a:xfrm>
              <a:off x="936625" y="911225"/>
              <a:ext cx="1577975" cy="1327150"/>
            </a:xfrm>
            <a:custGeom>
              <a:avLst/>
              <a:gdLst>
                <a:gd name="T0" fmla="*/ 2147483647 w 157"/>
                <a:gd name="T1" fmla="*/ 2147483647 h 132"/>
                <a:gd name="T2" fmla="*/ 2147483647 w 157"/>
                <a:gd name="T3" fmla="*/ 2147483647 h 132"/>
                <a:gd name="T4" fmla="*/ 2147483647 w 157"/>
                <a:gd name="T5" fmla="*/ 2147483647 h 132"/>
                <a:gd name="T6" fmla="*/ 2147483647 w 157"/>
                <a:gd name="T7" fmla="*/ 2147483647 h 132"/>
                <a:gd name="T8" fmla="*/ 2147483647 w 157"/>
                <a:gd name="T9" fmla="*/ 2147483647 h 132"/>
                <a:gd name="T10" fmla="*/ 2147483647 w 157"/>
                <a:gd name="T11" fmla="*/ 2147483647 h 132"/>
                <a:gd name="T12" fmla="*/ 2147483647 w 157"/>
                <a:gd name="T13" fmla="*/ 2147483647 h 132"/>
                <a:gd name="T14" fmla="*/ 2147483647 w 157"/>
                <a:gd name="T15" fmla="*/ 2147483647 h 132"/>
                <a:gd name="T16" fmla="*/ 2147483647 w 157"/>
                <a:gd name="T17" fmla="*/ 2147483647 h 132"/>
                <a:gd name="T18" fmla="*/ 2147483647 w 157"/>
                <a:gd name="T19" fmla="*/ 2147483647 h 132"/>
                <a:gd name="T20" fmla="*/ 2147483647 w 157"/>
                <a:gd name="T21" fmla="*/ 2147483647 h 132"/>
                <a:gd name="T22" fmla="*/ 2147483647 w 157"/>
                <a:gd name="T23" fmla="*/ 2147483647 h 132"/>
                <a:gd name="T24" fmla="*/ 2147483647 w 157"/>
                <a:gd name="T25" fmla="*/ 2147483647 h 132"/>
                <a:gd name="T26" fmla="*/ 2147483647 w 157"/>
                <a:gd name="T27" fmla="*/ 2147483647 h 132"/>
                <a:gd name="T28" fmla="*/ 2147483647 w 157"/>
                <a:gd name="T29" fmla="*/ 2147483647 h 132"/>
                <a:gd name="T30" fmla="*/ 2147483647 w 157"/>
                <a:gd name="T31" fmla="*/ 2147483647 h 132"/>
                <a:gd name="T32" fmla="*/ 2147483647 w 157"/>
                <a:gd name="T33" fmla="*/ 2147483647 h 132"/>
                <a:gd name="T34" fmla="*/ 2147483647 w 157"/>
                <a:gd name="T35" fmla="*/ 2147483647 h 132"/>
                <a:gd name="T36" fmla="*/ 2147483647 w 157"/>
                <a:gd name="T37" fmla="*/ 2147483647 h 132"/>
                <a:gd name="T38" fmla="*/ 2147483647 w 157"/>
                <a:gd name="T39" fmla="*/ 2147483647 h 132"/>
                <a:gd name="T40" fmla="*/ 2147483647 w 157"/>
                <a:gd name="T41" fmla="*/ 2147483647 h 132"/>
                <a:gd name="T42" fmla="*/ 2147483647 w 157"/>
                <a:gd name="T43" fmla="*/ 2147483647 h 132"/>
                <a:gd name="T44" fmla="*/ 2147483647 w 157"/>
                <a:gd name="T45" fmla="*/ 2147483647 h 132"/>
                <a:gd name="T46" fmla="*/ 2147483647 w 157"/>
                <a:gd name="T47" fmla="*/ 2147483647 h 132"/>
                <a:gd name="T48" fmla="*/ 2147483647 w 157"/>
                <a:gd name="T49" fmla="*/ 2147483647 h 132"/>
                <a:gd name="T50" fmla="*/ 2147483647 w 157"/>
                <a:gd name="T51" fmla="*/ 2147483647 h 132"/>
                <a:gd name="T52" fmla="*/ 2147483647 w 157"/>
                <a:gd name="T53" fmla="*/ 2147483647 h 132"/>
                <a:gd name="T54" fmla="*/ 2147483647 w 157"/>
                <a:gd name="T55" fmla="*/ 2147483647 h 132"/>
                <a:gd name="T56" fmla="*/ 2147483647 w 157"/>
                <a:gd name="T57" fmla="*/ 2147483647 h 132"/>
                <a:gd name="T58" fmla="*/ 2147483647 w 157"/>
                <a:gd name="T59" fmla="*/ 2147483647 h 132"/>
                <a:gd name="T60" fmla="*/ 2147483647 w 157"/>
                <a:gd name="T61" fmla="*/ 2147483647 h 132"/>
                <a:gd name="T62" fmla="*/ 2147483647 w 157"/>
                <a:gd name="T63" fmla="*/ 2147483647 h 132"/>
                <a:gd name="T64" fmla="*/ 2147483647 w 157"/>
                <a:gd name="T65" fmla="*/ 2147483647 h 132"/>
                <a:gd name="T66" fmla="*/ 2147483647 w 157"/>
                <a:gd name="T67" fmla="*/ 2147483647 h 132"/>
                <a:gd name="T68" fmla="*/ 2147483647 w 157"/>
                <a:gd name="T69" fmla="*/ 2147483647 h 132"/>
                <a:gd name="T70" fmla="*/ 2147483647 w 157"/>
                <a:gd name="T71" fmla="*/ 2147483647 h 132"/>
                <a:gd name="T72" fmla="*/ 2147483647 w 157"/>
                <a:gd name="T73" fmla="*/ 2147483647 h 132"/>
                <a:gd name="T74" fmla="*/ 2147483647 w 157"/>
                <a:gd name="T75" fmla="*/ 2147483647 h 132"/>
                <a:gd name="T76" fmla="*/ 2147483647 w 157"/>
                <a:gd name="T77" fmla="*/ 2147483647 h 132"/>
                <a:gd name="T78" fmla="*/ 2147483647 w 157"/>
                <a:gd name="T79" fmla="*/ 2147483647 h 132"/>
                <a:gd name="T80" fmla="*/ 2147483647 w 157"/>
                <a:gd name="T81" fmla="*/ 2147483647 h 132"/>
                <a:gd name="T82" fmla="*/ 2147483647 w 157"/>
                <a:gd name="T83" fmla="*/ 2147483647 h 132"/>
                <a:gd name="T84" fmla="*/ 2147483647 w 157"/>
                <a:gd name="T85" fmla="*/ 2147483647 h 132"/>
                <a:gd name="T86" fmla="*/ 2147483647 w 157"/>
                <a:gd name="T87" fmla="*/ 2147483647 h 132"/>
                <a:gd name="T88" fmla="*/ 2147483647 w 157"/>
                <a:gd name="T89" fmla="*/ 2147483647 h 132"/>
                <a:gd name="T90" fmla="*/ 2147483647 w 157"/>
                <a:gd name="T91" fmla="*/ 2147483647 h 132"/>
                <a:gd name="T92" fmla="*/ 2147483647 w 157"/>
                <a:gd name="T93" fmla="*/ 2147483647 h 132"/>
                <a:gd name="T94" fmla="*/ 2147483647 w 157"/>
                <a:gd name="T95" fmla="*/ 2147483647 h 132"/>
                <a:gd name="T96" fmla="*/ 2147483647 w 157"/>
                <a:gd name="T97" fmla="*/ 2147483647 h 132"/>
                <a:gd name="T98" fmla="*/ 2147483647 w 157"/>
                <a:gd name="T99" fmla="*/ 2147483647 h 132"/>
                <a:gd name="T100" fmla="*/ 2147483647 w 157"/>
                <a:gd name="T101" fmla="*/ 2147483647 h 132"/>
                <a:gd name="T102" fmla="*/ 2147483647 w 157"/>
                <a:gd name="T103" fmla="*/ 2147483647 h 132"/>
                <a:gd name="T104" fmla="*/ 2147483647 w 157"/>
                <a:gd name="T105" fmla="*/ 2147483647 h 132"/>
                <a:gd name="T106" fmla="*/ 2147483647 w 157"/>
                <a:gd name="T107" fmla="*/ 2147483647 h 132"/>
                <a:gd name="T108" fmla="*/ 2147483647 w 157"/>
                <a:gd name="T109" fmla="*/ 2147483647 h 132"/>
                <a:gd name="T110" fmla="*/ 2147483647 w 157"/>
                <a:gd name="T111" fmla="*/ 2147483647 h 132"/>
                <a:gd name="T112" fmla="*/ 2147483647 w 157"/>
                <a:gd name="T113" fmla="*/ 2147483647 h 132"/>
                <a:gd name="T114" fmla="*/ 2147483647 w 157"/>
                <a:gd name="T115" fmla="*/ 2147483647 h 132"/>
                <a:gd name="T116" fmla="*/ 2147483647 w 157"/>
                <a:gd name="T117" fmla="*/ 2147483647 h 132"/>
                <a:gd name="T118" fmla="*/ 2147483647 w 157"/>
                <a:gd name="T119" fmla="*/ 2147483647 h 132"/>
                <a:gd name="T120" fmla="*/ 2147483647 w 157"/>
                <a:gd name="T121" fmla="*/ 2147483647 h 132"/>
                <a:gd name="T122" fmla="*/ 0 w 157"/>
                <a:gd name="T123" fmla="*/ 2147483647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7"/>
                <a:gd name="T187" fmla="*/ 0 h 132"/>
                <a:gd name="T188" fmla="*/ 157 w 157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7" h="132">
                  <a:moveTo>
                    <a:pt x="0" y="126"/>
                  </a:moveTo>
                  <a:lnTo>
                    <a:pt x="9" y="120"/>
                  </a:lnTo>
                  <a:lnTo>
                    <a:pt x="13" y="120"/>
                  </a:lnTo>
                  <a:lnTo>
                    <a:pt x="19" y="118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2" y="106"/>
                  </a:lnTo>
                  <a:lnTo>
                    <a:pt x="36" y="101"/>
                  </a:lnTo>
                  <a:lnTo>
                    <a:pt x="30" y="101"/>
                  </a:lnTo>
                  <a:lnTo>
                    <a:pt x="25" y="99"/>
                  </a:lnTo>
                  <a:lnTo>
                    <a:pt x="17" y="99"/>
                  </a:lnTo>
                  <a:lnTo>
                    <a:pt x="13" y="98"/>
                  </a:lnTo>
                  <a:lnTo>
                    <a:pt x="17" y="95"/>
                  </a:lnTo>
                  <a:lnTo>
                    <a:pt x="16" y="86"/>
                  </a:lnTo>
                  <a:lnTo>
                    <a:pt x="12" y="89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4" y="71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22" y="61"/>
                  </a:lnTo>
                  <a:lnTo>
                    <a:pt x="28" y="60"/>
                  </a:lnTo>
                  <a:lnTo>
                    <a:pt x="29" y="55"/>
                  </a:lnTo>
                  <a:lnTo>
                    <a:pt x="31" y="51"/>
                  </a:lnTo>
                  <a:lnTo>
                    <a:pt x="24" y="53"/>
                  </a:lnTo>
                  <a:lnTo>
                    <a:pt x="15" y="50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23" y="34"/>
                  </a:lnTo>
                  <a:lnTo>
                    <a:pt x="30" y="40"/>
                  </a:lnTo>
                  <a:lnTo>
                    <a:pt x="29" y="32"/>
                  </a:lnTo>
                  <a:lnTo>
                    <a:pt x="32" y="37"/>
                  </a:lnTo>
                  <a:lnTo>
                    <a:pt x="38" y="38"/>
                  </a:lnTo>
                  <a:lnTo>
                    <a:pt x="32" y="35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0" y="18"/>
                  </a:lnTo>
                  <a:lnTo>
                    <a:pt x="24" y="13"/>
                  </a:lnTo>
                  <a:lnTo>
                    <a:pt x="29" y="15"/>
                  </a:lnTo>
                  <a:lnTo>
                    <a:pt x="33" y="13"/>
                  </a:lnTo>
                  <a:lnTo>
                    <a:pt x="40" y="6"/>
                  </a:lnTo>
                  <a:lnTo>
                    <a:pt x="45" y="5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6" y="11"/>
                  </a:lnTo>
                  <a:lnTo>
                    <a:pt x="80" y="14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2" y="13"/>
                  </a:lnTo>
                  <a:lnTo>
                    <a:pt x="100" y="17"/>
                  </a:lnTo>
                  <a:lnTo>
                    <a:pt x="105" y="93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20" y="101"/>
                  </a:lnTo>
                  <a:lnTo>
                    <a:pt x="124" y="100"/>
                  </a:lnTo>
                  <a:lnTo>
                    <a:pt x="127" y="96"/>
                  </a:lnTo>
                  <a:lnTo>
                    <a:pt x="132" y="99"/>
                  </a:lnTo>
                  <a:lnTo>
                    <a:pt x="136" y="103"/>
                  </a:lnTo>
                  <a:lnTo>
                    <a:pt x="147" y="119"/>
                  </a:lnTo>
                  <a:lnTo>
                    <a:pt x="157" y="122"/>
                  </a:lnTo>
                  <a:lnTo>
                    <a:pt x="156" y="126"/>
                  </a:lnTo>
                  <a:lnTo>
                    <a:pt x="155" y="132"/>
                  </a:lnTo>
                  <a:lnTo>
                    <a:pt x="153" y="127"/>
                  </a:lnTo>
                  <a:lnTo>
                    <a:pt x="151" y="123"/>
                  </a:lnTo>
                  <a:lnTo>
                    <a:pt x="146" y="126"/>
                  </a:lnTo>
                  <a:lnTo>
                    <a:pt x="147" y="122"/>
                  </a:lnTo>
                  <a:lnTo>
                    <a:pt x="142" y="122"/>
                  </a:lnTo>
                  <a:lnTo>
                    <a:pt x="146" y="119"/>
                  </a:lnTo>
                  <a:lnTo>
                    <a:pt x="139" y="115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32" y="104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37" y="110"/>
                  </a:lnTo>
                  <a:lnTo>
                    <a:pt x="137" y="115"/>
                  </a:lnTo>
                  <a:lnTo>
                    <a:pt x="141" y="117"/>
                  </a:lnTo>
                  <a:lnTo>
                    <a:pt x="138" y="120"/>
                  </a:lnTo>
                  <a:lnTo>
                    <a:pt x="136" y="126"/>
                  </a:lnTo>
                  <a:lnTo>
                    <a:pt x="135" y="117"/>
                  </a:lnTo>
                  <a:lnTo>
                    <a:pt x="131" y="107"/>
                  </a:lnTo>
                  <a:lnTo>
                    <a:pt x="127" y="106"/>
                  </a:lnTo>
                  <a:lnTo>
                    <a:pt x="126" y="102"/>
                  </a:lnTo>
                  <a:lnTo>
                    <a:pt x="122" y="103"/>
                  </a:lnTo>
                  <a:lnTo>
                    <a:pt x="126" y="105"/>
                  </a:lnTo>
                  <a:lnTo>
                    <a:pt x="122" y="107"/>
                  </a:lnTo>
                  <a:lnTo>
                    <a:pt x="118" y="103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11" y="97"/>
                  </a:lnTo>
                  <a:lnTo>
                    <a:pt x="105" y="98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2" y="94"/>
                  </a:lnTo>
                  <a:lnTo>
                    <a:pt x="83" y="90"/>
                  </a:lnTo>
                  <a:lnTo>
                    <a:pt x="79" y="90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0" y="97"/>
                  </a:lnTo>
                  <a:lnTo>
                    <a:pt x="76" y="98"/>
                  </a:lnTo>
                  <a:lnTo>
                    <a:pt x="71" y="97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1" y="101"/>
                  </a:lnTo>
                  <a:lnTo>
                    <a:pt x="61" y="89"/>
                  </a:lnTo>
                  <a:lnTo>
                    <a:pt x="68" y="88"/>
                  </a:lnTo>
                  <a:lnTo>
                    <a:pt x="71" y="83"/>
                  </a:lnTo>
                  <a:lnTo>
                    <a:pt x="66" y="85"/>
                  </a:lnTo>
                  <a:lnTo>
                    <a:pt x="67" y="81"/>
                  </a:lnTo>
                  <a:lnTo>
                    <a:pt x="64" y="86"/>
                  </a:lnTo>
                  <a:lnTo>
                    <a:pt x="57" y="92"/>
                  </a:lnTo>
                  <a:lnTo>
                    <a:pt x="48" y="101"/>
                  </a:lnTo>
                  <a:lnTo>
                    <a:pt x="35" y="116"/>
                  </a:lnTo>
                  <a:lnTo>
                    <a:pt x="23" y="120"/>
                  </a:lnTo>
                  <a:lnTo>
                    <a:pt x="20" y="125"/>
                  </a:lnTo>
                  <a:lnTo>
                    <a:pt x="14" y="125"/>
                  </a:lnTo>
                  <a:lnTo>
                    <a:pt x="10" y="125"/>
                  </a:lnTo>
                  <a:lnTo>
                    <a:pt x="6" y="127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FB9E5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156"/>
            <p:cNvGrpSpPr>
              <a:grpSpLocks/>
            </p:cNvGrpSpPr>
            <p:nvPr/>
          </p:nvGrpSpPr>
          <p:grpSpPr bwMode="auto">
            <a:xfrm>
              <a:off x="739775" y="4211638"/>
              <a:ext cx="584200" cy="412750"/>
              <a:chOff x="1042" y="2733"/>
              <a:chExt cx="368" cy="260"/>
            </a:xfrm>
          </p:grpSpPr>
          <p:sp>
            <p:nvSpPr>
              <p:cNvPr id="36" name="Freeform 157"/>
              <p:cNvSpPr>
                <a:spLocks/>
              </p:cNvSpPr>
              <p:nvPr/>
            </p:nvSpPr>
            <p:spPr bwMode="auto">
              <a:xfrm>
                <a:off x="1042" y="2733"/>
                <a:ext cx="38" cy="32"/>
              </a:xfrm>
              <a:custGeom>
                <a:avLst/>
                <a:gdLst>
                  <a:gd name="T0" fmla="*/ 0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2147483647 h 5"/>
                  <a:gd name="T8" fmla="*/ 2147483647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0 w 6"/>
                  <a:gd name="T15" fmla="*/ 2147483647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Freeform 158"/>
              <p:cNvSpPr>
                <a:spLocks/>
              </p:cNvSpPr>
              <p:nvPr/>
            </p:nvSpPr>
            <p:spPr bwMode="auto">
              <a:xfrm>
                <a:off x="1156" y="2777"/>
                <a:ext cx="38" cy="3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2147483647 h 6"/>
                  <a:gd name="T4" fmla="*/ 2147483647 w 6"/>
                  <a:gd name="T5" fmla="*/ 2147483647 h 6"/>
                  <a:gd name="T6" fmla="*/ 2147483647 w 6"/>
                  <a:gd name="T7" fmla="*/ 2147483647 h 6"/>
                  <a:gd name="T8" fmla="*/ 2147483647 w 6"/>
                  <a:gd name="T9" fmla="*/ 2147483647 h 6"/>
                  <a:gd name="T10" fmla="*/ 2147483647 w 6"/>
                  <a:gd name="T11" fmla="*/ 2147483647 h 6"/>
                  <a:gd name="T12" fmla="*/ 2147483647 w 6"/>
                  <a:gd name="T13" fmla="*/ 2147483647 h 6"/>
                  <a:gd name="T14" fmla="*/ 2147483647 w 6"/>
                  <a:gd name="T15" fmla="*/ 2147483647 h 6"/>
                  <a:gd name="T16" fmla="*/ 2147483647 w 6"/>
                  <a:gd name="T17" fmla="*/ 0 h 6"/>
                  <a:gd name="T18" fmla="*/ 0 w 6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Freeform 159"/>
              <p:cNvSpPr>
                <a:spLocks/>
              </p:cNvSpPr>
              <p:nvPr/>
            </p:nvSpPr>
            <p:spPr bwMode="auto">
              <a:xfrm>
                <a:off x="1226" y="2815"/>
                <a:ext cx="44" cy="13"/>
              </a:xfrm>
              <a:custGeom>
                <a:avLst/>
                <a:gdLst>
                  <a:gd name="T0" fmla="*/ 0 w 7"/>
                  <a:gd name="T1" fmla="*/ 2147483647 h 2"/>
                  <a:gd name="T2" fmla="*/ 0 w 7"/>
                  <a:gd name="T3" fmla="*/ 0 h 2"/>
                  <a:gd name="T4" fmla="*/ 2147483647 w 7"/>
                  <a:gd name="T5" fmla="*/ 2147483647 h 2"/>
                  <a:gd name="T6" fmla="*/ 2147483647 w 7"/>
                  <a:gd name="T7" fmla="*/ 2147483647 h 2"/>
                  <a:gd name="T8" fmla="*/ 0 w 7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"/>
                  <a:gd name="T17" fmla="*/ 7 w 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Freeform 160"/>
              <p:cNvSpPr>
                <a:spLocks/>
              </p:cNvSpPr>
              <p:nvPr/>
            </p:nvSpPr>
            <p:spPr bwMode="auto">
              <a:xfrm>
                <a:off x="1245" y="2841"/>
                <a:ext cx="13" cy="12"/>
              </a:xfrm>
              <a:custGeom>
                <a:avLst/>
                <a:gdLst>
                  <a:gd name="T0" fmla="*/ 0 w 2"/>
                  <a:gd name="T1" fmla="*/ 0 h 2"/>
                  <a:gd name="T2" fmla="*/ 2147483647 w 2"/>
                  <a:gd name="T3" fmla="*/ 2147483647 h 2"/>
                  <a:gd name="T4" fmla="*/ 2147483647 w 2"/>
                  <a:gd name="T5" fmla="*/ 2147483647 h 2"/>
                  <a:gd name="T6" fmla="*/ 2147483647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" name="Freeform 161"/>
              <p:cNvSpPr>
                <a:spLocks/>
              </p:cNvSpPr>
              <p:nvPr/>
            </p:nvSpPr>
            <p:spPr bwMode="auto">
              <a:xfrm>
                <a:off x="1270" y="2828"/>
                <a:ext cx="51" cy="38"/>
              </a:xfrm>
              <a:custGeom>
                <a:avLst/>
                <a:gdLst>
                  <a:gd name="T0" fmla="*/ 0 w 8"/>
                  <a:gd name="T1" fmla="*/ 2147483647 h 6"/>
                  <a:gd name="T2" fmla="*/ 2147483647 w 8"/>
                  <a:gd name="T3" fmla="*/ 0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2147483647 w 8"/>
                  <a:gd name="T9" fmla="*/ 2147483647 h 6"/>
                  <a:gd name="T10" fmla="*/ 2147483647 w 8"/>
                  <a:gd name="T11" fmla="*/ 2147483647 h 6"/>
                  <a:gd name="T12" fmla="*/ 2147483647 w 8"/>
                  <a:gd name="T13" fmla="*/ 2147483647 h 6"/>
                  <a:gd name="T14" fmla="*/ 2147483647 w 8"/>
                  <a:gd name="T15" fmla="*/ 2147483647 h 6"/>
                  <a:gd name="T16" fmla="*/ 2147483647 w 8"/>
                  <a:gd name="T17" fmla="*/ 2147483647 h 6"/>
                  <a:gd name="T18" fmla="*/ 0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Freeform 162"/>
              <p:cNvSpPr>
                <a:spLocks/>
              </p:cNvSpPr>
              <p:nvPr/>
            </p:nvSpPr>
            <p:spPr bwMode="auto">
              <a:xfrm>
                <a:off x="1315" y="2891"/>
                <a:ext cx="95" cy="102"/>
              </a:xfrm>
              <a:custGeom>
                <a:avLst/>
                <a:gdLst>
                  <a:gd name="T0" fmla="*/ 0 w 15"/>
                  <a:gd name="T1" fmla="*/ 2147483647 h 16"/>
                  <a:gd name="T2" fmla="*/ 2147483647 w 15"/>
                  <a:gd name="T3" fmla="*/ 2147483647 h 16"/>
                  <a:gd name="T4" fmla="*/ 2147483647 w 15"/>
                  <a:gd name="T5" fmla="*/ 2147483647 h 16"/>
                  <a:gd name="T6" fmla="*/ 2147483647 w 15"/>
                  <a:gd name="T7" fmla="*/ 2147483647 h 16"/>
                  <a:gd name="T8" fmla="*/ 2147483647 w 15"/>
                  <a:gd name="T9" fmla="*/ 2147483647 h 16"/>
                  <a:gd name="T10" fmla="*/ 2147483647 w 15"/>
                  <a:gd name="T11" fmla="*/ 2147483647 h 16"/>
                  <a:gd name="T12" fmla="*/ 2147483647 w 15"/>
                  <a:gd name="T13" fmla="*/ 2147483647 h 16"/>
                  <a:gd name="T14" fmla="*/ 2147483647 w 15"/>
                  <a:gd name="T15" fmla="*/ 2147483647 h 16"/>
                  <a:gd name="T16" fmla="*/ 2147483647 w 15"/>
                  <a:gd name="T17" fmla="*/ 0 h 16"/>
                  <a:gd name="T18" fmla="*/ 2147483647 w 15"/>
                  <a:gd name="T19" fmla="*/ 2147483647 h 16"/>
                  <a:gd name="T20" fmla="*/ 2147483647 w 15"/>
                  <a:gd name="T21" fmla="*/ 2147483647 h 16"/>
                  <a:gd name="T22" fmla="*/ 0 w 15"/>
                  <a:gd name="T23" fmla="*/ 2147483647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0" y="6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63"/>
            <p:cNvGrpSpPr>
              <a:grpSpLocks/>
            </p:cNvGrpSpPr>
            <p:nvPr/>
          </p:nvGrpSpPr>
          <p:grpSpPr bwMode="auto">
            <a:xfrm>
              <a:off x="6759575" y="5132388"/>
              <a:ext cx="704850" cy="139700"/>
              <a:chOff x="4386" y="3345"/>
              <a:chExt cx="444" cy="88"/>
            </a:xfrm>
          </p:grpSpPr>
          <p:sp>
            <p:nvSpPr>
              <p:cNvPr id="31" name="Freeform 164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8FB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Freeform 165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Freeform 166"/>
              <p:cNvSpPr>
                <a:spLocks/>
              </p:cNvSpPr>
              <p:nvPr/>
            </p:nvSpPr>
            <p:spPr bwMode="auto">
              <a:xfrm>
                <a:off x="4747" y="3357"/>
                <a:ext cx="45" cy="1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2147483647 w 7"/>
                  <a:gd name="T7" fmla="*/ 2147483647 h 3"/>
                  <a:gd name="T8" fmla="*/ 2147483647 w 7"/>
                  <a:gd name="T9" fmla="*/ 2147483647 h 3"/>
                  <a:gd name="T10" fmla="*/ 2147483647 w 7"/>
                  <a:gd name="T11" fmla="*/ 2147483647 h 3"/>
                  <a:gd name="T12" fmla="*/ 2147483647 w 7"/>
                  <a:gd name="T13" fmla="*/ 2147483647 h 3"/>
                  <a:gd name="T14" fmla="*/ 2147483647 w 7"/>
                  <a:gd name="T15" fmla="*/ 2147483647 h 3"/>
                  <a:gd name="T16" fmla="*/ 2147483647 w 7"/>
                  <a:gd name="T17" fmla="*/ 0 h 3"/>
                  <a:gd name="T18" fmla="*/ 0 w 7"/>
                  <a:gd name="T19" fmla="*/ 2147483647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3"/>
                  <a:gd name="T32" fmla="*/ 7 w 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3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Freeform 167"/>
              <p:cNvSpPr>
                <a:spLocks/>
              </p:cNvSpPr>
              <p:nvPr/>
            </p:nvSpPr>
            <p:spPr bwMode="auto">
              <a:xfrm>
                <a:off x="4811" y="3364"/>
                <a:ext cx="19" cy="12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Freeform 168"/>
              <p:cNvSpPr>
                <a:spLocks/>
              </p:cNvSpPr>
              <p:nvPr/>
            </p:nvSpPr>
            <p:spPr bwMode="auto">
              <a:xfrm>
                <a:off x="4754" y="3402"/>
                <a:ext cx="57" cy="31"/>
              </a:xfrm>
              <a:custGeom>
                <a:avLst/>
                <a:gdLst>
                  <a:gd name="T0" fmla="*/ 0 w 9"/>
                  <a:gd name="T1" fmla="*/ 2147483647 h 5"/>
                  <a:gd name="T2" fmla="*/ 2147483647 w 9"/>
                  <a:gd name="T3" fmla="*/ 2147483647 h 5"/>
                  <a:gd name="T4" fmla="*/ 2147483647 w 9"/>
                  <a:gd name="T5" fmla="*/ 2147483647 h 5"/>
                  <a:gd name="T6" fmla="*/ 2147483647 w 9"/>
                  <a:gd name="T7" fmla="*/ 2147483647 h 5"/>
                  <a:gd name="T8" fmla="*/ 2147483647 w 9"/>
                  <a:gd name="T9" fmla="*/ 2147483647 h 5"/>
                  <a:gd name="T10" fmla="*/ 2147483647 w 9"/>
                  <a:gd name="T11" fmla="*/ 2147483647 h 5"/>
                  <a:gd name="T12" fmla="*/ 2147483647 w 9"/>
                  <a:gd name="T13" fmla="*/ 2147483647 h 5"/>
                  <a:gd name="T14" fmla="*/ 2147483647 w 9"/>
                  <a:gd name="T15" fmla="*/ 0 h 5"/>
                  <a:gd name="T16" fmla="*/ 2147483647 w 9"/>
                  <a:gd name="T17" fmla="*/ 2147483647 h 5"/>
                  <a:gd name="T18" fmla="*/ 2147483647 w 9"/>
                  <a:gd name="T19" fmla="*/ 2147483647 h 5"/>
                  <a:gd name="T20" fmla="*/ 2147483647 w 9"/>
                  <a:gd name="T21" fmla="*/ 2147483647 h 5"/>
                  <a:gd name="T22" fmla="*/ 0 w 9"/>
                  <a:gd name="T23" fmla="*/ 2147483647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5"/>
                  <a:gd name="T38" fmla="*/ 9 w 9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5">
                    <a:moveTo>
                      <a:pt x="0" y="3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Isosceles Triangle 174"/>
            <p:cNvSpPr>
              <a:spLocks noChangeArrowheads="1"/>
            </p:cNvSpPr>
            <p:nvPr/>
          </p:nvSpPr>
          <p:spPr bwMode="auto">
            <a:xfrm>
              <a:off x="6705600" y="38100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Isosceles Triangle 175"/>
            <p:cNvSpPr>
              <a:spLocks noChangeArrowheads="1"/>
            </p:cNvSpPr>
            <p:nvPr/>
          </p:nvSpPr>
          <p:spPr bwMode="auto">
            <a:xfrm>
              <a:off x="5562600" y="29845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3871913" y="41243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142"/>
            <p:cNvSpPr>
              <a:spLocks/>
            </p:cNvSpPr>
            <p:nvPr/>
          </p:nvSpPr>
          <p:spPr bwMode="auto">
            <a:xfrm>
              <a:off x="6284913" y="3717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6107113" y="3590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4164013" y="3473998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42"/>
            <p:cNvSpPr>
              <a:spLocks/>
            </p:cNvSpPr>
            <p:nvPr/>
          </p:nvSpPr>
          <p:spPr bwMode="auto">
            <a:xfrm>
              <a:off x="3656013" y="26765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Freeform 142"/>
            <p:cNvSpPr>
              <a:spLocks/>
            </p:cNvSpPr>
            <p:nvPr/>
          </p:nvSpPr>
          <p:spPr bwMode="auto">
            <a:xfrm>
              <a:off x="5120454" y="2806591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Freeform 142"/>
            <p:cNvSpPr>
              <a:spLocks/>
            </p:cNvSpPr>
            <p:nvPr/>
          </p:nvSpPr>
          <p:spPr bwMode="auto">
            <a:xfrm>
              <a:off x="5609186" y="3468742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42"/>
            <p:cNvSpPr>
              <a:spLocks/>
            </p:cNvSpPr>
            <p:nvPr/>
          </p:nvSpPr>
          <p:spPr bwMode="auto">
            <a:xfrm>
              <a:off x="5956027" y="3058840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1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42" y="976047"/>
            <a:ext cx="7755516" cy="58166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GRAV-D –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Relative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Relative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Absolute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Gravimeters - Absolute and Relative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lobal</a:t>
            </a:r>
            <a:r>
              <a:rPr lang="en-US" sz="3600" b="1"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</a:t>
            </a: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odel</a:t>
            </a:r>
            <a:r>
              <a:rPr lang="en-US" sz="3600" spc="-6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z="3600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600" b="1" dirty="0" smtClean="0">
                <a:latin typeface="Cambria" panose="02040503050406030204" pitchFamily="18" charset="0"/>
                <a:cs typeface="Calibri"/>
              </a:rPr>
              <a:t>GM2022</a:t>
            </a:r>
            <a:endParaRPr lang="en-US" sz="3600" dirty="0" smtClean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eoid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6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6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D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eflection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V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ertical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3600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z="3600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27" dirty="0">
                <a:latin typeface="Cambria" panose="02040503050406030204" pitchFamily="18" charset="0"/>
                <a:cs typeface="Calibri"/>
              </a:rPr>
              <a:t>S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urface </a:t>
            </a:r>
            <a:r>
              <a:rPr lang="en-US" sz="3600" spc="-27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ravity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z="3600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b="1" spc="-20" dirty="0" smtClean="0">
                <a:latin typeface="Cambria" panose="02040503050406030204" pitchFamily="18" charset="0"/>
                <a:cs typeface="Calibri"/>
              </a:rPr>
              <a:t>GRAV2022</a:t>
            </a:r>
            <a:endParaRPr lang="en-US" sz="3600" b="1" spc="-2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4592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399"/>
            <a:ext cx="9144000" cy="5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531190"/>
            <a:ext cx="8877299" cy="4895848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supports various Federal Programs</a:t>
            </a:r>
          </a:p>
          <a:p>
            <a:pPr marL="465138"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FEMA: Flood Hazard Mapping Program (FIRM, etc.)</a:t>
            </a:r>
          </a:p>
          <a:p>
            <a:pPr marL="465138"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USACE: Levee &amp; Dam Safety Programs, etc.</a:t>
            </a:r>
          </a:p>
          <a:p>
            <a:pPr marL="465138"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USGS: National Geospatial Program (3DEP, NHD+, etc.)</a:t>
            </a:r>
          </a:p>
          <a:p>
            <a:pPr lvl="1" eaLnBrk="1" hangingPunct="1"/>
            <a:endParaRPr lang="en-US" alt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countless non-Federal programs</a:t>
            </a:r>
          </a:p>
          <a:p>
            <a:pPr eaLnBrk="1" hangingPunct="1"/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still an active program but there have not been any grants in many years</a:t>
            </a:r>
          </a:p>
        </p:txBody>
      </p:sp>
    </p:spTree>
    <p:extLst>
      <p:ext uri="{BB962C8B-B14F-4D97-AF65-F5344CB8AC3E}">
        <p14:creationId xmlns:p14="http://schemas.microsoft.com/office/powerpoint/2010/main" val="135279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(NAPGD2022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approximated using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xGEOID16B)</a:t>
            </a:r>
            <a:endParaRPr lang="en-US" b="1" i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7805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-Pacific Geopotential Datum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</a:t>
            </a:r>
            <a:r>
              <a:rPr lang="en-US"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2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can I prepare?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Where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did this all start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the benefit to me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Well,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How can surveyors prepare?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8918704" cy="5498426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Get </a:t>
            </a: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familiar with terms, ask now, be 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ready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Set/occupy RTN Validation Stations (OPUS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Research your published control</a:t>
            </a: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pre-1995 will </a:t>
            </a:r>
            <a:r>
              <a:rPr lang="en-US" sz="2800" b="1" spc="-7" dirty="0" smtClean="0">
                <a:latin typeface="Cambria" panose="02040503050406030204" pitchFamily="18" charset="0"/>
                <a:cs typeface="Calibri"/>
              </a:rPr>
              <a:t>NOT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 get new coordinates (GPS only)</a:t>
            </a: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Use OPUS Projects to re-observe/process</a:t>
            </a:r>
          </a:p>
        </p:txBody>
      </p:sp>
    </p:spTree>
    <p:extLst>
      <p:ext uri="{BB962C8B-B14F-4D97-AF65-F5344CB8AC3E}">
        <p14:creationId xmlns:p14="http://schemas.microsoft.com/office/powerpoint/2010/main" val="33459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69741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educe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all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definitional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&amp; access-related errors in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geometric reference frame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1 cm when using 15 min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of GNSS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</a:p>
          <a:p>
            <a:pPr marL="111125" lvl="1" indent="0" eaLnBrk="1" hangingPunct="1">
              <a:spcBef>
                <a:spcPts val="1200"/>
              </a:spcBef>
              <a:buNone/>
              <a:defRPr/>
            </a:pP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educe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all definitional &amp; access-related errors in orthometric heights in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geopotential datum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</a:p>
          <a:p>
            <a:pPr marL="111125" lvl="1" indent="0" eaLnBrk="1" hangingPunct="1">
              <a:spcBef>
                <a:spcPts val="0"/>
              </a:spcBef>
              <a:buNone/>
              <a:defRPr/>
            </a:pPr>
            <a:r>
              <a:rPr lang="en-US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cm when using 15 min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of GNSS data</a:t>
            </a:r>
          </a:p>
          <a:p>
            <a:pPr marL="111125" lvl="1" indent="0" eaLnBrk="1" hangingPunct="1">
              <a:spcBef>
                <a:spcPts val="1200"/>
              </a:spcBef>
              <a:buNone/>
              <a:defRPr/>
            </a:pP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aka “Replace NAVD88”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701" y="1420634"/>
            <a:ext cx="3644300" cy="48265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What’s the benefit?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pace geodetic instruments worldwide that feed into ITRF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0" y="5370027"/>
            <a:ext cx="91440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Science, dude!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74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331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7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91916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64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18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03" y="0"/>
            <a:ext cx="8370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VLBI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73" y="0"/>
            <a:ext cx="70170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VLBI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61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8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D</a:t>
            </a:r>
            <a:r>
              <a:rPr lang="en-US" sz="2400" dirty="0"/>
              <a:t>oppler </a:t>
            </a:r>
            <a:r>
              <a:rPr lang="en-US" sz="2400" b="1" dirty="0" err="1"/>
              <a:t>O</a:t>
            </a:r>
            <a:r>
              <a:rPr lang="en-US" sz="2400" dirty="0" err="1"/>
              <a:t>rbitography</a:t>
            </a:r>
            <a:r>
              <a:rPr lang="en-US" sz="2400" dirty="0"/>
              <a:t> and </a:t>
            </a:r>
            <a:r>
              <a:rPr lang="en-US" sz="2400" b="1" dirty="0" err="1"/>
              <a:t>R</a:t>
            </a:r>
            <a:r>
              <a:rPr lang="en-US" sz="2400" dirty="0" err="1"/>
              <a:t>adiopositioning</a:t>
            </a:r>
            <a:r>
              <a:rPr lang="en-US" sz="2400" dirty="0"/>
              <a:t> </a:t>
            </a:r>
            <a:r>
              <a:rPr lang="en-US" sz="2400" b="1" dirty="0"/>
              <a:t>I</a:t>
            </a:r>
            <a:r>
              <a:rPr lang="en-US" sz="2400" dirty="0"/>
              <a:t>ntegrated by </a:t>
            </a:r>
            <a:r>
              <a:rPr lang="en-US" sz="2400" b="1" dirty="0"/>
              <a:t>S</a:t>
            </a:r>
            <a:r>
              <a:rPr lang="en-US" sz="2400" dirty="0"/>
              <a:t>atellite</a:t>
            </a:r>
          </a:p>
        </p:txBody>
      </p:sp>
    </p:spTree>
    <p:extLst>
      <p:ext uri="{BB962C8B-B14F-4D97-AF65-F5344CB8AC3E}">
        <p14:creationId xmlns:p14="http://schemas.microsoft.com/office/powerpoint/2010/main" val="3390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262" y="274638"/>
            <a:ext cx="895256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Space Geodesy Co-location Diagram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91440" y="5835859"/>
            <a:ext cx="89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784914"/>
            <a:ext cx="9143999" cy="4616388"/>
          </a:xfrm>
        </p:spPr>
        <p:txBody>
          <a:bodyPr/>
          <a:lstStyle/>
          <a:p>
            <a:pPr marL="293688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major campaigns within GRAV-D</a:t>
            </a:r>
          </a:p>
          <a:p>
            <a:pPr marL="690563" indent="-396875">
              <a:spcBef>
                <a:spcPts val="2400"/>
              </a:spcBef>
              <a:buFont typeface="+mj-lt"/>
              <a:buAutoNum type="arabicPeriod"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High-resolution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snapshot of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gravity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airborne observations of </a:t>
            </a:r>
            <a:r>
              <a:rPr lang="en-US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relative gravity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 in as short of a timespan as is realistic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 coverage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90563" indent="-396875">
              <a:spcBef>
                <a:spcPts val="2400"/>
              </a:spcBef>
              <a:buFont typeface="+mj-lt"/>
              <a:buAutoNum type="arabicPeriod"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Low-resolution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“movie” of gravity changes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on-the-ground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absolute </a:t>
            </a:r>
            <a:r>
              <a:rPr lang="en-US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gravity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periodic or episodic; repeat every ___ years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large spacing, a few per state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5431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ravity for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edefinition of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merican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ertical </a:t>
            </a:r>
            <a:r>
              <a:rPr lang="en-US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atum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46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697415"/>
            <a:ext cx="8827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these techniques work together to create a well-defined, robust reference frame that improves positioning for users globally.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Foot</a:t>
            </a:r>
            <a:endParaRPr lang="en-US" sz="3600" spc="-4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37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Blueprint for 2022, Part 3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48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Let’s look at some new terminology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NOAA CORS Network (NCN)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1413716"/>
            <a:ext cx="8630652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As of 2019, this is the official name of the national network of CORS whose data are managed by NGS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Historically referred to as “CORS” or “the CORS”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Remember, not all CORS are in the NCN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For example: the WVDOH CORS Network, not all of those Stations are in the NCN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CORS = Continuously Operating Reference Station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1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CN in WV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06"/>
          <a:stretch/>
        </p:blipFill>
        <p:spPr>
          <a:xfrm>
            <a:off x="0" y="0"/>
            <a:ext cx="9144000" cy="683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1" y="-245390"/>
            <a:ext cx="91440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NOAA CORS Network (NCN)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H CORS in WV"/>
          <p:cNvSpPr>
            <a:spLocks noChangeAspect="1"/>
          </p:cNvSpPr>
          <p:nvPr/>
        </p:nvSpPr>
        <p:spPr>
          <a:xfrm>
            <a:off x="-91615" y="-18589"/>
            <a:ext cx="9235615" cy="6819439"/>
          </a:xfrm>
          <a:prstGeom prst="rect">
            <a:avLst/>
          </a:prstGeom>
          <a:blipFill dpi="0" rotWithShape="1">
            <a:blip r:embed="rId3" cstate="screen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219193" y="-245390"/>
            <a:ext cx="91440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WVDOH CORS Network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52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span of four consecutive GPS weeks, where the first GPS week in the GPS month is an integer multiple of 4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0 = GPS Weeks 0, 1, 2 and 3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1 = GPS Weeks 4, 5, 6 and 7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2 = GPS Weeks 8, 9, 10, and 11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 Month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GPS Weeks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12, 13, 14,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get the idea…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152407"/>
              </p:ext>
            </p:extLst>
          </p:nvPr>
        </p:nvGraphicFramePr>
        <p:xfrm>
          <a:off x="-1" y="1449804"/>
          <a:ext cx="9144000" cy="4271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437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355184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6178379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Name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Generally 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on…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Description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Reported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“Quick and Dirty”.  Smartphone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accuracy.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Preliminary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you with OPUS </a:t>
                      </a:r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using your data.  </a:t>
                      </a:r>
                      <a:r>
                        <a:rPr lang="en-US" sz="20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Unchecked by NGS</a:t>
                      </a:r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Final Discrete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Most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accurate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 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Time-dependent.  </a:t>
                      </a:r>
                    </a:p>
                    <a:p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every four weeks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Final Running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CORS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Continuous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time-dependent CORS coordinates.  Checked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every day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79664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Reference Epoch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 and CORS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Modeled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from Final Discrete, Final Running, IFVM2022 and </a:t>
                      </a:r>
                      <a:r>
                        <a:rPr lang="en-US" sz="20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GeMS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every five years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ive types of coordinates in Modernized NSRS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85825"/>
            <a:ext cx="9144002" cy="545829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833651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As of </a:t>
            </a: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DEC2019</a:t>
            </a:r>
            <a:r>
              <a:rPr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: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47" algn="ctr"/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81</a:t>
            </a:r>
            <a:r>
              <a:rPr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%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10 km </a:t>
            </a:r>
            <a:r>
              <a:rPr sz="2133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data</a:t>
            </a:r>
            <a:r>
              <a:rPr sz="2133" spc="-9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70 km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cross</a:t>
            </a:r>
            <a:r>
              <a:rPr sz="2133" spc="-6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20,000 ft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altitude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230 kt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flight</a:t>
            </a:r>
            <a:r>
              <a:rPr sz="2133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speed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" y="5288340"/>
            <a:ext cx="304038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Complete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Blue = In Processing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Yellow = Underway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82" y="1280160"/>
            <a:ext cx="8831036" cy="5294811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from any source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in which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 coordinate is directly reported to NGS </a:t>
            </a:r>
            <a:r>
              <a:rPr lang="en-US" sz="3000" b="1" i="1" dirty="0"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</a:t>
            </a:r>
            <a:r>
              <a:rPr lang="en-US" sz="3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SCALED 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HD_HELD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Smartphone/Device GNSS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NCAT or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from and RTK/RTN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rover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without data files</a:t>
            </a:r>
          </a:p>
        </p:txBody>
      </p:sp>
    </p:spTree>
    <p:extLst>
      <p:ext uri="{BB962C8B-B14F-4D97-AF65-F5344CB8AC3E}">
        <p14:creationId xmlns:p14="http://schemas.microsoft.com/office/powerpoint/2010/main" val="2076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147"/>
            <a:ext cx="3356789" cy="417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47" y="1392204"/>
            <a:ext cx="5354998" cy="4905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09836" y="3794258"/>
            <a:ext cx="1737265" cy="5173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Preliminary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003797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survey epoch that have been computed from OPUS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but not yet quality checked and loaded into the National Spatial Reference System Database (NSRS DB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Solution Report – NGS does not QC these</a:t>
            </a: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OPUS-Projects results – only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QC’d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if submitted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Note: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hese are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28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Discrete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computed by NGS using submitted data and metadata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checked, adjusted,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referenced to a single survey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for loading into the NSRS DB.</a:t>
            </a:r>
          </a:p>
          <a:p>
            <a:pPr marL="914400" lvl="2">
              <a:spcBef>
                <a:spcPts val="12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Represent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best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of the time-dependent coordinates at any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given mark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will the Survey Epochs be?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GNSS: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Stand-alone occupations, RTK/RTN, Campaigns,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Leveling: 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Calendar Year; Annually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be adjusted to GNSS-based orthometric heights</a:t>
            </a:r>
          </a:p>
        </p:txBody>
      </p:sp>
    </p:spTree>
    <p:extLst>
      <p:ext uri="{BB962C8B-B14F-4D97-AF65-F5344CB8AC3E}">
        <p14:creationId xmlns:p14="http://schemas.microsoft.com/office/powerpoint/2010/main" val="13336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Running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the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only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type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which will have a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published coordinate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any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Generally will only be available at CORSs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 generated by a “fit” to daily processed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Another new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term!</a:t>
            </a:r>
          </a:p>
          <a:p>
            <a:pPr marL="1371600" lvl="3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We’ll refer to these as the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Coordinate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Function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Daily Epochs?!?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6994"/>
            <a:ext cx="9144000" cy="5531005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It seems unlikely that the majority of surveyors will embrace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(e.g.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2028.048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2039.074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from last slide)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mitigate that, NGS will issue “snapshots” of the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NSRS every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five years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We’re calling these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Epochs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will be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estimates of coordinates at specific 5 year intervals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- based on historic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and the IFVM2022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Beginning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with 2020.00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Each “snapshot” will be published 2-3 years after the reference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epoch, so the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2020.00 Reference Epoch Coordinates get published by the end of calendar year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2022…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thus the name/date of 2022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which have been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based on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time-dependent (final discrete and final running) coordinates, at an Official NSRS Reference Epoch (ONRE).</a:t>
            </a:r>
            <a:endParaRPr lang="en-US" sz="3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NAD 83(2011) epoch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2010.00 on a Datasheet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compute these?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Every 5 years, on a timeline of 2-3 years post-date</a:t>
            </a: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2020.00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2025.00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2027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lvl="1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2415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Let’s visualize some of these new things.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7460" y="146124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7460" y="5740013"/>
            <a:ext cx="7658826" cy="1662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278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3442" y="59278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739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1623" y="214703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2662" y="279249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3692" y="34379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4731" y="408341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3698" y="472886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4737" y="537432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5218" y="529589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5218" y="466836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5218" y="40049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5218" y="335055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5218" y="27230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5218" y="20596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110" name="Oval 109"/>
          <p:cNvSpPr/>
          <p:nvPr/>
        </p:nvSpPr>
        <p:spPr>
          <a:xfrm>
            <a:off x="1896587" y="418650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41243" y="39803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2437" y="303077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5086" y="311632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441" y="924277"/>
            <a:ext cx="54340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Assume “h” was determined four different times: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2007" y="558162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3163" y="559791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7773" y="559230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3128" y="559824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7738" y="559264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8894" y="560893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3504" y="560332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6631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3288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2396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9053" y="591949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2070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30373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2106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8626" y="59278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761677" y="1363788"/>
            <a:ext cx="804825" cy="2698519"/>
          </a:xfrm>
          <a:custGeom>
            <a:avLst/>
            <a:gdLst>
              <a:gd name="connsiteX0" fmla="*/ 804825 w 804825"/>
              <a:gd name="connsiteY0" fmla="*/ 76505 h 2698519"/>
              <a:gd name="connsiteX1" fmla="*/ 44661 w 804825"/>
              <a:gd name="connsiteY1" fmla="*/ 329893 h 2698519"/>
              <a:gd name="connsiteX2" fmla="*/ 154829 w 804825"/>
              <a:gd name="connsiteY2" fmla="*/ 2698519 h 26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825" h="2698519">
                <a:moveTo>
                  <a:pt x="804825" y="76505"/>
                </a:moveTo>
                <a:cubicBezTo>
                  <a:pt x="478909" y="-15302"/>
                  <a:pt x="152994" y="-107109"/>
                  <a:pt x="44661" y="329893"/>
                </a:cubicBezTo>
                <a:cubicBezTo>
                  <a:pt x="-63672" y="766895"/>
                  <a:pt x="45578" y="1732707"/>
                  <a:pt x="154829" y="2698519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13744" y="1595562"/>
            <a:ext cx="396824" cy="2290475"/>
          </a:xfrm>
          <a:custGeom>
            <a:avLst/>
            <a:gdLst>
              <a:gd name="connsiteX0" fmla="*/ 396824 w 396824"/>
              <a:gd name="connsiteY0" fmla="*/ 120153 h 2290475"/>
              <a:gd name="connsiteX1" fmla="*/ 217 w 396824"/>
              <a:gd name="connsiteY1" fmla="*/ 241338 h 2290475"/>
              <a:gd name="connsiteX2" fmla="*/ 352757 w 396824"/>
              <a:gd name="connsiteY2" fmla="*/ 2290475 h 229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24" h="2290475">
                <a:moveTo>
                  <a:pt x="396824" y="120153"/>
                </a:moveTo>
                <a:cubicBezTo>
                  <a:pt x="202192" y="-115"/>
                  <a:pt x="7561" y="-120382"/>
                  <a:pt x="217" y="241338"/>
                </a:cubicBezTo>
                <a:cubicBezTo>
                  <a:pt x="-7127" y="603058"/>
                  <a:pt x="172815" y="1446766"/>
                  <a:pt x="352757" y="2290475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54045" y="2008383"/>
            <a:ext cx="927704" cy="1018338"/>
          </a:xfrm>
          <a:custGeom>
            <a:avLst/>
            <a:gdLst>
              <a:gd name="connsiteX0" fmla="*/ 200591 w 927704"/>
              <a:gd name="connsiteY0" fmla="*/ 15803 h 1018338"/>
              <a:gd name="connsiteX1" fmla="*/ 35338 w 927704"/>
              <a:gd name="connsiteY1" fmla="*/ 59870 h 1018338"/>
              <a:gd name="connsiteX2" fmla="*/ 90422 w 927704"/>
              <a:gd name="connsiteY2" fmla="*/ 500545 h 1018338"/>
              <a:gd name="connsiteX3" fmla="*/ 927704 w 927704"/>
              <a:gd name="connsiteY3" fmla="*/ 1018338 h 101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04" h="1018338">
                <a:moveTo>
                  <a:pt x="200591" y="15803"/>
                </a:moveTo>
                <a:cubicBezTo>
                  <a:pt x="127145" y="-2559"/>
                  <a:pt x="53699" y="-20920"/>
                  <a:pt x="35338" y="59870"/>
                </a:cubicBezTo>
                <a:cubicBezTo>
                  <a:pt x="16977" y="140660"/>
                  <a:pt x="-58306" y="340800"/>
                  <a:pt x="90422" y="500545"/>
                </a:cubicBezTo>
                <a:cubicBezTo>
                  <a:pt x="239150" y="660290"/>
                  <a:pt x="583427" y="839314"/>
                  <a:pt x="927704" y="101833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40688" y="2325251"/>
            <a:ext cx="1012292" cy="679436"/>
          </a:xfrm>
          <a:custGeom>
            <a:avLst/>
            <a:gdLst>
              <a:gd name="connsiteX0" fmla="*/ 0 w 492426"/>
              <a:gd name="connsiteY0" fmla="*/ 7407 h 679436"/>
              <a:gd name="connsiteX1" fmla="*/ 462708 w 492426"/>
              <a:gd name="connsiteY1" fmla="*/ 95542 h 679436"/>
              <a:gd name="connsiteX2" fmla="*/ 407624 w 492426"/>
              <a:gd name="connsiteY2" fmla="*/ 679436 h 67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426" h="679436">
                <a:moveTo>
                  <a:pt x="0" y="7407"/>
                </a:moveTo>
                <a:cubicBezTo>
                  <a:pt x="197385" y="-4528"/>
                  <a:pt x="394771" y="-16463"/>
                  <a:pt x="462708" y="95542"/>
                </a:cubicBezTo>
                <a:cubicBezTo>
                  <a:pt x="530645" y="207547"/>
                  <a:pt x="469134" y="443491"/>
                  <a:pt x="407624" y="679436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2228" y="5739641"/>
            <a:ext cx="7662672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1731364" y="1253785"/>
            <a:ext cx="6186908" cy="1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In </a:t>
            </a:r>
            <a:r>
              <a:rPr lang="en-US" altLang="en-US" sz="2000" i="1" u="sng" dirty="0">
                <a:latin typeface="+mn-lt"/>
              </a:rPr>
              <a:t>today’s</a:t>
            </a:r>
            <a:r>
              <a:rPr lang="en-US" altLang="en-US" sz="2000" i="1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NSRS, a height is held fixed until replaced.  So plotting the height of these </a:t>
            </a:r>
            <a:r>
              <a:rPr lang="en-US" altLang="en-US" sz="2200" dirty="0">
                <a:latin typeface="+mn-lt"/>
              </a:rPr>
              <a:t>c</a:t>
            </a:r>
            <a:r>
              <a:rPr lang="en-US" altLang="en-US" sz="2200" dirty="0" smtClean="0">
                <a:latin typeface="+mn-lt"/>
              </a:rPr>
              <a:t>oordinates </a:t>
            </a:r>
            <a:r>
              <a:rPr lang="en-US" altLang="en-US" sz="2000" dirty="0">
                <a:latin typeface="+mn-lt"/>
              </a:rPr>
              <a:t>as seen on </a:t>
            </a:r>
            <a:r>
              <a:rPr lang="en-US" altLang="en-US" sz="2000" dirty="0" smtClean="0">
                <a:latin typeface="+mn-lt"/>
              </a:rPr>
              <a:t>an NGS Datasheet </a:t>
            </a:r>
            <a:r>
              <a:rPr lang="en-US" altLang="en-US" sz="2000" dirty="0">
                <a:latin typeface="+mn-lt"/>
              </a:rPr>
              <a:t>over time would look like this:</a:t>
            </a:r>
          </a:p>
          <a:p>
            <a:pPr eaLnBrk="1" hangingPunct="1"/>
            <a:r>
              <a:rPr lang="en-US" altLang="en-US" dirty="0"/>
              <a:t>	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872321" y="3183183"/>
            <a:ext cx="2489200" cy="6350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8529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54578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Dynamic Aviation’s King Air 200T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5493" y="1462870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5493" y="5741635"/>
            <a:ext cx="7662244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082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1475" y="59295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543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9656" y="21486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0695" y="279411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1725" y="343957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2764" y="408503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1731" y="47304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2770" y="5375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7185" y="52975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7185" y="466998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7185" y="40066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7185" y="33521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7185" y="272464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7185" y="206125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4620" y="418812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276" y="398196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0470" y="3032401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119" y="311794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040" y="55832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196" y="559953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5806" y="559392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161" y="55998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5771" y="55942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6927" y="561055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1537" y="560494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4664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1321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0429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086" y="5921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103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8406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139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6659" y="592951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2654" y="3745677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3814" y="2880378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7818" y="3763603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9690" y="2846389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74387" y="3738974"/>
            <a:ext cx="5203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</a:t>
            </a:r>
            <a:r>
              <a:rPr lang="en-US" sz="2000" b="1" dirty="0" smtClean="0"/>
              <a:t>Modernized </a:t>
            </a:r>
            <a:r>
              <a:rPr lang="en-US" sz="2000" b="1" dirty="0"/>
              <a:t>NSRS these time-dependent</a:t>
            </a:r>
          </a:p>
          <a:p>
            <a:r>
              <a:rPr lang="en-US" sz="2000" b="1" dirty="0"/>
              <a:t>coordinates, estimated at the actual date when</a:t>
            </a:r>
          </a:p>
          <a:p>
            <a:r>
              <a:rPr lang="en-US" sz="2000" b="1" dirty="0"/>
              <a:t>the surveys took place, will be called 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Final Discrete Coordinates</a:t>
            </a:r>
            <a:endParaRPr lang="en-US" sz="2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661505" y="618123"/>
            <a:ext cx="6147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All measurements have error.  Shown here are the same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Values of “h”, but with their error estimates.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+/- 0.0375 (3.75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+/- 0.0200 (2.00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375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506815" y="745402"/>
            <a:ext cx="617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M</a:t>
            </a:r>
            <a:r>
              <a:rPr lang="en-US" sz="2000" b="1" dirty="0" smtClean="0"/>
              <a:t>odernized </a:t>
            </a:r>
            <a:r>
              <a:rPr lang="en-US" sz="2000" b="1" dirty="0"/>
              <a:t>NSRS we will also have an estimate of</a:t>
            </a:r>
          </a:p>
          <a:p>
            <a:r>
              <a:rPr lang="en-US" sz="2000" b="1" dirty="0"/>
              <a:t>crustal motion from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</a:p>
        </p:txBody>
      </p:sp>
      <p:sp>
        <p:nvSpPr>
          <p:cNvPr id="4" name="Freeform 3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13821" y="4156743"/>
            <a:ext cx="464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Combining </a:t>
            </a:r>
            <a:r>
              <a:rPr lang="en-US" sz="2200" b="1" dirty="0">
                <a:solidFill>
                  <a:srgbClr val="00B050"/>
                </a:solidFill>
              </a:rPr>
              <a:t>Final Discrete Coordinates </a:t>
            </a:r>
          </a:p>
          <a:p>
            <a:r>
              <a:rPr lang="en-US" sz="2000" b="1" dirty="0"/>
              <a:t>with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  <a:r>
              <a:rPr lang="en-US" sz="2000" b="1" dirty="0"/>
              <a:t> allows NGS to </a:t>
            </a:r>
            <a:r>
              <a:rPr lang="en-US" sz="2000" b="1" i="1" dirty="0"/>
              <a:t>estimate</a:t>
            </a:r>
            <a:r>
              <a:rPr lang="en-US" sz="20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Reference Epoch Coordinates</a:t>
            </a:r>
          </a:p>
        </p:txBody>
      </p:sp>
      <p:sp>
        <p:nvSpPr>
          <p:cNvPr id="70" name="Oval 69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436249" y="735204"/>
            <a:ext cx="5759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IFVM2022</a:t>
            </a:r>
            <a:r>
              <a:rPr lang="en-US" sz="2400" b="1" dirty="0"/>
              <a:t> </a:t>
            </a:r>
            <a:r>
              <a:rPr lang="en-US" sz="2400" b="1" dirty="0" smtClean="0"/>
              <a:t>will </a:t>
            </a:r>
            <a:r>
              <a:rPr lang="en-US" sz="2400" b="1" dirty="0"/>
              <a:t>(statistically) </a:t>
            </a:r>
          </a:p>
          <a:p>
            <a:r>
              <a:rPr lang="en-US" sz="2400" b="1" dirty="0" smtClean="0"/>
              <a:t>align to these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eference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poch </a:t>
            </a: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oordinates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96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62" grpId="0"/>
      <p:bldP spid="63" grpId="0"/>
      <p:bldP spid="70" grpId="0" animBg="1"/>
      <p:bldP spid="72" grpId="0" animBg="1"/>
      <p:bldP spid="81" grpId="0" animBg="1"/>
      <p:bldP spid="84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6196" y="145928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6196" y="5720121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152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2178" y="59259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613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0359" y="214507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1398" y="27905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2428" y="34359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3467" y="40814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2434" y="472690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3473" y="53723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6482" y="52939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6482" y="46664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6482" y="40030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6482" y="33485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6482" y="27210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6482" y="20576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5323" y="41845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979" y="397838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1173" y="302881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822" y="311436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743" y="557966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899" y="55959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6509" y="55903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864" y="559628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6474" y="559068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7630" y="56069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2240" y="56013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5367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2024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1132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789" y="591753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806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9109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842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7362" y="592592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3357" y="3742095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4517" y="2876796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8521" y="3760021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60393" y="2842807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63896" y="238487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8262" y="2057712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5472" y="1814523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83536" y="1002161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32519" y="1861805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30608" y="1449906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3098691" y="4673024"/>
            <a:ext cx="60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absence of new survey data, error estimates will</a:t>
            </a:r>
          </a:p>
          <a:p>
            <a:r>
              <a:rPr lang="en-US" sz="2000" b="1" dirty="0"/>
              <a:t>grow through time.</a:t>
            </a:r>
          </a:p>
        </p:txBody>
      </p:sp>
      <p:sp>
        <p:nvSpPr>
          <p:cNvPr id="82" name="Freeform 81"/>
          <p:cNvSpPr/>
          <p:nvPr/>
        </p:nvSpPr>
        <p:spPr>
          <a:xfrm>
            <a:off x="919345" y="734525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446884" y="2539877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Freeform 89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872321" y="3169629"/>
            <a:ext cx="3710638" cy="13555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79568" y="1003749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28551" y="1863393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26640" y="1451494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 80"/>
          <p:cNvSpPr/>
          <p:nvPr/>
        </p:nvSpPr>
        <p:spPr>
          <a:xfrm>
            <a:off x="1321548" y="1801533"/>
            <a:ext cx="6981713" cy="279698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1713" h="2796989">
                <a:moveTo>
                  <a:pt x="0" y="2796989"/>
                </a:moveTo>
                <a:cubicBezTo>
                  <a:pt x="169433" y="2793402"/>
                  <a:pt x="338866" y="2789816"/>
                  <a:pt x="666974" y="2710927"/>
                </a:cubicBezTo>
                <a:cubicBezTo>
                  <a:pt x="995082" y="2632037"/>
                  <a:pt x="1671021" y="2418678"/>
                  <a:pt x="1968649" y="2323652"/>
                </a:cubicBezTo>
                <a:cubicBezTo>
                  <a:pt x="2266277" y="2228626"/>
                  <a:pt x="2208904" y="2255520"/>
                  <a:pt x="2452744" y="2140772"/>
                </a:cubicBezTo>
                <a:cubicBezTo>
                  <a:pt x="2696584" y="2026024"/>
                  <a:pt x="3153783" y="1791149"/>
                  <a:pt x="3431689" y="1635163"/>
                </a:cubicBezTo>
                <a:cubicBezTo>
                  <a:pt x="3709595" y="1479177"/>
                  <a:pt x="3965986" y="1294504"/>
                  <a:pt x="4120179" y="1204857"/>
                </a:cubicBezTo>
                <a:cubicBezTo>
                  <a:pt x="4274372" y="1115210"/>
                  <a:pt x="4216998" y="1181548"/>
                  <a:pt x="4356847" y="1097280"/>
                </a:cubicBezTo>
                <a:cubicBezTo>
                  <a:pt x="4496696" y="1013012"/>
                  <a:pt x="4763844" y="812202"/>
                  <a:pt x="4959275" y="699247"/>
                </a:cubicBezTo>
                <a:cubicBezTo>
                  <a:pt x="5154706" y="586292"/>
                  <a:pt x="5339379" y="505610"/>
                  <a:pt x="5529431" y="419549"/>
                </a:cubicBezTo>
                <a:cubicBezTo>
                  <a:pt x="5719483" y="333488"/>
                  <a:pt x="5905948" y="243840"/>
                  <a:pt x="6099586" y="182880"/>
                </a:cubicBezTo>
                <a:cubicBezTo>
                  <a:pt x="6293224" y="121920"/>
                  <a:pt x="6544236" y="84269"/>
                  <a:pt x="6691257" y="53789"/>
                </a:cubicBezTo>
                <a:cubicBezTo>
                  <a:pt x="6838278" y="23309"/>
                  <a:pt x="6909995" y="11654"/>
                  <a:pt x="6981713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4535" y="1161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The (in)ability of current approach to 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properly inform users of the height of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this mark can be seen in 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</a:rPr>
              <a:t>blue</a:t>
            </a:r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6450840" y="2456126"/>
            <a:ext cx="1" cy="7439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48929" y="2112722"/>
            <a:ext cx="1" cy="107046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905074" y="1862274"/>
            <a:ext cx="4535" cy="1322042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582634" y="3084003"/>
            <a:ext cx="10330" cy="951709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873519" y="3161073"/>
            <a:ext cx="5238" cy="21156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2613478" y="4019831"/>
            <a:ext cx="6805" cy="32488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81" idx="1"/>
          </p:cNvCxnSpPr>
          <p:nvPr/>
        </p:nvCxnSpPr>
        <p:spPr>
          <a:xfrm flipH="1">
            <a:off x="1988522" y="4226571"/>
            <a:ext cx="767" cy="285888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State Plane Coordinate System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SPCS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71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2101"/>
            <a:ext cx="9144000" cy="2573798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1371600" y="5254870"/>
            <a:ext cx="6400800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</a:pPr>
            <a:r>
              <a:rPr lang="en-US" sz="32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Bumper Stickers I’ll be selling in Booth #22 tomorrow afternoon </a:t>
            </a:r>
            <a:r>
              <a:rPr lang="en-US" sz="32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  <a:sym typeface="Wingdings" panose="05000000000000000000" pitchFamily="2" charset="2"/>
              </a:rPr>
              <a:t>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976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4E3A-7694-48B2-857A-5D46EE90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SPCS2022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3276-A9FE-403D-9B1F-A65D234F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4439"/>
            <a:ext cx="9144000" cy="4754880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State groups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that formally interface with NGS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Departments of transportation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Cartographer/GIS office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Professional surveying, engineering, GIS societies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Colleges/universities with geospatial curriculum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submit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requests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proposals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for designs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Requests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for designs by NGS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Proposals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designs by stakeholders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Stakeholder input must be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unanimous</a:t>
            </a:r>
          </a:p>
        </p:txBody>
      </p:sp>
    </p:spTree>
    <p:extLst>
      <p:ext uri="{BB962C8B-B14F-4D97-AF65-F5344CB8AC3E}">
        <p14:creationId xmlns:p14="http://schemas.microsoft.com/office/powerpoint/2010/main" val="23638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General SPCS2022 characteristics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9040"/>
            <a:ext cx="9144000" cy="4988966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Distortion design requirements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Linear distortion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minimized at topographic surface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 ellipsoid surface)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Purpose: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reduce difference between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projected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“grid” and actual “ground” distances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Other characteristics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Default designs (if no consensus stakeholder input)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Statewide and “layered” zones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Positive east longitudes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Low-distortion projections (LDPs)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“Special use” zones</a:t>
            </a:r>
          </a:p>
        </p:txBody>
      </p:sp>
    </p:spTree>
    <p:extLst>
      <p:ext uri="{BB962C8B-B14F-4D97-AF65-F5344CB8AC3E}">
        <p14:creationId xmlns:p14="http://schemas.microsoft.com/office/powerpoint/2010/main" val="15746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98522"/>
            <a:ext cx="9144000" cy="3459479"/>
          </a:xfrm>
          <a:custGeom>
            <a:avLst/>
            <a:gdLst/>
            <a:ahLst/>
            <a:cxnLst/>
            <a:rect l="l" t="t" r="r" b="b"/>
            <a:pathLst>
              <a:path w="9144000" h="3459479">
                <a:moveTo>
                  <a:pt x="4567428" y="0"/>
                </a:moveTo>
                <a:lnTo>
                  <a:pt x="4518868" y="209"/>
                </a:lnTo>
                <a:lnTo>
                  <a:pt x="4470409" y="837"/>
                </a:lnTo>
                <a:lnTo>
                  <a:pt x="4422051" y="1880"/>
                </a:lnTo>
                <a:lnTo>
                  <a:pt x="4373797" y="3338"/>
                </a:lnTo>
                <a:lnTo>
                  <a:pt x="4325648" y="5209"/>
                </a:lnTo>
                <a:lnTo>
                  <a:pt x="4277607" y="7491"/>
                </a:lnTo>
                <a:lnTo>
                  <a:pt x="4229674" y="10183"/>
                </a:lnTo>
                <a:lnTo>
                  <a:pt x="4181851" y="13282"/>
                </a:lnTo>
                <a:lnTo>
                  <a:pt x="4134141" y="16786"/>
                </a:lnTo>
                <a:lnTo>
                  <a:pt x="4086545" y="20695"/>
                </a:lnTo>
                <a:lnTo>
                  <a:pt x="4039064" y="25007"/>
                </a:lnTo>
                <a:lnTo>
                  <a:pt x="3991701" y="29719"/>
                </a:lnTo>
                <a:lnTo>
                  <a:pt x="3944457" y="34830"/>
                </a:lnTo>
                <a:lnTo>
                  <a:pt x="3897334" y="40339"/>
                </a:lnTo>
                <a:lnTo>
                  <a:pt x="3850333" y="46243"/>
                </a:lnTo>
                <a:lnTo>
                  <a:pt x="3803457" y="52541"/>
                </a:lnTo>
                <a:lnTo>
                  <a:pt x="3756707" y="59231"/>
                </a:lnTo>
                <a:lnTo>
                  <a:pt x="3710084" y="66311"/>
                </a:lnTo>
                <a:lnTo>
                  <a:pt x="3663591" y="73780"/>
                </a:lnTo>
                <a:lnTo>
                  <a:pt x="3617229" y="81636"/>
                </a:lnTo>
                <a:lnTo>
                  <a:pt x="3571000" y="89878"/>
                </a:lnTo>
                <a:lnTo>
                  <a:pt x="3524906" y="98503"/>
                </a:lnTo>
                <a:lnTo>
                  <a:pt x="3478949" y="107509"/>
                </a:lnTo>
                <a:lnTo>
                  <a:pt x="3433129" y="116896"/>
                </a:lnTo>
                <a:lnTo>
                  <a:pt x="3387449" y="126661"/>
                </a:lnTo>
                <a:lnTo>
                  <a:pt x="3341911" y="136803"/>
                </a:lnTo>
                <a:lnTo>
                  <a:pt x="3296516" y="147320"/>
                </a:lnTo>
                <a:lnTo>
                  <a:pt x="3251266" y="158210"/>
                </a:lnTo>
                <a:lnTo>
                  <a:pt x="3206163" y="169471"/>
                </a:lnTo>
                <a:lnTo>
                  <a:pt x="3161209" y="181102"/>
                </a:lnTo>
                <a:lnTo>
                  <a:pt x="3116405" y="193102"/>
                </a:lnTo>
                <a:lnTo>
                  <a:pt x="3071752" y="205467"/>
                </a:lnTo>
                <a:lnTo>
                  <a:pt x="3027254" y="218198"/>
                </a:lnTo>
                <a:lnTo>
                  <a:pt x="2982910" y="231291"/>
                </a:lnTo>
                <a:lnTo>
                  <a:pt x="2938724" y="244745"/>
                </a:lnTo>
                <a:lnTo>
                  <a:pt x="2894697" y="258559"/>
                </a:lnTo>
                <a:lnTo>
                  <a:pt x="2850830" y="272730"/>
                </a:lnTo>
                <a:lnTo>
                  <a:pt x="2807126" y="287258"/>
                </a:lnTo>
                <a:lnTo>
                  <a:pt x="2763586" y="302139"/>
                </a:lnTo>
                <a:lnTo>
                  <a:pt x="2720211" y="317374"/>
                </a:lnTo>
                <a:lnTo>
                  <a:pt x="2677004" y="332959"/>
                </a:lnTo>
                <a:lnTo>
                  <a:pt x="2633967" y="348893"/>
                </a:lnTo>
                <a:lnTo>
                  <a:pt x="2591100" y="365175"/>
                </a:lnTo>
                <a:lnTo>
                  <a:pt x="2548406" y="381802"/>
                </a:lnTo>
                <a:lnTo>
                  <a:pt x="2505886" y="398774"/>
                </a:lnTo>
                <a:lnTo>
                  <a:pt x="2463542" y="416088"/>
                </a:lnTo>
                <a:lnTo>
                  <a:pt x="2421377" y="433742"/>
                </a:lnTo>
                <a:lnTo>
                  <a:pt x="2379391" y="451735"/>
                </a:lnTo>
                <a:lnTo>
                  <a:pt x="2337586" y="470065"/>
                </a:lnTo>
                <a:lnTo>
                  <a:pt x="2295964" y="488730"/>
                </a:lnTo>
                <a:lnTo>
                  <a:pt x="2254527" y="507730"/>
                </a:lnTo>
                <a:lnTo>
                  <a:pt x="2213277" y="527061"/>
                </a:lnTo>
                <a:lnTo>
                  <a:pt x="2172215" y="546722"/>
                </a:lnTo>
                <a:lnTo>
                  <a:pt x="2131343" y="566712"/>
                </a:lnTo>
                <a:lnTo>
                  <a:pt x="2090662" y="587028"/>
                </a:lnTo>
                <a:lnTo>
                  <a:pt x="2050175" y="607670"/>
                </a:lnTo>
                <a:lnTo>
                  <a:pt x="2009883" y="628635"/>
                </a:lnTo>
                <a:lnTo>
                  <a:pt x="1969788" y="649921"/>
                </a:lnTo>
                <a:lnTo>
                  <a:pt x="1929892" y="671528"/>
                </a:lnTo>
                <a:lnTo>
                  <a:pt x="1890196" y="693452"/>
                </a:lnTo>
                <a:lnTo>
                  <a:pt x="1850702" y="715694"/>
                </a:lnTo>
                <a:lnTo>
                  <a:pt x="1811411" y="738249"/>
                </a:lnTo>
                <a:lnTo>
                  <a:pt x="1772327" y="761118"/>
                </a:lnTo>
                <a:lnTo>
                  <a:pt x="1733449" y="784298"/>
                </a:lnTo>
                <a:lnTo>
                  <a:pt x="1694781" y="807788"/>
                </a:lnTo>
                <a:lnTo>
                  <a:pt x="1656323" y="831586"/>
                </a:lnTo>
                <a:lnTo>
                  <a:pt x="1618077" y="855689"/>
                </a:lnTo>
                <a:lnTo>
                  <a:pt x="1580046" y="880097"/>
                </a:lnTo>
                <a:lnTo>
                  <a:pt x="1542231" y="904808"/>
                </a:lnTo>
                <a:lnTo>
                  <a:pt x="1504633" y="929820"/>
                </a:lnTo>
                <a:lnTo>
                  <a:pt x="1467255" y="955131"/>
                </a:lnTo>
                <a:lnTo>
                  <a:pt x="1430097" y="980739"/>
                </a:lnTo>
                <a:lnTo>
                  <a:pt x="1393163" y="1006644"/>
                </a:lnTo>
                <a:lnTo>
                  <a:pt x="1356453" y="1032842"/>
                </a:lnTo>
                <a:lnTo>
                  <a:pt x="1319969" y="1059333"/>
                </a:lnTo>
                <a:lnTo>
                  <a:pt x="1283713" y="1086115"/>
                </a:lnTo>
                <a:lnTo>
                  <a:pt x="1247687" y="1113185"/>
                </a:lnTo>
                <a:lnTo>
                  <a:pt x="1211892" y="1140543"/>
                </a:lnTo>
                <a:lnTo>
                  <a:pt x="1176331" y="1168186"/>
                </a:lnTo>
                <a:lnTo>
                  <a:pt x="1141004" y="1196113"/>
                </a:lnTo>
                <a:lnTo>
                  <a:pt x="1105914" y="1224322"/>
                </a:lnTo>
                <a:lnTo>
                  <a:pt x="1071063" y="1252811"/>
                </a:lnTo>
                <a:lnTo>
                  <a:pt x="1036451" y="1281579"/>
                </a:lnTo>
                <a:lnTo>
                  <a:pt x="1002081" y="1310624"/>
                </a:lnTo>
                <a:lnTo>
                  <a:pt x="967955" y="1339944"/>
                </a:lnTo>
                <a:lnTo>
                  <a:pt x="934074" y="1369537"/>
                </a:lnTo>
                <a:lnTo>
                  <a:pt x="900440" y="1399403"/>
                </a:lnTo>
                <a:lnTo>
                  <a:pt x="867055" y="1429538"/>
                </a:lnTo>
                <a:lnTo>
                  <a:pt x="833920" y="1459941"/>
                </a:lnTo>
                <a:lnTo>
                  <a:pt x="801037" y="1490611"/>
                </a:lnTo>
                <a:lnTo>
                  <a:pt x="768409" y="1521546"/>
                </a:lnTo>
                <a:lnTo>
                  <a:pt x="736035" y="1552744"/>
                </a:lnTo>
                <a:lnTo>
                  <a:pt x="703920" y="1584204"/>
                </a:lnTo>
                <a:lnTo>
                  <a:pt x="672063" y="1615923"/>
                </a:lnTo>
                <a:lnTo>
                  <a:pt x="640467" y="1647900"/>
                </a:lnTo>
                <a:lnTo>
                  <a:pt x="609134" y="1680134"/>
                </a:lnTo>
                <a:lnTo>
                  <a:pt x="578065" y="1712622"/>
                </a:lnTo>
                <a:lnTo>
                  <a:pt x="547261" y="1745363"/>
                </a:lnTo>
                <a:lnTo>
                  <a:pt x="516726" y="1778354"/>
                </a:lnTo>
                <a:lnTo>
                  <a:pt x="486460" y="1811596"/>
                </a:lnTo>
                <a:lnTo>
                  <a:pt x="456465" y="1845085"/>
                </a:lnTo>
                <a:lnTo>
                  <a:pt x="426744" y="1878819"/>
                </a:lnTo>
                <a:lnTo>
                  <a:pt x="397296" y="1912799"/>
                </a:lnTo>
                <a:lnTo>
                  <a:pt x="368125" y="1947020"/>
                </a:lnTo>
                <a:lnTo>
                  <a:pt x="339233" y="1981482"/>
                </a:lnTo>
                <a:lnTo>
                  <a:pt x="310620" y="2016184"/>
                </a:lnTo>
                <a:lnTo>
                  <a:pt x="282288" y="2051123"/>
                </a:lnTo>
                <a:lnTo>
                  <a:pt x="254240" y="2086297"/>
                </a:lnTo>
                <a:lnTo>
                  <a:pt x="226477" y="2121705"/>
                </a:lnTo>
                <a:lnTo>
                  <a:pt x="199001" y="2157346"/>
                </a:lnTo>
                <a:lnTo>
                  <a:pt x="171813" y="2193217"/>
                </a:lnTo>
                <a:lnTo>
                  <a:pt x="144915" y="2229316"/>
                </a:lnTo>
                <a:lnTo>
                  <a:pt x="118309" y="2265643"/>
                </a:lnTo>
                <a:lnTo>
                  <a:pt x="91997" y="2302195"/>
                </a:lnTo>
                <a:lnTo>
                  <a:pt x="65980" y="2338970"/>
                </a:lnTo>
                <a:lnTo>
                  <a:pt x="40260" y="2375968"/>
                </a:lnTo>
                <a:lnTo>
                  <a:pt x="14839" y="2413185"/>
                </a:lnTo>
                <a:lnTo>
                  <a:pt x="0" y="2435300"/>
                </a:lnTo>
                <a:lnTo>
                  <a:pt x="0" y="3459479"/>
                </a:lnTo>
                <a:lnTo>
                  <a:pt x="9144000" y="3459479"/>
                </a:lnTo>
                <a:lnTo>
                  <a:pt x="9144000" y="2448892"/>
                </a:lnTo>
                <a:lnTo>
                  <a:pt x="9119999" y="2413123"/>
                </a:lnTo>
                <a:lnTo>
                  <a:pt x="9094580" y="2375907"/>
                </a:lnTo>
                <a:lnTo>
                  <a:pt x="9068862" y="2338911"/>
                </a:lnTo>
                <a:lnTo>
                  <a:pt x="9042847" y="2302137"/>
                </a:lnTo>
                <a:lnTo>
                  <a:pt x="9016537" y="2265587"/>
                </a:lnTo>
                <a:lnTo>
                  <a:pt x="8989933" y="2229262"/>
                </a:lnTo>
                <a:lnTo>
                  <a:pt x="8963038" y="2193163"/>
                </a:lnTo>
                <a:lnTo>
                  <a:pt x="8935852" y="2157294"/>
                </a:lnTo>
                <a:lnTo>
                  <a:pt x="8908377" y="2121655"/>
                </a:lnTo>
                <a:lnTo>
                  <a:pt x="8880616" y="2086248"/>
                </a:lnTo>
                <a:lnTo>
                  <a:pt x="8852570" y="2051075"/>
                </a:lnTo>
                <a:lnTo>
                  <a:pt x="8824241" y="2016138"/>
                </a:lnTo>
                <a:lnTo>
                  <a:pt x="8795630" y="1981437"/>
                </a:lnTo>
                <a:lnTo>
                  <a:pt x="8766740" y="1946976"/>
                </a:lnTo>
                <a:lnTo>
                  <a:pt x="8737571" y="1912756"/>
                </a:lnTo>
                <a:lnTo>
                  <a:pt x="8708126" y="1878778"/>
                </a:lnTo>
                <a:lnTo>
                  <a:pt x="8678406" y="1845045"/>
                </a:lnTo>
                <a:lnTo>
                  <a:pt x="8648413" y="1811557"/>
                </a:lnTo>
                <a:lnTo>
                  <a:pt x="8618149" y="1778317"/>
                </a:lnTo>
                <a:lnTo>
                  <a:pt x="8587616" y="1745326"/>
                </a:lnTo>
                <a:lnTo>
                  <a:pt x="8556815" y="1712586"/>
                </a:lnTo>
                <a:lnTo>
                  <a:pt x="8525748" y="1680099"/>
                </a:lnTo>
                <a:lnTo>
                  <a:pt x="8494417" y="1647867"/>
                </a:lnTo>
                <a:lnTo>
                  <a:pt x="8462823" y="1615891"/>
                </a:lnTo>
                <a:lnTo>
                  <a:pt x="8430968" y="1584173"/>
                </a:lnTo>
                <a:lnTo>
                  <a:pt x="8398854" y="1552714"/>
                </a:lnTo>
                <a:lnTo>
                  <a:pt x="8366483" y="1521517"/>
                </a:lnTo>
                <a:lnTo>
                  <a:pt x="8333856" y="1490583"/>
                </a:lnTo>
                <a:lnTo>
                  <a:pt x="8300976" y="1459914"/>
                </a:lnTo>
                <a:lnTo>
                  <a:pt x="8267843" y="1429511"/>
                </a:lnTo>
                <a:lnTo>
                  <a:pt x="8234459" y="1399377"/>
                </a:lnTo>
                <a:lnTo>
                  <a:pt x="8200827" y="1369513"/>
                </a:lnTo>
                <a:lnTo>
                  <a:pt x="8166948" y="1339920"/>
                </a:lnTo>
                <a:lnTo>
                  <a:pt x="8132824" y="1310601"/>
                </a:lnTo>
                <a:lnTo>
                  <a:pt x="8098456" y="1281557"/>
                </a:lnTo>
                <a:lnTo>
                  <a:pt x="8063846" y="1252790"/>
                </a:lnTo>
                <a:lnTo>
                  <a:pt x="8028996" y="1224301"/>
                </a:lnTo>
                <a:lnTo>
                  <a:pt x="7993908" y="1196093"/>
                </a:lnTo>
                <a:lnTo>
                  <a:pt x="7958583" y="1168167"/>
                </a:lnTo>
                <a:lnTo>
                  <a:pt x="7923023" y="1140524"/>
                </a:lnTo>
                <a:lnTo>
                  <a:pt x="7887230" y="1113167"/>
                </a:lnTo>
                <a:lnTo>
                  <a:pt x="7851206" y="1086098"/>
                </a:lnTo>
                <a:lnTo>
                  <a:pt x="7814951" y="1059317"/>
                </a:lnTo>
                <a:lnTo>
                  <a:pt x="7778469" y="1032827"/>
                </a:lnTo>
                <a:lnTo>
                  <a:pt x="7741760" y="1006629"/>
                </a:lnTo>
                <a:lnTo>
                  <a:pt x="7704827" y="980725"/>
                </a:lnTo>
                <a:lnTo>
                  <a:pt x="7667671" y="955117"/>
                </a:lnTo>
                <a:lnTo>
                  <a:pt x="7630294" y="929807"/>
                </a:lnTo>
                <a:lnTo>
                  <a:pt x="7592698" y="904795"/>
                </a:lnTo>
                <a:lnTo>
                  <a:pt x="7554884" y="880085"/>
                </a:lnTo>
                <a:lnTo>
                  <a:pt x="7516854" y="855678"/>
                </a:lnTo>
                <a:lnTo>
                  <a:pt x="7478609" y="831574"/>
                </a:lnTo>
                <a:lnTo>
                  <a:pt x="7440153" y="807777"/>
                </a:lnTo>
                <a:lnTo>
                  <a:pt x="7401485" y="784288"/>
                </a:lnTo>
                <a:lnTo>
                  <a:pt x="7362609" y="761108"/>
                </a:lnTo>
                <a:lnTo>
                  <a:pt x="7323525" y="738240"/>
                </a:lnTo>
                <a:lnTo>
                  <a:pt x="7284236" y="715685"/>
                </a:lnTo>
                <a:lnTo>
                  <a:pt x="7244742" y="693444"/>
                </a:lnTo>
                <a:lnTo>
                  <a:pt x="7205047" y="671520"/>
                </a:lnTo>
                <a:lnTo>
                  <a:pt x="7165151" y="649914"/>
                </a:lnTo>
                <a:lnTo>
                  <a:pt x="7125057" y="628628"/>
                </a:lnTo>
                <a:lnTo>
                  <a:pt x="7084766" y="607663"/>
                </a:lnTo>
                <a:lnTo>
                  <a:pt x="7044279" y="587022"/>
                </a:lnTo>
                <a:lnTo>
                  <a:pt x="7003599" y="566706"/>
                </a:lnTo>
                <a:lnTo>
                  <a:pt x="6962727" y="546716"/>
                </a:lnTo>
                <a:lnTo>
                  <a:pt x="6921666" y="527055"/>
                </a:lnTo>
                <a:lnTo>
                  <a:pt x="6880416" y="507724"/>
                </a:lnTo>
                <a:lnTo>
                  <a:pt x="6838979" y="488726"/>
                </a:lnTo>
                <a:lnTo>
                  <a:pt x="6797357" y="470060"/>
                </a:lnTo>
                <a:lnTo>
                  <a:pt x="6755553" y="451731"/>
                </a:lnTo>
                <a:lnTo>
                  <a:pt x="6713567" y="433738"/>
                </a:lnTo>
                <a:lnTo>
                  <a:pt x="6671401" y="416084"/>
                </a:lnTo>
                <a:lnTo>
                  <a:pt x="6629058" y="398770"/>
                </a:lnTo>
                <a:lnTo>
                  <a:pt x="6586538" y="381799"/>
                </a:lnTo>
                <a:lnTo>
                  <a:pt x="6543843" y="365172"/>
                </a:lnTo>
                <a:lnTo>
                  <a:pt x="6500976" y="348890"/>
                </a:lnTo>
                <a:lnTo>
                  <a:pt x="6457938" y="332956"/>
                </a:lnTo>
                <a:lnTo>
                  <a:pt x="6414731" y="317371"/>
                </a:lnTo>
                <a:lnTo>
                  <a:pt x="6371356" y="302137"/>
                </a:lnTo>
                <a:lnTo>
                  <a:pt x="6327815" y="287255"/>
                </a:lnTo>
                <a:lnTo>
                  <a:pt x="6284110" y="272728"/>
                </a:lnTo>
                <a:lnTo>
                  <a:pt x="6240243" y="258557"/>
                </a:lnTo>
                <a:lnTo>
                  <a:pt x="6196215" y="244743"/>
                </a:lnTo>
                <a:lnTo>
                  <a:pt x="6152028" y="231289"/>
                </a:lnTo>
                <a:lnTo>
                  <a:pt x="6107683" y="218196"/>
                </a:lnTo>
                <a:lnTo>
                  <a:pt x="6063184" y="205466"/>
                </a:lnTo>
                <a:lnTo>
                  <a:pt x="6018530" y="193101"/>
                </a:lnTo>
                <a:lnTo>
                  <a:pt x="5973725" y="181101"/>
                </a:lnTo>
                <a:lnTo>
                  <a:pt x="5928769" y="169470"/>
                </a:lnTo>
                <a:lnTo>
                  <a:pt x="5883664" y="158209"/>
                </a:lnTo>
                <a:lnTo>
                  <a:pt x="5838413" y="147319"/>
                </a:lnTo>
                <a:lnTo>
                  <a:pt x="5793017" y="136802"/>
                </a:lnTo>
                <a:lnTo>
                  <a:pt x="5747477" y="126661"/>
                </a:lnTo>
                <a:lnTo>
                  <a:pt x="5701796" y="116896"/>
                </a:lnTo>
                <a:lnTo>
                  <a:pt x="5655974" y="107509"/>
                </a:lnTo>
                <a:lnTo>
                  <a:pt x="5610015" y="98502"/>
                </a:lnTo>
                <a:lnTo>
                  <a:pt x="5563918" y="89877"/>
                </a:lnTo>
                <a:lnTo>
                  <a:pt x="5517688" y="81636"/>
                </a:lnTo>
                <a:lnTo>
                  <a:pt x="5471324" y="73780"/>
                </a:lnTo>
                <a:lnTo>
                  <a:pt x="5424828" y="66311"/>
                </a:lnTo>
                <a:lnTo>
                  <a:pt x="5378204" y="59230"/>
                </a:lnTo>
                <a:lnTo>
                  <a:pt x="5331451" y="52540"/>
                </a:lnTo>
                <a:lnTo>
                  <a:pt x="5284572" y="46243"/>
                </a:lnTo>
                <a:lnTo>
                  <a:pt x="5237569" y="40339"/>
                </a:lnTo>
                <a:lnTo>
                  <a:pt x="5190443" y="34830"/>
                </a:lnTo>
                <a:lnTo>
                  <a:pt x="5143196" y="29719"/>
                </a:lnTo>
                <a:lnTo>
                  <a:pt x="5095830" y="25007"/>
                </a:lnTo>
                <a:lnTo>
                  <a:pt x="5048346" y="20695"/>
                </a:lnTo>
                <a:lnTo>
                  <a:pt x="5000747" y="16786"/>
                </a:lnTo>
                <a:lnTo>
                  <a:pt x="4953033" y="13282"/>
                </a:lnTo>
                <a:lnTo>
                  <a:pt x="4905208" y="10183"/>
                </a:lnTo>
                <a:lnTo>
                  <a:pt x="4857271" y="7491"/>
                </a:lnTo>
                <a:lnTo>
                  <a:pt x="4809226" y="5209"/>
                </a:lnTo>
                <a:lnTo>
                  <a:pt x="4761074" y="3338"/>
                </a:lnTo>
                <a:lnTo>
                  <a:pt x="4712816" y="1880"/>
                </a:lnTo>
                <a:lnTo>
                  <a:pt x="4664455" y="837"/>
                </a:lnTo>
                <a:lnTo>
                  <a:pt x="4615991" y="209"/>
                </a:lnTo>
                <a:lnTo>
                  <a:pt x="456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6618"/>
            <a:ext cx="9144000" cy="346138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6618"/>
            <a:ext cx="9144000" cy="2453005"/>
          </a:xfrm>
          <a:custGeom>
            <a:avLst/>
            <a:gdLst/>
            <a:ahLst/>
            <a:cxnLst/>
            <a:rect l="l" t="t" r="r" b="b"/>
            <a:pathLst>
              <a:path w="9144000" h="2453004">
                <a:moveTo>
                  <a:pt x="9144000" y="2452524"/>
                </a:moveTo>
                <a:lnTo>
                  <a:pt x="9117634" y="2413185"/>
                </a:lnTo>
                <a:lnTo>
                  <a:pt x="9092222" y="2375968"/>
                </a:lnTo>
                <a:lnTo>
                  <a:pt x="9066511" y="2338970"/>
                </a:lnTo>
                <a:lnTo>
                  <a:pt x="9040503" y="2302195"/>
                </a:lnTo>
                <a:lnTo>
                  <a:pt x="9014200" y="2265643"/>
                </a:lnTo>
                <a:lnTo>
                  <a:pt x="8987603" y="2229316"/>
                </a:lnTo>
                <a:lnTo>
                  <a:pt x="8960715" y="2193217"/>
                </a:lnTo>
                <a:lnTo>
                  <a:pt x="8933536" y="2157346"/>
                </a:lnTo>
                <a:lnTo>
                  <a:pt x="8906069" y="2121705"/>
                </a:lnTo>
                <a:lnTo>
                  <a:pt x="8878315" y="2086297"/>
                </a:lnTo>
                <a:lnTo>
                  <a:pt x="8850276" y="2051123"/>
                </a:lnTo>
                <a:lnTo>
                  <a:pt x="8821955" y="2016184"/>
                </a:lnTo>
                <a:lnTo>
                  <a:pt x="8793351" y="1981482"/>
                </a:lnTo>
                <a:lnTo>
                  <a:pt x="8764468" y="1947020"/>
                </a:lnTo>
                <a:lnTo>
                  <a:pt x="8735307" y="1912799"/>
                </a:lnTo>
                <a:lnTo>
                  <a:pt x="8705870" y="1878819"/>
                </a:lnTo>
                <a:lnTo>
                  <a:pt x="8676158" y="1845085"/>
                </a:lnTo>
                <a:lnTo>
                  <a:pt x="8646173" y="1811596"/>
                </a:lnTo>
                <a:lnTo>
                  <a:pt x="8615917" y="1778354"/>
                </a:lnTo>
                <a:lnTo>
                  <a:pt x="8585392" y="1745363"/>
                </a:lnTo>
                <a:lnTo>
                  <a:pt x="8554599" y="1712622"/>
                </a:lnTo>
                <a:lnTo>
                  <a:pt x="8523540" y="1680134"/>
                </a:lnTo>
                <a:lnTo>
                  <a:pt x="8492217" y="1647900"/>
                </a:lnTo>
                <a:lnTo>
                  <a:pt x="8460631" y="1615923"/>
                </a:lnTo>
                <a:lnTo>
                  <a:pt x="8428785" y="1584204"/>
                </a:lnTo>
                <a:lnTo>
                  <a:pt x="8396680" y="1552744"/>
                </a:lnTo>
                <a:lnTo>
                  <a:pt x="8364317" y="1521546"/>
                </a:lnTo>
                <a:lnTo>
                  <a:pt x="8331699" y="1490611"/>
                </a:lnTo>
                <a:lnTo>
                  <a:pt x="8298827" y="1459941"/>
                </a:lnTo>
                <a:lnTo>
                  <a:pt x="8265702" y="1429538"/>
                </a:lnTo>
                <a:lnTo>
                  <a:pt x="8232328" y="1399403"/>
                </a:lnTo>
                <a:lnTo>
                  <a:pt x="8198704" y="1369537"/>
                </a:lnTo>
                <a:lnTo>
                  <a:pt x="8164834" y="1339944"/>
                </a:lnTo>
                <a:lnTo>
                  <a:pt x="8130719" y="1310624"/>
                </a:lnTo>
                <a:lnTo>
                  <a:pt x="8096360" y="1281579"/>
                </a:lnTo>
                <a:lnTo>
                  <a:pt x="8061759" y="1252811"/>
                </a:lnTo>
                <a:lnTo>
                  <a:pt x="8026918" y="1224322"/>
                </a:lnTo>
                <a:lnTo>
                  <a:pt x="7991839" y="1196113"/>
                </a:lnTo>
                <a:lnTo>
                  <a:pt x="7956524" y="1168186"/>
                </a:lnTo>
                <a:lnTo>
                  <a:pt x="7920973" y="1140543"/>
                </a:lnTo>
                <a:lnTo>
                  <a:pt x="7885190" y="1113185"/>
                </a:lnTo>
                <a:lnTo>
                  <a:pt x="7849175" y="1086115"/>
                </a:lnTo>
                <a:lnTo>
                  <a:pt x="7812930" y="1059333"/>
                </a:lnTo>
                <a:lnTo>
                  <a:pt x="7776457" y="1032842"/>
                </a:lnTo>
                <a:lnTo>
                  <a:pt x="7739759" y="1006644"/>
                </a:lnTo>
                <a:lnTo>
                  <a:pt x="7702835" y="980739"/>
                </a:lnTo>
                <a:lnTo>
                  <a:pt x="7665689" y="955131"/>
                </a:lnTo>
                <a:lnTo>
                  <a:pt x="7628322" y="929820"/>
                </a:lnTo>
                <a:lnTo>
                  <a:pt x="7590735" y="904808"/>
                </a:lnTo>
                <a:lnTo>
                  <a:pt x="7552931" y="880097"/>
                </a:lnTo>
                <a:lnTo>
                  <a:pt x="7514911" y="855689"/>
                </a:lnTo>
                <a:lnTo>
                  <a:pt x="7476677" y="831586"/>
                </a:lnTo>
                <a:lnTo>
                  <a:pt x="7438231" y="807788"/>
                </a:lnTo>
                <a:lnTo>
                  <a:pt x="7399573" y="784298"/>
                </a:lnTo>
                <a:lnTo>
                  <a:pt x="7360707" y="761118"/>
                </a:lnTo>
                <a:lnTo>
                  <a:pt x="7321634" y="738249"/>
                </a:lnTo>
                <a:lnTo>
                  <a:pt x="7282355" y="715694"/>
                </a:lnTo>
                <a:lnTo>
                  <a:pt x="7242872" y="693452"/>
                </a:lnTo>
                <a:lnTo>
                  <a:pt x="7203187" y="671528"/>
                </a:lnTo>
                <a:lnTo>
                  <a:pt x="7163302" y="649921"/>
                </a:lnTo>
                <a:lnTo>
                  <a:pt x="7123219" y="628635"/>
                </a:lnTo>
                <a:lnTo>
                  <a:pt x="7082938" y="607670"/>
                </a:lnTo>
                <a:lnTo>
                  <a:pt x="7042462" y="587028"/>
                </a:lnTo>
                <a:lnTo>
                  <a:pt x="7001793" y="566712"/>
                </a:lnTo>
                <a:lnTo>
                  <a:pt x="6960932" y="546722"/>
                </a:lnTo>
                <a:lnTo>
                  <a:pt x="6919882" y="527061"/>
                </a:lnTo>
                <a:lnTo>
                  <a:pt x="6878643" y="507730"/>
                </a:lnTo>
                <a:lnTo>
                  <a:pt x="6837217" y="488730"/>
                </a:lnTo>
                <a:lnTo>
                  <a:pt x="6795607" y="470065"/>
                </a:lnTo>
                <a:lnTo>
                  <a:pt x="6753813" y="451735"/>
                </a:lnTo>
                <a:lnTo>
                  <a:pt x="6711839" y="433742"/>
                </a:lnTo>
                <a:lnTo>
                  <a:pt x="6669684" y="416088"/>
                </a:lnTo>
                <a:lnTo>
                  <a:pt x="6627352" y="398774"/>
                </a:lnTo>
                <a:lnTo>
                  <a:pt x="6584844" y="381802"/>
                </a:lnTo>
                <a:lnTo>
                  <a:pt x="6542161" y="365175"/>
                </a:lnTo>
                <a:lnTo>
                  <a:pt x="6499305" y="348893"/>
                </a:lnTo>
                <a:lnTo>
                  <a:pt x="6456279" y="332959"/>
                </a:lnTo>
                <a:lnTo>
                  <a:pt x="6413083" y="317374"/>
                </a:lnTo>
                <a:lnTo>
                  <a:pt x="6369720" y="302139"/>
                </a:lnTo>
                <a:lnTo>
                  <a:pt x="6326190" y="287258"/>
                </a:lnTo>
                <a:lnTo>
                  <a:pt x="6282497" y="272730"/>
                </a:lnTo>
                <a:lnTo>
                  <a:pt x="6238642" y="258559"/>
                </a:lnTo>
                <a:lnTo>
                  <a:pt x="6194626" y="244745"/>
                </a:lnTo>
                <a:lnTo>
                  <a:pt x="6150451" y="231291"/>
                </a:lnTo>
                <a:lnTo>
                  <a:pt x="6106118" y="218198"/>
                </a:lnTo>
                <a:lnTo>
                  <a:pt x="6061631" y="205467"/>
                </a:lnTo>
                <a:lnTo>
                  <a:pt x="6016989" y="193102"/>
                </a:lnTo>
                <a:lnTo>
                  <a:pt x="5972196" y="181102"/>
                </a:lnTo>
                <a:lnTo>
                  <a:pt x="5927252" y="169471"/>
                </a:lnTo>
                <a:lnTo>
                  <a:pt x="5882160" y="158210"/>
                </a:lnTo>
                <a:lnTo>
                  <a:pt x="5836921" y="147320"/>
                </a:lnTo>
                <a:lnTo>
                  <a:pt x="5791537" y="136803"/>
                </a:lnTo>
                <a:lnTo>
                  <a:pt x="5746010" y="126661"/>
                </a:lnTo>
                <a:lnTo>
                  <a:pt x="5700341" y="116896"/>
                </a:lnTo>
                <a:lnTo>
                  <a:pt x="5654532" y="107509"/>
                </a:lnTo>
                <a:lnTo>
                  <a:pt x="5608585" y="98503"/>
                </a:lnTo>
                <a:lnTo>
                  <a:pt x="5562501" y="89878"/>
                </a:lnTo>
                <a:lnTo>
                  <a:pt x="5516283" y="81636"/>
                </a:lnTo>
                <a:lnTo>
                  <a:pt x="5469932" y="73780"/>
                </a:lnTo>
                <a:lnTo>
                  <a:pt x="5423449" y="66311"/>
                </a:lnTo>
                <a:lnTo>
                  <a:pt x="5376837" y="59231"/>
                </a:lnTo>
                <a:lnTo>
                  <a:pt x="5330097" y="52541"/>
                </a:lnTo>
                <a:lnTo>
                  <a:pt x="5283231" y="46243"/>
                </a:lnTo>
                <a:lnTo>
                  <a:pt x="5236241" y="40339"/>
                </a:lnTo>
                <a:lnTo>
                  <a:pt x="5189128" y="34830"/>
                </a:lnTo>
                <a:lnTo>
                  <a:pt x="5141894" y="29719"/>
                </a:lnTo>
                <a:lnTo>
                  <a:pt x="5094541" y="25007"/>
                </a:lnTo>
                <a:lnTo>
                  <a:pt x="5047070" y="20695"/>
                </a:lnTo>
                <a:lnTo>
                  <a:pt x="4999484" y="16786"/>
                </a:lnTo>
                <a:lnTo>
                  <a:pt x="4951784" y="13282"/>
                </a:lnTo>
                <a:lnTo>
                  <a:pt x="4903971" y="10183"/>
                </a:lnTo>
                <a:lnTo>
                  <a:pt x="4856048" y="7491"/>
                </a:lnTo>
                <a:lnTo>
                  <a:pt x="4808016" y="5209"/>
                </a:lnTo>
                <a:lnTo>
                  <a:pt x="4759877" y="3338"/>
                </a:lnTo>
                <a:lnTo>
                  <a:pt x="4711633" y="1880"/>
                </a:lnTo>
                <a:lnTo>
                  <a:pt x="4663285" y="837"/>
                </a:lnTo>
                <a:lnTo>
                  <a:pt x="4614835" y="209"/>
                </a:lnTo>
                <a:lnTo>
                  <a:pt x="4566284" y="0"/>
                </a:lnTo>
                <a:lnTo>
                  <a:pt x="4517738" y="209"/>
                </a:lnTo>
                <a:lnTo>
                  <a:pt x="4469292" y="837"/>
                </a:lnTo>
                <a:lnTo>
                  <a:pt x="4420948" y="1880"/>
                </a:lnTo>
                <a:lnTo>
                  <a:pt x="4372707" y="3338"/>
                </a:lnTo>
                <a:lnTo>
                  <a:pt x="4324572" y="5209"/>
                </a:lnTo>
                <a:lnTo>
                  <a:pt x="4276544" y="7491"/>
                </a:lnTo>
                <a:lnTo>
                  <a:pt x="4228624" y="10183"/>
                </a:lnTo>
                <a:lnTo>
                  <a:pt x="4180815" y="13282"/>
                </a:lnTo>
                <a:lnTo>
                  <a:pt x="4133118" y="16786"/>
                </a:lnTo>
                <a:lnTo>
                  <a:pt x="4085535" y="20695"/>
                </a:lnTo>
                <a:lnTo>
                  <a:pt x="4038068" y="25007"/>
                </a:lnTo>
                <a:lnTo>
                  <a:pt x="3990718" y="29719"/>
                </a:lnTo>
                <a:lnTo>
                  <a:pt x="3943487" y="34830"/>
                </a:lnTo>
                <a:lnTo>
                  <a:pt x="3896377" y="40339"/>
                </a:lnTo>
                <a:lnTo>
                  <a:pt x="3849389" y="46243"/>
                </a:lnTo>
                <a:lnTo>
                  <a:pt x="3802526" y="52540"/>
                </a:lnTo>
                <a:lnTo>
                  <a:pt x="3755789" y="59230"/>
                </a:lnTo>
                <a:lnTo>
                  <a:pt x="3709179" y="66311"/>
                </a:lnTo>
                <a:lnTo>
                  <a:pt x="3662700" y="73780"/>
                </a:lnTo>
                <a:lnTo>
                  <a:pt x="3616351" y="81636"/>
                </a:lnTo>
                <a:lnTo>
                  <a:pt x="3570135" y="89877"/>
                </a:lnTo>
                <a:lnTo>
                  <a:pt x="3524054" y="98502"/>
                </a:lnTo>
                <a:lnTo>
                  <a:pt x="3478109" y="107509"/>
                </a:lnTo>
                <a:lnTo>
                  <a:pt x="3432302" y="116896"/>
                </a:lnTo>
                <a:lnTo>
                  <a:pt x="3386635" y="126661"/>
                </a:lnTo>
                <a:lnTo>
                  <a:pt x="3341110" y="136802"/>
                </a:lnTo>
                <a:lnTo>
                  <a:pt x="3295728" y="147319"/>
                </a:lnTo>
                <a:lnTo>
                  <a:pt x="3250491" y="158209"/>
                </a:lnTo>
                <a:lnTo>
                  <a:pt x="3205401" y="169470"/>
                </a:lnTo>
                <a:lnTo>
                  <a:pt x="3160459" y="181101"/>
                </a:lnTo>
                <a:lnTo>
                  <a:pt x="3115667" y="193101"/>
                </a:lnTo>
                <a:lnTo>
                  <a:pt x="3071028" y="205466"/>
                </a:lnTo>
                <a:lnTo>
                  <a:pt x="3026542" y="218196"/>
                </a:lnTo>
                <a:lnTo>
                  <a:pt x="2982211" y="231289"/>
                </a:lnTo>
                <a:lnTo>
                  <a:pt x="2938037" y="244743"/>
                </a:lnTo>
                <a:lnTo>
                  <a:pt x="2894023" y="258557"/>
                </a:lnTo>
                <a:lnTo>
                  <a:pt x="2850169" y="272728"/>
                </a:lnTo>
                <a:lnTo>
                  <a:pt x="2806477" y="287255"/>
                </a:lnTo>
                <a:lnTo>
                  <a:pt x="2762949" y="302137"/>
                </a:lnTo>
                <a:lnTo>
                  <a:pt x="2719587" y="317371"/>
                </a:lnTo>
                <a:lnTo>
                  <a:pt x="2676392" y="332956"/>
                </a:lnTo>
                <a:lnTo>
                  <a:pt x="2633367" y="348890"/>
                </a:lnTo>
                <a:lnTo>
                  <a:pt x="2590512" y="365172"/>
                </a:lnTo>
                <a:lnTo>
                  <a:pt x="2547830" y="381799"/>
                </a:lnTo>
                <a:lnTo>
                  <a:pt x="2505323" y="398770"/>
                </a:lnTo>
                <a:lnTo>
                  <a:pt x="2462991" y="416084"/>
                </a:lnTo>
                <a:lnTo>
                  <a:pt x="2420838" y="433738"/>
                </a:lnTo>
                <a:lnTo>
                  <a:pt x="2378864" y="451731"/>
                </a:lnTo>
                <a:lnTo>
                  <a:pt x="2337071" y="470060"/>
                </a:lnTo>
                <a:lnTo>
                  <a:pt x="2295461" y="488726"/>
                </a:lnTo>
                <a:lnTo>
                  <a:pt x="2254036" y="507724"/>
                </a:lnTo>
                <a:lnTo>
                  <a:pt x="2212798" y="527055"/>
                </a:lnTo>
                <a:lnTo>
                  <a:pt x="2171747" y="546716"/>
                </a:lnTo>
                <a:lnTo>
                  <a:pt x="2130887" y="566706"/>
                </a:lnTo>
                <a:lnTo>
                  <a:pt x="2090218" y="587022"/>
                </a:lnTo>
                <a:lnTo>
                  <a:pt x="2049743" y="607663"/>
                </a:lnTo>
                <a:lnTo>
                  <a:pt x="2009462" y="628628"/>
                </a:lnTo>
                <a:lnTo>
                  <a:pt x="1969379" y="649914"/>
                </a:lnTo>
                <a:lnTo>
                  <a:pt x="1929494" y="671520"/>
                </a:lnTo>
                <a:lnTo>
                  <a:pt x="1889809" y="693444"/>
                </a:lnTo>
                <a:lnTo>
                  <a:pt x="1850327" y="715685"/>
                </a:lnTo>
                <a:lnTo>
                  <a:pt x="1811048" y="738240"/>
                </a:lnTo>
                <a:lnTo>
                  <a:pt x="1771974" y="761108"/>
                </a:lnTo>
                <a:lnTo>
                  <a:pt x="1733108" y="784288"/>
                </a:lnTo>
                <a:lnTo>
                  <a:pt x="1694451" y="807777"/>
                </a:lnTo>
                <a:lnTo>
                  <a:pt x="1656004" y="831574"/>
                </a:lnTo>
                <a:lnTo>
                  <a:pt x="1617770" y="855678"/>
                </a:lnTo>
                <a:lnTo>
                  <a:pt x="1579750" y="880085"/>
                </a:lnTo>
                <a:lnTo>
                  <a:pt x="1541945" y="904795"/>
                </a:lnTo>
                <a:lnTo>
                  <a:pt x="1504359" y="929807"/>
                </a:lnTo>
                <a:lnTo>
                  <a:pt x="1466991" y="955117"/>
                </a:lnTo>
                <a:lnTo>
                  <a:pt x="1429845" y="980725"/>
                </a:lnTo>
                <a:lnTo>
                  <a:pt x="1392921" y="1006629"/>
                </a:lnTo>
                <a:lnTo>
                  <a:pt x="1356222" y="1032827"/>
                </a:lnTo>
                <a:lnTo>
                  <a:pt x="1319748" y="1059317"/>
                </a:lnTo>
                <a:lnTo>
                  <a:pt x="1283503" y="1086098"/>
                </a:lnTo>
                <a:lnTo>
                  <a:pt x="1247488" y="1113167"/>
                </a:lnTo>
                <a:lnTo>
                  <a:pt x="1211703" y="1140524"/>
                </a:lnTo>
                <a:lnTo>
                  <a:pt x="1176152" y="1168167"/>
                </a:lnTo>
                <a:lnTo>
                  <a:pt x="1140836" y="1196093"/>
                </a:lnTo>
                <a:lnTo>
                  <a:pt x="1105756" y="1224301"/>
                </a:lnTo>
                <a:lnTo>
                  <a:pt x="1070915" y="1252790"/>
                </a:lnTo>
                <a:lnTo>
                  <a:pt x="1036314" y="1281557"/>
                </a:lnTo>
                <a:lnTo>
                  <a:pt x="1001954" y="1310601"/>
                </a:lnTo>
                <a:lnTo>
                  <a:pt x="967838" y="1339920"/>
                </a:lnTo>
                <a:lnTo>
                  <a:pt x="933967" y="1369513"/>
                </a:lnTo>
                <a:lnTo>
                  <a:pt x="900342" y="1399377"/>
                </a:lnTo>
                <a:lnTo>
                  <a:pt x="866967" y="1429511"/>
                </a:lnTo>
                <a:lnTo>
                  <a:pt x="833842" y="1459914"/>
                </a:lnTo>
                <a:lnTo>
                  <a:pt x="800969" y="1490583"/>
                </a:lnTo>
                <a:lnTo>
                  <a:pt x="768350" y="1521517"/>
                </a:lnTo>
                <a:lnTo>
                  <a:pt x="735986" y="1552714"/>
                </a:lnTo>
                <a:lnTo>
                  <a:pt x="703880" y="1584173"/>
                </a:lnTo>
                <a:lnTo>
                  <a:pt x="672032" y="1615891"/>
                </a:lnTo>
                <a:lnTo>
                  <a:pt x="640446" y="1647867"/>
                </a:lnTo>
                <a:lnTo>
                  <a:pt x="609122" y="1680099"/>
                </a:lnTo>
                <a:lnTo>
                  <a:pt x="578062" y="1712586"/>
                </a:lnTo>
                <a:lnTo>
                  <a:pt x="547267" y="1745326"/>
                </a:lnTo>
                <a:lnTo>
                  <a:pt x="516741" y="1778317"/>
                </a:lnTo>
                <a:lnTo>
                  <a:pt x="486484" y="1811557"/>
                </a:lnTo>
                <a:lnTo>
                  <a:pt x="456498" y="1845045"/>
                </a:lnTo>
                <a:lnTo>
                  <a:pt x="426785" y="1878778"/>
                </a:lnTo>
                <a:lnTo>
                  <a:pt x="397346" y="1912756"/>
                </a:lnTo>
                <a:lnTo>
                  <a:pt x="368184" y="1946976"/>
                </a:lnTo>
                <a:lnTo>
                  <a:pt x="339300" y="1981437"/>
                </a:lnTo>
                <a:lnTo>
                  <a:pt x="310695" y="2016138"/>
                </a:lnTo>
                <a:lnTo>
                  <a:pt x="282372" y="2051075"/>
                </a:lnTo>
                <a:lnTo>
                  <a:pt x="254332" y="2086248"/>
                </a:lnTo>
                <a:lnTo>
                  <a:pt x="226577" y="2121655"/>
                </a:lnTo>
                <a:lnTo>
                  <a:pt x="199109" y="2157294"/>
                </a:lnTo>
                <a:lnTo>
                  <a:pt x="171929" y="2193163"/>
                </a:lnTo>
                <a:lnTo>
                  <a:pt x="145039" y="2229262"/>
                </a:lnTo>
                <a:lnTo>
                  <a:pt x="118441" y="2265587"/>
                </a:lnTo>
                <a:lnTo>
                  <a:pt x="92136" y="2302137"/>
                </a:lnTo>
                <a:lnTo>
                  <a:pt x="66127" y="2338911"/>
                </a:lnTo>
                <a:lnTo>
                  <a:pt x="40415" y="2375907"/>
                </a:lnTo>
                <a:lnTo>
                  <a:pt x="15001" y="2413123"/>
                </a:lnTo>
                <a:lnTo>
                  <a:pt x="0" y="2435485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6619" y="3699130"/>
            <a:ext cx="1122045" cy="3159125"/>
          </a:xfrm>
          <a:custGeom>
            <a:avLst/>
            <a:gdLst/>
            <a:ahLst/>
            <a:cxnLst/>
            <a:rect l="l" t="t" r="r" b="b"/>
            <a:pathLst>
              <a:path w="1122045" h="3159125">
                <a:moveTo>
                  <a:pt x="1121642" y="0"/>
                </a:moveTo>
                <a:lnTo>
                  <a:pt x="0" y="315887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5816" y="3478910"/>
            <a:ext cx="590550" cy="3379470"/>
          </a:xfrm>
          <a:custGeom>
            <a:avLst/>
            <a:gdLst/>
            <a:ahLst/>
            <a:cxnLst/>
            <a:rect l="l" t="t" r="r" b="b"/>
            <a:pathLst>
              <a:path w="590550" h="3379470">
                <a:moveTo>
                  <a:pt x="590268" y="0"/>
                </a:moveTo>
                <a:lnTo>
                  <a:pt x="0" y="3379089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3788" y="4083177"/>
            <a:ext cx="1772285" cy="2774950"/>
          </a:xfrm>
          <a:custGeom>
            <a:avLst/>
            <a:gdLst/>
            <a:ahLst/>
            <a:cxnLst/>
            <a:rect l="l" t="t" r="r" b="b"/>
            <a:pathLst>
              <a:path w="1772284" h="2774950">
                <a:moveTo>
                  <a:pt x="1772086" y="0"/>
                </a:moveTo>
                <a:lnTo>
                  <a:pt x="0" y="2774823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7941" y="4097656"/>
            <a:ext cx="2210435" cy="2760345"/>
          </a:xfrm>
          <a:custGeom>
            <a:avLst/>
            <a:gdLst/>
            <a:ahLst/>
            <a:cxnLst/>
            <a:rect l="l" t="t" r="r" b="b"/>
            <a:pathLst>
              <a:path w="2210434" h="2760345">
                <a:moveTo>
                  <a:pt x="0" y="2760345"/>
                </a:moveTo>
                <a:lnTo>
                  <a:pt x="2209932" y="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40626" y="3206496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&gt;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486" y="17063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90572" y="4097654"/>
            <a:ext cx="566420" cy="0"/>
          </a:xfrm>
          <a:custGeom>
            <a:avLst/>
            <a:gdLst/>
            <a:ahLst/>
            <a:cxnLst/>
            <a:rect l="l" t="t" r="r" b="b"/>
            <a:pathLst>
              <a:path w="566420">
                <a:moveTo>
                  <a:pt x="0" y="0"/>
                </a:moveTo>
                <a:lnTo>
                  <a:pt x="566356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1702" y="4097654"/>
            <a:ext cx="1324610" cy="0"/>
          </a:xfrm>
          <a:custGeom>
            <a:avLst/>
            <a:gdLst/>
            <a:ahLst/>
            <a:cxnLst/>
            <a:rect l="l" t="t" r="r" b="b"/>
            <a:pathLst>
              <a:path w="1324609">
                <a:moveTo>
                  <a:pt x="0" y="0"/>
                </a:moveTo>
                <a:lnTo>
                  <a:pt x="132448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927" y="4097654"/>
            <a:ext cx="5200650" cy="0"/>
          </a:xfrm>
          <a:custGeom>
            <a:avLst/>
            <a:gdLst/>
            <a:ahLst/>
            <a:cxnLst/>
            <a:rect l="l" t="t" r="r" b="b"/>
            <a:pathLst>
              <a:path w="5200650">
                <a:moveTo>
                  <a:pt x="0" y="0"/>
                </a:moveTo>
                <a:lnTo>
                  <a:pt x="5200650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6186" y="4097654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4">
                <a:moveTo>
                  <a:pt x="0" y="0"/>
                </a:moveTo>
                <a:lnTo>
                  <a:pt x="814387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78579" y="4097654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3125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4874" y="3479084"/>
            <a:ext cx="893444" cy="219710"/>
          </a:xfrm>
          <a:custGeom>
            <a:avLst/>
            <a:gdLst/>
            <a:ahLst/>
            <a:cxnLst/>
            <a:rect l="l" t="t" r="r" b="b"/>
            <a:pathLst>
              <a:path w="893445" h="219710">
                <a:moveTo>
                  <a:pt x="0" y="0"/>
                </a:moveTo>
                <a:lnTo>
                  <a:pt x="50501" y="8240"/>
                </a:lnTo>
                <a:lnTo>
                  <a:pt x="100914" y="16949"/>
                </a:lnTo>
                <a:lnTo>
                  <a:pt x="151237" y="26126"/>
                </a:lnTo>
                <a:lnTo>
                  <a:pt x="201465" y="35771"/>
                </a:lnTo>
                <a:lnTo>
                  <a:pt x="251596" y="45883"/>
                </a:lnTo>
                <a:lnTo>
                  <a:pt x="301626" y="56460"/>
                </a:lnTo>
                <a:lnTo>
                  <a:pt x="351552" y="67503"/>
                </a:lnTo>
                <a:lnTo>
                  <a:pt x="401371" y="79010"/>
                </a:lnTo>
                <a:lnTo>
                  <a:pt x="451080" y="90981"/>
                </a:lnTo>
                <a:lnTo>
                  <a:pt x="500675" y="103414"/>
                </a:lnTo>
                <a:lnTo>
                  <a:pt x="550152" y="116309"/>
                </a:lnTo>
                <a:lnTo>
                  <a:pt x="599510" y="129666"/>
                </a:lnTo>
                <a:lnTo>
                  <a:pt x="648744" y="143482"/>
                </a:lnTo>
                <a:lnTo>
                  <a:pt x="697852" y="157758"/>
                </a:lnTo>
                <a:lnTo>
                  <a:pt x="746829" y="172493"/>
                </a:lnTo>
                <a:lnTo>
                  <a:pt x="795673" y="187686"/>
                </a:lnTo>
                <a:lnTo>
                  <a:pt x="844381" y="203336"/>
                </a:lnTo>
                <a:lnTo>
                  <a:pt x="892949" y="219443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2010" y="4250619"/>
            <a:ext cx="480059" cy="349885"/>
          </a:xfrm>
          <a:custGeom>
            <a:avLst/>
            <a:gdLst/>
            <a:ahLst/>
            <a:cxnLst/>
            <a:rect l="l" t="t" r="r" b="b"/>
            <a:pathLst>
              <a:path w="480059" h="349885">
                <a:moveTo>
                  <a:pt x="0" y="0"/>
                </a:moveTo>
                <a:lnTo>
                  <a:pt x="41379" y="27137"/>
                </a:lnTo>
                <a:lnTo>
                  <a:pt x="82507" y="54644"/>
                </a:lnTo>
                <a:lnTo>
                  <a:pt x="123382" y="82519"/>
                </a:lnTo>
                <a:lnTo>
                  <a:pt x="164002" y="110759"/>
                </a:lnTo>
                <a:lnTo>
                  <a:pt x="204364" y="139362"/>
                </a:lnTo>
                <a:lnTo>
                  <a:pt x="244465" y="168328"/>
                </a:lnTo>
                <a:lnTo>
                  <a:pt x="284303" y="197655"/>
                </a:lnTo>
                <a:lnTo>
                  <a:pt x="323876" y="227340"/>
                </a:lnTo>
                <a:lnTo>
                  <a:pt x="363181" y="257382"/>
                </a:lnTo>
                <a:lnTo>
                  <a:pt x="402215" y="287779"/>
                </a:lnTo>
                <a:lnTo>
                  <a:pt x="440976" y="318529"/>
                </a:lnTo>
                <a:lnTo>
                  <a:pt x="479463" y="349631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3304" y="3778379"/>
            <a:ext cx="127000" cy="2750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 flipH="1">
            <a:off x="4521711" y="2228850"/>
            <a:ext cx="45719" cy="4629530"/>
          </a:xfrm>
          <a:custGeom>
            <a:avLst/>
            <a:gdLst/>
            <a:ahLst/>
            <a:cxnLst/>
            <a:rect l="l" t="t" r="r" b="b"/>
            <a:pathLst>
              <a:path h="2101850">
                <a:moveTo>
                  <a:pt x="0" y="0"/>
                </a:moveTo>
                <a:lnTo>
                  <a:pt x="0" y="2101596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08996" y="183895"/>
            <a:ext cx="592645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Linear distortion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with respect to</a:t>
            </a:r>
            <a:r>
              <a:rPr sz="2000" b="1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ellipsoid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0909" y="5989383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&lt;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4679" y="4218611"/>
            <a:ext cx="1229360" cy="1882775"/>
          </a:xfrm>
          <a:custGeom>
            <a:avLst/>
            <a:gdLst/>
            <a:ahLst/>
            <a:cxnLst/>
            <a:rect l="l" t="t" r="r" b="b"/>
            <a:pathLst>
              <a:path w="1229359" h="1882775">
                <a:moveTo>
                  <a:pt x="1229347" y="1882343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3007" y="4154801"/>
            <a:ext cx="122605" cy="14105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088503" y="4405058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8378" y="3001645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1558" y="3789809"/>
            <a:ext cx="126999" cy="27431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858" y="3035046"/>
            <a:ext cx="1124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surface  (secant)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-44796" y="5570741"/>
            <a:ext cx="410400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635" algn="ctr">
              <a:spcBef>
                <a:spcPts val="83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 used for SPCS 27 </a:t>
            </a:r>
            <a:r>
              <a:rPr sz="2000" b="1" i="1" spc="-10" dirty="0">
                <a:latin typeface="Verdana"/>
                <a:cs typeface="Verdana"/>
              </a:rPr>
              <a:t>and </a:t>
            </a:r>
            <a:r>
              <a:rPr sz="2000" b="1" i="1" spc="-5" dirty="0">
                <a:latin typeface="Verdana"/>
                <a:cs typeface="Verdana"/>
              </a:rPr>
              <a:t>83  (minimizes distortion with  respect to</a:t>
            </a:r>
            <a:r>
              <a:rPr sz="2000" b="1" i="1" dirty="0">
                <a:latin typeface="Verdana"/>
                <a:cs typeface="Verdana"/>
              </a:rPr>
              <a:t> </a:t>
            </a:r>
            <a:r>
              <a:rPr sz="2000" b="1" i="1" spc="-5" dirty="0">
                <a:latin typeface="Verdana"/>
                <a:cs typeface="Verdana"/>
              </a:rPr>
              <a:t>ellipsoid)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9"/>
          <p:cNvSpPr txBox="1"/>
          <p:nvPr/>
        </p:nvSpPr>
        <p:spPr>
          <a:xfrm>
            <a:off x="1207049" y="4902679"/>
            <a:ext cx="4104004" cy="5679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7310" marR="318389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</a:p>
          <a:p>
            <a:pPr marL="304800" marR="5080" indent="635" algn="ctr">
              <a:spcBef>
                <a:spcPts val="835"/>
              </a:spcBef>
            </a:pP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11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4827" y="2154556"/>
            <a:ext cx="598805" cy="4703445"/>
          </a:xfrm>
          <a:custGeom>
            <a:avLst/>
            <a:gdLst/>
            <a:ahLst/>
            <a:cxnLst/>
            <a:rect l="l" t="t" r="r" b="b"/>
            <a:pathLst>
              <a:path w="598804" h="4703445">
                <a:moveTo>
                  <a:pt x="598518" y="0"/>
                </a:moveTo>
                <a:lnTo>
                  <a:pt x="0" y="4703445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7238" y="3001136"/>
            <a:ext cx="1511935" cy="3856990"/>
          </a:xfrm>
          <a:custGeom>
            <a:avLst/>
            <a:gdLst/>
            <a:ahLst/>
            <a:cxnLst/>
            <a:rect l="l" t="t" r="r" b="b"/>
            <a:pathLst>
              <a:path w="1511935" h="3856990">
                <a:moveTo>
                  <a:pt x="0" y="0"/>
                </a:moveTo>
                <a:lnTo>
                  <a:pt x="1511572" y="3856863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8272" y="1563433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574" y="183895"/>
            <a:ext cx="785304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Changing projection axis to reduce distortion</a:t>
            </a:r>
            <a:r>
              <a:rPr sz="2000" b="1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variation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453" y="1629536"/>
            <a:ext cx="7196455" cy="1885950"/>
          </a:xfrm>
          <a:custGeom>
            <a:avLst/>
            <a:gdLst/>
            <a:ahLst/>
            <a:cxnLst/>
            <a:rect l="l" t="t" r="r" b="b"/>
            <a:pathLst>
              <a:path w="7196455" h="1885950">
                <a:moveTo>
                  <a:pt x="0" y="1885950"/>
                </a:moveTo>
                <a:lnTo>
                  <a:pt x="7196328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11" y="2792300"/>
            <a:ext cx="1828137" cy="5920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0076" y="2105405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5872" y="2076450"/>
            <a:ext cx="1256030" cy="4781550"/>
          </a:xfrm>
          <a:custGeom>
            <a:avLst/>
            <a:gdLst/>
            <a:ahLst/>
            <a:cxnLst/>
            <a:rect l="l" t="t" r="r" b="b"/>
            <a:pathLst>
              <a:path w="1256029" h="4781550">
                <a:moveTo>
                  <a:pt x="0" y="0"/>
                </a:moveTo>
                <a:lnTo>
                  <a:pt x="1255793" y="4781549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4285" y="2269235"/>
            <a:ext cx="155448" cy="155448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80332" y="2366010"/>
            <a:ext cx="156972" cy="15697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53028" y="2503932"/>
            <a:ext cx="155448" cy="15544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5526" y="2663953"/>
            <a:ext cx="156210" cy="15620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8004" y="2854453"/>
            <a:ext cx="155448" cy="15620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645532" y="2602104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22079" y="2154190"/>
            <a:ext cx="264160" cy="1295400"/>
          </a:xfrm>
          <a:custGeom>
            <a:avLst/>
            <a:gdLst/>
            <a:ahLst/>
            <a:cxnLst/>
            <a:rect l="l" t="t" r="r" b="b"/>
            <a:pathLst>
              <a:path w="264160" h="1295400">
                <a:moveTo>
                  <a:pt x="161798" y="0"/>
                </a:moveTo>
                <a:lnTo>
                  <a:pt x="197210" y="5653"/>
                </a:lnTo>
                <a:lnTo>
                  <a:pt x="225844" y="12553"/>
                </a:lnTo>
                <a:lnTo>
                  <a:pt x="244819" y="19845"/>
                </a:lnTo>
                <a:lnTo>
                  <a:pt x="251256" y="26670"/>
                </a:lnTo>
                <a:lnTo>
                  <a:pt x="174167" y="642048"/>
                </a:lnTo>
                <a:lnTo>
                  <a:pt x="180603" y="648873"/>
                </a:lnTo>
                <a:lnTo>
                  <a:pt x="199574" y="656164"/>
                </a:lnTo>
                <a:lnTo>
                  <a:pt x="228203" y="663065"/>
                </a:lnTo>
                <a:lnTo>
                  <a:pt x="263613" y="668718"/>
                </a:lnTo>
                <a:lnTo>
                  <a:pt x="227902" y="665457"/>
                </a:lnTo>
                <a:lnTo>
                  <a:pt x="198453" y="665081"/>
                </a:lnTo>
                <a:lnTo>
                  <a:pt x="178267" y="667470"/>
                </a:lnTo>
                <a:lnTo>
                  <a:pt x="170345" y="672503"/>
                </a:lnTo>
                <a:lnTo>
                  <a:pt x="93268" y="1287868"/>
                </a:lnTo>
                <a:lnTo>
                  <a:pt x="85346" y="1292896"/>
                </a:lnTo>
                <a:lnTo>
                  <a:pt x="65160" y="1295285"/>
                </a:lnTo>
                <a:lnTo>
                  <a:pt x="35711" y="1294912"/>
                </a:lnTo>
                <a:lnTo>
                  <a:pt x="0" y="1291653"/>
                </a:lnTo>
              </a:path>
            </a:pathLst>
          </a:custGeom>
          <a:ln w="19050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45057" y="3297430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35954" y="3008719"/>
            <a:ext cx="386080" cy="804545"/>
          </a:xfrm>
          <a:custGeom>
            <a:avLst/>
            <a:gdLst/>
            <a:ahLst/>
            <a:cxnLst/>
            <a:rect l="l" t="t" r="r" b="b"/>
            <a:pathLst>
              <a:path w="386080" h="804545">
                <a:moveTo>
                  <a:pt x="385864" y="781888"/>
                </a:moveTo>
                <a:lnTo>
                  <a:pt x="352345" y="793736"/>
                </a:lnTo>
                <a:lnTo>
                  <a:pt x="324140" y="801287"/>
                </a:lnTo>
                <a:lnTo>
                  <a:pt x="304162" y="803923"/>
                </a:lnTo>
                <a:lnTo>
                  <a:pt x="295325" y="801027"/>
                </a:lnTo>
                <a:lnTo>
                  <a:pt x="153212" y="438416"/>
                </a:lnTo>
                <a:lnTo>
                  <a:pt x="144375" y="435520"/>
                </a:lnTo>
                <a:lnTo>
                  <a:pt x="124398" y="438156"/>
                </a:lnTo>
                <a:lnTo>
                  <a:pt x="96193" y="445706"/>
                </a:lnTo>
                <a:lnTo>
                  <a:pt x="62674" y="457555"/>
                </a:lnTo>
                <a:lnTo>
                  <a:pt x="95319" y="443480"/>
                </a:lnTo>
                <a:lnTo>
                  <a:pt x="121143" y="429856"/>
                </a:lnTo>
                <a:lnTo>
                  <a:pt x="137592" y="418214"/>
                </a:lnTo>
                <a:lnTo>
                  <a:pt x="142113" y="410083"/>
                </a:lnTo>
                <a:lnTo>
                  <a:pt x="0" y="47472"/>
                </a:lnTo>
                <a:lnTo>
                  <a:pt x="4520" y="39342"/>
                </a:lnTo>
                <a:lnTo>
                  <a:pt x="20969" y="27703"/>
                </a:lnTo>
                <a:lnTo>
                  <a:pt x="46793" y="14080"/>
                </a:lnTo>
                <a:lnTo>
                  <a:pt x="79438" y="0"/>
                </a:lnTo>
              </a:path>
            </a:pathLst>
          </a:custGeom>
          <a:ln w="19049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77841" y="1741553"/>
            <a:ext cx="278765" cy="565785"/>
          </a:xfrm>
          <a:custGeom>
            <a:avLst/>
            <a:gdLst/>
            <a:ahLst/>
            <a:cxnLst/>
            <a:rect l="l" t="t" r="r" b="b"/>
            <a:pathLst>
              <a:path w="278764" h="565785">
                <a:moveTo>
                  <a:pt x="278739" y="0"/>
                </a:moveTo>
                <a:lnTo>
                  <a:pt x="0" y="565632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43332" y="2233547"/>
            <a:ext cx="113918" cy="14198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11391" y="13649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</a:t>
            </a:r>
            <a:r>
              <a:rPr sz="1500" b="1" i="1" spc="-5" dirty="0">
                <a:latin typeface="Verdana"/>
                <a:cs typeface="Verdana"/>
              </a:rPr>
              <a:t>many</a:t>
            </a:r>
            <a:r>
              <a:rPr sz="1500" b="1" i="1" spc="-5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91457" y="3696463"/>
            <a:ext cx="4283963" cy="1821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5070" y="3688843"/>
            <a:ext cx="4364735" cy="19141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821556" y="3726560"/>
            <a:ext cx="4170679" cy="1708150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511809">
              <a:spcBef>
                <a:spcPts val="34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Only way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</a:t>
            </a:r>
            <a:r>
              <a:rPr sz="1500" b="1" i="1" spc="-5" dirty="0">
                <a:solidFill>
                  <a:srgbClr val="C00000"/>
                </a:solidFill>
                <a:latin typeface="Verdana"/>
                <a:cs typeface="Verdana"/>
              </a:rPr>
              <a:t>variation 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in 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distortion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change projection  axis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location.</a:t>
            </a:r>
            <a:endParaRPr sz="1500">
              <a:latin typeface="Verdana"/>
              <a:cs typeface="Verdana"/>
            </a:endParaRPr>
          </a:p>
          <a:p>
            <a:pPr marL="90805" marR="142240">
              <a:lnSpc>
                <a:spcPct val="98600"/>
              </a:lnSpc>
              <a:spcBef>
                <a:spcPts val="1225"/>
              </a:spcBef>
              <a:tabLst>
                <a:tab pos="1603375" algn="l"/>
              </a:tabLst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IMPORTANT:	For large areas, there  is no single defining ellipsoid height,  </a:t>
            </a:r>
            <a:r>
              <a:rPr sz="2000" b="1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, for scaling the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projection.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36082" y="2068258"/>
            <a:ext cx="2003425" cy="126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b="1" spc="-5" dirty="0">
                <a:latin typeface="Verdana"/>
                <a:cs typeface="Verdana"/>
              </a:rPr>
              <a:t>Ellipsoid</a:t>
            </a:r>
            <a:r>
              <a:rPr b="1" spc="-65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height  of surface not  constant:</a:t>
            </a:r>
            <a:endParaRPr>
              <a:latin typeface="Verdana"/>
              <a:cs typeface="Verdana"/>
            </a:endParaRPr>
          </a:p>
          <a:p>
            <a:pPr marL="635" algn="ctr">
              <a:lnSpc>
                <a:spcPts val="3279"/>
              </a:lnSpc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 </a:t>
            </a:r>
            <a:r>
              <a:rPr sz="2800" b="1" i="1" dirty="0">
                <a:latin typeface="Times New Roman"/>
                <a:cs typeface="Times New Roman"/>
              </a:rPr>
              <a:t>≠</a:t>
            </a:r>
            <a:r>
              <a:rPr sz="2800" b="1" i="1" spc="-17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98255" y="1203071"/>
            <a:ext cx="1351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0805" y="5522658"/>
            <a:ext cx="381190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spcBef>
                <a:spcPts val="9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is  being used for SPCS2022  (minimizes distortion with  respect to topography)</a:t>
            </a:r>
            <a:endParaRPr sz="2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13922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46863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NOAA’s </a:t>
            </a:r>
            <a:r>
              <a:rPr lang="en-US" sz="3600" dirty="0">
                <a:solidFill>
                  <a:schemeClr val="bg1"/>
                </a:solidFill>
              </a:rPr>
              <a:t>Gulfstream </a:t>
            </a:r>
            <a:r>
              <a:rPr lang="en-US" sz="3600" dirty="0" smtClean="0">
                <a:solidFill>
                  <a:schemeClr val="bg1"/>
                </a:solidFill>
              </a:rPr>
              <a:t>IV-SP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3806" y="2691002"/>
            <a:ext cx="539115" cy="4167504"/>
          </a:xfrm>
          <a:custGeom>
            <a:avLst/>
            <a:gdLst/>
            <a:ahLst/>
            <a:cxnLst/>
            <a:rect l="l" t="t" r="r" b="b"/>
            <a:pathLst>
              <a:path w="539114" h="4167504">
                <a:moveTo>
                  <a:pt x="0" y="0"/>
                </a:moveTo>
                <a:lnTo>
                  <a:pt x="538854" y="4166996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3103" y="2700910"/>
            <a:ext cx="1255395" cy="4157345"/>
          </a:xfrm>
          <a:custGeom>
            <a:avLst/>
            <a:gdLst/>
            <a:ahLst/>
            <a:cxnLst/>
            <a:rect l="l" t="t" r="r" b="b"/>
            <a:pathLst>
              <a:path w="1255395" h="4157345">
                <a:moveTo>
                  <a:pt x="0" y="0"/>
                </a:moveTo>
                <a:lnTo>
                  <a:pt x="1254849" y="4157090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1360" y="16936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2224279"/>
            <a:ext cx="0" cy="435609"/>
          </a:xfrm>
          <a:custGeom>
            <a:avLst/>
            <a:gdLst/>
            <a:ahLst/>
            <a:cxnLst/>
            <a:rect l="l" t="t" r="r" b="b"/>
            <a:pathLst>
              <a:path h="435610">
                <a:moveTo>
                  <a:pt x="0" y="0"/>
                </a:moveTo>
                <a:lnTo>
                  <a:pt x="0" y="435101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1" y="2722626"/>
            <a:ext cx="91185" cy="4135880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7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2230" y="183895"/>
            <a:ext cx="649922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“Non-intersecting” conformal </a:t>
            </a: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map</a:t>
            </a:r>
            <a:r>
              <a:rPr sz="2000" b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projection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347" y="2691002"/>
            <a:ext cx="5178425" cy="0"/>
          </a:xfrm>
          <a:custGeom>
            <a:avLst/>
            <a:gdLst/>
            <a:ahLst/>
            <a:cxnLst/>
            <a:rect l="l" t="t" r="r" b="b"/>
            <a:pathLst>
              <a:path w="5178425">
                <a:moveTo>
                  <a:pt x="0" y="0"/>
                </a:moveTo>
                <a:lnTo>
                  <a:pt x="5178107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451" y="2691002"/>
            <a:ext cx="2504440" cy="0"/>
          </a:xfrm>
          <a:custGeom>
            <a:avLst/>
            <a:gdLst/>
            <a:ahLst/>
            <a:cxnLst/>
            <a:rect l="l" t="t" r="r" b="b"/>
            <a:pathLst>
              <a:path w="2504440">
                <a:moveTo>
                  <a:pt x="0" y="0"/>
                </a:moveTo>
                <a:lnTo>
                  <a:pt x="250393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9866" y="2371472"/>
            <a:ext cx="1946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i="1" spc="-5" dirty="0">
                <a:latin typeface="Verdana"/>
                <a:cs typeface="Verdana"/>
              </a:rPr>
              <a:t>Non-intersecting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83382" y="2683382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6962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1457" y="3740660"/>
            <a:ext cx="4283963" cy="1283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3167" y="3733040"/>
            <a:ext cx="4370832" cy="1341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21556" y="3770759"/>
            <a:ext cx="4170679" cy="1121461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805" marR="92075">
              <a:spcBef>
                <a:spcPts val="345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Purpose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linear distortion 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at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“ground” (topographic</a:t>
            </a:r>
            <a:r>
              <a:rPr sz="1500" b="1" spc="-2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surface).</a:t>
            </a:r>
            <a:endParaRPr sz="1500">
              <a:latin typeface="Verdana"/>
              <a:cs typeface="Verdana"/>
            </a:endParaRPr>
          </a:p>
          <a:p>
            <a:pPr marL="90805" marR="198755">
              <a:spcBef>
                <a:spcPts val="120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But distortion can vary considerably  across area of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interest.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0201" y="2613660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4402" y="2613660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50082" y="2216278"/>
            <a:ext cx="193040" cy="324485"/>
          </a:xfrm>
          <a:custGeom>
            <a:avLst/>
            <a:gdLst/>
            <a:ahLst/>
            <a:cxnLst/>
            <a:rect l="l" t="t" r="r" b="b"/>
            <a:pathLst>
              <a:path w="193039" h="324485">
                <a:moveTo>
                  <a:pt x="0" y="0"/>
                </a:moveTo>
                <a:lnTo>
                  <a:pt x="192684" y="32390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2231" y="2464048"/>
            <a:ext cx="119494" cy="14161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02460" y="14792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43408" y="2249804"/>
            <a:ext cx="308610" cy="311150"/>
          </a:xfrm>
          <a:custGeom>
            <a:avLst/>
            <a:gdLst/>
            <a:ahLst/>
            <a:cxnLst/>
            <a:rect l="l" t="t" r="r" b="b"/>
            <a:pathLst>
              <a:path w="308609" h="311150">
                <a:moveTo>
                  <a:pt x="308292" y="0"/>
                </a:moveTo>
                <a:lnTo>
                  <a:pt x="0" y="310896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9746" y="2479910"/>
            <a:ext cx="134620" cy="135255"/>
          </a:xfrm>
          <a:custGeom>
            <a:avLst/>
            <a:gdLst/>
            <a:ahLst/>
            <a:cxnLst/>
            <a:rect l="l" t="t" r="r" b="b"/>
            <a:pathLst>
              <a:path w="134620" h="135255">
                <a:moveTo>
                  <a:pt x="44335" y="0"/>
                </a:moveTo>
                <a:lnTo>
                  <a:pt x="0" y="134899"/>
                </a:lnTo>
                <a:lnTo>
                  <a:pt x="134518" y="89420"/>
                </a:lnTo>
                <a:lnTo>
                  <a:pt x="53657" y="80784"/>
                </a:lnTo>
                <a:lnTo>
                  <a:pt x="44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1215" y="2787396"/>
            <a:ext cx="2092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1640" algn="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</a:t>
            </a:r>
            <a:r>
              <a:rPr sz="1500" b="1" spc="-3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r>
              <a:rPr sz="1500" b="1" spc="-25" dirty="0">
                <a:latin typeface="Verdana"/>
                <a:cs typeface="Verdana"/>
              </a:rPr>
              <a:t> </a:t>
            </a:r>
            <a:r>
              <a:rPr sz="1500" b="1" dirty="0">
                <a:latin typeface="Verdana"/>
                <a:cs typeface="Verdana"/>
              </a:rPr>
              <a:t>≈  </a:t>
            </a:r>
            <a:r>
              <a:rPr sz="1500" b="1" spc="-5" dirty="0">
                <a:latin typeface="Verdana"/>
                <a:cs typeface="Verdana"/>
              </a:rPr>
              <a:t>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spc="-5" dirty="0">
                <a:latin typeface="Verdana"/>
                <a:cs typeface="Verdana"/>
              </a:rPr>
              <a:t>over finite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98225" y="1203007"/>
            <a:ext cx="298386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163703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  <a:p>
            <a:pPr marL="1244600" marR="5080">
              <a:spcBef>
                <a:spcPts val="885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2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74260" y="1733932"/>
            <a:ext cx="245745" cy="572135"/>
          </a:xfrm>
          <a:custGeom>
            <a:avLst/>
            <a:gdLst/>
            <a:ahLst/>
            <a:cxnLst/>
            <a:rect l="l" t="t" r="r" b="b"/>
            <a:pathLst>
              <a:path w="245745" h="572135">
                <a:moveTo>
                  <a:pt x="245745" y="0"/>
                </a:moveTo>
                <a:lnTo>
                  <a:pt x="0" y="571601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975" y="2233786"/>
            <a:ext cx="116674" cy="14174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0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2" y="438531"/>
            <a:ext cx="86772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Default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zones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0" y="1352554"/>
            <a:ext cx="9144000" cy="4832477"/>
          </a:xfrm>
          <a:prstGeom prst="rect">
            <a:avLst/>
          </a:prstGeom>
        </p:spPr>
        <p:txBody>
          <a:bodyPr vert="horz" wrap="square" lIns="0" tIns="628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365">
              <a:spcBef>
                <a:spcPts val="49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pc="-135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ensure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U.S.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territories</a:t>
            </a:r>
            <a:r>
              <a:rPr spc="10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covered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system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 no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</a:t>
            </a:r>
            <a:r>
              <a:rPr sz="2600" spc="1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Nearly same as </a:t>
            </a:r>
            <a:r>
              <a:rPr sz="26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SPCS83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but with some</a:t>
            </a:r>
            <a:r>
              <a:rPr sz="2600" spc="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Almost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projection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types and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extents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the</a:t>
            </a:r>
            <a:r>
              <a:rPr sz="2600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same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30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Modify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existing zones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meet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policy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Scale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redefined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with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respect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topographic</a:t>
            </a:r>
            <a:r>
              <a:rPr sz="2600" b="1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surface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lang="en-US" sz="26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Minor changes to parameters to meet requirements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25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spcBef>
                <a:spcPts val="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w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create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statewide zone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for </a:t>
            </a:r>
            <a:r>
              <a:rPr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</a:t>
            </a:r>
            <a:r>
              <a:rPr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5335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426" y="462343"/>
            <a:ext cx="8486774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Zone </a:t>
            </a:r>
            <a:r>
              <a:rPr spc="-30" dirty="0">
                <a:latin typeface="Cambria" panose="02040503050406030204" pitchFamily="18" charset="0"/>
                <a:ea typeface="Cambria" panose="02040503050406030204" pitchFamily="18" charset="0"/>
              </a:rPr>
              <a:t>“layers”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LDPs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347860"/>
            <a:ext cx="8820150" cy="462626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indent="-342900"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Each </a:t>
            </a:r>
            <a:r>
              <a:rPr sz="30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may have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max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THREE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“layers”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i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statewide 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Other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two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more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zones</a:t>
            </a:r>
            <a:r>
              <a:rPr sz="2600" spc="8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(“multi-zone”)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Only 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r>
              <a:rPr sz="2600" spc="6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lvl="1">
              <a:spcBef>
                <a:spcPts val="40"/>
              </a:spcBef>
              <a:buFont typeface="Arial"/>
              <a:buChar char="–"/>
            </a:pPr>
            <a:endParaRPr sz="370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Multi-zone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consist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sz="3000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 “contributing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partners”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Minimum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width 50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 250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212465">
              <a:spcBef>
                <a:spcPts val="315"/>
              </a:spcBef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10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&gt; 250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</a:t>
            </a:r>
            <a:r>
              <a:rPr sz="2600" spc="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Alaska statewide “base”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49557-A2E6-4F89-9BA5-9B6AF30E8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CA609-7B04-437B-BDF2-CDC9082CE0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6416B-085E-4049-8EEC-64D4C5B4154B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1741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complete “intermediate”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FAC64-7A9B-4907-8759-CB3914503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9072ED-7C0E-4B85-A309-434D595D8EBC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3C8FE-B63E-4679-A727-CF0AEB17B151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8323C-C121-42D2-9DD3-80CC8DE187E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34195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with </a:t>
            </a:r>
            <a:r>
              <a:rPr lang="en-US" b="1" dirty="0"/>
              <a:t>THREE</a:t>
            </a:r>
            <a:r>
              <a:rPr lang="en-US" dirty="0"/>
              <a:t> SPCS2022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319B0-25D5-4737-9CFB-57D45A1DF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BBE0D2F-31D2-4E7B-BCE1-0D1D75FC5EE8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195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4E633-9C29-478C-9414-98790E8D6C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3.  LDP layer (partial state coverage)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52157-4782-4D80-8F31-B6E7ECA9E09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  <p:pic>
        <p:nvPicPr>
          <p:cNvPr id="8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15" y="2875886"/>
            <a:ext cx="1280160" cy="10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2" y="462343"/>
            <a:ext cx="84486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3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deadlines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2" y="1184318"/>
            <a:ext cx="8629648" cy="3633687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spcBef>
                <a:spcPts val="8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per SPCS2022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procedures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0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done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30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 must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first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review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8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Later requests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will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30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3000"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 </a:t>
            </a:r>
            <a:r>
              <a:rPr sz="3000" i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3000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SPCS2022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902" y="5264277"/>
            <a:ext cx="8448675" cy="884858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0805">
              <a:spcBef>
                <a:spcPts val="180"/>
              </a:spcBef>
            </a:pPr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31, 2020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</a:t>
            </a:r>
            <a:r>
              <a:rPr sz="2800" spc="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170"/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31, 2021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2800" b="1" i="1" spc="5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4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0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SPCS2022 in West Virginia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977" y="1382959"/>
            <a:ext cx="8678008" cy="5270089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</a:t>
            </a: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e have received no requests from WV</a:t>
            </a:r>
            <a:endParaRPr lang="en-US" sz="2800" spc="-13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endParaRPr lang="en-US" sz="3400" spc="-13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Regardless, NGS will design a single statewide Zone that covers the entire State</a:t>
            </a:r>
          </a:p>
          <a:p>
            <a:pPr marL="5143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This will enable State agencies, etc., to maintain all GIS data within one zone</a:t>
            </a:r>
          </a:p>
          <a:p>
            <a:pPr marL="5143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I</a:t>
            </a: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 there a need for the two North and South Zones?</a:t>
            </a:r>
          </a:p>
          <a:p>
            <a:pPr marL="5143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If the performance of the single zone is better than the existing N-S Zones… why have both?</a:t>
            </a:r>
          </a:p>
        </p:txBody>
      </p:sp>
    </p:spTree>
    <p:extLst>
      <p:ext uri="{BB962C8B-B14F-4D97-AF65-F5344CB8AC3E}">
        <p14:creationId xmlns:p14="http://schemas.microsoft.com/office/powerpoint/2010/main" val="39548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0" y="1448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US Survey Foot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and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Foot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9900" y="5755385"/>
            <a:ext cx="7404100" cy="694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…or </a:t>
            </a:r>
            <a:r>
              <a:rPr lang="en-US" sz="4400" b="1" dirty="0" err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Feets</a:t>
            </a: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Don’t Fail Me Now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040"/>
            <a:ext cx="9144001" cy="511028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Two versions of same unit in current use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international foot and “old” U.S. survey foot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shorter than “old” by 2 ppm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0.01 ft per mile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problem with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costs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What’s in a name?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“U.S. survey” versus “international”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Who is using U.S. survey feet?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Surveyors exclusively, in most (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 all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states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it impacts everyone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378759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WV (PS)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(GISP)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Akron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4924"/>
            <a:ext cx="4936331" cy="5553076"/>
          </a:xfrm>
        </p:spPr>
      </p:pic>
      <p:sp>
        <p:nvSpPr>
          <p:cNvPr id="5" name="TextBox 4"/>
          <p:cNvSpPr txBox="1"/>
          <p:nvPr/>
        </p:nvSpPr>
        <p:spPr bwMode="auto">
          <a:xfrm>
            <a:off x="1477565" y="5380165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King Air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750" y="1291809"/>
            <a:ext cx="3905250" cy="5566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0" y="3524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Gravimeters in the Aircraft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514975" y="5380166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Gulfstream IV</a:t>
            </a:r>
          </a:p>
        </p:txBody>
      </p:sp>
    </p:spTree>
    <p:extLst>
      <p:ext uri="{BB962C8B-B14F-4D97-AF65-F5344CB8AC3E}">
        <p14:creationId xmlns:p14="http://schemas.microsoft.com/office/powerpoint/2010/main" val="1548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 999,998.00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10,000,000.00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= 9,999,980.00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International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= .3048 m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.30480061 m (approx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frequently calculated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3937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  <a:blipFill>
                <a:blip r:embed="rId3"/>
                <a:stretch>
                  <a:fillRect l="-2133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parts per million (ppm)</a:t>
            </a:r>
          </a:p>
        </p:txBody>
      </p:sp>
    </p:spTree>
    <p:extLst>
      <p:ext uri="{BB962C8B-B14F-4D97-AF65-F5344CB8AC3E}">
        <p14:creationId xmlns:p14="http://schemas.microsoft.com/office/powerpoint/2010/main" val="2527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7190"/>
            <a:ext cx="9144001" cy="511028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does this matter?</a:t>
            </a:r>
          </a:p>
          <a:p>
            <a:pPr marL="457200" lvl="1"/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in lengths/distances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in published planar coordinate systems</a:t>
            </a:r>
          </a:p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Like what?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 and UTM are very popular and both fall victim to mix-ups</a:t>
            </a:r>
          </a:p>
          <a:p>
            <a:pPr marL="57150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Why?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arge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false eastings and northings</a:t>
            </a:r>
          </a:p>
          <a:p>
            <a:pPr marL="457200" lvl="1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impacted?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96DFA-7A80-49F5-8C92-8D5F1E94B3A2}"/>
              </a:ext>
            </a:extLst>
          </p:cNvPr>
          <p:cNvSpPr txBox="1">
            <a:spLocks/>
          </p:cNvSpPr>
          <p:nvPr/>
        </p:nvSpPr>
        <p:spPr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responsible for standards?</a:t>
            </a:r>
          </a:p>
        </p:txBody>
      </p:sp>
      <p:cxnSp>
        <p:nvCxnSpPr>
          <p:cNvPr id="11" name="NGS Connector 10">
            <a:extLst>
              <a:ext uri="{FF2B5EF4-FFF2-40B4-BE49-F238E27FC236}">
                <a16:creationId xmlns:a16="http://schemas.microsoft.com/office/drawing/2014/main" id="{1EFF221F-9C2C-47FB-B912-CEC923E6192C}"/>
              </a:ext>
            </a:extLst>
          </p:cNvPr>
          <p:cNvCxnSpPr>
            <a:cxnSpLocks/>
          </p:cNvCxnSpPr>
          <p:nvPr/>
        </p:nvCxnSpPr>
        <p:spPr>
          <a:xfrm flipH="1">
            <a:off x="7142704" y="4340838"/>
            <a:ext cx="13" cy="182880"/>
          </a:xfrm>
          <a:prstGeom prst="line">
            <a:avLst/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GS logo" descr="Image result for national geodetic survey">
            <a:extLst>
              <a:ext uri="{FF2B5EF4-FFF2-40B4-BE49-F238E27FC236}">
                <a16:creationId xmlns:a16="http://schemas.microsoft.com/office/drawing/2014/main" id="{4229D351-5C96-4FBF-AAF9-8E61A35D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902" y="459499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OAA connector">
            <a:extLst>
              <a:ext uri="{FF2B5EF4-FFF2-40B4-BE49-F238E27FC236}">
                <a16:creationId xmlns:a16="http://schemas.microsoft.com/office/drawing/2014/main" id="{CCBD645C-810C-43B8-9F27-6309FB71FC69}"/>
              </a:ext>
            </a:extLst>
          </p:cNvPr>
          <p:cNvGrpSpPr/>
          <p:nvPr/>
        </p:nvGrpSpPr>
        <p:grpSpPr>
          <a:xfrm>
            <a:off x="5496791" y="2464654"/>
            <a:ext cx="1645920" cy="182880"/>
            <a:chOff x="8412480" y="2468880"/>
            <a:chExt cx="182881" cy="3703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C529D3-3191-4303-81FA-4B95E2CBD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2473518"/>
              <a:ext cx="1" cy="36576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20C07E-3A9B-4B7C-ADB2-2CE88DEDA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2480" y="2468880"/>
              <a:ext cx="182880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IST connector">
            <a:extLst>
              <a:ext uri="{FF2B5EF4-FFF2-40B4-BE49-F238E27FC236}">
                <a16:creationId xmlns:a16="http://schemas.microsoft.com/office/drawing/2014/main" id="{8AC53BF7-E7A7-4C78-BDA1-DEC3AC398934}"/>
              </a:ext>
            </a:extLst>
          </p:cNvPr>
          <p:cNvGrpSpPr/>
          <p:nvPr/>
        </p:nvGrpSpPr>
        <p:grpSpPr>
          <a:xfrm>
            <a:off x="1808019" y="2464653"/>
            <a:ext cx="1713670" cy="640080"/>
            <a:chOff x="1943100" y="2262099"/>
            <a:chExt cx="1631373" cy="5018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2E6A44-CE15-41E3-9421-B0C9D0BD4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9" y="2263567"/>
              <a:ext cx="1631364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B61366-DA54-4041-B4E1-03D856697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0" y="2262099"/>
              <a:ext cx="9" cy="501883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NIST logo" descr="Image result for nist">
            <a:extLst>
              <a:ext uri="{FF2B5EF4-FFF2-40B4-BE49-F238E27FC236}">
                <a16:creationId xmlns:a16="http://schemas.microsoft.com/office/drawing/2014/main" id="{89F08F8A-9879-4621-8810-89AD30B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0" b="22317"/>
          <a:stretch/>
        </p:blipFill>
        <p:spPr bwMode="auto">
          <a:xfrm>
            <a:off x="573579" y="3082706"/>
            <a:ext cx="246888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 logo" descr="Image result for department of commerce">
            <a:extLst>
              <a:ext uri="{FF2B5EF4-FFF2-40B4-BE49-F238E27FC236}">
                <a16:creationId xmlns:a16="http://schemas.microsoft.com/office/drawing/2014/main" id="{48F230E8-0015-40AD-A8CD-490A032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840" y="155025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aa">
            <a:extLst>
              <a:ext uri="{FF2B5EF4-FFF2-40B4-BE49-F238E27FC236}">
                <a16:creationId xmlns:a16="http://schemas.microsoft.com/office/drawing/2014/main" id="{8D73734E-740A-4116-A8F0-A780E21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462" y="2716946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B565DB-C914-4F0F-8888-CBE4D34D7C01}"/>
              </a:ext>
            </a:extLst>
          </p:cNvPr>
          <p:cNvSpPr txBox="1">
            <a:spLocks/>
          </p:cNvSpPr>
          <p:nvPr/>
        </p:nvSpPr>
        <p:spPr>
          <a:xfrm>
            <a:off x="144319" y="4008609"/>
            <a:ext cx="3327400" cy="190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4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90768" y="3765597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374066"/>
            <a:ext cx="2471202" cy="98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Bureau of Standards created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</a:p>
        </p:txBody>
      </p:sp>
      <p:sp>
        <p:nvSpPr>
          <p:cNvPr id="25" name="Oval 24"/>
          <p:cNvSpPr/>
          <p:nvPr/>
        </p:nvSpPr>
        <p:spPr>
          <a:xfrm>
            <a:off x="2744144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710078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1933</a:t>
            </a:r>
          </a:p>
        </p:txBody>
      </p:sp>
      <p:sp>
        <p:nvSpPr>
          <p:cNvPr id="28" name="Oval 27"/>
          <p:cNvSpPr/>
          <p:nvPr/>
        </p:nvSpPr>
        <p:spPr>
          <a:xfrm>
            <a:off x="5107001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089902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Adopted International Foot in 1959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343372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337101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962196" y="481150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2366954" y="498847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954313" y="5058357"/>
            <a:ext cx="2471202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ANSI predecessor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297330" y="2084940"/>
            <a:ext cx="2471202" cy="1280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NASA predecessor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325053" y="3429309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4729811" y="3366601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231608" y="3763851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197542" y="3944164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449660" y="480975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5854418" y="498672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631984" y="5065527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nautical mile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6848446" y="2371252"/>
            <a:ext cx="2471202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Adopted as “new” foot for entire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342649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336378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C10309-8680-CA48-B7A4-D2500D309424}"/>
              </a:ext>
            </a:extLst>
          </p:cNvPr>
          <p:cNvSpPr txBox="1"/>
          <p:nvPr/>
        </p:nvSpPr>
        <p:spPr>
          <a:xfrm>
            <a:off x="5604438" y="5659592"/>
            <a:ext cx="2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1,852 m exact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BE8BBF-B374-C643-8FDB-14AFE1433D75}"/>
              </a:ext>
            </a:extLst>
          </p:cNvPr>
          <p:cNvSpPr txBox="1"/>
          <p:nvPr/>
        </p:nvSpPr>
        <p:spPr>
          <a:xfrm>
            <a:off x="7845135" y="4744289"/>
            <a:ext cx="126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one little exception…</a:t>
            </a:r>
          </a:p>
        </p:txBody>
      </p:sp>
      <p:cxnSp>
        <p:nvCxnSpPr>
          <p:cNvPr id="7" name="Straight Arrow Connector 6"/>
          <p:cNvCxnSpPr>
            <a:endCxn id="34" idx="0"/>
          </p:cNvCxnSpPr>
          <p:nvPr/>
        </p:nvCxnSpPr>
        <p:spPr>
          <a:xfrm>
            <a:off x="8084047" y="1874520"/>
            <a:ext cx="0" cy="4967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510363" y="1432779"/>
            <a:ext cx="8604622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= 0.3048 meter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yard = 0.9144 m)</a:t>
            </a:r>
          </a:p>
        </p:txBody>
      </p:sp>
    </p:spTree>
    <p:extLst>
      <p:ext uri="{BB962C8B-B14F-4D97-AF65-F5344CB8AC3E}">
        <p14:creationId xmlns:p14="http://schemas.microsoft.com/office/powerpoint/2010/main" val="9721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one little exception…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D4F32F-5CEA-0C41-BB04-26E88753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63040"/>
            <a:ext cx="8820150" cy="52120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“Any data expressed in feet derived from and published as a result of 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geodetic surveys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within the United States will continue to bear the following relationship as defined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1893:  1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foot = 1200/3937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foot unit defined by this equation shall be referred to as the 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and it shall continue to be used, for the purpose given herein,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until such a time as it becomes desirable and expedient to readjust the basic geodetic survey networks in the United States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after which the ratio of a yard, equal to 0.9144 meter, shall apply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0106" y="4437720"/>
            <a:ext cx="1645920" cy="69383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58110" y="3137790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035631"/>
            <a:ext cx="2471202" cy="693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vs. U.S. Survey Foot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1975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</a:p>
        </p:txBody>
      </p:sp>
      <p:sp>
        <p:nvSpPr>
          <p:cNvPr id="25" name="Oval 24"/>
          <p:cNvSpPr/>
          <p:nvPr/>
        </p:nvSpPr>
        <p:spPr>
          <a:xfrm>
            <a:off x="2014796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980730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</a:p>
        </p:txBody>
      </p:sp>
      <p:sp>
        <p:nvSpPr>
          <p:cNvPr id="28" name="Oval 27"/>
          <p:cNvSpPr/>
          <p:nvPr/>
        </p:nvSpPr>
        <p:spPr>
          <a:xfrm>
            <a:off x="542268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71369" y="3319272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Federal Register Notices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280591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274320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232848" y="418369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1637606" y="436066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318885" y="4430550"/>
            <a:ext cx="2305364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goes entirely metric (for NAD 83)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613016" y="1736341"/>
            <a:ext cx="2471202" cy="10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permanent use of U.S. Survey Foot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640739" y="2801502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5045497" y="2738794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547296" y="3136044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513230" y="3316357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765348" y="418194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6170106" y="435892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947672" y="4437720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announced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7010402" y="1743445"/>
            <a:ext cx="2076355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Restatement that metric used for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279868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273598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2610480" y="1661331"/>
            <a:ext cx="186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Surveying and mapping only (pending analysis,  never resolved)</a:t>
            </a:r>
          </a:p>
        </p:txBody>
      </p:sp>
      <p:sp>
        <p:nvSpPr>
          <p:cNvPr id="43" name="Isosceles Triangle 36">
            <a:extLst>
              <a:ext uri="{FF2B5EF4-FFF2-40B4-BE49-F238E27FC236}">
                <a16:creationId xmlns:a16="http://schemas.microsoft.com/office/drawing/2014/main" id="{8FB8B43B-CB57-2449-86C0-9151886FD83A}"/>
              </a:ext>
            </a:extLst>
          </p:cNvPr>
          <p:cNvSpPr/>
          <p:nvPr/>
        </p:nvSpPr>
        <p:spPr>
          <a:xfrm rot="16200000" flipV="1">
            <a:off x="4407972" y="2216809"/>
            <a:ext cx="239486" cy="948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4227027" y="5346604"/>
            <a:ext cx="467998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readjusted the basic geodetic network!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144593" y="5474793"/>
            <a:ext cx="3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foot used for “engineering”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U.S. survey foot used for “mapping and land measurement”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38135" y="4114807"/>
            <a:ext cx="239486" cy="1302653"/>
            <a:chOff x="1038135" y="4114805"/>
            <a:chExt cx="239486" cy="13026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57878" y="4162224"/>
              <a:ext cx="0" cy="125523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Isosceles Triangle 36">
              <a:extLst>
                <a:ext uri="{FF2B5EF4-FFF2-40B4-BE49-F238E27FC236}">
                  <a16:creationId xmlns:a16="http://schemas.microsoft.com/office/drawing/2014/main" id="{8FB8B43B-CB57-2449-86C0-9151886FD83A}"/>
                </a:ext>
              </a:extLst>
            </p:cNvPr>
            <p:cNvSpPr/>
            <p:nvPr/>
          </p:nvSpPr>
          <p:spPr>
            <a:xfrm rot="10800000" flipV="1">
              <a:off x="1038135" y="4114805"/>
              <a:ext cx="239486" cy="9483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273ED0D-190A-490A-9C98-845DFBD5F9BC}"/>
              </a:ext>
            </a:extLst>
          </p:cNvPr>
          <p:cNvSpPr/>
          <p:nvPr/>
        </p:nvSpPr>
        <p:spPr>
          <a:xfrm>
            <a:off x="58110" y="5464877"/>
            <a:ext cx="3807835" cy="125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FEFFD0-D163-C440-9E2B-F721AA1592FE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</a:rPr>
              <a:t> Out of order, </a:t>
            </a:r>
            <a:r>
              <a:rPr lang="en-US" sz="4000" b="1" i="1" dirty="0">
                <a:solidFill>
                  <a:schemeClr val="bg1"/>
                </a:solidFill>
              </a:rPr>
              <a:t>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BA35-E277-4564-85E2-7209120F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463040"/>
            <a:ext cx="5799776" cy="5261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foot still in </a:t>
            </a: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limbo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2008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NIST “Guide to the </a:t>
            </a:r>
            <a:b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Use of the SI”</a:t>
            </a:r>
          </a:p>
          <a:p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survey foot </a:t>
            </a:r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still used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never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permanently adopted</a:t>
            </a:r>
          </a:p>
          <a:p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Repeats 1975 FRN ideas </a:t>
            </a:r>
            <a:b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about the two feet: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engineering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surveying &amp; mapping</a:t>
            </a:r>
          </a:p>
          <a:p>
            <a:pPr marL="0" indent="0">
              <a:buNone/>
            </a:pPr>
            <a:r>
              <a:rPr lang="en-US" sz="23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odds with very idea of “standards”</a:t>
            </a:r>
            <a:endParaRPr lang="en-US" sz="23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>
              <a:buNone/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BD2F1-9B3C-41EE-943B-3E16D966A8A0}"/>
              </a:ext>
            </a:extLst>
          </p:cNvPr>
          <p:cNvSpPr/>
          <p:nvPr/>
        </p:nvSpPr>
        <p:spPr>
          <a:xfrm>
            <a:off x="137013" y="5481043"/>
            <a:ext cx="5273188" cy="565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28390-40E8-4C0D-B44C-CFC0AD031E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76" y="1463040"/>
            <a:ext cx="3017520" cy="3905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557404" cy="475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created and perpetuated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NGS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1959.  Then in 1986.  And again in 2016…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Oops</a:t>
            </a:r>
            <a:r>
              <a:rPr lang="en-US" sz="40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558385"/>
            <a:ext cx="8595360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EEF-76FB-4BFE-A941-429AA1DF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3040"/>
            <a:ext cx="8915400" cy="475488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(i.e., NGS stays “metric” only)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States choose whatever foot they want</a:t>
            </a:r>
          </a:p>
          <a:p>
            <a:pPr lvl="1"/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feet will creep back into NGS products &amp; services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 adopt U.S. survey foot for specific things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for surveying and mapping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foot for engineering (and everything else)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international foot for everything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only foot = 0.3048 meter </a:t>
            </a:r>
            <a:r>
              <a:rPr lang="en-US" sz="26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</a:t>
            </a:r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U.S. survey foot for everything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(highly unlikely)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entirely metric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(ideal situation, but also unlikely)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2B54-C33A-4E08-9C03-7ECDE37C5D1F}"/>
              </a:ext>
            </a:extLst>
          </p:cNvPr>
          <p:cNvSpPr/>
          <p:nvPr/>
        </p:nvSpPr>
        <p:spPr>
          <a:xfrm>
            <a:off x="222250" y="4368800"/>
            <a:ext cx="8591910" cy="927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EFE50-5FC9-B34E-99AC-0814D34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choices?</a:t>
            </a:r>
          </a:p>
        </p:txBody>
      </p:sp>
    </p:spTree>
    <p:extLst>
      <p:ext uri="{BB962C8B-B14F-4D97-AF65-F5344CB8AC3E}">
        <p14:creationId xmlns:p14="http://schemas.microsoft.com/office/powerpoint/2010/main" val="23811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3041"/>
            <a:ext cx="8782050" cy="503022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Only one foot after 2022 (1 foot = 0.3048 meter)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Make official through NIST</a:t>
            </a:r>
          </a:p>
          <a:p>
            <a:pPr lvl="1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option for U.S. survey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foot in NATRF/SPCS2022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NGS will help with the transition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Will fully support backward compatibility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Use “correct” foot for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SPCS83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SPCS27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Automatically done by NGS products and services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Guiding </a:t>
            </a:r>
            <a:r>
              <a:rPr lang="en-US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ideas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Of all changes in 2022, this is the least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significant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About the </a:t>
            </a:r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future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, not the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past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282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a flight plan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89" y="942974"/>
            <a:ext cx="8632221" cy="5922301"/>
          </a:xfrm>
        </p:spPr>
      </p:pic>
    </p:spTree>
    <p:extLst>
      <p:ext uri="{BB962C8B-B14F-4D97-AF65-F5344CB8AC3E}">
        <p14:creationId xmlns:p14="http://schemas.microsoft.com/office/powerpoint/2010/main" val="1513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C60E-F773-4BD1-80B1-67B673EF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3039"/>
            <a:ext cx="9144000" cy="5124029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created problem, will help fix it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Fully support backward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compatibility (NAD83, NAD27)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3088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Unit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change minor compared to other 2022 changes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 at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NGS.Feedback@noaa.gov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Register Notice – 17 October 2019</a:t>
            </a:r>
            <a:endParaRPr lang="en-US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Deprecate US Survey Foot on 31 December 2022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International conversion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(1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0.3048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Drop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“International”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 to unit simply as “foot”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Comment period open thru 02 December 2019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Follow-up webinar was 12 December - recorded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02733-C61A-D04A-8F2B-1605F78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Putting our best “foot” forward…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785" y="5980846"/>
            <a:ext cx="76493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data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9"/>
            <a:ext cx="8782050" cy="5287962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GNSS is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only entry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for now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Leveling and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Total Station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surveys will need some GNSS if you wish to submit your survey to NGS for inclusion in the NSRS database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Some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is fine; e.g.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RTK or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RTN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 decision yet on whether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will operate if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with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in a project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RTK/RTN: 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2020 rollout, see demo tomorrow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Leveling,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Classical (Total Station),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Gravity: 2020-2025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Ease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current draft version in Beta </a:t>
            </a:r>
            <a:endParaRPr lang="en-US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Fully integrate conversions and transformations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What new tools are already live?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7" y="1147931"/>
            <a:ext cx="8937523" cy="55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VERTCON 3.0 – functionality now in NCAT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VDatum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4.0.1 – released in October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GEOID18 – latest, greatest, </a:t>
            </a:r>
            <a:r>
              <a:rPr lang="en-US" sz="3600" i="1" spc="-40" dirty="0" smtClean="0">
                <a:latin typeface="Cambria" panose="02040503050406030204" pitchFamily="18" charset="0"/>
                <a:cs typeface="Calibri"/>
              </a:rPr>
              <a:t>and last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hybrid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– updated tracking map (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1195388" lvl="2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spc="-40" dirty="0" smtClean="0">
                <a:latin typeface="Cambria" panose="02040503050406030204" pitchFamily="18" charset="0"/>
                <a:cs typeface="Calibri"/>
              </a:rPr>
              <a:t>for NAVD88</a:t>
            </a:r>
            <a:r>
              <a:rPr lang="en-US" sz="3200" i="1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</a:t>
            </a:r>
            <a:endParaRPr lang="en-US" sz="3200" i="1" spc="-40" dirty="0" smtClean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spc="-40" dirty="0" smtClean="0">
              <a:latin typeface="Cambria" panose="02040503050406030204" pitchFamily="18" charset="0"/>
              <a:cs typeface="Calibri"/>
            </a:endParaRPr>
          </a:p>
          <a:p>
            <a:pPr marL="588433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major search engine: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ecovery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5144218"/>
            <a:ext cx="3200400" cy="167568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37528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3944203" y="4394579"/>
            <a:ext cx="1255594" cy="1405719"/>
          </a:xfrm>
          <a:prstGeom prst="up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processed data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40" y="924200"/>
            <a:ext cx="8036719" cy="5933800"/>
          </a:xfrm>
        </p:spPr>
      </p:pic>
      <p:sp>
        <p:nvSpPr>
          <p:cNvPr id="2" name="TextBox 1"/>
          <p:cNvSpPr txBox="1"/>
          <p:nvPr/>
        </p:nvSpPr>
        <p:spPr bwMode="auto">
          <a:xfrm>
            <a:off x="8437601" y="3465005"/>
            <a:ext cx="553998" cy="8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28651" y="6272785"/>
            <a:ext cx="6772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r>
              <a:rPr lang="en-US" sz="2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milligal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87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079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upload to OPUS with a “Project ID” keyed in Options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369009" y="3718560"/>
            <a:ext cx="533400" cy="168402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345815"/>
            <a:ext cx="86487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 note on OPUS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“my profile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411537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" y="4937209"/>
            <a:ext cx="1832486" cy="1328899"/>
            <a:chOff x="792480" y="4937207"/>
            <a:chExt cx="1832486" cy="1328899"/>
          </a:xfrm>
        </p:grpSpPr>
        <p:sp>
          <p:nvSpPr>
            <p:cNvPr id="9" name="Right Arrow 8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70861" y="5390611"/>
              <a:ext cx="146304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be careful!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58278" y="4129797"/>
            <a:ext cx="1396720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5437769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 an NGS employee, rather:</a:t>
            </a:r>
          </a:p>
          <a:p>
            <a:pPr marL="627063" lvl="1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State/Commonwealth government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RTN manager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DOT survey lead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Geospatial Information Officer</a:t>
            </a:r>
          </a:p>
          <a:p>
            <a:pPr marL="627063" lvl="1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Academia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Professor or Program Director</a:t>
            </a:r>
          </a:p>
          <a:p>
            <a:pPr marL="627063" lvl="1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society representative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854097"/>
            <a:ext cx="8858251" cy="2960521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So… NAD83 </a:t>
            </a: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NAVD88 are scheduled to be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replaced</a:t>
            </a:r>
            <a:endParaRPr lang="en-US" altLang="zh-CN" sz="54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9231" y="3282200"/>
            <a:ext cx="2943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nervous?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222319" y="4113316"/>
            <a:ext cx="2708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ready?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09257" y="4937354"/>
            <a:ext cx="583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already working in ITRF?</a:t>
            </a:r>
          </a:p>
        </p:txBody>
      </p:sp>
    </p:spTree>
    <p:extLst>
      <p:ext uri="{BB962C8B-B14F-4D97-AF65-F5344CB8AC3E}">
        <p14:creationId xmlns:p14="http://schemas.microsoft.com/office/powerpoint/2010/main" val="33091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70664" y="4129798"/>
            <a:ext cx="1544575" cy="14280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</a:t>
            </a:r>
            <a:r>
              <a:rPr lang="en-US" sz="4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conceptual</a:t>
            </a:r>
            <a:endParaRPr lang="en-US" sz="4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923"/>
          <a:stretch/>
        </p:blipFill>
        <p:spPr>
          <a:xfrm>
            <a:off x="1295401" y="2421666"/>
            <a:ext cx="7848600" cy="4429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326944" y="4541918"/>
            <a:ext cx="1832486" cy="1328899"/>
            <a:chOff x="792480" y="4937207"/>
            <a:chExt cx="1832486" cy="1328899"/>
          </a:xfrm>
        </p:grpSpPr>
        <p:sp>
          <p:nvSpPr>
            <p:cNvPr id="6" name="Right Arrow 5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0861" y="5216935"/>
              <a:ext cx="146304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 smtClean="0">
                  <a:solidFill>
                    <a:prstClr val="black"/>
                  </a:solidFill>
                </a:rPr>
                <a:t>choose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carefully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!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1062057" y="6055308"/>
            <a:ext cx="6862744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 have questions… drop me a line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4726966"/>
          </a:xfr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55080"/>
            <a:ext cx="9144001" cy="1739290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</a:t>
            </a:r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Transformation </a:t>
            </a:r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Tool (NCAT)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8297" y="9085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5400"/>
            <a:ext cx="9131300" cy="475236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0197" y="5910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4855080"/>
            <a:ext cx="9144001" cy="17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 smtClean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3773" y="3439235"/>
            <a:ext cx="8134066" cy="8188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0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7259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in West Virginia: Marshall County Airport, Byrd L&amp;D</a:t>
            </a:r>
            <a:endParaRPr lang="en-US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 rot="10800000" flipH="1" flipV="1">
            <a:off x="140967" y="4038600"/>
            <a:ext cx="609603" cy="164782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800000" flipH="1" flipV="1">
            <a:off x="130881" y="2192655"/>
            <a:ext cx="548641" cy="162196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945" y="1386685"/>
            <a:ext cx="5198110" cy="53086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CBL Datasheets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4" y="1321224"/>
            <a:ext cx="8822531" cy="5400543"/>
          </a:xfr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60093"/>
            <a:ext cx="8229600" cy="40266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	(~47,000 employees)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386457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2843649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272872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470452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3896847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4953373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4939673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71" y="1257300"/>
            <a:ext cx="8521057" cy="4784518"/>
          </a:xfrm>
          <a:ln w="15875">
            <a:solidFill>
              <a:schemeClr val="tx1"/>
            </a:solidFill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622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4179" y="5537200"/>
            <a:ext cx="1628110" cy="130489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9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Outreach &amp; Educational Resources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7" y="0"/>
            <a:ext cx="8670486" cy="67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coordinate system that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defines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43000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</a:t>
            </a:r>
            <a:r>
              <a:rPr lang="en-US" sz="3200" dirty="0">
                <a:latin typeface="Cambria" panose="02040503050406030204" pitchFamily="18" charset="0"/>
              </a:rPr>
              <a:t>ARE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404182"/>
              </p:ext>
            </p:extLst>
          </p:nvPr>
        </p:nvGraphicFramePr>
        <p:xfrm>
          <a:off x="114300" y="1797623"/>
          <a:ext cx="8925791" cy="4534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 Lakes 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GEOID18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GEOID12B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854389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</a:rPr>
              <a:t>OMB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 smtClean="0">
                <a:latin typeface="Cambria" panose="02040503050406030204" pitchFamily="18" charset="0"/>
              </a:rPr>
              <a:t>requires</a:t>
            </a:r>
            <a:r>
              <a:rPr lang="en-US" dirty="0" smtClean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places NOAA in responsible charge </a:t>
            </a:r>
            <a:r>
              <a:rPr lang="en-US" dirty="0">
                <a:latin typeface="Cambria" panose="02040503050406030204" pitchFamily="18" charset="0"/>
              </a:rPr>
              <a:t>of that </a:t>
            </a:r>
            <a:r>
              <a:rPr lang="en-US" dirty="0" smtClean="0">
                <a:latin typeface="Cambria" panose="02040503050406030204" pitchFamily="18" charset="0"/>
              </a:rPr>
              <a:t>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NGS </a:t>
            </a:r>
            <a:r>
              <a:rPr lang="en-US" dirty="0">
                <a:latin typeface="Cambria" panose="02040503050406030204" pitchFamily="18" charset="0"/>
              </a:rPr>
              <a:t>has defined that control as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04" r="15000"/>
          <a:stretch/>
        </p:blipFill>
        <p:spPr>
          <a:xfrm>
            <a:off x="0" y="1599487"/>
            <a:ext cx="9144000" cy="495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Hyperlink to NAD83 FRN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7"/>
          <a:stretch/>
        </p:blipFill>
        <p:spPr>
          <a:xfrm>
            <a:off x="706236" y="1777001"/>
            <a:ext cx="8384424" cy="24657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692150" y="2446020"/>
            <a:ext cx="3674110" cy="419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rot="10800000" flipH="1" flipV="1">
            <a:off x="54681" y="1918335"/>
            <a:ext cx="548641" cy="91630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53"/>
          <a:stretch/>
        </p:blipFill>
        <p:spPr>
          <a:xfrm>
            <a:off x="706236" y="4356332"/>
            <a:ext cx="8371089" cy="1744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451" y="19050"/>
            <a:ext cx="3606349" cy="6822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4301" y="81203"/>
            <a:ext cx="89257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Not necessarily, but it’s a great idea!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</a:t>
            </a:r>
            <a:r>
              <a:rPr lang="en-US" sz="2800" dirty="0" smtClean="0">
                <a:latin typeface="Cambria" panose="02040503050406030204" pitchFamily="18" charset="0"/>
              </a:rPr>
              <a:t>(does West Virginia?)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All </a:t>
            </a:r>
            <a:r>
              <a:rPr lang="en-US" sz="2800" dirty="0" smtClean="0">
                <a:latin typeface="Cambria" panose="02040503050406030204" pitchFamily="18" charset="0"/>
              </a:rPr>
              <a:t>Federal spatial </a:t>
            </a:r>
            <a:r>
              <a:rPr lang="en-US" sz="2800" dirty="0">
                <a:latin typeface="Cambria" panose="02040503050406030204" pitchFamily="18" charset="0"/>
              </a:rPr>
              <a:t>data and GIS activities financed directly or indirectly, in whole or in part, by </a:t>
            </a:r>
            <a:r>
              <a:rPr lang="en-US" sz="2800" dirty="0" smtClean="0">
                <a:latin typeface="Cambria" panose="02040503050406030204" pitchFamily="18" charset="0"/>
              </a:rPr>
              <a:t>Federal funds are required to be tied to the NSRS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If </a:t>
            </a:r>
            <a:r>
              <a:rPr lang="en-US" sz="2800" dirty="0">
                <a:latin typeface="Cambria" panose="02040503050406030204" pitchFamily="18" charset="0"/>
              </a:rPr>
              <a:t>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Re-invent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Improve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60091"/>
            <a:ext cx="8229600" cy="40266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	(~47,000 employees)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 Service (NOS)</a:t>
            </a:r>
          </a:p>
        </p:txBody>
      </p:sp>
      <p:sp>
        <p:nvSpPr>
          <p:cNvPr id="3" name="organizational structure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3864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28436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2728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4704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38968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49533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49396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51" y="1393730"/>
            <a:ext cx="1038629" cy="103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702" y="5375351"/>
            <a:ext cx="2522125" cy="100885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038764" y="2575455"/>
            <a:ext cx="0" cy="269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ot equal"/>
          <p:cNvSpPr txBox="1"/>
          <p:nvPr/>
        </p:nvSpPr>
        <p:spPr bwMode="auto">
          <a:xfrm>
            <a:off x="3003626" y="5255617"/>
            <a:ext cx="114562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≠</a:t>
            </a:r>
            <a:endParaRPr lang="en-US" sz="6600" dirty="0"/>
          </a:p>
        </p:txBody>
      </p:sp>
      <p:sp>
        <p:nvSpPr>
          <p:cNvPr id="17" name="we're not usgs"/>
          <p:cNvSpPr txBox="1">
            <a:spLocks/>
          </p:cNvSpPr>
          <p:nvPr/>
        </p:nvSpPr>
        <p:spPr bwMode="auto">
          <a:xfrm>
            <a:off x="467474" y="17655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We’re not USGS, we’re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6" grpId="0"/>
      <p:bldP spid="10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soon you were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</a:t>
            </a:r>
          </a:p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 smtClean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 smtClean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373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512618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lang="en-US" sz="5400" b="1" spc="-2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Datum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of 1983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D83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i="1" spc="-20" dirty="0" smtClean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will be replaced by</a:t>
            </a:r>
          </a:p>
        </p:txBody>
      </p:sp>
    </p:spTree>
    <p:extLst>
      <p:ext uri="{BB962C8B-B14F-4D97-AF65-F5344CB8AC3E}">
        <p14:creationId xmlns:p14="http://schemas.microsoft.com/office/powerpoint/2010/main" val="35829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misused in NAD83(2011)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 will continue to see NGS use the phrase “New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9582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adopted standard latitude and longitude of a given station, together with the adopted standard azimuth of a line from that station.</a:t>
            </a:r>
          </a:p>
          <a:p>
            <a:pPr indent="-166688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e.g. Meade’s Ranch and it’s azimuth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ark, Waldo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Source: Proceedings of the 14</a:t>
            </a:r>
            <a:r>
              <a:rPr lang="en-US" sz="2400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General Conference of the International Geodetic Association (IAG) - ”Report on Geodetic Operations in the United States”, O.H.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Tittmann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Superintendent of the USC&amp;GS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Datum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point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reference frame is North America, you are standing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somewhere within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your point of view.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Frame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587" y="1115073"/>
            <a:ext cx="8637814" cy="54031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800" dirty="0">
                <a:latin typeface="Cambria" panose="02040503050406030204" pitchFamily="18" charset="0"/>
                <a:cs typeface="Calibri"/>
              </a:rPr>
              <a:t>is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reliable</a:t>
            </a:r>
            <a:endParaRPr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instability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8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13" dirty="0" smtClean="0">
                <a:latin typeface="Cambria" panose="02040503050406030204" pitchFamily="18" charset="0"/>
                <a:cs typeface="Calibri"/>
              </a:rPr>
              <a:t>frame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 bwMode="auto">
          <a:xfrm rot="-2940000">
            <a:off x="-194424" y="4378175"/>
            <a:ext cx="30943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US Standard Datum</a:t>
            </a:r>
            <a:endParaRPr lang="en-US" sz="2400" dirty="0"/>
          </a:p>
        </p:txBody>
      </p:sp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 flipV="1">
            <a:off x="310422" y="5868670"/>
            <a:ext cx="7838299" cy="45719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682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682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</a:t>
            </a:r>
            <a:r>
              <a:rPr sz="3200" b="1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&lt;10</a:t>
            </a:r>
            <a:r>
              <a:rPr sz="2800" spc="-10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tens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r>
              <a:rPr sz="2600" spc="-3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8491" y="3538222"/>
            <a:ext cx="656461" cy="685435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16480" y="3528058"/>
            <a:ext cx="2177415" cy="1418411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5050" y="3289300"/>
            <a:ext cx="1758103" cy="320675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79772" y="2853690"/>
            <a:ext cx="811592" cy="1343841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8"/>
            <a:ext cx="45719" cy="1329691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triangulation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695210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~</a:t>
            </a:r>
            <a:r>
              <a:rPr lang="en-US" sz="28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302237" y="467856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NATRF2022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 bwMode="auto">
          <a:xfrm rot="-2940000">
            <a:off x="6445965" y="4683813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NAD83(2011)</a:t>
            </a:r>
          </a:p>
        </p:txBody>
      </p:sp>
      <p:sp>
        <p:nvSpPr>
          <p:cNvPr id="35" name="TextBox 34"/>
          <p:cNvSpPr txBox="1"/>
          <p:nvPr/>
        </p:nvSpPr>
        <p:spPr bwMode="auto">
          <a:xfrm rot="-2940000">
            <a:off x="5136879" y="468049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NAD83(2007)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 bwMode="auto">
          <a:xfrm rot="-2940000">
            <a:off x="3618843" y="4285789"/>
            <a:ext cx="3220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 bwMode="auto">
          <a:xfrm rot="-2940000">
            <a:off x="2515823" y="4702317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NAD83(1986)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 bwMode="auto">
          <a:xfrm rot="-2940000">
            <a:off x="1358462" y="5062365"/>
            <a:ext cx="1203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NAD27</a:t>
            </a:r>
          </a:p>
        </p:txBody>
      </p:sp>
      <p:sp>
        <p:nvSpPr>
          <p:cNvPr id="44" name="TextBox 43"/>
          <p:cNvSpPr txBox="1"/>
          <p:nvPr/>
        </p:nvSpPr>
        <p:spPr bwMode="auto">
          <a:xfrm rot="-2940000">
            <a:off x="3606591" y="4308509"/>
            <a:ext cx="3182935" cy="4736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0" name="object 30"/>
          <p:cNvSpPr/>
          <p:nvPr/>
        </p:nvSpPr>
        <p:spPr>
          <a:xfrm>
            <a:off x="6191794" y="2834638"/>
            <a:ext cx="1378851" cy="657499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 flipH="1">
            <a:off x="5400040" y="3545842"/>
            <a:ext cx="45719" cy="538478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9"/>
          <p:cNvSpPr txBox="1"/>
          <p:nvPr/>
        </p:nvSpPr>
        <p:spPr>
          <a:xfrm>
            <a:off x="767742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grpSp>
        <p:nvGrpSpPr>
          <p:cNvPr id="2" name="bilbys"/>
          <p:cNvGrpSpPr/>
          <p:nvPr/>
        </p:nvGrpSpPr>
        <p:grpSpPr>
          <a:xfrm>
            <a:off x="-11800" y="-2275"/>
            <a:ext cx="9164787" cy="6853451"/>
            <a:chOff x="-11800" y="-2275"/>
            <a:chExt cx="9164787" cy="6853451"/>
          </a:xfrm>
        </p:grpSpPr>
        <p:pic>
          <p:nvPicPr>
            <p:cNvPr id="45" name="Bilby in clear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1800" y="-2275"/>
              <a:ext cx="5373739" cy="6839804"/>
            </a:xfrm>
            <a:prstGeom prst="rect">
              <a:avLst/>
            </a:prstGeom>
          </p:spPr>
        </p:pic>
        <p:pic>
          <p:nvPicPr>
            <p:cNvPr id="49" name="bilby from below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1687" y="-2275"/>
              <a:ext cx="4051300" cy="685345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grpSp>
        <p:nvGrpSpPr>
          <p:cNvPr id="51" name="sight lines of opportunity"/>
          <p:cNvGrpSpPr/>
          <p:nvPr/>
        </p:nvGrpSpPr>
        <p:grpSpPr>
          <a:xfrm>
            <a:off x="0" y="-28379"/>
            <a:ext cx="9158705" cy="6886378"/>
            <a:chOff x="0" y="-28379"/>
            <a:chExt cx="9158705" cy="6886378"/>
          </a:xfrm>
        </p:grpSpPr>
        <p:pic>
          <p:nvPicPr>
            <p:cNvPr id="54" name="theodo on tree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581650" cy="6838950"/>
            </a:xfrm>
            <a:prstGeom prst="rect">
              <a:avLst/>
            </a:prstGeom>
          </p:spPr>
        </p:pic>
        <p:pic>
          <p:nvPicPr>
            <p:cNvPr id="55" name="theodo water tower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711" y="-28379"/>
              <a:ext cx="4563994" cy="688637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01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7" grpId="0" animBg="1"/>
      <p:bldP spid="33" grpId="0" animBg="1"/>
      <p:bldP spid="36" grpId="0" animBg="1"/>
      <p:bldP spid="43" grpId="0" animBg="1"/>
      <p:bldP spid="46" grpId="0" animBg="1"/>
      <p:bldP spid="70" grpId="0"/>
      <p:bldP spid="70" grpId="1"/>
      <p:bldP spid="71" grpId="0"/>
      <p:bldP spid="71" grpId="1"/>
      <p:bldP spid="44" grpId="0" animBg="1"/>
      <p:bldP spid="30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0"/>
            <a:ext cx="7240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  <a:endParaRPr lang="en-US" sz="4000" i="1" spc="-20" dirty="0">
              <a:solidFill>
                <a:srgbClr val="424242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eocentric: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relating to, measured from, or as if observed from the earth's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 of mass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Non-</a:t>
            </a:r>
            <a:r>
              <a:rPr lang="en-US" sz="4800" spc="-13" dirty="0" err="1" smtClean="0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724" y="3078666"/>
            <a:ext cx="3362325" cy="28829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" y="6019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goal was to accomplish that… but didn’t.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3611572" y="3302174"/>
            <a:ext cx="1936814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 ellipsoid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688" y="232665"/>
            <a:ext cx="7085312" cy="5931889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2002536" y="1596419"/>
            <a:ext cx="5154886" cy="433632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98980" y="1596419"/>
            <a:ext cx="5154886" cy="4336328"/>
          </a:xfrm>
          <a:prstGeom prst="ellipse">
            <a:avLst/>
          </a:prstGeom>
          <a:noFill/>
          <a:ln w="825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17700" y="1672619"/>
            <a:ext cx="5154886" cy="4336328"/>
          </a:xfrm>
          <a:prstGeom prst="ellipse">
            <a:avLst/>
          </a:prstGeom>
          <a:noFill/>
          <a:ln w="7620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0" y="6085147"/>
            <a:ext cx="91440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 = Geodetic Reference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4461642" y="3654699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4375975" y="3726103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34" grpId="0" animBg="1"/>
      <p:bldP spid="37" grpId="0"/>
      <p:bldP spid="38" grpId="0"/>
      <p:bldP spid="39" grpId="0"/>
      <p:bldP spid="39" grpId="1"/>
      <p:bldP spid="42" grpId="0" animBg="1"/>
      <p:bldP spid="4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4688" y="232665"/>
            <a:ext cx="7085312" cy="5931889"/>
            <a:chOff x="1804688" y="232665"/>
            <a:chExt cx="7085312" cy="5931889"/>
          </a:xfrm>
        </p:grpSpPr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3611572" y="3302174"/>
              <a:ext cx="1936814" cy="10772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GRS80 ellipsoid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4688" y="232665"/>
              <a:ext cx="7085312" cy="5931889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002536" y="1596419"/>
              <a:ext cx="5154886" cy="43363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998980" y="1596419"/>
              <a:ext cx="5154886" cy="4336328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917700" y="1672619"/>
              <a:ext cx="5154886" cy="4336328"/>
            </a:xfrm>
            <a:prstGeom prst="ellipse">
              <a:avLst/>
            </a:prstGeom>
            <a:noFill/>
            <a:ln w="7620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4329186" y="319046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4242816" y="326440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6AB1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6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9444 0.3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1568142" y="1942919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360975" y="5317171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50265" y="5551505"/>
            <a:ext cx="2309108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~2.2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068913" y="4195969"/>
            <a:ext cx="421064" cy="1002208"/>
          </a:xfrm>
          <a:prstGeom prst="line">
            <a:avLst/>
          </a:prstGeom>
          <a:noFill/>
          <a:ln w="38100">
            <a:solidFill>
              <a:srgbClr val="F6AB16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2769168" y="4142606"/>
            <a:ext cx="682691" cy="510535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148241" y="2793174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Arc 5"/>
          <p:cNvSpPr>
            <a:spLocks noChangeAspect="1"/>
          </p:cNvSpPr>
          <p:nvPr/>
        </p:nvSpPr>
        <p:spPr bwMode="auto">
          <a:xfrm>
            <a:off x="1568142" y="2178574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6AB1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238273" y="5078820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466146" y="5212015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3627" y="4624733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8606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 animBg="1"/>
      <p:bldP spid="33" grpId="0" animBg="1"/>
      <p:bldP spid="3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Arc 8"/>
          <p:cNvSpPr>
            <a:spLocks/>
          </p:cNvSpPr>
          <p:nvPr/>
        </p:nvSpPr>
        <p:spPr bwMode="auto">
          <a:xfrm>
            <a:off x="2691002" y="1589347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7752" y="4626864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0975" y="1942919"/>
            <a:ext cx="4819251" cy="3609906"/>
            <a:chOff x="1360975" y="1942919"/>
            <a:chExt cx="4819251" cy="360990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1568142" y="1942919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60975" y="5317171"/>
              <a:ext cx="481925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Arc 5"/>
            <p:cNvSpPr>
              <a:spLocks noChangeAspect="1"/>
            </p:cNvSpPr>
            <p:nvPr/>
          </p:nvSpPr>
          <p:spPr bwMode="auto">
            <a:xfrm>
              <a:off x="1568142" y="2178574"/>
              <a:ext cx="4406210" cy="31385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F6AB1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1466146" y="5212015"/>
              <a:ext cx="210312" cy="210312"/>
            </a:xfrm>
            <a:prstGeom prst="flowChartConnector">
              <a:avLst/>
            </a:prstGeom>
            <a:solidFill>
              <a:srgbClr val="F6AB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Flowchart: Connector 37"/>
          <p:cNvSpPr/>
          <p:nvPr/>
        </p:nvSpPr>
        <p:spPr>
          <a:xfrm>
            <a:off x="2588228" y="4625232"/>
            <a:ext cx="210312" cy="210312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32653" y="3453195"/>
            <a:ext cx="192150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NATRF2022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12205 -0.0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14" grpId="0" animBg="1"/>
      <p:bldP spid="31" grpId="0"/>
      <p:bldP spid="32" grpId="0" animBg="1"/>
      <p:bldP spid="12" grpId="0" animBg="1"/>
      <p:bldP spid="38" grpId="0" animBg="1"/>
      <p:bldP spid="39" grpId="0"/>
      <p:bldP spid="40" grpId="0"/>
      <p:bldP spid="41" grpId="0"/>
      <p:bldP spid="42" grpId="0" animBg="1"/>
      <p:bldP spid="30" grpId="0"/>
      <p:bldP spid="3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due to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</a:t>
            </a:r>
            <a:r>
              <a:rPr lang="en-US" sz="360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of </a:t>
            </a: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Geodesy and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Geophysics (IUGG)</a:t>
            </a:r>
            <a:endParaRPr lang="en-US" sz="3600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Approximately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represents the motions of the tectonic plates with respect to the Earth's deep 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interior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”…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huh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-pock? …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an instant of time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or a date selected as a point of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Epoch?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46" y="302096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              (pronounced: 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548694" y="1345926"/>
            <a:ext cx="120015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3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</a:rPr>
              <a:t>Plate Rotation visualized</a:t>
            </a:r>
            <a:endParaRPr lang="en-US" sz="4800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ITRF, many tectonic plates have 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</a:t>
            </a:r>
            <a:r>
              <a:rPr sz="3400" spc="-13" dirty="0" smtClean="0">
                <a:latin typeface="Cambria" panose="02040503050406030204" pitchFamily="18" charset="0"/>
                <a:cs typeface="Calibri"/>
              </a:rPr>
              <a:t>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– Euler </a:t>
            </a:r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Pole </a:t>
            </a:r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ITRF2014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4440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5478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  <a:p>
            <a:pPr marL="0" indent="0">
              <a:spcBef>
                <a:spcPts val="44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MATRF2022</a:t>
            </a:r>
            <a:endParaRPr lang="en-US" sz="36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695950" y="1454789"/>
            <a:ext cx="3219450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Velocity Model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</a:t>
            </a: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Concept of goal of IFVM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157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58899</TotalTime>
  <Words>7455</Words>
  <Application>Microsoft Office PowerPoint</Application>
  <PresentationFormat>On-screen Show (4:3)</PresentationFormat>
  <Paragraphs>1681</Paragraphs>
  <Slides>218</Slides>
  <Notes>182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218</vt:i4>
      </vt:variant>
    </vt:vector>
  </HeadingPairs>
  <TitlesOfParts>
    <vt:vector size="232" baseType="lpstr">
      <vt:lpstr>ＭＳ Ｐゴシック</vt:lpstr>
      <vt:lpstr>Arial</vt:lpstr>
      <vt:lpstr>Arial Black</vt:lpstr>
      <vt:lpstr>Calibri</vt:lpstr>
      <vt:lpstr>Cambria</vt:lpstr>
      <vt:lpstr>Cambria Math</vt:lpstr>
      <vt:lpstr>Gill Sans MT</vt:lpstr>
      <vt:lpstr>Tahoma</vt:lpstr>
      <vt:lpstr>Times New Roman</vt:lpstr>
      <vt:lpstr>Trebuchet MS</vt:lpstr>
      <vt:lpstr>Verdana</vt:lpstr>
      <vt:lpstr>Wingdings</vt:lpstr>
      <vt:lpstr>NGS PowerPoint Template-geodesy.noaa.gov</vt:lpstr>
      <vt:lpstr>2_Office Theme</vt:lpstr>
      <vt:lpstr>PowerPoint Presentation</vt:lpstr>
      <vt:lpstr>My Background </vt:lpstr>
      <vt:lpstr>PowerPoint Presentation</vt:lpstr>
      <vt:lpstr>Organizational Structure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National Height Modernization Program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Overview</vt:lpstr>
      <vt:lpstr>Online Positioning User Service</vt:lpstr>
      <vt:lpstr>a note on OPUS “my profile”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Phase Center Offset - conceptual</vt:lpstr>
      <vt:lpstr>Phase Center Offset</vt:lpstr>
      <vt:lpstr>NGS Overview</vt:lpstr>
      <vt:lpstr>NGS Coordinate Conversion And Transformation Tool (NCAT)</vt:lpstr>
      <vt:lpstr>PowerPoint Presentation</vt:lpstr>
      <vt:lpstr>NGS Overview</vt:lpstr>
      <vt:lpstr>Calibration Base Lines - CBL</vt:lpstr>
      <vt:lpstr>Calibration Base Lines - CBL</vt:lpstr>
      <vt:lpstr>CBL Datasheets</vt:lpstr>
      <vt:lpstr>Beta CBL Map Viewer</vt:lpstr>
      <vt:lpstr>NGS Overview</vt:lpstr>
      <vt:lpstr>Outreach &amp; Educational Resources</vt:lpstr>
      <vt:lpstr>NGS Mission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PowerPoint Presentation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PowerPoint Presentation</vt:lpstr>
      <vt:lpstr>Reference Frame ≈ Datum</vt:lpstr>
      <vt:lpstr>Datum Defined</vt:lpstr>
      <vt:lpstr>Reference Frame Defined</vt:lpstr>
      <vt:lpstr>Why replace NAD83?</vt:lpstr>
      <vt:lpstr>A very brief history of U.S. horizontal &amp; geometric datums</vt:lpstr>
      <vt:lpstr>PowerPoint Presentation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PowerPoint Presentation</vt:lpstr>
      <vt:lpstr>Non-geocentricity of NAD83</vt:lpstr>
      <vt:lpstr>Non-geocentricity of NAD83</vt:lpstr>
      <vt:lpstr>Non-geocentricity of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ITRF2014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IFVM2022</vt:lpstr>
      <vt:lpstr>Example of application of EPP and IFVM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NGVD29 – based on 26 tide gauges</vt:lpstr>
      <vt:lpstr>PowerPoint Presentation</vt:lpstr>
      <vt:lpstr>NAVD88 – based on single tide gauge</vt:lpstr>
      <vt:lpstr>PowerPoint Presentation</vt:lpstr>
      <vt:lpstr>Why Replace NAVD88?</vt:lpstr>
      <vt:lpstr>Passive marks may lie still… but they still may lie! (small instability x long time = large inaccuracy)</vt:lpstr>
      <vt:lpstr>Replacing NAVD88</vt:lpstr>
      <vt:lpstr>PowerPoint Presentation</vt:lpstr>
      <vt:lpstr>PowerPoint Presentation</vt:lpstr>
      <vt:lpstr>PowerPoint Presentation</vt:lpstr>
      <vt:lpstr>PowerPoint Presentation</vt:lpstr>
      <vt:lpstr>Calculating Ng is not easy!</vt:lpstr>
      <vt:lpstr>Calculating Ng is not easy!</vt:lpstr>
      <vt:lpstr>Building a Gravity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PowerPoint Presentation</vt:lpstr>
      <vt:lpstr>Sea Level Change and the Geoid</vt:lpstr>
      <vt:lpstr>Sea Level Change and the Geoid</vt:lpstr>
      <vt:lpstr>Sea Level Change and the Geoid</vt:lpstr>
      <vt:lpstr>PowerPoint Presentation</vt:lpstr>
      <vt:lpstr>PowerPoint Presentation</vt:lpstr>
      <vt:lpstr>PowerPoint Presentation</vt:lpstr>
      <vt:lpstr>How can I prepare? Where did this all start? What’s the benefit to me? How is all this possible?</vt:lpstr>
      <vt:lpstr>How can surveyors prepare?</vt:lpstr>
      <vt:lpstr>What’s the benefit?</vt:lpstr>
      <vt:lpstr>How is all this possible?</vt:lpstr>
      <vt:lpstr>Co-location Site NASA Goddard Space Flight Center, Greenbelt MD, USA</vt:lpstr>
      <vt:lpstr>Co-location Site NASA Goddard Space Flight Center, Greenbelt MD, USA</vt:lpstr>
      <vt:lpstr>Co-location Site NASA Goddard Space Flight Center, Greenbelt MD, USA</vt:lpstr>
      <vt:lpstr>SLR</vt:lpstr>
      <vt:lpstr>PowerPoint Presentation</vt:lpstr>
      <vt:lpstr>Co-location Site NASA Goddard Space Flight Center, Greenbelt MD, USA</vt:lpstr>
      <vt:lpstr>VLBI</vt:lpstr>
      <vt:lpstr>PowerPoint Presentation</vt:lpstr>
      <vt:lpstr>PowerPoint Presentation</vt:lpstr>
      <vt:lpstr>Co-location Site NASA Goddard Space Flight Center, Greenbelt MD, USA</vt:lpstr>
      <vt:lpstr>DORIS</vt:lpstr>
      <vt:lpstr>PowerPoint Presentation</vt:lpstr>
      <vt:lpstr>Space Geodesy Co-location Diagram</vt:lpstr>
      <vt:lpstr>Altogether now!</vt:lpstr>
      <vt:lpstr>Not just new datums…</vt:lpstr>
      <vt:lpstr>Blueprint for 2022, Part 3</vt:lpstr>
      <vt:lpstr>Let’s look at some new terminology</vt:lpstr>
      <vt:lpstr>NOAA CORS Network (NCN)</vt:lpstr>
      <vt:lpstr>NOAA CORS Network (NCN)</vt:lpstr>
      <vt:lpstr>WVDOH CORS Network</vt:lpstr>
      <vt:lpstr>GPS Month</vt:lpstr>
      <vt:lpstr>New Types of Coordinates</vt:lpstr>
      <vt:lpstr>Five types of coordinates in Modernized NSRS</vt:lpstr>
      <vt:lpstr>Reported Coordinates</vt:lpstr>
      <vt:lpstr>Reported Coordinates</vt:lpstr>
      <vt:lpstr>Preliminary Coordinates</vt:lpstr>
      <vt:lpstr>Final Discrete Coordinates</vt:lpstr>
      <vt:lpstr>Final Running Coordinates</vt:lpstr>
      <vt:lpstr>Daily Epochs?!?</vt:lpstr>
      <vt:lpstr>Reference Epoch Coordinates</vt:lpstr>
      <vt:lpstr>Let’s visualize some of these new things.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SPCS2022 stakeholders</vt:lpstr>
      <vt:lpstr>General SPCS2022 characteristics</vt:lpstr>
      <vt:lpstr>Linear distortion with respect to ellipsoid</vt:lpstr>
      <vt:lpstr>Changing projection axis to reduce distortion variation</vt:lpstr>
      <vt:lpstr>“Non-intersecting” conformal map projection</vt:lpstr>
      <vt:lpstr>Default SPCS2022 zones</vt:lpstr>
      <vt:lpstr>Zone “layers” and LDPs</vt:lpstr>
      <vt:lpstr>Alaska statewide “base” layer</vt:lpstr>
      <vt:lpstr>Alaska complete “intermediate” layer</vt:lpstr>
      <vt:lpstr>Alaska with THREE SPCS2022 layers</vt:lpstr>
      <vt:lpstr>SPCS2022 deadlines</vt:lpstr>
      <vt:lpstr>SPCS2022 in West Virginia</vt:lpstr>
      <vt:lpstr>PowerPoint Presentation</vt:lpstr>
      <vt:lpstr>The problem</vt:lpstr>
      <vt:lpstr>PowerPoint Presentation</vt:lpstr>
      <vt:lpstr>PowerPoint Presentation</vt:lpstr>
      <vt:lpstr>PowerPoint Presentation</vt:lpstr>
      <vt:lpstr>Adopted International Foot in 1959</vt:lpstr>
      <vt:lpstr>With one little exception…</vt:lpstr>
      <vt:lpstr>More Federal Register Notices</vt:lpstr>
      <vt:lpstr>PowerPoint Presentation</vt:lpstr>
      <vt:lpstr>Oops!</vt:lpstr>
      <vt:lpstr>What are the choices?</vt:lpstr>
      <vt:lpstr>NGS proposal</vt:lpstr>
      <vt:lpstr>Putting our best “foot” forward…</vt:lpstr>
      <vt:lpstr>Using the modernized NSRS</vt:lpstr>
      <vt:lpstr>Using the modernized NSRS</vt:lpstr>
      <vt:lpstr>So much more to NSRS Modernization!</vt:lpstr>
      <vt:lpstr>What new tools are already live?</vt:lpstr>
      <vt:lpstr>Mark Recovery – mobile browser compatible</vt:lpstr>
      <vt:lpstr>Mark Recovery – mobile browser compatible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1400</cp:revision>
  <cp:lastPrinted>2013-01-23T17:44:58Z</cp:lastPrinted>
  <dcterms:created xsi:type="dcterms:W3CDTF">2012-09-06T12:10:23Z</dcterms:created>
  <dcterms:modified xsi:type="dcterms:W3CDTF">2020-02-25T19:13:44Z</dcterms:modified>
</cp:coreProperties>
</file>