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Gill Sans" panose="020B0604020202020204" charset="0"/>
      <p:regular r:id="rId32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dzVS/PNevCTHPW0yHVN14ioZL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59AF54-D63A-46EA-9C76-C0160914AFEE}">
  <a:tblStyle styleId="{B859AF54-D63A-46EA-9C76-C0160914AF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BDD818-70B1-408E-ACEF-D0EFACDDAA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110"/>
          </a:p>
        </p:txBody>
      </p:sp>
      <p:sp>
        <p:nvSpPr>
          <p:cNvPr id="275" name="Google Shape;2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35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Gravity disturbance collected from the GRAV-D airborne project gridded at the flight altitude.</a:t>
            </a:r>
            <a:endParaRPr/>
          </a:p>
        </p:txBody>
      </p:sp>
      <p:sp>
        <p:nvSpPr>
          <p:cNvPr id="318" name="Google Shape;31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97467" y="568325"/>
            <a:ext cx="10409767" cy="114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897467" y="1906588"/>
            <a:ext cx="5103284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2"/>
          </p:nvPr>
        </p:nvSpPr>
        <p:spPr>
          <a:xfrm>
            <a:off x="6203951" y="1906588"/>
            <a:ext cx="5103283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3"/>
          </p:nvPr>
        </p:nvSpPr>
        <p:spPr>
          <a:xfrm>
            <a:off x="6203951" y="4141789"/>
            <a:ext cx="5103283" cy="208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141" name="Google Shape;141;p4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223025" y="129632"/>
            <a:ext cx="11580700" cy="113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00714B"/>
              </a:buClr>
              <a:buSzPts val="1400"/>
              <a:buFont typeface="Arial Narrow"/>
              <a:buNone/>
              <a:defRPr sz="2800" b="1" i="0" u="none" strike="noStrike" cap="none">
                <a:solidFill>
                  <a:srgbClr val="0071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rgbClr val="249FDA"/>
              </a:buClr>
              <a:buSzPts val="1400"/>
              <a:buFont typeface="Arial Narrow"/>
              <a:buNone/>
              <a:defRPr sz="2700" b="0" i="0" u="none" strike="noStrike" cap="none">
                <a:solidFill>
                  <a:srgbClr val="249FDA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223024" y="1397479"/>
            <a:ext cx="11640893" cy="463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•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–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•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–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»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»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»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»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 Narrow"/>
              <a:buChar char="»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4" name="Google Shape;194;p4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5" name="Google Shape;195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5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2" name="Google Shape;202;p5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5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4" name="Google Shape;204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9" name="Google Shape;219;p5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0" name="Google Shape;220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5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7" name="Google Shape;227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6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E63C9-BC9D-4F68-9EC5-3AB58276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0" y="5389592"/>
            <a:ext cx="3697244" cy="1482603"/>
          </a:xfrm>
          <a:prstGeom prst="rect">
            <a:avLst/>
          </a:prstGeom>
        </p:spPr>
      </p:pic>
      <p:sp>
        <p:nvSpPr>
          <p:cNvPr id="247" name="Google Shape;247;p1"/>
          <p:cNvSpPr txBox="1">
            <a:spLocks noGrp="1"/>
          </p:cNvSpPr>
          <p:nvPr>
            <p:ph type="body" idx="1"/>
          </p:nvPr>
        </p:nvSpPr>
        <p:spPr>
          <a:xfrm>
            <a:off x="3003667" y="1742266"/>
            <a:ext cx="6894022" cy="376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YM Wang, X Li, K </a:t>
            </a: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Ahlgren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, R Hardy, J </a:t>
            </a: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Krcmaric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National Geodetic Survey, U.S.A.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	</a:t>
            </a:r>
            <a:endParaRPr sz="16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J Huang, I Foroughi, M </a:t>
            </a: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Véronneau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Canadian Geodetic Survey, Canada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D Avalos-Naranjo, </a:t>
            </a:r>
            <a:r>
              <a:rPr lang="en-US" sz="2000" b="1" dirty="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Raúl Muñoz-</a:t>
            </a:r>
            <a:r>
              <a:rPr lang="en-US" sz="2000" b="1" dirty="0" err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Abundes</a:t>
            </a:r>
            <a:endParaRPr sz="2000" b="1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National Institute of Statistics and Geography, Mexico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aseline="300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 	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GGHS2024</a:t>
            </a:r>
            <a:endParaRPr sz="1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Thessaloniki, Greece | September 4 - 6, 2024</a:t>
            </a: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48" name="Google Shape;248;p1"/>
          <p:cNvSpPr txBox="1">
            <a:spLocks noGrp="1"/>
          </p:cNvSpPr>
          <p:nvPr>
            <p:ph type="title"/>
          </p:nvPr>
        </p:nvSpPr>
        <p:spPr>
          <a:xfrm>
            <a:off x="0" y="548738"/>
            <a:ext cx="12192000" cy="98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500050"/>
                </a:solidFill>
                <a:latin typeface="Calibri"/>
                <a:ea typeface="Calibri"/>
                <a:cs typeface="Calibri"/>
                <a:sym typeface="Calibri"/>
              </a:rPr>
              <a:t>The first realization of NAPGD2022: GEOID2022 </a:t>
            </a:r>
            <a:br>
              <a:rPr lang="en-US" sz="4000" b="1" dirty="0">
                <a:solidFill>
                  <a:srgbClr val="500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500050"/>
                </a:solidFill>
                <a:latin typeface="Calibri"/>
                <a:ea typeface="Calibri"/>
                <a:cs typeface="Calibri"/>
                <a:sym typeface="Calibri"/>
              </a:rPr>
              <a:t>and its accuracy estimation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"/>
          <p:cNvSpPr txBox="1"/>
          <p:nvPr/>
        </p:nvSpPr>
        <p:spPr>
          <a:xfrm>
            <a:off x="5453900" y="4450150"/>
            <a:ext cx="6747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8" name="Picture 4" descr="National Geodetic Survey 2018 Webinars | In the Scan">
            <a:extLst>
              <a:ext uri="{FF2B5EF4-FFF2-40B4-BE49-F238E27FC236}">
                <a16:creationId xmlns:a16="http://schemas.microsoft.com/office/drawing/2014/main" id="{AEB728E4-C524-4B0D-9C46-9A57F18A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5" y="5024294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EGI Informa | Facebook">
            <a:extLst>
              <a:ext uri="{FF2B5EF4-FFF2-40B4-BE49-F238E27FC236}">
                <a16:creationId xmlns:a16="http://schemas.microsoft.com/office/drawing/2014/main" id="{4C0E28FB-AA13-4B8E-A795-68B6B1C1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426" y="5115734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29" name="Google Shape;3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674" y="52225"/>
            <a:ext cx="11149144" cy="67388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0" name="Google Shape;330;p10"/>
          <p:cNvSpPr txBox="1"/>
          <p:nvPr/>
        </p:nvSpPr>
        <p:spPr>
          <a:xfrm>
            <a:off x="11205326" y="6300552"/>
            <a:ext cx="808052" cy="3796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Alaska</a:t>
            </a:r>
            <a:endParaRPr/>
          </a:p>
        </p:txBody>
      </p:sp>
      <p:grpSp>
        <p:nvGrpSpPr>
          <p:cNvPr id="331" name="Google Shape;331;p10"/>
          <p:cNvGrpSpPr/>
          <p:nvPr/>
        </p:nvGrpSpPr>
        <p:grpSpPr>
          <a:xfrm>
            <a:off x="56182" y="52225"/>
            <a:ext cx="4243332" cy="3026535"/>
            <a:chOff x="155844" y="3570328"/>
            <a:chExt cx="4243332" cy="3026535"/>
          </a:xfrm>
        </p:grpSpPr>
        <p:pic>
          <p:nvPicPr>
            <p:cNvPr id="332" name="Google Shape;332;p10"/>
            <p:cNvPicPr preferRelativeResize="0"/>
            <p:nvPr/>
          </p:nvPicPr>
          <p:blipFill rotWithShape="1">
            <a:blip r:embed="rId4">
              <a:alphaModFix/>
            </a:blip>
            <a:srcRect l="7448" b="7561"/>
            <a:stretch/>
          </p:blipFill>
          <p:spPr>
            <a:xfrm>
              <a:off x="155844" y="3570328"/>
              <a:ext cx="4243332" cy="302653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33" name="Google Shape;333;p10"/>
            <p:cNvSpPr txBox="1"/>
            <p:nvPr/>
          </p:nvSpPr>
          <p:spPr>
            <a:xfrm>
              <a:off x="235366" y="3662897"/>
              <a:ext cx="839913" cy="37965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Hawaii</a:t>
              </a:r>
              <a:endParaRPr/>
            </a:p>
          </p:txBody>
        </p:sp>
      </p:grpSp>
      <p:pic>
        <p:nvPicPr>
          <p:cNvPr id="334" name="Google Shape;33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9428" y="144794"/>
            <a:ext cx="1123950" cy="2314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"/>
          <p:cNvSpPr txBox="1"/>
          <p:nvPr/>
        </p:nvSpPr>
        <p:spPr>
          <a:xfrm>
            <a:off x="231648" y="482793"/>
            <a:ext cx="11180064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25" tIns="32100" rIns="64225" bIns="32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Density of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terrestrial gravity data</a:t>
            </a:r>
            <a:endParaRPr/>
          </a:p>
        </p:txBody>
      </p:sp>
      <p:sp>
        <p:nvSpPr>
          <p:cNvPr id="341" name="Google Shape;341;p11"/>
          <p:cNvSpPr txBox="1">
            <a:spLocks noGrp="1"/>
          </p:cNvSpPr>
          <p:nvPr>
            <p:ph type="body" idx="1"/>
          </p:nvPr>
        </p:nvSpPr>
        <p:spPr>
          <a:xfrm>
            <a:off x="150470" y="1286069"/>
            <a:ext cx="4016415" cy="508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US"/>
              <a:t>2,100,000 gravity observations throughout North America</a:t>
            </a:r>
            <a:endParaRPr/>
          </a:p>
          <a:p>
            <a:pPr marL="457189" lvl="0" indent="-457189" algn="l" rtl="0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US"/>
              <a:t>Data included from Canada, Mexico, and USA</a:t>
            </a:r>
            <a:endParaRPr/>
          </a:p>
          <a:p>
            <a:pPr marL="990575" lvl="1" indent="-381021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US"/>
              <a:t>Various other regions</a:t>
            </a:r>
            <a:endParaRPr/>
          </a:p>
          <a:p>
            <a:pPr marL="457189" lvl="0" indent="-457189" algn="l" rtl="0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US"/>
              <a:t>Quality is variable – most data were from many decades ago</a:t>
            </a:r>
            <a:endParaRPr/>
          </a:p>
          <a:p>
            <a:pPr marL="457189" lvl="0" indent="-457189" algn="l" rtl="0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US"/>
              <a:t>Spacing is variable</a:t>
            </a:r>
            <a:endParaRPr/>
          </a:p>
          <a:p>
            <a:pPr marL="990575" lvl="1" indent="-232844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42" name="Google Shape;342;p11"/>
          <p:cNvSpPr txBox="1"/>
          <p:nvPr/>
        </p:nvSpPr>
        <p:spPr>
          <a:xfrm>
            <a:off x="6623458" y="6060943"/>
            <a:ext cx="3528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of terrestrial gravity </a:t>
            </a:r>
            <a:endParaRPr/>
          </a:p>
        </p:txBody>
      </p:sp>
      <p:pic>
        <p:nvPicPr>
          <p:cNvPr id="343" name="Google Shape;3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5740" y="1234943"/>
            <a:ext cx="6147116" cy="4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"/>
          <p:cNvSpPr txBox="1"/>
          <p:nvPr/>
        </p:nvSpPr>
        <p:spPr>
          <a:xfrm>
            <a:off x="1" y="590550"/>
            <a:ext cx="121920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NGS and CGS geoid computation scheme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0" name="Google Shape;350;p12"/>
          <p:cNvGraphicFramePr/>
          <p:nvPr>
            <p:extLst>
              <p:ext uri="{D42A27DB-BD31-4B8C-83A1-F6EECF244321}">
                <p14:modId xmlns:p14="http://schemas.microsoft.com/office/powerpoint/2010/main" val="2856505413"/>
              </p:ext>
            </p:extLst>
          </p:nvPr>
        </p:nvGraphicFramePr>
        <p:xfrm>
          <a:off x="1308100" y="1460500"/>
          <a:ext cx="9575775" cy="5472975"/>
        </p:xfrm>
        <a:graphic>
          <a:graphicData uri="http://schemas.openxmlformats.org/drawingml/2006/table">
            <a:tbl>
              <a:tblPr>
                <a:noFill/>
                <a:tableStyleId>{19BDD818-70B1-408E-ACEF-D0EFACDDAADB}</a:tableStyleId>
              </a:tblPr>
              <a:tblGrid>
                <a:gridCol w="319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CGS models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NGS models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C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GBVP type</a:t>
                      </a: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Stokes-Helmert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Molodensky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Remove-Compute-Restore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Kernel Modification</a:t>
                      </a: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Two kernel modifications: L= 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2000"/>
                        <a:t>20, 670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L=330,1800 </a:t>
                      </a:r>
                      <a:endParaRPr dirty="0"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Topo-correction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Direct and 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Indirect effects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Geoid-quasigeoid separation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Gravity Data Interpolation</a:t>
                      </a: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 Bouguer Anomalies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 Bouguer Anomalies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Glacial Ice Correction over Greenland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Constant density assumption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dirty="0"/>
                    </a:p>
                  </a:txBody>
                  <a:tcPr marL="91450" marR="91450" marT="45700" marB="457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/>
          <p:nvPr/>
        </p:nvSpPr>
        <p:spPr>
          <a:xfrm>
            <a:off x="741363" y="1917700"/>
            <a:ext cx="11031537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 txBox="1"/>
          <p:nvPr/>
        </p:nvSpPr>
        <p:spPr>
          <a:xfrm>
            <a:off x="1" y="5905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Geoid model evaluation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906463" y="1733550"/>
            <a:ext cx="10396537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preliminary combination models CGS11NGSBA, CGS11NGSV8, together with the reference model GM22 and G22Alpha are evaluated using the following independent data sets: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GPS/leveling data (state bias removed)</a:t>
            </a:r>
            <a:endParaRPr dirty="0"/>
          </a:p>
          <a:p>
            <a:pPr marL="914400" marR="0" lvl="1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GPS/leveling of three GSVS lines (GSVS11, 14 and 17)</a:t>
            </a:r>
            <a:endParaRPr dirty="0"/>
          </a:p>
          <a:p>
            <a:pPr marL="914400" marR="0" lvl="1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height of Great Lakes from altimetric data</a:t>
            </a:r>
            <a:endParaRPr dirty="0"/>
          </a:p>
          <a:p>
            <a:pPr marL="914400" marR="0" lvl="1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Lakes water gauge data (to be complete)  </a:t>
            </a:r>
            <a:endParaRPr dirty="0"/>
          </a:p>
          <a:p>
            <a:pPr marL="914400" marR="0" lvl="1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Oceanic dynamic topography over selected areas (to be complete)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/>
          <p:nvPr/>
        </p:nvSpPr>
        <p:spPr>
          <a:xfrm>
            <a:off x="741363" y="2040990"/>
            <a:ext cx="11031537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58C65-E103-4FAA-8541-A2EE48A9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828976"/>
            <a:ext cx="11339428" cy="56697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5"/>
          <p:cNvPicPr preferRelativeResize="0"/>
          <p:nvPr/>
        </p:nvPicPr>
        <p:blipFill rotWithShape="1">
          <a:blip r:embed="rId3">
            <a:alphaModFix/>
          </a:blip>
          <a:srcRect b="7844"/>
          <a:stretch/>
        </p:blipFill>
        <p:spPr>
          <a:xfrm>
            <a:off x="-510170" y="-893647"/>
            <a:ext cx="12872173" cy="848079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3" name="Google Shape;373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1539876" y="78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5"/>
          <p:cNvSpPr/>
          <p:nvPr/>
        </p:nvSpPr>
        <p:spPr>
          <a:xfrm>
            <a:off x="1692276" y="2312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5"/>
          <p:cNvSpPr/>
          <p:nvPr/>
        </p:nvSpPr>
        <p:spPr>
          <a:xfrm>
            <a:off x="4737820" y="3894734"/>
            <a:ext cx="482600" cy="482600"/>
          </a:xfrm>
          <a:prstGeom prst="ellipse">
            <a:avLst/>
          </a:prstGeom>
          <a:solidFill>
            <a:schemeClr val="accent3">
              <a:alpha val="64705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5"/>
          <p:cNvSpPr/>
          <p:nvPr/>
        </p:nvSpPr>
        <p:spPr>
          <a:xfrm>
            <a:off x="5358606" y="1863015"/>
            <a:ext cx="484187" cy="484187"/>
          </a:xfrm>
          <a:prstGeom prst="ellipse">
            <a:avLst/>
          </a:prstGeom>
          <a:solidFill>
            <a:schemeClr val="accent3">
              <a:alpha val="64705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5"/>
          <p:cNvSpPr/>
          <p:nvPr/>
        </p:nvSpPr>
        <p:spPr>
          <a:xfrm>
            <a:off x="3702871" y="2408300"/>
            <a:ext cx="482600" cy="482600"/>
          </a:xfrm>
          <a:prstGeom prst="ellipse">
            <a:avLst/>
          </a:prstGeom>
          <a:solidFill>
            <a:schemeClr val="accent3">
              <a:alpha val="64705"/>
            </a:schemeClr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15"/>
          <p:cNvCxnSpPr>
            <a:endCxn id="378" idx="2"/>
          </p:cNvCxnSpPr>
          <p:nvPr/>
        </p:nvCxnSpPr>
        <p:spPr>
          <a:xfrm rot="10800000" flipH="1">
            <a:off x="2164471" y="2649600"/>
            <a:ext cx="1538400" cy="1444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80" name="Google Shape;380;p15"/>
          <p:cNvCxnSpPr>
            <a:endCxn id="377" idx="7"/>
          </p:cNvCxnSpPr>
          <p:nvPr/>
        </p:nvCxnSpPr>
        <p:spPr>
          <a:xfrm flipH="1">
            <a:off x="5771885" y="1686423"/>
            <a:ext cx="2234700" cy="247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81" name="Google Shape;381;p15"/>
          <p:cNvCxnSpPr>
            <a:stCxn id="376" idx="5"/>
          </p:cNvCxnSpPr>
          <p:nvPr/>
        </p:nvCxnSpPr>
        <p:spPr>
          <a:xfrm>
            <a:off x="5149745" y="4306659"/>
            <a:ext cx="1490700" cy="565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82" name="Google Shape;382;p15"/>
          <p:cNvSpPr txBox="1"/>
          <p:nvPr/>
        </p:nvSpPr>
        <p:spPr>
          <a:xfrm>
            <a:off x="444500" y="-883373"/>
            <a:ext cx="11747500" cy="86203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Geoid Slope Validation Surveys (GSVS) comparisons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ABEC0-E1CD-473D-9BD2-EEB965ABD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29" y="231259"/>
            <a:ext cx="4107341" cy="2468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77708B-6E25-43A1-B9BE-D0D6C0938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6" y="3217809"/>
            <a:ext cx="4316188" cy="2468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05149C-0323-4A1C-8F00-D66C4D710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79" y="3889839"/>
            <a:ext cx="4001381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6" descr="https://lh4.googleusercontent.com/8eL95H0pf1wz0szXey1KZ51Qy8y65CWOD8bX0igNUcKNk0pkMl9ykPrtI9Yfrk3gHbeCB2nfTr8nRRSKr_YLK2Z1WI4IBbcrHrR5j3wmVWy5-SW84Rk7odO93i3kQrQnieiQyW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385464"/>
            <a:ext cx="6146800" cy="433601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6"/>
          <p:cNvSpPr/>
          <p:nvPr/>
        </p:nvSpPr>
        <p:spPr>
          <a:xfrm>
            <a:off x="741363" y="1917700"/>
            <a:ext cx="11031537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6"/>
          <p:cNvSpPr txBox="1"/>
          <p:nvPr/>
        </p:nvSpPr>
        <p:spPr>
          <a:xfrm>
            <a:off x="1" y="5905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Lakes altimetry comparisons, in cm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0913" y="1560718"/>
            <a:ext cx="5892399" cy="353971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6"/>
          <p:cNvSpPr/>
          <p:nvPr/>
        </p:nvSpPr>
        <p:spPr>
          <a:xfrm>
            <a:off x="928688" y="1625600"/>
            <a:ext cx="28194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TOPEX/Poseidon ground track over the Great Lakes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/>
          <p:nvPr/>
        </p:nvSpPr>
        <p:spPr>
          <a:xfrm>
            <a:off x="741363" y="1917700"/>
            <a:ext cx="11031537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7"/>
          <p:cNvSpPr txBox="1"/>
          <p:nvPr/>
        </p:nvSpPr>
        <p:spPr>
          <a:xfrm>
            <a:off x="1" y="5905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7"/>
          <p:cNvSpPr/>
          <p:nvPr/>
        </p:nvSpPr>
        <p:spPr>
          <a:xfrm>
            <a:off x="279400" y="1825234"/>
            <a:ext cx="11645901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/>
              <a:t>NGS and CGS models provide very similar results, with differences only at the millimeter level. The Mexican model agrees well with NGS and CGS models. 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/>
              <a:t>Differences between the models are noted in areas lacking gravity data or where data is sparse. This is due to different computational schemes used.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/>
              <a:t>Residual geoid models make significant contributions in mountainous regions. For instance, they improve agreement with the GSVS17 model from 3 cm to about 1.7 cm.</a:t>
            </a:r>
          </a:p>
          <a:p>
            <a:pPr marL="742950" marR="0" lvl="1" indent="-285750" algn="l" rtl="0">
              <a:spcBef>
                <a:spcPts val="16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/>
              <a:t>Geoid models agree with 31,514 historical GPS/leveling points with STDs of around 6 cm. These differences are largely due to errors in the GPS/leveling data.</a:t>
            </a:r>
          </a:p>
          <a:p>
            <a:pPr marL="742950" marR="0" lvl="1" indent="-285750" algn="l" rtl="0">
              <a:spcBef>
                <a:spcPts val="16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/>
              <a:t>The STD of geoid differences between the models and GSVS lines are below 2 cm, indicating the high quality of the geoid models and GSVS data.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/>
          <p:nvPr/>
        </p:nvSpPr>
        <p:spPr>
          <a:xfrm>
            <a:off x="741363" y="1917700"/>
            <a:ext cx="11031537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1" y="5905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coming next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893763" y="1917700"/>
            <a:ext cx="11031537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GEOID2022 will be finalized in coming months. The model is expected to be public available in 2025.</a:t>
            </a:r>
            <a:endParaRPr dirty="0"/>
          </a:p>
          <a:p>
            <a:pPr marL="742950" marR="0" lvl="1" indent="-2857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products will be available </a:t>
            </a:r>
            <a:endParaRPr dirty="0"/>
          </a:p>
          <a:p>
            <a:pPr marL="457200" marR="0" lvl="1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Static and dynamic geoid models with accuracy grids (1’x1’)</a:t>
            </a:r>
            <a:endParaRPr dirty="0"/>
          </a:p>
          <a:p>
            <a:pPr marL="457200" marR="0" lvl="1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Deflection of vertical with accuracy grids (1’x1’)</a:t>
            </a:r>
            <a:endParaRPr dirty="0"/>
          </a:p>
          <a:p>
            <a:pPr marL="457200" marR="0" lvl="1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Gravity interpolation</a:t>
            </a:r>
            <a:endParaRPr dirty="0"/>
          </a:p>
          <a:p>
            <a:pPr marL="457200" marR="0" lvl="1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GM2022 is available in spherical harmonic coefficients to d/o 2190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Outline</a:t>
            </a:r>
            <a:endParaRPr/>
          </a:p>
        </p:txBody>
      </p:sp>
      <p:sp>
        <p:nvSpPr>
          <p:cNvPr id="256" name="Google Shape;256;p2"/>
          <p:cNvSpPr txBox="1">
            <a:spLocks noGrp="1"/>
          </p:cNvSpPr>
          <p:nvPr>
            <p:ph type="body" idx="1"/>
          </p:nvPr>
        </p:nvSpPr>
        <p:spPr>
          <a:xfrm>
            <a:off x="952500" y="1600200"/>
            <a:ext cx="1046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189" indent="-457189">
              <a:spcBef>
                <a:spcPts val="0"/>
              </a:spcBef>
              <a:buSzPts val="2800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From the old </a:t>
            </a:r>
            <a:r>
              <a:rPr lang="en-US" sz="2800" dirty="0">
                <a:latin typeface="+mj-lt"/>
                <a:ea typeface="Arial"/>
                <a:cs typeface="Arial"/>
                <a:sym typeface="Arial"/>
              </a:rPr>
              <a:t>datums to the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North American-Pacific</a:t>
            </a:r>
            <a:r>
              <a:rPr lang="en-US" sz="2800" b="0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br>
              <a:rPr lang="en-US" sz="2800" b="0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800" b="1" i="1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Geopotential</a:t>
            </a:r>
            <a:r>
              <a:rPr lang="en-US" sz="2800" b="0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800" b="1" i="1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Datum</a:t>
            </a:r>
            <a:r>
              <a:rPr lang="en-US" sz="2800" b="0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of 2022 (NAPGD2022)</a:t>
            </a:r>
            <a:r>
              <a:rPr lang="en-US" sz="2800" dirty="0">
                <a:latin typeface="+mj-lt"/>
                <a:ea typeface="Arial"/>
                <a:cs typeface="Arial"/>
                <a:sym typeface="Arial"/>
              </a:rPr>
              <a:t> </a:t>
            </a:r>
            <a:endParaRPr dirty="0">
              <a:latin typeface="+mj-lt"/>
            </a:endParaRPr>
          </a:p>
          <a:p>
            <a:pPr marL="457189" lvl="0" indent="-45718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Definition and parameters of NAPGD2022</a:t>
            </a:r>
            <a:endParaRPr dirty="0"/>
          </a:p>
          <a:p>
            <a:pPr marL="457189" lvl="0" indent="-457189" algn="l" rtl="0"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2800"/>
              <a:buChar char="•"/>
            </a:pPr>
            <a:r>
              <a:rPr lang="en-US" sz="2800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Gravity for the Redefinition of the American Vertical Datum (GRAV-D)</a:t>
            </a:r>
            <a:endParaRPr dirty="0"/>
          </a:p>
          <a:p>
            <a:pPr marL="457189" lvl="0" indent="-45718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Preliminary GEOID2022 models and evaluation results</a:t>
            </a:r>
            <a:endParaRPr dirty="0"/>
          </a:p>
          <a:p>
            <a:pPr marL="457189" lvl="0" indent="-45718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Future work</a:t>
            </a:r>
            <a:endParaRPr dirty="0"/>
          </a:p>
          <a:p>
            <a:pPr marL="457189" lvl="0" indent="-27938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257" name="Google Shape;257;p2"/>
          <p:cNvSpPr txBox="1"/>
          <p:nvPr/>
        </p:nvSpPr>
        <p:spPr>
          <a:xfrm>
            <a:off x="8893915" y="4368062"/>
            <a:ext cx="14221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PID: EZ0840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the old datums to NAPGD2022</a:t>
            </a: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 txBox="1"/>
          <p:nvPr/>
        </p:nvSpPr>
        <p:spPr>
          <a:xfrm>
            <a:off x="3211513" y="1473763"/>
            <a:ext cx="3711575" cy="51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Old: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NAVD 88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PRVD 02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VIVD09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ASVD02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NMVD03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GUVD04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IGLD 85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IGSN71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"/>
          <p:cNvSpPr txBox="1"/>
          <p:nvPr/>
        </p:nvSpPr>
        <p:spPr>
          <a:xfrm>
            <a:off x="5245100" y="1417638"/>
            <a:ext cx="5727700" cy="216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New: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North American-Pacific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Geopotential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Datum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2022 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(NAPGD2022)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Will include GEOID2022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DEFLEC2022, GRAV2022, etc. 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2351088" y="1940488"/>
            <a:ext cx="9412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Orthometric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Heights</a:t>
            </a:r>
            <a:endParaRPr dirty="0"/>
          </a:p>
        </p:txBody>
      </p:sp>
      <p:sp>
        <p:nvSpPr>
          <p:cNvPr id="266" name="Google Shape;266;p3"/>
          <p:cNvSpPr txBox="1"/>
          <p:nvPr/>
        </p:nvSpPr>
        <p:spPr>
          <a:xfrm>
            <a:off x="2351088" y="3188214"/>
            <a:ext cx="94128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Orthometric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Heights</a:t>
            </a:r>
            <a:endParaRPr/>
          </a:p>
        </p:txBody>
      </p:sp>
      <p:sp>
        <p:nvSpPr>
          <p:cNvPr id="267" name="Google Shape;267;p3"/>
          <p:cNvSpPr/>
          <p:nvPr/>
        </p:nvSpPr>
        <p:spPr>
          <a:xfrm>
            <a:off x="3340461" y="2464363"/>
            <a:ext cx="243505" cy="200346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2313599" y="4551858"/>
            <a:ext cx="6944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Dynamic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Heights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"/>
          <p:cNvSpPr txBox="1">
            <a:spLocks noGrp="1"/>
          </p:cNvSpPr>
          <p:nvPr>
            <p:ph type="title"/>
          </p:nvPr>
        </p:nvSpPr>
        <p:spPr>
          <a:xfrm>
            <a:off x="609600" y="33251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4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North American-Pacific</a:t>
            </a:r>
            <a:r>
              <a:rPr lang="en-US" sz="4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/>
              <a:t>Geopotential Datum 2022</a:t>
            </a:r>
            <a:endParaRPr sz="4000" b="1" dirty="0"/>
          </a:p>
        </p:txBody>
      </p:sp>
      <p:sp>
        <p:nvSpPr>
          <p:cNvPr id="278" name="Google Shape;278;p4"/>
          <p:cNvSpPr txBox="1"/>
          <p:nvPr/>
        </p:nvSpPr>
        <p:spPr>
          <a:xfrm>
            <a:off x="4603550" y="1177095"/>
            <a:ext cx="3244457" cy="172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Models include: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97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Geopotential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97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Deflection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97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Gravity  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97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Geoid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 txBox="1"/>
          <p:nvPr/>
        </p:nvSpPr>
        <p:spPr>
          <a:xfrm>
            <a:off x="4385279" y="6327901"/>
            <a:ext cx="3258436" cy="53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Calibri"/>
              <a:buNone/>
            </a:pPr>
            <a:r>
              <a:rPr lang="en-US" sz="26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¼ Earth’s Surface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43" y="3255808"/>
            <a:ext cx="5709782" cy="285489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 txBox="1"/>
          <p:nvPr/>
        </p:nvSpPr>
        <p:spPr>
          <a:xfrm>
            <a:off x="64744" y="6096551"/>
            <a:ext cx="118995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GEOID2022: Static Component						Dynamic Component	</a:t>
            </a:r>
            <a:endParaRPr/>
          </a:p>
        </p:txBody>
      </p:sp>
      <p:pic>
        <p:nvPicPr>
          <p:cNvPr id="282" name="Google Shape;28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5779" y="3255808"/>
            <a:ext cx="5738473" cy="285489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"/>
          <p:cNvSpPr/>
          <p:nvPr/>
        </p:nvSpPr>
        <p:spPr>
          <a:xfrm>
            <a:off x="5683445" y="4352200"/>
            <a:ext cx="662105" cy="662105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89;p5">
            <a:extLst>
              <a:ext uri="{FF2B5EF4-FFF2-40B4-BE49-F238E27FC236}">
                <a16:creationId xmlns:a16="http://schemas.microsoft.com/office/drawing/2014/main" id="{661DAFB1-7F83-41B9-BABE-8943F85D3641}"/>
              </a:ext>
            </a:extLst>
          </p:cNvPr>
          <p:cNvSpPr txBox="1"/>
          <p:nvPr/>
        </p:nvSpPr>
        <p:spPr>
          <a:xfrm>
            <a:off x="609600" y="26326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Gridded Regions</a:t>
            </a:r>
            <a:endParaRPr dirty="0"/>
          </a:p>
        </p:txBody>
      </p:sp>
      <p:sp>
        <p:nvSpPr>
          <p:cNvPr id="12" name="Google Shape;290;p5">
            <a:extLst>
              <a:ext uri="{FF2B5EF4-FFF2-40B4-BE49-F238E27FC236}">
                <a16:creationId xmlns:a16="http://schemas.microsoft.com/office/drawing/2014/main" id="{C047306D-6B97-48B0-80EC-5598E77A5CD2}"/>
              </a:ext>
            </a:extLst>
          </p:cNvPr>
          <p:cNvSpPr txBox="1"/>
          <p:nvPr/>
        </p:nvSpPr>
        <p:spPr>
          <a:xfrm>
            <a:off x="964970" y="1360044"/>
            <a:ext cx="19381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“North American region”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¼ of the Earth</a:t>
            </a:r>
            <a:endParaRPr dirty="0"/>
          </a:p>
        </p:txBody>
      </p:sp>
      <p:pic>
        <p:nvPicPr>
          <p:cNvPr id="13" name="Google Shape;291;p5">
            <a:extLst>
              <a:ext uri="{FF2B5EF4-FFF2-40B4-BE49-F238E27FC236}">
                <a16:creationId xmlns:a16="http://schemas.microsoft.com/office/drawing/2014/main" id="{569A830A-E040-44F1-9F55-F4602D087A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505" y="1276531"/>
            <a:ext cx="6882381" cy="531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2;p5">
            <a:extLst>
              <a:ext uri="{FF2B5EF4-FFF2-40B4-BE49-F238E27FC236}">
                <a16:creationId xmlns:a16="http://schemas.microsoft.com/office/drawing/2014/main" id="{79A76B9C-83BC-4C30-A5AC-604F83F30C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783" y="4343400"/>
            <a:ext cx="3123628" cy="241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93;p5">
            <a:extLst>
              <a:ext uri="{FF2B5EF4-FFF2-40B4-BE49-F238E27FC236}">
                <a16:creationId xmlns:a16="http://schemas.microsoft.com/office/drawing/2014/main" id="{BCC8FDD9-63C1-4F09-A09B-C1E3639892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3268" y="3369179"/>
            <a:ext cx="2617949" cy="3387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09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223025" y="129632"/>
            <a:ext cx="11580700" cy="113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b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Definition and p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arameters of </a:t>
            </a:r>
            <a:r>
              <a:rPr lang="en-US" sz="4000" b="1" dirty="0">
                <a:solidFill>
                  <a:schemeClr val="dk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NAPGD2022</a:t>
            </a:r>
            <a:endParaRPr sz="4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9" name="Google Shape;299;p6"/>
              <p:cNvGraphicFramePr/>
              <p:nvPr>
                <p:extLst>
                  <p:ext uri="{D42A27DB-BD31-4B8C-83A1-F6EECF244321}">
                    <p14:modId xmlns:p14="http://schemas.microsoft.com/office/powerpoint/2010/main" val="1298098981"/>
                  </p:ext>
                </p:extLst>
              </p:nvPr>
            </p:nvGraphicFramePr>
            <p:xfrm>
              <a:off x="1701800" y="1397478"/>
              <a:ext cx="9575800" cy="507950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{B859AF54-D63A-46EA-9C76-C0160914AFEE}</a:tableStyleId>
                  </a:tblPr>
                  <a:tblGrid>
                    <a:gridCol w="4787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87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7950">
                    <a:tc>
                      <a:txBody>
                        <a:bodyPr/>
                        <a:lstStyle/>
                        <a:p>
                          <a:pPr marL="0" marR="0" lvl="0" indent="0" algn="just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Definition and </a:t>
                          </a: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Parameters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Value and realization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</a:t>
                          </a:r>
                          <a:r>
                            <a:rPr lang="en-US" sz="2000" u="none" strike="noStrike" cap="none" baseline="-25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0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62,636,856 m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2</a:t>
                          </a: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s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-2</a:t>
                          </a:r>
                          <a:endParaRPr lang="en-US"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GM</a:t>
                          </a:r>
                          <a:endParaRPr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3.986004415x10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14</a:t>
                          </a: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m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3</a:t>
                          </a: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s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-2</a:t>
                          </a:r>
                          <a:endParaRPr lang="en-US"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Realization</a:t>
                          </a:r>
                          <a:endParaRPr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GEOID2022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Geometric RF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NATRF2022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Height (type)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Orthometric </a:t>
                          </a:r>
                          <a:r>
                            <a:rPr lang="en-US" sz="2000" i="1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H = h - N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Tide system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Tide Free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Velocity of height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Calibri"/>
                              <a:cs typeface="Calibri"/>
                              <a:sym typeface="Arial"/>
                            </a:rPr>
                            <a:t>Time</a:t>
                          </a:r>
                          <a:r>
                            <a:rPr lang="en-US" sz="2000" b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Calibri"/>
                              <a:cs typeface="Calibri"/>
                              <a:sym typeface="Arial"/>
                            </a:rPr>
                            <a:t> depdent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2000" b="0" i="1" u="none" strike="noStrike" cap="none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b="0" i="1" u="none" strike="noStrike" cap="none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CA" sz="2000" b="0" i="1" u="none" strike="noStrike" cap="none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Arial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000" b="0" i="1" u="none" strike="noStrike" cap="none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b="0" i="1" u="none" strike="noStrike" cap="none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CA" sz="2000" b="0" i="1" u="none" strike="noStrike" cap="none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Arial"/>
                                </a:rPr>
                                <m:t>−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000" b="0" i="1" u="none" strike="noStrike" cap="none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b="0" i="1" u="none" strike="noStrike" cap="none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  <m:t>𝑁</m:t>
                                  </m:r>
                                </m:e>
                              </m:acc>
                            </m:oMath>
                          </a14:m>
                          <a:endParaRPr sz="2800" dirty="0">
                            <a:latin typeface="+mn-lt"/>
                          </a:endParaRP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Velocity of geoid height </a:t>
                          </a:r>
                          <a:endParaRPr sz="2000" dirty="0"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Calibri"/>
                              <a:cs typeface="Calibri"/>
                              <a:sym typeface="Arial"/>
                            </a:rPr>
                            <a:t>Time</a:t>
                          </a:r>
                          <a:r>
                            <a:rPr lang="en-US" sz="20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Calibri"/>
                              <a:cs typeface="Calibri"/>
                              <a:sym typeface="Arial"/>
                            </a:rPr>
                            <a:t> depdent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ar-AE" sz="2000" b="0" i="1" u="none" strike="noStrike" cap="none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ar-AE" sz="2000" b="0" i="1" u="none" strike="noStrike" cap="none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Arial"/>
                                    </a:rPr>
                                    <m:t>𝑁</m:t>
                                  </m:r>
                                </m:e>
                              </m:acc>
                            </m:oMath>
                          </a14:m>
                          <a:endParaRPr lang="ar-AE" sz="20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Reference epoch</a:t>
                          </a:r>
                          <a:endParaRPr sz="200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2000"/>
                            <a:buFont typeface="Arial"/>
                            <a:buNone/>
                          </a:pPr>
                          <a:r>
                            <a:rPr lang="en-US" sz="2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2020.0 (update 5-10 years)</a:t>
                          </a:r>
                          <a:endParaRPr sz="2000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9" name="Google Shape;299;p6"/>
              <p:cNvGraphicFramePr/>
              <p:nvPr>
                <p:extLst>
                  <p:ext uri="{D42A27DB-BD31-4B8C-83A1-F6EECF244321}">
                    <p14:modId xmlns:p14="http://schemas.microsoft.com/office/powerpoint/2010/main" val="1298098981"/>
                  </p:ext>
                </p:extLst>
              </p:nvPr>
            </p:nvGraphicFramePr>
            <p:xfrm>
              <a:off x="1701800" y="1397478"/>
              <a:ext cx="9575800" cy="507950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{B859AF54-D63A-46EA-9C76-C0160914AFEE}</a:tableStyleId>
                  </a:tblPr>
                  <a:tblGrid>
                    <a:gridCol w="4787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87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7950">
                    <a:tc>
                      <a:txBody>
                        <a:bodyPr/>
                        <a:lstStyle/>
                        <a:p>
                          <a:pPr marL="0" marR="0" lvl="0" indent="0" algn="just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Definition and </a:t>
                          </a: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Parameters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Value and realization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W</a:t>
                          </a:r>
                          <a:r>
                            <a:rPr lang="en-US" sz="2000" u="none" strike="noStrike" cap="none" baseline="-25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0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62,636,856 m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2</a:t>
                          </a: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s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-2</a:t>
                          </a:r>
                          <a:endParaRPr lang="en-US"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GM</a:t>
                          </a:r>
                          <a:endParaRPr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3.986004415x10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14</a:t>
                          </a: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m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3</a:t>
                          </a: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s</a:t>
                          </a:r>
                          <a:r>
                            <a:rPr lang="en-US" sz="2000" u="none" strike="noStrike" cap="none" baseline="30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-2</a:t>
                          </a:r>
                          <a:endParaRPr lang="en-US"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Realization</a:t>
                          </a:r>
                          <a:endParaRPr sz="2000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GEOID2022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Geometric RF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NATRF2022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Height (type)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Orthometric </a:t>
                          </a:r>
                          <a:r>
                            <a:rPr lang="en-US" sz="2000" i="1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H = h - N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Tide system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Tide Free</a:t>
                          </a:r>
                        </a:p>
                      </a:txBody>
                      <a:tcPr marL="71575" marR="71575" marT="35800" marB="3580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u="none" strike="noStrike" cap="none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Velocity of height</a:t>
                          </a:r>
                          <a:endParaRPr sz="2000" u="none" strike="noStrike" cap="none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3"/>
                          <a:stretch>
                            <a:fillRect l="-100255" t="-710843" r="-637" b="-203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Velocity of geoid height </a:t>
                          </a:r>
                          <a:endParaRPr sz="2000" dirty="0"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3"/>
                          <a:stretch>
                            <a:fillRect l="-100255" t="-801190" r="-637" b="-10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79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Reference epoch</a:t>
                          </a:r>
                          <a:endParaRPr sz="200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71575" marR="71575" marT="35800" marB="35800"/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2000"/>
                            <a:buFont typeface="Arial"/>
                            <a:buNone/>
                          </a:pPr>
                          <a:r>
                            <a:rPr lang="en-US" sz="2000" dirty="0"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2020.0 (update 5-10 years)</a:t>
                          </a:r>
                          <a:endParaRPr sz="2000" dirty="0"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/>
          <p:nvPr/>
        </p:nvSpPr>
        <p:spPr>
          <a:xfrm>
            <a:off x="1" y="5905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used in 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GEOID2022</a:t>
            </a: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computation</a:t>
            </a: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1066800" y="1524000"/>
            <a:ext cx="10528300" cy="43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Terrestrial gravity data (2.1 million points contributed by NGA, NGS, CGS, and INEGI databases) 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Altimetric gravity (DTU21) in 1’x1’ grid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DEM2022 (3′′, a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 of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TanDEM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-X, NED, and MERIT)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ArcGPv2020 in 3’x3’ grids from NGA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thickness data sets over Greenland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Airborne gravity data (GRAV-D)</a:t>
            </a:r>
            <a:endParaRPr dirty="0"/>
          </a:p>
          <a:p>
            <a:pPr marL="342900" marR="0" lvl="0" indent="-190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"/>
          <p:cNvSpPr txBox="1">
            <a:spLocks noGrp="1"/>
          </p:cNvSpPr>
          <p:nvPr>
            <p:ph type="title"/>
          </p:nvPr>
        </p:nvSpPr>
        <p:spPr>
          <a:xfrm>
            <a:off x="2437795" y="548106"/>
            <a:ext cx="916326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GRAV-D - Gravity for the Redefinition of the American Vertical Datum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84353" y="1494098"/>
            <a:ext cx="3920094" cy="513207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"/>
          <p:cNvSpPr/>
          <p:nvPr/>
        </p:nvSpPr>
        <p:spPr>
          <a:xfrm>
            <a:off x="4747491" y="2006600"/>
            <a:ext cx="6746009" cy="434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Started in 2008, finished in 2023, a 16 years project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GRAV-D data was collected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in 2023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was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re-processed in February, 2024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data is used to refine the global gravity coefficient model, which is used as the reference model for geoid computations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8693" y="0"/>
            <a:ext cx="126641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"/>
          <p:cNvSpPr txBox="1"/>
          <p:nvPr/>
        </p:nvSpPr>
        <p:spPr>
          <a:xfrm>
            <a:off x="9867205" y="213651"/>
            <a:ext cx="1919327" cy="3796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CONUS and PR/VI</a:t>
            </a:r>
            <a:endParaRPr/>
          </a:p>
        </p:txBody>
      </p:sp>
      <p:pic>
        <p:nvPicPr>
          <p:cNvPr id="322" name="Google Shape;32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446" y="4345288"/>
            <a:ext cx="1123950" cy="2314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GSPowerPoint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866</Words>
  <Application>Microsoft Office PowerPoint</Application>
  <PresentationFormat>Widescreen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Times New Roman</vt:lpstr>
      <vt:lpstr>Cambria Math</vt:lpstr>
      <vt:lpstr>Arial Narrow</vt:lpstr>
      <vt:lpstr>Roboto</vt:lpstr>
      <vt:lpstr>Gill Sans</vt:lpstr>
      <vt:lpstr>Calibri</vt:lpstr>
      <vt:lpstr>2_Office Theme</vt:lpstr>
      <vt:lpstr>1_Office Theme</vt:lpstr>
      <vt:lpstr>NGSPowerPointTemplate</vt:lpstr>
      <vt:lpstr>The first realization of NAPGD2022: GEOID2022  and its accuracy estimation</vt:lpstr>
      <vt:lpstr>Outline</vt:lpstr>
      <vt:lpstr>PowerPoint Presentation</vt:lpstr>
      <vt:lpstr>North American-Pacific Geopotential Datum 2022</vt:lpstr>
      <vt:lpstr>PowerPoint Presentation</vt:lpstr>
      <vt:lpstr> Definition and parameters of NAPGD2022</vt:lpstr>
      <vt:lpstr>PowerPoint Presentation</vt:lpstr>
      <vt:lpstr>GRAV-D - Gravity for the Redefinition of the American Vertical Datum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realization of NAPGD2022: GEOID2022  and its accuracy estimation</dc:title>
  <dc:creator>Kevin Ahlgren</dc:creator>
  <cp:lastModifiedBy>Yichao Jia</cp:lastModifiedBy>
  <cp:revision>27</cp:revision>
  <dcterms:created xsi:type="dcterms:W3CDTF">2023-08-23T19:14:21Z</dcterms:created>
  <dcterms:modified xsi:type="dcterms:W3CDTF">2024-09-05T21:02:45Z</dcterms:modified>
</cp:coreProperties>
</file>