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60"/>
  </p:normalViewPr>
  <p:slideViewPr>
    <p:cSldViewPr snapToGrid="0">
      <p:cViewPr>
        <p:scale>
          <a:sx n="30" d="100"/>
          <a:sy n="30" d="100"/>
        </p:scale>
        <p:origin x="-2044" y="-2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gs-s-brunswick\grd\home\yan.wang\CopyDec2022\Documents\xGeoid\xGEOID23\GSVSDif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gs-s-brunswick\grd\home\yan.wang\CopyDec2022\Documents\xGeoid\xGEOID23\GSVSDif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gs-s-brunswick\grd\home\yan.wang\CopyDec2022\Documents\xGeoid\xGEOID23\GSVSDiff.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 - GSVS14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GSVS14!$K$1</c:f>
              <c:strCache>
                <c:ptCount val="1"/>
                <c:pt idx="0">
                  <c:v>G22.Alpha</c:v>
                </c:pt>
              </c:strCache>
            </c:strRef>
          </c:tx>
          <c:spPr>
            <a:ln w="28575" cap="rnd">
              <a:solidFill>
                <a:schemeClr val="accent1"/>
              </a:solidFill>
              <a:round/>
            </a:ln>
            <a:effectLst/>
          </c:spPr>
          <c:marker>
            <c:symbol val="none"/>
          </c:marker>
          <c:val>
            <c:numRef>
              <c:f>GSVS14!$K$2:$K$205</c:f>
              <c:numCache>
                <c:formatCode>General</c:formatCode>
                <c:ptCount val="204"/>
                <c:pt idx="0">
                  <c:v>79.0475998</c:v>
                </c:pt>
                <c:pt idx="1">
                  <c:v>79.543945300000004</c:v>
                </c:pt>
                <c:pt idx="2">
                  <c:v>79.112815900000001</c:v>
                </c:pt>
                <c:pt idx="3">
                  <c:v>78.8284302</c:v>
                </c:pt>
                <c:pt idx="4">
                  <c:v>78.598144500000004</c:v>
                </c:pt>
                <c:pt idx="5">
                  <c:v>78.590316799999997</c:v>
                </c:pt>
                <c:pt idx="6">
                  <c:v>78.715301499999995</c:v>
                </c:pt>
                <c:pt idx="7">
                  <c:v>78.974662800000004</c:v>
                </c:pt>
                <c:pt idx="8">
                  <c:v>78.336929299999994</c:v>
                </c:pt>
                <c:pt idx="9">
                  <c:v>78.738906900000003</c:v>
                </c:pt>
                <c:pt idx="10">
                  <c:v>78.885574300000002</c:v>
                </c:pt>
                <c:pt idx="11">
                  <c:v>78.7436218</c:v>
                </c:pt>
                <c:pt idx="12">
                  <c:v>78.339538599999997</c:v>
                </c:pt>
                <c:pt idx="13">
                  <c:v>77.488014199999995</c:v>
                </c:pt>
                <c:pt idx="14">
                  <c:v>77.715637200000003</c:v>
                </c:pt>
                <c:pt idx="15">
                  <c:v>78.184112499999998</c:v>
                </c:pt>
                <c:pt idx="16">
                  <c:v>77.807579000000004</c:v>
                </c:pt>
                <c:pt idx="17">
                  <c:v>78.530792199999993</c:v>
                </c:pt>
                <c:pt idx="18">
                  <c:v>76.285591100000005</c:v>
                </c:pt>
                <c:pt idx="19">
                  <c:v>76.599037199999998</c:v>
                </c:pt>
                <c:pt idx="20">
                  <c:v>77.471908600000006</c:v>
                </c:pt>
                <c:pt idx="21">
                  <c:v>76.960601800000006</c:v>
                </c:pt>
                <c:pt idx="22">
                  <c:v>77.0935822</c:v>
                </c:pt>
                <c:pt idx="23">
                  <c:v>76.947158799999997</c:v>
                </c:pt>
                <c:pt idx="24">
                  <c:v>76.956352199999998</c:v>
                </c:pt>
                <c:pt idx="25">
                  <c:v>76.986823999999999</c:v>
                </c:pt>
                <c:pt idx="26">
                  <c:v>77.661468499999998</c:v>
                </c:pt>
                <c:pt idx="27">
                  <c:v>78.154632599999999</c:v>
                </c:pt>
                <c:pt idx="28">
                  <c:v>77.979522700000004</c:v>
                </c:pt>
                <c:pt idx="29">
                  <c:v>78.409721399999995</c:v>
                </c:pt>
                <c:pt idx="30">
                  <c:v>78.012062099999994</c:v>
                </c:pt>
                <c:pt idx="31">
                  <c:v>77.174636800000002</c:v>
                </c:pt>
                <c:pt idx="32">
                  <c:v>76.137039200000004</c:v>
                </c:pt>
                <c:pt idx="33">
                  <c:v>74.795570400000003</c:v>
                </c:pt>
                <c:pt idx="34">
                  <c:v>74.986908</c:v>
                </c:pt>
                <c:pt idx="35">
                  <c:v>75.261261000000005</c:v>
                </c:pt>
                <c:pt idx="36">
                  <c:v>75.174453700000001</c:v>
                </c:pt>
                <c:pt idx="37">
                  <c:v>75.056419399999996</c:v>
                </c:pt>
                <c:pt idx="38">
                  <c:v>74.62603</c:v>
                </c:pt>
                <c:pt idx="39">
                  <c:v>75.684883099999993</c:v>
                </c:pt>
                <c:pt idx="40">
                  <c:v>75.0554123</c:v>
                </c:pt>
                <c:pt idx="41">
                  <c:v>75.868316699999994</c:v>
                </c:pt>
                <c:pt idx="42">
                  <c:v>75.677581799999999</c:v>
                </c:pt>
                <c:pt idx="43">
                  <c:v>75.301048300000005</c:v>
                </c:pt>
                <c:pt idx="44">
                  <c:v>75.650306700000002</c:v>
                </c:pt>
                <c:pt idx="45">
                  <c:v>75.669975300000004</c:v>
                </c:pt>
                <c:pt idx="46">
                  <c:v>75.928359999999998</c:v>
                </c:pt>
                <c:pt idx="47">
                  <c:v>75.796264600000001</c:v>
                </c:pt>
                <c:pt idx="48">
                  <c:v>75.375106799999998</c:v>
                </c:pt>
                <c:pt idx="49">
                  <c:v>75.711555500000003</c:v>
                </c:pt>
                <c:pt idx="50">
                  <c:v>75.948944100000006</c:v>
                </c:pt>
                <c:pt idx="51">
                  <c:v>75.928695700000006</c:v>
                </c:pt>
                <c:pt idx="52">
                  <c:v>75.221740699999998</c:v>
                </c:pt>
                <c:pt idx="53">
                  <c:v>74.939765899999998</c:v>
                </c:pt>
                <c:pt idx="54">
                  <c:v>75.168174699999994</c:v>
                </c:pt>
                <c:pt idx="55">
                  <c:v>75.661308300000002</c:v>
                </c:pt>
                <c:pt idx="56">
                  <c:v>75.6846161</c:v>
                </c:pt>
                <c:pt idx="57">
                  <c:v>76.008194000000003</c:v>
                </c:pt>
                <c:pt idx="58">
                  <c:v>75.794448900000006</c:v>
                </c:pt>
                <c:pt idx="59">
                  <c:v>76.001609799999997</c:v>
                </c:pt>
                <c:pt idx="60">
                  <c:v>76.433875999999998</c:v>
                </c:pt>
                <c:pt idx="61">
                  <c:v>75.696472200000002</c:v>
                </c:pt>
                <c:pt idx="62">
                  <c:v>76.047981300000004</c:v>
                </c:pt>
                <c:pt idx="63">
                  <c:v>75.740898099999995</c:v>
                </c:pt>
                <c:pt idx="64">
                  <c:v>75.618522600000006</c:v>
                </c:pt>
                <c:pt idx="65">
                  <c:v>76.0260696</c:v>
                </c:pt>
                <c:pt idx="66">
                  <c:v>76.017471299999997</c:v>
                </c:pt>
                <c:pt idx="67">
                  <c:v>76.308593799999997</c:v>
                </c:pt>
                <c:pt idx="68">
                  <c:v>75.639846800000001</c:v>
                </c:pt>
                <c:pt idx="69">
                  <c:v>75.976928700000002</c:v>
                </c:pt>
                <c:pt idx="70">
                  <c:v>74.967231799999993</c:v>
                </c:pt>
                <c:pt idx="71">
                  <c:v>75.454963699999993</c:v>
                </c:pt>
                <c:pt idx="72">
                  <c:v>75.532165500000005</c:v>
                </c:pt>
                <c:pt idx="73">
                  <c:v>74.935745199999999</c:v>
                </c:pt>
                <c:pt idx="74">
                  <c:v>75.5015717</c:v>
                </c:pt>
                <c:pt idx="75">
                  <c:v>75.750442500000005</c:v>
                </c:pt>
                <c:pt idx="76">
                  <c:v>75.577560399999996</c:v>
                </c:pt>
                <c:pt idx="77">
                  <c:v>75.690086399999998</c:v>
                </c:pt>
                <c:pt idx="78">
                  <c:v>75.166862499999993</c:v>
                </c:pt>
                <c:pt idx="79">
                  <c:v>74.6283569</c:v>
                </c:pt>
                <c:pt idx="80">
                  <c:v>76.097663900000001</c:v>
                </c:pt>
                <c:pt idx="81">
                  <c:v>75.828102099999995</c:v>
                </c:pt>
                <c:pt idx="82">
                  <c:v>75.178787200000002</c:v>
                </c:pt>
                <c:pt idx="83">
                  <c:v>74.619865399999995</c:v>
                </c:pt>
                <c:pt idx="84">
                  <c:v>74.587081900000001</c:v>
                </c:pt>
                <c:pt idx="85">
                  <c:v>74.938827500000002</c:v>
                </c:pt>
                <c:pt idx="86">
                  <c:v>75.074035600000002</c:v>
                </c:pt>
                <c:pt idx="87">
                  <c:v>75.117752100000004</c:v>
                </c:pt>
                <c:pt idx="88">
                  <c:v>74.556007399999999</c:v>
                </c:pt>
                <c:pt idx="89">
                  <c:v>74.959999100000005</c:v>
                </c:pt>
                <c:pt idx="90">
                  <c:v>74.962676999999999</c:v>
                </c:pt>
                <c:pt idx="91">
                  <c:v>75.147453299999995</c:v>
                </c:pt>
                <c:pt idx="92">
                  <c:v>75.910339399999998</c:v>
                </c:pt>
                <c:pt idx="93">
                  <c:v>75.378471399999995</c:v>
                </c:pt>
                <c:pt idx="94">
                  <c:v>76.122512799999996</c:v>
                </c:pt>
                <c:pt idx="95">
                  <c:v>75.333252000000002</c:v>
                </c:pt>
                <c:pt idx="96">
                  <c:v>75.592247</c:v>
                </c:pt>
                <c:pt idx="97">
                  <c:v>74.736877399999997</c:v>
                </c:pt>
                <c:pt idx="98">
                  <c:v>74.781173699999997</c:v>
                </c:pt>
                <c:pt idx="99">
                  <c:v>75.660194399999995</c:v>
                </c:pt>
                <c:pt idx="100">
                  <c:v>75.850044299999993</c:v>
                </c:pt>
                <c:pt idx="101">
                  <c:v>76.320953399999993</c:v>
                </c:pt>
                <c:pt idx="102">
                  <c:v>76.884109499999994</c:v>
                </c:pt>
                <c:pt idx="103">
                  <c:v>76.430709800000002</c:v>
                </c:pt>
                <c:pt idx="104">
                  <c:v>77.100982700000003</c:v>
                </c:pt>
                <c:pt idx="105">
                  <c:v>76.325843800000001</c:v>
                </c:pt>
                <c:pt idx="106">
                  <c:v>76.646682699999999</c:v>
                </c:pt>
                <c:pt idx="107">
                  <c:v>76.182853699999995</c:v>
                </c:pt>
                <c:pt idx="108">
                  <c:v>75.839309700000001</c:v>
                </c:pt>
                <c:pt idx="109">
                  <c:v>76.340408300000007</c:v>
                </c:pt>
                <c:pt idx="110">
                  <c:v>75.704994200000002</c:v>
                </c:pt>
                <c:pt idx="111">
                  <c:v>75.836395300000007</c:v>
                </c:pt>
                <c:pt idx="112">
                  <c:v>76.093994100000003</c:v>
                </c:pt>
                <c:pt idx="113">
                  <c:v>75.875953699999997</c:v>
                </c:pt>
                <c:pt idx="114">
                  <c:v>76.506546</c:v>
                </c:pt>
                <c:pt idx="115">
                  <c:v>75.9402008</c:v>
                </c:pt>
                <c:pt idx="116">
                  <c:v>76.287750200000005</c:v>
                </c:pt>
                <c:pt idx="117">
                  <c:v>75.778808600000005</c:v>
                </c:pt>
                <c:pt idx="118">
                  <c:v>75.005638099999999</c:v>
                </c:pt>
                <c:pt idx="119">
                  <c:v>75.644027699999995</c:v>
                </c:pt>
                <c:pt idx="120">
                  <c:v>74.420066800000001</c:v>
                </c:pt>
                <c:pt idx="121">
                  <c:v>74.711761499999994</c:v>
                </c:pt>
                <c:pt idx="122">
                  <c:v>74.948295599999994</c:v>
                </c:pt>
                <c:pt idx="123">
                  <c:v>74.130264299999993</c:v>
                </c:pt>
                <c:pt idx="124">
                  <c:v>74.657486000000006</c:v>
                </c:pt>
                <c:pt idx="125">
                  <c:v>74.901268000000002</c:v>
                </c:pt>
                <c:pt idx="126">
                  <c:v>74.281097399999993</c:v>
                </c:pt>
                <c:pt idx="127">
                  <c:v>74.596229600000001</c:v>
                </c:pt>
                <c:pt idx="128">
                  <c:v>73.890670799999995</c:v>
                </c:pt>
                <c:pt idx="129">
                  <c:v>73.652114900000001</c:v>
                </c:pt>
                <c:pt idx="130">
                  <c:v>73.748649599999993</c:v>
                </c:pt>
                <c:pt idx="131">
                  <c:v>73.644866899999997</c:v>
                </c:pt>
                <c:pt idx="132">
                  <c:v>73.832656900000003</c:v>
                </c:pt>
                <c:pt idx="133">
                  <c:v>73.626831100000004</c:v>
                </c:pt>
                <c:pt idx="134">
                  <c:v>74.736328099999994</c:v>
                </c:pt>
                <c:pt idx="135">
                  <c:v>74.727264399999996</c:v>
                </c:pt>
                <c:pt idx="136">
                  <c:v>75.108543400000002</c:v>
                </c:pt>
                <c:pt idx="137">
                  <c:v>74.970199600000001</c:v>
                </c:pt>
                <c:pt idx="138">
                  <c:v>74.955902100000003</c:v>
                </c:pt>
                <c:pt idx="139">
                  <c:v>75.375190700000005</c:v>
                </c:pt>
                <c:pt idx="140">
                  <c:v>75.2576447</c:v>
                </c:pt>
                <c:pt idx="141">
                  <c:v>75.592575100000005</c:v>
                </c:pt>
                <c:pt idx="142">
                  <c:v>75.779586800000004</c:v>
                </c:pt>
                <c:pt idx="143">
                  <c:v>74.840789799999996</c:v>
                </c:pt>
                <c:pt idx="144">
                  <c:v>74.984237699999994</c:v>
                </c:pt>
                <c:pt idx="145">
                  <c:v>74.737274200000002</c:v>
                </c:pt>
                <c:pt idx="146">
                  <c:v>74.501258899999996</c:v>
                </c:pt>
                <c:pt idx="147">
                  <c:v>74.257865899999999</c:v>
                </c:pt>
                <c:pt idx="148">
                  <c:v>73.691665599999993</c:v>
                </c:pt>
                <c:pt idx="149">
                  <c:v>74.601188699999994</c:v>
                </c:pt>
                <c:pt idx="150">
                  <c:v>74.229659999999996</c:v>
                </c:pt>
                <c:pt idx="151">
                  <c:v>74.2654572</c:v>
                </c:pt>
                <c:pt idx="152">
                  <c:v>74.773582500000003</c:v>
                </c:pt>
                <c:pt idx="153">
                  <c:v>74.537826499999994</c:v>
                </c:pt>
                <c:pt idx="154">
                  <c:v>74.905418400000002</c:v>
                </c:pt>
                <c:pt idx="155">
                  <c:v>74.763450599999999</c:v>
                </c:pt>
                <c:pt idx="156">
                  <c:v>75.364517199999995</c:v>
                </c:pt>
                <c:pt idx="157">
                  <c:v>75.691513099999995</c:v>
                </c:pt>
                <c:pt idx="158">
                  <c:v>75.434837299999998</c:v>
                </c:pt>
                <c:pt idx="159">
                  <c:v>75.613548300000005</c:v>
                </c:pt>
                <c:pt idx="160">
                  <c:v>75.443016099999994</c:v>
                </c:pt>
                <c:pt idx="161">
                  <c:v>76.166435199999995</c:v>
                </c:pt>
                <c:pt idx="162">
                  <c:v>75.695236199999997</c:v>
                </c:pt>
                <c:pt idx="163">
                  <c:v>74.853431700000002</c:v>
                </c:pt>
                <c:pt idx="164">
                  <c:v>75.470588699999993</c:v>
                </c:pt>
                <c:pt idx="165">
                  <c:v>75.337661699999998</c:v>
                </c:pt>
                <c:pt idx="166">
                  <c:v>75.107513400000002</c:v>
                </c:pt>
                <c:pt idx="167">
                  <c:v>74.624656700000003</c:v>
                </c:pt>
                <c:pt idx="168">
                  <c:v>73.777786300000002</c:v>
                </c:pt>
                <c:pt idx="169">
                  <c:v>74.231216399999994</c:v>
                </c:pt>
                <c:pt idx="170">
                  <c:v>74.567215000000004</c:v>
                </c:pt>
                <c:pt idx="171">
                  <c:v>74.317459099999994</c:v>
                </c:pt>
                <c:pt idx="172">
                  <c:v>75.225868199999994</c:v>
                </c:pt>
                <c:pt idx="173">
                  <c:v>74.212669399999996</c:v>
                </c:pt>
                <c:pt idx="174">
                  <c:v>74.840377799999999</c:v>
                </c:pt>
                <c:pt idx="175">
                  <c:v>75.526466400000004</c:v>
                </c:pt>
                <c:pt idx="176">
                  <c:v>74.794998199999995</c:v>
                </c:pt>
                <c:pt idx="177">
                  <c:v>75.686462399999996</c:v>
                </c:pt>
                <c:pt idx="178">
                  <c:v>75.193511999999998</c:v>
                </c:pt>
                <c:pt idx="179">
                  <c:v>74.882369999999995</c:v>
                </c:pt>
                <c:pt idx="180">
                  <c:v>75.518859899999995</c:v>
                </c:pt>
                <c:pt idx="181">
                  <c:v>75.242004399999999</c:v>
                </c:pt>
                <c:pt idx="182">
                  <c:v>75.150024400000007</c:v>
                </c:pt>
                <c:pt idx="183">
                  <c:v>74.717536899999999</c:v>
                </c:pt>
                <c:pt idx="184">
                  <c:v>75.038688699999994</c:v>
                </c:pt>
                <c:pt idx="185">
                  <c:v>74.990661599999996</c:v>
                </c:pt>
                <c:pt idx="186">
                  <c:v>74.607032799999999</c:v>
                </c:pt>
                <c:pt idx="187">
                  <c:v>74.704261799999998</c:v>
                </c:pt>
                <c:pt idx="188">
                  <c:v>74.851661699999994</c:v>
                </c:pt>
                <c:pt idx="189">
                  <c:v>74.262535099999994</c:v>
                </c:pt>
                <c:pt idx="190">
                  <c:v>74.578186000000002</c:v>
                </c:pt>
                <c:pt idx="191">
                  <c:v>74.171119700000006</c:v>
                </c:pt>
                <c:pt idx="192">
                  <c:v>74.374359100000007</c:v>
                </c:pt>
                <c:pt idx="193">
                  <c:v>74.468711900000002</c:v>
                </c:pt>
                <c:pt idx="194">
                  <c:v>74.406471300000007</c:v>
                </c:pt>
                <c:pt idx="195">
                  <c:v>74.091514599999996</c:v>
                </c:pt>
                <c:pt idx="196">
                  <c:v>74.377204899999995</c:v>
                </c:pt>
                <c:pt idx="197">
                  <c:v>73.4730682</c:v>
                </c:pt>
                <c:pt idx="198">
                  <c:v>74.285911600000006</c:v>
                </c:pt>
                <c:pt idx="199">
                  <c:v>74.250045799999995</c:v>
                </c:pt>
                <c:pt idx="200">
                  <c:v>73.893806499999997</c:v>
                </c:pt>
                <c:pt idx="201">
                  <c:v>73.976455700000002</c:v>
                </c:pt>
                <c:pt idx="202">
                  <c:v>73.566040000000001</c:v>
                </c:pt>
                <c:pt idx="203">
                  <c:v>73.125244100000003</c:v>
                </c:pt>
              </c:numCache>
            </c:numRef>
          </c:val>
          <c:smooth val="0"/>
          <c:extLst>
            <c:ext xmlns:c16="http://schemas.microsoft.com/office/drawing/2014/chart" uri="{C3380CC4-5D6E-409C-BE32-E72D297353CC}">
              <c16:uniqueId val="{00000000-3062-41DA-879A-C0EC861DEE7F}"/>
            </c:ext>
          </c:extLst>
        </c:ser>
        <c:ser>
          <c:idx val="1"/>
          <c:order val="1"/>
          <c:tx>
            <c:strRef>
              <c:f>GSVS14!$L$1</c:f>
              <c:strCache>
                <c:ptCount val="1"/>
                <c:pt idx="0">
                  <c:v>G22Alpha.Ref</c:v>
                </c:pt>
              </c:strCache>
            </c:strRef>
          </c:tx>
          <c:spPr>
            <a:ln w="28575" cap="rnd">
              <a:solidFill>
                <a:schemeClr val="accent2"/>
              </a:solidFill>
              <a:round/>
            </a:ln>
            <a:effectLst/>
          </c:spPr>
          <c:marker>
            <c:symbol val="none"/>
          </c:marker>
          <c:val>
            <c:numRef>
              <c:f>GSVS14!$L$2:$L$205</c:f>
              <c:numCache>
                <c:formatCode>General</c:formatCode>
                <c:ptCount val="204"/>
                <c:pt idx="0">
                  <c:v>78.053337099999993</c:v>
                </c:pt>
                <c:pt idx="1">
                  <c:v>78.520637500000007</c:v>
                </c:pt>
                <c:pt idx="2">
                  <c:v>78.068710300000006</c:v>
                </c:pt>
                <c:pt idx="3">
                  <c:v>77.857582100000002</c:v>
                </c:pt>
                <c:pt idx="4">
                  <c:v>77.586761499999994</c:v>
                </c:pt>
                <c:pt idx="5">
                  <c:v>77.615959200000006</c:v>
                </c:pt>
                <c:pt idx="6">
                  <c:v>77.902359000000004</c:v>
                </c:pt>
                <c:pt idx="7">
                  <c:v>78.316635099999999</c:v>
                </c:pt>
                <c:pt idx="8">
                  <c:v>77.730049100000002</c:v>
                </c:pt>
                <c:pt idx="9">
                  <c:v>78.234123199999999</c:v>
                </c:pt>
                <c:pt idx="10">
                  <c:v>78.421829200000005</c:v>
                </c:pt>
                <c:pt idx="11">
                  <c:v>78.358627299999995</c:v>
                </c:pt>
                <c:pt idx="12">
                  <c:v>77.986259500000003</c:v>
                </c:pt>
                <c:pt idx="13">
                  <c:v>77.349105800000004</c:v>
                </c:pt>
                <c:pt idx="14">
                  <c:v>77.729080199999999</c:v>
                </c:pt>
                <c:pt idx="15">
                  <c:v>78.305526700000001</c:v>
                </c:pt>
                <c:pt idx="16">
                  <c:v>77.9159164</c:v>
                </c:pt>
                <c:pt idx="17">
                  <c:v>78.5659943</c:v>
                </c:pt>
                <c:pt idx="18">
                  <c:v>76.194076499999994</c:v>
                </c:pt>
                <c:pt idx="19">
                  <c:v>76.236587499999999</c:v>
                </c:pt>
                <c:pt idx="20">
                  <c:v>77.034622200000001</c:v>
                </c:pt>
                <c:pt idx="21">
                  <c:v>76.251220700000005</c:v>
                </c:pt>
                <c:pt idx="22">
                  <c:v>76.202789300000006</c:v>
                </c:pt>
                <c:pt idx="23">
                  <c:v>75.746917699999997</c:v>
                </c:pt>
                <c:pt idx="24">
                  <c:v>75.532257099999995</c:v>
                </c:pt>
                <c:pt idx="25">
                  <c:v>75.1974716</c:v>
                </c:pt>
                <c:pt idx="26">
                  <c:v>75.437774700000006</c:v>
                </c:pt>
                <c:pt idx="27">
                  <c:v>75.738845800000007</c:v>
                </c:pt>
                <c:pt idx="28">
                  <c:v>75.637626600000004</c:v>
                </c:pt>
                <c:pt idx="29">
                  <c:v>75.958076500000004</c:v>
                </c:pt>
                <c:pt idx="30">
                  <c:v>75.584571800000006</c:v>
                </c:pt>
                <c:pt idx="31">
                  <c:v>74.801864600000002</c:v>
                </c:pt>
                <c:pt idx="32">
                  <c:v>74.037307699999999</c:v>
                </c:pt>
                <c:pt idx="33">
                  <c:v>73.113250699999995</c:v>
                </c:pt>
                <c:pt idx="34">
                  <c:v>73.499511699999999</c:v>
                </c:pt>
                <c:pt idx="35">
                  <c:v>73.902534500000002</c:v>
                </c:pt>
                <c:pt idx="36">
                  <c:v>74.241264299999997</c:v>
                </c:pt>
                <c:pt idx="37">
                  <c:v>74.5893631</c:v>
                </c:pt>
                <c:pt idx="38">
                  <c:v>74.446609499999994</c:v>
                </c:pt>
                <c:pt idx="39">
                  <c:v>75.695770300000007</c:v>
                </c:pt>
                <c:pt idx="40">
                  <c:v>75.232589700000005</c:v>
                </c:pt>
                <c:pt idx="41">
                  <c:v>76.013275100000001</c:v>
                </c:pt>
                <c:pt idx="42">
                  <c:v>75.475250200000005</c:v>
                </c:pt>
                <c:pt idx="43">
                  <c:v>74.611885099999995</c:v>
                </c:pt>
                <c:pt idx="44">
                  <c:v>74.598670999999996</c:v>
                </c:pt>
                <c:pt idx="45">
                  <c:v>74.493629499999997</c:v>
                </c:pt>
                <c:pt idx="46">
                  <c:v>74.694007900000003</c:v>
                </c:pt>
                <c:pt idx="47">
                  <c:v>74.815696700000004</c:v>
                </c:pt>
                <c:pt idx="48">
                  <c:v>74.651420599999994</c:v>
                </c:pt>
                <c:pt idx="49">
                  <c:v>75.265037500000005</c:v>
                </c:pt>
                <c:pt idx="50">
                  <c:v>75.5348434</c:v>
                </c:pt>
                <c:pt idx="51">
                  <c:v>75.540435799999997</c:v>
                </c:pt>
                <c:pt idx="52">
                  <c:v>74.765136699999999</c:v>
                </c:pt>
                <c:pt idx="53">
                  <c:v>74.439048799999995</c:v>
                </c:pt>
                <c:pt idx="54">
                  <c:v>74.4780655</c:v>
                </c:pt>
                <c:pt idx="55">
                  <c:v>74.957366899999997</c:v>
                </c:pt>
                <c:pt idx="56">
                  <c:v>74.787468000000004</c:v>
                </c:pt>
                <c:pt idx="57">
                  <c:v>74.975257900000003</c:v>
                </c:pt>
                <c:pt idx="58">
                  <c:v>74.540809600000003</c:v>
                </c:pt>
                <c:pt idx="59">
                  <c:v>74.737716699999993</c:v>
                </c:pt>
                <c:pt idx="60">
                  <c:v>75.133682300000004</c:v>
                </c:pt>
                <c:pt idx="61">
                  <c:v>74.471580500000002</c:v>
                </c:pt>
                <c:pt idx="62">
                  <c:v>74.901245099999997</c:v>
                </c:pt>
                <c:pt idx="63">
                  <c:v>74.760024999999999</c:v>
                </c:pt>
                <c:pt idx="64">
                  <c:v>74.830612200000004</c:v>
                </c:pt>
                <c:pt idx="65">
                  <c:v>75.241256699999994</c:v>
                </c:pt>
                <c:pt idx="66">
                  <c:v>75.143707300000003</c:v>
                </c:pt>
                <c:pt idx="67">
                  <c:v>75.233627299999995</c:v>
                </c:pt>
                <c:pt idx="68">
                  <c:v>74.222938499999998</c:v>
                </c:pt>
                <c:pt idx="69">
                  <c:v>74.164009100000001</c:v>
                </c:pt>
                <c:pt idx="70">
                  <c:v>72.827697799999996</c:v>
                </c:pt>
                <c:pt idx="71">
                  <c:v>72.964553800000004</c:v>
                </c:pt>
                <c:pt idx="72">
                  <c:v>72.924644499999999</c:v>
                </c:pt>
                <c:pt idx="73">
                  <c:v>72.3653336</c:v>
                </c:pt>
                <c:pt idx="74">
                  <c:v>73.104476899999995</c:v>
                </c:pt>
                <c:pt idx="75">
                  <c:v>73.9764938</c:v>
                </c:pt>
                <c:pt idx="76">
                  <c:v>74.287200900000002</c:v>
                </c:pt>
                <c:pt idx="77">
                  <c:v>74.701141399999997</c:v>
                </c:pt>
                <c:pt idx="78">
                  <c:v>73.716346700000003</c:v>
                </c:pt>
                <c:pt idx="79">
                  <c:v>73.071495100000007</c:v>
                </c:pt>
                <c:pt idx="80">
                  <c:v>74.287147500000003</c:v>
                </c:pt>
                <c:pt idx="81">
                  <c:v>73.911399799999998</c:v>
                </c:pt>
                <c:pt idx="82">
                  <c:v>73.303085300000006</c:v>
                </c:pt>
                <c:pt idx="83">
                  <c:v>72.722595200000001</c:v>
                </c:pt>
                <c:pt idx="84">
                  <c:v>72.960998500000002</c:v>
                </c:pt>
                <c:pt idx="85">
                  <c:v>73.592346199999994</c:v>
                </c:pt>
                <c:pt idx="86">
                  <c:v>74.055473300000003</c:v>
                </c:pt>
                <c:pt idx="87">
                  <c:v>74.462783799999997</c:v>
                </c:pt>
                <c:pt idx="88">
                  <c:v>74.051200899999998</c:v>
                </c:pt>
                <c:pt idx="89">
                  <c:v>74.387931800000004</c:v>
                </c:pt>
                <c:pt idx="90">
                  <c:v>74.337486299999995</c:v>
                </c:pt>
                <c:pt idx="91">
                  <c:v>74.282432600000007</c:v>
                </c:pt>
                <c:pt idx="92">
                  <c:v>74.863540599999993</c:v>
                </c:pt>
                <c:pt idx="93">
                  <c:v>74.178352399999994</c:v>
                </c:pt>
                <c:pt idx="94">
                  <c:v>75.005882299999996</c:v>
                </c:pt>
                <c:pt idx="95">
                  <c:v>74.256622300000004</c:v>
                </c:pt>
                <c:pt idx="96">
                  <c:v>74.497016900000006</c:v>
                </c:pt>
                <c:pt idx="97">
                  <c:v>73.593032800000003</c:v>
                </c:pt>
                <c:pt idx="98">
                  <c:v>73.669616700000006</c:v>
                </c:pt>
                <c:pt idx="99">
                  <c:v>74.512092600000003</c:v>
                </c:pt>
                <c:pt idx="100">
                  <c:v>74.407348600000006</c:v>
                </c:pt>
                <c:pt idx="101">
                  <c:v>74.629501300000001</c:v>
                </c:pt>
                <c:pt idx="102">
                  <c:v>75.073890700000007</c:v>
                </c:pt>
                <c:pt idx="103">
                  <c:v>74.516243000000003</c:v>
                </c:pt>
                <c:pt idx="104">
                  <c:v>75.175674400000005</c:v>
                </c:pt>
                <c:pt idx="105">
                  <c:v>74.401473999999993</c:v>
                </c:pt>
                <c:pt idx="106">
                  <c:v>74.898918199999997</c:v>
                </c:pt>
                <c:pt idx="107">
                  <c:v>74.560874900000002</c:v>
                </c:pt>
                <c:pt idx="108">
                  <c:v>74.333953899999997</c:v>
                </c:pt>
                <c:pt idx="109">
                  <c:v>74.927032499999996</c:v>
                </c:pt>
                <c:pt idx="110">
                  <c:v>74.277877799999999</c:v>
                </c:pt>
                <c:pt idx="111">
                  <c:v>74.378265400000004</c:v>
                </c:pt>
                <c:pt idx="112">
                  <c:v>74.558250400000006</c:v>
                </c:pt>
                <c:pt idx="113">
                  <c:v>74.284324600000005</c:v>
                </c:pt>
                <c:pt idx="114">
                  <c:v>74.855545000000006</c:v>
                </c:pt>
                <c:pt idx="115">
                  <c:v>74.259376500000002</c:v>
                </c:pt>
                <c:pt idx="116">
                  <c:v>74.591232300000001</c:v>
                </c:pt>
                <c:pt idx="117">
                  <c:v>73.988662700000006</c:v>
                </c:pt>
                <c:pt idx="118">
                  <c:v>73.170547499999998</c:v>
                </c:pt>
                <c:pt idx="119">
                  <c:v>73.8646545</c:v>
                </c:pt>
                <c:pt idx="120">
                  <c:v>72.645866400000003</c:v>
                </c:pt>
                <c:pt idx="121">
                  <c:v>72.840339700000001</c:v>
                </c:pt>
                <c:pt idx="122">
                  <c:v>72.975212099999993</c:v>
                </c:pt>
                <c:pt idx="123">
                  <c:v>72.152206399999997</c:v>
                </c:pt>
                <c:pt idx="124">
                  <c:v>72.716468800000001</c:v>
                </c:pt>
                <c:pt idx="125">
                  <c:v>72.983161899999999</c:v>
                </c:pt>
                <c:pt idx="126">
                  <c:v>72.505203199999997</c:v>
                </c:pt>
                <c:pt idx="127">
                  <c:v>72.979492199999996</c:v>
                </c:pt>
                <c:pt idx="128">
                  <c:v>72.482376099999996</c:v>
                </c:pt>
                <c:pt idx="129">
                  <c:v>72.432113599999994</c:v>
                </c:pt>
                <c:pt idx="130">
                  <c:v>72.546173100000004</c:v>
                </c:pt>
                <c:pt idx="131">
                  <c:v>72.462531999999996</c:v>
                </c:pt>
                <c:pt idx="132">
                  <c:v>72.673973099999998</c:v>
                </c:pt>
                <c:pt idx="133">
                  <c:v>72.608703599999998</c:v>
                </c:pt>
                <c:pt idx="134">
                  <c:v>73.907157900000001</c:v>
                </c:pt>
                <c:pt idx="135">
                  <c:v>74.028602599999999</c:v>
                </c:pt>
                <c:pt idx="136">
                  <c:v>74.648147600000001</c:v>
                </c:pt>
                <c:pt idx="137">
                  <c:v>74.675025899999994</c:v>
                </c:pt>
                <c:pt idx="138">
                  <c:v>74.665367099999997</c:v>
                </c:pt>
                <c:pt idx="139">
                  <c:v>75.066116300000004</c:v>
                </c:pt>
                <c:pt idx="140">
                  <c:v>74.9565506</c:v>
                </c:pt>
                <c:pt idx="141">
                  <c:v>75.098747299999999</c:v>
                </c:pt>
                <c:pt idx="142">
                  <c:v>75.170219399999993</c:v>
                </c:pt>
                <c:pt idx="143">
                  <c:v>74.232711800000004</c:v>
                </c:pt>
                <c:pt idx="144">
                  <c:v>74.214073200000001</c:v>
                </c:pt>
                <c:pt idx="145">
                  <c:v>73.786941499999998</c:v>
                </c:pt>
                <c:pt idx="146">
                  <c:v>73.398986800000003</c:v>
                </c:pt>
                <c:pt idx="147">
                  <c:v>72.836860700000003</c:v>
                </c:pt>
                <c:pt idx="148">
                  <c:v>72.211418199999997</c:v>
                </c:pt>
                <c:pt idx="149">
                  <c:v>73.224777200000005</c:v>
                </c:pt>
                <c:pt idx="150">
                  <c:v>72.998176599999994</c:v>
                </c:pt>
                <c:pt idx="151">
                  <c:v>72.798370399999996</c:v>
                </c:pt>
                <c:pt idx="152">
                  <c:v>73.257179300000004</c:v>
                </c:pt>
                <c:pt idx="153">
                  <c:v>73.057929999999999</c:v>
                </c:pt>
                <c:pt idx="154">
                  <c:v>73.396499599999999</c:v>
                </c:pt>
                <c:pt idx="155">
                  <c:v>73.253219599999994</c:v>
                </c:pt>
                <c:pt idx="156">
                  <c:v>73.974235500000006</c:v>
                </c:pt>
                <c:pt idx="157">
                  <c:v>74.363494900000006</c:v>
                </c:pt>
                <c:pt idx="158">
                  <c:v>73.847206099999994</c:v>
                </c:pt>
                <c:pt idx="159">
                  <c:v>73.916465799999997</c:v>
                </c:pt>
                <c:pt idx="160">
                  <c:v>73.644798300000005</c:v>
                </c:pt>
                <c:pt idx="161">
                  <c:v>74.108222999999995</c:v>
                </c:pt>
                <c:pt idx="162">
                  <c:v>73.683128400000001</c:v>
                </c:pt>
                <c:pt idx="163">
                  <c:v>72.9330444</c:v>
                </c:pt>
                <c:pt idx="164">
                  <c:v>73.663192699999996</c:v>
                </c:pt>
                <c:pt idx="165">
                  <c:v>73.637252799999999</c:v>
                </c:pt>
                <c:pt idx="166">
                  <c:v>73.722908000000004</c:v>
                </c:pt>
                <c:pt idx="167">
                  <c:v>73.141525299999998</c:v>
                </c:pt>
                <c:pt idx="168">
                  <c:v>71.728752099999994</c:v>
                </c:pt>
                <c:pt idx="169">
                  <c:v>71.970725999999999</c:v>
                </c:pt>
                <c:pt idx="170">
                  <c:v>72.148452800000001</c:v>
                </c:pt>
                <c:pt idx="171">
                  <c:v>71.832405100000003</c:v>
                </c:pt>
                <c:pt idx="172">
                  <c:v>72.871673599999994</c:v>
                </c:pt>
                <c:pt idx="173">
                  <c:v>72.000816299999997</c:v>
                </c:pt>
                <c:pt idx="174">
                  <c:v>72.791366600000003</c:v>
                </c:pt>
                <c:pt idx="175">
                  <c:v>73.654693600000002</c:v>
                </c:pt>
                <c:pt idx="176">
                  <c:v>73.094123800000006</c:v>
                </c:pt>
                <c:pt idx="177">
                  <c:v>74.120117199999996</c:v>
                </c:pt>
                <c:pt idx="178">
                  <c:v>73.871612499999998</c:v>
                </c:pt>
                <c:pt idx="179">
                  <c:v>73.6823883</c:v>
                </c:pt>
                <c:pt idx="180">
                  <c:v>74.614135700000006</c:v>
                </c:pt>
                <c:pt idx="181">
                  <c:v>74.597213699999998</c:v>
                </c:pt>
                <c:pt idx="182">
                  <c:v>74.6942825</c:v>
                </c:pt>
                <c:pt idx="183">
                  <c:v>74.487220800000003</c:v>
                </c:pt>
                <c:pt idx="184">
                  <c:v>74.990241999999995</c:v>
                </c:pt>
                <c:pt idx="185">
                  <c:v>74.825996399999994</c:v>
                </c:pt>
                <c:pt idx="186">
                  <c:v>74.351509100000001</c:v>
                </c:pt>
                <c:pt idx="187">
                  <c:v>74.209823599999993</c:v>
                </c:pt>
                <c:pt idx="188">
                  <c:v>74.111823999999999</c:v>
                </c:pt>
                <c:pt idx="189">
                  <c:v>73.258384699999993</c:v>
                </c:pt>
                <c:pt idx="190">
                  <c:v>73.364120499999999</c:v>
                </c:pt>
                <c:pt idx="191">
                  <c:v>72.884223899999995</c:v>
                </c:pt>
                <c:pt idx="192">
                  <c:v>72.944480900000002</c:v>
                </c:pt>
                <c:pt idx="193">
                  <c:v>72.963493299999996</c:v>
                </c:pt>
                <c:pt idx="194">
                  <c:v>72.814338699999993</c:v>
                </c:pt>
                <c:pt idx="195">
                  <c:v>72.615142800000001</c:v>
                </c:pt>
                <c:pt idx="196">
                  <c:v>73.153045700000007</c:v>
                </c:pt>
                <c:pt idx="197">
                  <c:v>72.496932999999999</c:v>
                </c:pt>
                <c:pt idx="198">
                  <c:v>73.510925299999997</c:v>
                </c:pt>
                <c:pt idx="199">
                  <c:v>73.681503300000003</c:v>
                </c:pt>
                <c:pt idx="200">
                  <c:v>73.421340900000004</c:v>
                </c:pt>
                <c:pt idx="201">
                  <c:v>73.491584799999998</c:v>
                </c:pt>
                <c:pt idx="202">
                  <c:v>72.877899200000002</c:v>
                </c:pt>
                <c:pt idx="203">
                  <c:v>72.187507600000004</c:v>
                </c:pt>
              </c:numCache>
            </c:numRef>
          </c:val>
          <c:smooth val="0"/>
          <c:extLst>
            <c:ext xmlns:c16="http://schemas.microsoft.com/office/drawing/2014/chart" uri="{C3380CC4-5D6E-409C-BE32-E72D297353CC}">
              <c16:uniqueId val="{00000001-3062-41DA-879A-C0EC861DEE7F}"/>
            </c:ext>
          </c:extLst>
        </c:ser>
        <c:dLbls>
          <c:showLegendKey val="0"/>
          <c:showVal val="0"/>
          <c:showCatName val="0"/>
          <c:showSerName val="0"/>
          <c:showPercent val="0"/>
          <c:showBubbleSize val="0"/>
        </c:dLbls>
        <c:smooth val="0"/>
        <c:axId val="551830888"/>
        <c:axId val="551834824"/>
      </c:lineChart>
      <c:catAx>
        <c:axId val="55183088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834824"/>
        <c:crosses val="autoZero"/>
        <c:auto val="1"/>
        <c:lblAlgn val="ctr"/>
        <c:lblOffset val="100"/>
        <c:noMultiLvlLbl val="0"/>
      </c:catAx>
      <c:valAx>
        <c:axId val="55183482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830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a:t>
            </a:r>
            <a:r>
              <a:rPr lang="en-US" baseline="0"/>
              <a:t> - GSVS11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GSVS11!$J$1</c:f>
              <c:strCache>
                <c:ptCount val="1"/>
                <c:pt idx="0">
                  <c:v>G22.Alpha</c:v>
                </c:pt>
              </c:strCache>
            </c:strRef>
          </c:tx>
          <c:spPr>
            <a:ln w="28575" cap="rnd">
              <a:solidFill>
                <a:schemeClr val="accent1"/>
              </a:solidFill>
              <a:round/>
            </a:ln>
            <a:effectLst/>
          </c:spPr>
          <c:marker>
            <c:symbol val="none"/>
          </c:marker>
          <c:val>
            <c:numRef>
              <c:f>GSVS11!$J$2:$J$219</c:f>
              <c:numCache>
                <c:formatCode>General</c:formatCode>
                <c:ptCount val="218"/>
                <c:pt idx="0">
                  <c:v>32.602004999999998</c:v>
                </c:pt>
                <c:pt idx="1">
                  <c:v>32.775741600000003</c:v>
                </c:pt>
                <c:pt idx="2">
                  <c:v>31.421905500000001</c:v>
                </c:pt>
                <c:pt idx="3">
                  <c:v>32.5831795</c:v>
                </c:pt>
                <c:pt idx="4">
                  <c:v>32.688228600000002</c:v>
                </c:pt>
                <c:pt idx="5">
                  <c:v>32.622112299999998</c:v>
                </c:pt>
                <c:pt idx="6">
                  <c:v>32.883827199999999</c:v>
                </c:pt>
                <c:pt idx="7">
                  <c:v>32.887180299999997</c:v>
                </c:pt>
                <c:pt idx="8">
                  <c:v>32.983490000000003</c:v>
                </c:pt>
                <c:pt idx="9">
                  <c:v>32.577590899999997</c:v>
                </c:pt>
                <c:pt idx="10">
                  <c:v>31.931356399999999</c:v>
                </c:pt>
                <c:pt idx="11">
                  <c:v>32.168476099999999</c:v>
                </c:pt>
                <c:pt idx="12">
                  <c:v>31.4794655</c:v>
                </c:pt>
                <c:pt idx="13">
                  <c:v>31.731531100000002</c:v>
                </c:pt>
                <c:pt idx="14">
                  <c:v>32.468776699999999</c:v>
                </c:pt>
                <c:pt idx="15">
                  <c:v>31.843381900000001</c:v>
                </c:pt>
                <c:pt idx="16">
                  <c:v>32.330623600000003</c:v>
                </c:pt>
                <c:pt idx="17">
                  <c:v>31.855333300000002</c:v>
                </c:pt>
                <c:pt idx="18">
                  <c:v>32.177825900000002</c:v>
                </c:pt>
                <c:pt idx="19">
                  <c:v>31.898685499999999</c:v>
                </c:pt>
                <c:pt idx="20">
                  <c:v>32.145111100000001</c:v>
                </c:pt>
                <c:pt idx="21">
                  <c:v>31.0223522</c:v>
                </c:pt>
                <c:pt idx="22">
                  <c:v>32.6360703</c:v>
                </c:pt>
                <c:pt idx="23">
                  <c:v>33.176361100000001</c:v>
                </c:pt>
                <c:pt idx="24">
                  <c:v>32.229007699999997</c:v>
                </c:pt>
                <c:pt idx="25">
                  <c:v>32.441444400000002</c:v>
                </c:pt>
                <c:pt idx="26">
                  <c:v>31.9854679</c:v>
                </c:pt>
                <c:pt idx="27">
                  <c:v>33.044250499999997</c:v>
                </c:pt>
                <c:pt idx="28">
                  <c:v>32.535533899999997</c:v>
                </c:pt>
                <c:pt idx="29">
                  <c:v>32.9159012</c:v>
                </c:pt>
                <c:pt idx="30">
                  <c:v>31.213581099999999</c:v>
                </c:pt>
                <c:pt idx="31">
                  <c:v>31.542720800000001</c:v>
                </c:pt>
                <c:pt idx="32">
                  <c:v>32.0604248</c:v>
                </c:pt>
                <c:pt idx="33">
                  <c:v>30.247777899999999</c:v>
                </c:pt>
                <c:pt idx="34">
                  <c:v>30.5109253</c:v>
                </c:pt>
                <c:pt idx="35">
                  <c:v>31.2250099</c:v>
                </c:pt>
                <c:pt idx="36">
                  <c:v>30.727758399999999</c:v>
                </c:pt>
                <c:pt idx="37">
                  <c:v>34.682880400000002</c:v>
                </c:pt>
                <c:pt idx="38">
                  <c:v>30.658382400000001</c:v>
                </c:pt>
                <c:pt idx="39">
                  <c:v>33.869285599999998</c:v>
                </c:pt>
                <c:pt idx="40">
                  <c:v>30.802371999999998</c:v>
                </c:pt>
                <c:pt idx="41">
                  <c:v>31.293350199999999</c:v>
                </c:pt>
                <c:pt idx="42">
                  <c:v>32.695354500000001</c:v>
                </c:pt>
                <c:pt idx="43">
                  <c:v>31.873092700000001</c:v>
                </c:pt>
                <c:pt idx="44">
                  <c:v>31.5077839</c:v>
                </c:pt>
                <c:pt idx="45">
                  <c:v>31.333028800000001</c:v>
                </c:pt>
                <c:pt idx="46">
                  <c:v>31.542964900000001</c:v>
                </c:pt>
                <c:pt idx="47">
                  <c:v>30.862421000000001</c:v>
                </c:pt>
                <c:pt idx="48">
                  <c:v>30.681488000000002</c:v>
                </c:pt>
                <c:pt idx="49">
                  <c:v>30.4920197</c:v>
                </c:pt>
                <c:pt idx="50">
                  <c:v>30.8642921</c:v>
                </c:pt>
                <c:pt idx="51">
                  <c:v>31.828859300000001</c:v>
                </c:pt>
                <c:pt idx="52">
                  <c:v>30.572107299999999</c:v>
                </c:pt>
                <c:pt idx="53">
                  <c:v>31.151346199999999</c:v>
                </c:pt>
                <c:pt idx="54">
                  <c:v>31.722989999999999</c:v>
                </c:pt>
                <c:pt idx="55">
                  <c:v>30.223098799999999</c:v>
                </c:pt>
                <c:pt idx="56">
                  <c:v>30.883461</c:v>
                </c:pt>
                <c:pt idx="57">
                  <c:v>31.0149708</c:v>
                </c:pt>
                <c:pt idx="58">
                  <c:v>31.044260000000001</c:v>
                </c:pt>
                <c:pt idx="59">
                  <c:v>30.221132300000001</c:v>
                </c:pt>
                <c:pt idx="60">
                  <c:v>31.127035100000001</c:v>
                </c:pt>
                <c:pt idx="61">
                  <c:v>30.2852745</c:v>
                </c:pt>
                <c:pt idx="62">
                  <c:v>31.266408899999998</c:v>
                </c:pt>
                <c:pt idx="63">
                  <c:v>31.902515399999999</c:v>
                </c:pt>
                <c:pt idx="64">
                  <c:v>31.468614599999999</c:v>
                </c:pt>
                <c:pt idx="65">
                  <c:v>29.5497379</c:v>
                </c:pt>
                <c:pt idx="66">
                  <c:v>29.748374900000002</c:v>
                </c:pt>
                <c:pt idx="67">
                  <c:v>30.487541199999999</c:v>
                </c:pt>
                <c:pt idx="68">
                  <c:v>30.050798400000001</c:v>
                </c:pt>
                <c:pt idx="69">
                  <c:v>30.738374700000001</c:v>
                </c:pt>
                <c:pt idx="70">
                  <c:v>31.534004199999998</c:v>
                </c:pt>
                <c:pt idx="71">
                  <c:v>30.612483999999998</c:v>
                </c:pt>
                <c:pt idx="72">
                  <c:v>31.1913071</c:v>
                </c:pt>
                <c:pt idx="73">
                  <c:v>30.3768578</c:v>
                </c:pt>
                <c:pt idx="74">
                  <c:v>31.217569399999999</c:v>
                </c:pt>
                <c:pt idx="75">
                  <c:v>30.200874299999999</c:v>
                </c:pt>
                <c:pt idx="76">
                  <c:v>30.860141800000001</c:v>
                </c:pt>
                <c:pt idx="77">
                  <c:v>29.265558200000001</c:v>
                </c:pt>
                <c:pt idx="78">
                  <c:v>29.263296100000002</c:v>
                </c:pt>
                <c:pt idx="79">
                  <c:v>30.083936699999999</c:v>
                </c:pt>
                <c:pt idx="80">
                  <c:v>30.1146545</c:v>
                </c:pt>
                <c:pt idx="81">
                  <c:v>29.647651700000001</c:v>
                </c:pt>
                <c:pt idx="82">
                  <c:v>29.943778999999999</c:v>
                </c:pt>
                <c:pt idx="83">
                  <c:v>29.348308599999999</c:v>
                </c:pt>
                <c:pt idx="84">
                  <c:v>30.276657100000001</c:v>
                </c:pt>
                <c:pt idx="85">
                  <c:v>28.8996639</c:v>
                </c:pt>
                <c:pt idx="86">
                  <c:v>28.3511791</c:v>
                </c:pt>
                <c:pt idx="87">
                  <c:v>30.358432799999999</c:v>
                </c:pt>
                <c:pt idx="88">
                  <c:v>29.259794200000002</c:v>
                </c:pt>
                <c:pt idx="89">
                  <c:v>30.3842316</c:v>
                </c:pt>
                <c:pt idx="90">
                  <c:v>29.608791400000001</c:v>
                </c:pt>
                <c:pt idx="91">
                  <c:v>28.745672200000001</c:v>
                </c:pt>
                <c:pt idx="92">
                  <c:v>31.028083800000001</c:v>
                </c:pt>
                <c:pt idx="93">
                  <c:v>29.846677799999998</c:v>
                </c:pt>
                <c:pt idx="94">
                  <c:v>31.3429623</c:v>
                </c:pt>
                <c:pt idx="95">
                  <c:v>30.375194499999999</c:v>
                </c:pt>
                <c:pt idx="96">
                  <c:v>29.356378599999999</c:v>
                </c:pt>
                <c:pt idx="97">
                  <c:v>29.544881799999999</c:v>
                </c:pt>
                <c:pt idx="98">
                  <c:v>29.9321327</c:v>
                </c:pt>
                <c:pt idx="99">
                  <c:v>29.154020299999999</c:v>
                </c:pt>
                <c:pt idx="100">
                  <c:v>28.452646300000001</c:v>
                </c:pt>
                <c:pt idx="101">
                  <c:v>30.112991300000001</c:v>
                </c:pt>
                <c:pt idx="102">
                  <c:v>30.311506300000001</c:v>
                </c:pt>
                <c:pt idx="103">
                  <c:v>30.261316300000001</c:v>
                </c:pt>
                <c:pt idx="104">
                  <c:v>30.165904999999999</c:v>
                </c:pt>
                <c:pt idx="105">
                  <c:v>29.266694999999999</c:v>
                </c:pt>
                <c:pt idx="106">
                  <c:v>29.2630081</c:v>
                </c:pt>
                <c:pt idx="107">
                  <c:v>31.389576000000002</c:v>
                </c:pt>
                <c:pt idx="108">
                  <c:v>29.529350300000001</c:v>
                </c:pt>
                <c:pt idx="109">
                  <c:v>29.380216600000001</c:v>
                </c:pt>
                <c:pt idx="110">
                  <c:v>30.224164999999999</c:v>
                </c:pt>
                <c:pt idx="111">
                  <c:v>29.424724600000001</c:v>
                </c:pt>
                <c:pt idx="112">
                  <c:v>29.943328900000001</c:v>
                </c:pt>
                <c:pt idx="113">
                  <c:v>30.085880299999999</c:v>
                </c:pt>
                <c:pt idx="114">
                  <c:v>29.558055899999999</c:v>
                </c:pt>
                <c:pt idx="115">
                  <c:v>29.862394299999998</c:v>
                </c:pt>
                <c:pt idx="116">
                  <c:v>30.2506275</c:v>
                </c:pt>
                <c:pt idx="117">
                  <c:v>29.881160699999999</c:v>
                </c:pt>
                <c:pt idx="118">
                  <c:v>30.7729359</c:v>
                </c:pt>
                <c:pt idx="119">
                  <c:v>29.798429500000001</c:v>
                </c:pt>
                <c:pt idx="120">
                  <c:v>30.497613900000001</c:v>
                </c:pt>
                <c:pt idx="121">
                  <c:v>30.821975699999999</c:v>
                </c:pt>
                <c:pt idx="122">
                  <c:v>29.785160099999999</c:v>
                </c:pt>
                <c:pt idx="123">
                  <c:v>29.923538199999999</c:v>
                </c:pt>
                <c:pt idx="124">
                  <c:v>31.2975311</c:v>
                </c:pt>
                <c:pt idx="125">
                  <c:v>29.800800299999999</c:v>
                </c:pt>
                <c:pt idx="126">
                  <c:v>30.7004242</c:v>
                </c:pt>
                <c:pt idx="127">
                  <c:v>31.112867399999999</c:v>
                </c:pt>
                <c:pt idx="128">
                  <c:v>30.290195499999999</c:v>
                </c:pt>
                <c:pt idx="129">
                  <c:v>30.804439500000001</c:v>
                </c:pt>
                <c:pt idx="130">
                  <c:v>30.539691900000001</c:v>
                </c:pt>
                <c:pt idx="131">
                  <c:v>31.868368100000001</c:v>
                </c:pt>
                <c:pt idx="132">
                  <c:v>31.556077999999999</c:v>
                </c:pt>
                <c:pt idx="133">
                  <c:v>30.574611699999998</c:v>
                </c:pt>
                <c:pt idx="134">
                  <c:v>31.9940338</c:v>
                </c:pt>
                <c:pt idx="135">
                  <c:v>30.449995000000001</c:v>
                </c:pt>
                <c:pt idx="136">
                  <c:v>30.956375099999999</c:v>
                </c:pt>
                <c:pt idx="137">
                  <c:v>30.6687355</c:v>
                </c:pt>
                <c:pt idx="138">
                  <c:v>30.413869900000002</c:v>
                </c:pt>
                <c:pt idx="139">
                  <c:v>29.8977413</c:v>
                </c:pt>
                <c:pt idx="140">
                  <c:v>30.219564399999999</c:v>
                </c:pt>
                <c:pt idx="141">
                  <c:v>30.228822699999998</c:v>
                </c:pt>
                <c:pt idx="142">
                  <c:v>30.0631618</c:v>
                </c:pt>
                <c:pt idx="143">
                  <c:v>30.492433500000001</c:v>
                </c:pt>
                <c:pt idx="144">
                  <c:v>29.690864600000001</c:v>
                </c:pt>
                <c:pt idx="145">
                  <c:v>29.880205199999999</c:v>
                </c:pt>
                <c:pt idx="146">
                  <c:v>29.826074599999998</c:v>
                </c:pt>
                <c:pt idx="147">
                  <c:v>30.332317400000001</c:v>
                </c:pt>
                <c:pt idx="148">
                  <c:v>30.4990196</c:v>
                </c:pt>
                <c:pt idx="149">
                  <c:v>30.71171</c:v>
                </c:pt>
                <c:pt idx="150">
                  <c:v>30.5857277</c:v>
                </c:pt>
                <c:pt idx="151">
                  <c:v>30.750360499999999</c:v>
                </c:pt>
                <c:pt idx="152">
                  <c:v>30.862299</c:v>
                </c:pt>
                <c:pt idx="153">
                  <c:v>31.907104499999999</c:v>
                </c:pt>
                <c:pt idx="154">
                  <c:v>31.399526600000002</c:v>
                </c:pt>
                <c:pt idx="155">
                  <c:v>31.304210699999999</c:v>
                </c:pt>
                <c:pt idx="156">
                  <c:v>30.858287799999999</c:v>
                </c:pt>
                <c:pt idx="157">
                  <c:v>30.0050259</c:v>
                </c:pt>
                <c:pt idx="158">
                  <c:v>29.798486700000002</c:v>
                </c:pt>
                <c:pt idx="159">
                  <c:v>30.786651599999999</c:v>
                </c:pt>
                <c:pt idx="160">
                  <c:v>30.8636971</c:v>
                </c:pt>
                <c:pt idx="161">
                  <c:v>30.032184600000001</c:v>
                </c:pt>
                <c:pt idx="162">
                  <c:v>29.8005581</c:v>
                </c:pt>
                <c:pt idx="163">
                  <c:v>29.686138199999998</c:v>
                </c:pt>
                <c:pt idx="164">
                  <c:v>29.693964000000001</c:v>
                </c:pt>
                <c:pt idx="165">
                  <c:v>29.6917686</c:v>
                </c:pt>
                <c:pt idx="166">
                  <c:v>29.695098900000001</c:v>
                </c:pt>
                <c:pt idx="167">
                  <c:v>28.785022699999999</c:v>
                </c:pt>
                <c:pt idx="168">
                  <c:v>29.956472399999999</c:v>
                </c:pt>
                <c:pt idx="169">
                  <c:v>29.1412926</c:v>
                </c:pt>
                <c:pt idx="170">
                  <c:v>30.6368294</c:v>
                </c:pt>
                <c:pt idx="171">
                  <c:v>31.1965313</c:v>
                </c:pt>
                <c:pt idx="172">
                  <c:v>30.302148800000001</c:v>
                </c:pt>
                <c:pt idx="173">
                  <c:v>29.650819800000001</c:v>
                </c:pt>
                <c:pt idx="174">
                  <c:v>30.381988499999999</c:v>
                </c:pt>
                <c:pt idx="175">
                  <c:v>30.569530499999999</c:v>
                </c:pt>
                <c:pt idx="176">
                  <c:v>31.0830421</c:v>
                </c:pt>
                <c:pt idx="177">
                  <c:v>31.444145200000001</c:v>
                </c:pt>
                <c:pt idx="178">
                  <c:v>31.928974199999999</c:v>
                </c:pt>
                <c:pt idx="179">
                  <c:v>32.2560158</c:v>
                </c:pt>
                <c:pt idx="180">
                  <c:v>32.086517299999997</c:v>
                </c:pt>
                <c:pt idx="181">
                  <c:v>32.337493899999998</c:v>
                </c:pt>
                <c:pt idx="182">
                  <c:v>33.207542400000001</c:v>
                </c:pt>
                <c:pt idx="183">
                  <c:v>32.492961899999997</c:v>
                </c:pt>
                <c:pt idx="184">
                  <c:v>33.526004800000003</c:v>
                </c:pt>
                <c:pt idx="185">
                  <c:v>31.9585285</c:v>
                </c:pt>
                <c:pt idx="186">
                  <c:v>32.272319799999998</c:v>
                </c:pt>
                <c:pt idx="187">
                  <c:v>32.227001199999997</c:v>
                </c:pt>
                <c:pt idx="188">
                  <c:v>31.3229942</c:v>
                </c:pt>
                <c:pt idx="189">
                  <c:v>31.662279099999999</c:v>
                </c:pt>
                <c:pt idx="190">
                  <c:v>31.4620228</c:v>
                </c:pt>
                <c:pt idx="191">
                  <c:v>30.863681799999998</c:v>
                </c:pt>
                <c:pt idx="192">
                  <c:v>31.854852699999999</c:v>
                </c:pt>
                <c:pt idx="193">
                  <c:v>32.849372899999999</c:v>
                </c:pt>
                <c:pt idx="194">
                  <c:v>30.865240100000001</c:v>
                </c:pt>
                <c:pt idx="195">
                  <c:v>30.5921974</c:v>
                </c:pt>
                <c:pt idx="196">
                  <c:v>32.181854199999997</c:v>
                </c:pt>
                <c:pt idx="197">
                  <c:v>30.674802799999998</c:v>
                </c:pt>
                <c:pt idx="198">
                  <c:v>29.322009999999999</c:v>
                </c:pt>
                <c:pt idx="199">
                  <c:v>31.098075900000001</c:v>
                </c:pt>
                <c:pt idx="200">
                  <c:v>31.604129799999999</c:v>
                </c:pt>
                <c:pt idx="201">
                  <c:v>30.533615099999999</c:v>
                </c:pt>
                <c:pt idx="202">
                  <c:v>32.617565200000001</c:v>
                </c:pt>
                <c:pt idx="203">
                  <c:v>31.3783417</c:v>
                </c:pt>
                <c:pt idx="204">
                  <c:v>31.5005512</c:v>
                </c:pt>
                <c:pt idx="205">
                  <c:v>31.544954300000001</c:v>
                </c:pt>
                <c:pt idx="206">
                  <c:v>30.898384100000001</c:v>
                </c:pt>
                <c:pt idx="207">
                  <c:v>31.855238</c:v>
                </c:pt>
                <c:pt idx="208">
                  <c:v>31.138149299999998</c:v>
                </c:pt>
                <c:pt idx="209">
                  <c:v>32.032249499999999</c:v>
                </c:pt>
                <c:pt idx="210">
                  <c:v>32.160522499999999</c:v>
                </c:pt>
                <c:pt idx="211">
                  <c:v>31.289735799999999</c:v>
                </c:pt>
                <c:pt idx="212">
                  <c:v>32.083190899999998</c:v>
                </c:pt>
                <c:pt idx="213">
                  <c:v>32.3015556</c:v>
                </c:pt>
                <c:pt idx="214">
                  <c:v>32.251270300000002</c:v>
                </c:pt>
                <c:pt idx="215">
                  <c:v>32.654708900000003</c:v>
                </c:pt>
                <c:pt idx="216">
                  <c:v>31.964227699999999</c:v>
                </c:pt>
                <c:pt idx="217">
                  <c:v>30.675685900000001</c:v>
                </c:pt>
              </c:numCache>
            </c:numRef>
          </c:val>
          <c:smooth val="0"/>
          <c:extLst>
            <c:ext xmlns:c16="http://schemas.microsoft.com/office/drawing/2014/chart" uri="{C3380CC4-5D6E-409C-BE32-E72D297353CC}">
              <c16:uniqueId val="{00000000-6259-46A6-9157-E66971188103}"/>
            </c:ext>
          </c:extLst>
        </c:ser>
        <c:ser>
          <c:idx val="1"/>
          <c:order val="1"/>
          <c:tx>
            <c:strRef>
              <c:f>GSVS11!$K$1</c:f>
              <c:strCache>
                <c:ptCount val="1"/>
                <c:pt idx="0">
                  <c:v>G22Alpha.Ref</c:v>
                </c:pt>
              </c:strCache>
            </c:strRef>
          </c:tx>
          <c:spPr>
            <a:ln w="28575" cap="rnd">
              <a:solidFill>
                <a:schemeClr val="accent2"/>
              </a:solidFill>
              <a:round/>
            </a:ln>
            <a:effectLst/>
          </c:spPr>
          <c:marker>
            <c:symbol val="none"/>
          </c:marker>
          <c:val>
            <c:numRef>
              <c:f>GSVS11!$K$2:$K$219</c:f>
              <c:numCache>
                <c:formatCode>General</c:formatCode>
                <c:ptCount val="218"/>
                <c:pt idx="0">
                  <c:v>33.794887500000002</c:v>
                </c:pt>
                <c:pt idx="1">
                  <c:v>33.801097900000002</c:v>
                </c:pt>
                <c:pt idx="2">
                  <c:v>32.251380900000001</c:v>
                </c:pt>
                <c:pt idx="3">
                  <c:v>33.700962099999998</c:v>
                </c:pt>
                <c:pt idx="4">
                  <c:v>34.020091999999998</c:v>
                </c:pt>
                <c:pt idx="5">
                  <c:v>34.158481600000002</c:v>
                </c:pt>
                <c:pt idx="6">
                  <c:v>34.3789558</c:v>
                </c:pt>
                <c:pt idx="7">
                  <c:v>34.064998600000003</c:v>
                </c:pt>
                <c:pt idx="8">
                  <c:v>34.185756699999999</c:v>
                </c:pt>
                <c:pt idx="9">
                  <c:v>33.723621399999999</c:v>
                </c:pt>
                <c:pt idx="10">
                  <c:v>33.025119799999999</c:v>
                </c:pt>
                <c:pt idx="11">
                  <c:v>33.2709732</c:v>
                </c:pt>
                <c:pt idx="12">
                  <c:v>32.603176099999999</c:v>
                </c:pt>
                <c:pt idx="13">
                  <c:v>32.794220000000003</c:v>
                </c:pt>
                <c:pt idx="14">
                  <c:v>33.475234999999998</c:v>
                </c:pt>
                <c:pt idx="15">
                  <c:v>32.863811499999997</c:v>
                </c:pt>
                <c:pt idx="16">
                  <c:v>33.166599300000001</c:v>
                </c:pt>
                <c:pt idx="17">
                  <c:v>32.6652451</c:v>
                </c:pt>
                <c:pt idx="18">
                  <c:v>32.984985399999999</c:v>
                </c:pt>
                <c:pt idx="19">
                  <c:v>32.639606499999999</c:v>
                </c:pt>
                <c:pt idx="20">
                  <c:v>32.755027800000001</c:v>
                </c:pt>
                <c:pt idx="21">
                  <c:v>31.4676285</c:v>
                </c:pt>
                <c:pt idx="22">
                  <c:v>32.959835099999999</c:v>
                </c:pt>
                <c:pt idx="23">
                  <c:v>33.303119700000003</c:v>
                </c:pt>
                <c:pt idx="24">
                  <c:v>32.309947999999999</c:v>
                </c:pt>
                <c:pt idx="25">
                  <c:v>32.548652599999997</c:v>
                </c:pt>
                <c:pt idx="26">
                  <c:v>32.102603899999998</c:v>
                </c:pt>
                <c:pt idx="27">
                  <c:v>33.206096600000002</c:v>
                </c:pt>
                <c:pt idx="28">
                  <c:v>32.645835900000002</c:v>
                </c:pt>
                <c:pt idx="29">
                  <c:v>32.895664199999999</c:v>
                </c:pt>
                <c:pt idx="30">
                  <c:v>31.1376457</c:v>
                </c:pt>
                <c:pt idx="31">
                  <c:v>31.431899999999999</c:v>
                </c:pt>
                <c:pt idx="32">
                  <c:v>32.027416199999998</c:v>
                </c:pt>
                <c:pt idx="33">
                  <c:v>30.274581900000001</c:v>
                </c:pt>
                <c:pt idx="34">
                  <c:v>30.6548233</c:v>
                </c:pt>
                <c:pt idx="35">
                  <c:v>31.445537600000002</c:v>
                </c:pt>
                <c:pt idx="36">
                  <c:v>30.7953644</c:v>
                </c:pt>
                <c:pt idx="37">
                  <c:v>34.688152299999999</c:v>
                </c:pt>
                <c:pt idx="38">
                  <c:v>30.7050743</c:v>
                </c:pt>
                <c:pt idx="39">
                  <c:v>33.761398300000003</c:v>
                </c:pt>
                <c:pt idx="40">
                  <c:v>30.710640000000001</c:v>
                </c:pt>
                <c:pt idx="41">
                  <c:v>31.235149400000001</c:v>
                </c:pt>
                <c:pt idx="42">
                  <c:v>32.597488400000003</c:v>
                </c:pt>
                <c:pt idx="43">
                  <c:v>31.706375099999999</c:v>
                </c:pt>
                <c:pt idx="44">
                  <c:v>31.324188199999998</c:v>
                </c:pt>
                <c:pt idx="45">
                  <c:v>31.126812000000001</c:v>
                </c:pt>
                <c:pt idx="46">
                  <c:v>31.331337000000001</c:v>
                </c:pt>
                <c:pt idx="47">
                  <c:v>30.7878151</c:v>
                </c:pt>
                <c:pt idx="48">
                  <c:v>30.7308083</c:v>
                </c:pt>
                <c:pt idx="49">
                  <c:v>30.372821800000001</c:v>
                </c:pt>
                <c:pt idx="50">
                  <c:v>30.742851300000002</c:v>
                </c:pt>
                <c:pt idx="51">
                  <c:v>32.052810700000002</c:v>
                </c:pt>
                <c:pt idx="52">
                  <c:v>31.0359993</c:v>
                </c:pt>
                <c:pt idx="53">
                  <c:v>31.754486100000001</c:v>
                </c:pt>
                <c:pt idx="54">
                  <c:v>32.3952065</c:v>
                </c:pt>
                <c:pt idx="55">
                  <c:v>31.096107499999999</c:v>
                </c:pt>
                <c:pt idx="56">
                  <c:v>31.667968800000001</c:v>
                </c:pt>
                <c:pt idx="57">
                  <c:v>31.7347717</c:v>
                </c:pt>
                <c:pt idx="58">
                  <c:v>31.687919600000001</c:v>
                </c:pt>
                <c:pt idx="59">
                  <c:v>30.6906052</c:v>
                </c:pt>
                <c:pt idx="60">
                  <c:v>31.3859253</c:v>
                </c:pt>
                <c:pt idx="61">
                  <c:v>30.381130200000001</c:v>
                </c:pt>
                <c:pt idx="62">
                  <c:v>31.421329499999999</c:v>
                </c:pt>
                <c:pt idx="63">
                  <c:v>32.392715500000001</c:v>
                </c:pt>
                <c:pt idx="64">
                  <c:v>32.260101300000002</c:v>
                </c:pt>
                <c:pt idx="65">
                  <c:v>30.724781</c:v>
                </c:pt>
                <c:pt idx="66">
                  <c:v>30.953189800000001</c:v>
                </c:pt>
                <c:pt idx="67">
                  <c:v>31.522060400000001</c:v>
                </c:pt>
                <c:pt idx="68">
                  <c:v>30.901359599999999</c:v>
                </c:pt>
                <c:pt idx="69">
                  <c:v>31.513275100000001</c:v>
                </c:pt>
                <c:pt idx="70">
                  <c:v>32.453735399999999</c:v>
                </c:pt>
                <c:pt idx="71">
                  <c:v>31.7378845</c:v>
                </c:pt>
                <c:pt idx="72">
                  <c:v>32.404850000000003</c:v>
                </c:pt>
                <c:pt idx="73">
                  <c:v>31.624652900000001</c:v>
                </c:pt>
                <c:pt idx="74">
                  <c:v>32.523258200000001</c:v>
                </c:pt>
                <c:pt idx="75">
                  <c:v>31.567466700000001</c:v>
                </c:pt>
                <c:pt idx="76">
                  <c:v>32.000541699999999</c:v>
                </c:pt>
                <c:pt idx="77">
                  <c:v>30.322971299999999</c:v>
                </c:pt>
                <c:pt idx="78">
                  <c:v>30.4142799</c:v>
                </c:pt>
                <c:pt idx="79">
                  <c:v>31.4054985</c:v>
                </c:pt>
                <c:pt idx="80">
                  <c:v>31.545089699999998</c:v>
                </c:pt>
                <c:pt idx="81">
                  <c:v>31.075656899999998</c:v>
                </c:pt>
                <c:pt idx="82">
                  <c:v>31.334667199999998</c:v>
                </c:pt>
                <c:pt idx="83">
                  <c:v>30.5838547</c:v>
                </c:pt>
                <c:pt idx="84">
                  <c:v>31.376174899999999</c:v>
                </c:pt>
                <c:pt idx="85">
                  <c:v>29.990295400000001</c:v>
                </c:pt>
                <c:pt idx="86">
                  <c:v>29.440738700000001</c:v>
                </c:pt>
                <c:pt idx="87">
                  <c:v>31.331298799999999</c:v>
                </c:pt>
                <c:pt idx="88">
                  <c:v>30.202789299999999</c:v>
                </c:pt>
                <c:pt idx="89">
                  <c:v>31.151096299999999</c:v>
                </c:pt>
                <c:pt idx="90">
                  <c:v>30.0762596</c:v>
                </c:pt>
                <c:pt idx="91">
                  <c:v>29.1334686</c:v>
                </c:pt>
                <c:pt idx="92">
                  <c:v>31.428665200000001</c:v>
                </c:pt>
                <c:pt idx="93">
                  <c:v>30.2830811</c:v>
                </c:pt>
                <c:pt idx="94">
                  <c:v>31.920139299999999</c:v>
                </c:pt>
                <c:pt idx="95">
                  <c:v>31.139717099999999</c:v>
                </c:pt>
                <c:pt idx="96">
                  <c:v>30.187439000000001</c:v>
                </c:pt>
                <c:pt idx="97">
                  <c:v>30.3273315</c:v>
                </c:pt>
                <c:pt idx="98">
                  <c:v>30.616786999999999</c:v>
                </c:pt>
                <c:pt idx="99">
                  <c:v>29.6702881</c:v>
                </c:pt>
                <c:pt idx="100">
                  <c:v>28.9616756</c:v>
                </c:pt>
                <c:pt idx="101">
                  <c:v>30.511264799999999</c:v>
                </c:pt>
                <c:pt idx="102">
                  <c:v>30.641330700000001</c:v>
                </c:pt>
                <c:pt idx="103">
                  <c:v>30.650737800000002</c:v>
                </c:pt>
                <c:pt idx="104">
                  <c:v>30.528156299999999</c:v>
                </c:pt>
                <c:pt idx="105">
                  <c:v>29.556896200000001</c:v>
                </c:pt>
                <c:pt idx="106">
                  <c:v>29.622058899999999</c:v>
                </c:pt>
                <c:pt idx="107">
                  <c:v>32.081294999999997</c:v>
                </c:pt>
                <c:pt idx="108">
                  <c:v>30.427589399999999</c:v>
                </c:pt>
                <c:pt idx="109">
                  <c:v>30.260593400000001</c:v>
                </c:pt>
                <c:pt idx="110">
                  <c:v>30.932434099999998</c:v>
                </c:pt>
                <c:pt idx="111">
                  <c:v>29.9336777</c:v>
                </c:pt>
                <c:pt idx="112">
                  <c:v>30.393627200000001</c:v>
                </c:pt>
                <c:pt idx="113">
                  <c:v>30.651847799999999</c:v>
                </c:pt>
                <c:pt idx="114">
                  <c:v>30.351058999999999</c:v>
                </c:pt>
                <c:pt idx="115">
                  <c:v>31.0241966</c:v>
                </c:pt>
                <c:pt idx="116">
                  <c:v>31.646228799999999</c:v>
                </c:pt>
                <c:pt idx="117">
                  <c:v>31.523510000000002</c:v>
                </c:pt>
                <c:pt idx="118">
                  <c:v>32.572181700000002</c:v>
                </c:pt>
                <c:pt idx="119">
                  <c:v>31.445796999999999</c:v>
                </c:pt>
                <c:pt idx="120">
                  <c:v>31.9690361</c:v>
                </c:pt>
                <c:pt idx="121">
                  <c:v>32.283321399999998</c:v>
                </c:pt>
                <c:pt idx="122">
                  <c:v>31.187511400000002</c:v>
                </c:pt>
                <c:pt idx="123">
                  <c:v>31.216171299999999</c:v>
                </c:pt>
                <c:pt idx="124">
                  <c:v>32.445804600000002</c:v>
                </c:pt>
                <c:pt idx="125">
                  <c:v>30.846015900000001</c:v>
                </c:pt>
                <c:pt idx="126">
                  <c:v>31.696605699999999</c:v>
                </c:pt>
                <c:pt idx="127">
                  <c:v>32.039344800000002</c:v>
                </c:pt>
                <c:pt idx="128">
                  <c:v>31.0868988</c:v>
                </c:pt>
                <c:pt idx="129">
                  <c:v>31.532260900000001</c:v>
                </c:pt>
                <c:pt idx="130">
                  <c:v>31.269599899999999</c:v>
                </c:pt>
                <c:pt idx="131">
                  <c:v>32.6454582</c:v>
                </c:pt>
                <c:pt idx="132">
                  <c:v>32.419906599999997</c:v>
                </c:pt>
                <c:pt idx="133">
                  <c:v>31.4813461</c:v>
                </c:pt>
                <c:pt idx="134">
                  <c:v>32.997814200000001</c:v>
                </c:pt>
                <c:pt idx="135">
                  <c:v>31.617893200000001</c:v>
                </c:pt>
                <c:pt idx="136">
                  <c:v>32.200782799999999</c:v>
                </c:pt>
                <c:pt idx="137">
                  <c:v>32.026947</c:v>
                </c:pt>
                <c:pt idx="138">
                  <c:v>31.942203500000002</c:v>
                </c:pt>
                <c:pt idx="139">
                  <c:v>31.511199999999999</c:v>
                </c:pt>
                <c:pt idx="140">
                  <c:v>32.033367200000001</c:v>
                </c:pt>
                <c:pt idx="141">
                  <c:v>32.1082611</c:v>
                </c:pt>
                <c:pt idx="142">
                  <c:v>31.8779869</c:v>
                </c:pt>
                <c:pt idx="143">
                  <c:v>32.150928499999999</c:v>
                </c:pt>
                <c:pt idx="144">
                  <c:v>31.359714499999999</c:v>
                </c:pt>
                <c:pt idx="145">
                  <c:v>31.645870200000001</c:v>
                </c:pt>
                <c:pt idx="146">
                  <c:v>31.535820000000001</c:v>
                </c:pt>
                <c:pt idx="147">
                  <c:v>32.079200700000001</c:v>
                </c:pt>
                <c:pt idx="148">
                  <c:v>32.291553499999999</c:v>
                </c:pt>
                <c:pt idx="149">
                  <c:v>32.3519516</c:v>
                </c:pt>
                <c:pt idx="150">
                  <c:v>32.107044199999997</c:v>
                </c:pt>
                <c:pt idx="151">
                  <c:v>31.984195700000001</c:v>
                </c:pt>
                <c:pt idx="152">
                  <c:v>31.831298799999999</c:v>
                </c:pt>
                <c:pt idx="153">
                  <c:v>32.6403885</c:v>
                </c:pt>
                <c:pt idx="154">
                  <c:v>32.053138699999998</c:v>
                </c:pt>
                <c:pt idx="155">
                  <c:v>32.020809200000002</c:v>
                </c:pt>
                <c:pt idx="156">
                  <c:v>31.650169399999999</c:v>
                </c:pt>
                <c:pt idx="157">
                  <c:v>30.9472542</c:v>
                </c:pt>
                <c:pt idx="158">
                  <c:v>30.9417686</c:v>
                </c:pt>
                <c:pt idx="159">
                  <c:v>32.131382000000002</c:v>
                </c:pt>
                <c:pt idx="160">
                  <c:v>32.340614299999999</c:v>
                </c:pt>
                <c:pt idx="161">
                  <c:v>31.6270676</c:v>
                </c:pt>
                <c:pt idx="162">
                  <c:v>31.590347300000001</c:v>
                </c:pt>
                <c:pt idx="163">
                  <c:v>31.520057699999999</c:v>
                </c:pt>
                <c:pt idx="164">
                  <c:v>31.513603199999999</c:v>
                </c:pt>
                <c:pt idx="165">
                  <c:v>31.459423099999999</c:v>
                </c:pt>
                <c:pt idx="166">
                  <c:v>31.2974052</c:v>
                </c:pt>
                <c:pt idx="167">
                  <c:v>30.307849900000001</c:v>
                </c:pt>
                <c:pt idx="168">
                  <c:v>31.306884799999999</c:v>
                </c:pt>
                <c:pt idx="169">
                  <c:v>30.326248199999998</c:v>
                </c:pt>
                <c:pt idx="170">
                  <c:v>31.725433299999999</c:v>
                </c:pt>
                <c:pt idx="171">
                  <c:v>32.182052599999999</c:v>
                </c:pt>
                <c:pt idx="172">
                  <c:v>31.251358</c:v>
                </c:pt>
                <c:pt idx="173">
                  <c:v>30.605773899999999</c:v>
                </c:pt>
                <c:pt idx="174">
                  <c:v>31.402996099999999</c:v>
                </c:pt>
                <c:pt idx="175">
                  <c:v>31.693470000000001</c:v>
                </c:pt>
                <c:pt idx="176">
                  <c:v>32.241935699999999</c:v>
                </c:pt>
                <c:pt idx="177">
                  <c:v>32.585109699999997</c:v>
                </c:pt>
                <c:pt idx="178">
                  <c:v>33.096004499999999</c:v>
                </c:pt>
                <c:pt idx="179">
                  <c:v>33.458454099999997</c:v>
                </c:pt>
                <c:pt idx="180">
                  <c:v>33.363266000000003</c:v>
                </c:pt>
                <c:pt idx="181">
                  <c:v>33.517314900000002</c:v>
                </c:pt>
                <c:pt idx="182">
                  <c:v>34.335235599999997</c:v>
                </c:pt>
                <c:pt idx="183">
                  <c:v>33.6499138</c:v>
                </c:pt>
                <c:pt idx="184">
                  <c:v>34.699840500000001</c:v>
                </c:pt>
                <c:pt idx="185">
                  <c:v>33.194339800000002</c:v>
                </c:pt>
                <c:pt idx="186">
                  <c:v>33.517108899999997</c:v>
                </c:pt>
                <c:pt idx="187">
                  <c:v>33.500282300000002</c:v>
                </c:pt>
                <c:pt idx="188">
                  <c:v>32.577384899999998</c:v>
                </c:pt>
                <c:pt idx="189">
                  <c:v>32.833900499999999</c:v>
                </c:pt>
                <c:pt idx="190">
                  <c:v>32.663940400000001</c:v>
                </c:pt>
                <c:pt idx="191">
                  <c:v>31.897186300000001</c:v>
                </c:pt>
                <c:pt idx="192">
                  <c:v>32.693897200000002</c:v>
                </c:pt>
                <c:pt idx="193">
                  <c:v>33.601284</c:v>
                </c:pt>
                <c:pt idx="194">
                  <c:v>31.4879189</c:v>
                </c:pt>
                <c:pt idx="195">
                  <c:v>31.1206818</c:v>
                </c:pt>
                <c:pt idx="196">
                  <c:v>32.739700300000003</c:v>
                </c:pt>
                <c:pt idx="197">
                  <c:v>31.2800026</c:v>
                </c:pt>
                <c:pt idx="198">
                  <c:v>29.9707069</c:v>
                </c:pt>
                <c:pt idx="199">
                  <c:v>31.844017000000001</c:v>
                </c:pt>
                <c:pt idx="200">
                  <c:v>32.575313600000001</c:v>
                </c:pt>
                <c:pt idx="201">
                  <c:v>31.5912285</c:v>
                </c:pt>
                <c:pt idx="202">
                  <c:v>33.7145309</c:v>
                </c:pt>
                <c:pt idx="203">
                  <c:v>32.510017400000002</c:v>
                </c:pt>
                <c:pt idx="204">
                  <c:v>32.596805600000003</c:v>
                </c:pt>
                <c:pt idx="205">
                  <c:v>32.5609398</c:v>
                </c:pt>
                <c:pt idx="206">
                  <c:v>31.8463402</c:v>
                </c:pt>
                <c:pt idx="207">
                  <c:v>32.772277799999998</c:v>
                </c:pt>
                <c:pt idx="208">
                  <c:v>32.042156200000001</c:v>
                </c:pt>
                <c:pt idx="209">
                  <c:v>32.996906299999999</c:v>
                </c:pt>
                <c:pt idx="210">
                  <c:v>33.071193700000002</c:v>
                </c:pt>
                <c:pt idx="211">
                  <c:v>32.272937800000001</c:v>
                </c:pt>
                <c:pt idx="212">
                  <c:v>33.087554900000001</c:v>
                </c:pt>
                <c:pt idx="213">
                  <c:v>33.342323299999997</c:v>
                </c:pt>
                <c:pt idx="214">
                  <c:v>33.3417435</c:v>
                </c:pt>
                <c:pt idx="215">
                  <c:v>33.717380499999997</c:v>
                </c:pt>
                <c:pt idx="216">
                  <c:v>32.883682299999997</c:v>
                </c:pt>
                <c:pt idx="217">
                  <c:v>31.568637800000001</c:v>
                </c:pt>
              </c:numCache>
            </c:numRef>
          </c:val>
          <c:smooth val="0"/>
          <c:extLst>
            <c:ext xmlns:c16="http://schemas.microsoft.com/office/drawing/2014/chart" uri="{C3380CC4-5D6E-409C-BE32-E72D297353CC}">
              <c16:uniqueId val="{00000001-6259-46A6-9157-E66971188103}"/>
            </c:ext>
          </c:extLst>
        </c:ser>
        <c:dLbls>
          <c:showLegendKey val="0"/>
          <c:showVal val="0"/>
          <c:showCatName val="0"/>
          <c:showSerName val="0"/>
          <c:showPercent val="0"/>
          <c:showBubbleSize val="0"/>
        </c:dLbls>
        <c:smooth val="0"/>
        <c:axId val="642757304"/>
        <c:axId val="642754352"/>
      </c:lineChart>
      <c:catAx>
        <c:axId val="64275730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754352"/>
        <c:crosses val="autoZero"/>
        <c:auto val="1"/>
        <c:lblAlgn val="ctr"/>
        <c:lblOffset val="100"/>
        <c:noMultiLvlLbl val="0"/>
      </c:catAx>
      <c:valAx>
        <c:axId val="642754352"/>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7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a:t>
            </a:r>
            <a:r>
              <a:rPr lang="en-US" baseline="0"/>
              <a:t> - GSVS17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GSVS17!$J$1</c:f>
              <c:strCache>
                <c:ptCount val="1"/>
                <c:pt idx="0">
                  <c:v>G22.Alpha</c:v>
                </c:pt>
              </c:strCache>
            </c:strRef>
          </c:tx>
          <c:spPr>
            <a:ln w="28575" cap="rnd">
              <a:solidFill>
                <a:schemeClr val="accent1"/>
              </a:solidFill>
              <a:round/>
            </a:ln>
            <a:effectLst/>
          </c:spPr>
          <c:marker>
            <c:symbol val="none"/>
          </c:marker>
          <c:val>
            <c:numRef>
              <c:f>GSVS17!$J$2:$J$223</c:f>
              <c:numCache>
                <c:formatCode>General</c:formatCode>
                <c:ptCount val="222"/>
                <c:pt idx="0">
                  <c:v>62.7967072</c:v>
                </c:pt>
                <c:pt idx="1">
                  <c:v>62.809234600000003</c:v>
                </c:pt>
                <c:pt idx="2">
                  <c:v>62.605659500000002</c:v>
                </c:pt>
                <c:pt idx="3">
                  <c:v>61.109775499999998</c:v>
                </c:pt>
                <c:pt idx="4">
                  <c:v>62.682025899999999</c:v>
                </c:pt>
                <c:pt idx="5">
                  <c:v>61.763740499999997</c:v>
                </c:pt>
                <c:pt idx="6">
                  <c:v>63.682086900000002</c:v>
                </c:pt>
                <c:pt idx="7">
                  <c:v>61.148761700000001</c:v>
                </c:pt>
                <c:pt idx="8">
                  <c:v>60.972930900000001</c:v>
                </c:pt>
                <c:pt idx="9">
                  <c:v>60.529995</c:v>
                </c:pt>
                <c:pt idx="10">
                  <c:v>61.051197100000003</c:v>
                </c:pt>
                <c:pt idx="11">
                  <c:v>62.069232900000003</c:v>
                </c:pt>
                <c:pt idx="12">
                  <c:v>61.913524600000002</c:v>
                </c:pt>
                <c:pt idx="13">
                  <c:v>62.967987100000002</c:v>
                </c:pt>
                <c:pt idx="14">
                  <c:v>61.969955400000003</c:v>
                </c:pt>
                <c:pt idx="15">
                  <c:v>62.570095100000003</c:v>
                </c:pt>
                <c:pt idx="16">
                  <c:v>61.718040500000001</c:v>
                </c:pt>
                <c:pt idx="17">
                  <c:v>61.382663700000002</c:v>
                </c:pt>
                <c:pt idx="18">
                  <c:v>61.5589066</c:v>
                </c:pt>
                <c:pt idx="19">
                  <c:v>61.625213600000002</c:v>
                </c:pt>
                <c:pt idx="20">
                  <c:v>60.215526599999997</c:v>
                </c:pt>
                <c:pt idx="21">
                  <c:v>59.2660561</c:v>
                </c:pt>
                <c:pt idx="22">
                  <c:v>60.365497599999998</c:v>
                </c:pt>
                <c:pt idx="23">
                  <c:v>60.564876599999998</c:v>
                </c:pt>
                <c:pt idx="24">
                  <c:v>61.126743300000001</c:v>
                </c:pt>
                <c:pt idx="25">
                  <c:v>61.489589700000003</c:v>
                </c:pt>
                <c:pt idx="26">
                  <c:v>60.200099899999998</c:v>
                </c:pt>
                <c:pt idx="27">
                  <c:v>60.995719899999997</c:v>
                </c:pt>
                <c:pt idx="28">
                  <c:v>60.759628300000003</c:v>
                </c:pt>
                <c:pt idx="29">
                  <c:v>61.529274000000001</c:v>
                </c:pt>
                <c:pt idx="30">
                  <c:v>61.257034300000001</c:v>
                </c:pt>
                <c:pt idx="31">
                  <c:v>61.857025100000001</c:v>
                </c:pt>
                <c:pt idx="32">
                  <c:v>61.309307099999998</c:v>
                </c:pt>
                <c:pt idx="33">
                  <c:v>62.122051200000001</c:v>
                </c:pt>
                <c:pt idx="34">
                  <c:v>61.156868000000003</c:v>
                </c:pt>
                <c:pt idx="35">
                  <c:v>61.920070600000003</c:v>
                </c:pt>
                <c:pt idx="36">
                  <c:v>62.0230751</c:v>
                </c:pt>
                <c:pt idx="37">
                  <c:v>61.454444899999999</c:v>
                </c:pt>
                <c:pt idx="38">
                  <c:v>60.940559399999998</c:v>
                </c:pt>
                <c:pt idx="39">
                  <c:v>60.975791899999997</c:v>
                </c:pt>
                <c:pt idx="40">
                  <c:v>60.322231299999999</c:v>
                </c:pt>
                <c:pt idx="41">
                  <c:v>61.189979600000001</c:v>
                </c:pt>
                <c:pt idx="42">
                  <c:v>61.359268200000002</c:v>
                </c:pt>
                <c:pt idx="43">
                  <c:v>60.940700499999998</c:v>
                </c:pt>
                <c:pt idx="44">
                  <c:v>61.1476021</c:v>
                </c:pt>
                <c:pt idx="45">
                  <c:v>60.103076899999998</c:v>
                </c:pt>
                <c:pt idx="46">
                  <c:v>59.864975000000001</c:v>
                </c:pt>
                <c:pt idx="47">
                  <c:v>60.570461299999998</c:v>
                </c:pt>
                <c:pt idx="48">
                  <c:v>59.557186100000003</c:v>
                </c:pt>
                <c:pt idx="49">
                  <c:v>59.969341300000004</c:v>
                </c:pt>
                <c:pt idx="50">
                  <c:v>60.193954499999997</c:v>
                </c:pt>
                <c:pt idx="51">
                  <c:v>59.263324699999998</c:v>
                </c:pt>
                <c:pt idx="52">
                  <c:v>60.6666794</c:v>
                </c:pt>
                <c:pt idx="53">
                  <c:v>60.234115600000003</c:v>
                </c:pt>
                <c:pt idx="54">
                  <c:v>60.780132299999998</c:v>
                </c:pt>
                <c:pt idx="55">
                  <c:v>60.531044000000001</c:v>
                </c:pt>
                <c:pt idx="56">
                  <c:v>59.257816300000002</c:v>
                </c:pt>
                <c:pt idx="57">
                  <c:v>60.3215942</c:v>
                </c:pt>
                <c:pt idx="58">
                  <c:v>59.461689</c:v>
                </c:pt>
                <c:pt idx="59">
                  <c:v>59.357589699999998</c:v>
                </c:pt>
                <c:pt idx="60">
                  <c:v>61.194099399999999</c:v>
                </c:pt>
                <c:pt idx="61">
                  <c:v>60.1861076</c:v>
                </c:pt>
                <c:pt idx="62">
                  <c:v>60.423660300000002</c:v>
                </c:pt>
                <c:pt idx="63">
                  <c:v>60.3028908</c:v>
                </c:pt>
                <c:pt idx="64">
                  <c:v>57.9408569</c:v>
                </c:pt>
                <c:pt idx="65">
                  <c:v>58.555339799999999</c:v>
                </c:pt>
                <c:pt idx="66">
                  <c:v>59.284961699999997</c:v>
                </c:pt>
                <c:pt idx="67">
                  <c:v>58.020656600000002</c:v>
                </c:pt>
                <c:pt idx="68">
                  <c:v>59.241939500000001</c:v>
                </c:pt>
                <c:pt idx="69">
                  <c:v>59.133083300000003</c:v>
                </c:pt>
                <c:pt idx="70">
                  <c:v>58.643890399999997</c:v>
                </c:pt>
                <c:pt idx="71">
                  <c:v>58.412979100000001</c:v>
                </c:pt>
                <c:pt idx="72">
                  <c:v>59.4758797</c:v>
                </c:pt>
                <c:pt idx="73">
                  <c:v>59.015476200000002</c:v>
                </c:pt>
                <c:pt idx="74">
                  <c:v>58.441848800000002</c:v>
                </c:pt>
                <c:pt idx="75">
                  <c:v>57.616638199999997</c:v>
                </c:pt>
                <c:pt idx="76">
                  <c:v>56.561721800000001</c:v>
                </c:pt>
                <c:pt idx="77">
                  <c:v>58.8433609</c:v>
                </c:pt>
                <c:pt idx="78">
                  <c:v>59.220916699999997</c:v>
                </c:pt>
                <c:pt idx="79">
                  <c:v>60.095691700000003</c:v>
                </c:pt>
                <c:pt idx="80">
                  <c:v>59.1385918</c:v>
                </c:pt>
                <c:pt idx="81">
                  <c:v>59.3623276</c:v>
                </c:pt>
                <c:pt idx="82">
                  <c:v>59.367649100000001</c:v>
                </c:pt>
                <c:pt idx="83">
                  <c:v>59.495288799999997</c:v>
                </c:pt>
                <c:pt idx="84">
                  <c:v>58.867252299999997</c:v>
                </c:pt>
                <c:pt idx="85">
                  <c:v>59.808593799999997</c:v>
                </c:pt>
                <c:pt idx="86">
                  <c:v>57.684223199999998</c:v>
                </c:pt>
                <c:pt idx="87">
                  <c:v>59.256172200000002</c:v>
                </c:pt>
                <c:pt idx="88">
                  <c:v>58.931697800000002</c:v>
                </c:pt>
                <c:pt idx="89">
                  <c:v>60.704059600000001</c:v>
                </c:pt>
                <c:pt idx="90">
                  <c:v>60.795341499999999</c:v>
                </c:pt>
                <c:pt idx="91">
                  <c:v>60.161991100000002</c:v>
                </c:pt>
                <c:pt idx="92">
                  <c:v>59.220081299999997</c:v>
                </c:pt>
                <c:pt idx="93">
                  <c:v>59.147869100000001</c:v>
                </c:pt>
                <c:pt idx="94">
                  <c:v>59.783138299999997</c:v>
                </c:pt>
                <c:pt idx="95">
                  <c:v>58.054805799999997</c:v>
                </c:pt>
                <c:pt idx="96">
                  <c:v>58.133037600000002</c:v>
                </c:pt>
                <c:pt idx="97">
                  <c:v>58.853904700000001</c:v>
                </c:pt>
                <c:pt idx="98">
                  <c:v>58.797103900000003</c:v>
                </c:pt>
                <c:pt idx="99">
                  <c:v>58.797012299999999</c:v>
                </c:pt>
                <c:pt idx="100">
                  <c:v>59.132885000000002</c:v>
                </c:pt>
                <c:pt idx="101">
                  <c:v>58.397037500000003</c:v>
                </c:pt>
                <c:pt idx="102">
                  <c:v>57.627498600000003</c:v>
                </c:pt>
                <c:pt idx="103">
                  <c:v>59.703178399999999</c:v>
                </c:pt>
                <c:pt idx="104">
                  <c:v>59.908191700000003</c:v>
                </c:pt>
                <c:pt idx="105">
                  <c:v>60.2532158</c:v>
                </c:pt>
                <c:pt idx="106">
                  <c:v>60.199207299999998</c:v>
                </c:pt>
                <c:pt idx="107">
                  <c:v>60.844699900000002</c:v>
                </c:pt>
                <c:pt idx="108">
                  <c:v>61.000675200000003</c:v>
                </c:pt>
                <c:pt idx="109">
                  <c:v>60.6601906</c:v>
                </c:pt>
                <c:pt idx="110">
                  <c:v>60.761688200000002</c:v>
                </c:pt>
                <c:pt idx="111">
                  <c:v>59.703857399999997</c:v>
                </c:pt>
                <c:pt idx="112">
                  <c:v>58.866935699999999</c:v>
                </c:pt>
                <c:pt idx="113">
                  <c:v>60.147338900000001</c:v>
                </c:pt>
                <c:pt idx="114">
                  <c:v>61.242073099999999</c:v>
                </c:pt>
                <c:pt idx="115">
                  <c:v>61.821865099999997</c:v>
                </c:pt>
                <c:pt idx="116">
                  <c:v>62.173152899999998</c:v>
                </c:pt>
                <c:pt idx="117">
                  <c:v>61.721473699999997</c:v>
                </c:pt>
                <c:pt idx="118">
                  <c:v>62.750839200000001</c:v>
                </c:pt>
                <c:pt idx="119">
                  <c:v>62.858009299999999</c:v>
                </c:pt>
                <c:pt idx="120">
                  <c:v>62.429554000000003</c:v>
                </c:pt>
                <c:pt idx="121">
                  <c:v>62.442153900000001</c:v>
                </c:pt>
                <c:pt idx="122">
                  <c:v>62.377624500000003</c:v>
                </c:pt>
                <c:pt idx="123">
                  <c:v>63.485122699999998</c:v>
                </c:pt>
                <c:pt idx="124">
                  <c:v>64.015647900000005</c:v>
                </c:pt>
                <c:pt idx="125">
                  <c:v>63.248985300000001</c:v>
                </c:pt>
                <c:pt idx="126">
                  <c:v>64.350357099999997</c:v>
                </c:pt>
                <c:pt idx="127">
                  <c:v>64.075592</c:v>
                </c:pt>
                <c:pt idx="128">
                  <c:v>64.541938799999997</c:v>
                </c:pt>
                <c:pt idx="129">
                  <c:v>64.724052400000005</c:v>
                </c:pt>
                <c:pt idx="130">
                  <c:v>65.142074600000001</c:v>
                </c:pt>
                <c:pt idx="131">
                  <c:v>64.528442400000003</c:v>
                </c:pt>
                <c:pt idx="132">
                  <c:v>63.532649999999997</c:v>
                </c:pt>
                <c:pt idx="133">
                  <c:v>64.499977099999995</c:v>
                </c:pt>
                <c:pt idx="134">
                  <c:v>65.038635299999996</c:v>
                </c:pt>
                <c:pt idx="135">
                  <c:v>65.448417699999993</c:v>
                </c:pt>
                <c:pt idx="136">
                  <c:v>64.133895899999999</c:v>
                </c:pt>
                <c:pt idx="137">
                  <c:v>63.673229200000002</c:v>
                </c:pt>
                <c:pt idx="138">
                  <c:v>63.878833800000002</c:v>
                </c:pt>
                <c:pt idx="139">
                  <c:v>64.078102099999995</c:v>
                </c:pt>
                <c:pt idx="140">
                  <c:v>64.183380099999994</c:v>
                </c:pt>
                <c:pt idx="141">
                  <c:v>63.353145599999998</c:v>
                </c:pt>
                <c:pt idx="142">
                  <c:v>63.305400800000001</c:v>
                </c:pt>
                <c:pt idx="143">
                  <c:v>63.946891800000003</c:v>
                </c:pt>
                <c:pt idx="144">
                  <c:v>63.846843700000001</c:v>
                </c:pt>
                <c:pt idx="145">
                  <c:v>63.472206100000001</c:v>
                </c:pt>
                <c:pt idx="146">
                  <c:v>64.040573100000003</c:v>
                </c:pt>
                <c:pt idx="147">
                  <c:v>63.306575799999997</c:v>
                </c:pt>
                <c:pt idx="148">
                  <c:v>63.999729199999997</c:v>
                </c:pt>
                <c:pt idx="149">
                  <c:v>63.510467499999997</c:v>
                </c:pt>
                <c:pt idx="150">
                  <c:v>63.355476400000001</c:v>
                </c:pt>
                <c:pt idx="151">
                  <c:v>62.995506300000002</c:v>
                </c:pt>
                <c:pt idx="152">
                  <c:v>63.090347299999998</c:v>
                </c:pt>
                <c:pt idx="153">
                  <c:v>63.868171699999998</c:v>
                </c:pt>
                <c:pt idx="154">
                  <c:v>63.818706499999998</c:v>
                </c:pt>
                <c:pt idx="155">
                  <c:v>63.330108600000003</c:v>
                </c:pt>
                <c:pt idx="156">
                  <c:v>63.444614399999999</c:v>
                </c:pt>
                <c:pt idx="157">
                  <c:v>63.080097199999997</c:v>
                </c:pt>
                <c:pt idx="158">
                  <c:v>63.431053200000001</c:v>
                </c:pt>
                <c:pt idx="159">
                  <c:v>63.467903100000001</c:v>
                </c:pt>
                <c:pt idx="160">
                  <c:v>63.148021700000001</c:v>
                </c:pt>
                <c:pt idx="161">
                  <c:v>62.641113300000001</c:v>
                </c:pt>
                <c:pt idx="162">
                  <c:v>61.422847699999998</c:v>
                </c:pt>
                <c:pt idx="163">
                  <c:v>62.532966600000002</c:v>
                </c:pt>
                <c:pt idx="164">
                  <c:v>62.272327400000002</c:v>
                </c:pt>
                <c:pt idx="165">
                  <c:v>62.078891800000001</c:v>
                </c:pt>
                <c:pt idx="166">
                  <c:v>61.2449303</c:v>
                </c:pt>
                <c:pt idx="167">
                  <c:v>60.782589000000002</c:v>
                </c:pt>
                <c:pt idx="168">
                  <c:v>60.766983000000003</c:v>
                </c:pt>
                <c:pt idx="169">
                  <c:v>61.416900599999998</c:v>
                </c:pt>
                <c:pt idx="170">
                  <c:v>61.460895499999999</c:v>
                </c:pt>
                <c:pt idx="171">
                  <c:v>61.6480064</c:v>
                </c:pt>
                <c:pt idx="172">
                  <c:v>61.689651499999997</c:v>
                </c:pt>
                <c:pt idx="173">
                  <c:v>62.430618299999999</c:v>
                </c:pt>
                <c:pt idx="174">
                  <c:v>62.3867683</c:v>
                </c:pt>
                <c:pt idx="175">
                  <c:v>61.866752599999998</c:v>
                </c:pt>
                <c:pt idx="176">
                  <c:v>61.048610699999998</c:v>
                </c:pt>
                <c:pt idx="177">
                  <c:v>61.040138200000001</c:v>
                </c:pt>
                <c:pt idx="178">
                  <c:v>59.8857651</c:v>
                </c:pt>
                <c:pt idx="179">
                  <c:v>60.0074234</c:v>
                </c:pt>
                <c:pt idx="180">
                  <c:v>60.314971900000003</c:v>
                </c:pt>
                <c:pt idx="181">
                  <c:v>60.648189500000001</c:v>
                </c:pt>
                <c:pt idx="182">
                  <c:v>60.691577899999999</c:v>
                </c:pt>
                <c:pt idx="183">
                  <c:v>60.0354691</c:v>
                </c:pt>
                <c:pt idx="184">
                  <c:v>60.9120293</c:v>
                </c:pt>
                <c:pt idx="185">
                  <c:v>60.847419700000003</c:v>
                </c:pt>
                <c:pt idx="186">
                  <c:v>59.8557129</c:v>
                </c:pt>
                <c:pt idx="187">
                  <c:v>59.110111199999999</c:v>
                </c:pt>
                <c:pt idx="188">
                  <c:v>59.167999299999998</c:v>
                </c:pt>
                <c:pt idx="189">
                  <c:v>59.117542299999997</c:v>
                </c:pt>
                <c:pt idx="190">
                  <c:v>58.679916400000003</c:v>
                </c:pt>
                <c:pt idx="191">
                  <c:v>57.902534500000002</c:v>
                </c:pt>
                <c:pt idx="192">
                  <c:v>57.178913100000003</c:v>
                </c:pt>
                <c:pt idx="193">
                  <c:v>56.334693899999998</c:v>
                </c:pt>
                <c:pt idx="194">
                  <c:v>56.526767700000001</c:v>
                </c:pt>
                <c:pt idx="195">
                  <c:v>57.959484099999997</c:v>
                </c:pt>
                <c:pt idx="196">
                  <c:v>57.116241500000001</c:v>
                </c:pt>
                <c:pt idx="197">
                  <c:v>57.066577899999999</c:v>
                </c:pt>
                <c:pt idx="198">
                  <c:v>57.949024199999997</c:v>
                </c:pt>
                <c:pt idx="199">
                  <c:v>59.614616400000003</c:v>
                </c:pt>
                <c:pt idx="200">
                  <c:v>60.183669999999999</c:v>
                </c:pt>
                <c:pt idx="201">
                  <c:v>60.540908799999997</c:v>
                </c:pt>
                <c:pt idx="202">
                  <c:v>60.702503200000002</c:v>
                </c:pt>
                <c:pt idx="203">
                  <c:v>59.093330399999999</c:v>
                </c:pt>
                <c:pt idx="204">
                  <c:v>59.038509400000002</c:v>
                </c:pt>
                <c:pt idx="205">
                  <c:v>58.122135200000002</c:v>
                </c:pt>
                <c:pt idx="206">
                  <c:v>57.6924019</c:v>
                </c:pt>
                <c:pt idx="207">
                  <c:v>58.152801500000002</c:v>
                </c:pt>
                <c:pt idx="208">
                  <c:v>57.412315399999997</c:v>
                </c:pt>
                <c:pt idx="209">
                  <c:v>58.412933299999999</c:v>
                </c:pt>
                <c:pt idx="210">
                  <c:v>58.338172900000004</c:v>
                </c:pt>
                <c:pt idx="211">
                  <c:v>57.459301000000004</c:v>
                </c:pt>
                <c:pt idx="212">
                  <c:v>58.269996599999999</c:v>
                </c:pt>
                <c:pt idx="213">
                  <c:v>58.649623900000002</c:v>
                </c:pt>
                <c:pt idx="214">
                  <c:v>58.249210400000003</c:v>
                </c:pt>
                <c:pt idx="215">
                  <c:v>58.397590600000001</c:v>
                </c:pt>
                <c:pt idx="216">
                  <c:v>57.950561499999999</c:v>
                </c:pt>
                <c:pt idx="217">
                  <c:v>58.729137399999999</c:v>
                </c:pt>
                <c:pt idx="218">
                  <c:v>58.205459599999998</c:v>
                </c:pt>
                <c:pt idx="219">
                  <c:v>59.103469799999999</c:v>
                </c:pt>
                <c:pt idx="220">
                  <c:v>59.255008699999998</c:v>
                </c:pt>
                <c:pt idx="221">
                  <c:v>58.646972699999999</c:v>
                </c:pt>
              </c:numCache>
            </c:numRef>
          </c:val>
          <c:smooth val="0"/>
          <c:extLst>
            <c:ext xmlns:c16="http://schemas.microsoft.com/office/drawing/2014/chart" uri="{C3380CC4-5D6E-409C-BE32-E72D297353CC}">
              <c16:uniqueId val="{00000000-DDC3-40F0-9B73-C8B22B1080D8}"/>
            </c:ext>
          </c:extLst>
        </c:ser>
        <c:ser>
          <c:idx val="1"/>
          <c:order val="1"/>
          <c:tx>
            <c:strRef>
              <c:f>GSVS17!$K$1</c:f>
              <c:strCache>
                <c:ptCount val="1"/>
                <c:pt idx="0">
                  <c:v>G22Alpha.Ref</c:v>
                </c:pt>
              </c:strCache>
            </c:strRef>
          </c:tx>
          <c:spPr>
            <a:ln w="28575" cap="rnd">
              <a:solidFill>
                <a:schemeClr val="accent2"/>
              </a:solidFill>
              <a:round/>
            </a:ln>
            <a:effectLst/>
          </c:spPr>
          <c:marker>
            <c:symbol val="none"/>
          </c:marker>
          <c:val>
            <c:numRef>
              <c:f>GSVS17!$K$2:$K$223</c:f>
              <c:numCache>
                <c:formatCode>General</c:formatCode>
                <c:ptCount val="222"/>
                <c:pt idx="0">
                  <c:v>61.424621600000002</c:v>
                </c:pt>
                <c:pt idx="1">
                  <c:v>60.775253300000003</c:v>
                </c:pt>
                <c:pt idx="2">
                  <c:v>59.858200099999998</c:v>
                </c:pt>
                <c:pt idx="3">
                  <c:v>58.745788599999997</c:v>
                </c:pt>
                <c:pt idx="4">
                  <c:v>60.8882294</c:v>
                </c:pt>
                <c:pt idx="5">
                  <c:v>61.134712200000003</c:v>
                </c:pt>
                <c:pt idx="6">
                  <c:v>64.271148699999998</c:v>
                </c:pt>
                <c:pt idx="7">
                  <c:v>61.758529699999997</c:v>
                </c:pt>
                <c:pt idx="8">
                  <c:v>61.035537699999999</c:v>
                </c:pt>
                <c:pt idx="9">
                  <c:v>59.326194800000003</c:v>
                </c:pt>
                <c:pt idx="10">
                  <c:v>59.106601699999999</c:v>
                </c:pt>
                <c:pt idx="11">
                  <c:v>59.1811638</c:v>
                </c:pt>
                <c:pt idx="12">
                  <c:v>57.947101600000003</c:v>
                </c:pt>
                <c:pt idx="13">
                  <c:v>58.390705099999998</c:v>
                </c:pt>
                <c:pt idx="14">
                  <c:v>57.186481499999999</c:v>
                </c:pt>
                <c:pt idx="15">
                  <c:v>58.206672699999999</c:v>
                </c:pt>
                <c:pt idx="16">
                  <c:v>58.215614299999999</c:v>
                </c:pt>
                <c:pt idx="17">
                  <c:v>59.205719000000002</c:v>
                </c:pt>
                <c:pt idx="18">
                  <c:v>60.519741099999997</c:v>
                </c:pt>
                <c:pt idx="19">
                  <c:v>62.202453599999998</c:v>
                </c:pt>
                <c:pt idx="20">
                  <c:v>62.697868300000003</c:v>
                </c:pt>
                <c:pt idx="21">
                  <c:v>62.962058999999996</c:v>
                </c:pt>
                <c:pt idx="22">
                  <c:v>64.863349900000003</c:v>
                </c:pt>
                <c:pt idx="23">
                  <c:v>65.306800800000005</c:v>
                </c:pt>
                <c:pt idx="24">
                  <c:v>65.419807399999996</c:v>
                </c:pt>
                <c:pt idx="25">
                  <c:v>64.707756000000003</c:v>
                </c:pt>
                <c:pt idx="26">
                  <c:v>61.248024000000001</c:v>
                </c:pt>
                <c:pt idx="27">
                  <c:v>60.345092800000003</c:v>
                </c:pt>
                <c:pt idx="28">
                  <c:v>59.0897522</c:v>
                </c:pt>
                <c:pt idx="29">
                  <c:v>59.065666200000003</c:v>
                </c:pt>
                <c:pt idx="30">
                  <c:v>58.809009600000003</c:v>
                </c:pt>
                <c:pt idx="31">
                  <c:v>59.202041600000001</c:v>
                </c:pt>
                <c:pt idx="32">
                  <c:v>59.597553300000001</c:v>
                </c:pt>
                <c:pt idx="33">
                  <c:v>60.0309715</c:v>
                </c:pt>
                <c:pt idx="34">
                  <c:v>60.566459700000003</c:v>
                </c:pt>
                <c:pt idx="35">
                  <c:v>62.1156693</c:v>
                </c:pt>
                <c:pt idx="36">
                  <c:v>61.498794599999997</c:v>
                </c:pt>
                <c:pt idx="37">
                  <c:v>60.812671700000003</c:v>
                </c:pt>
                <c:pt idx="38">
                  <c:v>60.374073000000003</c:v>
                </c:pt>
                <c:pt idx="39">
                  <c:v>61.321083100000003</c:v>
                </c:pt>
                <c:pt idx="40">
                  <c:v>61.224304199999999</c:v>
                </c:pt>
                <c:pt idx="41">
                  <c:v>62.122726399999998</c:v>
                </c:pt>
                <c:pt idx="42">
                  <c:v>62.857330300000001</c:v>
                </c:pt>
                <c:pt idx="43">
                  <c:v>63.762794499999998</c:v>
                </c:pt>
                <c:pt idx="44">
                  <c:v>64.673996000000002</c:v>
                </c:pt>
                <c:pt idx="45">
                  <c:v>63.629631000000003</c:v>
                </c:pt>
                <c:pt idx="46">
                  <c:v>62.459533700000001</c:v>
                </c:pt>
                <c:pt idx="47">
                  <c:v>61.925109900000002</c:v>
                </c:pt>
                <c:pt idx="48">
                  <c:v>60.044082600000003</c:v>
                </c:pt>
                <c:pt idx="49">
                  <c:v>59.0744629</c:v>
                </c:pt>
                <c:pt idx="50">
                  <c:v>59.576709700000002</c:v>
                </c:pt>
                <c:pt idx="51">
                  <c:v>58.447505999999997</c:v>
                </c:pt>
                <c:pt idx="52">
                  <c:v>59.625396700000003</c:v>
                </c:pt>
                <c:pt idx="53">
                  <c:v>59.060825299999998</c:v>
                </c:pt>
                <c:pt idx="54">
                  <c:v>59.7735901</c:v>
                </c:pt>
                <c:pt idx="55">
                  <c:v>60.2515602</c:v>
                </c:pt>
                <c:pt idx="56">
                  <c:v>59.710147900000003</c:v>
                </c:pt>
                <c:pt idx="57">
                  <c:v>61.873809799999997</c:v>
                </c:pt>
                <c:pt idx="58">
                  <c:v>61.436744699999998</c:v>
                </c:pt>
                <c:pt idx="59">
                  <c:v>61.425361600000002</c:v>
                </c:pt>
                <c:pt idx="60">
                  <c:v>63.301589999999997</c:v>
                </c:pt>
                <c:pt idx="61">
                  <c:v>62.697189299999998</c:v>
                </c:pt>
                <c:pt idx="62">
                  <c:v>62.930725099999997</c:v>
                </c:pt>
                <c:pt idx="63">
                  <c:v>62.892723099999998</c:v>
                </c:pt>
                <c:pt idx="64">
                  <c:v>61.999977100000002</c:v>
                </c:pt>
                <c:pt idx="65">
                  <c:v>63.352928200000001</c:v>
                </c:pt>
                <c:pt idx="66">
                  <c:v>64.619064300000005</c:v>
                </c:pt>
                <c:pt idx="67">
                  <c:v>63.077926599999998</c:v>
                </c:pt>
                <c:pt idx="68">
                  <c:v>64.451919599999997</c:v>
                </c:pt>
                <c:pt idx="69">
                  <c:v>64.349548299999995</c:v>
                </c:pt>
                <c:pt idx="70">
                  <c:v>63.969444299999999</c:v>
                </c:pt>
                <c:pt idx="71">
                  <c:v>63.861312900000001</c:v>
                </c:pt>
                <c:pt idx="72">
                  <c:v>65.519905100000003</c:v>
                </c:pt>
                <c:pt idx="73">
                  <c:v>63.5770111</c:v>
                </c:pt>
                <c:pt idx="74">
                  <c:v>61.984451300000003</c:v>
                </c:pt>
                <c:pt idx="75">
                  <c:v>60.933910400000002</c:v>
                </c:pt>
                <c:pt idx="76">
                  <c:v>59.4589195</c:v>
                </c:pt>
                <c:pt idx="77">
                  <c:v>57.987396199999999</c:v>
                </c:pt>
                <c:pt idx="78">
                  <c:v>54.936923999999998</c:v>
                </c:pt>
                <c:pt idx="79">
                  <c:v>54.1941147</c:v>
                </c:pt>
                <c:pt idx="80">
                  <c:v>52.466548899999999</c:v>
                </c:pt>
                <c:pt idx="81">
                  <c:v>52.048858600000003</c:v>
                </c:pt>
                <c:pt idx="82">
                  <c:v>51.869609799999999</c:v>
                </c:pt>
                <c:pt idx="83">
                  <c:v>51.695278199999997</c:v>
                </c:pt>
                <c:pt idx="84">
                  <c:v>51.203372999999999</c:v>
                </c:pt>
                <c:pt idx="85">
                  <c:v>51.704284700000002</c:v>
                </c:pt>
                <c:pt idx="86">
                  <c:v>53.556404100000002</c:v>
                </c:pt>
                <c:pt idx="87">
                  <c:v>57.995960199999999</c:v>
                </c:pt>
                <c:pt idx="88">
                  <c:v>59.525073999999996</c:v>
                </c:pt>
                <c:pt idx="89">
                  <c:v>61.640686000000002</c:v>
                </c:pt>
                <c:pt idx="90">
                  <c:v>62.462844799999999</c:v>
                </c:pt>
                <c:pt idx="91">
                  <c:v>63.675918600000003</c:v>
                </c:pt>
                <c:pt idx="92">
                  <c:v>64.173378</c:v>
                </c:pt>
                <c:pt idx="93">
                  <c:v>65.619667100000001</c:v>
                </c:pt>
                <c:pt idx="94">
                  <c:v>67.134231600000007</c:v>
                </c:pt>
                <c:pt idx="95">
                  <c:v>65.381149300000004</c:v>
                </c:pt>
                <c:pt idx="96">
                  <c:v>63.923431399999998</c:v>
                </c:pt>
                <c:pt idx="97">
                  <c:v>64.043075599999995</c:v>
                </c:pt>
                <c:pt idx="98">
                  <c:v>63.209182699999999</c:v>
                </c:pt>
                <c:pt idx="99">
                  <c:v>61.842430100000001</c:v>
                </c:pt>
                <c:pt idx="100">
                  <c:v>61.3891068</c:v>
                </c:pt>
                <c:pt idx="101">
                  <c:v>61.490074200000002</c:v>
                </c:pt>
                <c:pt idx="102">
                  <c:v>61.895935100000003</c:v>
                </c:pt>
                <c:pt idx="103">
                  <c:v>64.220146200000002</c:v>
                </c:pt>
                <c:pt idx="104">
                  <c:v>65.529441800000001</c:v>
                </c:pt>
                <c:pt idx="105">
                  <c:v>66.637855500000001</c:v>
                </c:pt>
                <c:pt idx="106">
                  <c:v>67.270065299999999</c:v>
                </c:pt>
                <c:pt idx="107">
                  <c:v>67.240730299999996</c:v>
                </c:pt>
                <c:pt idx="108">
                  <c:v>67.066505399999997</c:v>
                </c:pt>
                <c:pt idx="109">
                  <c:v>64.803642300000007</c:v>
                </c:pt>
                <c:pt idx="110">
                  <c:v>63.4093704</c:v>
                </c:pt>
                <c:pt idx="111">
                  <c:v>61.4964905</c:v>
                </c:pt>
                <c:pt idx="112">
                  <c:v>60.0034256</c:v>
                </c:pt>
                <c:pt idx="113">
                  <c:v>60.548381800000001</c:v>
                </c:pt>
                <c:pt idx="114">
                  <c:v>61.264327999999999</c:v>
                </c:pt>
                <c:pt idx="115">
                  <c:v>61.9232254</c:v>
                </c:pt>
                <c:pt idx="116">
                  <c:v>62.281715400000003</c:v>
                </c:pt>
                <c:pt idx="117">
                  <c:v>61.753982499999999</c:v>
                </c:pt>
                <c:pt idx="118">
                  <c:v>62.792938200000002</c:v>
                </c:pt>
                <c:pt idx="119">
                  <c:v>63.0698547</c:v>
                </c:pt>
                <c:pt idx="120">
                  <c:v>63.082450899999998</c:v>
                </c:pt>
                <c:pt idx="121">
                  <c:v>63.237052900000002</c:v>
                </c:pt>
                <c:pt idx="122">
                  <c:v>63.047737099999999</c:v>
                </c:pt>
                <c:pt idx="123">
                  <c:v>63.704795799999999</c:v>
                </c:pt>
                <c:pt idx="124">
                  <c:v>64.175788900000001</c:v>
                </c:pt>
                <c:pt idx="125">
                  <c:v>63.219726600000001</c:v>
                </c:pt>
                <c:pt idx="126">
                  <c:v>64.141204799999997</c:v>
                </c:pt>
                <c:pt idx="127">
                  <c:v>63.673835799999999</c:v>
                </c:pt>
                <c:pt idx="128">
                  <c:v>64.052818299999998</c:v>
                </c:pt>
                <c:pt idx="129">
                  <c:v>64.160835300000002</c:v>
                </c:pt>
                <c:pt idx="130">
                  <c:v>64.462425199999998</c:v>
                </c:pt>
                <c:pt idx="131">
                  <c:v>63.617027299999997</c:v>
                </c:pt>
                <c:pt idx="132">
                  <c:v>62.406120299999998</c:v>
                </c:pt>
                <c:pt idx="133">
                  <c:v>63.411247299999999</c:v>
                </c:pt>
                <c:pt idx="134">
                  <c:v>64.512840299999993</c:v>
                </c:pt>
                <c:pt idx="135">
                  <c:v>65.735160800000003</c:v>
                </c:pt>
                <c:pt idx="136">
                  <c:v>64.801559400000002</c:v>
                </c:pt>
                <c:pt idx="137">
                  <c:v>64.678993199999994</c:v>
                </c:pt>
                <c:pt idx="138">
                  <c:v>65.168106100000003</c:v>
                </c:pt>
                <c:pt idx="139">
                  <c:v>65.422302200000004</c:v>
                </c:pt>
                <c:pt idx="140">
                  <c:v>65.316169700000003</c:v>
                </c:pt>
                <c:pt idx="141">
                  <c:v>64.117027300000004</c:v>
                </c:pt>
                <c:pt idx="142">
                  <c:v>63.465614299999999</c:v>
                </c:pt>
                <c:pt idx="143">
                  <c:v>63.711677600000002</c:v>
                </c:pt>
                <c:pt idx="144">
                  <c:v>63.300247200000001</c:v>
                </c:pt>
                <c:pt idx="145">
                  <c:v>62.853752100000001</c:v>
                </c:pt>
                <c:pt idx="146">
                  <c:v>63.546402</c:v>
                </c:pt>
                <c:pt idx="147">
                  <c:v>63.092697100000002</c:v>
                </c:pt>
                <c:pt idx="148">
                  <c:v>64.030265799999995</c:v>
                </c:pt>
                <c:pt idx="149">
                  <c:v>63.7593155</c:v>
                </c:pt>
                <c:pt idx="150">
                  <c:v>63.7950211</c:v>
                </c:pt>
                <c:pt idx="151">
                  <c:v>63.438644400000001</c:v>
                </c:pt>
                <c:pt idx="152">
                  <c:v>63.090042099999998</c:v>
                </c:pt>
                <c:pt idx="153">
                  <c:v>63.325546299999999</c:v>
                </c:pt>
                <c:pt idx="154">
                  <c:v>62.895256000000003</c:v>
                </c:pt>
                <c:pt idx="155">
                  <c:v>62.585701</c:v>
                </c:pt>
                <c:pt idx="156">
                  <c:v>63.428802500000003</c:v>
                </c:pt>
                <c:pt idx="157">
                  <c:v>63.961914100000001</c:v>
                </c:pt>
                <c:pt idx="158">
                  <c:v>64.943038900000005</c:v>
                </c:pt>
                <c:pt idx="159">
                  <c:v>65.4019318</c:v>
                </c:pt>
                <c:pt idx="160">
                  <c:v>65.167533899999995</c:v>
                </c:pt>
                <c:pt idx="161">
                  <c:v>64.1203079</c:v>
                </c:pt>
                <c:pt idx="162">
                  <c:v>61.893905599999997</c:v>
                </c:pt>
                <c:pt idx="163">
                  <c:v>62.200676000000001</c:v>
                </c:pt>
                <c:pt idx="164">
                  <c:v>60.754028300000002</c:v>
                </c:pt>
                <c:pt idx="165">
                  <c:v>59.853633899999998</c:v>
                </c:pt>
                <c:pt idx="166">
                  <c:v>58.748920400000003</c:v>
                </c:pt>
                <c:pt idx="167">
                  <c:v>58.515651699999999</c:v>
                </c:pt>
                <c:pt idx="168">
                  <c:v>58.346126599999998</c:v>
                </c:pt>
                <c:pt idx="169">
                  <c:v>59.096309699999999</c:v>
                </c:pt>
                <c:pt idx="170">
                  <c:v>59.385784100000002</c:v>
                </c:pt>
                <c:pt idx="171">
                  <c:v>59.935127299999998</c:v>
                </c:pt>
                <c:pt idx="172">
                  <c:v>60.715530399999999</c:v>
                </c:pt>
                <c:pt idx="173">
                  <c:v>61.877098099999998</c:v>
                </c:pt>
                <c:pt idx="174">
                  <c:v>62.056266800000003</c:v>
                </c:pt>
                <c:pt idx="175">
                  <c:v>61.245491000000001</c:v>
                </c:pt>
                <c:pt idx="176">
                  <c:v>59.925930000000001</c:v>
                </c:pt>
                <c:pt idx="177">
                  <c:v>58.9400215</c:v>
                </c:pt>
                <c:pt idx="178">
                  <c:v>57.971443200000003</c:v>
                </c:pt>
                <c:pt idx="179">
                  <c:v>58.139862100000002</c:v>
                </c:pt>
                <c:pt idx="180">
                  <c:v>58.250453899999997</c:v>
                </c:pt>
                <c:pt idx="181">
                  <c:v>58.648082700000003</c:v>
                </c:pt>
                <c:pt idx="182">
                  <c:v>58.079704300000003</c:v>
                </c:pt>
                <c:pt idx="183">
                  <c:v>57.561721800000001</c:v>
                </c:pt>
                <c:pt idx="184">
                  <c:v>59.114494299999997</c:v>
                </c:pt>
                <c:pt idx="185">
                  <c:v>60.0661354</c:v>
                </c:pt>
                <c:pt idx="186">
                  <c:v>60.046169300000003</c:v>
                </c:pt>
                <c:pt idx="187">
                  <c:v>59.739288299999998</c:v>
                </c:pt>
                <c:pt idx="188">
                  <c:v>60.840061200000001</c:v>
                </c:pt>
                <c:pt idx="189">
                  <c:v>61.0582657</c:v>
                </c:pt>
                <c:pt idx="190">
                  <c:v>58.859321600000001</c:v>
                </c:pt>
                <c:pt idx="191">
                  <c:v>56.506805399999998</c:v>
                </c:pt>
                <c:pt idx="192">
                  <c:v>54.785911599999999</c:v>
                </c:pt>
                <c:pt idx="193">
                  <c:v>55.427303299999998</c:v>
                </c:pt>
                <c:pt idx="194">
                  <c:v>55.203018200000002</c:v>
                </c:pt>
                <c:pt idx="195">
                  <c:v>55.617847400000002</c:v>
                </c:pt>
                <c:pt idx="196">
                  <c:v>55.7079582</c:v>
                </c:pt>
                <c:pt idx="197">
                  <c:v>55.340061200000001</c:v>
                </c:pt>
                <c:pt idx="198">
                  <c:v>55.331085199999997</c:v>
                </c:pt>
                <c:pt idx="199">
                  <c:v>56.816055300000002</c:v>
                </c:pt>
                <c:pt idx="200">
                  <c:v>58.083400699999999</c:v>
                </c:pt>
                <c:pt idx="201">
                  <c:v>59.686202999999999</c:v>
                </c:pt>
                <c:pt idx="202">
                  <c:v>61.2700119</c:v>
                </c:pt>
                <c:pt idx="203">
                  <c:v>59.801898999999999</c:v>
                </c:pt>
                <c:pt idx="204">
                  <c:v>59.128925299999999</c:v>
                </c:pt>
                <c:pt idx="205">
                  <c:v>57.416919700000001</c:v>
                </c:pt>
                <c:pt idx="206">
                  <c:v>56.261234299999998</c:v>
                </c:pt>
                <c:pt idx="207">
                  <c:v>56.478939099999998</c:v>
                </c:pt>
                <c:pt idx="208">
                  <c:v>55.903850599999998</c:v>
                </c:pt>
                <c:pt idx="209">
                  <c:v>57.555934899999997</c:v>
                </c:pt>
                <c:pt idx="210">
                  <c:v>58.231857300000001</c:v>
                </c:pt>
                <c:pt idx="211">
                  <c:v>58.029167200000003</c:v>
                </c:pt>
                <c:pt idx="212">
                  <c:v>59.256664299999997</c:v>
                </c:pt>
                <c:pt idx="213">
                  <c:v>60.034240699999998</c:v>
                </c:pt>
                <c:pt idx="214">
                  <c:v>59.793266299999999</c:v>
                </c:pt>
                <c:pt idx="215">
                  <c:v>60.147926300000002</c:v>
                </c:pt>
                <c:pt idx="216">
                  <c:v>59.577461200000002</c:v>
                </c:pt>
                <c:pt idx="217">
                  <c:v>60.082599600000002</c:v>
                </c:pt>
                <c:pt idx="218">
                  <c:v>59.466430699999997</c:v>
                </c:pt>
                <c:pt idx="219">
                  <c:v>60.0070877</c:v>
                </c:pt>
                <c:pt idx="220">
                  <c:v>60.020046200000003</c:v>
                </c:pt>
                <c:pt idx="221">
                  <c:v>59.052501700000001</c:v>
                </c:pt>
              </c:numCache>
            </c:numRef>
          </c:val>
          <c:smooth val="0"/>
          <c:extLst>
            <c:ext xmlns:c16="http://schemas.microsoft.com/office/drawing/2014/chart" uri="{C3380CC4-5D6E-409C-BE32-E72D297353CC}">
              <c16:uniqueId val="{00000001-DDC3-40F0-9B73-C8B22B1080D8}"/>
            </c:ext>
          </c:extLst>
        </c:ser>
        <c:dLbls>
          <c:showLegendKey val="0"/>
          <c:showVal val="0"/>
          <c:showCatName val="0"/>
          <c:showSerName val="0"/>
          <c:showPercent val="0"/>
          <c:showBubbleSize val="0"/>
        </c:dLbls>
        <c:smooth val="0"/>
        <c:axId val="420626400"/>
        <c:axId val="420624432"/>
      </c:lineChart>
      <c:catAx>
        <c:axId val="4206264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24432"/>
        <c:crosses val="autoZero"/>
        <c:auto val="1"/>
        <c:lblAlgn val="ctr"/>
        <c:lblOffset val="100"/>
        <c:noMultiLvlLbl val="0"/>
      </c:catAx>
      <c:valAx>
        <c:axId val="4206244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2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184581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279442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162000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5641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28256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17576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28065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116349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80632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128849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322017D-6233-44EF-B1C6-176461D8FA20}" type="datetimeFigureOut">
              <a:rPr lang="zh-CN" altLang="en-US" smtClean="0"/>
              <a:t>2023/12/7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322891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322017D-6233-44EF-B1C6-176461D8FA20}" type="datetimeFigureOut">
              <a:rPr lang="zh-CN" altLang="en-US" smtClean="0"/>
              <a:t>2023/12/7</a:t>
            </a:fld>
            <a:endParaRPr lang="zh-CN" alt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364BCFE-D8F4-482C-A53B-E4D76F0F37BB}" type="slidenum">
              <a:rPr lang="zh-CN" altLang="en-US" smtClean="0"/>
              <a:t>‹#›</a:t>
            </a:fld>
            <a:endParaRPr lang="zh-CN" altLang="en-US"/>
          </a:p>
        </p:txBody>
      </p:sp>
    </p:spTree>
    <p:extLst>
      <p:ext uri="{BB962C8B-B14F-4D97-AF65-F5344CB8AC3E}">
        <p14:creationId xmlns:p14="http://schemas.microsoft.com/office/powerpoint/2010/main" val="3852439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chart" Target="../charts/chart3.xml"/><Relationship Id="rId3" Type="http://schemas.openxmlformats.org/officeDocument/2006/relationships/hyperlink" Target="https://sites.ps.uci.edu/morlighem/dataproducts/bedmachine-greenland/"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chart" Target="../charts/chart2.xml"/><Relationship Id="rId2" Type="http://schemas.openxmlformats.org/officeDocument/2006/relationships/hyperlink" Target="https://agu.confex.com/agu/fm23/meetingapp.cgi/Paper/1399255" TargetMode="External"/><Relationship Id="rId16"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804AD4BA-F47D-4894-9469-C4162D0C3F82}"/>
              </a:ext>
            </a:extLst>
          </p:cNvPr>
          <p:cNvSpPr txBox="1"/>
          <p:nvPr/>
        </p:nvSpPr>
        <p:spPr>
          <a:xfrm>
            <a:off x="11506226" y="10045649"/>
            <a:ext cx="10589076" cy="2474524"/>
          </a:xfrm>
          <a:prstGeom prst="rect">
            <a:avLst/>
          </a:prstGeom>
          <a:solidFill>
            <a:schemeClr val="bg1"/>
          </a:solidFill>
        </p:spPr>
        <p:txBody>
          <a:bodyPr wrap="square" rtlCol="0">
            <a:spAutoFit/>
          </a:bodyPr>
          <a:lstStyle/>
          <a:p>
            <a:pPr algn="ctr"/>
            <a:endParaRPr lang="en-US" sz="5760" b="1" dirty="0"/>
          </a:p>
          <a:p>
            <a:pPr algn="ctr"/>
            <a:endParaRPr lang="en-US" sz="5760" b="1" dirty="0"/>
          </a:p>
          <a:p>
            <a:endParaRPr lang="en-US" sz="3960" dirty="0"/>
          </a:p>
        </p:txBody>
      </p:sp>
      <p:sp>
        <p:nvSpPr>
          <p:cNvPr id="2" name="TextBox 1"/>
          <p:cNvSpPr txBox="1"/>
          <p:nvPr/>
        </p:nvSpPr>
        <p:spPr>
          <a:xfrm>
            <a:off x="12209461" y="18480744"/>
            <a:ext cx="410148" cy="4113306"/>
          </a:xfrm>
          <a:prstGeom prst="rect">
            <a:avLst/>
          </a:prstGeom>
          <a:noFill/>
        </p:spPr>
        <p:txBody>
          <a:bodyPr wrap="square" rtlCol="0">
            <a:spAutoFit/>
          </a:bodyPr>
          <a:lstStyle/>
          <a:p>
            <a:endParaRPr lang="en-US" sz="26129"/>
          </a:p>
        </p:txBody>
      </p:sp>
      <p:sp>
        <p:nvSpPr>
          <p:cNvPr id="3" name="Title 2">
            <a:extLst>
              <a:ext uri="{FF2B5EF4-FFF2-40B4-BE49-F238E27FC236}">
                <a16:creationId xmlns:a16="http://schemas.microsoft.com/office/drawing/2014/main" id="{76B4FA41-8CDF-456E-A9C9-59CFD2529132}"/>
              </a:ext>
            </a:extLst>
          </p:cNvPr>
          <p:cNvSpPr>
            <a:spLocks noGrp="1"/>
          </p:cNvSpPr>
          <p:nvPr>
            <p:ph type="title"/>
          </p:nvPr>
        </p:nvSpPr>
        <p:spPr>
          <a:xfrm>
            <a:off x="3023237" y="2194560"/>
            <a:ext cx="38429563" cy="2103868"/>
          </a:xfrm>
        </p:spPr>
        <p:txBody>
          <a:bodyPr>
            <a:normAutofit/>
          </a:bodyPr>
          <a:lstStyle/>
          <a:p>
            <a:pPr algn="ctr"/>
            <a:r>
              <a:rPr lang="en-US" sz="9600" b="1" dirty="0">
                <a:solidFill>
                  <a:srgbClr val="365F91"/>
                </a:solidFill>
                <a:effectLst/>
                <a:latin typeface="Arial" panose="020B0604020202020204" pitchFamily="34" charset="0"/>
                <a:ea typeface="Times New Roman" panose="02020603050405020304" pitchFamily="18" charset="0"/>
                <a:cs typeface="Arial" panose="020B0604020202020204" pitchFamily="34" charset="0"/>
              </a:rPr>
              <a:t>GEOID2022 </a:t>
            </a:r>
            <a:r>
              <a:rPr lang="en-US" sz="9600" b="1" dirty="0">
                <a:solidFill>
                  <a:srgbClr val="365F91"/>
                </a:solidFill>
                <a:latin typeface="Arial" panose="020B0604020202020204" pitchFamily="34" charset="0"/>
                <a:ea typeface="Times New Roman" panose="02020603050405020304" pitchFamily="18" charset="0"/>
                <a:cs typeface="Arial" panose="020B0604020202020204" pitchFamily="34" charset="0"/>
              </a:rPr>
              <a:t>Alpha</a:t>
            </a:r>
            <a:r>
              <a:rPr lang="en-US" sz="96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n-US" sz="9600" b="1" dirty="0">
                <a:solidFill>
                  <a:srgbClr val="365F91"/>
                </a:solidFill>
                <a:effectLst/>
                <a:latin typeface="Arial" panose="020B0604020202020204" pitchFamily="34" charset="0"/>
                <a:ea typeface="Times New Roman" panose="02020603050405020304" pitchFamily="18" charset="0"/>
                <a:cs typeface="Arial" panose="020B0604020202020204" pitchFamily="34" charset="0"/>
              </a:rPr>
              <a:t>, a prototype geoid for NAPGD2022    </a:t>
            </a:r>
            <a:r>
              <a:rPr lang="en-US" sz="4400" b="0" i="0" u="none" strike="noStrike" dirty="0">
                <a:solidFill>
                  <a:srgbClr val="0051CA"/>
                </a:solidFill>
                <a:effectLst/>
                <a:latin typeface="Montserrat" panose="020B0604020202020204" pitchFamily="2" charset="0"/>
                <a:hlinkClick r:id="rId2"/>
              </a:rPr>
              <a:t>G33A-0529</a:t>
            </a:r>
            <a:endParaRPr lang="en-US" sz="236400" dirty="0"/>
          </a:p>
        </p:txBody>
      </p:sp>
      <p:sp>
        <p:nvSpPr>
          <p:cNvPr id="5" name="Text Placeholder 4">
            <a:extLst>
              <a:ext uri="{FF2B5EF4-FFF2-40B4-BE49-F238E27FC236}">
                <a16:creationId xmlns:a16="http://schemas.microsoft.com/office/drawing/2014/main" id="{2FFE46FB-D74B-4AAA-AEFE-9188C0C05AE8}"/>
              </a:ext>
            </a:extLst>
          </p:cNvPr>
          <p:cNvSpPr>
            <a:spLocks noGrp="1"/>
          </p:cNvSpPr>
          <p:nvPr>
            <p:ph type="body" sz="half" idx="2"/>
          </p:nvPr>
        </p:nvSpPr>
        <p:spPr>
          <a:xfrm>
            <a:off x="1361639" y="6830424"/>
            <a:ext cx="13426190" cy="25085040"/>
          </a:xfrm>
        </p:spPr>
        <p:txBody>
          <a:bodyPr>
            <a:normAutofit fontScale="62500" lnSpcReduction="20000"/>
          </a:bodyPr>
          <a:lstStyle/>
          <a:p>
            <a:pPr algn="ctr">
              <a:spcBef>
                <a:spcPts val="1200"/>
              </a:spcBef>
            </a:pPr>
            <a:r>
              <a:rPr lang="en-US" sz="7000" b="1" dirty="0"/>
              <a:t>Abstract</a:t>
            </a:r>
            <a:r>
              <a:rPr lang="en-US" sz="5400" b="1" dirty="0"/>
              <a:t> </a:t>
            </a:r>
            <a:endParaRPr lang="en-US" sz="2400" b="1" dirty="0"/>
          </a:p>
          <a:p>
            <a:pPr>
              <a:lnSpc>
                <a:spcPct val="120000"/>
              </a:lnSpc>
              <a:spcBef>
                <a:spcPts val="1200"/>
              </a:spcBef>
            </a:pPr>
            <a:r>
              <a:rPr lang="en-US" sz="3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GEOID2022 will be a realization of a geoid model for the North American-Pacific Geopotential Datum of 2022 (NAPGD2022). This presentation focuses on a prototype of the geoid model developed jointly by three agencies of the U.S.A., Canada and Mexico, NGS, CGS and INEGI. We will present computation procedures and methods by each agency, data compilation (terrestrial, GRAV-D airborne gravity, satellite altimetric and shipborne gravity, icesheet data, and the digital elevation model), development of the reference Earth's Gravitational Model (EGM), weighting strategy toward a single geoid model, and results of evaluation against independent data sets.</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US" sz="7000" b="1" dirty="0"/>
              <a:t>Data used</a:t>
            </a:r>
          </a:p>
          <a:p>
            <a:pPr marL="0" marR="0">
              <a:lnSpc>
                <a:spcPct val="120000"/>
              </a:lnSpc>
              <a:spcBef>
                <a:spcPts val="0"/>
              </a:spcBef>
              <a:spcAft>
                <a:spcPts val="800"/>
              </a:spcAft>
            </a:pPr>
            <a:r>
              <a:rPr lang="en-US" sz="3800" dirty="0">
                <a:effectLst/>
                <a:latin typeface="Arial" panose="020B0604020202020204" pitchFamily="34" charset="0"/>
                <a:ea typeface="Calibri" panose="020F0502020204030204" pitchFamily="34" charset="0"/>
                <a:cs typeface="Arial" panose="020B0604020202020204" pitchFamily="34" charset="0"/>
              </a:rPr>
              <a:t>The following data sets are used for geoid computation:</a:t>
            </a:r>
          </a:p>
          <a:p>
            <a:pPr marL="342900" marR="0" lvl="0" indent="-342900">
              <a:lnSpc>
                <a:spcPct val="115000"/>
              </a:lnSpc>
              <a:spcBef>
                <a:spcPts val="1200"/>
              </a:spcBef>
              <a:spcAft>
                <a:spcPts val="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GOCO06S satellite gravity model (</a:t>
            </a:r>
            <a:r>
              <a:rPr lang="en-US" sz="3800" u="none" strike="noStrike" dirty="0" err="1">
                <a:effectLst/>
                <a:latin typeface="Arial" panose="020B0604020202020204" pitchFamily="34" charset="0"/>
                <a:ea typeface="Times New Roman" panose="02020603050405020304" pitchFamily="18" charset="0"/>
                <a:cs typeface="Arial" panose="020B0604020202020204" pitchFamily="34" charset="0"/>
              </a:rPr>
              <a:t>Kvas</a:t>
            </a: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 et al., 2021)</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Cardo"/>
                <a:cs typeface="Arial" panose="020B0604020202020204" pitchFamily="34" charset="0"/>
              </a:rPr>
              <a:t>Terrestrial gravity:</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Cardo"/>
                <a:cs typeface="Arial" panose="020B0604020202020204" pitchFamily="34" charset="0"/>
              </a:rPr>
              <a:t> National Geospatial-Intelligence Agency (NGA) data covers the area -5 ̊ ≤ latitude ≤ 85 ̊; 170 ̊ ≤ longitude ≤ 350 ̊.</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National Geodetic Survey (NGS)  data provides supplemental coverage to the  NGA data</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Canadian Geodetic Survey (CGS) data covers Canada lands. </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INEGI data provides supplemental coverage to NGA data in Mexico</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Reprocessed GRAV-D airborne gravity data (96% completion)</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Cardo"/>
                <a:cs typeface="Arial" panose="020B0604020202020204" pitchFamily="34" charset="0"/>
              </a:rPr>
              <a:t>Arctic Gravity Project (</a:t>
            </a:r>
            <a:r>
              <a:rPr lang="en-US" sz="3800" u="none" strike="noStrike" dirty="0" err="1">
                <a:effectLst/>
                <a:latin typeface="Arial" panose="020B0604020202020204" pitchFamily="34" charset="0"/>
                <a:ea typeface="Cardo"/>
                <a:cs typeface="Arial" panose="020B0604020202020204" pitchFamily="34" charset="0"/>
              </a:rPr>
              <a:t>ArcGP</a:t>
            </a:r>
            <a:r>
              <a:rPr lang="en-US" sz="3800" u="none" strike="noStrike" dirty="0">
                <a:effectLst/>
                <a:latin typeface="Arial" panose="020B0604020202020204" pitchFamily="34" charset="0"/>
                <a:ea typeface="Cardo"/>
                <a:cs typeface="Arial" panose="020B0604020202020204" pitchFamily="34" charset="0"/>
              </a:rPr>
              <a:t>) data provided by NGA in a 3-arcmin. grid covering 60 ̊ ≤ latitude ≤ 90 ̊; 0 ̊ ≤ longitude ≤ 360 ̊</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DTU21, a 30-arcsec. grid of marine gravity anomalies derived from satellite altimetry data (Andersen personal communication)</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DEM2022, a 3-arcsec. digital elevation model (</a:t>
            </a:r>
            <a:r>
              <a:rPr lang="en-US" sz="3800" u="none" strike="noStrike" dirty="0" err="1">
                <a:effectLst/>
                <a:latin typeface="Arial" panose="020B0604020202020204" pitchFamily="34" charset="0"/>
                <a:ea typeface="Times New Roman" panose="02020603050405020304" pitchFamily="18" charset="0"/>
                <a:cs typeface="Arial" panose="020B0604020202020204" pitchFamily="34" charset="0"/>
              </a:rPr>
              <a:t>Krcmaric</a:t>
            </a: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 and Li., 2023)</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3800" u="none" strike="noStrike" dirty="0" err="1">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BedMachine</a:t>
            </a: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 Greenland ice thickness grid (</a:t>
            </a:r>
            <a:r>
              <a:rPr lang="en-US" sz="3800" u="none" strike="noStrike" dirty="0" err="1">
                <a:effectLst/>
                <a:latin typeface="Arial" panose="020B0604020202020204" pitchFamily="34" charset="0"/>
                <a:ea typeface="Times New Roman" panose="02020603050405020304" pitchFamily="18" charset="0"/>
                <a:cs typeface="Arial" panose="020B0604020202020204" pitchFamily="34" charset="0"/>
              </a:rPr>
              <a:t>Morlighem</a:t>
            </a: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 M. et al., 2017)).</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1200"/>
              </a:spcAft>
              <a:buFont typeface="Arial" panose="020B0604020202020204" pitchFamily="34" charset="0"/>
              <a:buChar char="●"/>
            </a:pPr>
            <a:r>
              <a:rPr lang="en-US" sz="3800" u="none" strike="noStrike" dirty="0">
                <a:effectLst/>
                <a:latin typeface="Arial" panose="020B0604020202020204" pitchFamily="34" charset="0"/>
                <a:ea typeface="Times New Roman" panose="02020603050405020304" pitchFamily="18" charset="0"/>
                <a:cs typeface="Arial" panose="020B0604020202020204" pitchFamily="34" charset="0"/>
              </a:rPr>
              <a:t>Goddard Space Flight Center L1B GRACE/GRACE-FO mascon trend solutions (dynamic component)</a:t>
            </a:r>
            <a:endParaRPr lang="en-US" sz="3800" u="none" strike="noStrike" dirty="0">
              <a:effectLst/>
              <a:latin typeface="Arial" panose="020B0604020202020204" pitchFamily="34" charset="0"/>
              <a:ea typeface="Arial" panose="020B0604020202020204" pitchFamily="34" charset="0"/>
              <a:cs typeface="Arial" panose="020B0604020202020204" pitchFamily="34" charset="0"/>
            </a:endParaRPr>
          </a:p>
          <a:p>
            <a:pPr marR="0" lvl="0">
              <a:lnSpc>
                <a:spcPct val="107000"/>
              </a:lnSpc>
              <a:spcBef>
                <a:spcPts val="0"/>
              </a:spcBef>
              <a:spcAft>
                <a:spcPts val="800"/>
              </a:spcAft>
            </a:pPr>
            <a:endParaRPr lang="en-US" sz="1100" b="1" dirty="0">
              <a:latin typeface="Arial" panose="020B0604020202020204" pitchFamily="34" charset="0"/>
              <a:cs typeface="Arial" panose="020B0604020202020204" pitchFamily="34" charset="0"/>
            </a:endParaRPr>
          </a:p>
          <a:p>
            <a:pPr marR="0" lvl="0" algn="ctr">
              <a:lnSpc>
                <a:spcPct val="107000"/>
              </a:lnSpc>
              <a:spcBef>
                <a:spcPts val="0"/>
              </a:spcBef>
              <a:spcAft>
                <a:spcPts val="800"/>
              </a:spcAft>
            </a:pPr>
            <a:r>
              <a:rPr lang="en-US" sz="5100" b="1" dirty="0">
                <a:solidFill>
                  <a:schemeClr val="accent1"/>
                </a:solidFill>
              </a:rPr>
              <a:t>GRAV-D airborne gravity data reprocessing</a:t>
            </a:r>
          </a:p>
          <a:p>
            <a:pPr marR="0" lvl="0">
              <a:lnSpc>
                <a:spcPct val="107000"/>
              </a:lnSpc>
              <a:spcBef>
                <a:spcPts val="0"/>
              </a:spcBef>
              <a:spcAft>
                <a:spcPts val="800"/>
              </a:spcAft>
            </a:pPr>
            <a:endParaRPr lang="en-US" sz="7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gn="ctr">
              <a:lnSpc>
                <a:spcPct val="107000"/>
              </a:lnSpc>
              <a:spcBef>
                <a:spcPts val="0"/>
              </a:spcBef>
              <a:spcAft>
                <a:spcPts val="800"/>
              </a:spcAft>
            </a:pPr>
            <a:r>
              <a:rPr lang="en-US" sz="4500" dirty="0">
                <a:solidFill>
                  <a:schemeClr val="accent1"/>
                </a:solidFill>
                <a:latin typeface="Arial" panose="020B0604020202020204" pitchFamily="34" charset="0"/>
                <a:ea typeface="Calibri" panose="020F0502020204030204" pitchFamily="34" charset="0"/>
                <a:cs typeface="Arial" panose="020B0604020202020204" pitchFamily="34" charset="0"/>
              </a:rPr>
              <a:t>GRAV-D residual gravity disturbances after reprocessing</a:t>
            </a:r>
            <a:r>
              <a:rPr lang="en-US" sz="4500" b="1" dirty="0">
                <a:solidFill>
                  <a:schemeClr val="accent1"/>
                </a:solidFill>
              </a:rPr>
              <a:t>      </a:t>
            </a:r>
            <a:r>
              <a:rPr lang="en-US" sz="4500" dirty="0">
                <a:solidFill>
                  <a:schemeClr val="accent1"/>
                </a:solidFill>
              </a:rPr>
              <a:t> </a:t>
            </a:r>
          </a:p>
        </p:txBody>
      </p:sp>
      <p:sp>
        <p:nvSpPr>
          <p:cNvPr id="25" name="Text Placeholder 4">
            <a:extLst>
              <a:ext uri="{FF2B5EF4-FFF2-40B4-BE49-F238E27FC236}">
                <a16:creationId xmlns:a16="http://schemas.microsoft.com/office/drawing/2014/main" id="{5BC0EE53-935D-4FAA-AECB-F0D137DD38E2}"/>
              </a:ext>
            </a:extLst>
          </p:cNvPr>
          <p:cNvSpPr txBox="1">
            <a:spLocks/>
          </p:cNvSpPr>
          <p:nvPr/>
        </p:nvSpPr>
        <p:spPr>
          <a:xfrm>
            <a:off x="2428709" y="13655610"/>
            <a:ext cx="14156054" cy="18324495"/>
          </a:xfrm>
          <a:prstGeom prst="rect">
            <a:avLst/>
          </a:prstGeom>
        </p:spPr>
        <p:txBody>
          <a:bodyPr vert="horz" lIns="91440" tIns="45720" rIns="91440" bIns="45720" rtlCol="0">
            <a:normAutofit/>
          </a:bodyPr>
          <a:lstStyle>
            <a:lvl1pPr marL="0" indent="0" algn="l" defTabSz="4389120" rtl="0" eaLnBrk="1" latinLnBrk="0" hangingPunct="1">
              <a:lnSpc>
                <a:spcPct val="90000"/>
              </a:lnSpc>
              <a:spcBef>
                <a:spcPts val="4800"/>
              </a:spcBef>
              <a:buFont typeface="Arial" panose="020B0604020202020204" pitchFamily="34" charset="0"/>
              <a:buNone/>
              <a:defRPr sz="768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endParaRPr lang="en-US" dirty="0"/>
          </a:p>
        </p:txBody>
      </p:sp>
      <p:sp>
        <p:nvSpPr>
          <p:cNvPr id="26" name="Text Placeholder 4">
            <a:extLst>
              <a:ext uri="{FF2B5EF4-FFF2-40B4-BE49-F238E27FC236}">
                <a16:creationId xmlns:a16="http://schemas.microsoft.com/office/drawing/2014/main" id="{407120E5-9054-4A87-84A2-98204D61E9A5}"/>
              </a:ext>
            </a:extLst>
          </p:cNvPr>
          <p:cNvSpPr txBox="1">
            <a:spLocks/>
          </p:cNvSpPr>
          <p:nvPr/>
        </p:nvSpPr>
        <p:spPr>
          <a:xfrm>
            <a:off x="29821820" y="8045161"/>
            <a:ext cx="12911140" cy="21805677"/>
          </a:xfrm>
          <a:prstGeom prst="rect">
            <a:avLst/>
          </a:prstGeom>
        </p:spPr>
        <p:txBody>
          <a:bodyPr vert="horz" lIns="91440" tIns="45720" rIns="91440" bIns="45720" rtlCol="0">
            <a:normAutofit/>
          </a:bodyPr>
          <a:lstStyle>
            <a:lvl1pPr marL="0" indent="0" algn="l" defTabSz="4389120" rtl="0" eaLnBrk="1" latinLnBrk="0" hangingPunct="1">
              <a:lnSpc>
                <a:spcPct val="90000"/>
              </a:lnSpc>
              <a:spcBef>
                <a:spcPts val="4800"/>
              </a:spcBef>
              <a:buFont typeface="Arial" panose="020B0604020202020204" pitchFamily="34" charset="0"/>
              <a:buNone/>
              <a:defRPr sz="768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endParaRPr lang="en-US" dirty="0"/>
          </a:p>
        </p:txBody>
      </p:sp>
      <p:sp>
        <p:nvSpPr>
          <p:cNvPr id="28" name="Title 2">
            <a:extLst>
              <a:ext uri="{FF2B5EF4-FFF2-40B4-BE49-F238E27FC236}">
                <a16:creationId xmlns:a16="http://schemas.microsoft.com/office/drawing/2014/main" id="{9A903CDD-EBFF-46E6-8C7F-16EEF4367C3D}"/>
              </a:ext>
            </a:extLst>
          </p:cNvPr>
          <p:cNvSpPr txBox="1">
            <a:spLocks/>
          </p:cNvSpPr>
          <p:nvPr/>
        </p:nvSpPr>
        <p:spPr>
          <a:xfrm>
            <a:off x="2940971" y="4567454"/>
            <a:ext cx="38429563" cy="1927366"/>
          </a:xfrm>
          <a:prstGeom prst="rect">
            <a:avLst/>
          </a:prstGeom>
        </p:spPr>
        <p:txBody>
          <a:bodyPr vert="horz" lIns="91440" tIns="45720" rIns="91440" bIns="45720" numCol="3" rtlCol="0" anchor="b">
            <a:normAutofit fontScale="77500" lnSpcReduction="20000"/>
          </a:bodyPr>
          <a:lstStyle>
            <a:lvl1pPr algn="l" defTabSz="4389120" rtl="0" eaLnBrk="1" latinLnBrk="0" hangingPunct="1">
              <a:lnSpc>
                <a:spcPct val="90000"/>
              </a:lnSpc>
              <a:spcBef>
                <a:spcPct val="0"/>
              </a:spcBef>
              <a:buNone/>
              <a:defRPr sz="15360" kern="1200">
                <a:solidFill>
                  <a:schemeClr val="tx1"/>
                </a:solidFill>
                <a:latin typeface="+mj-lt"/>
                <a:ea typeface="+mj-ea"/>
                <a:cs typeface="+mj-cs"/>
              </a:defRPr>
            </a:lvl1pPr>
          </a:lstStyle>
          <a:p>
            <a:pPr>
              <a:spcBef>
                <a:spcPts val="0"/>
              </a:spcBef>
            </a:pPr>
            <a:r>
              <a:rPr lang="en-US" sz="4800" dirty="0">
                <a:solidFill>
                  <a:srgbClr val="0070C0"/>
                </a:solidFill>
                <a:latin typeface="Arial" panose="020B0604020202020204" pitchFamily="34" charset="0"/>
                <a:ea typeface="Times New Roman" panose="02020603050405020304" pitchFamily="18" charset="0"/>
                <a:cs typeface="Arial" panose="020B0604020202020204" pitchFamily="34" charset="0"/>
              </a:rPr>
              <a:t>W</a:t>
            </a:r>
            <a:r>
              <a:rPr lang="en-US" sz="4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ang YM, Li X, </a:t>
            </a:r>
            <a:r>
              <a:rPr lang="en-US" sz="48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Ahlgren</a:t>
            </a:r>
            <a:r>
              <a:rPr lang="en-US" sz="4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K, Hardy R, </a:t>
            </a:r>
            <a:r>
              <a:rPr lang="en-US" sz="48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Krcmaric</a:t>
            </a:r>
            <a:r>
              <a:rPr lang="en-US" sz="4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J          </a:t>
            </a:r>
          </a:p>
          <a:p>
            <a:pPr>
              <a:spcBef>
                <a:spcPts val="0"/>
              </a:spcBef>
            </a:pPr>
            <a:endParaRPr lang="en-US" sz="2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4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National Geodetic Survey, U.S.A </a:t>
            </a:r>
          </a:p>
          <a:p>
            <a:pPr>
              <a:spcBef>
                <a:spcPts val="0"/>
              </a:spcBef>
            </a:pPr>
            <a:endParaRPr lang="en-US" sz="4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3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GEOID2022 Beta v01 is now GEOID2022 Alpha</a:t>
            </a:r>
            <a:endParaRPr lang="en-US" sz="31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4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Huang J, Foroughi I, </a:t>
            </a:r>
            <a:r>
              <a:rPr lang="en-US" sz="4800"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Véronneau</a:t>
            </a:r>
            <a:r>
              <a:rPr lang="en-US" sz="4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M, Crowley J </a:t>
            </a:r>
          </a:p>
          <a:p>
            <a:pPr>
              <a:spcBef>
                <a:spcPts val="0"/>
              </a:spcBef>
            </a:pPr>
            <a:endParaRPr lang="en-US"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4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Canadian Geodetic Survey, Canada</a:t>
            </a:r>
            <a:endParaRPr lang="en-US" sz="4800" b="1"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4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en-US" sz="4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Avalos-Naranjo D</a:t>
            </a:r>
          </a:p>
          <a:p>
            <a:pPr>
              <a:spcBef>
                <a:spcPts val="0"/>
              </a:spcBef>
            </a:pPr>
            <a:endPar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4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National Inst of Statistics and Geography</a:t>
            </a:r>
            <a:r>
              <a:rPr lang="en-US" sz="4800" b="1" dirty="0">
                <a:solidFill>
                  <a:srgbClr val="7030A0"/>
                </a:solidFill>
                <a:latin typeface="Arial" panose="020B0604020202020204" pitchFamily="34" charset="0"/>
                <a:ea typeface="Times New Roman" panose="02020603050405020304" pitchFamily="18" charset="0"/>
                <a:cs typeface="Arial" panose="020B0604020202020204" pitchFamily="34" charset="0"/>
              </a:rPr>
              <a:t> of</a:t>
            </a:r>
            <a:r>
              <a:rPr lang="en-US" sz="4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Mexico</a:t>
            </a:r>
            <a:r>
              <a:rPr lang="en-US" sz="4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97126D60-B7E3-46F9-946C-7A28D6C990CA}"/>
              </a:ext>
            </a:extLst>
          </p:cNvPr>
          <p:cNvPicPr>
            <a:picLocks noChangeAspect="1"/>
          </p:cNvPicPr>
          <p:nvPr/>
        </p:nvPicPr>
        <p:blipFill>
          <a:blip r:embed="rId4"/>
          <a:stretch>
            <a:fillRect/>
          </a:stretch>
        </p:blipFill>
        <p:spPr>
          <a:xfrm>
            <a:off x="2195146" y="23664364"/>
            <a:ext cx="7523344" cy="4414739"/>
          </a:xfrm>
          <a:prstGeom prst="rect">
            <a:avLst/>
          </a:prstGeom>
        </p:spPr>
      </p:pic>
      <p:pic>
        <p:nvPicPr>
          <p:cNvPr id="30" name="Picture 29">
            <a:extLst>
              <a:ext uri="{FF2B5EF4-FFF2-40B4-BE49-F238E27FC236}">
                <a16:creationId xmlns:a16="http://schemas.microsoft.com/office/drawing/2014/main" id="{4167ED35-E85C-437B-B67D-F79EFAD02565}"/>
              </a:ext>
            </a:extLst>
          </p:cNvPr>
          <p:cNvPicPr>
            <a:picLocks noChangeAspect="1"/>
          </p:cNvPicPr>
          <p:nvPr/>
        </p:nvPicPr>
        <p:blipFill>
          <a:blip r:embed="rId5"/>
          <a:stretch>
            <a:fillRect/>
          </a:stretch>
        </p:blipFill>
        <p:spPr>
          <a:xfrm>
            <a:off x="14262744" y="23981001"/>
            <a:ext cx="1283294" cy="3567419"/>
          </a:xfrm>
          <a:prstGeom prst="rect">
            <a:avLst/>
          </a:prstGeom>
        </p:spPr>
      </p:pic>
      <p:sp>
        <p:nvSpPr>
          <p:cNvPr id="32" name="TextBox 31">
            <a:extLst>
              <a:ext uri="{FF2B5EF4-FFF2-40B4-BE49-F238E27FC236}">
                <a16:creationId xmlns:a16="http://schemas.microsoft.com/office/drawing/2014/main" id="{6F29A492-1811-4E4B-911C-514F44CA4862}"/>
              </a:ext>
            </a:extLst>
          </p:cNvPr>
          <p:cNvSpPr txBox="1"/>
          <p:nvPr/>
        </p:nvSpPr>
        <p:spPr>
          <a:xfrm>
            <a:off x="16104012" y="6483055"/>
            <a:ext cx="12447505" cy="3532827"/>
          </a:xfrm>
          <a:prstGeom prst="rect">
            <a:avLst/>
          </a:prstGeom>
          <a:noFill/>
        </p:spPr>
        <p:txBody>
          <a:bodyPr wrap="square">
            <a:spAutoFit/>
          </a:bodyPr>
          <a:lstStyle/>
          <a:p>
            <a:pPr marR="0" lvl="0" algn="ctr">
              <a:lnSpc>
                <a:spcPct val="107000"/>
              </a:lnSpc>
              <a:spcBef>
                <a:spcPts val="0"/>
              </a:spcBef>
              <a:spcAft>
                <a:spcPts val="800"/>
              </a:spcAft>
            </a:pPr>
            <a:r>
              <a:rPr lang="en-US" sz="4400" b="1" dirty="0"/>
              <a:t>Computation</a:t>
            </a:r>
            <a:r>
              <a:rPr lang="en-US" sz="6000" b="1" dirty="0"/>
              <a:t> </a:t>
            </a:r>
            <a:r>
              <a:rPr lang="en-US" sz="4400" b="1" dirty="0"/>
              <a:t>methods</a:t>
            </a:r>
          </a:p>
          <a:p>
            <a:pPr marR="0" lvl="0">
              <a:lnSpc>
                <a:spcPct val="107000"/>
              </a:lnSpc>
              <a:spcBef>
                <a:spcPts val="0"/>
              </a:spcBef>
              <a:spcAft>
                <a:spcPts val="800"/>
              </a:spcAft>
            </a:pPr>
            <a:r>
              <a:rPr lang="en-US" sz="2400" b="1" dirty="0">
                <a:latin typeface="Arial" panose="020B0604020202020204" pitchFamily="34" charset="0"/>
                <a:cs typeface="Arial" panose="020B0604020202020204" pitchFamily="34" charset="0"/>
              </a:rPr>
              <a:t>NGS: </a:t>
            </a:r>
            <a:r>
              <a:rPr lang="en-US" sz="2400" dirty="0">
                <a:latin typeface="Arial" panose="020B0604020202020204" pitchFamily="34" charset="0"/>
                <a:cs typeface="Arial" panose="020B0604020202020204" pitchFamily="34" charset="0"/>
              </a:rPr>
              <a:t>Height anomalies are computed with the g1 term in 1’x1’ grid, then converted into the geoid using the complete geoid-quasigeoid separation term. Constant density assumed, ice data used in Greenland.</a:t>
            </a:r>
          </a:p>
          <a:p>
            <a:pPr marR="0" lvl="0">
              <a:lnSpc>
                <a:spcPct val="107000"/>
              </a:lnSpc>
              <a:spcBef>
                <a:spcPts val="0"/>
              </a:spcBef>
              <a:spcAft>
                <a:spcPts val="800"/>
              </a:spcAft>
            </a:pPr>
            <a:endParaRPr lang="en-US" sz="1200" dirty="0"/>
          </a:p>
          <a:p>
            <a:pPr marR="0" lvl="0">
              <a:lnSpc>
                <a:spcPct val="107000"/>
              </a:lnSpc>
              <a:spcBef>
                <a:spcPts val="0"/>
              </a:spcBef>
              <a:spcAft>
                <a:spcPts val="800"/>
              </a:spcAft>
            </a:pPr>
            <a:r>
              <a:rPr lang="en-US" sz="2400" b="1" dirty="0">
                <a:latin typeface="Arial" panose="020B0604020202020204" pitchFamily="34" charset="0"/>
                <a:cs typeface="Arial" panose="020B0604020202020204" pitchFamily="34" charset="0"/>
              </a:rPr>
              <a:t>CGS</a:t>
            </a:r>
            <a:r>
              <a:rPr lang="en-US" sz="2400" dirty="0">
                <a:latin typeface="Arial" panose="020B0604020202020204" pitchFamily="34" charset="0"/>
                <a:cs typeface="Arial" panose="020B0604020202020204" pitchFamily="34" charset="0"/>
              </a:rPr>
              <a:t>: The geoid is computed using the Stokes-Helmert scheme in 1’x1’ grid. Constant density assumed</a:t>
            </a:r>
            <a:r>
              <a:rPr lang="en-US" sz="1800" dirty="0">
                <a:latin typeface="Arial" panose="020B0604020202020204" pitchFamily="34" charset="0"/>
                <a:cs typeface="Arial" panose="020B0604020202020204" pitchFamily="34" charset="0"/>
              </a:rPr>
              <a:t>.  </a:t>
            </a:r>
          </a:p>
        </p:txBody>
      </p:sp>
      <p:graphicFrame>
        <p:nvGraphicFramePr>
          <p:cNvPr id="31" name="Table 32">
            <a:extLst>
              <a:ext uri="{FF2B5EF4-FFF2-40B4-BE49-F238E27FC236}">
                <a16:creationId xmlns:a16="http://schemas.microsoft.com/office/drawing/2014/main" id="{3E901AB2-441C-4D5A-9F54-7BAAB8BC34D7}"/>
              </a:ext>
            </a:extLst>
          </p:cNvPr>
          <p:cNvGraphicFramePr>
            <a:graphicFrameLocks noGrp="1"/>
          </p:cNvGraphicFramePr>
          <p:nvPr>
            <p:extLst>
              <p:ext uri="{D42A27DB-BD31-4B8C-83A1-F6EECF244321}">
                <p14:modId xmlns:p14="http://schemas.microsoft.com/office/powerpoint/2010/main" val="390333150"/>
              </p:ext>
            </p:extLst>
          </p:nvPr>
        </p:nvGraphicFramePr>
        <p:xfrm>
          <a:off x="15908976" y="10519886"/>
          <a:ext cx="12748361" cy="4637113"/>
        </p:xfrm>
        <a:graphic>
          <a:graphicData uri="http://schemas.openxmlformats.org/drawingml/2006/table">
            <a:tbl>
              <a:tblPr firstRow="1" bandRow="1">
                <a:tableStyleId>{74C1A8A3-306A-4EB7-A6B1-4F7E0EB9C5D6}</a:tableStyleId>
              </a:tblPr>
              <a:tblGrid>
                <a:gridCol w="4014612">
                  <a:extLst>
                    <a:ext uri="{9D8B030D-6E8A-4147-A177-3AD203B41FA5}">
                      <a16:colId xmlns:a16="http://schemas.microsoft.com/office/drawing/2014/main" val="836349766"/>
                    </a:ext>
                  </a:extLst>
                </a:gridCol>
                <a:gridCol w="3621430">
                  <a:extLst>
                    <a:ext uri="{9D8B030D-6E8A-4147-A177-3AD203B41FA5}">
                      <a16:colId xmlns:a16="http://schemas.microsoft.com/office/drawing/2014/main" val="2010807509"/>
                    </a:ext>
                  </a:extLst>
                </a:gridCol>
                <a:gridCol w="5112319">
                  <a:extLst>
                    <a:ext uri="{9D8B030D-6E8A-4147-A177-3AD203B41FA5}">
                      <a16:colId xmlns:a16="http://schemas.microsoft.com/office/drawing/2014/main" val="390570553"/>
                    </a:ext>
                  </a:extLst>
                </a:gridCol>
              </a:tblGrid>
              <a:tr h="426958">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Approach</a:t>
                      </a:r>
                      <a:endParaRPr lang="en-US" sz="2400" b="1" dirty="0">
                        <a:effectLst/>
                      </a:endParaRPr>
                    </a:p>
                  </a:txBody>
                  <a:tcPr marL="63500" marR="63500" marT="31750" marB="31750"/>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NGS</a:t>
                      </a:r>
                      <a:endParaRPr lang="en-US" sz="2400" b="1" dirty="0">
                        <a:effectLst/>
                      </a:endParaRPr>
                    </a:p>
                  </a:txBody>
                  <a:tcPr marL="63500" marR="63500" marT="31750" marB="31750"/>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CGS</a:t>
                      </a:r>
                      <a:endParaRPr lang="en-US" sz="2400" b="1" dirty="0">
                        <a:effectLst/>
                      </a:endParaRPr>
                    </a:p>
                  </a:txBody>
                  <a:tcPr marL="63500" marR="63500" marT="31750" marB="31750"/>
                </a:tc>
                <a:extLst>
                  <a:ext uri="{0D108BD9-81ED-4DB2-BD59-A6C34878D82A}">
                    <a16:rowId xmlns:a16="http://schemas.microsoft.com/office/drawing/2014/main" val="3900288983"/>
                  </a:ext>
                </a:extLst>
              </a:tr>
              <a:tr h="452928">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GBVP type</a:t>
                      </a:r>
                      <a:endParaRPr lang="en-US" sz="2400" b="1"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Molodensky</a:t>
                      </a:r>
                      <a:endParaRPr lang="en-US" sz="2400"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Stokes – Helmert</a:t>
                      </a:r>
                      <a:endParaRPr lang="en-US" sz="2400" dirty="0">
                        <a:effectLst/>
                      </a:endParaRPr>
                    </a:p>
                  </a:txBody>
                  <a:tcPr marL="63500" marR="63500" marT="31750" marB="31750"/>
                </a:tc>
                <a:extLst>
                  <a:ext uri="{0D108BD9-81ED-4DB2-BD59-A6C34878D82A}">
                    <a16:rowId xmlns:a16="http://schemas.microsoft.com/office/drawing/2014/main" val="1230018755"/>
                  </a:ext>
                </a:extLst>
              </a:tr>
              <a:tr h="397515">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Remove-Compute-Restore</a:t>
                      </a:r>
                      <a:endParaRPr lang="en-US" sz="2400" b="1"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Yes</a:t>
                      </a:r>
                      <a:endParaRPr lang="en-US" sz="2400"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Yes</a:t>
                      </a:r>
                      <a:endParaRPr lang="en-US" sz="2400" dirty="0">
                        <a:effectLst/>
                      </a:endParaRPr>
                    </a:p>
                  </a:txBody>
                  <a:tcPr marL="63500" marR="63500" marT="31750" marB="31750"/>
                </a:tc>
                <a:extLst>
                  <a:ext uri="{0D108BD9-81ED-4DB2-BD59-A6C34878D82A}">
                    <a16:rowId xmlns:a16="http://schemas.microsoft.com/office/drawing/2014/main" val="3806020892"/>
                  </a:ext>
                </a:extLst>
              </a:tr>
              <a:tr h="736226">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Data combination</a:t>
                      </a:r>
                      <a:endParaRPr lang="en-US" sz="2400" b="1"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&gt; 40 km (EGM including GRAV-D), &lt; 40 km (Terr)</a:t>
                      </a:r>
                      <a:endParaRPr lang="en-US" sz="2400"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&gt;180 km (Sat) , 55 - 180 (GRAV-D), </a:t>
                      </a:r>
                    </a:p>
                    <a:p>
                      <a:pPr rtl="0" fontAlgn="t">
                        <a:spcBef>
                          <a:spcPts val="0"/>
                        </a:spcBef>
                        <a:spcAft>
                          <a:spcPts val="0"/>
                        </a:spcAft>
                      </a:pPr>
                      <a:r>
                        <a:rPr lang="en-US" sz="2400" b="0" i="0" u="none" strike="noStrike" dirty="0">
                          <a:solidFill>
                            <a:srgbClr val="000000"/>
                          </a:solidFill>
                          <a:effectLst/>
                          <a:latin typeface="Arial" panose="020B0604020202020204" pitchFamily="34" charset="0"/>
                        </a:rPr>
                        <a:t>&lt; 55 km (Terr)</a:t>
                      </a:r>
                      <a:endParaRPr lang="en-US" sz="2400" dirty="0">
                        <a:effectLst/>
                      </a:endParaRPr>
                    </a:p>
                  </a:txBody>
                  <a:tcPr marL="63500" marR="63500" marT="31750" marB="31750"/>
                </a:tc>
                <a:extLst>
                  <a:ext uri="{0D108BD9-81ED-4DB2-BD59-A6C34878D82A}">
                    <a16:rowId xmlns:a16="http://schemas.microsoft.com/office/drawing/2014/main" val="3601644991"/>
                  </a:ext>
                </a:extLst>
              </a:tr>
              <a:tr h="736226">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Geoid-to-Quasigeoid separation correction</a:t>
                      </a:r>
                      <a:endParaRPr lang="en-US" sz="2400" b="1"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Yes</a:t>
                      </a:r>
                      <a:endParaRPr lang="en-US" sz="2400"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No</a:t>
                      </a:r>
                      <a:endParaRPr lang="en-US" sz="2400" dirty="0">
                        <a:effectLst/>
                      </a:endParaRPr>
                    </a:p>
                  </a:txBody>
                  <a:tcPr marL="63500" marR="63500" marT="31750" marB="31750"/>
                </a:tc>
                <a:extLst>
                  <a:ext uri="{0D108BD9-81ED-4DB2-BD59-A6C34878D82A}">
                    <a16:rowId xmlns:a16="http://schemas.microsoft.com/office/drawing/2014/main" val="2326984129"/>
                  </a:ext>
                </a:extLst>
              </a:tr>
              <a:tr h="736226">
                <a:tc>
                  <a:txBody>
                    <a:bodyPr/>
                    <a:lstStyle/>
                    <a:p>
                      <a:pPr rtl="0" fontAlgn="t">
                        <a:spcBef>
                          <a:spcPts val="0"/>
                        </a:spcBef>
                        <a:spcAft>
                          <a:spcPts val="0"/>
                        </a:spcAft>
                      </a:pPr>
                      <a:r>
                        <a:rPr lang="en-US" sz="2400" b="1" i="0" u="none" strike="noStrike">
                          <a:solidFill>
                            <a:srgbClr val="000000"/>
                          </a:solidFill>
                          <a:effectLst/>
                          <a:latin typeface="Arial" panose="020B0604020202020204" pitchFamily="34" charset="0"/>
                        </a:rPr>
                        <a:t>Gravity Data Interpolation</a:t>
                      </a:r>
                      <a:endParaRPr lang="en-US" sz="2400" b="1">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Residual Free-air Anomalies/Bouguer anomalies</a:t>
                      </a:r>
                      <a:endParaRPr lang="en-US" sz="2400" dirty="0">
                        <a:effectLst/>
                      </a:endParaRPr>
                    </a:p>
                  </a:txBody>
                  <a:tcPr marL="63500" marR="63500" marT="31750" marB="31750"/>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Complete Bouguer Anomalies</a:t>
                      </a:r>
                      <a:endParaRPr lang="en-US" sz="2400" dirty="0">
                        <a:effectLst/>
                      </a:endParaRPr>
                    </a:p>
                  </a:txBody>
                  <a:tcPr marL="63500" marR="63500" marT="31750" marB="31750"/>
                </a:tc>
                <a:extLst>
                  <a:ext uri="{0D108BD9-81ED-4DB2-BD59-A6C34878D82A}">
                    <a16:rowId xmlns:a16="http://schemas.microsoft.com/office/drawing/2014/main" val="411835993"/>
                  </a:ext>
                </a:extLst>
              </a:tr>
              <a:tr h="574845">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cs typeface="Arial" panose="020B0604020202020204" pitchFamily="34" charset="0"/>
                        </a:rPr>
                        <a:t>Glacial Ice Correction</a:t>
                      </a:r>
                      <a:endParaRPr lang="en-US" sz="2400" b="1" dirty="0">
                        <a:effectLst/>
                        <a:latin typeface="Arial" panose="020B0604020202020204" pitchFamily="34" charset="0"/>
                        <a:cs typeface="Arial" panose="020B0604020202020204" pitchFamily="34" charset="0"/>
                      </a:endParaRPr>
                    </a:p>
                  </a:txBody>
                  <a:tcPr marL="63500" marR="63500" marT="31750" marB="31750"/>
                </a:tc>
                <a:tc>
                  <a:txBody>
                    <a:bodyPr/>
                    <a:lstStyle/>
                    <a:p>
                      <a:r>
                        <a:rPr lang="en-US" sz="2400" dirty="0">
                          <a:latin typeface="Arial" panose="020B0604020202020204" pitchFamily="34" charset="0"/>
                          <a:cs typeface="Arial" panose="020B0604020202020204" pitchFamily="34" charset="0"/>
                        </a:rPr>
                        <a:t>Yes</a:t>
                      </a:r>
                    </a:p>
                  </a:txBody>
                  <a:tcPr marL="63500" marR="63500" marT="31750" marB="31750"/>
                </a:tc>
                <a:tc>
                  <a:txBody>
                    <a:bodyPr/>
                    <a:lstStyle/>
                    <a:p>
                      <a:r>
                        <a:rPr lang="en-US" sz="24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2231062544"/>
                  </a:ext>
                </a:extLst>
              </a:tr>
            </a:tbl>
          </a:graphicData>
        </a:graphic>
      </p:graphicFrame>
      <p:sp>
        <p:nvSpPr>
          <p:cNvPr id="35" name="Content Placeholder 4">
            <a:extLst>
              <a:ext uri="{FF2B5EF4-FFF2-40B4-BE49-F238E27FC236}">
                <a16:creationId xmlns:a16="http://schemas.microsoft.com/office/drawing/2014/main" id="{5DF19DEA-5225-430F-A1AC-53FE36ACB06B}"/>
              </a:ext>
            </a:extLst>
          </p:cNvPr>
          <p:cNvSpPr txBox="1">
            <a:spLocks/>
          </p:cNvSpPr>
          <p:nvPr/>
        </p:nvSpPr>
        <p:spPr>
          <a:xfrm>
            <a:off x="1158241" y="18605105"/>
            <a:ext cx="14471620" cy="3783265"/>
          </a:xfrm>
          <a:prstGeom prst="rect">
            <a:avLst/>
          </a:prstGeom>
        </p:spPr>
        <p:txBody>
          <a:bodyPr vert="horz" lIns="91440" tIns="45720" rIns="91440" bIns="45720" rtlCol="0" anchor="t">
            <a:normAutofit/>
          </a:bodyPr>
          <a:lstStyle>
            <a:lvl1pPr marL="0" indent="0" algn="l" defTabSz="4389120" rtl="0" eaLnBrk="1" latinLnBrk="0" hangingPunct="1">
              <a:lnSpc>
                <a:spcPct val="90000"/>
              </a:lnSpc>
              <a:spcBef>
                <a:spcPts val="4800"/>
              </a:spcBef>
              <a:buFont typeface="Arial" panose="020B0604020202020204" pitchFamily="34" charset="0"/>
              <a:buNone/>
              <a:defRPr sz="1536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344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9pPr>
          </a:lstStyle>
          <a:p>
            <a:pPr>
              <a:lnSpc>
                <a:spcPct val="120000"/>
              </a:lnSpc>
              <a:spcBef>
                <a:spcPts val="1200"/>
              </a:spcBef>
            </a:pPr>
            <a:r>
              <a:rPr lang="en-US" sz="2400" dirty="0">
                <a:latin typeface="Arial" panose="020B0604020202020204" pitchFamily="34" charset="0"/>
                <a:cs typeface="Arial" panose="020B0604020202020204" pitchFamily="34" charset="0"/>
              </a:rPr>
              <a:t>96% of survey blocks are reprocessed using updated software </a:t>
            </a:r>
          </a:p>
          <a:p>
            <a:pPr marL="342900" indent="-342900">
              <a:lnSpc>
                <a:spcPct val="120000"/>
              </a:lnSpc>
              <a:spcBef>
                <a:spcPts val="12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Off-level correction</a:t>
            </a:r>
            <a:r>
              <a:rPr lang="en-US" sz="2400" dirty="0">
                <a:latin typeface="Arial" panose="020B0604020202020204" pitchFamily="34" charset="0"/>
                <a:cs typeface="Arial" panose="020B0604020202020204" pitchFamily="34" charset="0"/>
              </a:rPr>
              <a:t>: proper alignment with the gravity vector</a:t>
            </a:r>
          </a:p>
          <a:p>
            <a:pPr marL="342900" indent="-342900">
              <a:lnSpc>
                <a:spcPct val="120000"/>
              </a:lnSpc>
              <a:spcBef>
                <a:spcPts val="12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Filtering free-air disturbances</a:t>
            </a:r>
            <a:r>
              <a:rPr lang="en-US" sz="2400" dirty="0">
                <a:latin typeface="Arial" panose="020B0604020202020204" pitchFamily="34" charset="0"/>
                <a:cs typeface="Arial" panose="020B0604020202020204" pitchFamily="34" charset="0"/>
              </a:rPr>
              <a:t>: instead of full-field gravity</a:t>
            </a:r>
          </a:p>
          <a:p>
            <a:pPr marL="342900" indent="-342900">
              <a:lnSpc>
                <a:spcPct val="120000"/>
              </a:lnSpc>
              <a:spcBef>
                <a:spcPts val="12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Absolute gravity ties</a:t>
            </a:r>
            <a:r>
              <a:rPr lang="en-US" sz="2400" dirty="0">
                <a:latin typeface="Arial" panose="020B0604020202020204" pitchFamily="34" charset="0"/>
                <a:cs typeface="Arial" panose="020B0604020202020204" pitchFamily="34" charset="0"/>
              </a:rPr>
              <a:t>: all reprocessed and checked</a:t>
            </a:r>
          </a:p>
          <a:p>
            <a:pPr marL="342900" indent="-342900">
              <a:lnSpc>
                <a:spcPct val="120000"/>
              </a:lnSpc>
              <a:spcBef>
                <a:spcPts val="12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Trims and Edits</a:t>
            </a:r>
            <a:r>
              <a:rPr lang="en-US" sz="2400" dirty="0">
                <a:latin typeface="Arial" panose="020B0604020202020204" pitchFamily="34" charset="0"/>
                <a:cs typeface="Arial" panose="020B0604020202020204" pitchFamily="34" charset="0"/>
              </a:rPr>
              <a:t>: performed as consistently as possible</a:t>
            </a:r>
          </a:p>
          <a:p>
            <a:pPr marL="342900" indent="-342900">
              <a:lnSpc>
                <a:spcPct val="120000"/>
              </a:lnSpc>
              <a:spcBef>
                <a:spcPts val="12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ITRF2020:</a:t>
            </a:r>
            <a:r>
              <a:rPr lang="en-US" sz="2400" dirty="0">
                <a:latin typeface="Arial" panose="020B0604020202020204" pitchFamily="34" charset="0"/>
                <a:cs typeface="Arial" panose="020B0604020202020204" pitchFamily="34" charset="0"/>
              </a:rPr>
              <a:t> reference frame</a:t>
            </a:r>
          </a:p>
        </p:txBody>
      </p:sp>
      <p:sp>
        <p:nvSpPr>
          <p:cNvPr id="37" name="TextBox 36">
            <a:extLst>
              <a:ext uri="{FF2B5EF4-FFF2-40B4-BE49-F238E27FC236}">
                <a16:creationId xmlns:a16="http://schemas.microsoft.com/office/drawing/2014/main" id="{D2E1C549-AC62-4885-81D5-995B53D98FDD}"/>
              </a:ext>
            </a:extLst>
          </p:cNvPr>
          <p:cNvSpPr txBox="1"/>
          <p:nvPr/>
        </p:nvSpPr>
        <p:spPr>
          <a:xfrm>
            <a:off x="10122165" y="21903225"/>
            <a:ext cx="5907612" cy="1938992"/>
          </a:xfrm>
          <a:prstGeom prst="rect">
            <a:avLst/>
          </a:prstGeom>
          <a:noFill/>
        </p:spPr>
        <p:txBody>
          <a:bodyPr wrap="square" rtlCol="0">
            <a:spAutoFit/>
          </a:bodyPr>
          <a:lstStyle/>
          <a:p>
            <a:r>
              <a:rPr lang="en-US" sz="2400" dirty="0">
                <a:solidFill>
                  <a:srgbClr val="376092"/>
                </a:solidFill>
              </a:rPr>
              <a:t>Residual gravity disturbances with respect to EGM2008 over Lake Erie EN02 [</a:t>
            </a:r>
            <a:r>
              <a:rPr lang="en-US" sz="2400" dirty="0" err="1">
                <a:solidFill>
                  <a:srgbClr val="376092"/>
                </a:solidFill>
              </a:rPr>
              <a:t>mGal</a:t>
            </a:r>
            <a:r>
              <a:rPr lang="en-US" sz="2400" dirty="0">
                <a:solidFill>
                  <a:srgbClr val="376092"/>
                </a:solidFill>
              </a:rPr>
              <a:t>] . The left panel is the original/published data, SD=2.05, and the right is the reprocessed data, SD=1.34.</a:t>
            </a:r>
          </a:p>
        </p:txBody>
      </p:sp>
      <p:pic>
        <p:nvPicPr>
          <p:cNvPr id="39" name="Picture 38">
            <a:extLst>
              <a:ext uri="{FF2B5EF4-FFF2-40B4-BE49-F238E27FC236}">
                <a16:creationId xmlns:a16="http://schemas.microsoft.com/office/drawing/2014/main" id="{4B09B036-B474-49D2-ABEC-D749B34F4A71}"/>
              </a:ext>
            </a:extLst>
          </p:cNvPr>
          <p:cNvPicPr>
            <a:picLocks noChangeAspect="1"/>
          </p:cNvPicPr>
          <p:nvPr/>
        </p:nvPicPr>
        <p:blipFill>
          <a:blip r:embed="rId6"/>
          <a:stretch>
            <a:fillRect/>
          </a:stretch>
        </p:blipFill>
        <p:spPr>
          <a:xfrm>
            <a:off x="10528887" y="25626119"/>
            <a:ext cx="3392483" cy="2452984"/>
          </a:xfrm>
          <a:prstGeom prst="rect">
            <a:avLst/>
          </a:prstGeom>
          <a:ln>
            <a:solidFill>
              <a:schemeClr val="tx1"/>
            </a:solidFill>
          </a:ln>
        </p:spPr>
      </p:pic>
      <p:pic>
        <p:nvPicPr>
          <p:cNvPr id="40" name="Picture 39">
            <a:extLst>
              <a:ext uri="{FF2B5EF4-FFF2-40B4-BE49-F238E27FC236}">
                <a16:creationId xmlns:a16="http://schemas.microsoft.com/office/drawing/2014/main" id="{01EAF147-8788-4ABE-B0ED-2864A6CDFB0D}"/>
              </a:ext>
            </a:extLst>
          </p:cNvPr>
          <p:cNvPicPr>
            <a:picLocks noChangeAspect="1"/>
          </p:cNvPicPr>
          <p:nvPr/>
        </p:nvPicPr>
        <p:blipFill>
          <a:blip r:embed="rId7"/>
          <a:stretch>
            <a:fillRect/>
          </a:stretch>
        </p:blipFill>
        <p:spPr>
          <a:xfrm>
            <a:off x="2120058" y="28256778"/>
            <a:ext cx="2416321" cy="2788063"/>
          </a:xfrm>
          <a:prstGeom prst="rect">
            <a:avLst/>
          </a:prstGeom>
          <a:ln>
            <a:solidFill>
              <a:schemeClr val="tx1"/>
            </a:solidFill>
          </a:ln>
        </p:spPr>
      </p:pic>
      <p:pic>
        <p:nvPicPr>
          <p:cNvPr id="41" name="Picture 40">
            <a:extLst>
              <a:ext uri="{FF2B5EF4-FFF2-40B4-BE49-F238E27FC236}">
                <a16:creationId xmlns:a16="http://schemas.microsoft.com/office/drawing/2014/main" id="{3EA1A451-771C-4AE9-A405-5EE50E865B9F}"/>
              </a:ext>
            </a:extLst>
          </p:cNvPr>
          <p:cNvPicPr>
            <a:picLocks noChangeAspect="1"/>
          </p:cNvPicPr>
          <p:nvPr/>
        </p:nvPicPr>
        <p:blipFill>
          <a:blip r:embed="rId8"/>
          <a:stretch>
            <a:fillRect/>
          </a:stretch>
        </p:blipFill>
        <p:spPr>
          <a:xfrm>
            <a:off x="8138900" y="28542052"/>
            <a:ext cx="2735671" cy="1969369"/>
          </a:xfrm>
          <a:prstGeom prst="rect">
            <a:avLst/>
          </a:prstGeom>
          <a:ln>
            <a:solidFill>
              <a:schemeClr val="tx1"/>
            </a:solidFill>
          </a:ln>
        </p:spPr>
      </p:pic>
      <p:sp>
        <p:nvSpPr>
          <p:cNvPr id="42" name="TextBox 41">
            <a:extLst>
              <a:ext uri="{FF2B5EF4-FFF2-40B4-BE49-F238E27FC236}">
                <a16:creationId xmlns:a16="http://schemas.microsoft.com/office/drawing/2014/main" id="{640089DA-4BAB-4DB8-86AA-9F0A96635770}"/>
              </a:ext>
            </a:extLst>
          </p:cNvPr>
          <p:cNvSpPr txBox="1"/>
          <p:nvPr/>
        </p:nvSpPr>
        <p:spPr>
          <a:xfrm>
            <a:off x="10958477" y="29374499"/>
            <a:ext cx="1021639" cy="461665"/>
          </a:xfrm>
          <a:prstGeom prst="rect">
            <a:avLst/>
          </a:prstGeom>
          <a:solidFill>
            <a:schemeClr val="bg1"/>
          </a:solidFill>
          <a:ln>
            <a:solidFill>
              <a:schemeClr val="tx1"/>
            </a:solidFill>
          </a:ln>
        </p:spPr>
        <p:txBody>
          <a:bodyPr wrap="square" rtlCol="0">
            <a:spAutoFit/>
          </a:bodyPr>
          <a:lstStyle/>
          <a:p>
            <a:r>
              <a:rPr lang="en-US" sz="2400" dirty="0"/>
              <a:t>Hawaii</a:t>
            </a:r>
            <a:endParaRPr lang="en-US" sz="6720" dirty="0"/>
          </a:p>
        </p:txBody>
      </p:sp>
      <p:sp>
        <p:nvSpPr>
          <p:cNvPr id="43" name="TextBox 42">
            <a:extLst>
              <a:ext uri="{FF2B5EF4-FFF2-40B4-BE49-F238E27FC236}">
                <a16:creationId xmlns:a16="http://schemas.microsoft.com/office/drawing/2014/main" id="{9264D047-5D7A-4F3E-B652-38A80A70A120}"/>
              </a:ext>
            </a:extLst>
          </p:cNvPr>
          <p:cNvSpPr txBox="1"/>
          <p:nvPr/>
        </p:nvSpPr>
        <p:spPr>
          <a:xfrm>
            <a:off x="4666293" y="29468104"/>
            <a:ext cx="2374564" cy="461665"/>
          </a:xfrm>
          <a:prstGeom prst="rect">
            <a:avLst/>
          </a:prstGeom>
          <a:solidFill>
            <a:schemeClr val="bg1"/>
          </a:solidFill>
          <a:ln>
            <a:solidFill>
              <a:schemeClr val="tx1"/>
            </a:solidFill>
          </a:ln>
        </p:spPr>
        <p:txBody>
          <a:bodyPr wrap="square" rtlCol="0">
            <a:spAutoFit/>
          </a:bodyPr>
          <a:lstStyle/>
          <a:p>
            <a:r>
              <a:rPr lang="en-US" sz="2400" dirty="0"/>
              <a:t>Guam and CNMI</a:t>
            </a:r>
          </a:p>
        </p:txBody>
      </p:sp>
      <p:sp>
        <p:nvSpPr>
          <p:cNvPr id="44" name="TextBox 43">
            <a:extLst>
              <a:ext uri="{FF2B5EF4-FFF2-40B4-BE49-F238E27FC236}">
                <a16:creationId xmlns:a16="http://schemas.microsoft.com/office/drawing/2014/main" id="{73D4AEE3-7297-4C0C-A6F7-AD7B32BD269B}"/>
              </a:ext>
            </a:extLst>
          </p:cNvPr>
          <p:cNvSpPr txBox="1"/>
          <p:nvPr/>
        </p:nvSpPr>
        <p:spPr>
          <a:xfrm>
            <a:off x="13108032" y="28150819"/>
            <a:ext cx="1017174" cy="461665"/>
          </a:xfrm>
          <a:prstGeom prst="rect">
            <a:avLst/>
          </a:prstGeom>
          <a:solidFill>
            <a:schemeClr val="bg1"/>
          </a:solidFill>
          <a:ln>
            <a:solidFill>
              <a:schemeClr val="tx1"/>
            </a:solidFill>
          </a:ln>
        </p:spPr>
        <p:txBody>
          <a:bodyPr wrap="square" rtlCol="0">
            <a:spAutoFit/>
          </a:bodyPr>
          <a:lstStyle/>
          <a:p>
            <a:r>
              <a:rPr lang="en-US" sz="2400" dirty="0"/>
              <a:t>Alaska</a:t>
            </a:r>
          </a:p>
        </p:txBody>
      </p:sp>
      <p:sp>
        <p:nvSpPr>
          <p:cNvPr id="45" name="TextBox 44">
            <a:extLst>
              <a:ext uri="{FF2B5EF4-FFF2-40B4-BE49-F238E27FC236}">
                <a16:creationId xmlns:a16="http://schemas.microsoft.com/office/drawing/2014/main" id="{B41FC4E9-C718-4156-8619-6734D5AE210B}"/>
              </a:ext>
            </a:extLst>
          </p:cNvPr>
          <p:cNvSpPr txBox="1"/>
          <p:nvPr/>
        </p:nvSpPr>
        <p:spPr>
          <a:xfrm>
            <a:off x="32213282" y="6664027"/>
            <a:ext cx="11789981" cy="2779159"/>
          </a:xfrm>
          <a:prstGeom prst="rect">
            <a:avLst/>
          </a:prstGeom>
          <a:noFill/>
        </p:spPr>
        <p:txBody>
          <a:bodyPr wrap="square">
            <a:spAutoFit/>
          </a:bodyPr>
          <a:lstStyle/>
          <a:p>
            <a:pPr marR="0" lvl="0" algn="ctr">
              <a:lnSpc>
                <a:spcPct val="107000"/>
              </a:lnSpc>
              <a:spcBef>
                <a:spcPts val="0"/>
              </a:spcBef>
              <a:spcAft>
                <a:spcPts val="800"/>
              </a:spcAft>
            </a:pPr>
            <a:r>
              <a:rPr lang="en-US" sz="4400" b="1" dirty="0"/>
              <a:t>GEOID2022 Alpha </a:t>
            </a:r>
          </a:p>
          <a:p>
            <a:pPr marR="0" lvl="0">
              <a:lnSpc>
                <a:spcPct val="107000"/>
              </a:lnSpc>
              <a:spcBef>
                <a:spcPts val="0"/>
              </a:spcBef>
              <a:spcAft>
                <a:spcPts val="800"/>
              </a:spcAft>
            </a:pPr>
            <a:r>
              <a:rPr lang="en-US" sz="2400" b="1" dirty="0">
                <a:latin typeface="Arial" panose="020B0604020202020204" pitchFamily="34" charset="0"/>
                <a:cs typeface="Arial" panose="020B0604020202020204" pitchFamily="34" charset="0"/>
              </a:rPr>
              <a:t>GEOID2022 Alpha</a:t>
            </a:r>
            <a:r>
              <a:rPr lang="en-US" sz="2400" dirty="0">
                <a:latin typeface="Arial" panose="020B0604020202020204" pitchFamily="34" charset="0"/>
                <a:cs typeface="Arial" panose="020B0604020202020204" pitchFamily="34" charset="0"/>
              </a:rPr>
              <a:t>: simple arithmetic average of NGS and CGS models </a:t>
            </a:r>
          </a:p>
          <a:p>
            <a:pPr marR="0" lvl="0">
              <a:lnSpc>
                <a:spcPct val="107000"/>
              </a:lnSpc>
              <a:spcBef>
                <a:spcPts val="0"/>
              </a:spcBef>
              <a:spcAft>
                <a:spcPts val="800"/>
              </a:spcAft>
            </a:pPr>
            <a:r>
              <a:rPr lang="en-US" sz="2400" dirty="0">
                <a:latin typeface="Arial" panose="020B0604020202020204" pitchFamily="34" charset="0"/>
                <a:cs typeface="Arial" panose="020B0604020202020204" pitchFamily="34" charset="0"/>
              </a:rPr>
              <a:t>	Geoid grids covers: North America-Pacific</a:t>
            </a:r>
          </a:p>
          <a:p>
            <a:pPr lvl="1">
              <a:lnSpc>
                <a:spcPct val="107000"/>
              </a:lnSpc>
              <a:spcAft>
                <a:spcPts val="800"/>
              </a:spcAft>
            </a:pPr>
            <a:r>
              <a:rPr lang="en-US" sz="2400" dirty="0">
                <a:latin typeface="Arial" panose="020B0604020202020204" pitchFamily="34" charset="0"/>
                <a:cs typeface="Arial" panose="020B0604020202020204" pitchFamily="34" charset="0"/>
              </a:rPr>
              <a:t> 			 			</a:t>
            </a:r>
            <a:r>
              <a:rPr lang="en-US" sz="2400" b="0" i="0" dirty="0">
                <a:solidFill>
                  <a:srgbClr val="000000"/>
                </a:solidFill>
                <a:effectLst/>
                <a:latin typeface="arial" panose="020B0604020202020204" pitchFamily="34" charset="0"/>
              </a:rPr>
              <a:t>Guam and Northern Mariana Islands</a:t>
            </a:r>
          </a:p>
          <a:p>
            <a:pPr lvl="1">
              <a:lnSpc>
                <a:spcPct val="107000"/>
              </a:lnSpc>
              <a:spcAft>
                <a:spcPts val="800"/>
              </a:spcAft>
            </a:pPr>
            <a:r>
              <a:rPr lang="en-US" sz="2400" dirty="0">
                <a:solidFill>
                  <a:srgbClr val="000000"/>
                </a:solidFill>
                <a:latin typeface="arial" panose="020B0604020202020204" pitchFamily="34" charset="0"/>
                <a:cs typeface="Arial" panose="020B0604020202020204" pitchFamily="34" charset="0"/>
              </a:rPr>
              <a:t>					   	</a:t>
            </a:r>
            <a:r>
              <a:rPr lang="en-US" sz="2400" b="0" i="0" dirty="0">
                <a:solidFill>
                  <a:srgbClr val="000000"/>
                </a:solidFill>
                <a:effectLst/>
                <a:latin typeface="arial" panose="020B0604020202020204" pitchFamily="34" charset="0"/>
              </a:rPr>
              <a:t>American Samoa</a:t>
            </a: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DE2BEAC8-E5E0-4254-8E84-456EC1D0BE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32259" y="9752862"/>
            <a:ext cx="9737567" cy="4868784"/>
          </a:xfrm>
          <a:prstGeom prst="rect">
            <a:avLst/>
          </a:prstGeom>
        </p:spPr>
      </p:pic>
      <p:sp>
        <p:nvSpPr>
          <p:cNvPr id="27" name="TextBox 26">
            <a:extLst>
              <a:ext uri="{FF2B5EF4-FFF2-40B4-BE49-F238E27FC236}">
                <a16:creationId xmlns:a16="http://schemas.microsoft.com/office/drawing/2014/main" id="{3FCEB0BB-744F-4452-A8C0-D42A62A22082}"/>
              </a:ext>
            </a:extLst>
          </p:cNvPr>
          <p:cNvSpPr txBox="1"/>
          <p:nvPr/>
        </p:nvSpPr>
        <p:spPr>
          <a:xfrm>
            <a:off x="19038399" y="17360746"/>
            <a:ext cx="7638685" cy="584775"/>
          </a:xfrm>
          <a:prstGeom prst="rect">
            <a:avLst/>
          </a:prstGeom>
          <a:noFill/>
        </p:spPr>
        <p:txBody>
          <a:bodyPr wrap="square">
            <a:spAutoFit/>
          </a:bodyPr>
          <a:lstStyle/>
          <a:p>
            <a:pPr algn="ctr"/>
            <a:r>
              <a:rPr lang="en-US" sz="3200" b="1" dirty="0">
                <a:solidFill>
                  <a:srgbClr val="0070C0"/>
                </a:solidFill>
                <a:latin typeface="Calibri" panose="020F0502020204030204" pitchFamily="34" charset="0"/>
              </a:rPr>
              <a:t>Historical GNSS/leveling Comparison in cm</a:t>
            </a:r>
            <a:endParaRPr lang="en-US" sz="3200" dirty="0"/>
          </a:p>
        </p:txBody>
      </p:sp>
      <p:graphicFrame>
        <p:nvGraphicFramePr>
          <p:cNvPr id="29" name="Table 28">
            <a:extLst>
              <a:ext uri="{FF2B5EF4-FFF2-40B4-BE49-F238E27FC236}">
                <a16:creationId xmlns:a16="http://schemas.microsoft.com/office/drawing/2014/main" id="{576F7BD0-F87B-4AE3-BC6C-019D78AFF207}"/>
              </a:ext>
            </a:extLst>
          </p:cNvPr>
          <p:cNvGraphicFramePr>
            <a:graphicFrameLocks noGrp="1"/>
          </p:cNvGraphicFramePr>
          <p:nvPr>
            <p:extLst>
              <p:ext uri="{D42A27DB-BD31-4B8C-83A1-F6EECF244321}">
                <p14:modId xmlns:p14="http://schemas.microsoft.com/office/powerpoint/2010/main" val="3219060912"/>
              </p:ext>
            </p:extLst>
          </p:nvPr>
        </p:nvGraphicFramePr>
        <p:xfrm>
          <a:off x="17375261" y="18168302"/>
          <a:ext cx="5823696" cy="1787659"/>
        </p:xfrm>
        <a:graphic>
          <a:graphicData uri="http://schemas.openxmlformats.org/drawingml/2006/table">
            <a:tbl>
              <a:tblPr/>
              <a:tblGrid>
                <a:gridCol w="1393704">
                  <a:extLst>
                    <a:ext uri="{9D8B030D-6E8A-4147-A177-3AD203B41FA5}">
                      <a16:colId xmlns:a16="http://schemas.microsoft.com/office/drawing/2014/main" val="612341584"/>
                    </a:ext>
                  </a:extLst>
                </a:gridCol>
                <a:gridCol w="1558354">
                  <a:extLst>
                    <a:ext uri="{9D8B030D-6E8A-4147-A177-3AD203B41FA5}">
                      <a16:colId xmlns:a16="http://schemas.microsoft.com/office/drawing/2014/main" val="1799163887"/>
                    </a:ext>
                  </a:extLst>
                </a:gridCol>
                <a:gridCol w="1403270">
                  <a:extLst>
                    <a:ext uri="{9D8B030D-6E8A-4147-A177-3AD203B41FA5}">
                      <a16:colId xmlns:a16="http://schemas.microsoft.com/office/drawing/2014/main" val="3424302494"/>
                    </a:ext>
                  </a:extLst>
                </a:gridCol>
                <a:gridCol w="1468368">
                  <a:extLst>
                    <a:ext uri="{9D8B030D-6E8A-4147-A177-3AD203B41FA5}">
                      <a16:colId xmlns:a16="http://schemas.microsoft.com/office/drawing/2014/main" val="439137856"/>
                    </a:ext>
                  </a:extLst>
                </a:gridCol>
              </a:tblGrid>
              <a:tr h="891738">
                <a:tc>
                  <a:txBody>
                    <a:bodyPr/>
                    <a:lstStyle/>
                    <a:p>
                      <a:pPr fontAlgn="t"/>
                      <a:r>
                        <a:rPr lang="en-US" sz="2400" dirty="0">
                          <a:effectLst/>
                          <a:latin typeface="+mn-lt"/>
                        </a:rPr>
                        <a:t> </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2400" b="0" i="0" u="none" strike="noStrike" dirty="0">
                          <a:solidFill>
                            <a:srgbClr val="000000"/>
                          </a:solidFill>
                          <a:effectLst/>
                          <a:latin typeface="+mn-lt"/>
                        </a:rPr>
                        <a:t>CA</a:t>
                      </a:r>
                      <a:endParaRPr lang="en-US" sz="2400" dirty="0">
                        <a:effectLst/>
                        <a:latin typeface="+mn-lt"/>
                      </a:endParaRPr>
                    </a:p>
                    <a:p>
                      <a:pPr algn="ctr" rtl="0" fontAlgn="t">
                        <a:spcBef>
                          <a:spcPts val="0"/>
                        </a:spcBef>
                        <a:spcAft>
                          <a:spcPts val="0"/>
                        </a:spcAft>
                      </a:pPr>
                      <a:r>
                        <a:rPr lang="en-US" sz="2400" b="0" i="0" u="none" strike="noStrike" dirty="0">
                          <a:solidFill>
                            <a:srgbClr val="000000"/>
                          </a:solidFill>
                          <a:effectLst/>
                          <a:latin typeface="+mn-lt"/>
                        </a:rPr>
                        <a:t>#2451</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2400" b="0" i="0" u="none" strike="noStrike" dirty="0">
                          <a:solidFill>
                            <a:srgbClr val="000000"/>
                          </a:solidFill>
                          <a:effectLst/>
                          <a:latin typeface="+mn-lt"/>
                        </a:rPr>
                        <a:t>USA</a:t>
                      </a:r>
                      <a:endParaRPr lang="en-US" sz="2400" dirty="0">
                        <a:effectLst/>
                        <a:latin typeface="+mn-lt"/>
                      </a:endParaRPr>
                    </a:p>
                    <a:p>
                      <a:pPr algn="ctr" rtl="0" fontAlgn="t">
                        <a:spcBef>
                          <a:spcPts val="0"/>
                        </a:spcBef>
                        <a:spcAft>
                          <a:spcPts val="0"/>
                        </a:spcAft>
                      </a:pPr>
                      <a:r>
                        <a:rPr lang="en-US" sz="2400" b="0" i="0" u="none" strike="noStrike" dirty="0">
                          <a:solidFill>
                            <a:srgbClr val="000000"/>
                          </a:solidFill>
                          <a:effectLst/>
                          <a:latin typeface="+mn-lt"/>
                        </a:rPr>
                        <a:t>#31514</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2400" b="0" i="0" u="none" strike="noStrike" dirty="0">
                          <a:solidFill>
                            <a:srgbClr val="000000"/>
                          </a:solidFill>
                          <a:effectLst/>
                          <a:latin typeface="+mn-lt"/>
                        </a:rPr>
                        <a:t>MX</a:t>
                      </a:r>
                      <a:endParaRPr lang="en-US" sz="2400" dirty="0">
                        <a:effectLst/>
                        <a:latin typeface="+mn-lt"/>
                      </a:endParaRPr>
                    </a:p>
                    <a:p>
                      <a:pPr algn="ctr" rtl="0" fontAlgn="t">
                        <a:spcBef>
                          <a:spcPts val="0"/>
                        </a:spcBef>
                        <a:spcAft>
                          <a:spcPts val="0"/>
                        </a:spcAft>
                      </a:pPr>
                      <a:r>
                        <a:rPr lang="en-US" sz="2400" b="0" i="0" u="none" strike="noStrike" dirty="0">
                          <a:solidFill>
                            <a:srgbClr val="000000"/>
                          </a:solidFill>
                          <a:effectLst/>
                          <a:latin typeface="+mn-lt"/>
                        </a:rPr>
                        <a:t>#2641</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042962997"/>
                  </a:ext>
                </a:extLst>
              </a:tr>
              <a:tr h="449349">
                <a:tc>
                  <a:txBody>
                    <a:bodyPr/>
                    <a:lstStyle/>
                    <a:p>
                      <a:pPr algn="ctr" rtl="0" fontAlgn="t">
                        <a:spcBef>
                          <a:spcPts val="0"/>
                        </a:spcBef>
                        <a:spcAft>
                          <a:spcPts val="0"/>
                        </a:spcAft>
                      </a:pPr>
                      <a:r>
                        <a:rPr lang="en-US" sz="2400" b="0" i="0" u="none" strike="noStrike" dirty="0">
                          <a:solidFill>
                            <a:srgbClr val="000000"/>
                          </a:solidFill>
                          <a:effectLst/>
                          <a:latin typeface="+mn-lt"/>
                        </a:rPr>
                        <a:t>Mean</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4F81BD"/>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-15</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-56</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-40</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2749745357"/>
                  </a:ext>
                </a:extLst>
              </a:tr>
              <a:tr h="381633">
                <a:tc>
                  <a:txBody>
                    <a:bodyPr/>
                    <a:lstStyle/>
                    <a:p>
                      <a:pPr algn="ctr" rtl="0" fontAlgn="t">
                        <a:spcBef>
                          <a:spcPts val="0"/>
                        </a:spcBef>
                        <a:spcAft>
                          <a:spcPts val="0"/>
                        </a:spcAft>
                      </a:pPr>
                      <a:r>
                        <a:rPr lang="en-US" sz="2400" b="0" i="0" u="none" strike="noStrike" dirty="0">
                          <a:solidFill>
                            <a:srgbClr val="000000"/>
                          </a:solidFill>
                          <a:effectLst/>
                          <a:latin typeface="+mn-lt"/>
                        </a:rPr>
                        <a:t>STD</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4F81BD"/>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14</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6</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18</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2771292868"/>
                  </a:ext>
                </a:extLst>
              </a:tr>
            </a:tbl>
          </a:graphicData>
        </a:graphic>
      </p:graphicFrame>
      <p:pic>
        <p:nvPicPr>
          <p:cNvPr id="33" name="Picture 32">
            <a:extLst>
              <a:ext uri="{FF2B5EF4-FFF2-40B4-BE49-F238E27FC236}">
                <a16:creationId xmlns:a16="http://schemas.microsoft.com/office/drawing/2014/main" id="{5884E07B-C912-4FC6-B3F4-442183375E6A}"/>
              </a:ext>
            </a:extLst>
          </p:cNvPr>
          <p:cNvPicPr>
            <a:picLocks noChangeAspect="1"/>
          </p:cNvPicPr>
          <p:nvPr/>
        </p:nvPicPr>
        <p:blipFill>
          <a:blip r:embed="rId10"/>
          <a:stretch>
            <a:fillRect/>
          </a:stretch>
        </p:blipFill>
        <p:spPr>
          <a:xfrm>
            <a:off x="23276238" y="18316885"/>
            <a:ext cx="6347041" cy="4797428"/>
          </a:xfrm>
          <a:prstGeom prst="rect">
            <a:avLst/>
          </a:prstGeom>
        </p:spPr>
      </p:pic>
      <p:pic>
        <p:nvPicPr>
          <p:cNvPr id="34" name="Picture 33">
            <a:extLst>
              <a:ext uri="{FF2B5EF4-FFF2-40B4-BE49-F238E27FC236}">
                <a16:creationId xmlns:a16="http://schemas.microsoft.com/office/drawing/2014/main" id="{68B0E794-ABA8-426F-8722-6F412051D353}"/>
              </a:ext>
            </a:extLst>
          </p:cNvPr>
          <p:cNvPicPr>
            <a:picLocks noChangeAspect="1"/>
          </p:cNvPicPr>
          <p:nvPr/>
        </p:nvPicPr>
        <p:blipFill>
          <a:blip r:embed="rId11"/>
          <a:stretch>
            <a:fillRect/>
          </a:stretch>
        </p:blipFill>
        <p:spPr>
          <a:xfrm>
            <a:off x="23962066" y="23142828"/>
            <a:ext cx="5977095" cy="404404"/>
          </a:xfrm>
          <a:prstGeom prst="rect">
            <a:avLst/>
          </a:prstGeom>
        </p:spPr>
      </p:pic>
      <p:sp>
        <p:nvSpPr>
          <p:cNvPr id="53" name="TextBox 52">
            <a:extLst>
              <a:ext uri="{FF2B5EF4-FFF2-40B4-BE49-F238E27FC236}">
                <a16:creationId xmlns:a16="http://schemas.microsoft.com/office/drawing/2014/main" id="{AE218918-D653-4062-A8E2-63D284775CCB}"/>
              </a:ext>
            </a:extLst>
          </p:cNvPr>
          <p:cNvSpPr txBox="1"/>
          <p:nvPr/>
        </p:nvSpPr>
        <p:spPr>
          <a:xfrm>
            <a:off x="16671415" y="16169035"/>
            <a:ext cx="11789981" cy="764184"/>
          </a:xfrm>
          <a:prstGeom prst="rect">
            <a:avLst/>
          </a:prstGeom>
          <a:noFill/>
        </p:spPr>
        <p:txBody>
          <a:bodyPr wrap="square">
            <a:spAutoFit/>
          </a:bodyPr>
          <a:lstStyle/>
          <a:p>
            <a:pPr marR="0" lvl="0" algn="ctr">
              <a:lnSpc>
                <a:spcPct val="107000"/>
              </a:lnSpc>
              <a:spcBef>
                <a:spcPts val="0"/>
              </a:spcBef>
              <a:spcAft>
                <a:spcPts val="800"/>
              </a:spcAft>
            </a:pPr>
            <a:r>
              <a:rPr lang="en-US" sz="4400" dirty="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 GEOID2022 Alpha evaluation</a:t>
            </a:r>
          </a:p>
        </p:txBody>
      </p:sp>
      <p:graphicFrame>
        <p:nvGraphicFramePr>
          <p:cNvPr id="54" name="Table 53">
            <a:extLst>
              <a:ext uri="{FF2B5EF4-FFF2-40B4-BE49-F238E27FC236}">
                <a16:creationId xmlns:a16="http://schemas.microsoft.com/office/drawing/2014/main" id="{22BDF903-9E64-4C62-853B-AC1437C2CBE0}"/>
              </a:ext>
            </a:extLst>
          </p:cNvPr>
          <p:cNvGraphicFramePr>
            <a:graphicFrameLocks noGrp="1"/>
          </p:cNvGraphicFramePr>
          <p:nvPr>
            <p:extLst>
              <p:ext uri="{D42A27DB-BD31-4B8C-83A1-F6EECF244321}">
                <p14:modId xmlns:p14="http://schemas.microsoft.com/office/powerpoint/2010/main" val="1345113081"/>
              </p:ext>
            </p:extLst>
          </p:nvPr>
        </p:nvGraphicFramePr>
        <p:xfrm>
          <a:off x="23502977" y="28570299"/>
          <a:ext cx="5849132" cy="2979177"/>
        </p:xfrm>
        <a:graphic>
          <a:graphicData uri="http://schemas.openxmlformats.org/drawingml/2006/table">
            <a:tbl>
              <a:tblPr/>
              <a:tblGrid>
                <a:gridCol w="1399792">
                  <a:extLst>
                    <a:ext uri="{9D8B030D-6E8A-4147-A177-3AD203B41FA5}">
                      <a16:colId xmlns:a16="http://schemas.microsoft.com/office/drawing/2014/main" val="612341584"/>
                    </a:ext>
                  </a:extLst>
                </a:gridCol>
                <a:gridCol w="1565160">
                  <a:extLst>
                    <a:ext uri="{9D8B030D-6E8A-4147-A177-3AD203B41FA5}">
                      <a16:colId xmlns:a16="http://schemas.microsoft.com/office/drawing/2014/main" val="1799163887"/>
                    </a:ext>
                  </a:extLst>
                </a:gridCol>
                <a:gridCol w="1409399">
                  <a:extLst>
                    <a:ext uri="{9D8B030D-6E8A-4147-A177-3AD203B41FA5}">
                      <a16:colId xmlns:a16="http://schemas.microsoft.com/office/drawing/2014/main" val="3424302494"/>
                    </a:ext>
                  </a:extLst>
                </a:gridCol>
                <a:gridCol w="1474781">
                  <a:extLst>
                    <a:ext uri="{9D8B030D-6E8A-4147-A177-3AD203B41FA5}">
                      <a16:colId xmlns:a16="http://schemas.microsoft.com/office/drawing/2014/main" val="439137856"/>
                    </a:ext>
                  </a:extLst>
                </a:gridCol>
              </a:tblGrid>
              <a:tr h="833878">
                <a:tc>
                  <a:txBody>
                    <a:bodyPr/>
                    <a:lstStyle/>
                    <a:p>
                      <a:pPr fontAlgn="t"/>
                      <a:r>
                        <a:rPr lang="en-US" sz="2400" dirty="0">
                          <a:effectLst/>
                          <a:latin typeface="+mn-lt"/>
                        </a:rPr>
                        <a:t> </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2400" b="0" i="0" u="none" strike="noStrike" dirty="0">
                          <a:solidFill>
                            <a:srgbClr val="000000"/>
                          </a:solidFill>
                          <a:effectLst/>
                          <a:latin typeface="+mn-lt"/>
                        </a:rPr>
                        <a:t>GSVS11 </a:t>
                      </a:r>
                    </a:p>
                    <a:p>
                      <a:pPr algn="ctr" rtl="0" fontAlgn="t">
                        <a:spcBef>
                          <a:spcPts val="0"/>
                        </a:spcBef>
                        <a:spcAft>
                          <a:spcPts val="0"/>
                        </a:spcAft>
                      </a:pPr>
                      <a:r>
                        <a:rPr lang="en-US" sz="2400" b="0" i="0" u="none" strike="noStrike" dirty="0">
                          <a:solidFill>
                            <a:srgbClr val="000000"/>
                          </a:solidFill>
                          <a:effectLst/>
                          <a:latin typeface="+mn-lt"/>
                        </a:rPr>
                        <a:t>#218</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2400" dirty="0">
                          <a:effectLst/>
                          <a:latin typeface="+mn-lt"/>
                        </a:rPr>
                        <a:t>GSVS14 #204</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2400" b="0" i="0" u="none" strike="noStrike" dirty="0">
                          <a:solidFill>
                            <a:srgbClr val="000000"/>
                          </a:solidFill>
                          <a:effectLst/>
                          <a:latin typeface="+mn-lt"/>
                        </a:rPr>
                        <a:t>GSVS17 #222</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042962997"/>
                  </a:ext>
                </a:extLst>
              </a:tr>
              <a:tr h="424317">
                <a:tc>
                  <a:txBody>
                    <a:bodyPr/>
                    <a:lstStyle/>
                    <a:p>
                      <a:pPr algn="ctr" rtl="0" fontAlgn="t">
                        <a:spcBef>
                          <a:spcPts val="0"/>
                        </a:spcBef>
                        <a:spcAft>
                          <a:spcPts val="0"/>
                        </a:spcAft>
                      </a:pPr>
                      <a:r>
                        <a:rPr lang="en-US" sz="2400" b="0" i="0" u="none" strike="noStrike" dirty="0">
                          <a:solidFill>
                            <a:srgbClr val="000000"/>
                          </a:solidFill>
                          <a:effectLst/>
                          <a:latin typeface="+mn-lt"/>
                        </a:rPr>
                        <a:t>Mean</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4F81BD"/>
                    </a:solidFill>
                  </a:tcPr>
                </a:tc>
                <a:tc>
                  <a:txBody>
                    <a:bodyPr/>
                    <a:lstStyle/>
                    <a:p>
                      <a:pPr algn="r" rtl="0" fontAlgn="t">
                        <a:spcBef>
                          <a:spcPts val="0"/>
                        </a:spcBef>
                        <a:spcAft>
                          <a:spcPts val="0"/>
                        </a:spcAft>
                      </a:pPr>
                      <a:r>
                        <a:rPr lang="en-US" sz="2400" dirty="0">
                          <a:effectLst/>
                          <a:latin typeface="+mn-lt"/>
                        </a:rPr>
                        <a:t>31.0</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r>
                        <a:rPr lang="en-US" sz="2400" dirty="0">
                          <a:effectLst/>
                          <a:latin typeface="+mn-lt"/>
                        </a:rPr>
                        <a:t>75.6</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60.8</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2749745357"/>
                  </a:ext>
                </a:extLst>
              </a:tr>
              <a:tr h="421696">
                <a:tc>
                  <a:txBody>
                    <a:bodyPr/>
                    <a:lstStyle/>
                    <a:p>
                      <a:pPr algn="ctr" rtl="0" fontAlgn="t">
                        <a:spcBef>
                          <a:spcPts val="0"/>
                        </a:spcBef>
                        <a:spcAft>
                          <a:spcPts val="0"/>
                        </a:spcAft>
                      </a:pPr>
                      <a:r>
                        <a:rPr lang="en-US" sz="2400" b="0" i="0" u="none" strike="noStrike" dirty="0">
                          <a:solidFill>
                            <a:srgbClr val="000000"/>
                          </a:solidFill>
                          <a:effectLst/>
                          <a:latin typeface="+mn-lt"/>
                        </a:rPr>
                        <a:t>STD</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4F81BD"/>
                    </a:solidFill>
                  </a:tcPr>
                </a:tc>
                <a:tc>
                  <a:txBody>
                    <a:bodyPr/>
                    <a:lstStyle/>
                    <a:p>
                      <a:pPr algn="r" rtl="0" fontAlgn="t">
                        <a:spcBef>
                          <a:spcPts val="0"/>
                        </a:spcBef>
                        <a:spcAft>
                          <a:spcPts val="0"/>
                        </a:spcAft>
                      </a:pPr>
                      <a:r>
                        <a:rPr lang="en-US" sz="2400" dirty="0">
                          <a:solidFill>
                            <a:schemeClr val="accent2"/>
                          </a:solidFill>
                          <a:effectLst/>
                          <a:latin typeface="+mn-lt"/>
                        </a:rPr>
                        <a:t>1.1</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tc>
                  <a:txBody>
                    <a:bodyPr/>
                    <a:lstStyle/>
                    <a:p>
                      <a:pPr algn="r" rtl="0" fontAlgn="t">
                        <a:spcBef>
                          <a:spcPts val="0"/>
                        </a:spcBef>
                        <a:spcAft>
                          <a:spcPts val="0"/>
                        </a:spcAft>
                      </a:pPr>
                      <a:r>
                        <a:rPr lang="en-US" sz="2400" dirty="0">
                          <a:solidFill>
                            <a:schemeClr val="accent2"/>
                          </a:solidFill>
                          <a:effectLst/>
                          <a:latin typeface="+mn-lt"/>
                        </a:rPr>
                        <a:t>1.3</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tc>
                  <a:txBody>
                    <a:bodyPr/>
                    <a:lstStyle/>
                    <a:p>
                      <a:pPr algn="r" rtl="0" fontAlgn="t">
                        <a:spcBef>
                          <a:spcPts val="0"/>
                        </a:spcBef>
                        <a:spcAft>
                          <a:spcPts val="0"/>
                        </a:spcAft>
                      </a:pPr>
                      <a:r>
                        <a:rPr lang="en-US" sz="2400" b="0" i="0" u="none" strike="noStrike" dirty="0">
                          <a:solidFill>
                            <a:schemeClr val="accent2"/>
                          </a:solidFill>
                          <a:effectLst/>
                          <a:latin typeface="+mn-lt"/>
                        </a:rPr>
                        <a:t>2.0</a:t>
                      </a:r>
                      <a:endParaRPr lang="en-US" sz="2400" dirty="0">
                        <a:solidFill>
                          <a:schemeClr val="accent2"/>
                        </a:solidFill>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2771292868"/>
                  </a:ext>
                </a:extLst>
              </a:tr>
              <a:tr h="439060">
                <a:tc>
                  <a:txBody>
                    <a:bodyPr/>
                    <a:lstStyle/>
                    <a:p>
                      <a:pPr algn="ctr" rtl="0" fontAlgn="t">
                        <a:spcBef>
                          <a:spcPts val="0"/>
                        </a:spcBef>
                        <a:spcAft>
                          <a:spcPts val="0"/>
                        </a:spcAft>
                      </a:pPr>
                      <a:r>
                        <a:rPr lang="en-US" sz="2400" b="0" i="0" u="none" strike="noStrike">
                          <a:solidFill>
                            <a:srgbClr val="000000"/>
                          </a:solidFill>
                          <a:effectLst/>
                          <a:latin typeface="+mn-lt"/>
                        </a:rPr>
                        <a:t>Min</a:t>
                      </a:r>
                      <a:endParaRPr lang="en-US" sz="240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4F81BD"/>
                    </a:solidFill>
                  </a:tcPr>
                </a:tc>
                <a:tc>
                  <a:txBody>
                    <a:bodyPr/>
                    <a:lstStyle/>
                    <a:p>
                      <a:pPr algn="r" rtl="0" fontAlgn="t">
                        <a:spcBef>
                          <a:spcPts val="0"/>
                        </a:spcBef>
                        <a:spcAft>
                          <a:spcPts val="0"/>
                        </a:spcAft>
                      </a:pPr>
                      <a:r>
                        <a:rPr lang="en-US" sz="2400" dirty="0">
                          <a:effectLst/>
                          <a:latin typeface="+mn-lt"/>
                        </a:rPr>
                        <a:t>28.4</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r>
                        <a:rPr lang="en-US" sz="2400" dirty="0">
                          <a:effectLst/>
                          <a:latin typeface="+mn-lt"/>
                        </a:rPr>
                        <a:t>73.1</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56.3</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555871772"/>
                  </a:ext>
                </a:extLst>
              </a:tr>
              <a:tr h="480931">
                <a:tc>
                  <a:txBody>
                    <a:bodyPr/>
                    <a:lstStyle/>
                    <a:p>
                      <a:pPr algn="ctr" rtl="0" fontAlgn="t">
                        <a:spcBef>
                          <a:spcPts val="0"/>
                        </a:spcBef>
                        <a:spcAft>
                          <a:spcPts val="0"/>
                        </a:spcAft>
                      </a:pPr>
                      <a:r>
                        <a:rPr lang="en-US" sz="2400" b="0" i="0" u="none" strike="noStrike">
                          <a:solidFill>
                            <a:srgbClr val="000000"/>
                          </a:solidFill>
                          <a:effectLst/>
                          <a:latin typeface="+mn-lt"/>
                        </a:rPr>
                        <a:t>Max</a:t>
                      </a:r>
                      <a:endParaRPr lang="en-US" sz="240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4F81BD"/>
                    </a:solidFill>
                  </a:tcPr>
                </a:tc>
                <a:tc>
                  <a:txBody>
                    <a:bodyPr/>
                    <a:lstStyle/>
                    <a:p>
                      <a:pPr algn="r" rtl="0" fontAlgn="t">
                        <a:spcBef>
                          <a:spcPts val="0"/>
                        </a:spcBef>
                        <a:spcAft>
                          <a:spcPts val="0"/>
                        </a:spcAft>
                      </a:pPr>
                      <a:r>
                        <a:rPr lang="en-US" sz="2400" dirty="0">
                          <a:effectLst/>
                          <a:latin typeface="+mn-lt"/>
                        </a:rPr>
                        <a:t>34.7</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tc>
                  <a:txBody>
                    <a:bodyPr/>
                    <a:lstStyle/>
                    <a:p>
                      <a:pPr algn="r" rtl="0" fontAlgn="t">
                        <a:spcBef>
                          <a:spcPts val="0"/>
                        </a:spcBef>
                        <a:spcAft>
                          <a:spcPts val="0"/>
                        </a:spcAft>
                      </a:pPr>
                      <a:r>
                        <a:rPr lang="en-US" sz="2400" dirty="0">
                          <a:effectLst/>
                          <a:latin typeface="+mn-lt"/>
                        </a:rPr>
                        <a:t>79.5</a:t>
                      </a: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tc>
                  <a:txBody>
                    <a:bodyPr/>
                    <a:lstStyle/>
                    <a:p>
                      <a:pPr algn="r" rtl="0" fontAlgn="t">
                        <a:spcBef>
                          <a:spcPts val="0"/>
                        </a:spcBef>
                        <a:spcAft>
                          <a:spcPts val="0"/>
                        </a:spcAft>
                      </a:pPr>
                      <a:r>
                        <a:rPr lang="en-US" sz="2400" b="0" i="0" u="none" strike="noStrike" dirty="0">
                          <a:solidFill>
                            <a:srgbClr val="000000"/>
                          </a:solidFill>
                          <a:effectLst/>
                          <a:latin typeface="+mn-lt"/>
                        </a:rPr>
                        <a:t>65.5</a:t>
                      </a:r>
                      <a:endParaRPr lang="en-US" sz="24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3526501606"/>
                  </a:ext>
                </a:extLst>
              </a:tr>
              <a:tr h="298709">
                <a:tc>
                  <a:txBody>
                    <a:bodyPr/>
                    <a:lstStyle/>
                    <a:p>
                      <a:pPr algn="ctr" rtl="0" fontAlgn="t">
                        <a:spcBef>
                          <a:spcPts val="0"/>
                        </a:spcBef>
                        <a:spcAft>
                          <a:spcPts val="0"/>
                        </a:spcAft>
                      </a:pPr>
                      <a:endParaRPr lang="en-US" sz="16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4F81BD"/>
                    </a:solidFill>
                  </a:tcPr>
                </a:tc>
                <a:tc>
                  <a:txBody>
                    <a:bodyPr/>
                    <a:lstStyle/>
                    <a:p>
                      <a:pPr algn="r" rtl="0" fontAlgn="t">
                        <a:spcBef>
                          <a:spcPts val="0"/>
                        </a:spcBef>
                        <a:spcAft>
                          <a:spcPts val="0"/>
                        </a:spcAft>
                      </a:pPr>
                      <a:endParaRPr lang="en-US" sz="16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endParaRPr lang="en-US" sz="16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tc>
                  <a:txBody>
                    <a:bodyPr/>
                    <a:lstStyle/>
                    <a:p>
                      <a:pPr algn="r" rtl="0" fontAlgn="t">
                        <a:spcBef>
                          <a:spcPts val="0"/>
                        </a:spcBef>
                        <a:spcAft>
                          <a:spcPts val="0"/>
                        </a:spcAft>
                      </a:pPr>
                      <a:endParaRPr lang="en-US" sz="1600" dirty="0">
                        <a:effectLst/>
                        <a:latin typeface="+mn-lt"/>
                      </a:endParaRPr>
                    </a:p>
                  </a:txBody>
                  <a:tcPr marL="39283" marR="39283" marT="40406" marB="40406">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2413699244"/>
                  </a:ext>
                </a:extLst>
              </a:tr>
            </a:tbl>
          </a:graphicData>
        </a:graphic>
      </p:graphicFrame>
      <p:pic>
        <p:nvPicPr>
          <p:cNvPr id="60" name="Content Placeholder 2">
            <a:extLst>
              <a:ext uri="{FF2B5EF4-FFF2-40B4-BE49-F238E27FC236}">
                <a16:creationId xmlns:a16="http://schemas.microsoft.com/office/drawing/2014/main" id="{1349472F-70B7-4AA2-8783-71CE86A70D0D}"/>
              </a:ext>
            </a:extLst>
          </p:cNvPr>
          <p:cNvPicPr>
            <a:picLocks noChangeAspect="1"/>
          </p:cNvPicPr>
          <p:nvPr/>
        </p:nvPicPr>
        <p:blipFill>
          <a:blip r:embed="rId12"/>
          <a:stretch>
            <a:fillRect/>
          </a:stretch>
        </p:blipFill>
        <p:spPr>
          <a:xfrm>
            <a:off x="10122165" y="18824085"/>
            <a:ext cx="5702300" cy="2710983"/>
          </a:xfrm>
          <a:prstGeom prst="rect">
            <a:avLst/>
          </a:prstGeom>
        </p:spPr>
      </p:pic>
      <p:sp>
        <p:nvSpPr>
          <p:cNvPr id="62" name="TextBox 61">
            <a:extLst>
              <a:ext uri="{FF2B5EF4-FFF2-40B4-BE49-F238E27FC236}">
                <a16:creationId xmlns:a16="http://schemas.microsoft.com/office/drawing/2014/main" id="{E5AA25DF-C5C3-4AB3-88DC-130829E7D143}"/>
              </a:ext>
            </a:extLst>
          </p:cNvPr>
          <p:cNvSpPr txBox="1"/>
          <p:nvPr/>
        </p:nvSpPr>
        <p:spPr>
          <a:xfrm>
            <a:off x="16926138" y="24954332"/>
            <a:ext cx="12256842" cy="584775"/>
          </a:xfrm>
          <a:prstGeom prst="rect">
            <a:avLst/>
          </a:prstGeom>
          <a:noFill/>
        </p:spPr>
        <p:txBody>
          <a:bodyPr wrap="square">
            <a:spAutoFit/>
          </a:bodyPr>
          <a:lstStyle/>
          <a:p>
            <a:r>
              <a:rPr lang="en-CA" altLang="en-US" sz="3200" b="1" dirty="0">
                <a:solidFill>
                  <a:srgbClr val="0070C0"/>
                </a:solidFill>
                <a:latin typeface="Arial" panose="020B0604020202020204" pitchFamily="34" charset="0"/>
                <a:cs typeface="Arial" panose="020B0604020202020204" pitchFamily="34" charset="0"/>
              </a:rPr>
              <a:t>Comparisons with the geoid Slope validation surveys  in cm</a:t>
            </a:r>
            <a:endParaRPr lang="en-US" sz="3200" dirty="0"/>
          </a:p>
        </p:txBody>
      </p:sp>
      <p:sp>
        <p:nvSpPr>
          <p:cNvPr id="63" name="TextBox 62">
            <a:extLst>
              <a:ext uri="{FF2B5EF4-FFF2-40B4-BE49-F238E27FC236}">
                <a16:creationId xmlns:a16="http://schemas.microsoft.com/office/drawing/2014/main" id="{A5813C23-85EB-4568-A1EC-C31D7684CA12}"/>
              </a:ext>
            </a:extLst>
          </p:cNvPr>
          <p:cNvSpPr txBox="1"/>
          <p:nvPr/>
        </p:nvSpPr>
        <p:spPr>
          <a:xfrm>
            <a:off x="31436754" y="21762696"/>
            <a:ext cx="11787182" cy="10618291"/>
          </a:xfrm>
          <a:prstGeom prst="rect">
            <a:avLst/>
          </a:prstGeom>
          <a:noFill/>
        </p:spPr>
        <p:txBody>
          <a:bodyPr wrap="square">
            <a:spAutoFit/>
          </a:bodyPr>
          <a:lstStyle/>
          <a:p>
            <a:pPr algn="ctr"/>
            <a:r>
              <a:rPr lang="en-CA" sz="4400" b="1" dirty="0">
                <a:latin typeface="Arial" panose="020B0604020202020204" pitchFamily="34" charset="0"/>
                <a:cs typeface="Arial" panose="020B0604020202020204" pitchFamily="34" charset="0"/>
              </a:rPr>
              <a:t>Conclusions and future work</a:t>
            </a:r>
          </a:p>
          <a:p>
            <a:pPr marL="257175" indent="-257175">
              <a:spcBef>
                <a:spcPts val="900"/>
              </a:spcBef>
              <a:spcAft>
                <a:spcPts val="900"/>
              </a:spcAft>
              <a:buFont typeface="Arial" panose="020B0604020202020204" pitchFamily="34" charset="0"/>
              <a:buChar char="•"/>
            </a:pPr>
            <a:r>
              <a:rPr lang="en-CA" altLang="en-US" sz="2400" dirty="0">
                <a:latin typeface="Arial" panose="020B0604020202020204" pitchFamily="34" charset="0"/>
                <a:cs typeface="Arial" panose="020B0604020202020204" pitchFamily="34" charset="0"/>
              </a:rPr>
              <a:t>The </a:t>
            </a:r>
            <a:r>
              <a:rPr lang="en-CA" altLang="en-US" sz="2400">
                <a:latin typeface="Arial" panose="020B0604020202020204" pitchFamily="34" charset="0"/>
                <a:cs typeface="Arial" panose="020B0604020202020204" pitchFamily="34" charset="0"/>
              </a:rPr>
              <a:t>GEOID2022 Alpha </a:t>
            </a:r>
            <a:r>
              <a:rPr lang="en-CA" altLang="en-US" sz="2400" dirty="0">
                <a:latin typeface="Arial" panose="020B0604020202020204" pitchFamily="34" charset="0"/>
                <a:cs typeface="Arial" panose="020B0604020202020204" pitchFamily="34" charset="0"/>
              </a:rPr>
              <a:t>agrees with the GSVS lines over 300 km within 1-2 cm (1</a:t>
            </a:r>
            <a:r>
              <a:rPr lang="el-GR" altLang="en-US" sz="2400" dirty="0">
                <a:latin typeface="Arial" panose="020B0604020202020204" pitchFamily="34" charset="0"/>
                <a:cs typeface="Arial" panose="020B0604020202020204" pitchFamily="34" charset="0"/>
              </a:rPr>
              <a:t>σ</a:t>
            </a:r>
            <a:r>
              <a:rPr lang="en-CA" altLang="en-US" sz="2400" dirty="0">
                <a:latin typeface="Arial" panose="020B0604020202020204" pitchFamily="34" charset="0"/>
                <a:cs typeface="Arial" panose="020B0604020202020204" pitchFamily="34" charset="0"/>
              </a:rPr>
              <a:t>) with no noticeable slopes. There are 6 cm discrepancies over 50 km at west side of the GSVS14 line. GSVS17 is in Colorado where elevation ranges from </a:t>
            </a:r>
            <a:r>
              <a:rPr lang="en-US" sz="2400" b="0" i="0" dirty="0">
                <a:solidFill>
                  <a:srgbClr val="000000"/>
                </a:solidFill>
                <a:effectLst/>
                <a:latin typeface="arial" panose="020B0604020202020204" pitchFamily="34" charset="0"/>
              </a:rPr>
              <a:t>1900 to 3300 meters.</a:t>
            </a:r>
            <a:endParaRPr lang="en-CA" altLang="en-US" sz="2400" dirty="0">
              <a:latin typeface="Arial" panose="020B0604020202020204" pitchFamily="34" charset="0"/>
              <a:cs typeface="Arial" panose="020B0604020202020204" pitchFamily="34" charset="0"/>
            </a:endParaRPr>
          </a:p>
          <a:p>
            <a:pPr marL="257175" indent="-257175">
              <a:spcBef>
                <a:spcPts val="900"/>
              </a:spcBef>
              <a:spcAft>
                <a:spcPts val="900"/>
              </a:spcAft>
              <a:buFont typeface="Arial" panose="020B0604020202020204" pitchFamily="34" charset="0"/>
              <a:buChar char="•"/>
            </a:pPr>
            <a:r>
              <a:rPr lang="en-CA" altLang="en-US" sz="2400" dirty="0">
                <a:latin typeface="Arial" panose="020B0604020202020204" pitchFamily="34" charset="0"/>
                <a:cs typeface="Arial" panose="020B0604020202020204" pitchFamily="34" charset="0"/>
              </a:rPr>
              <a:t>After removing the biases of each 1º by 1º block, standard deviations of GNSS/leveling comparisons are better than 5 cm (1</a:t>
            </a:r>
            <a:r>
              <a:rPr lang="el-GR" altLang="en-US" sz="2400" dirty="0">
                <a:latin typeface="Arial" panose="020B0604020202020204" pitchFamily="34" charset="0"/>
                <a:cs typeface="Arial" panose="020B0604020202020204" pitchFamily="34" charset="0"/>
              </a:rPr>
              <a:t>σ</a:t>
            </a:r>
            <a:r>
              <a:rPr lang="en-CA" altLang="en-US" sz="2400" dirty="0">
                <a:latin typeface="Arial" panose="020B0604020202020204" pitchFamily="34" charset="0"/>
                <a:cs typeface="Arial" panose="020B0604020202020204" pitchFamily="34" charset="0"/>
              </a:rPr>
              <a:t>) for all US states. The differences are slightly larger for individual Canadian provinces without removing the bias and tilt in GPS/leveling data. </a:t>
            </a:r>
          </a:p>
          <a:p>
            <a:pPr marL="257175" indent="-257175">
              <a:spcBef>
                <a:spcPts val="900"/>
              </a:spcBef>
              <a:spcAft>
                <a:spcPts val="900"/>
              </a:spcAft>
              <a:buFont typeface="Arial" panose="020B0604020202020204" pitchFamily="34" charset="0"/>
              <a:buChar char="•"/>
            </a:pPr>
            <a:r>
              <a:rPr lang="en-CA" altLang="en-US" sz="2400" dirty="0">
                <a:latin typeface="Arial" panose="020B0604020202020204" pitchFamily="34" charset="0"/>
                <a:cs typeface="Arial" panose="020B0604020202020204" pitchFamily="34" charset="0"/>
              </a:rPr>
              <a:t>Geoid errors are estimated based on gravity data accuracies and data distribution. .</a:t>
            </a:r>
          </a:p>
          <a:p>
            <a:pPr marL="257175" indent="-257175">
              <a:spcBef>
                <a:spcPts val="900"/>
              </a:spcBef>
              <a:spcAft>
                <a:spcPts val="900"/>
              </a:spcAft>
              <a:buFont typeface="Arial" panose="020B0604020202020204" pitchFamily="34" charset="0"/>
              <a:buChar char="•"/>
            </a:pPr>
            <a:r>
              <a:rPr lang="en-CA" sz="2400" dirty="0">
                <a:latin typeface="Arial" panose="020B0604020202020204" pitchFamily="34" charset="0"/>
                <a:cs typeface="Arial" panose="020B0604020202020204" pitchFamily="34" charset="0"/>
              </a:rPr>
              <a:t>Model will be published early 2024.</a:t>
            </a:r>
            <a:endParaRPr lang="en-US" sz="3600" dirty="0"/>
          </a:p>
          <a:p>
            <a:pPr algn="ctr"/>
            <a:r>
              <a:rPr lang="en-US" sz="4400" b="1" dirty="0"/>
              <a:t>GEOID2022 Schedule</a:t>
            </a:r>
          </a:p>
          <a:p>
            <a:pPr marL="257175" indent="-257175">
              <a:buFont typeface="Arial" panose="020B0604020202020204" pitchFamily="34" charset="0"/>
              <a:buChar char="•"/>
              <a:defRPr/>
            </a:pPr>
            <a:r>
              <a:rPr lang="en-CA" sz="2400" b="1" dirty="0">
                <a:latin typeface="Arial" panose="020B0604020202020204" pitchFamily="34" charset="0"/>
                <a:cs typeface="Arial" panose="020B0604020202020204" pitchFamily="34" charset="0"/>
              </a:rPr>
              <a:t>2023</a:t>
            </a:r>
          </a:p>
          <a:p>
            <a:pPr>
              <a:defRPr/>
            </a:pPr>
            <a:r>
              <a:rPr lang="en-CA" sz="2400" dirty="0">
                <a:latin typeface="Arial" panose="020B0604020202020204" pitchFamily="34" charset="0"/>
                <a:cs typeface="Arial" panose="020B0604020202020204" pitchFamily="34" charset="0"/>
              </a:rPr>
              <a:t>	- GEOID2022 Alpha to be computed</a:t>
            </a:r>
          </a:p>
          <a:p>
            <a:pPr>
              <a:defRPr/>
            </a:pPr>
            <a:r>
              <a:rPr lang="en-CA" sz="2400" dirty="0">
                <a:latin typeface="Arial" panose="020B0604020202020204" pitchFamily="34" charset="0"/>
                <a:cs typeface="Arial" panose="020B0604020202020204" pitchFamily="34" charset="0"/>
              </a:rPr>
              <a:t>	- GRAV-D to be completed 100% and processed</a:t>
            </a:r>
          </a:p>
          <a:p>
            <a:pPr>
              <a:defRPr/>
            </a:pPr>
            <a:endParaRPr lang="en-CA" sz="12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en-CA" sz="2400" b="1" dirty="0">
                <a:latin typeface="Arial" panose="020B0604020202020204" pitchFamily="34" charset="0"/>
                <a:cs typeface="Arial" panose="020B0604020202020204" pitchFamily="34" charset="0"/>
              </a:rPr>
              <a:t>2024</a:t>
            </a:r>
          </a:p>
          <a:p>
            <a:pPr>
              <a:defRPr/>
            </a:pPr>
            <a:r>
              <a:rPr lang="en-CA" sz="2400" dirty="0">
                <a:latin typeface="Arial" panose="020B0604020202020204" pitchFamily="34" charset="0"/>
                <a:cs typeface="Arial" panose="020B0604020202020204" pitchFamily="34" charset="0"/>
              </a:rPr>
              <a:t>	- GEOID2022 to be computed and validated. It will be ready for release with its   </a:t>
            </a:r>
          </a:p>
          <a:p>
            <a:pPr>
              <a:defRPr/>
            </a:pPr>
            <a:r>
              <a:rPr lang="en-CA" sz="2400" dirty="0">
                <a:latin typeface="Arial" panose="020B0604020202020204" pitchFamily="34" charset="0"/>
                <a:cs typeface="Arial" panose="020B0604020202020204" pitchFamily="34" charset="0"/>
              </a:rPr>
              <a:t>        time varying components, deflections of the vertical and their accuracy  </a:t>
            </a:r>
          </a:p>
          <a:p>
            <a:pPr>
              <a:defRPr/>
            </a:pPr>
            <a:r>
              <a:rPr lang="en-CA" sz="2400" dirty="0">
                <a:latin typeface="Arial" panose="020B0604020202020204" pitchFamily="34" charset="0"/>
                <a:cs typeface="Arial" panose="020B0604020202020204" pitchFamily="34" charset="0"/>
              </a:rPr>
              <a:t>        estimation. A EGM enhanced by GRAV-D to degree and order 2160 will be part </a:t>
            </a:r>
          </a:p>
          <a:p>
            <a:pPr>
              <a:defRPr/>
            </a:pPr>
            <a:r>
              <a:rPr lang="en-CA" sz="2400" dirty="0">
                <a:latin typeface="Arial" panose="020B0604020202020204" pitchFamily="34" charset="0"/>
                <a:cs typeface="Arial" panose="020B0604020202020204" pitchFamily="34" charset="0"/>
              </a:rPr>
              <a:t>        of the release.  </a:t>
            </a:r>
          </a:p>
          <a:p>
            <a:pPr>
              <a:defRPr/>
            </a:pPr>
            <a:endParaRPr lang="en-CA" sz="14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en-CA" sz="2400" b="1" dirty="0">
                <a:latin typeface="Arial" panose="020B0604020202020204" pitchFamily="34" charset="0"/>
                <a:cs typeface="Arial" panose="020B0604020202020204" pitchFamily="34" charset="0"/>
              </a:rPr>
              <a:t>2025</a:t>
            </a:r>
          </a:p>
          <a:p>
            <a:pPr>
              <a:defRPr/>
            </a:pPr>
            <a:r>
              <a:rPr lang="en-CA" sz="2400" dirty="0">
                <a:latin typeface="Arial" panose="020B0604020202020204" pitchFamily="34" charset="0"/>
                <a:cs typeface="Arial" panose="020B0604020202020204" pitchFamily="34" charset="0"/>
              </a:rPr>
              <a:t>	- NAPGD2022 to be released with the North America Terrestrial Reference Frame </a:t>
            </a:r>
          </a:p>
          <a:p>
            <a:pPr>
              <a:defRPr/>
            </a:pPr>
            <a:r>
              <a:rPr lang="en-CA" sz="2400" dirty="0">
                <a:latin typeface="Arial" panose="020B0604020202020204" pitchFamily="34" charset="0"/>
                <a:cs typeface="Arial" panose="020B0604020202020204" pitchFamily="34" charset="0"/>
              </a:rPr>
              <a:t>        NATRF2022</a:t>
            </a:r>
            <a:endParaRPr lang="en-US" sz="2400" dirty="0"/>
          </a:p>
        </p:txBody>
      </p:sp>
      <p:sp>
        <p:nvSpPr>
          <p:cNvPr id="64" name="Title 1">
            <a:extLst>
              <a:ext uri="{FF2B5EF4-FFF2-40B4-BE49-F238E27FC236}">
                <a16:creationId xmlns:a16="http://schemas.microsoft.com/office/drawing/2014/main" id="{96B20D23-0325-46DE-BD19-3019D2857390}"/>
              </a:ext>
            </a:extLst>
          </p:cNvPr>
          <p:cNvSpPr txBox="1">
            <a:spLocks/>
          </p:cNvSpPr>
          <p:nvPr/>
        </p:nvSpPr>
        <p:spPr>
          <a:xfrm>
            <a:off x="17467730" y="20792346"/>
            <a:ext cx="5823696" cy="857250"/>
          </a:xfrm>
          <a:prstGeom prst="rect">
            <a:avLst/>
          </a:prstGeom>
        </p:spPr>
        <p:txBody>
          <a:bodyPr vert="horz" lIns="91440" tIns="45720" rIns="91440" bIns="45720" rtlCol="0" anchor="b">
            <a:noAutofit/>
          </a:bodyPr>
          <a:lstStyle>
            <a:lvl1pPr algn="l" defTabSz="4389120" rtl="0" eaLnBrk="1" latinLnBrk="0" hangingPunct="1">
              <a:lnSpc>
                <a:spcPct val="90000"/>
              </a:lnSpc>
              <a:spcBef>
                <a:spcPct val="0"/>
              </a:spcBef>
              <a:buNone/>
              <a:defRPr sz="15360" kern="1200">
                <a:solidFill>
                  <a:schemeClr val="tx1"/>
                </a:solidFill>
                <a:latin typeface="+mj-lt"/>
                <a:ea typeface="+mj-ea"/>
                <a:cs typeface="+mj-cs"/>
              </a:defRPr>
            </a:lvl1pPr>
          </a:lstStyle>
          <a:p>
            <a:r>
              <a:rPr lang="en-US" sz="2400" b="1" dirty="0">
                <a:solidFill>
                  <a:srgbClr val="0070C0"/>
                </a:solidFill>
                <a:latin typeface="Calibri" panose="020F0502020204030204" pitchFamily="34" charset="0"/>
              </a:rPr>
              <a:t>Historical GNSS/leveling comparison by region, USA    in cm</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ED3690B-9F61-4F47-80EE-0A77EC40C7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010184" y="16608036"/>
            <a:ext cx="8914264" cy="4457132"/>
          </a:xfrm>
          <a:prstGeom prst="rect">
            <a:avLst/>
          </a:prstGeom>
        </p:spPr>
      </p:pic>
      <p:sp>
        <p:nvSpPr>
          <p:cNvPr id="46" name="TextBox 45">
            <a:extLst>
              <a:ext uri="{FF2B5EF4-FFF2-40B4-BE49-F238E27FC236}">
                <a16:creationId xmlns:a16="http://schemas.microsoft.com/office/drawing/2014/main" id="{9A75B8D7-57D5-4E5A-B591-2A7A5D071403}"/>
              </a:ext>
            </a:extLst>
          </p:cNvPr>
          <p:cNvSpPr txBox="1"/>
          <p:nvPr/>
        </p:nvSpPr>
        <p:spPr>
          <a:xfrm>
            <a:off x="32174033" y="15714813"/>
            <a:ext cx="11676954" cy="658835"/>
          </a:xfrm>
          <a:prstGeom prst="rect">
            <a:avLst/>
          </a:prstGeom>
          <a:noFill/>
        </p:spPr>
        <p:txBody>
          <a:bodyPr wrap="square">
            <a:spAutoFit/>
          </a:bodyPr>
          <a:lstStyle/>
          <a:p>
            <a:pPr marR="0" lvl="0" algn="ctr">
              <a:lnSpc>
                <a:spcPct val="107000"/>
              </a:lnSpc>
              <a:spcBef>
                <a:spcPts val="0"/>
              </a:spcBef>
              <a:spcAft>
                <a:spcPts val="800"/>
              </a:spcAft>
            </a:pPr>
            <a:r>
              <a:rPr lang="en-US" sz="3200" b="1" dirty="0">
                <a:solidFill>
                  <a:schemeClr val="accent1"/>
                </a:solidFill>
              </a:rPr>
              <a:t>Error estimation of GEOID2022 Alpha</a:t>
            </a:r>
            <a:r>
              <a:rPr lang="en-US" sz="3600" dirty="0">
                <a:solidFill>
                  <a:schemeClr val="accent1"/>
                </a:solidFill>
                <a:latin typeface="Arial" panose="020B0604020202020204" pitchFamily="34" charset="0"/>
                <a:cs typeface="Arial" panose="020B0604020202020204" pitchFamily="34" charset="0"/>
              </a:rPr>
              <a:t>				</a:t>
            </a:r>
          </a:p>
        </p:txBody>
      </p:sp>
      <p:sp>
        <p:nvSpPr>
          <p:cNvPr id="55" name="TextBox 54">
            <a:extLst>
              <a:ext uri="{FF2B5EF4-FFF2-40B4-BE49-F238E27FC236}">
                <a16:creationId xmlns:a16="http://schemas.microsoft.com/office/drawing/2014/main" id="{6763EF02-A535-44BF-BEAD-2B1D7E324C3E}"/>
              </a:ext>
            </a:extLst>
          </p:cNvPr>
          <p:cNvSpPr txBox="1"/>
          <p:nvPr/>
        </p:nvSpPr>
        <p:spPr>
          <a:xfrm>
            <a:off x="1462848" y="26683466"/>
            <a:ext cx="2374564" cy="830997"/>
          </a:xfrm>
          <a:prstGeom prst="rect">
            <a:avLst/>
          </a:prstGeom>
          <a:solidFill>
            <a:schemeClr val="bg1"/>
          </a:solidFill>
          <a:ln>
            <a:solidFill>
              <a:schemeClr val="tx1"/>
            </a:solidFill>
          </a:ln>
        </p:spPr>
        <p:txBody>
          <a:bodyPr wrap="square" rtlCol="0">
            <a:spAutoFit/>
          </a:bodyPr>
          <a:lstStyle/>
          <a:p>
            <a:r>
              <a:rPr lang="en-US" sz="2400" dirty="0"/>
              <a:t>GRAV-D goes to shelf break</a:t>
            </a:r>
          </a:p>
        </p:txBody>
      </p:sp>
      <p:pic>
        <p:nvPicPr>
          <p:cNvPr id="11" name="Picture 10">
            <a:extLst>
              <a:ext uri="{FF2B5EF4-FFF2-40B4-BE49-F238E27FC236}">
                <a16:creationId xmlns:a16="http://schemas.microsoft.com/office/drawing/2014/main" id="{18DD8975-7156-41FC-B537-C946C567B8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502491" y="21753878"/>
            <a:ext cx="6988841" cy="2574836"/>
          </a:xfrm>
          <a:prstGeom prst="rect">
            <a:avLst/>
          </a:prstGeom>
        </p:spPr>
      </p:pic>
      <p:pic>
        <p:nvPicPr>
          <p:cNvPr id="56" name="Picture 8" descr="NOAA_Banner">
            <a:extLst>
              <a:ext uri="{FF2B5EF4-FFF2-40B4-BE49-F238E27FC236}">
                <a16:creationId xmlns:a16="http://schemas.microsoft.com/office/drawing/2014/main" id="{D255B5B7-1987-4933-B9F2-2B784C97722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125" y="990600"/>
            <a:ext cx="2759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 name="Chart 48">
            <a:extLst>
              <a:ext uri="{FF2B5EF4-FFF2-40B4-BE49-F238E27FC236}">
                <a16:creationId xmlns:a16="http://schemas.microsoft.com/office/drawing/2014/main" id="{90F8EBF6-CD77-49D6-BBBB-6A1540138FEE}"/>
              </a:ext>
            </a:extLst>
          </p:cNvPr>
          <p:cNvGraphicFramePr>
            <a:graphicFrameLocks/>
          </p:cNvGraphicFramePr>
          <p:nvPr>
            <p:extLst>
              <p:ext uri="{D42A27DB-BD31-4B8C-83A1-F6EECF244321}">
                <p14:modId xmlns:p14="http://schemas.microsoft.com/office/powerpoint/2010/main" val="3020268011"/>
              </p:ext>
            </p:extLst>
          </p:nvPr>
        </p:nvGraphicFramePr>
        <p:xfrm>
          <a:off x="24210333" y="25805212"/>
          <a:ext cx="4572000" cy="27432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0" name="Chart 49">
            <a:extLst>
              <a:ext uri="{FF2B5EF4-FFF2-40B4-BE49-F238E27FC236}">
                <a16:creationId xmlns:a16="http://schemas.microsoft.com/office/drawing/2014/main" id="{57D3075F-3679-4098-891E-B60BAF31FF7D}"/>
              </a:ext>
            </a:extLst>
          </p:cNvPr>
          <p:cNvGraphicFramePr>
            <a:graphicFrameLocks/>
          </p:cNvGraphicFramePr>
          <p:nvPr>
            <p:extLst>
              <p:ext uri="{D42A27DB-BD31-4B8C-83A1-F6EECF244321}">
                <p14:modId xmlns:p14="http://schemas.microsoft.com/office/powerpoint/2010/main" val="1426660260"/>
              </p:ext>
            </p:extLst>
          </p:nvPr>
        </p:nvGraphicFramePr>
        <p:xfrm>
          <a:off x="17288539" y="25847742"/>
          <a:ext cx="4497575" cy="27432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1" name="Chart 50">
            <a:extLst>
              <a:ext uri="{FF2B5EF4-FFF2-40B4-BE49-F238E27FC236}">
                <a16:creationId xmlns:a16="http://schemas.microsoft.com/office/drawing/2014/main" id="{CB116EF0-7170-40E3-8598-70229B301150}"/>
              </a:ext>
            </a:extLst>
          </p:cNvPr>
          <p:cNvGraphicFramePr>
            <a:graphicFrameLocks/>
          </p:cNvGraphicFramePr>
          <p:nvPr>
            <p:extLst>
              <p:ext uri="{D42A27DB-BD31-4B8C-83A1-F6EECF244321}">
                <p14:modId xmlns:p14="http://schemas.microsoft.com/office/powerpoint/2010/main" val="4136451203"/>
              </p:ext>
            </p:extLst>
          </p:nvPr>
        </p:nvGraphicFramePr>
        <p:xfrm>
          <a:off x="17299174" y="28676000"/>
          <a:ext cx="4572000" cy="2743200"/>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3435011505"/>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3904</TotalTime>
  <Words>976</Words>
  <Application>Microsoft Office PowerPoint</Application>
  <PresentationFormat>Custom</PresentationFormat>
  <Paragraphs>179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vt:lpstr>
      <vt:lpstr>Calibri</vt:lpstr>
      <vt:lpstr>Calibri Light</vt:lpstr>
      <vt:lpstr>Montserrat</vt:lpstr>
      <vt:lpstr>Symbol</vt:lpstr>
      <vt:lpstr>Times New Roman</vt:lpstr>
      <vt:lpstr>Office 主题</vt:lpstr>
      <vt:lpstr>GEOID2022 Alpha*, a prototype geoid for NAPGD2022    G33A-0529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鸿华</dc:creator>
  <cp:lastModifiedBy>Yan Wang</cp:lastModifiedBy>
  <cp:revision>108</cp:revision>
  <dcterms:created xsi:type="dcterms:W3CDTF">2021-05-24T07:51:54Z</dcterms:created>
  <dcterms:modified xsi:type="dcterms:W3CDTF">2023-12-07T20:14:25Z</dcterms:modified>
</cp:coreProperties>
</file>