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36" r:id="rId2"/>
    <p:sldId id="466" r:id="rId3"/>
    <p:sldId id="267" r:id="rId4"/>
    <p:sldId id="467" r:id="rId5"/>
    <p:sldId id="482" r:id="rId6"/>
    <p:sldId id="468" r:id="rId7"/>
    <p:sldId id="469" r:id="rId8"/>
    <p:sldId id="465" r:id="rId9"/>
    <p:sldId id="263" r:id="rId10"/>
    <p:sldId id="262" r:id="rId11"/>
    <p:sldId id="259" r:id="rId12"/>
    <p:sldId id="470" r:id="rId13"/>
    <p:sldId id="471" r:id="rId14"/>
    <p:sldId id="472" r:id="rId15"/>
    <p:sldId id="266" r:id="rId16"/>
    <p:sldId id="473" r:id="rId17"/>
    <p:sldId id="481" r:id="rId18"/>
    <p:sldId id="475" r:id="rId19"/>
    <p:sldId id="476" r:id="rId20"/>
    <p:sldId id="477" r:id="rId21"/>
    <p:sldId id="454" r:id="rId22"/>
    <p:sldId id="478" r:id="rId23"/>
    <p:sldId id="479" r:id="rId24"/>
    <p:sldId id="480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 snapToObjects="1">
      <p:cViewPr varScale="1">
        <p:scale>
          <a:sx n="79" d="100"/>
          <a:sy n="79" d="100"/>
        </p:scale>
        <p:origin x="492" y="36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A2D9-4406-4E26-B12A-2E5DACC6807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5753E-BDCD-41E5-BFFD-74115E889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7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18FE2B5-936C-4511-8310-DD729216CC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EB82AA69-371C-417D-A153-98BB96EA2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C46AB83-B91A-4D7E-87A3-1ACB8FDEE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7D5D6CD-4964-4453-98C2-5BF36881C0C0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5753E-BDCD-41E5-BFFD-74115E8894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B30E2E8B-2D91-46C9-80B7-4033EDB2D8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70BB56C0-6574-446D-AC5F-AEEA5F4F9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ED91EB0E-2888-4D88-A875-548D748B5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753E44-5F77-4FCB-94FD-C7B955D07DD6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1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16A468-B10C-E94D-B4AE-FD48B5E66BC0}" type="datetimeFigureOut">
              <a:rPr lang="en-US" smtClean="0"/>
              <a:pPr/>
              <a:t>6/29/2023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66243686-F15B-472C-8BE6-92F6C2F0B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950" y="682772"/>
            <a:ext cx="5600700" cy="857250"/>
          </a:xfrm>
        </p:spPr>
        <p:txBody>
          <a:bodyPr/>
          <a:lstStyle/>
          <a:p>
            <a:r>
              <a:rPr lang="en-US" alt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of GEOID2022 beta v01</a:t>
            </a:r>
            <a:endParaRPr lang="en-US" altLang="en-US" sz="2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5BD7C1A7-A131-46E9-A139-E5427AA06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4044" y="1503335"/>
            <a:ext cx="6115332" cy="3443530"/>
          </a:xfrm>
        </p:spPr>
        <p:txBody>
          <a:bodyPr>
            <a:normAutofit/>
          </a:bodyPr>
          <a:lstStyle/>
          <a:p>
            <a:pPr algn="l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 Wang, X Li, K </a:t>
            </a:r>
            <a:r>
              <a:rPr lang="en-US" altLang="en-US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Ahlgren</a:t>
            </a:r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Hardy, J </a:t>
            </a:r>
            <a:r>
              <a:rPr lang="en-US" altLang="en-US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Krcmaric</a:t>
            </a:r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Geodetic Survey, U.S.A.</a:t>
            </a:r>
          </a:p>
          <a:p>
            <a:pPr algn="l"/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/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Huang, I Foroughi, M </a:t>
            </a:r>
            <a:r>
              <a:rPr lang="en-US" altLang="en-US" sz="1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Veronneau</a:t>
            </a:r>
            <a:endParaRPr lang="en-US" altLang="en-US" sz="1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Canadian Geodetic Survey, Canada</a:t>
            </a:r>
          </a:p>
          <a:p>
            <a:pPr algn="l"/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	</a:t>
            </a:r>
          </a:p>
          <a:p>
            <a:pPr algn="l"/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Avalos-Naranjo</a:t>
            </a:r>
          </a:p>
          <a:p>
            <a:pPr algn="l"/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Institute of Statistics and </a:t>
            </a:r>
          </a:p>
          <a:p>
            <a:pPr algn="l"/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Geography, Mexico</a:t>
            </a:r>
          </a:p>
          <a:p>
            <a:pPr algn="l"/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2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/>
            <a:r>
              <a:rPr lang="en-US" alt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IUGG2023 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Berlin, Germany | July 10 - 20, 2023</a:t>
            </a:r>
          </a:p>
        </p:txBody>
      </p:sp>
      <p:sp>
        <p:nvSpPr>
          <p:cNvPr id="29700" name="Slide Number Placeholder 5">
            <a:extLst>
              <a:ext uri="{FF2B5EF4-FFF2-40B4-BE49-F238E27FC236}">
                <a16:creationId xmlns:a16="http://schemas.microsoft.com/office/drawing/2014/main" id="{6F807529-5F34-4D10-84F2-195E7BA1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48794" indent="-28105894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C9E943-5F46-486B-8302-E6C231449E3E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79FDE-527A-43B1-9BA5-FC95B982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45" y="60723"/>
            <a:ext cx="6656805" cy="4813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83712-F7C1-4E47-8145-8D1E3A61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3003878"/>
            <a:ext cx="2857500" cy="2057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72A12-D58E-4376-A885-B38E343AC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224037"/>
            <a:ext cx="2316903" cy="2673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BC40F-B43D-4356-A521-87493B663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342" y="136924"/>
            <a:ext cx="596900" cy="119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7D27AA-FAA2-43DC-85B4-1C40AA800C12}"/>
              </a:ext>
            </a:extLst>
          </p:cNvPr>
          <p:cNvSpPr txBox="1"/>
          <p:nvPr/>
        </p:nvSpPr>
        <p:spPr>
          <a:xfrm>
            <a:off x="74740" y="241100"/>
            <a:ext cx="15291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Guam and CNMI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E2E8E-AA09-4F5F-8705-8DB2576C227D}"/>
              </a:ext>
            </a:extLst>
          </p:cNvPr>
          <p:cNvSpPr txBox="1"/>
          <p:nvPr/>
        </p:nvSpPr>
        <p:spPr>
          <a:xfrm>
            <a:off x="74740" y="3034309"/>
            <a:ext cx="7209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Hawaii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203FB-ABEB-4F89-9910-716443D9240A}"/>
              </a:ext>
            </a:extLst>
          </p:cNvPr>
          <p:cNvSpPr txBox="1"/>
          <p:nvPr/>
        </p:nvSpPr>
        <p:spPr>
          <a:xfrm>
            <a:off x="2448705" y="79921"/>
            <a:ext cx="7657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Alaska</a:t>
            </a:r>
          </a:p>
        </p:txBody>
      </p:sp>
    </p:spTree>
    <p:extLst>
      <p:ext uri="{BB962C8B-B14F-4D97-AF65-F5344CB8AC3E}">
        <p14:creationId xmlns:p14="http://schemas.microsoft.com/office/powerpoint/2010/main" val="1158856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79FDE-527A-43B1-9BA5-FC95B982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45" y="60723"/>
            <a:ext cx="6656805" cy="4813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BC40F-B43D-4356-A521-87493B66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342" y="136924"/>
            <a:ext cx="596900" cy="119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203FB-ABEB-4F89-9910-716443D9240A}"/>
              </a:ext>
            </a:extLst>
          </p:cNvPr>
          <p:cNvSpPr txBox="1"/>
          <p:nvPr/>
        </p:nvSpPr>
        <p:spPr>
          <a:xfrm>
            <a:off x="2448705" y="79921"/>
            <a:ext cx="7657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Alaska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8B45BA-9D72-4266-81AC-65F146469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79920"/>
            <a:ext cx="4982657" cy="287917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9F1CD0-E664-417C-8898-0283DB79C279}"/>
              </a:ext>
            </a:extLst>
          </p:cNvPr>
          <p:cNvSpPr/>
          <p:nvPr/>
        </p:nvSpPr>
        <p:spPr>
          <a:xfrm>
            <a:off x="5391150" y="2209800"/>
            <a:ext cx="1625600" cy="946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6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0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Altimetric gravity anomalies (DTU21) used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84F7443-C1C4-4E45-B0F5-2BFDE810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9" y="1713869"/>
            <a:ext cx="4114800" cy="24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EABC75-B4E8-4996-A284-DE863583F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619" y="1680538"/>
            <a:ext cx="4114800" cy="2464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8135E6-0576-4512-854E-C70A44093409}"/>
              </a:ext>
            </a:extLst>
          </p:cNvPr>
          <p:cNvSpPr txBox="1"/>
          <p:nvPr/>
        </p:nvSpPr>
        <p:spPr>
          <a:xfrm>
            <a:off x="603196" y="43600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DTU17 1 arcmin used in xGEOID2020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18153-8B5F-4F6B-AF93-29CBFF8BC76D}"/>
              </a:ext>
            </a:extLst>
          </p:cNvPr>
          <p:cNvSpPr txBox="1"/>
          <p:nvPr/>
        </p:nvSpPr>
        <p:spPr>
          <a:xfrm>
            <a:off x="6323959" y="4360066"/>
            <a:ext cx="1767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DTU21 – DTU17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6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00"/>
            <a:ext cx="5652287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ARCGP20 from NGA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Map&#10;&#10;Description automatically generated">
            <a:extLst>
              <a:ext uri="{FF2B5EF4-FFF2-40B4-BE49-F238E27FC236}">
                <a16:creationId xmlns:a16="http://schemas.microsoft.com/office/drawing/2014/main" id="{48117846-74C3-416C-B5ED-0879E3B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4" y="1312110"/>
            <a:ext cx="4305121" cy="294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art&#10;&#10;Description automatically generated">
            <a:extLst>
              <a:ext uri="{FF2B5EF4-FFF2-40B4-BE49-F238E27FC236}">
                <a16:creationId xmlns:a16="http://schemas.microsoft.com/office/drawing/2014/main" id="{5953EB9E-90F2-484F-A216-232A2F69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88" y="760385"/>
            <a:ext cx="3927308" cy="44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4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CBDBFF-7640-4143-8285-B78CC6DE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82" y="1255359"/>
            <a:ext cx="61912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0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DEM2022 and distribution of GNSS/leveling data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EC283-739B-42A0-B1C7-7BC54D208E1D}"/>
              </a:ext>
            </a:extLst>
          </p:cNvPr>
          <p:cNvSpPr txBox="1"/>
          <p:nvPr/>
        </p:nvSpPr>
        <p:spPr>
          <a:xfrm>
            <a:off x="457200" y="1084881"/>
            <a:ext cx="581681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Resolution: 3″, or ~90 m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#GPS points over Canada: 4308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Mean: -2.1 m (xG20DEM)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RMSE:  6.9 m (xG20DEM)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        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# GPS on BMs over USA : 31851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Mean: -0.3 m (xG20DEM)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RMSE: 2.1 m  (xG20DEM)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06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C663467-A7DF-45F5-9B18-22E9321FFDD7}"/>
              </a:ext>
            </a:extLst>
          </p:cNvPr>
          <p:cNvGrpSpPr/>
          <p:nvPr/>
        </p:nvGrpSpPr>
        <p:grpSpPr>
          <a:xfrm>
            <a:off x="0" y="0"/>
            <a:ext cx="9144000" cy="5143905"/>
            <a:chOff x="-67660" y="1"/>
            <a:chExt cx="12259660" cy="68585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3C214A-7E6E-43B4-9434-4C78089A6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659" y="1"/>
              <a:ext cx="6163659" cy="64584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7AA1A2-39D6-4C06-A15D-30A97D5C3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5201"/>
              <a:ext cx="6096000" cy="645843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B07B70-0704-405D-BF3E-8EAFF9C1F4FA}"/>
                </a:ext>
              </a:extLst>
            </p:cNvPr>
            <p:cNvSpPr txBox="1"/>
            <p:nvPr/>
          </p:nvSpPr>
          <p:spPr>
            <a:xfrm>
              <a:off x="-67660" y="6458431"/>
              <a:ext cx="12259659" cy="40010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</a:rPr>
                <a:t>For more details: G02p-030-IUGG23-2975July162023-1700-1830</a:t>
              </a: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2AE58661-61BA-47A1-B84D-A389A88256B3}"/>
                </a:ext>
              </a:extLst>
            </p:cNvPr>
            <p:cNvSpPr/>
            <p:nvPr/>
          </p:nvSpPr>
          <p:spPr>
            <a:xfrm>
              <a:off x="4815856" y="1007928"/>
              <a:ext cx="3771899" cy="10312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Fourier Legendre transformation</a:t>
              </a:r>
            </a:p>
            <a:p>
              <a:pPr algn="ctr"/>
              <a:endParaRPr lang="en-US" sz="1350" dirty="0"/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8291CC2E-2F5E-44FE-A406-C60B0D7BAE9E}"/>
                </a:ext>
              </a:extLst>
            </p:cNvPr>
            <p:cNvSpPr txBox="1">
              <a:spLocks/>
            </p:cNvSpPr>
            <p:nvPr/>
          </p:nvSpPr>
          <p:spPr>
            <a:xfrm>
              <a:off x="1499364" y="553497"/>
              <a:ext cx="9389650" cy="42923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i-FI" sz="2400" b="1" dirty="0">
                  <a:solidFill>
                    <a:srgbClr val="0070C0"/>
                  </a:solidFill>
                  <a:latin typeface="Arno Pro" panose="02020502040506020403" pitchFamily="18" charset="0"/>
                </a:rPr>
                <a:t>Reference model: </a:t>
              </a:r>
              <a:r>
                <a:rPr lang="ja-JP" altLang="en-US" sz="2400" dirty="0">
                  <a:solidFill>
                    <a:srgbClr val="0070C0"/>
                  </a:solidFill>
                </a:rPr>
                <a:t>“</a:t>
              </a:r>
              <a:r>
                <a:rPr lang="fi-FI" sz="2400" b="1" dirty="0">
                  <a:solidFill>
                    <a:srgbClr val="0070C0"/>
                  </a:solidFill>
                  <a:latin typeface="Arno Pro" panose="02020502040506020403" pitchFamily="18" charset="0"/>
                </a:rPr>
                <a:t>Adding</a:t>
              </a:r>
              <a:r>
                <a:rPr lang="ja-JP" altLang="en-US" sz="2400" dirty="0">
                  <a:solidFill>
                    <a:srgbClr val="0070C0"/>
                  </a:solidFill>
                </a:rPr>
                <a:t>”</a:t>
              </a:r>
              <a:r>
                <a:rPr lang="fi-FI" sz="2400" b="1" dirty="0">
                  <a:solidFill>
                    <a:srgbClr val="0070C0"/>
                  </a:solidFill>
                  <a:latin typeface="Arno Pro" panose="02020502040506020403" pitchFamily="18" charset="0"/>
                </a:rPr>
                <a:t> GRAV-D to refA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32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76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NGS CGS/INEGI computation schemes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2B49FB-E213-4018-80B4-E66EAC98B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09191"/>
              </p:ext>
            </p:extLst>
          </p:nvPr>
        </p:nvGraphicFramePr>
        <p:xfrm>
          <a:off x="519192" y="1592407"/>
          <a:ext cx="8167608" cy="3074326"/>
        </p:xfrm>
        <a:graphic>
          <a:graphicData uri="http://schemas.openxmlformats.org/drawingml/2006/table">
            <a:tbl>
              <a:tblPr/>
              <a:tblGrid>
                <a:gridCol w="2722536">
                  <a:extLst>
                    <a:ext uri="{9D8B030D-6E8A-4147-A177-3AD203B41FA5}">
                      <a16:colId xmlns:a16="http://schemas.microsoft.com/office/drawing/2014/main" val="2366993581"/>
                    </a:ext>
                  </a:extLst>
                </a:gridCol>
                <a:gridCol w="2722536">
                  <a:extLst>
                    <a:ext uri="{9D8B030D-6E8A-4147-A177-3AD203B41FA5}">
                      <a16:colId xmlns:a16="http://schemas.microsoft.com/office/drawing/2014/main" val="266566413"/>
                    </a:ext>
                  </a:extLst>
                </a:gridCol>
                <a:gridCol w="2722536">
                  <a:extLst>
                    <a:ext uri="{9D8B030D-6E8A-4147-A177-3AD203B41FA5}">
                      <a16:colId xmlns:a16="http://schemas.microsoft.com/office/drawing/2014/main" val="246504004"/>
                    </a:ext>
                  </a:extLst>
                </a:gridCol>
              </a:tblGrid>
              <a:tr h="2986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Approach</a:t>
                      </a:r>
                      <a:endParaRPr lang="en-US" b="1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CGS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NGS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223250"/>
                  </a:ext>
                </a:extLst>
              </a:tr>
              <a:tr h="2986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GBVP type</a:t>
                      </a:r>
                      <a:endParaRPr lang="en-US" b="1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Stokes – Helmert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Molodensky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422004"/>
                  </a:ext>
                </a:extLst>
              </a:tr>
              <a:tr h="2986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Remove-Compute-Restore</a:t>
                      </a:r>
                      <a:endParaRPr lang="en-US" b="1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937615"/>
                  </a:ext>
                </a:extLst>
              </a:tr>
              <a:tr h="52694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combination</a:t>
                      </a:r>
                      <a:endParaRPr lang="en-US" b="1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&gt;180 km (Sat) , 55 - 180 (GRAV-D), &lt; 55 km (Terr)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&gt; 40 km (EGM including GRAV-D), &lt; 40 km (Terr)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83798"/>
                  </a:ext>
                </a:extLst>
              </a:tr>
              <a:tr h="52694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Geoid-to-Quasigeoid separation correction</a:t>
                      </a:r>
                      <a:endParaRPr lang="en-US" b="1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71050"/>
                  </a:ext>
                </a:extLst>
              </a:tr>
              <a:tr h="52694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Gravity Data Interpolation</a:t>
                      </a:r>
                      <a:endParaRPr lang="en-US" b="1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Complete Bouguer Anomalies</a:t>
                      </a:r>
                      <a:endParaRPr lang="en-US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Residual Free-air Anomalies/Bouguer anomalies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6273"/>
                  </a:ext>
                </a:extLst>
              </a:tr>
              <a:tr h="2986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Glacial Ice Correction</a:t>
                      </a:r>
                      <a:endParaRPr lang="en-US" b="1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 (over Greenland)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 (over Greenland)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942550"/>
                  </a:ext>
                </a:extLst>
              </a:tr>
              <a:tr h="2986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Topo Mass Density Effect</a:t>
                      </a:r>
                      <a:endParaRPr lang="en-US" b="1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en-US" dirty="0">
                        <a:effectLst/>
                      </a:endParaRPr>
                    </a:p>
                  </a:txBody>
                  <a:tcPr marL="63500" marR="63500" marT="31750" marB="31750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8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68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5522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Experimental geoid xGEOID2020A/B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3A754-895C-4DA0-990A-9D8A4217C617}"/>
              </a:ext>
            </a:extLst>
          </p:cNvPr>
          <p:cNvSpPr txBox="1"/>
          <p:nvPr/>
        </p:nvSpPr>
        <p:spPr>
          <a:xfrm>
            <a:off x="767166" y="1848329"/>
            <a:ext cx="791963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NGS and CGS computed geoid models independently in 1’×1’ spatial resolution </a:t>
            </a:r>
          </a:p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combined models include the common area of the NGS and CGS models (N0°/N85°/E180°/E350°)</a:t>
            </a:r>
          </a:p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xGEOID20 A and B were computed using the simple arithmetic mean between CGS’s and NGS’s Models A and B, respectively.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41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4749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Historical GNSS/leveling Comparison in cm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2A6671-4AB5-4242-A87B-AB02369BE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351338"/>
              </p:ext>
            </p:extLst>
          </p:nvPr>
        </p:nvGraphicFramePr>
        <p:xfrm>
          <a:off x="485506" y="1591896"/>
          <a:ext cx="4371137" cy="2896958"/>
        </p:xfrm>
        <a:graphic>
          <a:graphicData uri="http://schemas.openxmlformats.org/drawingml/2006/table">
            <a:tbl>
              <a:tblPr/>
              <a:tblGrid>
                <a:gridCol w="1046083">
                  <a:extLst>
                    <a:ext uri="{9D8B030D-6E8A-4147-A177-3AD203B41FA5}">
                      <a16:colId xmlns:a16="http://schemas.microsoft.com/office/drawing/2014/main" val="612341584"/>
                    </a:ext>
                  </a:extLst>
                </a:gridCol>
                <a:gridCol w="1148824">
                  <a:extLst>
                    <a:ext uri="{9D8B030D-6E8A-4147-A177-3AD203B41FA5}">
                      <a16:colId xmlns:a16="http://schemas.microsoft.com/office/drawing/2014/main" val="1799163887"/>
                    </a:ext>
                  </a:extLst>
                </a:gridCol>
                <a:gridCol w="1074105">
                  <a:extLst>
                    <a:ext uri="{9D8B030D-6E8A-4147-A177-3AD203B41FA5}">
                      <a16:colId xmlns:a16="http://schemas.microsoft.com/office/drawing/2014/main" val="3424302494"/>
                    </a:ext>
                  </a:extLst>
                </a:gridCol>
                <a:gridCol w="1102125">
                  <a:extLst>
                    <a:ext uri="{9D8B030D-6E8A-4147-A177-3AD203B41FA5}">
                      <a16:colId xmlns:a16="http://schemas.microsoft.com/office/drawing/2014/main" val="439137856"/>
                    </a:ext>
                  </a:extLst>
                </a:gridCol>
              </a:tblGrid>
              <a:tr h="1050547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#2451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A/B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USA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#32276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A/B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MX</a:t>
                      </a:r>
                      <a:endParaRPr lang="en-US" sz="1600">
                        <a:effectLst/>
                        <a:latin typeface="+mn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#2641</a:t>
                      </a:r>
                      <a:endParaRPr lang="en-US" sz="1600">
                        <a:effectLst/>
                        <a:latin typeface="+mn-lt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A/B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62997"/>
                  </a:ext>
                </a:extLst>
              </a:tr>
              <a:tr h="38225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-15/-15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-56/-56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-40/-40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745357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STD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14/14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30/30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18/18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292868"/>
                  </a:ext>
                </a:extLst>
              </a:tr>
              <a:tr h="39553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-68/-68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-125/-125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-116/-113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71772"/>
                  </a:ext>
                </a:extLst>
              </a:tr>
              <a:tr h="32324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39/39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54/57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78/78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501606"/>
                  </a:ext>
                </a:extLst>
              </a:tr>
              <a:tr h="41931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Range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107/107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178/182</a:t>
                      </a: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194/191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39283" marR="39283" marT="40406" marB="40406">
                    <a:lnL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46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69924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39DA5C0-EE9C-4DFA-B82D-C9C96832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208" y="1430083"/>
            <a:ext cx="4046782" cy="3058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0C223-CA0F-4E18-8F0C-9FAC46EC4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109" y="4723420"/>
            <a:ext cx="4692891" cy="3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5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352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Historical GNSS/leveling comparison by province Canada        in cm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40743E5-3D6C-4091-9576-4AAA9642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74" y="1806030"/>
            <a:ext cx="4077515" cy="327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26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05979"/>
            <a:ext cx="8629650" cy="797739"/>
          </a:xfrm>
        </p:spPr>
        <p:txBody>
          <a:bodyPr anchor="b">
            <a:norm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59057-DDCE-4C6A-A468-4E2F975C99E7}"/>
              </a:ext>
            </a:extLst>
          </p:cNvPr>
          <p:cNvSpPr txBox="1"/>
          <p:nvPr/>
        </p:nvSpPr>
        <p:spPr>
          <a:xfrm>
            <a:off x="980268" y="1425391"/>
            <a:ext cx="718346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Geoid teams (NGS, CGS and INEGI)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Parameters used for GEOID2022 (a realization of NAPGP2022)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atasets used for GEOID2022 beta v01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GRAV-D reprocessing 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Development of the reference coefficient model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experiment geoid xGEOID2020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Schedule of 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 Neue"/>
              </a:rPr>
              <a:t>North American-Pacific Geopotential Datum of 2022 (NAPGD2022)</a:t>
            </a:r>
          </a:p>
        </p:txBody>
      </p:sp>
    </p:spTree>
    <p:extLst>
      <p:ext uri="{BB962C8B-B14F-4D97-AF65-F5344CB8AC3E}">
        <p14:creationId xmlns:p14="http://schemas.microsoft.com/office/powerpoint/2010/main" val="714880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0021"/>
            <a:ext cx="8229600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Historical GNSS/leveling comparison </a:t>
            </a:r>
            <a:b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by state, USA        in cm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7E398B5-E189-4045-965A-97E549F9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091"/>
            <a:ext cx="91440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524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21A6C86F-B049-4460-B51B-7D036E92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8448794" indent="-28105894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F64CFD-19BA-42EB-B5E4-CBD0728D905D}" type="slidenum">
              <a:rPr lang="en-US" altLang="en-US" sz="9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9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2470" name="Title 1">
            <a:extLst>
              <a:ext uri="{FF2B5EF4-FFF2-40B4-BE49-F238E27FC236}">
                <a16:creationId xmlns:a16="http://schemas.microsoft.com/office/drawing/2014/main" id="{C9EBDCD7-8FA2-4028-952B-304D2DFC842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00200" y="432197"/>
            <a:ext cx="6400800" cy="481013"/>
          </a:xfrm>
        </p:spPr>
        <p:txBody>
          <a:bodyPr/>
          <a:lstStyle/>
          <a:p>
            <a:r>
              <a:rPr lang="en-CA" altLang="en-US" sz="21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geoid along three GSVS lines </a:t>
            </a:r>
          </a:p>
        </p:txBody>
      </p:sp>
      <p:sp>
        <p:nvSpPr>
          <p:cNvPr id="62468" name="Rectangle 8">
            <a:extLst>
              <a:ext uri="{FF2B5EF4-FFF2-40B4-BE49-F238E27FC236}">
                <a16:creationId xmlns:a16="http://schemas.microsoft.com/office/drawing/2014/main" id="{B0237302-415B-408B-8C1B-9DDF423C6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318" y="4776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9" name="Rectangle 10">
            <a:extLst>
              <a:ext uri="{FF2B5EF4-FFF2-40B4-BE49-F238E27FC236}">
                <a16:creationId xmlns:a16="http://schemas.microsoft.com/office/drawing/2014/main" id="{2E40D314-88A8-4F6F-A63C-500C3A24A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618" y="16206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71" name="Picture 8">
            <a:extLst>
              <a:ext uri="{FF2B5EF4-FFF2-40B4-BE49-F238E27FC236}">
                <a16:creationId xmlns:a16="http://schemas.microsoft.com/office/drawing/2014/main" id="{F095D3D5-FE0C-41E4-814E-CE8E1329F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 bwMode="auto">
          <a:xfrm>
            <a:off x="1125736" y="515466"/>
            <a:ext cx="6892529" cy="425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60FA8D-90DB-4D78-A1C1-83536702DC58}"/>
              </a:ext>
            </a:extLst>
          </p:cNvPr>
          <p:cNvSpPr/>
          <p:nvPr/>
        </p:nvSpPr>
        <p:spPr>
          <a:xfrm>
            <a:off x="3886200" y="2857991"/>
            <a:ext cx="361950" cy="36195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3E9DC5-7D35-4312-B5C8-5AA0C27E16D5}"/>
              </a:ext>
            </a:extLst>
          </p:cNvPr>
          <p:cNvSpPr/>
          <p:nvPr/>
        </p:nvSpPr>
        <p:spPr>
          <a:xfrm>
            <a:off x="4195144" y="1843916"/>
            <a:ext cx="363141" cy="363141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E1010-D85D-48CF-A513-A580E7DCE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31" y="136680"/>
            <a:ext cx="3032146" cy="20021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E38C141-B675-4B73-A8BB-13C2EF40E724}"/>
              </a:ext>
            </a:extLst>
          </p:cNvPr>
          <p:cNvSpPr/>
          <p:nvPr/>
        </p:nvSpPr>
        <p:spPr>
          <a:xfrm>
            <a:off x="3371850" y="2138783"/>
            <a:ext cx="361950" cy="361950"/>
          </a:xfrm>
          <a:prstGeom prst="ellipse">
            <a:avLst/>
          </a:prstGeom>
          <a:solidFill>
            <a:schemeClr val="accent3">
              <a:alpha val="65098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1AE8EA-7BEA-4E6E-84CE-CC4358178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99" y="56916"/>
            <a:ext cx="3064597" cy="2023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0767D-E8D5-4D76-80D8-676928BF7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401" y="2701903"/>
            <a:ext cx="3061270" cy="202372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79B34F-2329-4870-9989-5C505847443A}"/>
              </a:ext>
            </a:extLst>
          </p:cNvPr>
          <p:cNvCxnSpPr>
            <a:cxnSpLocks/>
            <a:stCxn id="8" idx="2"/>
            <a:endCxn id="11" idx="2"/>
          </p:cNvCxnSpPr>
          <p:nvPr/>
        </p:nvCxnSpPr>
        <p:spPr>
          <a:xfrm>
            <a:off x="1660904" y="2138783"/>
            <a:ext cx="1710946" cy="180975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3F0A11-EDB3-4C86-9609-041E32B6E1BA}"/>
              </a:ext>
            </a:extLst>
          </p:cNvPr>
          <p:cNvCxnSpPr>
            <a:cxnSpLocks/>
            <a:stCxn id="9" idx="1"/>
            <a:endCxn id="12" idx="7"/>
          </p:cNvCxnSpPr>
          <p:nvPr/>
        </p:nvCxnSpPr>
        <p:spPr>
          <a:xfrm flipH="1">
            <a:off x="4505104" y="1068779"/>
            <a:ext cx="1184595" cy="828318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A59184-85D4-4431-B5BB-7D44112FC8AE}"/>
              </a:ext>
            </a:extLst>
          </p:cNvPr>
          <p:cNvCxnSpPr>
            <a:cxnSpLocks/>
            <a:stCxn id="2" idx="5"/>
            <a:endCxn id="10" idx="1"/>
          </p:cNvCxnSpPr>
          <p:nvPr/>
        </p:nvCxnSpPr>
        <p:spPr>
          <a:xfrm>
            <a:off x="4195144" y="3166935"/>
            <a:ext cx="902257" cy="546831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24" y="914400"/>
            <a:ext cx="3750590" cy="857250"/>
          </a:xfrm>
        </p:spPr>
        <p:txBody>
          <a:bodyPr>
            <a:normAutofit fontScale="90000"/>
          </a:bodyPr>
          <a:lstStyle/>
          <a:p>
            <a:r>
              <a:rPr lang="en-CA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TOPEX/Poseidon ground track </a:t>
            </a:r>
            <a:br>
              <a:rPr lang="en-CA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alt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Great </a:t>
            </a:r>
            <a:r>
              <a:rPr lang="en-CA" alt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https://lh4.googleusercontent.com/8eL95H0pf1wz0szXey1KZ51Qy8y65CWOD8bX0igNUcKNk0pkMl9ykPrtI9Yfrk3gHbeCB2nfTr8nRRSKr_YLK2Z1WI4IBbcrHrR5j3wmVWy5-SW84Rk7odO93i3kQrQnieiQyWo">
            <a:extLst>
              <a:ext uri="{FF2B5EF4-FFF2-40B4-BE49-F238E27FC236}">
                <a16:creationId xmlns:a16="http://schemas.microsoft.com/office/drawing/2014/main" id="{9D4FE72D-7275-4785-ABA7-2B55A232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80" y="2019794"/>
            <a:ext cx="4088959" cy="288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ttps://lh4.googleusercontent.com/Olbpy3jgY0zxsWs8br-QMQnQOnyHts6wCfCgTuAnrqRu35tMO7v-OnYQOMlK6f-i9x0geMghX7u2SpezsdLAClF0hP3HkvPIx8ZYLs0DYViopOCmGInc0izW8Pv_wm2QpwGARW4">
            <a:extLst>
              <a:ext uri="{FF2B5EF4-FFF2-40B4-BE49-F238E27FC236}">
                <a16:creationId xmlns:a16="http://schemas.microsoft.com/office/drawing/2014/main" id="{FD8C896A-6067-40BB-BDE4-8AC5DBF42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14" y="914400"/>
            <a:ext cx="4937419" cy="256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01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0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Summery and conclusions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BFB476-FA9B-4DA1-9347-F5B1DA52C8AB}"/>
              </a:ext>
            </a:extLst>
          </p:cNvPr>
          <p:cNvSpPr txBox="1">
            <a:spLocks/>
          </p:cNvSpPr>
          <p:nvPr/>
        </p:nvSpPr>
        <p:spPr>
          <a:xfrm>
            <a:off x="1143001" y="1410346"/>
            <a:ext cx="7280328" cy="321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After removing the biases of each 1º by 1º block, standard deviations of GNSS/leveling comparisons are better than 5 cm (1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CA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for all US states. The differences are slightly larger for individual Canadian provinces. </a:t>
            </a:r>
          </a:p>
          <a:p>
            <a:pPr marL="257175" indent="-257175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Great Lakes satellite altimetry comparisons show 1-2 cm agreement on most tracks, but differences are larger on track 3 (Green Bay), 11 (Lake Huron), and 13 (Lake Erie).</a:t>
            </a:r>
          </a:p>
          <a:p>
            <a:pPr marL="257175" indent="-257175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CA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xGEOID20 agrees with the GSVS lines over 300 km within 1-2 cm (1</a:t>
            </a:r>
            <a:r>
              <a:rPr lang="el-G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CA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with no noticeable slopes, except on GSVS14.</a:t>
            </a:r>
          </a:p>
        </p:txBody>
      </p:sp>
    </p:spTree>
    <p:extLst>
      <p:ext uri="{BB962C8B-B14F-4D97-AF65-F5344CB8AC3E}">
        <p14:creationId xmlns:p14="http://schemas.microsoft.com/office/powerpoint/2010/main" val="247014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0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GEOID2022 schedule</a:t>
            </a:r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43B404-BBEB-4417-AF34-078F11BCADEA}"/>
              </a:ext>
            </a:extLst>
          </p:cNvPr>
          <p:cNvSpPr txBox="1">
            <a:spLocks/>
          </p:cNvSpPr>
          <p:nvPr/>
        </p:nvSpPr>
        <p:spPr>
          <a:xfrm>
            <a:off x="1257301" y="1402036"/>
            <a:ext cx="7191213" cy="3229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CA" sz="7200" b="1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	- beta version of GEOID2022 to be computed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	- GRAV-D to be completed 100% and processed</a:t>
            </a:r>
          </a:p>
          <a:p>
            <a:pPr>
              <a:defRPr/>
            </a:pP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CA" sz="7200" b="1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	GEOID2022 to be computed and validated. It will be ready for  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       release with its time varying components, deflections of the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       vertical and their accuracy estimation. A EGM enhanced by 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       GRAV-D to degree and order 2160 will be part of the release.  </a:t>
            </a:r>
          </a:p>
          <a:p>
            <a:pPr>
              <a:defRPr/>
            </a:pP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CA" sz="7200" b="1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	NAPGD2022 to be released with the North America Terrestrial </a:t>
            </a:r>
          </a:p>
          <a:p>
            <a:pPr>
              <a:defRPr/>
            </a:pPr>
            <a:r>
              <a:rPr lang="en-CA" sz="7200">
                <a:latin typeface="Arial" panose="020B0604020202020204" pitchFamily="34" charset="0"/>
                <a:cs typeface="Arial" panose="020B0604020202020204" pitchFamily="34" charset="0"/>
              </a:rPr>
              <a:t>       Reference Frame NATRF2022</a:t>
            </a:r>
            <a:endParaRPr lang="en-US" sz="720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defRPr/>
            </a:pP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3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DEB5FFB-67D5-4B6D-AF74-AB4B3292FAC6}"/>
              </a:ext>
            </a:extLst>
          </p:cNvPr>
          <p:cNvSpPr txBox="1"/>
          <p:nvPr/>
        </p:nvSpPr>
        <p:spPr>
          <a:xfrm>
            <a:off x="1873464" y="1756142"/>
            <a:ext cx="12323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26"/>
              </a:spcBef>
            </a:pP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pPr>
              <a:spcBef>
                <a:spcPts val="326"/>
              </a:spcBef>
            </a:pP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E</a:t>
            </a:r>
          </a:p>
          <a:p>
            <a:pPr>
              <a:spcBef>
                <a:spcPts val="326"/>
              </a:spcBef>
            </a:pPr>
            <a:r>
              <a:rPr lang="en-US" b="1" dirty="0">
                <a:latin typeface="Arial Black" panose="020B0A04020102020204" pitchFamily="34" charset="0"/>
              </a:rPr>
              <a:t>A</a:t>
            </a:r>
          </a:p>
          <a:p>
            <a:pPr>
              <a:spcBef>
                <a:spcPts val="326"/>
              </a:spcBef>
            </a:pP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M</a:t>
            </a:r>
          </a:p>
          <a:p>
            <a:pPr>
              <a:spcBef>
                <a:spcPts val="326"/>
              </a:spcBef>
            </a:pPr>
            <a:r>
              <a:rPr lang="en-US" b="1" dirty="0">
                <a:solidFill>
                  <a:srgbClr val="000000"/>
                </a:solidFill>
                <a:latin typeface="Arial Black" panose="020B0A04020102020204" pitchFamily="34" charset="0"/>
              </a:rPr>
              <a:t>S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C373B2-4034-486C-97CF-FBEE1AF61F44}"/>
              </a:ext>
            </a:extLst>
          </p:cNvPr>
          <p:cNvSpPr txBox="1"/>
          <p:nvPr/>
        </p:nvSpPr>
        <p:spPr>
          <a:xfrm>
            <a:off x="2704453" y="470363"/>
            <a:ext cx="5718875" cy="430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US National Geodetic Survey</a:t>
            </a:r>
            <a:endParaRPr lang="en-US" sz="135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Yan Ming Wang, lead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Xiaopeng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 Li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Kevin 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Alhgren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Jordan 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Krcmaric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Ryan Hardy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/>
              <a:t>	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Canadian Geodetic Survey </a:t>
            </a:r>
            <a:endParaRPr lang="en-US" sz="1350" b="1" dirty="0">
              <a:latin typeface="Arial Black" panose="020B0A04020102020204" pitchFamily="34" charset="0"/>
            </a:endParaRPr>
          </a:p>
          <a:p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Jianliang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 Huang, lead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US" sz="135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326"/>
              </a:spcBef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Marc 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Véronneau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John Crowley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Ismael Foroughi</a:t>
            </a:r>
          </a:p>
          <a:p>
            <a:pPr>
              <a:spcBef>
                <a:spcPts val="326"/>
              </a:spcBef>
            </a:pPr>
            <a:r>
              <a:rPr lang="en-US" sz="1350" dirty="0"/>
              <a:t>	</a:t>
            </a:r>
            <a:r>
              <a:rPr lang="en-US" b="1" dirty="0"/>
              <a:t>National Institute of Statistics and Geography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David Naranjo Avalos, lead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Marco A. Mendoza-Martinez</a:t>
            </a:r>
            <a:endParaRPr lang="en-US" sz="1350" dirty="0"/>
          </a:p>
          <a:p>
            <a:pPr>
              <a:spcBef>
                <a:spcPts val="326"/>
              </a:spcBef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			Raul Munoz-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</a:rPr>
              <a:t>Abundes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9055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05979"/>
            <a:ext cx="8629650" cy="797739"/>
          </a:xfrm>
        </p:spPr>
        <p:txBody>
          <a:bodyPr anchor="b">
            <a:norm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used for NAPGD2022</a:t>
            </a:r>
            <a:endParaRPr lang="en-US" sz="32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61646E-826C-444F-B63C-6B218C0A9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121577"/>
              </p:ext>
            </p:extLst>
          </p:nvPr>
        </p:nvGraphicFramePr>
        <p:xfrm>
          <a:off x="1543050" y="1203213"/>
          <a:ext cx="6291343" cy="373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893">
                  <a:extLst>
                    <a:ext uri="{9D8B030D-6E8A-4147-A177-3AD203B41FA5}">
                      <a16:colId xmlns:a16="http://schemas.microsoft.com/office/drawing/2014/main" val="3306874682"/>
                    </a:ext>
                  </a:extLst>
                </a:gridCol>
                <a:gridCol w="3529450">
                  <a:extLst>
                    <a:ext uri="{9D8B030D-6E8A-4147-A177-3AD203B41FA5}">
                      <a16:colId xmlns:a16="http://schemas.microsoft.com/office/drawing/2014/main" val="1895440875"/>
                    </a:ext>
                  </a:extLst>
                </a:gridCol>
              </a:tblGrid>
              <a:tr h="38562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NAPGD2022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311921161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CA" sz="15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62,636,856 m</a:t>
                      </a:r>
                      <a:r>
                        <a:rPr lang="en-CA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CA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758128116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3.986004415x10</a:t>
                      </a:r>
                      <a:r>
                        <a:rPr lang="en-CA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CA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CA" sz="15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666211215"/>
                  </a:ext>
                </a:extLst>
              </a:tr>
              <a:tr h="3726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Realization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GEOID2022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3362090781"/>
                  </a:ext>
                </a:extLst>
              </a:tr>
              <a:tr h="385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Geometric RF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NATRF2022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2248727104"/>
                  </a:ext>
                </a:extLst>
              </a:tr>
              <a:tr h="385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(type)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Orthometric </a:t>
                      </a:r>
                      <a:r>
                        <a:rPr lang="en-CA" sz="1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= h - N</a:t>
                      </a:r>
                      <a:endParaRPr lang="en-US" sz="1500" i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1343781848"/>
                  </a:ext>
                </a:extLst>
              </a:tr>
              <a:tr h="385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Tide system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Tide Free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3946780602"/>
                  </a:ext>
                </a:extLst>
              </a:tr>
              <a:tr h="385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Velocity of height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endParaRPr lang="en-US" sz="1500" b="0" dirty="0"/>
                    </a:p>
                  </a:txBody>
                  <a:tcPr marL="53685" marR="53685" marT="26843" marB="26843">
                    <a:blipFill>
                      <a:blip r:embed="rId3"/>
                      <a:stretch>
                        <a:fillRect l="-60355" t="-638824" r="-592" b="-225882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661940059"/>
                  </a:ext>
                </a:extLst>
              </a:tr>
              <a:tr h="4832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Velocity of geoid height 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3685" marR="53685" marT="26843" marB="26843">
                    <a:blipFill>
                      <a:blip r:embed="rId3"/>
                      <a:stretch>
                        <a:fillRect l="-60355" t="-598095" r="-592" b="-82857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924343059"/>
                  </a:ext>
                </a:extLst>
              </a:tr>
              <a:tr h="38562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epoch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2020.0 (update 5-10 years)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3685" marR="53685" marT="26843" marB="26843"/>
                </a:tc>
                <a:extLst>
                  <a:ext uri="{0D108BD9-81ED-4DB2-BD59-A6C34878D82A}">
                    <a16:rowId xmlns:a16="http://schemas.microsoft.com/office/drawing/2014/main" val="3271460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19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96569"/>
            <a:ext cx="8629650" cy="797739"/>
          </a:xfrm>
        </p:spPr>
        <p:txBody>
          <a:bodyPr anchor="b">
            <a:norm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GEOID2022 coverage (1’x1’)</a:t>
            </a:r>
            <a:endParaRPr lang="en-US" sz="32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7CCDC-C894-4047-8F55-B60D31D48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46" y="1037205"/>
            <a:ext cx="5161786" cy="3988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C9527-AEC8-48CB-8574-0E93B3E64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3018892"/>
            <a:ext cx="2749493" cy="2124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89912-6868-481D-9ADF-9F470C49C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52" y="2502079"/>
            <a:ext cx="1963462" cy="2540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56DE7-442E-4102-B18B-D6C3ECBF35C2}"/>
              </a:ext>
            </a:extLst>
          </p:cNvPr>
          <p:cNvSpPr txBox="1"/>
          <p:nvPr/>
        </p:nvSpPr>
        <p:spPr>
          <a:xfrm>
            <a:off x="2921957" y="2273560"/>
            <a:ext cx="1724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North American region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¼ of the Earth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4AE88-E5C5-40D0-870D-BD024505DAAB}"/>
              </a:ext>
            </a:extLst>
          </p:cNvPr>
          <p:cNvSpPr txBox="1"/>
          <p:nvPr/>
        </p:nvSpPr>
        <p:spPr>
          <a:xfrm>
            <a:off x="942213" y="3622513"/>
            <a:ext cx="14536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ea typeface="MS PGothic" pitchFamily="34" charset="-128"/>
              </a:rPr>
              <a:t>Guam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08CB1-8870-436A-AFE6-E611CD1A3E10}"/>
              </a:ext>
            </a:extLst>
          </p:cNvPr>
          <p:cNvSpPr txBox="1"/>
          <p:nvPr/>
        </p:nvSpPr>
        <p:spPr>
          <a:xfrm>
            <a:off x="7373563" y="2881490"/>
            <a:ext cx="14536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ea typeface="MS PGothic" pitchFamily="34" charset="-128"/>
              </a:rPr>
              <a:t>American Samoa</a:t>
            </a:r>
          </a:p>
        </p:txBody>
      </p:sp>
    </p:spTree>
    <p:extLst>
      <p:ext uri="{BB962C8B-B14F-4D97-AF65-F5344CB8AC3E}">
        <p14:creationId xmlns:p14="http://schemas.microsoft.com/office/powerpoint/2010/main" val="179887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98969"/>
            <a:ext cx="8629650" cy="797739"/>
          </a:xfrm>
        </p:spPr>
        <p:txBody>
          <a:bodyPr anchor="b">
            <a:norm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used (common data sets)</a:t>
            </a:r>
            <a:endParaRPr lang="en-US" sz="32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E1DFE-5460-4594-93BD-0F62B3BEF12B}"/>
              </a:ext>
            </a:extLst>
          </p:cNvPr>
          <p:cNvSpPr/>
          <p:nvPr/>
        </p:nvSpPr>
        <p:spPr>
          <a:xfrm>
            <a:off x="1170121" y="1309678"/>
            <a:ext cx="710597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NGS, CGS, INEGI and NGA terrestrial gravity data (~ 1.9 million pts.)</a:t>
            </a:r>
          </a:p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Repro GRAV-D airborne gravity data (U.S. Territories)</a:t>
            </a:r>
          </a:p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DEM2022 at a 3″ spatial resolution</a:t>
            </a:r>
          </a:p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Marine gravity data: DTU21 (Andersen personal Comm., 2022) and shipboard gravity</a:t>
            </a:r>
          </a:p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ArcGPv2020 (Beale personal comm., 2020)</a:t>
            </a:r>
          </a:p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Ice thickness (Greenland)</a:t>
            </a:r>
          </a:p>
          <a:p>
            <a:pPr marL="257175" indent="-257175" fontAlgn="base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For validation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3 Geoid slope validation surveys, ~40,000 GPS/GNSS,  TOPEX/POSEIDON over Great Lakes, water gauge data </a:t>
            </a:r>
          </a:p>
        </p:txBody>
      </p:sp>
    </p:spTree>
    <p:extLst>
      <p:ext uri="{BB962C8B-B14F-4D97-AF65-F5344CB8AC3E}">
        <p14:creationId xmlns:p14="http://schemas.microsoft.com/office/powerpoint/2010/main" val="319344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98970"/>
            <a:ext cx="8629650" cy="664352"/>
          </a:xfrm>
        </p:spPr>
        <p:txBody>
          <a:bodyPr anchor="b">
            <a:norm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used (common data sets)</a:t>
            </a:r>
            <a:endParaRPr lang="en-US" sz="32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68016A-CFE2-4C36-826D-E9B51012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64" y="1410483"/>
            <a:ext cx="4021931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D1B466-42A5-4A80-98F2-5516CF78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2" y="2971800"/>
            <a:ext cx="2302603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p&#10;&#10;Description automatically generated">
            <a:extLst>
              <a:ext uri="{FF2B5EF4-FFF2-40B4-BE49-F238E27FC236}">
                <a16:creationId xmlns:a16="http://schemas.microsoft.com/office/drawing/2014/main" id="{1D367803-F01F-404C-920A-A13D665B2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6" y="963321"/>
            <a:ext cx="2587925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94746C-A36F-4476-A01A-7D14B516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66" y="1140965"/>
            <a:ext cx="1709717" cy="153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47C537-03BD-4C40-AD76-CE67C74E9643}"/>
              </a:ext>
            </a:extLst>
          </p:cNvPr>
          <p:cNvSpPr txBox="1"/>
          <p:nvPr/>
        </p:nvSpPr>
        <p:spPr>
          <a:xfrm>
            <a:off x="1865273" y="1550390"/>
            <a:ext cx="342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Canada 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~255 k pts</a:t>
            </a:r>
            <a:endParaRPr lang="en-US" sz="1350" dirty="0"/>
          </a:p>
          <a:p>
            <a:br>
              <a:rPr lang="en-US" sz="1350" dirty="0"/>
            </a:br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FCA35-2269-46E7-9DA6-E54272EE9CED}"/>
              </a:ext>
            </a:extLst>
          </p:cNvPr>
          <p:cNvSpPr txBox="1"/>
          <p:nvPr/>
        </p:nvSpPr>
        <p:spPr>
          <a:xfrm>
            <a:off x="1429891" y="4246097"/>
            <a:ext cx="34290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Mexico ~110 k pts</a:t>
            </a:r>
            <a:endParaRPr lang="en-US" sz="1350" dirty="0"/>
          </a:p>
          <a:p>
            <a:br>
              <a:rPr lang="en-US" sz="1350" dirty="0"/>
            </a:b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A756FE-9243-4D74-9726-6BEBE3D8426E}"/>
              </a:ext>
            </a:extLst>
          </p:cNvPr>
          <p:cNvSpPr txBox="1"/>
          <p:nvPr/>
        </p:nvSpPr>
        <p:spPr>
          <a:xfrm>
            <a:off x="4617619" y="2702614"/>
            <a:ext cx="2187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NGA/NGS 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~1.5 M pts</a:t>
            </a:r>
            <a:endParaRPr lang="en-US" sz="1350" dirty="0"/>
          </a:p>
          <a:p>
            <a:br>
              <a:rPr lang="en-US" sz="1350" dirty="0"/>
            </a:b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243521-86CE-410B-B7D4-E6104A4FBAA9}"/>
              </a:ext>
            </a:extLst>
          </p:cNvPr>
          <p:cNvSpPr txBox="1"/>
          <p:nvPr/>
        </p:nvSpPr>
        <p:spPr>
          <a:xfrm>
            <a:off x="7464350" y="2895526"/>
            <a:ext cx="218787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ARCGP20</a:t>
            </a:r>
            <a:endParaRPr lang="en-US" sz="1350" dirty="0"/>
          </a:p>
          <a:p>
            <a:br>
              <a:rPr lang="en-US" sz="1350" dirty="0"/>
            </a:b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5029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205979"/>
            <a:ext cx="8629650" cy="797739"/>
          </a:xfrm>
        </p:spPr>
        <p:txBody>
          <a:bodyPr anchor="b"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GRAV-D reprocessing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76241-F080-4124-B7DC-CABBAEA9F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" y="1200150"/>
            <a:ext cx="3327400" cy="38353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What’s NEW?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Off-level correction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 proper alignment with the gravity vector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Filtering free-air disturbances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 instead of full-field gravity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Absolute gravity ties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 all reprocessed and checked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Trims and Edits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 performed as consistently as possible</a:t>
            </a:r>
          </a:p>
          <a:p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ITRF2020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reference frame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15CE2C9-F4DB-4BD9-A765-F66952185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84550" y="1063228"/>
            <a:ext cx="5702300" cy="27109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78762-6622-408C-9B61-A12BB9D457A2}"/>
              </a:ext>
            </a:extLst>
          </p:cNvPr>
          <p:cNvSpPr txBox="1"/>
          <p:nvPr/>
        </p:nvSpPr>
        <p:spPr>
          <a:xfrm>
            <a:off x="3289855" y="3774211"/>
            <a:ext cx="323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76092"/>
                </a:solidFill>
              </a:rPr>
              <a:t>GRAV-D observations minus EGM2008 predictions [</a:t>
            </a:r>
            <a:r>
              <a:rPr lang="en-US" sz="1200" dirty="0" err="1">
                <a:solidFill>
                  <a:srgbClr val="376092"/>
                </a:solidFill>
              </a:rPr>
              <a:t>mGal</a:t>
            </a:r>
            <a:r>
              <a:rPr lang="en-US" sz="1200" dirty="0">
                <a:solidFill>
                  <a:srgbClr val="376092"/>
                </a:solidFill>
              </a:rPr>
              <a:t>]. The left panel is the original/published data, and the right is the reprocessed data.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A191B-98D4-4441-9E0F-31F09DA9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594" y="3833721"/>
            <a:ext cx="2389543" cy="1103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44306-F351-4E7D-82A6-FDE27706BECF}"/>
              </a:ext>
            </a:extLst>
          </p:cNvPr>
          <p:cNvSpPr txBox="1"/>
          <p:nvPr/>
        </p:nvSpPr>
        <p:spPr>
          <a:xfrm>
            <a:off x="6498925" y="2999120"/>
            <a:ext cx="218787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Lake Erie </a:t>
            </a:r>
            <a:endParaRPr lang="en-US" sz="1350" dirty="0"/>
          </a:p>
          <a:p>
            <a:br>
              <a:rPr lang="en-US" sz="1350" dirty="0"/>
            </a:br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C56A06-6D6D-432F-B1AC-44449AD49E1B}"/>
              </a:ext>
            </a:extLst>
          </p:cNvPr>
          <p:cNvSpPr txBox="1"/>
          <p:nvPr/>
        </p:nvSpPr>
        <p:spPr>
          <a:xfrm>
            <a:off x="3669920" y="2986079"/>
            <a:ext cx="218787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Lake Erie </a:t>
            </a:r>
            <a:endParaRPr lang="en-US" sz="1350" dirty="0"/>
          </a:p>
          <a:p>
            <a:br>
              <a:rPr lang="en-US" sz="1350" dirty="0"/>
            </a:b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8298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4C7DA-E002-483E-8F4B-0D7167FE8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6" y="0"/>
            <a:ext cx="8782787" cy="5153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98876-4671-477A-85EB-5CFF2C9E8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3905250"/>
            <a:ext cx="596900" cy="119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629916-9249-4487-AF72-804D036E6931}"/>
              </a:ext>
            </a:extLst>
          </p:cNvPr>
          <p:cNvSpPr txBox="1"/>
          <p:nvPr/>
        </p:nvSpPr>
        <p:spPr>
          <a:xfrm>
            <a:off x="7219950" y="69057"/>
            <a:ext cx="16954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CONUS and PR/VI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5E20D-91F9-47AC-9DD7-C3749E71D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103" y="69057"/>
            <a:ext cx="6347298" cy="40582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E2B4A8-4DE4-47C8-8C36-8189FF84A74D}"/>
              </a:ext>
            </a:extLst>
          </p:cNvPr>
          <p:cNvSpPr/>
          <p:nvPr/>
        </p:nvSpPr>
        <p:spPr>
          <a:xfrm>
            <a:off x="1627428" y="2402050"/>
            <a:ext cx="389030" cy="228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70E90C7-A4B5-4046-A00B-A1F38067F179}" vid="{9FD32E7D-18DC-4E55-93AE-65A36C9BEB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NGS_508_Wide</Template>
  <TotalTime>2393</TotalTime>
  <Words>1058</Words>
  <Application>Microsoft Office PowerPoint</Application>
  <PresentationFormat>On-screen Show (16:9)</PresentationFormat>
  <Paragraphs>205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Arno Pro</vt:lpstr>
      <vt:lpstr>Calibri</vt:lpstr>
      <vt:lpstr>Helvetica Neue</vt:lpstr>
      <vt:lpstr>Times New Roman</vt:lpstr>
      <vt:lpstr>Office Theme</vt:lpstr>
      <vt:lpstr>Progress of GEOID2022 beta v01</vt:lpstr>
      <vt:lpstr>Outline</vt:lpstr>
      <vt:lpstr>PowerPoint Presentation</vt:lpstr>
      <vt:lpstr>Parameters used for NAPGD2022</vt:lpstr>
      <vt:lpstr>GEOID2022 coverage (1’x1’)</vt:lpstr>
      <vt:lpstr>Data used (common data sets)</vt:lpstr>
      <vt:lpstr>Data used (common data sets)</vt:lpstr>
      <vt:lpstr>GRAV-D reprocessing</vt:lpstr>
      <vt:lpstr>PowerPoint Presentation</vt:lpstr>
      <vt:lpstr>PowerPoint Presentation</vt:lpstr>
      <vt:lpstr>PowerPoint Presentation</vt:lpstr>
      <vt:lpstr>Altimetric gravity anomalies (DTU21) used</vt:lpstr>
      <vt:lpstr>ARCGP20 from NGA </vt:lpstr>
      <vt:lpstr>DEM2022 and distribution of GNSS/leveling data</vt:lpstr>
      <vt:lpstr>PowerPoint Presentation</vt:lpstr>
      <vt:lpstr>NGS CGS/INEGI computation schemes</vt:lpstr>
      <vt:lpstr>Experimental geoid xGEOID2020A/B</vt:lpstr>
      <vt:lpstr>Historical GNSS/leveling Comparison in cm</vt:lpstr>
      <vt:lpstr>Historical GNSS/leveling comparison by province Canada        in cm</vt:lpstr>
      <vt:lpstr>Historical GNSS/leveling comparison  by state, USA        in cm</vt:lpstr>
      <vt:lpstr>Residual geoid along three GSVS lines </vt:lpstr>
      <vt:lpstr>TOPEX/Poseidon ground track  over the Great Lakes</vt:lpstr>
      <vt:lpstr>Summery and conclusions</vt:lpstr>
      <vt:lpstr>GEOID2022 schedule 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Ahlgren</dc:creator>
  <cp:lastModifiedBy>Yan Wang</cp:lastModifiedBy>
  <cp:revision>78</cp:revision>
  <dcterms:created xsi:type="dcterms:W3CDTF">2023-03-10T15:02:23Z</dcterms:created>
  <dcterms:modified xsi:type="dcterms:W3CDTF">2023-06-29T14:55:44Z</dcterms:modified>
</cp:coreProperties>
</file>