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iWVvD+c/rHvOD4GA5RT43hYkL6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Sergio</a:t>
            </a:r>
            <a:endParaRPr/>
          </a:p>
          <a:p>
            <a:pPr marL="0" lvl="0" indent="0" algn="l" rtl="0">
              <a:spcBef>
                <a:spcPts val="0"/>
              </a:spcBef>
              <a:spcAft>
                <a:spcPts val="0"/>
              </a:spcAft>
              <a:buNone/>
            </a:pPr>
            <a:r>
              <a:rPr lang="en-US"/>
              <a:t>Talking Points: Introduce co-authors</a:t>
            </a:r>
            <a:endParaRPr/>
          </a:p>
        </p:txBody>
      </p:sp>
      <p:sp>
        <p:nvSpPr>
          <p:cNvPr id="83" name="Google Shape;83;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6b6b979d5b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6b6b979d5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Speaker - Gustavo</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Talking Points: Incorporating the national densifications provides a more robust, extended network</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c450eb96a5_2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c450eb96a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Speaker - Gustavo</a:t>
            </a:r>
            <a:endParaRPr>
              <a:solidFill>
                <a:schemeClr val="dk1"/>
              </a:solidFill>
            </a:endParaRPr>
          </a:p>
          <a:p>
            <a:pPr marL="0" lvl="0" indent="0" algn="l" rtl="0">
              <a:spcBef>
                <a:spcPts val="0"/>
              </a:spcBef>
              <a:spcAft>
                <a:spcPts val="0"/>
              </a:spcAft>
              <a:buNone/>
            </a:pPr>
            <a:r>
              <a:rPr lang="en-US">
                <a:solidFill>
                  <a:schemeClr val="dk1"/>
                </a:solidFill>
              </a:rPr>
              <a:t>Talking Points: Still working to include more Nations particularly from the Caribbean</a:t>
            </a:r>
            <a:endParaRPr>
              <a:solidFill>
                <a:schemeClr val="dk1"/>
              </a:solidFill>
            </a:endParaRPr>
          </a:p>
          <a:p>
            <a:pPr marL="0" lvl="0" indent="0" algn="l" rtl="0">
              <a:spcBef>
                <a:spcPts val="0"/>
              </a:spcBef>
              <a:spcAft>
                <a:spcPts val="0"/>
              </a:spcAft>
              <a:buNone/>
            </a:pPr>
            <a:r>
              <a:rPr lang="en-US">
                <a:solidFill>
                  <a:schemeClr val="dk1"/>
                </a:solidFill>
              </a:rPr>
              <a:t>WG2 works with members to align their national systems to SIRGAS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These national densifications fit the respective national datums but can be related back to SIRGAS and the ITRS</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c1e0f07581_2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c1e0f07581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Speaker - Gustavo</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Talking Points: WG 2 has documented guidance to aide new accessions into SIRGAS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c1e0f07581_2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c1e0f07581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Speaker - Dan</a:t>
            </a:r>
            <a:endParaRPr>
              <a:solidFill>
                <a:schemeClr val="dk1"/>
              </a:solidFill>
            </a:endParaRPr>
          </a:p>
          <a:p>
            <a:pPr marL="0" lvl="0" indent="0" algn="l" rtl="0">
              <a:spcBef>
                <a:spcPts val="0"/>
              </a:spcBef>
              <a:spcAft>
                <a:spcPts val="0"/>
              </a:spcAft>
              <a:buNone/>
            </a:pPr>
            <a:r>
              <a:rPr lang="en-US">
                <a:solidFill>
                  <a:schemeClr val="dk1"/>
                </a:solidFill>
              </a:rPr>
              <a:t>Talking Points: Absolute gravity stations provide the unification for relative gravity throughout the Americas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We also aim to support making all data available following F.A.I.R principals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f3ec3d1b6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f3ec3d1b6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Speaker - Dan</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Talking Points: The gravity data are then manipulated to produce a geoid model to serve as a vertical datum for South America (IAG 2.4b)</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c414a1d0a2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c414a1d0a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Speaker - Dan</a:t>
            </a:r>
            <a:endParaRPr>
              <a:solidFill>
                <a:schemeClr val="dk1"/>
              </a:solidFill>
            </a:endParaRPr>
          </a:p>
          <a:p>
            <a:pPr marL="0" lvl="0" indent="0" algn="l" rtl="0">
              <a:spcBef>
                <a:spcPts val="0"/>
              </a:spcBef>
              <a:spcAft>
                <a:spcPts val="0"/>
              </a:spcAft>
              <a:buNone/>
            </a:pPr>
            <a:r>
              <a:rPr lang="en-US">
                <a:solidFill>
                  <a:schemeClr val="dk1"/>
                </a:solidFill>
              </a:rPr>
              <a:t>Talking Points: The North and Central America Gravity and Geoid (IAG 2.4c) that is nearly complete</a:t>
            </a:r>
            <a:endParaRPr>
              <a:solidFill>
                <a:schemeClr val="dk1"/>
              </a:solidFill>
            </a:endParaRPr>
          </a:p>
          <a:p>
            <a:pPr marL="0" lvl="0" indent="0" algn="l" rtl="0">
              <a:spcBef>
                <a:spcPts val="0"/>
              </a:spcBef>
              <a:spcAft>
                <a:spcPts val="0"/>
              </a:spcAft>
              <a:buNone/>
            </a:pPr>
            <a:r>
              <a:rPr lang="en-US">
                <a:solidFill>
                  <a:schemeClr val="dk1"/>
                </a:solidFill>
              </a:rPr>
              <a:t>This datum is actually a geopotential datum covering the entire region. It contains models of geoid height, gravity and deflections of the vertical. It can be used to produce normal, orthomertric and dynamic heights.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So merging the efforts betweeen North and South have not yet begun, but there is signficant overlap between the two</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c1e0f07581_2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c1e0f07581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Speaker - Dan</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Talking Points: Additionally, there has been a great deal of effort to determine geopotential surfaces surrounding select sites to enhance production of a global model</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c1e0f07581_2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c1e0f07581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Speaker - Gustavo</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Talking Points: WG3 has also helpd training and has an upcoming Symposium</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c1e0f07581_2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c1e0f0758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 Dan</a:t>
            </a:r>
            <a:endParaRPr/>
          </a:p>
          <a:p>
            <a:pPr marL="0" lvl="0" indent="0" algn="l" rtl="0">
              <a:spcBef>
                <a:spcPts val="0"/>
              </a:spcBef>
              <a:spcAft>
                <a:spcPts val="0"/>
              </a:spcAft>
              <a:buNone/>
            </a:pPr>
            <a:r>
              <a:rPr lang="en-US">
                <a:solidFill>
                  <a:schemeClr val="dk1"/>
                </a:solidFill>
              </a:rPr>
              <a:t>Talking Points: The Academic Network of the Americas (ANA) has focused on training specific to geospatial professionals</a:t>
            </a:r>
            <a:endParaRPr>
              <a:solidFill>
                <a:schemeClr val="dk1"/>
              </a:solidFill>
            </a:endParaRPr>
          </a:p>
          <a:p>
            <a:pPr marL="0" lvl="0" indent="0" algn="l" rtl="0">
              <a:spcBef>
                <a:spcPts val="0"/>
              </a:spcBef>
              <a:spcAft>
                <a:spcPts val="0"/>
              </a:spcAft>
              <a:buNone/>
            </a:pPr>
            <a:r>
              <a:rPr lang="en-US">
                <a:solidFill>
                  <a:schemeClr val="dk1"/>
                </a:solidFill>
              </a:rPr>
              <a:t>It is developing an inventory of available, pertinent training resources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c3a450a8a1_0_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c3a450a8a1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 Dan</a:t>
            </a:r>
            <a:endParaRPr/>
          </a:p>
          <a:p>
            <a:pPr marL="0" lvl="0" indent="0" algn="l" rtl="0">
              <a:spcBef>
                <a:spcPts val="0"/>
              </a:spcBef>
              <a:spcAft>
                <a:spcPts val="0"/>
              </a:spcAft>
              <a:buClr>
                <a:schemeClr val="dk1"/>
              </a:buClr>
              <a:buSzPts val="1100"/>
              <a:buFont typeface="Arial"/>
              <a:buNone/>
            </a:pPr>
            <a:r>
              <a:rPr lang="en-US">
                <a:solidFill>
                  <a:schemeClr val="dk1"/>
                </a:solidFill>
              </a:rPr>
              <a:t>Talking Points: Additionally, they have been heavily engaged in translation of IGIF documents into multiple languages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Dan</a:t>
            </a:r>
            <a:endParaRPr/>
          </a:p>
          <a:p>
            <a:pPr marL="0" lvl="0" indent="0" algn="l" rtl="0">
              <a:spcBef>
                <a:spcPts val="0"/>
              </a:spcBef>
              <a:spcAft>
                <a:spcPts val="0"/>
              </a:spcAft>
              <a:buNone/>
            </a:pPr>
            <a:r>
              <a:rPr lang="en-US"/>
              <a:t>Talking Points: A brief history of the evolution of the RC for the Americas</a:t>
            </a:r>
            <a:endParaRPr/>
          </a:p>
        </p:txBody>
      </p:sp>
      <p:sp>
        <p:nvSpPr>
          <p:cNvPr id="89" name="Google Shape;8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c3a450a8a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c3a450a8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 Dan</a:t>
            </a:r>
            <a:endParaRPr/>
          </a:p>
          <a:p>
            <a:pPr marL="0" lvl="0" indent="0" algn="l" rtl="0">
              <a:spcBef>
                <a:spcPts val="0"/>
              </a:spcBef>
              <a:spcAft>
                <a:spcPts val="0"/>
              </a:spcAft>
              <a:buNone/>
            </a:pPr>
            <a:r>
              <a:rPr lang="en-US">
                <a:solidFill>
                  <a:schemeClr val="dk1"/>
                </a:solidFill>
              </a:rPr>
              <a:t>Talking Points: Note that a Joint Action Plan that includes geodetic components already exists for the Americas</a:t>
            </a:r>
            <a:endParaRPr>
              <a:solidFill>
                <a:schemeClr val="dk1"/>
              </a:solidFill>
            </a:endParaRPr>
          </a:p>
          <a:p>
            <a:pPr marL="0" lvl="0" indent="0" algn="l" rtl="0">
              <a:spcBef>
                <a:spcPts val="0"/>
              </a:spcBef>
              <a:spcAft>
                <a:spcPts val="0"/>
              </a:spcAft>
              <a:buNone/>
            </a:pPr>
            <a:r>
              <a:rPr lang="en-US">
                <a:solidFill>
                  <a:schemeClr val="dk1"/>
                </a:solidFill>
              </a:rPr>
              <a:t>While it has not been very active, it does provide an agreed upon plan and path forward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c1e0f07581_2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c1e0f07581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 Dan</a:t>
            </a:r>
            <a:endParaRPr/>
          </a:p>
          <a:p>
            <a:pPr marL="0" lvl="0" indent="0" algn="l" rtl="0">
              <a:spcBef>
                <a:spcPts val="0"/>
              </a:spcBef>
              <a:spcAft>
                <a:spcPts val="0"/>
              </a:spcAft>
              <a:buNone/>
            </a:pPr>
            <a:r>
              <a:rPr lang="en-US">
                <a:solidFill>
                  <a:schemeClr val="dk1"/>
                </a:solidFill>
              </a:rPr>
              <a:t>Talking Points: FIG Americas Capacity Development Network focuses on the transition of capacity building to the private sector </a:t>
            </a:r>
            <a:endParaRPr>
              <a:solidFill>
                <a:schemeClr val="dk1"/>
              </a:solidFill>
            </a:endParaRPr>
          </a:p>
          <a:p>
            <a:pPr marL="0" lvl="0" indent="0" algn="l" rtl="0">
              <a:spcBef>
                <a:spcPts val="0"/>
              </a:spcBef>
              <a:spcAft>
                <a:spcPts val="0"/>
              </a:spcAft>
              <a:buNone/>
            </a:pPr>
            <a:r>
              <a:rPr lang="en-US">
                <a:solidFill>
                  <a:schemeClr val="dk1"/>
                </a:solidFill>
              </a:rPr>
              <a:t>A great deal of effort for other groups focuses on capacity building in the governments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AN effort must be made to bridge this capacity building and education to the private sector to better enable the UN SDGs</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c3a450a8a1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c3a450a8a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 Dan</a:t>
            </a:r>
            <a:endParaRPr/>
          </a:p>
          <a:p>
            <a:pPr marL="0" lvl="0" indent="0" algn="l" rtl="0">
              <a:spcBef>
                <a:spcPts val="0"/>
              </a:spcBef>
              <a:spcAft>
                <a:spcPts val="0"/>
              </a:spcAft>
              <a:buClr>
                <a:schemeClr val="dk1"/>
              </a:buClr>
              <a:buSzPts val="1100"/>
              <a:buFont typeface="Arial"/>
              <a:buNone/>
            </a:pPr>
            <a:r>
              <a:rPr lang="en-US">
                <a:solidFill>
                  <a:schemeClr val="dk1"/>
                </a:solidFill>
              </a:rPr>
              <a:t>Talking Points: talk to pointsd liste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c1e0f07581_2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c1e0f07581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 Dan</a:t>
            </a:r>
            <a:endParaRPr/>
          </a:p>
          <a:p>
            <a:pPr marL="0" lvl="0" indent="0" algn="l" rtl="0">
              <a:spcBef>
                <a:spcPts val="0"/>
              </a:spcBef>
              <a:spcAft>
                <a:spcPts val="0"/>
              </a:spcAft>
              <a:buClr>
                <a:schemeClr val="dk1"/>
              </a:buClr>
              <a:buSzPts val="1100"/>
              <a:buFont typeface="Arial"/>
              <a:buNone/>
            </a:pPr>
            <a:r>
              <a:rPr lang="en-US">
                <a:solidFill>
                  <a:schemeClr val="dk1"/>
                </a:solidFill>
              </a:rPr>
              <a:t>Talking Points: speak to listed points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c414a1d0a2_2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c414a1d0a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Dan</a:t>
            </a:r>
            <a:endParaRPr/>
          </a:p>
          <a:p>
            <a:pPr marL="0" lvl="0" indent="0" algn="l" rtl="0">
              <a:spcBef>
                <a:spcPts val="0"/>
              </a:spcBef>
              <a:spcAft>
                <a:spcPts val="0"/>
              </a:spcAft>
              <a:buNone/>
            </a:pPr>
            <a:r>
              <a:rPr lang="en-US"/>
              <a:t>Talking Points: RC Leadership and general structure</a:t>
            </a:r>
            <a:endParaRPr/>
          </a:p>
          <a:p>
            <a:pPr marL="0" lvl="0" indent="0" algn="l" rtl="0">
              <a:spcBef>
                <a:spcPts val="0"/>
              </a:spcBef>
              <a:spcAft>
                <a:spcPts val="0"/>
              </a:spcAft>
              <a:buNone/>
            </a:pPr>
            <a:r>
              <a:rPr lang="en-US"/>
              <a:t>GRFA - Geodetic Reference Frame for the Americas</a:t>
            </a:r>
            <a:endParaRPr/>
          </a:p>
          <a:p>
            <a:pPr marL="0" lvl="0" indent="0" algn="l" rtl="0">
              <a:spcBef>
                <a:spcPts val="0"/>
              </a:spcBef>
              <a:spcAft>
                <a:spcPts val="0"/>
              </a:spcAft>
              <a:buNone/>
            </a:pPr>
            <a:r>
              <a:rPr lang="en-US"/>
              <a:t>Note that GRFA implmenets the GGRF for the Americas</a:t>
            </a:r>
            <a:endParaRPr/>
          </a:p>
        </p:txBody>
      </p:sp>
      <p:sp>
        <p:nvSpPr>
          <p:cNvPr id="96" name="Google Shape;9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Gustavo</a:t>
            </a:r>
            <a:endParaRPr/>
          </a:p>
          <a:p>
            <a:pPr marL="0" lvl="0" indent="0" algn="l" rtl="0">
              <a:spcBef>
                <a:spcPts val="0"/>
              </a:spcBef>
              <a:spcAft>
                <a:spcPts val="0"/>
              </a:spcAft>
              <a:buNone/>
            </a:pPr>
            <a:r>
              <a:rPr lang="en-US">
                <a:solidFill>
                  <a:schemeClr val="dk1"/>
                </a:solidFill>
              </a:rPr>
              <a:t>Talking Points: Note that the GRFA members are intended to be identical to the SIRGAS Directing Council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Cover the internal organization of SIRGAS</a:t>
            </a:r>
            <a:endParaRPr/>
          </a:p>
        </p:txBody>
      </p:sp>
      <p:sp>
        <p:nvSpPr>
          <p:cNvPr id="109" name="Google Shape;10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c1e0f07581_2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c1e0f07581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Speaker - Gustavo</a:t>
            </a:r>
            <a:endParaRPr>
              <a:solidFill>
                <a:schemeClr val="dk1"/>
              </a:solidFill>
            </a:endParaRPr>
          </a:p>
          <a:p>
            <a:pPr marL="0" lvl="0" indent="0" algn="l" rtl="0">
              <a:spcBef>
                <a:spcPts val="0"/>
              </a:spcBef>
              <a:spcAft>
                <a:spcPts val="0"/>
              </a:spcAft>
              <a:buNone/>
            </a:pPr>
            <a:r>
              <a:rPr lang="en-US">
                <a:solidFill>
                  <a:schemeClr val="dk1"/>
                </a:solidFill>
              </a:rPr>
              <a:t>Talking Points: Function of different elements of SIRGAS</a:t>
            </a:r>
            <a:endParaRPr>
              <a:solidFill>
                <a:schemeClr val="dk1"/>
              </a:solidFill>
            </a:endParaRPr>
          </a:p>
          <a:p>
            <a:pPr marL="0" lvl="0" indent="0" algn="l" rtl="0">
              <a:spcBef>
                <a:spcPts val="0"/>
              </a:spcBef>
              <a:spcAft>
                <a:spcPts val="0"/>
              </a:spcAft>
              <a:buNone/>
            </a:pPr>
            <a:r>
              <a:rPr lang="en-US">
                <a:solidFill>
                  <a:schemeClr val="dk1"/>
                </a:solidFill>
              </a:rPr>
              <a:t>SIRGAS DC membership is only for 22 of the 37 Nations in the Americas</a:t>
            </a:r>
            <a:endParaRPr>
              <a:solidFill>
                <a:schemeClr val="dk1"/>
              </a:solidFill>
            </a:endParaRPr>
          </a:p>
          <a:p>
            <a:pPr marL="0" lvl="0" indent="0" algn="l" rtl="0">
              <a:spcBef>
                <a:spcPts val="0"/>
              </a:spcBef>
              <a:spcAft>
                <a:spcPts val="0"/>
              </a:spcAft>
              <a:buNone/>
            </a:pPr>
            <a:r>
              <a:rPr lang="en-US">
                <a:solidFill>
                  <a:schemeClr val="dk1"/>
                </a:solidFill>
              </a:rPr>
              <a:t>Hence, there is not yet parity between the GRFA and SIRGAS</a:t>
            </a:r>
            <a:endParaRPr>
              <a:solidFill>
                <a:schemeClr val="dk1"/>
              </a:solidFill>
            </a:endParaRPr>
          </a:p>
          <a:p>
            <a:pPr marL="0" lvl="0" indent="0" algn="l" rtl="0">
              <a:spcBef>
                <a:spcPts val="0"/>
              </a:spcBef>
              <a:spcAft>
                <a:spcPts val="0"/>
              </a:spcAft>
              <a:buNone/>
            </a:pPr>
            <a:r>
              <a:rPr lang="en-US">
                <a:solidFill>
                  <a:schemeClr val="dk1"/>
                </a:solidFill>
              </a:rPr>
              <a:t>Additional member states, especially from the Caribbean region (e.g., Jamaica), are being invited to join</a:t>
            </a:r>
            <a:endParaRPr>
              <a:solidFill>
                <a:schemeClr val="dk1"/>
              </a:solidFill>
            </a:endParaRPr>
          </a:p>
          <a:p>
            <a:pPr marL="0" lvl="0" indent="0" algn="l" rtl="0">
              <a:spcBef>
                <a:spcPts val="0"/>
              </a:spcBef>
              <a:spcAft>
                <a:spcPts val="0"/>
              </a:spcAft>
              <a:buNone/>
            </a:pPr>
            <a:r>
              <a:rPr lang="en-US">
                <a:solidFill>
                  <a:schemeClr val="dk1"/>
                </a:solidFill>
              </a:rPr>
              <a:t>Note the three WG’s inside SIRGAS that address the scientific needs of Member States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Will now discuss the three Working Groups in further detail</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c414a1d0a2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c414a1d0a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Speaker: Gustavo</a:t>
            </a:r>
            <a:endParaRPr>
              <a:solidFill>
                <a:schemeClr val="dk1"/>
              </a:solidFill>
            </a:endParaRPr>
          </a:p>
          <a:p>
            <a:pPr marL="0" lvl="0" indent="0" algn="l" rtl="0">
              <a:spcBef>
                <a:spcPts val="0"/>
              </a:spcBef>
              <a:spcAft>
                <a:spcPts val="0"/>
              </a:spcAft>
              <a:buNone/>
            </a:pPr>
            <a:r>
              <a:rPr lang="en-US">
                <a:solidFill>
                  <a:schemeClr val="dk1"/>
                </a:solidFill>
              </a:rPr>
              <a:t>Talking Points: SIRGAS originally focused on South and Central America, which is covered by IAG 1.3b</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Much of the structure is organized to support that</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c414a1d0a2_0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c414a1d0a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 Dan</a:t>
            </a:r>
            <a:endParaRPr/>
          </a:p>
          <a:p>
            <a:pPr marL="0" lvl="0" indent="0" algn="l" rtl="0">
              <a:spcBef>
                <a:spcPts val="0"/>
              </a:spcBef>
              <a:spcAft>
                <a:spcPts val="0"/>
              </a:spcAft>
              <a:buNone/>
            </a:pPr>
            <a:r>
              <a:rPr lang="en-US">
                <a:solidFill>
                  <a:schemeClr val="dk1"/>
                </a:solidFill>
              </a:rPr>
              <a:t>Talking Points: Separately, NAREF (IAG 1.3c) has been developing their own processing centers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 merging of the processing centers for all the Americas is a work in progress</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c1e0f07581_2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c1e0f0758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Speaker - Dan</a:t>
            </a:r>
            <a:endParaRPr/>
          </a:p>
          <a:p>
            <a:pPr marL="0" lvl="0" indent="0" algn="l" rtl="0">
              <a:spcBef>
                <a:spcPts val="0"/>
              </a:spcBef>
              <a:spcAft>
                <a:spcPts val="0"/>
              </a:spcAft>
              <a:buNone/>
            </a:pPr>
            <a:r>
              <a:rPr lang="en-US">
                <a:solidFill>
                  <a:schemeClr val="dk1"/>
                </a:solidFill>
              </a:rPr>
              <a:t>Talking Points: Merging of the stations is much further along</a:t>
            </a:r>
            <a:endParaRPr>
              <a:solidFill>
                <a:schemeClr val="dk1"/>
              </a:solidFill>
            </a:endParaRPr>
          </a:p>
          <a:p>
            <a:pPr marL="0" lvl="0" indent="0" algn="l" rtl="0">
              <a:spcBef>
                <a:spcPts val="0"/>
              </a:spcBef>
              <a:spcAft>
                <a:spcPts val="0"/>
              </a:spcAft>
              <a:buNone/>
            </a:pPr>
            <a:r>
              <a:rPr lang="en-US">
                <a:solidFill>
                  <a:schemeClr val="dk1"/>
                </a:solidFill>
              </a:rPr>
              <a:t>There is a plan for including further information inthe North America region</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There have been recent training opportunities and these will occur again in the future in some form</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c1e0f07581_2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c1e0f07581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Speaker - Gustavo</a:t>
            </a:r>
            <a:endParaRPr>
              <a:solidFill>
                <a:schemeClr val="dk1"/>
              </a:solidFill>
            </a:endParaRPr>
          </a:p>
          <a:p>
            <a:pPr marL="0" lvl="0" indent="0" algn="l" rtl="0">
              <a:spcBef>
                <a:spcPts val="0"/>
              </a:spcBef>
              <a:spcAft>
                <a:spcPts val="0"/>
              </a:spcAft>
              <a:buNone/>
            </a:pPr>
            <a:r>
              <a:rPr lang="en-US">
                <a:solidFill>
                  <a:schemeClr val="dk1"/>
                </a:solidFill>
              </a:rPr>
              <a:t>Talking Points: These are the core stations representing all the Americas IAG 1.3b + IAG 1.3c)</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These stations are available for inclusion in future IGS/ITRF modeling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8"/>
          <p:cNvSpPr txBox="1">
            <a:spLocks noGrp="1"/>
          </p:cNvSpPr>
          <p:nvPr>
            <p:ph type="title"/>
          </p:nvPr>
        </p:nvSpPr>
        <p:spPr>
          <a:xfrm>
            <a:off x="838200" y="92710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8"/>
          <p:cNvSpPr txBox="1">
            <a:spLocks noGrp="1"/>
          </p:cNvSpPr>
          <p:nvPr>
            <p:ph type="body" idx="1"/>
          </p:nvPr>
        </p:nvSpPr>
        <p:spPr>
          <a:xfrm>
            <a:off x="838200" y="2257425"/>
            <a:ext cx="10515600" cy="39195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849313" y="85090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9"/>
          <p:cNvSpPr txBox="1">
            <a:spLocks noGrp="1"/>
          </p:cNvSpPr>
          <p:nvPr>
            <p:ph type="body" idx="1"/>
          </p:nvPr>
        </p:nvSpPr>
        <p:spPr>
          <a:xfrm>
            <a:off x="849313" y="2166938"/>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9"/>
          <p:cNvSpPr txBox="1">
            <a:spLocks noGrp="1"/>
          </p:cNvSpPr>
          <p:nvPr>
            <p:ph type="body" idx="2"/>
          </p:nvPr>
        </p:nvSpPr>
        <p:spPr>
          <a:xfrm>
            <a:off x="839788" y="3006725"/>
            <a:ext cx="5157787" cy="31829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9"/>
          <p:cNvSpPr txBox="1">
            <a:spLocks noGrp="1"/>
          </p:cNvSpPr>
          <p:nvPr>
            <p:ph type="body" idx="3"/>
          </p:nvPr>
        </p:nvSpPr>
        <p:spPr>
          <a:xfrm>
            <a:off x="6181725" y="2166938"/>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9"/>
          <p:cNvSpPr txBox="1">
            <a:spLocks noGrp="1"/>
          </p:cNvSpPr>
          <p:nvPr>
            <p:ph type="body" idx="4"/>
          </p:nvPr>
        </p:nvSpPr>
        <p:spPr>
          <a:xfrm>
            <a:off x="6172200" y="3006725"/>
            <a:ext cx="5183188" cy="31829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11"/>
          <p:cNvSpPr txBox="1">
            <a:spLocks noGrp="1"/>
          </p:cNvSpPr>
          <p:nvPr>
            <p:ph type="title"/>
          </p:nvPr>
        </p:nvSpPr>
        <p:spPr>
          <a:xfrm>
            <a:off x="838200" y="88900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1"/>
          <p:cNvSpPr txBox="1">
            <a:spLocks noGrp="1"/>
          </p:cNvSpPr>
          <p:nvPr>
            <p:ph type="body" idx="1"/>
          </p:nvPr>
        </p:nvSpPr>
        <p:spPr>
          <a:xfrm>
            <a:off x="838200" y="2219325"/>
            <a:ext cx="5181600" cy="39576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body" idx="2"/>
          </p:nvPr>
        </p:nvSpPr>
        <p:spPr>
          <a:xfrm>
            <a:off x="6172200" y="2219325"/>
            <a:ext cx="5181600" cy="39576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838200" y="8794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a:spLocks noGrp="1"/>
          </p:cNvSpPr>
          <p:nvPr>
            <p:ph type="pic" idx="2"/>
          </p:nvPr>
        </p:nvSpPr>
        <p:spPr>
          <a:xfrm>
            <a:off x="5183188" y="987425"/>
            <a:ext cx="6172200" cy="4873625"/>
          </a:xfrm>
          <a:prstGeom prst="rect">
            <a:avLst/>
          </a:prstGeom>
          <a:noFill/>
          <a:ln>
            <a:noFill/>
          </a:ln>
        </p:spPr>
      </p:sp>
      <p:sp>
        <p:nvSpPr>
          <p:cNvPr id="65" name="Google Shape;65;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6"/>
          <p:cNvPicPr preferRelativeResize="0"/>
          <p:nvPr/>
        </p:nvPicPr>
        <p:blipFill rotWithShape="1">
          <a:blip r:embed="rId13">
            <a:alphaModFix/>
          </a:blip>
          <a:srcRect/>
          <a:stretch/>
        </p:blipFill>
        <p:spPr>
          <a:xfrm>
            <a:off x="0" y="0"/>
            <a:ext cx="4514850" cy="14287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a:spLocks noGrp="1"/>
          </p:cNvSpPr>
          <p:nvPr>
            <p:ph type="ctrTitle"/>
          </p:nvPr>
        </p:nvSpPr>
        <p:spPr>
          <a:xfrm>
            <a:off x="1518175" y="1122363"/>
            <a:ext cx="91440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t>Update to the UN Subcommittee on Geodesy </a:t>
            </a:r>
            <a:br>
              <a:rPr lang="en-US" b="1"/>
            </a:br>
            <a:r>
              <a:rPr lang="en-US" b="1"/>
              <a:t>4th Plenary Session</a:t>
            </a:r>
            <a:endParaRPr b="1"/>
          </a:p>
        </p:txBody>
      </p:sp>
      <p:sp>
        <p:nvSpPr>
          <p:cNvPr id="86" name="Google Shape;86;p1"/>
          <p:cNvSpPr txBox="1">
            <a:spLocks noGrp="1"/>
          </p:cNvSpPr>
          <p:nvPr>
            <p:ph type="subTitle" idx="1"/>
          </p:nvPr>
        </p:nvSpPr>
        <p:spPr>
          <a:xfrm>
            <a:off x="1122025" y="4040900"/>
            <a:ext cx="9936300" cy="1959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dk1"/>
              </a:buClr>
              <a:buSzPts val="1860"/>
              <a:buNone/>
            </a:pPr>
            <a:r>
              <a:rPr lang="en-US" sz="2260" b="1"/>
              <a:t>Daniel Roman</a:t>
            </a:r>
            <a:r>
              <a:rPr lang="en-US" sz="2060"/>
              <a:t>, Bureau Member to SCGeodesy / Chair, FIG Americas CDN</a:t>
            </a:r>
            <a:endParaRPr sz="2060"/>
          </a:p>
          <a:p>
            <a:pPr marL="0" lvl="0" indent="0" algn="ctr" rtl="0">
              <a:lnSpc>
                <a:spcPct val="80000"/>
              </a:lnSpc>
              <a:spcBef>
                <a:spcPts val="1000"/>
              </a:spcBef>
              <a:spcAft>
                <a:spcPts val="0"/>
              </a:spcAft>
              <a:buClr>
                <a:schemeClr val="dk1"/>
              </a:buClr>
              <a:buSzPts val="1860"/>
              <a:buNone/>
            </a:pPr>
            <a:r>
              <a:rPr lang="en-US" sz="2260" b="1"/>
              <a:t>Sergio Cimbaro</a:t>
            </a:r>
            <a:r>
              <a:rPr lang="en-US" sz="2060"/>
              <a:t>, Member IAC-UN-GGCE / Bureau Member SCGeodesy UN-GGIM</a:t>
            </a:r>
            <a:endParaRPr sz="2060"/>
          </a:p>
          <a:p>
            <a:pPr marL="0" lvl="0" indent="0" algn="ctr" rtl="0">
              <a:lnSpc>
                <a:spcPct val="80000"/>
              </a:lnSpc>
              <a:spcBef>
                <a:spcPts val="1000"/>
              </a:spcBef>
              <a:spcAft>
                <a:spcPts val="0"/>
              </a:spcAft>
              <a:buClr>
                <a:schemeClr val="dk1"/>
              </a:buClr>
              <a:buSzPts val="1860"/>
              <a:buNone/>
            </a:pPr>
            <a:r>
              <a:rPr lang="en-US" sz="2260" b="1"/>
              <a:t>Gustavo Caubarrere</a:t>
            </a:r>
            <a:r>
              <a:rPr lang="en-US" sz="2060"/>
              <a:t>, Chair, UN-GGIM: Americas WG GRFA/President, SIRGAS</a:t>
            </a:r>
            <a:endParaRPr sz="2060"/>
          </a:p>
          <a:p>
            <a:pPr marL="0" lvl="0" indent="0" algn="ctr" rtl="0">
              <a:lnSpc>
                <a:spcPct val="80000"/>
              </a:lnSpc>
              <a:spcBef>
                <a:spcPts val="1000"/>
              </a:spcBef>
              <a:spcAft>
                <a:spcPts val="0"/>
              </a:spcAft>
              <a:buClr>
                <a:schemeClr val="dk1"/>
              </a:buClr>
              <a:buSzPts val="1860"/>
              <a:buNone/>
            </a:pPr>
            <a:r>
              <a:rPr lang="en-US" sz="2270" b="1"/>
              <a:t>Dana J Caccamise II</a:t>
            </a:r>
            <a:r>
              <a:rPr lang="en-US" sz="2060"/>
              <a:t>, Rep., UN-GGIM ANA/US Rep., SIRGAS</a:t>
            </a:r>
            <a:endParaRPr sz="2060"/>
          </a:p>
          <a:p>
            <a:pPr marL="0" lvl="0" indent="0" algn="ctr" rtl="0">
              <a:lnSpc>
                <a:spcPct val="80000"/>
              </a:lnSpc>
              <a:spcBef>
                <a:spcPts val="1000"/>
              </a:spcBef>
              <a:spcAft>
                <a:spcPts val="0"/>
              </a:spcAft>
              <a:buClr>
                <a:schemeClr val="dk1"/>
              </a:buClr>
              <a:buSzPts val="1860"/>
              <a:buNone/>
            </a:pPr>
            <a:endParaRPr sz="206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6b6b979d5b_0_3"/>
          <p:cNvSpPr txBox="1">
            <a:spLocks noGrp="1"/>
          </p:cNvSpPr>
          <p:nvPr>
            <p:ph type="title"/>
          </p:nvPr>
        </p:nvSpPr>
        <p:spPr>
          <a:xfrm>
            <a:off x="838200" y="927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 1 - cont</a:t>
            </a:r>
            <a:br>
              <a:rPr lang="en-US" b="1"/>
            </a:br>
            <a:r>
              <a:rPr lang="en-US" sz="2800" b="1"/>
              <a:t>IAG 1.3b and IAG 1.3c</a:t>
            </a:r>
            <a:endParaRPr b="1"/>
          </a:p>
        </p:txBody>
      </p:sp>
      <p:pic>
        <p:nvPicPr>
          <p:cNvPr id="204" name="Google Shape;204;g26b6b979d5b_0_3"/>
          <p:cNvPicPr preferRelativeResize="0"/>
          <p:nvPr/>
        </p:nvPicPr>
        <p:blipFill>
          <a:blip r:embed="rId3">
            <a:alphaModFix/>
          </a:blip>
          <a:stretch>
            <a:fillRect/>
          </a:stretch>
        </p:blipFill>
        <p:spPr>
          <a:xfrm>
            <a:off x="5531925" y="483250"/>
            <a:ext cx="6049575" cy="6049575"/>
          </a:xfrm>
          <a:prstGeom prst="rect">
            <a:avLst/>
          </a:prstGeom>
          <a:noFill/>
          <a:ln>
            <a:noFill/>
          </a:ln>
        </p:spPr>
      </p:pic>
      <p:sp>
        <p:nvSpPr>
          <p:cNvPr id="205" name="Google Shape;205;g26b6b979d5b_0_3"/>
          <p:cNvSpPr txBox="1">
            <a:spLocks noGrp="1"/>
          </p:cNvSpPr>
          <p:nvPr>
            <p:ph type="body" idx="1"/>
          </p:nvPr>
        </p:nvSpPr>
        <p:spPr>
          <a:xfrm>
            <a:off x="838200" y="2257425"/>
            <a:ext cx="4851900" cy="4126800"/>
          </a:xfrm>
          <a:prstGeom prst="rect">
            <a:avLst/>
          </a:prstGeom>
        </p:spPr>
        <p:txBody>
          <a:bodyPr spcFirstLastPara="1" wrap="square" lIns="91425" tIns="45700" rIns="91425" bIns="45700" anchor="t" anchorCtr="0">
            <a:normAutofit fontScale="92500" lnSpcReduction="10000"/>
          </a:bodyPr>
          <a:lstStyle/>
          <a:p>
            <a:pPr marL="457200" lvl="0" indent="-334327" algn="l" rtl="0">
              <a:spcBef>
                <a:spcPts val="1000"/>
              </a:spcBef>
              <a:spcAft>
                <a:spcPts val="0"/>
              </a:spcAft>
              <a:buSzPct val="64285"/>
              <a:buChar char="•"/>
            </a:pPr>
            <a:r>
              <a:rPr lang="en-US"/>
              <a:t>SIRGAS-N - National reference network </a:t>
            </a:r>
            <a:endParaRPr/>
          </a:p>
          <a:p>
            <a:pPr marL="457200" lvl="0" indent="-334327" algn="l" rtl="0">
              <a:spcBef>
                <a:spcPts val="1000"/>
              </a:spcBef>
              <a:spcAft>
                <a:spcPts val="0"/>
              </a:spcAft>
              <a:buSzPct val="64285"/>
              <a:buChar char="•"/>
            </a:pPr>
            <a:r>
              <a:rPr lang="en-US"/>
              <a:t>Improves the densification of the core network </a:t>
            </a:r>
            <a:endParaRPr/>
          </a:p>
          <a:p>
            <a:pPr marL="457200" lvl="0" indent="-334327" algn="l" rtl="0">
              <a:spcBef>
                <a:spcPts val="1000"/>
              </a:spcBef>
              <a:spcAft>
                <a:spcPts val="0"/>
              </a:spcAft>
              <a:buSzPct val="64285"/>
              <a:buChar char="•"/>
            </a:pPr>
            <a:r>
              <a:rPr lang="en-US"/>
              <a:t>Provides national and local access to the reference frame</a:t>
            </a:r>
            <a:endParaRPr/>
          </a:p>
          <a:p>
            <a:pPr marL="457200" lvl="0" indent="-334327" algn="l" rtl="0">
              <a:spcBef>
                <a:spcPts val="1000"/>
              </a:spcBef>
              <a:spcAft>
                <a:spcPts val="0"/>
              </a:spcAft>
              <a:buSzPct val="64285"/>
              <a:buChar char="•"/>
            </a:pPr>
            <a:r>
              <a:rPr lang="en-US"/>
              <a:t>Both, SIRGAS-C and SIRGAS-N satisfy the same characteristics and quality</a:t>
            </a:r>
            <a:endParaRPr/>
          </a:p>
          <a:p>
            <a:pPr marL="457200" lvl="0" indent="-334327" algn="l" rtl="0">
              <a:spcBef>
                <a:spcPts val="1000"/>
              </a:spcBef>
              <a:spcAft>
                <a:spcPts val="50"/>
              </a:spcAft>
              <a:buSzPct val="64285"/>
              <a:buChar char="•"/>
            </a:pPr>
            <a:r>
              <a:rPr lang="en-US"/>
              <a:t>Each station is processed by three analysis centres.</a:t>
            </a:r>
            <a:endParaRPr/>
          </a:p>
        </p:txBody>
      </p:sp>
      <p:sp>
        <p:nvSpPr>
          <p:cNvPr id="206" name="Google Shape;206;g26b6b979d5b_0_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c450eb96a5_2_0"/>
          <p:cNvSpPr txBox="1">
            <a:spLocks noGrp="1"/>
          </p:cNvSpPr>
          <p:nvPr>
            <p:ph type="title"/>
          </p:nvPr>
        </p:nvSpPr>
        <p:spPr>
          <a:xfrm>
            <a:off x="838200" y="7359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 2</a:t>
            </a:r>
            <a:endParaRPr b="1"/>
          </a:p>
        </p:txBody>
      </p:sp>
      <p:sp>
        <p:nvSpPr>
          <p:cNvPr id="212" name="Google Shape;212;g2c450eb96a5_2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213" name="Google Shape;213;g2c450eb96a5_2_0"/>
          <p:cNvPicPr preferRelativeResize="0"/>
          <p:nvPr/>
        </p:nvPicPr>
        <p:blipFill>
          <a:blip r:embed="rId3">
            <a:alphaModFix/>
          </a:blip>
          <a:stretch>
            <a:fillRect/>
          </a:stretch>
        </p:blipFill>
        <p:spPr>
          <a:xfrm>
            <a:off x="5474800" y="513250"/>
            <a:ext cx="6002575" cy="6002575"/>
          </a:xfrm>
          <a:prstGeom prst="rect">
            <a:avLst/>
          </a:prstGeom>
          <a:noFill/>
          <a:ln>
            <a:noFill/>
          </a:ln>
        </p:spPr>
      </p:pic>
      <p:sp>
        <p:nvSpPr>
          <p:cNvPr id="214" name="Google Shape;214;g2c450eb96a5_2_0"/>
          <p:cNvSpPr txBox="1"/>
          <p:nvPr/>
        </p:nvSpPr>
        <p:spPr>
          <a:xfrm>
            <a:off x="669850" y="2485125"/>
            <a:ext cx="4233600" cy="369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 Almost all countries in the Americas are aligned with the GGRF.</a:t>
            </a:r>
            <a:endParaRPr sz="2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 We are working to incorporate all countries, particularly those in the Caribbean.</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c1e0f07581_2_20"/>
          <p:cNvSpPr txBox="1">
            <a:spLocks noGrp="1"/>
          </p:cNvSpPr>
          <p:nvPr>
            <p:ph type="title"/>
          </p:nvPr>
        </p:nvSpPr>
        <p:spPr>
          <a:xfrm>
            <a:off x="838200" y="7359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 2</a:t>
            </a:r>
            <a:endParaRPr b="1"/>
          </a:p>
        </p:txBody>
      </p:sp>
      <p:pic>
        <p:nvPicPr>
          <p:cNvPr id="220" name="Google Shape;220;g2c1e0f07581_2_20"/>
          <p:cNvPicPr preferRelativeResize="0"/>
          <p:nvPr/>
        </p:nvPicPr>
        <p:blipFill>
          <a:blip r:embed="rId3">
            <a:alphaModFix/>
          </a:blip>
          <a:stretch>
            <a:fillRect/>
          </a:stretch>
        </p:blipFill>
        <p:spPr>
          <a:xfrm>
            <a:off x="693920" y="2264367"/>
            <a:ext cx="7080366" cy="4300400"/>
          </a:xfrm>
          <a:prstGeom prst="rect">
            <a:avLst/>
          </a:prstGeom>
          <a:noFill/>
          <a:ln>
            <a:noFill/>
          </a:ln>
        </p:spPr>
      </p:pic>
      <p:pic>
        <p:nvPicPr>
          <p:cNvPr id="221" name="Google Shape;221;g2c1e0f07581_2_20"/>
          <p:cNvPicPr preferRelativeResize="0"/>
          <p:nvPr/>
        </p:nvPicPr>
        <p:blipFill>
          <a:blip r:embed="rId4">
            <a:alphaModFix/>
          </a:blip>
          <a:stretch>
            <a:fillRect/>
          </a:stretch>
        </p:blipFill>
        <p:spPr>
          <a:xfrm>
            <a:off x="6375171" y="89975"/>
            <a:ext cx="3125451" cy="2999949"/>
          </a:xfrm>
          <a:prstGeom prst="rect">
            <a:avLst/>
          </a:prstGeom>
          <a:noFill/>
          <a:ln>
            <a:noFill/>
          </a:ln>
          <a:effectLst>
            <a:outerShdw blurRad="57150" dist="19050" dir="5400000" algn="bl" rotWithShape="0">
              <a:srgbClr val="000000">
                <a:alpha val="50000"/>
              </a:srgbClr>
            </a:outerShdw>
          </a:effectLst>
        </p:spPr>
      </p:pic>
      <p:pic>
        <p:nvPicPr>
          <p:cNvPr id="222" name="Google Shape;222;g2c1e0f07581_2_20"/>
          <p:cNvPicPr preferRelativeResize="0"/>
          <p:nvPr/>
        </p:nvPicPr>
        <p:blipFill>
          <a:blip r:embed="rId5">
            <a:alphaModFix/>
          </a:blip>
          <a:stretch>
            <a:fillRect/>
          </a:stretch>
        </p:blipFill>
        <p:spPr>
          <a:xfrm>
            <a:off x="8045472" y="1316787"/>
            <a:ext cx="3180875" cy="2928125"/>
          </a:xfrm>
          <a:prstGeom prst="rect">
            <a:avLst/>
          </a:prstGeom>
          <a:noFill/>
          <a:ln>
            <a:noFill/>
          </a:ln>
          <a:effectLst>
            <a:outerShdw blurRad="57150" dist="19050" dir="5400000" algn="bl" rotWithShape="0">
              <a:srgbClr val="000000">
                <a:alpha val="50000"/>
              </a:srgbClr>
            </a:outerShdw>
          </a:effectLst>
        </p:spPr>
      </p:pic>
      <p:pic>
        <p:nvPicPr>
          <p:cNvPr id="223" name="Google Shape;223;g2c1e0f07581_2_20"/>
          <p:cNvPicPr preferRelativeResize="0"/>
          <p:nvPr/>
        </p:nvPicPr>
        <p:blipFill>
          <a:blip r:embed="rId6">
            <a:alphaModFix/>
          </a:blip>
          <a:stretch>
            <a:fillRect/>
          </a:stretch>
        </p:blipFill>
        <p:spPr>
          <a:xfrm>
            <a:off x="8922300" y="3632075"/>
            <a:ext cx="3486475" cy="2999950"/>
          </a:xfrm>
          <a:prstGeom prst="rect">
            <a:avLst/>
          </a:prstGeom>
          <a:noFill/>
          <a:ln>
            <a:noFill/>
          </a:ln>
          <a:effectLst>
            <a:outerShdw blurRad="57150" dist="19050" dir="5400000" algn="bl" rotWithShape="0">
              <a:srgbClr val="000000">
                <a:alpha val="50000"/>
              </a:srgbClr>
            </a:outerShdw>
          </a:effectLst>
        </p:spPr>
      </p:pic>
      <p:sp>
        <p:nvSpPr>
          <p:cNvPr id="224" name="Google Shape;224;g2c1e0f07581_2_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2c1e0f07581_2_30"/>
          <p:cNvSpPr txBox="1">
            <a:spLocks noGrp="1"/>
          </p:cNvSpPr>
          <p:nvPr>
            <p:ph type="title"/>
          </p:nvPr>
        </p:nvSpPr>
        <p:spPr>
          <a:xfrm>
            <a:off x="838200" y="927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 3</a:t>
            </a:r>
            <a:br>
              <a:rPr lang="en-US" b="1"/>
            </a:br>
            <a:r>
              <a:rPr lang="en-US" sz="2800" b="1"/>
              <a:t>IAG 2.4b</a:t>
            </a:r>
            <a:endParaRPr b="1"/>
          </a:p>
        </p:txBody>
      </p:sp>
      <p:pic>
        <p:nvPicPr>
          <p:cNvPr id="230" name="Google Shape;230;g2c1e0f07581_2_30"/>
          <p:cNvPicPr preferRelativeResize="0"/>
          <p:nvPr/>
        </p:nvPicPr>
        <p:blipFill>
          <a:blip r:embed="rId3">
            <a:alphaModFix/>
          </a:blip>
          <a:stretch>
            <a:fillRect/>
          </a:stretch>
        </p:blipFill>
        <p:spPr>
          <a:xfrm>
            <a:off x="6147250" y="285750"/>
            <a:ext cx="5137575" cy="6187950"/>
          </a:xfrm>
          <a:prstGeom prst="rect">
            <a:avLst/>
          </a:prstGeom>
          <a:noFill/>
          <a:ln>
            <a:noFill/>
          </a:ln>
        </p:spPr>
      </p:pic>
      <p:sp>
        <p:nvSpPr>
          <p:cNvPr id="231" name="Google Shape;231;g2c1e0f07581_2_30"/>
          <p:cNvSpPr txBox="1"/>
          <p:nvPr/>
        </p:nvSpPr>
        <p:spPr>
          <a:xfrm>
            <a:off x="838200" y="2151525"/>
            <a:ext cx="5419800" cy="42543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0"/>
              </a:spcBef>
              <a:spcAft>
                <a:spcPts val="0"/>
              </a:spcAft>
              <a:buNone/>
            </a:pPr>
            <a:r>
              <a:rPr lang="en-US" sz="2500">
                <a:solidFill>
                  <a:schemeClr val="dk1"/>
                </a:solidFill>
                <a:latin typeface="Calibri"/>
                <a:ea typeface="Calibri"/>
                <a:cs typeface="Calibri"/>
                <a:sym typeface="Calibri"/>
              </a:rPr>
              <a:t>SIRGAS works together with universities and geographic institutes to determine absolute gravity stations in the region.</a:t>
            </a:r>
            <a:endParaRPr sz="2500">
              <a:solidFill>
                <a:schemeClr val="dk1"/>
              </a:solidFill>
              <a:latin typeface="Calibri"/>
              <a:ea typeface="Calibri"/>
              <a:cs typeface="Calibri"/>
              <a:sym typeface="Calibri"/>
            </a:endParaRPr>
          </a:p>
          <a:p>
            <a:pPr marL="0" lvl="0" indent="0" algn="l" rtl="0">
              <a:lnSpc>
                <a:spcPct val="114000"/>
              </a:lnSpc>
              <a:spcBef>
                <a:spcPts val="0"/>
              </a:spcBef>
              <a:spcAft>
                <a:spcPts val="0"/>
              </a:spcAft>
              <a:buNone/>
            </a:pPr>
            <a:br>
              <a:rPr lang="en-US" sz="1000">
                <a:solidFill>
                  <a:schemeClr val="dk1"/>
                </a:solidFill>
                <a:latin typeface="Calibri"/>
                <a:ea typeface="Calibri"/>
                <a:cs typeface="Calibri"/>
                <a:sym typeface="Calibri"/>
              </a:rPr>
            </a:br>
            <a:r>
              <a:rPr lang="en-US" sz="2500">
                <a:solidFill>
                  <a:schemeClr val="dk1"/>
                </a:solidFill>
                <a:latin typeface="Calibri"/>
                <a:ea typeface="Calibri"/>
                <a:cs typeface="Calibri"/>
                <a:sym typeface="Calibri"/>
              </a:rPr>
              <a:t>SIRGAS encourages countries to keep data open and share gravity information in the AGrav (Absolute Gravity Database) repository of the International Gravity Field Service (IGFS) (agrav.bkg.bund.de).</a:t>
            </a:r>
            <a:endParaRPr sz="2500">
              <a:solidFill>
                <a:schemeClr val="dk1"/>
              </a:solidFill>
              <a:latin typeface="Calibri"/>
              <a:ea typeface="Calibri"/>
              <a:cs typeface="Calibri"/>
              <a:sym typeface="Calibri"/>
            </a:endParaRPr>
          </a:p>
        </p:txBody>
      </p:sp>
      <p:sp>
        <p:nvSpPr>
          <p:cNvPr id="232" name="Google Shape;232;g2c1e0f07581_2_3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f3ec3d1b65_0_4"/>
          <p:cNvSpPr txBox="1">
            <a:spLocks noGrp="1"/>
          </p:cNvSpPr>
          <p:nvPr>
            <p:ph type="title"/>
          </p:nvPr>
        </p:nvSpPr>
        <p:spPr>
          <a:xfrm>
            <a:off x="838200" y="927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 3 - cont</a:t>
            </a:r>
            <a:br>
              <a:rPr lang="en-US" b="1"/>
            </a:br>
            <a:r>
              <a:rPr lang="en-US" sz="2800" b="1"/>
              <a:t>IAG 2.4b</a:t>
            </a:r>
            <a:endParaRPr b="1"/>
          </a:p>
        </p:txBody>
      </p:sp>
      <p:sp>
        <p:nvSpPr>
          <p:cNvPr id="238" name="Google Shape;238;g1f3ec3d1b65_0_4"/>
          <p:cNvSpPr txBox="1"/>
          <p:nvPr/>
        </p:nvSpPr>
        <p:spPr>
          <a:xfrm>
            <a:off x="823175" y="2171900"/>
            <a:ext cx="5518500" cy="2878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2500">
                <a:solidFill>
                  <a:schemeClr val="dk1"/>
                </a:solidFill>
                <a:latin typeface="Calibri"/>
                <a:ea typeface="Calibri"/>
                <a:cs typeface="Calibri"/>
                <a:sym typeface="Calibri"/>
              </a:rPr>
              <a:t>SIRGAS makes geoid models available for the South American community. The models are available for download on the International Geoid Service (ISG) page of the International Geodesy Association.</a:t>
            </a:r>
            <a:endParaRPr sz="25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2500">
              <a:solidFill>
                <a:schemeClr val="dk1"/>
              </a:solidFill>
              <a:latin typeface="Calibri"/>
              <a:ea typeface="Calibri"/>
              <a:cs typeface="Calibri"/>
              <a:sym typeface="Calibri"/>
            </a:endParaRPr>
          </a:p>
        </p:txBody>
      </p:sp>
      <p:pic>
        <p:nvPicPr>
          <p:cNvPr id="239" name="Google Shape;239;g1f3ec3d1b65_0_4"/>
          <p:cNvPicPr preferRelativeResize="0"/>
          <p:nvPr/>
        </p:nvPicPr>
        <p:blipFill>
          <a:blip r:embed="rId3">
            <a:alphaModFix/>
          </a:blip>
          <a:stretch>
            <a:fillRect/>
          </a:stretch>
        </p:blipFill>
        <p:spPr>
          <a:xfrm>
            <a:off x="6417875" y="222075"/>
            <a:ext cx="4749301" cy="6621186"/>
          </a:xfrm>
          <a:prstGeom prst="rect">
            <a:avLst/>
          </a:prstGeom>
          <a:noFill/>
          <a:ln>
            <a:noFill/>
          </a:ln>
        </p:spPr>
      </p:pic>
      <p:pic>
        <p:nvPicPr>
          <p:cNvPr id="240" name="Google Shape;240;g1f3ec3d1b65_0_4"/>
          <p:cNvPicPr preferRelativeResize="0"/>
          <p:nvPr/>
        </p:nvPicPr>
        <p:blipFill>
          <a:blip r:embed="rId4">
            <a:alphaModFix/>
          </a:blip>
          <a:stretch>
            <a:fillRect/>
          </a:stretch>
        </p:blipFill>
        <p:spPr>
          <a:xfrm>
            <a:off x="710525" y="4604975"/>
            <a:ext cx="5674869" cy="2156225"/>
          </a:xfrm>
          <a:prstGeom prst="rect">
            <a:avLst/>
          </a:prstGeom>
          <a:noFill/>
          <a:ln>
            <a:noFill/>
          </a:ln>
        </p:spPr>
      </p:pic>
      <p:sp>
        <p:nvSpPr>
          <p:cNvPr id="241" name="Google Shape;241;g1f3ec3d1b65_0_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c414a1d0a2_0_6"/>
          <p:cNvSpPr txBox="1">
            <a:spLocks noGrp="1"/>
          </p:cNvSpPr>
          <p:nvPr>
            <p:ph type="title"/>
          </p:nvPr>
        </p:nvSpPr>
        <p:spPr>
          <a:xfrm>
            <a:off x="838200" y="8890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WG3 - NAGPD2022 (Alpha)</a:t>
            </a:r>
            <a:r>
              <a:rPr lang="en-US"/>
              <a:t> </a:t>
            </a:r>
            <a:endParaRPr/>
          </a:p>
          <a:p>
            <a:pPr marL="0" lvl="0" indent="0" algn="l" rtl="0">
              <a:spcBef>
                <a:spcPts val="0"/>
              </a:spcBef>
              <a:spcAft>
                <a:spcPts val="0"/>
              </a:spcAft>
              <a:buNone/>
            </a:pPr>
            <a:r>
              <a:rPr lang="en-US" sz="2800" b="1"/>
              <a:t>IAG 2.4c</a:t>
            </a:r>
            <a:endParaRPr b="1"/>
          </a:p>
        </p:txBody>
      </p:sp>
      <p:pic>
        <p:nvPicPr>
          <p:cNvPr id="247" name="Google Shape;247;g2c414a1d0a2_0_6"/>
          <p:cNvPicPr preferRelativeResize="0"/>
          <p:nvPr/>
        </p:nvPicPr>
        <p:blipFill>
          <a:blip r:embed="rId3">
            <a:alphaModFix/>
          </a:blip>
          <a:stretch>
            <a:fillRect/>
          </a:stretch>
        </p:blipFill>
        <p:spPr>
          <a:xfrm>
            <a:off x="739346" y="2252800"/>
            <a:ext cx="8262401" cy="4139900"/>
          </a:xfrm>
          <a:prstGeom prst="rect">
            <a:avLst/>
          </a:prstGeom>
          <a:noFill/>
          <a:ln>
            <a:noFill/>
          </a:ln>
        </p:spPr>
      </p:pic>
      <p:sp>
        <p:nvSpPr>
          <p:cNvPr id="248" name="Google Shape;248;g2c414a1d0a2_0_6"/>
          <p:cNvSpPr txBox="1">
            <a:spLocks noGrp="1"/>
          </p:cNvSpPr>
          <p:nvPr>
            <p:ph type="body" idx="2"/>
          </p:nvPr>
        </p:nvSpPr>
        <p:spPr>
          <a:xfrm>
            <a:off x="8898675" y="1838325"/>
            <a:ext cx="3293400" cy="4890600"/>
          </a:xfrm>
          <a:prstGeom prst="rect">
            <a:avLst/>
          </a:prstGeom>
        </p:spPr>
        <p:txBody>
          <a:bodyPr spcFirstLastPara="1" wrap="square" lIns="91425" tIns="45700" rIns="91425" bIns="45700" anchor="t" anchorCtr="0">
            <a:normAutofit lnSpcReduction="10000"/>
          </a:bodyPr>
          <a:lstStyle/>
          <a:p>
            <a:pPr marL="457200" lvl="0" indent="-342900" algn="l" rtl="0">
              <a:spcBef>
                <a:spcPts val="1000"/>
              </a:spcBef>
              <a:spcAft>
                <a:spcPts val="0"/>
              </a:spcAft>
              <a:buSzPts val="1800"/>
              <a:buChar char="•"/>
            </a:pPr>
            <a:r>
              <a:rPr lang="en-US" b="1"/>
              <a:t>Joint US-Canada Geopotential Datum</a:t>
            </a:r>
            <a:endParaRPr b="1"/>
          </a:p>
          <a:p>
            <a:pPr marL="457200" lvl="0" indent="0" algn="l" rtl="0">
              <a:spcBef>
                <a:spcPts val="1000"/>
              </a:spcBef>
              <a:spcAft>
                <a:spcPts val="0"/>
              </a:spcAft>
              <a:buNone/>
            </a:pPr>
            <a:endParaRPr sz="1000" b="1"/>
          </a:p>
          <a:p>
            <a:pPr marL="457200" lvl="0" indent="-342900" algn="l" rtl="0">
              <a:spcBef>
                <a:spcPts val="1000"/>
              </a:spcBef>
              <a:spcAft>
                <a:spcPts val="0"/>
              </a:spcAft>
              <a:buSzPts val="1800"/>
              <a:buChar char="•"/>
            </a:pPr>
            <a:r>
              <a:rPr lang="en-US" b="1"/>
              <a:t>Use by Mexico</a:t>
            </a:r>
            <a:br>
              <a:rPr lang="en-US" b="1"/>
            </a:br>
            <a:endParaRPr b="1"/>
          </a:p>
          <a:p>
            <a:pPr marL="457200" lvl="0" indent="-342900" algn="l" rtl="0">
              <a:spcBef>
                <a:spcPts val="0"/>
              </a:spcBef>
              <a:spcAft>
                <a:spcPts val="0"/>
              </a:spcAft>
              <a:buSzPts val="1800"/>
              <a:buChar char="•"/>
            </a:pPr>
            <a:r>
              <a:rPr lang="en-US" b="1"/>
              <a:t>¼ Earth Surface</a:t>
            </a:r>
            <a:endParaRPr b="1"/>
          </a:p>
          <a:p>
            <a:pPr marL="457200" lvl="0" indent="0" algn="l" rtl="0">
              <a:spcBef>
                <a:spcPts val="1000"/>
              </a:spcBef>
              <a:spcAft>
                <a:spcPts val="0"/>
              </a:spcAft>
              <a:buNone/>
            </a:pPr>
            <a:endParaRPr sz="1000" b="1"/>
          </a:p>
          <a:p>
            <a:pPr marL="457200" lvl="0" indent="-342900" algn="l" rtl="0">
              <a:spcBef>
                <a:spcPts val="1000"/>
              </a:spcBef>
              <a:spcAft>
                <a:spcPts val="0"/>
              </a:spcAft>
              <a:buSzPts val="1800"/>
              <a:buChar char="•"/>
            </a:pPr>
            <a:r>
              <a:rPr lang="en-US" b="1"/>
              <a:t>W</a:t>
            </a:r>
            <a:r>
              <a:rPr lang="en-US" b="1" baseline="-25000"/>
              <a:t>0</a:t>
            </a:r>
            <a:r>
              <a:rPr lang="en-US" b="1"/>
              <a:t> (IAU) = 62,636,856.0 m</a:t>
            </a:r>
            <a:r>
              <a:rPr lang="en-US" b="1" baseline="30000"/>
              <a:t>2</a:t>
            </a:r>
            <a:r>
              <a:rPr lang="en-US" b="1"/>
              <a:t>s</a:t>
            </a:r>
            <a:r>
              <a:rPr lang="en-US" b="1" baseline="30000"/>
              <a:t>2</a:t>
            </a:r>
            <a:endParaRPr b="1"/>
          </a:p>
          <a:p>
            <a:pPr marL="457200" lvl="0" indent="0" algn="l" rtl="0">
              <a:spcBef>
                <a:spcPts val="1000"/>
              </a:spcBef>
              <a:spcAft>
                <a:spcPts val="0"/>
              </a:spcAft>
              <a:buNone/>
            </a:pPr>
            <a:endParaRPr sz="1000" b="1"/>
          </a:p>
          <a:p>
            <a:pPr marL="457200" lvl="0" indent="-342900" algn="l" rtl="0">
              <a:spcBef>
                <a:spcPts val="1000"/>
              </a:spcBef>
              <a:spcAft>
                <a:spcPts val="0"/>
              </a:spcAft>
              <a:buSzPts val="1800"/>
              <a:buChar char="•"/>
            </a:pPr>
            <a:r>
              <a:rPr lang="en-US" b="1"/>
              <a:t>Estimated from over 200 TBMs</a:t>
            </a:r>
            <a:endParaRPr b="1"/>
          </a:p>
        </p:txBody>
      </p:sp>
      <p:sp>
        <p:nvSpPr>
          <p:cNvPr id="249" name="Google Shape;249;g2c414a1d0a2_0_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c1e0f07581_2_25"/>
          <p:cNvSpPr txBox="1">
            <a:spLocks noGrp="1"/>
          </p:cNvSpPr>
          <p:nvPr>
            <p:ph type="title"/>
          </p:nvPr>
        </p:nvSpPr>
        <p:spPr>
          <a:xfrm>
            <a:off x="838200" y="927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 3 - cont</a:t>
            </a:r>
            <a:br>
              <a:rPr lang="en-US" b="1"/>
            </a:br>
            <a:r>
              <a:rPr lang="en-US" sz="2800" b="1"/>
              <a:t>IAG 2.4b</a:t>
            </a:r>
            <a:endParaRPr b="1"/>
          </a:p>
        </p:txBody>
      </p:sp>
      <p:sp>
        <p:nvSpPr>
          <p:cNvPr id="255" name="Google Shape;255;g2c1e0f07581_2_25"/>
          <p:cNvSpPr txBox="1">
            <a:spLocks noGrp="1"/>
          </p:cNvSpPr>
          <p:nvPr>
            <p:ph type="body" idx="1"/>
          </p:nvPr>
        </p:nvSpPr>
        <p:spPr>
          <a:xfrm>
            <a:off x="838200" y="2252800"/>
            <a:ext cx="5247600" cy="3924000"/>
          </a:xfrm>
          <a:prstGeom prst="rect">
            <a:avLst/>
          </a:prstGeom>
        </p:spPr>
        <p:txBody>
          <a:bodyPr spcFirstLastPara="1" wrap="square" lIns="91425" tIns="45700" rIns="91425" bIns="45700" anchor="t" anchorCtr="0">
            <a:normAutofit lnSpcReduction="20000"/>
          </a:bodyPr>
          <a:lstStyle/>
          <a:p>
            <a:pPr marL="0" lvl="0" indent="0" algn="l" rtl="0">
              <a:lnSpc>
                <a:spcPct val="114000"/>
              </a:lnSpc>
              <a:spcBef>
                <a:spcPts val="0"/>
              </a:spcBef>
              <a:spcAft>
                <a:spcPts val="0"/>
              </a:spcAft>
              <a:buClr>
                <a:schemeClr val="dk1"/>
              </a:buClr>
              <a:buSzPts val="1100"/>
              <a:buFont typeface="Arial"/>
              <a:buNone/>
            </a:pPr>
            <a:r>
              <a:rPr lang="en-US" sz="2500"/>
              <a:t>SIRGAS is involved in the activities for the realization of the International Height Reference Frame. In Latin America 19 stations make up the global network.</a:t>
            </a:r>
            <a:br>
              <a:rPr lang="en-US" sz="2500"/>
            </a:br>
            <a:endParaRPr sz="1050"/>
          </a:p>
          <a:p>
            <a:pPr marL="0" lvl="0" indent="0" algn="l" rtl="0">
              <a:lnSpc>
                <a:spcPct val="114000"/>
              </a:lnSpc>
              <a:spcBef>
                <a:spcPts val="0"/>
              </a:spcBef>
              <a:spcAft>
                <a:spcPts val="0"/>
              </a:spcAft>
              <a:buClr>
                <a:schemeClr val="dk1"/>
              </a:buClr>
              <a:buSzPts val="1100"/>
              <a:buFont typeface="Arial"/>
              <a:buNone/>
            </a:pPr>
            <a:r>
              <a:rPr lang="en-US" sz="2500"/>
              <a:t>The members of GT-III have collaborated in the calculation of gravity potential values for the stations in the region.</a:t>
            </a:r>
            <a:endParaRPr sz="2500"/>
          </a:p>
          <a:p>
            <a:pPr marL="0" lvl="0" indent="0" algn="l" rtl="0">
              <a:spcBef>
                <a:spcPts val="1000"/>
              </a:spcBef>
              <a:spcAft>
                <a:spcPts val="0"/>
              </a:spcAft>
              <a:buNone/>
            </a:pPr>
            <a:endParaRPr/>
          </a:p>
        </p:txBody>
      </p:sp>
      <p:pic>
        <p:nvPicPr>
          <p:cNvPr id="256" name="Google Shape;256;g2c1e0f07581_2_25"/>
          <p:cNvPicPr preferRelativeResize="0"/>
          <p:nvPr/>
        </p:nvPicPr>
        <p:blipFill>
          <a:blip r:embed="rId3">
            <a:alphaModFix/>
          </a:blip>
          <a:stretch>
            <a:fillRect/>
          </a:stretch>
        </p:blipFill>
        <p:spPr>
          <a:xfrm>
            <a:off x="6144398" y="215600"/>
            <a:ext cx="5383524" cy="5961324"/>
          </a:xfrm>
          <a:prstGeom prst="rect">
            <a:avLst/>
          </a:prstGeom>
          <a:noFill/>
          <a:ln>
            <a:noFill/>
          </a:ln>
        </p:spPr>
      </p:pic>
      <p:sp>
        <p:nvSpPr>
          <p:cNvPr id="257" name="Google Shape;257;g2c1e0f07581_2_2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c1e0f07581_2_15"/>
          <p:cNvSpPr txBox="1">
            <a:spLocks noGrp="1"/>
          </p:cNvSpPr>
          <p:nvPr>
            <p:ph type="title"/>
          </p:nvPr>
        </p:nvSpPr>
        <p:spPr>
          <a:xfrm>
            <a:off x="838200" y="1033975"/>
            <a:ext cx="5310300" cy="1325700"/>
          </a:xfrm>
          <a:prstGeom prst="rect">
            <a:avLst/>
          </a:prstGeom>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 3 - </a:t>
            </a:r>
            <a:endParaRPr b="1"/>
          </a:p>
          <a:p>
            <a:pPr marL="0" lvl="0" indent="0" algn="l" rtl="0">
              <a:spcBef>
                <a:spcPts val="0"/>
              </a:spcBef>
              <a:spcAft>
                <a:spcPts val="0"/>
              </a:spcAft>
              <a:buNone/>
            </a:pPr>
            <a:r>
              <a:rPr lang="en-US" b="1">
                <a:solidFill>
                  <a:srgbClr val="1C4587"/>
                </a:solidFill>
              </a:rPr>
              <a:t>Training activities</a:t>
            </a:r>
            <a:endParaRPr b="1">
              <a:solidFill>
                <a:srgbClr val="1C4587"/>
              </a:solidFill>
            </a:endParaRPr>
          </a:p>
        </p:txBody>
      </p:sp>
      <p:sp>
        <p:nvSpPr>
          <p:cNvPr id="263" name="Google Shape;263;g2c1e0f07581_2_15"/>
          <p:cNvSpPr txBox="1">
            <a:spLocks noGrp="1"/>
          </p:cNvSpPr>
          <p:nvPr>
            <p:ph type="body" idx="1"/>
          </p:nvPr>
        </p:nvSpPr>
        <p:spPr>
          <a:xfrm>
            <a:off x="838200" y="2457600"/>
            <a:ext cx="5310300" cy="3776700"/>
          </a:xfrm>
          <a:prstGeom prst="rect">
            <a:avLst/>
          </a:prstGeom>
        </p:spPr>
        <p:txBody>
          <a:bodyPr spcFirstLastPara="1" wrap="square" lIns="91425" tIns="45700" rIns="91425" bIns="45700" anchor="t" anchorCtr="0">
            <a:normAutofit/>
          </a:bodyPr>
          <a:lstStyle/>
          <a:p>
            <a:pPr marL="0" lvl="0" indent="12700" algn="l" rtl="0">
              <a:lnSpc>
                <a:spcPct val="93000"/>
              </a:lnSpc>
              <a:spcBef>
                <a:spcPts val="0"/>
              </a:spcBef>
              <a:spcAft>
                <a:spcPts val="0"/>
              </a:spcAft>
              <a:buClr>
                <a:schemeClr val="dk1"/>
              </a:buClr>
              <a:buSzPts val="1100"/>
              <a:buFont typeface="Arial"/>
              <a:buNone/>
            </a:pPr>
            <a:r>
              <a:rPr lang="en-US" sz="1700" b="1" i="1">
                <a:solidFill>
                  <a:srgbClr val="1C4587"/>
                </a:solidFill>
              </a:rPr>
              <a:t>2022 - Workshop "Vertical Reference Systems“ </a:t>
            </a:r>
            <a:br>
              <a:rPr lang="en-US" sz="1700" b="1" i="1">
                <a:solidFill>
                  <a:srgbClr val="1C4587"/>
                </a:solidFill>
              </a:rPr>
            </a:br>
            <a:r>
              <a:rPr lang="en-US" sz="1700" b="1" i="1">
                <a:solidFill>
                  <a:srgbClr val="1C4587"/>
                </a:solidFill>
              </a:rPr>
              <a:t>– Santiago, Chile</a:t>
            </a:r>
            <a:endParaRPr sz="1700" b="1" i="1">
              <a:solidFill>
                <a:srgbClr val="1C4587"/>
              </a:solidFill>
            </a:endParaRPr>
          </a:p>
          <a:p>
            <a:pPr marL="0" lvl="0" indent="12700" algn="l" rtl="0">
              <a:lnSpc>
                <a:spcPct val="93000"/>
              </a:lnSpc>
              <a:spcBef>
                <a:spcPts val="25"/>
              </a:spcBef>
              <a:spcAft>
                <a:spcPts val="0"/>
              </a:spcAft>
              <a:buClr>
                <a:schemeClr val="dk1"/>
              </a:buClr>
              <a:buSzPts val="1100"/>
              <a:buFont typeface="Arial"/>
              <a:buNone/>
            </a:pPr>
            <a:r>
              <a:rPr lang="en-US" sz="1500"/>
              <a:t>November 2 to 4. 14 assistants from 6 countries.</a:t>
            </a:r>
            <a:br>
              <a:rPr lang="en-US" sz="1500"/>
            </a:br>
            <a:endParaRPr sz="1500"/>
          </a:p>
          <a:p>
            <a:pPr marL="0" lvl="0" indent="0" algn="l" rtl="0">
              <a:lnSpc>
                <a:spcPct val="93000"/>
              </a:lnSpc>
              <a:spcBef>
                <a:spcPts val="25"/>
              </a:spcBef>
              <a:spcAft>
                <a:spcPts val="0"/>
              </a:spcAft>
              <a:buClr>
                <a:schemeClr val="dk1"/>
              </a:buClr>
              <a:buSzPts val="1100"/>
              <a:buFont typeface="Arial"/>
              <a:buNone/>
            </a:pPr>
            <a:r>
              <a:rPr lang="en-US" sz="1700" b="1" i="1">
                <a:solidFill>
                  <a:srgbClr val="1C4587"/>
                </a:solidFill>
              </a:rPr>
              <a:t>2023 - 14th International School on “The Determination and Use of the Geoid” – Buenos Aires, Argentina</a:t>
            </a:r>
            <a:endParaRPr sz="1700" b="1" i="1">
              <a:solidFill>
                <a:srgbClr val="1C4587"/>
              </a:solidFill>
            </a:endParaRPr>
          </a:p>
          <a:p>
            <a:pPr marL="0" lvl="0" indent="0" algn="l" rtl="0">
              <a:lnSpc>
                <a:spcPct val="93000"/>
              </a:lnSpc>
              <a:spcBef>
                <a:spcPts val="25"/>
              </a:spcBef>
              <a:spcAft>
                <a:spcPts val="0"/>
              </a:spcAft>
              <a:buClr>
                <a:schemeClr val="dk1"/>
              </a:buClr>
              <a:buSzPts val="1100"/>
              <a:buFont typeface="Arial"/>
              <a:buNone/>
            </a:pPr>
            <a:r>
              <a:rPr lang="en-US" sz="1500"/>
              <a:t>November 13 to 17. The school was held in cooperation with the International Service for the Geoid from the International Association of Geodesy. 40 assistants from 14 countries.</a:t>
            </a:r>
            <a:br>
              <a:rPr lang="en-US" sz="1500"/>
            </a:br>
            <a:endParaRPr sz="1500">
              <a:solidFill>
                <a:srgbClr val="1C4587"/>
              </a:solidFill>
            </a:endParaRPr>
          </a:p>
          <a:p>
            <a:pPr marL="0" lvl="0" indent="0" algn="l" rtl="0">
              <a:lnSpc>
                <a:spcPct val="93000"/>
              </a:lnSpc>
              <a:spcBef>
                <a:spcPts val="25"/>
              </a:spcBef>
              <a:spcAft>
                <a:spcPts val="0"/>
              </a:spcAft>
              <a:buClr>
                <a:schemeClr val="dk1"/>
              </a:buClr>
              <a:buSzPts val="1100"/>
              <a:buFont typeface="Arial"/>
              <a:buNone/>
            </a:pPr>
            <a:r>
              <a:rPr lang="en-US" sz="1800" b="1" i="1">
                <a:solidFill>
                  <a:srgbClr val="1C4587"/>
                </a:solidFill>
              </a:rPr>
              <a:t>2024 - SIRGAS Symposium</a:t>
            </a:r>
            <a:endParaRPr sz="1800" b="1" i="1">
              <a:solidFill>
                <a:srgbClr val="1C4587"/>
              </a:solidFill>
            </a:endParaRPr>
          </a:p>
          <a:p>
            <a:pPr marL="0" lvl="0" indent="0" algn="l" rtl="0">
              <a:lnSpc>
                <a:spcPct val="93000"/>
              </a:lnSpc>
              <a:spcBef>
                <a:spcPts val="25"/>
              </a:spcBef>
              <a:spcAft>
                <a:spcPts val="25"/>
              </a:spcAft>
              <a:buClr>
                <a:schemeClr val="dk1"/>
              </a:buClr>
              <a:buSzPts val="1100"/>
              <a:buFont typeface="Arial"/>
              <a:buNone/>
            </a:pPr>
            <a:r>
              <a:rPr lang="en-US" sz="1500"/>
              <a:t>November TBD. To train scientists, professionals and technicians from national mapping agencies, universities and research centers in the most modern geodetic techniques linked to the geocentric, altimetric and gravimetric reference frameworks.</a:t>
            </a:r>
            <a:endParaRPr/>
          </a:p>
        </p:txBody>
      </p:sp>
      <p:pic>
        <p:nvPicPr>
          <p:cNvPr id="264" name="Google Shape;264;g2c1e0f07581_2_15"/>
          <p:cNvPicPr preferRelativeResize="0"/>
          <p:nvPr/>
        </p:nvPicPr>
        <p:blipFill>
          <a:blip r:embed="rId3">
            <a:alphaModFix/>
          </a:blip>
          <a:stretch>
            <a:fillRect/>
          </a:stretch>
        </p:blipFill>
        <p:spPr>
          <a:xfrm>
            <a:off x="6883739" y="0"/>
            <a:ext cx="5065721" cy="6857999"/>
          </a:xfrm>
          <a:prstGeom prst="rect">
            <a:avLst/>
          </a:prstGeom>
          <a:noFill/>
          <a:ln>
            <a:noFill/>
          </a:ln>
        </p:spPr>
      </p:pic>
      <p:sp>
        <p:nvSpPr>
          <p:cNvPr id="265" name="Google Shape;265;g2c1e0f07581_2_1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2c1e0f07581_2_10"/>
          <p:cNvSpPr txBox="1">
            <a:spLocks noGrp="1"/>
          </p:cNvSpPr>
          <p:nvPr>
            <p:ph type="title"/>
          </p:nvPr>
        </p:nvSpPr>
        <p:spPr>
          <a:xfrm>
            <a:off x="5987850" y="229325"/>
            <a:ext cx="5747100" cy="1833000"/>
          </a:xfrm>
          <a:prstGeom prst="rect">
            <a:avLst/>
          </a:prstGeom>
          <a:ln>
            <a:noFill/>
          </a:ln>
        </p:spPr>
        <p:txBody>
          <a:bodyPr spcFirstLastPara="1" wrap="square" lIns="91425" tIns="45700" rIns="91425" bIns="45700" anchor="ctr" anchorCtr="0">
            <a:noAutofit/>
          </a:bodyPr>
          <a:lstStyle/>
          <a:p>
            <a:pPr marL="152400" marR="12700" lvl="0" indent="0" algn="r" rtl="0">
              <a:lnSpc>
                <a:spcPct val="115000"/>
              </a:lnSpc>
              <a:spcBef>
                <a:spcPts val="100"/>
              </a:spcBef>
              <a:spcAft>
                <a:spcPts val="0"/>
              </a:spcAft>
              <a:buSzPts val="990"/>
              <a:buNone/>
            </a:pPr>
            <a:r>
              <a:rPr lang="en-US" b="1"/>
              <a:t>ACADEMIC NETWORK  </a:t>
            </a:r>
            <a:endParaRPr b="1"/>
          </a:p>
          <a:p>
            <a:pPr marL="152400" marR="12700" lvl="0" indent="0" algn="r" rtl="0">
              <a:lnSpc>
                <a:spcPct val="115000"/>
              </a:lnSpc>
              <a:spcBef>
                <a:spcPts val="100"/>
              </a:spcBef>
              <a:spcAft>
                <a:spcPts val="0"/>
              </a:spcAft>
              <a:buSzPts val="990"/>
              <a:buNone/>
            </a:pPr>
            <a:r>
              <a:rPr lang="en-US" b="1"/>
              <a:t>UN-GGIM: AMERICAS</a:t>
            </a:r>
            <a:endParaRPr b="1"/>
          </a:p>
          <a:p>
            <a:pPr marL="0" lvl="0" indent="0" algn="r" rtl="0">
              <a:spcBef>
                <a:spcPts val="0"/>
              </a:spcBef>
              <a:spcAft>
                <a:spcPts val="0"/>
              </a:spcAft>
              <a:buSzPts val="990"/>
              <a:buNone/>
            </a:pPr>
            <a:endParaRPr sz="3959"/>
          </a:p>
        </p:txBody>
      </p:sp>
      <p:sp>
        <p:nvSpPr>
          <p:cNvPr id="271" name="Google Shape;271;g2c1e0f07581_2_10"/>
          <p:cNvSpPr txBox="1">
            <a:spLocks noGrp="1"/>
          </p:cNvSpPr>
          <p:nvPr>
            <p:ph type="body" idx="1"/>
          </p:nvPr>
        </p:nvSpPr>
        <p:spPr>
          <a:xfrm>
            <a:off x="532150" y="1617625"/>
            <a:ext cx="6219300" cy="49206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SzPts val="852"/>
              <a:buNone/>
            </a:pPr>
            <a:r>
              <a:rPr lang="en-US" sz="2453" b="1"/>
              <a:t>Collaboration working groups</a:t>
            </a:r>
            <a:endParaRPr sz="2453" b="1"/>
          </a:p>
          <a:p>
            <a:pPr marL="457200" lvl="0" indent="-364730" algn="l" rtl="0">
              <a:lnSpc>
                <a:spcPct val="80000"/>
              </a:lnSpc>
              <a:spcBef>
                <a:spcPts val="1000"/>
              </a:spcBef>
              <a:spcAft>
                <a:spcPts val="0"/>
              </a:spcAft>
              <a:buSzPts val="2144"/>
              <a:buChar char="•"/>
            </a:pPr>
            <a:r>
              <a:rPr lang="en-US" sz="2143"/>
              <a:t>Aguascalientes Declaration</a:t>
            </a:r>
            <a:endParaRPr sz="2143"/>
          </a:p>
          <a:p>
            <a:pPr marL="457200" lvl="0" indent="-364730" algn="l" rtl="0">
              <a:lnSpc>
                <a:spcPct val="80000"/>
              </a:lnSpc>
              <a:spcBef>
                <a:spcPts val="0"/>
              </a:spcBef>
              <a:spcAft>
                <a:spcPts val="0"/>
              </a:spcAft>
              <a:buSzPts val="2144"/>
              <a:buChar char="•"/>
            </a:pPr>
            <a:r>
              <a:rPr lang="en-US" sz="2143"/>
              <a:t>Capacity Development WG</a:t>
            </a:r>
            <a:br>
              <a:rPr lang="en-US" sz="2143"/>
            </a:br>
            <a:endParaRPr sz="1000"/>
          </a:p>
          <a:p>
            <a:pPr marL="0" lvl="0" indent="0" algn="l" rtl="0">
              <a:lnSpc>
                <a:spcPct val="80000"/>
              </a:lnSpc>
              <a:spcBef>
                <a:spcPts val="1000"/>
              </a:spcBef>
              <a:spcAft>
                <a:spcPts val="0"/>
              </a:spcAft>
              <a:buSzPts val="852"/>
              <a:buNone/>
            </a:pPr>
            <a:r>
              <a:rPr lang="en-US" sz="2453" b="1"/>
              <a:t>Education/webinars</a:t>
            </a:r>
            <a:endParaRPr sz="2453" b="1"/>
          </a:p>
          <a:p>
            <a:pPr marL="457200" lvl="0" indent="-364730" algn="l" rtl="0">
              <a:lnSpc>
                <a:spcPct val="80000"/>
              </a:lnSpc>
              <a:spcBef>
                <a:spcPts val="1000"/>
              </a:spcBef>
              <a:spcAft>
                <a:spcPts val="0"/>
              </a:spcAft>
              <a:buSzPts val="2144"/>
              <a:buChar char="•"/>
            </a:pPr>
            <a:r>
              <a:rPr lang="en-US" sz="2143"/>
              <a:t>As part of the activities  of UN-GGIM: Americas</a:t>
            </a:r>
            <a:endParaRPr sz="2143"/>
          </a:p>
          <a:p>
            <a:pPr marL="457200" lvl="0" indent="-364730" algn="l" rtl="0">
              <a:lnSpc>
                <a:spcPct val="80000"/>
              </a:lnSpc>
              <a:spcBef>
                <a:spcPts val="0"/>
              </a:spcBef>
              <a:spcAft>
                <a:spcPts val="0"/>
              </a:spcAft>
              <a:buSzPts val="2144"/>
              <a:buChar char="•"/>
            </a:pPr>
            <a:r>
              <a:rPr lang="en-US" sz="2143"/>
              <a:t>Diffusion of other educational  activities from partners</a:t>
            </a:r>
            <a:br>
              <a:rPr lang="en-US" sz="2143"/>
            </a:br>
            <a:endParaRPr sz="1000"/>
          </a:p>
          <a:p>
            <a:pPr marL="0" lvl="0" indent="0" algn="l" rtl="0">
              <a:lnSpc>
                <a:spcPct val="80000"/>
              </a:lnSpc>
              <a:spcBef>
                <a:spcPts val="1000"/>
              </a:spcBef>
              <a:spcAft>
                <a:spcPts val="0"/>
              </a:spcAft>
              <a:buSzPts val="852"/>
              <a:buNone/>
            </a:pPr>
            <a:r>
              <a:rPr lang="en-US" sz="2453" b="1"/>
              <a:t>Geo-Ethics</a:t>
            </a:r>
            <a:endParaRPr sz="2453" b="1"/>
          </a:p>
          <a:p>
            <a:pPr marL="457200" lvl="0" indent="-364730" algn="l" rtl="0">
              <a:lnSpc>
                <a:spcPct val="80000"/>
              </a:lnSpc>
              <a:spcBef>
                <a:spcPts val="1000"/>
              </a:spcBef>
              <a:spcAft>
                <a:spcPts val="0"/>
              </a:spcAft>
              <a:buSzPts val="2144"/>
              <a:buChar char="•"/>
            </a:pPr>
            <a:r>
              <a:rPr lang="en-US" sz="2143"/>
              <a:t>Include SDG in Academic Curr.</a:t>
            </a:r>
            <a:endParaRPr sz="2143"/>
          </a:p>
          <a:p>
            <a:pPr marL="457200" lvl="0" indent="-364730" algn="l" rtl="0">
              <a:lnSpc>
                <a:spcPct val="80000"/>
              </a:lnSpc>
              <a:spcBef>
                <a:spcPts val="0"/>
              </a:spcBef>
              <a:spcAft>
                <a:spcPts val="0"/>
              </a:spcAft>
              <a:buSzPts val="2144"/>
              <a:buChar char="•"/>
            </a:pPr>
            <a:r>
              <a:rPr lang="en-US" sz="2143"/>
              <a:t>Ethical use of Geospatial Data</a:t>
            </a:r>
            <a:br>
              <a:rPr lang="en-US" sz="2143"/>
            </a:br>
            <a:endParaRPr sz="1000"/>
          </a:p>
          <a:p>
            <a:pPr marL="0" lvl="0" indent="0" algn="l" rtl="0">
              <a:lnSpc>
                <a:spcPct val="80000"/>
              </a:lnSpc>
              <a:spcBef>
                <a:spcPts val="1000"/>
              </a:spcBef>
              <a:spcAft>
                <a:spcPts val="0"/>
              </a:spcAft>
              <a:buSzPts val="852"/>
              <a:buNone/>
            </a:pPr>
            <a:r>
              <a:rPr lang="en-US" sz="2453" b="1">
                <a:solidFill>
                  <a:srgbClr val="FF0000"/>
                </a:solidFill>
              </a:rPr>
              <a:t>Inventory of courses related to Geospatial Data</a:t>
            </a:r>
            <a:endParaRPr sz="2453" b="1"/>
          </a:p>
        </p:txBody>
      </p:sp>
      <p:pic>
        <p:nvPicPr>
          <p:cNvPr id="272" name="Google Shape;272;g2c1e0f07581_2_10"/>
          <p:cNvPicPr preferRelativeResize="0"/>
          <p:nvPr/>
        </p:nvPicPr>
        <p:blipFill rotWithShape="1">
          <a:blip r:embed="rId3">
            <a:alphaModFix/>
          </a:blip>
          <a:srcRect b="6208"/>
          <a:stretch/>
        </p:blipFill>
        <p:spPr>
          <a:xfrm>
            <a:off x="6751450" y="1617625"/>
            <a:ext cx="4983352" cy="2432929"/>
          </a:xfrm>
          <a:prstGeom prst="rect">
            <a:avLst/>
          </a:prstGeom>
          <a:noFill/>
          <a:ln>
            <a:noFill/>
          </a:ln>
        </p:spPr>
      </p:pic>
      <p:pic>
        <p:nvPicPr>
          <p:cNvPr id="273" name="Google Shape;273;g2c1e0f07581_2_10"/>
          <p:cNvPicPr preferRelativeResize="0"/>
          <p:nvPr/>
        </p:nvPicPr>
        <p:blipFill>
          <a:blip r:embed="rId4">
            <a:alphaModFix/>
          </a:blip>
          <a:stretch>
            <a:fillRect/>
          </a:stretch>
        </p:blipFill>
        <p:spPr>
          <a:xfrm>
            <a:off x="6751450" y="4050771"/>
            <a:ext cx="4902892" cy="2552055"/>
          </a:xfrm>
          <a:prstGeom prst="rect">
            <a:avLst/>
          </a:prstGeom>
          <a:noFill/>
          <a:ln>
            <a:noFill/>
          </a:ln>
        </p:spPr>
      </p:pic>
      <p:sp>
        <p:nvSpPr>
          <p:cNvPr id="274" name="Google Shape;274;g2c1e0f07581_2_1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c3a450a8a1_0_71"/>
          <p:cNvSpPr txBox="1">
            <a:spLocks noGrp="1"/>
          </p:cNvSpPr>
          <p:nvPr>
            <p:ph type="title"/>
          </p:nvPr>
        </p:nvSpPr>
        <p:spPr>
          <a:xfrm>
            <a:off x="838200" y="8890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280" name="Google Shape;280;g2c3a450a8a1_0_71"/>
          <p:cNvSpPr txBox="1">
            <a:spLocks noGrp="1"/>
          </p:cNvSpPr>
          <p:nvPr>
            <p:ph type="body" idx="1"/>
          </p:nvPr>
        </p:nvSpPr>
        <p:spPr>
          <a:xfrm>
            <a:off x="838200" y="2219325"/>
            <a:ext cx="5181600" cy="395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281" name="Google Shape;281;g2c3a450a8a1_0_71"/>
          <p:cNvSpPr txBox="1">
            <a:spLocks noGrp="1"/>
          </p:cNvSpPr>
          <p:nvPr>
            <p:ph type="body" idx="2"/>
          </p:nvPr>
        </p:nvSpPr>
        <p:spPr>
          <a:xfrm>
            <a:off x="6172200" y="2219325"/>
            <a:ext cx="5181600" cy="395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82" name="Google Shape;282;g2c3a450a8a1_0_71"/>
          <p:cNvPicPr preferRelativeResize="0"/>
          <p:nvPr/>
        </p:nvPicPr>
        <p:blipFill>
          <a:blip r:embed="rId3">
            <a:alphaModFix/>
          </a:blip>
          <a:stretch>
            <a:fillRect/>
          </a:stretch>
        </p:blipFill>
        <p:spPr>
          <a:xfrm>
            <a:off x="0" y="2977"/>
            <a:ext cx="12192000" cy="6852047"/>
          </a:xfrm>
          <a:prstGeom prst="rect">
            <a:avLst/>
          </a:prstGeom>
          <a:noFill/>
          <a:ln>
            <a:noFill/>
          </a:ln>
        </p:spPr>
      </p:pic>
      <p:sp>
        <p:nvSpPr>
          <p:cNvPr id="283" name="Google Shape;283;g2c3a450a8a1_0_7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838200" y="9271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History of UN-GGIM: Americas</a:t>
            </a:r>
            <a:endParaRPr b="1"/>
          </a:p>
        </p:txBody>
      </p:sp>
      <p:sp>
        <p:nvSpPr>
          <p:cNvPr id="92" name="Google Shape;92;p2"/>
          <p:cNvSpPr txBox="1">
            <a:spLocks noGrp="1"/>
          </p:cNvSpPr>
          <p:nvPr>
            <p:ph type="body" idx="1"/>
          </p:nvPr>
        </p:nvSpPr>
        <p:spPr>
          <a:xfrm>
            <a:off x="838200" y="2257425"/>
            <a:ext cx="10515600" cy="39195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Resolution No. 3 of the Sixth Regional Cartographic Conference of the United Nations for the Americas (UNRCC-Americas) 1997</a:t>
            </a:r>
            <a:endParaRPr/>
          </a:p>
          <a:p>
            <a:pPr marL="228600" lvl="0" indent="-228600" algn="l" rtl="0">
              <a:lnSpc>
                <a:spcPct val="90000"/>
              </a:lnSpc>
              <a:spcBef>
                <a:spcPts val="1000"/>
              </a:spcBef>
              <a:spcAft>
                <a:spcPts val="0"/>
              </a:spcAft>
              <a:buClr>
                <a:schemeClr val="dk1"/>
              </a:buClr>
              <a:buSzPts val="2800"/>
              <a:buChar char="•"/>
            </a:pPr>
            <a:r>
              <a:rPr lang="en-US"/>
              <a:t>Established the Permanent Committee for Geospatial Data Infrastructure of the Americas (PC-GDIA)</a:t>
            </a:r>
            <a:endParaRPr/>
          </a:p>
          <a:p>
            <a:pPr marL="228600" lvl="0" indent="-228600" algn="l" rtl="0">
              <a:lnSpc>
                <a:spcPct val="90000"/>
              </a:lnSpc>
              <a:spcBef>
                <a:spcPts val="1000"/>
              </a:spcBef>
              <a:spcAft>
                <a:spcPts val="0"/>
              </a:spcAft>
              <a:buClr>
                <a:schemeClr val="dk1"/>
              </a:buClr>
              <a:buSzPts val="2800"/>
              <a:buChar char="•"/>
            </a:pPr>
            <a:r>
              <a:rPr lang="en-US"/>
              <a:t>UN Secretariat report established UN-GGIM in 2011</a:t>
            </a:r>
            <a:endParaRPr/>
          </a:p>
          <a:p>
            <a:pPr marL="228600" lvl="0" indent="-228600" algn="l" rtl="0">
              <a:lnSpc>
                <a:spcPct val="90000"/>
              </a:lnSpc>
              <a:spcBef>
                <a:spcPts val="1000"/>
              </a:spcBef>
              <a:spcAft>
                <a:spcPts val="0"/>
              </a:spcAft>
              <a:buClr>
                <a:schemeClr val="dk1"/>
              </a:buClr>
              <a:buSzPts val="2800"/>
              <a:buChar char="•"/>
            </a:pPr>
            <a:r>
              <a:rPr lang="en-US"/>
              <a:t>PC-GDIA became the UN-GGIM: Americas in 2014</a:t>
            </a:r>
            <a:endParaRPr/>
          </a:p>
          <a:p>
            <a:pPr marL="228600" lvl="0" indent="-228600" algn="l" rtl="0">
              <a:lnSpc>
                <a:spcPct val="90000"/>
              </a:lnSpc>
              <a:spcBef>
                <a:spcPts val="1000"/>
              </a:spcBef>
              <a:spcAft>
                <a:spcPts val="0"/>
              </a:spcAft>
              <a:buClr>
                <a:schemeClr val="dk1"/>
              </a:buClr>
              <a:buSzPts val="2800"/>
              <a:buChar char="•"/>
            </a:pPr>
            <a:r>
              <a:rPr lang="en-US"/>
              <a:t>It was reorganized recently into four WG’s – with the most recent being the Geodetic Reference Frame for the Americas (GRFA)</a:t>
            </a:r>
            <a:endParaRPr/>
          </a:p>
        </p:txBody>
      </p:sp>
      <p:sp>
        <p:nvSpPr>
          <p:cNvPr id="93" name="Google Shape;93;p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c3a450a8a1_0_0"/>
          <p:cNvSpPr txBox="1">
            <a:spLocks noGrp="1"/>
          </p:cNvSpPr>
          <p:nvPr>
            <p:ph type="title"/>
          </p:nvPr>
        </p:nvSpPr>
        <p:spPr>
          <a:xfrm>
            <a:off x="838200" y="10795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Joint Action Plan:</a:t>
            </a:r>
            <a:endParaRPr b="1"/>
          </a:p>
          <a:p>
            <a:pPr marL="0" lvl="0" indent="0" algn="l" rtl="0">
              <a:spcBef>
                <a:spcPts val="0"/>
              </a:spcBef>
              <a:spcAft>
                <a:spcPts val="0"/>
              </a:spcAft>
              <a:buNone/>
            </a:pPr>
            <a:r>
              <a:rPr lang="en-US" b="1"/>
              <a:t>Outcomes of the Aguascalientes Declaration</a:t>
            </a:r>
            <a:endParaRPr b="1"/>
          </a:p>
        </p:txBody>
      </p:sp>
      <p:pic>
        <p:nvPicPr>
          <p:cNvPr id="289" name="Google Shape;289;g2c3a450a8a1_0_0"/>
          <p:cNvPicPr preferRelativeResize="0"/>
          <p:nvPr/>
        </p:nvPicPr>
        <p:blipFill rotWithShape="1">
          <a:blip r:embed="rId3">
            <a:alphaModFix/>
          </a:blip>
          <a:srcRect t="28026"/>
          <a:stretch/>
        </p:blipFill>
        <p:spPr>
          <a:xfrm>
            <a:off x="533400" y="2393975"/>
            <a:ext cx="10980750" cy="4090450"/>
          </a:xfrm>
          <a:prstGeom prst="rect">
            <a:avLst/>
          </a:prstGeom>
          <a:noFill/>
          <a:ln>
            <a:noFill/>
          </a:ln>
        </p:spPr>
      </p:pic>
      <p:sp>
        <p:nvSpPr>
          <p:cNvPr id="290" name="Google Shape;290;g2c3a450a8a1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c1e0f07581_2_45"/>
          <p:cNvSpPr txBox="1">
            <a:spLocks noGrp="1"/>
          </p:cNvSpPr>
          <p:nvPr>
            <p:ph type="title"/>
          </p:nvPr>
        </p:nvSpPr>
        <p:spPr>
          <a:xfrm>
            <a:off x="838200" y="927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FIG Americas CDN</a:t>
            </a:r>
            <a:endParaRPr/>
          </a:p>
        </p:txBody>
      </p:sp>
      <p:sp>
        <p:nvSpPr>
          <p:cNvPr id="296" name="Google Shape;296;g2c1e0f07581_2_45"/>
          <p:cNvSpPr txBox="1">
            <a:spLocks noGrp="1"/>
          </p:cNvSpPr>
          <p:nvPr>
            <p:ph type="body" idx="1"/>
          </p:nvPr>
        </p:nvSpPr>
        <p:spPr>
          <a:xfrm>
            <a:off x="838200" y="2257425"/>
            <a:ext cx="10515600" cy="3919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97" name="Google Shape;297;g2c1e0f07581_2_45"/>
          <p:cNvPicPr preferRelativeResize="0"/>
          <p:nvPr/>
        </p:nvPicPr>
        <p:blipFill rotWithShape="1">
          <a:blip r:embed="rId3">
            <a:alphaModFix/>
          </a:blip>
          <a:srcRect b="6976"/>
          <a:stretch/>
        </p:blipFill>
        <p:spPr>
          <a:xfrm>
            <a:off x="228600" y="282325"/>
            <a:ext cx="11798100" cy="6173726"/>
          </a:xfrm>
          <a:prstGeom prst="rect">
            <a:avLst/>
          </a:prstGeom>
          <a:noFill/>
          <a:ln>
            <a:noFill/>
          </a:ln>
        </p:spPr>
      </p:pic>
      <p:sp>
        <p:nvSpPr>
          <p:cNvPr id="298" name="Google Shape;298;g2c1e0f07581_2_4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c3a450a8a1_0_11"/>
          <p:cNvSpPr txBox="1">
            <a:spLocks noGrp="1"/>
          </p:cNvSpPr>
          <p:nvPr>
            <p:ph type="title"/>
          </p:nvPr>
        </p:nvSpPr>
        <p:spPr>
          <a:xfrm>
            <a:off x="838200" y="927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304" name="Google Shape;304;g2c3a450a8a1_0_11"/>
          <p:cNvSpPr txBox="1">
            <a:spLocks noGrp="1"/>
          </p:cNvSpPr>
          <p:nvPr>
            <p:ph type="body" idx="1"/>
          </p:nvPr>
        </p:nvSpPr>
        <p:spPr>
          <a:xfrm>
            <a:off x="838200" y="2257425"/>
            <a:ext cx="10515600" cy="3919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305" name="Google Shape;305;g2c3a450a8a1_0_11"/>
          <p:cNvPicPr preferRelativeResize="0"/>
          <p:nvPr/>
        </p:nvPicPr>
        <p:blipFill rotWithShape="1">
          <a:blip r:embed="rId3">
            <a:alphaModFix/>
          </a:blip>
          <a:srcRect b="7672"/>
          <a:stretch/>
        </p:blipFill>
        <p:spPr>
          <a:xfrm>
            <a:off x="0" y="0"/>
            <a:ext cx="12192000" cy="6331876"/>
          </a:xfrm>
          <a:prstGeom prst="rect">
            <a:avLst/>
          </a:prstGeom>
          <a:noFill/>
          <a:ln>
            <a:noFill/>
          </a:ln>
        </p:spPr>
      </p:pic>
      <p:sp>
        <p:nvSpPr>
          <p:cNvPr id="306" name="Google Shape;306;g2c3a450a8a1_0_1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2c1e0f07581_2_50"/>
          <p:cNvSpPr txBox="1">
            <a:spLocks noGrp="1"/>
          </p:cNvSpPr>
          <p:nvPr>
            <p:ph type="title"/>
          </p:nvPr>
        </p:nvSpPr>
        <p:spPr>
          <a:xfrm>
            <a:off x="838200" y="7747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Summary</a:t>
            </a:r>
            <a:endParaRPr b="1"/>
          </a:p>
        </p:txBody>
      </p:sp>
      <p:sp>
        <p:nvSpPr>
          <p:cNvPr id="312" name="Google Shape;312;g2c1e0f07581_2_50"/>
          <p:cNvSpPr txBox="1">
            <a:spLocks noGrp="1"/>
          </p:cNvSpPr>
          <p:nvPr>
            <p:ph type="body" idx="1"/>
          </p:nvPr>
        </p:nvSpPr>
        <p:spPr>
          <a:xfrm>
            <a:off x="838200" y="1758250"/>
            <a:ext cx="10925700" cy="4950900"/>
          </a:xfrm>
          <a:prstGeom prst="rect">
            <a:avLst/>
          </a:prstGeom>
        </p:spPr>
        <p:txBody>
          <a:bodyPr spcFirstLastPara="1" wrap="square" lIns="91425" tIns="45700" rIns="91425" bIns="45700" anchor="t" anchorCtr="0">
            <a:noAutofit/>
          </a:bodyPr>
          <a:lstStyle/>
          <a:p>
            <a:pPr marL="457200" lvl="0" indent="-338455" algn="l" rtl="0">
              <a:lnSpc>
                <a:spcPct val="70000"/>
              </a:lnSpc>
              <a:spcBef>
                <a:spcPts val="1000"/>
              </a:spcBef>
              <a:spcAft>
                <a:spcPts val="0"/>
              </a:spcAft>
              <a:buSzPts val="1730"/>
              <a:buChar char="•"/>
            </a:pPr>
            <a:r>
              <a:rPr lang="en-US" sz="2580" b="1"/>
              <a:t>UN-GGIM: Americas is central IGO for Americas Geospatial Data</a:t>
            </a:r>
            <a:endParaRPr sz="2580" b="1"/>
          </a:p>
          <a:p>
            <a:pPr marL="914400" lvl="1" indent="-338455" algn="l" rtl="0">
              <a:lnSpc>
                <a:spcPct val="70000"/>
              </a:lnSpc>
              <a:spcBef>
                <a:spcPts val="1000"/>
              </a:spcBef>
              <a:spcAft>
                <a:spcPts val="0"/>
              </a:spcAft>
              <a:buSzPts val="1730"/>
              <a:buChar char="•"/>
            </a:pPr>
            <a:r>
              <a:rPr lang="en-US" sz="2240"/>
              <a:t>GRFA WG implements the GGRF in the Americas</a:t>
            </a:r>
            <a:endParaRPr sz="2240"/>
          </a:p>
          <a:p>
            <a:pPr marL="914400" lvl="1" indent="-338455" algn="l" rtl="0">
              <a:lnSpc>
                <a:spcPct val="70000"/>
              </a:lnSpc>
              <a:spcBef>
                <a:spcPts val="1000"/>
              </a:spcBef>
              <a:spcAft>
                <a:spcPts val="0"/>
              </a:spcAft>
              <a:buSzPts val="1730"/>
              <a:buChar char="•"/>
            </a:pPr>
            <a:r>
              <a:rPr lang="en-US" sz="2240"/>
              <a:t>Makes recommendation to the Americas RC</a:t>
            </a:r>
            <a:endParaRPr sz="2240"/>
          </a:p>
          <a:p>
            <a:pPr marL="914400" lvl="1" indent="-338455" algn="l" rtl="0">
              <a:lnSpc>
                <a:spcPct val="70000"/>
              </a:lnSpc>
              <a:spcBef>
                <a:spcPts val="1000"/>
              </a:spcBef>
              <a:spcAft>
                <a:spcPts val="0"/>
              </a:spcAft>
              <a:buSzPts val="1730"/>
              <a:buChar char="•"/>
            </a:pPr>
            <a:r>
              <a:rPr lang="en-US" sz="2240"/>
              <a:t>GRFA membership is identical to SIRGAS DC</a:t>
            </a:r>
            <a:br>
              <a:rPr lang="en-US" sz="2240"/>
            </a:br>
            <a:endParaRPr sz="1050"/>
          </a:p>
          <a:p>
            <a:pPr marL="457200" lvl="0" indent="-338455" algn="l" rtl="0">
              <a:lnSpc>
                <a:spcPct val="70000"/>
              </a:lnSpc>
              <a:spcBef>
                <a:spcPts val="1000"/>
              </a:spcBef>
              <a:spcAft>
                <a:spcPts val="0"/>
              </a:spcAft>
              <a:buSzPts val="1730"/>
              <a:buChar char="•"/>
            </a:pPr>
            <a:r>
              <a:rPr lang="en-US" sz="2580" b="1"/>
              <a:t>SIRGAS WG’s all contribute to education, capacity building and training opportunities primarily in the Americas</a:t>
            </a:r>
            <a:endParaRPr sz="2580" b="1"/>
          </a:p>
          <a:p>
            <a:pPr marL="914400" lvl="1" indent="-338455" algn="l" rtl="0">
              <a:lnSpc>
                <a:spcPct val="70000"/>
              </a:lnSpc>
              <a:spcBef>
                <a:spcPts val="1000"/>
              </a:spcBef>
              <a:spcAft>
                <a:spcPts val="0"/>
              </a:spcAft>
              <a:buSzPts val="1730"/>
              <a:buChar char="•"/>
            </a:pPr>
            <a:r>
              <a:rPr lang="en-US" sz="2240"/>
              <a:t>WG1 provides a regional densification of the ITRF2020 for the Americas</a:t>
            </a:r>
            <a:endParaRPr sz="2240"/>
          </a:p>
          <a:p>
            <a:pPr marL="1371600" lvl="2" indent="-338455" algn="l" rtl="0">
              <a:lnSpc>
                <a:spcPct val="70000"/>
              </a:lnSpc>
              <a:spcBef>
                <a:spcPts val="1000"/>
              </a:spcBef>
              <a:spcAft>
                <a:spcPts val="0"/>
              </a:spcAft>
              <a:buSzPts val="1730"/>
              <a:buChar char="•"/>
            </a:pPr>
            <a:r>
              <a:rPr lang="en-US" sz="1900"/>
              <a:t>GRFA recommended resolution to adopt SIRGAS - approved October 2023</a:t>
            </a:r>
            <a:endParaRPr sz="1900"/>
          </a:p>
          <a:p>
            <a:pPr marL="914400" lvl="1" indent="-338455" algn="l" rtl="0">
              <a:lnSpc>
                <a:spcPct val="70000"/>
              </a:lnSpc>
              <a:spcBef>
                <a:spcPts val="1000"/>
              </a:spcBef>
              <a:spcAft>
                <a:spcPts val="0"/>
              </a:spcAft>
              <a:buSzPts val="1730"/>
              <a:buChar char="•"/>
            </a:pPr>
            <a:r>
              <a:rPr lang="en-US" sz="2240"/>
              <a:t>WG2 builds links to Member Nations Reference Systems</a:t>
            </a:r>
            <a:endParaRPr sz="2240"/>
          </a:p>
          <a:p>
            <a:pPr marL="914400" lvl="1" indent="-338455" algn="l" rtl="0">
              <a:lnSpc>
                <a:spcPct val="70000"/>
              </a:lnSpc>
              <a:spcBef>
                <a:spcPts val="1000"/>
              </a:spcBef>
              <a:spcAft>
                <a:spcPts val="0"/>
              </a:spcAft>
              <a:buSzPts val="1730"/>
              <a:buChar char="•"/>
            </a:pPr>
            <a:r>
              <a:rPr lang="en-US" sz="2240"/>
              <a:t>WG3 develop a regional geopotential model</a:t>
            </a:r>
            <a:br>
              <a:rPr lang="en-US" sz="2240"/>
            </a:br>
            <a:endParaRPr sz="1050"/>
          </a:p>
          <a:p>
            <a:pPr marL="457200" lvl="0" indent="-338455" algn="l" rtl="0">
              <a:lnSpc>
                <a:spcPct val="70000"/>
              </a:lnSpc>
              <a:spcBef>
                <a:spcPts val="1000"/>
              </a:spcBef>
              <a:spcAft>
                <a:spcPts val="0"/>
              </a:spcAft>
              <a:buSzPts val="1730"/>
              <a:buChar char="•"/>
            </a:pPr>
            <a:r>
              <a:rPr lang="en-US" sz="2580" b="1"/>
              <a:t>ANA leverages academic contacts to for outreach and education</a:t>
            </a:r>
            <a:br>
              <a:rPr lang="en-US" sz="2580" b="1"/>
            </a:br>
            <a:endParaRPr sz="1050" b="1"/>
          </a:p>
          <a:p>
            <a:pPr marL="457200" lvl="0" indent="-338455" algn="l" rtl="0">
              <a:lnSpc>
                <a:spcPct val="70000"/>
              </a:lnSpc>
              <a:spcBef>
                <a:spcPts val="1000"/>
              </a:spcBef>
              <a:spcAft>
                <a:spcPts val="25"/>
              </a:spcAft>
              <a:buSzPts val="1730"/>
              <a:buChar char="•"/>
            </a:pPr>
            <a:r>
              <a:rPr lang="en-US" sz="2580" b="1"/>
              <a:t>FIG Americas CDN bridges gap between governments and private sector professional organizations</a:t>
            </a:r>
            <a:endParaRPr sz="2580" b="1"/>
          </a:p>
        </p:txBody>
      </p:sp>
      <p:sp>
        <p:nvSpPr>
          <p:cNvPr id="313" name="Google Shape;313;g2c1e0f07581_2_5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g2c414a1d0a2_2_0"/>
          <p:cNvPicPr preferRelativeResize="0"/>
          <p:nvPr/>
        </p:nvPicPr>
        <p:blipFill>
          <a:blip r:embed="rId3">
            <a:alphaModFix/>
          </a:blip>
          <a:stretch>
            <a:fillRect/>
          </a:stretch>
        </p:blipFill>
        <p:spPr>
          <a:xfrm>
            <a:off x="8057" y="0"/>
            <a:ext cx="12175886" cy="6858001"/>
          </a:xfrm>
          <a:prstGeom prst="rect">
            <a:avLst/>
          </a:prstGeom>
          <a:noFill/>
          <a:ln>
            <a:noFill/>
          </a:ln>
        </p:spPr>
      </p:pic>
      <p:pic>
        <p:nvPicPr>
          <p:cNvPr id="319" name="Google Shape;319;g2c414a1d0a2_2_0"/>
          <p:cNvPicPr preferRelativeResize="0"/>
          <p:nvPr/>
        </p:nvPicPr>
        <p:blipFill>
          <a:blip r:embed="rId4">
            <a:alphaModFix/>
          </a:blip>
          <a:stretch>
            <a:fillRect/>
          </a:stretch>
        </p:blipFill>
        <p:spPr>
          <a:xfrm>
            <a:off x="8441413" y="90213"/>
            <a:ext cx="2695575" cy="2105025"/>
          </a:xfrm>
          <a:prstGeom prst="rect">
            <a:avLst/>
          </a:prstGeom>
          <a:noFill/>
          <a:ln>
            <a:noFill/>
          </a:ln>
        </p:spPr>
      </p:pic>
      <p:pic>
        <p:nvPicPr>
          <p:cNvPr id="320" name="Google Shape;320;g2c414a1d0a2_2_0"/>
          <p:cNvPicPr preferRelativeResize="0"/>
          <p:nvPr/>
        </p:nvPicPr>
        <p:blipFill>
          <a:blip r:embed="rId5">
            <a:alphaModFix/>
          </a:blip>
          <a:stretch>
            <a:fillRect/>
          </a:stretch>
        </p:blipFill>
        <p:spPr>
          <a:xfrm rot="-1">
            <a:off x="8050" y="2437"/>
            <a:ext cx="4514850" cy="1428750"/>
          </a:xfrm>
          <a:prstGeom prst="rect">
            <a:avLst/>
          </a:prstGeom>
          <a:noFill/>
          <a:ln>
            <a:noFill/>
          </a:ln>
        </p:spPr>
      </p:pic>
      <p:sp>
        <p:nvSpPr>
          <p:cNvPr id="321" name="Google Shape;321;g2c414a1d0a2_2_0"/>
          <p:cNvSpPr txBox="1"/>
          <p:nvPr/>
        </p:nvSpPr>
        <p:spPr>
          <a:xfrm>
            <a:off x="3244800" y="4561575"/>
            <a:ext cx="5702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lt1"/>
                </a:solidFill>
                <a:latin typeface="Calibri"/>
                <a:ea typeface="Calibri"/>
                <a:cs typeface="Calibri"/>
                <a:sym typeface="Calibri"/>
              </a:rPr>
              <a:t>https://geo.cepal.org/en/inicio.html</a:t>
            </a:r>
            <a:endParaRPr sz="2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544513" y="7747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Structure of UN-GGIM: Americas</a:t>
            </a:r>
            <a:endParaRPr b="1"/>
          </a:p>
        </p:txBody>
      </p:sp>
      <p:sp>
        <p:nvSpPr>
          <p:cNvPr id="99" name="Google Shape;99;p3"/>
          <p:cNvSpPr txBox="1">
            <a:spLocks noGrp="1"/>
          </p:cNvSpPr>
          <p:nvPr>
            <p:ph type="body" idx="1"/>
          </p:nvPr>
        </p:nvSpPr>
        <p:spPr>
          <a:xfrm>
            <a:off x="544513" y="1252538"/>
            <a:ext cx="51579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t>Leadership</a:t>
            </a:r>
            <a:endParaRPr/>
          </a:p>
        </p:txBody>
      </p:sp>
      <p:sp>
        <p:nvSpPr>
          <p:cNvPr id="100" name="Google Shape;100;p3"/>
          <p:cNvSpPr txBox="1">
            <a:spLocks noGrp="1"/>
          </p:cNvSpPr>
          <p:nvPr>
            <p:ph type="body" idx="2"/>
          </p:nvPr>
        </p:nvSpPr>
        <p:spPr>
          <a:xfrm>
            <a:off x="479925" y="2168525"/>
            <a:ext cx="5915700" cy="3183000"/>
          </a:xfrm>
          <a:prstGeom prst="rect">
            <a:avLst/>
          </a:prstGeom>
          <a:noFill/>
          <a:ln>
            <a:noFill/>
          </a:ln>
        </p:spPr>
        <p:txBody>
          <a:bodyPr spcFirstLastPara="1" wrap="square" lIns="91425" tIns="45700" rIns="91425" bIns="45700" anchor="t" anchorCtr="0">
            <a:normAutofit/>
          </a:bodyPr>
          <a:lstStyle/>
          <a:p>
            <a:pPr marL="228600" lvl="0" indent="-208915" algn="l" rtl="0">
              <a:lnSpc>
                <a:spcPct val="70000"/>
              </a:lnSpc>
              <a:spcBef>
                <a:spcPts val="0"/>
              </a:spcBef>
              <a:spcAft>
                <a:spcPts val="0"/>
              </a:spcAft>
              <a:buClr>
                <a:schemeClr val="dk1"/>
              </a:buClr>
              <a:buSzPts val="2280"/>
              <a:buChar char="•"/>
            </a:pPr>
            <a:r>
              <a:rPr lang="en-US" sz="2280"/>
              <a:t>President: </a:t>
            </a:r>
            <a:r>
              <a:rPr lang="en-US" sz="2280" b="1"/>
              <a:t>Sofía Nilo Crisóstomo</a:t>
            </a:r>
            <a:endParaRPr sz="2280" b="1"/>
          </a:p>
          <a:p>
            <a:pPr marL="228600" lvl="0" indent="-208915" algn="l" rtl="0">
              <a:lnSpc>
                <a:spcPct val="70000"/>
              </a:lnSpc>
              <a:spcBef>
                <a:spcPts val="1000"/>
              </a:spcBef>
              <a:spcAft>
                <a:spcPts val="0"/>
              </a:spcAft>
              <a:buClr>
                <a:schemeClr val="dk1"/>
              </a:buClr>
              <a:buSzPts val="2280"/>
              <a:buChar char="•"/>
            </a:pPr>
            <a:r>
              <a:rPr lang="en-US" sz="2280"/>
              <a:t>Vice-President: </a:t>
            </a:r>
            <a:r>
              <a:rPr lang="en-US" sz="2280" b="1"/>
              <a:t>Leonardo Scharth Loureiro</a:t>
            </a:r>
            <a:endParaRPr sz="2280" b="1"/>
          </a:p>
          <a:p>
            <a:pPr marL="228600" lvl="0" indent="-208915" algn="l" rtl="0">
              <a:lnSpc>
                <a:spcPct val="70000"/>
              </a:lnSpc>
              <a:spcBef>
                <a:spcPts val="1000"/>
              </a:spcBef>
              <a:spcAft>
                <a:spcPts val="0"/>
              </a:spcAft>
              <a:buClr>
                <a:schemeClr val="dk1"/>
              </a:buClr>
              <a:buSzPts val="2280"/>
              <a:buChar char="•"/>
            </a:pPr>
            <a:r>
              <a:rPr lang="en-US" sz="2280"/>
              <a:t>Executive Secretary: </a:t>
            </a:r>
            <a:r>
              <a:rPr lang="en-US" sz="2280" b="1"/>
              <a:t>Pamela Castillo</a:t>
            </a:r>
            <a:endParaRPr sz="2280" b="1"/>
          </a:p>
          <a:p>
            <a:pPr marL="228600" lvl="0" indent="-208915" algn="l" rtl="0">
              <a:lnSpc>
                <a:spcPct val="70000"/>
              </a:lnSpc>
              <a:spcBef>
                <a:spcPts val="1000"/>
              </a:spcBef>
              <a:spcAft>
                <a:spcPts val="0"/>
              </a:spcAft>
              <a:buClr>
                <a:schemeClr val="dk1"/>
              </a:buClr>
              <a:buSzPts val="2280"/>
              <a:buChar char="•"/>
            </a:pPr>
            <a:r>
              <a:rPr lang="en-US" sz="2280"/>
              <a:t>Board Members (Vocales)</a:t>
            </a:r>
            <a:endParaRPr sz="2280"/>
          </a:p>
          <a:p>
            <a:pPr marL="685800" lvl="1" indent="-210820" algn="l" rtl="0">
              <a:lnSpc>
                <a:spcPct val="70000"/>
              </a:lnSpc>
              <a:spcBef>
                <a:spcPts val="500"/>
              </a:spcBef>
              <a:spcAft>
                <a:spcPts val="0"/>
              </a:spcAft>
              <a:buClr>
                <a:schemeClr val="dk1"/>
              </a:buClr>
              <a:buSzPts val="1940"/>
              <a:buChar char="•"/>
            </a:pPr>
            <a:r>
              <a:rPr lang="en-US" sz="1940" b="1"/>
              <a:t>Gabriela García Seco</a:t>
            </a:r>
            <a:r>
              <a:rPr lang="en-US" sz="1940"/>
              <a:t>, North America</a:t>
            </a:r>
            <a:endParaRPr sz="1940"/>
          </a:p>
          <a:p>
            <a:pPr marL="685800" lvl="1" indent="-210820" algn="l" rtl="0">
              <a:lnSpc>
                <a:spcPct val="70000"/>
              </a:lnSpc>
              <a:spcBef>
                <a:spcPts val="500"/>
              </a:spcBef>
              <a:spcAft>
                <a:spcPts val="0"/>
              </a:spcAft>
              <a:buClr>
                <a:schemeClr val="dk1"/>
              </a:buClr>
              <a:buSzPts val="1940"/>
              <a:buChar char="•"/>
            </a:pPr>
            <a:r>
              <a:rPr lang="en-US" sz="1940" b="1"/>
              <a:t>Isis Tejada</a:t>
            </a:r>
            <a:r>
              <a:rPr lang="en-US" sz="1940"/>
              <a:t>, Central América</a:t>
            </a:r>
            <a:endParaRPr sz="1940"/>
          </a:p>
          <a:p>
            <a:pPr marL="685800" lvl="1" indent="-210820" algn="l" rtl="0">
              <a:lnSpc>
                <a:spcPct val="70000"/>
              </a:lnSpc>
              <a:spcBef>
                <a:spcPts val="500"/>
              </a:spcBef>
              <a:spcAft>
                <a:spcPts val="0"/>
              </a:spcAft>
              <a:buClr>
                <a:schemeClr val="dk1"/>
              </a:buClr>
              <a:buSzPts val="1940"/>
              <a:buChar char="•"/>
            </a:pPr>
            <a:r>
              <a:rPr lang="en-US" sz="1940" b="1"/>
              <a:t>Simone Lloyd</a:t>
            </a:r>
            <a:r>
              <a:rPr lang="en-US" sz="1940"/>
              <a:t>, Caribbean</a:t>
            </a:r>
            <a:endParaRPr sz="1940"/>
          </a:p>
          <a:p>
            <a:pPr marL="685800" lvl="1" indent="-210820" algn="l" rtl="0">
              <a:lnSpc>
                <a:spcPct val="70000"/>
              </a:lnSpc>
              <a:spcBef>
                <a:spcPts val="500"/>
              </a:spcBef>
              <a:spcAft>
                <a:spcPts val="0"/>
              </a:spcAft>
              <a:buClr>
                <a:schemeClr val="dk1"/>
              </a:buClr>
              <a:buSzPts val="1940"/>
              <a:buChar char="•"/>
            </a:pPr>
            <a:r>
              <a:rPr lang="en-US" sz="1940" b="1"/>
              <a:t>Marcelo Emery</a:t>
            </a:r>
            <a:r>
              <a:rPr lang="en-US" sz="1940"/>
              <a:t>, South America</a:t>
            </a:r>
            <a:endParaRPr sz="1940"/>
          </a:p>
          <a:p>
            <a:pPr marL="0" lvl="1" indent="0" algn="l" rtl="0">
              <a:lnSpc>
                <a:spcPct val="70000"/>
              </a:lnSpc>
              <a:spcBef>
                <a:spcPts val="500"/>
              </a:spcBef>
              <a:spcAft>
                <a:spcPts val="0"/>
              </a:spcAft>
              <a:buClr>
                <a:schemeClr val="dk1"/>
              </a:buClr>
              <a:buSzPts val="2040"/>
              <a:buNone/>
            </a:pPr>
            <a:endParaRPr sz="1940"/>
          </a:p>
        </p:txBody>
      </p:sp>
      <p:sp>
        <p:nvSpPr>
          <p:cNvPr id="101" name="Google Shape;101;p3"/>
          <p:cNvSpPr txBox="1">
            <a:spLocks noGrp="1"/>
          </p:cNvSpPr>
          <p:nvPr>
            <p:ph type="body" idx="3"/>
          </p:nvPr>
        </p:nvSpPr>
        <p:spPr>
          <a:xfrm>
            <a:off x="5953225" y="1228088"/>
            <a:ext cx="51831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t>Working Groups and Networks</a:t>
            </a:r>
            <a:endParaRPr/>
          </a:p>
        </p:txBody>
      </p:sp>
      <p:sp>
        <p:nvSpPr>
          <p:cNvPr id="102" name="Google Shape;102;p3"/>
          <p:cNvSpPr txBox="1">
            <a:spLocks noGrp="1"/>
          </p:cNvSpPr>
          <p:nvPr>
            <p:ph type="body" idx="4"/>
          </p:nvPr>
        </p:nvSpPr>
        <p:spPr>
          <a:xfrm>
            <a:off x="5936075" y="2128100"/>
            <a:ext cx="6547200" cy="2947800"/>
          </a:xfrm>
          <a:prstGeom prst="rect">
            <a:avLst/>
          </a:prstGeom>
          <a:noFill/>
          <a:ln>
            <a:noFill/>
          </a:ln>
        </p:spPr>
        <p:txBody>
          <a:bodyPr spcFirstLastPara="1" wrap="square" lIns="91425" tIns="45700" rIns="91425" bIns="45700" anchor="t" anchorCtr="0">
            <a:noAutofit/>
          </a:bodyPr>
          <a:lstStyle/>
          <a:p>
            <a:pPr marL="228600" lvl="0" indent="-207645" algn="l" rtl="0">
              <a:lnSpc>
                <a:spcPct val="70000"/>
              </a:lnSpc>
              <a:spcBef>
                <a:spcPts val="0"/>
              </a:spcBef>
              <a:spcAft>
                <a:spcPts val="0"/>
              </a:spcAft>
              <a:buClr>
                <a:schemeClr val="dk1"/>
              </a:buClr>
              <a:buSzPts val="2260"/>
              <a:buChar char="•"/>
            </a:pPr>
            <a:r>
              <a:rPr lang="en-US" sz="2260" b="1"/>
              <a:t>Working Groups</a:t>
            </a:r>
            <a:endParaRPr sz="2260" b="1"/>
          </a:p>
          <a:p>
            <a:pPr marL="685800" lvl="1" indent="-213360" algn="l" rtl="0">
              <a:lnSpc>
                <a:spcPct val="70000"/>
              </a:lnSpc>
              <a:spcBef>
                <a:spcPts val="500"/>
              </a:spcBef>
              <a:spcAft>
                <a:spcPts val="0"/>
              </a:spcAft>
              <a:buClr>
                <a:schemeClr val="dk1"/>
              </a:buClr>
              <a:buSzPts val="1980"/>
              <a:buChar char="•"/>
            </a:pPr>
            <a:r>
              <a:rPr lang="en-US" sz="1979"/>
              <a:t>Integration of Statistical and Geospatial Information</a:t>
            </a:r>
            <a:endParaRPr sz="1979"/>
          </a:p>
          <a:p>
            <a:pPr marL="685800" lvl="1" indent="-213360" algn="l" rtl="0">
              <a:lnSpc>
                <a:spcPct val="70000"/>
              </a:lnSpc>
              <a:spcBef>
                <a:spcPts val="500"/>
              </a:spcBef>
              <a:spcAft>
                <a:spcPts val="0"/>
              </a:spcAft>
              <a:buClr>
                <a:schemeClr val="dk1"/>
              </a:buClr>
              <a:buSzPts val="1980"/>
              <a:buChar char="•"/>
            </a:pPr>
            <a:r>
              <a:rPr lang="en-US" sz="1979"/>
              <a:t>Disasters</a:t>
            </a:r>
            <a:endParaRPr sz="1979"/>
          </a:p>
          <a:p>
            <a:pPr marL="685800" lvl="1" indent="-219710" algn="l" rtl="0">
              <a:lnSpc>
                <a:spcPct val="70000"/>
              </a:lnSpc>
              <a:spcBef>
                <a:spcPts val="500"/>
              </a:spcBef>
              <a:spcAft>
                <a:spcPts val="0"/>
              </a:spcAft>
              <a:buClr>
                <a:schemeClr val="dk1"/>
              </a:buClr>
              <a:buSzPts val="2080"/>
              <a:buChar char="•"/>
            </a:pPr>
            <a:r>
              <a:rPr lang="en-US" sz="2080" b="1"/>
              <a:t>Geodesy (GRFA)</a:t>
            </a:r>
            <a:endParaRPr sz="2080"/>
          </a:p>
          <a:p>
            <a:pPr marL="685800" lvl="1" indent="-213360" algn="l" rtl="0">
              <a:lnSpc>
                <a:spcPct val="70000"/>
              </a:lnSpc>
              <a:spcBef>
                <a:spcPts val="500"/>
              </a:spcBef>
              <a:spcAft>
                <a:spcPts val="0"/>
              </a:spcAft>
              <a:buClr>
                <a:schemeClr val="dk1"/>
              </a:buClr>
              <a:buSzPts val="1980"/>
              <a:buChar char="•"/>
            </a:pPr>
            <a:r>
              <a:rPr lang="en-US" sz="1979"/>
              <a:t>Integrated Geospatial Information Framework</a:t>
            </a:r>
            <a:endParaRPr sz="1979"/>
          </a:p>
          <a:p>
            <a:pPr marL="685800" lvl="1" indent="-186690" algn="l" rtl="0">
              <a:lnSpc>
                <a:spcPct val="70000"/>
              </a:lnSpc>
              <a:spcBef>
                <a:spcPts val="500"/>
              </a:spcBef>
              <a:spcAft>
                <a:spcPts val="0"/>
              </a:spcAft>
              <a:buSzPts val="1560"/>
              <a:buChar char="•"/>
            </a:pPr>
            <a:r>
              <a:rPr lang="en-US" sz="1979"/>
              <a:t>Land Administration (in process of implementation)</a:t>
            </a:r>
            <a:endParaRPr sz="1979"/>
          </a:p>
          <a:p>
            <a:pPr marL="228600" lvl="0" indent="-207645" algn="l" rtl="0">
              <a:lnSpc>
                <a:spcPct val="70000"/>
              </a:lnSpc>
              <a:spcBef>
                <a:spcPts val="1000"/>
              </a:spcBef>
              <a:spcAft>
                <a:spcPts val="0"/>
              </a:spcAft>
              <a:buClr>
                <a:schemeClr val="dk1"/>
              </a:buClr>
              <a:buSzPts val="2260"/>
              <a:buChar char="•"/>
            </a:pPr>
            <a:r>
              <a:rPr lang="en-US" sz="2260" b="1"/>
              <a:t>Networks</a:t>
            </a:r>
            <a:endParaRPr sz="2260" b="1"/>
          </a:p>
          <a:p>
            <a:pPr marL="685800" lvl="1" indent="-213360" algn="l" rtl="0">
              <a:lnSpc>
                <a:spcPct val="70000"/>
              </a:lnSpc>
              <a:spcBef>
                <a:spcPts val="500"/>
              </a:spcBef>
              <a:spcAft>
                <a:spcPts val="0"/>
              </a:spcAft>
              <a:buClr>
                <a:schemeClr val="dk1"/>
              </a:buClr>
              <a:buSzPts val="1980"/>
              <a:buChar char="•"/>
            </a:pPr>
            <a:r>
              <a:rPr lang="en-US" sz="1979"/>
              <a:t>ANA - </a:t>
            </a:r>
            <a:r>
              <a:rPr lang="en-US" sz="1979" b="1"/>
              <a:t>Rosario Casanova</a:t>
            </a:r>
            <a:endParaRPr sz="1979" b="1"/>
          </a:p>
          <a:p>
            <a:pPr marL="685800" lvl="1" indent="-213360" algn="l" rtl="0">
              <a:lnSpc>
                <a:spcPct val="70000"/>
              </a:lnSpc>
              <a:spcBef>
                <a:spcPts val="500"/>
              </a:spcBef>
              <a:spcAft>
                <a:spcPts val="0"/>
              </a:spcAft>
              <a:buClr>
                <a:schemeClr val="dk1"/>
              </a:buClr>
              <a:buSzPts val="1980"/>
              <a:buChar char="•"/>
            </a:pPr>
            <a:r>
              <a:rPr lang="en-US" sz="1979"/>
              <a:t>Private Sector – </a:t>
            </a:r>
            <a:r>
              <a:rPr lang="en-US" sz="1979" b="1"/>
              <a:t>Valrie Grant</a:t>
            </a:r>
            <a:endParaRPr sz="1979" b="1"/>
          </a:p>
          <a:p>
            <a:pPr marL="685800" lvl="1" indent="-87630" algn="l" rtl="0">
              <a:lnSpc>
                <a:spcPct val="70000"/>
              </a:lnSpc>
              <a:spcBef>
                <a:spcPts val="500"/>
              </a:spcBef>
              <a:spcAft>
                <a:spcPts val="0"/>
              </a:spcAft>
              <a:buClr>
                <a:schemeClr val="dk1"/>
              </a:buClr>
              <a:buSzPts val="1680"/>
              <a:buNone/>
            </a:pPr>
            <a:endParaRPr sz="1979"/>
          </a:p>
        </p:txBody>
      </p:sp>
      <p:pic>
        <p:nvPicPr>
          <p:cNvPr id="103" name="Google Shape;103;p3"/>
          <p:cNvPicPr preferRelativeResize="0"/>
          <p:nvPr/>
        </p:nvPicPr>
        <p:blipFill rotWithShape="1">
          <a:blip r:embed="rId3">
            <a:alphaModFix/>
          </a:blip>
          <a:srcRect t="28519" b="32762"/>
          <a:stretch/>
        </p:blipFill>
        <p:spPr>
          <a:xfrm>
            <a:off x="808975" y="4786975"/>
            <a:ext cx="10515600" cy="1706025"/>
          </a:xfrm>
          <a:prstGeom prst="rect">
            <a:avLst/>
          </a:prstGeom>
          <a:noFill/>
          <a:ln>
            <a:noFill/>
          </a:ln>
        </p:spPr>
      </p:pic>
      <p:cxnSp>
        <p:nvCxnSpPr>
          <p:cNvPr id="104" name="Google Shape;104;p3"/>
          <p:cNvCxnSpPr/>
          <p:nvPr/>
        </p:nvCxnSpPr>
        <p:spPr>
          <a:xfrm rot="10800000" flipH="1">
            <a:off x="670900" y="2106425"/>
            <a:ext cx="3967500" cy="11400"/>
          </a:xfrm>
          <a:prstGeom prst="straightConnector1">
            <a:avLst/>
          </a:prstGeom>
          <a:noFill/>
          <a:ln w="9525" cap="flat" cmpd="sng">
            <a:solidFill>
              <a:schemeClr val="dk2"/>
            </a:solidFill>
            <a:prstDash val="solid"/>
            <a:round/>
            <a:headEnd type="none" w="med" len="med"/>
            <a:tailEnd type="none" w="med" len="med"/>
          </a:ln>
        </p:spPr>
      </p:cxnSp>
      <p:cxnSp>
        <p:nvCxnSpPr>
          <p:cNvPr id="105" name="Google Shape;105;p3"/>
          <p:cNvCxnSpPr/>
          <p:nvPr/>
        </p:nvCxnSpPr>
        <p:spPr>
          <a:xfrm rot="10800000" flipH="1">
            <a:off x="6107550" y="2106425"/>
            <a:ext cx="3967500" cy="11400"/>
          </a:xfrm>
          <a:prstGeom prst="straightConnector1">
            <a:avLst/>
          </a:prstGeom>
          <a:noFill/>
          <a:ln w="9525" cap="flat" cmpd="sng">
            <a:solidFill>
              <a:schemeClr val="dk2"/>
            </a:solidFill>
            <a:prstDash val="solid"/>
            <a:round/>
            <a:headEnd type="none" w="med" len="med"/>
            <a:tailEnd type="none" w="med" len="med"/>
          </a:ln>
        </p:spPr>
      </p:cxnSp>
      <p:sp>
        <p:nvSpPr>
          <p:cNvPr id="106" name="Google Shape;106;p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a:spLocks noGrp="1"/>
          </p:cNvSpPr>
          <p:nvPr>
            <p:ph type="title"/>
          </p:nvPr>
        </p:nvSpPr>
        <p:spPr>
          <a:xfrm>
            <a:off x="576425" y="10479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800" b="1"/>
              <a:t>Geodetic Reference Frame for the </a:t>
            </a:r>
            <a:endParaRPr sz="3800" b="1"/>
          </a:p>
          <a:p>
            <a:pPr marL="0" lvl="0" indent="0" algn="l" rtl="0">
              <a:lnSpc>
                <a:spcPct val="90000"/>
              </a:lnSpc>
              <a:spcBef>
                <a:spcPts val="0"/>
              </a:spcBef>
              <a:spcAft>
                <a:spcPts val="0"/>
              </a:spcAft>
              <a:buClr>
                <a:schemeClr val="dk1"/>
              </a:buClr>
              <a:buSzPts val="4400"/>
              <a:buFont typeface="Calibri"/>
              <a:buNone/>
            </a:pPr>
            <a:r>
              <a:rPr lang="en-US" sz="3800" b="1"/>
              <a:t>Americas (GRFA)</a:t>
            </a:r>
            <a:endParaRPr sz="3800" b="1"/>
          </a:p>
        </p:txBody>
      </p:sp>
      <p:sp>
        <p:nvSpPr>
          <p:cNvPr id="112" name="Google Shape;112;p4"/>
          <p:cNvSpPr txBox="1">
            <a:spLocks noGrp="1"/>
          </p:cNvSpPr>
          <p:nvPr>
            <p:ph type="body" idx="1"/>
          </p:nvPr>
        </p:nvSpPr>
        <p:spPr>
          <a:xfrm>
            <a:off x="476200" y="2221200"/>
            <a:ext cx="8380200" cy="4647900"/>
          </a:xfrm>
          <a:prstGeom prst="rect">
            <a:avLst/>
          </a:prstGeom>
          <a:noFill/>
          <a:ln>
            <a:noFill/>
          </a:ln>
        </p:spPr>
        <p:txBody>
          <a:bodyPr spcFirstLastPara="1" wrap="square" lIns="91425" tIns="45700" rIns="91425" bIns="45700" anchor="t" anchorCtr="0">
            <a:normAutofit fontScale="85000" lnSpcReduction="20000"/>
          </a:bodyPr>
          <a:lstStyle/>
          <a:p>
            <a:pPr marL="228600" lvl="0" indent="-214519" algn="l" rtl="0">
              <a:lnSpc>
                <a:spcPct val="90000"/>
              </a:lnSpc>
              <a:spcBef>
                <a:spcPts val="0"/>
              </a:spcBef>
              <a:spcAft>
                <a:spcPts val="0"/>
              </a:spcAft>
              <a:buClr>
                <a:schemeClr val="dk1"/>
              </a:buClr>
              <a:buSzPct val="100000"/>
              <a:buChar char="•"/>
            </a:pPr>
            <a:r>
              <a:rPr lang="en-US" sz="2786" b="1"/>
              <a:t>Working Group inside of UN-GGIM-Americas</a:t>
            </a:r>
            <a:endParaRPr sz="2786" b="1"/>
          </a:p>
          <a:p>
            <a:pPr marL="685800" lvl="1" indent="-216424" algn="l" rtl="0">
              <a:lnSpc>
                <a:spcPct val="90000"/>
              </a:lnSpc>
              <a:spcBef>
                <a:spcPts val="500"/>
              </a:spcBef>
              <a:spcAft>
                <a:spcPts val="0"/>
              </a:spcAft>
              <a:buClr>
                <a:schemeClr val="dk1"/>
              </a:buClr>
              <a:buSzPct val="100000"/>
              <a:buChar char="•"/>
            </a:pPr>
            <a:r>
              <a:rPr lang="en-US" sz="2386"/>
              <a:t>Implements the GGRF for the Americas</a:t>
            </a:r>
            <a:endParaRPr sz="2386"/>
          </a:p>
          <a:p>
            <a:pPr marL="685800" lvl="1" indent="-216424" algn="l" rtl="0">
              <a:lnSpc>
                <a:spcPct val="90000"/>
              </a:lnSpc>
              <a:spcBef>
                <a:spcPts val="500"/>
              </a:spcBef>
              <a:spcAft>
                <a:spcPts val="0"/>
              </a:spcAft>
              <a:buClr>
                <a:schemeClr val="dk1"/>
              </a:buClr>
              <a:buSzPct val="100000"/>
              <a:buChar char="•"/>
            </a:pPr>
            <a:r>
              <a:rPr lang="en-US" sz="2386"/>
              <a:t>Equivalent to the UN SCoG for the Americas</a:t>
            </a:r>
            <a:endParaRPr sz="2386"/>
          </a:p>
          <a:p>
            <a:pPr marL="685800" lvl="1" indent="-216424" algn="l" rtl="0">
              <a:lnSpc>
                <a:spcPct val="90000"/>
              </a:lnSpc>
              <a:spcBef>
                <a:spcPts val="500"/>
              </a:spcBef>
              <a:spcAft>
                <a:spcPts val="0"/>
              </a:spcAft>
              <a:buClr>
                <a:schemeClr val="dk1"/>
              </a:buClr>
              <a:buSzPct val="100000"/>
              <a:buChar char="•"/>
            </a:pPr>
            <a:r>
              <a:rPr lang="en-US" b="1"/>
              <a:t>Membership is identical</a:t>
            </a:r>
            <a:r>
              <a:rPr lang="en-US"/>
              <a:t> </a:t>
            </a:r>
            <a:r>
              <a:rPr lang="en-US" sz="2386"/>
              <a:t>to the Directing Council of SIRGAS (Responsible for Geodesy in member countries)</a:t>
            </a:r>
            <a:endParaRPr sz="2386"/>
          </a:p>
          <a:p>
            <a:pPr marL="685800" lvl="1" indent="-216424" algn="l" rtl="0">
              <a:lnSpc>
                <a:spcPct val="90000"/>
              </a:lnSpc>
              <a:spcBef>
                <a:spcPts val="500"/>
              </a:spcBef>
              <a:spcAft>
                <a:spcPts val="0"/>
              </a:spcAft>
              <a:buClr>
                <a:schemeClr val="dk1"/>
              </a:buClr>
              <a:buSzPct val="100000"/>
              <a:buChar char="•"/>
            </a:pPr>
            <a:r>
              <a:rPr lang="en-US" sz="2386"/>
              <a:t>This simplifies the connection between science and policy</a:t>
            </a:r>
            <a:endParaRPr sz="2386"/>
          </a:p>
          <a:p>
            <a:pPr marL="685800" lvl="1" indent="-216424" algn="l" rtl="0">
              <a:lnSpc>
                <a:spcPct val="90000"/>
              </a:lnSpc>
              <a:spcBef>
                <a:spcPts val="500"/>
              </a:spcBef>
              <a:spcAft>
                <a:spcPts val="0"/>
              </a:spcAft>
              <a:buSzPct val="100000"/>
              <a:buChar char="•"/>
            </a:pPr>
            <a:r>
              <a:rPr lang="en-US" sz="2386" b="1"/>
              <a:t>Recent Resolution supported Americas Nations adopting GGRF</a:t>
            </a:r>
            <a:endParaRPr sz="2386" b="1"/>
          </a:p>
          <a:p>
            <a:pPr marL="228600" lvl="0" indent="-214519" algn="l" rtl="0">
              <a:lnSpc>
                <a:spcPct val="90000"/>
              </a:lnSpc>
              <a:spcBef>
                <a:spcPts val="1000"/>
              </a:spcBef>
              <a:spcAft>
                <a:spcPts val="0"/>
              </a:spcAft>
              <a:buClr>
                <a:schemeClr val="dk1"/>
              </a:buClr>
              <a:buSzPct val="100000"/>
              <a:buChar char="•"/>
            </a:pPr>
            <a:r>
              <a:rPr lang="en-US" sz="2786" b="1"/>
              <a:t>SIRGAS: Sistema de Referencia Geodésico para las Américas</a:t>
            </a:r>
            <a:endParaRPr sz="2786" b="1"/>
          </a:p>
          <a:p>
            <a:pPr marL="685800" lvl="1" indent="-216424" algn="l" rtl="0">
              <a:lnSpc>
                <a:spcPct val="90000"/>
              </a:lnSpc>
              <a:spcBef>
                <a:spcPts val="500"/>
              </a:spcBef>
              <a:spcAft>
                <a:spcPts val="0"/>
              </a:spcAft>
              <a:buClr>
                <a:schemeClr val="dk1"/>
              </a:buClr>
              <a:buSzPct val="100000"/>
              <a:buChar char="•"/>
            </a:pPr>
            <a:r>
              <a:rPr lang="en-US" sz="2386"/>
              <a:t>In English: Geodetic Reference System for the Americas</a:t>
            </a:r>
            <a:endParaRPr sz="2386"/>
          </a:p>
          <a:p>
            <a:pPr marL="685800" lvl="1" indent="-216424" algn="l" rtl="0">
              <a:lnSpc>
                <a:spcPct val="90000"/>
              </a:lnSpc>
              <a:spcBef>
                <a:spcPts val="500"/>
              </a:spcBef>
              <a:spcAft>
                <a:spcPts val="0"/>
              </a:spcAft>
              <a:buClr>
                <a:schemeClr val="dk1"/>
              </a:buClr>
              <a:buSzPct val="100000"/>
              <a:buChar char="•"/>
            </a:pPr>
            <a:r>
              <a:rPr lang="en-US" sz="2386" b="1"/>
              <a:t>SIRGAS has roots in</a:t>
            </a:r>
            <a:r>
              <a:rPr lang="en-US" sz="2386"/>
              <a:t> both the International Association of Geodesy </a:t>
            </a:r>
            <a:r>
              <a:rPr lang="en-US" sz="2386" b="1"/>
              <a:t>(IAG)</a:t>
            </a:r>
            <a:r>
              <a:rPr lang="en-US" sz="2386"/>
              <a:t> </a:t>
            </a:r>
            <a:r>
              <a:rPr lang="en-US" sz="2386" b="1"/>
              <a:t>and</a:t>
            </a:r>
            <a:r>
              <a:rPr lang="en-US" sz="2386"/>
              <a:t> the Pan American Institute of Geography and History </a:t>
            </a:r>
            <a:r>
              <a:rPr lang="en-US" sz="2386" b="1"/>
              <a:t>(PAIGH)</a:t>
            </a:r>
            <a:endParaRPr sz="2386" b="1"/>
          </a:p>
          <a:p>
            <a:pPr marL="1143000" lvl="2" indent="-218329" algn="l" rtl="0">
              <a:lnSpc>
                <a:spcPct val="90000"/>
              </a:lnSpc>
              <a:spcBef>
                <a:spcPts val="500"/>
              </a:spcBef>
              <a:spcAft>
                <a:spcPts val="0"/>
              </a:spcAft>
              <a:buClr>
                <a:schemeClr val="dk1"/>
              </a:buClr>
              <a:buSzPct val="100000"/>
              <a:buChar char="•"/>
            </a:pPr>
            <a:r>
              <a:rPr lang="en-US" sz="1986"/>
              <a:t>SIRGAS is IAG 1.3b but is separately an NGO for the Americas</a:t>
            </a:r>
            <a:br>
              <a:rPr lang="en-US" sz="1986"/>
            </a:br>
            <a:endParaRPr sz="1150"/>
          </a:p>
          <a:p>
            <a:pPr marL="685800" lvl="1" indent="-216424" algn="l" rtl="0">
              <a:lnSpc>
                <a:spcPct val="90000"/>
              </a:lnSpc>
              <a:spcBef>
                <a:spcPts val="500"/>
              </a:spcBef>
              <a:spcAft>
                <a:spcPts val="0"/>
              </a:spcAft>
              <a:buClr>
                <a:schemeClr val="dk1"/>
              </a:buClr>
              <a:buSzPct val="100000"/>
              <a:buChar char="•"/>
            </a:pPr>
            <a:r>
              <a:rPr lang="en-US" sz="2386" b="1"/>
              <a:t>Three WG’s inside SIRGAS</a:t>
            </a:r>
            <a:endParaRPr sz="2386" b="1"/>
          </a:p>
          <a:p>
            <a:pPr marL="1143000" lvl="2" indent="-218329" algn="l" rtl="0">
              <a:lnSpc>
                <a:spcPct val="90000"/>
              </a:lnSpc>
              <a:spcBef>
                <a:spcPts val="500"/>
              </a:spcBef>
              <a:spcAft>
                <a:spcPts val="0"/>
              </a:spcAft>
              <a:buClr>
                <a:schemeClr val="dk1"/>
              </a:buClr>
              <a:buSzPct val="100000"/>
              <a:buChar char="•"/>
            </a:pPr>
            <a:r>
              <a:rPr lang="en-US" sz="1986" b="1"/>
              <a:t>WG1</a:t>
            </a:r>
            <a:r>
              <a:rPr lang="en-US" sz="1986"/>
              <a:t> – Reference System: combines IAG 1.3b, 1.3c (SIRGAS and NAREF)</a:t>
            </a:r>
            <a:endParaRPr sz="1986"/>
          </a:p>
          <a:p>
            <a:pPr marL="1143000" lvl="2" indent="-218329" algn="l" rtl="0">
              <a:lnSpc>
                <a:spcPct val="90000"/>
              </a:lnSpc>
              <a:spcBef>
                <a:spcPts val="500"/>
              </a:spcBef>
              <a:spcAft>
                <a:spcPts val="0"/>
              </a:spcAft>
              <a:buClr>
                <a:schemeClr val="dk1"/>
              </a:buClr>
              <a:buSzPct val="100000"/>
              <a:buChar char="•"/>
            </a:pPr>
            <a:r>
              <a:rPr lang="en-US" sz="1986" b="1"/>
              <a:t>WG2 </a:t>
            </a:r>
            <a:r>
              <a:rPr lang="en-US" sz="1986"/>
              <a:t>- SIRGAS at national level: National implementation of SIRGAS</a:t>
            </a:r>
            <a:endParaRPr sz="1986"/>
          </a:p>
          <a:p>
            <a:pPr marL="1143000" lvl="2" indent="-218329" algn="l" rtl="0">
              <a:lnSpc>
                <a:spcPct val="90000"/>
              </a:lnSpc>
              <a:spcBef>
                <a:spcPts val="500"/>
              </a:spcBef>
              <a:spcAft>
                <a:spcPts val="0"/>
              </a:spcAft>
              <a:buClr>
                <a:schemeClr val="dk1"/>
              </a:buClr>
              <a:buSzPct val="100000"/>
              <a:buChar char="•"/>
            </a:pPr>
            <a:r>
              <a:rPr lang="en-US" sz="1986" b="1"/>
              <a:t>WG3</a:t>
            </a:r>
            <a:r>
              <a:rPr lang="en-US" sz="1986"/>
              <a:t> – Vertical Datum: combines IAG 2.4b and 2.4c (GG in SA and GG NCA)</a:t>
            </a:r>
            <a:endParaRPr/>
          </a:p>
        </p:txBody>
      </p:sp>
      <p:sp>
        <p:nvSpPr>
          <p:cNvPr id="113" name="Google Shape;113;p4"/>
          <p:cNvSpPr/>
          <p:nvPr/>
        </p:nvSpPr>
        <p:spPr>
          <a:xfrm>
            <a:off x="8475400" y="1622925"/>
            <a:ext cx="1751100" cy="1213800"/>
          </a:xfrm>
          <a:prstGeom prst="round2DiagRect">
            <a:avLst>
              <a:gd name="adj1" fmla="val 16667"/>
              <a:gd name="adj2" fmla="val 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solidFill>
                  <a:schemeClr val="lt1"/>
                </a:solidFill>
                <a:latin typeface="Calibri"/>
                <a:ea typeface="Calibri"/>
                <a:cs typeface="Calibri"/>
                <a:sym typeface="Calibri"/>
              </a:rPr>
              <a:t>UN-GGIM: Americas</a:t>
            </a:r>
            <a:endParaRPr sz="2000">
              <a:solidFill>
                <a:schemeClr val="lt1"/>
              </a:solidFill>
              <a:latin typeface="Calibri"/>
              <a:ea typeface="Calibri"/>
              <a:cs typeface="Calibri"/>
              <a:sym typeface="Calibri"/>
            </a:endParaRPr>
          </a:p>
        </p:txBody>
      </p:sp>
      <p:cxnSp>
        <p:nvCxnSpPr>
          <p:cNvPr id="114" name="Google Shape;114;p4"/>
          <p:cNvCxnSpPr>
            <a:stCxn id="113" idx="3"/>
          </p:cNvCxnSpPr>
          <p:nvPr/>
        </p:nvCxnSpPr>
        <p:spPr>
          <a:xfrm rot="10800000" flipH="1">
            <a:off x="9350950" y="1077225"/>
            <a:ext cx="7800" cy="545700"/>
          </a:xfrm>
          <a:prstGeom prst="straightConnector1">
            <a:avLst/>
          </a:prstGeom>
          <a:noFill/>
          <a:ln w="38100" cap="flat" cmpd="sng">
            <a:solidFill>
              <a:srgbClr val="4A86E8"/>
            </a:solidFill>
            <a:prstDash val="solid"/>
            <a:round/>
            <a:headEnd type="triangle" w="med" len="med"/>
            <a:tailEnd type="triangle" w="med" len="med"/>
          </a:ln>
        </p:spPr>
      </p:cxnSp>
      <p:sp>
        <p:nvSpPr>
          <p:cNvPr id="115" name="Google Shape;115;p4"/>
          <p:cNvSpPr/>
          <p:nvPr/>
        </p:nvSpPr>
        <p:spPr>
          <a:xfrm>
            <a:off x="8551600" y="124725"/>
            <a:ext cx="1751100" cy="952500"/>
          </a:xfrm>
          <a:prstGeom prst="round2DiagRect">
            <a:avLst>
              <a:gd name="adj1" fmla="val 16667"/>
              <a:gd name="adj2" fmla="val 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solidFill>
                  <a:schemeClr val="lt1"/>
                </a:solidFill>
                <a:latin typeface="Calibri"/>
                <a:ea typeface="Calibri"/>
                <a:cs typeface="Calibri"/>
                <a:sym typeface="Calibri"/>
              </a:rPr>
              <a:t>Projects (CARIGEO … )</a:t>
            </a:r>
            <a:endParaRPr sz="2000">
              <a:solidFill>
                <a:schemeClr val="lt1"/>
              </a:solidFill>
              <a:latin typeface="Calibri"/>
              <a:ea typeface="Calibri"/>
              <a:cs typeface="Calibri"/>
              <a:sym typeface="Calibri"/>
            </a:endParaRPr>
          </a:p>
        </p:txBody>
      </p:sp>
      <p:sp>
        <p:nvSpPr>
          <p:cNvPr id="116" name="Google Shape;116;p4"/>
          <p:cNvSpPr/>
          <p:nvPr/>
        </p:nvSpPr>
        <p:spPr>
          <a:xfrm>
            <a:off x="6956150" y="1900075"/>
            <a:ext cx="952800" cy="545700"/>
          </a:xfrm>
          <a:prstGeom prst="round2DiagRect">
            <a:avLst>
              <a:gd name="adj1" fmla="val 16667"/>
              <a:gd name="adj2" fmla="val 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solidFill>
                  <a:schemeClr val="lt1"/>
                </a:solidFill>
                <a:latin typeface="Calibri"/>
                <a:ea typeface="Calibri"/>
                <a:cs typeface="Calibri"/>
                <a:sym typeface="Calibri"/>
              </a:rPr>
              <a:t>ANA</a:t>
            </a:r>
            <a:endParaRPr sz="2000">
              <a:solidFill>
                <a:schemeClr val="lt1"/>
              </a:solidFill>
              <a:latin typeface="Calibri"/>
              <a:ea typeface="Calibri"/>
              <a:cs typeface="Calibri"/>
              <a:sym typeface="Calibri"/>
            </a:endParaRPr>
          </a:p>
        </p:txBody>
      </p:sp>
      <p:cxnSp>
        <p:nvCxnSpPr>
          <p:cNvPr id="117" name="Google Shape;117;p4"/>
          <p:cNvCxnSpPr/>
          <p:nvPr/>
        </p:nvCxnSpPr>
        <p:spPr>
          <a:xfrm rot="10800000">
            <a:off x="7832750" y="2157625"/>
            <a:ext cx="645300" cy="30600"/>
          </a:xfrm>
          <a:prstGeom prst="straightConnector1">
            <a:avLst/>
          </a:prstGeom>
          <a:noFill/>
          <a:ln w="38100" cap="flat" cmpd="sng">
            <a:solidFill>
              <a:srgbClr val="4A86E8"/>
            </a:solidFill>
            <a:prstDash val="solid"/>
            <a:round/>
            <a:headEnd type="triangle" w="med" len="med"/>
            <a:tailEnd type="triangle" w="med" len="med"/>
          </a:ln>
        </p:spPr>
      </p:cxnSp>
      <p:sp>
        <p:nvSpPr>
          <p:cNvPr id="118" name="Google Shape;118;p4"/>
          <p:cNvSpPr/>
          <p:nvPr/>
        </p:nvSpPr>
        <p:spPr>
          <a:xfrm>
            <a:off x="10903625" y="1933575"/>
            <a:ext cx="1142100" cy="717300"/>
          </a:xfrm>
          <a:prstGeom prst="round2DiagRect">
            <a:avLst>
              <a:gd name="adj1" fmla="val 16667"/>
              <a:gd name="adj2" fmla="val 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solidFill>
                  <a:schemeClr val="lt1"/>
                </a:solidFill>
                <a:latin typeface="Calibri"/>
                <a:ea typeface="Calibri"/>
                <a:cs typeface="Calibri"/>
                <a:sym typeface="Calibri"/>
              </a:rPr>
              <a:t>Private Sector</a:t>
            </a:r>
            <a:endParaRPr sz="2000">
              <a:solidFill>
                <a:schemeClr val="lt1"/>
              </a:solidFill>
              <a:latin typeface="Calibri"/>
              <a:ea typeface="Calibri"/>
              <a:cs typeface="Calibri"/>
              <a:sym typeface="Calibri"/>
            </a:endParaRPr>
          </a:p>
        </p:txBody>
      </p:sp>
      <p:cxnSp>
        <p:nvCxnSpPr>
          <p:cNvPr id="119" name="Google Shape;119;p4"/>
          <p:cNvCxnSpPr/>
          <p:nvPr/>
        </p:nvCxnSpPr>
        <p:spPr>
          <a:xfrm rot="10800000">
            <a:off x="10258325" y="2386225"/>
            <a:ext cx="645300" cy="30600"/>
          </a:xfrm>
          <a:prstGeom prst="straightConnector1">
            <a:avLst/>
          </a:prstGeom>
          <a:noFill/>
          <a:ln w="38100" cap="flat" cmpd="sng">
            <a:solidFill>
              <a:srgbClr val="4A86E8"/>
            </a:solidFill>
            <a:prstDash val="solid"/>
            <a:round/>
            <a:headEnd type="triangle" w="med" len="med"/>
            <a:tailEnd type="triangle" w="med" len="med"/>
          </a:ln>
        </p:spPr>
      </p:cxnSp>
      <p:cxnSp>
        <p:nvCxnSpPr>
          <p:cNvPr id="120" name="Google Shape;120;p4"/>
          <p:cNvCxnSpPr>
            <a:stCxn id="113" idx="1"/>
          </p:cNvCxnSpPr>
          <p:nvPr/>
        </p:nvCxnSpPr>
        <p:spPr>
          <a:xfrm>
            <a:off x="9350950" y="2836725"/>
            <a:ext cx="7200" cy="621900"/>
          </a:xfrm>
          <a:prstGeom prst="straightConnector1">
            <a:avLst/>
          </a:prstGeom>
          <a:noFill/>
          <a:ln w="38100" cap="flat" cmpd="sng">
            <a:solidFill>
              <a:srgbClr val="4A86E8"/>
            </a:solidFill>
            <a:prstDash val="solid"/>
            <a:round/>
            <a:headEnd type="triangle" w="med" len="med"/>
            <a:tailEnd type="none" w="med" len="med"/>
          </a:ln>
        </p:spPr>
      </p:cxnSp>
      <p:cxnSp>
        <p:nvCxnSpPr>
          <p:cNvPr id="121" name="Google Shape;121;p4"/>
          <p:cNvCxnSpPr/>
          <p:nvPr/>
        </p:nvCxnSpPr>
        <p:spPr>
          <a:xfrm>
            <a:off x="8924600" y="3441588"/>
            <a:ext cx="2335200" cy="6900"/>
          </a:xfrm>
          <a:prstGeom prst="straightConnector1">
            <a:avLst/>
          </a:prstGeom>
          <a:noFill/>
          <a:ln w="38100" cap="flat" cmpd="sng">
            <a:solidFill>
              <a:srgbClr val="4A86E8"/>
            </a:solidFill>
            <a:prstDash val="solid"/>
            <a:round/>
            <a:headEnd type="none" w="med" len="med"/>
            <a:tailEnd type="none" w="med" len="med"/>
          </a:ln>
        </p:spPr>
      </p:cxnSp>
      <p:cxnSp>
        <p:nvCxnSpPr>
          <p:cNvPr id="122" name="Google Shape;122;p4"/>
          <p:cNvCxnSpPr/>
          <p:nvPr/>
        </p:nvCxnSpPr>
        <p:spPr>
          <a:xfrm>
            <a:off x="8941575" y="3423950"/>
            <a:ext cx="13800" cy="559200"/>
          </a:xfrm>
          <a:prstGeom prst="straightConnector1">
            <a:avLst/>
          </a:prstGeom>
          <a:noFill/>
          <a:ln w="28575" cap="flat" cmpd="sng">
            <a:solidFill>
              <a:srgbClr val="4A86E8"/>
            </a:solidFill>
            <a:prstDash val="solid"/>
            <a:round/>
            <a:headEnd type="none" w="med" len="med"/>
            <a:tailEnd type="triangle" w="med" len="med"/>
          </a:ln>
        </p:spPr>
      </p:cxnSp>
      <p:cxnSp>
        <p:nvCxnSpPr>
          <p:cNvPr id="123" name="Google Shape;123;p4"/>
          <p:cNvCxnSpPr/>
          <p:nvPr/>
        </p:nvCxnSpPr>
        <p:spPr>
          <a:xfrm>
            <a:off x="9670325" y="3458650"/>
            <a:ext cx="21300" cy="524400"/>
          </a:xfrm>
          <a:prstGeom prst="straightConnector1">
            <a:avLst/>
          </a:prstGeom>
          <a:noFill/>
          <a:ln w="28575" cap="flat" cmpd="sng">
            <a:solidFill>
              <a:srgbClr val="4A86E8"/>
            </a:solidFill>
            <a:prstDash val="solid"/>
            <a:round/>
            <a:headEnd type="none" w="med" len="med"/>
            <a:tailEnd type="triangle" w="med" len="med"/>
          </a:ln>
        </p:spPr>
      </p:cxnSp>
      <p:cxnSp>
        <p:nvCxnSpPr>
          <p:cNvPr id="124" name="Google Shape;124;p4"/>
          <p:cNvCxnSpPr/>
          <p:nvPr/>
        </p:nvCxnSpPr>
        <p:spPr>
          <a:xfrm>
            <a:off x="10438475" y="3445575"/>
            <a:ext cx="30600" cy="537600"/>
          </a:xfrm>
          <a:prstGeom prst="straightConnector1">
            <a:avLst/>
          </a:prstGeom>
          <a:noFill/>
          <a:ln w="28575" cap="flat" cmpd="sng">
            <a:solidFill>
              <a:srgbClr val="4A86E8"/>
            </a:solidFill>
            <a:prstDash val="solid"/>
            <a:round/>
            <a:headEnd type="none" w="med" len="med"/>
            <a:tailEnd type="triangle" w="med" len="med"/>
          </a:ln>
        </p:spPr>
      </p:cxnSp>
      <p:cxnSp>
        <p:nvCxnSpPr>
          <p:cNvPr id="125" name="Google Shape;125;p4"/>
          <p:cNvCxnSpPr/>
          <p:nvPr/>
        </p:nvCxnSpPr>
        <p:spPr>
          <a:xfrm>
            <a:off x="11243475" y="3435500"/>
            <a:ext cx="115200" cy="547500"/>
          </a:xfrm>
          <a:prstGeom prst="straightConnector1">
            <a:avLst/>
          </a:prstGeom>
          <a:noFill/>
          <a:ln w="28575" cap="flat" cmpd="sng">
            <a:solidFill>
              <a:srgbClr val="4A86E8"/>
            </a:solidFill>
            <a:prstDash val="solid"/>
            <a:round/>
            <a:headEnd type="none" w="med" len="med"/>
            <a:tailEnd type="triangle" w="med" len="med"/>
          </a:ln>
        </p:spPr>
      </p:cxnSp>
      <p:sp>
        <p:nvSpPr>
          <p:cNvPr id="126" name="Google Shape;126;p4"/>
          <p:cNvSpPr/>
          <p:nvPr/>
        </p:nvSpPr>
        <p:spPr>
          <a:xfrm rot="5398757">
            <a:off x="8528201" y="4162920"/>
            <a:ext cx="829800" cy="627600"/>
          </a:xfrm>
          <a:prstGeom prst="round2DiagRect">
            <a:avLst>
              <a:gd name="adj1" fmla="val 16667"/>
              <a:gd name="adj2" fmla="val 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a:solidFill>
                  <a:schemeClr val="lt1"/>
                </a:solidFill>
                <a:latin typeface="Calibri"/>
                <a:ea typeface="Calibri"/>
                <a:cs typeface="Calibri"/>
                <a:sym typeface="Calibri"/>
              </a:rPr>
              <a:t>ISGI</a:t>
            </a:r>
            <a:endParaRPr sz="2200">
              <a:solidFill>
                <a:schemeClr val="lt1"/>
              </a:solidFill>
              <a:latin typeface="Calibri"/>
              <a:ea typeface="Calibri"/>
              <a:cs typeface="Calibri"/>
              <a:sym typeface="Calibri"/>
            </a:endParaRPr>
          </a:p>
        </p:txBody>
      </p:sp>
      <p:sp>
        <p:nvSpPr>
          <p:cNvPr id="127" name="Google Shape;127;p4"/>
          <p:cNvSpPr/>
          <p:nvPr/>
        </p:nvSpPr>
        <p:spPr>
          <a:xfrm rot="5400000">
            <a:off x="9106775" y="4341975"/>
            <a:ext cx="1265700" cy="601500"/>
          </a:xfrm>
          <a:prstGeom prst="round2DiagRect">
            <a:avLst>
              <a:gd name="adj1" fmla="val 16667"/>
              <a:gd name="adj2" fmla="val 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a:solidFill>
                  <a:schemeClr val="lt1"/>
                </a:solidFill>
                <a:latin typeface="Calibri"/>
                <a:ea typeface="Calibri"/>
                <a:cs typeface="Calibri"/>
                <a:sym typeface="Calibri"/>
              </a:rPr>
              <a:t>Disasters</a:t>
            </a:r>
            <a:endParaRPr sz="2200">
              <a:solidFill>
                <a:schemeClr val="lt1"/>
              </a:solidFill>
              <a:latin typeface="Calibri"/>
              <a:ea typeface="Calibri"/>
              <a:cs typeface="Calibri"/>
              <a:sym typeface="Calibri"/>
            </a:endParaRPr>
          </a:p>
        </p:txBody>
      </p:sp>
      <p:sp>
        <p:nvSpPr>
          <p:cNvPr id="128" name="Google Shape;128;p4"/>
          <p:cNvSpPr/>
          <p:nvPr/>
        </p:nvSpPr>
        <p:spPr>
          <a:xfrm rot="5400000">
            <a:off x="10128000" y="4047775"/>
            <a:ext cx="819600" cy="751800"/>
          </a:xfrm>
          <a:prstGeom prst="round2DiagRect">
            <a:avLst>
              <a:gd name="adj1" fmla="val 16667"/>
              <a:gd name="adj2" fmla="val 0"/>
            </a:avLst>
          </a:prstGeom>
          <a:solidFill>
            <a:srgbClr val="4A86E8"/>
          </a:solid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chemeClr val="lt1"/>
                </a:solidFill>
                <a:latin typeface="Calibri"/>
                <a:ea typeface="Calibri"/>
                <a:cs typeface="Calibri"/>
                <a:sym typeface="Calibri"/>
              </a:rPr>
              <a:t>GRFA</a:t>
            </a:r>
            <a:endParaRPr sz="2000" b="1">
              <a:solidFill>
                <a:schemeClr val="lt1"/>
              </a:solidFill>
              <a:latin typeface="Calibri"/>
              <a:ea typeface="Calibri"/>
              <a:cs typeface="Calibri"/>
              <a:sym typeface="Calibri"/>
            </a:endParaRPr>
          </a:p>
        </p:txBody>
      </p:sp>
      <p:sp>
        <p:nvSpPr>
          <p:cNvPr id="129" name="Google Shape;129;p4"/>
          <p:cNvSpPr/>
          <p:nvPr/>
        </p:nvSpPr>
        <p:spPr>
          <a:xfrm rot="5400000">
            <a:off x="10720375" y="4400075"/>
            <a:ext cx="1224900" cy="595200"/>
          </a:xfrm>
          <a:prstGeom prst="round2DiagRect">
            <a:avLst>
              <a:gd name="adj1" fmla="val 16667"/>
              <a:gd name="adj2" fmla="val 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chemeClr val="lt1"/>
                </a:solidFill>
                <a:latin typeface="Calibri"/>
                <a:ea typeface="Calibri"/>
                <a:cs typeface="Calibri"/>
                <a:sym typeface="Calibri"/>
              </a:rPr>
              <a:t>IGIF Americas</a:t>
            </a:r>
            <a:endParaRPr sz="2000">
              <a:solidFill>
                <a:schemeClr val="lt1"/>
              </a:solidFill>
              <a:latin typeface="Calibri"/>
              <a:ea typeface="Calibri"/>
              <a:cs typeface="Calibri"/>
              <a:sym typeface="Calibri"/>
            </a:endParaRPr>
          </a:p>
        </p:txBody>
      </p:sp>
      <p:cxnSp>
        <p:nvCxnSpPr>
          <p:cNvPr id="130" name="Google Shape;130;p4"/>
          <p:cNvCxnSpPr/>
          <p:nvPr/>
        </p:nvCxnSpPr>
        <p:spPr>
          <a:xfrm>
            <a:off x="10306375" y="4833525"/>
            <a:ext cx="0" cy="678000"/>
          </a:xfrm>
          <a:prstGeom prst="straightConnector1">
            <a:avLst/>
          </a:prstGeom>
          <a:noFill/>
          <a:ln w="38100" cap="flat" cmpd="sng">
            <a:solidFill>
              <a:srgbClr val="980000"/>
            </a:solidFill>
            <a:prstDash val="solid"/>
            <a:round/>
            <a:headEnd type="none" w="med" len="med"/>
            <a:tailEnd type="none" w="med" len="med"/>
          </a:ln>
        </p:spPr>
      </p:cxnSp>
      <p:cxnSp>
        <p:nvCxnSpPr>
          <p:cNvPr id="131" name="Google Shape;131;p4"/>
          <p:cNvCxnSpPr>
            <a:stCxn id="128" idx="0"/>
          </p:cNvCxnSpPr>
          <p:nvPr/>
        </p:nvCxnSpPr>
        <p:spPr>
          <a:xfrm>
            <a:off x="10537800" y="4833475"/>
            <a:ext cx="1200" cy="668400"/>
          </a:xfrm>
          <a:prstGeom prst="straightConnector1">
            <a:avLst/>
          </a:prstGeom>
          <a:noFill/>
          <a:ln w="38100" cap="flat" cmpd="sng">
            <a:solidFill>
              <a:srgbClr val="980000"/>
            </a:solidFill>
            <a:prstDash val="solid"/>
            <a:round/>
            <a:headEnd type="none" w="med" len="med"/>
            <a:tailEnd type="none" w="med" len="med"/>
          </a:ln>
        </p:spPr>
      </p:cxnSp>
      <p:cxnSp>
        <p:nvCxnSpPr>
          <p:cNvPr id="132" name="Google Shape;132;p4"/>
          <p:cNvCxnSpPr/>
          <p:nvPr/>
        </p:nvCxnSpPr>
        <p:spPr>
          <a:xfrm>
            <a:off x="10751500" y="4843225"/>
            <a:ext cx="0" cy="662400"/>
          </a:xfrm>
          <a:prstGeom prst="straightConnector1">
            <a:avLst/>
          </a:prstGeom>
          <a:noFill/>
          <a:ln w="38100" cap="flat" cmpd="sng">
            <a:solidFill>
              <a:srgbClr val="980000"/>
            </a:solidFill>
            <a:prstDash val="solid"/>
            <a:round/>
            <a:headEnd type="none" w="med" len="med"/>
            <a:tailEnd type="none" w="med" len="med"/>
          </a:ln>
        </p:spPr>
      </p:cxnSp>
      <p:sp>
        <p:nvSpPr>
          <p:cNvPr id="133" name="Google Shape;133;p4"/>
          <p:cNvSpPr/>
          <p:nvPr/>
        </p:nvSpPr>
        <p:spPr>
          <a:xfrm>
            <a:off x="9487300" y="5499000"/>
            <a:ext cx="1751100" cy="1213800"/>
          </a:xfrm>
          <a:prstGeom prst="round2DiagRect">
            <a:avLst>
              <a:gd name="adj1" fmla="val 40099"/>
              <a:gd name="adj2" fmla="val 10848"/>
            </a:avLst>
          </a:prstGeom>
          <a:solidFill>
            <a:srgbClr val="0000FF"/>
          </a:solid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chemeClr val="lt1"/>
                </a:solidFill>
                <a:latin typeface="Calibri"/>
                <a:ea typeface="Calibri"/>
                <a:cs typeface="Calibri"/>
                <a:sym typeface="Calibri"/>
              </a:rPr>
              <a:t>SIRGAS Directing Council</a:t>
            </a:r>
            <a:endParaRPr sz="2000" b="1">
              <a:solidFill>
                <a:schemeClr val="lt1"/>
              </a:solidFill>
              <a:latin typeface="Calibri"/>
              <a:ea typeface="Calibri"/>
              <a:cs typeface="Calibri"/>
              <a:sym typeface="Calibri"/>
            </a:endParaRPr>
          </a:p>
        </p:txBody>
      </p:sp>
      <p:sp>
        <p:nvSpPr>
          <p:cNvPr id="134" name="Google Shape;134;p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c1e0f07581_2_40"/>
          <p:cNvSpPr txBox="1">
            <a:spLocks noGrp="1"/>
          </p:cNvSpPr>
          <p:nvPr>
            <p:ph type="title"/>
          </p:nvPr>
        </p:nvSpPr>
        <p:spPr>
          <a:xfrm>
            <a:off x="525875" y="8128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Structure</a:t>
            </a:r>
            <a:endParaRPr b="1"/>
          </a:p>
        </p:txBody>
      </p:sp>
      <p:pic>
        <p:nvPicPr>
          <p:cNvPr id="140" name="Google Shape;140;g2c1e0f07581_2_40"/>
          <p:cNvPicPr preferRelativeResize="0"/>
          <p:nvPr/>
        </p:nvPicPr>
        <p:blipFill>
          <a:blip r:embed="rId3">
            <a:alphaModFix/>
          </a:blip>
          <a:stretch>
            <a:fillRect/>
          </a:stretch>
        </p:blipFill>
        <p:spPr>
          <a:xfrm>
            <a:off x="9034463" y="363938"/>
            <a:ext cx="2695575" cy="2105025"/>
          </a:xfrm>
          <a:prstGeom prst="rect">
            <a:avLst/>
          </a:prstGeom>
          <a:noFill/>
          <a:ln>
            <a:noFill/>
          </a:ln>
        </p:spPr>
      </p:pic>
      <p:pic>
        <p:nvPicPr>
          <p:cNvPr id="141" name="Google Shape;141;g2c1e0f07581_2_40"/>
          <p:cNvPicPr preferRelativeResize="0"/>
          <p:nvPr/>
        </p:nvPicPr>
        <p:blipFill rotWithShape="1">
          <a:blip r:embed="rId4">
            <a:alphaModFix/>
          </a:blip>
          <a:srcRect b="72906"/>
          <a:stretch/>
        </p:blipFill>
        <p:spPr>
          <a:xfrm>
            <a:off x="152400" y="2164175"/>
            <a:ext cx="7840075" cy="1165151"/>
          </a:xfrm>
          <a:prstGeom prst="rect">
            <a:avLst/>
          </a:prstGeom>
          <a:noFill/>
          <a:ln w="28575" cap="flat" cmpd="sng">
            <a:solidFill>
              <a:schemeClr val="lt1"/>
            </a:solidFill>
            <a:prstDash val="solid"/>
            <a:round/>
            <a:headEnd type="none" w="sm" len="sm"/>
            <a:tailEnd type="none" w="sm" len="sm"/>
          </a:ln>
        </p:spPr>
      </p:pic>
      <p:pic>
        <p:nvPicPr>
          <p:cNvPr id="142" name="Google Shape;142;g2c1e0f07581_2_40"/>
          <p:cNvPicPr preferRelativeResize="0"/>
          <p:nvPr/>
        </p:nvPicPr>
        <p:blipFill rotWithShape="1">
          <a:blip r:embed="rId5">
            <a:alphaModFix/>
          </a:blip>
          <a:srcRect b="68541"/>
          <a:stretch/>
        </p:blipFill>
        <p:spPr>
          <a:xfrm>
            <a:off x="152400" y="3565475"/>
            <a:ext cx="7624300" cy="1325700"/>
          </a:xfrm>
          <a:prstGeom prst="rect">
            <a:avLst/>
          </a:prstGeom>
          <a:noFill/>
          <a:ln>
            <a:noFill/>
          </a:ln>
        </p:spPr>
      </p:pic>
      <p:pic>
        <p:nvPicPr>
          <p:cNvPr id="143" name="Google Shape;143;g2c1e0f07581_2_40"/>
          <p:cNvPicPr preferRelativeResize="0"/>
          <p:nvPr/>
        </p:nvPicPr>
        <p:blipFill rotWithShape="1">
          <a:blip r:embed="rId6">
            <a:alphaModFix/>
          </a:blip>
          <a:srcRect t="9487" b="77140"/>
          <a:stretch/>
        </p:blipFill>
        <p:spPr>
          <a:xfrm>
            <a:off x="261900" y="4994225"/>
            <a:ext cx="7468675" cy="1165150"/>
          </a:xfrm>
          <a:prstGeom prst="rect">
            <a:avLst/>
          </a:prstGeom>
          <a:noFill/>
          <a:ln>
            <a:noFill/>
          </a:ln>
        </p:spPr>
      </p:pic>
      <p:sp>
        <p:nvSpPr>
          <p:cNvPr id="144" name="Google Shape;144;g2c1e0f07581_2_40"/>
          <p:cNvSpPr txBox="1">
            <a:spLocks noGrp="1"/>
          </p:cNvSpPr>
          <p:nvPr>
            <p:ph type="body" idx="2"/>
          </p:nvPr>
        </p:nvSpPr>
        <p:spPr>
          <a:xfrm>
            <a:off x="8068600" y="2468975"/>
            <a:ext cx="3978900" cy="4281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IAG, PAIGH, reps from </a:t>
            </a:r>
            <a:r>
              <a:rPr lang="en-US" b="1">
                <a:solidFill>
                  <a:srgbClr val="FF0000"/>
                </a:solidFill>
              </a:rPr>
              <a:t>22</a:t>
            </a:r>
            <a:r>
              <a:rPr lang="en-US" b="1"/>
              <a:t> </a:t>
            </a:r>
            <a:r>
              <a:rPr lang="en-US" b="1">
                <a:solidFill>
                  <a:srgbClr val="FF0000"/>
                </a:solidFill>
              </a:rPr>
              <a:t>member states</a:t>
            </a:r>
            <a:r>
              <a:rPr lang="en-US"/>
              <a:t>, observers</a:t>
            </a:r>
            <a:endParaRPr/>
          </a:p>
          <a:p>
            <a:pPr marL="0" lvl="0" indent="0" algn="l" rtl="0">
              <a:spcBef>
                <a:spcPts val="1000"/>
              </a:spcBef>
              <a:spcAft>
                <a:spcPts val="0"/>
              </a:spcAft>
              <a:buNone/>
            </a:pPr>
            <a:endParaRPr sz="2000"/>
          </a:p>
          <a:p>
            <a:pPr marL="0" lvl="0" indent="0" algn="l" rtl="0">
              <a:spcBef>
                <a:spcPts val="1000"/>
              </a:spcBef>
              <a:spcAft>
                <a:spcPts val="0"/>
              </a:spcAft>
              <a:buNone/>
            </a:pPr>
            <a:r>
              <a:rPr lang="en-US"/>
              <a:t>EC - </a:t>
            </a:r>
            <a:r>
              <a:rPr lang="en-US" b="1">
                <a:solidFill>
                  <a:srgbClr val="FF0000"/>
                </a:solidFill>
              </a:rPr>
              <a:t>Pres., VP</a:t>
            </a:r>
            <a:r>
              <a:rPr lang="en-US"/>
              <a:t>, WG Chairs</a:t>
            </a:r>
            <a:endParaRPr/>
          </a:p>
          <a:p>
            <a:pPr marL="0" lvl="0" indent="0" algn="l" rtl="0">
              <a:spcBef>
                <a:spcPts val="1000"/>
              </a:spcBef>
              <a:spcAft>
                <a:spcPts val="0"/>
              </a:spcAft>
              <a:buNone/>
            </a:pPr>
            <a:r>
              <a:rPr lang="en-US"/>
              <a:t>SC - DC votes on members</a:t>
            </a:r>
            <a:endParaRPr/>
          </a:p>
          <a:p>
            <a:pPr marL="0" lvl="0" indent="0" algn="l" rtl="0">
              <a:spcBef>
                <a:spcPts val="1000"/>
              </a:spcBef>
              <a:spcAft>
                <a:spcPts val="0"/>
              </a:spcAft>
              <a:buNone/>
            </a:pPr>
            <a:endParaRPr sz="1000"/>
          </a:p>
          <a:p>
            <a:pPr marL="0" lvl="0" indent="0" algn="l" rtl="0">
              <a:spcBef>
                <a:spcPts val="1000"/>
              </a:spcBef>
              <a:spcAft>
                <a:spcPts val="0"/>
              </a:spcAft>
              <a:buNone/>
            </a:pPr>
            <a:r>
              <a:rPr lang="en-US"/>
              <a:t>WG1 - Geometric TRF</a:t>
            </a:r>
            <a:endParaRPr/>
          </a:p>
          <a:p>
            <a:pPr marL="0" lvl="0" indent="0" algn="l" rtl="0">
              <a:spcBef>
                <a:spcPts val="1000"/>
              </a:spcBef>
              <a:spcAft>
                <a:spcPts val="0"/>
              </a:spcAft>
              <a:buNone/>
            </a:pPr>
            <a:r>
              <a:rPr lang="en-US"/>
              <a:t>WG2 - National Networks</a:t>
            </a:r>
            <a:endParaRPr/>
          </a:p>
          <a:p>
            <a:pPr marL="0" lvl="0" indent="0" algn="l" rtl="0">
              <a:spcBef>
                <a:spcPts val="1000"/>
              </a:spcBef>
              <a:spcAft>
                <a:spcPts val="0"/>
              </a:spcAft>
              <a:buNone/>
            </a:pPr>
            <a:r>
              <a:rPr lang="en-US"/>
              <a:t>WG3 - Geopotential RF</a:t>
            </a:r>
            <a:endParaRPr/>
          </a:p>
        </p:txBody>
      </p:sp>
      <p:sp>
        <p:nvSpPr>
          <p:cNvPr id="145" name="Google Shape;145;g2c1e0f07581_2_40"/>
          <p:cNvSpPr txBox="1"/>
          <p:nvPr/>
        </p:nvSpPr>
        <p:spPr>
          <a:xfrm>
            <a:off x="5632625" y="2609325"/>
            <a:ext cx="1091400" cy="6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dk1"/>
                </a:solidFill>
                <a:latin typeface="Calibri"/>
                <a:ea typeface="Calibri"/>
                <a:cs typeface="Calibri"/>
                <a:sym typeface="Calibri"/>
              </a:rPr>
              <a:t>(DC)</a:t>
            </a:r>
            <a:endParaRPr sz="2800" b="1">
              <a:solidFill>
                <a:schemeClr val="dk1"/>
              </a:solidFill>
              <a:latin typeface="Calibri"/>
              <a:ea typeface="Calibri"/>
              <a:cs typeface="Calibri"/>
              <a:sym typeface="Calibri"/>
            </a:endParaRPr>
          </a:p>
        </p:txBody>
      </p:sp>
      <p:sp>
        <p:nvSpPr>
          <p:cNvPr id="146" name="Google Shape;146;g2c1e0f07581_2_40"/>
          <p:cNvSpPr txBox="1"/>
          <p:nvPr/>
        </p:nvSpPr>
        <p:spPr>
          <a:xfrm>
            <a:off x="2994450" y="4202675"/>
            <a:ext cx="1091400" cy="6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dk1"/>
                </a:solidFill>
                <a:latin typeface="Calibri"/>
                <a:ea typeface="Calibri"/>
                <a:cs typeface="Calibri"/>
                <a:sym typeface="Calibri"/>
              </a:rPr>
              <a:t>(EC)</a:t>
            </a:r>
            <a:endParaRPr sz="2800" b="1">
              <a:solidFill>
                <a:schemeClr val="dk1"/>
              </a:solidFill>
              <a:latin typeface="Calibri"/>
              <a:ea typeface="Calibri"/>
              <a:cs typeface="Calibri"/>
              <a:sym typeface="Calibri"/>
            </a:endParaRPr>
          </a:p>
        </p:txBody>
      </p:sp>
      <p:sp>
        <p:nvSpPr>
          <p:cNvPr id="147" name="Google Shape;147;g2c1e0f07581_2_40"/>
          <p:cNvSpPr txBox="1"/>
          <p:nvPr/>
        </p:nvSpPr>
        <p:spPr>
          <a:xfrm>
            <a:off x="6607475" y="4202675"/>
            <a:ext cx="1091400" cy="6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dk1"/>
                </a:solidFill>
                <a:latin typeface="Calibri"/>
                <a:ea typeface="Calibri"/>
                <a:cs typeface="Calibri"/>
                <a:sym typeface="Calibri"/>
              </a:rPr>
              <a:t>(SC)</a:t>
            </a:r>
            <a:endParaRPr sz="2800" b="1">
              <a:solidFill>
                <a:schemeClr val="dk1"/>
              </a:solidFill>
              <a:latin typeface="Calibri"/>
              <a:ea typeface="Calibri"/>
              <a:cs typeface="Calibri"/>
              <a:sym typeface="Calibri"/>
            </a:endParaRPr>
          </a:p>
        </p:txBody>
      </p:sp>
      <p:cxnSp>
        <p:nvCxnSpPr>
          <p:cNvPr id="148" name="Google Shape;148;g2c1e0f07581_2_40"/>
          <p:cNvCxnSpPr/>
          <p:nvPr/>
        </p:nvCxnSpPr>
        <p:spPr>
          <a:xfrm rot="10800000" flipH="1">
            <a:off x="185075" y="4869900"/>
            <a:ext cx="7634400" cy="23100"/>
          </a:xfrm>
          <a:prstGeom prst="straightConnector1">
            <a:avLst/>
          </a:prstGeom>
          <a:noFill/>
          <a:ln w="114300" cap="flat" cmpd="sng">
            <a:solidFill>
              <a:schemeClr val="lt1"/>
            </a:solidFill>
            <a:prstDash val="solid"/>
            <a:round/>
            <a:headEnd type="none" w="med" len="med"/>
            <a:tailEnd type="none" w="med" len="med"/>
          </a:ln>
        </p:spPr>
      </p:cxnSp>
      <p:cxnSp>
        <p:nvCxnSpPr>
          <p:cNvPr id="149" name="Google Shape;149;g2c1e0f07581_2_40"/>
          <p:cNvCxnSpPr/>
          <p:nvPr/>
        </p:nvCxnSpPr>
        <p:spPr>
          <a:xfrm rot="10800000" flipH="1">
            <a:off x="185075" y="6136275"/>
            <a:ext cx="7634400" cy="23100"/>
          </a:xfrm>
          <a:prstGeom prst="straightConnector1">
            <a:avLst/>
          </a:prstGeom>
          <a:noFill/>
          <a:ln w="114300" cap="flat" cmpd="sng">
            <a:solidFill>
              <a:schemeClr val="lt1"/>
            </a:solidFill>
            <a:prstDash val="solid"/>
            <a:round/>
            <a:headEnd type="none" w="med" len="med"/>
            <a:tailEnd type="none" w="med" len="med"/>
          </a:ln>
        </p:spPr>
      </p:cxnSp>
      <p:sp>
        <p:nvSpPr>
          <p:cNvPr id="150" name="Google Shape;150;g2c1e0f07581_2_40"/>
          <p:cNvSpPr/>
          <p:nvPr/>
        </p:nvSpPr>
        <p:spPr>
          <a:xfrm>
            <a:off x="185075" y="2260400"/>
            <a:ext cx="7716900" cy="1165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1" name="Google Shape;151;g2c1e0f07581_2_40"/>
          <p:cNvSpPr txBox="1"/>
          <p:nvPr/>
        </p:nvSpPr>
        <p:spPr>
          <a:xfrm>
            <a:off x="849413" y="5966738"/>
            <a:ext cx="1206600" cy="62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a:solidFill>
                  <a:schemeClr val="dk1"/>
                </a:solidFill>
                <a:latin typeface="Calibri"/>
                <a:ea typeface="Calibri"/>
                <a:cs typeface="Calibri"/>
                <a:sym typeface="Calibri"/>
              </a:rPr>
              <a:t>(WG1)</a:t>
            </a:r>
            <a:endParaRPr sz="2800" b="1">
              <a:solidFill>
                <a:schemeClr val="dk1"/>
              </a:solidFill>
              <a:latin typeface="Calibri"/>
              <a:ea typeface="Calibri"/>
              <a:cs typeface="Calibri"/>
              <a:sym typeface="Calibri"/>
            </a:endParaRPr>
          </a:p>
        </p:txBody>
      </p:sp>
      <p:sp>
        <p:nvSpPr>
          <p:cNvPr id="152" name="Google Shape;152;g2c1e0f07581_2_40"/>
          <p:cNvSpPr txBox="1"/>
          <p:nvPr/>
        </p:nvSpPr>
        <p:spPr>
          <a:xfrm>
            <a:off x="3424625" y="5966738"/>
            <a:ext cx="1206600" cy="62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a:solidFill>
                  <a:schemeClr val="dk1"/>
                </a:solidFill>
                <a:latin typeface="Calibri"/>
                <a:ea typeface="Calibri"/>
                <a:cs typeface="Calibri"/>
                <a:sym typeface="Calibri"/>
              </a:rPr>
              <a:t>(WG2)</a:t>
            </a:r>
            <a:endParaRPr sz="2800" b="1">
              <a:solidFill>
                <a:schemeClr val="dk1"/>
              </a:solidFill>
              <a:latin typeface="Calibri"/>
              <a:ea typeface="Calibri"/>
              <a:cs typeface="Calibri"/>
              <a:sym typeface="Calibri"/>
            </a:endParaRPr>
          </a:p>
        </p:txBody>
      </p:sp>
      <p:sp>
        <p:nvSpPr>
          <p:cNvPr id="153" name="Google Shape;153;g2c1e0f07581_2_40"/>
          <p:cNvSpPr txBox="1"/>
          <p:nvPr/>
        </p:nvSpPr>
        <p:spPr>
          <a:xfrm>
            <a:off x="5976675" y="5966738"/>
            <a:ext cx="1206600" cy="62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a:solidFill>
                  <a:schemeClr val="dk1"/>
                </a:solidFill>
                <a:latin typeface="Calibri"/>
                <a:ea typeface="Calibri"/>
                <a:cs typeface="Calibri"/>
                <a:sym typeface="Calibri"/>
              </a:rPr>
              <a:t>(WG3)</a:t>
            </a:r>
            <a:endParaRPr sz="2800" b="1">
              <a:solidFill>
                <a:schemeClr val="dk1"/>
              </a:solidFill>
              <a:latin typeface="Calibri"/>
              <a:ea typeface="Calibri"/>
              <a:cs typeface="Calibri"/>
              <a:sym typeface="Calibri"/>
            </a:endParaRPr>
          </a:p>
        </p:txBody>
      </p:sp>
      <p:sp>
        <p:nvSpPr>
          <p:cNvPr id="154" name="Google Shape;154;g2c1e0f07581_2_4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c414a1d0a2_0_24"/>
          <p:cNvSpPr txBox="1">
            <a:spLocks noGrp="1"/>
          </p:cNvSpPr>
          <p:nvPr>
            <p:ph type="body" idx="1"/>
          </p:nvPr>
        </p:nvSpPr>
        <p:spPr>
          <a:xfrm>
            <a:off x="611300" y="2333625"/>
            <a:ext cx="5671800" cy="4502700"/>
          </a:xfrm>
          <a:prstGeom prst="rect">
            <a:avLst/>
          </a:prstGeom>
        </p:spPr>
        <p:txBody>
          <a:bodyPr spcFirstLastPara="1" wrap="square" lIns="91425" tIns="45700" rIns="91425" bIns="45700" anchor="t" anchorCtr="0">
            <a:noAutofit/>
          </a:bodyPr>
          <a:lstStyle/>
          <a:p>
            <a:pPr marL="457200" lvl="0" indent="-406400" algn="l" rtl="0">
              <a:lnSpc>
                <a:spcPct val="100000"/>
              </a:lnSpc>
              <a:spcBef>
                <a:spcPts val="1000"/>
              </a:spcBef>
              <a:spcAft>
                <a:spcPts val="0"/>
              </a:spcAft>
              <a:buSzPts val="2800"/>
              <a:buChar char="•"/>
            </a:pPr>
            <a:r>
              <a:rPr lang="en-US"/>
              <a:t>Regional Analysis Center of Associates of the IGS Network for SIRGAS (IGS, RNAAC, &amp; SIRGAS)</a:t>
            </a:r>
            <a:endParaRPr/>
          </a:p>
          <a:p>
            <a:pPr marL="457200" lvl="0" indent="-406400" algn="l" rtl="0">
              <a:lnSpc>
                <a:spcPct val="100000"/>
              </a:lnSpc>
              <a:spcBef>
                <a:spcPts val="0"/>
              </a:spcBef>
              <a:spcAft>
                <a:spcPts val="0"/>
              </a:spcAft>
              <a:buSzPts val="2800"/>
              <a:buChar char="•"/>
            </a:pPr>
            <a:r>
              <a:rPr lang="en-US"/>
              <a:t>11 SIRGAS Processing Centres (Local) in the Americas Nations</a:t>
            </a:r>
            <a:endParaRPr/>
          </a:p>
          <a:p>
            <a:pPr marL="457200" lvl="0" indent="-406400" algn="l" rtl="0">
              <a:lnSpc>
                <a:spcPct val="100000"/>
              </a:lnSpc>
              <a:spcBef>
                <a:spcPts val="0"/>
              </a:spcBef>
              <a:spcAft>
                <a:spcPts val="0"/>
              </a:spcAft>
              <a:buSzPts val="2800"/>
              <a:buChar char="•"/>
            </a:pPr>
            <a:r>
              <a:rPr lang="en-US"/>
              <a:t>One Analysis Centre dedicated to the Neutral Atmosphere</a:t>
            </a:r>
            <a:endParaRPr/>
          </a:p>
          <a:p>
            <a:pPr marL="457200" lvl="0" indent="-406400" algn="l" rtl="0">
              <a:lnSpc>
                <a:spcPct val="100000"/>
              </a:lnSpc>
              <a:spcBef>
                <a:spcPts val="0"/>
              </a:spcBef>
              <a:spcAft>
                <a:spcPts val="0"/>
              </a:spcAft>
              <a:buSzPts val="2800"/>
              <a:buChar char="•"/>
            </a:pPr>
            <a:r>
              <a:rPr lang="en-US"/>
              <a:t>Two SIRGAS Combination Centres</a:t>
            </a:r>
            <a:endParaRPr/>
          </a:p>
          <a:p>
            <a:pPr marL="457200" lvl="0" indent="-406400" algn="l" rtl="0">
              <a:lnSpc>
                <a:spcPct val="100000"/>
              </a:lnSpc>
              <a:spcBef>
                <a:spcPts val="0"/>
              </a:spcBef>
              <a:spcAft>
                <a:spcPts val="0"/>
              </a:spcAft>
              <a:buSzPts val="2800"/>
              <a:buChar char="•"/>
            </a:pPr>
            <a:r>
              <a:rPr lang="en-US"/>
              <a:t>VLBI Analysis Center of IVS</a:t>
            </a:r>
            <a:endParaRPr/>
          </a:p>
          <a:p>
            <a:pPr marL="457200" lvl="0" indent="-406400" algn="l" rtl="0">
              <a:lnSpc>
                <a:spcPct val="100000"/>
              </a:lnSpc>
              <a:spcBef>
                <a:spcPts val="0"/>
              </a:spcBef>
              <a:spcAft>
                <a:spcPts val="0"/>
              </a:spcAft>
              <a:buSzPts val="2800"/>
              <a:buChar char="•"/>
            </a:pPr>
            <a:r>
              <a:rPr lang="en-US"/>
              <a:t>SLR processing Center in progress</a:t>
            </a:r>
            <a:endParaRPr/>
          </a:p>
        </p:txBody>
      </p:sp>
      <p:sp>
        <p:nvSpPr>
          <p:cNvPr id="160" name="Google Shape;160;g2c414a1d0a2_0_24"/>
          <p:cNvSpPr txBox="1">
            <a:spLocks noGrp="1"/>
          </p:cNvSpPr>
          <p:nvPr>
            <p:ph type="title"/>
          </p:nvPr>
        </p:nvSpPr>
        <p:spPr>
          <a:xfrm>
            <a:off x="838200" y="10795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 1</a:t>
            </a:r>
            <a:br>
              <a:rPr lang="en-US" b="1"/>
            </a:br>
            <a:r>
              <a:rPr lang="en-US" sz="2800" b="1"/>
              <a:t>IAG 1.3b</a:t>
            </a:r>
            <a:endParaRPr b="1"/>
          </a:p>
        </p:txBody>
      </p:sp>
      <p:pic>
        <p:nvPicPr>
          <p:cNvPr id="161" name="Google Shape;161;g2c414a1d0a2_0_24"/>
          <p:cNvPicPr preferRelativeResize="0"/>
          <p:nvPr/>
        </p:nvPicPr>
        <p:blipFill>
          <a:blip r:embed="rId3">
            <a:alphaModFix/>
          </a:blip>
          <a:stretch>
            <a:fillRect/>
          </a:stretch>
        </p:blipFill>
        <p:spPr>
          <a:xfrm>
            <a:off x="6526750" y="626375"/>
            <a:ext cx="4683275" cy="5550551"/>
          </a:xfrm>
          <a:prstGeom prst="rect">
            <a:avLst/>
          </a:prstGeom>
          <a:noFill/>
          <a:ln>
            <a:noFill/>
          </a:ln>
        </p:spPr>
      </p:pic>
      <p:sp>
        <p:nvSpPr>
          <p:cNvPr id="162" name="Google Shape;162;g2c414a1d0a2_0_2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c414a1d0a2_0_33"/>
          <p:cNvSpPr txBox="1">
            <a:spLocks noGrp="1"/>
          </p:cNvSpPr>
          <p:nvPr>
            <p:ph type="body" idx="1"/>
          </p:nvPr>
        </p:nvSpPr>
        <p:spPr>
          <a:xfrm>
            <a:off x="838200" y="2257425"/>
            <a:ext cx="4471800" cy="41505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IGS Analysis Centers, six  </a:t>
            </a:r>
            <a:endParaRPr/>
          </a:p>
          <a:p>
            <a:pPr marL="457200" lvl="0" indent="0" algn="l" rtl="0">
              <a:spcBef>
                <a:spcPts val="1000"/>
              </a:spcBef>
              <a:spcAft>
                <a:spcPts val="0"/>
              </a:spcAft>
              <a:buNone/>
            </a:pPr>
            <a:endParaRPr sz="1000"/>
          </a:p>
          <a:p>
            <a:pPr marL="457200" lvl="0" indent="-342900" algn="l" rtl="0">
              <a:spcBef>
                <a:spcPts val="1000"/>
              </a:spcBef>
              <a:spcAft>
                <a:spcPts val="0"/>
              </a:spcAft>
              <a:buSzPts val="1800"/>
              <a:buChar char="•"/>
            </a:pPr>
            <a:r>
              <a:rPr lang="en-US"/>
              <a:t>Global Network Associate Analysis Centers, one</a:t>
            </a:r>
            <a:endParaRPr/>
          </a:p>
          <a:p>
            <a:pPr marL="457200" lvl="0" indent="0" algn="l" rtl="0">
              <a:spcBef>
                <a:spcPts val="1000"/>
              </a:spcBef>
              <a:spcAft>
                <a:spcPts val="0"/>
              </a:spcAft>
              <a:buNone/>
            </a:pPr>
            <a:endParaRPr sz="1000"/>
          </a:p>
          <a:p>
            <a:pPr marL="457200" lvl="0" indent="-342900" algn="l" rtl="0">
              <a:spcBef>
                <a:spcPts val="1000"/>
              </a:spcBef>
              <a:spcAft>
                <a:spcPts val="0"/>
              </a:spcAft>
              <a:buSzPts val="1800"/>
              <a:buChar char="•"/>
            </a:pPr>
            <a:r>
              <a:rPr lang="en-US"/>
              <a:t>Regional Network Associate Analysis Centers, two</a:t>
            </a:r>
            <a:br>
              <a:rPr lang="en-US"/>
            </a:br>
            <a:endParaRPr/>
          </a:p>
        </p:txBody>
      </p:sp>
      <p:sp>
        <p:nvSpPr>
          <p:cNvPr id="168" name="Google Shape;168;g2c414a1d0a2_0_33"/>
          <p:cNvSpPr txBox="1">
            <a:spLocks noGrp="1"/>
          </p:cNvSpPr>
          <p:nvPr>
            <p:ph type="title"/>
          </p:nvPr>
        </p:nvSpPr>
        <p:spPr>
          <a:xfrm>
            <a:off x="838200" y="927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 1 - cont</a:t>
            </a:r>
            <a:br>
              <a:rPr lang="en-US" b="1"/>
            </a:br>
            <a:r>
              <a:rPr lang="en-US" sz="2800" b="1"/>
              <a:t>IAG 1.3c</a:t>
            </a:r>
            <a:endParaRPr b="1"/>
          </a:p>
        </p:txBody>
      </p:sp>
      <p:pic>
        <p:nvPicPr>
          <p:cNvPr id="169" name="Google Shape;169;g2c414a1d0a2_0_33"/>
          <p:cNvPicPr preferRelativeResize="0"/>
          <p:nvPr/>
        </p:nvPicPr>
        <p:blipFill>
          <a:blip r:embed="rId3">
            <a:alphaModFix/>
          </a:blip>
          <a:stretch>
            <a:fillRect/>
          </a:stretch>
        </p:blipFill>
        <p:spPr>
          <a:xfrm>
            <a:off x="5583550" y="1187475"/>
            <a:ext cx="5857175" cy="4989450"/>
          </a:xfrm>
          <a:prstGeom prst="rect">
            <a:avLst/>
          </a:prstGeom>
          <a:noFill/>
          <a:ln>
            <a:noFill/>
          </a:ln>
        </p:spPr>
      </p:pic>
      <p:sp>
        <p:nvSpPr>
          <p:cNvPr id="170" name="Google Shape;170;g2c414a1d0a2_0_33"/>
          <p:cNvSpPr/>
          <p:nvPr/>
        </p:nvSpPr>
        <p:spPr>
          <a:xfrm>
            <a:off x="9172400" y="3322500"/>
            <a:ext cx="182400" cy="213000"/>
          </a:xfrm>
          <a:prstGeom prst="donut">
            <a:avLst>
              <a:gd name="adj"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1" name="Google Shape;171;g2c414a1d0a2_0_33"/>
          <p:cNvSpPr/>
          <p:nvPr/>
        </p:nvSpPr>
        <p:spPr>
          <a:xfrm>
            <a:off x="7470225" y="4431425"/>
            <a:ext cx="182400" cy="213000"/>
          </a:xfrm>
          <a:prstGeom prst="donut">
            <a:avLst>
              <a:gd name="adj"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2" name="Google Shape;172;g2c414a1d0a2_0_33"/>
          <p:cNvSpPr/>
          <p:nvPr/>
        </p:nvSpPr>
        <p:spPr>
          <a:xfrm>
            <a:off x="9417375" y="3413675"/>
            <a:ext cx="182400" cy="319500"/>
          </a:xfrm>
          <a:prstGeom prst="donut">
            <a:avLst>
              <a:gd name="adj"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3" name="Google Shape;173;g2c414a1d0a2_0_33"/>
          <p:cNvSpPr/>
          <p:nvPr/>
        </p:nvSpPr>
        <p:spPr>
          <a:xfrm>
            <a:off x="7287825" y="4280050"/>
            <a:ext cx="182400" cy="213000"/>
          </a:xfrm>
          <a:prstGeom prst="donut">
            <a:avLst>
              <a:gd name="adj"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4" name="Google Shape;174;g2c414a1d0a2_0_33"/>
          <p:cNvSpPr/>
          <p:nvPr/>
        </p:nvSpPr>
        <p:spPr>
          <a:xfrm>
            <a:off x="9234975" y="3733175"/>
            <a:ext cx="182400" cy="213000"/>
          </a:xfrm>
          <a:prstGeom prst="donut">
            <a:avLst>
              <a:gd name="adj"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5" name="Google Shape;175;g2c414a1d0a2_0_33"/>
          <p:cNvSpPr/>
          <p:nvPr/>
        </p:nvSpPr>
        <p:spPr>
          <a:xfrm>
            <a:off x="9417375" y="3946175"/>
            <a:ext cx="182400" cy="213000"/>
          </a:xfrm>
          <a:prstGeom prst="donut">
            <a:avLst>
              <a:gd name="adj"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6" name="Google Shape;176;g2c414a1d0a2_0_33"/>
          <p:cNvSpPr/>
          <p:nvPr/>
        </p:nvSpPr>
        <p:spPr>
          <a:xfrm>
            <a:off x="4886750" y="2409350"/>
            <a:ext cx="182400" cy="213000"/>
          </a:xfrm>
          <a:prstGeom prst="donut">
            <a:avLst>
              <a:gd name="adj"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7" name="Google Shape;177;g2c414a1d0a2_0_33"/>
          <p:cNvSpPr/>
          <p:nvPr/>
        </p:nvSpPr>
        <p:spPr>
          <a:xfrm>
            <a:off x="9478880" y="3511322"/>
            <a:ext cx="59400" cy="124200"/>
          </a:xfrm>
          <a:prstGeom prst="flowChartSummingJunction">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8" name="Google Shape;178;g2c414a1d0a2_0_33"/>
          <p:cNvSpPr/>
          <p:nvPr/>
        </p:nvSpPr>
        <p:spPr>
          <a:xfrm>
            <a:off x="4948251" y="3679830"/>
            <a:ext cx="59400" cy="124200"/>
          </a:xfrm>
          <a:prstGeom prst="flowChartSummingJunction">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latin typeface="Calibri"/>
              <a:ea typeface="Calibri"/>
              <a:cs typeface="Calibri"/>
              <a:sym typeface="Calibri"/>
            </a:endParaRPr>
          </a:p>
        </p:txBody>
      </p:sp>
      <p:sp>
        <p:nvSpPr>
          <p:cNvPr id="179" name="Google Shape;179;g2c414a1d0a2_0_33"/>
          <p:cNvSpPr/>
          <p:nvPr/>
        </p:nvSpPr>
        <p:spPr>
          <a:xfrm>
            <a:off x="6891450" y="2252800"/>
            <a:ext cx="167400" cy="243300"/>
          </a:xfrm>
          <a:prstGeom prst="triangle">
            <a:avLst>
              <a:gd name="adj"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0" name="Google Shape;180;g2c414a1d0a2_0_33"/>
          <p:cNvSpPr/>
          <p:nvPr/>
        </p:nvSpPr>
        <p:spPr>
          <a:xfrm>
            <a:off x="7348650" y="3472000"/>
            <a:ext cx="167400" cy="243300"/>
          </a:xfrm>
          <a:prstGeom prst="triangle">
            <a:avLst>
              <a:gd name="adj"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1" name="Google Shape;181;g2c414a1d0a2_0_33"/>
          <p:cNvSpPr/>
          <p:nvPr/>
        </p:nvSpPr>
        <p:spPr>
          <a:xfrm>
            <a:off x="4894250" y="4328725"/>
            <a:ext cx="167400" cy="243300"/>
          </a:xfrm>
          <a:prstGeom prst="triangle">
            <a:avLst>
              <a:gd name="adj"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2" name="Google Shape;182;g2c414a1d0a2_0_3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c1e0f07581_2_0"/>
          <p:cNvSpPr txBox="1">
            <a:spLocks noGrp="1"/>
          </p:cNvSpPr>
          <p:nvPr>
            <p:ph type="title"/>
          </p:nvPr>
        </p:nvSpPr>
        <p:spPr>
          <a:xfrm>
            <a:off x="838200" y="927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 1</a:t>
            </a:r>
            <a:br>
              <a:rPr lang="en-US" b="1"/>
            </a:br>
            <a:r>
              <a:rPr lang="en-US" sz="2833" b="1"/>
              <a:t>IAG 1.3b and IAG 1.3c</a:t>
            </a:r>
            <a:endParaRPr sz="4433" b="1"/>
          </a:p>
        </p:txBody>
      </p:sp>
      <p:pic>
        <p:nvPicPr>
          <p:cNvPr id="188" name="Google Shape;188;g2c1e0f07581_2_0"/>
          <p:cNvPicPr preferRelativeResize="0"/>
          <p:nvPr/>
        </p:nvPicPr>
        <p:blipFill>
          <a:blip r:embed="rId3">
            <a:alphaModFix/>
          </a:blip>
          <a:stretch>
            <a:fillRect/>
          </a:stretch>
        </p:blipFill>
        <p:spPr>
          <a:xfrm>
            <a:off x="5527800" y="530450"/>
            <a:ext cx="6040151" cy="6040151"/>
          </a:xfrm>
          <a:prstGeom prst="rect">
            <a:avLst/>
          </a:prstGeom>
          <a:noFill/>
          <a:ln>
            <a:noFill/>
          </a:ln>
        </p:spPr>
      </p:pic>
      <p:sp>
        <p:nvSpPr>
          <p:cNvPr id="189" name="Google Shape;189;g2c1e0f07581_2_0"/>
          <p:cNvSpPr txBox="1">
            <a:spLocks noGrp="1"/>
          </p:cNvSpPr>
          <p:nvPr>
            <p:ph type="body" idx="1"/>
          </p:nvPr>
        </p:nvSpPr>
        <p:spPr>
          <a:xfrm>
            <a:off x="838200" y="2257425"/>
            <a:ext cx="4760700" cy="3919500"/>
          </a:xfrm>
          <a:prstGeom prst="rect">
            <a:avLst/>
          </a:prstGeom>
        </p:spPr>
        <p:txBody>
          <a:bodyPr spcFirstLastPara="1" wrap="square" lIns="91425" tIns="45700" rIns="91425" bIns="45700" anchor="t" anchorCtr="0">
            <a:normAutofit fontScale="85000" lnSpcReduction="20000"/>
          </a:bodyPr>
          <a:lstStyle/>
          <a:p>
            <a:pPr marL="457200" lvl="0" indent="-325755" algn="l" rtl="0">
              <a:spcBef>
                <a:spcPts val="1000"/>
              </a:spcBef>
              <a:spcAft>
                <a:spcPts val="0"/>
              </a:spcAft>
              <a:buSzPct val="64812"/>
              <a:buChar char="•"/>
            </a:pPr>
            <a:r>
              <a:rPr lang="en-US" sz="2777"/>
              <a:t>SIRGAS Stations</a:t>
            </a:r>
            <a:br>
              <a:rPr lang="en-US" sz="2777"/>
            </a:br>
            <a:r>
              <a:rPr lang="en-US" sz="1027"/>
              <a:t> </a:t>
            </a:r>
            <a:endParaRPr sz="1027"/>
          </a:p>
          <a:p>
            <a:pPr marL="457200" lvl="0" indent="-324525" algn="l" rtl="0">
              <a:spcBef>
                <a:spcPts val="0"/>
              </a:spcBef>
              <a:spcAft>
                <a:spcPts val="0"/>
              </a:spcAft>
              <a:buSzPct val="63992"/>
              <a:buChar char="•"/>
            </a:pPr>
            <a:r>
              <a:rPr lang="en-US" sz="2777"/>
              <a:t>Multi-GNSS predominant</a:t>
            </a:r>
            <a:br>
              <a:rPr lang="en-US" sz="2777"/>
            </a:br>
            <a:endParaRPr sz="1027"/>
          </a:p>
          <a:p>
            <a:pPr marL="457200" lvl="0" indent="-324525" algn="l" rtl="0">
              <a:spcBef>
                <a:spcPts val="0"/>
              </a:spcBef>
              <a:spcAft>
                <a:spcPts val="0"/>
              </a:spcAft>
              <a:buSzPct val="63992"/>
              <a:buChar char="•"/>
            </a:pPr>
            <a:r>
              <a:rPr lang="en-US" sz="2777"/>
              <a:t>Distribution is for SIRGAS-N (all stations now in SIRGAS)</a:t>
            </a:r>
            <a:br>
              <a:rPr lang="en-US" sz="2777"/>
            </a:br>
            <a:endParaRPr sz="1127"/>
          </a:p>
          <a:p>
            <a:pPr marL="457200" lvl="0" indent="-324525" algn="l" rtl="0">
              <a:spcBef>
                <a:spcPts val="0"/>
              </a:spcBef>
              <a:spcAft>
                <a:spcPts val="0"/>
              </a:spcAft>
              <a:buSzPct val="63992"/>
              <a:buChar char="•"/>
            </a:pPr>
            <a:r>
              <a:rPr lang="en-US" sz="2777"/>
              <a:t>Future inclusion of some North America stations</a:t>
            </a:r>
            <a:endParaRPr sz="2777"/>
          </a:p>
          <a:p>
            <a:pPr marL="0" lvl="0" indent="0" algn="l" rtl="0">
              <a:spcBef>
                <a:spcPts val="1000"/>
              </a:spcBef>
              <a:spcAft>
                <a:spcPts val="0"/>
              </a:spcAft>
              <a:buNone/>
            </a:pPr>
            <a:endParaRPr/>
          </a:p>
          <a:p>
            <a:pPr marL="457200" lvl="0" indent="-325755" algn="l" rtl="0">
              <a:spcBef>
                <a:spcPts val="1000"/>
              </a:spcBef>
              <a:spcAft>
                <a:spcPts val="0"/>
              </a:spcAft>
              <a:buSzPct val="156521"/>
              <a:buChar char="•"/>
            </a:pPr>
            <a:r>
              <a:rPr lang="en-US"/>
              <a:t>Training</a:t>
            </a:r>
            <a:br>
              <a:rPr lang="en-US"/>
            </a:br>
            <a:endParaRPr sz="1150"/>
          </a:p>
          <a:p>
            <a:pPr marL="457200" lvl="0" indent="-325755" algn="just" rtl="0">
              <a:lnSpc>
                <a:spcPct val="93000"/>
              </a:lnSpc>
              <a:spcBef>
                <a:spcPts val="0"/>
              </a:spcBef>
              <a:spcAft>
                <a:spcPts val="0"/>
              </a:spcAft>
              <a:buSzPct val="120000"/>
              <a:buChar char="•"/>
            </a:pPr>
            <a:r>
              <a:rPr lang="en-US" sz="1500" b="1" i="1">
                <a:solidFill>
                  <a:srgbClr val="000099"/>
                </a:solidFill>
              </a:rPr>
              <a:t>2023 - 8th SIRGAS School on Reference System –  Heredia and San José, Costa Rica</a:t>
            </a:r>
            <a:br>
              <a:rPr lang="en-US" sz="1500" b="1" i="1">
                <a:solidFill>
                  <a:srgbClr val="000099"/>
                </a:solidFill>
              </a:rPr>
            </a:br>
            <a:endParaRPr sz="1500" b="1" i="1">
              <a:solidFill>
                <a:srgbClr val="000099"/>
              </a:solidFill>
            </a:endParaRPr>
          </a:p>
          <a:p>
            <a:pPr marL="457200" lvl="0" indent="-325755" algn="l" rtl="0">
              <a:lnSpc>
                <a:spcPct val="93000"/>
              </a:lnSpc>
              <a:spcBef>
                <a:spcPts val="0"/>
              </a:spcBef>
              <a:spcAft>
                <a:spcPts val="0"/>
              </a:spcAft>
              <a:buSzPct val="120000"/>
              <a:buChar char="•"/>
            </a:pPr>
            <a:r>
              <a:rPr lang="en-US" sz="1500">
                <a:solidFill>
                  <a:srgbClr val="51585F"/>
                </a:solidFill>
                <a:latin typeface="Arial"/>
                <a:ea typeface="Arial"/>
                <a:cs typeface="Arial"/>
                <a:sym typeface="Arial"/>
              </a:rPr>
              <a:t>July 3 to 7, 2023, 55 assistants from Chile, Colombia, Costa Rica, Ecuador, Brazil, Mexico, Panama and Republica Dominicana.</a:t>
            </a:r>
            <a:endParaRPr/>
          </a:p>
        </p:txBody>
      </p:sp>
      <p:sp>
        <p:nvSpPr>
          <p:cNvPr id="190" name="Google Shape;190;g2c1e0f07581_2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c1e0f07581_2_35"/>
          <p:cNvSpPr txBox="1">
            <a:spLocks noGrp="1"/>
          </p:cNvSpPr>
          <p:nvPr>
            <p:ph type="title"/>
          </p:nvPr>
        </p:nvSpPr>
        <p:spPr>
          <a:xfrm>
            <a:off x="838200" y="9271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SIRGAS WG 1 - cont</a:t>
            </a:r>
            <a:br>
              <a:rPr lang="en-US" b="1"/>
            </a:br>
            <a:r>
              <a:rPr lang="en-US" sz="2833" b="1"/>
              <a:t>IAG 1.3b and IAG 1.3c</a:t>
            </a:r>
            <a:endParaRPr sz="4433" b="1"/>
          </a:p>
        </p:txBody>
      </p:sp>
      <p:pic>
        <p:nvPicPr>
          <p:cNvPr id="196" name="Google Shape;196;g2c1e0f07581_2_35"/>
          <p:cNvPicPr preferRelativeResize="0"/>
          <p:nvPr/>
        </p:nvPicPr>
        <p:blipFill>
          <a:blip r:embed="rId3">
            <a:alphaModFix/>
          </a:blip>
          <a:stretch>
            <a:fillRect/>
          </a:stretch>
        </p:blipFill>
        <p:spPr>
          <a:xfrm>
            <a:off x="5537650" y="525525"/>
            <a:ext cx="6040151" cy="6040151"/>
          </a:xfrm>
          <a:prstGeom prst="rect">
            <a:avLst/>
          </a:prstGeom>
          <a:noFill/>
          <a:ln>
            <a:noFill/>
          </a:ln>
        </p:spPr>
      </p:pic>
      <p:sp>
        <p:nvSpPr>
          <p:cNvPr id="197" name="Google Shape;197;g2c1e0f07581_2_35"/>
          <p:cNvSpPr txBox="1">
            <a:spLocks noGrp="1"/>
          </p:cNvSpPr>
          <p:nvPr>
            <p:ph type="body" idx="1"/>
          </p:nvPr>
        </p:nvSpPr>
        <p:spPr>
          <a:xfrm>
            <a:off x="838200" y="2257425"/>
            <a:ext cx="4882500" cy="3919500"/>
          </a:xfrm>
          <a:prstGeom prst="rect">
            <a:avLst/>
          </a:prstGeom>
        </p:spPr>
        <p:txBody>
          <a:bodyPr spcFirstLastPara="1" wrap="square" lIns="91425" tIns="45700" rIns="91425" bIns="45700" anchor="t" anchorCtr="0">
            <a:normAutofit fontScale="92500" lnSpcReduction="20000"/>
          </a:bodyPr>
          <a:lstStyle/>
          <a:p>
            <a:pPr marL="457200" lvl="0" indent="-347027" algn="l" rtl="0">
              <a:lnSpc>
                <a:spcPct val="100000"/>
              </a:lnSpc>
              <a:spcBef>
                <a:spcPts val="1000"/>
              </a:spcBef>
              <a:spcAft>
                <a:spcPts val="0"/>
              </a:spcAft>
              <a:buSzPct val="66845"/>
              <a:buChar char="•"/>
            </a:pPr>
            <a:r>
              <a:rPr lang="en-US" sz="3016"/>
              <a:t>SIRGAS-C core network </a:t>
            </a:r>
            <a:endParaRPr sz="3016"/>
          </a:p>
          <a:p>
            <a:pPr marL="457200" lvl="0" indent="-347027" algn="l" rtl="0">
              <a:lnSpc>
                <a:spcPct val="100000"/>
              </a:lnSpc>
              <a:spcBef>
                <a:spcPts val="1000"/>
              </a:spcBef>
              <a:spcAft>
                <a:spcPts val="0"/>
              </a:spcAft>
              <a:buSzPct val="66845"/>
              <a:buChar char="•"/>
            </a:pPr>
            <a:r>
              <a:rPr lang="en-US" sz="3016" b="1"/>
              <a:t>Primary densification of ITRF</a:t>
            </a:r>
            <a:endParaRPr sz="3016" b="1"/>
          </a:p>
          <a:p>
            <a:pPr marL="457200" lvl="0" indent="-347027" algn="l" rtl="0">
              <a:lnSpc>
                <a:spcPct val="100000"/>
              </a:lnSpc>
              <a:spcBef>
                <a:spcPts val="1000"/>
              </a:spcBef>
              <a:spcAft>
                <a:spcPts val="0"/>
              </a:spcAft>
              <a:buSzPct val="66845"/>
              <a:buChar char="•"/>
            </a:pPr>
            <a:r>
              <a:rPr lang="en-US" sz="3016"/>
              <a:t>Americas and the Caribbean</a:t>
            </a:r>
            <a:endParaRPr sz="3016"/>
          </a:p>
          <a:p>
            <a:pPr marL="457200" lvl="0" indent="-347027" algn="l" rtl="0">
              <a:lnSpc>
                <a:spcPct val="100000"/>
              </a:lnSpc>
              <a:spcBef>
                <a:spcPts val="1000"/>
              </a:spcBef>
              <a:spcAft>
                <a:spcPts val="0"/>
              </a:spcAft>
              <a:buSzPct val="66845"/>
              <a:buChar char="•"/>
            </a:pPr>
            <a:r>
              <a:rPr lang="en-US" sz="3016"/>
              <a:t>Good continental coverage </a:t>
            </a:r>
            <a:endParaRPr sz="3016"/>
          </a:p>
          <a:p>
            <a:pPr marL="457200" lvl="0" indent="-347027" algn="l" rtl="0">
              <a:lnSpc>
                <a:spcPct val="100000"/>
              </a:lnSpc>
              <a:spcBef>
                <a:spcPts val="1000"/>
              </a:spcBef>
              <a:spcAft>
                <a:spcPts val="0"/>
              </a:spcAft>
              <a:buSzPct val="66845"/>
              <a:buChar char="•"/>
            </a:pPr>
            <a:r>
              <a:rPr lang="en-US" sz="3016"/>
              <a:t>Stable site locations ensure long-term stability</a:t>
            </a:r>
            <a:endParaRPr sz="3016"/>
          </a:p>
          <a:p>
            <a:pPr marL="457200" lvl="0" indent="-347027" algn="l" rtl="0">
              <a:lnSpc>
                <a:spcPct val="100000"/>
              </a:lnSpc>
              <a:spcBef>
                <a:spcPts val="1000"/>
              </a:spcBef>
              <a:spcAft>
                <a:spcPts val="0"/>
              </a:spcAft>
              <a:buSzPct val="66845"/>
              <a:buChar char="•"/>
            </a:pPr>
            <a:r>
              <a:rPr lang="en-US" sz="3016" b="1"/>
              <a:t>Combines IAG 1.3b &amp; 1.3c</a:t>
            </a:r>
            <a:endParaRPr sz="3016" b="1"/>
          </a:p>
          <a:p>
            <a:pPr marL="457200" lvl="0" indent="-347027" algn="l" rtl="0">
              <a:lnSpc>
                <a:spcPct val="100000"/>
              </a:lnSpc>
              <a:spcBef>
                <a:spcPts val="1000"/>
              </a:spcBef>
              <a:spcAft>
                <a:spcPts val="50"/>
              </a:spcAft>
              <a:buSzPct val="66845"/>
              <a:buChar char="•"/>
            </a:pPr>
            <a:r>
              <a:rPr lang="en-US" sz="3016" b="1"/>
              <a:t>Select stations used in IGS solutions for ITRF</a:t>
            </a:r>
            <a:endParaRPr sz="3016" b="1"/>
          </a:p>
        </p:txBody>
      </p:sp>
      <p:sp>
        <p:nvSpPr>
          <p:cNvPr id="198" name="Google Shape;198;g2c1e0f07581_2_3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2036</Words>
  <Application>Microsoft Office PowerPoint</Application>
  <PresentationFormat>Widescreen</PresentationFormat>
  <Paragraphs>256</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Update to the UN Subcommittee on Geodesy  4th Plenary Session</vt:lpstr>
      <vt:lpstr>History of UN-GGIM: Americas</vt:lpstr>
      <vt:lpstr>Structure of UN-GGIM: Americas</vt:lpstr>
      <vt:lpstr>Geodetic Reference Frame for the  Americas (GRFA)</vt:lpstr>
      <vt:lpstr>SIRGAS Structure</vt:lpstr>
      <vt:lpstr>SIRGAS WG 1 IAG 1.3b</vt:lpstr>
      <vt:lpstr>SIRGAS WG 1 - cont IAG 1.3c</vt:lpstr>
      <vt:lpstr>SIRGAS WG 1 IAG 1.3b and IAG 1.3c</vt:lpstr>
      <vt:lpstr>SIRGAS WG 1 - cont IAG 1.3b and IAG 1.3c</vt:lpstr>
      <vt:lpstr>SIRGAS WG 1 - cont IAG 1.3b and IAG 1.3c</vt:lpstr>
      <vt:lpstr>SIRGAS WG 2</vt:lpstr>
      <vt:lpstr>SIRGAS WG 2</vt:lpstr>
      <vt:lpstr>SIRGAS WG 3 IAG 2.4b</vt:lpstr>
      <vt:lpstr>SIRGAS WG 3 - cont IAG 2.4b</vt:lpstr>
      <vt:lpstr>SIRGAS WG3 - NAGPD2022 (Alpha)  IAG 2.4c</vt:lpstr>
      <vt:lpstr>SIRGAS WG 3 - cont IAG 2.4b</vt:lpstr>
      <vt:lpstr>SIRGAS WG 3 -  Training activities</vt:lpstr>
      <vt:lpstr>ACADEMIC NETWORK   UN-GGIM: AMERICAS </vt:lpstr>
      <vt:lpstr>PowerPoint Presentation</vt:lpstr>
      <vt:lpstr>Joint Action Plan: Outcomes of the Aguascalientes Declaration</vt:lpstr>
      <vt:lpstr>FIG Americas CDN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to the UN Subcommittee on Geodesy  4th Plenary Session</dc:title>
  <dc:creator>Dan Roman</dc:creator>
  <cp:lastModifiedBy>Dan Roman</cp:lastModifiedBy>
  <cp:revision>1</cp:revision>
  <dcterms:created xsi:type="dcterms:W3CDTF">2024-03-07T00:03:27Z</dcterms:created>
  <dcterms:modified xsi:type="dcterms:W3CDTF">2024-04-08T16:45:31Z</dcterms:modified>
</cp:coreProperties>
</file>