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2"/>
  </p:notesMasterIdLst>
  <p:sldIdLst>
    <p:sldId id="257" r:id="rId2"/>
    <p:sldId id="283" r:id="rId3"/>
    <p:sldId id="307" r:id="rId4"/>
    <p:sldId id="308" r:id="rId5"/>
    <p:sldId id="256" r:id="rId6"/>
    <p:sldId id="267" r:id="rId7"/>
    <p:sldId id="273" r:id="rId8"/>
    <p:sldId id="277" r:id="rId9"/>
    <p:sldId id="309" r:id="rId10"/>
    <p:sldId id="312" r:id="rId11"/>
    <p:sldId id="316" r:id="rId12"/>
    <p:sldId id="313" r:id="rId13"/>
    <p:sldId id="315" r:id="rId14"/>
    <p:sldId id="280" r:id="rId15"/>
    <p:sldId id="278" r:id="rId16"/>
    <p:sldId id="279" r:id="rId17"/>
    <p:sldId id="290" r:id="rId18"/>
    <p:sldId id="263" r:id="rId19"/>
    <p:sldId id="292" r:id="rId20"/>
    <p:sldId id="293" r:id="rId21"/>
    <p:sldId id="294" r:id="rId22"/>
    <p:sldId id="295" r:id="rId23"/>
    <p:sldId id="296" r:id="rId24"/>
    <p:sldId id="297" r:id="rId25"/>
    <p:sldId id="268" r:id="rId26"/>
    <p:sldId id="299" r:id="rId27"/>
    <p:sldId id="300" r:id="rId28"/>
    <p:sldId id="287" r:id="rId29"/>
    <p:sldId id="275" r:id="rId30"/>
    <p:sldId id="271" r:id="rId31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28" userDrawn="1">
          <p15:clr>
            <a:srgbClr val="A4A3A4"/>
          </p15:clr>
        </p15:guide>
        <p15:guide id="4" pos="432" userDrawn="1">
          <p15:clr>
            <a:srgbClr val="A4A3A4"/>
          </p15:clr>
        </p15:guide>
        <p15:guide id="5" orient="horz" pos="492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325" autoAdjust="0"/>
  </p:normalViewPr>
  <p:slideViewPr>
    <p:cSldViewPr snapToGrid="0" snapToObjects="1">
      <p:cViewPr varScale="1">
        <p:scale>
          <a:sx n="79" d="100"/>
          <a:sy n="79" d="100"/>
        </p:scale>
        <p:origin x="1478" y="58"/>
      </p:cViewPr>
      <p:guideLst>
        <p:guide orient="horz" pos="1620"/>
        <p:guide pos="2880"/>
        <p:guide pos="5328"/>
        <p:guide pos="432"/>
        <p:guide orient="horz" pos="492"/>
        <p:guide orient="horz" pos="2772"/>
      </p:guideLst>
    </p:cSldViewPr>
  </p:slideViewPr>
  <p:notesTextViewPr>
    <p:cViewPr>
      <p:scale>
        <a:sx n="202" d="100"/>
        <a:sy n="202" d="100"/>
      </p:scale>
      <p:origin x="0" y="0"/>
    </p:cViewPr>
  </p:notesTextViewPr>
  <p:notesViewPr>
    <p:cSldViewPr snapToGrid="0" snapToObjects="1">
      <p:cViewPr varScale="1">
        <p:scale>
          <a:sx n="62" d="100"/>
          <a:sy n="62" d="100"/>
        </p:scale>
        <p:origin x="2371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C06CC-0198-476D-AAFB-40F8AC8B0E88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CDE0E-0588-4364-ABD5-59A129B54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4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7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5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56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41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31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65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3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47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d2a2f6de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d2a2f6de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09dcb0e2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609dcb0e2a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g609dcb0e2a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09dcb0e2a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609dcb0e2a_1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609dcb0e2a_1_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64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ff69b4a4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5ff69b4a47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5ff69b4a47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d2a2f6de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d2a2f6de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d2a2f6deb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d2a2f6deb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511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d2a2f6de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d2a2f6de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d4558db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0d4558db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09dcb0e2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609dcb0e2a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609dcb0e2a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d4558db2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0d4558db2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d4558db2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0d4558db2f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13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12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2c64c054ac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22c64c054ac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5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c64c054ac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22c64c054ac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2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21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4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CDE0E-0588-4364-ABD5-59A129B548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79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09dcb0e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609dcb0e2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g609dcb0e2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943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6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53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rmAutofit/>
          </a:bodyPr>
          <a:lstStyle>
            <a:lvl1pPr marL="457200" lvl="0" indent="-2857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1pPr>
            <a:lvl2pPr marL="914400" lvl="1" indent="-2730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2pPr>
            <a:lvl3pPr marL="1371600" lvl="2" indent="-2730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■"/>
              <a:defRPr/>
            </a:lvl3pPr>
            <a:lvl4pPr marL="1828800" lvl="3" indent="-2730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/>
            </a:lvl4pPr>
            <a:lvl5pPr marL="2286000" lvl="4" indent="-2730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5pPr>
            <a:lvl6pPr marL="2743200" lvl="5" indent="-2730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■"/>
              <a:defRPr/>
            </a:lvl6pPr>
            <a:lvl7pPr marL="3200400" lvl="6" indent="-2730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/>
            </a:lvl7pPr>
            <a:lvl8pPr marL="3657600" lvl="7" indent="-2730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○"/>
              <a:defRPr/>
            </a:lvl8pPr>
            <a:lvl9pPr marL="4114800" lvl="8" indent="-27305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600"/>
              <a:buFont typeface="Calibri"/>
              <a:buNone/>
              <a:defRPr sz="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38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6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1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1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2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7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04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8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016A468-B10C-E94D-B4AE-FD48B5E66BC0}" type="datetimeFigureOut">
              <a:rPr lang="en-US" smtClean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9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7.png"/><Relationship Id="rId4" Type="http://schemas.openxmlformats.org/officeDocument/2006/relationships/image" Target="../media/image43.jp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8.jpg"/><Relationship Id="rId5" Type="http://schemas.openxmlformats.org/officeDocument/2006/relationships/image" Target="../media/image55.JP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42.png"/><Relationship Id="rId9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38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0.png"/><Relationship Id="rId4" Type="http://schemas.openxmlformats.org/officeDocument/2006/relationships/image" Target="../media/image7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hyperlink" Target="mailto:ryan.hippenstiel@noaa.gov" TargetMode="External"/><Relationship Id="rId5" Type="http://schemas.openxmlformats.org/officeDocument/2006/relationships/hyperlink" Target="https://www.ngs.noaa.gov/" TargetMode="Externa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16.jp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6;p27">
            <a:extLst>
              <a:ext uri="{FF2B5EF4-FFF2-40B4-BE49-F238E27FC236}">
                <a16:creationId xmlns:a16="http://schemas.microsoft.com/office/drawing/2014/main" id="{79C8B87E-486C-49C2-B7BA-88B912FB3BCD}"/>
              </a:ext>
            </a:extLst>
          </p:cNvPr>
          <p:cNvSpPr txBox="1"/>
          <p:nvPr/>
        </p:nvSpPr>
        <p:spPr>
          <a:xfrm>
            <a:off x="53340" y="2203123"/>
            <a:ext cx="3162300" cy="22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"Tying" It All Together: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NGS Field Operations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1F1F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NGS Webinar Series</a:t>
            </a:r>
            <a:endParaRPr dirty="0">
              <a:solidFill>
                <a:srgbClr val="1F1F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F1F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March 21, 2024</a:t>
            </a:r>
            <a:endParaRPr dirty="0">
              <a:solidFill>
                <a:srgbClr val="1F1F1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Ryan Hippenstiel, PLS</a:t>
            </a:r>
            <a:endParaRPr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NGS Field Ops Branch Chief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Observers on a Bilby Tower">
            <a:extLst>
              <a:ext uri="{FF2B5EF4-FFF2-40B4-BE49-F238E27FC236}">
                <a16:creationId xmlns:a16="http://schemas.microsoft.com/office/drawing/2014/main" id="{7F2A9AD2-5382-46B7-AF2B-D8CE42BFCC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44"/>
          <a:stretch/>
        </p:blipFill>
        <p:spPr>
          <a:xfrm>
            <a:off x="3303632" y="1474621"/>
            <a:ext cx="1554936" cy="3317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Field technicians at CORS install">
            <a:extLst>
              <a:ext uri="{FF2B5EF4-FFF2-40B4-BE49-F238E27FC236}">
                <a16:creationId xmlns:a16="http://schemas.microsoft.com/office/drawing/2014/main" id="{D5D13F1C-2693-4EAC-BBF2-9424EC4DF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589" y="3203169"/>
            <a:ext cx="2118360" cy="15887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Field surveyors setting up equipment for deflection of the vertical observations">
            <a:extLst>
              <a:ext uri="{FF2B5EF4-FFF2-40B4-BE49-F238E27FC236}">
                <a16:creationId xmlns:a16="http://schemas.microsoft.com/office/drawing/2014/main" id="{E2DC2F79-8BC2-42E6-A4E4-2F518C54EC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514"/>
          <a:stretch/>
        </p:blipFill>
        <p:spPr>
          <a:xfrm>
            <a:off x="7126970" y="1474429"/>
            <a:ext cx="1834150" cy="3327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Field surveyor in Alaska">
            <a:extLst>
              <a:ext uri="{FF2B5EF4-FFF2-40B4-BE49-F238E27FC236}">
                <a16:creationId xmlns:a16="http://schemas.microsoft.com/office/drawing/2014/main" id="{ADC9018C-5F1A-4905-8FA2-BB200749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88" y="1474429"/>
            <a:ext cx="2118361" cy="15887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394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Tie Surveys &amp; Co-location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461342" y="1193910"/>
            <a:ext cx="2882750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Each technique center submits their own data and models of the international reference frame. 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This is ultimately combined to produce the ITRF.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As everyone here knows, the new NSRS will be aligned to the ITRF.</a:t>
            </a:r>
          </a:p>
        </p:txBody>
      </p:sp>
      <p:sp>
        <p:nvSpPr>
          <p:cNvPr id="2" name="Oval 1" descr="Exhibit depicting multiple models being developed for earth">
            <a:extLst>
              <a:ext uri="{FF2B5EF4-FFF2-40B4-BE49-F238E27FC236}">
                <a16:creationId xmlns:a16="http://schemas.microsoft.com/office/drawing/2014/main" id="{9D14E140-555D-460D-8465-CF0CCCA0E134}"/>
              </a:ext>
            </a:extLst>
          </p:cNvPr>
          <p:cNvSpPr/>
          <p:nvPr/>
        </p:nvSpPr>
        <p:spPr>
          <a:xfrm>
            <a:off x="4551399" y="1478892"/>
            <a:ext cx="3416440" cy="283732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 descr="Exhibit depicting multiple models being developed for earth">
            <a:extLst>
              <a:ext uri="{FF2B5EF4-FFF2-40B4-BE49-F238E27FC236}">
                <a16:creationId xmlns:a16="http://schemas.microsoft.com/office/drawing/2014/main" id="{03C6F49C-0F2B-494C-B098-3A9D37E2CD19}"/>
              </a:ext>
            </a:extLst>
          </p:cNvPr>
          <p:cNvSpPr/>
          <p:nvPr/>
        </p:nvSpPr>
        <p:spPr>
          <a:xfrm rot="662847">
            <a:off x="4660743" y="1601075"/>
            <a:ext cx="3416440" cy="283732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 descr="Exhibit depicting multiple models being developed for earth">
            <a:extLst>
              <a:ext uri="{FF2B5EF4-FFF2-40B4-BE49-F238E27FC236}">
                <a16:creationId xmlns:a16="http://schemas.microsoft.com/office/drawing/2014/main" id="{551EEFCF-F32A-4F5A-96D0-086AE8443C96}"/>
              </a:ext>
            </a:extLst>
          </p:cNvPr>
          <p:cNvSpPr/>
          <p:nvPr/>
        </p:nvSpPr>
        <p:spPr>
          <a:xfrm rot="20987131">
            <a:off x="4519503" y="1513309"/>
            <a:ext cx="3416439" cy="28373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Exhibit depicting multiple models being developed for earth">
            <a:extLst>
              <a:ext uri="{FF2B5EF4-FFF2-40B4-BE49-F238E27FC236}">
                <a16:creationId xmlns:a16="http://schemas.microsoft.com/office/drawing/2014/main" id="{C025C832-ADA0-4937-B3EA-FA27D34B86BC}"/>
              </a:ext>
            </a:extLst>
          </p:cNvPr>
          <p:cNvSpPr/>
          <p:nvPr/>
        </p:nvSpPr>
        <p:spPr>
          <a:xfrm rot="20987131">
            <a:off x="4671905" y="1598813"/>
            <a:ext cx="3416438" cy="283732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 descr="Exhibit depicting multiple models being developed for earth">
            <a:extLst>
              <a:ext uri="{FF2B5EF4-FFF2-40B4-BE49-F238E27FC236}">
                <a16:creationId xmlns:a16="http://schemas.microsoft.com/office/drawing/2014/main" id="{BEA3E113-DFF4-4F6D-9368-F653E7833B83}"/>
              </a:ext>
            </a:extLst>
          </p:cNvPr>
          <p:cNvSpPr/>
          <p:nvPr/>
        </p:nvSpPr>
        <p:spPr>
          <a:xfrm rot="1827504">
            <a:off x="7181131" y="1300033"/>
            <a:ext cx="213360" cy="3901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36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394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Tie Surveys &amp; Co-location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461342" y="1193910"/>
            <a:ext cx="2882750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Each technique center submits their own data and models of the international reference frame. 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This is ultimately combined to produce the ITRF.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As everyone here knows, the new NSRS will be aligned to the ITRF.</a:t>
            </a:r>
          </a:p>
        </p:txBody>
      </p:sp>
      <p:sp>
        <p:nvSpPr>
          <p:cNvPr id="2" name="Oval 1" descr="Exhibit depicting multiple models being tied together by co-location">
            <a:extLst>
              <a:ext uri="{FF2B5EF4-FFF2-40B4-BE49-F238E27FC236}">
                <a16:creationId xmlns:a16="http://schemas.microsoft.com/office/drawing/2014/main" id="{9D14E140-555D-460D-8465-CF0CCCA0E134}"/>
              </a:ext>
            </a:extLst>
          </p:cNvPr>
          <p:cNvSpPr/>
          <p:nvPr/>
        </p:nvSpPr>
        <p:spPr>
          <a:xfrm>
            <a:off x="4551399" y="1478892"/>
            <a:ext cx="3416440" cy="283732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 descr="Exhibit depicting multiple models being tied together by co-location">
            <a:extLst>
              <a:ext uri="{FF2B5EF4-FFF2-40B4-BE49-F238E27FC236}">
                <a16:creationId xmlns:a16="http://schemas.microsoft.com/office/drawing/2014/main" id="{03C6F49C-0F2B-494C-B098-3A9D37E2CD19}"/>
              </a:ext>
            </a:extLst>
          </p:cNvPr>
          <p:cNvSpPr/>
          <p:nvPr/>
        </p:nvSpPr>
        <p:spPr>
          <a:xfrm rot="662847">
            <a:off x="4687593" y="1494953"/>
            <a:ext cx="3416440" cy="283732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 descr="Exhibit depicting multiple models being tied together by co-location">
            <a:extLst>
              <a:ext uri="{FF2B5EF4-FFF2-40B4-BE49-F238E27FC236}">
                <a16:creationId xmlns:a16="http://schemas.microsoft.com/office/drawing/2014/main" id="{551EEFCF-F32A-4F5A-96D0-086AE8443C96}"/>
              </a:ext>
            </a:extLst>
          </p:cNvPr>
          <p:cNvSpPr/>
          <p:nvPr/>
        </p:nvSpPr>
        <p:spPr>
          <a:xfrm rot="20987131">
            <a:off x="4519503" y="1513309"/>
            <a:ext cx="3416439" cy="28373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Exhibit depicting multiple models being tied together by co-location">
            <a:extLst>
              <a:ext uri="{FF2B5EF4-FFF2-40B4-BE49-F238E27FC236}">
                <a16:creationId xmlns:a16="http://schemas.microsoft.com/office/drawing/2014/main" id="{C025C832-ADA0-4937-B3EA-FA27D34B86BC}"/>
              </a:ext>
            </a:extLst>
          </p:cNvPr>
          <p:cNvSpPr/>
          <p:nvPr/>
        </p:nvSpPr>
        <p:spPr>
          <a:xfrm rot="20987131">
            <a:off x="4551400" y="1515556"/>
            <a:ext cx="3416438" cy="283732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 descr="Exhibit depicting multiple models being tied together by co-location">
            <a:extLst>
              <a:ext uri="{FF2B5EF4-FFF2-40B4-BE49-F238E27FC236}">
                <a16:creationId xmlns:a16="http://schemas.microsoft.com/office/drawing/2014/main" id="{BEA3E113-DFF4-4F6D-9368-F653E7833B83}"/>
              </a:ext>
            </a:extLst>
          </p:cNvPr>
          <p:cNvSpPr/>
          <p:nvPr/>
        </p:nvSpPr>
        <p:spPr>
          <a:xfrm rot="1827504">
            <a:off x="7181131" y="1300033"/>
            <a:ext cx="213360" cy="3901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260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394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Tie Surveys &amp; Co-location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 descr="Exhibit depicting multiple models being tied together by co-location">
            <a:extLst>
              <a:ext uri="{FF2B5EF4-FFF2-40B4-BE49-F238E27FC236}">
                <a16:creationId xmlns:a16="http://schemas.microsoft.com/office/drawing/2014/main" id="{9D14E140-555D-460D-8465-CF0CCCA0E134}"/>
              </a:ext>
            </a:extLst>
          </p:cNvPr>
          <p:cNvSpPr/>
          <p:nvPr/>
        </p:nvSpPr>
        <p:spPr>
          <a:xfrm>
            <a:off x="4597969" y="1478892"/>
            <a:ext cx="3416440" cy="283732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C6F49C-0F2B-494C-B098-3A9D37E2CD19}"/>
              </a:ext>
            </a:extLst>
          </p:cNvPr>
          <p:cNvSpPr/>
          <p:nvPr/>
        </p:nvSpPr>
        <p:spPr>
          <a:xfrm rot="662847">
            <a:off x="4597969" y="1425675"/>
            <a:ext cx="3416440" cy="283732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 descr="Exhibit depicting multiple models being tied together by co-location">
            <a:extLst>
              <a:ext uri="{FF2B5EF4-FFF2-40B4-BE49-F238E27FC236}">
                <a16:creationId xmlns:a16="http://schemas.microsoft.com/office/drawing/2014/main" id="{551EEFCF-F32A-4F5A-96D0-086AE8443C96}"/>
              </a:ext>
            </a:extLst>
          </p:cNvPr>
          <p:cNvSpPr/>
          <p:nvPr/>
        </p:nvSpPr>
        <p:spPr>
          <a:xfrm rot="20987131">
            <a:off x="4597971" y="1523611"/>
            <a:ext cx="3416439" cy="28373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Exhibit depicting multiple models being tied together by co-location">
            <a:extLst>
              <a:ext uri="{FF2B5EF4-FFF2-40B4-BE49-F238E27FC236}">
                <a16:creationId xmlns:a16="http://schemas.microsoft.com/office/drawing/2014/main" id="{C025C832-ADA0-4937-B3EA-FA27D34B86BC}"/>
              </a:ext>
            </a:extLst>
          </p:cNvPr>
          <p:cNvSpPr/>
          <p:nvPr/>
        </p:nvSpPr>
        <p:spPr>
          <a:xfrm rot="20987131">
            <a:off x="4597970" y="1513309"/>
            <a:ext cx="3416438" cy="283732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 descr="Exhibit depicting multiple models being tied together by co-location">
            <a:extLst>
              <a:ext uri="{FF2B5EF4-FFF2-40B4-BE49-F238E27FC236}">
                <a16:creationId xmlns:a16="http://schemas.microsoft.com/office/drawing/2014/main" id="{BEA3E113-DFF4-4F6D-9368-F653E7833B83}"/>
              </a:ext>
            </a:extLst>
          </p:cNvPr>
          <p:cNvSpPr/>
          <p:nvPr/>
        </p:nvSpPr>
        <p:spPr>
          <a:xfrm rot="1827504">
            <a:off x="7181131" y="1300033"/>
            <a:ext cx="213360" cy="3901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 descr="Exhibit depicting multiple models being tied together by co-location">
            <a:extLst>
              <a:ext uri="{FF2B5EF4-FFF2-40B4-BE49-F238E27FC236}">
                <a16:creationId xmlns:a16="http://schemas.microsoft.com/office/drawing/2014/main" id="{F3D00D46-AA3C-4958-A185-101A929B031C}"/>
              </a:ext>
            </a:extLst>
          </p:cNvPr>
          <p:cNvSpPr/>
          <p:nvPr/>
        </p:nvSpPr>
        <p:spPr>
          <a:xfrm rot="9025508">
            <a:off x="6964315" y="4205508"/>
            <a:ext cx="213360" cy="3901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54;p28">
            <a:extLst>
              <a:ext uri="{FF2B5EF4-FFF2-40B4-BE49-F238E27FC236}">
                <a16:creationId xmlns:a16="http://schemas.microsoft.com/office/drawing/2014/main" id="{7EDE6F8A-3455-419F-BEA9-690F73AAE29C}"/>
              </a:ext>
            </a:extLst>
          </p:cNvPr>
          <p:cNvSpPr txBox="1"/>
          <p:nvPr/>
        </p:nvSpPr>
        <p:spPr>
          <a:xfrm>
            <a:off x="461342" y="1193910"/>
            <a:ext cx="2882750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Each technique center submits their own data and models of the international reference frame. 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This is ultimately combined to produce the ITRF.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As everyone here knows, the new NSRS will be aligned to the ITRF.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5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394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Tie Surveys &amp; Co-location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 descr="Exhibit depicting multiple models being tied together by co-location">
            <a:extLst>
              <a:ext uri="{FF2B5EF4-FFF2-40B4-BE49-F238E27FC236}">
                <a16:creationId xmlns:a16="http://schemas.microsoft.com/office/drawing/2014/main" id="{9D14E140-555D-460D-8465-CF0CCCA0E134}"/>
              </a:ext>
            </a:extLst>
          </p:cNvPr>
          <p:cNvSpPr/>
          <p:nvPr/>
        </p:nvSpPr>
        <p:spPr>
          <a:xfrm>
            <a:off x="4597968" y="1468187"/>
            <a:ext cx="3416440" cy="283732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 descr="Exhibit depicting multiple models being tied together by co-location">
            <a:extLst>
              <a:ext uri="{FF2B5EF4-FFF2-40B4-BE49-F238E27FC236}">
                <a16:creationId xmlns:a16="http://schemas.microsoft.com/office/drawing/2014/main" id="{03C6F49C-0F2B-494C-B098-3A9D37E2CD19}"/>
              </a:ext>
            </a:extLst>
          </p:cNvPr>
          <p:cNvSpPr/>
          <p:nvPr/>
        </p:nvSpPr>
        <p:spPr>
          <a:xfrm>
            <a:off x="4597968" y="1480124"/>
            <a:ext cx="3416440" cy="283732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 descr="Exhibit depicting multiple models being tied together by co-location">
            <a:extLst>
              <a:ext uri="{FF2B5EF4-FFF2-40B4-BE49-F238E27FC236}">
                <a16:creationId xmlns:a16="http://schemas.microsoft.com/office/drawing/2014/main" id="{551EEFCF-F32A-4F5A-96D0-086AE8443C96}"/>
              </a:ext>
            </a:extLst>
          </p:cNvPr>
          <p:cNvSpPr/>
          <p:nvPr/>
        </p:nvSpPr>
        <p:spPr>
          <a:xfrm>
            <a:off x="4597968" y="1504312"/>
            <a:ext cx="3416439" cy="28373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Exhibit depicting multiple models being tied together by co-location">
            <a:extLst>
              <a:ext uri="{FF2B5EF4-FFF2-40B4-BE49-F238E27FC236}">
                <a16:creationId xmlns:a16="http://schemas.microsoft.com/office/drawing/2014/main" id="{C025C832-ADA0-4937-B3EA-FA27D34B86BC}"/>
              </a:ext>
            </a:extLst>
          </p:cNvPr>
          <p:cNvSpPr/>
          <p:nvPr/>
        </p:nvSpPr>
        <p:spPr>
          <a:xfrm>
            <a:off x="4597967" y="1494010"/>
            <a:ext cx="3416438" cy="283732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 descr="Exhibit depicting multiple models being tied together by co-location">
            <a:extLst>
              <a:ext uri="{FF2B5EF4-FFF2-40B4-BE49-F238E27FC236}">
                <a16:creationId xmlns:a16="http://schemas.microsoft.com/office/drawing/2014/main" id="{BEA3E113-DFF4-4F6D-9368-F653E7833B83}"/>
              </a:ext>
            </a:extLst>
          </p:cNvPr>
          <p:cNvSpPr/>
          <p:nvPr/>
        </p:nvSpPr>
        <p:spPr>
          <a:xfrm rot="1827504">
            <a:off x="7181131" y="1300033"/>
            <a:ext cx="213360" cy="3901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 descr="Exhibit depicting multiple models being tied together by co-location">
            <a:extLst>
              <a:ext uri="{FF2B5EF4-FFF2-40B4-BE49-F238E27FC236}">
                <a16:creationId xmlns:a16="http://schemas.microsoft.com/office/drawing/2014/main" id="{F3D00D46-AA3C-4958-A185-101A929B031C}"/>
              </a:ext>
            </a:extLst>
          </p:cNvPr>
          <p:cNvSpPr/>
          <p:nvPr/>
        </p:nvSpPr>
        <p:spPr>
          <a:xfrm rot="9025508">
            <a:off x="6964315" y="4205508"/>
            <a:ext cx="213360" cy="3901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 descr="Exhibit depicting multiple models being tied together by co-location">
            <a:extLst>
              <a:ext uri="{FF2B5EF4-FFF2-40B4-BE49-F238E27FC236}">
                <a16:creationId xmlns:a16="http://schemas.microsoft.com/office/drawing/2014/main" id="{3A3A4FD3-BC85-479A-8BA0-DEABD7D764F5}"/>
              </a:ext>
            </a:extLst>
          </p:cNvPr>
          <p:cNvSpPr/>
          <p:nvPr/>
        </p:nvSpPr>
        <p:spPr>
          <a:xfrm rot="17421742">
            <a:off x="4353278" y="2312231"/>
            <a:ext cx="213360" cy="3901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54;p28">
            <a:extLst>
              <a:ext uri="{FF2B5EF4-FFF2-40B4-BE49-F238E27FC236}">
                <a16:creationId xmlns:a16="http://schemas.microsoft.com/office/drawing/2014/main" id="{49FAD25F-CE77-452A-A685-893CD48C2417}"/>
              </a:ext>
            </a:extLst>
          </p:cNvPr>
          <p:cNvSpPr txBox="1"/>
          <p:nvPr/>
        </p:nvSpPr>
        <p:spPr>
          <a:xfrm>
            <a:off x="461342" y="1193910"/>
            <a:ext cx="2882750" cy="337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Each technique center submits their own data and models of the international reference frame. 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This is ultimately combined to produce the ITRF.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As everyone here knows, the new NSRS will be aligned to the ITRF.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7145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9277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IERS/ITRF Work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396028" y="1157954"/>
            <a:ext cx="5166572" cy="3739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was an increase in tie surveys vectors from GNSS to DORIS, SLR, VBLI between 2014 to 2020 (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Altamimi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vectors from 212 to 253</a:t>
            </a:r>
          </a:p>
          <a:p>
            <a:pPr marL="914400" lvl="1" indent="-457200" defTabSz="9144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Vectors with discrepancy &lt;5mm from 64 to 96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endParaRPr lang="en-US" sz="16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Recent </a:t>
            </a:r>
            <a:r>
              <a:rPr lang="en-US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ctivit</a:t>
            </a:r>
            <a:r>
              <a:rPr lang="en-US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ies</a:t>
            </a:r>
            <a:endParaRPr lang="en-US"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Maui, HI (GNSS/SLR)</a:t>
            </a: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Westford, MA (GNSS/VLBI)</a:t>
            </a: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Stafford, VA (GNSS/SLR)</a:t>
            </a: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Table Mountain, CO (GNSS/Gravity)</a:t>
            </a:r>
          </a:p>
          <a:p>
            <a:pPr marL="7429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Mauna Kea, HI (VLBI/GNSS)</a:t>
            </a:r>
          </a:p>
          <a:p>
            <a:pPr marL="7429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Greenbelt/Goddard (All)</a:t>
            </a:r>
          </a:p>
          <a:p>
            <a:pPr marL="7429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Kokee</a:t>
            </a: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(VLBI/GNSS)</a:t>
            </a:r>
          </a:p>
          <a:p>
            <a:endParaRPr lang="en-US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" name="Picture 7" descr="Field surveyors standing next to a CORS with VLBI in the background">
            <a:extLst>
              <a:ext uri="{FF2B5EF4-FFF2-40B4-BE49-F238E27FC236}">
                <a16:creationId xmlns:a16="http://schemas.microsoft.com/office/drawing/2014/main" id="{514023E9-DE82-4CAE-BA19-54F8C2EFB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27" y="1157954"/>
            <a:ext cx="2733945" cy="36452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4797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5084" y="465205"/>
            <a:ext cx="47991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So why else do we do it?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SLR">
            <a:extLst>
              <a:ext uri="{FF2B5EF4-FFF2-40B4-BE49-F238E27FC236}">
                <a16:creationId xmlns:a16="http://schemas.microsoft.com/office/drawing/2014/main" id="{0F1CE0FD-75BD-4CC2-9892-56E497DB0A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4" t="2988" r="3180" b="11339"/>
          <a:stretch/>
        </p:blipFill>
        <p:spPr>
          <a:xfrm>
            <a:off x="6038489" y="1037905"/>
            <a:ext cx="2450427" cy="19299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Google Shape;106;p15" descr="Field observer setting up GNSS equipment with domed VLBI in the background">
            <a:extLst>
              <a:ext uri="{FF2B5EF4-FFF2-40B4-BE49-F238E27FC236}">
                <a16:creationId xmlns:a16="http://schemas.microsoft.com/office/drawing/2014/main" id="{E35C2F40-A8C4-41E7-ABD0-7EE12337AA1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8489" y="3122795"/>
            <a:ext cx="2450426" cy="18378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2FEFBA-D8CD-4A4B-9B0B-5BACF0BA71DC}"/>
              </a:ext>
            </a:extLst>
          </p:cNvPr>
          <p:cNvSpPr txBox="1"/>
          <p:nvPr/>
        </p:nvSpPr>
        <p:spPr>
          <a:xfrm>
            <a:off x="416378" y="1414635"/>
            <a:ext cx="517615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Enhanced partnerships due to Foundation CORS development has increased need and number of partners</a:t>
            </a:r>
          </a:p>
          <a:p>
            <a:pPr marL="342900" indent="-342900">
              <a:buSzPct val="10000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Growing interest in water levels and coastal resilience has increased the desire and need for tie surveys and layered data</a:t>
            </a:r>
          </a:p>
          <a:p>
            <a:pPr>
              <a:buSzPct val="100000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Researchers and scientists are striving for (and reporting in) mm’s, so the continued need for robust field surveying protocols is only growing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05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7431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So how do we do it?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57696" y="1299799"/>
            <a:ext cx="4145725" cy="201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Using passive marks as our fabric, we measure ties with terrestrial observations and align with GNSS…..for now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 goes through rigorous analysis and processing and is submitted to IERS via a SINEX file for incorporation in ITRF development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13" name="Google Shape;150;p21" descr="GNSS antenna and survey prism on same survey mount">
            <a:extLst>
              <a:ext uri="{FF2B5EF4-FFF2-40B4-BE49-F238E27FC236}">
                <a16:creationId xmlns:a16="http://schemas.microsoft.com/office/drawing/2014/main" id="{AF1EC85E-7295-4C3A-ABB1-BD03281FA00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3351" y="3174811"/>
            <a:ext cx="2134733" cy="16010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" name="Google Shape;156;p21" descr="GNSS antenna and survey prism on same survey pier">
            <a:extLst>
              <a:ext uri="{FF2B5EF4-FFF2-40B4-BE49-F238E27FC236}">
                <a16:creationId xmlns:a16="http://schemas.microsoft.com/office/drawing/2014/main" id="{48AFDADD-9591-4388-8F7D-60ACF04A3D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10482" b="26943"/>
          <a:stretch/>
        </p:blipFill>
        <p:spPr>
          <a:xfrm>
            <a:off x="6984122" y="1614798"/>
            <a:ext cx="2028704" cy="295522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4" name="Google Shape;157;p22" descr="Control diagram for VLBI survey">
            <a:extLst>
              <a:ext uri="{FF2B5EF4-FFF2-40B4-BE49-F238E27FC236}">
                <a16:creationId xmlns:a16="http://schemas.microsoft.com/office/drawing/2014/main" id="{CB12A372-5849-4E63-9603-218D6266CD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627" t="12229" r="26139" b="15886"/>
          <a:stretch/>
        </p:blipFill>
        <p:spPr>
          <a:xfrm>
            <a:off x="4382937" y="1126109"/>
            <a:ext cx="2495147" cy="196630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Google Shape;107;p15" descr="Field surveyor measuring SLR">
            <a:extLst>
              <a:ext uri="{FF2B5EF4-FFF2-40B4-BE49-F238E27FC236}">
                <a16:creationId xmlns:a16="http://schemas.microsoft.com/office/drawing/2014/main" id="{D52ECC60-EB02-4D9C-BD6F-EE878274DD1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1383" y="3274376"/>
            <a:ext cx="2825930" cy="173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408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299859" y="482033"/>
            <a:ext cx="2859719" cy="64305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Instrumentation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1" name="Google Shape;141;p20" descr="GNSS equipment with solar panel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08" y="1114990"/>
            <a:ext cx="1866356" cy="24884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" name="Picture 2" descr="Equipment deployed in Alaska to measure deflection of the vertical">
            <a:extLst>
              <a:ext uri="{FF2B5EF4-FFF2-40B4-BE49-F238E27FC236}">
                <a16:creationId xmlns:a16="http://schemas.microsoft.com/office/drawing/2014/main" id="{5F4E7BEA-FE45-4094-871D-926749149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529" y="1110531"/>
            <a:ext cx="2243592" cy="1683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bsolute laser tracking with VLBI in the background">
            <a:extLst>
              <a:ext uri="{FF2B5EF4-FFF2-40B4-BE49-F238E27FC236}">
                <a16:creationId xmlns:a16="http://schemas.microsoft.com/office/drawing/2014/main" id="{9DEC51AF-0950-4427-A6ED-BAF212B86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8" y="3639507"/>
            <a:ext cx="1866356" cy="1400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oogle Shape;155;p21" descr="Tripod adapter allowing for GNSS and total station observations simultaneously">
            <a:extLst>
              <a:ext uri="{FF2B5EF4-FFF2-40B4-BE49-F238E27FC236}">
                <a16:creationId xmlns:a16="http://schemas.microsoft.com/office/drawing/2014/main" id="{D094DC15-D428-44BD-BFBA-EED5111726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8668" r="28394" b="12648"/>
          <a:stretch/>
        </p:blipFill>
        <p:spPr>
          <a:xfrm>
            <a:off x="5209644" y="1569896"/>
            <a:ext cx="1960444" cy="26589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Google Shape;158;p21">
            <a:extLst>
              <a:ext uri="{FF2B5EF4-FFF2-40B4-BE49-F238E27FC236}">
                <a16:creationId xmlns:a16="http://schemas.microsoft.com/office/drawing/2014/main" id="{F90EC359-FA06-4C35-A81D-3810B74B77E6}"/>
              </a:ext>
            </a:extLst>
          </p:cNvPr>
          <p:cNvSpPr txBox="1"/>
          <p:nvPr/>
        </p:nvSpPr>
        <p:spPr>
          <a:xfrm>
            <a:off x="5759302" y="569693"/>
            <a:ext cx="3217183" cy="86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Multi-purpose Tripod Adapter (MTA)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Allows for simultaneous GNSS and terrestrial data collection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oogle Shape;150;p21" descr="Tripod adapter allowing for GNSS and total station observations simultaneously">
            <a:extLst>
              <a:ext uri="{FF2B5EF4-FFF2-40B4-BE49-F238E27FC236}">
                <a16:creationId xmlns:a16="http://schemas.microsoft.com/office/drawing/2014/main" id="{EF522018-3C13-4C51-85A4-E5FA1F1EEA4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17999" r="24089"/>
          <a:stretch/>
        </p:blipFill>
        <p:spPr>
          <a:xfrm>
            <a:off x="7299468" y="1569896"/>
            <a:ext cx="1570224" cy="203356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Google Shape;156;p21" descr="Tripod adapter allowing for GNSS and total station observations simultaneously">
            <a:extLst>
              <a:ext uri="{FF2B5EF4-FFF2-40B4-BE49-F238E27FC236}">
                <a16:creationId xmlns:a16="http://schemas.microsoft.com/office/drawing/2014/main" id="{2B9A7C17-0372-48CC-9965-DFC546BFCDA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0482" b="26943"/>
          <a:stretch/>
        </p:blipFill>
        <p:spPr>
          <a:xfrm>
            <a:off x="6269078" y="3084095"/>
            <a:ext cx="1629533" cy="19556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Google Shape;104;p15" descr="Field observer in front of 2 VLBI antennas">
            <a:extLst>
              <a:ext uri="{FF2B5EF4-FFF2-40B4-BE49-F238E27FC236}">
                <a16:creationId xmlns:a16="http://schemas.microsoft.com/office/drawing/2014/main" id="{E5E41C63-91D8-40D1-97EB-59743B0CCE2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00663" y="2899357"/>
            <a:ext cx="2479264" cy="1914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 descr="Field observer taking terrestrial measurements inside a building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256" y="2639357"/>
            <a:ext cx="3046989" cy="2285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9" name="Google Shape;149;p20" descr="Field surveyors taking measurements with equipment on a rooftop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0703" y="563490"/>
            <a:ext cx="2507765" cy="3343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335366"/>
            <a:ext cx="3723259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Absolute laser tracker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0.5 second angular accuracy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7 microns distance accuracy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Fully robotic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Atmospheric corrections applied real-time to each measurement</a:t>
            </a:r>
          </a:p>
          <a:p>
            <a:pPr marL="214313" lvl="2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Associated data collection software allows for real-time circle-fitting</a:t>
            </a:r>
          </a:p>
          <a:p>
            <a:pPr lvl="2"/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40F2B-8C7D-470C-9783-0F820D2B9D74}"/>
              </a:ext>
            </a:extLst>
          </p:cNvPr>
          <p:cNvSpPr txBox="1"/>
          <p:nvPr/>
        </p:nvSpPr>
        <p:spPr>
          <a:xfrm>
            <a:off x="6127198" y="685284"/>
            <a:ext cx="28330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Modular targeting setups </a:t>
            </a:r>
          </a:p>
          <a:p>
            <a:pPr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limited centering errors and easier portability</a:t>
            </a:r>
            <a:endParaRPr lang="en-US" sz="1800" dirty="0"/>
          </a:p>
        </p:txBody>
      </p:sp>
      <p:pic>
        <p:nvPicPr>
          <p:cNvPr id="7" name="Google Shape;164;p22" descr="Short modular tripod setup">
            <a:extLst>
              <a:ext uri="{FF2B5EF4-FFF2-40B4-BE49-F238E27FC236}">
                <a16:creationId xmlns:a16="http://schemas.microsoft.com/office/drawing/2014/main" id="{4471D6CC-C40F-4225-8362-A121047EE8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6323" t="50241" r="35839" b="23055"/>
          <a:stretch/>
        </p:blipFill>
        <p:spPr>
          <a:xfrm>
            <a:off x="7176406" y="1849714"/>
            <a:ext cx="1723009" cy="1579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Google Shape;165;p22" descr="Modular targeting setup on a 1 meter rod with tripod">
            <a:extLst>
              <a:ext uri="{FF2B5EF4-FFF2-40B4-BE49-F238E27FC236}">
                <a16:creationId xmlns:a16="http://schemas.microsoft.com/office/drawing/2014/main" id="{27BAF5B8-CA5E-477E-BCEE-761F6A04D4E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2843" y="2639357"/>
            <a:ext cx="1523485" cy="2285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 descr="Exhibit showing circle-fitting routine">
            <a:extLst>
              <a:ext uri="{FF2B5EF4-FFF2-40B4-BE49-F238E27FC236}">
                <a16:creationId xmlns:a16="http://schemas.microsoft.com/office/drawing/2014/main" id="{0BFA7FE1-DF28-4C9B-A999-8297AB379B8A}"/>
              </a:ext>
            </a:extLst>
          </p:cNvPr>
          <p:cNvCxnSpPr>
            <a:cxnSpLocks/>
            <a:stCxn id="186" idx="3"/>
          </p:cNvCxnSpPr>
          <p:nvPr/>
        </p:nvCxnSpPr>
        <p:spPr>
          <a:xfrm flipV="1">
            <a:off x="717876" y="2845969"/>
            <a:ext cx="3915998" cy="93817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Straight Connector 82" descr="Exhibit showing circle-fitting routine">
            <a:extLst>
              <a:ext uri="{FF2B5EF4-FFF2-40B4-BE49-F238E27FC236}">
                <a16:creationId xmlns:a16="http://schemas.microsoft.com/office/drawing/2014/main" id="{853CC2A7-873F-4D44-875F-DD2999204903}"/>
              </a:ext>
            </a:extLst>
          </p:cNvPr>
          <p:cNvCxnSpPr>
            <a:cxnSpLocks/>
            <a:stCxn id="186" idx="3"/>
            <a:endCxn id="5" idx="5"/>
          </p:cNvCxnSpPr>
          <p:nvPr/>
        </p:nvCxnSpPr>
        <p:spPr>
          <a:xfrm>
            <a:off x="717876" y="3784147"/>
            <a:ext cx="4430359" cy="85718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Straight Connector 79" descr="Exhibit showing circle-fitting routine">
            <a:extLst>
              <a:ext uri="{FF2B5EF4-FFF2-40B4-BE49-F238E27FC236}">
                <a16:creationId xmlns:a16="http://schemas.microsoft.com/office/drawing/2014/main" id="{38905331-CA2D-4BA7-A07B-FBC840F91000}"/>
              </a:ext>
            </a:extLst>
          </p:cNvPr>
          <p:cNvCxnSpPr>
            <a:cxnSpLocks/>
            <a:stCxn id="186" idx="3"/>
          </p:cNvCxnSpPr>
          <p:nvPr/>
        </p:nvCxnSpPr>
        <p:spPr>
          <a:xfrm>
            <a:off x="717876" y="3784147"/>
            <a:ext cx="3854124" cy="116965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2" name="Google Shape;172;p23" descr="Prism being used for field observations to perform circle-fitting on GNSS antenna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313" y="619157"/>
            <a:ext cx="2429495" cy="182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 descr="Prism being used for field observations to perform circle-fitting on GNSS antenna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9519" t="7275" r="24249" b="6420"/>
          <a:stretch/>
        </p:blipFill>
        <p:spPr>
          <a:xfrm>
            <a:off x="5274129" y="616983"/>
            <a:ext cx="1782922" cy="182429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153368" y="462293"/>
            <a:ext cx="2429495" cy="213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GNSS/DORIS antenna circle-fitting routine</a:t>
            </a:r>
          </a:p>
          <a:p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Series of observations is taken around the physical structure and manufacturer’s specs are used for offsets.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/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/>
            <a:endParaRPr sz="1350" dirty="0"/>
          </a:p>
        </p:txBody>
      </p:sp>
      <p:pic>
        <p:nvPicPr>
          <p:cNvPr id="8" name="Google Shape;183;p24" descr="Prism being used for field observations to perform circle-fitting on DORIS beacon">
            <a:extLst>
              <a:ext uri="{FF2B5EF4-FFF2-40B4-BE49-F238E27FC236}">
                <a16:creationId xmlns:a16="http://schemas.microsoft.com/office/drawing/2014/main" id="{E760177A-822B-4CC7-9886-BA88B8E965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4171" y="616983"/>
            <a:ext cx="1695011" cy="225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shot of circle-fitting dialogue box from survey softwar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7693" r="61667" b="39905"/>
          <a:stretch/>
        </p:blipFill>
        <p:spPr>
          <a:xfrm>
            <a:off x="6235714" y="2508430"/>
            <a:ext cx="2561815" cy="2445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 descr="Exhibit showing circle-fitting routine">
            <a:extLst>
              <a:ext uri="{FF2B5EF4-FFF2-40B4-BE49-F238E27FC236}">
                <a16:creationId xmlns:a16="http://schemas.microsoft.com/office/drawing/2014/main" id="{6D80ECEF-D684-468E-9BF3-D94E56FC3400}"/>
              </a:ext>
            </a:extLst>
          </p:cNvPr>
          <p:cNvSpPr/>
          <p:nvPr/>
        </p:nvSpPr>
        <p:spPr>
          <a:xfrm>
            <a:off x="3364260" y="2820127"/>
            <a:ext cx="2090057" cy="213367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 descr="Exhibit showing circle-fitting routine">
            <a:extLst>
              <a:ext uri="{FF2B5EF4-FFF2-40B4-BE49-F238E27FC236}">
                <a16:creationId xmlns:a16="http://schemas.microsoft.com/office/drawing/2014/main" id="{FD93438E-1104-4F12-AFA6-DDC9A75A5778}"/>
              </a:ext>
            </a:extLst>
          </p:cNvPr>
          <p:cNvCxnSpPr>
            <a:cxnSpLocks/>
          </p:cNvCxnSpPr>
          <p:nvPr/>
        </p:nvCxnSpPr>
        <p:spPr>
          <a:xfrm flipH="1">
            <a:off x="3445329" y="3886962"/>
            <a:ext cx="963959" cy="38295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 descr="Exhibit showing circle-fitting routine">
            <a:extLst>
              <a:ext uri="{FF2B5EF4-FFF2-40B4-BE49-F238E27FC236}">
                <a16:creationId xmlns:a16="http://schemas.microsoft.com/office/drawing/2014/main" id="{0DF74583-130F-46EA-BF0E-D4AE4B1C5305}"/>
              </a:ext>
            </a:extLst>
          </p:cNvPr>
          <p:cNvCxnSpPr>
            <a:cxnSpLocks/>
          </p:cNvCxnSpPr>
          <p:nvPr/>
        </p:nvCxnSpPr>
        <p:spPr>
          <a:xfrm flipH="1" flipV="1">
            <a:off x="3404795" y="3608614"/>
            <a:ext cx="982841" cy="278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 descr="Exhibit showing circle-fitting routine">
            <a:extLst>
              <a:ext uri="{FF2B5EF4-FFF2-40B4-BE49-F238E27FC236}">
                <a16:creationId xmlns:a16="http://schemas.microsoft.com/office/drawing/2014/main" id="{6D9EBB4E-2619-4974-986B-68688FAEEE34}"/>
              </a:ext>
            </a:extLst>
          </p:cNvPr>
          <p:cNvCxnSpPr>
            <a:cxnSpLocks/>
            <a:endCxn id="5" idx="1"/>
          </p:cNvCxnSpPr>
          <p:nvPr/>
        </p:nvCxnSpPr>
        <p:spPr>
          <a:xfrm flipH="1" flipV="1">
            <a:off x="3670342" y="3132596"/>
            <a:ext cx="738946" cy="7543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 descr="Exhibit showing circle-fitting routine">
            <a:extLst>
              <a:ext uri="{FF2B5EF4-FFF2-40B4-BE49-F238E27FC236}">
                <a16:creationId xmlns:a16="http://schemas.microsoft.com/office/drawing/2014/main" id="{745E2622-D874-4F23-B7DF-A3BBB61952A4}"/>
              </a:ext>
            </a:extLst>
          </p:cNvPr>
          <p:cNvCxnSpPr>
            <a:cxnSpLocks/>
          </p:cNvCxnSpPr>
          <p:nvPr/>
        </p:nvCxnSpPr>
        <p:spPr>
          <a:xfrm flipH="1" flipV="1">
            <a:off x="4050642" y="2871810"/>
            <a:ext cx="358219" cy="10151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 descr="Exhibit showing circle-fitting routine">
            <a:extLst>
              <a:ext uri="{FF2B5EF4-FFF2-40B4-BE49-F238E27FC236}">
                <a16:creationId xmlns:a16="http://schemas.microsoft.com/office/drawing/2014/main" id="{FD5DDEF7-2718-40B8-A690-70C0362B901B}"/>
              </a:ext>
            </a:extLst>
          </p:cNvPr>
          <p:cNvCxnSpPr>
            <a:cxnSpLocks/>
          </p:cNvCxnSpPr>
          <p:nvPr/>
        </p:nvCxnSpPr>
        <p:spPr>
          <a:xfrm flipV="1">
            <a:off x="4408861" y="2845969"/>
            <a:ext cx="244322" cy="10409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 descr="Exhibit showing circle-fitting routine">
            <a:extLst>
              <a:ext uri="{FF2B5EF4-FFF2-40B4-BE49-F238E27FC236}">
                <a16:creationId xmlns:a16="http://schemas.microsoft.com/office/drawing/2014/main" id="{9C0D4B3C-814B-4066-98C9-669B1B793AF1}"/>
              </a:ext>
            </a:extLst>
          </p:cNvPr>
          <p:cNvCxnSpPr>
            <a:cxnSpLocks/>
          </p:cNvCxnSpPr>
          <p:nvPr/>
        </p:nvCxnSpPr>
        <p:spPr>
          <a:xfrm>
            <a:off x="4408861" y="3886962"/>
            <a:ext cx="163139" cy="10668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 descr="Exhibit showing circle-fitting routine">
            <a:extLst>
              <a:ext uri="{FF2B5EF4-FFF2-40B4-BE49-F238E27FC236}">
                <a16:creationId xmlns:a16="http://schemas.microsoft.com/office/drawing/2014/main" id="{9B8B3CD0-9D55-4A24-BDBA-40777957BF76}"/>
              </a:ext>
            </a:extLst>
          </p:cNvPr>
          <p:cNvCxnSpPr>
            <a:cxnSpLocks/>
            <a:endCxn id="5" idx="5"/>
          </p:cNvCxnSpPr>
          <p:nvPr/>
        </p:nvCxnSpPr>
        <p:spPr>
          <a:xfrm>
            <a:off x="4409288" y="3886961"/>
            <a:ext cx="738947" cy="7543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 descr="Exhibit showing circle-fitting routine">
            <a:extLst>
              <a:ext uri="{FF2B5EF4-FFF2-40B4-BE49-F238E27FC236}">
                <a16:creationId xmlns:a16="http://schemas.microsoft.com/office/drawing/2014/main" id="{A5DC29E2-DA04-4823-8E9E-0040FA1E6700}"/>
              </a:ext>
            </a:extLst>
          </p:cNvPr>
          <p:cNvCxnSpPr>
            <a:cxnSpLocks/>
          </p:cNvCxnSpPr>
          <p:nvPr/>
        </p:nvCxnSpPr>
        <p:spPr>
          <a:xfrm flipH="1">
            <a:off x="3832626" y="3886961"/>
            <a:ext cx="595544" cy="8891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 descr="Exhibit showing circle-fitting routine">
            <a:extLst>
              <a:ext uri="{FF2B5EF4-FFF2-40B4-BE49-F238E27FC236}">
                <a16:creationId xmlns:a16="http://schemas.microsoft.com/office/drawing/2014/main" id="{DA3D3D70-32CE-4661-B9B7-D325DBBCA066}"/>
              </a:ext>
            </a:extLst>
          </p:cNvPr>
          <p:cNvCxnSpPr/>
          <p:nvPr/>
        </p:nvCxnSpPr>
        <p:spPr>
          <a:xfrm>
            <a:off x="346471" y="3509778"/>
            <a:ext cx="290343" cy="28144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 descr="Exhibit showing circle-fitting routine">
            <a:extLst>
              <a:ext uri="{FF2B5EF4-FFF2-40B4-BE49-F238E27FC236}">
                <a16:creationId xmlns:a16="http://schemas.microsoft.com/office/drawing/2014/main" id="{9CB1DFA1-AE6A-46DC-9032-3951EA45137A}"/>
              </a:ext>
            </a:extLst>
          </p:cNvPr>
          <p:cNvCxnSpPr>
            <a:cxnSpLocks/>
          </p:cNvCxnSpPr>
          <p:nvPr/>
        </p:nvCxnSpPr>
        <p:spPr>
          <a:xfrm flipH="1">
            <a:off x="636815" y="3509778"/>
            <a:ext cx="265546" cy="26411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 descr="Exhibit showing circle-fitting routine">
            <a:extLst>
              <a:ext uri="{FF2B5EF4-FFF2-40B4-BE49-F238E27FC236}">
                <a16:creationId xmlns:a16="http://schemas.microsoft.com/office/drawing/2014/main" id="{51E4C475-1B65-444D-98DD-5AA8CB98C8D7}"/>
              </a:ext>
            </a:extLst>
          </p:cNvPr>
          <p:cNvCxnSpPr>
            <a:cxnSpLocks/>
          </p:cNvCxnSpPr>
          <p:nvPr/>
        </p:nvCxnSpPr>
        <p:spPr>
          <a:xfrm>
            <a:off x="636814" y="3791222"/>
            <a:ext cx="1" cy="37256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6" name="Rectangle 185" descr="Exhibit showing circle-fitting routine">
            <a:extLst>
              <a:ext uri="{FF2B5EF4-FFF2-40B4-BE49-F238E27FC236}">
                <a16:creationId xmlns:a16="http://schemas.microsoft.com/office/drawing/2014/main" id="{9886E4DB-4669-4CDC-AF93-41EE1EBA100F}"/>
              </a:ext>
            </a:extLst>
          </p:cNvPr>
          <p:cNvSpPr/>
          <p:nvPr/>
        </p:nvSpPr>
        <p:spPr>
          <a:xfrm>
            <a:off x="555171" y="3608614"/>
            <a:ext cx="162705" cy="3510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9" name="Straight Connector 188" descr="Exhibit showing circle-fitting routine">
            <a:extLst>
              <a:ext uri="{FF2B5EF4-FFF2-40B4-BE49-F238E27FC236}">
                <a16:creationId xmlns:a16="http://schemas.microsoft.com/office/drawing/2014/main" id="{65592230-08F0-4D51-A335-8876E1C321F1}"/>
              </a:ext>
            </a:extLst>
          </p:cNvPr>
          <p:cNvCxnSpPr>
            <a:cxnSpLocks/>
            <a:stCxn id="186" idx="3"/>
            <a:endCxn id="5" idx="1"/>
          </p:cNvCxnSpPr>
          <p:nvPr/>
        </p:nvCxnSpPr>
        <p:spPr>
          <a:xfrm flipV="1">
            <a:off x="717876" y="3132596"/>
            <a:ext cx="2952466" cy="65155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Connector 64" descr="Exhibit showing circle-fitting routine">
            <a:extLst>
              <a:ext uri="{FF2B5EF4-FFF2-40B4-BE49-F238E27FC236}">
                <a16:creationId xmlns:a16="http://schemas.microsoft.com/office/drawing/2014/main" id="{285E3321-CB50-4B41-825F-D0A99608228A}"/>
              </a:ext>
            </a:extLst>
          </p:cNvPr>
          <p:cNvCxnSpPr>
            <a:cxnSpLocks/>
            <a:stCxn id="186" idx="3"/>
          </p:cNvCxnSpPr>
          <p:nvPr/>
        </p:nvCxnSpPr>
        <p:spPr>
          <a:xfrm flipV="1">
            <a:off x="717876" y="3608614"/>
            <a:ext cx="2665266" cy="175533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Connector 67" descr="Exhibit showing circle-fitting routine">
            <a:extLst>
              <a:ext uri="{FF2B5EF4-FFF2-40B4-BE49-F238E27FC236}">
                <a16:creationId xmlns:a16="http://schemas.microsoft.com/office/drawing/2014/main" id="{DF4D26AC-0F4B-4269-BF59-CB3DBBB46598}"/>
              </a:ext>
            </a:extLst>
          </p:cNvPr>
          <p:cNvCxnSpPr>
            <a:cxnSpLocks/>
            <a:stCxn id="186" idx="3"/>
          </p:cNvCxnSpPr>
          <p:nvPr/>
        </p:nvCxnSpPr>
        <p:spPr>
          <a:xfrm flipV="1">
            <a:off x="717876" y="2871810"/>
            <a:ext cx="3332766" cy="91233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Straight Connector 73" descr="Exhibit showing circle-fitting routine">
            <a:extLst>
              <a:ext uri="{FF2B5EF4-FFF2-40B4-BE49-F238E27FC236}">
                <a16:creationId xmlns:a16="http://schemas.microsoft.com/office/drawing/2014/main" id="{E6994E75-F446-4362-BC63-DDA1179A15AE}"/>
              </a:ext>
            </a:extLst>
          </p:cNvPr>
          <p:cNvCxnSpPr>
            <a:cxnSpLocks/>
            <a:stCxn id="186" idx="3"/>
          </p:cNvCxnSpPr>
          <p:nvPr/>
        </p:nvCxnSpPr>
        <p:spPr>
          <a:xfrm>
            <a:off x="717876" y="3784147"/>
            <a:ext cx="2727453" cy="47601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Connector 76" descr="Exhibit showing circle-fitting routine">
            <a:extLst>
              <a:ext uri="{FF2B5EF4-FFF2-40B4-BE49-F238E27FC236}">
                <a16:creationId xmlns:a16="http://schemas.microsoft.com/office/drawing/2014/main" id="{9AC4489C-61AF-4224-ABFF-5DAB3F45DD12}"/>
              </a:ext>
            </a:extLst>
          </p:cNvPr>
          <p:cNvCxnSpPr>
            <a:cxnSpLocks/>
            <a:stCxn id="186" idx="3"/>
          </p:cNvCxnSpPr>
          <p:nvPr/>
        </p:nvCxnSpPr>
        <p:spPr>
          <a:xfrm>
            <a:off x="717876" y="3784147"/>
            <a:ext cx="3114750" cy="99196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Oval 46" descr="Exhibit showing circle-fitting routine">
            <a:extLst>
              <a:ext uri="{FF2B5EF4-FFF2-40B4-BE49-F238E27FC236}">
                <a16:creationId xmlns:a16="http://schemas.microsoft.com/office/drawing/2014/main" id="{51E746C0-7488-4B2D-BEEF-FBFD835104E2}"/>
              </a:ext>
            </a:extLst>
          </p:cNvPr>
          <p:cNvSpPr/>
          <p:nvPr/>
        </p:nvSpPr>
        <p:spPr>
          <a:xfrm>
            <a:off x="4268861" y="3778595"/>
            <a:ext cx="244322" cy="21673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6;p27">
            <a:extLst>
              <a:ext uri="{FF2B5EF4-FFF2-40B4-BE49-F238E27FC236}">
                <a16:creationId xmlns:a16="http://schemas.microsoft.com/office/drawing/2014/main" id="{79C8B87E-486C-49C2-B7BA-88B912FB3BCD}"/>
              </a:ext>
            </a:extLst>
          </p:cNvPr>
          <p:cNvSpPr txBox="1"/>
          <p:nvPr/>
        </p:nvSpPr>
        <p:spPr>
          <a:xfrm>
            <a:off x="1496182" y="1435221"/>
            <a:ext cx="1734697" cy="53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905FC-EDA3-4EE2-86E5-2D06CADAF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236" y="1354181"/>
            <a:ext cx="2027884" cy="1350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Google Shape;146;p27">
            <a:extLst>
              <a:ext uri="{FF2B5EF4-FFF2-40B4-BE49-F238E27FC236}">
                <a16:creationId xmlns:a16="http://schemas.microsoft.com/office/drawing/2014/main" id="{24A430D6-EAD2-4C05-AAA3-3EF077291EE0}"/>
              </a:ext>
            </a:extLst>
          </p:cNvPr>
          <p:cNvSpPr txBox="1"/>
          <p:nvPr/>
        </p:nvSpPr>
        <p:spPr>
          <a:xfrm>
            <a:off x="129542" y="2453059"/>
            <a:ext cx="4205694" cy="226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Professional Land Surveyor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Penn State graduate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Started career in US Forest Service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Worked in Private Sector (A&amp;E, infrastructure)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Closing in on 8 years at NGS as Field Operations Branch Chief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Co-Chair of IAG/IERS Joint Working Group (Metrology of Space Geodetic Infrastructure)</a:t>
            </a:r>
          </a:p>
        </p:txBody>
      </p:sp>
      <p:pic>
        <p:nvPicPr>
          <p:cNvPr id="3" name="Picture 2" descr="Field surveyors at a CORS in Virginia">
            <a:extLst>
              <a:ext uri="{FF2B5EF4-FFF2-40B4-BE49-F238E27FC236}">
                <a16:creationId xmlns:a16="http://schemas.microsoft.com/office/drawing/2014/main" id="{B334BEB3-6021-4040-9120-58F05ECC3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235" y="1343225"/>
            <a:ext cx="4600797" cy="3450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7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/>
        </p:nvSpPr>
        <p:spPr>
          <a:xfrm>
            <a:off x="170056" y="558939"/>
            <a:ext cx="2834401" cy="1697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VLBI/SLR circle-fitting routine</a:t>
            </a:r>
          </a:p>
          <a:p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Each site is again unique but the routine is modified to deal with multiple axes.  Normally one axis is locked out and a circle is scribed for the other.  Then we switch and lock out the other axis.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/>
            <a:endParaRPr sz="21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/>
            <a:endParaRPr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2" name="Google Shape;182;p24" descr="Mobile SLR with field observer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6418" b="22938"/>
          <a:stretch/>
        </p:blipFill>
        <p:spPr>
          <a:xfrm>
            <a:off x="3428801" y="558939"/>
            <a:ext cx="5337233" cy="4399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2125B7C-0E06-428D-833E-EAEF1265B58F}"/>
              </a:ext>
            </a:extLst>
          </p:cNvPr>
          <p:cNvGrpSpPr/>
          <p:nvPr/>
        </p:nvGrpSpPr>
        <p:grpSpPr>
          <a:xfrm rot="6404726">
            <a:off x="6021072" y="1663448"/>
            <a:ext cx="1210880" cy="1200132"/>
            <a:chOff x="3364260" y="2820127"/>
            <a:chExt cx="2090057" cy="2133671"/>
          </a:xfrm>
          <a:solidFill>
            <a:srgbClr val="FFC000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50D27-63F2-4AF4-BAA2-AF83FDF79CF7}"/>
                </a:ext>
              </a:extLst>
            </p:cNvPr>
            <p:cNvSpPr/>
            <p:nvPr/>
          </p:nvSpPr>
          <p:spPr>
            <a:xfrm>
              <a:off x="3364260" y="2820127"/>
              <a:ext cx="2090057" cy="2133671"/>
            </a:xfrm>
            <a:prstGeom prst="ellips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B7BC87-AEB8-441D-833D-1CACCC59E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5330" y="3886962"/>
              <a:ext cx="963959" cy="382959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8A6D9B-4C4E-41CF-9C95-8EEAE64F14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4796" y="3608615"/>
              <a:ext cx="982841" cy="278349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82BBB5-FCA0-4036-BB62-92D2CBBE83E7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H="1" flipV="1">
              <a:off x="3670342" y="3132596"/>
              <a:ext cx="738946" cy="75436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9A5759-5184-4D1F-8356-F392A23739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0643" y="2871811"/>
              <a:ext cx="358219" cy="1015151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B2BCE-E3F4-44E3-801D-53528D866D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08861" y="2845969"/>
              <a:ext cx="244322" cy="1040992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57505E-5E5A-492B-A5B8-AAEBBEE20005}"/>
                </a:ext>
              </a:extLst>
            </p:cNvPr>
            <p:cNvCxnSpPr>
              <a:cxnSpLocks/>
            </p:cNvCxnSpPr>
            <p:nvPr/>
          </p:nvCxnSpPr>
          <p:spPr>
            <a:xfrm>
              <a:off x="4408861" y="3886962"/>
              <a:ext cx="163139" cy="10668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5E6526-7EB5-45F7-A9C9-A982D390658A}"/>
                </a:ext>
              </a:extLst>
            </p:cNvPr>
            <p:cNvCxnSpPr>
              <a:cxnSpLocks/>
              <a:endCxn id="6" idx="5"/>
            </p:cNvCxnSpPr>
            <p:nvPr/>
          </p:nvCxnSpPr>
          <p:spPr>
            <a:xfrm>
              <a:off x="4409288" y="3886961"/>
              <a:ext cx="738947" cy="754368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4382E52-24FD-4656-A61B-EF36795DC0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2626" y="3886961"/>
              <a:ext cx="595544" cy="88914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479B70E-2AC2-4837-900D-408FE1931454}"/>
                </a:ext>
              </a:extLst>
            </p:cNvPr>
            <p:cNvSpPr/>
            <p:nvPr/>
          </p:nvSpPr>
          <p:spPr>
            <a:xfrm>
              <a:off x="4268861" y="3778595"/>
              <a:ext cx="244322" cy="2167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 descr="Prism mounted with a magnet on a VLBI antenna for observation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98" y="605696"/>
            <a:ext cx="2050667" cy="2734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7" name="Google Shape;167;p23" descr="Screenshot of software showing series of observations and circle-fitting dialogue box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433" y="2181403"/>
            <a:ext cx="4093761" cy="2734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Field surveyor mounting prism on VLBI antenna awaiting observations">
            <a:extLst>
              <a:ext uri="{FF2B5EF4-FFF2-40B4-BE49-F238E27FC236}">
                <a16:creationId xmlns:a16="http://schemas.microsoft.com/office/drawing/2014/main" id="{4EBEEC5F-7DDC-4F58-97D6-EA499633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224" y="605696"/>
            <a:ext cx="3133427" cy="2088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Robotic total station in front of VLBI antenna">
            <a:extLst>
              <a:ext uri="{FF2B5EF4-FFF2-40B4-BE49-F238E27FC236}">
                <a16:creationId xmlns:a16="http://schemas.microsoft.com/office/drawing/2014/main" id="{8EA450B9-07AB-4282-BC10-3E1EA554C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1808" y="2181403"/>
            <a:ext cx="4101357" cy="27342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-37885" y="470259"/>
            <a:ext cx="5423705" cy="64305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Construct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Line then Intersect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5" name="Google Shape;175;p24" descr="Screenshot of software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85" y="1211475"/>
            <a:ext cx="2837745" cy="2578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Google Shape;182;p25">
            <a:extLst>
              <a:ext uri="{FF2B5EF4-FFF2-40B4-BE49-F238E27FC236}">
                <a16:creationId xmlns:a16="http://schemas.microsoft.com/office/drawing/2014/main" id="{FF8D3E36-A5EA-42CF-B872-055DD28B49B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9298" y="2263806"/>
            <a:ext cx="3066522" cy="2582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Google Shape;194;p27">
            <a:extLst>
              <a:ext uri="{FF2B5EF4-FFF2-40B4-BE49-F238E27FC236}">
                <a16:creationId xmlns:a16="http://schemas.microsoft.com/office/drawing/2014/main" id="{7F650487-6DDE-401D-B095-A39D6055D31E}"/>
              </a:ext>
            </a:extLst>
          </p:cNvPr>
          <p:cNvSpPr txBox="1">
            <a:spLocks/>
          </p:cNvSpPr>
          <p:nvPr/>
        </p:nvSpPr>
        <p:spPr>
          <a:xfrm>
            <a:off x="4474028" y="1231361"/>
            <a:ext cx="4351564" cy="64305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Construct Lines and Points at Intersecting Axes</a:t>
            </a:r>
          </a:p>
        </p:txBody>
      </p:sp>
      <p:pic>
        <p:nvPicPr>
          <p:cNvPr id="7" name="Google Shape;196;p27" descr="Screenshot of lines intersecting in software">
            <a:extLst>
              <a:ext uri="{FF2B5EF4-FFF2-40B4-BE49-F238E27FC236}">
                <a16:creationId xmlns:a16="http://schemas.microsoft.com/office/drawing/2014/main" id="{32E9DF79-A909-4277-BEAE-8A64062C4C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7065" t="2088" r="11365" b="35673"/>
          <a:stretch/>
        </p:blipFill>
        <p:spPr>
          <a:xfrm>
            <a:off x="5657850" y="1992066"/>
            <a:ext cx="3235277" cy="1739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Google Shape;197;p27" descr="Residuals of line intersection">
            <a:extLst>
              <a:ext uri="{FF2B5EF4-FFF2-40B4-BE49-F238E27FC236}">
                <a16:creationId xmlns:a16="http://schemas.microsoft.com/office/drawing/2014/main" id="{0E7CCBF7-1F51-47D0-A36B-2C7CD228400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012" y="2096130"/>
            <a:ext cx="7993975" cy="2749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021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1482853" y="431970"/>
            <a:ext cx="6178294" cy="64305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Terrestrial Observations &amp; Sample Site Diagram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7" name="Google Shape;157;p22" descr="Aerial view of site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373" y="2236300"/>
            <a:ext cx="3911438" cy="27995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8" name="Google Shape;158;p22" descr="Screenshot of software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48" y="1091717"/>
            <a:ext cx="2299507" cy="14800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Google Shape;103;p15" descr="Field surveyor observing GNSS antenna">
            <a:extLst>
              <a:ext uri="{FF2B5EF4-FFF2-40B4-BE49-F238E27FC236}">
                <a16:creationId xmlns:a16="http://schemas.microsoft.com/office/drawing/2014/main" id="{19C72DCE-4A98-43C1-B4C1-B73A83AC068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t="15722"/>
          <a:stretch/>
        </p:blipFill>
        <p:spPr>
          <a:xfrm>
            <a:off x="2552879" y="967117"/>
            <a:ext cx="1611931" cy="1811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GNSS and VLBI">
            <a:extLst>
              <a:ext uri="{FF2B5EF4-FFF2-40B4-BE49-F238E27FC236}">
                <a16:creationId xmlns:a16="http://schemas.microsoft.com/office/drawing/2014/main" id="{69862F61-9D10-4ADC-9024-D9707F546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65" y="2542314"/>
            <a:ext cx="3324682" cy="249351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 descr="Field book example">
            <a:extLst>
              <a:ext uri="{FF2B5EF4-FFF2-40B4-BE49-F238E27FC236}">
                <a16:creationId xmlns:a16="http://schemas.microsoft.com/office/drawing/2014/main" id="{CCA32C33-451B-450F-BD0A-781189FA2598}"/>
              </a:ext>
            </a:extLst>
          </p:cNvPr>
          <p:cNvGrpSpPr/>
          <p:nvPr/>
        </p:nvGrpSpPr>
        <p:grpSpPr>
          <a:xfrm>
            <a:off x="3898214" y="1207403"/>
            <a:ext cx="4805630" cy="3504127"/>
            <a:chOff x="3988021" y="819686"/>
            <a:chExt cx="4805630" cy="3504127"/>
          </a:xfrm>
        </p:grpSpPr>
        <p:pic>
          <p:nvPicPr>
            <p:cNvPr id="7" name="Google Shape;133;p19">
              <a:extLst>
                <a:ext uri="{FF2B5EF4-FFF2-40B4-BE49-F238E27FC236}">
                  <a16:creationId xmlns:a16="http://schemas.microsoft.com/office/drawing/2014/main" id="{F77C6E24-2BE6-4262-99D5-6A2E191D607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988021" y="819686"/>
              <a:ext cx="4805630" cy="35041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8017425-E2AD-456B-B005-9260E9B735DD}"/>
                </a:ext>
              </a:extLst>
            </p:cNvPr>
            <p:cNvSpPr/>
            <p:nvPr/>
          </p:nvSpPr>
          <p:spPr>
            <a:xfrm>
              <a:off x="4534624" y="1044453"/>
              <a:ext cx="1286512" cy="28025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8" name="Picture 7" descr="Overview of Goddard campus and sight lines">
            <a:extLst>
              <a:ext uri="{FF2B5EF4-FFF2-40B4-BE49-F238E27FC236}">
                <a16:creationId xmlns:a16="http://schemas.microsoft.com/office/drawing/2014/main" id="{B5BA32FA-92B4-4203-B401-CAFA0AC37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373" y="1604955"/>
            <a:ext cx="5960357" cy="2968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415292" y="573794"/>
            <a:ext cx="3046183" cy="65085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l">
              <a:spcBef>
                <a:spcPts val="270"/>
              </a:spcBef>
              <a:buSzPts val="1800"/>
            </a:pPr>
            <a:r>
              <a:rPr lang="en" sz="2400" dirty="0">
                <a:latin typeface="Calibri" panose="020F0502020204030204" pitchFamily="34" charset="0"/>
                <a:cs typeface="Calibri" panose="020F0502020204030204" pitchFamily="34" charset="0"/>
              </a:rPr>
              <a:t>Data Processing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210;p29" descr="Screenshot of software showing angles and distances from a survey setup">
            <a:extLst>
              <a:ext uri="{FF2B5EF4-FFF2-40B4-BE49-F238E27FC236}">
                <a16:creationId xmlns:a16="http://schemas.microsoft.com/office/drawing/2014/main" id="{A52057A2-B9D7-426C-953B-BA55C94B10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9723" y="1428750"/>
            <a:ext cx="3160666" cy="32526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3BC2E9-A08E-4781-9E56-03912903A646}"/>
              </a:ext>
            </a:extLst>
          </p:cNvPr>
          <p:cNvSpPr txBox="1"/>
          <p:nvPr/>
        </p:nvSpPr>
        <p:spPr>
          <a:xfrm>
            <a:off x="114301" y="1224644"/>
            <a:ext cx="2555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Measurements are independent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Survey Frames use instrument as the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Established routines are necessary to convert X,Y,Z to Distance, Direction and Elevation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Data is exported for further processing</a:t>
            </a:r>
            <a:endParaRPr lang="en-US" sz="1600" dirty="0"/>
          </a:p>
        </p:txBody>
      </p:sp>
      <p:pic>
        <p:nvPicPr>
          <p:cNvPr id="10" name="Picture 9" descr="Screenshot showing least squares analysis of survey network">
            <a:extLst>
              <a:ext uri="{FF2B5EF4-FFF2-40B4-BE49-F238E27FC236}">
                <a16:creationId xmlns:a16="http://schemas.microsoft.com/office/drawing/2014/main" id="{26D891D8-CD87-4F59-89C0-4AD8426F0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53" y="573794"/>
            <a:ext cx="3170255" cy="30903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Screenshot showing incorporation of distant CORS">
            <a:extLst>
              <a:ext uri="{FF2B5EF4-FFF2-40B4-BE49-F238E27FC236}">
                <a16:creationId xmlns:a16="http://schemas.microsoft.com/office/drawing/2014/main" id="{FBA9F9C4-F02E-4CF0-8F89-F6A340890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68" y="3326243"/>
            <a:ext cx="2812482" cy="16930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/>
        </p:nvSpPr>
        <p:spPr>
          <a:xfrm>
            <a:off x="5259886" y="2276935"/>
            <a:ext cx="3679722" cy="2146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5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StarNet</a:t>
            </a:r>
            <a:endParaRPr sz="15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Combine LSA of Terrestrial Measurements and GNSS vectors</a:t>
            </a:r>
            <a:endParaRPr sz="1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Create full variance-covariance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matrix of adjusted and aligned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project measurements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Align to IGS RF epoch date of survey</a:t>
            </a:r>
            <a:endParaRPr sz="1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5793746" y="4222162"/>
            <a:ext cx="2743200" cy="77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5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AXIS</a:t>
            </a:r>
            <a:endParaRPr sz="15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Output Coordinates </a:t>
            </a:r>
            <a:endParaRPr sz="1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Creation of SINEX file</a:t>
            </a:r>
            <a:endParaRPr sz="1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1485900" y="248253"/>
            <a:ext cx="61722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0"/>
            <a:endParaRPr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Data Reduction/Analysis Workflow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/>
            <a:endParaRPr sz="21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/>
            <a:endParaRPr sz="21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endParaRPr sz="21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193" name="Google Shape;193;p25"/>
          <p:cNvCxnSpPr>
            <a:stCxn id="194" idx="3"/>
            <a:endCxn id="190" idx="0"/>
          </p:cNvCxnSpPr>
          <p:nvPr/>
        </p:nvCxnSpPr>
        <p:spPr>
          <a:xfrm>
            <a:off x="5964934" y="1835688"/>
            <a:ext cx="1134813" cy="441247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5" name="Google Shape;195;p25"/>
          <p:cNvCxnSpPr>
            <a:cxnSpLocks/>
            <a:stCxn id="196" idx="2"/>
            <a:endCxn id="190" idx="0"/>
          </p:cNvCxnSpPr>
          <p:nvPr/>
        </p:nvCxnSpPr>
        <p:spPr>
          <a:xfrm flipH="1">
            <a:off x="7099747" y="1926771"/>
            <a:ext cx="631700" cy="350164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7" name="Google Shape;197;p25"/>
          <p:cNvCxnSpPr>
            <a:endCxn id="191" idx="0"/>
          </p:cNvCxnSpPr>
          <p:nvPr/>
        </p:nvCxnSpPr>
        <p:spPr>
          <a:xfrm>
            <a:off x="7161845" y="4000598"/>
            <a:ext cx="3502" cy="221564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Google Shape;196;p25"/>
          <p:cNvSpPr txBox="1"/>
          <p:nvPr/>
        </p:nvSpPr>
        <p:spPr>
          <a:xfrm>
            <a:off x="6523286" y="1073113"/>
            <a:ext cx="2416322" cy="85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5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OPUS Projects</a:t>
            </a:r>
            <a:endParaRPr sz="135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Reduce GNSS Data to IGS RF epoch date of survey</a:t>
            </a:r>
          </a:p>
        </p:txBody>
      </p:sp>
      <p:sp>
        <p:nvSpPr>
          <p:cNvPr id="194" name="Google Shape;194;p25"/>
          <p:cNvSpPr txBox="1"/>
          <p:nvPr/>
        </p:nvSpPr>
        <p:spPr>
          <a:xfrm>
            <a:off x="3422178" y="1183469"/>
            <a:ext cx="2542756" cy="130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5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Spatial Analyzer</a:t>
            </a:r>
            <a:endParaRPr sz="135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Reduce Angular and Distance measurements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PPM Corrections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Circle Fitting</a:t>
            </a:r>
            <a:endParaRPr sz="15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1" name="Google Shape;104;p15" descr="Field surveyor in front of two VLBI antennas">
            <a:extLst>
              <a:ext uri="{FF2B5EF4-FFF2-40B4-BE49-F238E27FC236}">
                <a16:creationId xmlns:a16="http://schemas.microsoft.com/office/drawing/2014/main" id="{D3C86633-1475-4D13-8939-1BEB621B06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877" y="2161217"/>
            <a:ext cx="3395887" cy="2622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title"/>
          </p:nvPr>
        </p:nvSpPr>
        <p:spPr>
          <a:xfrm>
            <a:off x="5738063" y="741602"/>
            <a:ext cx="2806454" cy="36183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Sinex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5" name="Google Shape;255;p34" descr="SINEX file example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513" y="1250721"/>
            <a:ext cx="3637004" cy="35825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5;p31">
            <a:extLst>
              <a:ext uri="{FF2B5EF4-FFF2-40B4-BE49-F238E27FC236}">
                <a16:creationId xmlns:a16="http://schemas.microsoft.com/office/drawing/2014/main" id="{F2EE7372-9E4B-4E12-92D2-C3FA8C152BEF}"/>
              </a:ext>
            </a:extLst>
          </p:cNvPr>
          <p:cNvSpPr txBox="1">
            <a:spLocks/>
          </p:cNvSpPr>
          <p:nvPr/>
        </p:nvSpPr>
        <p:spPr>
          <a:xfrm>
            <a:off x="781236" y="1237915"/>
            <a:ext cx="3847914" cy="1276686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4F58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37887">
              <a:spcBef>
                <a:spcPts val="270"/>
              </a:spcBef>
              <a:buSzPct val="56250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Terrestrial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File </a:t>
            </a:r>
          </a:p>
          <a:p>
            <a:pPr marL="342900" indent="-237887">
              <a:spcBef>
                <a:spcPts val="0"/>
              </a:spcBef>
              <a:buSzPct val="56250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Setup File (Provisional Coordinates)</a:t>
            </a:r>
          </a:p>
          <a:p>
            <a:pPr lvl="1" indent="-237887">
              <a:spcBef>
                <a:spcPts val="0"/>
              </a:spcBef>
              <a:buSzPct val="64285"/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Parameters</a:t>
            </a:r>
          </a:p>
          <a:p>
            <a:pPr lvl="1" indent="-237887">
              <a:spcBef>
                <a:spcPts val="0"/>
              </a:spcBef>
              <a:buSzPct val="64285"/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parameters (SPC Zone/Geoid)</a:t>
            </a:r>
          </a:p>
          <a:p>
            <a:pPr marL="342900" indent="-237887">
              <a:spcBef>
                <a:spcPts val="0"/>
              </a:spcBef>
              <a:buSzPct val="56250"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GNSS Vector File*</a:t>
            </a:r>
          </a:p>
        </p:txBody>
      </p:sp>
      <p:sp>
        <p:nvSpPr>
          <p:cNvPr id="6" name="Google Shape;253;p34">
            <a:extLst>
              <a:ext uri="{FF2B5EF4-FFF2-40B4-BE49-F238E27FC236}">
                <a16:creationId xmlns:a16="http://schemas.microsoft.com/office/drawing/2014/main" id="{213CA69B-0232-40F3-AB23-7ECB4B7AA37B}"/>
              </a:ext>
            </a:extLst>
          </p:cNvPr>
          <p:cNvSpPr txBox="1">
            <a:spLocks/>
          </p:cNvSpPr>
          <p:nvPr/>
        </p:nvSpPr>
        <p:spPr>
          <a:xfrm>
            <a:off x="336489" y="741602"/>
            <a:ext cx="4174724" cy="36183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A8B2C"/>
                </a:solidFill>
                <a:latin typeface="Futura Medium" panose="020B0602020204020303" pitchFamily="34" charset="-79"/>
                <a:ea typeface="+mj-ea"/>
                <a:cs typeface="Futura Medium" panose="020B0602020204020303" pitchFamily="34" charset="-79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Star*Net Adjustments</a:t>
            </a:r>
          </a:p>
        </p:txBody>
      </p:sp>
      <p:sp>
        <p:nvSpPr>
          <p:cNvPr id="7" name="Google Shape;224;p30">
            <a:extLst>
              <a:ext uri="{FF2B5EF4-FFF2-40B4-BE49-F238E27FC236}">
                <a16:creationId xmlns:a16="http://schemas.microsoft.com/office/drawing/2014/main" id="{D4C874C3-8EAF-4007-81C1-0A3C77D8001A}"/>
              </a:ext>
            </a:extLst>
          </p:cNvPr>
          <p:cNvSpPr/>
          <p:nvPr/>
        </p:nvSpPr>
        <p:spPr>
          <a:xfrm>
            <a:off x="4718488" y="796959"/>
            <a:ext cx="605025" cy="3026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SLR">
            <a:extLst>
              <a:ext uri="{FF2B5EF4-FFF2-40B4-BE49-F238E27FC236}">
                <a16:creationId xmlns:a16="http://schemas.microsoft.com/office/drawing/2014/main" id="{7A79F83F-89D5-47BF-8074-60A21D3D39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4" t="2988" r="3180" b="11339"/>
          <a:stretch/>
        </p:blipFill>
        <p:spPr>
          <a:xfrm>
            <a:off x="999910" y="2650462"/>
            <a:ext cx="2820578" cy="22214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>
            <a:spLocks noGrp="1"/>
          </p:cNvSpPr>
          <p:nvPr>
            <p:ph type="title"/>
          </p:nvPr>
        </p:nvSpPr>
        <p:spPr>
          <a:xfrm>
            <a:off x="1485899" y="411524"/>
            <a:ext cx="6172200" cy="643050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Final Report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2" name="Google Shape;262;p35" descr="Sample survey report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443" y="1054574"/>
            <a:ext cx="3048105" cy="37950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3" name="Google Shape;263;p35" descr="Sample survey report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8274" y="1054574"/>
            <a:ext cx="3027451" cy="37950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4" name="Google Shape;264;p35" descr="Sample survey report"/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3688" y="1054574"/>
            <a:ext cx="3031728" cy="37950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0734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Co-location Research &amp; Applications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311700" y="1067400"/>
            <a:ext cx="4758000" cy="47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On-going development in field protocols and research topics are developed based on field discoveries, operator requests, and site-specific challenges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100000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Current topics are VLBI antenna deformation, automated site monitoring, and the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inclusion of additional sensors (</a:t>
            </a:r>
            <a:r>
              <a:rPr lang="en-US" sz="1600" u="sng" dirty="0" err="1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InSAR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, water levels, etc.)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100000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The value of these surveys to the overall community is immense and co-locating of sensors continues to be a growing area of expertise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These protocols can be fit to </a:t>
            </a:r>
            <a:r>
              <a:rPr lang="en-US" sz="1600" u="sng" dirty="0" err="1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InSAR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 reflectors, water level stations, and multi-sensor systems with limited protocol development</a:t>
            </a:r>
          </a:p>
          <a:p>
            <a:pPr marL="342900" indent="-342900">
              <a:buSzPct val="10000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>
              <a:buSzPct val="10000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6" name="Google Shape;188;p30" descr="GNSS and VLBI at Mauna Kea">
            <a:extLst>
              <a:ext uri="{FF2B5EF4-FFF2-40B4-BE49-F238E27FC236}">
                <a16:creationId xmlns:a16="http://schemas.microsoft.com/office/drawing/2014/main" id="{C287065B-A24E-473E-A26E-FD78EA8F238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056" y="1584292"/>
            <a:ext cx="3590244" cy="26926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Google Shape;142;p27">
            <a:extLst>
              <a:ext uri="{FF2B5EF4-FFF2-40B4-BE49-F238E27FC236}">
                <a16:creationId xmlns:a16="http://schemas.microsoft.com/office/drawing/2014/main" id="{6BEFF7FD-2731-42BA-BAB7-16F8B48292E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4938" y="4217042"/>
            <a:ext cx="1409062" cy="92645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5;p27">
            <a:extLst>
              <a:ext uri="{FF2B5EF4-FFF2-40B4-BE49-F238E27FC236}">
                <a16:creationId xmlns:a16="http://schemas.microsoft.com/office/drawing/2014/main" id="{615C7DF9-062A-45EA-99E0-80A5CECC5C1A}"/>
              </a:ext>
            </a:extLst>
          </p:cNvPr>
          <p:cNvSpPr txBox="1"/>
          <p:nvPr/>
        </p:nvSpPr>
        <p:spPr>
          <a:xfrm>
            <a:off x="3867470" y="4912761"/>
            <a:ext cx="140906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Geodetic Survey </a:t>
            </a:r>
            <a:endParaRPr sz="7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58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214" y="49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NGS Field Support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396028" y="1155556"/>
            <a:ext cx="8366972" cy="349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Surveying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Conduct or provide input on campaign surveys utilizing long-duration static GNSS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Measure local ties at co-location sites (observatories, water level stations, VLM)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Geodetic Expertise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We will answer questions, provide feedback on survey plans, or potentially operationalize for those that have challenges requiring field work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Equipment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Consistently working with CORSs, GNSS, robotic total stations, leveling procedures, etc. to determine best course forward for geodetic-quality work</a:t>
            </a:r>
            <a:endParaRPr lang="en-US" sz="1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Training</a:t>
            </a:r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Videos or job aids available from various projects that describe tripod calibration, receiver configuration, and best practices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Established training courses available</a:t>
            </a:r>
          </a:p>
          <a:p>
            <a:pPr marL="800100" lvl="1" indent="-342900">
              <a:buSzPct val="100000"/>
              <a:buFontTx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Lessons learned in the field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36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707168" y="995206"/>
            <a:ext cx="426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/>
              <a:t>Standard Work</a:t>
            </a:r>
            <a:endParaRPr sz="3200" dirty="0"/>
          </a:p>
        </p:txBody>
      </p:sp>
      <p:sp>
        <p:nvSpPr>
          <p:cNvPr id="154" name="Google Shape;154;p28"/>
          <p:cNvSpPr txBox="1"/>
          <p:nvPr/>
        </p:nvSpPr>
        <p:spPr>
          <a:xfrm>
            <a:off x="127276" y="1596285"/>
            <a:ext cx="5420084" cy="275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Responsible for the collection and processing of surveying data for various NOAA missions:</a:t>
            </a:r>
            <a:endParaRPr sz="1600" dirty="0"/>
          </a:p>
          <a:p>
            <a:pPr marL="685800" marR="0" lvl="1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IERS/Foundation CORS local tie surveys</a:t>
            </a:r>
            <a:endParaRPr lang="en-US" sz="1600" dirty="0"/>
          </a:p>
          <a:p>
            <a:pPr marL="685800" marR="0" lvl="1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GNSS observations to support VDATUM</a:t>
            </a:r>
            <a:endParaRPr sz="1600" dirty="0"/>
          </a:p>
          <a:p>
            <a:pPr marL="685800" marR="0" lvl="1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Coastal Mapping Program ground support</a:t>
            </a:r>
            <a:endParaRPr sz="1600" dirty="0"/>
          </a:p>
          <a:p>
            <a:pPr marL="685800" marR="0" lvl="1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“Campaign” Surveys (IGLD, American Samoa, Ches Bay)</a:t>
            </a:r>
          </a:p>
          <a:p>
            <a:pPr marL="685800" lvl="1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 NOAA CORS Network</a:t>
            </a:r>
            <a:endParaRPr lang="en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349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7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Subsidence &amp; Vertical Land Motion support </a:t>
            </a:r>
            <a:endParaRPr lang="en-US" sz="1600" dirty="0"/>
          </a:p>
          <a:p>
            <a:pPr marL="685800" marR="0" lvl="1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Grav-D and NOAA Vessel Support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of technical manuals and survey protocols</a:t>
            </a:r>
            <a:endParaRPr sz="1600" dirty="0"/>
          </a:p>
          <a:p>
            <a:pPr marL="685800" marR="0" lvl="1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FAA/ASP Survey Plan and Data reviews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939" y="4217042"/>
            <a:ext cx="1409062" cy="92645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/>
          <p:nvPr/>
        </p:nvSpPr>
        <p:spPr>
          <a:xfrm>
            <a:off x="3867470" y="4912761"/>
            <a:ext cx="14091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Geodetic Survey </a:t>
            </a:r>
            <a:endParaRPr sz="700"/>
          </a:p>
        </p:txBody>
      </p:sp>
      <p:pic>
        <p:nvPicPr>
          <p:cNvPr id="13" name="Picture 12" descr="NOAA Ship Picses in dry dock with total station below">
            <a:extLst>
              <a:ext uri="{FF2B5EF4-FFF2-40B4-BE49-F238E27FC236}">
                <a16:creationId xmlns:a16="http://schemas.microsoft.com/office/drawing/2014/main" id="{D84A0E6F-3D06-4C10-8C5A-68AFAEF2A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-1" r="11066" b="3115"/>
          <a:stretch/>
        </p:blipFill>
        <p:spPr>
          <a:xfrm>
            <a:off x="5637824" y="508935"/>
            <a:ext cx="2616303" cy="21746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GNSS equipment deployed with ship and bridge in the background">
            <a:extLst>
              <a:ext uri="{FF2B5EF4-FFF2-40B4-BE49-F238E27FC236}">
                <a16:creationId xmlns:a16="http://schemas.microsoft.com/office/drawing/2014/main" id="{AA5F7CB4-F36C-4CC2-95C8-7077EA0E0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824" y="2863180"/>
            <a:ext cx="2616303" cy="1961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87242" y="553588"/>
            <a:ext cx="310014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54;p28">
            <a:extLst>
              <a:ext uri="{FF2B5EF4-FFF2-40B4-BE49-F238E27FC236}">
                <a16:creationId xmlns:a16="http://schemas.microsoft.com/office/drawing/2014/main" id="{3D60FEEB-ADD6-43A8-949A-35C6E9DA2A59}"/>
              </a:ext>
            </a:extLst>
          </p:cNvPr>
          <p:cNvSpPr txBox="1"/>
          <p:nvPr/>
        </p:nvSpPr>
        <p:spPr>
          <a:xfrm>
            <a:off x="6228993" y="3573860"/>
            <a:ext cx="2858389" cy="156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Ryan Hippenstiel, PLS</a:t>
            </a:r>
            <a:endParaRPr lang="en-US" sz="14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Chief, Field Operations Branch</a:t>
            </a:r>
            <a:br>
              <a:rPr lang="en-US" sz="14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4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NOAA's National Geodetic Survey</a:t>
            </a:r>
            <a:endParaRPr lang="en-US" sz="14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sng" strike="noStrike" dirty="0"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https://www.ngs.noaa.gov/</a:t>
            </a:r>
            <a:endParaRPr lang="en-US" sz="14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1155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ryan.hippenstiel@noaa.gov</a:t>
            </a:r>
            <a:endParaRPr lang="en-US" sz="14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085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</a:pPr>
            <a:endParaRPr sz="15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50" name="Picture 2" descr="Field observers in Alaska">
            <a:extLst>
              <a:ext uri="{FF2B5EF4-FFF2-40B4-BE49-F238E27FC236}">
                <a16:creationId xmlns:a16="http://schemas.microsoft.com/office/drawing/2014/main" id="{40261C44-FAAA-4463-A79E-29597AFA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1013077"/>
            <a:ext cx="5696229" cy="3795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S Coast Guard support vessel and Ship Naushon">
            <a:extLst>
              <a:ext uri="{FF2B5EF4-FFF2-40B4-BE49-F238E27FC236}">
                <a16:creationId xmlns:a16="http://schemas.microsoft.com/office/drawing/2014/main" id="{E449266F-4BA2-448F-8D67-292D40B6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79" y="1232849"/>
            <a:ext cx="2979265" cy="22344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811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title"/>
          </p:nvPr>
        </p:nvSpPr>
        <p:spPr>
          <a:xfrm>
            <a:off x="311700" y="30789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/>
              <a:t>Layered Technology</a:t>
            </a:r>
            <a:endParaRPr sz="3200" dirty="0"/>
          </a:p>
        </p:txBody>
      </p:sp>
      <p:sp>
        <p:nvSpPr>
          <p:cNvPr id="167" name="Google Shape;167;p29"/>
          <p:cNvSpPr txBox="1"/>
          <p:nvPr/>
        </p:nvSpPr>
        <p:spPr>
          <a:xfrm>
            <a:off x="366288" y="1012080"/>
            <a:ext cx="5587192" cy="152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use of static &amp; real-time GNSS and high accuracy terrestrial equipment allows for tailored projects.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NIST – Boulder for First Responder dataset research </a:t>
            </a:r>
          </a:p>
          <a:p>
            <a:pPr marL="228600" indent="-234950"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Geodetic Leveling at the Moses-Saunders Hydro Plant</a:t>
            </a:r>
            <a:endParaRPr sz="1600" dirty="0"/>
          </a:p>
          <a:p>
            <a:pPr marL="2286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projects in Chesapeake Bay region to support coastal resilience, vertical land motion, and sea level rise research</a:t>
            </a:r>
            <a:endParaRPr sz="1600" dirty="0"/>
          </a:p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938" y="4217042"/>
            <a:ext cx="1409062" cy="92645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/>
        </p:nvSpPr>
        <p:spPr>
          <a:xfrm>
            <a:off x="3867470" y="4912761"/>
            <a:ext cx="140906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ational Geodetic Survey </a:t>
            </a:r>
            <a:endParaRPr sz="700" dirty="0"/>
          </a:p>
        </p:txBody>
      </p:sp>
      <p:pic>
        <p:nvPicPr>
          <p:cNvPr id="173" name="Google Shape;173;p29" descr="Field observer at the NIST office in Bould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288" y="2753687"/>
            <a:ext cx="2741079" cy="20558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4" name="Google Shape;174;p29" descr="Moses-Saunders Hydroelectric D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2854" y="2758551"/>
            <a:ext cx="2741080" cy="20558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5" name="Google Shape;175;p29" descr="Real-time GPS rover with Navy ship in backgroun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5591533" y="1516999"/>
            <a:ext cx="3766857" cy="2825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of VDATUM program">
            <a:extLst>
              <a:ext uri="{FF2B5EF4-FFF2-40B4-BE49-F238E27FC236}">
                <a16:creationId xmlns:a16="http://schemas.microsoft.com/office/drawing/2014/main" id="{FEC281E7-C3A9-4001-81BF-A9D099CA06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25"/>
          <a:stretch/>
        </p:blipFill>
        <p:spPr>
          <a:xfrm>
            <a:off x="2858769" y="1189279"/>
            <a:ext cx="2839325" cy="2059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1875" y="455272"/>
            <a:ext cx="38602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You may already use…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ample topobathy LiDAR dataset">
            <a:extLst>
              <a:ext uri="{FF2B5EF4-FFF2-40B4-BE49-F238E27FC236}">
                <a16:creationId xmlns:a16="http://schemas.microsoft.com/office/drawing/2014/main" id="{FD174A4B-115E-44F8-BDFB-9DB6F730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33" y="1189279"/>
            <a:ext cx="2273394" cy="20467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 descr="FAA Advisory Circular">
            <a:extLst>
              <a:ext uri="{FF2B5EF4-FFF2-40B4-BE49-F238E27FC236}">
                <a16:creationId xmlns:a16="http://schemas.microsoft.com/office/drawing/2014/main" id="{84866828-F6E2-4253-BFA5-579C646F7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6680" y="1189279"/>
            <a:ext cx="2842363" cy="20467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Google Shape;152;p28">
            <a:extLst>
              <a:ext uri="{FF2B5EF4-FFF2-40B4-BE49-F238E27FC236}">
                <a16:creationId xmlns:a16="http://schemas.microsoft.com/office/drawing/2014/main" id="{17991476-5C3F-4E3F-89C9-93C9D6AEE662}"/>
              </a:ext>
            </a:extLst>
          </p:cNvPr>
          <p:cNvSpPr txBox="1">
            <a:spLocks/>
          </p:cNvSpPr>
          <p:nvPr/>
        </p:nvSpPr>
        <p:spPr>
          <a:xfrm>
            <a:off x="629408" y="3501278"/>
            <a:ext cx="1910443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5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Remotely Sensed Data</a:t>
            </a:r>
          </a:p>
        </p:txBody>
      </p:sp>
      <p:sp>
        <p:nvSpPr>
          <p:cNvPr id="16" name="Google Shape;152;p28">
            <a:extLst>
              <a:ext uri="{FF2B5EF4-FFF2-40B4-BE49-F238E27FC236}">
                <a16:creationId xmlns:a16="http://schemas.microsoft.com/office/drawing/2014/main" id="{4FF1E0A0-1C1F-4F7C-B0C5-6B14F31D6592}"/>
              </a:ext>
            </a:extLst>
          </p:cNvPr>
          <p:cNvSpPr txBox="1">
            <a:spLocks/>
          </p:cNvSpPr>
          <p:nvPr/>
        </p:nvSpPr>
        <p:spPr>
          <a:xfrm>
            <a:off x="3181339" y="3501278"/>
            <a:ext cx="232139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5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Transformation Tools</a:t>
            </a:r>
          </a:p>
        </p:txBody>
      </p:sp>
      <p:sp>
        <p:nvSpPr>
          <p:cNvPr id="18" name="Google Shape;152;p28">
            <a:extLst>
              <a:ext uri="{FF2B5EF4-FFF2-40B4-BE49-F238E27FC236}">
                <a16:creationId xmlns:a16="http://schemas.microsoft.com/office/drawing/2014/main" id="{27168730-8830-4899-A272-59D81938524E}"/>
              </a:ext>
            </a:extLst>
          </p:cNvPr>
          <p:cNvSpPr txBox="1">
            <a:spLocks/>
          </p:cNvSpPr>
          <p:nvPr/>
        </p:nvSpPr>
        <p:spPr>
          <a:xfrm>
            <a:off x="6286692" y="3667871"/>
            <a:ext cx="1910443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5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FAA Guidance</a:t>
            </a:r>
          </a:p>
        </p:txBody>
      </p:sp>
      <p:pic>
        <p:nvPicPr>
          <p:cNvPr id="17" name="Picture 16" descr="Real-time rover GNSS at control point">
            <a:extLst>
              <a:ext uri="{FF2B5EF4-FFF2-40B4-BE49-F238E27FC236}">
                <a16:creationId xmlns:a16="http://schemas.microsoft.com/office/drawing/2014/main" id="{03D8624D-4C0F-4DF0-B201-D0B71DDE0D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93"/>
          <a:stretch/>
        </p:blipFill>
        <p:spPr>
          <a:xfrm>
            <a:off x="447933" y="2571750"/>
            <a:ext cx="2273394" cy="20467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VDATUM webmap with updated progress">
            <a:extLst>
              <a:ext uri="{FF2B5EF4-FFF2-40B4-BE49-F238E27FC236}">
                <a16:creationId xmlns:a16="http://schemas.microsoft.com/office/drawing/2014/main" id="{8BA0093D-901B-4E2C-BFD7-2F11A806EF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10"/>
          <a:stretch/>
        </p:blipFill>
        <p:spPr>
          <a:xfrm>
            <a:off x="2858769" y="2571750"/>
            <a:ext cx="2830469" cy="204671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12" name="Picture 11" descr="Scatter plot of survey results">
            <a:extLst>
              <a:ext uri="{FF2B5EF4-FFF2-40B4-BE49-F238E27FC236}">
                <a16:creationId xmlns:a16="http://schemas.microsoft.com/office/drawing/2014/main" id="{A9C230AD-B847-4BF7-BC73-25940DAF35A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87" t="-608" r="14919" b="12695"/>
          <a:stretch/>
        </p:blipFill>
        <p:spPr>
          <a:xfrm>
            <a:off x="5826680" y="2559048"/>
            <a:ext cx="2273394" cy="2059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 descr="Field observer with RTK receiver and helicopter in background">
            <a:extLst>
              <a:ext uri="{FF2B5EF4-FFF2-40B4-BE49-F238E27FC236}">
                <a16:creationId xmlns:a16="http://schemas.microsoft.com/office/drawing/2014/main" id="{3FEF68BD-3110-4627-A6E5-1811C1AB50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6848078" y="2797498"/>
            <a:ext cx="2059412" cy="15825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GNSS receiver deployed in Rhode Island to support VDATUM.">
            <a:extLst>
              <a:ext uri="{FF2B5EF4-FFF2-40B4-BE49-F238E27FC236}">
                <a16:creationId xmlns:a16="http://schemas.microsoft.com/office/drawing/2014/main" id="{ADCD6D85-2DC2-4B7E-B5CD-2377EF763C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4039" y="2620298"/>
            <a:ext cx="2599927" cy="1949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75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2;p28">
            <a:extLst>
              <a:ext uri="{FF2B5EF4-FFF2-40B4-BE49-F238E27FC236}">
                <a16:creationId xmlns:a16="http://schemas.microsoft.com/office/drawing/2014/main" id="{5DECEF1A-1189-4F76-AC5F-55EFCC858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983" y="329422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Campaigns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54;p28">
            <a:extLst>
              <a:ext uri="{FF2B5EF4-FFF2-40B4-BE49-F238E27FC236}">
                <a16:creationId xmlns:a16="http://schemas.microsoft.com/office/drawing/2014/main" id="{6880D503-6A30-4D86-9E67-0023AA6F09C0}"/>
              </a:ext>
            </a:extLst>
          </p:cNvPr>
          <p:cNvSpPr txBox="1"/>
          <p:nvPr/>
        </p:nvSpPr>
        <p:spPr>
          <a:xfrm>
            <a:off x="6303218" y="960053"/>
            <a:ext cx="2629436" cy="10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Projects tailored specifically to answer a certain question or collect a certain dataset.</a:t>
            </a:r>
          </a:p>
        </p:txBody>
      </p:sp>
      <p:pic>
        <p:nvPicPr>
          <p:cNvPr id="7" name="Shape 95" descr="GNSS receiver and gravimeter in CNMI with marine charter in background">
            <a:extLst>
              <a:ext uri="{FF2B5EF4-FFF2-40B4-BE49-F238E27FC236}">
                <a16:creationId xmlns:a16="http://schemas.microsoft.com/office/drawing/2014/main" id="{B34A60C0-BBB0-4483-BC39-3CA86732614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346" y="625721"/>
            <a:ext cx="2836671" cy="20489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Google Shape;160;p29" descr="GNSS receiver with lighthouses in background">
            <a:extLst>
              <a:ext uri="{FF2B5EF4-FFF2-40B4-BE49-F238E27FC236}">
                <a16:creationId xmlns:a16="http://schemas.microsoft.com/office/drawing/2014/main" id="{8BBCD08D-6A15-422E-83EC-F8FCAAF67E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6067" y="625721"/>
            <a:ext cx="2731866" cy="20489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2" name="Google Shape;159;p29" descr="Equipment being prepared for GNSS survey">
            <a:extLst>
              <a:ext uri="{FF2B5EF4-FFF2-40B4-BE49-F238E27FC236}">
                <a16:creationId xmlns:a16="http://schemas.microsoft.com/office/drawing/2014/main" id="{43C1E105-D62C-412A-8976-F5B1E9809D1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3304" t="14091" r="2162" b="32782"/>
          <a:stretch/>
        </p:blipFill>
        <p:spPr>
          <a:xfrm>
            <a:off x="6095985" y="2164242"/>
            <a:ext cx="2926224" cy="12333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26" name="Picture 2" descr="Surveyors configuring GNSS equipment for a field survey">
            <a:extLst>
              <a:ext uri="{FF2B5EF4-FFF2-40B4-BE49-F238E27FC236}">
                <a16:creationId xmlns:a16="http://schemas.microsoft.com/office/drawing/2014/main" id="{EE7328A5-221F-4F66-BF9F-E60F98C04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"/>
          <a:stretch/>
        </p:blipFill>
        <p:spPr bwMode="auto">
          <a:xfrm>
            <a:off x="211346" y="2870034"/>
            <a:ext cx="2836671" cy="2048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NSS equipment and the NOAA Ship Rainier while in American Samoa">
            <a:extLst>
              <a:ext uri="{FF2B5EF4-FFF2-40B4-BE49-F238E27FC236}">
                <a16:creationId xmlns:a16="http://schemas.microsoft.com/office/drawing/2014/main" id="{C3C1F950-0CE3-4E30-8FD0-E7DE0BF5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85" y="3570765"/>
            <a:ext cx="2923619" cy="1350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eld surveyors in American Samoa">
            <a:extLst>
              <a:ext uri="{FF2B5EF4-FFF2-40B4-BE49-F238E27FC236}">
                <a16:creationId xmlns:a16="http://schemas.microsoft.com/office/drawing/2014/main" id="{B293EB6B-F0B3-431A-99A1-35A3EBB0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67" y="2870034"/>
            <a:ext cx="2731866" cy="2048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242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54;p28">
            <a:extLst>
              <a:ext uri="{FF2B5EF4-FFF2-40B4-BE49-F238E27FC236}">
                <a16:creationId xmlns:a16="http://schemas.microsoft.com/office/drawing/2014/main" id="{7CE6242F-3B5A-4C17-ADAE-617810D16079}"/>
              </a:ext>
            </a:extLst>
          </p:cNvPr>
          <p:cNvSpPr txBox="1"/>
          <p:nvPr/>
        </p:nvSpPr>
        <p:spPr>
          <a:xfrm>
            <a:off x="6409541" y="974945"/>
            <a:ext cx="2658259" cy="300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RTK/N for Control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Deflection of Vertical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Astronomic Azimuths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Relative Gravity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Support of clock research</a:t>
            </a: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228600" indent="-234950"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Progressing protocols, data types, and technology to advance science, inform Modernization standards, and share knowledge with the community.</a:t>
            </a:r>
            <a:endParaRPr sz="15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52;p28">
            <a:extLst>
              <a:ext uri="{FF2B5EF4-FFF2-40B4-BE49-F238E27FC236}">
                <a16:creationId xmlns:a16="http://schemas.microsoft.com/office/drawing/2014/main" id="{3BA680B8-7440-4BEF-9E06-230DB1FCCE73}"/>
              </a:ext>
            </a:extLst>
          </p:cNvPr>
          <p:cNvSpPr txBox="1">
            <a:spLocks/>
          </p:cNvSpPr>
          <p:nvPr/>
        </p:nvSpPr>
        <p:spPr>
          <a:xfrm>
            <a:off x="6409542" y="402245"/>
            <a:ext cx="24706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500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Emerging</a:t>
            </a:r>
          </a:p>
        </p:txBody>
      </p:sp>
      <p:pic>
        <p:nvPicPr>
          <p:cNvPr id="3" name="Picture 2" descr="Relative gravimeter and real-time GNSS equipment deployed in Iowa">
            <a:extLst>
              <a:ext uri="{FF2B5EF4-FFF2-40B4-BE49-F238E27FC236}">
                <a16:creationId xmlns:a16="http://schemas.microsoft.com/office/drawing/2014/main" id="{A211B1FE-DB78-4E45-A157-AADE9CBA6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490" y="564434"/>
            <a:ext cx="3002995" cy="2252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Field observer demonstrating use of a relative gravimeter to college students">
            <a:extLst>
              <a:ext uri="{FF2B5EF4-FFF2-40B4-BE49-F238E27FC236}">
                <a16:creationId xmlns:a16="http://schemas.microsoft.com/office/drawing/2014/main" id="{803A268E-DC0C-42DC-BA4D-3F9EFFD74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489" y="2920965"/>
            <a:ext cx="3002995" cy="2062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DoV equipment in Alaska with the Big Dipper in the background">
            <a:extLst>
              <a:ext uri="{FF2B5EF4-FFF2-40B4-BE49-F238E27FC236}">
                <a16:creationId xmlns:a16="http://schemas.microsoft.com/office/drawing/2014/main" id="{86BA02FD-E9F6-4C60-96B4-48DE6C7275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417"/>
          <a:stretch/>
        </p:blipFill>
        <p:spPr>
          <a:xfrm>
            <a:off x="174000" y="2920965"/>
            <a:ext cx="3002432" cy="2062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VLBI antennas at Kokee Park Observatory">
            <a:extLst>
              <a:ext uri="{FF2B5EF4-FFF2-40B4-BE49-F238E27FC236}">
                <a16:creationId xmlns:a16="http://schemas.microsoft.com/office/drawing/2014/main" id="{D4787E6F-134F-4751-86BC-BA377E247F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33"/>
          <a:stretch/>
        </p:blipFill>
        <p:spPr>
          <a:xfrm>
            <a:off x="173437" y="564434"/>
            <a:ext cx="3002995" cy="2252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55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2;p28">
            <a:extLst>
              <a:ext uri="{FF2B5EF4-FFF2-40B4-BE49-F238E27FC236}">
                <a16:creationId xmlns:a16="http://schemas.microsoft.com/office/drawing/2014/main" id="{A85623B7-601B-4774-91E5-0E738CCD7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3947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Tie Surveys &amp; Co-location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54;p28">
            <a:extLst>
              <a:ext uri="{FF2B5EF4-FFF2-40B4-BE49-F238E27FC236}">
                <a16:creationId xmlns:a16="http://schemas.microsoft.com/office/drawing/2014/main" id="{B0A95DE4-040B-4609-AACA-85A6450CAC92}"/>
              </a:ext>
            </a:extLst>
          </p:cNvPr>
          <p:cNvSpPr txBox="1"/>
          <p:nvPr/>
        </p:nvSpPr>
        <p:spPr>
          <a:xfrm>
            <a:off x="249070" y="1374631"/>
            <a:ext cx="5016894" cy="324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spAutoFit/>
          </a:bodyPr>
          <a:lstStyle/>
          <a:p>
            <a:pPr marL="342900" indent="-342900"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ITRF realizations are the combination of the four space geodetic techniques</a:t>
            </a:r>
          </a:p>
          <a:p>
            <a:pPr marL="800100" lvl="1" indent="-342900">
              <a:buSzPct val="10000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Co-locating these techniques allows for their combination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Individual techniques are asking for millimeter precision</a:t>
            </a:r>
          </a:p>
          <a:p>
            <a:pPr marL="800100" lvl="1" indent="-342900">
              <a:buSzPct val="100000"/>
              <a:buChar char="•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History of NGS local tie surveys:</a:t>
            </a:r>
          </a:p>
          <a:p>
            <a:pPr marL="800100" lvl="1" indent="-342900"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Supporting early mobile space technique programs, evolving into….</a:t>
            </a:r>
          </a:p>
          <a:p>
            <a:pPr marL="800100" lvl="1" indent="-342900">
              <a:buSzPct val="10000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Supporting IERS by completing annual surveys at co-location sites</a:t>
            </a:r>
          </a:p>
          <a:p>
            <a:pPr marL="0" lvl="3" algn="ctr"/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5" name="Google Shape;107;p15" descr="Field surveyor measuring SLR">
            <a:extLst>
              <a:ext uri="{FF2B5EF4-FFF2-40B4-BE49-F238E27FC236}">
                <a16:creationId xmlns:a16="http://schemas.microsoft.com/office/drawing/2014/main" id="{D55EFAB4-0427-4C41-9F21-F49C70986C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5579" y="1086322"/>
            <a:ext cx="3566336" cy="21912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" name="Picture 5" descr="Survey at Mauna Kea VLBI">
            <a:extLst>
              <a:ext uri="{FF2B5EF4-FFF2-40B4-BE49-F238E27FC236}">
                <a16:creationId xmlns:a16="http://schemas.microsoft.com/office/drawing/2014/main" id="{50D718E7-43EC-4B5A-B886-D1B70770B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350" y="3121253"/>
            <a:ext cx="2354580" cy="17657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87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179614" y="488381"/>
            <a:ext cx="8752115" cy="45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Four Major Space Geodetic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GNSS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	Global Navigation Satellite System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		Think satellites broadcast DOWN to receivers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DORIS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Doppler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Orbitography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Radiopositioning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Integrated by Satellite</a:t>
            </a:r>
          </a:p>
          <a:p>
            <a:pPr lvl="0"/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			Think radio UP to satellites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SLR</a:t>
            </a:r>
          </a:p>
          <a:p>
            <a:pPr lvl="2"/>
            <a:r>
              <a:rPr lang="en-US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Satellite Laser Ranging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	Think lasers UP and DOWN to satellites	</a:t>
            </a:r>
          </a:p>
          <a:p>
            <a:pPr lvl="2"/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*ILRS also includes LLR (lunar laser ranging)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VLBI/A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Very-long-baseline interferometry</a:t>
            </a:r>
          </a:p>
          <a:p>
            <a:pPr lvl="3"/>
            <a:r>
              <a:rPr lang="en-US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Think listening to objects in space</a:t>
            </a:r>
          </a:p>
          <a:p>
            <a:pPr lvl="3"/>
            <a:endParaRPr lang="en-US" sz="135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lvl="3" algn="ctr"/>
            <a:r>
              <a:rPr lang="en-US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 matter how accurate the individual techniques are, a ground survey ties them together.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214313" lvl="3" indent="-214313"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/>
            <a:endParaRPr lang="en-US" sz="15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/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5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owerpoint_template_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powerpoint_template_widescreen</Template>
  <TotalTime>20109</TotalTime>
  <Words>1349</Words>
  <Application>Microsoft Office PowerPoint</Application>
  <PresentationFormat>On-screen Show (16:9)</PresentationFormat>
  <Paragraphs>227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powerpoint_template_widescreen</vt:lpstr>
      <vt:lpstr>PowerPoint Presentation</vt:lpstr>
      <vt:lpstr>PowerPoint Presentation</vt:lpstr>
      <vt:lpstr>Standard Work</vt:lpstr>
      <vt:lpstr>Layered Technology</vt:lpstr>
      <vt:lpstr>You may already use…</vt:lpstr>
      <vt:lpstr>Campaigns</vt:lpstr>
      <vt:lpstr>PowerPoint Presentation</vt:lpstr>
      <vt:lpstr>Tie Surveys &amp; Co-location</vt:lpstr>
      <vt:lpstr>PowerPoint Presentation</vt:lpstr>
      <vt:lpstr>Tie Surveys &amp; Co-location</vt:lpstr>
      <vt:lpstr>Tie Surveys &amp; Co-location</vt:lpstr>
      <vt:lpstr>Tie Surveys &amp; Co-location</vt:lpstr>
      <vt:lpstr>Tie Surveys &amp; Co-location</vt:lpstr>
      <vt:lpstr>IERS/ITRF Work</vt:lpstr>
      <vt:lpstr>So why else do we do it?</vt:lpstr>
      <vt:lpstr>So how do we do it?</vt:lpstr>
      <vt:lpstr>Instrumentation</vt:lpstr>
      <vt:lpstr>PowerPoint Presentation</vt:lpstr>
      <vt:lpstr>PowerPoint Presentation</vt:lpstr>
      <vt:lpstr>PowerPoint Presentation</vt:lpstr>
      <vt:lpstr>PowerPoint Presentation</vt:lpstr>
      <vt:lpstr>Construct Line then Intersect</vt:lpstr>
      <vt:lpstr>Terrestrial Observations &amp; Sample Site Diagram</vt:lpstr>
      <vt:lpstr>Data Processing</vt:lpstr>
      <vt:lpstr>PowerPoint Presentation</vt:lpstr>
      <vt:lpstr>Sinex</vt:lpstr>
      <vt:lpstr>Final Report</vt:lpstr>
      <vt:lpstr>Co-location Research &amp; Applications</vt:lpstr>
      <vt:lpstr>NGS Field Support</vt:lpstr>
      <vt:lpstr>Thank You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Field Operations Branch</dc:title>
  <dc:creator>Kevin Jordan</dc:creator>
  <cp:lastModifiedBy>Erika Little</cp:lastModifiedBy>
  <cp:revision>199</cp:revision>
  <dcterms:created xsi:type="dcterms:W3CDTF">2023-03-08T13:44:27Z</dcterms:created>
  <dcterms:modified xsi:type="dcterms:W3CDTF">2024-03-26T20:14:14Z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58B2D3A1-CAED-41DA-904B-7F098E714A99</vt:lpwstr>
  </property>
  <property fmtid="{D5CDD505-2E9C-101B-9397-08002B2CF9AE}" pid="3" name="ArticulatePath">
    <vt:lpwstr>FOB_Tying_it_All_Together_Webinar-v2</vt:lpwstr>
  </property>
</Properties>
</file>