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4.xml" ContentType="application/vnd.openxmlformats-officedocument.presentationml.tags+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48" r:id="rId2"/>
  </p:sldMasterIdLst>
  <p:notesMasterIdLst>
    <p:notesMasterId r:id="rId24"/>
  </p:notesMasterIdLst>
  <p:handoutMasterIdLst>
    <p:handoutMasterId r:id="rId25"/>
  </p:handoutMasterIdLst>
  <p:sldIdLst>
    <p:sldId id="256" r:id="rId3"/>
    <p:sldId id="258" r:id="rId4"/>
    <p:sldId id="259" r:id="rId5"/>
    <p:sldId id="261" r:id="rId6"/>
    <p:sldId id="260" r:id="rId7"/>
    <p:sldId id="266" r:id="rId8"/>
    <p:sldId id="269" r:id="rId9"/>
    <p:sldId id="268" r:id="rId10"/>
    <p:sldId id="267" r:id="rId11"/>
    <p:sldId id="271" r:id="rId12"/>
    <p:sldId id="270" r:id="rId13"/>
    <p:sldId id="272" r:id="rId14"/>
    <p:sldId id="273" r:id="rId15"/>
    <p:sldId id="274" r:id="rId16"/>
    <p:sldId id="275" r:id="rId17"/>
    <p:sldId id="265" r:id="rId18"/>
    <p:sldId id="262" r:id="rId19"/>
    <p:sldId id="263" r:id="rId20"/>
    <p:sldId id="264" r:id="rId21"/>
    <p:sldId id="276" r:id="rId22"/>
    <p:sldId id="278" r:id="rId23"/>
  </p:sldIdLst>
  <p:sldSz cx="9144000" cy="6858000" type="screen4x3"/>
  <p:notesSz cx="7102475" cy="9388475"/>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1326"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469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22725" y="0"/>
            <a:ext cx="3078163" cy="469900"/>
          </a:xfrm>
          <a:prstGeom prst="rect">
            <a:avLst/>
          </a:prstGeom>
        </p:spPr>
        <p:txBody>
          <a:bodyPr vert="horz" lIns="91440" tIns="45720" rIns="91440" bIns="45720" rtlCol="0"/>
          <a:lstStyle>
            <a:lvl1pPr algn="r">
              <a:defRPr sz="1200"/>
            </a:lvl1pPr>
          </a:lstStyle>
          <a:p>
            <a:fld id="{E283B294-AC3E-42E4-9FC4-E1646A58853B}" type="datetimeFigureOut">
              <a:rPr lang="en-US" smtClean="0"/>
              <a:t>6/13/2014</a:t>
            </a:fld>
            <a:endParaRPr lang="en-US"/>
          </a:p>
        </p:txBody>
      </p:sp>
      <p:sp>
        <p:nvSpPr>
          <p:cNvPr id="4" name="Footer Placeholder 3"/>
          <p:cNvSpPr>
            <a:spLocks noGrp="1"/>
          </p:cNvSpPr>
          <p:nvPr>
            <p:ph type="ftr" sz="quarter" idx="2"/>
          </p:nvPr>
        </p:nvSpPr>
        <p:spPr>
          <a:xfrm>
            <a:off x="0" y="8916988"/>
            <a:ext cx="3078163" cy="4699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22725" y="8916988"/>
            <a:ext cx="3078163" cy="469900"/>
          </a:xfrm>
          <a:prstGeom prst="rect">
            <a:avLst/>
          </a:prstGeom>
        </p:spPr>
        <p:txBody>
          <a:bodyPr vert="horz" lIns="91440" tIns="45720" rIns="91440" bIns="45720" rtlCol="0" anchor="b"/>
          <a:lstStyle>
            <a:lvl1pPr algn="r">
              <a:defRPr sz="1200"/>
            </a:lvl1pPr>
          </a:lstStyle>
          <a:p>
            <a:fld id="{03F77892-6E81-4842-8F48-6DCBA3EEC33E}"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9" tIns="47114" rIns="94229" bIns="47114"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4023092" y="0"/>
            <a:ext cx="3077739" cy="469424"/>
          </a:xfrm>
          <a:prstGeom prst="rect">
            <a:avLst/>
          </a:prstGeom>
        </p:spPr>
        <p:txBody>
          <a:bodyPr vert="horz" lIns="94229" tIns="47114" rIns="94229" bIns="47114" rtlCol="0"/>
          <a:lstStyle>
            <a:lvl1pPr algn="r" fontAlgn="auto">
              <a:spcBef>
                <a:spcPts val="0"/>
              </a:spcBef>
              <a:spcAft>
                <a:spcPts val="0"/>
              </a:spcAft>
              <a:defRPr sz="1200">
                <a:latin typeface="+mn-lt"/>
              </a:defRPr>
            </a:lvl1pPr>
          </a:lstStyle>
          <a:p>
            <a:pPr>
              <a:defRPr/>
            </a:pPr>
            <a:fld id="{4B9DE83E-6435-4886-BB5B-D4E9D54CC531}" type="datetimeFigureOut">
              <a:rPr lang="en-US"/>
              <a:pPr>
                <a:defRPr/>
              </a:pPr>
              <a:t>6/13/2014</a:t>
            </a:fld>
            <a:endParaRPr lang="en-US"/>
          </a:p>
        </p:txBody>
      </p:sp>
      <p:sp>
        <p:nvSpPr>
          <p:cNvPr id="4" name="Slide Image Placeholder 3"/>
          <p:cNvSpPr>
            <a:spLocks noGrp="1" noRot="1" noChangeAspect="1"/>
          </p:cNvSpPr>
          <p:nvPr>
            <p:ph type="sldImg" idx="2"/>
          </p:nvPr>
        </p:nvSpPr>
        <p:spPr>
          <a:xfrm>
            <a:off x="1204913" y="704850"/>
            <a:ext cx="4692650" cy="3519488"/>
          </a:xfrm>
          <a:prstGeom prst="rect">
            <a:avLst/>
          </a:prstGeom>
          <a:noFill/>
          <a:ln w="12700">
            <a:solidFill>
              <a:prstClr val="black"/>
            </a:solidFill>
          </a:ln>
        </p:spPr>
        <p:txBody>
          <a:bodyPr vert="horz" lIns="94229" tIns="47114" rIns="94229" bIns="47114" rtlCol="0" anchor="ctr"/>
          <a:lstStyle/>
          <a:p>
            <a:pPr lvl="0"/>
            <a:endParaRPr lang="en-US" noProof="0"/>
          </a:p>
        </p:txBody>
      </p:sp>
      <p:sp>
        <p:nvSpPr>
          <p:cNvPr id="5" name="Notes Placeholder 4"/>
          <p:cNvSpPr>
            <a:spLocks noGrp="1"/>
          </p:cNvSpPr>
          <p:nvPr>
            <p:ph type="body" sz="quarter" idx="3"/>
          </p:nvPr>
        </p:nvSpPr>
        <p:spPr>
          <a:xfrm>
            <a:off x="710248" y="4459526"/>
            <a:ext cx="5681980" cy="4224814"/>
          </a:xfrm>
          <a:prstGeom prst="rect">
            <a:avLst/>
          </a:prstGeom>
        </p:spPr>
        <p:txBody>
          <a:bodyPr vert="horz" lIns="94229" tIns="47114" rIns="94229" bIns="47114"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917422"/>
            <a:ext cx="3077739" cy="469424"/>
          </a:xfrm>
          <a:prstGeom prst="rect">
            <a:avLst/>
          </a:prstGeom>
        </p:spPr>
        <p:txBody>
          <a:bodyPr vert="horz" lIns="94229" tIns="47114" rIns="94229" bIns="47114"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4023092" y="8917422"/>
            <a:ext cx="3077739" cy="469424"/>
          </a:xfrm>
          <a:prstGeom prst="rect">
            <a:avLst/>
          </a:prstGeom>
        </p:spPr>
        <p:txBody>
          <a:bodyPr vert="horz" lIns="94229" tIns="47114" rIns="94229" bIns="47114" rtlCol="0" anchor="b"/>
          <a:lstStyle>
            <a:lvl1pPr algn="r" fontAlgn="auto">
              <a:spcBef>
                <a:spcPts val="0"/>
              </a:spcBef>
              <a:spcAft>
                <a:spcPts val="0"/>
              </a:spcAft>
              <a:defRPr sz="1200">
                <a:latin typeface="+mn-lt"/>
              </a:defRPr>
            </a:lvl1pPr>
          </a:lstStyle>
          <a:p>
            <a:pPr>
              <a:defRPr/>
            </a:pPr>
            <a:fld id="{0CF9A6D7-523C-4C74-9946-96D02BF27B46}"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TextEdit="1"/>
          </p:cNvSpPr>
          <p:nvPr>
            <p:ph type="sldImg"/>
          </p:nvPr>
        </p:nvSpPr>
        <p:spPr bwMode="auto">
          <a:noFill/>
          <a:ln>
            <a:solidFill>
              <a:srgbClr val="000000"/>
            </a:solidFill>
            <a:miter lim="800000"/>
            <a:headEnd/>
            <a:tailEnd/>
          </a:ln>
        </p:spPr>
      </p:sp>
      <p:sp>
        <p:nvSpPr>
          <p:cNvPr id="61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614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3489E4A-68A4-46F9-B4B6-E1852EFC0786}" type="slidenum">
              <a:rPr lang="en-US" smtClean="0"/>
              <a:pPr fontAlgn="base">
                <a:spcBef>
                  <a:spcPct val="0"/>
                </a:spcBef>
                <a:spcAft>
                  <a:spcPct val="0"/>
                </a:spcAft>
                <a:defRPr/>
              </a:pPr>
              <a:t>1</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18 June 2014,                         Session TS05A</a:t>
            </a:r>
            <a:endParaRPr lang="en-US"/>
          </a:p>
        </p:txBody>
      </p:sp>
      <p:sp>
        <p:nvSpPr>
          <p:cNvPr id="5" name="Footer Placeholder 4"/>
          <p:cNvSpPr>
            <a:spLocks noGrp="1"/>
          </p:cNvSpPr>
          <p:nvPr>
            <p:ph type="ftr" sz="quarter" idx="11"/>
          </p:nvPr>
        </p:nvSpPr>
        <p:spPr/>
        <p:txBody>
          <a:bodyPr/>
          <a:lstStyle>
            <a:lvl1pPr>
              <a:defRPr/>
            </a:lvl1pPr>
          </a:lstStyle>
          <a:p>
            <a:pPr>
              <a:defRPr/>
            </a:pPr>
            <a:r>
              <a:rPr lang="it-IT" smtClean="0"/>
              <a:t>XXV FIG Congress, Kulala Lumpur, Malaysia 16-21 June 2014</a:t>
            </a:r>
            <a:endParaRPr lang="en-US"/>
          </a:p>
        </p:txBody>
      </p:sp>
      <p:sp>
        <p:nvSpPr>
          <p:cNvPr id="6" name="Slide Number Placeholder 5"/>
          <p:cNvSpPr>
            <a:spLocks noGrp="1"/>
          </p:cNvSpPr>
          <p:nvPr>
            <p:ph type="sldNum" sz="quarter" idx="12"/>
          </p:nvPr>
        </p:nvSpPr>
        <p:spPr/>
        <p:txBody>
          <a:bodyPr/>
          <a:lstStyle>
            <a:lvl1pPr>
              <a:defRPr/>
            </a:lvl1pPr>
          </a:lstStyle>
          <a:p>
            <a:pPr>
              <a:defRPr/>
            </a:pPr>
            <a:fld id="{A4EEF070-629E-4A30-89A8-61E8F81C91C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18 June 2014,                         Session TS05A</a:t>
            </a:r>
            <a:endParaRPr lang="en-US"/>
          </a:p>
        </p:txBody>
      </p:sp>
      <p:sp>
        <p:nvSpPr>
          <p:cNvPr id="5" name="Footer Placeholder 4"/>
          <p:cNvSpPr>
            <a:spLocks noGrp="1"/>
          </p:cNvSpPr>
          <p:nvPr>
            <p:ph type="ftr" sz="quarter" idx="11"/>
          </p:nvPr>
        </p:nvSpPr>
        <p:spPr/>
        <p:txBody>
          <a:bodyPr/>
          <a:lstStyle>
            <a:lvl1pPr>
              <a:defRPr/>
            </a:lvl1pPr>
          </a:lstStyle>
          <a:p>
            <a:pPr>
              <a:defRPr/>
            </a:pPr>
            <a:r>
              <a:rPr lang="it-IT" smtClean="0"/>
              <a:t>XXV FIG Congress, Kulala Lumpur, Malaysia 16-21 June 2014</a:t>
            </a:r>
            <a:endParaRPr lang="en-US"/>
          </a:p>
        </p:txBody>
      </p:sp>
      <p:sp>
        <p:nvSpPr>
          <p:cNvPr id="6" name="Slide Number Placeholder 5"/>
          <p:cNvSpPr>
            <a:spLocks noGrp="1"/>
          </p:cNvSpPr>
          <p:nvPr>
            <p:ph type="sldNum" sz="quarter" idx="12"/>
          </p:nvPr>
        </p:nvSpPr>
        <p:spPr/>
        <p:txBody>
          <a:bodyPr/>
          <a:lstStyle>
            <a:lvl1pPr>
              <a:defRPr/>
            </a:lvl1pPr>
          </a:lstStyle>
          <a:p>
            <a:pPr>
              <a:defRPr/>
            </a:pPr>
            <a:fld id="{C97B61CC-0ABF-4CF2-A5FA-4B1913F98328}"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18 June 2014,                         Session TS05A</a:t>
            </a:r>
            <a:endParaRPr lang="en-US"/>
          </a:p>
        </p:txBody>
      </p:sp>
      <p:sp>
        <p:nvSpPr>
          <p:cNvPr id="5" name="Footer Placeholder 4"/>
          <p:cNvSpPr>
            <a:spLocks noGrp="1"/>
          </p:cNvSpPr>
          <p:nvPr>
            <p:ph type="ftr" sz="quarter" idx="11"/>
          </p:nvPr>
        </p:nvSpPr>
        <p:spPr/>
        <p:txBody>
          <a:bodyPr/>
          <a:lstStyle>
            <a:lvl1pPr>
              <a:defRPr/>
            </a:lvl1pPr>
          </a:lstStyle>
          <a:p>
            <a:pPr>
              <a:defRPr/>
            </a:pPr>
            <a:r>
              <a:rPr lang="it-IT" smtClean="0"/>
              <a:t>XXV FIG Congress, Kulala Lumpur, Malaysia 16-21 June 2014</a:t>
            </a:r>
            <a:endParaRPr lang="en-US"/>
          </a:p>
        </p:txBody>
      </p:sp>
      <p:sp>
        <p:nvSpPr>
          <p:cNvPr id="6" name="Slide Number Placeholder 5"/>
          <p:cNvSpPr>
            <a:spLocks noGrp="1"/>
          </p:cNvSpPr>
          <p:nvPr>
            <p:ph type="sldNum" sz="quarter" idx="12"/>
          </p:nvPr>
        </p:nvSpPr>
        <p:spPr/>
        <p:txBody>
          <a:bodyPr/>
          <a:lstStyle>
            <a:lvl1pPr>
              <a:defRPr/>
            </a:lvl1pPr>
          </a:lstStyle>
          <a:p>
            <a:pPr>
              <a:defRPr/>
            </a:pPr>
            <a:fld id="{742CB837-4B23-4A6E-9DFD-B7C769D39D61}"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18 June 2014,                         Session TS05A</a:t>
            </a:r>
            <a:endParaRPr lang="en-US"/>
          </a:p>
        </p:txBody>
      </p:sp>
      <p:sp>
        <p:nvSpPr>
          <p:cNvPr id="5" name="Footer Placeholder 4"/>
          <p:cNvSpPr>
            <a:spLocks noGrp="1"/>
          </p:cNvSpPr>
          <p:nvPr>
            <p:ph type="ftr" sz="quarter" idx="11"/>
          </p:nvPr>
        </p:nvSpPr>
        <p:spPr/>
        <p:txBody>
          <a:bodyPr/>
          <a:lstStyle>
            <a:lvl1pPr>
              <a:defRPr/>
            </a:lvl1pPr>
          </a:lstStyle>
          <a:p>
            <a:pPr>
              <a:defRPr/>
            </a:pPr>
            <a:r>
              <a:rPr lang="it-IT" smtClean="0"/>
              <a:t>XXV FIG Congress, Kulala Lumpur, Malaysia 16-21 June 2014</a:t>
            </a:r>
            <a:endParaRPr lang="en-US"/>
          </a:p>
        </p:txBody>
      </p:sp>
      <p:sp>
        <p:nvSpPr>
          <p:cNvPr id="6" name="Slide Number Placeholder 5"/>
          <p:cNvSpPr>
            <a:spLocks noGrp="1"/>
          </p:cNvSpPr>
          <p:nvPr>
            <p:ph type="sldNum" sz="quarter" idx="12"/>
          </p:nvPr>
        </p:nvSpPr>
        <p:spPr/>
        <p:txBody>
          <a:bodyPr/>
          <a:lstStyle>
            <a:lvl1pPr>
              <a:defRPr/>
            </a:lvl1pPr>
          </a:lstStyle>
          <a:p>
            <a:pPr>
              <a:defRPr/>
            </a:pPr>
            <a:fld id="{FDBE98B0-3F77-48BD-87E1-4F16DA249B9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18 June 2014,                         Session TS05A</a:t>
            </a:r>
            <a:endParaRPr lang="en-US"/>
          </a:p>
        </p:txBody>
      </p:sp>
      <p:sp>
        <p:nvSpPr>
          <p:cNvPr id="5" name="Footer Placeholder 4"/>
          <p:cNvSpPr>
            <a:spLocks noGrp="1"/>
          </p:cNvSpPr>
          <p:nvPr>
            <p:ph type="ftr" sz="quarter" idx="11"/>
          </p:nvPr>
        </p:nvSpPr>
        <p:spPr/>
        <p:txBody>
          <a:bodyPr/>
          <a:lstStyle>
            <a:lvl1pPr>
              <a:defRPr/>
            </a:lvl1pPr>
          </a:lstStyle>
          <a:p>
            <a:pPr>
              <a:defRPr/>
            </a:pPr>
            <a:r>
              <a:rPr lang="it-IT" smtClean="0"/>
              <a:t>XXV FIG Congress, Kulala Lumpur, Malaysia 16-21 June 2014</a:t>
            </a:r>
            <a:endParaRPr lang="en-US"/>
          </a:p>
        </p:txBody>
      </p:sp>
      <p:sp>
        <p:nvSpPr>
          <p:cNvPr id="6" name="Slide Number Placeholder 5"/>
          <p:cNvSpPr>
            <a:spLocks noGrp="1"/>
          </p:cNvSpPr>
          <p:nvPr>
            <p:ph type="sldNum" sz="quarter" idx="12"/>
          </p:nvPr>
        </p:nvSpPr>
        <p:spPr/>
        <p:txBody>
          <a:bodyPr/>
          <a:lstStyle>
            <a:lvl1pPr>
              <a:defRPr/>
            </a:lvl1pPr>
          </a:lstStyle>
          <a:p>
            <a:pPr>
              <a:defRPr/>
            </a:pPr>
            <a:fld id="{2A73A6EA-7E33-4D35-BF41-72C38E913704}"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18 June 2014,                         Session TS05A</a:t>
            </a:r>
            <a:endParaRPr lang="en-US"/>
          </a:p>
        </p:txBody>
      </p:sp>
      <p:sp>
        <p:nvSpPr>
          <p:cNvPr id="6" name="Footer Placeholder 4"/>
          <p:cNvSpPr>
            <a:spLocks noGrp="1"/>
          </p:cNvSpPr>
          <p:nvPr>
            <p:ph type="ftr" sz="quarter" idx="11"/>
          </p:nvPr>
        </p:nvSpPr>
        <p:spPr/>
        <p:txBody>
          <a:bodyPr/>
          <a:lstStyle>
            <a:lvl1pPr>
              <a:defRPr/>
            </a:lvl1pPr>
          </a:lstStyle>
          <a:p>
            <a:pPr>
              <a:defRPr/>
            </a:pPr>
            <a:r>
              <a:rPr lang="it-IT" smtClean="0"/>
              <a:t>XXV FIG Congress, Kulala Lumpur, Malaysia 16-21 June 2014</a:t>
            </a:r>
            <a:endParaRPr lang="en-US"/>
          </a:p>
        </p:txBody>
      </p:sp>
      <p:sp>
        <p:nvSpPr>
          <p:cNvPr id="7" name="Slide Number Placeholder 5"/>
          <p:cNvSpPr>
            <a:spLocks noGrp="1"/>
          </p:cNvSpPr>
          <p:nvPr>
            <p:ph type="sldNum" sz="quarter" idx="12"/>
          </p:nvPr>
        </p:nvSpPr>
        <p:spPr/>
        <p:txBody>
          <a:bodyPr/>
          <a:lstStyle>
            <a:lvl1pPr>
              <a:defRPr/>
            </a:lvl1pPr>
          </a:lstStyle>
          <a:p>
            <a:pPr>
              <a:defRPr/>
            </a:pPr>
            <a:fld id="{7ABD3050-9623-402B-84FA-27880D11F7CD}"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18 June 2014,                         Session TS05A</a:t>
            </a:r>
            <a:endParaRPr lang="en-US"/>
          </a:p>
        </p:txBody>
      </p:sp>
      <p:sp>
        <p:nvSpPr>
          <p:cNvPr id="8" name="Footer Placeholder 4"/>
          <p:cNvSpPr>
            <a:spLocks noGrp="1"/>
          </p:cNvSpPr>
          <p:nvPr>
            <p:ph type="ftr" sz="quarter" idx="11"/>
          </p:nvPr>
        </p:nvSpPr>
        <p:spPr/>
        <p:txBody>
          <a:bodyPr/>
          <a:lstStyle>
            <a:lvl1pPr>
              <a:defRPr/>
            </a:lvl1pPr>
          </a:lstStyle>
          <a:p>
            <a:pPr>
              <a:defRPr/>
            </a:pPr>
            <a:r>
              <a:rPr lang="it-IT" smtClean="0"/>
              <a:t>XXV FIG Congress, Kulala Lumpur, Malaysia 16-21 June 2014</a:t>
            </a:r>
            <a:endParaRPr lang="en-US"/>
          </a:p>
        </p:txBody>
      </p:sp>
      <p:sp>
        <p:nvSpPr>
          <p:cNvPr id="9" name="Slide Number Placeholder 5"/>
          <p:cNvSpPr>
            <a:spLocks noGrp="1"/>
          </p:cNvSpPr>
          <p:nvPr>
            <p:ph type="sldNum" sz="quarter" idx="12"/>
          </p:nvPr>
        </p:nvSpPr>
        <p:spPr/>
        <p:txBody>
          <a:bodyPr/>
          <a:lstStyle>
            <a:lvl1pPr>
              <a:defRPr/>
            </a:lvl1pPr>
          </a:lstStyle>
          <a:p>
            <a:pPr>
              <a:defRPr/>
            </a:pPr>
            <a:fld id="{356E5C89-38C4-4E3E-A508-952E8D0E6ADF}"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18 June 2014,                         Session TS05A</a:t>
            </a:r>
            <a:endParaRPr lang="en-US"/>
          </a:p>
        </p:txBody>
      </p:sp>
      <p:sp>
        <p:nvSpPr>
          <p:cNvPr id="4" name="Footer Placeholder 4"/>
          <p:cNvSpPr>
            <a:spLocks noGrp="1"/>
          </p:cNvSpPr>
          <p:nvPr>
            <p:ph type="ftr" sz="quarter" idx="11"/>
          </p:nvPr>
        </p:nvSpPr>
        <p:spPr/>
        <p:txBody>
          <a:bodyPr/>
          <a:lstStyle>
            <a:lvl1pPr>
              <a:defRPr/>
            </a:lvl1pPr>
          </a:lstStyle>
          <a:p>
            <a:pPr>
              <a:defRPr/>
            </a:pPr>
            <a:r>
              <a:rPr lang="it-IT" smtClean="0"/>
              <a:t>XXV FIG Congress, Kulala Lumpur, Malaysia 16-21 June 2014</a:t>
            </a:r>
            <a:endParaRPr lang="en-US"/>
          </a:p>
        </p:txBody>
      </p:sp>
      <p:sp>
        <p:nvSpPr>
          <p:cNvPr id="5" name="Slide Number Placeholder 5"/>
          <p:cNvSpPr>
            <a:spLocks noGrp="1"/>
          </p:cNvSpPr>
          <p:nvPr>
            <p:ph type="sldNum" sz="quarter" idx="12"/>
          </p:nvPr>
        </p:nvSpPr>
        <p:spPr/>
        <p:txBody>
          <a:bodyPr/>
          <a:lstStyle>
            <a:lvl1pPr>
              <a:defRPr/>
            </a:lvl1pPr>
          </a:lstStyle>
          <a:p>
            <a:pPr>
              <a:defRPr/>
            </a:pPr>
            <a:fld id="{214F31C4-9ABD-45A0-B76B-4CE85EB2211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18 June 2014,                         Session TS05A</a:t>
            </a:r>
            <a:endParaRPr lang="en-US"/>
          </a:p>
        </p:txBody>
      </p:sp>
      <p:sp>
        <p:nvSpPr>
          <p:cNvPr id="3" name="Footer Placeholder 4"/>
          <p:cNvSpPr>
            <a:spLocks noGrp="1"/>
          </p:cNvSpPr>
          <p:nvPr>
            <p:ph type="ftr" sz="quarter" idx="11"/>
          </p:nvPr>
        </p:nvSpPr>
        <p:spPr/>
        <p:txBody>
          <a:bodyPr/>
          <a:lstStyle>
            <a:lvl1pPr>
              <a:defRPr/>
            </a:lvl1pPr>
          </a:lstStyle>
          <a:p>
            <a:pPr>
              <a:defRPr/>
            </a:pPr>
            <a:r>
              <a:rPr lang="it-IT" smtClean="0"/>
              <a:t>XXV FIG Congress, Kulala Lumpur, Malaysia 16-21 June 2014</a:t>
            </a:r>
            <a:endParaRPr lang="en-US"/>
          </a:p>
        </p:txBody>
      </p:sp>
      <p:sp>
        <p:nvSpPr>
          <p:cNvPr id="4" name="Slide Number Placeholder 5"/>
          <p:cNvSpPr>
            <a:spLocks noGrp="1"/>
          </p:cNvSpPr>
          <p:nvPr>
            <p:ph type="sldNum" sz="quarter" idx="12"/>
          </p:nvPr>
        </p:nvSpPr>
        <p:spPr/>
        <p:txBody>
          <a:bodyPr/>
          <a:lstStyle>
            <a:lvl1pPr>
              <a:defRPr/>
            </a:lvl1pPr>
          </a:lstStyle>
          <a:p>
            <a:pPr>
              <a:defRPr/>
            </a:pPr>
            <a:fld id="{861E7B9E-555E-4569-9C97-6F9E2F30590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18 June 2014,                         Session TS05A</a:t>
            </a:r>
            <a:endParaRPr lang="en-US"/>
          </a:p>
        </p:txBody>
      </p:sp>
      <p:sp>
        <p:nvSpPr>
          <p:cNvPr id="6" name="Footer Placeholder 4"/>
          <p:cNvSpPr>
            <a:spLocks noGrp="1"/>
          </p:cNvSpPr>
          <p:nvPr>
            <p:ph type="ftr" sz="quarter" idx="11"/>
          </p:nvPr>
        </p:nvSpPr>
        <p:spPr/>
        <p:txBody>
          <a:bodyPr/>
          <a:lstStyle>
            <a:lvl1pPr>
              <a:defRPr/>
            </a:lvl1pPr>
          </a:lstStyle>
          <a:p>
            <a:pPr>
              <a:defRPr/>
            </a:pPr>
            <a:r>
              <a:rPr lang="it-IT" smtClean="0"/>
              <a:t>XXV FIG Congress, Kulala Lumpur, Malaysia 16-21 June 2014</a:t>
            </a:r>
            <a:endParaRPr lang="en-US"/>
          </a:p>
        </p:txBody>
      </p:sp>
      <p:sp>
        <p:nvSpPr>
          <p:cNvPr id="7" name="Slide Number Placeholder 5"/>
          <p:cNvSpPr>
            <a:spLocks noGrp="1"/>
          </p:cNvSpPr>
          <p:nvPr>
            <p:ph type="sldNum" sz="quarter" idx="12"/>
          </p:nvPr>
        </p:nvSpPr>
        <p:spPr/>
        <p:txBody>
          <a:bodyPr/>
          <a:lstStyle>
            <a:lvl1pPr>
              <a:defRPr/>
            </a:lvl1pPr>
          </a:lstStyle>
          <a:p>
            <a:pPr>
              <a:defRPr/>
            </a:pPr>
            <a:fld id="{278FB748-C31E-4FD1-BD3F-575A08B7049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18 June 2014,                         Session TS05A</a:t>
            </a:r>
            <a:endParaRPr lang="en-US"/>
          </a:p>
        </p:txBody>
      </p:sp>
      <p:sp>
        <p:nvSpPr>
          <p:cNvPr id="6" name="Footer Placeholder 4"/>
          <p:cNvSpPr>
            <a:spLocks noGrp="1"/>
          </p:cNvSpPr>
          <p:nvPr>
            <p:ph type="ftr" sz="quarter" idx="11"/>
          </p:nvPr>
        </p:nvSpPr>
        <p:spPr/>
        <p:txBody>
          <a:bodyPr/>
          <a:lstStyle>
            <a:lvl1pPr>
              <a:defRPr/>
            </a:lvl1pPr>
          </a:lstStyle>
          <a:p>
            <a:pPr>
              <a:defRPr/>
            </a:pPr>
            <a:r>
              <a:rPr lang="it-IT" smtClean="0"/>
              <a:t>XXV FIG Congress, Kulala Lumpur, Malaysia 16-21 June 2014</a:t>
            </a:r>
            <a:endParaRPr lang="en-US"/>
          </a:p>
        </p:txBody>
      </p:sp>
      <p:sp>
        <p:nvSpPr>
          <p:cNvPr id="7" name="Slide Number Placeholder 5"/>
          <p:cNvSpPr>
            <a:spLocks noGrp="1"/>
          </p:cNvSpPr>
          <p:nvPr>
            <p:ph type="sldNum" sz="quarter" idx="12"/>
          </p:nvPr>
        </p:nvSpPr>
        <p:spPr/>
        <p:txBody>
          <a:bodyPr/>
          <a:lstStyle>
            <a:lvl1pPr>
              <a:defRPr/>
            </a:lvl1pPr>
          </a:lstStyle>
          <a:p>
            <a:pPr>
              <a:defRPr/>
            </a:pPr>
            <a:fld id="{11A4D047-B473-4A1B-BDBA-ED3F70A0294F}"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26" name="Picture 6" descr="Header Slide.JPG"/>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1027"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r>
              <a:rPr lang="en-US" smtClean="0"/>
              <a:t>18 June 2014,                         Session TS05A</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r>
              <a:rPr lang="it-IT" smtClean="0"/>
              <a:t>XXV FIG Congress, Kulala Lumpur, Malaysia 16-21 June 2014</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112131A4-06C4-4174-880E-20D242C86C4E}" type="slidenum">
              <a:rPr lang="en-US"/>
              <a:pPr>
                <a:defRPr/>
              </a:pPr>
              <a:t>‹#›</a:t>
            </a:fld>
            <a:endParaRPr lang="en-US"/>
          </a:p>
        </p:txBody>
      </p:sp>
    </p:spTree>
  </p:cSld>
  <p:clrMap bg1="lt1" tx1="dk1" bg2="lt2" tx2="dk2" accent1="accent1" accent2="accent2" accent3="accent3" accent4="accent4" accent5="accent5" accent6="accent6" hlink="hlink" folHlink="folHlink"/>
  <p:hf hdr="0"/>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050" name="Picture 6" descr="Continuation Slide.JPG"/>
          <p:cNvPicPr>
            <a:picLocks noChangeAspect="1"/>
          </p:cNvPicPr>
          <p:nvPr/>
        </p:nvPicPr>
        <p:blipFill>
          <a:blip r:embed="rId13" cstate="print"/>
          <a:srcRect/>
          <a:stretch>
            <a:fillRect/>
          </a:stretch>
        </p:blipFill>
        <p:spPr bwMode="auto">
          <a:xfrm>
            <a:off x="0" y="0"/>
            <a:ext cx="9144000" cy="6858000"/>
          </a:xfrm>
          <a:prstGeom prst="rect">
            <a:avLst/>
          </a:prstGeom>
          <a:noFill/>
          <a:ln w="9525">
            <a:noFill/>
            <a:miter lim="800000"/>
            <a:headEnd/>
            <a:tailEnd/>
          </a:ln>
        </p:spPr>
      </p:pic>
      <p:sp>
        <p:nvSpPr>
          <p:cNvPr id="2051"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2"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r>
              <a:rPr lang="en-US" smtClean="0"/>
              <a:t>18 June 2014,                         Session TS05A</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r>
              <a:rPr lang="it-IT" smtClean="0"/>
              <a:t>XXV FIG Congress, Kulala Lumpur, Malaysia 16-21 June 2014</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BA67C67E-72F9-4809-AD13-C3B36C184FE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ngs.noaa.gov/CORS/" TargetMode="External"/><Relationship Id="rId2" Type="http://schemas.openxmlformats.org/officeDocument/2006/relationships/hyperlink" Target="mailto:dan.roman@noaa.gov" TargetMode="External"/><Relationship Id="rId1" Type="http://schemas.openxmlformats.org/officeDocument/2006/relationships/slideLayout" Target="../slideLayouts/slideLayout2.xml"/><Relationship Id="rId5" Type="http://schemas.openxmlformats.org/officeDocument/2006/relationships/hyperlink" Target="http://www.ngs.noaa.gov/OPUS-Projects/OpusProjects.shtml" TargetMode="External"/><Relationship Id="rId4" Type="http://schemas.openxmlformats.org/officeDocument/2006/relationships/hyperlink" Target="http://www.ngs.noaa.gov/OPUS/"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3" descr="Header Slide.JPG"/>
          <p:cNvPicPr>
            <a:picLocks noChangeAspect="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3075" name="Title 1"/>
          <p:cNvSpPr>
            <a:spLocks noGrp="1"/>
          </p:cNvSpPr>
          <p:nvPr>
            <p:ph type="ctrTitle"/>
          </p:nvPr>
        </p:nvSpPr>
        <p:spPr>
          <a:xfrm>
            <a:off x="0" y="2130425"/>
            <a:ext cx="8991600" cy="1470025"/>
          </a:xfrm>
        </p:spPr>
        <p:txBody>
          <a:bodyPr/>
          <a:lstStyle/>
          <a:p>
            <a:r>
              <a:rPr lang="en-AU" dirty="0" smtClean="0"/>
              <a:t>The role of National Mapping Organisations for PI Provision and ensuring PNT Integrity</a:t>
            </a:r>
            <a:endParaRPr lang="en-US" dirty="0"/>
          </a:p>
        </p:txBody>
      </p:sp>
      <p:sp>
        <p:nvSpPr>
          <p:cNvPr id="3" name="Subtitle 2"/>
          <p:cNvSpPr>
            <a:spLocks noGrp="1"/>
          </p:cNvSpPr>
          <p:nvPr>
            <p:ph type="subTitle" idx="1"/>
          </p:nvPr>
        </p:nvSpPr>
        <p:spPr>
          <a:xfrm>
            <a:off x="0" y="3962400"/>
            <a:ext cx="9144000" cy="2362200"/>
          </a:xfrm>
        </p:spPr>
        <p:txBody>
          <a:bodyPr rtlCol="0">
            <a:normAutofit fontScale="62500" lnSpcReduction="20000"/>
          </a:bodyPr>
          <a:lstStyle/>
          <a:p>
            <a:pPr eaLnBrk="1" fontAlgn="auto" hangingPunct="1">
              <a:spcAft>
                <a:spcPts val="0"/>
              </a:spcAft>
              <a:defRPr/>
            </a:pPr>
            <a:r>
              <a:rPr lang="en-US" sz="4500" dirty="0" smtClean="0">
                <a:latin typeface="Times New Roman" pitchFamily="18" charset="0"/>
                <a:cs typeface="Times New Roman" pitchFamily="18" charset="0"/>
              </a:rPr>
              <a:t>D.R. Roman </a:t>
            </a:r>
          </a:p>
          <a:p>
            <a:pPr eaLnBrk="1" fontAlgn="auto" hangingPunct="1">
              <a:spcAft>
                <a:spcPts val="0"/>
              </a:spcAft>
              <a:defRPr/>
            </a:pPr>
            <a:endParaRPr lang="en-US" dirty="0" smtClean="0">
              <a:latin typeface="Times New Roman" pitchFamily="18" charset="0"/>
              <a:cs typeface="Times New Roman" pitchFamily="18" charset="0"/>
            </a:endParaRPr>
          </a:p>
          <a:p>
            <a:pPr eaLnBrk="1" fontAlgn="auto" hangingPunct="1">
              <a:spcAft>
                <a:spcPts val="0"/>
              </a:spcAft>
              <a:defRPr/>
            </a:pPr>
            <a:r>
              <a:rPr lang="en-US" dirty="0" smtClean="0">
                <a:latin typeface="Times New Roman" pitchFamily="18" charset="0"/>
                <a:cs typeface="Times New Roman" pitchFamily="18" charset="0"/>
              </a:rPr>
              <a:t>XXV FIG Congress</a:t>
            </a:r>
          </a:p>
          <a:p>
            <a:pPr eaLnBrk="1" fontAlgn="auto" hangingPunct="1">
              <a:spcAft>
                <a:spcPts val="0"/>
              </a:spcAft>
              <a:defRPr/>
            </a:pPr>
            <a:r>
              <a:rPr lang="en-US" dirty="0" smtClean="0">
                <a:latin typeface="Times New Roman" pitchFamily="18" charset="0"/>
                <a:cs typeface="Times New Roman" pitchFamily="18" charset="0"/>
              </a:rPr>
              <a:t>16-21 June 2014  </a:t>
            </a:r>
          </a:p>
          <a:p>
            <a:pPr eaLnBrk="1" fontAlgn="auto" hangingPunct="1">
              <a:spcAft>
                <a:spcPts val="0"/>
              </a:spcAft>
              <a:defRPr/>
            </a:pPr>
            <a:r>
              <a:rPr lang="en-US" dirty="0" smtClean="0">
                <a:latin typeface="Times New Roman" pitchFamily="18" charset="0"/>
                <a:cs typeface="Times New Roman" pitchFamily="18" charset="0"/>
              </a:rPr>
              <a:t>Kuala Lumpur, Malaysia</a:t>
            </a:r>
          </a:p>
          <a:p>
            <a:pPr eaLnBrk="1" fontAlgn="auto" hangingPunct="1">
              <a:spcAft>
                <a:spcPts val="0"/>
              </a:spcAft>
              <a:defRPr/>
            </a:pPr>
            <a:endParaRPr lang="en-US" dirty="0" smtClean="0">
              <a:latin typeface="Times New Roman" pitchFamily="18" charset="0"/>
              <a:cs typeface="Times New Roman" pitchFamily="18" charset="0"/>
            </a:endParaRPr>
          </a:p>
          <a:p>
            <a:pPr eaLnBrk="1" fontAlgn="auto" hangingPunct="1">
              <a:spcAft>
                <a:spcPts val="0"/>
              </a:spcAft>
              <a:buFont typeface="Arial" pitchFamily="34" charset="0"/>
              <a:buNone/>
              <a:defRPr/>
            </a:pPr>
            <a:r>
              <a:rPr lang="en-US" dirty="0" smtClean="0">
                <a:latin typeface="Times New Roman" pitchFamily="18" charset="0"/>
                <a:cs typeface="Times New Roman" pitchFamily="18" charset="0"/>
              </a:rPr>
              <a:t>Session TS05A, 18 June 2014</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Satellite Orbital Processing</a:t>
            </a:r>
            <a:endParaRPr lang="en-US" dirty="0"/>
          </a:p>
        </p:txBody>
      </p:sp>
      <p:sp>
        <p:nvSpPr>
          <p:cNvPr id="3" name="Content Placeholder 2"/>
          <p:cNvSpPr>
            <a:spLocks noGrp="1"/>
          </p:cNvSpPr>
          <p:nvPr>
            <p:ph idx="1"/>
          </p:nvPr>
        </p:nvSpPr>
        <p:spPr>
          <a:xfrm>
            <a:off x="457200" y="1600200"/>
            <a:ext cx="8534400" cy="4525963"/>
          </a:xfrm>
        </p:spPr>
        <p:txBody>
          <a:bodyPr/>
          <a:lstStyle/>
          <a:p>
            <a:r>
              <a:rPr lang="en-US" dirty="0" smtClean="0"/>
              <a:t>NGS continues to serve as an Analysis Center (AC) for the IERS</a:t>
            </a:r>
          </a:p>
          <a:p>
            <a:r>
              <a:rPr lang="en-US" dirty="0" smtClean="0"/>
              <a:t>GPS satellite orbital processing is key to overall accuracy and contribution to future ITRF models</a:t>
            </a:r>
          </a:p>
          <a:p>
            <a:r>
              <a:rPr lang="en-US" dirty="0" smtClean="0"/>
              <a:t>NGS must expand to perform additional orbital analysis for other GNSS </a:t>
            </a:r>
            <a:r>
              <a:rPr lang="en-US" dirty="0" smtClean="0"/>
              <a:t>(</a:t>
            </a:r>
            <a:r>
              <a:rPr lang="en-US" smtClean="0"/>
              <a:t>e.g., GLONASS</a:t>
            </a:r>
            <a:r>
              <a:rPr lang="en-US" dirty="0" smtClean="0"/>
              <a:t>)</a:t>
            </a:r>
          </a:p>
          <a:p>
            <a:r>
              <a:rPr lang="en-US" dirty="0" smtClean="0"/>
              <a:t>Accuracy of orbits and data archived from the CORS Network stations are critical to success</a:t>
            </a:r>
            <a:endParaRPr lang="en-US" dirty="0"/>
          </a:p>
        </p:txBody>
      </p:sp>
      <p:sp>
        <p:nvSpPr>
          <p:cNvPr id="4" name="Date Placeholder 3"/>
          <p:cNvSpPr>
            <a:spLocks noGrp="1"/>
          </p:cNvSpPr>
          <p:nvPr>
            <p:ph type="dt" sz="half" idx="10"/>
          </p:nvPr>
        </p:nvSpPr>
        <p:spPr/>
        <p:txBody>
          <a:bodyPr/>
          <a:lstStyle/>
          <a:p>
            <a:pPr>
              <a:defRPr/>
            </a:pPr>
            <a:r>
              <a:rPr lang="en-US" smtClean="0"/>
              <a:t>18 June 2014,                         Session TS05A</a:t>
            </a:r>
            <a:endParaRPr lang="en-US"/>
          </a:p>
        </p:txBody>
      </p:sp>
      <p:sp>
        <p:nvSpPr>
          <p:cNvPr id="5" name="Footer Placeholder 4"/>
          <p:cNvSpPr>
            <a:spLocks noGrp="1"/>
          </p:cNvSpPr>
          <p:nvPr>
            <p:ph type="ftr" sz="quarter" idx="11"/>
          </p:nvPr>
        </p:nvSpPr>
        <p:spPr/>
        <p:txBody>
          <a:bodyPr/>
          <a:lstStyle/>
          <a:p>
            <a:pPr>
              <a:defRPr/>
            </a:pPr>
            <a:r>
              <a:rPr lang="it-IT" smtClean="0"/>
              <a:t>XXV FIG Congress, Kulala Lumpur, Malaysia 16-21 June 2014</a:t>
            </a:r>
            <a:endParaRPr lang="en-US"/>
          </a:p>
        </p:txBody>
      </p:sp>
      <p:sp>
        <p:nvSpPr>
          <p:cNvPr id="6" name="Slide Number Placeholder 5"/>
          <p:cNvSpPr>
            <a:spLocks noGrp="1"/>
          </p:cNvSpPr>
          <p:nvPr>
            <p:ph type="sldNum" sz="quarter" idx="12"/>
          </p:nvPr>
        </p:nvSpPr>
        <p:spPr/>
        <p:txBody>
          <a:bodyPr/>
          <a:lstStyle/>
          <a:p>
            <a:pPr>
              <a:defRPr/>
            </a:pPr>
            <a:fld id="{FDBE98B0-3F77-48BD-87E1-4F16DA249B91}" type="slidenum">
              <a:rPr lang="en-US" smtClean="0"/>
              <a:pPr>
                <a:defRPr/>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OPUS-Projects</a:t>
            </a:r>
            <a:endParaRPr lang="en-US" dirty="0"/>
          </a:p>
        </p:txBody>
      </p:sp>
      <p:sp>
        <p:nvSpPr>
          <p:cNvPr id="3" name="Content Placeholder 2"/>
          <p:cNvSpPr>
            <a:spLocks noGrp="1"/>
          </p:cNvSpPr>
          <p:nvPr>
            <p:ph idx="1"/>
          </p:nvPr>
        </p:nvSpPr>
        <p:spPr>
          <a:xfrm>
            <a:off x="457200" y="1600200"/>
            <a:ext cx="8686800" cy="4525963"/>
          </a:xfrm>
        </p:spPr>
        <p:txBody>
          <a:bodyPr/>
          <a:lstStyle/>
          <a:p>
            <a:r>
              <a:rPr lang="en-US" dirty="0" smtClean="0"/>
              <a:t>Utilizing the GNSS data from CORS and rovers</a:t>
            </a:r>
          </a:p>
          <a:p>
            <a:r>
              <a:rPr lang="en-US" dirty="0" smtClean="0"/>
              <a:t>Data are loaded through OPUS(-Static)</a:t>
            </a:r>
          </a:p>
          <a:p>
            <a:r>
              <a:rPr lang="en-US" dirty="0" smtClean="0"/>
              <a:t>Project name is tagged</a:t>
            </a:r>
          </a:p>
          <a:p>
            <a:r>
              <a:rPr lang="en-US" dirty="0" smtClean="0"/>
              <a:t>A series of adjustments are performed:</a:t>
            </a:r>
          </a:p>
          <a:p>
            <a:pPr lvl="1"/>
            <a:r>
              <a:rPr lang="en-US" dirty="0" smtClean="0"/>
              <a:t>OPUS-S: for each observation set at a station</a:t>
            </a:r>
          </a:p>
          <a:p>
            <a:pPr lvl="1"/>
            <a:r>
              <a:rPr lang="en-US" dirty="0" smtClean="0"/>
              <a:t>Session: for all points observed at the same time</a:t>
            </a:r>
          </a:p>
          <a:p>
            <a:pPr lvl="1"/>
            <a:r>
              <a:rPr lang="en-US" dirty="0" smtClean="0"/>
              <a:t>Network: least squares combination of sessions</a:t>
            </a:r>
          </a:p>
          <a:p>
            <a:r>
              <a:rPr lang="en-US" dirty="0" smtClean="0"/>
              <a:t>Performs a network adjustment at the local level</a:t>
            </a:r>
            <a:endParaRPr lang="en-US" dirty="0"/>
          </a:p>
        </p:txBody>
      </p:sp>
      <p:sp>
        <p:nvSpPr>
          <p:cNvPr id="4" name="Date Placeholder 3"/>
          <p:cNvSpPr>
            <a:spLocks noGrp="1"/>
          </p:cNvSpPr>
          <p:nvPr>
            <p:ph type="dt" sz="half" idx="10"/>
          </p:nvPr>
        </p:nvSpPr>
        <p:spPr/>
        <p:txBody>
          <a:bodyPr/>
          <a:lstStyle/>
          <a:p>
            <a:pPr>
              <a:defRPr/>
            </a:pPr>
            <a:r>
              <a:rPr lang="en-US" smtClean="0"/>
              <a:t>18 June 2014,                         Session TS05A</a:t>
            </a:r>
            <a:endParaRPr lang="en-US"/>
          </a:p>
        </p:txBody>
      </p:sp>
      <p:sp>
        <p:nvSpPr>
          <p:cNvPr id="5" name="Footer Placeholder 4"/>
          <p:cNvSpPr>
            <a:spLocks noGrp="1"/>
          </p:cNvSpPr>
          <p:nvPr>
            <p:ph type="ftr" sz="quarter" idx="11"/>
          </p:nvPr>
        </p:nvSpPr>
        <p:spPr/>
        <p:txBody>
          <a:bodyPr/>
          <a:lstStyle/>
          <a:p>
            <a:pPr>
              <a:defRPr/>
            </a:pPr>
            <a:r>
              <a:rPr lang="it-IT" smtClean="0"/>
              <a:t>XXV FIG Congress, Kulala Lumpur, Malaysia 16-21 June 2014</a:t>
            </a:r>
            <a:endParaRPr lang="en-US"/>
          </a:p>
        </p:txBody>
      </p:sp>
      <p:sp>
        <p:nvSpPr>
          <p:cNvPr id="6" name="Slide Number Placeholder 5"/>
          <p:cNvSpPr>
            <a:spLocks noGrp="1"/>
          </p:cNvSpPr>
          <p:nvPr>
            <p:ph type="sldNum" sz="quarter" idx="12"/>
          </p:nvPr>
        </p:nvSpPr>
        <p:spPr/>
        <p:txBody>
          <a:bodyPr/>
          <a:lstStyle/>
          <a:p>
            <a:pPr>
              <a:defRPr/>
            </a:pPr>
            <a:fld id="{FDBE98B0-3F77-48BD-87E1-4F16DA249B91}" type="slidenum">
              <a:rPr lang="en-US" smtClean="0"/>
              <a:pPr>
                <a:defRPr/>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2"/>
          <p:cNvSpPr>
            <a:spLocks noGrp="1"/>
          </p:cNvSpPr>
          <p:nvPr>
            <p:ph type="title"/>
          </p:nvPr>
        </p:nvSpPr>
        <p:spPr/>
        <p:txBody>
          <a:bodyPr/>
          <a:lstStyle/>
          <a:p>
            <a:pPr algn="ctr" eaLnBrk="1" hangingPunct="1"/>
            <a:r>
              <a:rPr lang="en-US" altLang="en-US" smtClean="0"/>
              <a:t>Network Components</a:t>
            </a:r>
          </a:p>
        </p:txBody>
      </p:sp>
      <p:sp>
        <p:nvSpPr>
          <p:cNvPr id="21507" name="Content Placeholder 3"/>
          <p:cNvSpPr>
            <a:spLocks noGrp="1"/>
          </p:cNvSpPr>
          <p:nvPr>
            <p:ph idx="1"/>
          </p:nvPr>
        </p:nvSpPr>
        <p:spPr/>
        <p:txBody>
          <a:bodyPr/>
          <a:lstStyle/>
          <a:p>
            <a:pPr eaLnBrk="1" hangingPunct="1">
              <a:spcBef>
                <a:spcPct val="0"/>
              </a:spcBef>
            </a:pPr>
            <a:r>
              <a:rPr lang="en-US" altLang="en-US" dirty="0" smtClean="0"/>
              <a:t>Think of project as having 2 components:</a:t>
            </a:r>
          </a:p>
          <a:p>
            <a:pPr eaLnBrk="1" hangingPunct="1">
              <a:spcBef>
                <a:spcPct val="0"/>
              </a:spcBef>
            </a:pPr>
            <a:r>
              <a:rPr lang="en-US" altLang="en-US" dirty="0" smtClean="0"/>
              <a:t>Local network</a:t>
            </a:r>
          </a:p>
          <a:p>
            <a:pPr lvl="1" eaLnBrk="1" hangingPunct="1">
              <a:spcBef>
                <a:spcPct val="0"/>
              </a:spcBef>
              <a:spcAft>
                <a:spcPts val="1200"/>
              </a:spcAft>
            </a:pPr>
            <a:r>
              <a:rPr lang="en-US" altLang="en-US" dirty="0" smtClean="0"/>
              <a:t>Think precision - get best relative positions.</a:t>
            </a:r>
          </a:p>
          <a:p>
            <a:pPr eaLnBrk="1" hangingPunct="1"/>
            <a:r>
              <a:rPr lang="en-US" altLang="en-US" dirty="0" smtClean="0"/>
              <a:t>Reference network</a:t>
            </a:r>
          </a:p>
          <a:p>
            <a:pPr lvl="1" eaLnBrk="1" hangingPunct="1">
              <a:spcBef>
                <a:spcPct val="0"/>
              </a:spcBef>
              <a:spcAft>
                <a:spcPts val="1200"/>
              </a:spcAft>
            </a:pPr>
            <a:r>
              <a:rPr lang="en-US" altLang="en-US" dirty="0" smtClean="0"/>
              <a:t>Think accuracy - multiple CORS tie the local network into NSRS. </a:t>
            </a:r>
          </a:p>
        </p:txBody>
      </p:sp>
      <p:sp>
        <p:nvSpPr>
          <p:cNvPr id="5" name="Date Placeholder 9"/>
          <p:cNvSpPr>
            <a:spLocks noGrp="1"/>
          </p:cNvSpPr>
          <p:nvPr>
            <p:ph type="dt" sz="quarter" idx="10"/>
          </p:nvPr>
        </p:nvSpPr>
        <p:spPr/>
        <p:txBody>
          <a:bodyPr/>
          <a:lstStyle/>
          <a:p>
            <a:pPr>
              <a:defRPr/>
            </a:pPr>
            <a:r>
              <a:rPr lang="en-US" dirty="0" smtClean="0"/>
              <a:t>2014-05-29</a:t>
            </a:r>
            <a:endParaRPr lang="en-US" dirty="0"/>
          </a:p>
        </p:txBody>
      </p:sp>
      <p:sp>
        <p:nvSpPr>
          <p:cNvPr id="6" name="Slide Number Placeholder 10"/>
          <p:cNvSpPr>
            <a:spLocks noGrp="1"/>
          </p:cNvSpPr>
          <p:nvPr>
            <p:ph type="sldNum" sz="quarter" idx="12"/>
          </p:nvPr>
        </p:nvSpPr>
        <p:spPr/>
        <p:txBody>
          <a:bodyPr/>
          <a:lstStyle/>
          <a:p>
            <a:pPr>
              <a:defRPr/>
            </a:pPr>
            <a:fld id="{F9613D1B-A539-49D4-941B-87C76828374C}" type="slidenum">
              <a:rPr lang="en-US" smtClean="0"/>
              <a:pPr>
                <a:defRPr/>
              </a:pPr>
              <a:t>12</a:t>
            </a:fld>
            <a:endParaRPr lang="en-US"/>
          </a:p>
        </p:txBody>
      </p:sp>
      <p:sp>
        <p:nvSpPr>
          <p:cNvPr id="7" name="Footer Placeholder 11"/>
          <p:cNvSpPr>
            <a:spLocks noGrp="1"/>
          </p:cNvSpPr>
          <p:nvPr>
            <p:ph type="ftr" sz="quarter" idx="11"/>
          </p:nvPr>
        </p:nvSpPr>
        <p:spPr/>
        <p:txBody>
          <a:bodyPr/>
          <a:lstStyle/>
          <a:p>
            <a:pPr>
              <a:defRPr/>
            </a:pPr>
            <a:r>
              <a:rPr lang="en-US" smtClean="0"/>
              <a:t>Suggested Processing Guidance</a:t>
            </a:r>
            <a:endParaRPr lang="en-US"/>
          </a:p>
        </p:txBody>
      </p:sp>
    </p:spTree>
    <p:custDataLst>
      <p:tags r:id="rId1"/>
    </p:custData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algn="ctr" eaLnBrk="1" hangingPunct="1"/>
            <a:r>
              <a:rPr lang="en-US" altLang="en-US" smtClean="0"/>
              <a:t>Local Network</a:t>
            </a:r>
          </a:p>
        </p:txBody>
      </p:sp>
      <p:sp>
        <p:nvSpPr>
          <p:cNvPr id="22531" name="Content Placeholder 2"/>
          <p:cNvSpPr>
            <a:spLocks noGrp="1"/>
          </p:cNvSpPr>
          <p:nvPr>
            <p:ph idx="1"/>
          </p:nvPr>
        </p:nvSpPr>
        <p:spPr>
          <a:xfrm>
            <a:off x="304800" y="1279525"/>
            <a:ext cx="8534400" cy="4938713"/>
          </a:xfrm>
        </p:spPr>
        <p:txBody>
          <a:bodyPr/>
          <a:lstStyle/>
          <a:p>
            <a:pPr eaLnBrk="1" hangingPunct="1">
              <a:spcBef>
                <a:spcPct val="0"/>
              </a:spcBef>
            </a:pPr>
            <a:r>
              <a:rPr lang="en-US" altLang="en-US" smtClean="0"/>
              <a:t>Think precision - get best relative positions:</a:t>
            </a:r>
          </a:p>
          <a:p>
            <a:pPr lvl="1" eaLnBrk="1" hangingPunct="1">
              <a:spcBef>
                <a:spcPct val="0"/>
              </a:spcBef>
            </a:pPr>
            <a:r>
              <a:rPr lang="en-US" altLang="en-US" smtClean="0"/>
              <a:t>Use common-mode errors to your advantage.</a:t>
            </a:r>
          </a:p>
          <a:p>
            <a:pPr lvl="1" eaLnBrk="1" hangingPunct="1">
              <a:spcBef>
                <a:spcPct val="0"/>
              </a:spcBef>
            </a:pPr>
            <a:r>
              <a:rPr lang="en-US" altLang="en-US" smtClean="0"/>
              <a:t>Use identical antennas when possible.</a:t>
            </a:r>
          </a:p>
          <a:p>
            <a:pPr lvl="1" eaLnBrk="1" hangingPunct="1">
              <a:spcBef>
                <a:spcPct val="0"/>
              </a:spcBef>
            </a:pPr>
            <a:r>
              <a:rPr lang="en-US" altLang="en-US" smtClean="0"/>
              <a:t>Keep baselines short maximizing simultaneous observations.</a:t>
            </a:r>
          </a:p>
          <a:p>
            <a:pPr lvl="1" eaLnBrk="1" hangingPunct="1">
              <a:spcBef>
                <a:spcPct val="0"/>
              </a:spcBef>
            </a:pPr>
            <a:r>
              <a:rPr lang="en-US" altLang="en-US" smtClean="0"/>
              <a:t>Use a single Hub per session.</a:t>
            </a:r>
          </a:p>
          <a:p>
            <a:pPr lvl="1" eaLnBrk="1" hangingPunct="1">
              <a:spcBef>
                <a:spcPct val="0"/>
              </a:spcBef>
            </a:pPr>
            <a:r>
              <a:rPr lang="en-US" altLang="en-US" smtClean="0"/>
              <a:t>Use the same Hub for all sessions when possible.</a:t>
            </a:r>
          </a:p>
          <a:p>
            <a:pPr lvl="1" eaLnBrk="1" hangingPunct="1">
              <a:spcBef>
                <a:spcPct val="0"/>
              </a:spcBef>
            </a:pPr>
            <a:r>
              <a:rPr lang="en-US" altLang="en-US" smtClean="0"/>
              <a:t>Include at least one distant CORS to stabilize tropo corrections.</a:t>
            </a:r>
          </a:p>
          <a:p>
            <a:pPr lvl="1" eaLnBrk="1" hangingPunct="1">
              <a:spcBef>
                <a:spcPct val="0"/>
              </a:spcBef>
            </a:pPr>
            <a:r>
              <a:rPr lang="en-US" altLang="en-US" smtClean="0"/>
              <a:t>Normal constraints.</a:t>
            </a:r>
          </a:p>
        </p:txBody>
      </p:sp>
      <p:sp>
        <p:nvSpPr>
          <p:cNvPr id="5" name="Date Placeholder 9"/>
          <p:cNvSpPr>
            <a:spLocks noGrp="1"/>
          </p:cNvSpPr>
          <p:nvPr>
            <p:ph type="dt" sz="quarter" idx="10"/>
          </p:nvPr>
        </p:nvSpPr>
        <p:spPr/>
        <p:txBody>
          <a:bodyPr/>
          <a:lstStyle/>
          <a:p>
            <a:pPr>
              <a:defRPr/>
            </a:pPr>
            <a:r>
              <a:rPr lang="en-US" dirty="0" smtClean="0"/>
              <a:t>2014-05-29</a:t>
            </a:r>
            <a:endParaRPr lang="en-US" dirty="0"/>
          </a:p>
        </p:txBody>
      </p:sp>
      <p:sp>
        <p:nvSpPr>
          <p:cNvPr id="6" name="Slide Number Placeholder 10"/>
          <p:cNvSpPr>
            <a:spLocks noGrp="1"/>
          </p:cNvSpPr>
          <p:nvPr>
            <p:ph type="sldNum" sz="quarter" idx="12"/>
          </p:nvPr>
        </p:nvSpPr>
        <p:spPr/>
        <p:txBody>
          <a:bodyPr/>
          <a:lstStyle/>
          <a:p>
            <a:pPr>
              <a:defRPr/>
            </a:pPr>
            <a:fld id="{54DCADF0-9DE7-4BE6-B2F8-5316E4C14F7A}" type="slidenum">
              <a:rPr lang="en-US" smtClean="0"/>
              <a:pPr>
                <a:defRPr/>
              </a:pPr>
              <a:t>13</a:t>
            </a:fld>
            <a:endParaRPr lang="en-US"/>
          </a:p>
        </p:txBody>
      </p:sp>
      <p:sp>
        <p:nvSpPr>
          <p:cNvPr id="7" name="Footer Placeholder 11"/>
          <p:cNvSpPr>
            <a:spLocks noGrp="1"/>
          </p:cNvSpPr>
          <p:nvPr>
            <p:ph type="ftr" sz="quarter" idx="11"/>
          </p:nvPr>
        </p:nvSpPr>
        <p:spPr/>
        <p:txBody>
          <a:bodyPr/>
          <a:lstStyle/>
          <a:p>
            <a:pPr>
              <a:defRPr/>
            </a:pPr>
            <a:r>
              <a:rPr lang="en-US" smtClean="0"/>
              <a:t>Suggested Processing Guidance</a:t>
            </a:r>
            <a:endParaRPr lang="en-US"/>
          </a:p>
        </p:txBody>
      </p:sp>
    </p:spTree>
    <p:custDataLst>
      <p:tags r:id="rId1"/>
    </p:custData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pPr algn="ctr" eaLnBrk="1" hangingPunct="1"/>
            <a:r>
              <a:rPr lang="en-US" altLang="en-US" smtClean="0"/>
              <a:t>Reference Network</a:t>
            </a:r>
          </a:p>
        </p:txBody>
      </p:sp>
      <p:sp>
        <p:nvSpPr>
          <p:cNvPr id="23555" name="Content Placeholder 2"/>
          <p:cNvSpPr>
            <a:spLocks noGrp="1"/>
          </p:cNvSpPr>
          <p:nvPr>
            <p:ph idx="1"/>
          </p:nvPr>
        </p:nvSpPr>
        <p:spPr>
          <a:xfrm>
            <a:off x="304800" y="1279525"/>
            <a:ext cx="8534400" cy="4938713"/>
          </a:xfrm>
        </p:spPr>
        <p:txBody>
          <a:bodyPr/>
          <a:lstStyle/>
          <a:p>
            <a:pPr eaLnBrk="1" hangingPunct="1">
              <a:spcBef>
                <a:spcPct val="0"/>
              </a:spcBef>
              <a:spcAft>
                <a:spcPts val="600"/>
              </a:spcAft>
            </a:pPr>
            <a:r>
              <a:rPr lang="en-US" altLang="en-US" smtClean="0"/>
              <a:t>Think accuracy - multiple CORS tie the local network into NSRS:</a:t>
            </a:r>
          </a:p>
          <a:p>
            <a:pPr lvl="1" eaLnBrk="1" hangingPunct="1">
              <a:spcBef>
                <a:spcPct val="0"/>
              </a:spcBef>
            </a:pPr>
            <a:r>
              <a:rPr lang="en-US" altLang="en-US" smtClean="0"/>
              <a:t>Include the Hub(s) and distant CORS in all sessions.</a:t>
            </a:r>
          </a:p>
          <a:p>
            <a:pPr lvl="1" eaLnBrk="1" hangingPunct="1">
              <a:spcBef>
                <a:spcPct val="0"/>
              </a:spcBef>
            </a:pPr>
            <a:r>
              <a:rPr lang="en-US" altLang="en-US" smtClean="0"/>
              <a:t>Multiple CORS remove single reference mark bias.</a:t>
            </a:r>
          </a:p>
          <a:p>
            <a:pPr lvl="1" eaLnBrk="1" hangingPunct="1">
              <a:spcBef>
                <a:spcPct val="0"/>
              </a:spcBef>
            </a:pPr>
            <a:r>
              <a:rPr lang="en-US" altLang="en-US" smtClean="0"/>
              <a:t>Normal constraint weights allow for small variations in positions typical of CORS or any mark.</a:t>
            </a:r>
          </a:p>
        </p:txBody>
      </p:sp>
      <p:sp>
        <p:nvSpPr>
          <p:cNvPr id="5" name="Date Placeholder 9"/>
          <p:cNvSpPr>
            <a:spLocks noGrp="1"/>
          </p:cNvSpPr>
          <p:nvPr>
            <p:ph type="dt" sz="quarter" idx="10"/>
          </p:nvPr>
        </p:nvSpPr>
        <p:spPr/>
        <p:txBody>
          <a:bodyPr/>
          <a:lstStyle/>
          <a:p>
            <a:pPr>
              <a:defRPr/>
            </a:pPr>
            <a:r>
              <a:rPr lang="en-US" dirty="0" smtClean="0"/>
              <a:t>2014-05-29</a:t>
            </a:r>
            <a:endParaRPr lang="en-US" dirty="0"/>
          </a:p>
        </p:txBody>
      </p:sp>
      <p:sp>
        <p:nvSpPr>
          <p:cNvPr id="6" name="Slide Number Placeholder 10"/>
          <p:cNvSpPr>
            <a:spLocks noGrp="1"/>
          </p:cNvSpPr>
          <p:nvPr>
            <p:ph type="sldNum" sz="quarter" idx="12"/>
          </p:nvPr>
        </p:nvSpPr>
        <p:spPr/>
        <p:txBody>
          <a:bodyPr/>
          <a:lstStyle/>
          <a:p>
            <a:pPr>
              <a:defRPr/>
            </a:pPr>
            <a:fld id="{B700F608-B6C3-4358-A285-452BFDE01B2A}" type="slidenum">
              <a:rPr lang="en-US" smtClean="0"/>
              <a:pPr>
                <a:defRPr/>
              </a:pPr>
              <a:t>14</a:t>
            </a:fld>
            <a:endParaRPr lang="en-US"/>
          </a:p>
        </p:txBody>
      </p:sp>
      <p:sp>
        <p:nvSpPr>
          <p:cNvPr id="7" name="Footer Placeholder 11"/>
          <p:cNvSpPr>
            <a:spLocks noGrp="1"/>
          </p:cNvSpPr>
          <p:nvPr>
            <p:ph type="ftr" sz="quarter" idx="11"/>
          </p:nvPr>
        </p:nvSpPr>
        <p:spPr/>
        <p:txBody>
          <a:bodyPr/>
          <a:lstStyle/>
          <a:p>
            <a:pPr>
              <a:defRPr/>
            </a:pPr>
            <a:r>
              <a:rPr lang="en-US" smtClean="0"/>
              <a:t>Suggested Processing Guidance</a:t>
            </a:r>
            <a:endParaRPr lang="en-US"/>
          </a:p>
        </p:txBody>
      </p:sp>
    </p:spTree>
    <p:custDataLst>
      <p:tags r:id="rId1"/>
    </p:custData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pPr eaLnBrk="1" hangingPunct="1"/>
            <a:r>
              <a:rPr lang="en-US" altLang="en-US" smtClean="0"/>
              <a:t>Example 6: Single project Hub</a:t>
            </a:r>
          </a:p>
        </p:txBody>
      </p:sp>
      <p:sp>
        <p:nvSpPr>
          <p:cNvPr id="4" name="Oval 3"/>
          <p:cNvSpPr/>
          <p:nvPr/>
        </p:nvSpPr>
        <p:spPr>
          <a:xfrm>
            <a:off x="5638800" y="3517900"/>
            <a:ext cx="152400" cy="1524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5" name="Oval 4"/>
          <p:cNvSpPr/>
          <p:nvPr/>
        </p:nvSpPr>
        <p:spPr>
          <a:xfrm>
            <a:off x="6172200" y="3594100"/>
            <a:ext cx="152400" cy="1524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6" name="Oval 5"/>
          <p:cNvSpPr/>
          <p:nvPr/>
        </p:nvSpPr>
        <p:spPr>
          <a:xfrm>
            <a:off x="5791200" y="4127500"/>
            <a:ext cx="152400" cy="1524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7" name="Oval 6"/>
          <p:cNvSpPr/>
          <p:nvPr/>
        </p:nvSpPr>
        <p:spPr>
          <a:xfrm>
            <a:off x="6445250" y="4127500"/>
            <a:ext cx="152400" cy="1524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8" name="Oval 7"/>
          <p:cNvSpPr/>
          <p:nvPr/>
        </p:nvSpPr>
        <p:spPr>
          <a:xfrm>
            <a:off x="6140450" y="4432300"/>
            <a:ext cx="152400" cy="1524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9" name="Oval 8"/>
          <p:cNvSpPr/>
          <p:nvPr/>
        </p:nvSpPr>
        <p:spPr>
          <a:xfrm>
            <a:off x="6373813" y="3898900"/>
            <a:ext cx="152400" cy="1524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0" name="Oval 9"/>
          <p:cNvSpPr/>
          <p:nvPr/>
        </p:nvSpPr>
        <p:spPr>
          <a:xfrm>
            <a:off x="6705600" y="3702050"/>
            <a:ext cx="152400" cy="1524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1" name="Isosceles Triangle 10"/>
          <p:cNvSpPr/>
          <p:nvPr/>
        </p:nvSpPr>
        <p:spPr>
          <a:xfrm>
            <a:off x="5257800" y="2908300"/>
            <a:ext cx="304800" cy="304800"/>
          </a:xfrm>
          <a:prstGeom prst="triangl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2" name="Isosceles Triangle 11"/>
          <p:cNvSpPr/>
          <p:nvPr/>
        </p:nvSpPr>
        <p:spPr>
          <a:xfrm>
            <a:off x="7010400" y="4473575"/>
            <a:ext cx="304800" cy="304800"/>
          </a:xfrm>
          <a:prstGeom prst="triangl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cxnSp>
        <p:nvCxnSpPr>
          <p:cNvPr id="13" name="Straight Connector 12"/>
          <p:cNvCxnSpPr/>
          <p:nvPr/>
        </p:nvCxnSpPr>
        <p:spPr>
          <a:xfrm>
            <a:off x="5387975" y="3114675"/>
            <a:ext cx="327025" cy="479425"/>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a:stCxn id="11" idx="1"/>
            <a:endCxn id="6" idx="0"/>
          </p:cNvCxnSpPr>
          <p:nvPr/>
        </p:nvCxnSpPr>
        <p:spPr>
          <a:xfrm>
            <a:off x="5334000" y="3060700"/>
            <a:ext cx="533400" cy="1066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a:stCxn id="11" idx="1"/>
          </p:cNvCxnSpPr>
          <p:nvPr/>
        </p:nvCxnSpPr>
        <p:spPr>
          <a:xfrm>
            <a:off x="5334000" y="3060700"/>
            <a:ext cx="914400" cy="5969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a:stCxn id="11" idx="1"/>
            <a:endCxn id="8" idx="0"/>
          </p:cNvCxnSpPr>
          <p:nvPr/>
        </p:nvCxnSpPr>
        <p:spPr>
          <a:xfrm>
            <a:off x="5334000" y="3060700"/>
            <a:ext cx="882650" cy="1371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a:stCxn id="11" idx="3"/>
            <a:endCxn id="7" idx="0"/>
          </p:cNvCxnSpPr>
          <p:nvPr/>
        </p:nvCxnSpPr>
        <p:spPr>
          <a:xfrm>
            <a:off x="5410200" y="3213100"/>
            <a:ext cx="1111250" cy="914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a:stCxn id="11" idx="1"/>
            <a:endCxn id="9" idx="1"/>
          </p:cNvCxnSpPr>
          <p:nvPr/>
        </p:nvCxnSpPr>
        <p:spPr>
          <a:xfrm>
            <a:off x="5334000" y="3060700"/>
            <a:ext cx="1062038" cy="860425"/>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a:stCxn id="11" idx="1"/>
            <a:endCxn id="10" idx="1"/>
          </p:cNvCxnSpPr>
          <p:nvPr/>
        </p:nvCxnSpPr>
        <p:spPr>
          <a:xfrm>
            <a:off x="5334000" y="3060700"/>
            <a:ext cx="1393825" cy="663575"/>
          </a:xfrm>
          <a:prstGeom prst="line">
            <a:avLst/>
          </a:prstGeom>
        </p:spPr>
        <p:style>
          <a:lnRef idx="1">
            <a:schemeClr val="accent1"/>
          </a:lnRef>
          <a:fillRef idx="0">
            <a:schemeClr val="accent1"/>
          </a:fillRef>
          <a:effectRef idx="0">
            <a:schemeClr val="accent1"/>
          </a:effectRef>
          <a:fontRef idx="minor">
            <a:schemeClr val="tx1"/>
          </a:fontRef>
        </p:style>
      </p:cxnSp>
      <p:sp>
        <p:nvSpPr>
          <p:cNvPr id="20" name="Oval 19"/>
          <p:cNvSpPr/>
          <p:nvPr/>
        </p:nvSpPr>
        <p:spPr>
          <a:xfrm>
            <a:off x="1600200" y="3625850"/>
            <a:ext cx="152400" cy="1524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21" name="Oval 20"/>
          <p:cNvSpPr/>
          <p:nvPr/>
        </p:nvSpPr>
        <p:spPr>
          <a:xfrm>
            <a:off x="2133600" y="3702050"/>
            <a:ext cx="152400" cy="1524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22" name="Oval 21"/>
          <p:cNvSpPr/>
          <p:nvPr/>
        </p:nvSpPr>
        <p:spPr>
          <a:xfrm>
            <a:off x="1752600" y="4235450"/>
            <a:ext cx="152400" cy="1524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23" name="Oval 22"/>
          <p:cNvSpPr/>
          <p:nvPr/>
        </p:nvSpPr>
        <p:spPr>
          <a:xfrm>
            <a:off x="2406650" y="4235450"/>
            <a:ext cx="152400" cy="1524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24" name="Oval 23"/>
          <p:cNvSpPr/>
          <p:nvPr/>
        </p:nvSpPr>
        <p:spPr>
          <a:xfrm>
            <a:off x="2101850" y="4540250"/>
            <a:ext cx="152400" cy="1524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25" name="Oval 24"/>
          <p:cNvSpPr/>
          <p:nvPr/>
        </p:nvSpPr>
        <p:spPr>
          <a:xfrm>
            <a:off x="2335213" y="4006850"/>
            <a:ext cx="152400" cy="1524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26" name="Oval 25"/>
          <p:cNvSpPr/>
          <p:nvPr/>
        </p:nvSpPr>
        <p:spPr>
          <a:xfrm>
            <a:off x="2667000" y="3810000"/>
            <a:ext cx="152400" cy="1524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27" name="Isosceles Triangle 26"/>
          <p:cNvSpPr/>
          <p:nvPr/>
        </p:nvSpPr>
        <p:spPr>
          <a:xfrm>
            <a:off x="1219200" y="3016250"/>
            <a:ext cx="304800" cy="304800"/>
          </a:xfrm>
          <a:prstGeom prst="triangl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28" name="Isosceles Triangle 27"/>
          <p:cNvSpPr/>
          <p:nvPr/>
        </p:nvSpPr>
        <p:spPr>
          <a:xfrm>
            <a:off x="2971800" y="4581525"/>
            <a:ext cx="304800" cy="304800"/>
          </a:xfrm>
          <a:prstGeom prst="triangl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cxnSp>
        <p:nvCxnSpPr>
          <p:cNvPr id="29" name="Straight Connector 28"/>
          <p:cNvCxnSpPr/>
          <p:nvPr/>
        </p:nvCxnSpPr>
        <p:spPr>
          <a:xfrm>
            <a:off x="1349375" y="3222625"/>
            <a:ext cx="327025" cy="479425"/>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a:stCxn id="27" idx="1"/>
            <a:endCxn id="22" idx="0"/>
          </p:cNvCxnSpPr>
          <p:nvPr/>
        </p:nvCxnSpPr>
        <p:spPr>
          <a:xfrm>
            <a:off x="1295400" y="3168650"/>
            <a:ext cx="533400" cy="1066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a:stCxn id="27" idx="1"/>
          </p:cNvCxnSpPr>
          <p:nvPr/>
        </p:nvCxnSpPr>
        <p:spPr>
          <a:xfrm>
            <a:off x="1295400" y="3168650"/>
            <a:ext cx="914400" cy="5969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p:cNvCxnSpPr>
            <a:stCxn id="27" idx="1"/>
            <a:endCxn id="24" idx="0"/>
          </p:cNvCxnSpPr>
          <p:nvPr/>
        </p:nvCxnSpPr>
        <p:spPr>
          <a:xfrm>
            <a:off x="1295400" y="3168650"/>
            <a:ext cx="882650" cy="1371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traight Connector 32"/>
          <p:cNvCxnSpPr>
            <a:stCxn id="27" idx="3"/>
            <a:endCxn id="23" idx="0"/>
          </p:cNvCxnSpPr>
          <p:nvPr/>
        </p:nvCxnSpPr>
        <p:spPr>
          <a:xfrm>
            <a:off x="1371600" y="3321050"/>
            <a:ext cx="1111250" cy="914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a:stCxn id="27" idx="1"/>
            <a:endCxn id="25" idx="1"/>
          </p:cNvCxnSpPr>
          <p:nvPr/>
        </p:nvCxnSpPr>
        <p:spPr>
          <a:xfrm>
            <a:off x="1295400" y="3168650"/>
            <a:ext cx="1062038" cy="860425"/>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Straight Connector 34"/>
          <p:cNvCxnSpPr>
            <a:stCxn id="27" idx="1"/>
            <a:endCxn id="26" idx="1"/>
          </p:cNvCxnSpPr>
          <p:nvPr/>
        </p:nvCxnSpPr>
        <p:spPr>
          <a:xfrm>
            <a:off x="1295400" y="3168650"/>
            <a:ext cx="1393825" cy="663575"/>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Connector 36"/>
          <p:cNvCxnSpPr>
            <a:stCxn id="11" idx="1"/>
            <a:endCxn id="12" idx="1"/>
          </p:cNvCxnSpPr>
          <p:nvPr/>
        </p:nvCxnSpPr>
        <p:spPr>
          <a:xfrm>
            <a:off x="5334000" y="3060700"/>
            <a:ext cx="1752600" cy="1565275"/>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9" name="Straight Connector 38"/>
          <p:cNvCxnSpPr>
            <a:stCxn id="27" idx="1"/>
          </p:cNvCxnSpPr>
          <p:nvPr/>
        </p:nvCxnSpPr>
        <p:spPr>
          <a:xfrm flipV="1">
            <a:off x="1295400" y="2667000"/>
            <a:ext cx="696913" cy="50165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flipV="1">
            <a:off x="2133600" y="2057400"/>
            <a:ext cx="731838" cy="50165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41" name="Isosceles Triangle 40"/>
          <p:cNvSpPr/>
          <p:nvPr/>
        </p:nvSpPr>
        <p:spPr>
          <a:xfrm>
            <a:off x="2743200" y="1828800"/>
            <a:ext cx="304800" cy="304800"/>
          </a:xfrm>
          <a:prstGeom prst="triangl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cxnSp>
        <p:nvCxnSpPr>
          <p:cNvPr id="45" name="Straight Connector 44"/>
          <p:cNvCxnSpPr/>
          <p:nvPr/>
        </p:nvCxnSpPr>
        <p:spPr>
          <a:xfrm>
            <a:off x="1939925" y="2530475"/>
            <a:ext cx="152400" cy="2286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2016125" y="2530475"/>
            <a:ext cx="152400" cy="2286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flipV="1">
            <a:off x="5334000" y="2635250"/>
            <a:ext cx="696913" cy="50165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flipV="1">
            <a:off x="6172200" y="2025650"/>
            <a:ext cx="731838" cy="50165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50" name="Isosceles Triangle 49"/>
          <p:cNvSpPr/>
          <p:nvPr/>
        </p:nvSpPr>
        <p:spPr>
          <a:xfrm>
            <a:off x="6781800" y="1797050"/>
            <a:ext cx="304800" cy="304800"/>
          </a:xfrm>
          <a:prstGeom prst="triangl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cxnSp>
        <p:nvCxnSpPr>
          <p:cNvPr id="51" name="Straight Connector 50"/>
          <p:cNvCxnSpPr/>
          <p:nvPr/>
        </p:nvCxnSpPr>
        <p:spPr>
          <a:xfrm>
            <a:off x="5978525" y="2498725"/>
            <a:ext cx="152400" cy="2286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6054725" y="2498725"/>
            <a:ext cx="152400" cy="2286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53" name="Isosceles Triangle 52"/>
          <p:cNvSpPr/>
          <p:nvPr/>
        </p:nvSpPr>
        <p:spPr>
          <a:xfrm>
            <a:off x="4343400" y="5419725"/>
            <a:ext cx="304800" cy="304800"/>
          </a:xfrm>
          <a:prstGeom prst="triangl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54" name="Isosceles Triangle 53"/>
          <p:cNvSpPr/>
          <p:nvPr/>
        </p:nvSpPr>
        <p:spPr>
          <a:xfrm>
            <a:off x="8229600" y="2962275"/>
            <a:ext cx="304800" cy="304800"/>
          </a:xfrm>
          <a:prstGeom prst="triangl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cxnSp>
        <p:nvCxnSpPr>
          <p:cNvPr id="55" name="Straight Connector 54"/>
          <p:cNvCxnSpPr/>
          <p:nvPr/>
        </p:nvCxnSpPr>
        <p:spPr>
          <a:xfrm>
            <a:off x="4800600" y="4203700"/>
            <a:ext cx="152400" cy="2286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a:off x="4876800" y="4203700"/>
            <a:ext cx="152400" cy="2286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6858000" y="3038475"/>
            <a:ext cx="152400" cy="2286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a:off x="6934200" y="3038475"/>
            <a:ext cx="152400" cy="2286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a:stCxn id="11" idx="1"/>
          </p:cNvCxnSpPr>
          <p:nvPr/>
        </p:nvCxnSpPr>
        <p:spPr>
          <a:xfrm>
            <a:off x="5334000" y="3060700"/>
            <a:ext cx="1524000" cy="7620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7056438" y="3136900"/>
            <a:ext cx="1325562" cy="3175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66" name="Straight Connector 65"/>
          <p:cNvCxnSpPr>
            <a:stCxn id="11" idx="1"/>
          </p:cNvCxnSpPr>
          <p:nvPr/>
        </p:nvCxnSpPr>
        <p:spPr>
          <a:xfrm flipH="1">
            <a:off x="4953000" y="3060700"/>
            <a:ext cx="381000" cy="117475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flipH="1">
            <a:off x="4495800" y="4432300"/>
            <a:ext cx="381000" cy="117475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7704" name="TextBox 67"/>
          <p:cNvSpPr txBox="1">
            <a:spLocks noChangeArrowheads="1"/>
          </p:cNvSpPr>
          <p:nvPr/>
        </p:nvSpPr>
        <p:spPr bwMode="auto">
          <a:xfrm>
            <a:off x="838200" y="5181600"/>
            <a:ext cx="2590800" cy="369888"/>
          </a:xfrm>
          <a:prstGeom prst="rect">
            <a:avLst/>
          </a:prstGeom>
          <a:noFill/>
          <a:ln w="9525">
            <a:noFill/>
            <a:miter lim="800000"/>
            <a:headEnd/>
            <a:tailEnd/>
          </a:ln>
        </p:spPr>
        <p:txBody>
          <a:bodyPr>
            <a:spAutoFit/>
          </a:bodyPr>
          <a:lstStyle/>
          <a:p>
            <a:r>
              <a:rPr lang="en-US" altLang="en-US"/>
              <a:t>Not too bad …</a:t>
            </a:r>
          </a:p>
        </p:txBody>
      </p:sp>
      <p:sp>
        <p:nvSpPr>
          <p:cNvPr id="27705" name="TextBox 68"/>
          <p:cNvSpPr txBox="1">
            <a:spLocks noChangeArrowheads="1"/>
          </p:cNvSpPr>
          <p:nvPr/>
        </p:nvSpPr>
        <p:spPr bwMode="auto">
          <a:xfrm>
            <a:off x="5257800" y="5181600"/>
            <a:ext cx="3124200" cy="369888"/>
          </a:xfrm>
          <a:prstGeom prst="rect">
            <a:avLst/>
          </a:prstGeom>
          <a:noFill/>
          <a:ln w="9525">
            <a:noFill/>
            <a:miter lim="800000"/>
            <a:headEnd/>
            <a:tailEnd/>
          </a:ln>
        </p:spPr>
        <p:txBody>
          <a:bodyPr>
            <a:spAutoFit/>
          </a:bodyPr>
          <a:lstStyle/>
          <a:p>
            <a:r>
              <a:rPr lang="en-US" altLang="en-US"/>
              <a:t>… but much better</a:t>
            </a:r>
          </a:p>
        </p:txBody>
      </p:sp>
      <p:sp>
        <p:nvSpPr>
          <p:cNvPr id="59" name="Date Placeholder 9"/>
          <p:cNvSpPr>
            <a:spLocks noGrp="1"/>
          </p:cNvSpPr>
          <p:nvPr>
            <p:ph type="dt" sz="quarter" idx="10"/>
          </p:nvPr>
        </p:nvSpPr>
        <p:spPr/>
        <p:txBody>
          <a:bodyPr/>
          <a:lstStyle/>
          <a:p>
            <a:pPr>
              <a:defRPr/>
            </a:pPr>
            <a:r>
              <a:rPr lang="en-US" dirty="0" smtClean="0"/>
              <a:t>2014-05-29</a:t>
            </a:r>
            <a:endParaRPr lang="en-US" dirty="0"/>
          </a:p>
        </p:txBody>
      </p:sp>
      <p:sp>
        <p:nvSpPr>
          <p:cNvPr id="61" name="Slide Number Placeholder 10"/>
          <p:cNvSpPr>
            <a:spLocks noGrp="1"/>
          </p:cNvSpPr>
          <p:nvPr>
            <p:ph type="sldNum" sz="quarter" idx="12"/>
          </p:nvPr>
        </p:nvSpPr>
        <p:spPr/>
        <p:txBody>
          <a:bodyPr/>
          <a:lstStyle/>
          <a:p>
            <a:pPr>
              <a:defRPr/>
            </a:pPr>
            <a:fld id="{FF243F54-A680-4B16-83CD-4DC3FE5574E5}" type="slidenum">
              <a:rPr lang="en-US" smtClean="0"/>
              <a:pPr>
                <a:defRPr/>
              </a:pPr>
              <a:t>15</a:t>
            </a:fld>
            <a:endParaRPr lang="en-US"/>
          </a:p>
        </p:txBody>
      </p:sp>
      <p:sp>
        <p:nvSpPr>
          <p:cNvPr id="63" name="Footer Placeholder 11"/>
          <p:cNvSpPr>
            <a:spLocks noGrp="1"/>
          </p:cNvSpPr>
          <p:nvPr>
            <p:ph type="ftr" sz="quarter" idx="11"/>
          </p:nvPr>
        </p:nvSpPr>
        <p:spPr/>
        <p:txBody>
          <a:bodyPr/>
          <a:lstStyle/>
          <a:p>
            <a:pPr>
              <a:defRPr/>
            </a:pPr>
            <a:r>
              <a:rPr lang="en-US" smtClean="0"/>
              <a:t>Suggested Processing Guidance</a:t>
            </a:r>
            <a:endParaRPr lang="en-US"/>
          </a:p>
        </p:txBody>
      </p:sp>
    </p:spTree>
    <p:custDataLst>
      <p:tags r:id="rId1"/>
    </p:custData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33400" y="381000"/>
            <a:ext cx="8229600" cy="1143000"/>
          </a:xfrm>
        </p:spPr>
        <p:txBody>
          <a:bodyPr/>
          <a:lstStyle/>
          <a:p>
            <a:r>
              <a:rPr lang="en-US" dirty="0" smtClean="0"/>
              <a:t>RTN Validation</a:t>
            </a:r>
            <a:endParaRPr lang="en-US" dirty="0"/>
          </a:p>
        </p:txBody>
      </p:sp>
      <p:sp>
        <p:nvSpPr>
          <p:cNvPr id="6" name="Content Placeholder 5"/>
          <p:cNvSpPr>
            <a:spLocks noGrp="1"/>
          </p:cNvSpPr>
          <p:nvPr>
            <p:ph idx="1"/>
          </p:nvPr>
        </p:nvSpPr>
        <p:spPr>
          <a:xfrm>
            <a:off x="0" y="1295400"/>
            <a:ext cx="9144000" cy="5029200"/>
          </a:xfrm>
        </p:spPr>
        <p:txBody>
          <a:bodyPr/>
          <a:lstStyle/>
          <a:p>
            <a:r>
              <a:rPr lang="en-US" dirty="0" smtClean="0"/>
              <a:t>NGS does </a:t>
            </a:r>
            <a:r>
              <a:rPr lang="en-US" i="1" dirty="0" smtClean="0"/>
              <a:t>not</a:t>
            </a:r>
            <a:r>
              <a:rPr lang="en-US" dirty="0" smtClean="0"/>
              <a:t> have regulatory authority over RTN’s</a:t>
            </a:r>
          </a:p>
          <a:p>
            <a:r>
              <a:rPr lang="en-US" dirty="0" smtClean="0"/>
              <a:t>Provide, by 2015, a process for RTN operators to validate that their RTNs are aligned to the NSRS using NGS-acceptable standards.</a:t>
            </a:r>
          </a:p>
          <a:p>
            <a:r>
              <a:rPr lang="en-US" dirty="0" smtClean="0"/>
              <a:t>Make the tool available to RTN customers, too</a:t>
            </a:r>
          </a:p>
          <a:p>
            <a:r>
              <a:rPr lang="en-US" dirty="0" smtClean="0"/>
              <a:t>Use OPUS-Projects for State-wide systems</a:t>
            </a:r>
          </a:p>
          <a:p>
            <a:r>
              <a:rPr lang="en-US" dirty="0" smtClean="0"/>
              <a:t>Enhances robustness of solutions by providing alternative means for passing correction information to rover receivers (RTN/RTK)</a:t>
            </a:r>
          </a:p>
          <a:p>
            <a:endParaRPr lang="en-US" dirty="0" smtClean="0"/>
          </a:p>
          <a:p>
            <a:endParaRPr lang="en-US" dirty="0" smtClean="0"/>
          </a:p>
          <a:p>
            <a:endParaRPr lang="en-US" dirty="0"/>
          </a:p>
        </p:txBody>
      </p:sp>
      <p:sp>
        <p:nvSpPr>
          <p:cNvPr id="2" name="Date Placeholder 1"/>
          <p:cNvSpPr>
            <a:spLocks noGrp="1"/>
          </p:cNvSpPr>
          <p:nvPr>
            <p:ph type="dt" sz="half" idx="10"/>
          </p:nvPr>
        </p:nvSpPr>
        <p:spPr/>
        <p:txBody>
          <a:bodyPr/>
          <a:lstStyle/>
          <a:p>
            <a:pPr>
              <a:defRPr/>
            </a:pPr>
            <a:r>
              <a:rPr lang="en-US" smtClean="0"/>
              <a:t>18 June 2014,                         Session TS05A</a:t>
            </a:r>
            <a:endParaRPr lang="en-US"/>
          </a:p>
        </p:txBody>
      </p:sp>
      <p:sp>
        <p:nvSpPr>
          <p:cNvPr id="3" name="Footer Placeholder 2"/>
          <p:cNvSpPr>
            <a:spLocks noGrp="1"/>
          </p:cNvSpPr>
          <p:nvPr>
            <p:ph type="ftr" sz="quarter" idx="11"/>
          </p:nvPr>
        </p:nvSpPr>
        <p:spPr/>
        <p:txBody>
          <a:bodyPr/>
          <a:lstStyle/>
          <a:p>
            <a:pPr>
              <a:defRPr/>
            </a:pPr>
            <a:r>
              <a:rPr lang="it-IT" smtClean="0"/>
              <a:t>XXV FIG Congress, Kulala Lumpur, Malaysia 16-21 June 2014</a:t>
            </a:r>
            <a:endParaRPr lang="en-US"/>
          </a:p>
        </p:txBody>
      </p:sp>
      <p:sp>
        <p:nvSpPr>
          <p:cNvPr id="4" name="Slide Number Placeholder 3"/>
          <p:cNvSpPr>
            <a:spLocks noGrp="1"/>
          </p:cNvSpPr>
          <p:nvPr>
            <p:ph type="sldNum" sz="quarter" idx="12"/>
          </p:nvPr>
        </p:nvSpPr>
        <p:spPr/>
        <p:txBody>
          <a:bodyPr/>
          <a:lstStyle/>
          <a:p>
            <a:pPr>
              <a:defRPr/>
            </a:pPr>
            <a:fld id="{861E7B9E-555E-4569-9C97-6F9E2F30590E}" type="slidenum">
              <a:rPr lang="en-US" smtClean="0"/>
              <a:pPr>
                <a:defRPr/>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Rectangle 74"/>
          <p:cNvSpPr/>
          <p:nvPr/>
        </p:nvSpPr>
        <p:spPr>
          <a:xfrm>
            <a:off x="4724400" y="1460500"/>
            <a:ext cx="3124200" cy="30480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fontAlgn="auto">
              <a:spcBef>
                <a:spcPts val="0"/>
              </a:spcBef>
              <a:spcAft>
                <a:spcPts val="0"/>
              </a:spcAft>
              <a:defRPr/>
            </a:pPr>
            <a:endParaRPr lang="en-US">
              <a:solidFill>
                <a:prstClr val="white"/>
              </a:solidFill>
            </a:endParaRPr>
          </a:p>
        </p:txBody>
      </p:sp>
      <p:sp>
        <p:nvSpPr>
          <p:cNvPr id="4" name="Rectangle 3"/>
          <p:cNvSpPr/>
          <p:nvPr/>
        </p:nvSpPr>
        <p:spPr>
          <a:xfrm>
            <a:off x="990600" y="1435100"/>
            <a:ext cx="3124200" cy="30480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fontAlgn="auto">
              <a:spcBef>
                <a:spcPts val="0"/>
              </a:spcBef>
              <a:spcAft>
                <a:spcPts val="0"/>
              </a:spcAft>
              <a:defRPr/>
            </a:pPr>
            <a:endParaRPr lang="en-US">
              <a:solidFill>
                <a:prstClr val="white"/>
              </a:solidFill>
            </a:endParaRPr>
          </a:p>
        </p:txBody>
      </p:sp>
      <p:sp>
        <p:nvSpPr>
          <p:cNvPr id="5" name="Oval 4"/>
          <p:cNvSpPr/>
          <p:nvPr/>
        </p:nvSpPr>
        <p:spPr>
          <a:xfrm>
            <a:off x="2122488" y="1519238"/>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fontAlgn="auto">
              <a:spcBef>
                <a:spcPts val="0"/>
              </a:spcBef>
              <a:spcAft>
                <a:spcPts val="0"/>
              </a:spcAft>
              <a:defRPr/>
            </a:pPr>
            <a:endParaRPr lang="en-US">
              <a:solidFill>
                <a:prstClr val="white"/>
              </a:solidFill>
            </a:endParaRPr>
          </a:p>
        </p:txBody>
      </p:sp>
      <p:sp>
        <p:nvSpPr>
          <p:cNvPr id="6" name="Oval 5"/>
          <p:cNvSpPr/>
          <p:nvPr/>
        </p:nvSpPr>
        <p:spPr>
          <a:xfrm>
            <a:off x="1649413" y="1522413"/>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fontAlgn="auto">
              <a:spcBef>
                <a:spcPts val="0"/>
              </a:spcBef>
              <a:spcAft>
                <a:spcPts val="0"/>
              </a:spcAft>
              <a:defRPr/>
            </a:pPr>
            <a:endParaRPr lang="en-US">
              <a:solidFill>
                <a:prstClr val="white"/>
              </a:solidFill>
            </a:endParaRPr>
          </a:p>
        </p:txBody>
      </p:sp>
      <p:sp>
        <p:nvSpPr>
          <p:cNvPr id="7" name="Oval 6"/>
          <p:cNvSpPr/>
          <p:nvPr/>
        </p:nvSpPr>
        <p:spPr>
          <a:xfrm>
            <a:off x="1181100" y="1522413"/>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fontAlgn="auto">
              <a:spcBef>
                <a:spcPts val="0"/>
              </a:spcBef>
              <a:spcAft>
                <a:spcPts val="0"/>
              </a:spcAft>
              <a:defRPr/>
            </a:pPr>
            <a:endParaRPr lang="en-US">
              <a:solidFill>
                <a:prstClr val="white"/>
              </a:solidFill>
            </a:endParaRPr>
          </a:p>
        </p:txBody>
      </p:sp>
      <p:sp>
        <p:nvSpPr>
          <p:cNvPr id="8" name="Oval 7"/>
          <p:cNvSpPr/>
          <p:nvPr/>
        </p:nvSpPr>
        <p:spPr>
          <a:xfrm>
            <a:off x="2122488" y="1976438"/>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fontAlgn="auto">
              <a:spcBef>
                <a:spcPts val="0"/>
              </a:spcBef>
              <a:spcAft>
                <a:spcPts val="0"/>
              </a:spcAft>
              <a:defRPr/>
            </a:pPr>
            <a:endParaRPr lang="en-US">
              <a:solidFill>
                <a:prstClr val="white"/>
              </a:solidFill>
            </a:endParaRPr>
          </a:p>
        </p:txBody>
      </p:sp>
      <p:sp>
        <p:nvSpPr>
          <p:cNvPr id="9" name="Oval 8"/>
          <p:cNvSpPr/>
          <p:nvPr/>
        </p:nvSpPr>
        <p:spPr>
          <a:xfrm>
            <a:off x="1649413" y="1976438"/>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fontAlgn="auto">
              <a:spcBef>
                <a:spcPts val="0"/>
              </a:spcBef>
              <a:spcAft>
                <a:spcPts val="0"/>
              </a:spcAft>
              <a:defRPr/>
            </a:pPr>
            <a:endParaRPr lang="en-US">
              <a:solidFill>
                <a:prstClr val="white"/>
              </a:solidFill>
            </a:endParaRPr>
          </a:p>
        </p:txBody>
      </p:sp>
      <p:sp>
        <p:nvSpPr>
          <p:cNvPr id="10" name="Oval 9"/>
          <p:cNvSpPr/>
          <p:nvPr/>
        </p:nvSpPr>
        <p:spPr>
          <a:xfrm>
            <a:off x="1181100" y="1976438"/>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fontAlgn="auto">
              <a:spcBef>
                <a:spcPts val="0"/>
              </a:spcBef>
              <a:spcAft>
                <a:spcPts val="0"/>
              </a:spcAft>
              <a:defRPr/>
            </a:pPr>
            <a:endParaRPr lang="en-US">
              <a:solidFill>
                <a:prstClr val="white"/>
              </a:solidFill>
            </a:endParaRPr>
          </a:p>
        </p:txBody>
      </p:sp>
      <p:sp>
        <p:nvSpPr>
          <p:cNvPr id="11" name="Oval 10"/>
          <p:cNvSpPr/>
          <p:nvPr/>
        </p:nvSpPr>
        <p:spPr>
          <a:xfrm>
            <a:off x="2590800" y="1976438"/>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fontAlgn="auto">
              <a:spcBef>
                <a:spcPts val="0"/>
              </a:spcBef>
              <a:spcAft>
                <a:spcPts val="0"/>
              </a:spcAft>
              <a:defRPr/>
            </a:pPr>
            <a:endParaRPr lang="en-US">
              <a:solidFill>
                <a:prstClr val="white"/>
              </a:solidFill>
            </a:endParaRPr>
          </a:p>
        </p:txBody>
      </p:sp>
      <p:sp>
        <p:nvSpPr>
          <p:cNvPr id="12" name="Oval 11"/>
          <p:cNvSpPr/>
          <p:nvPr/>
        </p:nvSpPr>
        <p:spPr>
          <a:xfrm>
            <a:off x="3086100" y="1976438"/>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fontAlgn="auto">
              <a:spcBef>
                <a:spcPts val="0"/>
              </a:spcBef>
              <a:spcAft>
                <a:spcPts val="0"/>
              </a:spcAft>
              <a:defRPr/>
            </a:pPr>
            <a:endParaRPr lang="en-US">
              <a:solidFill>
                <a:prstClr val="white"/>
              </a:solidFill>
            </a:endParaRPr>
          </a:p>
        </p:txBody>
      </p:sp>
      <p:sp>
        <p:nvSpPr>
          <p:cNvPr id="13" name="Oval 12"/>
          <p:cNvSpPr/>
          <p:nvPr/>
        </p:nvSpPr>
        <p:spPr>
          <a:xfrm>
            <a:off x="3543300" y="1976438"/>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fontAlgn="auto">
              <a:spcBef>
                <a:spcPts val="0"/>
              </a:spcBef>
              <a:spcAft>
                <a:spcPts val="0"/>
              </a:spcAft>
              <a:defRPr/>
            </a:pPr>
            <a:endParaRPr lang="en-US">
              <a:solidFill>
                <a:prstClr val="white"/>
              </a:solidFill>
            </a:endParaRPr>
          </a:p>
        </p:txBody>
      </p:sp>
      <p:sp>
        <p:nvSpPr>
          <p:cNvPr id="14" name="Oval 13"/>
          <p:cNvSpPr/>
          <p:nvPr/>
        </p:nvSpPr>
        <p:spPr>
          <a:xfrm>
            <a:off x="2590800" y="1519238"/>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fontAlgn="auto">
              <a:spcBef>
                <a:spcPts val="0"/>
              </a:spcBef>
              <a:spcAft>
                <a:spcPts val="0"/>
              </a:spcAft>
              <a:defRPr/>
            </a:pPr>
            <a:endParaRPr lang="en-US">
              <a:solidFill>
                <a:prstClr val="white"/>
              </a:solidFill>
            </a:endParaRPr>
          </a:p>
        </p:txBody>
      </p:sp>
      <p:sp>
        <p:nvSpPr>
          <p:cNvPr id="15" name="Oval 14"/>
          <p:cNvSpPr/>
          <p:nvPr/>
        </p:nvSpPr>
        <p:spPr>
          <a:xfrm>
            <a:off x="3086100" y="1519238"/>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fontAlgn="auto">
              <a:spcBef>
                <a:spcPts val="0"/>
              </a:spcBef>
              <a:spcAft>
                <a:spcPts val="0"/>
              </a:spcAft>
              <a:defRPr/>
            </a:pPr>
            <a:endParaRPr lang="en-US">
              <a:solidFill>
                <a:prstClr val="white"/>
              </a:solidFill>
            </a:endParaRPr>
          </a:p>
        </p:txBody>
      </p:sp>
      <p:sp>
        <p:nvSpPr>
          <p:cNvPr id="16" name="Oval 15"/>
          <p:cNvSpPr/>
          <p:nvPr/>
        </p:nvSpPr>
        <p:spPr>
          <a:xfrm>
            <a:off x="3543300" y="1519238"/>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fontAlgn="auto">
              <a:spcBef>
                <a:spcPts val="0"/>
              </a:spcBef>
              <a:spcAft>
                <a:spcPts val="0"/>
              </a:spcAft>
              <a:defRPr/>
            </a:pPr>
            <a:endParaRPr lang="en-US">
              <a:solidFill>
                <a:prstClr val="white"/>
              </a:solidFill>
            </a:endParaRPr>
          </a:p>
        </p:txBody>
      </p:sp>
      <p:sp>
        <p:nvSpPr>
          <p:cNvPr id="17" name="Oval 16"/>
          <p:cNvSpPr/>
          <p:nvPr/>
        </p:nvSpPr>
        <p:spPr>
          <a:xfrm>
            <a:off x="1181100" y="2500313"/>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fontAlgn="auto">
              <a:spcBef>
                <a:spcPts val="0"/>
              </a:spcBef>
              <a:spcAft>
                <a:spcPts val="0"/>
              </a:spcAft>
              <a:defRPr/>
            </a:pPr>
            <a:endParaRPr lang="en-US">
              <a:solidFill>
                <a:prstClr val="white"/>
              </a:solidFill>
            </a:endParaRPr>
          </a:p>
        </p:txBody>
      </p:sp>
      <p:sp>
        <p:nvSpPr>
          <p:cNvPr id="18" name="Oval 17"/>
          <p:cNvSpPr/>
          <p:nvPr/>
        </p:nvSpPr>
        <p:spPr>
          <a:xfrm>
            <a:off x="1649413" y="2500313"/>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fontAlgn="auto">
              <a:spcBef>
                <a:spcPts val="0"/>
              </a:spcBef>
              <a:spcAft>
                <a:spcPts val="0"/>
              </a:spcAft>
              <a:defRPr/>
            </a:pPr>
            <a:endParaRPr lang="en-US">
              <a:solidFill>
                <a:prstClr val="white"/>
              </a:solidFill>
            </a:endParaRPr>
          </a:p>
        </p:txBody>
      </p:sp>
      <p:sp>
        <p:nvSpPr>
          <p:cNvPr id="20" name="Oval 19"/>
          <p:cNvSpPr/>
          <p:nvPr/>
        </p:nvSpPr>
        <p:spPr>
          <a:xfrm>
            <a:off x="1181100" y="2984500"/>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fontAlgn="auto">
              <a:spcBef>
                <a:spcPts val="0"/>
              </a:spcBef>
              <a:spcAft>
                <a:spcPts val="0"/>
              </a:spcAft>
              <a:defRPr/>
            </a:pPr>
            <a:endParaRPr lang="en-US">
              <a:solidFill>
                <a:prstClr val="white"/>
              </a:solidFill>
            </a:endParaRPr>
          </a:p>
        </p:txBody>
      </p:sp>
      <p:sp>
        <p:nvSpPr>
          <p:cNvPr id="21" name="Oval 20"/>
          <p:cNvSpPr/>
          <p:nvPr/>
        </p:nvSpPr>
        <p:spPr>
          <a:xfrm>
            <a:off x="1649413" y="2984500"/>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fontAlgn="auto">
              <a:spcBef>
                <a:spcPts val="0"/>
              </a:spcBef>
              <a:spcAft>
                <a:spcPts val="0"/>
              </a:spcAft>
              <a:defRPr/>
            </a:pPr>
            <a:endParaRPr lang="en-US">
              <a:solidFill>
                <a:prstClr val="white"/>
              </a:solidFill>
            </a:endParaRPr>
          </a:p>
        </p:txBody>
      </p:sp>
      <p:sp>
        <p:nvSpPr>
          <p:cNvPr id="25" name="Oval 24"/>
          <p:cNvSpPr/>
          <p:nvPr/>
        </p:nvSpPr>
        <p:spPr>
          <a:xfrm>
            <a:off x="3086100" y="2500313"/>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fontAlgn="auto">
              <a:spcBef>
                <a:spcPts val="0"/>
              </a:spcBef>
              <a:spcAft>
                <a:spcPts val="0"/>
              </a:spcAft>
              <a:defRPr/>
            </a:pPr>
            <a:endParaRPr lang="en-US">
              <a:solidFill>
                <a:prstClr val="white"/>
              </a:solidFill>
            </a:endParaRPr>
          </a:p>
        </p:txBody>
      </p:sp>
      <p:sp>
        <p:nvSpPr>
          <p:cNvPr id="26" name="Oval 25"/>
          <p:cNvSpPr/>
          <p:nvPr/>
        </p:nvSpPr>
        <p:spPr>
          <a:xfrm>
            <a:off x="3565525" y="2500313"/>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fontAlgn="auto">
              <a:spcBef>
                <a:spcPts val="0"/>
              </a:spcBef>
              <a:spcAft>
                <a:spcPts val="0"/>
              </a:spcAft>
              <a:defRPr/>
            </a:pPr>
            <a:endParaRPr lang="en-US">
              <a:solidFill>
                <a:prstClr val="white"/>
              </a:solidFill>
            </a:endParaRPr>
          </a:p>
        </p:txBody>
      </p:sp>
      <p:sp>
        <p:nvSpPr>
          <p:cNvPr id="27" name="Oval 26"/>
          <p:cNvSpPr/>
          <p:nvPr/>
        </p:nvSpPr>
        <p:spPr>
          <a:xfrm>
            <a:off x="3086100" y="2984500"/>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fontAlgn="auto">
              <a:spcBef>
                <a:spcPts val="0"/>
              </a:spcBef>
              <a:spcAft>
                <a:spcPts val="0"/>
              </a:spcAft>
              <a:defRPr/>
            </a:pPr>
            <a:endParaRPr lang="en-US">
              <a:solidFill>
                <a:prstClr val="white"/>
              </a:solidFill>
            </a:endParaRPr>
          </a:p>
        </p:txBody>
      </p:sp>
      <p:sp>
        <p:nvSpPr>
          <p:cNvPr id="28" name="Oval 27"/>
          <p:cNvSpPr/>
          <p:nvPr/>
        </p:nvSpPr>
        <p:spPr>
          <a:xfrm>
            <a:off x="1181100" y="3463925"/>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fontAlgn="auto">
              <a:spcBef>
                <a:spcPts val="0"/>
              </a:spcBef>
              <a:spcAft>
                <a:spcPts val="0"/>
              </a:spcAft>
              <a:defRPr/>
            </a:pPr>
            <a:endParaRPr lang="en-US">
              <a:solidFill>
                <a:prstClr val="white"/>
              </a:solidFill>
            </a:endParaRPr>
          </a:p>
        </p:txBody>
      </p:sp>
      <p:sp>
        <p:nvSpPr>
          <p:cNvPr id="29" name="Oval 28"/>
          <p:cNvSpPr/>
          <p:nvPr/>
        </p:nvSpPr>
        <p:spPr>
          <a:xfrm>
            <a:off x="1649413" y="3463925"/>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fontAlgn="auto">
              <a:spcBef>
                <a:spcPts val="0"/>
              </a:spcBef>
              <a:spcAft>
                <a:spcPts val="0"/>
              </a:spcAft>
              <a:defRPr/>
            </a:pPr>
            <a:endParaRPr lang="en-US">
              <a:solidFill>
                <a:prstClr val="white"/>
              </a:solidFill>
            </a:endParaRPr>
          </a:p>
        </p:txBody>
      </p:sp>
      <p:sp>
        <p:nvSpPr>
          <p:cNvPr id="30" name="Oval 29"/>
          <p:cNvSpPr/>
          <p:nvPr/>
        </p:nvSpPr>
        <p:spPr>
          <a:xfrm>
            <a:off x="2122488" y="3463925"/>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fontAlgn="auto">
              <a:spcBef>
                <a:spcPts val="0"/>
              </a:spcBef>
              <a:spcAft>
                <a:spcPts val="0"/>
              </a:spcAft>
              <a:defRPr/>
            </a:pPr>
            <a:endParaRPr lang="en-US">
              <a:solidFill>
                <a:prstClr val="white"/>
              </a:solidFill>
            </a:endParaRPr>
          </a:p>
        </p:txBody>
      </p:sp>
      <p:sp>
        <p:nvSpPr>
          <p:cNvPr id="31" name="Oval 30"/>
          <p:cNvSpPr/>
          <p:nvPr/>
        </p:nvSpPr>
        <p:spPr>
          <a:xfrm>
            <a:off x="2590800" y="3463925"/>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fontAlgn="auto">
              <a:spcBef>
                <a:spcPts val="0"/>
              </a:spcBef>
              <a:spcAft>
                <a:spcPts val="0"/>
              </a:spcAft>
              <a:defRPr/>
            </a:pPr>
            <a:endParaRPr lang="en-US">
              <a:solidFill>
                <a:prstClr val="white"/>
              </a:solidFill>
            </a:endParaRPr>
          </a:p>
        </p:txBody>
      </p:sp>
      <p:sp>
        <p:nvSpPr>
          <p:cNvPr id="32" name="Oval 31"/>
          <p:cNvSpPr/>
          <p:nvPr/>
        </p:nvSpPr>
        <p:spPr>
          <a:xfrm>
            <a:off x="3543300" y="2984500"/>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fontAlgn="auto">
              <a:spcBef>
                <a:spcPts val="0"/>
              </a:spcBef>
              <a:spcAft>
                <a:spcPts val="0"/>
              </a:spcAft>
              <a:defRPr/>
            </a:pPr>
            <a:endParaRPr lang="en-US">
              <a:solidFill>
                <a:prstClr val="white"/>
              </a:solidFill>
            </a:endParaRPr>
          </a:p>
        </p:txBody>
      </p:sp>
      <p:sp>
        <p:nvSpPr>
          <p:cNvPr id="33" name="Oval 32"/>
          <p:cNvSpPr/>
          <p:nvPr/>
        </p:nvSpPr>
        <p:spPr>
          <a:xfrm>
            <a:off x="3086100" y="3463925"/>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fontAlgn="auto">
              <a:spcBef>
                <a:spcPts val="0"/>
              </a:spcBef>
              <a:spcAft>
                <a:spcPts val="0"/>
              </a:spcAft>
              <a:defRPr/>
            </a:pPr>
            <a:endParaRPr lang="en-US">
              <a:solidFill>
                <a:prstClr val="white"/>
              </a:solidFill>
            </a:endParaRPr>
          </a:p>
        </p:txBody>
      </p:sp>
      <p:sp>
        <p:nvSpPr>
          <p:cNvPr id="34" name="Oval 33"/>
          <p:cNvSpPr/>
          <p:nvPr/>
        </p:nvSpPr>
        <p:spPr>
          <a:xfrm>
            <a:off x="1181100" y="3959225"/>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fontAlgn="auto">
              <a:spcBef>
                <a:spcPts val="0"/>
              </a:spcBef>
              <a:spcAft>
                <a:spcPts val="0"/>
              </a:spcAft>
              <a:defRPr/>
            </a:pPr>
            <a:endParaRPr lang="en-US">
              <a:solidFill>
                <a:prstClr val="white"/>
              </a:solidFill>
            </a:endParaRPr>
          </a:p>
        </p:txBody>
      </p:sp>
      <p:sp>
        <p:nvSpPr>
          <p:cNvPr id="35" name="Oval 34"/>
          <p:cNvSpPr/>
          <p:nvPr/>
        </p:nvSpPr>
        <p:spPr>
          <a:xfrm>
            <a:off x="1649413" y="3959225"/>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fontAlgn="auto">
              <a:spcBef>
                <a:spcPts val="0"/>
              </a:spcBef>
              <a:spcAft>
                <a:spcPts val="0"/>
              </a:spcAft>
              <a:defRPr/>
            </a:pPr>
            <a:endParaRPr lang="en-US">
              <a:solidFill>
                <a:prstClr val="white"/>
              </a:solidFill>
            </a:endParaRPr>
          </a:p>
        </p:txBody>
      </p:sp>
      <p:sp>
        <p:nvSpPr>
          <p:cNvPr id="36" name="Oval 35"/>
          <p:cNvSpPr/>
          <p:nvPr/>
        </p:nvSpPr>
        <p:spPr>
          <a:xfrm>
            <a:off x="3543300" y="3463925"/>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fontAlgn="auto">
              <a:spcBef>
                <a:spcPts val="0"/>
              </a:spcBef>
              <a:spcAft>
                <a:spcPts val="0"/>
              </a:spcAft>
              <a:defRPr/>
            </a:pPr>
            <a:endParaRPr lang="en-US">
              <a:solidFill>
                <a:prstClr val="white"/>
              </a:solidFill>
            </a:endParaRPr>
          </a:p>
        </p:txBody>
      </p:sp>
      <p:sp>
        <p:nvSpPr>
          <p:cNvPr id="37" name="Oval 36"/>
          <p:cNvSpPr/>
          <p:nvPr/>
        </p:nvSpPr>
        <p:spPr>
          <a:xfrm>
            <a:off x="2122488" y="3959225"/>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fontAlgn="auto">
              <a:spcBef>
                <a:spcPts val="0"/>
              </a:spcBef>
              <a:spcAft>
                <a:spcPts val="0"/>
              </a:spcAft>
              <a:defRPr/>
            </a:pPr>
            <a:endParaRPr lang="en-US">
              <a:solidFill>
                <a:prstClr val="white"/>
              </a:solidFill>
            </a:endParaRPr>
          </a:p>
        </p:txBody>
      </p:sp>
      <p:sp>
        <p:nvSpPr>
          <p:cNvPr id="38" name="Oval 37"/>
          <p:cNvSpPr/>
          <p:nvPr/>
        </p:nvSpPr>
        <p:spPr>
          <a:xfrm>
            <a:off x="2590800" y="3929063"/>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fontAlgn="auto">
              <a:spcBef>
                <a:spcPts val="0"/>
              </a:spcBef>
              <a:spcAft>
                <a:spcPts val="0"/>
              </a:spcAft>
              <a:defRPr/>
            </a:pPr>
            <a:endParaRPr lang="en-US">
              <a:solidFill>
                <a:prstClr val="white"/>
              </a:solidFill>
            </a:endParaRPr>
          </a:p>
        </p:txBody>
      </p:sp>
      <p:sp>
        <p:nvSpPr>
          <p:cNvPr id="39" name="Oval 38"/>
          <p:cNvSpPr/>
          <p:nvPr/>
        </p:nvSpPr>
        <p:spPr>
          <a:xfrm>
            <a:off x="3086100" y="3959225"/>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fontAlgn="auto">
              <a:spcBef>
                <a:spcPts val="0"/>
              </a:spcBef>
              <a:spcAft>
                <a:spcPts val="0"/>
              </a:spcAft>
              <a:defRPr/>
            </a:pPr>
            <a:endParaRPr lang="en-US">
              <a:solidFill>
                <a:prstClr val="white"/>
              </a:solidFill>
            </a:endParaRPr>
          </a:p>
        </p:txBody>
      </p:sp>
      <p:sp>
        <p:nvSpPr>
          <p:cNvPr id="40" name="Oval 39"/>
          <p:cNvSpPr/>
          <p:nvPr/>
        </p:nvSpPr>
        <p:spPr>
          <a:xfrm>
            <a:off x="3543300" y="3959225"/>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fontAlgn="auto">
              <a:spcBef>
                <a:spcPts val="0"/>
              </a:spcBef>
              <a:spcAft>
                <a:spcPts val="0"/>
              </a:spcAft>
              <a:defRPr/>
            </a:pPr>
            <a:endParaRPr lang="en-US">
              <a:solidFill>
                <a:prstClr val="white"/>
              </a:solidFill>
            </a:endParaRPr>
          </a:p>
        </p:txBody>
      </p:sp>
      <p:sp>
        <p:nvSpPr>
          <p:cNvPr id="64" name="Freeform 63"/>
          <p:cNvSpPr/>
          <p:nvPr/>
        </p:nvSpPr>
        <p:spPr>
          <a:xfrm>
            <a:off x="2163763" y="2243138"/>
            <a:ext cx="854075" cy="1052512"/>
          </a:xfrm>
          <a:custGeom>
            <a:avLst/>
            <a:gdLst>
              <a:gd name="connsiteX0" fmla="*/ 307783 w 852729"/>
              <a:gd name="connsiteY0" fmla="*/ 110837 h 1052946"/>
              <a:gd name="connsiteX1" fmla="*/ 307783 w 852729"/>
              <a:gd name="connsiteY1" fmla="*/ 110837 h 1052946"/>
              <a:gd name="connsiteX2" fmla="*/ 529456 w 852729"/>
              <a:gd name="connsiteY2" fmla="*/ 120073 h 1052946"/>
              <a:gd name="connsiteX3" fmla="*/ 594110 w 852729"/>
              <a:gd name="connsiteY3" fmla="*/ 138546 h 1052946"/>
              <a:gd name="connsiteX4" fmla="*/ 631056 w 852729"/>
              <a:gd name="connsiteY4" fmla="*/ 147782 h 1052946"/>
              <a:gd name="connsiteX5" fmla="*/ 714183 w 852729"/>
              <a:gd name="connsiteY5" fmla="*/ 221673 h 1052946"/>
              <a:gd name="connsiteX6" fmla="*/ 723420 w 852729"/>
              <a:gd name="connsiteY6" fmla="*/ 249382 h 1052946"/>
              <a:gd name="connsiteX7" fmla="*/ 778838 w 852729"/>
              <a:gd name="connsiteY7" fmla="*/ 277091 h 1052946"/>
              <a:gd name="connsiteX8" fmla="*/ 806547 w 852729"/>
              <a:gd name="connsiteY8" fmla="*/ 295564 h 1052946"/>
              <a:gd name="connsiteX9" fmla="*/ 852729 w 852729"/>
              <a:gd name="connsiteY9" fmla="*/ 378691 h 1052946"/>
              <a:gd name="connsiteX10" fmla="*/ 843492 w 852729"/>
              <a:gd name="connsiteY10" fmla="*/ 415637 h 1052946"/>
              <a:gd name="connsiteX11" fmla="*/ 778838 w 852729"/>
              <a:gd name="connsiteY11" fmla="*/ 498764 h 1052946"/>
              <a:gd name="connsiteX12" fmla="*/ 788074 w 852729"/>
              <a:gd name="connsiteY12" fmla="*/ 729673 h 1052946"/>
              <a:gd name="connsiteX13" fmla="*/ 788074 w 852729"/>
              <a:gd name="connsiteY13" fmla="*/ 858982 h 1052946"/>
              <a:gd name="connsiteX14" fmla="*/ 704947 w 852729"/>
              <a:gd name="connsiteY14" fmla="*/ 905164 h 1052946"/>
              <a:gd name="connsiteX15" fmla="*/ 649529 w 852729"/>
              <a:gd name="connsiteY15" fmla="*/ 942110 h 1052946"/>
              <a:gd name="connsiteX16" fmla="*/ 621820 w 852729"/>
              <a:gd name="connsiteY16" fmla="*/ 960582 h 1052946"/>
              <a:gd name="connsiteX17" fmla="*/ 612583 w 852729"/>
              <a:gd name="connsiteY17" fmla="*/ 997528 h 1052946"/>
              <a:gd name="connsiteX18" fmla="*/ 566401 w 852729"/>
              <a:gd name="connsiteY18" fmla="*/ 1043710 h 1052946"/>
              <a:gd name="connsiteX19" fmla="*/ 538692 w 852729"/>
              <a:gd name="connsiteY19" fmla="*/ 1052946 h 1052946"/>
              <a:gd name="connsiteX20" fmla="*/ 353965 w 852729"/>
              <a:gd name="connsiteY20" fmla="*/ 1043710 h 1052946"/>
              <a:gd name="connsiteX21" fmla="*/ 280074 w 852729"/>
              <a:gd name="connsiteY21" fmla="*/ 1025237 h 1052946"/>
              <a:gd name="connsiteX22" fmla="*/ 187710 w 852729"/>
              <a:gd name="connsiteY22" fmla="*/ 1006764 h 1052946"/>
              <a:gd name="connsiteX23" fmla="*/ 39929 w 852729"/>
              <a:gd name="connsiteY23" fmla="*/ 969819 h 1052946"/>
              <a:gd name="connsiteX24" fmla="*/ 2983 w 852729"/>
              <a:gd name="connsiteY24" fmla="*/ 840510 h 1052946"/>
              <a:gd name="connsiteX25" fmla="*/ 21456 w 852729"/>
              <a:gd name="connsiteY25" fmla="*/ 646546 h 1052946"/>
              <a:gd name="connsiteX26" fmla="*/ 39929 w 852729"/>
              <a:gd name="connsiteY26" fmla="*/ 498764 h 1052946"/>
              <a:gd name="connsiteX27" fmla="*/ 30692 w 852729"/>
              <a:gd name="connsiteY27" fmla="*/ 314037 h 1052946"/>
              <a:gd name="connsiteX28" fmla="*/ 39929 w 852729"/>
              <a:gd name="connsiteY28" fmla="*/ 157019 h 1052946"/>
              <a:gd name="connsiteX29" fmla="*/ 104583 w 852729"/>
              <a:gd name="connsiteY29" fmla="*/ 73891 h 1052946"/>
              <a:gd name="connsiteX30" fmla="*/ 132292 w 852729"/>
              <a:gd name="connsiteY30" fmla="*/ 64655 h 1052946"/>
              <a:gd name="connsiteX31" fmla="*/ 206183 w 852729"/>
              <a:gd name="connsiteY31" fmla="*/ 0 h 1052946"/>
              <a:gd name="connsiteX32" fmla="*/ 280074 w 852729"/>
              <a:gd name="connsiteY32" fmla="*/ 64655 h 1052946"/>
              <a:gd name="connsiteX33" fmla="*/ 298547 w 852729"/>
              <a:gd name="connsiteY33" fmla="*/ 92364 h 1052946"/>
              <a:gd name="connsiteX34" fmla="*/ 307783 w 852729"/>
              <a:gd name="connsiteY34" fmla="*/ 110837 h 10529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852729" h="1052946">
                <a:moveTo>
                  <a:pt x="307783" y="110837"/>
                </a:moveTo>
                <a:lnTo>
                  <a:pt x="307783" y="110837"/>
                </a:lnTo>
                <a:cubicBezTo>
                  <a:pt x="381674" y="113916"/>
                  <a:pt x="455689" y="114804"/>
                  <a:pt x="529456" y="120073"/>
                </a:cubicBezTo>
                <a:cubicBezTo>
                  <a:pt x="548700" y="121448"/>
                  <a:pt x="575179" y="133137"/>
                  <a:pt x="594110" y="138546"/>
                </a:cubicBezTo>
                <a:cubicBezTo>
                  <a:pt x="606316" y="142033"/>
                  <a:pt x="618741" y="144703"/>
                  <a:pt x="631056" y="147782"/>
                </a:cubicBezTo>
                <a:cubicBezTo>
                  <a:pt x="694323" y="211049"/>
                  <a:pt x="664737" y="188709"/>
                  <a:pt x="714183" y="221673"/>
                </a:cubicBezTo>
                <a:cubicBezTo>
                  <a:pt x="717262" y="230909"/>
                  <a:pt x="717338" y="241779"/>
                  <a:pt x="723420" y="249382"/>
                </a:cubicBezTo>
                <a:cubicBezTo>
                  <a:pt x="736443" y="265660"/>
                  <a:pt x="760583" y="271006"/>
                  <a:pt x="778838" y="277091"/>
                </a:cubicBezTo>
                <a:cubicBezTo>
                  <a:pt x="788074" y="283249"/>
                  <a:pt x="799237" y="287210"/>
                  <a:pt x="806547" y="295564"/>
                </a:cubicBezTo>
                <a:cubicBezTo>
                  <a:pt x="840748" y="334651"/>
                  <a:pt x="840042" y="340634"/>
                  <a:pt x="852729" y="378691"/>
                </a:cubicBezTo>
                <a:cubicBezTo>
                  <a:pt x="849650" y="391006"/>
                  <a:pt x="849169" y="404283"/>
                  <a:pt x="843492" y="415637"/>
                </a:cubicBezTo>
                <a:cubicBezTo>
                  <a:pt x="821396" y="459829"/>
                  <a:pt x="809246" y="468356"/>
                  <a:pt x="778838" y="498764"/>
                </a:cubicBezTo>
                <a:cubicBezTo>
                  <a:pt x="781917" y="575734"/>
                  <a:pt x="783551" y="652775"/>
                  <a:pt x="788074" y="729673"/>
                </a:cubicBezTo>
                <a:cubicBezTo>
                  <a:pt x="788940" y="744402"/>
                  <a:pt x="808466" y="832763"/>
                  <a:pt x="788074" y="858982"/>
                </a:cubicBezTo>
                <a:cubicBezTo>
                  <a:pt x="765842" y="887567"/>
                  <a:pt x="735613" y="894942"/>
                  <a:pt x="704947" y="905164"/>
                </a:cubicBezTo>
                <a:lnTo>
                  <a:pt x="649529" y="942110"/>
                </a:lnTo>
                <a:lnTo>
                  <a:pt x="621820" y="960582"/>
                </a:lnTo>
                <a:cubicBezTo>
                  <a:pt x="618741" y="972897"/>
                  <a:pt x="617584" y="985860"/>
                  <a:pt x="612583" y="997528"/>
                </a:cubicBezTo>
                <a:cubicBezTo>
                  <a:pt x="602507" y="1021038"/>
                  <a:pt x="588792" y="1032515"/>
                  <a:pt x="566401" y="1043710"/>
                </a:cubicBezTo>
                <a:cubicBezTo>
                  <a:pt x="557693" y="1048064"/>
                  <a:pt x="547928" y="1049867"/>
                  <a:pt x="538692" y="1052946"/>
                </a:cubicBezTo>
                <a:cubicBezTo>
                  <a:pt x="477116" y="1049867"/>
                  <a:pt x="415267" y="1050278"/>
                  <a:pt x="353965" y="1043710"/>
                </a:cubicBezTo>
                <a:cubicBezTo>
                  <a:pt x="328721" y="1041005"/>
                  <a:pt x="304704" y="1031395"/>
                  <a:pt x="280074" y="1025237"/>
                </a:cubicBezTo>
                <a:cubicBezTo>
                  <a:pt x="224953" y="1011456"/>
                  <a:pt x="255661" y="1018089"/>
                  <a:pt x="187710" y="1006764"/>
                </a:cubicBezTo>
                <a:cubicBezTo>
                  <a:pt x="83930" y="972171"/>
                  <a:pt x="133497" y="983185"/>
                  <a:pt x="39929" y="969819"/>
                </a:cubicBezTo>
                <a:cubicBezTo>
                  <a:pt x="-15585" y="932809"/>
                  <a:pt x="2983" y="955636"/>
                  <a:pt x="2983" y="840510"/>
                </a:cubicBezTo>
                <a:cubicBezTo>
                  <a:pt x="2983" y="629647"/>
                  <a:pt x="5790" y="756207"/>
                  <a:pt x="21456" y="646546"/>
                </a:cubicBezTo>
                <a:cubicBezTo>
                  <a:pt x="28477" y="597401"/>
                  <a:pt x="39929" y="498764"/>
                  <a:pt x="39929" y="498764"/>
                </a:cubicBezTo>
                <a:cubicBezTo>
                  <a:pt x="36850" y="437188"/>
                  <a:pt x="30692" y="375690"/>
                  <a:pt x="30692" y="314037"/>
                </a:cubicBezTo>
                <a:cubicBezTo>
                  <a:pt x="30692" y="261607"/>
                  <a:pt x="28791" y="208252"/>
                  <a:pt x="39929" y="157019"/>
                </a:cubicBezTo>
                <a:cubicBezTo>
                  <a:pt x="43039" y="142712"/>
                  <a:pt x="85344" y="86717"/>
                  <a:pt x="104583" y="73891"/>
                </a:cubicBezTo>
                <a:cubicBezTo>
                  <a:pt x="112684" y="68491"/>
                  <a:pt x="123056" y="67734"/>
                  <a:pt x="132292" y="64655"/>
                </a:cubicBezTo>
                <a:cubicBezTo>
                  <a:pt x="196947" y="21552"/>
                  <a:pt x="175395" y="46183"/>
                  <a:pt x="206183" y="0"/>
                </a:cubicBezTo>
                <a:cubicBezTo>
                  <a:pt x="264668" y="14622"/>
                  <a:pt x="236087" y="-1326"/>
                  <a:pt x="280074" y="64655"/>
                </a:cubicBezTo>
                <a:lnTo>
                  <a:pt x="298547" y="92364"/>
                </a:lnTo>
                <a:cubicBezTo>
                  <a:pt x="318728" y="122635"/>
                  <a:pt x="306244" y="107758"/>
                  <a:pt x="307783" y="110837"/>
                </a:cubicBezTo>
                <a:close/>
              </a:path>
            </a:pathLst>
          </a:cu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fontAlgn="auto">
              <a:spcBef>
                <a:spcPts val="0"/>
              </a:spcBef>
              <a:spcAft>
                <a:spcPts val="0"/>
              </a:spcAft>
              <a:defRPr/>
            </a:pPr>
            <a:endParaRPr lang="en-US">
              <a:solidFill>
                <a:prstClr val="white"/>
              </a:solidFill>
            </a:endParaRPr>
          </a:p>
        </p:txBody>
      </p:sp>
      <p:sp>
        <p:nvSpPr>
          <p:cNvPr id="41" name="TextBox 40"/>
          <p:cNvSpPr txBox="1"/>
          <p:nvPr/>
        </p:nvSpPr>
        <p:spPr>
          <a:xfrm rot="16200000">
            <a:off x="43656" y="2880519"/>
            <a:ext cx="1501775" cy="369888"/>
          </a:xfrm>
          <a:prstGeom prst="rect">
            <a:avLst/>
          </a:prstGeom>
          <a:noFill/>
        </p:spPr>
        <p:txBody>
          <a:bodyPr wrap="none">
            <a:spAutoFit/>
          </a:bodyPr>
          <a:lstStyle/>
          <a:p>
            <a:pPr defTabSz="914400" fontAlgn="auto">
              <a:spcBef>
                <a:spcPts val="0"/>
              </a:spcBef>
              <a:spcAft>
                <a:spcPts val="0"/>
              </a:spcAft>
              <a:defRPr/>
            </a:pPr>
            <a:r>
              <a:rPr lang="en-US" dirty="0">
                <a:solidFill>
                  <a:prstClr val="black"/>
                </a:solidFill>
                <a:latin typeface="Calibri"/>
                <a:ea typeface="+mn-ea"/>
              </a:rPr>
              <a:t>Northing (km)</a:t>
            </a:r>
          </a:p>
        </p:txBody>
      </p:sp>
      <p:sp>
        <p:nvSpPr>
          <p:cNvPr id="42" name="TextBox 41"/>
          <p:cNvSpPr txBox="1"/>
          <p:nvPr/>
        </p:nvSpPr>
        <p:spPr>
          <a:xfrm>
            <a:off x="1885950" y="4495800"/>
            <a:ext cx="1333500" cy="369888"/>
          </a:xfrm>
          <a:prstGeom prst="rect">
            <a:avLst/>
          </a:prstGeom>
          <a:noFill/>
        </p:spPr>
        <p:txBody>
          <a:bodyPr wrap="none">
            <a:spAutoFit/>
          </a:bodyPr>
          <a:lstStyle/>
          <a:p>
            <a:pPr defTabSz="914400" fontAlgn="auto">
              <a:spcBef>
                <a:spcPts val="0"/>
              </a:spcBef>
              <a:spcAft>
                <a:spcPts val="0"/>
              </a:spcAft>
              <a:defRPr/>
            </a:pPr>
            <a:r>
              <a:rPr lang="en-US" dirty="0">
                <a:solidFill>
                  <a:prstClr val="black"/>
                </a:solidFill>
                <a:latin typeface="Calibri"/>
                <a:ea typeface="+mn-ea"/>
              </a:rPr>
              <a:t>Easting (km)</a:t>
            </a:r>
          </a:p>
        </p:txBody>
      </p:sp>
      <p:sp>
        <p:nvSpPr>
          <p:cNvPr id="45" name="TextBox 44"/>
          <p:cNvSpPr txBox="1"/>
          <p:nvPr/>
        </p:nvSpPr>
        <p:spPr>
          <a:xfrm>
            <a:off x="1335088" y="5191125"/>
            <a:ext cx="2511425" cy="368300"/>
          </a:xfrm>
          <a:prstGeom prst="rect">
            <a:avLst/>
          </a:prstGeom>
          <a:noFill/>
        </p:spPr>
        <p:txBody>
          <a:bodyPr wrap="none">
            <a:spAutoFit/>
          </a:bodyPr>
          <a:lstStyle/>
          <a:p>
            <a:pPr defTabSz="914400" fontAlgn="auto">
              <a:spcBef>
                <a:spcPts val="0"/>
              </a:spcBef>
              <a:spcAft>
                <a:spcPts val="0"/>
              </a:spcAft>
              <a:defRPr/>
            </a:pPr>
            <a:r>
              <a:rPr lang="en-US" dirty="0">
                <a:solidFill>
                  <a:prstClr val="black"/>
                </a:solidFill>
                <a:latin typeface="Calibri"/>
                <a:ea typeface="+mn-ea"/>
              </a:rPr>
              <a:t>Single baseline approach</a:t>
            </a:r>
          </a:p>
        </p:txBody>
      </p:sp>
      <p:sp>
        <p:nvSpPr>
          <p:cNvPr id="65" name="Freeform 64"/>
          <p:cNvSpPr/>
          <p:nvPr/>
        </p:nvSpPr>
        <p:spPr>
          <a:xfrm>
            <a:off x="6005513" y="2259013"/>
            <a:ext cx="852487" cy="1052512"/>
          </a:xfrm>
          <a:custGeom>
            <a:avLst/>
            <a:gdLst>
              <a:gd name="connsiteX0" fmla="*/ 307783 w 852729"/>
              <a:gd name="connsiteY0" fmla="*/ 110837 h 1052946"/>
              <a:gd name="connsiteX1" fmla="*/ 307783 w 852729"/>
              <a:gd name="connsiteY1" fmla="*/ 110837 h 1052946"/>
              <a:gd name="connsiteX2" fmla="*/ 529456 w 852729"/>
              <a:gd name="connsiteY2" fmla="*/ 120073 h 1052946"/>
              <a:gd name="connsiteX3" fmla="*/ 594110 w 852729"/>
              <a:gd name="connsiteY3" fmla="*/ 138546 h 1052946"/>
              <a:gd name="connsiteX4" fmla="*/ 631056 w 852729"/>
              <a:gd name="connsiteY4" fmla="*/ 147782 h 1052946"/>
              <a:gd name="connsiteX5" fmla="*/ 714183 w 852729"/>
              <a:gd name="connsiteY5" fmla="*/ 221673 h 1052946"/>
              <a:gd name="connsiteX6" fmla="*/ 723420 w 852729"/>
              <a:gd name="connsiteY6" fmla="*/ 249382 h 1052946"/>
              <a:gd name="connsiteX7" fmla="*/ 778838 w 852729"/>
              <a:gd name="connsiteY7" fmla="*/ 277091 h 1052946"/>
              <a:gd name="connsiteX8" fmla="*/ 806547 w 852729"/>
              <a:gd name="connsiteY8" fmla="*/ 295564 h 1052946"/>
              <a:gd name="connsiteX9" fmla="*/ 852729 w 852729"/>
              <a:gd name="connsiteY9" fmla="*/ 378691 h 1052946"/>
              <a:gd name="connsiteX10" fmla="*/ 843492 w 852729"/>
              <a:gd name="connsiteY10" fmla="*/ 415637 h 1052946"/>
              <a:gd name="connsiteX11" fmla="*/ 778838 w 852729"/>
              <a:gd name="connsiteY11" fmla="*/ 498764 h 1052946"/>
              <a:gd name="connsiteX12" fmla="*/ 788074 w 852729"/>
              <a:gd name="connsiteY12" fmla="*/ 729673 h 1052946"/>
              <a:gd name="connsiteX13" fmla="*/ 788074 w 852729"/>
              <a:gd name="connsiteY13" fmla="*/ 858982 h 1052946"/>
              <a:gd name="connsiteX14" fmla="*/ 704947 w 852729"/>
              <a:gd name="connsiteY14" fmla="*/ 905164 h 1052946"/>
              <a:gd name="connsiteX15" fmla="*/ 649529 w 852729"/>
              <a:gd name="connsiteY15" fmla="*/ 942110 h 1052946"/>
              <a:gd name="connsiteX16" fmla="*/ 621820 w 852729"/>
              <a:gd name="connsiteY16" fmla="*/ 960582 h 1052946"/>
              <a:gd name="connsiteX17" fmla="*/ 612583 w 852729"/>
              <a:gd name="connsiteY17" fmla="*/ 997528 h 1052946"/>
              <a:gd name="connsiteX18" fmla="*/ 566401 w 852729"/>
              <a:gd name="connsiteY18" fmla="*/ 1043710 h 1052946"/>
              <a:gd name="connsiteX19" fmla="*/ 538692 w 852729"/>
              <a:gd name="connsiteY19" fmla="*/ 1052946 h 1052946"/>
              <a:gd name="connsiteX20" fmla="*/ 353965 w 852729"/>
              <a:gd name="connsiteY20" fmla="*/ 1043710 h 1052946"/>
              <a:gd name="connsiteX21" fmla="*/ 280074 w 852729"/>
              <a:gd name="connsiteY21" fmla="*/ 1025237 h 1052946"/>
              <a:gd name="connsiteX22" fmla="*/ 187710 w 852729"/>
              <a:gd name="connsiteY22" fmla="*/ 1006764 h 1052946"/>
              <a:gd name="connsiteX23" fmla="*/ 39929 w 852729"/>
              <a:gd name="connsiteY23" fmla="*/ 969819 h 1052946"/>
              <a:gd name="connsiteX24" fmla="*/ 2983 w 852729"/>
              <a:gd name="connsiteY24" fmla="*/ 840510 h 1052946"/>
              <a:gd name="connsiteX25" fmla="*/ 21456 w 852729"/>
              <a:gd name="connsiteY25" fmla="*/ 646546 h 1052946"/>
              <a:gd name="connsiteX26" fmla="*/ 39929 w 852729"/>
              <a:gd name="connsiteY26" fmla="*/ 498764 h 1052946"/>
              <a:gd name="connsiteX27" fmla="*/ 30692 w 852729"/>
              <a:gd name="connsiteY27" fmla="*/ 314037 h 1052946"/>
              <a:gd name="connsiteX28" fmla="*/ 39929 w 852729"/>
              <a:gd name="connsiteY28" fmla="*/ 157019 h 1052946"/>
              <a:gd name="connsiteX29" fmla="*/ 104583 w 852729"/>
              <a:gd name="connsiteY29" fmla="*/ 73891 h 1052946"/>
              <a:gd name="connsiteX30" fmla="*/ 132292 w 852729"/>
              <a:gd name="connsiteY30" fmla="*/ 64655 h 1052946"/>
              <a:gd name="connsiteX31" fmla="*/ 206183 w 852729"/>
              <a:gd name="connsiteY31" fmla="*/ 0 h 1052946"/>
              <a:gd name="connsiteX32" fmla="*/ 280074 w 852729"/>
              <a:gd name="connsiteY32" fmla="*/ 64655 h 1052946"/>
              <a:gd name="connsiteX33" fmla="*/ 298547 w 852729"/>
              <a:gd name="connsiteY33" fmla="*/ 92364 h 1052946"/>
              <a:gd name="connsiteX34" fmla="*/ 307783 w 852729"/>
              <a:gd name="connsiteY34" fmla="*/ 110837 h 10529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852729" h="1052946">
                <a:moveTo>
                  <a:pt x="307783" y="110837"/>
                </a:moveTo>
                <a:lnTo>
                  <a:pt x="307783" y="110837"/>
                </a:lnTo>
                <a:cubicBezTo>
                  <a:pt x="381674" y="113916"/>
                  <a:pt x="455689" y="114804"/>
                  <a:pt x="529456" y="120073"/>
                </a:cubicBezTo>
                <a:cubicBezTo>
                  <a:pt x="548700" y="121448"/>
                  <a:pt x="575179" y="133137"/>
                  <a:pt x="594110" y="138546"/>
                </a:cubicBezTo>
                <a:cubicBezTo>
                  <a:pt x="606316" y="142033"/>
                  <a:pt x="618741" y="144703"/>
                  <a:pt x="631056" y="147782"/>
                </a:cubicBezTo>
                <a:cubicBezTo>
                  <a:pt x="694323" y="211049"/>
                  <a:pt x="664737" y="188709"/>
                  <a:pt x="714183" y="221673"/>
                </a:cubicBezTo>
                <a:cubicBezTo>
                  <a:pt x="717262" y="230909"/>
                  <a:pt x="717338" y="241779"/>
                  <a:pt x="723420" y="249382"/>
                </a:cubicBezTo>
                <a:cubicBezTo>
                  <a:pt x="736443" y="265660"/>
                  <a:pt x="760583" y="271006"/>
                  <a:pt x="778838" y="277091"/>
                </a:cubicBezTo>
                <a:cubicBezTo>
                  <a:pt x="788074" y="283249"/>
                  <a:pt x="799237" y="287210"/>
                  <a:pt x="806547" y="295564"/>
                </a:cubicBezTo>
                <a:cubicBezTo>
                  <a:pt x="840748" y="334651"/>
                  <a:pt x="840042" y="340634"/>
                  <a:pt x="852729" y="378691"/>
                </a:cubicBezTo>
                <a:cubicBezTo>
                  <a:pt x="849650" y="391006"/>
                  <a:pt x="849169" y="404283"/>
                  <a:pt x="843492" y="415637"/>
                </a:cubicBezTo>
                <a:cubicBezTo>
                  <a:pt x="821396" y="459829"/>
                  <a:pt x="809246" y="468356"/>
                  <a:pt x="778838" y="498764"/>
                </a:cubicBezTo>
                <a:cubicBezTo>
                  <a:pt x="781917" y="575734"/>
                  <a:pt x="783551" y="652775"/>
                  <a:pt x="788074" y="729673"/>
                </a:cubicBezTo>
                <a:cubicBezTo>
                  <a:pt x="788940" y="744402"/>
                  <a:pt x="808466" y="832763"/>
                  <a:pt x="788074" y="858982"/>
                </a:cubicBezTo>
                <a:cubicBezTo>
                  <a:pt x="765842" y="887567"/>
                  <a:pt x="735613" y="894942"/>
                  <a:pt x="704947" y="905164"/>
                </a:cubicBezTo>
                <a:lnTo>
                  <a:pt x="649529" y="942110"/>
                </a:lnTo>
                <a:lnTo>
                  <a:pt x="621820" y="960582"/>
                </a:lnTo>
                <a:cubicBezTo>
                  <a:pt x="618741" y="972897"/>
                  <a:pt x="617584" y="985860"/>
                  <a:pt x="612583" y="997528"/>
                </a:cubicBezTo>
                <a:cubicBezTo>
                  <a:pt x="602507" y="1021038"/>
                  <a:pt x="588792" y="1032515"/>
                  <a:pt x="566401" y="1043710"/>
                </a:cubicBezTo>
                <a:cubicBezTo>
                  <a:pt x="557693" y="1048064"/>
                  <a:pt x="547928" y="1049867"/>
                  <a:pt x="538692" y="1052946"/>
                </a:cubicBezTo>
                <a:cubicBezTo>
                  <a:pt x="477116" y="1049867"/>
                  <a:pt x="415267" y="1050278"/>
                  <a:pt x="353965" y="1043710"/>
                </a:cubicBezTo>
                <a:cubicBezTo>
                  <a:pt x="328721" y="1041005"/>
                  <a:pt x="304704" y="1031395"/>
                  <a:pt x="280074" y="1025237"/>
                </a:cubicBezTo>
                <a:cubicBezTo>
                  <a:pt x="224953" y="1011456"/>
                  <a:pt x="255661" y="1018089"/>
                  <a:pt x="187710" y="1006764"/>
                </a:cubicBezTo>
                <a:cubicBezTo>
                  <a:pt x="83930" y="972171"/>
                  <a:pt x="133497" y="983185"/>
                  <a:pt x="39929" y="969819"/>
                </a:cubicBezTo>
                <a:cubicBezTo>
                  <a:pt x="-15585" y="932809"/>
                  <a:pt x="2983" y="955636"/>
                  <a:pt x="2983" y="840510"/>
                </a:cubicBezTo>
                <a:cubicBezTo>
                  <a:pt x="2983" y="629647"/>
                  <a:pt x="5790" y="756207"/>
                  <a:pt x="21456" y="646546"/>
                </a:cubicBezTo>
                <a:cubicBezTo>
                  <a:pt x="28477" y="597401"/>
                  <a:pt x="39929" y="498764"/>
                  <a:pt x="39929" y="498764"/>
                </a:cubicBezTo>
                <a:cubicBezTo>
                  <a:pt x="36850" y="437188"/>
                  <a:pt x="30692" y="375690"/>
                  <a:pt x="30692" y="314037"/>
                </a:cubicBezTo>
                <a:cubicBezTo>
                  <a:pt x="30692" y="261607"/>
                  <a:pt x="28791" y="208252"/>
                  <a:pt x="39929" y="157019"/>
                </a:cubicBezTo>
                <a:cubicBezTo>
                  <a:pt x="43039" y="142712"/>
                  <a:pt x="85344" y="86717"/>
                  <a:pt x="104583" y="73891"/>
                </a:cubicBezTo>
                <a:cubicBezTo>
                  <a:pt x="112684" y="68491"/>
                  <a:pt x="123056" y="67734"/>
                  <a:pt x="132292" y="64655"/>
                </a:cubicBezTo>
                <a:cubicBezTo>
                  <a:pt x="196947" y="21552"/>
                  <a:pt x="175395" y="46183"/>
                  <a:pt x="206183" y="0"/>
                </a:cubicBezTo>
                <a:cubicBezTo>
                  <a:pt x="264668" y="14622"/>
                  <a:pt x="236087" y="-1326"/>
                  <a:pt x="280074" y="64655"/>
                </a:cubicBezTo>
                <a:lnTo>
                  <a:pt x="298547" y="92364"/>
                </a:lnTo>
                <a:cubicBezTo>
                  <a:pt x="318728" y="122635"/>
                  <a:pt x="306244" y="107758"/>
                  <a:pt x="307783" y="110837"/>
                </a:cubicBezTo>
                <a:close/>
              </a:path>
            </a:pathLst>
          </a:cu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fontAlgn="auto">
              <a:spcBef>
                <a:spcPts val="0"/>
              </a:spcBef>
              <a:spcAft>
                <a:spcPts val="0"/>
              </a:spcAft>
              <a:defRPr/>
            </a:pPr>
            <a:endParaRPr lang="en-US">
              <a:solidFill>
                <a:prstClr val="white"/>
              </a:solidFill>
            </a:endParaRPr>
          </a:p>
        </p:txBody>
      </p:sp>
      <p:sp>
        <p:nvSpPr>
          <p:cNvPr id="23" name="Oval 22"/>
          <p:cNvSpPr/>
          <p:nvPr/>
        </p:nvSpPr>
        <p:spPr>
          <a:xfrm>
            <a:off x="2590800" y="2984500"/>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fontAlgn="auto">
              <a:spcBef>
                <a:spcPts val="0"/>
              </a:spcBef>
              <a:spcAft>
                <a:spcPts val="0"/>
              </a:spcAft>
              <a:defRPr/>
            </a:pPr>
            <a:endParaRPr lang="en-US">
              <a:solidFill>
                <a:prstClr val="white"/>
              </a:solidFill>
            </a:endParaRPr>
          </a:p>
        </p:txBody>
      </p:sp>
      <p:sp>
        <p:nvSpPr>
          <p:cNvPr id="19" name="Oval 18"/>
          <p:cNvSpPr/>
          <p:nvPr/>
        </p:nvSpPr>
        <p:spPr>
          <a:xfrm>
            <a:off x="2122488" y="2487613"/>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fontAlgn="auto">
              <a:spcBef>
                <a:spcPts val="0"/>
              </a:spcBef>
              <a:spcAft>
                <a:spcPts val="0"/>
              </a:spcAft>
              <a:defRPr/>
            </a:pPr>
            <a:endParaRPr lang="en-US">
              <a:solidFill>
                <a:prstClr val="white"/>
              </a:solidFill>
            </a:endParaRPr>
          </a:p>
        </p:txBody>
      </p:sp>
      <p:sp>
        <p:nvSpPr>
          <p:cNvPr id="22" name="Oval 21"/>
          <p:cNvSpPr/>
          <p:nvPr/>
        </p:nvSpPr>
        <p:spPr>
          <a:xfrm>
            <a:off x="2122488" y="2984500"/>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fontAlgn="auto">
              <a:spcBef>
                <a:spcPts val="0"/>
              </a:spcBef>
              <a:spcAft>
                <a:spcPts val="0"/>
              </a:spcAft>
              <a:defRPr/>
            </a:pPr>
            <a:endParaRPr lang="en-US">
              <a:solidFill>
                <a:prstClr val="white"/>
              </a:solidFill>
            </a:endParaRPr>
          </a:p>
        </p:txBody>
      </p:sp>
      <p:sp>
        <p:nvSpPr>
          <p:cNvPr id="24" name="Oval 23"/>
          <p:cNvSpPr/>
          <p:nvPr/>
        </p:nvSpPr>
        <p:spPr>
          <a:xfrm>
            <a:off x="2590800" y="2500313"/>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fontAlgn="auto">
              <a:spcBef>
                <a:spcPts val="0"/>
              </a:spcBef>
              <a:spcAft>
                <a:spcPts val="0"/>
              </a:spcAft>
              <a:defRPr/>
            </a:pPr>
            <a:endParaRPr lang="en-US">
              <a:solidFill>
                <a:prstClr val="white"/>
              </a:solidFill>
            </a:endParaRPr>
          </a:p>
        </p:txBody>
      </p:sp>
      <p:sp>
        <p:nvSpPr>
          <p:cNvPr id="66" name="TextBox 65"/>
          <p:cNvSpPr txBox="1"/>
          <p:nvPr/>
        </p:nvSpPr>
        <p:spPr>
          <a:xfrm>
            <a:off x="2025650" y="873125"/>
            <a:ext cx="904875" cy="307975"/>
          </a:xfrm>
          <a:prstGeom prst="rect">
            <a:avLst/>
          </a:prstGeom>
          <a:noFill/>
        </p:spPr>
        <p:txBody>
          <a:bodyPr wrap="none">
            <a:spAutoFit/>
          </a:bodyPr>
          <a:lstStyle/>
          <a:p>
            <a:pPr defTabSz="914400" fontAlgn="auto">
              <a:spcBef>
                <a:spcPts val="0"/>
              </a:spcBef>
              <a:spcAft>
                <a:spcPts val="0"/>
              </a:spcAft>
              <a:defRPr/>
            </a:pPr>
            <a:r>
              <a:rPr lang="en-US" sz="1400" dirty="0">
                <a:solidFill>
                  <a:prstClr val="black"/>
                </a:solidFill>
                <a:latin typeface="Calibri"/>
                <a:ea typeface="+mn-ea"/>
              </a:rPr>
              <a:t>City limits</a:t>
            </a:r>
          </a:p>
        </p:txBody>
      </p:sp>
      <p:cxnSp>
        <p:nvCxnSpPr>
          <p:cNvPr id="68" name="Straight Arrow Connector 67"/>
          <p:cNvCxnSpPr>
            <a:stCxn id="66" idx="2"/>
          </p:cNvCxnSpPr>
          <p:nvPr/>
        </p:nvCxnSpPr>
        <p:spPr>
          <a:xfrm>
            <a:off x="2478088" y="1181100"/>
            <a:ext cx="112712" cy="12112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9" name="TextBox 68"/>
          <p:cNvSpPr txBox="1"/>
          <p:nvPr/>
        </p:nvSpPr>
        <p:spPr>
          <a:xfrm>
            <a:off x="1466850" y="2770188"/>
            <a:ext cx="338138" cy="461962"/>
          </a:xfrm>
          <a:prstGeom prst="rect">
            <a:avLst/>
          </a:prstGeom>
          <a:noFill/>
        </p:spPr>
        <p:txBody>
          <a:bodyPr wrap="none">
            <a:spAutoFit/>
          </a:bodyPr>
          <a:lstStyle/>
          <a:p>
            <a:pPr defTabSz="914400" fontAlgn="auto">
              <a:spcBef>
                <a:spcPts val="0"/>
              </a:spcBef>
              <a:spcAft>
                <a:spcPts val="0"/>
              </a:spcAft>
              <a:defRPr/>
            </a:pPr>
            <a:r>
              <a:rPr lang="en-US" sz="2400" dirty="0">
                <a:solidFill>
                  <a:srgbClr val="FF0000"/>
                </a:solidFill>
                <a:latin typeface="Calibri"/>
                <a:ea typeface="+mn-ea"/>
              </a:rPr>
              <a:t>*</a:t>
            </a:r>
          </a:p>
        </p:txBody>
      </p:sp>
      <p:cxnSp>
        <p:nvCxnSpPr>
          <p:cNvPr id="71" name="Straight Connector 70"/>
          <p:cNvCxnSpPr/>
          <p:nvPr/>
        </p:nvCxnSpPr>
        <p:spPr>
          <a:xfrm>
            <a:off x="1371600" y="2690813"/>
            <a:ext cx="190500" cy="190500"/>
          </a:xfrm>
          <a:prstGeom prst="line">
            <a:avLst/>
          </a:prstGeom>
        </p:spPr>
        <p:style>
          <a:lnRef idx="3">
            <a:schemeClr val="dk1"/>
          </a:lnRef>
          <a:fillRef idx="0">
            <a:schemeClr val="dk1"/>
          </a:fillRef>
          <a:effectRef idx="2">
            <a:schemeClr val="dk1"/>
          </a:effectRef>
          <a:fontRef idx="minor">
            <a:schemeClr val="tx1"/>
          </a:fontRef>
        </p:style>
      </p:cxnSp>
      <p:sp>
        <p:nvSpPr>
          <p:cNvPr id="76" name="Oval 75"/>
          <p:cNvSpPr/>
          <p:nvPr/>
        </p:nvSpPr>
        <p:spPr>
          <a:xfrm>
            <a:off x="5105400" y="1738313"/>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fontAlgn="auto">
              <a:spcBef>
                <a:spcPts val="0"/>
              </a:spcBef>
              <a:spcAft>
                <a:spcPts val="0"/>
              </a:spcAft>
              <a:defRPr/>
            </a:pPr>
            <a:endParaRPr lang="en-US">
              <a:solidFill>
                <a:prstClr val="white"/>
              </a:solidFill>
            </a:endParaRPr>
          </a:p>
        </p:txBody>
      </p:sp>
      <p:sp>
        <p:nvSpPr>
          <p:cNvPr id="77" name="Oval 76"/>
          <p:cNvSpPr/>
          <p:nvPr/>
        </p:nvSpPr>
        <p:spPr>
          <a:xfrm>
            <a:off x="5438775" y="3286125"/>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fontAlgn="auto">
              <a:spcBef>
                <a:spcPts val="0"/>
              </a:spcBef>
              <a:spcAft>
                <a:spcPts val="0"/>
              </a:spcAft>
              <a:defRPr/>
            </a:pPr>
            <a:endParaRPr lang="en-US">
              <a:solidFill>
                <a:prstClr val="white"/>
              </a:solidFill>
            </a:endParaRPr>
          </a:p>
        </p:txBody>
      </p:sp>
      <p:sp>
        <p:nvSpPr>
          <p:cNvPr id="78" name="Oval 77"/>
          <p:cNvSpPr/>
          <p:nvPr/>
        </p:nvSpPr>
        <p:spPr>
          <a:xfrm>
            <a:off x="7010400" y="1700213"/>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fontAlgn="auto">
              <a:spcBef>
                <a:spcPts val="0"/>
              </a:spcBef>
              <a:spcAft>
                <a:spcPts val="0"/>
              </a:spcAft>
              <a:defRPr/>
            </a:pPr>
            <a:endParaRPr lang="en-US">
              <a:solidFill>
                <a:prstClr val="white"/>
              </a:solidFill>
            </a:endParaRPr>
          </a:p>
        </p:txBody>
      </p:sp>
      <p:sp>
        <p:nvSpPr>
          <p:cNvPr id="79" name="Oval 78"/>
          <p:cNvSpPr/>
          <p:nvPr/>
        </p:nvSpPr>
        <p:spPr>
          <a:xfrm>
            <a:off x="7315200" y="3960813"/>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fontAlgn="auto">
              <a:spcBef>
                <a:spcPts val="0"/>
              </a:spcBef>
              <a:spcAft>
                <a:spcPts val="0"/>
              </a:spcAft>
              <a:defRPr/>
            </a:pPr>
            <a:endParaRPr lang="en-US">
              <a:solidFill>
                <a:prstClr val="white"/>
              </a:solidFill>
            </a:endParaRPr>
          </a:p>
        </p:txBody>
      </p:sp>
      <p:sp>
        <p:nvSpPr>
          <p:cNvPr id="80" name="TextBox 79"/>
          <p:cNvSpPr txBox="1"/>
          <p:nvPr/>
        </p:nvSpPr>
        <p:spPr>
          <a:xfrm>
            <a:off x="5270500" y="2490788"/>
            <a:ext cx="338138" cy="461962"/>
          </a:xfrm>
          <a:prstGeom prst="rect">
            <a:avLst/>
          </a:prstGeom>
          <a:noFill/>
        </p:spPr>
        <p:txBody>
          <a:bodyPr wrap="none">
            <a:spAutoFit/>
          </a:bodyPr>
          <a:lstStyle/>
          <a:p>
            <a:pPr defTabSz="914400" fontAlgn="auto">
              <a:spcBef>
                <a:spcPts val="0"/>
              </a:spcBef>
              <a:spcAft>
                <a:spcPts val="0"/>
              </a:spcAft>
              <a:defRPr/>
            </a:pPr>
            <a:r>
              <a:rPr lang="en-US" sz="2400" dirty="0">
                <a:solidFill>
                  <a:srgbClr val="FF0000"/>
                </a:solidFill>
                <a:latin typeface="Calibri"/>
                <a:ea typeface="+mn-ea"/>
              </a:rPr>
              <a:t>*</a:t>
            </a:r>
          </a:p>
        </p:txBody>
      </p:sp>
      <p:sp>
        <p:nvSpPr>
          <p:cNvPr id="81" name="Oval 80"/>
          <p:cNvSpPr/>
          <p:nvPr/>
        </p:nvSpPr>
        <p:spPr>
          <a:xfrm>
            <a:off x="6240463" y="2619375"/>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fontAlgn="auto">
              <a:spcBef>
                <a:spcPts val="0"/>
              </a:spcBef>
              <a:spcAft>
                <a:spcPts val="0"/>
              </a:spcAft>
              <a:defRPr/>
            </a:pPr>
            <a:endParaRPr lang="en-US">
              <a:solidFill>
                <a:prstClr val="white"/>
              </a:solidFill>
            </a:endParaRPr>
          </a:p>
        </p:txBody>
      </p:sp>
      <p:cxnSp>
        <p:nvCxnSpPr>
          <p:cNvPr id="83" name="Straight Connector 82"/>
          <p:cNvCxnSpPr/>
          <p:nvPr/>
        </p:nvCxnSpPr>
        <p:spPr>
          <a:xfrm>
            <a:off x="5295900" y="1928813"/>
            <a:ext cx="1135063" cy="881062"/>
          </a:xfrm>
          <a:prstGeom prst="line">
            <a:avLst/>
          </a:prstGeom>
        </p:spPr>
        <p:style>
          <a:lnRef idx="2">
            <a:schemeClr val="dk1"/>
          </a:lnRef>
          <a:fillRef idx="0">
            <a:schemeClr val="dk1"/>
          </a:fillRef>
          <a:effectRef idx="1">
            <a:schemeClr val="dk1"/>
          </a:effectRef>
          <a:fontRef idx="minor">
            <a:schemeClr val="tx1"/>
          </a:fontRef>
        </p:style>
      </p:cxnSp>
      <p:cxnSp>
        <p:nvCxnSpPr>
          <p:cNvPr id="85" name="Straight Connector 84"/>
          <p:cNvCxnSpPr/>
          <p:nvPr/>
        </p:nvCxnSpPr>
        <p:spPr>
          <a:xfrm flipH="1">
            <a:off x="6430963" y="1890713"/>
            <a:ext cx="769937" cy="919162"/>
          </a:xfrm>
          <a:prstGeom prst="line">
            <a:avLst/>
          </a:prstGeom>
        </p:spPr>
        <p:style>
          <a:lnRef idx="2">
            <a:schemeClr val="dk1"/>
          </a:lnRef>
          <a:fillRef idx="0">
            <a:schemeClr val="dk1"/>
          </a:fillRef>
          <a:effectRef idx="1">
            <a:schemeClr val="dk1"/>
          </a:effectRef>
          <a:fontRef idx="minor">
            <a:schemeClr val="tx1"/>
          </a:fontRef>
        </p:style>
      </p:cxnSp>
      <p:cxnSp>
        <p:nvCxnSpPr>
          <p:cNvPr id="87" name="Straight Connector 86"/>
          <p:cNvCxnSpPr/>
          <p:nvPr/>
        </p:nvCxnSpPr>
        <p:spPr>
          <a:xfrm flipH="1" flipV="1">
            <a:off x="6430963" y="2809875"/>
            <a:ext cx="1074737" cy="1341438"/>
          </a:xfrm>
          <a:prstGeom prst="line">
            <a:avLst/>
          </a:prstGeom>
        </p:spPr>
        <p:style>
          <a:lnRef idx="2">
            <a:schemeClr val="dk1"/>
          </a:lnRef>
          <a:fillRef idx="0">
            <a:schemeClr val="dk1"/>
          </a:fillRef>
          <a:effectRef idx="1">
            <a:schemeClr val="dk1"/>
          </a:effectRef>
          <a:fontRef idx="minor">
            <a:schemeClr val="tx1"/>
          </a:fontRef>
        </p:style>
      </p:cxnSp>
      <p:cxnSp>
        <p:nvCxnSpPr>
          <p:cNvPr id="89" name="Straight Connector 88"/>
          <p:cNvCxnSpPr/>
          <p:nvPr/>
        </p:nvCxnSpPr>
        <p:spPr>
          <a:xfrm flipH="1" flipV="1">
            <a:off x="5486400" y="2678113"/>
            <a:ext cx="944563" cy="131762"/>
          </a:xfrm>
          <a:prstGeom prst="line">
            <a:avLst/>
          </a:prstGeom>
        </p:spPr>
        <p:style>
          <a:lnRef idx="2">
            <a:schemeClr val="dk1"/>
          </a:lnRef>
          <a:fillRef idx="0">
            <a:schemeClr val="dk1"/>
          </a:fillRef>
          <a:effectRef idx="1">
            <a:schemeClr val="dk1"/>
          </a:effectRef>
          <a:fontRef idx="minor">
            <a:schemeClr val="tx1"/>
          </a:fontRef>
        </p:style>
      </p:cxnSp>
      <p:cxnSp>
        <p:nvCxnSpPr>
          <p:cNvPr id="91" name="Straight Connector 90"/>
          <p:cNvCxnSpPr/>
          <p:nvPr/>
        </p:nvCxnSpPr>
        <p:spPr>
          <a:xfrm flipH="1">
            <a:off x="5634038" y="2809875"/>
            <a:ext cx="796925" cy="671513"/>
          </a:xfrm>
          <a:prstGeom prst="line">
            <a:avLst/>
          </a:prstGeom>
        </p:spPr>
        <p:style>
          <a:lnRef idx="2">
            <a:schemeClr val="dk1"/>
          </a:lnRef>
          <a:fillRef idx="0">
            <a:schemeClr val="dk1"/>
          </a:fillRef>
          <a:effectRef idx="1">
            <a:schemeClr val="dk1"/>
          </a:effectRef>
          <a:fontRef idx="minor">
            <a:schemeClr val="tx1"/>
          </a:fontRef>
        </p:style>
      </p:cxnSp>
      <p:sp>
        <p:nvSpPr>
          <p:cNvPr id="92" name="TextBox 91"/>
          <p:cNvSpPr txBox="1"/>
          <p:nvPr/>
        </p:nvSpPr>
        <p:spPr>
          <a:xfrm rot="16200000">
            <a:off x="3788569" y="2799557"/>
            <a:ext cx="1501775" cy="369887"/>
          </a:xfrm>
          <a:prstGeom prst="rect">
            <a:avLst/>
          </a:prstGeom>
          <a:noFill/>
        </p:spPr>
        <p:txBody>
          <a:bodyPr wrap="none">
            <a:spAutoFit/>
          </a:bodyPr>
          <a:lstStyle/>
          <a:p>
            <a:pPr defTabSz="914400" fontAlgn="auto">
              <a:spcBef>
                <a:spcPts val="0"/>
              </a:spcBef>
              <a:spcAft>
                <a:spcPts val="0"/>
              </a:spcAft>
              <a:defRPr/>
            </a:pPr>
            <a:r>
              <a:rPr lang="en-US" dirty="0">
                <a:solidFill>
                  <a:prstClr val="black"/>
                </a:solidFill>
                <a:latin typeface="Calibri"/>
                <a:ea typeface="+mn-ea"/>
              </a:rPr>
              <a:t>Northing (km)</a:t>
            </a:r>
          </a:p>
        </p:txBody>
      </p:sp>
      <p:sp>
        <p:nvSpPr>
          <p:cNvPr id="93" name="TextBox 92"/>
          <p:cNvSpPr txBox="1"/>
          <p:nvPr/>
        </p:nvSpPr>
        <p:spPr>
          <a:xfrm>
            <a:off x="5676900" y="4519613"/>
            <a:ext cx="1333500" cy="369887"/>
          </a:xfrm>
          <a:prstGeom prst="rect">
            <a:avLst/>
          </a:prstGeom>
          <a:noFill/>
        </p:spPr>
        <p:txBody>
          <a:bodyPr wrap="none">
            <a:spAutoFit/>
          </a:bodyPr>
          <a:lstStyle/>
          <a:p>
            <a:pPr defTabSz="914400" fontAlgn="auto">
              <a:spcBef>
                <a:spcPts val="0"/>
              </a:spcBef>
              <a:spcAft>
                <a:spcPts val="0"/>
              </a:spcAft>
              <a:defRPr/>
            </a:pPr>
            <a:r>
              <a:rPr lang="en-US" dirty="0">
                <a:solidFill>
                  <a:prstClr val="black"/>
                </a:solidFill>
                <a:latin typeface="Calibri"/>
                <a:ea typeface="+mn-ea"/>
              </a:rPr>
              <a:t>Easting (km)</a:t>
            </a:r>
          </a:p>
        </p:txBody>
      </p:sp>
      <p:sp>
        <p:nvSpPr>
          <p:cNvPr id="94" name="TextBox 93"/>
          <p:cNvSpPr txBox="1"/>
          <p:nvPr/>
        </p:nvSpPr>
        <p:spPr>
          <a:xfrm>
            <a:off x="5378450" y="5213350"/>
            <a:ext cx="1930400" cy="369888"/>
          </a:xfrm>
          <a:prstGeom prst="rect">
            <a:avLst/>
          </a:prstGeom>
          <a:noFill/>
        </p:spPr>
        <p:txBody>
          <a:bodyPr wrap="none">
            <a:spAutoFit/>
          </a:bodyPr>
          <a:lstStyle/>
          <a:p>
            <a:pPr defTabSz="914400" fontAlgn="auto">
              <a:spcBef>
                <a:spcPts val="0"/>
              </a:spcBef>
              <a:spcAft>
                <a:spcPts val="0"/>
              </a:spcAft>
              <a:defRPr/>
            </a:pPr>
            <a:r>
              <a:rPr lang="en-US" dirty="0">
                <a:solidFill>
                  <a:prstClr val="black"/>
                </a:solidFill>
                <a:latin typeface="Calibri"/>
                <a:ea typeface="+mn-ea"/>
              </a:rPr>
              <a:t>Network approach</a:t>
            </a:r>
          </a:p>
        </p:txBody>
      </p:sp>
      <p:sp>
        <p:nvSpPr>
          <p:cNvPr id="95" name="TextBox 94"/>
          <p:cNvSpPr txBox="1"/>
          <p:nvPr/>
        </p:nvSpPr>
        <p:spPr>
          <a:xfrm>
            <a:off x="990600" y="2349500"/>
            <a:ext cx="411163" cy="261938"/>
          </a:xfrm>
          <a:prstGeom prst="rect">
            <a:avLst/>
          </a:prstGeom>
          <a:noFill/>
        </p:spPr>
        <p:txBody>
          <a:bodyPr wrap="none">
            <a:spAutoFit/>
          </a:bodyPr>
          <a:lstStyle/>
          <a:p>
            <a:pPr defTabSz="914400" fontAlgn="auto">
              <a:spcBef>
                <a:spcPts val="0"/>
              </a:spcBef>
              <a:spcAft>
                <a:spcPts val="0"/>
              </a:spcAft>
              <a:defRPr/>
            </a:pPr>
            <a:r>
              <a:rPr lang="en-US" sz="1100" dirty="0">
                <a:solidFill>
                  <a:prstClr val="black"/>
                </a:solidFill>
                <a:latin typeface="Calibri"/>
                <a:ea typeface="+mn-ea"/>
              </a:rPr>
              <a:t>Ref.</a:t>
            </a:r>
          </a:p>
        </p:txBody>
      </p:sp>
      <p:sp>
        <p:nvSpPr>
          <p:cNvPr id="96" name="TextBox 95"/>
          <p:cNvSpPr txBox="1"/>
          <p:nvPr/>
        </p:nvSpPr>
        <p:spPr>
          <a:xfrm>
            <a:off x="5056188" y="3667125"/>
            <a:ext cx="411162" cy="261938"/>
          </a:xfrm>
          <a:prstGeom prst="rect">
            <a:avLst/>
          </a:prstGeom>
          <a:noFill/>
        </p:spPr>
        <p:txBody>
          <a:bodyPr wrap="none">
            <a:spAutoFit/>
          </a:bodyPr>
          <a:lstStyle/>
          <a:p>
            <a:pPr defTabSz="914400" fontAlgn="auto">
              <a:spcBef>
                <a:spcPts val="0"/>
              </a:spcBef>
              <a:spcAft>
                <a:spcPts val="0"/>
              </a:spcAft>
              <a:defRPr/>
            </a:pPr>
            <a:r>
              <a:rPr lang="en-US" sz="1100" dirty="0">
                <a:solidFill>
                  <a:prstClr val="black"/>
                </a:solidFill>
                <a:latin typeface="Calibri"/>
                <a:ea typeface="+mn-ea"/>
              </a:rPr>
              <a:t>Ref.</a:t>
            </a:r>
          </a:p>
        </p:txBody>
      </p:sp>
      <p:sp>
        <p:nvSpPr>
          <p:cNvPr id="97" name="TextBox 96"/>
          <p:cNvSpPr txBox="1"/>
          <p:nvPr/>
        </p:nvSpPr>
        <p:spPr>
          <a:xfrm>
            <a:off x="4830763" y="1519238"/>
            <a:ext cx="411162" cy="261937"/>
          </a:xfrm>
          <a:prstGeom prst="rect">
            <a:avLst/>
          </a:prstGeom>
          <a:noFill/>
        </p:spPr>
        <p:txBody>
          <a:bodyPr wrap="none">
            <a:spAutoFit/>
          </a:bodyPr>
          <a:lstStyle/>
          <a:p>
            <a:pPr defTabSz="914400" fontAlgn="auto">
              <a:spcBef>
                <a:spcPts val="0"/>
              </a:spcBef>
              <a:spcAft>
                <a:spcPts val="0"/>
              </a:spcAft>
              <a:defRPr/>
            </a:pPr>
            <a:r>
              <a:rPr lang="en-US" sz="1100" dirty="0">
                <a:solidFill>
                  <a:prstClr val="black"/>
                </a:solidFill>
                <a:latin typeface="Calibri"/>
                <a:ea typeface="+mn-ea"/>
              </a:rPr>
              <a:t>Ref.</a:t>
            </a:r>
          </a:p>
        </p:txBody>
      </p:sp>
      <p:sp>
        <p:nvSpPr>
          <p:cNvPr id="98" name="TextBox 97"/>
          <p:cNvSpPr txBox="1"/>
          <p:nvPr/>
        </p:nvSpPr>
        <p:spPr>
          <a:xfrm>
            <a:off x="7383463" y="1522413"/>
            <a:ext cx="411162" cy="260350"/>
          </a:xfrm>
          <a:prstGeom prst="rect">
            <a:avLst/>
          </a:prstGeom>
          <a:noFill/>
        </p:spPr>
        <p:txBody>
          <a:bodyPr wrap="none">
            <a:spAutoFit/>
          </a:bodyPr>
          <a:lstStyle/>
          <a:p>
            <a:pPr defTabSz="914400" fontAlgn="auto">
              <a:spcBef>
                <a:spcPts val="0"/>
              </a:spcBef>
              <a:spcAft>
                <a:spcPts val="0"/>
              </a:spcAft>
              <a:defRPr/>
            </a:pPr>
            <a:r>
              <a:rPr lang="en-US" sz="1100" dirty="0">
                <a:solidFill>
                  <a:prstClr val="black"/>
                </a:solidFill>
                <a:latin typeface="Calibri"/>
                <a:ea typeface="+mn-ea"/>
              </a:rPr>
              <a:t>Ref.</a:t>
            </a:r>
          </a:p>
        </p:txBody>
      </p:sp>
      <p:sp>
        <p:nvSpPr>
          <p:cNvPr id="99" name="TextBox 98"/>
          <p:cNvSpPr txBox="1"/>
          <p:nvPr/>
        </p:nvSpPr>
        <p:spPr>
          <a:xfrm>
            <a:off x="7377113" y="3603625"/>
            <a:ext cx="411162" cy="261938"/>
          </a:xfrm>
          <a:prstGeom prst="rect">
            <a:avLst/>
          </a:prstGeom>
          <a:noFill/>
        </p:spPr>
        <p:txBody>
          <a:bodyPr wrap="none">
            <a:spAutoFit/>
          </a:bodyPr>
          <a:lstStyle/>
          <a:p>
            <a:pPr defTabSz="914400" fontAlgn="auto">
              <a:spcBef>
                <a:spcPts val="0"/>
              </a:spcBef>
              <a:spcAft>
                <a:spcPts val="0"/>
              </a:spcAft>
              <a:defRPr/>
            </a:pPr>
            <a:r>
              <a:rPr lang="en-US" sz="1100" dirty="0">
                <a:solidFill>
                  <a:prstClr val="black"/>
                </a:solidFill>
                <a:latin typeface="Calibri"/>
                <a:ea typeface="+mn-ea"/>
              </a:rPr>
              <a:t>Ref.</a:t>
            </a:r>
          </a:p>
        </p:txBody>
      </p:sp>
      <p:sp>
        <p:nvSpPr>
          <p:cNvPr id="100" name="TextBox 99"/>
          <p:cNvSpPr txBox="1"/>
          <p:nvPr/>
        </p:nvSpPr>
        <p:spPr>
          <a:xfrm>
            <a:off x="4724400" y="4506913"/>
            <a:ext cx="250825" cy="246062"/>
          </a:xfrm>
          <a:prstGeom prst="rect">
            <a:avLst/>
          </a:prstGeom>
          <a:noFill/>
        </p:spPr>
        <p:txBody>
          <a:bodyPr wrap="none">
            <a:spAutoFit/>
          </a:bodyPr>
          <a:lstStyle/>
          <a:p>
            <a:pPr defTabSz="914400" fontAlgn="auto">
              <a:spcBef>
                <a:spcPts val="0"/>
              </a:spcBef>
              <a:spcAft>
                <a:spcPts val="0"/>
              </a:spcAft>
              <a:defRPr/>
            </a:pPr>
            <a:r>
              <a:rPr lang="en-US" sz="1000" dirty="0">
                <a:solidFill>
                  <a:prstClr val="black"/>
                </a:solidFill>
                <a:latin typeface="Calibri"/>
                <a:ea typeface="+mn-ea"/>
              </a:rPr>
              <a:t>0</a:t>
            </a:r>
          </a:p>
        </p:txBody>
      </p:sp>
      <p:sp>
        <p:nvSpPr>
          <p:cNvPr id="101" name="TextBox 100"/>
          <p:cNvSpPr txBox="1"/>
          <p:nvPr/>
        </p:nvSpPr>
        <p:spPr>
          <a:xfrm rot="16200000">
            <a:off x="4410869" y="1529557"/>
            <a:ext cx="381000" cy="246062"/>
          </a:xfrm>
          <a:prstGeom prst="rect">
            <a:avLst/>
          </a:prstGeom>
          <a:noFill/>
        </p:spPr>
        <p:txBody>
          <a:bodyPr wrap="none">
            <a:spAutoFit/>
          </a:bodyPr>
          <a:lstStyle/>
          <a:p>
            <a:pPr defTabSz="914400" fontAlgn="auto">
              <a:spcBef>
                <a:spcPts val="0"/>
              </a:spcBef>
              <a:spcAft>
                <a:spcPts val="0"/>
              </a:spcAft>
              <a:defRPr/>
            </a:pPr>
            <a:r>
              <a:rPr lang="en-US" sz="1000" dirty="0">
                <a:solidFill>
                  <a:prstClr val="black"/>
                </a:solidFill>
                <a:latin typeface="Calibri"/>
                <a:ea typeface="+mn-ea"/>
              </a:rPr>
              <a:t>100</a:t>
            </a:r>
          </a:p>
        </p:txBody>
      </p:sp>
      <p:sp>
        <p:nvSpPr>
          <p:cNvPr id="102" name="TextBox 101"/>
          <p:cNvSpPr txBox="1"/>
          <p:nvPr/>
        </p:nvSpPr>
        <p:spPr>
          <a:xfrm rot="16200000">
            <a:off x="4476750" y="4252913"/>
            <a:ext cx="249238" cy="246062"/>
          </a:xfrm>
          <a:prstGeom prst="rect">
            <a:avLst/>
          </a:prstGeom>
          <a:noFill/>
        </p:spPr>
        <p:txBody>
          <a:bodyPr wrap="none">
            <a:spAutoFit/>
          </a:bodyPr>
          <a:lstStyle/>
          <a:p>
            <a:pPr defTabSz="914400" fontAlgn="auto">
              <a:spcBef>
                <a:spcPts val="0"/>
              </a:spcBef>
              <a:spcAft>
                <a:spcPts val="0"/>
              </a:spcAft>
              <a:defRPr/>
            </a:pPr>
            <a:r>
              <a:rPr lang="en-US" sz="1000" dirty="0">
                <a:solidFill>
                  <a:prstClr val="black"/>
                </a:solidFill>
                <a:latin typeface="Calibri"/>
                <a:ea typeface="+mn-ea"/>
              </a:rPr>
              <a:t>0</a:t>
            </a:r>
          </a:p>
        </p:txBody>
      </p:sp>
      <p:sp>
        <p:nvSpPr>
          <p:cNvPr id="103" name="TextBox 102"/>
          <p:cNvSpPr txBox="1"/>
          <p:nvPr/>
        </p:nvSpPr>
        <p:spPr>
          <a:xfrm>
            <a:off x="7466013" y="4519613"/>
            <a:ext cx="382587" cy="246062"/>
          </a:xfrm>
          <a:prstGeom prst="rect">
            <a:avLst/>
          </a:prstGeom>
          <a:noFill/>
        </p:spPr>
        <p:txBody>
          <a:bodyPr wrap="none">
            <a:spAutoFit/>
          </a:bodyPr>
          <a:lstStyle/>
          <a:p>
            <a:pPr defTabSz="914400" fontAlgn="auto">
              <a:spcBef>
                <a:spcPts val="0"/>
              </a:spcBef>
              <a:spcAft>
                <a:spcPts val="0"/>
              </a:spcAft>
              <a:defRPr/>
            </a:pPr>
            <a:r>
              <a:rPr lang="en-US" sz="1000" dirty="0">
                <a:solidFill>
                  <a:prstClr val="black"/>
                </a:solidFill>
                <a:latin typeface="Calibri"/>
                <a:ea typeface="+mn-ea"/>
              </a:rPr>
              <a:t>100</a:t>
            </a:r>
          </a:p>
        </p:txBody>
      </p:sp>
      <p:sp>
        <p:nvSpPr>
          <p:cNvPr id="104" name="TextBox 103"/>
          <p:cNvSpPr txBox="1"/>
          <p:nvPr/>
        </p:nvSpPr>
        <p:spPr>
          <a:xfrm rot="16200000">
            <a:off x="665163" y="1503362"/>
            <a:ext cx="382588" cy="246063"/>
          </a:xfrm>
          <a:prstGeom prst="rect">
            <a:avLst/>
          </a:prstGeom>
          <a:noFill/>
        </p:spPr>
        <p:txBody>
          <a:bodyPr wrap="none">
            <a:spAutoFit/>
          </a:bodyPr>
          <a:lstStyle/>
          <a:p>
            <a:pPr defTabSz="914400" fontAlgn="auto">
              <a:spcBef>
                <a:spcPts val="0"/>
              </a:spcBef>
              <a:spcAft>
                <a:spcPts val="0"/>
              </a:spcAft>
              <a:defRPr/>
            </a:pPr>
            <a:r>
              <a:rPr lang="en-US" sz="1000" dirty="0">
                <a:solidFill>
                  <a:prstClr val="black"/>
                </a:solidFill>
                <a:latin typeface="Calibri"/>
                <a:ea typeface="+mn-ea"/>
              </a:rPr>
              <a:t>100</a:t>
            </a:r>
          </a:p>
        </p:txBody>
      </p:sp>
      <p:sp>
        <p:nvSpPr>
          <p:cNvPr id="105" name="TextBox 104"/>
          <p:cNvSpPr txBox="1"/>
          <p:nvPr/>
        </p:nvSpPr>
        <p:spPr>
          <a:xfrm rot="16200000">
            <a:off x="731044" y="4234656"/>
            <a:ext cx="250825" cy="246063"/>
          </a:xfrm>
          <a:prstGeom prst="rect">
            <a:avLst/>
          </a:prstGeom>
          <a:noFill/>
        </p:spPr>
        <p:txBody>
          <a:bodyPr wrap="none">
            <a:spAutoFit/>
          </a:bodyPr>
          <a:lstStyle/>
          <a:p>
            <a:pPr defTabSz="914400" fontAlgn="auto">
              <a:spcBef>
                <a:spcPts val="0"/>
              </a:spcBef>
              <a:spcAft>
                <a:spcPts val="0"/>
              </a:spcAft>
              <a:defRPr/>
            </a:pPr>
            <a:r>
              <a:rPr lang="en-US" sz="1000" dirty="0">
                <a:solidFill>
                  <a:prstClr val="black"/>
                </a:solidFill>
                <a:latin typeface="Calibri"/>
                <a:ea typeface="+mn-ea"/>
              </a:rPr>
              <a:t>0</a:t>
            </a:r>
          </a:p>
        </p:txBody>
      </p:sp>
      <p:sp>
        <p:nvSpPr>
          <p:cNvPr id="106" name="TextBox 105"/>
          <p:cNvSpPr txBox="1"/>
          <p:nvPr/>
        </p:nvSpPr>
        <p:spPr>
          <a:xfrm>
            <a:off x="3505200" y="227013"/>
            <a:ext cx="2192338" cy="646112"/>
          </a:xfrm>
          <a:prstGeom prst="rect">
            <a:avLst/>
          </a:prstGeom>
          <a:noFill/>
        </p:spPr>
        <p:txBody>
          <a:bodyPr wrap="none">
            <a:spAutoFit/>
          </a:bodyPr>
          <a:lstStyle/>
          <a:p>
            <a:pPr defTabSz="914400" fontAlgn="auto">
              <a:spcBef>
                <a:spcPts val="0"/>
              </a:spcBef>
              <a:spcAft>
                <a:spcPts val="0"/>
              </a:spcAft>
              <a:defRPr/>
            </a:pPr>
            <a:r>
              <a:rPr lang="en-US" sz="3600" dirty="0">
                <a:solidFill>
                  <a:prstClr val="black"/>
                </a:solidFill>
                <a:latin typeface="Calibri"/>
                <a:ea typeface="+mn-ea"/>
              </a:rPr>
              <a:t>RTN Basics</a:t>
            </a:r>
          </a:p>
        </p:txBody>
      </p:sp>
      <p:sp>
        <p:nvSpPr>
          <p:cNvPr id="82" name="TextBox 81"/>
          <p:cNvSpPr txBox="1"/>
          <p:nvPr/>
        </p:nvSpPr>
        <p:spPr>
          <a:xfrm>
            <a:off x="5864225" y="1025525"/>
            <a:ext cx="903288" cy="307975"/>
          </a:xfrm>
          <a:prstGeom prst="rect">
            <a:avLst/>
          </a:prstGeom>
          <a:noFill/>
        </p:spPr>
        <p:txBody>
          <a:bodyPr wrap="none">
            <a:spAutoFit/>
          </a:bodyPr>
          <a:lstStyle/>
          <a:p>
            <a:pPr defTabSz="914400" fontAlgn="auto">
              <a:spcBef>
                <a:spcPts val="0"/>
              </a:spcBef>
              <a:spcAft>
                <a:spcPts val="0"/>
              </a:spcAft>
              <a:defRPr/>
            </a:pPr>
            <a:r>
              <a:rPr lang="en-US" sz="1400" dirty="0">
                <a:solidFill>
                  <a:prstClr val="black"/>
                </a:solidFill>
                <a:latin typeface="Calibri"/>
                <a:ea typeface="+mn-ea"/>
              </a:rPr>
              <a:t>City limits</a:t>
            </a:r>
          </a:p>
        </p:txBody>
      </p:sp>
      <p:cxnSp>
        <p:nvCxnSpPr>
          <p:cNvPr id="84" name="Straight Arrow Connector 83"/>
          <p:cNvCxnSpPr>
            <a:endCxn id="65" idx="0"/>
          </p:cNvCxnSpPr>
          <p:nvPr/>
        </p:nvCxnSpPr>
        <p:spPr>
          <a:xfrm>
            <a:off x="6259513" y="1333500"/>
            <a:ext cx="53975" cy="10366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6" name="TextBox 85"/>
          <p:cNvSpPr txBox="1"/>
          <p:nvPr/>
        </p:nvSpPr>
        <p:spPr>
          <a:xfrm>
            <a:off x="946150" y="4535488"/>
            <a:ext cx="249238" cy="246062"/>
          </a:xfrm>
          <a:prstGeom prst="rect">
            <a:avLst/>
          </a:prstGeom>
          <a:noFill/>
        </p:spPr>
        <p:txBody>
          <a:bodyPr wrap="none">
            <a:spAutoFit/>
          </a:bodyPr>
          <a:lstStyle/>
          <a:p>
            <a:pPr defTabSz="914400" fontAlgn="auto">
              <a:spcBef>
                <a:spcPts val="0"/>
              </a:spcBef>
              <a:spcAft>
                <a:spcPts val="0"/>
              </a:spcAft>
              <a:defRPr/>
            </a:pPr>
            <a:r>
              <a:rPr lang="en-US" sz="1000" dirty="0">
                <a:solidFill>
                  <a:prstClr val="black"/>
                </a:solidFill>
                <a:latin typeface="Calibri"/>
                <a:ea typeface="+mn-ea"/>
              </a:rPr>
              <a:t>0</a:t>
            </a:r>
          </a:p>
        </p:txBody>
      </p:sp>
      <p:sp>
        <p:nvSpPr>
          <p:cNvPr id="88" name="TextBox 87"/>
          <p:cNvSpPr txBox="1"/>
          <p:nvPr/>
        </p:nvSpPr>
        <p:spPr>
          <a:xfrm>
            <a:off x="3756025" y="4549775"/>
            <a:ext cx="381000" cy="246063"/>
          </a:xfrm>
          <a:prstGeom prst="rect">
            <a:avLst/>
          </a:prstGeom>
          <a:noFill/>
        </p:spPr>
        <p:txBody>
          <a:bodyPr wrap="none">
            <a:spAutoFit/>
          </a:bodyPr>
          <a:lstStyle/>
          <a:p>
            <a:pPr defTabSz="914400" fontAlgn="auto">
              <a:spcBef>
                <a:spcPts val="0"/>
              </a:spcBef>
              <a:spcAft>
                <a:spcPts val="0"/>
              </a:spcAft>
              <a:defRPr/>
            </a:pPr>
            <a:r>
              <a:rPr lang="en-US" sz="1000" dirty="0">
                <a:solidFill>
                  <a:prstClr val="black"/>
                </a:solidFill>
                <a:latin typeface="Calibri"/>
                <a:ea typeface="+mn-ea"/>
              </a:rPr>
              <a:t>100</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457200" y="768350"/>
            <a:ext cx="8382000" cy="4779963"/>
          </a:xfrm>
          <a:prstGeom prst="rect">
            <a:avLst/>
          </a:prstGeom>
        </p:spPr>
        <p:txBody>
          <a:bodyPr/>
          <a:lst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defRPr/>
            </a:pPr>
            <a:endParaRPr lang="en-US" sz="2800" dirty="0" smtClean="0">
              <a:latin typeface="+mj-lt"/>
              <a:cs typeface="Times New Roman" pitchFamily="18" charset="0"/>
            </a:endParaRPr>
          </a:p>
        </p:txBody>
      </p:sp>
      <p:sp>
        <p:nvSpPr>
          <p:cNvPr id="18435" name="Content Placeholder 2"/>
          <p:cNvSpPr txBox="1">
            <a:spLocks/>
          </p:cNvSpPr>
          <p:nvPr/>
        </p:nvSpPr>
        <p:spPr bwMode="auto">
          <a:xfrm>
            <a:off x="457200" y="1438275"/>
            <a:ext cx="8382000" cy="5332413"/>
          </a:xfrm>
          <a:prstGeom prst="rect">
            <a:avLst/>
          </a:prstGeom>
          <a:noFill/>
          <a:ln w="9525">
            <a:noFill/>
            <a:miter lim="800000"/>
            <a:headEnd/>
            <a:tailEnd/>
          </a:ln>
        </p:spPr>
        <p:txBody>
          <a:bodyPr/>
          <a:lstStyle/>
          <a:p>
            <a:pPr marL="342900" indent="-342900">
              <a:spcBef>
                <a:spcPct val="20000"/>
              </a:spcBef>
              <a:buFont typeface="Arial" charset="0"/>
              <a:buChar char="•"/>
            </a:pPr>
            <a:r>
              <a:rPr lang="en-US" altLang="en-US" sz="2800">
                <a:cs typeface="Times New Roman" pitchFamily="18" charset="0"/>
              </a:rPr>
              <a:t>Reference frame – adopt latest realization of NAD 83 (NAD 83 2011 epoch 2010.00)</a:t>
            </a:r>
          </a:p>
          <a:p>
            <a:pPr marL="342900" indent="-342900">
              <a:spcBef>
                <a:spcPct val="20000"/>
              </a:spcBef>
              <a:buFont typeface="Arial" charset="0"/>
              <a:buChar char="•"/>
            </a:pPr>
            <a:r>
              <a:rPr lang="en-US" altLang="en-US" sz="2800">
                <a:cs typeface="Times New Roman" pitchFamily="18" charset="0"/>
              </a:rPr>
              <a:t>CORS + RTN – include a few CORS in the RTN</a:t>
            </a:r>
          </a:p>
          <a:p>
            <a:pPr marL="342900" indent="-342900">
              <a:spcBef>
                <a:spcPct val="20000"/>
              </a:spcBef>
              <a:buFont typeface="Arial" charset="0"/>
              <a:buChar char="•"/>
            </a:pPr>
            <a:r>
              <a:rPr lang="en-US" altLang="en-US" sz="3200">
                <a:cs typeface="Times New Roman" pitchFamily="18" charset="0"/>
              </a:rPr>
              <a:t>Adjustments</a:t>
            </a:r>
          </a:p>
          <a:p>
            <a:pPr marL="742950" lvl="1" indent="-285750">
              <a:spcBef>
                <a:spcPct val="20000"/>
              </a:spcBef>
              <a:buFont typeface="Arial" charset="0"/>
              <a:buChar char="–"/>
            </a:pPr>
            <a:r>
              <a:rPr lang="en-US" altLang="en-US" sz="2800">
                <a:cs typeface="Times New Roman" pitchFamily="18" charset="0"/>
              </a:rPr>
              <a:t>Constrain CORS that are included</a:t>
            </a:r>
          </a:p>
          <a:p>
            <a:pPr marL="342900" indent="-342900">
              <a:spcBef>
                <a:spcPct val="20000"/>
              </a:spcBef>
              <a:buFont typeface="Arial" charset="0"/>
              <a:buChar char="•"/>
            </a:pPr>
            <a:r>
              <a:rPr lang="en-US" altLang="en-US" sz="3200">
                <a:cs typeface="Times New Roman" pitchFamily="18" charset="0"/>
              </a:rPr>
              <a:t>Base station monitoring</a:t>
            </a:r>
          </a:p>
          <a:p>
            <a:pPr marL="742950" lvl="1" indent="-285750">
              <a:spcBef>
                <a:spcPct val="20000"/>
              </a:spcBef>
              <a:buFont typeface="Arial" charset="0"/>
              <a:buChar char="–"/>
            </a:pPr>
            <a:r>
              <a:rPr lang="en-US" altLang="en-US" sz="2400">
                <a:cs typeface="Times New Roman" pitchFamily="18" charset="0"/>
              </a:rPr>
              <a:t>Process data periodically</a:t>
            </a:r>
          </a:p>
          <a:p>
            <a:pPr marL="742950" lvl="1" indent="-285750">
              <a:spcBef>
                <a:spcPct val="20000"/>
              </a:spcBef>
              <a:buFont typeface="Arial" charset="0"/>
              <a:buChar char="–"/>
            </a:pPr>
            <a:r>
              <a:rPr lang="en-US" altLang="en-US" sz="2400">
                <a:cs typeface="Times New Roman" pitchFamily="18" charset="0"/>
              </a:rPr>
              <a:t>Monitor coordinates over time</a:t>
            </a:r>
          </a:p>
          <a:p>
            <a:pPr marL="342900" indent="-342900">
              <a:spcBef>
                <a:spcPct val="20000"/>
              </a:spcBef>
              <a:buFont typeface="Arial" charset="0"/>
              <a:buChar char="•"/>
            </a:pPr>
            <a:r>
              <a:rPr lang="en-US" altLang="en-US" sz="3200">
                <a:cs typeface="Times New Roman" pitchFamily="18" charset="0"/>
              </a:rPr>
              <a:t>Base station information</a:t>
            </a:r>
          </a:p>
          <a:p>
            <a:pPr marL="742950" lvl="1" indent="-285750">
              <a:spcBef>
                <a:spcPct val="20000"/>
              </a:spcBef>
              <a:buFont typeface="Arial" charset="0"/>
              <a:buChar char="–"/>
            </a:pPr>
            <a:r>
              <a:rPr lang="en-US" altLang="en-US" sz="2800">
                <a:cs typeface="Times New Roman" pitchFamily="18" charset="0"/>
              </a:rPr>
              <a:t>Coordinates, velocities, epoch</a:t>
            </a:r>
          </a:p>
        </p:txBody>
      </p:sp>
      <p:sp>
        <p:nvSpPr>
          <p:cNvPr id="18436" name="Title 1"/>
          <p:cNvSpPr txBox="1">
            <a:spLocks/>
          </p:cNvSpPr>
          <p:nvPr/>
        </p:nvSpPr>
        <p:spPr bwMode="auto">
          <a:xfrm>
            <a:off x="457200" y="528638"/>
            <a:ext cx="8229600" cy="792162"/>
          </a:xfrm>
          <a:prstGeom prst="rect">
            <a:avLst/>
          </a:prstGeom>
          <a:noFill/>
          <a:ln w="9525">
            <a:noFill/>
            <a:miter lim="800000"/>
            <a:headEnd/>
            <a:tailEnd/>
          </a:ln>
        </p:spPr>
        <p:txBody>
          <a:bodyPr/>
          <a:lstStyle/>
          <a:p>
            <a:pPr algn="ctr"/>
            <a:r>
              <a:rPr lang="en-US" altLang="en-US" sz="4400">
                <a:cs typeface="Times New Roman" pitchFamily="18" charset="0"/>
              </a:rPr>
              <a:t>RTN Basics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pSp>
        <p:nvGrpSpPr>
          <p:cNvPr id="2" name="Group 4"/>
          <p:cNvGrpSpPr>
            <a:grpSpLocks/>
          </p:cNvGrpSpPr>
          <p:nvPr/>
        </p:nvGrpSpPr>
        <p:grpSpPr bwMode="auto">
          <a:xfrm>
            <a:off x="609600" y="227013"/>
            <a:ext cx="7902575" cy="6402387"/>
            <a:chOff x="609600" y="226398"/>
            <a:chExt cx="7902864" cy="6403002"/>
          </a:xfrm>
        </p:grpSpPr>
        <p:sp>
          <p:nvSpPr>
            <p:cNvPr id="6" name="Down Arrow 5"/>
            <p:cNvSpPr/>
            <p:nvPr/>
          </p:nvSpPr>
          <p:spPr>
            <a:xfrm>
              <a:off x="6880454" y="4495595"/>
              <a:ext cx="46040" cy="857332"/>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en-US"/>
            </a:p>
          </p:txBody>
        </p:sp>
        <p:sp>
          <p:nvSpPr>
            <p:cNvPr id="7" name="Down Arrow 6"/>
            <p:cNvSpPr/>
            <p:nvPr/>
          </p:nvSpPr>
          <p:spPr>
            <a:xfrm>
              <a:off x="6477215" y="4495595"/>
              <a:ext cx="46040" cy="230210"/>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en-US"/>
            </a:p>
          </p:txBody>
        </p:sp>
        <p:sp>
          <p:nvSpPr>
            <p:cNvPr id="8" name="Down Arrow 7"/>
            <p:cNvSpPr/>
            <p:nvPr/>
          </p:nvSpPr>
          <p:spPr>
            <a:xfrm>
              <a:off x="2035227" y="3123863"/>
              <a:ext cx="44452" cy="795414"/>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en-US"/>
            </a:p>
          </p:txBody>
        </p:sp>
        <p:sp>
          <p:nvSpPr>
            <p:cNvPr id="29702" name="TextBox 8"/>
            <p:cNvSpPr txBox="1">
              <a:spLocks noChangeArrowheads="1"/>
            </p:cNvSpPr>
            <p:nvPr/>
          </p:nvSpPr>
          <p:spPr bwMode="auto">
            <a:xfrm>
              <a:off x="2995998" y="226398"/>
              <a:ext cx="2987613" cy="646331"/>
            </a:xfrm>
            <a:prstGeom prst="rect">
              <a:avLst/>
            </a:prstGeom>
            <a:noFill/>
            <a:ln w="9525">
              <a:noFill/>
              <a:miter lim="800000"/>
              <a:headEnd/>
              <a:tailEnd/>
            </a:ln>
          </p:spPr>
          <p:txBody>
            <a:bodyPr wrap="none">
              <a:spAutoFit/>
            </a:bodyPr>
            <a:lstStyle/>
            <a:p>
              <a:r>
                <a:rPr lang="en-US" altLang="en-US" sz="3600">
                  <a:cs typeface="Arial" charset="0"/>
                </a:rPr>
                <a:t>RTK Processing</a:t>
              </a:r>
            </a:p>
          </p:txBody>
        </p:sp>
        <p:sp>
          <p:nvSpPr>
            <p:cNvPr id="10" name="Rectangle 9"/>
            <p:cNvSpPr/>
            <p:nvPr/>
          </p:nvSpPr>
          <p:spPr>
            <a:xfrm>
              <a:off x="2362264" y="1142473"/>
              <a:ext cx="4267356" cy="6858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Network RTK Processes</a:t>
              </a:r>
            </a:p>
          </p:txBody>
        </p:sp>
        <p:sp>
          <p:nvSpPr>
            <p:cNvPr id="11" name="Rectangle 10"/>
            <p:cNvSpPr/>
            <p:nvPr/>
          </p:nvSpPr>
          <p:spPr>
            <a:xfrm>
              <a:off x="609600" y="2437997"/>
              <a:ext cx="1905070" cy="6858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Correction Generation</a:t>
              </a:r>
            </a:p>
          </p:txBody>
        </p:sp>
        <p:sp>
          <p:nvSpPr>
            <p:cNvPr id="12" name="Rectangle 11"/>
            <p:cNvSpPr/>
            <p:nvPr/>
          </p:nvSpPr>
          <p:spPr>
            <a:xfrm>
              <a:off x="3543407" y="2437997"/>
              <a:ext cx="1905070" cy="6858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Correction Interpolation</a:t>
              </a:r>
            </a:p>
          </p:txBody>
        </p:sp>
        <p:sp>
          <p:nvSpPr>
            <p:cNvPr id="13" name="Rectangle 12"/>
            <p:cNvSpPr/>
            <p:nvPr/>
          </p:nvSpPr>
          <p:spPr>
            <a:xfrm>
              <a:off x="6553417" y="2437997"/>
              <a:ext cx="1905070" cy="6858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Correction Transmission</a:t>
              </a:r>
            </a:p>
          </p:txBody>
        </p:sp>
        <p:sp>
          <p:nvSpPr>
            <p:cNvPr id="14" name="Rectangle 13"/>
            <p:cNvSpPr/>
            <p:nvPr/>
          </p:nvSpPr>
          <p:spPr>
            <a:xfrm>
              <a:off x="609600" y="3962144"/>
              <a:ext cx="914433" cy="5334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dirty="0"/>
                <a:t>Network Ambiguities</a:t>
              </a:r>
            </a:p>
          </p:txBody>
        </p:sp>
        <p:sp>
          <p:nvSpPr>
            <p:cNvPr id="15" name="Rectangle 14"/>
            <p:cNvSpPr/>
            <p:nvPr/>
          </p:nvSpPr>
          <p:spPr>
            <a:xfrm>
              <a:off x="1600236" y="3962144"/>
              <a:ext cx="914433" cy="5334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dirty="0"/>
                <a:t>Network Corrections</a:t>
              </a:r>
            </a:p>
          </p:txBody>
        </p:sp>
        <p:sp>
          <p:nvSpPr>
            <p:cNvPr id="16" name="Rectangle 15"/>
            <p:cNvSpPr/>
            <p:nvPr/>
          </p:nvSpPr>
          <p:spPr>
            <a:xfrm>
              <a:off x="914411" y="5252906"/>
              <a:ext cx="914433" cy="5334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dirty="0"/>
                <a:t>State Space</a:t>
              </a:r>
            </a:p>
          </p:txBody>
        </p:sp>
        <p:sp>
          <p:nvSpPr>
            <p:cNvPr id="17" name="Rectangle 16"/>
            <p:cNvSpPr/>
            <p:nvPr/>
          </p:nvSpPr>
          <p:spPr>
            <a:xfrm>
              <a:off x="2057453" y="5257668"/>
              <a:ext cx="914433" cy="5334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dirty="0"/>
                <a:t>Observation Space</a:t>
              </a:r>
            </a:p>
          </p:txBody>
        </p:sp>
        <p:sp>
          <p:nvSpPr>
            <p:cNvPr id="18" name="Rectangle 17"/>
            <p:cNvSpPr/>
            <p:nvPr/>
          </p:nvSpPr>
          <p:spPr>
            <a:xfrm>
              <a:off x="4648348" y="5257668"/>
              <a:ext cx="914433" cy="5334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dirty="0"/>
                <a:t>Least Squares Co-location</a:t>
              </a:r>
            </a:p>
          </p:txBody>
        </p:sp>
        <p:sp>
          <p:nvSpPr>
            <p:cNvPr id="19" name="Rectangle 18"/>
            <p:cNvSpPr/>
            <p:nvPr/>
          </p:nvSpPr>
          <p:spPr>
            <a:xfrm>
              <a:off x="3505306" y="5257668"/>
              <a:ext cx="912846" cy="5334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dirty="0"/>
                <a:t>Linear Combination</a:t>
              </a:r>
            </a:p>
          </p:txBody>
        </p:sp>
        <p:sp>
          <p:nvSpPr>
            <p:cNvPr id="20" name="Rectangle 19"/>
            <p:cNvSpPr/>
            <p:nvPr/>
          </p:nvSpPr>
          <p:spPr>
            <a:xfrm>
              <a:off x="5105564" y="3962144"/>
              <a:ext cx="914433" cy="5334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dirty="0"/>
                <a:t>Grid-based Parameters</a:t>
              </a:r>
            </a:p>
          </p:txBody>
        </p:sp>
        <p:sp>
          <p:nvSpPr>
            <p:cNvPr id="21" name="Rectangle 20"/>
            <p:cNvSpPr/>
            <p:nvPr/>
          </p:nvSpPr>
          <p:spPr>
            <a:xfrm>
              <a:off x="4114928" y="3962144"/>
              <a:ext cx="762028" cy="5334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dirty="0"/>
                <a:t>Surface Modeling</a:t>
              </a:r>
            </a:p>
          </p:txBody>
        </p:sp>
        <p:sp>
          <p:nvSpPr>
            <p:cNvPr id="22" name="Rectangle 21"/>
            <p:cNvSpPr/>
            <p:nvPr/>
          </p:nvSpPr>
          <p:spPr>
            <a:xfrm>
              <a:off x="2971886" y="3962144"/>
              <a:ext cx="914433" cy="5334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dirty="0"/>
                <a:t>Linear Interpolation</a:t>
              </a:r>
            </a:p>
          </p:txBody>
        </p:sp>
        <p:sp>
          <p:nvSpPr>
            <p:cNvPr id="23" name="Rectangle 22"/>
            <p:cNvSpPr/>
            <p:nvPr/>
          </p:nvSpPr>
          <p:spPr>
            <a:xfrm>
              <a:off x="7598031" y="3962144"/>
              <a:ext cx="914433" cy="5334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dirty="0"/>
                <a:t>Two way </a:t>
              </a:r>
              <a:r>
                <a:rPr lang="en-US" sz="1000" dirty="0" err="1"/>
                <a:t>Comms</a:t>
              </a:r>
              <a:r>
                <a:rPr lang="en-US" sz="1000" dirty="0"/>
                <a:t>.</a:t>
              </a:r>
            </a:p>
          </p:txBody>
        </p:sp>
        <p:sp>
          <p:nvSpPr>
            <p:cNvPr id="24" name="Rectangle 23"/>
            <p:cNvSpPr/>
            <p:nvPr/>
          </p:nvSpPr>
          <p:spPr>
            <a:xfrm>
              <a:off x="6401012" y="3962144"/>
              <a:ext cx="914433" cy="5334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dirty="0"/>
                <a:t>One way </a:t>
              </a:r>
              <a:r>
                <a:rPr lang="en-US" sz="1000" dirty="0" err="1"/>
                <a:t>Comms</a:t>
              </a:r>
              <a:r>
                <a:rPr lang="en-US" sz="1000" dirty="0"/>
                <a:t>.</a:t>
              </a:r>
            </a:p>
          </p:txBody>
        </p:sp>
        <p:sp>
          <p:nvSpPr>
            <p:cNvPr id="25" name="Rectangle 24"/>
            <p:cNvSpPr/>
            <p:nvPr/>
          </p:nvSpPr>
          <p:spPr>
            <a:xfrm>
              <a:off x="7598031" y="4973479"/>
              <a:ext cx="914433" cy="5334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dirty="0"/>
                <a:t>VRS</a:t>
              </a:r>
            </a:p>
          </p:txBody>
        </p:sp>
        <p:sp>
          <p:nvSpPr>
            <p:cNvPr id="26" name="Rectangle 25"/>
            <p:cNvSpPr/>
            <p:nvPr/>
          </p:nvSpPr>
          <p:spPr>
            <a:xfrm>
              <a:off x="6477215" y="6095949"/>
              <a:ext cx="914433" cy="5334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dirty="0"/>
                <a:t>Net Adjust</a:t>
              </a:r>
            </a:p>
          </p:txBody>
        </p:sp>
        <p:sp>
          <p:nvSpPr>
            <p:cNvPr id="27" name="Rectangle 26"/>
            <p:cNvSpPr/>
            <p:nvPr/>
          </p:nvSpPr>
          <p:spPr>
            <a:xfrm>
              <a:off x="6096201" y="5410083"/>
              <a:ext cx="914433" cy="5334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dirty="0"/>
                <a:t>MAC</a:t>
              </a:r>
            </a:p>
          </p:txBody>
        </p:sp>
        <p:sp>
          <p:nvSpPr>
            <p:cNvPr id="28" name="Rectangle 27"/>
            <p:cNvSpPr/>
            <p:nvPr/>
          </p:nvSpPr>
          <p:spPr>
            <a:xfrm>
              <a:off x="5742176" y="4752795"/>
              <a:ext cx="914433" cy="5334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dirty="0"/>
                <a:t>FKP</a:t>
              </a:r>
            </a:p>
          </p:txBody>
        </p:sp>
        <p:sp>
          <p:nvSpPr>
            <p:cNvPr id="29" name="Down Arrow 28"/>
            <p:cNvSpPr/>
            <p:nvPr/>
          </p:nvSpPr>
          <p:spPr>
            <a:xfrm>
              <a:off x="4495942" y="1828339"/>
              <a:ext cx="46040" cy="571555"/>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en-US"/>
            </a:p>
          </p:txBody>
        </p:sp>
        <p:sp>
          <p:nvSpPr>
            <p:cNvPr id="30" name="Down Arrow 29"/>
            <p:cNvSpPr/>
            <p:nvPr/>
          </p:nvSpPr>
          <p:spPr>
            <a:xfrm>
              <a:off x="2362264" y="1852154"/>
              <a:ext cx="46040" cy="547740"/>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en-US"/>
            </a:p>
          </p:txBody>
        </p:sp>
        <p:sp>
          <p:nvSpPr>
            <p:cNvPr id="31" name="Down Arrow 30"/>
            <p:cNvSpPr/>
            <p:nvPr/>
          </p:nvSpPr>
          <p:spPr>
            <a:xfrm>
              <a:off x="6564531" y="1852154"/>
              <a:ext cx="46039" cy="547740"/>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en-US"/>
            </a:p>
          </p:txBody>
        </p:sp>
        <p:sp>
          <p:nvSpPr>
            <p:cNvPr id="32" name="Down Arrow 31"/>
            <p:cNvSpPr/>
            <p:nvPr/>
          </p:nvSpPr>
          <p:spPr>
            <a:xfrm>
              <a:off x="1058879" y="3138153"/>
              <a:ext cx="46039" cy="781125"/>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en-US"/>
            </a:p>
          </p:txBody>
        </p:sp>
        <p:sp>
          <p:nvSpPr>
            <p:cNvPr id="33" name="Down Arrow 32"/>
            <p:cNvSpPr/>
            <p:nvPr/>
          </p:nvSpPr>
          <p:spPr>
            <a:xfrm>
              <a:off x="3543407" y="3138153"/>
              <a:ext cx="46040" cy="781125"/>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en-US"/>
            </a:p>
          </p:txBody>
        </p:sp>
        <p:sp>
          <p:nvSpPr>
            <p:cNvPr id="34" name="Down Arrow 33"/>
            <p:cNvSpPr/>
            <p:nvPr/>
          </p:nvSpPr>
          <p:spPr>
            <a:xfrm>
              <a:off x="4495942" y="3138153"/>
              <a:ext cx="46040" cy="781125"/>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en-US"/>
            </a:p>
          </p:txBody>
        </p:sp>
        <p:sp>
          <p:nvSpPr>
            <p:cNvPr id="35" name="Down Arrow 34"/>
            <p:cNvSpPr/>
            <p:nvPr/>
          </p:nvSpPr>
          <p:spPr>
            <a:xfrm>
              <a:off x="5402438" y="3138153"/>
              <a:ext cx="46039" cy="781125"/>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en-US"/>
            </a:p>
          </p:txBody>
        </p:sp>
        <p:sp>
          <p:nvSpPr>
            <p:cNvPr id="36" name="Down Arrow 35"/>
            <p:cNvSpPr/>
            <p:nvPr/>
          </p:nvSpPr>
          <p:spPr>
            <a:xfrm>
              <a:off x="6834416" y="3119101"/>
              <a:ext cx="46039" cy="800177"/>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en-US"/>
            </a:p>
          </p:txBody>
        </p:sp>
        <p:sp>
          <p:nvSpPr>
            <p:cNvPr id="37" name="Down Arrow 36"/>
            <p:cNvSpPr/>
            <p:nvPr/>
          </p:nvSpPr>
          <p:spPr>
            <a:xfrm>
              <a:off x="8033021" y="3123863"/>
              <a:ext cx="44452" cy="795414"/>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en-US"/>
            </a:p>
          </p:txBody>
        </p:sp>
        <p:sp>
          <p:nvSpPr>
            <p:cNvPr id="38" name="Down Arrow 37"/>
            <p:cNvSpPr/>
            <p:nvPr/>
          </p:nvSpPr>
          <p:spPr>
            <a:xfrm>
              <a:off x="1600236" y="4524173"/>
              <a:ext cx="50802" cy="681103"/>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en-US"/>
            </a:p>
          </p:txBody>
        </p:sp>
        <p:sp>
          <p:nvSpPr>
            <p:cNvPr id="39" name="Down Arrow 38"/>
            <p:cNvSpPr/>
            <p:nvPr/>
          </p:nvSpPr>
          <p:spPr>
            <a:xfrm>
              <a:off x="2468631" y="4524173"/>
              <a:ext cx="46039" cy="681103"/>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en-US"/>
            </a:p>
          </p:txBody>
        </p:sp>
        <p:sp>
          <p:nvSpPr>
            <p:cNvPr id="40" name="Down Arrow 39"/>
            <p:cNvSpPr/>
            <p:nvPr/>
          </p:nvSpPr>
          <p:spPr>
            <a:xfrm>
              <a:off x="3984748" y="3138153"/>
              <a:ext cx="46040" cy="1967101"/>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en-US"/>
            </a:p>
          </p:txBody>
        </p:sp>
        <p:sp>
          <p:nvSpPr>
            <p:cNvPr id="41" name="Down Arrow 40"/>
            <p:cNvSpPr/>
            <p:nvPr/>
          </p:nvSpPr>
          <p:spPr>
            <a:xfrm>
              <a:off x="4961097" y="3138153"/>
              <a:ext cx="46039" cy="2067124"/>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en-US"/>
            </a:p>
          </p:txBody>
        </p:sp>
        <p:sp>
          <p:nvSpPr>
            <p:cNvPr id="42" name="Down Arrow 41"/>
            <p:cNvSpPr/>
            <p:nvPr/>
          </p:nvSpPr>
          <p:spPr>
            <a:xfrm>
              <a:off x="8055247" y="4524173"/>
              <a:ext cx="46040" cy="404852"/>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en-US"/>
            </a:p>
          </p:txBody>
        </p:sp>
        <p:sp>
          <p:nvSpPr>
            <p:cNvPr id="43" name="Down Arrow 42"/>
            <p:cNvSpPr/>
            <p:nvPr/>
          </p:nvSpPr>
          <p:spPr>
            <a:xfrm>
              <a:off x="7163040" y="4524173"/>
              <a:ext cx="76203" cy="1533672"/>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en-US"/>
            </a:p>
          </p:txBody>
        </p:sp>
      </p:gr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Bio</a:t>
            </a:r>
            <a:endParaRPr lang="en-US" dirty="0"/>
          </a:p>
        </p:txBody>
      </p:sp>
      <p:sp>
        <p:nvSpPr>
          <p:cNvPr id="5" name="Content Placeholder 4"/>
          <p:cNvSpPr>
            <a:spLocks noGrp="1"/>
          </p:cNvSpPr>
          <p:nvPr>
            <p:ph idx="1"/>
          </p:nvPr>
        </p:nvSpPr>
        <p:spPr/>
        <p:txBody>
          <a:bodyPr/>
          <a:lstStyle/>
          <a:p>
            <a:pPr>
              <a:buNone/>
            </a:pPr>
            <a:r>
              <a:rPr lang="en-AU" sz="2400" dirty="0" smtClean="0">
                <a:ea typeface="Calibri"/>
                <a:cs typeface="Times New Roman"/>
              </a:rPr>
              <a:t>     Daniel R. Roman is a graduate of the Ohio State University with a Master of Science in Geodetic Science and Surveying in 1993 and a Ph.D. in Geological Sciences (emphasis in geophysics/gravity &amp; magnetism) in 1999. After graduation, he joined the National Geodetic Survey as a Research Geodesist. He is the team leader for Geoid Modelling and Research. He is also the Principal Investigator for the Gravity for Redefinition of the American Vertical Datum (GRAV-D) Project. He is currently serving as the acting Chief, Spatial Reference Systems Division at the U.S. National Geodetic Survey, responsible for maintain access to the geometric aspects of the National Spatial Reference System.</a:t>
            </a:r>
            <a:endParaRPr lang="en-US" sz="2400" dirty="0"/>
          </a:p>
        </p:txBody>
      </p:sp>
      <p:sp>
        <p:nvSpPr>
          <p:cNvPr id="6" name="Date Placeholder 5"/>
          <p:cNvSpPr>
            <a:spLocks noGrp="1"/>
          </p:cNvSpPr>
          <p:nvPr>
            <p:ph type="dt" sz="half" idx="10"/>
          </p:nvPr>
        </p:nvSpPr>
        <p:spPr/>
        <p:txBody>
          <a:bodyPr/>
          <a:lstStyle/>
          <a:p>
            <a:pPr>
              <a:defRPr/>
            </a:pPr>
            <a:r>
              <a:rPr lang="en-US" smtClean="0"/>
              <a:t>18 June 2014,                         Session TS05A</a:t>
            </a:r>
            <a:endParaRPr lang="en-US"/>
          </a:p>
        </p:txBody>
      </p:sp>
      <p:sp>
        <p:nvSpPr>
          <p:cNvPr id="7" name="Slide Number Placeholder 6"/>
          <p:cNvSpPr>
            <a:spLocks noGrp="1"/>
          </p:cNvSpPr>
          <p:nvPr>
            <p:ph type="sldNum" sz="quarter" idx="12"/>
          </p:nvPr>
        </p:nvSpPr>
        <p:spPr/>
        <p:txBody>
          <a:bodyPr/>
          <a:lstStyle/>
          <a:p>
            <a:pPr>
              <a:defRPr/>
            </a:pPr>
            <a:fld id="{FDBE98B0-3F77-48BD-87E1-4F16DA249B91}" type="slidenum">
              <a:rPr lang="en-US" smtClean="0"/>
              <a:pPr>
                <a:defRPr/>
              </a:pPr>
              <a:t>2</a:t>
            </a:fld>
            <a:endParaRPr lang="en-US"/>
          </a:p>
        </p:txBody>
      </p:sp>
      <p:sp>
        <p:nvSpPr>
          <p:cNvPr id="8" name="Footer Placeholder 7"/>
          <p:cNvSpPr>
            <a:spLocks noGrp="1"/>
          </p:cNvSpPr>
          <p:nvPr>
            <p:ph type="ftr" sz="quarter" idx="11"/>
          </p:nvPr>
        </p:nvSpPr>
        <p:spPr/>
        <p:txBody>
          <a:bodyPr/>
          <a:lstStyle/>
          <a:p>
            <a:pPr>
              <a:defRPr/>
            </a:pPr>
            <a:r>
              <a:rPr lang="it-IT" smtClean="0"/>
              <a:t>XXV FIG Congress, Kulala Lumpur, Malaysia 16-21 June 2014</a:t>
            </a:r>
            <a:endParaRPr lang="en-US"/>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SUMMARY</a:t>
            </a:r>
            <a:endParaRPr lang="en-US" dirty="0"/>
          </a:p>
        </p:txBody>
      </p:sp>
      <p:sp>
        <p:nvSpPr>
          <p:cNvPr id="6" name="Content Placeholder 5"/>
          <p:cNvSpPr>
            <a:spLocks noGrp="1"/>
          </p:cNvSpPr>
          <p:nvPr>
            <p:ph idx="1"/>
          </p:nvPr>
        </p:nvSpPr>
        <p:spPr>
          <a:xfrm>
            <a:off x="304800" y="1447800"/>
            <a:ext cx="8534400" cy="4525963"/>
          </a:xfrm>
        </p:spPr>
        <p:txBody>
          <a:bodyPr/>
          <a:lstStyle/>
          <a:p>
            <a:r>
              <a:rPr lang="en-US" dirty="0" smtClean="0"/>
              <a:t>NAD 83 replacement will be more geocentric</a:t>
            </a:r>
          </a:p>
          <a:p>
            <a:pPr lvl="1"/>
            <a:r>
              <a:rPr lang="en-US" dirty="0" smtClean="0"/>
              <a:t>Tied through 14-parameter transformation  to ITRF</a:t>
            </a:r>
          </a:p>
          <a:p>
            <a:pPr lvl="1"/>
            <a:r>
              <a:rPr lang="en-US" dirty="0" smtClean="0"/>
              <a:t>Goal by 2022: 15 minutes of GNSS for 1 cm accuracy</a:t>
            </a:r>
          </a:p>
          <a:p>
            <a:r>
              <a:rPr lang="en-US" dirty="0" smtClean="0"/>
              <a:t>CORS data already storing GLONASS+GPS</a:t>
            </a:r>
          </a:p>
          <a:p>
            <a:pPr lvl="1"/>
            <a:r>
              <a:rPr lang="en-US" dirty="0" smtClean="0"/>
              <a:t>More to follow</a:t>
            </a:r>
          </a:p>
          <a:p>
            <a:pPr lvl="1"/>
            <a:r>
              <a:rPr lang="en-US" dirty="0" smtClean="0"/>
              <a:t>Need orbits for all GNSS</a:t>
            </a:r>
          </a:p>
          <a:p>
            <a:r>
              <a:rPr lang="en-US" dirty="0" smtClean="0"/>
              <a:t>Access to the future NSRS will be by:</a:t>
            </a:r>
          </a:p>
          <a:p>
            <a:pPr lvl="1"/>
            <a:r>
              <a:rPr lang="en-US" dirty="0" smtClean="0"/>
              <a:t>OPUS-Projects for geodetic control data</a:t>
            </a:r>
          </a:p>
          <a:p>
            <a:pPr lvl="1"/>
            <a:r>
              <a:rPr lang="en-US" dirty="0" smtClean="0"/>
              <a:t>RTN’s for real-time applications</a:t>
            </a:r>
            <a:endParaRPr lang="en-US" dirty="0"/>
          </a:p>
        </p:txBody>
      </p:sp>
      <p:sp>
        <p:nvSpPr>
          <p:cNvPr id="2" name="Date Placeholder 1"/>
          <p:cNvSpPr>
            <a:spLocks noGrp="1"/>
          </p:cNvSpPr>
          <p:nvPr>
            <p:ph type="dt" sz="half" idx="10"/>
          </p:nvPr>
        </p:nvSpPr>
        <p:spPr/>
        <p:txBody>
          <a:bodyPr/>
          <a:lstStyle/>
          <a:p>
            <a:pPr>
              <a:defRPr/>
            </a:pPr>
            <a:r>
              <a:rPr lang="en-US" smtClean="0"/>
              <a:t>18 June 2014,                         Session TS05A</a:t>
            </a:r>
            <a:endParaRPr lang="en-US"/>
          </a:p>
        </p:txBody>
      </p:sp>
      <p:sp>
        <p:nvSpPr>
          <p:cNvPr id="3" name="Footer Placeholder 2"/>
          <p:cNvSpPr>
            <a:spLocks noGrp="1"/>
          </p:cNvSpPr>
          <p:nvPr>
            <p:ph type="ftr" sz="quarter" idx="11"/>
          </p:nvPr>
        </p:nvSpPr>
        <p:spPr/>
        <p:txBody>
          <a:bodyPr/>
          <a:lstStyle/>
          <a:p>
            <a:pPr>
              <a:defRPr/>
            </a:pPr>
            <a:r>
              <a:rPr lang="it-IT" smtClean="0"/>
              <a:t>XXV FIG Congress, Kulala Lumpur, Malaysia 16-21 June 2014</a:t>
            </a:r>
            <a:endParaRPr lang="en-US"/>
          </a:p>
        </p:txBody>
      </p:sp>
      <p:sp>
        <p:nvSpPr>
          <p:cNvPr id="4" name="Slide Number Placeholder 3"/>
          <p:cNvSpPr>
            <a:spLocks noGrp="1"/>
          </p:cNvSpPr>
          <p:nvPr>
            <p:ph type="sldNum" sz="quarter" idx="12"/>
          </p:nvPr>
        </p:nvSpPr>
        <p:spPr/>
        <p:txBody>
          <a:bodyPr/>
          <a:lstStyle/>
          <a:p>
            <a:pPr>
              <a:defRPr/>
            </a:pPr>
            <a:fld id="{861E7B9E-555E-4569-9C97-6F9E2F30590E}" type="slidenum">
              <a:rPr lang="en-US" smtClean="0"/>
              <a:pPr>
                <a:defRPr/>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 Information</a:t>
            </a:r>
            <a:endParaRPr lang="en-US" dirty="0"/>
          </a:p>
        </p:txBody>
      </p:sp>
      <p:sp>
        <p:nvSpPr>
          <p:cNvPr id="3" name="Content Placeholder 2"/>
          <p:cNvSpPr>
            <a:spLocks noGrp="1"/>
          </p:cNvSpPr>
          <p:nvPr>
            <p:ph idx="1"/>
          </p:nvPr>
        </p:nvSpPr>
        <p:spPr>
          <a:xfrm>
            <a:off x="457200" y="1600200"/>
            <a:ext cx="8458200" cy="4800600"/>
          </a:xfrm>
        </p:spPr>
        <p:txBody>
          <a:bodyPr/>
          <a:lstStyle/>
          <a:p>
            <a:r>
              <a:rPr lang="en-US" dirty="0" smtClean="0"/>
              <a:t>Daniel R. Roman, National Geodetic Survey</a:t>
            </a:r>
          </a:p>
          <a:p>
            <a:pPr>
              <a:buNone/>
            </a:pPr>
            <a:r>
              <a:rPr lang="en-US" sz="2400" dirty="0" smtClean="0"/>
              <a:t>      Chief (acting) SRSD/GRAV-D P.I./Geoid Team Lead</a:t>
            </a:r>
            <a:endParaRPr lang="en-US" dirty="0" smtClean="0"/>
          </a:p>
          <a:p>
            <a:r>
              <a:rPr lang="en-US" dirty="0" smtClean="0">
                <a:hlinkClick r:id="rId2"/>
              </a:rPr>
              <a:t>dan.roman@noaa.gov</a:t>
            </a:r>
            <a:r>
              <a:rPr lang="en-US" dirty="0" smtClean="0"/>
              <a:t> </a:t>
            </a:r>
          </a:p>
          <a:p>
            <a:r>
              <a:rPr lang="en-US" dirty="0" smtClean="0"/>
              <a:t>301-713-3200 x103</a:t>
            </a:r>
          </a:p>
          <a:p>
            <a:r>
              <a:rPr lang="en-US" dirty="0" smtClean="0"/>
              <a:t>Relevant NGS </a:t>
            </a:r>
            <a:r>
              <a:rPr lang="en-US" dirty="0" err="1" smtClean="0"/>
              <a:t>webpages</a:t>
            </a:r>
            <a:r>
              <a:rPr lang="en-US" dirty="0" smtClean="0"/>
              <a:t>:</a:t>
            </a:r>
          </a:p>
          <a:p>
            <a:pPr lvl="1"/>
            <a:r>
              <a:rPr lang="en-US" dirty="0" smtClean="0"/>
              <a:t>CORS:                 </a:t>
            </a:r>
            <a:r>
              <a:rPr lang="en-US" dirty="0" smtClean="0">
                <a:hlinkClick r:id="rId3"/>
              </a:rPr>
              <a:t>http://www.ngs.noaa.gov/CORS/</a:t>
            </a:r>
            <a:endParaRPr lang="en-US" dirty="0" smtClean="0"/>
          </a:p>
          <a:p>
            <a:pPr lvl="1"/>
            <a:r>
              <a:rPr lang="en-US" dirty="0" smtClean="0"/>
              <a:t>OPUS Page:       </a:t>
            </a:r>
            <a:r>
              <a:rPr lang="en-US" dirty="0" smtClean="0">
                <a:hlinkClick r:id="rId4"/>
              </a:rPr>
              <a:t>http://www.ngs.noaa.gov/OPUS/</a:t>
            </a:r>
            <a:endParaRPr lang="en-US" dirty="0" smtClean="0"/>
          </a:p>
          <a:p>
            <a:pPr lvl="1"/>
            <a:r>
              <a:rPr lang="en-US" dirty="0" smtClean="0"/>
              <a:t>OPUS-Projects: </a:t>
            </a:r>
            <a:r>
              <a:rPr lang="en-US" dirty="0" smtClean="0">
                <a:hlinkClick r:id="rId5"/>
              </a:rPr>
              <a:t>http://www.ngs.noaa.gov/OPUS-Projects/OpusProjects.shtml</a:t>
            </a:r>
            <a:endParaRPr lang="en-US" dirty="0" smtClean="0"/>
          </a:p>
          <a:p>
            <a:pPr lvl="1"/>
            <a:endParaRPr lang="en-US" dirty="0" smtClean="0"/>
          </a:p>
          <a:p>
            <a:endParaRPr lang="en-US" dirty="0" smtClean="0"/>
          </a:p>
        </p:txBody>
      </p:sp>
      <p:sp>
        <p:nvSpPr>
          <p:cNvPr id="4" name="Date Placeholder 3"/>
          <p:cNvSpPr>
            <a:spLocks noGrp="1"/>
          </p:cNvSpPr>
          <p:nvPr>
            <p:ph type="dt" sz="half" idx="10"/>
          </p:nvPr>
        </p:nvSpPr>
        <p:spPr/>
        <p:txBody>
          <a:bodyPr/>
          <a:lstStyle/>
          <a:p>
            <a:pPr>
              <a:defRPr/>
            </a:pPr>
            <a:r>
              <a:rPr lang="en-US" smtClean="0"/>
              <a:t>17 June 2014,                         Session TS01A, Paper 7303</a:t>
            </a:r>
            <a:endParaRPr lang="en-US"/>
          </a:p>
        </p:txBody>
      </p:sp>
      <p:sp>
        <p:nvSpPr>
          <p:cNvPr id="5" name="Slide Number Placeholder 4"/>
          <p:cNvSpPr>
            <a:spLocks noGrp="1"/>
          </p:cNvSpPr>
          <p:nvPr>
            <p:ph type="sldNum" sz="quarter" idx="12"/>
          </p:nvPr>
        </p:nvSpPr>
        <p:spPr/>
        <p:txBody>
          <a:bodyPr/>
          <a:lstStyle/>
          <a:p>
            <a:pPr>
              <a:defRPr/>
            </a:pPr>
            <a:fld id="{FDBE98B0-3F77-48BD-87E1-4F16DA249B91}" type="slidenum">
              <a:rPr lang="en-US" smtClean="0"/>
              <a:pPr>
                <a:defRPr/>
              </a:pPr>
              <a:t>21</a:t>
            </a:fld>
            <a:endParaRPr lang="en-US"/>
          </a:p>
        </p:txBody>
      </p:sp>
      <p:sp>
        <p:nvSpPr>
          <p:cNvPr id="6" name="Footer Placeholder 5"/>
          <p:cNvSpPr>
            <a:spLocks noGrp="1"/>
          </p:cNvSpPr>
          <p:nvPr>
            <p:ph type="ftr" sz="quarter" idx="11"/>
          </p:nvPr>
        </p:nvSpPr>
        <p:spPr/>
        <p:txBody>
          <a:bodyPr/>
          <a:lstStyle/>
          <a:p>
            <a:pPr>
              <a:defRPr/>
            </a:pPr>
            <a:r>
              <a:rPr lang="it-IT" smtClean="0"/>
              <a:t>XXV FIG Congress, Kulala Lumpur, Malaysia 16-21 June 2014</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Abstract</a:t>
            </a:r>
            <a:endParaRPr lang="en-US" dirty="0"/>
          </a:p>
        </p:txBody>
      </p:sp>
      <p:sp>
        <p:nvSpPr>
          <p:cNvPr id="3" name="Content Placeholder 2"/>
          <p:cNvSpPr>
            <a:spLocks noGrp="1"/>
          </p:cNvSpPr>
          <p:nvPr>
            <p:ph idx="1"/>
          </p:nvPr>
        </p:nvSpPr>
        <p:spPr/>
        <p:txBody>
          <a:bodyPr/>
          <a:lstStyle/>
          <a:p>
            <a:r>
              <a:rPr lang="en-AU" sz="2000" dirty="0" smtClean="0"/>
              <a:t>CORS and OPUS solutions provide the basis for much of the current positioning in the U.S. NGS recently released OPUS-Projects to production, which provides even greater accuracy in positioning and, potentially, more consistency with coordinates in the National Spatial Reference System (NSRS). Positioning data will be obtained from all available GNSS to ensure a more robust solution than one based solely upon GPS. By 2022, NGS must have in place some system like this that will facilitate rapid positioning in the geometric frame and providing the access to the vertical height system through a geoid height model. </a:t>
            </a:r>
            <a:endParaRPr lang="en-US" sz="2000" dirty="0" smtClean="0"/>
          </a:p>
          <a:p>
            <a:r>
              <a:rPr lang="en-AU" sz="2000" dirty="0" smtClean="0"/>
              <a:t> NGS will also provide a mechanism for end-users to validate their access to the NSRS when using the services of private and public Real Time Kinematic Networks. This should be tested under varying conditions to ensure reliable and accurate solutions.</a:t>
            </a:r>
            <a:endParaRPr lang="en-US" sz="2000" dirty="0" smtClean="0"/>
          </a:p>
          <a:p>
            <a:pPr>
              <a:buNone/>
            </a:pPr>
            <a:endParaRPr lang="en-US" dirty="0"/>
          </a:p>
        </p:txBody>
      </p:sp>
      <p:sp>
        <p:nvSpPr>
          <p:cNvPr id="4" name="Date Placeholder 3"/>
          <p:cNvSpPr>
            <a:spLocks noGrp="1"/>
          </p:cNvSpPr>
          <p:nvPr>
            <p:ph type="dt" sz="half" idx="10"/>
          </p:nvPr>
        </p:nvSpPr>
        <p:spPr/>
        <p:txBody>
          <a:bodyPr/>
          <a:lstStyle/>
          <a:p>
            <a:pPr>
              <a:defRPr/>
            </a:pPr>
            <a:r>
              <a:rPr lang="en-US" smtClean="0"/>
              <a:t>18 June 2014,                         Session TS05A</a:t>
            </a:r>
            <a:endParaRPr lang="en-US"/>
          </a:p>
        </p:txBody>
      </p:sp>
      <p:sp>
        <p:nvSpPr>
          <p:cNvPr id="5" name="Slide Number Placeholder 4"/>
          <p:cNvSpPr>
            <a:spLocks noGrp="1"/>
          </p:cNvSpPr>
          <p:nvPr>
            <p:ph type="sldNum" sz="quarter" idx="12"/>
          </p:nvPr>
        </p:nvSpPr>
        <p:spPr/>
        <p:txBody>
          <a:bodyPr/>
          <a:lstStyle/>
          <a:p>
            <a:pPr>
              <a:defRPr/>
            </a:pPr>
            <a:fld id="{FDBE98B0-3F77-48BD-87E1-4F16DA249B91}" type="slidenum">
              <a:rPr lang="en-US" smtClean="0"/>
              <a:pPr>
                <a:defRPr/>
              </a:pPr>
              <a:t>3</a:t>
            </a:fld>
            <a:endParaRPr lang="en-US"/>
          </a:p>
        </p:txBody>
      </p:sp>
      <p:sp>
        <p:nvSpPr>
          <p:cNvPr id="6" name="Footer Placeholder 5"/>
          <p:cNvSpPr>
            <a:spLocks noGrp="1"/>
          </p:cNvSpPr>
          <p:nvPr>
            <p:ph type="ftr" sz="quarter" idx="11"/>
          </p:nvPr>
        </p:nvSpPr>
        <p:spPr/>
        <p:txBody>
          <a:bodyPr/>
          <a:lstStyle/>
          <a:p>
            <a:pPr>
              <a:defRPr/>
            </a:pPr>
            <a:r>
              <a:rPr lang="it-IT" smtClean="0"/>
              <a:t>XXV FIG Congress, Kulala Lumpur, Malaysia 16-21 June 2014</a:t>
            </a:r>
            <a:endParaRPr lang="en-US"/>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a:xfrm>
            <a:off x="457200" y="1600200"/>
            <a:ext cx="8382000" cy="4525963"/>
          </a:xfrm>
        </p:spPr>
        <p:txBody>
          <a:bodyPr/>
          <a:lstStyle/>
          <a:p>
            <a:r>
              <a:rPr lang="en-US" dirty="0" smtClean="0"/>
              <a:t>Implementation Plan 2.1: NAD 83 Replacement</a:t>
            </a:r>
          </a:p>
          <a:p>
            <a:pPr lvl="1"/>
            <a:r>
              <a:rPr lang="en-US" dirty="0" smtClean="0"/>
              <a:t>NAD-83-Report-05-16-2014</a:t>
            </a:r>
          </a:p>
          <a:p>
            <a:r>
              <a:rPr lang="en-US" dirty="0" smtClean="0"/>
              <a:t>Implementation Plan 3.1: Validate RTN’s</a:t>
            </a:r>
          </a:p>
          <a:p>
            <a:r>
              <a:rPr lang="en-US" dirty="0" smtClean="0"/>
              <a:t>Move to GNSS (GPS+GLONASS)</a:t>
            </a:r>
            <a:endParaRPr lang="en-US" dirty="0"/>
          </a:p>
        </p:txBody>
      </p:sp>
      <p:sp>
        <p:nvSpPr>
          <p:cNvPr id="4" name="Date Placeholder 3"/>
          <p:cNvSpPr>
            <a:spLocks noGrp="1"/>
          </p:cNvSpPr>
          <p:nvPr>
            <p:ph type="dt" sz="half" idx="10"/>
          </p:nvPr>
        </p:nvSpPr>
        <p:spPr/>
        <p:txBody>
          <a:bodyPr/>
          <a:lstStyle/>
          <a:p>
            <a:pPr>
              <a:defRPr/>
            </a:pPr>
            <a:r>
              <a:rPr lang="en-US" smtClean="0"/>
              <a:t>18 June 2014,                         Session TS05A</a:t>
            </a:r>
            <a:endParaRPr lang="en-US"/>
          </a:p>
        </p:txBody>
      </p:sp>
      <p:sp>
        <p:nvSpPr>
          <p:cNvPr id="5" name="Slide Number Placeholder 4"/>
          <p:cNvSpPr>
            <a:spLocks noGrp="1"/>
          </p:cNvSpPr>
          <p:nvPr>
            <p:ph type="sldNum" sz="quarter" idx="12"/>
          </p:nvPr>
        </p:nvSpPr>
        <p:spPr/>
        <p:txBody>
          <a:bodyPr/>
          <a:lstStyle/>
          <a:p>
            <a:pPr>
              <a:defRPr/>
            </a:pPr>
            <a:fld id="{FDBE98B0-3F77-48BD-87E1-4F16DA249B91}" type="slidenum">
              <a:rPr lang="en-US" smtClean="0"/>
              <a:pPr>
                <a:defRPr/>
              </a:pPr>
              <a:t>4</a:t>
            </a:fld>
            <a:endParaRPr lang="en-US"/>
          </a:p>
        </p:txBody>
      </p:sp>
      <p:sp>
        <p:nvSpPr>
          <p:cNvPr id="6" name="Footer Placeholder 5"/>
          <p:cNvSpPr>
            <a:spLocks noGrp="1"/>
          </p:cNvSpPr>
          <p:nvPr>
            <p:ph type="ftr" sz="quarter" idx="11"/>
          </p:nvPr>
        </p:nvSpPr>
        <p:spPr/>
        <p:txBody>
          <a:bodyPr/>
          <a:lstStyle/>
          <a:p>
            <a:pPr>
              <a:defRPr/>
            </a:pPr>
            <a:r>
              <a:rPr lang="it-IT" smtClean="0"/>
              <a:t>XXV FIG Congress, Kulala Lumpur, Malaysia 16-21 June 2014</a:t>
            </a:r>
            <a:endParaRPr lang="en-US"/>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dirty="0" smtClean="0"/>
              <a:t>NAD 83 Replacement</a:t>
            </a:r>
          </a:p>
          <a:p>
            <a:r>
              <a:rPr lang="en-US" dirty="0" smtClean="0"/>
              <a:t>CORS Enhancements</a:t>
            </a:r>
          </a:p>
          <a:p>
            <a:r>
              <a:rPr lang="en-US" dirty="0" smtClean="0"/>
              <a:t>OPUS-Projects</a:t>
            </a:r>
          </a:p>
          <a:p>
            <a:r>
              <a:rPr lang="en-US" dirty="0" smtClean="0"/>
              <a:t>RTN Support</a:t>
            </a:r>
          </a:p>
          <a:p>
            <a:r>
              <a:rPr lang="en-US" dirty="0" smtClean="0"/>
              <a:t>Outlook</a:t>
            </a:r>
          </a:p>
        </p:txBody>
      </p:sp>
      <p:sp>
        <p:nvSpPr>
          <p:cNvPr id="4" name="Date Placeholder 3"/>
          <p:cNvSpPr>
            <a:spLocks noGrp="1"/>
          </p:cNvSpPr>
          <p:nvPr>
            <p:ph type="dt" sz="half" idx="10"/>
          </p:nvPr>
        </p:nvSpPr>
        <p:spPr/>
        <p:txBody>
          <a:bodyPr/>
          <a:lstStyle/>
          <a:p>
            <a:pPr>
              <a:defRPr/>
            </a:pPr>
            <a:r>
              <a:rPr lang="en-US" smtClean="0"/>
              <a:t>18 June 2014,                         Session TS05A</a:t>
            </a:r>
            <a:endParaRPr lang="en-US"/>
          </a:p>
        </p:txBody>
      </p:sp>
      <p:sp>
        <p:nvSpPr>
          <p:cNvPr id="5" name="Slide Number Placeholder 4"/>
          <p:cNvSpPr>
            <a:spLocks noGrp="1"/>
          </p:cNvSpPr>
          <p:nvPr>
            <p:ph type="sldNum" sz="quarter" idx="12"/>
          </p:nvPr>
        </p:nvSpPr>
        <p:spPr/>
        <p:txBody>
          <a:bodyPr/>
          <a:lstStyle/>
          <a:p>
            <a:pPr>
              <a:defRPr/>
            </a:pPr>
            <a:fld id="{FDBE98B0-3F77-48BD-87E1-4F16DA249B91}" type="slidenum">
              <a:rPr lang="en-US" smtClean="0"/>
              <a:pPr>
                <a:defRPr/>
              </a:pPr>
              <a:t>5</a:t>
            </a:fld>
            <a:endParaRPr lang="en-US"/>
          </a:p>
        </p:txBody>
      </p:sp>
      <p:sp>
        <p:nvSpPr>
          <p:cNvPr id="6" name="Footer Placeholder 5"/>
          <p:cNvSpPr>
            <a:spLocks noGrp="1"/>
          </p:cNvSpPr>
          <p:nvPr>
            <p:ph type="ftr" sz="quarter" idx="11"/>
          </p:nvPr>
        </p:nvSpPr>
        <p:spPr/>
        <p:txBody>
          <a:bodyPr/>
          <a:lstStyle/>
          <a:p>
            <a:pPr>
              <a:defRPr/>
            </a:pPr>
            <a:r>
              <a:rPr lang="it-IT" smtClean="0"/>
              <a:t>XXV FIG Congress, Kulala Lumpur, Malaysia 16-21 June 2014</a:t>
            </a:r>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NAD 83 Replacement</a:t>
            </a:r>
            <a:endParaRPr lang="en-US" dirty="0"/>
          </a:p>
        </p:txBody>
      </p:sp>
      <p:sp>
        <p:nvSpPr>
          <p:cNvPr id="3" name="Content Placeholder 2"/>
          <p:cNvSpPr>
            <a:spLocks noGrp="1"/>
          </p:cNvSpPr>
          <p:nvPr>
            <p:ph idx="1"/>
          </p:nvPr>
        </p:nvSpPr>
        <p:spPr>
          <a:xfrm>
            <a:off x="457200" y="1600200"/>
            <a:ext cx="8229600" cy="4525963"/>
          </a:xfrm>
        </p:spPr>
        <p:txBody>
          <a:bodyPr/>
          <a:lstStyle/>
          <a:p>
            <a:r>
              <a:rPr lang="en-US" dirty="0" smtClean="0"/>
              <a:t>Continental “plate-fixed” geodetic datum to be adopted in the United States</a:t>
            </a:r>
          </a:p>
          <a:p>
            <a:r>
              <a:rPr lang="en-US" dirty="0" smtClean="0"/>
              <a:t>More geocentric than the current NAD 83 reference frame</a:t>
            </a:r>
          </a:p>
          <a:p>
            <a:r>
              <a:rPr lang="en-US" dirty="0" smtClean="0"/>
              <a:t>Must coordinate with Mexico and Canada</a:t>
            </a:r>
          </a:p>
          <a:p>
            <a:r>
              <a:rPr lang="en-US" dirty="0" smtClean="0"/>
              <a:t>By 2022, reduce all definitional and access related errors in the geometric reference frame to 1 centimeter when using 15 minutes of GNSS data</a:t>
            </a:r>
          </a:p>
        </p:txBody>
      </p:sp>
      <p:sp>
        <p:nvSpPr>
          <p:cNvPr id="4" name="Date Placeholder 3"/>
          <p:cNvSpPr>
            <a:spLocks noGrp="1"/>
          </p:cNvSpPr>
          <p:nvPr>
            <p:ph type="dt" sz="half" idx="10"/>
          </p:nvPr>
        </p:nvSpPr>
        <p:spPr/>
        <p:txBody>
          <a:bodyPr/>
          <a:lstStyle/>
          <a:p>
            <a:pPr>
              <a:defRPr/>
            </a:pPr>
            <a:r>
              <a:rPr lang="en-US" smtClean="0"/>
              <a:t>18 June 2014,                         Session TS05A</a:t>
            </a:r>
            <a:endParaRPr lang="en-US"/>
          </a:p>
        </p:txBody>
      </p:sp>
      <p:sp>
        <p:nvSpPr>
          <p:cNvPr id="5" name="Footer Placeholder 4"/>
          <p:cNvSpPr>
            <a:spLocks noGrp="1"/>
          </p:cNvSpPr>
          <p:nvPr>
            <p:ph type="ftr" sz="quarter" idx="11"/>
          </p:nvPr>
        </p:nvSpPr>
        <p:spPr/>
        <p:txBody>
          <a:bodyPr/>
          <a:lstStyle/>
          <a:p>
            <a:pPr>
              <a:defRPr/>
            </a:pPr>
            <a:r>
              <a:rPr lang="it-IT" smtClean="0"/>
              <a:t>XXV FIG Congress, Kulala Lumpur, Malaysia 16-21 June 2014</a:t>
            </a:r>
            <a:endParaRPr lang="en-US"/>
          </a:p>
        </p:txBody>
      </p:sp>
      <p:sp>
        <p:nvSpPr>
          <p:cNvPr id="6" name="Slide Number Placeholder 5"/>
          <p:cNvSpPr>
            <a:spLocks noGrp="1"/>
          </p:cNvSpPr>
          <p:nvPr>
            <p:ph type="sldNum" sz="quarter" idx="12"/>
          </p:nvPr>
        </p:nvSpPr>
        <p:spPr/>
        <p:txBody>
          <a:bodyPr/>
          <a:lstStyle/>
          <a:p>
            <a:pPr>
              <a:defRPr/>
            </a:pPr>
            <a:fld id="{FDBE98B0-3F77-48BD-87E1-4F16DA249B91}" type="slidenum">
              <a:rPr lang="en-US" smtClean="0"/>
              <a:pPr>
                <a:defRPr/>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possible ways to align</a:t>
            </a:r>
            <a:endParaRPr lang="en-US" dirty="0"/>
          </a:p>
        </p:txBody>
      </p:sp>
      <p:sp>
        <p:nvSpPr>
          <p:cNvPr id="3" name="Content Placeholder 2"/>
          <p:cNvSpPr>
            <a:spLocks noGrp="1"/>
          </p:cNvSpPr>
          <p:nvPr>
            <p:ph idx="1"/>
          </p:nvPr>
        </p:nvSpPr>
        <p:spPr/>
        <p:txBody>
          <a:bodyPr/>
          <a:lstStyle/>
          <a:p>
            <a:r>
              <a:rPr lang="en-US" dirty="0" smtClean="0"/>
              <a:t>Using a newly defined NGS network such as the projected “foundation CORS.” </a:t>
            </a:r>
          </a:p>
          <a:p>
            <a:pPr lvl="1"/>
            <a:r>
              <a:rPr lang="en-US" dirty="0" smtClean="0"/>
              <a:t>Must build a sufficient number prior to 2022 to establish a viable, independent national network</a:t>
            </a:r>
          </a:p>
          <a:p>
            <a:r>
              <a:rPr lang="en-US" dirty="0" smtClean="0"/>
              <a:t>Rely on stations currently in the IERS network located in the North American continent.</a:t>
            </a:r>
          </a:p>
          <a:p>
            <a:pPr lvl="1"/>
            <a:r>
              <a:rPr lang="en-US" dirty="0" smtClean="0"/>
              <a:t>Presumes continued NGS participation in IERS (AC)</a:t>
            </a:r>
          </a:p>
        </p:txBody>
      </p:sp>
      <p:sp>
        <p:nvSpPr>
          <p:cNvPr id="4" name="Date Placeholder 3"/>
          <p:cNvSpPr>
            <a:spLocks noGrp="1"/>
          </p:cNvSpPr>
          <p:nvPr>
            <p:ph type="dt" sz="half" idx="10"/>
          </p:nvPr>
        </p:nvSpPr>
        <p:spPr/>
        <p:txBody>
          <a:bodyPr/>
          <a:lstStyle/>
          <a:p>
            <a:pPr>
              <a:defRPr/>
            </a:pPr>
            <a:r>
              <a:rPr lang="en-US" smtClean="0"/>
              <a:t>18 June 2014,                         Session TS05A</a:t>
            </a:r>
            <a:endParaRPr lang="en-US"/>
          </a:p>
        </p:txBody>
      </p:sp>
      <p:sp>
        <p:nvSpPr>
          <p:cNvPr id="5" name="Footer Placeholder 4"/>
          <p:cNvSpPr>
            <a:spLocks noGrp="1"/>
          </p:cNvSpPr>
          <p:nvPr>
            <p:ph type="ftr" sz="quarter" idx="11"/>
          </p:nvPr>
        </p:nvSpPr>
        <p:spPr/>
        <p:txBody>
          <a:bodyPr/>
          <a:lstStyle/>
          <a:p>
            <a:pPr>
              <a:defRPr/>
            </a:pPr>
            <a:r>
              <a:rPr lang="it-IT" smtClean="0"/>
              <a:t>XXV FIG Congress, Kulala Lumpur, Malaysia 16-21 June 2014</a:t>
            </a:r>
            <a:endParaRPr lang="en-US"/>
          </a:p>
        </p:txBody>
      </p:sp>
      <p:sp>
        <p:nvSpPr>
          <p:cNvPr id="6" name="Slide Number Placeholder 5"/>
          <p:cNvSpPr>
            <a:spLocks noGrp="1"/>
          </p:cNvSpPr>
          <p:nvPr>
            <p:ph type="sldNum" sz="quarter" idx="12"/>
          </p:nvPr>
        </p:nvSpPr>
        <p:spPr/>
        <p:txBody>
          <a:bodyPr/>
          <a:lstStyle/>
          <a:p>
            <a:pPr>
              <a:defRPr/>
            </a:pPr>
            <a:fld id="{FDBE98B0-3F77-48BD-87E1-4F16DA249B91}" type="slidenum">
              <a:rPr lang="en-US" smtClean="0"/>
              <a:pPr>
                <a:defRPr/>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Important Questions</a:t>
            </a:r>
            <a:endParaRPr lang="en-US" dirty="0"/>
          </a:p>
        </p:txBody>
      </p:sp>
      <p:sp>
        <p:nvSpPr>
          <p:cNvPr id="3" name="Content Placeholder 2"/>
          <p:cNvSpPr>
            <a:spLocks noGrp="1"/>
          </p:cNvSpPr>
          <p:nvPr>
            <p:ph idx="1"/>
          </p:nvPr>
        </p:nvSpPr>
        <p:spPr>
          <a:xfrm>
            <a:off x="152400" y="1295400"/>
            <a:ext cx="8839200" cy="4525963"/>
          </a:xfrm>
        </p:spPr>
        <p:txBody>
          <a:bodyPr/>
          <a:lstStyle/>
          <a:p>
            <a:r>
              <a:rPr lang="en-US" dirty="0" smtClean="0"/>
              <a:t>What will be the 14-parameter transformation between the redefined geodetic reference datum frame and the standard geocentrically assumed </a:t>
            </a:r>
            <a:r>
              <a:rPr lang="en-US" dirty="0" err="1" smtClean="0"/>
              <a:t>ITRFxxxx</a:t>
            </a:r>
            <a:r>
              <a:rPr lang="en-US" dirty="0" smtClean="0"/>
              <a:t> frame?</a:t>
            </a:r>
          </a:p>
          <a:p>
            <a:r>
              <a:rPr lang="en-US" dirty="0" smtClean="0"/>
              <a:t>What will be the adopted plate rotation models introduced to correct for the North America, Pacific, Mariana and Caribbean plate rotations? </a:t>
            </a:r>
          </a:p>
          <a:p>
            <a:r>
              <a:rPr lang="en-US" dirty="0" smtClean="0"/>
              <a:t>HTDP will be relied upon to propagate these transformations in a consistent manner</a:t>
            </a:r>
          </a:p>
        </p:txBody>
      </p:sp>
      <p:sp>
        <p:nvSpPr>
          <p:cNvPr id="4" name="Date Placeholder 3"/>
          <p:cNvSpPr>
            <a:spLocks noGrp="1"/>
          </p:cNvSpPr>
          <p:nvPr>
            <p:ph type="dt" sz="half" idx="10"/>
          </p:nvPr>
        </p:nvSpPr>
        <p:spPr/>
        <p:txBody>
          <a:bodyPr/>
          <a:lstStyle/>
          <a:p>
            <a:pPr>
              <a:defRPr/>
            </a:pPr>
            <a:r>
              <a:rPr lang="en-US" smtClean="0"/>
              <a:t>18 June 2014,                         Session TS05A</a:t>
            </a:r>
            <a:endParaRPr lang="en-US"/>
          </a:p>
        </p:txBody>
      </p:sp>
      <p:sp>
        <p:nvSpPr>
          <p:cNvPr id="5" name="Footer Placeholder 4"/>
          <p:cNvSpPr>
            <a:spLocks noGrp="1"/>
          </p:cNvSpPr>
          <p:nvPr>
            <p:ph type="ftr" sz="quarter" idx="11"/>
          </p:nvPr>
        </p:nvSpPr>
        <p:spPr/>
        <p:txBody>
          <a:bodyPr/>
          <a:lstStyle/>
          <a:p>
            <a:pPr>
              <a:defRPr/>
            </a:pPr>
            <a:r>
              <a:rPr lang="it-IT" smtClean="0"/>
              <a:t>XXV FIG Congress, Kulala Lumpur, Malaysia 16-21 June 2014</a:t>
            </a:r>
            <a:endParaRPr lang="en-US"/>
          </a:p>
        </p:txBody>
      </p:sp>
      <p:sp>
        <p:nvSpPr>
          <p:cNvPr id="6" name="Slide Number Placeholder 5"/>
          <p:cNvSpPr>
            <a:spLocks noGrp="1"/>
          </p:cNvSpPr>
          <p:nvPr>
            <p:ph type="sldNum" sz="quarter" idx="12"/>
          </p:nvPr>
        </p:nvSpPr>
        <p:spPr/>
        <p:txBody>
          <a:bodyPr/>
          <a:lstStyle/>
          <a:p>
            <a:pPr>
              <a:defRPr/>
            </a:pPr>
            <a:fld id="{FDBE98B0-3F77-48BD-87E1-4F16DA249B91}" type="slidenum">
              <a:rPr lang="en-US" smtClean="0"/>
              <a:pPr>
                <a:defRPr/>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CORS Networks Stations</a:t>
            </a:r>
            <a:endParaRPr lang="en-US" dirty="0"/>
          </a:p>
        </p:txBody>
      </p:sp>
      <p:sp>
        <p:nvSpPr>
          <p:cNvPr id="3" name="Content Placeholder 2"/>
          <p:cNvSpPr>
            <a:spLocks noGrp="1"/>
          </p:cNvSpPr>
          <p:nvPr>
            <p:ph idx="1"/>
          </p:nvPr>
        </p:nvSpPr>
        <p:spPr/>
        <p:txBody>
          <a:bodyPr/>
          <a:lstStyle/>
          <a:p>
            <a:r>
              <a:rPr lang="en-US" dirty="0" smtClean="0"/>
              <a:t>As of February 2014, all CORS stations provide extra signals beyond current GPS L1 and L2:</a:t>
            </a:r>
          </a:p>
          <a:p>
            <a:pPr lvl="1"/>
            <a:r>
              <a:rPr lang="en-US" dirty="0" smtClean="0"/>
              <a:t>GPS's L2C and L5</a:t>
            </a:r>
          </a:p>
          <a:p>
            <a:pPr lvl="1"/>
            <a:r>
              <a:rPr lang="en-US" dirty="0" smtClean="0"/>
              <a:t>Russia's GLONASS satellites L1 and L2 </a:t>
            </a:r>
          </a:p>
          <a:p>
            <a:pPr lvl="1"/>
            <a:r>
              <a:rPr lang="en-US" dirty="0" smtClean="0"/>
              <a:t>Over 40% of CORS sites will distribute these extra signals</a:t>
            </a:r>
          </a:p>
          <a:p>
            <a:pPr lvl="1"/>
            <a:r>
              <a:rPr lang="en-US" dirty="0" smtClean="0"/>
              <a:t>These additional signals also enhance system robustness and better ensure PNT</a:t>
            </a:r>
          </a:p>
          <a:p>
            <a:endParaRPr lang="en-US" dirty="0"/>
          </a:p>
        </p:txBody>
      </p:sp>
      <p:sp>
        <p:nvSpPr>
          <p:cNvPr id="4" name="Date Placeholder 3"/>
          <p:cNvSpPr>
            <a:spLocks noGrp="1"/>
          </p:cNvSpPr>
          <p:nvPr>
            <p:ph type="dt" sz="half" idx="10"/>
          </p:nvPr>
        </p:nvSpPr>
        <p:spPr/>
        <p:txBody>
          <a:bodyPr/>
          <a:lstStyle/>
          <a:p>
            <a:pPr>
              <a:defRPr/>
            </a:pPr>
            <a:r>
              <a:rPr lang="en-US" smtClean="0"/>
              <a:t>18 June 2014,                         Session TS05A</a:t>
            </a:r>
            <a:endParaRPr lang="en-US"/>
          </a:p>
        </p:txBody>
      </p:sp>
      <p:sp>
        <p:nvSpPr>
          <p:cNvPr id="5" name="Footer Placeholder 4"/>
          <p:cNvSpPr>
            <a:spLocks noGrp="1"/>
          </p:cNvSpPr>
          <p:nvPr>
            <p:ph type="ftr" sz="quarter" idx="11"/>
          </p:nvPr>
        </p:nvSpPr>
        <p:spPr/>
        <p:txBody>
          <a:bodyPr/>
          <a:lstStyle/>
          <a:p>
            <a:pPr>
              <a:defRPr/>
            </a:pPr>
            <a:r>
              <a:rPr lang="it-IT" smtClean="0"/>
              <a:t>XXV FIG Congress, Kulala Lumpur, Malaysia 16-21 June 2014</a:t>
            </a:r>
            <a:endParaRPr lang="en-US"/>
          </a:p>
        </p:txBody>
      </p:sp>
      <p:sp>
        <p:nvSpPr>
          <p:cNvPr id="6" name="Slide Number Placeholder 5"/>
          <p:cNvSpPr>
            <a:spLocks noGrp="1"/>
          </p:cNvSpPr>
          <p:nvPr>
            <p:ph type="sldNum" sz="quarter" idx="12"/>
          </p:nvPr>
        </p:nvSpPr>
        <p:spPr/>
        <p:txBody>
          <a:bodyPr/>
          <a:lstStyle/>
          <a:p>
            <a:pPr>
              <a:defRPr/>
            </a:pPr>
            <a:fld id="{FDBE98B0-3F77-48BD-87E1-4F16DA249B91}" type="slidenum">
              <a:rPr lang="en-US" smtClean="0"/>
              <a:pPr>
                <a:defRPr/>
              </a:pPr>
              <a:t>9</a:t>
            </a:fld>
            <a:endParaRPr lang="en-US"/>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NGS New Format 200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NGS New Format 2009</Template>
  <TotalTime>103</TotalTime>
  <Words>1377</Words>
  <Application>Microsoft Office PowerPoint</Application>
  <PresentationFormat>On-screen Show (4:3)</PresentationFormat>
  <Paragraphs>213</Paragraphs>
  <Slides>21</Slides>
  <Notes>1</Notes>
  <HiddenSlides>4</HiddenSlides>
  <MMClips>0</MMClips>
  <ScaleCrop>false</ScaleCrop>
  <HeadingPairs>
    <vt:vector size="4" baseType="variant">
      <vt:variant>
        <vt:lpstr>Theme</vt:lpstr>
      </vt:variant>
      <vt:variant>
        <vt:i4>2</vt:i4>
      </vt:variant>
      <vt:variant>
        <vt:lpstr>Slide Titles</vt:lpstr>
      </vt:variant>
      <vt:variant>
        <vt:i4>21</vt:i4>
      </vt:variant>
    </vt:vector>
  </HeadingPairs>
  <TitlesOfParts>
    <vt:vector size="23" baseType="lpstr">
      <vt:lpstr>NGS New Format 2009</vt:lpstr>
      <vt:lpstr>Office Theme</vt:lpstr>
      <vt:lpstr>The role of National Mapping Organisations for PI Provision and ensuring PNT Integrity</vt:lpstr>
      <vt:lpstr>Bio</vt:lpstr>
      <vt:lpstr>Abstract</vt:lpstr>
      <vt:lpstr>References</vt:lpstr>
      <vt:lpstr>OUTLINE</vt:lpstr>
      <vt:lpstr>NAD 83 Replacement</vt:lpstr>
      <vt:lpstr>Two possible ways to align</vt:lpstr>
      <vt:lpstr>Two Important Questions</vt:lpstr>
      <vt:lpstr>CORS Networks Stations</vt:lpstr>
      <vt:lpstr>Satellite Orbital Processing</vt:lpstr>
      <vt:lpstr>OPUS-Projects</vt:lpstr>
      <vt:lpstr>Network Components</vt:lpstr>
      <vt:lpstr>Local Network</vt:lpstr>
      <vt:lpstr>Reference Network</vt:lpstr>
      <vt:lpstr>Example 6: Single project Hub</vt:lpstr>
      <vt:lpstr>RTN Validation</vt:lpstr>
      <vt:lpstr>Slide 17</vt:lpstr>
      <vt:lpstr>Slide 18</vt:lpstr>
      <vt:lpstr>Slide 19</vt:lpstr>
      <vt:lpstr>SUMMARY</vt:lpstr>
      <vt:lpstr>Contact Information</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role of National Mapping Organisations for PI Provision and ensuring PNT Integrity</dc:title>
  <dc:creator>Daniel R. Roman</dc:creator>
  <cp:lastModifiedBy>Daniel R. Roman</cp:lastModifiedBy>
  <cp:revision>7</cp:revision>
  <dcterms:created xsi:type="dcterms:W3CDTF">2014-06-08T00:57:52Z</dcterms:created>
  <dcterms:modified xsi:type="dcterms:W3CDTF">2014-06-13T17:39:52Z</dcterms:modified>
</cp:coreProperties>
</file>