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46"/>
  </p:notesMasterIdLst>
  <p:sldIdLst>
    <p:sldId id="256" r:id="rId3"/>
    <p:sldId id="257" r:id="rId4"/>
    <p:sldId id="288" r:id="rId5"/>
    <p:sldId id="299" r:id="rId6"/>
    <p:sldId id="290" r:id="rId7"/>
    <p:sldId id="300" r:id="rId8"/>
    <p:sldId id="301" r:id="rId9"/>
    <p:sldId id="289" r:id="rId10"/>
    <p:sldId id="303" r:id="rId11"/>
    <p:sldId id="302" r:id="rId12"/>
    <p:sldId id="28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73" r:id="rId22"/>
    <p:sldId id="266" r:id="rId23"/>
    <p:sldId id="267" r:id="rId24"/>
    <p:sldId id="268" r:id="rId25"/>
    <p:sldId id="269" r:id="rId26"/>
    <p:sldId id="270" r:id="rId27"/>
    <p:sldId id="271" r:id="rId28"/>
    <p:sldId id="304" r:id="rId29"/>
    <p:sldId id="274" r:id="rId30"/>
    <p:sldId id="305" r:id="rId31"/>
    <p:sldId id="307" r:id="rId32"/>
    <p:sldId id="306" r:id="rId33"/>
    <p:sldId id="308" r:id="rId34"/>
    <p:sldId id="281" r:id="rId35"/>
    <p:sldId id="291" r:id="rId36"/>
    <p:sldId id="292" r:id="rId37"/>
    <p:sldId id="297" r:id="rId38"/>
    <p:sldId id="293" r:id="rId39"/>
    <p:sldId id="295" r:id="rId40"/>
    <p:sldId id="294" r:id="rId41"/>
    <p:sldId id="298" r:id="rId42"/>
    <p:sldId id="276" r:id="rId43"/>
    <p:sldId id="279" r:id="rId44"/>
    <p:sldId id="272" r:id="rId4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47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4965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5722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73736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43108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0" name="Google Shape;1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84640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9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09777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25588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79800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43025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32013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79036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47724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14613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7168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28948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2381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45391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64806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65834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2D321F-7371-437A-A704-46B8E5B1D4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4000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2496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6423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5799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3568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1304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72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85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13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82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01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616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425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74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7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470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57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A468-B10C-E94D-B4AE-FD48B5E66BC0}" type="datetimeFigureOut">
              <a:rPr lang="en-US" smtClean="0"/>
              <a:t>12/7/2019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6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daniel.prouty@nooa.gov" TargetMode="External"/><Relationship Id="rId4" Type="http://schemas.openxmlformats.org/officeDocument/2006/relationships/hyperlink" Target="mailto:boris.kanazir@noaa.gov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hyperlink" Target="https://beta.ngs.noaa.gov/datasheets/southeastTXValidHeights/index.html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ngs.noaa.gov/FGCS/BlueBook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beta.ngs.noaa.gov/OPUS-Projects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beta.ngs.noaa.gov/OPUS-Projects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ngs.noaa.gov/OPUS/view.jsp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ngs.noaa.gov/GPSonBM/index.shtml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hyperlink" Target="about:blan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457200" y="134566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Geodetic Control</a:t>
            </a:r>
            <a:r>
              <a:rPr lang="en-US" sz="36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smtClean="0">
                <a:latin typeface="Times New Roman"/>
                <a:ea typeface="Times New Roman"/>
                <a:cs typeface="Times New Roman"/>
                <a:sym typeface="Times New Roman"/>
              </a:rPr>
              <a:t>in </a:t>
            </a:r>
            <a:r>
              <a:rPr lang="en-US" sz="3600" b="1" dirty="0">
                <a:latin typeface="Times New Roman"/>
                <a:ea typeface="Times New Roman"/>
                <a:cs typeface="Times New Roman"/>
                <a:sym typeface="Times New Roman"/>
              </a:rPr>
              <a:t>Texas</a:t>
            </a:r>
            <a:endParaRPr sz="36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" name="Google Shape;89;p13"/>
          <p:cNvSpPr txBox="1">
            <a:spLocks noGrp="1"/>
          </p:cNvSpPr>
          <p:nvPr>
            <p:ph type="body" idx="1"/>
          </p:nvPr>
        </p:nvSpPr>
        <p:spPr>
          <a:xfrm>
            <a:off x="685902" y="2604513"/>
            <a:ext cx="7772197" cy="2253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  <a:t>Boris Kanazir, Geodesist, RPLS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sz="14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boris.kanazir@noaa.gov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  <a:t>Daniel Prouty, Ph.D.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  <a:t>Southern Plains Regional Advisor (TX, </a:t>
            </a:r>
            <a:r>
              <a:rPr lang="en-US" sz="1800" dirty="0" smtClean="0">
                <a:latin typeface="Times New Roman"/>
                <a:ea typeface="Times New Roman"/>
                <a:cs typeface="Times New Roman"/>
                <a:sym typeface="Times New Roman"/>
              </a:rPr>
              <a:t>OK)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sz="14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daniel.prouty@nooa.gov</a:t>
            </a:r>
            <a:endParaRPr sz="14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200" dirty="0" smtClean="0">
                <a:latin typeface="Times New Roman"/>
                <a:ea typeface="Times New Roman"/>
                <a:cs typeface="Times New Roman"/>
                <a:sym typeface="Times New Roman"/>
              </a:rPr>
              <a:t>Texas Agencies</a:t>
            </a:r>
            <a:endParaRPr sz="1200" dirty="0"/>
          </a:p>
          <a:p>
            <a:pPr marL="342900" lvl="0" indent="-34290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200" dirty="0" smtClean="0">
                <a:latin typeface="Times New Roman"/>
                <a:ea typeface="Times New Roman"/>
                <a:cs typeface="Times New Roman"/>
                <a:sym typeface="Times New Roman"/>
              </a:rPr>
              <a:t>Austin</a:t>
            </a:r>
            <a:r>
              <a:rPr lang="en-US" sz="12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200" dirty="0" smtClean="0">
                <a:latin typeface="Times New Roman"/>
                <a:ea typeface="Times New Roman"/>
                <a:cs typeface="Times New Roman"/>
                <a:sym typeface="Times New Roman"/>
              </a:rPr>
              <a:t>&amp; Houston</a:t>
            </a: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200" dirty="0" smtClean="0">
                <a:latin typeface="Times New Roman"/>
                <a:ea typeface="Times New Roman"/>
                <a:cs typeface="Times New Roman"/>
                <a:sym typeface="Times New Roman"/>
              </a:rPr>
              <a:t>December, </a:t>
            </a:r>
            <a:r>
              <a:rPr lang="en-US" sz="1200" dirty="0">
                <a:latin typeface="Times New Roman"/>
                <a:ea typeface="Times New Roman"/>
                <a:cs typeface="Times New Roman"/>
                <a:sym typeface="Times New Roman"/>
              </a:rPr>
              <a:t>2019</a:t>
            </a:r>
            <a:endParaRPr sz="1200" dirty="0"/>
          </a:p>
          <a:p>
            <a:pPr marL="342900" lvl="0" indent="-34290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Current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Datums</a:t>
            </a: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of the U.S. and Territories</a:t>
            </a:r>
            <a:endParaRPr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902248"/>
              </p:ext>
            </p:extLst>
          </p:nvPr>
        </p:nvGraphicFramePr>
        <p:xfrm>
          <a:off x="1276996" y="1434200"/>
          <a:ext cx="6590008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5004">
                  <a:extLst>
                    <a:ext uri="{9D8B030D-6E8A-4147-A177-3AD203B41FA5}">
                      <a16:colId xmlns:a16="http://schemas.microsoft.com/office/drawing/2014/main" val="531491012"/>
                    </a:ext>
                  </a:extLst>
                </a:gridCol>
                <a:gridCol w="3295004">
                  <a:extLst>
                    <a:ext uri="{9D8B030D-6E8A-4147-A177-3AD203B41FA5}">
                      <a16:colId xmlns:a16="http://schemas.microsoft.com/office/drawing/2014/main" val="464196565"/>
                    </a:ext>
                  </a:extLst>
                </a:gridCol>
              </a:tblGrid>
              <a:tr h="20534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Current</a:t>
                      </a:r>
                      <a:r>
                        <a:rPr lang="en-US" baseline="0" dirty="0" smtClean="0"/>
                        <a:t> official datum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0013092"/>
                  </a:ext>
                </a:extLst>
              </a:tr>
              <a:tr h="95080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North American Datum of 1983 </a:t>
                      </a:r>
                    </a:p>
                    <a:p>
                      <a:pPr algn="ctr"/>
                      <a:r>
                        <a:rPr lang="en-US" dirty="0" smtClean="0"/>
                        <a:t>(2011/PA11/MA11) epoch 2010.00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This geometric datum allows measurement of positions relative to an ellipsoid model of the Earth (latitude, longitude and ellipsoid height).</a:t>
                      </a:r>
                    </a:p>
                    <a:p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9235771"/>
                  </a:ext>
                </a:extLst>
              </a:tr>
              <a:tr h="78030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North American Vertical Datum of 1988 </a:t>
                      </a:r>
                    </a:p>
                    <a:p>
                      <a:pPr algn="ctr"/>
                      <a:r>
                        <a:rPr lang="en-US" dirty="0" smtClean="0"/>
                        <a:t>(NAVD 88)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This vertical datum allows measurement of land elevations and water depths.</a:t>
                      </a:r>
                    </a:p>
                    <a:p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6284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041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GEOID18 in the Conterminous US</a:t>
            </a:r>
            <a:endParaRPr dirty="0"/>
          </a:p>
        </p:txBody>
      </p:sp>
      <p:pic>
        <p:nvPicPr>
          <p:cNvPr id="95" name="Google Shape;95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75834" y="1200150"/>
            <a:ext cx="4392332" cy="3394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62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GEOID18 GPS on Benchmarks</a:t>
            </a:r>
            <a:endParaRPr dirty="0"/>
          </a:p>
        </p:txBody>
      </p:sp>
      <p:pic>
        <p:nvPicPr>
          <p:cNvPr id="101" name="Google Shape;101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75834" y="1200150"/>
            <a:ext cx="4392332" cy="339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GPS on BM for GEOID18</a:t>
            </a:r>
            <a:endParaRPr/>
          </a:p>
        </p:txBody>
      </p:sp>
      <p:pic>
        <p:nvPicPr>
          <p:cNvPr id="107" name="Google Shape;107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75834" y="1200150"/>
            <a:ext cx="4392332" cy="339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2018 GPS on BM Campaign Results</a:t>
            </a:r>
            <a:endParaRPr/>
          </a:p>
        </p:txBody>
      </p:sp>
      <p:pic>
        <p:nvPicPr>
          <p:cNvPr id="113" name="Google Shape;113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75834" y="1200150"/>
            <a:ext cx="4392332" cy="339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GEOID18 Estimated Uncertainty</a:t>
            </a:r>
            <a:endParaRPr/>
          </a:p>
        </p:txBody>
      </p:sp>
      <p:pic>
        <p:nvPicPr>
          <p:cNvPr id="119" name="Google Shape;119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75834" y="1200150"/>
            <a:ext cx="4392332" cy="339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GEOID18 Gulf Coast Selected Marks</a:t>
            </a:r>
            <a:endParaRPr/>
          </a:p>
        </p:txBody>
      </p:sp>
      <p:pic>
        <p:nvPicPr>
          <p:cNvPr id="125" name="Google Shape;125;p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75834" y="1200150"/>
            <a:ext cx="4392332" cy="339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GPS on BM in Texas</a:t>
            </a:r>
            <a:endParaRPr/>
          </a:p>
        </p:txBody>
      </p:sp>
      <p:pic>
        <p:nvPicPr>
          <p:cNvPr id="131" name="Google Shape;131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75834" y="1200150"/>
            <a:ext cx="4392332" cy="339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GPS on BM in Texas</a:t>
            </a:r>
            <a:endParaRPr/>
          </a:p>
        </p:txBody>
      </p:sp>
      <p:pic>
        <p:nvPicPr>
          <p:cNvPr id="137" name="Google Shape;137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75834" y="1200150"/>
            <a:ext cx="4392332" cy="339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GPS on BM in Houston-Galveston</a:t>
            </a:r>
            <a:endParaRPr/>
          </a:p>
        </p:txBody>
      </p:sp>
      <p:pic>
        <p:nvPicPr>
          <p:cNvPr id="143" name="Google Shape;143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375834" y="1200150"/>
            <a:ext cx="4392332" cy="339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National Geodetic Survey (NGS)</a:t>
            </a: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953" y="1103727"/>
            <a:ext cx="787367" cy="780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60" y="2260397"/>
            <a:ext cx="877752" cy="877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48" y="3520735"/>
            <a:ext cx="943976" cy="9492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2405270" y="1294154"/>
            <a:ext cx="36484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Department of Commerce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(DOC)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2405270" y="2499218"/>
            <a:ext cx="62815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National Oceanic &amp; Atmospheric Administration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(NOAA)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2405270" y="3762098"/>
            <a:ext cx="604600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National Geodetic Survey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(NGS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the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oldest scientific agency in the U.S. Federal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Government!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GEOID18 Post Modeled Residuals</a:t>
            </a:r>
            <a:endParaRPr dirty="0"/>
          </a:p>
        </p:txBody>
      </p:sp>
      <p:pic>
        <p:nvPicPr>
          <p:cNvPr id="143" name="Google Shape;143;p22"/>
          <p:cNvPicPr preferRelativeResize="0">
            <a:picLocks noGrp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34" y="1200150"/>
            <a:ext cx="4392332" cy="3394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976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Houston Case</a:t>
            </a:r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80"/>
              <a:buChar char="•"/>
            </a:pPr>
            <a:r>
              <a:rPr lang="en-US" sz="2480" dirty="0"/>
              <a:t>Harris County Floodplain Reference Marks and Flood Insurance Rate Maps (FIRMs) are referenced to locally defined NAVD88 2001 elevations (not published by NGS)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Char char="•"/>
            </a:pPr>
            <a:r>
              <a:rPr lang="en-US" sz="2480" dirty="0"/>
              <a:t>Elevation errors and outdated maps could have a major effect on flood zones determination and flood risk assessment</a:t>
            </a:r>
            <a:endParaRPr sz="2480" dirty="0"/>
          </a:p>
          <a:p>
            <a:pPr marL="342900" lvl="0" indent="-3429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Char char="•"/>
            </a:pPr>
            <a:r>
              <a:rPr lang="en-US" sz="2480" dirty="0"/>
              <a:t>This highlights the reasons for and the importance of NGS’ shift to time-dependent positioning in the NSRS Modernization in 2022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New 2022 Horizontal Datums</a:t>
            </a:r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NGS will replace NAD83 (non-geocentric) with new geometric reference frame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Defined relationship to global frame</a:t>
            </a:r>
            <a:endParaRPr sz="2000" dirty="0"/>
          </a:p>
          <a:p>
            <a:pPr marL="34290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National Spatial Reference System (NSRS) will be accessed via GNSS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Active geodetic control = CORS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Coordinates in new US reference frames</a:t>
            </a:r>
            <a:endParaRPr dirty="0"/>
          </a:p>
          <a:p>
            <a:pPr marL="742950" lvl="1" indent="-285750" algn="l" rtl="0">
              <a:lnSpc>
                <a:spcPct val="80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0"/>
              <a:buChar char="–"/>
            </a:pPr>
            <a:r>
              <a:rPr lang="en-US" sz="1750" dirty="0"/>
              <a:t>NATRF2022 - North American Terrestrial Reference Frame of 2022</a:t>
            </a:r>
            <a:endParaRPr sz="1750" dirty="0"/>
          </a:p>
          <a:p>
            <a:pPr marL="742950" lvl="1" indent="-285750" algn="l" rtl="0">
              <a:lnSpc>
                <a:spcPct val="80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0"/>
              <a:buChar char="–"/>
            </a:pPr>
            <a:r>
              <a:rPr lang="en-US" sz="1750" dirty="0"/>
              <a:t>PATRF2022 - Pacific Terrestrial Reference Frame of 2022</a:t>
            </a:r>
            <a:endParaRPr sz="1750" dirty="0"/>
          </a:p>
          <a:p>
            <a:pPr marL="742950" lvl="1" indent="-285750" algn="l" rtl="0">
              <a:lnSpc>
                <a:spcPct val="80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0"/>
              <a:buChar char="–"/>
            </a:pPr>
            <a:r>
              <a:rPr lang="en-US" sz="1750" dirty="0"/>
              <a:t>MATRF2022 - Mariana Terrestrial Reference Frame of 2022</a:t>
            </a:r>
            <a:endParaRPr sz="1750" dirty="0"/>
          </a:p>
          <a:p>
            <a:pPr marL="742950" lvl="1" indent="-285750" algn="l" rtl="0">
              <a:lnSpc>
                <a:spcPct val="80000"/>
              </a:lnSpc>
              <a:spcBef>
                <a:spcPts val="350"/>
              </a:spcBef>
              <a:spcAft>
                <a:spcPts val="0"/>
              </a:spcAft>
              <a:buClr>
                <a:schemeClr val="dk1"/>
              </a:buClr>
              <a:buSzPts val="1750"/>
              <a:buChar char="–"/>
            </a:pPr>
            <a:r>
              <a:rPr lang="en-US" sz="1750" dirty="0"/>
              <a:t>CATRF2022 - Caribbean Terrestrial Reference Frame of 2022</a:t>
            </a:r>
            <a:endParaRPr sz="1750" dirty="0"/>
          </a:p>
          <a:p>
            <a:pPr marL="342900" lvl="0" indent="-3429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Transformation tools (NAD83 to new reference frame)</a:t>
            </a: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Existing NAVD88</a:t>
            </a:r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en-US" sz="2960" dirty="0"/>
              <a:t>Relies on local benchmarks – the goal is to fit a new survey to good local control</a:t>
            </a:r>
            <a:endParaRPr sz="2960" dirty="0"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en-US" sz="2960" dirty="0"/>
              <a:t>Limited availability</a:t>
            </a:r>
            <a:endParaRPr dirty="0"/>
          </a:p>
          <a:p>
            <a:pPr marL="742950" lvl="1" indent="-28575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Char char="–"/>
            </a:pPr>
            <a:r>
              <a:rPr lang="en-US" sz="2590" dirty="0"/>
              <a:t>Destroyed benchmarks</a:t>
            </a:r>
            <a:endParaRPr dirty="0"/>
          </a:p>
          <a:p>
            <a:pPr marL="742950" lvl="1" indent="-285750" algn="l" rtl="0">
              <a:lnSpc>
                <a:spcPct val="80000"/>
              </a:lnSpc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ts val="2590"/>
              <a:buChar char="–"/>
            </a:pPr>
            <a:r>
              <a:rPr lang="en-US" sz="2590" dirty="0"/>
              <a:t>Suspect heights – hard to identify good benchmarks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Char char="•"/>
            </a:pPr>
            <a:r>
              <a:rPr lang="en-US" sz="2960" dirty="0"/>
              <a:t>No good mechanism to track vertical motion – this will change in 2022 with the future Geopotential Datum</a:t>
            </a:r>
            <a:endParaRPr sz="2960" dirty="0"/>
          </a:p>
          <a:p>
            <a:pPr marL="342900" lvl="0" indent="-15494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96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New 2022 Vertical Datum</a:t>
            </a:r>
            <a:endParaRPr/>
          </a:p>
        </p:txBody>
      </p:sp>
      <p:sp>
        <p:nvSpPr>
          <p:cNvPr id="167" name="Google Shape;167;p2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NAPGD2022 (dynamic) will replace NAVD88 (static)</a:t>
            </a:r>
            <a:endParaRPr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GNSS and gravimetric geoid</a:t>
            </a:r>
            <a:endParaRPr dirty="0"/>
          </a:p>
          <a:p>
            <a:pPr marL="342900" lvl="0">
              <a:spcBef>
                <a:spcPts val="640"/>
              </a:spcBef>
              <a:buSzPts val="3200"/>
            </a:pPr>
            <a:r>
              <a:rPr lang="en-US" dirty="0" err="1"/>
              <a:t>Orthometric</a:t>
            </a:r>
            <a:r>
              <a:rPr lang="en-US" dirty="0"/>
              <a:t> height = ellipsoid height – geoid height</a:t>
            </a: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 smtClean="0"/>
              <a:t>Time </a:t>
            </a:r>
            <a:r>
              <a:rPr lang="en-US" dirty="0"/>
              <a:t>dependent heights</a:t>
            </a:r>
            <a:endParaRPr dirty="0"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How good is GEOID18</a:t>
            </a:r>
            <a:endParaRPr/>
          </a:p>
        </p:txBody>
      </p:sp>
      <p:sp>
        <p:nvSpPr>
          <p:cNvPr id="173" name="Google Shape;173;p2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As good as the data that was available to NGS when the model was created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NGS wants to get consistency between GEOID18 and published marks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More data = better models, better transformation tools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/>
              <a:t>Good published heights in the SE Texas</a:t>
            </a:r>
            <a:endParaRPr sz="3959"/>
          </a:p>
        </p:txBody>
      </p:sp>
      <p:pic>
        <p:nvPicPr>
          <p:cNvPr id="179" name="Google Shape;179;p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1349874"/>
            <a:ext cx="4038600" cy="3094627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8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70"/>
              <a:buChar char="•"/>
            </a:pPr>
            <a:r>
              <a:rPr lang="en-US" sz="2170" dirty="0"/>
              <a:t>The box </a:t>
            </a:r>
            <a:r>
              <a:rPr lang="en-US" sz="2170" dirty="0" smtClean="0"/>
              <a:t>includes approximately </a:t>
            </a:r>
            <a:r>
              <a:rPr lang="en-US" sz="2170" dirty="0"/>
              <a:t>7,500 marks in the NGS database</a:t>
            </a:r>
            <a:endParaRPr sz="2170" dirty="0"/>
          </a:p>
          <a:p>
            <a:pPr marL="342900" lvl="0" indent="-34290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Char char="•"/>
            </a:pPr>
            <a:r>
              <a:rPr lang="en-US" sz="2170" dirty="0"/>
              <a:t>More than 4,000 heights created by VERTCON (Vertical Datum Conversion) =</a:t>
            </a:r>
            <a:r>
              <a:rPr lang="en-US" sz="2170" dirty="0" smtClean="0"/>
              <a:t> </a:t>
            </a:r>
            <a:r>
              <a:rPr lang="en-US" sz="2170" dirty="0"/>
              <a:t>suspect heights!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434"/>
              </a:spcBef>
              <a:spcAft>
                <a:spcPts val="0"/>
              </a:spcAft>
              <a:buClr>
                <a:schemeClr val="dk1"/>
              </a:buClr>
              <a:buSzPts val="2170"/>
              <a:buChar char="•"/>
            </a:pPr>
            <a:r>
              <a:rPr lang="en-US" sz="2170" dirty="0"/>
              <a:t>Only </a:t>
            </a:r>
            <a:r>
              <a:rPr lang="en-US" sz="2170" dirty="0" smtClean="0"/>
              <a:t>28 </a:t>
            </a:r>
            <a:r>
              <a:rPr lang="en-US" sz="2170" dirty="0"/>
              <a:t>marks out of 7,500 in this box are considered to have good heights!</a:t>
            </a:r>
            <a:endParaRPr sz="217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GPS-derived </a:t>
            </a:r>
            <a:r>
              <a:rPr lang="en-US" sz="3959" dirty="0" err="1" smtClean="0"/>
              <a:t>Orthometric</a:t>
            </a:r>
            <a:r>
              <a:rPr lang="en-US" sz="3959" dirty="0" smtClean="0"/>
              <a:t> Heights</a:t>
            </a:r>
            <a:endParaRPr sz="3959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They rely on the following three elements:</a:t>
            </a:r>
          </a:p>
          <a:p>
            <a:pPr lvl="1"/>
            <a:r>
              <a:rPr lang="en-US" dirty="0" smtClean="0"/>
              <a:t>Ellipsoid Height – from GPS survey</a:t>
            </a:r>
          </a:p>
          <a:p>
            <a:pPr lvl="1"/>
            <a:r>
              <a:rPr lang="en-US" dirty="0"/>
              <a:t>Geoid Height – from current GEOID18 </a:t>
            </a:r>
            <a:r>
              <a:rPr lang="en-US" dirty="0" smtClean="0"/>
              <a:t>model</a:t>
            </a:r>
            <a:endParaRPr lang="en-US" dirty="0"/>
          </a:p>
          <a:p>
            <a:pPr lvl="1"/>
            <a:r>
              <a:rPr lang="en-US" dirty="0" smtClean="0"/>
              <a:t>NAVD 88 existing control (if available)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59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/>
              <a:t>Good heights in the US - 30 km buffer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36" y="1063229"/>
            <a:ext cx="7897327" cy="368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8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Can I just use LiDAR and OPUS?</a:t>
            </a:r>
            <a:endParaRPr sz="3959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It really depends. Assume scenario where you are working on a project in the southeast Texas outside of 30 km buffer:</a:t>
            </a:r>
          </a:p>
          <a:p>
            <a:pPr lvl="1"/>
            <a:r>
              <a:rPr lang="en-US" dirty="0" smtClean="0"/>
              <a:t>Relative accuracy of your LiDAR dataset (95% confidence) ≈ 10 cm</a:t>
            </a:r>
          </a:p>
          <a:p>
            <a:pPr lvl="1"/>
            <a:r>
              <a:rPr lang="en-US" dirty="0" smtClean="0"/>
              <a:t>GEOID18 accuracy in that area (95 % confidence) </a:t>
            </a:r>
            <a:r>
              <a:rPr lang="en-US" dirty="0"/>
              <a:t>≈ </a:t>
            </a:r>
            <a:r>
              <a:rPr lang="en-US" dirty="0" smtClean="0"/>
              <a:t>7 cm (AT BEST!)</a:t>
            </a:r>
          </a:p>
          <a:p>
            <a:pPr lvl="1"/>
            <a:r>
              <a:rPr lang="en-US" dirty="0" smtClean="0"/>
              <a:t>OPUS-derived ellipsoid </a:t>
            </a:r>
            <a:r>
              <a:rPr lang="en-US" dirty="0"/>
              <a:t>height </a:t>
            </a:r>
            <a:r>
              <a:rPr lang="en-US" dirty="0" smtClean="0"/>
              <a:t>for 2 </a:t>
            </a:r>
            <a:r>
              <a:rPr lang="en-US" dirty="0" err="1" smtClean="0"/>
              <a:t>hr</a:t>
            </a:r>
            <a:r>
              <a:rPr lang="en-US" dirty="0" smtClean="0"/>
              <a:t> occupation (95% confidence) </a:t>
            </a:r>
            <a:r>
              <a:rPr lang="en-US" dirty="0"/>
              <a:t>≈ </a:t>
            </a:r>
            <a:r>
              <a:rPr lang="en-US" dirty="0" smtClean="0"/>
              <a:t>5 cm</a:t>
            </a:r>
          </a:p>
          <a:p>
            <a:pPr lvl="2"/>
            <a:r>
              <a:rPr lang="en-US" dirty="0" smtClean="0"/>
              <a:t>NOTE: peak-to-peak errors provided by OPUS can be used to estimate standard deviation (1 sigma) </a:t>
            </a:r>
            <a:r>
              <a:rPr lang="en-US" dirty="0"/>
              <a:t>- peak-to-peak </a:t>
            </a:r>
            <a:r>
              <a:rPr lang="en-US" dirty="0" smtClean="0"/>
              <a:t>range is </a:t>
            </a:r>
            <a:r>
              <a:rPr lang="en-US" dirty="0"/>
              <a:t>a </a:t>
            </a:r>
            <a:r>
              <a:rPr lang="en-US" dirty="0" smtClean="0"/>
              <a:t>approximately </a:t>
            </a:r>
            <a:r>
              <a:rPr lang="en-US" dirty="0"/>
              <a:t>70% </a:t>
            </a:r>
            <a:r>
              <a:rPr lang="en-US" dirty="0" smtClean="0"/>
              <a:t>larger than 1 sigma</a:t>
            </a:r>
            <a:endParaRPr lang="en-US" dirty="0"/>
          </a:p>
          <a:p>
            <a:r>
              <a:rPr lang="en-US" dirty="0" smtClean="0"/>
              <a:t>Combined error </a:t>
            </a:r>
            <a:r>
              <a:rPr lang="en-US" dirty="0"/>
              <a:t>is </a:t>
            </a:r>
            <a:r>
              <a:rPr lang="en-US" dirty="0" smtClean="0"/>
              <a:t>around 15 cm or 6 inches!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66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NGS Mission</a:t>
            </a:r>
            <a:endParaRPr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define, </a:t>
            </a:r>
            <a:r>
              <a:rPr lang="en-US" dirty="0" smtClean="0"/>
              <a:t>maintain, </a:t>
            </a:r>
            <a:r>
              <a:rPr lang="en-US" dirty="0"/>
              <a:t>and provide access to the National Spatial Reference System (NSRS) to meet our Nation’s economic, social, and environmental needs</a:t>
            </a:r>
          </a:p>
        </p:txBody>
      </p:sp>
    </p:spTree>
    <p:extLst>
      <p:ext uri="{BB962C8B-B14F-4D97-AF65-F5344CB8AC3E}">
        <p14:creationId xmlns:p14="http://schemas.microsoft.com/office/powerpoint/2010/main" val="22677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15 cm is difference between MSL &amp; MHW!</a:t>
            </a:r>
            <a:endParaRPr sz="3959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79583" y="1200150"/>
            <a:ext cx="6984834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34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You can use different resources, but…</a:t>
            </a:r>
            <a:endParaRPr sz="3959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You need good heights!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1554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History of Leveling in the U.S.</a:t>
            </a:r>
            <a:endParaRPr sz="3959" dirty="0"/>
          </a:p>
        </p:txBody>
      </p:sp>
      <p:pic>
        <p:nvPicPr>
          <p:cNvPr id="167" name="E5C718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3038" y="1200150"/>
            <a:ext cx="6256337" cy="3394075"/>
          </a:xfrm>
        </p:spPr>
      </p:pic>
    </p:spTree>
    <p:extLst>
      <p:ext uri="{BB962C8B-B14F-4D97-AF65-F5344CB8AC3E}">
        <p14:creationId xmlns:p14="http://schemas.microsoft.com/office/powerpoint/2010/main" val="335454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7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What is NGS doing about it now?</a:t>
            </a:r>
            <a:endParaRPr sz="3959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664" y="995588"/>
            <a:ext cx="3062672" cy="414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1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What is NGS doing about it now?</a:t>
            </a:r>
            <a:endParaRPr sz="3959" dirty="0"/>
          </a:p>
        </p:txBody>
      </p:sp>
      <p:pic>
        <p:nvPicPr>
          <p:cNvPr id="7" name="Content Placeholder 9">
            <a:hlinkClick r:id="rId4"/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2330596" y="1063229"/>
            <a:ext cx="4482808" cy="40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1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What can Texas do about it?</a:t>
            </a:r>
            <a:endParaRPr sz="3959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Densify geodetic control (with good heights) by conducting new Leveling &amp; GPS projects</a:t>
            </a:r>
          </a:p>
          <a:p>
            <a:pPr lvl="1"/>
            <a:r>
              <a:rPr lang="en-US" dirty="0" smtClean="0"/>
              <a:t>Submit data for inclusion into the NSRS (</a:t>
            </a:r>
            <a:r>
              <a:rPr lang="en-US" dirty="0" smtClean="0">
                <a:hlinkClick r:id="rId4"/>
              </a:rPr>
              <a:t>FCGS Bluebook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Update elevations on a </a:t>
            </a:r>
            <a:r>
              <a:rPr lang="en-US" dirty="0"/>
              <a:t>select set of </a:t>
            </a:r>
            <a:r>
              <a:rPr lang="en-US" dirty="0" smtClean="0"/>
              <a:t>marks (where good heights don’t exist)</a:t>
            </a:r>
          </a:p>
          <a:p>
            <a:pPr lvl="1"/>
            <a:r>
              <a:rPr lang="en-US" dirty="0" smtClean="0"/>
              <a:t>Improved </a:t>
            </a:r>
            <a:r>
              <a:rPr lang="en-US" dirty="0"/>
              <a:t>survey network </a:t>
            </a:r>
            <a:r>
              <a:rPr lang="en-US" dirty="0" smtClean="0"/>
              <a:t>will provide </a:t>
            </a:r>
            <a:r>
              <a:rPr lang="en-US" dirty="0"/>
              <a:t>enhancements for rebuilding and improvement of infrastructure in the area</a:t>
            </a:r>
          </a:p>
          <a:p>
            <a:pPr lvl="1"/>
            <a:r>
              <a:rPr lang="en-US" dirty="0" smtClean="0"/>
              <a:t>It will help with flood </a:t>
            </a:r>
            <a:r>
              <a:rPr lang="en-US" dirty="0"/>
              <a:t>plain management, flood hazard identification and risk assessment, elevation certificates</a:t>
            </a:r>
            <a:r>
              <a:rPr lang="en-US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3383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How can NGS support these efforts?</a:t>
            </a:r>
            <a:endParaRPr sz="3959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NGS can provide:</a:t>
            </a:r>
          </a:p>
          <a:p>
            <a:pPr lvl="1"/>
            <a:r>
              <a:rPr lang="en-US" dirty="0" smtClean="0"/>
              <a:t>Trainings</a:t>
            </a:r>
          </a:p>
          <a:p>
            <a:pPr lvl="1"/>
            <a:r>
              <a:rPr lang="en-US" dirty="0" smtClean="0"/>
              <a:t>Technical support</a:t>
            </a:r>
          </a:p>
          <a:p>
            <a:pPr lvl="1"/>
            <a:r>
              <a:rPr lang="en-US" dirty="0" smtClean="0"/>
              <a:t>Projects QA/QC</a:t>
            </a:r>
          </a:p>
          <a:p>
            <a:pPr lvl="1"/>
            <a:r>
              <a:rPr lang="en-US" dirty="0" smtClean="0"/>
              <a:t>Analyzing, ingesting and storing new data</a:t>
            </a:r>
          </a:p>
          <a:p>
            <a:pPr lvl="1"/>
            <a:r>
              <a:rPr lang="en-US" dirty="0" smtClean="0"/>
              <a:t>Online tools to access the NSRS</a:t>
            </a:r>
          </a:p>
          <a:p>
            <a:r>
              <a:rPr lang="en-US" dirty="0" smtClean="0"/>
              <a:t>NGS cannot conduct field work for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93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What tools can Texas use?</a:t>
            </a:r>
            <a:endParaRPr sz="3959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hlinkClick r:id="rId4"/>
              </a:rPr>
              <a:t>BETA OPUS Projects</a:t>
            </a:r>
            <a:r>
              <a:rPr lang="en-US" dirty="0" smtClean="0"/>
              <a:t> - New way of </a:t>
            </a:r>
            <a:r>
              <a:rPr lang="en-US" dirty="0" err="1" smtClean="0"/>
              <a:t>Bluebooking</a:t>
            </a:r>
            <a:r>
              <a:rPr lang="en-US" dirty="0" smtClean="0"/>
              <a:t>!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akes </a:t>
            </a:r>
            <a:r>
              <a:rPr lang="en-US" dirty="0" err="1" smtClean="0"/>
              <a:t>bluebooking</a:t>
            </a:r>
            <a:r>
              <a:rPr lang="en-US" dirty="0" smtClean="0"/>
              <a:t> process easier </a:t>
            </a:r>
            <a:r>
              <a:rPr lang="en-US" dirty="0"/>
              <a:t>and less </a:t>
            </a:r>
            <a:r>
              <a:rPr lang="en-US" dirty="0" smtClean="0"/>
              <a:t>intimidating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rovides </a:t>
            </a:r>
            <a:r>
              <a:rPr lang="en-US" dirty="0"/>
              <a:t>an interactive visual </a:t>
            </a:r>
            <a:r>
              <a:rPr lang="en-US" dirty="0" smtClean="0"/>
              <a:t>interface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utomates </a:t>
            </a:r>
            <a:r>
              <a:rPr lang="en-US" dirty="0"/>
              <a:t>the processing and creation of </a:t>
            </a:r>
            <a:r>
              <a:rPr lang="en-US" dirty="0" smtClean="0"/>
              <a:t>complex files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rovides </a:t>
            </a:r>
            <a:r>
              <a:rPr lang="en-US" dirty="0"/>
              <a:t>improved QA/QC process and better display &amp; visualization of </a:t>
            </a:r>
            <a:r>
              <a:rPr lang="en-US" dirty="0" smtClean="0"/>
              <a:t>statistics</a:t>
            </a:r>
          </a:p>
        </p:txBody>
      </p:sp>
    </p:spTree>
    <p:extLst>
      <p:ext uri="{BB962C8B-B14F-4D97-AF65-F5344CB8AC3E}">
        <p14:creationId xmlns:p14="http://schemas.microsoft.com/office/powerpoint/2010/main" val="394240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What tools can Texas use?</a:t>
            </a:r>
            <a:endParaRPr sz="3959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hlinkClick r:id="rId4"/>
              </a:rPr>
              <a:t>BETA OPUS Projects</a:t>
            </a:r>
            <a:endParaRPr lang="en-US" dirty="0" smtClean="0"/>
          </a:p>
          <a:p>
            <a:pPr lvl="1"/>
            <a:r>
              <a:rPr lang="en-US" dirty="0" smtClean="0"/>
              <a:t>It </a:t>
            </a:r>
            <a:r>
              <a:rPr lang="en-US" dirty="0"/>
              <a:t>requires minimum of two 2-hours sessions for your </a:t>
            </a:r>
            <a:r>
              <a:rPr lang="en-US" dirty="0" smtClean="0"/>
              <a:t>stations</a:t>
            </a:r>
            <a:endParaRPr lang="en-US" dirty="0"/>
          </a:p>
          <a:p>
            <a:pPr lvl="1"/>
            <a:r>
              <a:rPr lang="en-US" dirty="0" smtClean="0"/>
              <a:t>It </a:t>
            </a:r>
            <a:r>
              <a:rPr lang="en-US" dirty="0"/>
              <a:t>is used for submitting static, campaign-style GNSS surveys resulting in network survey solution intended for inclusion in the NGS database</a:t>
            </a:r>
          </a:p>
          <a:p>
            <a:pPr lvl="1"/>
            <a:r>
              <a:rPr lang="en-US" dirty="0" smtClean="0"/>
              <a:t>New stations </a:t>
            </a:r>
            <a:r>
              <a:rPr lang="en-US" dirty="0"/>
              <a:t>will have published adjusted position on a datasheet</a:t>
            </a:r>
          </a:p>
        </p:txBody>
      </p:sp>
    </p:spTree>
    <p:extLst>
      <p:ext uri="{BB962C8B-B14F-4D97-AF65-F5344CB8AC3E}">
        <p14:creationId xmlns:p14="http://schemas.microsoft.com/office/powerpoint/2010/main" val="284292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What tools can Texas use?</a:t>
            </a:r>
            <a:endParaRPr sz="3959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4"/>
              </a:rPr>
              <a:t>OPUS Shared Solutions</a:t>
            </a:r>
            <a:endParaRPr lang="en-US" dirty="0" smtClean="0"/>
          </a:p>
          <a:p>
            <a:pPr lvl="1"/>
            <a:r>
              <a:rPr lang="en-US" dirty="0" smtClean="0"/>
              <a:t>Your </a:t>
            </a:r>
            <a:r>
              <a:rPr lang="en-US" dirty="0"/>
              <a:t>GPS data </a:t>
            </a:r>
            <a:r>
              <a:rPr lang="en-US" dirty="0" smtClean="0"/>
              <a:t>file </a:t>
            </a:r>
            <a:r>
              <a:rPr lang="en-US" dirty="0"/>
              <a:t>must be 4 hours or </a:t>
            </a:r>
            <a:r>
              <a:rPr lang="en-US" dirty="0" smtClean="0"/>
              <a:t>longer</a:t>
            </a:r>
          </a:p>
          <a:p>
            <a:pPr lvl="1"/>
            <a:r>
              <a:rPr lang="en-US" dirty="0" smtClean="0"/>
              <a:t>This </a:t>
            </a:r>
            <a:r>
              <a:rPr lang="en-US" dirty="0"/>
              <a:t>is not network survey solution intended for inclusion in the NGS database and it will not result in adjusted position on a datasheet </a:t>
            </a:r>
            <a:endParaRPr lang="en-US" dirty="0" smtClean="0"/>
          </a:p>
          <a:p>
            <a:pPr lvl="1"/>
            <a:r>
              <a:rPr lang="en-US" dirty="0" smtClean="0"/>
              <a:t>This </a:t>
            </a:r>
            <a:r>
              <a:rPr lang="en-US" dirty="0"/>
              <a:t>solution will be in OPUS database and new station will have OPUS shared </a:t>
            </a:r>
            <a:r>
              <a:rPr lang="en-US" dirty="0" smtClean="0"/>
              <a:t>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53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dirty="0" smtClean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National Spatial Reference System (NSRS)</a:t>
            </a:r>
            <a:endParaRPr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Latitude</a:t>
            </a:r>
          </a:p>
          <a:p>
            <a:r>
              <a:rPr lang="en-US" dirty="0" smtClean="0"/>
              <a:t>Longitude</a:t>
            </a:r>
          </a:p>
          <a:p>
            <a:r>
              <a:rPr lang="en-US" dirty="0" smtClean="0"/>
              <a:t>Height</a:t>
            </a:r>
          </a:p>
          <a:p>
            <a:r>
              <a:rPr lang="en-US" dirty="0" smtClean="0"/>
              <a:t>Scale</a:t>
            </a:r>
          </a:p>
          <a:p>
            <a:r>
              <a:rPr lang="en-US" dirty="0" smtClean="0"/>
              <a:t>Gravity</a:t>
            </a:r>
          </a:p>
          <a:p>
            <a:r>
              <a:rPr lang="en-US" dirty="0" smtClean="0"/>
              <a:t>Orientation</a:t>
            </a:r>
          </a:p>
          <a:p>
            <a:r>
              <a:rPr lang="en-US" dirty="0"/>
              <a:t>H</a:t>
            </a:r>
            <a:r>
              <a:rPr lang="en-US" dirty="0" smtClean="0"/>
              <a:t>ow </a:t>
            </a:r>
            <a:r>
              <a:rPr lang="en-US" dirty="0" smtClean="0"/>
              <a:t>these values change over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96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n-US" sz="3959" dirty="0" smtClean="0"/>
              <a:t>What tools can Texas use?</a:t>
            </a:r>
            <a:endParaRPr sz="3959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4"/>
              </a:rPr>
              <a:t>GPS on Bench Marks</a:t>
            </a:r>
            <a:endParaRPr lang="en-US" dirty="0" smtClean="0"/>
          </a:p>
          <a:p>
            <a:pPr lvl="1"/>
            <a:r>
              <a:rPr lang="en-US" dirty="0" smtClean="0"/>
              <a:t>2022 Transformation Tool campaign</a:t>
            </a:r>
          </a:p>
          <a:p>
            <a:pPr lvl="1"/>
            <a:r>
              <a:rPr lang="en-US" dirty="0" smtClean="0"/>
              <a:t>To </a:t>
            </a:r>
            <a:r>
              <a:rPr lang="en-US" dirty="0"/>
              <a:t>provide a mapping-grade transformation between the current and new </a:t>
            </a:r>
            <a:r>
              <a:rPr lang="en-US" dirty="0" err="1"/>
              <a:t>datums</a:t>
            </a:r>
            <a:endParaRPr lang="en-US" dirty="0"/>
          </a:p>
          <a:p>
            <a:pPr lvl="1"/>
            <a:r>
              <a:rPr lang="en-US" dirty="0"/>
              <a:t>Users are encouraged to submit GPS data on existing bench marks to improve the quality of the transformation in their local </a:t>
            </a:r>
            <a:r>
              <a:rPr lang="en-US" dirty="0" smtClean="0"/>
              <a:t>areas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81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/>
              <a:t>GPS on Bench Marks Web Map</a:t>
            </a:r>
            <a:endParaRPr dirty="0"/>
          </a:p>
        </p:txBody>
      </p:sp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063229"/>
            <a:ext cx="720090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32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1"/>
            <a:ext cx="9144000" cy="1051559"/>
          </a:xfrm>
        </p:spPr>
        <p:txBody>
          <a:bodyPr>
            <a:noAutofit/>
          </a:bodyPr>
          <a:lstStyle/>
          <a:p>
            <a:r>
              <a:rPr lang="en-US" sz="3600" dirty="0"/>
              <a:t>Which Marks First? How Many Observations?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715" y="1309254"/>
            <a:ext cx="8720570" cy="3434999"/>
          </a:xfrm>
        </p:spPr>
        <p:txBody>
          <a:bodyPr>
            <a:normAutofit/>
          </a:bodyPr>
          <a:lstStyle/>
          <a:p>
            <a:pPr fontAlgn="base"/>
            <a:r>
              <a:rPr lang="en-US" sz="2100" dirty="0"/>
              <a:t>Marks are classified as Priority A or B</a:t>
            </a:r>
          </a:p>
          <a:p>
            <a:pPr lvl="1" fontAlgn="base"/>
            <a:r>
              <a:rPr lang="en-US" sz="1800" dirty="0"/>
              <a:t>Priority A marks meet quality standards for use in the transformation tool</a:t>
            </a:r>
          </a:p>
          <a:p>
            <a:pPr lvl="1" fontAlgn="base"/>
            <a:r>
              <a:rPr lang="en-US" sz="1800" dirty="0"/>
              <a:t> Priority B marks are lower quality marks, less likely to be used to make the tool, but may be used to test the tool</a:t>
            </a:r>
          </a:p>
          <a:p>
            <a:pPr fontAlgn="base"/>
            <a:r>
              <a:rPr lang="en-US" sz="2100" dirty="0"/>
              <a:t>NGS needs 2 consistent GPS observations on a mark to use it in the tool. </a:t>
            </a:r>
            <a:r>
              <a:rPr lang="en-US" sz="2100" dirty="0" smtClean="0"/>
              <a:t>At </a:t>
            </a:r>
            <a:r>
              <a:rPr lang="en-US" sz="2100" dirty="0"/>
              <a:t>least on observation within last 5 years (since 2014)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716" y="3282387"/>
            <a:ext cx="3431427" cy="18611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1714" y="3281149"/>
            <a:ext cx="55537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 fontAlgn="base">
              <a:buClrTx/>
              <a:buFont typeface="Arial" panose="020B0604020202020204" pitchFamily="34" charset="0"/>
              <a:buChar char="•"/>
            </a:pPr>
            <a:r>
              <a:rPr lang="en-US" sz="21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List and map indicate whether 1 or 2 observations are requested</a:t>
            </a:r>
            <a:endParaRPr lang="en-US" sz="27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7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40"/>
              <a:buFont typeface="Times New Roman"/>
              <a:buNone/>
            </a:pPr>
            <a:r>
              <a:rPr lang="en-US" sz="324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Contact your NGS Regional Geodetic Advisor</a:t>
            </a:r>
            <a:endParaRPr sz="3959"/>
          </a:p>
        </p:txBody>
      </p:sp>
      <p:pic>
        <p:nvPicPr>
          <p:cNvPr id="186" name="Google Shape;186;p29">
            <a:hlinkClick r:id="rId4"/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2343245" y="1200150"/>
            <a:ext cx="4457509" cy="3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/>
          <p:nvPr/>
        </p:nvSpPr>
        <p:spPr>
          <a:xfrm>
            <a:off x="6796384" y="2181225"/>
            <a:ext cx="2286096" cy="2355850"/>
          </a:xfrm>
          <a:prstGeom prst="wedgeRectCallout">
            <a:avLst>
              <a:gd name="adj1" fmla="val -156086"/>
              <a:gd name="adj2" fmla="val 11355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87127" y="2259013"/>
            <a:ext cx="2104610" cy="2200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Geodesy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science of accurately measuring and understanding the Earth's geometric shape, orientation in space, and gravity field</a:t>
            </a:r>
          </a:p>
          <a:p>
            <a:r>
              <a:rPr lang="en-US" dirty="0"/>
              <a:t>It is a foundational science that defines positions and heights for geodetic </a:t>
            </a:r>
            <a:r>
              <a:rPr lang="en-US" dirty="0" smtClean="0"/>
              <a:t>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94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Ellipsoid</a:t>
            </a:r>
            <a:endParaRPr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577959" y="1200151"/>
            <a:ext cx="2761728" cy="297205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Ellipsoid is a mathematical figure that approximates Earth’s surface </a:t>
            </a:r>
          </a:p>
          <a:p>
            <a:r>
              <a:rPr lang="en-US" dirty="0" smtClean="0"/>
              <a:t>It is created </a:t>
            </a:r>
            <a:r>
              <a:rPr lang="en-US" dirty="0"/>
              <a:t>by rotating an ellipse around its shorter </a:t>
            </a:r>
            <a:r>
              <a:rPr lang="en-US" dirty="0" smtClean="0"/>
              <a:t>axis</a:t>
            </a:r>
          </a:p>
          <a:p>
            <a:r>
              <a:rPr lang="en-US" dirty="0" smtClean="0"/>
              <a:t>It is used by GPS to measure ellipsoid height relative to the reference ellipsoid surface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33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Geoid</a:t>
            </a:r>
            <a:endParaRPr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equipotential surface of the Earth’s gravity field which best fits, in a least square sense, global mean sea level</a:t>
            </a:r>
          </a:p>
          <a:p>
            <a:r>
              <a:rPr lang="en-US" dirty="0"/>
              <a:t>Geoid </a:t>
            </a:r>
            <a:r>
              <a:rPr lang="en-US" dirty="0" smtClean="0"/>
              <a:t>models are used </a:t>
            </a:r>
            <a:r>
              <a:rPr lang="en-US" dirty="0"/>
              <a:t>to transform between ellipsoidal and vertical </a:t>
            </a:r>
            <a:r>
              <a:rPr lang="en-US" dirty="0" err="1"/>
              <a:t>datums</a:t>
            </a:r>
            <a:endParaRPr lang="en-US" dirty="0"/>
          </a:p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116974" y="1537661"/>
            <a:ext cx="2719052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1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Relationship of Heights</a:t>
            </a:r>
            <a:endParaRPr dirty="0"/>
          </a:p>
        </p:txBody>
      </p:sp>
      <p:graphicFrame>
        <p:nvGraphicFramePr>
          <p:cNvPr id="4" name="Objec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655616"/>
              </p:ext>
            </p:extLst>
          </p:nvPr>
        </p:nvGraphicFramePr>
        <p:xfrm>
          <a:off x="1191389" y="914400"/>
          <a:ext cx="6761221" cy="422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Slide" r:id="rId5" imgW="634959" imgH="474942" progId="PowerPoint.Slide.8">
                  <p:embed/>
                </p:oleObj>
              </mc:Choice>
              <mc:Fallback>
                <p:oleObj name="Slide" r:id="rId5" imgW="634959" imgH="474942" progId="PowerPoint.Slide.8">
                  <p:embed/>
                  <p:pic>
                    <p:nvPicPr>
                      <p:cNvPr id="27651" name="Object 1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2260" b="4459"/>
                      <a:stretch>
                        <a:fillRect/>
                      </a:stretch>
                    </p:blipFill>
                    <p:spPr bwMode="auto">
                      <a:xfrm>
                        <a:off x="1191389" y="914400"/>
                        <a:ext cx="6761221" cy="422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353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Times New Roman"/>
              <a:buNone/>
            </a:pPr>
            <a:r>
              <a:rPr lang="en-US" sz="3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Geodetic </a:t>
            </a:r>
            <a:r>
              <a:rPr lang="en-US" sz="36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Datums</a:t>
            </a:r>
            <a:endParaRPr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geodetic datum or reference frame is an abstract coordinate system with a reference surface (such as sea level) that serves to provide known locations to begin surveys and create maps.</a:t>
            </a:r>
          </a:p>
        </p:txBody>
      </p:sp>
    </p:spTree>
    <p:extLst>
      <p:ext uri="{BB962C8B-B14F-4D97-AF65-F5344CB8AC3E}">
        <p14:creationId xmlns:p14="http://schemas.microsoft.com/office/powerpoint/2010/main" val="184511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1293</TotalTime>
  <Words>1333</Words>
  <Application>Microsoft Office PowerPoint</Application>
  <PresentationFormat>On-screen Show (16:9)</PresentationFormat>
  <Paragraphs>156</Paragraphs>
  <Slides>43</Slides>
  <Notes>43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Times New Roman</vt:lpstr>
      <vt:lpstr>Office Theme</vt:lpstr>
      <vt:lpstr>1_Office Theme</vt:lpstr>
      <vt:lpstr>Slide</vt:lpstr>
      <vt:lpstr>Geodetic Control in Texas</vt:lpstr>
      <vt:lpstr>National Geodetic Survey (NGS)</vt:lpstr>
      <vt:lpstr>NGS Mission</vt:lpstr>
      <vt:lpstr>National Spatial Reference System (NSRS)</vt:lpstr>
      <vt:lpstr>What is Geodesy</vt:lpstr>
      <vt:lpstr>What is Ellipsoid</vt:lpstr>
      <vt:lpstr>What is Geoid</vt:lpstr>
      <vt:lpstr>Relationship of Heights</vt:lpstr>
      <vt:lpstr>Geodetic Datums</vt:lpstr>
      <vt:lpstr>Current Datums of the U.S. and Territories</vt:lpstr>
      <vt:lpstr>GEOID18 in the Conterminous US</vt:lpstr>
      <vt:lpstr>GEOID18 GPS on Benchmarks</vt:lpstr>
      <vt:lpstr>New GPS on BM for GEOID18</vt:lpstr>
      <vt:lpstr>2018 GPS on BM Campaign Results</vt:lpstr>
      <vt:lpstr>GEOID18 Estimated Uncertainty</vt:lpstr>
      <vt:lpstr>GEOID18 Gulf Coast Selected Marks</vt:lpstr>
      <vt:lpstr>GPS on BM in Texas</vt:lpstr>
      <vt:lpstr>GPS on BM in Texas</vt:lpstr>
      <vt:lpstr>GPS on BM in Houston-Galveston</vt:lpstr>
      <vt:lpstr>GEOID18 Post Modeled Residuals</vt:lpstr>
      <vt:lpstr>Houston Case</vt:lpstr>
      <vt:lpstr>New 2022 Horizontal Datums</vt:lpstr>
      <vt:lpstr>Existing NAVD88</vt:lpstr>
      <vt:lpstr>New 2022 Vertical Datum</vt:lpstr>
      <vt:lpstr>How good is GEOID18</vt:lpstr>
      <vt:lpstr>Good published heights in the SE Texas</vt:lpstr>
      <vt:lpstr>GPS-derived Orthometric Heights</vt:lpstr>
      <vt:lpstr>Good heights in the US - 30 km buffer</vt:lpstr>
      <vt:lpstr>Can I just use LiDAR and OPUS?</vt:lpstr>
      <vt:lpstr>15 cm is difference between MSL &amp; MHW!</vt:lpstr>
      <vt:lpstr>You can use different resources, but…</vt:lpstr>
      <vt:lpstr>History of Leveling in the U.S.</vt:lpstr>
      <vt:lpstr>What is NGS doing about it now?</vt:lpstr>
      <vt:lpstr>What is NGS doing about it now?</vt:lpstr>
      <vt:lpstr>What can Texas do about it?</vt:lpstr>
      <vt:lpstr>How can NGS support these efforts?</vt:lpstr>
      <vt:lpstr>What tools can Texas use?</vt:lpstr>
      <vt:lpstr>What tools can Texas use?</vt:lpstr>
      <vt:lpstr>What tools can Texas use?</vt:lpstr>
      <vt:lpstr>What tools can Texas use?</vt:lpstr>
      <vt:lpstr>GPS on Bench Marks Web Map</vt:lpstr>
      <vt:lpstr>Which Marks First? How Many Observations? </vt:lpstr>
      <vt:lpstr>Contact your NGS Regional Geodetic Advisor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Geodetic Control &amp; New Datums in Texas</dc:title>
  <cp:lastModifiedBy>Boris Kanazir</cp:lastModifiedBy>
  <cp:revision>81</cp:revision>
  <dcterms:modified xsi:type="dcterms:W3CDTF">2019-12-08T04:54:04Z</dcterms:modified>
</cp:coreProperties>
</file>