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5" r:id="rId9"/>
    <p:sldId id="264"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000" autoAdjust="0"/>
  </p:normalViewPr>
  <p:slideViewPr>
    <p:cSldViewPr snapToGrid="0" snapToObjects="1">
      <p:cViewPr varScale="1">
        <p:scale>
          <a:sx n="112" d="100"/>
          <a:sy n="112" d="100"/>
        </p:scale>
        <p:origin x="1506" y="102"/>
      </p:cViewPr>
      <p:guideLst>
        <p:guide orient="horz" pos="1620"/>
        <p:guide pos="2880"/>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0A81C9-1DE9-40D0-B323-06100C00E747}" type="datetimeFigureOut">
              <a:rPr lang="en-US" smtClean="0"/>
              <a:t>05/05/2021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F8C030-6EFD-4E8C-8A9A-285A35F1235A}" type="slidenum">
              <a:rPr lang="en-US" smtClean="0"/>
              <a:t>‹#›</a:t>
            </a:fld>
            <a:endParaRPr lang="en-US"/>
          </a:p>
        </p:txBody>
      </p:sp>
    </p:spTree>
    <p:extLst>
      <p:ext uri="{BB962C8B-B14F-4D97-AF65-F5344CB8AC3E}">
        <p14:creationId xmlns:p14="http://schemas.microsoft.com/office/powerpoint/2010/main" val="3609945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a:t>
            </a:r>
            <a:r>
              <a:rPr lang="en-US" smtClean="0"/>
              <a:t>, </a:t>
            </a:r>
            <a:r>
              <a:rPr lang="en-US" smtClean="0"/>
              <a:t>I’m </a:t>
            </a:r>
            <a:r>
              <a:rPr lang="en-US" dirty="0" smtClean="0"/>
              <a:t>going to talk a little bit about , well, what it says on your screen there: some recent</a:t>
            </a:r>
            <a:r>
              <a:rPr lang="en-US" baseline="0" dirty="0" smtClean="0"/>
              <a:t> upgrades to OPUS and a look into the future</a:t>
            </a:r>
          </a:p>
          <a:p>
            <a:r>
              <a:rPr lang="en-US" baseline="0" dirty="0" smtClean="0"/>
              <a:t>-quick shout out to the supporting Subject Matter Experts here who are online ready to assist with any questions, and also Dru of course leading the charge to make all this happen</a:t>
            </a:r>
          </a:p>
        </p:txBody>
      </p:sp>
      <p:sp>
        <p:nvSpPr>
          <p:cNvPr id="4" name="Slide Number Placeholder 3"/>
          <p:cNvSpPr>
            <a:spLocks noGrp="1"/>
          </p:cNvSpPr>
          <p:nvPr>
            <p:ph type="sldNum" sz="quarter" idx="10"/>
          </p:nvPr>
        </p:nvSpPr>
        <p:spPr/>
        <p:txBody>
          <a:bodyPr/>
          <a:lstStyle/>
          <a:p>
            <a:fld id="{63F8C030-6EFD-4E8C-8A9A-285A35F1235A}" type="slidenum">
              <a:rPr lang="en-US" smtClean="0"/>
              <a:t>1</a:t>
            </a:fld>
            <a:endParaRPr lang="en-US"/>
          </a:p>
        </p:txBody>
      </p:sp>
    </p:spTree>
    <p:extLst>
      <p:ext uri="{BB962C8B-B14F-4D97-AF65-F5344CB8AC3E}">
        <p14:creationId xmlns:p14="http://schemas.microsoft.com/office/powerpoint/2010/main" val="2318433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I’ll be talking about</a:t>
            </a:r>
            <a:r>
              <a:rPr lang="en-US" baseline="0" dirty="0" smtClean="0"/>
              <a:t> OPUS today, but I need to clarify one of our processes for this to all be clear. I will also mention that this is a new-</a:t>
            </a:r>
            <a:r>
              <a:rPr lang="en-US" baseline="0" dirty="0" err="1" smtClean="0"/>
              <a:t>ish</a:t>
            </a:r>
            <a:r>
              <a:rPr lang="en-US" baseline="0" dirty="0" smtClean="0"/>
              <a:t> workflow for NGS, began in the past 8 or so years.</a:t>
            </a:r>
          </a:p>
          <a:p>
            <a:endParaRPr lang="en-US" baseline="0" dirty="0" smtClean="0"/>
          </a:p>
          <a:p>
            <a:r>
              <a:rPr lang="en-US" baseline="0" dirty="0" smtClean="0"/>
              <a:t>So all NGS Products &amp; Services go thru this process as they are created, tested internally, open for testing by you our constituents, and then rolled out as final products.</a:t>
            </a:r>
          </a:p>
          <a:p>
            <a:r>
              <a:rPr lang="en-US" b="1" dirty="0" smtClean="0"/>
              <a:t>CLICK</a:t>
            </a:r>
          </a:p>
          <a:p>
            <a:r>
              <a:rPr lang="en-US" dirty="0" smtClean="0"/>
              <a:t>There’s three</a:t>
            </a:r>
            <a:r>
              <a:rPr lang="en-US" baseline="0" dirty="0" smtClean="0"/>
              <a:t> environments that products will exist in, listed here in the order they occur</a:t>
            </a:r>
          </a:p>
          <a:p>
            <a:endParaRPr lang="en-US" baseline="0" dirty="0" smtClean="0"/>
          </a:p>
          <a:p>
            <a:r>
              <a:rPr lang="en-US" baseline="0" dirty="0" smtClean="0"/>
              <a:t>First, a tool will be created on the “DEV” servers for internal NGS-only development, testing, and otherwise “working the bugs out”</a:t>
            </a:r>
          </a:p>
          <a:p>
            <a:r>
              <a:rPr lang="en-US" baseline="0" dirty="0" smtClean="0">
                <a:sym typeface="Wingdings" panose="05000000000000000000" pitchFamily="2" charset="2"/>
              </a:rPr>
              <a:t>this is the same phase as when you hear a software company or video game maker talk about their </a:t>
            </a:r>
            <a:r>
              <a:rPr lang="en-US" i="1" baseline="0" dirty="0" smtClean="0">
                <a:sym typeface="Wingdings" panose="05000000000000000000" pitchFamily="2" charset="2"/>
              </a:rPr>
              <a:t>alpha products</a:t>
            </a:r>
            <a:endParaRPr lang="en-US" i="0" baseline="0" dirty="0" smtClean="0"/>
          </a:p>
          <a:p>
            <a:endParaRPr lang="en-US" baseline="0" dirty="0" smtClean="0"/>
          </a:p>
          <a:p>
            <a:r>
              <a:rPr lang="en-US" b="1" dirty="0" smtClean="0"/>
              <a:t>CLICK</a:t>
            </a:r>
            <a:endParaRPr lang="en-US" baseline="0" dirty="0" smtClean="0"/>
          </a:p>
          <a:p>
            <a:r>
              <a:rPr lang="en-US" baseline="0" dirty="0" smtClean="0"/>
              <a:t>Next, after some level of confidence in the product is gained, it will be migrated to the Beta servers, thereby open to the public for their own testing</a:t>
            </a:r>
          </a:p>
          <a:p>
            <a:r>
              <a:rPr lang="en-US" baseline="0" dirty="0" smtClean="0">
                <a:sym typeface="Wingdings" panose="05000000000000000000" pitchFamily="2" charset="2"/>
              </a:rPr>
              <a:t>it’s important to note that when a product is available via our Beta page, when you use it you are indeed now a “beta tester”</a:t>
            </a:r>
          </a:p>
          <a:p>
            <a:pPr marL="171450" indent="-171450">
              <a:buFont typeface="Wingdings" panose="05000000000000000000" pitchFamily="2" charset="2"/>
              <a:buChar char="à"/>
            </a:pPr>
            <a:r>
              <a:rPr lang="en-US" baseline="0" dirty="0" smtClean="0">
                <a:sym typeface="Wingdings" panose="05000000000000000000" pitchFamily="2" charset="2"/>
              </a:rPr>
              <a:t>key features will have already been tested in the Development environment, but it is still a beta, so as a beta tester please let us know if you have issues/complications/struggles or the like</a:t>
            </a:r>
          </a:p>
          <a:p>
            <a:pPr marL="171450" indent="-171450">
              <a:buFont typeface="Wingdings" panose="05000000000000000000" pitchFamily="2" charset="2"/>
              <a:buChar char="à"/>
            </a:pPr>
            <a:endParaRPr lang="en-US" baseline="0" dirty="0" smtClean="0">
              <a:sym typeface="Wingdings" panose="05000000000000000000" pitchFamily="2" charset="2"/>
            </a:endParaRPr>
          </a:p>
          <a:p>
            <a:pPr marL="0" indent="0">
              <a:buFont typeface="Wingdings" panose="05000000000000000000" pitchFamily="2" charset="2"/>
              <a:buNone/>
            </a:pPr>
            <a:r>
              <a:rPr lang="en-US" b="1" dirty="0" smtClean="0"/>
              <a:t>CLICK</a:t>
            </a:r>
            <a:endParaRPr lang="en-US" baseline="0" dirty="0" smtClean="0">
              <a:sym typeface="Wingdings" panose="05000000000000000000" pitchFamily="2" charset="2"/>
            </a:endParaRPr>
          </a:p>
          <a:p>
            <a:pPr marL="0" indent="0">
              <a:buFont typeface="Wingdings" panose="05000000000000000000" pitchFamily="2" charset="2"/>
              <a:buNone/>
            </a:pPr>
            <a:r>
              <a:rPr lang="en-US" baseline="0" dirty="0" smtClean="0">
                <a:sym typeface="Wingdings" panose="05000000000000000000" pitchFamily="2" charset="2"/>
              </a:rPr>
              <a:t>At some point, when all I’s are dotted and T’s crossed, the thing will be moved to the Production environment.</a:t>
            </a:r>
          </a:p>
          <a:p>
            <a:pPr marL="0" indent="0">
              <a:buFont typeface="Wingdings" panose="05000000000000000000" pitchFamily="2" charset="2"/>
              <a:buNone/>
            </a:pPr>
            <a:r>
              <a:rPr lang="en-US" baseline="0" dirty="0" smtClean="0">
                <a:sym typeface="Wingdings" panose="05000000000000000000" pitchFamily="2" charset="2"/>
              </a:rPr>
              <a:t> by then, the tool is integrated into others, has been vetted with 2 testing phases and functions as expected, but may still continue to receive version updates by repeating this process</a:t>
            </a:r>
            <a:endParaRPr lang="en-US" dirty="0"/>
          </a:p>
        </p:txBody>
      </p:sp>
      <p:sp>
        <p:nvSpPr>
          <p:cNvPr id="4" name="Slide Number Placeholder 3"/>
          <p:cNvSpPr>
            <a:spLocks noGrp="1"/>
          </p:cNvSpPr>
          <p:nvPr>
            <p:ph type="sldNum" sz="quarter" idx="10"/>
          </p:nvPr>
        </p:nvSpPr>
        <p:spPr/>
        <p:txBody>
          <a:bodyPr/>
          <a:lstStyle/>
          <a:p>
            <a:fld id="{63F8C030-6EFD-4E8C-8A9A-285A35F1235A}" type="slidenum">
              <a:rPr lang="en-US" smtClean="0"/>
              <a:t>2</a:t>
            </a:fld>
            <a:endParaRPr lang="en-US"/>
          </a:p>
        </p:txBody>
      </p:sp>
    </p:spTree>
    <p:extLst>
      <p:ext uri="{BB962C8B-B14F-4D97-AF65-F5344CB8AC3E}">
        <p14:creationId xmlns:p14="http://schemas.microsoft.com/office/powerpoint/2010/main" val="1023386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here we have 3 screenshots, first here showing the Production OPUS Projects gateway page </a:t>
            </a:r>
          </a:p>
          <a:p>
            <a:r>
              <a:rPr lang="en-US" b="1" baseline="0" dirty="0" smtClean="0"/>
              <a:t>CLICK</a:t>
            </a:r>
          </a:p>
          <a:p>
            <a:r>
              <a:rPr lang="en-US" dirty="0" smtClean="0"/>
              <a:t>Second is</a:t>
            </a:r>
            <a:r>
              <a:rPr lang="en-US" baseline="0" dirty="0" smtClean="0"/>
              <a:t> the Beta page, with the text here showing the URL for our Beta homepage</a:t>
            </a:r>
          </a:p>
          <a:p>
            <a:r>
              <a:rPr lang="en-US" baseline="0" dirty="0" smtClean="0"/>
              <a:t>-How do you find that beta page?  substitute “beta” for “www”</a:t>
            </a:r>
          </a:p>
          <a:p>
            <a:r>
              <a:rPr lang="en-US" baseline="0" dirty="0" smtClean="0"/>
              <a:t>-or most tools that have a beta will have a link to that beta platform</a:t>
            </a:r>
          </a:p>
          <a:p>
            <a:r>
              <a:rPr lang="en-US" b="1" baseline="0" dirty="0" smtClean="0"/>
              <a:t>CLICK</a:t>
            </a:r>
          </a:p>
          <a:p>
            <a:r>
              <a:rPr lang="en-US" baseline="0" dirty="0" smtClean="0"/>
              <a:t>Last is the Development or DEV example, which again you will not see unless via a demo from NGS personnel</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3F8C030-6EFD-4E8C-8A9A-285A35F123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119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a:t>
            </a:r>
            <a:r>
              <a:rPr lang="en-US" baseline="0" dirty="0" smtClean="0"/>
              <a:t> course, aside from the 3 environments, we also have different versions of our products, just like anyone else.</a:t>
            </a:r>
          </a:p>
          <a:p>
            <a:r>
              <a:rPr lang="en-US" b="1" baseline="0" dirty="0" smtClean="0"/>
              <a:t>CLICK</a:t>
            </a:r>
          </a:p>
          <a:p>
            <a:r>
              <a:rPr lang="en-US" dirty="0" smtClean="0">
                <a:latin typeface="Times New Roman" panose="02020603050405020304" pitchFamily="18" charset="0"/>
                <a:cs typeface="Times New Roman" panose="02020603050405020304" pitchFamily="18" charset="0"/>
              </a:rPr>
              <a:t>Right now:</a:t>
            </a:r>
          </a:p>
          <a:p>
            <a:pPr lvl="1"/>
            <a:r>
              <a:rPr lang="en-US" dirty="0" smtClean="0">
                <a:latin typeface="Times New Roman" panose="02020603050405020304" pitchFamily="18" charset="0"/>
                <a:cs typeface="Times New Roman" panose="02020603050405020304" pitchFamily="18" charset="0"/>
              </a:rPr>
              <a:t>OPUS Projects version 4.0 is currently in transition from Beta to Production</a:t>
            </a:r>
          </a:p>
          <a:p>
            <a:pPr lvl="1"/>
            <a:r>
              <a:rPr lang="en-US" dirty="0" smtClean="0">
                <a:latin typeface="Times New Roman" panose="02020603050405020304" pitchFamily="18" charset="0"/>
                <a:cs typeface="Times New Roman" panose="02020603050405020304" pitchFamily="18" charset="0"/>
              </a:rPr>
              <a:t>OP 5.0 – likewise, moving from the</a:t>
            </a:r>
            <a:r>
              <a:rPr lang="en-US" baseline="0" dirty="0" smtClean="0">
                <a:latin typeface="Times New Roman" panose="02020603050405020304" pitchFamily="18" charset="0"/>
                <a:cs typeface="Times New Roman" panose="02020603050405020304" pitchFamily="18" charset="0"/>
              </a:rPr>
              <a:t> Development servers</a:t>
            </a:r>
            <a:r>
              <a:rPr lang="en-US" dirty="0" smtClean="0">
                <a:latin typeface="Times New Roman" panose="02020603050405020304" pitchFamily="18" charset="0"/>
                <a:cs typeface="Times New Roman" panose="02020603050405020304" pitchFamily="18" charset="0"/>
              </a:rPr>
              <a:t> to fill the gap in Beta left by</a:t>
            </a:r>
            <a:r>
              <a:rPr lang="en-US" baseline="0" dirty="0" smtClean="0">
                <a:latin typeface="Times New Roman" panose="02020603050405020304" pitchFamily="18" charset="0"/>
                <a:cs typeface="Times New Roman" panose="02020603050405020304" pitchFamily="18" charset="0"/>
              </a:rPr>
              <a:t> OP 4.0 migration</a:t>
            </a:r>
            <a:endParaRPr lang="en-US" dirty="0" smtClean="0">
              <a:latin typeface="Times New Roman" panose="02020603050405020304" pitchFamily="18" charset="0"/>
              <a:cs typeface="Times New Roman" panose="02020603050405020304" pitchFamily="18" charset="0"/>
            </a:endParaRPr>
          </a:p>
          <a:p>
            <a:endParaRPr lang="en-US" b="0" baseline="0" dirty="0" smtClean="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3F8C030-6EFD-4E8C-8A9A-285A35F123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455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 4.0, our recent improvement allows users to submit campaign-style GPS surveys for inclusion into the NGS Integrated Database</a:t>
            </a:r>
          </a:p>
          <a:p>
            <a:r>
              <a:rPr lang="en-US" dirty="0" smtClean="0">
                <a:sym typeface="Wingdings" panose="05000000000000000000" pitchFamily="2" charset="2"/>
              </a:rPr>
              <a:t>if you haven’t heard the phrase IDB before, that’s the database that holds the coordinates</a:t>
            </a:r>
            <a:r>
              <a:rPr lang="en-US" baseline="0" dirty="0" smtClean="0">
                <a:sym typeface="Wingdings" panose="05000000000000000000" pitchFamily="2" charset="2"/>
              </a:rPr>
              <a:t> that you get on a Datasheet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smtClean="0">
                <a:sym typeface="Wingdings" panose="05000000000000000000" pitchFamily="2" charset="2"/>
              </a:rPr>
              <a:t>So with version 4.0 you can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sym typeface="Wingdings" panose="05000000000000000000" pitchFamily="2" charset="2"/>
              </a:rPr>
              <a:t>CLICK</a:t>
            </a:r>
          </a:p>
          <a:p>
            <a:r>
              <a:rPr lang="en-US" baseline="0" dirty="0" smtClean="0">
                <a:sym typeface="Wingdings" panose="05000000000000000000" pitchFamily="2" charset="2"/>
              </a:rPr>
              <a:t>Upload GPS data to OPUS-S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sym typeface="Wingdings" panose="05000000000000000000" pitchFamily="2" charset="2"/>
              </a:rPr>
              <a:t>CLICK</a:t>
            </a:r>
          </a:p>
          <a:p>
            <a:r>
              <a:rPr lang="en-US" baseline="0" dirty="0" smtClean="0">
                <a:sym typeface="Wingdings" panose="05000000000000000000" pitchFamily="2" charset="2"/>
              </a:rPr>
              <a:t>Upload mark descriptions and photos … I do want to point out that descriptions and photos must be created/formatted with another tool we provide called </a:t>
            </a:r>
            <a:r>
              <a:rPr lang="en-US" baseline="0" dirty="0" err="1" smtClean="0">
                <a:sym typeface="Wingdings" panose="05000000000000000000" pitchFamily="2" charset="2"/>
              </a:rPr>
              <a:t>WinDesc</a:t>
            </a:r>
            <a:endParaRPr lang="en-US" baseline="0" dirty="0" smtClean="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sym typeface="Wingdings" panose="05000000000000000000" pitchFamily="2" charset="2"/>
              </a:rPr>
              <a:t>CLICK</a:t>
            </a:r>
          </a:p>
          <a:p>
            <a:r>
              <a:rPr lang="en-US" baseline="0" dirty="0" smtClean="0">
                <a:sym typeface="Wingdings" panose="05000000000000000000" pitchFamily="2" charset="2"/>
              </a:rPr>
              <a:t>Process simultaneous/overlapping sessions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sym typeface="Wingdings" panose="05000000000000000000" pitchFamily="2" charset="2"/>
              </a:rPr>
              <a:t>CLICK</a:t>
            </a:r>
          </a:p>
          <a:p>
            <a:r>
              <a:rPr lang="en-US" baseline="0" dirty="0" smtClean="0">
                <a:sym typeface="Wingdings" panose="05000000000000000000" pitchFamily="2" charset="2"/>
              </a:rPr>
              <a:t>Run least squares adjustment on the resulting network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sym typeface="Wingdings" panose="05000000000000000000" pitchFamily="2" charset="2"/>
              </a:rPr>
              <a:t>CLICK</a:t>
            </a:r>
          </a:p>
          <a:p>
            <a:r>
              <a:rPr lang="en-US" baseline="0" dirty="0" smtClean="0">
                <a:sym typeface="Wingdings" panose="05000000000000000000" pitchFamily="2" charset="2"/>
              </a:rPr>
              <a:t>Then when you’re ready to submit just click the “Submit” button to send to us!</a:t>
            </a:r>
          </a:p>
          <a:p>
            <a:endParaRPr lang="en-US" baseline="0" dirty="0" smtClean="0">
              <a:sym typeface="Wingdings" panose="05000000000000000000" pitchFamily="2" charset="2"/>
            </a:endParaRPr>
          </a:p>
          <a:p>
            <a:r>
              <a:rPr lang="en-US" b="1" baseline="0" dirty="0" smtClean="0">
                <a:sym typeface="Wingdings" panose="05000000000000000000" pitchFamily="2" charset="2"/>
              </a:rPr>
              <a:t>CLICK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Times New Roman" panose="02020603050405020304" pitchFamily="18" charset="0"/>
                <a:cs typeface="Times New Roman" panose="02020603050405020304" pitchFamily="18" charset="0"/>
              </a:rPr>
              <a:t>For full details see our Webinar Series, recorded on 11 February 2021</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3F8C030-6EFD-4E8C-8A9A-285A35F123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038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version, 5.0, will add functionality that allows upload and therefore</a:t>
            </a:r>
            <a:r>
              <a:rPr lang="en-US" baseline="0" dirty="0" smtClean="0"/>
              <a:t> </a:t>
            </a:r>
            <a:r>
              <a:rPr lang="en-US" dirty="0" smtClean="0"/>
              <a:t>submission</a:t>
            </a:r>
            <a:r>
              <a:rPr lang="en-US" baseline="0" dirty="0" smtClean="0"/>
              <a:t> </a:t>
            </a:r>
            <a:r>
              <a:rPr lang="en-US" dirty="0" smtClean="0"/>
              <a:t>of pre-processed GNSS vectors,</a:t>
            </a:r>
          </a:p>
          <a:p>
            <a:r>
              <a:rPr lang="en-US" b="1" dirty="0" smtClean="0"/>
              <a:t>CLICK</a:t>
            </a:r>
          </a:p>
          <a:p>
            <a:r>
              <a:rPr lang="en-US" dirty="0" smtClean="0"/>
              <a:t> such as from real-time networks,</a:t>
            </a:r>
            <a:r>
              <a:rPr lang="en-US" baseline="0" dirty="0" smtClean="0"/>
              <a:t> your RTK base-rover setups, any PPK you might still use when you radio or cell data is not an option, and even static </a:t>
            </a:r>
            <a:r>
              <a:rPr lang="en-US" dirty="0" smtClean="0"/>
              <a:t>commercially available GNSS processing software</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How will</a:t>
            </a:r>
            <a:r>
              <a:rPr lang="en-US" baseline="0" dirty="0" smtClean="0">
                <a:latin typeface="Times New Roman" panose="02020603050405020304" pitchFamily="18" charset="0"/>
                <a:cs typeface="Times New Roman" panose="02020603050405020304" pitchFamily="18" charset="0"/>
              </a:rPr>
              <a:t> you get that data into OP?</a:t>
            </a:r>
          </a:p>
          <a:p>
            <a:r>
              <a:rPr lang="en-US" b="1" baseline="0" dirty="0" smtClean="0">
                <a:latin typeface="Times New Roman" panose="02020603050405020304" pitchFamily="18" charset="0"/>
                <a:cs typeface="Times New Roman" panose="02020603050405020304" pitchFamily="18" charset="0"/>
              </a:rPr>
              <a:t>CLICK</a:t>
            </a:r>
          </a:p>
          <a:p>
            <a:r>
              <a:rPr lang="en-US" dirty="0" smtClean="0">
                <a:latin typeface="Times New Roman" panose="02020603050405020304" pitchFamily="18" charset="0"/>
                <a:cs typeface="Times New Roman" panose="02020603050405020304" pitchFamily="18" charset="0"/>
                <a:sym typeface="Wingdings" panose="05000000000000000000" pitchFamily="2" charset="2"/>
              </a:rPr>
              <a:t>Upload via the GVX file format</a:t>
            </a:r>
          </a:p>
          <a:p>
            <a:r>
              <a:rPr lang="en-US" dirty="0" smtClean="0">
                <a:latin typeface="Times New Roman" panose="02020603050405020304" pitchFamily="18" charset="0"/>
                <a:cs typeface="Times New Roman" panose="02020603050405020304" pitchFamily="18" charset="0"/>
                <a:sym typeface="Wingdings" panose="05000000000000000000" pitchFamily="2" charset="2"/>
              </a:rPr>
              <a:t>GNSS Vector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eXchange</a:t>
            </a:r>
            <a:r>
              <a:rPr lang="en-US" dirty="0" smtClean="0">
                <a:latin typeface="Times New Roman" panose="02020603050405020304" pitchFamily="18" charset="0"/>
                <a:cs typeface="Times New Roman" panose="02020603050405020304" pitchFamily="18" charset="0"/>
                <a:sym typeface="Wingdings" panose="05000000000000000000" pitchFamily="2" charset="2"/>
              </a:rPr>
              <a:t>: developed by NGS; an .xml based file format that</a:t>
            </a:r>
            <a:r>
              <a:rPr lang="en-US" baseline="0" dirty="0" smtClean="0">
                <a:latin typeface="Times New Roman" panose="02020603050405020304" pitchFamily="18" charset="0"/>
                <a:cs typeface="Times New Roman" panose="02020603050405020304" pitchFamily="18" charset="0"/>
                <a:sym typeface="Wingdings" panose="05000000000000000000" pitchFamily="2" charset="2"/>
              </a:rPr>
              <a:t> we hope will catch on with various software developers … idea being your software will give you the option to export a GVX which you can then carry over to OP</a:t>
            </a:r>
          </a:p>
          <a:p>
            <a:r>
              <a:rPr lang="en-US" b="1" baseline="0" dirty="0" smtClean="0">
                <a:latin typeface="Times New Roman" panose="02020603050405020304" pitchFamily="18" charset="0"/>
                <a:cs typeface="Times New Roman" panose="02020603050405020304" pitchFamily="18" charset="0"/>
                <a:sym typeface="Wingdings" panose="05000000000000000000" pitchFamily="2" charset="2"/>
              </a:rPr>
              <a:t>CLICK</a:t>
            </a:r>
          </a:p>
          <a:p>
            <a:r>
              <a:rPr lang="en-US" dirty="0" smtClean="0">
                <a:latin typeface="Times New Roman" panose="02020603050405020304" pitchFamily="18" charset="0"/>
                <a:cs typeface="Times New Roman" panose="02020603050405020304" pitchFamily="18" charset="0"/>
                <a:sym typeface="Wingdings" panose="05000000000000000000" pitchFamily="2" charset="2"/>
              </a:rPr>
              <a:t>It’s also</a:t>
            </a:r>
            <a:r>
              <a:rPr lang="en-US" baseline="0" dirty="0" smtClean="0">
                <a:latin typeface="Times New Roman" panose="02020603050405020304" pitchFamily="18" charset="0"/>
                <a:cs typeface="Times New Roman" panose="02020603050405020304" pitchFamily="18" charset="0"/>
                <a:sym typeface="Wingdings" panose="05000000000000000000" pitchFamily="2" charset="2"/>
              </a:rPr>
              <a:t> at this phase that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Recommendations and Station Selection Criteria will enter the</a:t>
            </a:r>
            <a:r>
              <a:rPr lang="en-US" baseline="0" dirty="0" smtClean="0">
                <a:latin typeface="Times New Roman" panose="02020603050405020304" pitchFamily="18" charset="0"/>
                <a:cs typeface="Times New Roman" panose="02020603050405020304" pitchFamily="18" charset="0"/>
                <a:sym typeface="Wingdings" panose="05000000000000000000" pitchFamily="2" charset="2"/>
              </a:rPr>
              <a:t> picture </a:t>
            </a:r>
          </a:p>
          <a:p>
            <a:r>
              <a:rPr lang="en-US" b="1" baseline="0" dirty="0" smtClean="0">
                <a:latin typeface="Times New Roman" panose="02020603050405020304" pitchFamily="18" charset="0"/>
                <a:cs typeface="Times New Roman" panose="02020603050405020304" pitchFamily="18" charset="0"/>
                <a:sym typeface="Wingdings" panose="05000000000000000000" pitchFamily="2" charset="2"/>
              </a:rPr>
              <a:t>CLICK</a:t>
            </a:r>
            <a:endParaRPr lang="en-US" b="1" dirty="0" smtClean="0">
              <a:latin typeface="Times New Roman" panose="02020603050405020304" pitchFamily="18" charset="0"/>
              <a:cs typeface="Times New Roman" panose="02020603050405020304" pitchFamily="18" charset="0"/>
              <a:sym typeface="Wingdings" panose="05000000000000000000" pitchFamily="2" charset="2"/>
            </a:endParaRPr>
          </a:p>
          <a:p>
            <a:pPr marL="0" indent="0">
              <a:spcBef>
                <a:spcPts val="1800"/>
              </a:spcBef>
              <a:buFont typeface="Wingdings" panose="05000000000000000000" pitchFamily="2" charset="2"/>
              <a:buNone/>
            </a:pP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then</a:t>
            </a:r>
            <a:r>
              <a:rPr lang="en-US" sz="2400" baseline="0" dirty="0" smtClean="0">
                <a:latin typeface="Times New Roman" panose="02020603050405020304" pitchFamily="18" charset="0"/>
                <a:cs typeface="Times New Roman" panose="02020603050405020304" pitchFamily="18" charset="0"/>
                <a:sym typeface="Wingdings" panose="05000000000000000000" pitchFamily="2" charset="2"/>
              </a:rPr>
              <a:t> a big milestone is planned to roll out with version 5.1 … </a:t>
            </a:r>
            <a:r>
              <a:rPr lang="en-US" sz="2400" i="1" dirty="0" smtClean="0">
                <a:latin typeface="Times New Roman" panose="02020603050405020304" pitchFamily="18" charset="0"/>
                <a:cs typeface="Times New Roman" panose="02020603050405020304" pitchFamily="18" charset="0"/>
                <a:sym typeface="Wingdings" panose="05000000000000000000" pitchFamily="2" charset="2"/>
              </a:rPr>
              <a:t>multi-constellation processing</a:t>
            </a:r>
            <a:r>
              <a:rPr lang="en-US" sz="2400" i="0" dirty="0" smtClean="0">
                <a:latin typeface="Times New Roman" panose="02020603050405020304" pitchFamily="18" charset="0"/>
                <a:cs typeface="Times New Roman" panose="02020603050405020304" pitchFamily="18" charset="0"/>
                <a:sym typeface="Wingdings" panose="05000000000000000000" pitchFamily="2" charset="2"/>
              </a:rPr>
              <a:t> that Andria told us</a:t>
            </a:r>
            <a:r>
              <a:rPr lang="en-US" sz="2400" i="0" baseline="0" dirty="0" smtClean="0">
                <a:latin typeface="Times New Roman" panose="02020603050405020304" pitchFamily="18" charset="0"/>
                <a:cs typeface="Times New Roman" panose="02020603050405020304" pitchFamily="18" charset="0"/>
                <a:sym typeface="Wingdings" panose="05000000000000000000" pitchFamily="2" charset="2"/>
              </a:rPr>
              <a:t> about yesterday (if you missed her presentation, don’t worry the recordings will be up soon after the summit concludes)</a:t>
            </a:r>
            <a:endParaRPr lang="en-US" sz="2400" i="1" dirty="0" smtClean="0">
              <a:latin typeface="Times New Roman" panose="02020603050405020304" pitchFamily="18" charset="0"/>
              <a:cs typeface="Times New Roman" panose="02020603050405020304" pitchFamily="18" charset="0"/>
              <a:sym typeface="Wingdings" panose="05000000000000000000" pitchFamily="2" charset="2"/>
            </a:endParaRPr>
          </a:p>
          <a:p>
            <a:pPr marL="0" indent="0">
              <a:spcBef>
                <a:spcPts val="1800"/>
              </a:spcBef>
              <a:buFont typeface="Wingdings" panose="05000000000000000000" pitchFamily="2" charset="2"/>
              <a:buNone/>
            </a:pPr>
            <a:endParaRPr lang="en-US" sz="2400" i="1" dirty="0" smtClean="0">
              <a:latin typeface="Times New Roman" panose="02020603050405020304" pitchFamily="18" charset="0"/>
              <a:cs typeface="Times New Roman" panose="02020603050405020304" pitchFamily="18" charset="0"/>
              <a:sym typeface="Wingdings" panose="05000000000000000000" pitchFamily="2" charset="2"/>
            </a:endParaRPr>
          </a:p>
          <a:p>
            <a:pPr marL="0" indent="0">
              <a:spcBef>
                <a:spcPts val="1800"/>
              </a:spcBef>
              <a:buFont typeface="Wingdings" panose="05000000000000000000" pitchFamily="2" charset="2"/>
              <a:buNone/>
            </a:pPr>
            <a:r>
              <a:rPr lang="en-US" sz="2400" i="0" dirty="0" smtClean="0">
                <a:latin typeface="Times New Roman" panose="02020603050405020304" pitchFamily="18" charset="0"/>
                <a:cs typeface="Times New Roman" panose="02020603050405020304" pitchFamily="18" charset="0"/>
                <a:sym typeface="Wingdings" panose="05000000000000000000" pitchFamily="2" charset="2"/>
              </a:rPr>
              <a:t>So what’s the big deal with this?</a:t>
            </a:r>
          </a:p>
          <a:p>
            <a:pPr marL="0" indent="0">
              <a:spcBef>
                <a:spcPts val="1800"/>
              </a:spcBef>
              <a:buFont typeface="Wingdings" panose="05000000000000000000" pitchFamily="2" charset="2"/>
              <a:buNone/>
            </a:pPr>
            <a:r>
              <a:rPr lang="en-US" sz="2400" b="1" i="0" dirty="0" smtClean="0">
                <a:latin typeface="Times New Roman" panose="02020603050405020304" pitchFamily="18" charset="0"/>
                <a:cs typeface="Times New Roman" panose="02020603050405020304" pitchFamily="18" charset="0"/>
                <a:sym typeface="Wingdings" panose="05000000000000000000" pitchFamily="2" charset="2"/>
              </a:rPr>
              <a:t>CLICK</a:t>
            </a:r>
            <a:endParaRPr lang="en-US" sz="2400" b="1" i="0" dirty="0" smtClean="0">
              <a:latin typeface="Times New Roman" panose="02020603050405020304" pitchFamily="18" charset="0"/>
              <a:cs typeface="Times New Roman" panose="02020603050405020304" pitchFamily="18" charset="0"/>
            </a:endParaRPr>
          </a:p>
          <a:p>
            <a:r>
              <a:rPr lang="en-US" dirty="0" smtClean="0"/>
              <a:t>remember that with version 4.0 came online-based</a:t>
            </a:r>
            <a:r>
              <a:rPr lang="en-US" baseline="0" dirty="0" smtClean="0"/>
              <a:t> or digital submission of data, so this is a big step to be able to submit your RTK/RTN data to us for potential inclusion in the IDB</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3F8C030-6EFD-4E8C-8A9A-285A35F123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069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Eventually, OPUS will be completely overhauled</a:t>
            </a:r>
            <a:r>
              <a:rPr lang="en-US" baseline="0" dirty="0" smtClean="0"/>
              <a:t> … </a:t>
            </a:r>
            <a:r>
              <a:rPr lang="en-US" b="1" dirty="0" smtClean="0"/>
              <a:t>NOTE</a:t>
            </a:r>
            <a:r>
              <a:rPr lang="en-US" b="1" baseline="0" dirty="0" smtClean="0"/>
              <a:t> </a:t>
            </a:r>
            <a:r>
              <a:rPr lang="en-US" b="0" baseline="0" dirty="0" smtClean="0"/>
              <a:t>at this point I’ve ditched the moniker of OPUS </a:t>
            </a:r>
            <a:r>
              <a:rPr lang="en-US" b="1" i="1" baseline="0" dirty="0" smtClean="0"/>
              <a:t>Projects</a:t>
            </a:r>
            <a:r>
              <a:rPr lang="en-US" b="0" baseline="0" dirty="0" smtClean="0"/>
              <a:t> and I’m just saying “OPUS”.  That’s a part of the major changes, a rename to just “OPUS”</a:t>
            </a:r>
            <a:endParaRPr lang="en-US" b="1" dirty="0" smtClean="0"/>
          </a:p>
          <a:p>
            <a:endParaRPr lang="en-US" dirty="0" smtClean="0"/>
          </a:p>
          <a:p>
            <a:r>
              <a:rPr lang="en-US" dirty="0" smtClean="0">
                <a:latin typeface="Times New Roman" panose="02020603050405020304" pitchFamily="18" charset="0"/>
                <a:cs typeface="Times New Roman" panose="02020603050405020304" pitchFamily="18" charset="0"/>
              </a:rPr>
              <a:t>What will this future version add?</a:t>
            </a:r>
          </a:p>
          <a:p>
            <a:endParaRPr lang="en-US" dirty="0" smtClean="0">
              <a:latin typeface="Times New Roman" panose="02020603050405020304" pitchFamily="18" charset="0"/>
              <a:cs typeface="Times New Roman" panose="02020603050405020304" pitchFamily="18" charset="0"/>
            </a:endParaRPr>
          </a:p>
          <a:p>
            <a:pPr marL="573088" marR="0" lvl="1"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Integration with other NGS tools </a:t>
            </a:r>
            <a:r>
              <a:rPr lang="en-US" dirty="0" smtClean="0">
                <a:latin typeface="Times New Roman" panose="02020603050405020304" pitchFamily="18" charset="0"/>
                <a:cs typeface="Times New Roman" panose="02020603050405020304" pitchFamily="18" charset="0"/>
                <a:sym typeface="Wingdings" panose="05000000000000000000" pitchFamily="2" charset="2"/>
              </a:rPr>
              <a:t>such</a:t>
            </a:r>
            <a:r>
              <a:rPr lang="en-US" baseline="0" dirty="0" smtClean="0">
                <a:latin typeface="Times New Roman" panose="02020603050405020304" pitchFamily="18" charset="0"/>
                <a:cs typeface="Times New Roman" panose="02020603050405020304" pitchFamily="18" charset="0"/>
                <a:sym typeface="Wingdings" panose="05000000000000000000" pitchFamily="2" charset="2"/>
              </a:rPr>
              <a:t> as</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rPr>
              <a:t>Mark Recovery, Map Searching, NCAT, etc.</a:t>
            </a:r>
          </a:p>
          <a:p>
            <a:pPr marL="573088" marR="0" lvl="1"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Times New Roman" panose="02020603050405020304" pitchFamily="18" charset="0"/>
              <a:cs typeface="Times New Roman" panose="02020603050405020304" pitchFamily="18" charset="0"/>
            </a:endParaRPr>
          </a:p>
          <a:p>
            <a:pPr marL="573088" lvl="1"/>
            <a:r>
              <a:rPr lang="en-US" dirty="0" smtClean="0">
                <a:latin typeface="Times New Roman" panose="02020603050405020304" pitchFamily="18" charset="0"/>
                <a:cs typeface="Times New Roman" panose="02020603050405020304" pitchFamily="18" charset="0"/>
              </a:rPr>
              <a:t>Ability to upload non-GNSS data</a:t>
            </a:r>
          </a:p>
          <a:p>
            <a:pPr marL="973138" lvl="2"/>
            <a:r>
              <a:rPr lang="en-US" dirty="0" smtClean="0">
                <a:latin typeface="Times New Roman" panose="02020603050405020304" pitchFamily="18" charset="0"/>
                <a:cs typeface="Times New Roman" panose="02020603050405020304" pitchFamily="18" charset="0"/>
              </a:rPr>
              <a:t>Leveling, Gravity, Classical total station</a:t>
            </a:r>
            <a:r>
              <a:rPr lang="en-US" baseline="0" dirty="0" smtClean="0">
                <a:latin typeface="Times New Roman" panose="02020603050405020304" pitchFamily="18" charset="0"/>
                <a:cs typeface="Times New Roman" panose="02020603050405020304" pitchFamily="18" charset="0"/>
              </a:rPr>
              <a:t> observations</a:t>
            </a:r>
            <a:endParaRPr lang="en-US" dirty="0" smtClean="0">
              <a:latin typeface="Times New Roman" panose="02020603050405020304" pitchFamily="18" charset="0"/>
              <a:cs typeface="Times New Roman" panose="02020603050405020304" pitchFamily="18" charset="0"/>
            </a:endParaRPr>
          </a:p>
          <a:p>
            <a:pPr marL="973138" lvl="2"/>
            <a:endParaRPr lang="en-US" dirty="0" smtClean="0">
              <a:latin typeface="Times New Roman" panose="02020603050405020304" pitchFamily="18" charset="0"/>
              <a:cs typeface="Times New Roman" panose="02020603050405020304" pitchFamily="18" charset="0"/>
            </a:endParaRPr>
          </a:p>
          <a:p>
            <a:pPr marL="573088" lvl="1"/>
            <a:r>
              <a:rPr lang="en-US" dirty="0" smtClean="0">
                <a:latin typeface="Times New Roman" panose="02020603050405020304" pitchFamily="18" charset="0"/>
                <a:cs typeface="Times New Roman" panose="02020603050405020304" pitchFamily="18" charset="0"/>
              </a:rPr>
              <a:t>We plan to move to</a:t>
            </a:r>
            <a:r>
              <a:rPr lang="en-US" baseline="0" dirty="0" smtClean="0">
                <a:latin typeface="Times New Roman" panose="02020603050405020304" pitchFamily="18" charset="0"/>
                <a:cs typeface="Times New Roman" panose="02020603050405020304" pitchFamily="18" charset="0"/>
              </a:rPr>
              <a:t> a m</a:t>
            </a:r>
            <a:r>
              <a:rPr lang="en-US" dirty="0" smtClean="0">
                <a:latin typeface="Times New Roman" panose="02020603050405020304" pitchFamily="18" charset="0"/>
                <a:cs typeface="Times New Roman" panose="02020603050405020304" pitchFamily="18" charset="0"/>
              </a:rPr>
              <a:t>ore web-based interaction/interface</a:t>
            </a:r>
          </a:p>
          <a:p>
            <a:pPr marL="973138" lvl="2"/>
            <a:r>
              <a:rPr lang="en-US" dirty="0" smtClean="0">
                <a:latin typeface="Times New Roman" panose="02020603050405020304" pitchFamily="18" charset="0"/>
                <a:cs typeface="Times New Roman" panose="02020603050405020304" pitchFamily="18" charset="0"/>
              </a:rPr>
              <a:t>Currently </a:t>
            </a:r>
            <a:r>
              <a:rPr lang="en-US" sz="1800" dirty="0" smtClean="0">
                <a:latin typeface="Times New Roman" panose="02020603050405020304" pitchFamily="18" charset="0"/>
                <a:cs typeface="Times New Roman" panose="02020603050405020304" pitchFamily="18" charset="0"/>
                <a:sym typeface="Wingdings" panose="05000000000000000000" pitchFamily="2" charset="2"/>
              </a:rPr>
              <a:t></a:t>
            </a:r>
            <a:r>
              <a:rPr lang="en-US" dirty="0" smtClean="0">
                <a:latin typeface="Times New Roman" panose="02020603050405020304" pitchFamily="18" charset="0"/>
                <a:cs typeface="Times New Roman" panose="02020603050405020304" pitchFamily="18" charset="0"/>
              </a:rPr>
              <a:t> Solution Reports via email</a:t>
            </a:r>
          </a:p>
          <a:p>
            <a:pPr marL="973138" lvl="2"/>
            <a:r>
              <a:rPr lang="en-US" dirty="0" smtClean="0">
                <a:latin typeface="Times New Roman" panose="02020603050405020304" pitchFamily="18" charset="0"/>
                <a:cs typeface="Times New Roman" panose="02020603050405020304" pitchFamily="18" charset="0"/>
              </a:rPr>
              <a:t>Future </a:t>
            </a:r>
            <a:r>
              <a:rPr lang="en-US" sz="1800" dirty="0" smtClean="0">
                <a:latin typeface="Times New Roman" panose="02020603050405020304" pitchFamily="18" charset="0"/>
                <a:cs typeface="Times New Roman" panose="02020603050405020304" pitchFamily="18" charset="0"/>
                <a:sym typeface="Wingdings" panose="05000000000000000000" pitchFamily="2" charset="2"/>
              </a:rPr>
              <a:t></a:t>
            </a:r>
            <a:r>
              <a:rPr lang="en-US" dirty="0" smtClean="0">
                <a:latin typeface="Times New Roman" panose="02020603050405020304" pitchFamily="18" charset="0"/>
                <a:cs typeface="Times New Roman" panose="02020603050405020304" pitchFamily="18" charset="0"/>
                <a:sym typeface="Wingdings" panose="05000000000000000000" pitchFamily="2" charset="2"/>
              </a:rPr>
              <a:t> solutions delivered right in the web browser</a:t>
            </a:r>
          </a:p>
          <a:p>
            <a:pPr marL="973138" lvl="2"/>
            <a:endParaRPr lang="en-US" dirty="0" smtClean="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Times New Roman" panose="02020603050405020304" pitchFamily="18" charset="0"/>
                <a:cs typeface="Times New Roman" panose="02020603050405020304" pitchFamily="18" charset="0"/>
                <a:sym typeface="Wingdings" panose="05000000000000000000" pitchFamily="2" charset="2"/>
              </a:rPr>
              <a:t>CLICK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anose="02020603050405020304" pitchFamily="18" charset="0"/>
                <a:cs typeface="Times New Roman" panose="02020603050405020304" pitchFamily="18" charset="0"/>
                <a:sym typeface="Wingdings" panose="05000000000000000000" pitchFamily="2" charset="2"/>
              </a:rPr>
              <a:t>-it’s important for me to point out that although OPUS 6.0 will not migrate</a:t>
            </a:r>
            <a:r>
              <a:rPr lang="en-US" sz="1200" baseline="0" dirty="0" smtClean="0">
                <a:latin typeface="Times New Roman" panose="02020603050405020304" pitchFamily="18" charset="0"/>
                <a:cs typeface="Times New Roman" panose="02020603050405020304" pitchFamily="18" charset="0"/>
                <a:sym typeface="Wingdings" panose="05000000000000000000" pitchFamily="2" charset="2"/>
              </a:rPr>
              <a:t> to</a:t>
            </a:r>
            <a:r>
              <a:rPr lang="en-US" sz="1200" dirty="0" smtClean="0">
                <a:latin typeface="Times New Roman" panose="02020603050405020304" pitchFamily="18" charset="0"/>
                <a:cs typeface="Times New Roman" panose="02020603050405020304" pitchFamily="18" charset="0"/>
                <a:sym typeface="Wingdings" panose="05000000000000000000" pitchFamily="2" charset="2"/>
              </a:rPr>
              <a:t> the Production environment until the Modernized NSRS is rolled out… </a:t>
            </a:r>
            <a:r>
              <a:rPr lang="en-US" baseline="0" dirty="0" smtClean="0">
                <a:sym typeface="Wingdings" panose="05000000000000000000" pitchFamily="2" charset="2"/>
              </a:rPr>
              <a:t>facets of it will become available in Beta by way of new buttons/options to get you comfortable with the idea of uploading Leveling and other data to OPUS.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sym typeface="Wingdings" panose="05000000000000000000" pitchFamily="2" charset="2"/>
              </a:rPr>
              <a:t>So this version will sit over in Beta for a while, where you are invited and welcome to come take a look, try it out, and provide us </a:t>
            </a:r>
            <a:r>
              <a:rPr lang="en-US" baseline="0" smtClean="0">
                <a:sym typeface="Wingdings" panose="05000000000000000000" pitchFamily="2" charset="2"/>
              </a:rPr>
              <a:t>any feedback</a:t>
            </a:r>
            <a:endParaRPr lang="en-US" dirty="0" smtClean="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3F8C030-6EFD-4E8C-8A9A-285A35F123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5749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000" dirty="0" smtClean="0">
                <a:latin typeface="Times New Roman" panose="02020603050405020304" pitchFamily="18" charset="0"/>
                <a:cs typeface="Times New Roman" panose="02020603050405020304" pitchFamily="18" charset="0"/>
              </a:rPr>
              <a:t>OP will expand to far more than just GNSS, it will be the</a:t>
            </a:r>
            <a:r>
              <a:rPr lang="en-US" sz="3000" baseline="0" dirty="0" smtClean="0">
                <a:latin typeface="Times New Roman" panose="02020603050405020304" pitchFamily="18" charset="0"/>
                <a:cs typeface="Times New Roman" panose="02020603050405020304" pitchFamily="18" charset="0"/>
              </a:rPr>
              <a:t> tool NGS provides for processing all types of survey data</a:t>
            </a:r>
            <a:endParaRPr lang="en-US" sz="3000" dirty="0" smtClean="0">
              <a:latin typeface="Times New Roman" panose="02020603050405020304" pitchFamily="18" charset="0"/>
              <a:cs typeface="Times New Roman" panose="02020603050405020304" pitchFamily="18" charset="0"/>
            </a:endParaRPr>
          </a:p>
          <a:p>
            <a:pPr>
              <a:spcBef>
                <a:spcPts val="1800"/>
              </a:spcBef>
            </a:pPr>
            <a:r>
              <a:rPr lang="en-US" sz="3000" dirty="0" smtClean="0">
                <a:latin typeface="Times New Roman" panose="02020603050405020304" pitchFamily="18" charset="0"/>
                <a:cs typeface="Times New Roman" panose="02020603050405020304" pitchFamily="18" charset="0"/>
              </a:rPr>
              <a:t>Beta environment will continue to be your first option to try out new features and functionality</a:t>
            </a:r>
          </a:p>
          <a:p>
            <a:pPr lvl="1"/>
            <a:endParaRPr lang="en-US" sz="2000" dirty="0" smtClean="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Remember: Development </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Beta  Production</a:t>
            </a:r>
          </a:p>
          <a:p>
            <a:pPr lvl="1"/>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How to find the Beta?</a:t>
            </a:r>
          </a:p>
          <a:p>
            <a:pPr lvl="2"/>
            <a:r>
              <a:rPr lang="en-US" sz="1600" dirty="0" smtClean="0">
                <a:latin typeface="Times New Roman" panose="02020603050405020304" pitchFamily="18" charset="0"/>
                <a:cs typeface="Times New Roman" panose="02020603050405020304" pitchFamily="18" charset="0"/>
                <a:sym typeface="Wingdings" panose="05000000000000000000" pitchFamily="2" charset="2"/>
              </a:rPr>
              <a:t>check the regular Production NGS website for links to different Beta tools</a:t>
            </a:r>
          </a:p>
          <a:p>
            <a:pPr lvl="2"/>
            <a:r>
              <a:rPr lang="en-US" sz="1600" dirty="0" smtClean="0">
                <a:latin typeface="Times New Roman" panose="02020603050405020304" pitchFamily="18" charset="0"/>
                <a:cs typeface="Times New Roman" panose="02020603050405020304" pitchFamily="18" charset="0"/>
                <a:sym typeface="Wingdings" panose="05000000000000000000" pitchFamily="2" charset="2"/>
              </a:rPr>
              <a:t>instead of www.ngs.noaa.gov, use beta.ngs.noaa.gov</a:t>
            </a:r>
          </a:p>
          <a:p>
            <a:endParaRPr lang="en-US" sz="2400" dirty="0" smtClean="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3F8C030-6EFD-4E8C-8A9A-285A35F123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0866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3F8C030-6EFD-4E8C-8A9A-285A35F123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1124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16A468-B10C-E94D-B4AE-FD48B5E66BC0}" type="datetimeFigureOut">
              <a:rPr lang="en-US" smtClean="0"/>
              <a:t>05/05/2021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1241863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6A468-B10C-E94D-B4AE-FD48B5E66BC0}" type="datetimeFigureOut">
              <a:rPr lang="en-US" smtClean="0"/>
              <a:t>05/05/2021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3193548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6A468-B10C-E94D-B4AE-FD48B5E66BC0}" type="datetimeFigureOut">
              <a:rPr lang="en-US" smtClean="0"/>
              <a:t>05/05/2021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119645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6A468-B10C-E94D-B4AE-FD48B5E66BC0}" type="datetimeFigureOut">
              <a:rPr lang="en-US" smtClean="0"/>
              <a:t>05/05/2021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1048991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16A468-B10C-E94D-B4AE-FD48B5E66BC0}" type="datetimeFigureOut">
              <a:rPr lang="en-US" smtClean="0"/>
              <a:t>05/05/2021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3112136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16A468-B10C-E94D-B4AE-FD48B5E66BC0}" type="datetimeFigureOut">
              <a:rPr lang="en-US" smtClean="0"/>
              <a:t>05/05/2021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1868882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16A468-B10C-E94D-B4AE-FD48B5E66BC0}" type="datetimeFigureOut">
              <a:rPr lang="en-US" smtClean="0"/>
              <a:t>05/05/2021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72882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16A468-B10C-E94D-B4AE-FD48B5E66BC0}" type="datetimeFigureOut">
              <a:rPr lang="en-US" smtClean="0"/>
              <a:t>05/05/2021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1937801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16A468-B10C-E94D-B4AE-FD48B5E66BC0}" type="datetimeFigureOut">
              <a:rPr lang="en-US" smtClean="0"/>
              <a:t>05/05/2021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2933096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6A468-B10C-E94D-B4AE-FD48B5E66BC0}" type="datetimeFigureOut">
              <a:rPr lang="en-US" smtClean="0"/>
              <a:t>05/05/2021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698560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6A468-B10C-E94D-B4AE-FD48B5E66BC0}" type="datetimeFigureOut">
              <a:rPr lang="en-US" smtClean="0"/>
              <a:t>05/05/2021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538F9-49A3-B84F-B36B-A7030CDE5D5B}" type="slidenum">
              <a:rPr lang="en-US" smtClean="0"/>
              <a:t>‹#›</a:t>
            </a:fld>
            <a:endParaRPr lang="en-US"/>
          </a:p>
        </p:txBody>
      </p:sp>
    </p:spTree>
    <p:extLst>
      <p:ext uri="{BB962C8B-B14F-4D97-AF65-F5344CB8AC3E}">
        <p14:creationId xmlns:p14="http://schemas.microsoft.com/office/powerpoint/2010/main" val="1829270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016A468-B10C-E94D-B4AE-FD48B5E66BC0}" type="datetimeFigureOut">
              <a:rPr lang="en-US" smtClean="0"/>
              <a:t>05/05/2021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3D538F9-49A3-B84F-B36B-A7030CDE5D5B}" type="slidenum">
              <a:rPr lang="en-US" smtClean="0"/>
              <a:t>‹#›</a:t>
            </a:fld>
            <a:endParaRPr lang="en-US"/>
          </a:p>
        </p:txBody>
      </p:sp>
    </p:spTree>
    <p:extLst>
      <p:ext uri="{BB962C8B-B14F-4D97-AF65-F5344CB8AC3E}">
        <p14:creationId xmlns:p14="http://schemas.microsoft.com/office/powerpoint/2010/main" val="1763965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5.JPG"/><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6.pn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00888" y="1267461"/>
            <a:ext cx="7585911" cy="857250"/>
          </a:xfrm>
        </p:spPr>
        <p:txBody>
          <a:bodyPr>
            <a:noAutofit/>
          </a:bodyPr>
          <a:lstStyle/>
          <a:p>
            <a:r>
              <a:rPr lang="en-US" sz="4000" dirty="0" smtClean="0">
                <a:latin typeface="Times New Roman" charset="0"/>
                <a:cs typeface="Times New Roman" charset="0"/>
              </a:rPr>
              <a:t>Online Positioning User Service (OPUS) Improvements - Part 1</a:t>
            </a:r>
            <a:endParaRPr lang="en-US" sz="4000" dirty="0">
              <a:latin typeface="Times New Roman" charset="0"/>
              <a:cs typeface="Times New Roman" charset="0"/>
            </a:endParaRPr>
          </a:p>
        </p:txBody>
      </p:sp>
      <p:sp>
        <p:nvSpPr>
          <p:cNvPr id="3" name="Content Placeholder 2"/>
          <p:cNvSpPr>
            <a:spLocks noGrp="1"/>
          </p:cNvSpPr>
          <p:nvPr>
            <p:ph idx="1"/>
          </p:nvPr>
        </p:nvSpPr>
        <p:spPr>
          <a:xfrm>
            <a:off x="354932" y="2604513"/>
            <a:ext cx="8446168" cy="2253373"/>
          </a:xfrm>
        </p:spPr>
        <p:txBody>
          <a:bodyPr>
            <a:normAutofit/>
          </a:bodyPr>
          <a:lstStyle/>
          <a:p>
            <a:pPr algn="ctr">
              <a:buNone/>
            </a:pPr>
            <a:r>
              <a:rPr lang="en-US" sz="2800" dirty="0" smtClean="0">
                <a:latin typeface="Times New Roman"/>
              </a:rPr>
              <a:t>A look into recent upgrades and the near future of OPUS</a:t>
            </a:r>
          </a:p>
          <a:p>
            <a:pPr algn="ctr">
              <a:buNone/>
            </a:pPr>
            <a:endParaRPr lang="en-US" sz="1900" dirty="0">
              <a:latin typeface="Times New Roman"/>
            </a:endParaRPr>
          </a:p>
          <a:p>
            <a:pPr algn="ctr">
              <a:buNone/>
            </a:pPr>
            <a:r>
              <a:rPr lang="en-US" sz="2000" dirty="0" smtClean="0">
                <a:latin typeface="Times New Roman"/>
              </a:rPr>
              <a:t>Presenting: Jeff Jalbrzikowski</a:t>
            </a:r>
          </a:p>
          <a:p>
            <a:pPr algn="ctr">
              <a:buNone/>
            </a:pPr>
            <a:r>
              <a:rPr lang="en-US" sz="2000" dirty="0" smtClean="0">
                <a:latin typeface="Times New Roman"/>
              </a:rPr>
              <a:t>Supporting SMEs: Heather Nicholson, Ryan White, Jaya </a:t>
            </a:r>
            <a:r>
              <a:rPr lang="en-US" sz="2000" dirty="0" err="1" smtClean="0">
                <a:latin typeface="Times New Roman"/>
              </a:rPr>
              <a:t>Neti</a:t>
            </a:r>
            <a:endParaRPr lang="en-US" sz="2000" dirty="0">
              <a:latin typeface="Times New Roman"/>
            </a:endParaRPr>
          </a:p>
        </p:txBody>
      </p:sp>
    </p:spTree>
    <p:extLst>
      <p:ext uri="{BB962C8B-B14F-4D97-AF65-F5344CB8AC3E}">
        <p14:creationId xmlns:p14="http://schemas.microsoft.com/office/powerpoint/2010/main" val="3413184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332" y="205979"/>
            <a:ext cx="8897352" cy="857250"/>
          </a:xfrm>
        </p:spPr>
        <p:txBody>
          <a:bodyPr>
            <a:noAutofit/>
          </a:bodyPr>
          <a:lstStyle/>
          <a:p>
            <a:r>
              <a:rPr lang="en-US" sz="3800" dirty="0" smtClean="0">
                <a:latin typeface="Times New Roman" panose="02020603050405020304" pitchFamily="18" charset="0"/>
                <a:cs typeface="Times New Roman" panose="02020603050405020304" pitchFamily="18" charset="0"/>
              </a:rPr>
              <a:t>NGS Products and Services</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332" y="1063230"/>
            <a:ext cx="8897352" cy="3976440"/>
          </a:xfrm>
        </p:spPr>
        <p:txBody>
          <a:bodyPr>
            <a:noAutofit/>
          </a:bodyPr>
          <a:lstStyle/>
          <a:p>
            <a:r>
              <a:rPr lang="en-US" dirty="0" smtClean="0">
                <a:latin typeface="Times New Roman" panose="02020603050405020304" pitchFamily="18" charset="0"/>
                <a:cs typeface="Times New Roman" panose="02020603050405020304" pitchFamily="18" charset="0"/>
              </a:rPr>
              <a:t>Not just OPUS</a:t>
            </a:r>
          </a:p>
          <a:p>
            <a:r>
              <a:rPr lang="en-US" dirty="0" smtClean="0">
                <a:latin typeface="Times New Roman" panose="02020603050405020304" pitchFamily="18" charset="0"/>
                <a:cs typeface="Times New Roman" panose="02020603050405020304" pitchFamily="18" charset="0"/>
              </a:rPr>
              <a:t>All exist in three environments:</a:t>
            </a:r>
          </a:p>
          <a:p>
            <a:pPr marL="573088" lvl="1"/>
            <a:r>
              <a:rPr lang="en-US" b="1" dirty="0" smtClean="0">
                <a:latin typeface="Times New Roman" panose="02020603050405020304" pitchFamily="18" charset="0"/>
                <a:cs typeface="Times New Roman" panose="02020603050405020304" pitchFamily="18" charset="0"/>
              </a:rPr>
              <a:t>Development</a:t>
            </a:r>
            <a:r>
              <a:rPr lang="en-US" dirty="0" smtClean="0">
                <a:latin typeface="Times New Roman" panose="02020603050405020304" pitchFamily="18" charset="0"/>
                <a:cs typeface="Times New Roman" panose="02020603050405020304" pitchFamily="18" charset="0"/>
              </a:rPr>
              <a:t> (DEV) - internal testing and development</a:t>
            </a:r>
          </a:p>
          <a:p>
            <a:pPr marL="1025525" lvl="2"/>
            <a:r>
              <a:rPr lang="en-US" sz="2000" dirty="0" smtClean="0">
                <a:latin typeface="Times New Roman" panose="02020603050405020304" pitchFamily="18" charset="0"/>
                <a:cs typeface="Times New Roman" panose="02020603050405020304" pitchFamily="18" charset="0"/>
              </a:rPr>
              <a:t>same as when you hear a company talk about an “Alpha” product</a:t>
            </a:r>
          </a:p>
          <a:p>
            <a:pPr marL="573088" lvl="1"/>
            <a:r>
              <a:rPr lang="en-US" b="1" dirty="0" smtClean="0">
                <a:latin typeface="Times New Roman" panose="02020603050405020304" pitchFamily="18" charset="0"/>
                <a:cs typeface="Times New Roman" panose="02020603050405020304" pitchFamily="18" charset="0"/>
              </a:rPr>
              <a:t>Beta</a:t>
            </a:r>
            <a:r>
              <a:rPr lang="en-US" dirty="0" smtClean="0">
                <a:latin typeface="Times New Roman" panose="02020603050405020304" pitchFamily="18" charset="0"/>
                <a:cs typeface="Times New Roman" panose="02020603050405020304" pitchFamily="18" charset="0"/>
              </a:rPr>
              <a:t> - continued internal testing, open for public testing </a:t>
            </a:r>
          </a:p>
          <a:p>
            <a:pPr marL="1025525" lvl="2"/>
            <a:r>
              <a:rPr lang="en-US" sz="2000" dirty="0" smtClean="0">
                <a:latin typeface="Times New Roman" panose="02020603050405020304" pitchFamily="18" charset="0"/>
                <a:cs typeface="Times New Roman" panose="02020603050405020304" pitchFamily="18" charset="0"/>
              </a:rPr>
              <a:t>key features have already been vetted/tested</a:t>
            </a:r>
          </a:p>
          <a:p>
            <a:pPr marL="573088" lvl="1"/>
            <a:r>
              <a:rPr lang="en-US" b="1" dirty="0" smtClean="0">
                <a:latin typeface="Times New Roman" panose="02020603050405020304" pitchFamily="18" charset="0"/>
                <a:cs typeface="Times New Roman" panose="02020603050405020304" pitchFamily="18" charset="0"/>
              </a:rPr>
              <a:t>Production</a:t>
            </a:r>
            <a:r>
              <a:rPr lang="en-US" dirty="0" smtClean="0">
                <a:latin typeface="Times New Roman" panose="02020603050405020304" pitchFamily="18" charset="0"/>
                <a:cs typeface="Times New Roman" panose="02020603050405020304" pitchFamily="18" charset="0"/>
              </a:rPr>
              <a:t> - final product, open to public use</a:t>
            </a:r>
          </a:p>
          <a:p>
            <a:pPr marL="1025525" lvl="2"/>
            <a:r>
              <a:rPr lang="en-US" sz="2000" dirty="0" smtClean="0">
                <a:latin typeface="Times New Roman" panose="02020603050405020304" pitchFamily="18" charset="0"/>
                <a:cs typeface="Times New Roman" panose="02020603050405020304" pitchFamily="18" charset="0"/>
              </a:rPr>
              <a:t>this is what you see first when navigating our website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59633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421706" y="2082901"/>
            <a:ext cx="2722294" cy="646331"/>
          </a:xfrm>
          <a:prstGeom prst="rect">
            <a:avLst/>
          </a:prstGeom>
          <a:solidFill>
            <a:schemeClr val="bg1">
              <a:lumMod val="85000"/>
            </a:schemeClr>
          </a:solidFill>
          <a:effectLst>
            <a:softEdge rad="50800"/>
          </a:effectLst>
        </p:spPr>
        <p:txBody>
          <a:bodyPr wrap="square" rtlCol="0">
            <a:spAutoFit/>
          </a:bodyPr>
          <a:lstStyle/>
          <a:p>
            <a:pPr algn="ctr"/>
            <a:r>
              <a:rPr lang="en-US" i="1" dirty="0" smtClean="0">
                <a:latin typeface="Times New Roman" panose="02020603050405020304" pitchFamily="18" charset="0"/>
                <a:cs typeface="Times New Roman" panose="02020603050405020304" pitchFamily="18" charset="0"/>
              </a:rPr>
              <a:t>Remember, you won’t see the DEV environment…</a:t>
            </a:r>
            <a:endParaRPr lang="en-US" i="1" dirty="0">
              <a:latin typeface="Times New Roman" panose="02020603050405020304" pitchFamily="18" charset="0"/>
              <a:cs typeface="Times New Roman" panose="02020603050405020304" pitchFamily="18" charset="0"/>
            </a:endParaRPr>
          </a:p>
        </p:txBody>
      </p:sp>
      <p:pic>
        <p:nvPicPr>
          <p:cNvPr id="6" name="PROD"/>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322" y="32605"/>
            <a:ext cx="4420903" cy="5130221"/>
          </a:xfrm>
          <a:prstGeom prst="rect">
            <a:avLst/>
          </a:prstGeom>
          <a:ln w="28575">
            <a:solidFill>
              <a:schemeClr val="tx1"/>
            </a:solidFill>
          </a:ln>
        </p:spPr>
      </p:pic>
      <p:pic>
        <p:nvPicPr>
          <p:cNvPr id="7" name="BETA"/>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00803" y="1000919"/>
            <a:ext cx="4420903" cy="4663440"/>
          </a:xfrm>
          <a:prstGeom prst="rect">
            <a:avLst/>
          </a:prstGeom>
          <a:ln w="28575">
            <a:solidFill>
              <a:schemeClr val="tx1"/>
            </a:solidFill>
          </a:ln>
        </p:spPr>
      </p:pic>
      <p:pic>
        <p:nvPicPr>
          <p:cNvPr id="8" name="DEV"/>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69545" y="1990870"/>
            <a:ext cx="4411601" cy="5131304"/>
          </a:xfrm>
          <a:prstGeom prst="rect">
            <a:avLst/>
          </a:prstGeom>
          <a:ln w="28575">
            <a:solidFill>
              <a:schemeClr val="tx1"/>
            </a:solidFill>
          </a:ln>
        </p:spPr>
      </p:pic>
      <p:sp>
        <p:nvSpPr>
          <p:cNvPr id="10" name="TextBox 9"/>
          <p:cNvSpPr txBox="1"/>
          <p:nvPr/>
        </p:nvSpPr>
        <p:spPr>
          <a:xfrm>
            <a:off x="4481225" y="292308"/>
            <a:ext cx="2722294" cy="461665"/>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www.ngs.noaa.gov</a:t>
            </a:r>
          </a:p>
        </p:txBody>
      </p:sp>
      <p:sp>
        <p:nvSpPr>
          <p:cNvPr id="11" name="TextBox 10"/>
          <p:cNvSpPr txBox="1"/>
          <p:nvPr/>
        </p:nvSpPr>
        <p:spPr>
          <a:xfrm>
            <a:off x="6421706" y="1045048"/>
            <a:ext cx="2722294" cy="461665"/>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beta.ngs.noaa.gov</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82890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10" presetClass="entr" presetSubtype="0" fill="hold" grpId="0" nodeType="with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par>
                          <p:cTn id="18" fill="hold">
                            <p:stCondLst>
                              <p:cond delay="500"/>
                            </p:stCondLst>
                            <p:childTnLst>
                              <p:par>
                                <p:cTn id="19" presetID="10" presetClass="exit" presetSubtype="0" fill="hold" nodeType="afterEffect">
                                  <p:stCondLst>
                                    <p:cond delay="1750"/>
                                  </p:stCondLst>
                                  <p:childTnLst>
                                    <p:animEffect transition="out" filter="fade">
                                      <p:cBhvr>
                                        <p:cTn id="20" dur="2000"/>
                                        <p:tgtEl>
                                          <p:spTgt spid="8"/>
                                        </p:tgtEl>
                                      </p:cBhvr>
                                    </p:animEffect>
                                    <p:set>
                                      <p:cBhvr>
                                        <p:cTn id="21" dur="1" fill="hold">
                                          <p:stCondLst>
                                            <p:cond delay="1999"/>
                                          </p:stCondLst>
                                        </p:cTn>
                                        <p:tgtEl>
                                          <p:spTgt spid="8"/>
                                        </p:tgtEl>
                                        <p:attrNameLst>
                                          <p:attrName>style.visibility</p:attrName>
                                        </p:attrNameLst>
                                      </p:cBhvr>
                                      <p:to>
                                        <p:strVal val="hidden"/>
                                      </p:to>
                                    </p:se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332" y="205979"/>
            <a:ext cx="8897352" cy="857250"/>
          </a:xfrm>
        </p:spPr>
        <p:txBody>
          <a:bodyPr>
            <a:noAutofit/>
          </a:bodyPr>
          <a:lstStyle/>
          <a:p>
            <a:r>
              <a:rPr lang="en-US" sz="3800" dirty="0" smtClean="0">
                <a:latin typeface="Times New Roman" panose="02020603050405020304" pitchFamily="18" charset="0"/>
                <a:cs typeface="Times New Roman" panose="02020603050405020304" pitchFamily="18" charset="0"/>
              </a:rPr>
              <a:t>Aside from environments, we have versions</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332" y="1063230"/>
            <a:ext cx="8897352" cy="3976440"/>
          </a:xfrm>
        </p:spPr>
        <p:txBody>
          <a:bodyPr>
            <a:noAutofit/>
          </a:bodyPr>
          <a:lstStyle/>
          <a:p>
            <a:r>
              <a:rPr lang="en-US" dirty="0" smtClean="0">
                <a:latin typeface="Times New Roman" panose="02020603050405020304" pitchFamily="18" charset="0"/>
                <a:cs typeface="Times New Roman" panose="02020603050405020304" pitchFamily="18" charset="0"/>
              </a:rPr>
              <a:t>Just like any software</a:t>
            </a:r>
          </a:p>
          <a:p>
            <a:r>
              <a:rPr lang="en-US" dirty="0" smtClean="0">
                <a:latin typeface="Times New Roman" panose="02020603050405020304" pitchFamily="18" charset="0"/>
                <a:cs typeface="Times New Roman" panose="02020603050405020304" pitchFamily="18" charset="0"/>
              </a:rPr>
              <a:t>Right now:</a:t>
            </a:r>
          </a:p>
          <a:p>
            <a:pPr lvl="1"/>
            <a:r>
              <a:rPr lang="en-US" dirty="0" smtClean="0">
                <a:latin typeface="Times New Roman" panose="02020603050405020304" pitchFamily="18" charset="0"/>
                <a:cs typeface="Times New Roman" panose="02020603050405020304" pitchFamily="18" charset="0"/>
              </a:rPr>
              <a:t>OP 4.0 – currently in transition from Beta to Production</a:t>
            </a:r>
          </a:p>
          <a:p>
            <a:pPr lvl="1"/>
            <a:r>
              <a:rPr lang="en-US" dirty="0" smtClean="0">
                <a:latin typeface="Times New Roman" panose="02020603050405020304" pitchFamily="18" charset="0"/>
                <a:cs typeface="Times New Roman" panose="02020603050405020304" pitchFamily="18" charset="0"/>
              </a:rPr>
              <a:t>OP 5.0 – similarly, moving from Development to Beta</a:t>
            </a:r>
          </a:p>
        </p:txBody>
      </p:sp>
    </p:spTree>
    <p:extLst>
      <p:ext uri="{BB962C8B-B14F-4D97-AF65-F5344CB8AC3E}">
        <p14:creationId xmlns:p14="http://schemas.microsoft.com/office/powerpoint/2010/main" val="19909890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332" y="205979"/>
            <a:ext cx="8897352" cy="857250"/>
          </a:xfrm>
        </p:spPr>
        <p:txBody>
          <a:bodyPr>
            <a:noAutofit/>
          </a:bodyPr>
          <a:lstStyle/>
          <a:p>
            <a:r>
              <a:rPr lang="en-US" sz="3800" dirty="0" smtClean="0">
                <a:latin typeface="Times New Roman" panose="02020603050405020304" pitchFamily="18" charset="0"/>
                <a:cs typeface="Times New Roman" panose="02020603050405020304" pitchFamily="18" charset="0"/>
              </a:rPr>
              <a:t>OP 4.0</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332" y="1063230"/>
            <a:ext cx="8897352" cy="3976440"/>
          </a:xfrm>
          <a:effectLst/>
        </p:spPr>
        <p:txBody>
          <a:bodyPr>
            <a:noAutofit/>
          </a:bodyPr>
          <a:lstStyle/>
          <a:p>
            <a:r>
              <a:rPr lang="en-US" dirty="0" smtClean="0">
                <a:latin typeface="Times New Roman" panose="02020603050405020304" pitchFamily="18" charset="0"/>
                <a:cs typeface="Times New Roman" panose="02020603050405020304" pitchFamily="18" charset="0"/>
              </a:rPr>
              <a:t>What does this version add?</a:t>
            </a:r>
          </a:p>
          <a:p>
            <a:pPr marL="573088" lvl="1"/>
            <a:r>
              <a:rPr lang="en-US" dirty="0" smtClean="0">
                <a:latin typeface="Times New Roman" panose="02020603050405020304" pitchFamily="18" charset="0"/>
                <a:cs typeface="Times New Roman" panose="02020603050405020304" pitchFamily="18" charset="0"/>
              </a:rPr>
              <a:t>Allows you to submit campaign style GPS survey to NGS for inclusion in the IDB (Integrated </a:t>
            </a:r>
            <a:r>
              <a:rPr lang="en-US" dirty="0" err="1" smtClean="0">
                <a:latin typeface="Times New Roman" panose="02020603050405020304" pitchFamily="18" charset="0"/>
                <a:cs typeface="Times New Roman" panose="02020603050405020304" pitchFamily="18" charset="0"/>
              </a:rPr>
              <a:t>DataBase</a:t>
            </a:r>
            <a:r>
              <a:rPr lang="en-US" dirty="0" smtClean="0">
                <a:latin typeface="Times New Roman" panose="02020603050405020304" pitchFamily="18" charset="0"/>
                <a:cs typeface="Times New Roman" panose="02020603050405020304" pitchFamily="18" charset="0"/>
              </a:rPr>
              <a:t>)</a:t>
            </a:r>
          </a:p>
          <a:p>
            <a:pPr marL="973138" lvl="2"/>
            <a:r>
              <a:rPr lang="en-US" dirty="0" smtClean="0">
                <a:latin typeface="Times New Roman" panose="02020603050405020304" pitchFamily="18" charset="0"/>
                <a:cs typeface="Times New Roman" panose="02020603050405020304" pitchFamily="18" charset="0"/>
              </a:rPr>
              <a:t>Upload GPS data to OPUS-S</a:t>
            </a:r>
          </a:p>
          <a:p>
            <a:pPr marL="973138" lvl="2"/>
            <a:r>
              <a:rPr lang="en-US" dirty="0" smtClean="0">
                <a:latin typeface="Times New Roman" panose="02020603050405020304" pitchFamily="18" charset="0"/>
                <a:cs typeface="Times New Roman" panose="02020603050405020304" pitchFamily="18" charset="0"/>
              </a:rPr>
              <a:t>Upload mark descriptions and photos</a:t>
            </a:r>
          </a:p>
          <a:p>
            <a:pPr marL="973138" lvl="2"/>
            <a:r>
              <a:rPr lang="en-US" dirty="0" smtClean="0">
                <a:latin typeface="Times New Roman" panose="02020603050405020304" pitchFamily="18" charset="0"/>
                <a:cs typeface="Times New Roman" panose="02020603050405020304" pitchFamily="18" charset="0"/>
              </a:rPr>
              <a:t>Process simultaneous/overlapping sessions</a:t>
            </a:r>
          </a:p>
          <a:p>
            <a:pPr marL="973138" lvl="2"/>
            <a:r>
              <a:rPr lang="en-US" dirty="0" smtClean="0">
                <a:latin typeface="Times New Roman" panose="02020603050405020304" pitchFamily="18" charset="0"/>
                <a:cs typeface="Times New Roman" panose="02020603050405020304" pitchFamily="18" charset="0"/>
              </a:rPr>
              <a:t>Run network adjustment (using GPSCOM and ADJUST)</a:t>
            </a:r>
          </a:p>
          <a:p>
            <a:pPr marL="973138" lvl="2"/>
            <a:r>
              <a:rPr lang="en-US" dirty="0" smtClean="0">
                <a:latin typeface="Times New Roman" panose="02020603050405020304" pitchFamily="18" charset="0"/>
                <a:cs typeface="Times New Roman" panose="02020603050405020304" pitchFamily="18" charset="0"/>
              </a:rPr>
              <a:t>Click the “Submit” button to send to NGS!</a:t>
            </a:r>
            <a:endParaRPr lang="en-US" dirty="0">
              <a:latin typeface="Times New Roman" panose="02020603050405020304" pitchFamily="18" charset="0"/>
              <a:cs typeface="Times New Roman" panose="02020603050405020304" pitchFamily="18" charset="0"/>
            </a:endParaRPr>
          </a:p>
        </p:txBody>
      </p:sp>
      <p:grpSp>
        <p:nvGrpSpPr>
          <p:cNvPr id="7" name="Group 6"/>
          <p:cNvGrpSpPr/>
          <p:nvPr/>
        </p:nvGrpSpPr>
        <p:grpSpPr>
          <a:xfrm>
            <a:off x="5873508" y="2953000"/>
            <a:ext cx="2761523" cy="646331"/>
            <a:chOff x="5873508" y="2953000"/>
            <a:chExt cx="2761523" cy="646331"/>
          </a:xfrm>
        </p:grpSpPr>
        <p:cxnSp>
          <p:nvCxnSpPr>
            <p:cNvPr id="6" name="Straight Arrow Connector 5"/>
            <p:cNvCxnSpPr/>
            <p:nvPr/>
          </p:nvCxnSpPr>
          <p:spPr>
            <a:xfrm flipH="1">
              <a:off x="5873508" y="3271016"/>
              <a:ext cx="746877" cy="0"/>
            </a:xfrm>
            <a:prstGeom prst="straightConnector1">
              <a:avLst/>
            </a:prstGeom>
            <a:ln>
              <a:solidFill>
                <a:schemeClr val="bg1">
                  <a:lumMod val="75000"/>
                </a:schemeClr>
              </a:solidFill>
              <a:tailEnd type="triangle"/>
            </a:ln>
            <a:effectLst/>
          </p:spPr>
          <p:style>
            <a:lnRef idx="3">
              <a:schemeClr val="dk1"/>
            </a:lnRef>
            <a:fillRef idx="0">
              <a:schemeClr val="dk1"/>
            </a:fillRef>
            <a:effectRef idx="2">
              <a:schemeClr val="dk1"/>
            </a:effectRef>
            <a:fontRef idx="minor">
              <a:schemeClr val="tx1"/>
            </a:fontRef>
          </p:style>
        </p:cxnSp>
        <p:sp>
          <p:nvSpPr>
            <p:cNvPr id="4" name="TextBox 3"/>
            <p:cNvSpPr txBox="1"/>
            <p:nvPr/>
          </p:nvSpPr>
          <p:spPr>
            <a:xfrm>
              <a:off x="6506085" y="2953000"/>
              <a:ext cx="2128946" cy="646331"/>
            </a:xfrm>
            <a:prstGeom prst="rect">
              <a:avLst/>
            </a:prstGeom>
            <a:solidFill>
              <a:schemeClr val="bg1">
                <a:lumMod val="75000"/>
              </a:schemeClr>
            </a:solidFill>
            <a:effectLst>
              <a:softEdge rad="31750"/>
            </a:effectLst>
          </p:spPr>
          <p:txBody>
            <a:bodyPr wrap="square" rtlCol="0">
              <a:spAutoFit/>
            </a:bodyPr>
            <a:lstStyle/>
            <a:p>
              <a:pPr algn="ctr"/>
              <a:r>
                <a:rPr lang="en-US" dirty="0" smtClean="0"/>
                <a:t>(must be created using </a:t>
              </a:r>
              <a:r>
                <a:rPr lang="en-US" dirty="0" err="1" smtClean="0"/>
                <a:t>WinDesc</a:t>
              </a:r>
              <a:r>
                <a:rPr lang="en-US" dirty="0" smtClean="0"/>
                <a:t>)</a:t>
              </a:r>
              <a:endParaRPr lang="en-US" dirty="0"/>
            </a:p>
          </p:txBody>
        </p:sp>
      </p:grpSp>
      <p:pic>
        <p:nvPicPr>
          <p:cNvPr id="5" name="Picture 4"/>
          <p:cNvPicPr>
            <a:picLocks noChangeAspect="1"/>
          </p:cNvPicPr>
          <p:nvPr/>
        </p:nvPicPr>
        <p:blipFill>
          <a:blip r:embed="rId5"/>
          <a:stretch>
            <a:fillRect/>
          </a:stretch>
        </p:blipFill>
        <p:spPr>
          <a:xfrm rot="21120000">
            <a:off x="153954" y="2403078"/>
            <a:ext cx="8842106" cy="1735874"/>
          </a:xfrm>
          <a:prstGeom prst="rect">
            <a:avLst/>
          </a:prstGeom>
          <a:ln w="31750">
            <a:solidFill>
              <a:schemeClr val="bg1">
                <a:lumMod val="50000"/>
              </a:schemeClr>
            </a:solidFill>
          </a:ln>
        </p:spPr>
      </p:pic>
    </p:spTree>
    <p:extLst>
      <p:ext uri="{BB962C8B-B14F-4D97-AF65-F5344CB8AC3E}">
        <p14:creationId xmlns:p14="http://schemas.microsoft.com/office/powerpoint/2010/main" val="26016001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par>
                          <p:cTn id="13" fill="hold">
                            <p:stCondLst>
                              <p:cond delay="500"/>
                            </p:stCondLst>
                            <p:childTnLst>
                              <p:par>
                                <p:cTn id="14" presetID="22" presetClass="entr" presetSubtype="2"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righ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332" y="205979"/>
            <a:ext cx="8897352" cy="857250"/>
          </a:xfrm>
        </p:spPr>
        <p:txBody>
          <a:bodyPr>
            <a:noAutofit/>
          </a:bodyPr>
          <a:lstStyle/>
          <a:p>
            <a:r>
              <a:rPr lang="en-US" sz="3800" dirty="0" smtClean="0">
                <a:latin typeface="Times New Roman" panose="02020603050405020304" pitchFamily="18" charset="0"/>
                <a:cs typeface="Times New Roman" panose="02020603050405020304" pitchFamily="18" charset="0"/>
              </a:rPr>
              <a:t>OP 5.0</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332" y="1063230"/>
            <a:ext cx="8897352" cy="3976440"/>
          </a:xfrm>
        </p:spPr>
        <p:txBody>
          <a:bodyPr>
            <a:noAutofit/>
          </a:bodyPr>
          <a:lstStyle/>
          <a:p>
            <a:r>
              <a:rPr lang="en-US" dirty="0" smtClean="0">
                <a:latin typeface="Times New Roman" panose="02020603050405020304" pitchFamily="18" charset="0"/>
                <a:cs typeface="Times New Roman" panose="02020603050405020304" pitchFamily="18" charset="0"/>
              </a:rPr>
              <a:t>What will this future version add?</a:t>
            </a:r>
          </a:p>
          <a:p>
            <a:pPr marL="573088" lvl="1"/>
            <a:r>
              <a:rPr lang="en-US" dirty="0" smtClean="0">
                <a:latin typeface="Times New Roman" panose="02020603050405020304" pitchFamily="18" charset="0"/>
                <a:cs typeface="Times New Roman" panose="02020603050405020304" pitchFamily="18" charset="0"/>
              </a:rPr>
              <a:t>Allows you to upload your own GNSS vectors</a:t>
            </a:r>
          </a:p>
          <a:p>
            <a:pPr marL="973138" lvl="2"/>
            <a:r>
              <a:rPr lang="en-US" dirty="0">
                <a:latin typeface="Times New Roman" panose="02020603050405020304" pitchFamily="18" charset="0"/>
                <a:cs typeface="Times New Roman" panose="02020603050405020304" pitchFamily="18" charset="0"/>
              </a:rPr>
              <a:t>Pre-processed vectors uploaded directly to a user project</a:t>
            </a:r>
          </a:p>
          <a:p>
            <a:pPr marL="1430338" lvl="3"/>
            <a:r>
              <a:rPr lang="en-US" dirty="0">
                <a:latin typeface="Times New Roman" panose="02020603050405020304" pitchFamily="18" charset="0"/>
                <a:cs typeface="Times New Roman" panose="02020603050405020304" pitchFamily="18" charset="0"/>
              </a:rPr>
              <a:t>pre-processed? </a:t>
            </a:r>
            <a:r>
              <a:rPr lang="en-US" dirty="0">
                <a:latin typeface="Times New Roman" panose="02020603050405020304" pitchFamily="18" charset="0"/>
                <a:cs typeface="Times New Roman" panose="02020603050405020304" pitchFamily="18" charset="0"/>
                <a:sym typeface="Wingdings" panose="05000000000000000000" pitchFamily="2" charset="2"/>
              </a:rPr>
              <a:t> RTK, RTN, PPK, even </a:t>
            </a:r>
            <a:r>
              <a:rPr lang="en-US" dirty="0" smtClean="0">
                <a:latin typeface="Times New Roman" panose="02020603050405020304" pitchFamily="18" charset="0"/>
                <a:cs typeface="Times New Roman" panose="02020603050405020304" pitchFamily="18" charset="0"/>
                <a:sym typeface="Wingdings" panose="05000000000000000000" pitchFamily="2" charset="2"/>
              </a:rPr>
              <a:t>Static </a:t>
            </a:r>
            <a:r>
              <a:rPr lang="en-US" dirty="0">
                <a:latin typeface="Times New Roman" panose="02020603050405020304" pitchFamily="18" charset="0"/>
                <a:cs typeface="Times New Roman" panose="02020603050405020304" pitchFamily="18" charset="0"/>
                <a:sym typeface="Wingdings" panose="05000000000000000000" pitchFamily="2" charset="2"/>
              </a:rPr>
              <a:t>from other </a:t>
            </a:r>
            <a:r>
              <a:rPr lang="en-US" dirty="0" smtClean="0">
                <a:latin typeface="Times New Roman" panose="02020603050405020304" pitchFamily="18" charset="0"/>
                <a:cs typeface="Times New Roman" panose="02020603050405020304" pitchFamily="18" charset="0"/>
                <a:sym typeface="Wingdings" panose="05000000000000000000" pitchFamily="2" charset="2"/>
              </a:rPr>
              <a:t>software</a:t>
            </a:r>
          </a:p>
          <a:p>
            <a:pPr marL="973138" lvl="2"/>
            <a:r>
              <a:rPr lang="en-US" dirty="0" smtClean="0">
                <a:latin typeface="Times New Roman" panose="02020603050405020304" pitchFamily="18" charset="0"/>
                <a:cs typeface="Times New Roman" panose="02020603050405020304" pitchFamily="18" charset="0"/>
                <a:sym typeface="Wingdings" panose="05000000000000000000" pitchFamily="2" charset="2"/>
              </a:rPr>
              <a:t>Upload via the GVX file format</a:t>
            </a:r>
          </a:p>
          <a:p>
            <a:pPr marL="1430338" lvl="3"/>
            <a:r>
              <a:rPr lang="en-US" dirty="0" smtClean="0">
                <a:latin typeface="Times New Roman" panose="02020603050405020304" pitchFamily="18" charset="0"/>
                <a:cs typeface="Times New Roman" panose="02020603050405020304" pitchFamily="18" charset="0"/>
                <a:sym typeface="Wingdings" panose="05000000000000000000" pitchFamily="2" charset="2"/>
              </a:rPr>
              <a:t>GNSS Vector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eXchange</a:t>
            </a:r>
            <a:r>
              <a:rPr lang="en-US" dirty="0" smtClean="0">
                <a:latin typeface="Times New Roman" panose="02020603050405020304" pitchFamily="18" charset="0"/>
                <a:cs typeface="Times New Roman" panose="02020603050405020304" pitchFamily="18" charset="0"/>
                <a:sym typeface="Wingdings" panose="05000000000000000000" pitchFamily="2" charset="2"/>
              </a:rPr>
              <a:t>: developed by NGS; .xml based format</a:t>
            </a:r>
          </a:p>
          <a:p>
            <a:pPr marL="573088" lvl="1"/>
            <a:r>
              <a:rPr lang="en-US" dirty="0" smtClean="0">
                <a:latin typeface="Times New Roman" panose="02020603050405020304" pitchFamily="18" charset="0"/>
                <a:cs typeface="Times New Roman" panose="02020603050405020304" pitchFamily="18" charset="0"/>
                <a:sym typeface="Wingdings" panose="05000000000000000000" pitchFamily="2" charset="2"/>
              </a:rPr>
              <a:t>Recommendations and Station Selection Criteria</a:t>
            </a:r>
          </a:p>
          <a:p>
            <a:pPr marL="287338" indent="-457200">
              <a:spcBef>
                <a:spcPts val="1800"/>
              </a:spcBef>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v5.1 will bring M-PAGES  </a:t>
            </a:r>
            <a:r>
              <a:rPr lang="en-US" sz="2400" i="1" dirty="0" smtClean="0">
                <a:latin typeface="Times New Roman" panose="02020603050405020304" pitchFamily="18" charset="0"/>
                <a:cs typeface="Times New Roman" panose="02020603050405020304" pitchFamily="18" charset="0"/>
                <a:sym typeface="Wingdings" panose="05000000000000000000" pitchFamily="2" charset="2"/>
              </a:rPr>
              <a:t>multi-constellation processing</a:t>
            </a:r>
            <a:endParaRPr lang="en-US" dirty="0" smtClean="0">
              <a:latin typeface="Times New Roman" panose="02020603050405020304" pitchFamily="18" charset="0"/>
              <a:cs typeface="Times New Roman" panose="02020603050405020304" pitchFamily="18" charset="0"/>
            </a:endParaRPr>
          </a:p>
        </p:txBody>
      </p:sp>
      <p:sp>
        <p:nvSpPr>
          <p:cNvPr id="4" name="Rectangle 3"/>
          <p:cNvSpPr/>
          <p:nvPr/>
        </p:nvSpPr>
        <p:spPr>
          <a:xfrm rot="21120000">
            <a:off x="126332" y="2644814"/>
            <a:ext cx="8897351" cy="1735875"/>
          </a:xfrm>
          <a:prstGeom prst="rect">
            <a:avLst/>
          </a:prstGeom>
          <a:solidFill>
            <a:srgbClr val="EAEAEA"/>
          </a:solidFill>
          <a:ln w="31750">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nchorCtr="0"/>
          <a:lstStyle/>
          <a:p>
            <a:pPr algn="ctr"/>
            <a:r>
              <a:rPr lang="en-US" sz="4400" dirty="0" smtClean="0">
                <a:solidFill>
                  <a:schemeClr val="tx1"/>
                </a:solidFill>
              </a:rPr>
              <a:t>Huge advantage…</a:t>
            </a:r>
          </a:p>
          <a:p>
            <a:pPr algn="ctr"/>
            <a:r>
              <a:rPr lang="en-US" sz="4400" dirty="0" smtClean="0">
                <a:solidFill>
                  <a:schemeClr val="tx1"/>
                </a:solidFill>
              </a:rPr>
              <a:t>submit your RTK/RTN data to us!</a:t>
            </a:r>
            <a:endParaRPr lang="en-US" sz="4400" dirty="0">
              <a:solidFill>
                <a:schemeClr val="tx1"/>
              </a:solidFill>
            </a:endParaRPr>
          </a:p>
        </p:txBody>
      </p:sp>
    </p:spTree>
    <p:extLst>
      <p:ext uri="{BB962C8B-B14F-4D97-AF65-F5344CB8AC3E}">
        <p14:creationId xmlns:p14="http://schemas.microsoft.com/office/powerpoint/2010/main" val="244565829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par>
                          <p:cTn id="8" fill="hold">
                            <p:stCondLst>
                              <p:cond delay="500"/>
                            </p:stCondLst>
                            <p:childTnLst>
                              <p:par>
                                <p:cTn id="9" presetID="10" presetClass="entr" presetSubtype="0" fill="hold" nodeType="afterEffect">
                                  <p:stCondLst>
                                    <p:cond delay="200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200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332" y="205979"/>
            <a:ext cx="8897352" cy="857250"/>
          </a:xfrm>
        </p:spPr>
        <p:txBody>
          <a:bodyPr>
            <a:noAutofit/>
          </a:bodyPr>
          <a:lstStyle/>
          <a:p>
            <a:r>
              <a:rPr lang="en-US" sz="3800" dirty="0" smtClean="0">
                <a:latin typeface="Times New Roman" panose="02020603050405020304" pitchFamily="18" charset="0"/>
                <a:cs typeface="Times New Roman" panose="02020603050405020304" pitchFamily="18" charset="0"/>
              </a:rPr>
              <a:t>OPUS 6.0</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332" y="1063230"/>
            <a:ext cx="8897352" cy="3976440"/>
          </a:xfrm>
        </p:spPr>
        <p:txBody>
          <a:bodyPr>
            <a:noAutofit/>
          </a:bodyPr>
          <a:lstStyle/>
          <a:p>
            <a:r>
              <a:rPr lang="en-US" dirty="0" smtClean="0">
                <a:latin typeface="Times New Roman" panose="02020603050405020304" pitchFamily="18" charset="0"/>
                <a:cs typeface="Times New Roman" panose="02020603050405020304" pitchFamily="18" charset="0"/>
              </a:rPr>
              <a:t>What will this future version add?</a:t>
            </a:r>
          </a:p>
          <a:p>
            <a:pPr marL="573088" lvl="1"/>
            <a:r>
              <a:rPr lang="en-US" dirty="0" smtClean="0">
                <a:latin typeface="Times New Roman" panose="02020603050405020304" pitchFamily="18" charset="0"/>
                <a:cs typeface="Times New Roman" panose="02020603050405020304" pitchFamily="18" charset="0"/>
              </a:rPr>
              <a:t>Integration with other NGS tools</a:t>
            </a:r>
          </a:p>
          <a:p>
            <a:pPr marL="573088" lvl="1"/>
            <a:r>
              <a:rPr lang="en-US" dirty="0" smtClean="0">
                <a:latin typeface="Times New Roman" panose="02020603050405020304" pitchFamily="18" charset="0"/>
                <a:cs typeface="Times New Roman" panose="02020603050405020304" pitchFamily="18" charset="0"/>
              </a:rPr>
              <a:t>Ability to upload non-GNSS data</a:t>
            </a:r>
          </a:p>
          <a:p>
            <a:pPr marL="973138" lvl="2"/>
            <a:r>
              <a:rPr lang="en-US" dirty="0" smtClean="0">
                <a:latin typeface="Times New Roman" panose="02020603050405020304" pitchFamily="18" charset="0"/>
                <a:cs typeface="Times New Roman" panose="02020603050405020304" pitchFamily="18" charset="0"/>
              </a:rPr>
              <a:t>Leveling, Gravity, Classical (total station)</a:t>
            </a:r>
          </a:p>
          <a:p>
            <a:pPr marL="573088" lvl="1"/>
            <a:r>
              <a:rPr lang="en-US" dirty="0" smtClean="0">
                <a:latin typeface="Times New Roman" panose="02020603050405020304" pitchFamily="18" charset="0"/>
                <a:cs typeface="Times New Roman" panose="02020603050405020304" pitchFamily="18" charset="0"/>
              </a:rPr>
              <a:t>More of a web-based interaction/interface</a:t>
            </a:r>
          </a:p>
          <a:p>
            <a:pPr marL="973138" lvl="2"/>
            <a:r>
              <a:rPr lang="en-US" dirty="0" smtClean="0">
                <a:latin typeface="Times New Roman" panose="02020603050405020304" pitchFamily="18" charset="0"/>
                <a:cs typeface="Times New Roman" panose="02020603050405020304" pitchFamily="18" charset="0"/>
                <a:sym typeface="Wingdings" panose="05000000000000000000" pitchFamily="2" charset="2"/>
              </a:rPr>
              <a:t>Solutions delivered right in the browser</a:t>
            </a:r>
          </a:p>
          <a:p>
            <a:pPr marL="287338">
              <a:spcBef>
                <a:spcPts val="1800"/>
              </a:spcBef>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will not be in Production until the Modernized NSRS is rolled out</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509633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150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par>
                          <p:cTn id="21" fill="hold">
                            <p:stCondLst>
                              <p:cond delay="500"/>
                            </p:stCondLst>
                            <p:childTnLst>
                              <p:par>
                                <p:cTn id="22" presetID="10" presetClass="entr" presetSubtype="0" fill="hold" nodeType="afterEffect">
                                  <p:stCondLst>
                                    <p:cond delay="150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332" y="205979"/>
            <a:ext cx="8897352" cy="857250"/>
          </a:xfrm>
        </p:spPr>
        <p:txBody>
          <a:bodyPr>
            <a:noAutofit/>
          </a:bodyPr>
          <a:lstStyle/>
          <a:p>
            <a:r>
              <a:rPr lang="en-US" sz="3800" dirty="0" smtClean="0">
                <a:latin typeface="Times New Roman" panose="02020603050405020304" pitchFamily="18" charset="0"/>
                <a:cs typeface="Times New Roman" panose="02020603050405020304" pitchFamily="18" charset="0"/>
              </a:rPr>
              <a:t>What does the future hold?</a:t>
            </a:r>
            <a:endParaRPr lang="en-US"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332" y="1063230"/>
            <a:ext cx="8897352" cy="3976440"/>
          </a:xfrm>
        </p:spPr>
        <p:txBody>
          <a:bodyPr>
            <a:noAutofit/>
          </a:bodyPr>
          <a:lstStyle/>
          <a:p>
            <a:r>
              <a:rPr lang="en-US" sz="3000" dirty="0" smtClean="0">
                <a:latin typeface="Times New Roman" panose="02020603050405020304" pitchFamily="18" charset="0"/>
                <a:cs typeface="Times New Roman" panose="02020603050405020304" pitchFamily="18" charset="0"/>
              </a:rPr>
              <a:t>OPUS will expand to more than just GNSS</a:t>
            </a:r>
          </a:p>
          <a:p>
            <a:pPr>
              <a:spcBef>
                <a:spcPts val="1800"/>
              </a:spcBef>
            </a:pPr>
            <a:r>
              <a:rPr lang="en-US" sz="3000" dirty="0" smtClean="0">
                <a:latin typeface="Times New Roman" panose="02020603050405020304" pitchFamily="18" charset="0"/>
                <a:cs typeface="Times New Roman" panose="02020603050405020304" pitchFamily="18" charset="0"/>
              </a:rPr>
              <a:t>Beta environment will continue to be your first option to try out new features and functionality</a:t>
            </a:r>
          </a:p>
          <a:p>
            <a:pPr lvl="1"/>
            <a:r>
              <a:rPr lang="en-US" sz="2000" dirty="0" smtClean="0">
                <a:latin typeface="Times New Roman" panose="02020603050405020304" pitchFamily="18" charset="0"/>
                <a:cs typeface="Times New Roman" panose="02020603050405020304" pitchFamily="18" charset="0"/>
              </a:rPr>
              <a:t>Remember: Development </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Beta  Production</a:t>
            </a:r>
          </a:p>
          <a:p>
            <a:pPr lvl="1"/>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How to find the Beta?</a:t>
            </a:r>
          </a:p>
          <a:p>
            <a:pPr lvl="2"/>
            <a:r>
              <a:rPr lang="en-US" sz="1600" dirty="0" smtClean="0">
                <a:latin typeface="Times New Roman" panose="02020603050405020304" pitchFamily="18" charset="0"/>
                <a:cs typeface="Times New Roman" panose="02020603050405020304" pitchFamily="18" charset="0"/>
                <a:sym typeface="Wingdings" panose="05000000000000000000" pitchFamily="2" charset="2"/>
              </a:rPr>
              <a:t>check the regular Production NGS website for links to different Beta tools</a:t>
            </a:r>
          </a:p>
          <a:p>
            <a:pPr lvl="2"/>
            <a:r>
              <a:rPr lang="en-US" sz="1600" dirty="0" smtClean="0">
                <a:latin typeface="Times New Roman" panose="02020603050405020304" pitchFamily="18" charset="0"/>
                <a:cs typeface="Times New Roman" panose="02020603050405020304" pitchFamily="18" charset="0"/>
                <a:sym typeface="Wingdings" panose="05000000000000000000" pitchFamily="2" charset="2"/>
              </a:rPr>
              <a:t>instead of  </a:t>
            </a:r>
            <a:r>
              <a:rPr lang="en-US" sz="1600" b="1" dirty="0" smtClean="0">
                <a:latin typeface="Times New Roman" panose="02020603050405020304" pitchFamily="18" charset="0"/>
                <a:cs typeface="Times New Roman" panose="02020603050405020304" pitchFamily="18" charset="0"/>
                <a:sym typeface="Wingdings" panose="05000000000000000000" pitchFamily="2" charset="2"/>
              </a:rPr>
              <a:t>www</a:t>
            </a:r>
            <a:r>
              <a:rPr lang="en-US" sz="1600" dirty="0" smtClean="0">
                <a:latin typeface="Times New Roman" panose="02020603050405020304" pitchFamily="18" charset="0"/>
                <a:cs typeface="Times New Roman" panose="02020603050405020304" pitchFamily="18" charset="0"/>
                <a:sym typeface="Wingdings" panose="05000000000000000000" pitchFamily="2" charset="2"/>
              </a:rPr>
              <a:t>.ngs.noaa.gov    </a:t>
            </a:r>
            <a:r>
              <a:rPr lang="en-US" sz="1600" b="1" dirty="0" smtClean="0">
                <a:latin typeface="Times New Roman" panose="02020603050405020304" pitchFamily="18" charset="0"/>
                <a:cs typeface="Times New Roman" panose="02020603050405020304" pitchFamily="18" charset="0"/>
                <a:sym typeface="Wingdings" panose="05000000000000000000" pitchFamily="2" charset="2"/>
              </a:rPr>
              <a:t>beta</a:t>
            </a:r>
            <a:r>
              <a:rPr lang="en-US" sz="1600" dirty="0" smtClean="0">
                <a:latin typeface="Times New Roman" panose="02020603050405020304" pitchFamily="18" charset="0"/>
                <a:cs typeface="Times New Roman" panose="02020603050405020304" pitchFamily="18" charset="0"/>
                <a:sym typeface="Wingdings" panose="05000000000000000000" pitchFamily="2" charset="2"/>
              </a:rPr>
              <a:t>.ngs.noaa.gov</a:t>
            </a:r>
          </a:p>
          <a:p>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39352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332" y="205979"/>
            <a:ext cx="8897352" cy="857250"/>
          </a:xfrm>
        </p:spPr>
        <p:txBody>
          <a:bodyPr>
            <a:noAutofit/>
          </a:bodyPr>
          <a:lstStyle/>
          <a:p>
            <a:r>
              <a:rPr lang="en-US" sz="3800" b="1" dirty="0" smtClean="0">
                <a:latin typeface="Times New Roman" panose="02020603050405020304" pitchFamily="18" charset="0"/>
                <a:cs typeface="Times New Roman" panose="02020603050405020304" pitchFamily="18" charset="0"/>
              </a:rPr>
              <a:t>Questions</a:t>
            </a:r>
            <a:endParaRPr lang="en-US" sz="3800" b="1" dirty="0">
              <a:latin typeface="Times New Roman" panose="02020603050405020304" pitchFamily="18" charset="0"/>
              <a:cs typeface="Times New Roman" panose="02020603050405020304" pitchFamily="18" charset="0"/>
            </a:endParaRPr>
          </a:p>
        </p:txBody>
      </p:sp>
      <p:sp>
        <p:nvSpPr>
          <p:cNvPr id="4" name="Rectangle 3"/>
          <p:cNvSpPr/>
          <p:nvPr/>
        </p:nvSpPr>
        <p:spPr>
          <a:xfrm>
            <a:off x="314107" y="1823730"/>
            <a:ext cx="2004253" cy="1015663"/>
          </a:xfrm>
          <a:prstGeom prst="rect">
            <a:avLst/>
          </a:prstGeom>
          <a:noFill/>
        </p:spPr>
        <p:txBody>
          <a:bodyPr wrap="square" lIns="91440" tIns="45720" rIns="91440" bIns="45720">
            <a:spAutoFit/>
          </a:bodyPr>
          <a:lstStyle/>
          <a:p>
            <a:pPr algn="ctr"/>
            <a:r>
              <a:rPr lang="en-US" sz="6000" b="1" cap="none" spc="0" dirty="0" smtClean="0">
                <a:ln w="13462">
                  <a:solidFill>
                    <a:schemeClr val="bg1"/>
                  </a:solidFill>
                  <a:prstDash val="solid"/>
                </a:ln>
                <a:solidFill>
                  <a:schemeClr val="tx1">
                    <a:lumMod val="85000"/>
                    <a:lumOff val="15000"/>
                  </a:schemeClr>
                </a:solidFill>
                <a:effectLst>
                  <a:glow rad="101600">
                    <a:schemeClr val="accent2">
                      <a:satMod val="175000"/>
                      <a:alpha val="40000"/>
                    </a:schemeClr>
                  </a:glow>
                  <a:outerShdw dist="38100" dir="2700000" algn="bl" rotWithShape="0">
                    <a:schemeClr val="accent5"/>
                  </a:outerShdw>
                </a:effectLst>
              </a:rPr>
              <a:t>GVX?</a:t>
            </a:r>
            <a:endParaRPr lang="en-US" sz="6000" b="1" cap="none" spc="0" dirty="0">
              <a:ln w="13462">
                <a:solidFill>
                  <a:schemeClr val="bg1"/>
                </a:solidFill>
                <a:prstDash val="solid"/>
              </a:ln>
              <a:solidFill>
                <a:schemeClr val="tx1">
                  <a:lumMod val="85000"/>
                  <a:lumOff val="15000"/>
                </a:schemeClr>
              </a:solidFill>
              <a:effectLst>
                <a:glow rad="101600">
                  <a:schemeClr val="accent2">
                    <a:satMod val="175000"/>
                    <a:alpha val="40000"/>
                  </a:schemeClr>
                </a:glow>
                <a:outerShdw dist="38100" dir="2700000" algn="bl" rotWithShape="0">
                  <a:schemeClr val="accent5"/>
                </a:outerShdw>
              </a:effectLst>
            </a:endParaRPr>
          </a:p>
        </p:txBody>
      </p:sp>
      <p:sp>
        <p:nvSpPr>
          <p:cNvPr id="5" name="Rectangle 4"/>
          <p:cNvSpPr/>
          <p:nvPr/>
        </p:nvSpPr>
        <p:spPr>
          <a:xfrm>
            <a:off x="4681570" y="1050185"/>
            <a:ext cx="3722533" cy="1015663"/>
          </a:xfrm>
          <a:prstGeom prst="rect">
            <a:avLst/>
          </a:prstGeom>
          <a:noFill/>
          <a:effectLst>
            <a:glow rad="101600">
              <a:schemeClr val="accent5">
                <a:satMod val="175000"/>
                <a:alpha val="40000"/>
              </a:schemeClr>
            </a:glow>
          </a:effectLst>
        </p:spPr>
        <p:txBody>
          <a:bodyPr wrap="square" lIns="91440" tIns="45720" rIns="91440" bIns="45720">
            <a:spAutoFit/>
          </a:bodyPr>
          <a:lstStyle/>
          <a:p>
            <a:pPr algn="ctr"/>
            <a:r>
              <a:rPr lang="en-US" sz="6000" b="1" cap="none" spc="0" dirty="0" smtClean="0">
                <a:ln w="13462">
                  <a:solidFill>
                    <a:schemeClr val="bg1"/>
                  </a:solidFill>
                  <a:prstDash val="solid"/>
                </a:ln>
                <a:solidFill>
                  <a:schemeClr val="tx1">
                    <a:lumMod val="85000"/>
                    <a:lumOff val="15000"/>
                  </a:schemeClr>
                </a:solidFill>
                <a:effectLst>
                  <a:glow rad="101600">
                    <a:schemeClr val="accent6">
                      <a:satMod val="175000"/>
                      <a:alpha val="40000"/>
                    </a:schemeClr>
                  </a:glow>
                  <a:outerShdw dist="38100" dir="2700000" algn="bl" rotWithShape="0">
                    <a:schemeClr val="accent5"/>
                  </a:outerShdw>
                </a:effectLst>
              </a:rPr>
              <a:t>M-PAGES?</a:t>
            </a:r>
            <a:endParaRPr lang="en-US" sz="6000" b="1" cap="none" spc="0" dirty="0">
              <a:ln w="13462">
                <a:solidFill>
                  <a:schemeClr val="bg1"/>
                </a:solidFill>
                <a:prstDash val="solid"/>
              </a:ln>
              <a:solidFill>
                <a:schemeClr val="tx1">
                  <a:lumMod val="85000"/>
                  <a:lumOff val="15000"/>
                </a:schemeClr>
              </a:solidFill>
              <a:effectLst>
                <a:glow rad="101600">
                  <a:schemeClr val="accent6">
                    <a:satMod val="175000"/>
                    <a:alpha val="40000"/>
                  </a:schemeClr>
                </a:glow>
                <a:outerShdw dist="38100" dir="2700000" algn="bl" rotWithShape="0">
                  <a:schemeClr val="accent5"/>
                </a:outerShdw>
              </a:effectLst>
            </a:endParaRPr>
          </a:p>
        </p:txBody>
      </p:sp>
      <p:sp>
        <p:nvSpPr>
          <p:cNvPr id="6" name="Rectangle 5"/>
          <p:cNvSpPr/>
          <p:nvPr/>
        </p:nvSpPr>
        <p:spPr>
          <a:xfrm>
            <a:off x="615149" y="3472447"/>
            <a:ext cx="3722533" cy="1015663"/>
          </a:xfrm>
          <a:prstGeom prst="rect">
            <a:avLst/>
          </a:prstGeom>
          <a:noFill/>
          <a:effectLst/>
        </p:spPr>
        <p:txBody>
          <a:bodyPr wrap="square" lIns="91440" tIns="45720" rIns="91440" bIns="45720">
            <a:spAutoFit/>
          </a:bodyPr>
          <a:lstStyle/>
          <a:p>
            <a:pPr algn="ctr"/>
            <a:r>
              <a:rPr lang="en-US" sz="6000" b="1" cap="none" spc="0" dirty="0" smtClean="0">
                <a:ln w="13462">
                  <a:solidFill>
                    <a:schemeClr val="bg1"/>
                  </a:solidFill>
                  <a:prstDash val="solid"/>
                </a:ln>
                <a:solidFill>
                  <a:schemeClr val="tx1">
                    <a:lumMod val="85000"/>
                    <a:lumOff val="15000"/>
                  </a:schemeClr>
                </a:solidFill>
                <a:effectLst>
                  <a:glow rad="101600">
                    <a:schemeClr val="accent5">
                      <a:satMod val="175000"/>
                      <a:alpha val="40000"/>
                    </a:schemeClr>
                  </a:glow>
                  <a:outerShdw dist="38100" dir="2700000" algn="bl" rotWithShape="0">
                    <a:schemeClr val="accent5"/>
                  </a:outerShdw>
                </a:effectLst>
              </a:rPr>
              <a:t>RINEX?</a:t>
            </a:r>
            <a:endParaRPr lang="en-US" sz="6000" b="1" cap="none" spc="0" dirty="0">
              <a:ln w="13462">
                <a:solidFill>
                  <a:schemeClr val="bg1"/>
                </a:solidFill>
                <a:prstDash val="solid"/>
              </a:ln>
              <a:solidFill>
                <a:schemeClr val="tx1">
                  <a:lumMod val="85000"/>
                  <a:lumOff val="15000"/>
                </a:schemeClr>
              </a:solidFill>
              <a:effectLst>
                <a:glow rad="101600">
                  <a:schemeClr val="accent5">
                    <a:satMod val="175000"/>
                    <a:alpha val="40000"/>
                  </a:schemeClr>
                </a:glow>
                <a:outerShdw dist="38100" dir="2700000" algn="bl" rotWithShape="0">
                  <a:schemeClr val="accent5"/>
                </a:outerShdw>
              </a:effectLst>
            </a:endParaRPr>
          </a:p>
        </p:txBody>
      </p:sp>
      <p:sp>
        <p:nvSpPr>
          <p:cNvPr id="7" name="Rectangle 6"/>
          <p:cNvSpPr/>
          <p:nvPr/>
        </p:nvSpPr>
        <p:spPr>
          <a:xfrm>
            <a:off x="2583606" y="2334940"/>
            <a:ext cx="3722533" cy="1015663"/>
          </a:xfrm>
          <a:prstGeom prst="rect">
            <a:avLst/>
          </a:prstGeom>
          <a:noFill/>
          <a:effectLst/>
        </p:spPr>
        <p:txBody>
          <a:bodyPr wrap="square" lIns="91440" tIns="45720" rIns="91440" bIns="45720">
            <a:spAutoFit/>
          </a:bodyPr>
          <a:lstStyle/>
          <a:p>
            <a:pPr algn="ctr"/>
            <a:r>
              <a:rPr lang="en-US" sz="6000" b="1" cap="none" spc="0" dirty="0" smtClean="0">
                <a:ln w="13462">
                  <a:solidFill>
                    <a:schemeClr val="bg1"/>
                  </a:solidFill>
                  <a:prstDash val="solid"/>
                </a:ln>
                <a:solidFill>
                  <a:schemeClr val="tx1">
                    <a:lumMod val="85000"/>
                    <a:lumOff val="15000"/>
                  </a:schemeClr>
                </a:solidFill>
                <a:effectLst>
                  <a:glow rad="101600">
                    <a:schemeClr val="accent3">
                      <a:satMod val="175000"/>
                      <a:alpha val="40000"/>
                    </a:schemeClr>
                  </a:glow>
                  <a:outerShdw dist="38100" dir="2700000" algn="bl" rotWithShape="0">
                    <a:schemeClr val="accent5"/>
                  </a:outerShdw>
                </a:effectLst>
              </a:rPr>
              <a:t>RTN?</a:t>
            </a:r>
            <a:endParaRPr lang="en-US" sz="6000" b="1" cap="none" spc="0" dirty="0">
              <a:ln w="13462">
                <a:solidFill>
                  <a:schemeClr val="bg1"/>
                </a:solidFill>
                <a:prstDash val="solid"/>
              </a:ln>
              <a:solidFill>
                <a:schemeClr val="tx1">
                  <a:lumMod val="85000"/>
                  <a:lumOff val="15000"/>
                </a:schemeClr>
              </a:solidFill>
              <a:effectLst>
                <a:glow rad="101600">
                  <a:schemeClr val="accent3">
                    <a:satMod val="175000"/>
                    <a:alpha val="40000"/>
                  </a:schemeClr>
                </a:glow>
                <a:outerShdw dist="38100" dir="2700000" algn="bl" rotWithShape="0">
                  <a:schemeClr val="accent5"/>
                </a:outerShdw>
              </a:effectLst>
            </a:endParaRPr>
          </a:p>
        </p:txBody>
      </p:sp>
      <p:sp>
        <p:nvSpPr>
          <p:cNvPr id="8" name="Rectangle 7"/>
          <p:cNvSpPr/>
          <p:nvPr/>
        </p:nvSpPr>
        <p:spPr>
          <a:xfrm>
            <a:off x="5026612" y="3980278"/>
            <a:ext cx="2169925" cy="1015663"/>
          </a:xfrm>
          <a:prstGeom prst="rect">
            <a:avLst/>
          </a:prstGeom>
          <a:noFill/>
        </p:spPr>
        <p:txBody>
          <a:bodyPr wrap="square" lIns="91440" tIns="45720" rIns="91440" bIns="45720">
            <a:spAutoFit/>
          </a:bodyPr>
          <a:lstStyle/>
          <a:p>
            <a:pPr algn="ctr"/>
            <a:r>
              <a:rPr lang="en-US" sz="6000" b="1" dirty="0" smtClean="0">
                <a:ln w="13462">
                  <a:solidFill>
                    <a:schemeClr val="bg1"/>
                  </a:solidFill>
                  <a:prstDash val="solid"/>
                </a:ln>
                <a:solidFill>
                  <a:schemeClr val="tx1">
                    <a:lumMod val="85000"/>
                    <a:lumOff val="15000"/>
                  </a:schemeClr>
                </a:solidFill>
                <a:effectLst>
                  <a:glow rad="101600">
                    <a:schemeClr val="accent4">
                      <a:satMod val="175000"/>
                      <a:alpha val="40000"/>
                    </a:schemeClr>
                  </a:glow>
                  <a:outerShdw dist="38100" dir="2700000" algn="bl" rotWithShape="0">
                    <a:schemeClr val="accent5"/>
                  </a:outerShdw>
                </a:effectLst>
              </a:rPr>
              <a:t>BETA</a:t>
            </a:r>
            <a:r>
              <a:rPr lang="en-US" sz="6000" b="1" cap="none" spc="0" dirty="0" smtClean="0">
                <a:ln w="13462">
                  <a:solidFill>
                    <a:schemeClr val="bg1"/>
                  </a:solidFill>
                  <a:prstDash val="solid"/>
                </a:ln>
                <a:solidFill>
                  <a:schemeClr val="tx1">
                    <a:lumMod val="85000"/>
                    <a:lumOff val="15000"/>
                  </a:schemeClr>
                </a:solidFill>
                <a:effectLst>
                  <a:glow rad="101600">
                    <a:schemeClr val="accent4">
                      <a:satMod val="175000"/>
                      <a:alpha val="40000"/>
                    </a:schemeClr>
                  </a:glow>
                  <a:outerShdw dist="38100" dir="2700000" algn="bl" rotWithShape="0">
                    <a:schemeClr val="accent5"/>
                  </a:outerShdw>
                </a:effectLst>
              </a:rPr>
              <a:t>?</a:t>
            </a:r>
            <a:endParaRPr lang="en-US" sz="6000" b="1" cap="none" spc="0" dirty="0">
              <a:ln w="13462">
                <a:solidFill>
                  <a:schemeClr val="bg1"/>
                </a:solidFill>
                <a:prstDash val="solid"/>
              </a:ln>
              <a:solidFill>
                <a:schemeClr val="tx1">
                  <a:lumMod val="85000"/>
                  <a:lumOff val="15000"/>
                </a:schemeClr>
              </a:solidFill>
              <a:effectLst>
                <a:glow rad="101600">
                  <a:schemeClr val="accent4">
                    <a:satMod val="175000"/>
                    <a:alpha val="40000"/>
                  </a:schemeClr>
                </a:glow>
                <a:outerShdw dist="38100" dir="2700000" algn="bl" rotWithShape="0">
                  <a:schemeClr val="accent5"/>
                </a:outerShdw>
              </a:effectLst>
            </a:endParaRPr>
          </a:p>
        </p:txBody>
      </p:sp>
      <p:sp>
        <p:nvSpPr>
          <p:cNvPr id="9" name="Rectangle 8"/>
          <p:cNvSpPr/>
          <p:nvPr/>
        </p:nvSpPr>
        <p:spPr>
          <a:xfrm>
            <a:off x="5421467" y="2571750"/>
            <a:ext cx="3722533" cy="1015663"/>
          </a:xfrm>
          <a:prstGeom prst="rect">
            <a:avLst/>
          </a:prstGeom>
          <a:noFill/>
          <a:effectLst/>
        </p:spPr>
        <p:txBody>
          <a:bodyPr wrap="square" lIns="91440" tIns="45720" rIns="91440" bIns="45720">
            <a:spAutoFit/>
          </a:bodyPr>
          <a:lstStyle/>
          <a:p>
            <a:pPr algn="ctr"/>
            <a:r>
              <a:rPr lang="en-US" sz="6000" b="1" dirty="0" smtClean="0">
                <a:ln w="13462">
                  <a:solidFill>
                    <a:schemeClr val="bg1"/>
                  </a:solidFill>
                  <a:prstDash val="solid"/>
                </a:ln>
                <a:solidFill>
                  <a:schemeClr val="tx1">
                    <a:lumMod val="85000"/>
                    <a:lumOff val="15000"/>
                  </a:schemeClr>
                </a:solidFill>
                <a:effectLst>
                  <a:glow rad="101600">
                    <a:schemeClr val="accent1">
                      <a:satMod val="175000"/>
                      <a:alpha val="40000"/>
                    </a:schemeClr>
                  </a:glow>
                  <a:outerShdw dist="38100" dir="2700000" algn="bl" rotWithShape="0">
                    <a:schemeClr val="accent5"/>
                  </a:outerShdw>
                </a:effectLst>
              </a:rPr>
              <a:t>IDB</a:t>
            </a:r>
            <a:r>
              <a:rPr lang="en-US" sz="6000" b="1" cap="none" spc="0" dirty="0" smtClean="0">
                <a:ln w="13462">
                  <a:solidFill>
                    <a:schemeClr val="bg1"/>
                  </a:solidFill>
                  <a:prstDash val="solid"/>
                </a:ln>
                <a:solidFill>
                  <a:schemeClr val="tx1">
                    <a:lumMod val="85000"/>
                    <a:lumOff val="15000"/>
                  </a:schemeClr>
                </a:solidFill>
                <a:effectLst>
                  <a:glow rad="101600">
                    <a:schemeClr val="accent1">
                      <a:satMod val="175000"/>
                      <a:alpha val="40000"/>
                    </a:schemeClr>
                  </a:glow>
                  <a:outerShdw dist="38100" dir="2700000" algn="bl" rotWithShape="0">
                    <a:schemeClr val="accent5"/>
                  </a:outerShdw>
                </a:effectLst>
              </a:rPr>
              <a:t>?</a:t>
            </a:r>
            <a:endParaRPr lang="en-US" sz="6000" b="1" cap="none" spc="0" dirty="0">
              <a:ln w="13462">
                <a:solidFill>
                  <a:schemeClr val="bg1"/>
                </a:solidFill>
                <a:prstDash val="solid"/>
              </a:ln>
              <a:solidFill>
                <a:schemeClr val="tx1">
                  <a:lumMod val="85000"/>
                  <a:lumOff val="15000"/>
                </a:schemeClr>
              </a:solidFill>
              <a:effectLst>
                <a:glow rad="101600">
                  <a:schemeClr val="accent1">
                    <a:satMod val="175000"/>
                    <a:alpha val="40000"/>
                  </a:schemeClr>
                </a:glow>
                <a:outerShdw dist="38100" dir="2700000" algn="bl" rotWithShape="0">
                  <a:schemeClr val="accent5"/>
                </a:outerShdw>
              </a:effectLst>
            </a:endParaRPr>
          </a:p>
        </p:txBody>
      </p:sp>
      <p:sp>
        <p:nvSpPr>
          <p:cNvPr id="10" name="Rectangle 9"/>
          <p:cNvSpPr/>
          <p:nvPr/>
        </p:nvSpPr>
        <p:spPr>
          <a:xfrm>
            <a:off x="916360" y="688599"/>
            <a:ext cx="2716228" cy="1015663"/>
          </a:xfrm>
          <a:prstGeom prst="rect">
            <a:avLst/>
          </a:prstGeom>
          <a:noFill/>
          <a:effectLst/>
        </p:spPr>
        <p:txBody>
          <a:bodyPr wrap="square" lIns="91440" tIns="45720" rIns="91440" bIns="45720">
            <a:spAutoFit/>
          </a:bodyPr>
          <a:lstStyle/>
          <a:p>
            <a:pPr algn="ctr"/>
            <a:r>
              <a:rPr lang="en-US" sz="6000" b="1" dirty="0" smtClean="0">
                <a:ln w="13462">
                  <a:solidFill>
                    <a:schemeClr val="bg1"/>
                  </a:solidFill>
                  <a:prstDash val="solid"/>
                </a:ln>
                <a:solidFill>
                  <a:schemeClr val="tx1">
                    <a:lumMod val="85000"/>
                    <a:lumOff val="15000"/>
                  </a:schemeClr>
                </a:solidFill>
                <a:effectLst>
                  <a:glow rad="101600">
                    <a:srgbClr val="FFC000">
                      <a:alpha val="40000"/>
                    </a:srgbClr>
                  </a:glow>
                  <a:outerShdw dist="38100" dir="2700000" algn="bl" rotWithShape="0">
                    <a:schemeClr val="accent5"/>
                  </a:outerShdw>
                </a:effectLst>
              </a:rPr>
              <a:t>OPUS</a:t>
            </a:r>
            <a:r>
              <a:rPr lang="en-US" sz="6000" b="1" cap="none" spc="0" dirty="0" smtClean="0">
                <a:ln w="13462">
                  <a:solidFill>
                    <a:schemeClr val="bg1"/>
                  </a:solidFill>
                  <a:prstDash val="solid"/>
                </a:ln>
                <a:solidFill>
                  <a:schemeClr val="tx1">
                    <a:lumMod val="85000"/>
                    <a:lumOff val="15000"/>
                  </a:schemeClr>
                </a:solidFill>
                <a:effectLst>
                  <a:glow rad="101600">
                    <a:srgbClr val="FFC000">
                      <a:alpha val="40000"/>
                    </a:srgbClr>
                  </a:glow>
                  <a:outerShdw dist="38100" dir="2700000" algn="bl" rotWithShape="0">
                    <a:schemeClr val="accent5"/>
                  </a:outerShdw>
                </a:effectLst>
              </a:rPr>
              <a:t>?</a:t>
            </a:r>
            <a:endParaRPr lang="en-US" sz="6000" b="1" cap="none" spc="0" dirty="0">
              <a:ln w="13462">
                <a:solidFill>
                  <a:schemeClr val="bg1"/>
                </a:solidFill>
                <a:prstDash val="solid"/>
              </a:ln>
              <a:solidFill>
                <a:schemeClr val="tx1">
                  <a:lumMod val="85000"/>
                  <a:lumOff val="15000"/>
                </a:schemeClr>
              </a:solidFill>
              <a:effectLst>
                <a:glow rad="101600">
                  <a:srgbClr val="FFC000">
                    <a:alpha val="40000"/>
                  </a:srgbClr>
                </a:glow>
                <a:outerShdw dist="38100" dir="2700000" algn="bl" rotWithShape="0">
                  <a:schemeClr val="accent5"/>
                </a:outerShdw>
              </a:effectLst>
            </a:endParaRPr>
          </a:p>
        </p:txBody>
      </p:sp>
    </p:spTree>
    <p:extLst>
      <p:ext uri="{BB962C8B-B14F-4D97-AF65-F5344CB8AC3E}">
        <p14:creationId xmlns:p14="http://schemas.microsoft.com/office/powerpoint/2010/main" val="3299419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65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style.rotation</p:attrName>
                                        </p:attrNameLst>
                                      </p:cBhvr>
                                      <p:tavLst>
                                        <p:tav tm="0">
                                          <p:val>
                                            <p:fltVal val="720"/>
                                          </p:val>
                                        </p:tav>
                                        <p:tav tm="100000">
                                          <p:val>
                                            <p:fltVal val="0"/>
                                          </p:val>
                                        </p:tav>
                                      </p:tavLst>
                                    </p:anim>
                                    <p:anim calcmode="lin" valueType="num">
                                      <p:cBhvr>
                                        <p:cTn id="15" dur="2000" fill="hold"/>
                                        <p:tgtEl>
                                          <p:spTgt spid="5"/>
                                        </p:tgtEl>
                                        <p:attrNameLst>
                                          <p:attrName>ppt_h</p:attrName>
                                        </p:attrNameLst>
                                      </p:cBhvr>
                                      <p:tavLst>
                                        <p:tav tm="0">
                                          <p:val>
                                            <p:fltVal val="0"/>
                                          </p:val>
                                        </p:tav>
                                        <p:tav tm="100000">
                                          <p:val>
                                            <p:strVal val="#ppt_h"/>
                                          </p:val>
                                        </p:tav>
                                      </p:tavLst>
                                    </p:anim>
                                    <p:anim calcmode="lin" valueType="num">
                                      <p:cBhvr>
                                        <p:cTn id="16" dur="2000" fill="hold"/>
                                        <p:tgtEl>
                                          <p:spTgt spid="5"/>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50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anim calcmode="lin" valueType="num">
                                      <p:cBhvr>
                                        <p:cTn id="20" dur="2000" fill="hold"/>
                                        <p:tgtEl>
                                          <p:spTgt spid="6"/>
                                        </p:tgtEl>
                                        <p:attrNameLst>
                                          <p:attrName>style.rotation</p:attrName>
                                        </p:attrNameLst>
                                      </p:cBhvr>
                                      <p:tavLst>
                                        <p:tav tm="0">
                                          <p:val>
                                            <p:fltVal val="720"/>
                                          </p:val>
                                        </p:tav>
                                        <p:tav tm="100000">
                                          <p:val>
                                            <p:fltVal val="0"/>
                                          </p:val>
                                        </p:tav>
                                      </p:tavLst>
                                    </p:anim>
                                    <p:anim calcmode="lin" valueType="num">
                                      <p:cBhvr>
                                        <p:cTn id="21" dur="2000" fill="hold"/>
                                        <p:tgtEl>
                                          <p:spTgt spid="6"/>
                                        </p:tgtEl>
                                        <p:attrNameLst>
                                          <p:attrName>ppt_h</p:attrName>
                                        </p:attrNameLst>
                                      </p:cBhvr>
                                      <p:tavLst>
                                        <p:tav tm="0">
                                          <p:val>
                                            <p:fltVal val="0"/>
                                          </p:val>
                                        </p:tav>
                                        <p:tav tm="100000">
                                          <p:val>
                                            <p:strVal val="#ppt_h"/>
                                          </p:val>
                                        </p:tav>
                                      </p:tavLst>
                                    </p:anim>
                                    <p:anim calcmode="lin" valueType="num">
                                      <p:cBhvr>
                                        <p:cTn id="22" dur="2000" fill="hold"/>
                                        <p:tgtEl>
                                          <p:spTgt spid="6"/>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30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anim calcmode="lin" valueType="num">
                                      <p:cBhvr>
                                        <p:cTn id="26" dur="2000" fill="hold"/>
                                        <p:tgtEl>
                                          <p:spTgt spid="7"/>
                                        </p:tgtEl>
                                        <p:attrNameLst>
                                          <p:attrName>style.rotation</p:attrName>
                                        </p:attrNameLst>
                                      </p:cBhvr>
                                      <p:tavLst>
                                        <p:tav tm="0">
                                          <p:val>
                                            <p:fltVal val="720"/>
                                          </p:val>
                                        </p:tav>
                                        <p:tav tm="100000">
                                          <p:val>
                                            <p:fltVal val="0"/>
                                          </p:val>
                                        </p:tav>
                                      </p:tavLst>
                                    </p:anim>
                                    <p:anim calcmode="lin" valueType="num">
                                      <p:cBhvr>
                                        <p:cTn id="27" dur="2000" fill="hold"/>
                                        <p:tgtEl>
                                          <p:spTgt spid="7"/>
                                        </p:tgtEl>
                                        <p:attrNameLst>
                                          <p:attrName>ppt_h</p:attrName>
                                        </p:attrNameLst>
                                      </p:cBhvr>
                                      <p:tavLst>
                                        <p:tav tm="0">
                                          <p:val>
                                            <p:fltVal val="0"/>
                                          </p:val>
                                        </p:tav>
                                        <p:tav tm="100000">
                                          <p:val>
                                            <p:strVal val="#ppt_h"/>
                                          </p:val>
                                        </p:tav>
                                      </p:tavLst>
                                    </p:anim>
                                    <p:anim calcmode="lin" valueType="num">
                                      <p:cBhvr>
                                        <p:cTn id="28" dur="2000" fill="hold"/>
                                        <p:tgtEl>
                                          <p:spTgt spid="7"/>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70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2000"/>
                                        <p:tgtEl>
                                          <p:spTgt spid="8"/>
                                        </p:tgtEl>
                                      </p:cBhvr>
                                    </p:animEffect>
                                    <p:anim calcmode="lin" valueType="num">
                                      <p:cBhvr>
                                        <p:cTn id="32" dur="2000" fill="hold"/>
                                        <p:tgtEl>
                                          <p:spTgt spid="8"/>
                                        </p:tgtEl>
                                        <p:attrNameLst>
                                          <p:attrName>style.rotation</p:attrName>
                                        </p:attrNameLst>
                                      </p:cBhvr>
                                      <p:tavLst>
                                        <p:tav tm="0">
                                          <p:val>
                                            <p:fltVal val="720"/>
                                          </p:val>
                                        </p:tav>
                                        <p:tav tm="100000">
                                          <p:val>
                                            <p:fltVal val="0"/>
                                          </p:val>
                                        </p:tav>
                                      </p:tavLst>
                                    </p:anim>
                                    <p:anim calcmode="lin" valueType="num">
                                      <p:cBhvr>
                                        <p:cTn id="33" dur="2000" fill="hold"/>
                                        <p:tgtEl>
                                          <p:spTgt spid="8"/>
                                        </p:tgtEl>
                                        <p:attrNameLst>
                                          <p:attrName>ppt_h</p:attrName>
                                        </p:attrNameLst>
                                      </p:cBhvr>
                                      <p:tavLst>
                                        <p:tav tm="0">
                                          <p:val>
                                            <p:fltVal val="0"/>
                                          </p:val>
                                        </p:tav>
                                        <p:tav tm="100000">
                                          <p:val>
                                            <p:strVal val="#ppt_h"/>
                                          </p:val>
                                        </p:tav>
                                      </p:tavLst>
                                    </p:anim>
                                    <p:anim calcmode="lin" valueType="num">
                                      <p:cBhvr>
                                        <p:cTn id="34" dur="2000" fill="hold"/>
                                        <p:tgtEl>
                                          <p:spTgt spid="8"/>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50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style.rotation</p:attrName>
                                        </p:attrNameLst>
                                      </p:cBhvr>
                                      <p:tavLst>
                                        <p:tav tm="0">
                                          <p:val>
                                            <p:fltVal val="720"/>
                                          </p:val>
                                        </p:tav>
                                        <p:tav tm="100000">
                                          <p:val>
                                            <p:fltVal val="0"/>
                                          </p:val>
                                        </p:tav>
                                      </p:tavLst>
                                    </p:anim>
                                    <p:anim calcmode="lin" valueType="num">
                                      <p:cBhvr>
                                        <p:cTn id="39" dur="2000" fill="hold"/>
                                        <p:tgtEl>
                                          <p:spTgt spid="9"/>
                                        </p:tgtEl>
                                        <p:attrNameLst>
                                          <p:attrName>ppt_h</p:attrName>
                                        </p:attrNameLst>
                                      </p:cBhvr>
                                      <p:tavLst>
                                        <p:tav tm="0">
                                          <p:val>
                                            <p:fltVal val="0"/>
                                          </p:val>
                                        </p:tav>
                                        <p:tav tm="100000">
                                          <p:val>
                                            <p:strVal val="#ppt_h"/>
                                          </p:val>
                                        </p:tav>
                                      </p:tavLst>
                                    </p:anim>
                                    <p:anim calcmode="lin" valueType="num">
                                      <p:cBhvr>
                                        <p:cTn id="40" dur="2000" fill="hold"/>
                                        <p:tgtEl>
                                          <p:spTgt spid="9"/>
                                        </p:tgtEl>
                                        <p:attrNameLst>
                                          <p:attrName>ppt_w</p:attrName>
                                        </p:attrNameLst>
                                      </p:cBhvr>
                                      <p:tavLst>
                                        <p:tav tm="0">
                                          <p:val>
                                            <p:fltVal val="0"/>
                                          </p:val>
                                        </p:tav>
                                        <p:tav tm="100000">
                                          <p:val>
                                            <p:strVal val="#ppt_w"/>
                                          </p:val>
                                        </p:tav>
                                      </p:tavLst>
                                    </p:anim>
                                  </p:childTnLst>
                                </p:cTn>
                              </p:par>
                              <p:par>
                                <p:cTn id="41" presetID="35" presetClass="entr" presetSubtype="0" fill="hold" grpId="0" nodeType="withEffect">
                                  <p:stCondLst>
                                    <p:cond delay="66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2000"/>
                                        <p:tgtEl>
                                          <p:spTgt spid="10"/>
                                        </p:tgtEl>
                                      </p:cBhvr>
                                    </p:animEffect>
                                    <p:anim calcmode="lin" valueType="num">
                                      <p:cBhvr>
                                        <p:cTn id="44" dur="2000" fill="hold"/>
                                        <p:tgtEl>
                                          <p:spTgt spid="10"/>
                                        </p:tgtEl>
                                        <p:attrNameLst>
                                          <p:attrName>style.rotation</p:attrName>
                                        </p:attrNameLst>
                                      </p:cBhvr>
                                      <p:tavLst>
                                        <p:tav tm="0">
                                          <p:val>
                                            <p:fltVal val="720"/>
                                          </p:val>
                                        </p:tav>
                                        <p:tav tm="100000">
                                          <p:val>
                                            <p:fltVal val="0"/>
                                          </p:val>
                                        </p:tav>
                                      </p:tavLst>
                                    </p:anim>
                                    <p:anim calcmode="lin" valueType="num">
                                      <p:cBhvr>
                                        <p:cTn id="45" dur="2000" fill="hold"/>
                                        <p:tgtEl>
                                          <p:spTgt spid="10"/>
                                        </p:tgtEl>
                                        <p:attrNameLst>
                                          <p:attrName>ppt_h</p:attrName>
                                        </p:attrNameLst>
                                      </p:cBhvr>
                                      <p:tavLst>
                                        <p:tav tm="0">
                                          <p:val>
                                            <p:fltVal val="0"/>
                                          </p:val>
                                        </p:tav>
                                        <p:tav tm="100000">
                                          <p:val>
                                            <p:strVal val="#ppt_h"/>
                                          </p:val>
                                        </p:tav>
                                      </p:tavLst>
                                    </p:anim>
                                    <p:anim calcmode="lin" valueType="num">
                                      <p:cBhvr>
                                        <p:cTn id="46" dur="2000" fill="hold"/>
                                        <p:tgtEl>
                                          <p:spTgt spid="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6297</TotalTime>
  <Words>1562</Words>
  <Application>Microsoft Office PowerPoint</Application>
  <PresentationFormat>On-screen Show (16:9)</PresentationFormat>
  <Paragraphs>160</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Office Theme</vt:lpstr>
      <vt:lpstr>Online Positioning User Service (OPUS) Improvements - Part 1</vt:lpstr>
      <vt:lpstr>NGS Products and Services</vt:lpstr>
      <vt:lpstr>PowerPoint Presentation</vt:lpstr>
      <vt:lpstr>Aside from environments, we have versions</vt:lpstr>
      <vt:lpstr>OP 4.0</vt:lpstr>
      <vt:lpstr>OP 5.0</vt:lpstr>
      <vt:lpstr>OPUS 6.0</vt:lpstr>
      <vt:lpstr>What does the future hold?</vt:lpstr>
      <vt:lpstr>Questions</vt:lpstr>
    </vt:vector>
  </TitlesOfParts>
  <Company>Simmons + Associates Graphic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Simmons</dc:creator>
  <cp:lastModifiedBy>Jeff Jalbrzikowski</cp:lastModifiedBy>
  <cp:revision>97</cp:revision>
  <dcterms:created xsi:type="dcterms:W3CDTF">2017-02-03T22:38:58Z</dcterms:created>
  <dcterms:modified xsi:type="dcterms:W3CDTF">2021-05-05T14:57:24Z</dcterms:modified>
</cp:coreProperties>
</file>