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760" r:id="rId1"/>
    <p:sldMasterId id="2147483779" r:id="rId2"/>
  </p:sldMasterIdLst>
  <p:notesMasterIdLst>
    <p:notesMasterId r:id="rId22"/>
  </p:notesMasterIdLst>
  <p:sldIdLst>
    <p:sldId id="522" r:id="rId3"/>
    <p:sldId id="490" r:id="rId4"/>
    <p:sldId id="523" r:id="rId5"/>
    <p:sldId id="539" r:id="rId6"/>
    <p:sldId id="489" r:id="rId7"/>
    <p:sldId id="546" r:id="rId8"/>
    <p:sldId id="548" r:id="rId9"/>
    <p:sldId id="542" r:id="rId10"/>
    <p:sldId id="473" r:id="rId11"/>
    <p:sldId id="474" r:id="rId12"/>
    <p:sldId id="475" r:id="rId13"/>
    <p:sldId id="476" r:id="rId14"/>
    <p:sldId id="485" r:id="rId15"/>
    <p:sldId id="520" r:id="rId16"/>
    <p:sldId id="521" r:id="rId17"/>
    <p:sldId id="544" r:id="rId18"/>
    <p:sldId id="469" r:id="rId19"/>
    <p:sldId id="547" r:id="rId20"/>
    <p:sldId id="498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  <a:srgbClr val="C9D5EB"/>
    <a:srgbClr val="B5CBE3"/>
    <a:srgbClr val="C1D3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92276" autoAdjust="0"/>
  </p:normalViewPr>
  <p:slideViewPr>
    <p:cSldViewPr snapToGrid="0">
      <p:cViewPr varScale="1">
        <p:scale>
          <a:sx n="101" d="100"/>
          <a:sy n="101" d="100"/>
        </p:scale>
        <p:origin x="187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-9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8EF308-5540-461B-8C6E-AF4148E19832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46DE8B-F250-4584-83EE-1EA3792DC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871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6DE8B-F250-4584-83EE-1EA3792DC8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287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C3F9A3-1875-461D-BED2-1C4D2A8FC3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056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C3F9A3-1875-461D-BED2-1C4D2A8FC3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3531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6DE8B-F250-4584-83EE-1EA3792DC8C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921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B4630-DD74-43D5-BF7A-D4A8709C560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271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07D8C-FDDC-46E0-838C-D3F51F3C713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536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27CBAB-5408-4D97-B991-B3AE1B0ABD2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0813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7F13AD-AE3B-45A1-8EF4-92D01EA264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7135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8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317F09-66E2-450A-AC64-C72D54F901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3962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8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E05210-6BDA-47F5-9DDE-535CA5988A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4980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6A18C-E9A6-47C1-A0F9-77874924C9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146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2B2E6A-2A77-476D-B551-F7579687B9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5525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797625-C674-4683-8293-1C704BE551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3495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8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65BE42-E9F5-4D2B-8957-A8D1945E7D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2464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F74702-A9D2-D142-A2AF-02EB7BC1A7B0}" type="datetimeFigureOut">
              <a:rPr lang="en-US"/>
              <a:pPr>
                <a:defRPr/>
              </a:pPr>
              <a:t>2/21/2018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E4B20-A796-8D4A-9790-389DA483B99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302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EBFE9-79BB-431F-AEDF-EF334E7ED36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6520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2E1C5-9BFE-6A49-B726-6C7F6AC4D0D3}" type="datetimeFigureOut">
              <a:rPr lang="en-US"/>
              <a:pPr>
                <a:defRPr/>
              </a:pPr>
              <a:t>2/21/2018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D6AEA-48A7-924D-9406-EC6E0EBC20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010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88FAE-7584-1D43-B106-69084F6C3D60}" type="datetimeFigureOut">
              <a:rPr lang="en-US"/>
              <a:pPr>
                <a:defRPr/>
              </a:pPr>
              <a:t>2/21/2018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19BE7-E39C-5E46-9893-C897A9205CC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6123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7422AA-180E-B24C-A2DD-5B797D7B4338}" type="datetimeFigureOut">
              <a:rPr lang="en-US"/>
              <a:pPr>
                <a:defRPr/>
              </a:pPr>
              <a:t>2/21/2018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E2FD8-6EFB-924A-BBC7-3D9FD8781D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8761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537CD-3F2F-1C42-8CC8-D98653E46D5E}" type="datetimeFigureOut">
              <a:rPr lang="en-US"/>
              <a:pPr>
                <a:defRPr/>
              </a:pPr>
              <a:t>2/21/2018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A7F4B-D849-9949-B056-9EF081A52F4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8588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4A722-2514-2E44-A2D1-75902F2251E6}" type="datetimeFigureOut">
              <a:rPr lang="en-US"/>
              <a:pPr>
                <a:defRPr/>
              </a:pPr>
              <a:t>2/21/2018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AD978-2583-3440-BBC6-16DB090D69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3712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BC6B44-5FDE-D646-B187-047D5567924B}" type="datetimeFigureOut">
              <a:rPr lang="en-US"/>
              <a:pPr>
                <a:defRPr/>
              </a:pPr>
              <a:t>2/21/2018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20699-3253-714E-A86F-ABA98CEE1F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6846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E24F3-D793-8044-A42C-6F67C6B893B3}" type="datetimeFigureOut">
              <a:rPr lang="en-US"/>
              <a:pPr>
                <a:defRPr/>
              </a:pPr>
              <a:t>2/21/2018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BD730-DC58-6343-A41C-6B3B622DCA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948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937D2-7827-8748-9D63-2F251C75A548}" type="datetimeFigureOut">
              <a:rPr lang="en-US"/>
              <a:pPr>
                <a:defRPr/>
              </a:pPr>
              <a:t>2/21/2018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26D73-134C-C842-8671-F7254A6F51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2927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2D9D6-2EED-314A-B5A7-B8AA87D0E9E4}" type="datetimeFigureOut">
              <a:rPr lang="en-US"/>
              <a:pPr>
                <a:defRPr/>
              </a:pPr>
              <a:t>2/21/2018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AD95F-C4AC-F74C-8843-F1114F98ED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6938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0ABBAB-D36F-9146-BB7A-2DB9ADAC5A9C}" type="datetimeFigureOut">
              <a:rPr lang="en-US"/>
              <a:pPr>
                <a:defRPr/>
              </a:pPr>
              <a:t>2/21/2018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E9C37-50CC-2640-A8BB-4A084D5512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204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4D276-2EBF-488A-8F62-A20F57E6179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948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33EEF-DFCF-4914-8D02-439C7847815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07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B84CC-0CF7-4CCF-AD9F-51BCC6DE261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516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1C175-7EF2-4F00-94D5-418B427E82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687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78EF0-46D9-49D1-A73D-CC3C5E0924C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683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6796C0-5616-4671-916D-78672A9E748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837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7CFBE-1EA4-41CC-A931-B7F6B27399B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271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Continuation Slide.JPG"/>
          <p:cNvPicPr>
            <a:picLocks noChangeAspect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D0F6734-3762-42A7-936F-6CB6153703F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682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  <p:sldLayoutId id="2147483777" r:id="rId17"/>
    <p:sldLayoutId id="2147483778" r:id="rId18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E047118-9D73-D940-849A-E2266DCC4429}" type="datetimeFigureOut">
              <a:rPr lang="en-US"/>
              <a:pPr>
                <a:defRPr/>
              </a:pPr>
              <a:t>2/21/2018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A489CAA-BEB4-0749-9B3B-E5A1D0F9B1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745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ichael.dennis@noaa.gov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geodesy.noaa.gov/web/science_edu/webinar_series/Webinars.shtm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 txBox="1">
            <a:spLocks/>
          </p:cNvSpPr>
          <p:nvPr/>
        </p:nvSpPr>
        <p:spPr bwMode="auto">
          <a:xfrm>
            <a:off x="0" y="2457449"/>
            <a:ext cx="9144000" cy="2032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0" algn="ctr"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prstClr val="black"/>
                </a:solidFill>
                <a:latin typeface="Calibri"/>
                <a:cs typeface="Times New Roman" charset="0"/>
              </a:rPr>
              <a:t>A New State Plane </a:t>
            </a:r>
            <a:br>
              <a:rPr lang="en-US" sz="4000" b="1" dirty="0">
                <a:solidFill>
                  <a:prstClr val="black"/>
                </a:solidFill>
                <a:latin typeface="Calibri"/>
                <a:cs typeface="Times New Roman" charset="0"/>
              </a:rPr>
            </a:br>
            <a:r>
              <a:rPr lang="en-US" sz="4000" b="1" dirty="0">
                <a:solidFill>
                  <a:prstClr val="black"/>
                </a:solidFill>
                <a:latin typeface="Calibri"/>
                <a:cs typeface="Times New Roman" charset="0"/>
              </a:rPr>
              <a:t>Coordinate System for 2022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Times New Roman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0B72BC-88A4-4037-B45D-6B94BF25DADA}"/>
              </a:ext>
            </a:extLst>
          </p:cNvPr>
          <p:cNvSpPr/>
          <p:nvPr/>
        </p:nvSpPr>
        <p:spPr>
          <a:xfrm>
            <a:off x="4798244" y="5798169"/>
            <a:ext cx="40912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Michael Dennis, RLS, PE</a:t>
            </a:r>
          </a:p>
          <a:p>
            <a:pPr algn="r"/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Geodesist</a:t>
            </a:r>
          </a:p>
          <a:p>
            <a:pPr algn="r"/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michael.dennis@noaa.gov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68BD12-4F42-4BB2-9E57-48D7FE90A755}"/>
              </a:ext>
            </a:extLst>
          </p:cNvPr>
          <p:cNvSpPr/>
          <p:nvPr/>
        </p:nvSpPr>
        <p:spPr>
          <a:xfrm>
            <a:off x="254524" y="5798168"/>
            <a:ext cx="49461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Federal Geodetic Control Subcommittee Meeting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Silver Spring, Maryland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February 20, 2018</a:t>
            </a: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83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7F55409-70A6-4B87-8352-34E175F13F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DB8F7D9-DE31-4384-A0FF-7A072FD08E5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4174" y="2876120"/>
          <a:ext cx="3623427" cy="18287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262">
                  <a:extLst>
                    <a:ext uri="{9D8B030D-6E8A-4147-A177-3AD203B41FA5}">
                      <a16:colId xmlns:a16="http://schemas.microsoft.com/office/drawing/2014/main" val="856313700"/>
                    </a:ext>
                  </a:extLst>
                </a:gridCol>
                <a:gridCol w="213171">
                  <a:extLst>
                    <a:ext uri="{9D8B030D-6E8A-4147-A177-3AD203B41FA5}">
                      <a16:colId xmlns:a16="http://schemas.microsoft.com/office/drawing/2014/main" val="853432024"/>
                    </a:ext>
                  </a:extLst>
                </a:gridCol>
                <a:gridCol w="1540901">
                  <a:extLst>
                    <a:ext uri="{9D8B030D-6E8A-4147-A177-3AD203B41FA5}">
                      <a16:colId xmlns:a16="http://schemas.microsoft.com/office/drawing/2014/main" val="1183458979"/>
                    </a:ext>
                  </a:extLst>
                </a:gridCol>
                <a:gridCol w="1295093">
                  <a:extLst>
                    <a:ext uri="{9D8B030D-6E8A-4147-A177-3AD203B41FA5}">
                      <a16:colId xmlns:a16="http://schemas.microsoft.com/office/drawing/2014/main" val="4287593878"/>
                    </a:ext>
                  </a:extLst>
                </a:gridCol>
              </a:tblGrid>
              <a:tr h="266902"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SPCS 83 AZ C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SPCS2022</a:t>
                      </a: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955532"/>
                  </a:ext>
                </a:extLst>
              </a:tr>
              <a:tr h="260316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C.M.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111°55’W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112°W</a:t>
                      </a: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477015"/>
                  </a:ext>
                </a:extLst>
              </a:tr>
              <a:tr h="260316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Scale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0.9999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1.0001</a:t>
                      </a: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0096949"/>
                  </a:ext>
                </a:extLst>
              </a:tr>
              <a:tr h="260316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Distortion (ppm)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3529130"/>
                  </a:ext>
                </a:extLst>
              </a:tr>
              <a:tr h="260316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Min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endParaRPr lang="en-US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-660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/>
                        <a:t>-455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5022222"/>
                  </a:ext>
                </a:extLst>
              </a:tr>
              <a:tr h="260316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Max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endParaRPr lang="en-US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+102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/>
                        <a:t>+277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9688666"/>
                  </a:ext>
                </a:extLst>
              </a:tr>
              <a:tr h="260316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Mean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endParaRPr lang="en-US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-224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/>
                        <a:t>-24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373505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5412315-DE61-4B7D-8C57-5A2900347BB0}"/>
              </a:ext>
            </a:extLst>
          </p:cNvPr>
          <p:cNvSpPr txBox="1"/>
          <p:nvPr/>
        </p:nvSpPr>
        <p:spPr>
          <a:xfrm>
            <a:off x="181956" y="108065"/>
            <a:ext cx="3392517" cy="1200329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SPCS2022 “default” Arizona Central Zone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sym typeface="Wingdings" panose="05000000000000000000" pitchFamily="2" charset="2"/>
              </a:rPr>
              <a:t>(Transverse Mercator)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A72BDF-C7BF-485D-9E88-F96B738498E1}"/>
              </a:ext>
            </a:extLst>
          </p:cNvPr>
          <p:cNvSpPr/>
          <p:nvPr/>
        </p:nvSpPr>
        <p:spPr>
          <a:xfrm>
            <a:off x="2465649" y="2772546"/>
            <a:ext cx="1118060" cy="1963524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EC874840-ADEA-4058-BD28-9F9C2E1659C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81956" y="1513968"/>
          <a:ext cx="1999213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3563">
                  <a:extLst>
                    <a:ext uri="{9D8B030D-6E8A-4147-A177-3AD203B41FA5}">
                      <a16:colId xmlns:a16="http://schemas.microsoft.com/office/drawing/2014/main" val="3553343005"/>
                    </a:ext>
                  </a:extLst>
                </a:gridCol>
                <a:gridCol w="1195650">
                  <a:extLst>
                    <a:ext uri="{9D8B030D-6E8A-4147-A177-3AD203B41FA5}">
                      <a16:colId xmlns:a16="http://schemas.microsoft.com/office/drawing/2014/main" val="2145384445"/>
                    </a:ext>
                  </a:extLst>
                </a:gridCol>
              </a:tblGrid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Height (m)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4354412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Min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96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3842701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Max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3607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8675506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Mean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1177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478217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315DF0C7-4F89-45EB-A190-671CE422BF7D}"/>
              </a:ext>
            </a:extLst>
          </p:cNvPr>
          <p:cNvSpPr txBox="1"/>
          <p:nvPr/>
        </p:nvSpPr>
        <p:spPr>
          <a:xfrm>
            <a:off x="3773363" y="212981"/>
            <a:ext cx="1634067" cy="92333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charset="0"/>
                <a:ea typeface="ＭＳ Ｐゴシック" charset="0"/>
              </a:rPr>
              <a:t>No change in projection type or zone extents</a:t>
            </a:r>
          </a:p>
        </p:txBody>
      </p:sp>
    </p:spTree>
    <p:extLst>
      <p:ext uri="{BB962C8B-B14F-4D97-AF65-F5344CB8AC3E}">
        <p14:creationId xmlns:p14="http://schemas.microsoft.com/office/powerpoint/2010/main" val="74518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F4D1FC-3531-4935-BCEF-E687450235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88525D1-ECF2-4506-91D3-F6EAA876E9E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749040" y="4846320"/>
          <a:ext cx="5070250" cy="18287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3563">
                  <a:extLst>
                    <a:ext uri="{9D8B030D-6E8A-4147-A177-3AD203B41FA5}">
                      <a16:colId xmlns:a16="http://schemas.microsoft.com/office/drawing/2014/main" val="856313700"/>
                    </a:ext>
                  </a:extLst>
                </a:gridCol>
                <a:gridCol w="1195650">
                  <a:extLst>
                    <a:ext uri="{9D8B030D-6E8A-4147-A177-3AD203B41FA5}">
                      <a16:colId xmlns:a16="http://schemas.microsoft.com/office/drawing/2014/main" val="853432024"/>
                    </a:ext>
                  </a:extLst>
                </a:gridCol>
                <a:gridCol w="1836597">
                  <a:extLst>
                    <a:ext uri="{9D8B030D-6E8A-4147-A177-3AD203B41FA5}">
                      <a16:colId xmlns:a16="http://schemas.microsoft.com/office/drawing/2014/main" val="1183458979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val="4287593878"/>
                    </a:ext>
                  </a:extLst>
                </a:gridCol>
              </a:tblGrid>
              <a:tr h="266902"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SPCS 83 CO 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955532"/>
                  </a:ext>
                </a:extLst>
              </a:tr>
              <a:tr h="260316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Central parallel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37°50’02.98…”N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477015"/>
                  </a:ext>
                </a:extLst>
              </a:tr>
              <a:tr h="260316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Cen parallel scale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0.9999453985…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0096949"/>
                  </a:ext>
                </a:extLst>
              </a:tr>
              <a:tr h="260316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Height (m)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Distortion (ppm)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3529130"/>
                  </a:ext>
                </a:extLst>
              </a:tr>
              <a:tr h="260316"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Min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998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-697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5022222"/>
                  </a:ext>
                </a:extLst>
              </a:tr>
              <a:tr h="260316"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Max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4106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-117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9688666"/>
                  </a:ext>
                </a:extLst>
              </a:tr>
              <a:tr h="260316"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Mean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2091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-352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373505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2E6FC1F0-BC08-4DBC-96A5-C06C4ECEDAA5}"/>
              </a:ext>
            </a:extLst>
          </p:cNvPr>
          <p:cNvSpPr txBox="1"/>
          <p:nvPr/>
        </p:nvSpPr>
        <p:spPr>
          <a:xfrm>
            <a:off x="274320" y="274320"/>
            <a:ext cx="8595360" cy="4616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SPCS 83 Colorado South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sym typeface="Wingdings" panose="05000000000000000000" pitchFamily="2" charset="2"/>
              </a:rPr>
              <a:t>(Lambert Conformal Conic 2-parallel)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83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50BC185-133F-4EBF-BC4E-9371AB4035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DB8F7D9-DE31-4384-A0FF-7A072FD08E5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749040" y="4846320"/>
          <a:ext cx="5070250" cy="18287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3563">
                  <a:extLst>
                    <a:ext uri="{9D8B030D-6E8A-4147-A177-3AD203B41FA5}">
                      <a16:colId xmlns:a16="http://schemas.microsoft.com/office/drawing/2014/main" val="856313700"/>
                    </a:ext>
                  </a:extLst>
                </a:gridCol>
                <a:gridCol w="1195650">
                  <a:extLst>
                    <a:ext uri="{9D8B030D-6E8A-4147-A177-3AD203B41FA5}">
                      <a16:colId xmlns:a16="http://schemas.microsoft.com/office/drawing/2014/main" val="853432024"/>
                    </a:ext>
                  </a:extLst>
                </a:gridCol>
                <a:gridCol w="1836597">
                  <a:extLst>
                    <a:ext uri="{9D8B030D-6E8A-4147-A177-3AD203B41FA5}">
                      <a16:colId xmlns:a16="http://schemas.microsoft.com/office/drawing/2014/main" val="1183458979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val="4287593878"/>
                    </a:ext>
                  </a:extLst>
                </a:gridCol>
              </a:tblGrid>
              <a:tr h="266902"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SPCS 83 CO 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SPCS2022</a:t>
                      </a: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955532"/>
                  </a:ext>
                </a:extLst>
              </a:tr>
              <a:tr h="260316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Central parallel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37°50’02.98…”N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37°45’N</a:t>
                      </a: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477015"/>
                  </a:ext>
                </a:extLst>
              </a:tr>
              <a:tr h="260316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Cen parallel scale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0.9999453985…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1.00028</a:t>
                      </a: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0096949"/>
                  </a:ext>
                </a:extLst>
              </a:tr>
              <a:tr h="260316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Height (m)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Distortion (ppm)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3529130"/>
                  </a:ext>
                </a:extLst>
              </a:tr>
              <a:tr h="260316"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Min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998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-697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/>
                        <a:t>-360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5022222"/>
                  </a:ext>
                </a:extLst>
              </a:tr>
              <a:tr h="260316"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Max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4106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-117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/>
                        <a:t>+209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9688666"/>
                  </a:ext>
                </a:extLst>
              </a:tr>
              <a:tr h="260316"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Mean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2091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-352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/>
                        <a:t>-19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373505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5412315-DE61-4B7D-8C57-5A2900347BB0}"/>
              </a:ext>
            </a:extLst>
          </p:cNvPr>
          <p:cNvSpPr txBox="1"/>
          <p:nvPr/>
        </p:nvSpPr>
        <p:spPr>
          <a:xfrm>
            <a:off x="274320" y="274320"/>
            <a:ext cx="8595360" cy="4616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SPCS2022 “default” CO 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sym typeface="Wingdings" panose="05000000000000000000" pitchFamily="2" charset="2"/>
              </a:rPr>
              <a:t>(Lambert Conformal Conic 1-parallel)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A72BDF-C7BF-485D-9E88-F96B738498E1}"/>
              </a:ext>
            </a:extLst>
          </p:cNvPr>
          <p:cNvSpPr/>
          <p:nvPr/>
        </p:nvSpPr>
        <p:spPr>
          <a:xfrm>
            <a:off x="7601528" y="4765964"/>
            <a:ext cx="1221971" cy="194954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E72AD9-213B-4B07-BF73-2D291C9A2DBC}"/>
              </a:ext>
            </a:extLst>
          </p:cNvPr>
          <p:cNvSpPr txBox="1"/>
          <p:nvPr/>
        </p:nvSpPr>
        <p:spPr>
          <a:xfrm>
            <a:off x="6417733" y="3895009"/>
            <a:ext cx="2514601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charset="0"/>
                <a:ea typeface="ＭＳ Ｐゴシック" charset="0"/>
              </a:rPr>
              <a:t>No change in projection type or zone extents</a:t>
            </a:r>
          </a:p>
        </p:txBody>
      </p:sp>
    </p:spTree>
    <p:extLst>
      <p:ext uri="{BB962C8B-B14F-4D97-AF65-F5344CB8AC3E}">
        <p14:creationId xmlns:p14="http://schemas.microsoft.com/office/powerpoint/2010/main" val="287443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DD884-B1EC-4CBF-BE6E-8DE015B04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“Layered” zones </a:t>
            </a:r>
            <a:r>
              <a:rPr lang="en-US" i="1" dirty="0"/>
              <a:t>(draft)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6D7B7-B935-4521-9DE3-2CDBF8B7E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391236" cy="485775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Limitations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Max of </a:t>
            </a:r>
            <a:r>
              <a:rPr lang="en-US" b="1" i="1" dirty="0"/>
              <a:t>TWO</a:t>
            </a:r>
            <a:r>
              <a:rPr lang="en-US" dirty="0"/>
              <a:t> layers:  Statewide and sub-zones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If two layers, one </a:t>
            </a:r>
            <a:r>
              <a:rPr lang="en-US" b="1" i="1" dirty="0"/>
              <a:t>MUST</a:t>
            </a:r>
            <a:r>
              <a:rPr lang="en-US" dirty="0"/>
              <a:t> be statewide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Minimum sub-zone dimension &gt; 50 km</a:t>
            </a:r>
          </a:p>
          <a:p>
            <a:pPr>
              <a:lnSpc>
                <a:spcPct val="110000"/>
              </a:lnSpc>
            </a:pPr>
            <a:r>
              <a:rPr lang="en-US" dirty="0"/>
              <a:t>States often want statewide </a:t>
            </a:r>
            <a:r>
              <a:rPr lang="en-US" b="1" i="1" dirty="0"/>
              <a:t>and</a:t>
            </a:r>
            <a:r>
              <a:rPr lang="en-US" dirty="0"/>
              <a:t> small zones</a:t>
            </a:r>
          </a:p>
          <a:p>
            <a:pPr lvl="1">
              <a:lnSpc>
                <a:spcPct val="110000"/>
              </a:lnSpc>
            </a:pPr>
            <a:r>
              <a:rPr lang="en-US" i="1" dirty="0"/>
              <a:t>Statewide:  </a:t>
            </a:r>
            <a:r>
              <a:rPr lang="en-US" dirty="0"/>
              <a:t>Single geometry required for state GIS</a:t>
            </a:r>
          </a:p>
          <a:p>
            <a:pPr lvl="1">
              <a:lnSpc>
                <a:spcPct val="110000"/>
              </a:lnSpc>
            </a:pPr>
            <a:r>
              <a:rPr lang="en-US" i="1" dirty="0"/>
              <a:t>Sub-zones:</a:t>
            </a:r>
            <a:r>
              <a:rPr lang="en-US" dirty="0"/>
              <a:t>  Lower distortion for surveying/engineering</a:t>
            </a:r>
          </a:p>
          <a:p>
            <a:pPr>
              <a:lnSpc>
                <a:spcPct val="110000"/>
              </a:lnSpc>
            </a:pPr>
            <a:r>
              <a:rPr lang="en-US" dirty="0"/>
              <a:t>Accommodates state needs, but with restrictions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Prevent poor design choices for statewide zones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One already exists in SPCS 83…</a:t>
            </a:r>
          </a:p>
        </p:txBody>
      </p:sp>
    </p:spTree>
    <p:extLst>
      <p:ext uri="{BB962C8B-B14F-4D97-AF65-F5344CB8AC3E}">
        <p14:creationId xmlns:p14="http://schemas.microsoft.com/office/powerpoint/2010/main" val="159965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DD884-B1EC-4CBF-BE6E-8DE015B04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Kentucky layered zones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B15F51-28BB-4851-9A2F-479D2B61D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DB8F7D9-DE31-4384-A0FF-7A072FD08E5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294344" y="4850628"/>
          <a:ext cx="5529156" cy="17373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7897">
                  <a:extLst>
                    <a:ext uri="{9D8B030D-6E8A-4147-A177-3AD203B41FA5}">
                      <a16:colId xmlns:a16="http://schemas.microsoft.com/office/drawing/2014/main" val="856313700"/>
                    </a:ext>
                  </a:extLst>
                </a:gridCol>
                <a:gridCol w="642077">
                  <a:extLst>
                    <a:ext uri="{9D8B030D-6E8A-4147-A177-3AD203B41FA5}">
                      <a16:colId xmlns:a16="http://schemas.microsoft.com/office/drawing/2014/main" val="853432024"/>
                    </a:ext>
                  </a:extLst>
                </a:gridCol>
                <a:gridCol w="1446394">
                  <a:extLst>
                    <a:ext uri="{9D8B030D-6E8A-4147-A177-3AD203B41FA5}">
                      <a16:colId xmlns:a16="http://schemas.microsoft.com/office/drawing/2014/main" val="1183458979"/>
                    </a:ext>
                  </a:extLst>
                </a:gridCol>
                <a:gridCol w="1446394">
                  <a:extLst>
                    <a:ext uri="{9D8B030D-6E8A-4147-A177-3AD203B41FA5}">
                      <a16:colId xmlns:a16="http://schemas.microsoft.com/office/drawing/2014/main" val="2682007620"/>
                    </a:ext>
                  </a:extLst>
                </a:gridCol>
                <a:gridCol w="1446394">
                  <a:extLst>
                    <a:ext uri="{9D8B030D-6E8A-4147-A177-3AD203B41FA5}">
                      <a16:colId xmlns:a16="http://schemas.microsoft.com/office/drawing/2014/main" val="4287593878"/>
                    </a:ext>
                  </a:extLst>
                </a:gridCol>
              </a:tblGrid>
              <a:tr h="253557"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North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South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955532"/>
                  </a:ext>
                </a:extLst>
              </a:tr>
              <a:tr h="247301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N parallel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38°58’N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37°56’N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477015"/>
                  </a:ext>
                </a:extLst>
              </a:tr>
              <a:tr h="247301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S parallel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37°58’N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36°44’N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0096949"/>
                  </a:ext>
                </a:extLst>
              </a:tr>
              <a:tr h="247301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Distortion (ppm)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3529130"/>
                  </a:ext>
                </a:extLst>
              </a:tr>
              <a:tr h="247301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Min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-93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-211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5022222"/>
                  </a:ext>
                </a:extLst>
              </a:tr>
              <a:tr h="247301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Max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+17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+42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9688666"/>
                  </a:ext>
                </a:extLst>
              </a:tr>
              <a:tr h="247301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Mean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-56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-67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373505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5412315-DE61-4B7D-8C57-5A2900347BB0}"/>
              </a:ext>
            </a:extLst>
          </p:cNvPr>
          <p:cNvSpPr txBox="1"/>
          <p:nvPr/>
        </p:nvSpPr>
        <p:spPr>
          <a:xfrm>
            <a:off x="209668" y="200432"/>
            <a:ext cx="2431935" cy="175432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“Layered” zones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SPCS 83 Kentucky N and S zones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(Lambert Conformal Conic)</a:t>
            </a:r>
          </a:p>
        </p:txBody>
      </p:sp>
    </p:spTree>
    <p:extLst>
      <p:ext uri="{BB962C8B-B14F-4D97-AF65-F5344CB8AC3E}">
        <p14:creationId xmlns:p14="http://schemas.microsoft.com/office/powerpoint/2010/main" val="195930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DD884-B1EC-4CBF-BE6E-8DE015B04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Kentucky layered zones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1DC670-A4A8-48A0-A88D-5AAE295EC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DB8F7D9-DE31-4384-A0FF-7A072FD08E5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294344" y="4850628"/>
          <a:ext cx="5529156" cy="17373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7897">
                  <a:extLst>
                    <a:ext uri="{9D8B030D-6E8A-4147-A177-3AD203B41FA5}">
                      <a16:colId xmlns:a16="http://schemas.microsoft.com/office/drawing/2014/main" val="856313700"/>
                    </a:ext>
                  </a:extLst>
                </a:gridCol>
                <a:gridCol w="642077">
                  <a:extLst>
                    <a:ext uri="{9D8B030D-6E8A-4147-A177-3AD203B41FA5}">
                      <a16:colId xmlns:a16="http://schemas.microsoft.com/office/drawing/2014/main" val="853432024"/>
                    </a:ext>
                  </a:extLst>
                </a:gridCol>
                <a:gridCol w="1446394">
                  <a:extLst>
                    <a:ext uri="{9D8B030D-6E8A-4147-A177-3AD203B41FA5}">
                      <a16:colId xmlns:a16="http://schemas.microsoft.com/office/drawing/2014/main" val="1183458979"/>
                    </a:ext>
                  </a:extLst>
                </a:gridCol>
                <a:gridCol w="1446394">
                  <a:extLst>
                    <a:ext uri="{9D8B030D-6E8A-4147-A177-3AD203B41FA5}">
                      <a16:colId xmlns:a16="http://schemas.microsoft.com/office/drawing/2014/main" val="2682007620"/>
                    </a:ext>
                  </a:extLst>
                </a:gridCol>
                <a:gridCol w="1446394">
                  <a:extLst>
                    <a:ext uri="{9D8B030D-6E8A-4147-A177-3AD203B41FA5}">
                      <a16:colId xmlns:a16="http://schemas.microsoft.com/office/drawing/2014/main" val="4287593878"/>
                    </a:ext>
                  </a:extLst>
                </a:gridCol>
              </a:tblGrid>
              <a:tr h="253557"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North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South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Statewide</a:t>
                      </a: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955532"/>
                  </a:ext>
                </a:extLst>
              </a:tr>
              <a:tr h="247301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N parallel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38°58’N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37°56’N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38°40’N</a:t>
                      </a: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477015"/>
                  </a:ext>
                </a:extLst>
              </a:tr>
              <a:tr h="247301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S parallel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37°58’N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36°44’N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37°05’N</a:t>
                      </a: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0096949"/>
                  </a:ext>
                </a:extLst>
              </a:tr>
              <a:tr h="247301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Distortion (ppm)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3529130"/>
                  </a:ext>
                </a:extLst>
              </a:tr>
              <a:tr h="247301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Min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-93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-211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/>
                        <a:t>-166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5022222"/>
                  </a:ext>
                </a:extLst>
              </a:tr>
              <a:tr h="247301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Max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+17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+42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/>
                        <a:t>+181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9688666"/>
                  </a:ext>
                </a:extLst>
              </a:tr>
              <a:tr h="247301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Mean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-56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-67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/>
                        <a:t>-58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373505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5412315-DE61-4B7D-8C57-5A2900347BB0}"/>
              </a:ext>
            </a:extLst>
          </p:cNvPr>
          <p:cNvSpPr txBox="1"/>
          <p:nvPr/>
        </p:nvSpPr>
        <p:spPr>
          <a:xfrm>
            <a:off x="209668" y="200432"/>
            <a:ext cx="2431935" cy="175432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“Layered” zones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SPCS 83 Kentucky  statewide zone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(Lambert Conformal Conic)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A72BDF-C7BF-485D-9E88-F96B738498E1}"/>
              </a:ext>
            </a:extLst>
          </p:cNvPr>
          <p:cNvSpPr/>
          <p:nvPr/>
        </p:nvSpPr>
        <p:spPr>
          <a:xfrm>
            <a:off x="7463742" y="4765964"/>
            <a:ext cx="1254373" cy="194954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650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DD884-B1EC-4CBF-BE6E-8DE015B04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Linear distortion design criteria </a:t>
            </a:r>
            <a:r>
              <a:rPr lang="en-US" i="1" dirty="0"/>
              <a:t>(draft)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6D7B7-B935-4521-9DE3-2CDBF8B7E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88867" cy="3953932"/>
          </a:xfrm>
        </p:spPr>
        <p:txBody>
          <a:bodyPr>
            <a:normAutofit fontScale="92500"/>
          </a:bodyPr>
          <a:lstStyle/>
          <a:p>
            <a:r>
              <a:rPr lang="en-US" dirty="0"/>
              <a:t>NGS design of zones requested by stakeholders</a:t>
            </a:r>
          </a:p>
          <a:p>
            <a:pPr lvl="1"/>
            <a:r>
              <a:rPr lang="en-US" dirty="0"/>
              <a:t>Limited to zones with 50-400 ppm distortion criterion</a:t>
            </a:r>
          </a:p>
          <a:p>
            <a:pPr lvl="2"/>
            <a:r>
              <a:rPr lang="en-US" b="1" dirty="0"/>
              <a:t>50 ppm </a:t>
            </a:r>
            <a:r>
              <a:rPr lang="en-US" dirty="0">
                <a:sym typeface="Wingdings" panose="05000000000000000000" pitchFamily="2" charset="2"/>
              </a:rPr>
              <a:t>= 5 cm/km = 0.3 ft/mi = 1:20,000</a:t>
            </a:r>
          </a:p>
          <a:p>
            <a:pPr lvl="2"/>
            <a:r>
              <a:rPr lang="en-US" b="1" dirty="0"/>
              <a:t>400 ppm </a:t>
            </a:r>
            <a:r>
              <a:rPr lang="en-US" dirty="0">
                <a:sym typeface="Wingdings" panose="05000000000000000000" pitchFamily="2" charset="2"/>
              </a:rPr>
              <a:t>= 40 cm/km = 2.1 ft/mi = 1:2,500</a:t>
            </a:r>
            <a:endParaRPr lang="en-US" dirty="0"/>
          </a:p>
          <a:p>
            <a:r>
              <a:rPr lang="en-US" dirty="0"/>
              <a:t>Design criterion &lt; 50 ppm (“low distortion”)</a:t>
            </a:r>
          </a:p>
          <a:p>
            <a:pPr lvl="1"/>
            <a:r>
              <a:rPr lang="en-US" dirty="0"/>
              <a:t>Min criterion </a:t>
            </a:r>
            <a:r>
              <a:rPr lang="en-US" b="1" dirty="0"/>
              <a:t>20 ppm </a:t>
            </a:r>
            <a:r>
              <a:rPr lang="en-US" dirty="0"/>
              <a:t>= 2 cm/km = 0.1 ft/mi = 1:50,000 </a:t>
            </a:r>
          </a:p>
          <a:p>
            <a:pPr lvl="1"/>
            <a:r>
              <a:rPr lang="en-US" dirty="0"/>
              <a:t>Must be designed by others (not by NGS)</a:t>
            </a:r>
          </a:p>
          <a:p>
            <a:pPr lvl="1"/>
            <a:r>
              <a:rPr lang="en-US" dirty="0"/>
              <a:t>Proposed and final design reviewed by NGS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31D15F-9EC4-4E26-BD14-25F0FA05DDF1}"/>
              </a:ext>
            </a:extLst>
          </p:cNvPr>
          <p:cNvSpPr txBox="1"/>
          <p:nvPr/>
        </p:nvSpPr>
        <p:spPr>
          <a:xfrm>
            <a:off x="799136" y="5652945"/>
            <a:ext cx="81322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What is the current situation with “low distortion” projected coordinate systems?</a:t>
            </a:r>
          </a:p>
        </p:txBody>
      </p:sp>
    </p:spTree>
    <p:extLst>
      <p:ext uri="{BB962C8B-B14F-4D97-AF65-F5344CB8AC3E}">
        <p14:creationId xmlns:p14="http://schemas.microsoft.com/office/powerpoint/2010/main" val="102015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5CCA465-256A-4577-B64B-F24328A78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87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DD884-B1EC-4CBF-BE6E-8DE015B04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“Special purpose” zones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6D7B7-B935-4521-9DE3-2CDBF8B7E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00200"/>
            <a:ext cx="8505825" cy="4571999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For areas with inadequate SPCS zone coverage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Usually areas that are in more than one zone</a:t>
            </a:r>
          </a:p>
          <a:p>
            <a:pPr>
              <a:lnSpc>
                <a:spcPct val="110000"/>
              </a:lnSpc>
            </a:pPr>
            <a:r>
              <a:rPr lang="en-US" dirty="0"/>
              <a:t>Categories: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Major urban areas (e.g., New York, Chicago, St. Louis)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Large Indian reservations (e.g., Navajo Nation)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Federal applications covering large areas (e.g., coastal mapping of Atlantic Coast; Grand Canyon)</a:t>
            </a:r>
          </a:p>
          <a:p>
            <a:pPr>
              <a:lnSpc>
                <a:spcPct val="110000"/>
              </a:lnSpc>
            </a:pPr>
            <a:r>
              <a:rPr lang="en-US" dirty="0"/>
              <a:t>Permitted for metro areas in 1977 policy (but never used)</a:t>
            </a:r>
          </a:p>
          <a:p>
            <a:pPr>
              <a:lnSpc>
                <a:spcPct val="110000"/>
              </a:lnSpc>
            </a:pPr>
            <a:r>
              <a:rPr lang="en-US" dirty="0"/>
              <a:t>Only in FRN, </a:t>
            </a:r>
            <a:r>
              <a:rPr lang="en-US" b="1" i="1" dirty="0"/>
              <a:t>not</a:t>
            </a:r>
            <a:r>
              <a:rPr lang="en-US" dirty="0"/>
              <a:t> in draft policy &amp; procedures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Intent is to get input on concept first</a:t>
            </a:r>
          </a:p>
        </p:txBody>
      </p:sp>
    </p:spTree>
    <p:extLst>
      <p:ext uri="{BB962C8B-B14F-4D97-AF65-F5344CB8AC3E}">
        <p14:creationId xmlns:p14="http://schemas.microsoft.com/office/powerpoint/2010/main" val="343428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E677982-F074-4922-BC50-603197419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SPCS2022 Summary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4662A4-0928-4F3E-AF0B-1D9E38F27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272618"/>
            <a:ext cx="8391525" cy="4794807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Main characteristics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Designed with respect to “ground”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Default designs similar to existing State Plane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Can include a statewide zone plus a sub-zone layer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LDPs can be used but must be designed by others</a:t>
            </a:r>
          </a:p>
          <a:p>
            <a:pPr>
              <a:lnSpc>
                <a:spcPct val="110000"/>
              </a:lnSpc>
            </a:pPr>
            <a:r>
              <a:rPr lang="en-US" dirty="0"/>
              <a:t>Stakeholder input on zones for their states </a:t>
            </a:r>
          </a:p>
          <a:p>
            <a:pPr lvl="1">
              <a:lnSpc>
                <a:spcPct val="110000"/>
              </a:lnSpc>
            </a:pPr>
            <a:r>
              <a:rPr lang="en-US" i="1" dirty="0"/>
              <a:t>REQUIRES</a:t>
            </a:r>
            <a:r>
              <a:rPr lang="en-US" dirty="0"/>
              <a:t> consensus input</a:t>
            </a:r>
          </a:p>
          <a:p>
            <a:pPr>
              <a:lnSpc>
                <a:spcPct val="110000"/>
              </a:lnSpc>
            </a:pPr>
            <a:r>
              <a:rPr lang="en-US" dirty="0"/>
              <a:t>Federal agency input through FGCS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Can coordinate with states stakeholders</a:t>
            </a:r>
          </a:p>
          <a:p>
            <a:pPr>
              <a:lnSpc>
                <a:spcPct val="110000"/>
              </a:lnSpc>
            </a:pPr>
            <a:r>
              <a:rPr lang="en-US" b="1" dirty="0"/>
              <a:t>NGS webinars on March 8 and April 12 – register at:</a:t>
            </a:r>
          </a:p>
          <a:p>
            <a:pPr marL="0" lvl="1" indent="0" algn="r">
              <a:lnSpc>
                <a:spcPct val="110000"/>
              </a:lnSpc>
              <a:buNone/>
            </a:pPr>
            <a:r>
              <a:rPr lang="en-US" sz="2400" b="1" dirty="0">
                <a:hlinkClick r:id="rId3"/>
              </a:rPr>
              <a:t>https://geodesy.noaa.gov/web/science_edu/webinar_series/Webinars.shtml</a:t>
            </a:r>
            <a:endParaRPr lang="en-US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27301E-A444-4E13-BC54-17FE6848161E}"/>
              </a:ext>
            </a:extLst>
          </p:cNvPr>
          <p:cNvSpPr txBox="1"/>
          <p:nvPr/>
        </p:nvSpPr>
        <p:spPr>
          <a:xfrm>
            <a:off x="457199" y="5864522"/>
            <a:ext cx="84966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NOTE:  SPCS2022 policy and procedures currently in review, not yet finalized</a:t>
            </a:r>
          </a:p>
        </p:txBody>
      </p:sp>
    </p:spTree>
    <p:extLst>
      <p:ext uri="{BB962C8B-B14F-4D97-AF65-F5344CB8AC3E}">
        <p14:creationId xmlns:p14="http://schemas.microsoft.com/office/powerpoint/2010/main" val="91839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E677982-F074-4922-BC50-603197419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New State Plane Coordinate System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4662A4-0928-4F3E-AF0B-1D9E38F27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00200"/>
            <a:ext cx="8362952" cy="4914900"/>
          </a:xfrm>
        </p:spPr>
        <p:txBody>
          <a:bodyPr>
            <a:normAutofit fontScale="85000" lnSpcReduction="20000"/>
          </a:bodyPr>
          <a:lstStyle/>
          <a:p>
            <a:r>
              <a:rPr lang="en-US" b="1" i="1" dirty="0"/>
              <a:t>State Plane Coordinate System of 2022 (SPCS2022)</a:t>
            </a:r>
          </a:p>
          <a:p>
            <a:pPr lvl="1"/>
            <a:r>
              <a:rPr lang="en-US" dirty="0"/>
              <a:t>Referenced to new 2022 Terrestrial Reference Frames (TRFs)</a:t>
            </a:r>
          </a:p>
          <a:p>
            <a:pPr lvl="1"/>
            <a:r>
              <a:rPr lang="en-US" dirty="0"/>
              <a:t>Based on same reference ellipsoid (GRS 80)</a:t>
            </a:r>
          </a:p>
          <a:p>
            <a:pPr lvl="1"/>
            <a:r>
              <a:rPr lang="en-US" dirty="0"/>
              <a:t>Same 3 </a:t>
            </a:r>
            <a:r>
              <a:rPr lang="en-US" b="1" i="1" dirty="0"/>
              <a:t>conformal</a:t>
            </a:r>
            <a:r>
              <a:rPr lang="en-US" dirty="0"/>
              <a:t> projection types</a:t>
            </a:r>
          </a:p>
          <a:p>
            <a:pPr lvl="2"/>
            <a:r>
              <a:rPr lang="en-US" dirty="0"/>
              <a:t>Lambert Conformal Conic (LCC)</a:t>
            </a:r>
          </a:p>
          <a:p>
            <a:pPr lvl="2"/>
            <a:r>
              <a:rPr lang="en-US" dirty="0"/>
              <a:t>Transverse Mercator (TM)</a:t>
            </a:r>
          </a:p>
          <a:p>
            <a:pPr lvl="2"/>
            <a:r>
              <a:rPr lang="en-US" dirty="0"/>
              <a:t>Oblique Mercator (OM)</a:t>
            </a:r>
          </a:p>
          <a:p>
            <a:r>
              <a:rPr lang="en-US" dirty="0"/>
              <a:t>NGS in process of specifying SPCS2022 characteristics</a:t>
            </a:r>
          </a:p>
          <a:p>
            <a:pPr lvl="1"/>
            <a:r>
              <a:rPr lang="en-US" dirty="0"/>
              <a:t>Draft policy and procedures for public comment</a:t>
            </a:r>
          </a:p>
          <a:p>
            <a:pPr lvl="1"/>
            <a:r>
              <a:rPr lang="en-US" dirty="0"/>
              <a:t>Federal Register Notice (FRN) on policy and procedures</a:t>
            </a:r>
          </a:p>
          <a:p>
            <a:pPr lvl="1"/>
            <a:r>
              <a:rPr lang="en-US" dirty="0"/>
              <a:t>New report on State Plane history, policy, and future</a:t>
            </a:r>
          </a:p>
          <a:p>
            <a:r>
              <a:rPr lang="en-US" b="1" u="sng" dirty="0">
                <a:solidFill>
                  <a:srgbClr val="C00000"/>
                </a:solidFill>
              </a:rPr>
              <a:t>NOTE</a:t>
            </a:r>
            <a:r>
              <a:rPr lang="en-US" b="1" dirty="0">
                <a:solidFill>
                  <a:srgbClr val="C00000"/>
                </a:solidFill>
              </a:rPr>
              <a:t>:  SPCS2022 characteristics currently in review</a:t>
            </a:r>
          </a:p>
          <a:p>
            <a:pPr lvl="1"/>
            <a:r>
              <a:rPr lang="en-US" b="1" i="1" dirty="0">
                <a:solidFill>
                  <a:srgbClr val="C00000"/>
                </a:solidFill>
              </a:rPr>
              <a:t>Approved version may differ from what is presented here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75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B00AF60-3CF2-4CAC-8C4C-D9800DB5B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96938" cy="6858000"/>
          </a:xfrm>
          <a:prstGeom prst="rect">
            <a:avLst/>
          </a:prstGeom>
          <a:effectLst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6D7B7-B935-4521-9DE3-2CDBF8B7E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3347" y="2093496"/>
            <a:ext cx="4668253" cy="4461308"/>
          </a:xfrm>
        </p:spPr>
        <p:txBody>
          <a:bodyPr>
            <a:normAutofit fontScale="77500" lnSpcReduction="20000"/>
          </a:bodyPr>
          <a:lstStyle/>
          <a:p>
            <a:pPr>
              <a:spcBef>
                <a:spcPts val="600"/>
              </a:spcBef>
            </a:pPr>
            <a:r>
              <a:rPr lang="en-US" dirty="0"/>
              <a:t>History of NGS projections (1853 to present)</a:t>
            </a:r>
          </a:p>
          <a:p>
            <a:pPr>
              <a:spcBef>
                <a:spcPts val="600"/>
              </a:spcBef>
            </a:pPr>
            <a:r>
              <a:rPr lang="en-US" dirty="0"/>
              <a:t>SPCS policies and legislation</a:t>
            </a:r>
          </a:p>
          <a:p>
            <a:pPr>
              <a:spcBef>
                <a:spcPts val="600"/>
              </a:spcBef>
            </a:pPr>
            <a:r>
              <a:rPr lang="en-US" dirty="0"/>
              <a:t>Departures from policy and convention</a:t>
            </a:r>
          </a:p>
          <a:p>
            <a:pPr>
              <a:spcBef>
                <a:spcPts val="600"/>
              </a:spcBef>
            </a:pPr>
            <a:r>
              <a:rPr lang="en-US" dirty="0"/>
              <a:t>Recent developments in projected coordinate systems</a:t>
            </a:r>
          </a:p>
          <a:p>
            <a:pPr>
              <a:spcBef>
                <a:spcPts val="600"/>
              </a:spcBef>
            </a:pPr>
            <a:r>
              <a:rPr lang="en-US" dirty="0"/>
              <a:t>Appendices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Defining parameters for ALL zones of ALL versions of SPCS, plus additional information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Status of SPCS 83 legislation and foot conversions</a:t>
            </a:r>
          </a:p>
          <a:p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6F7DE0D0-05B6-4E32-877B-4563956DC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3347" y="828521"/>
            <a:ext cx="4820651" cy="1143000"/>
          </a:xfrm>
        </p:spPr>
        <p:txBody>
          <a:bodyPr/>
          <a:lstStyle/>
          <a:p>
            <a:r>
              <a:rPr lang="en-US" dirty="0"/>
              <a:t>SPCS Special Publication</a:t>
            </a:r>
          </a:p>
        </p:txBody>
      </p:sp>
    </p:spTree>
    <p:extLst>
      <p:ext uri="{BB962C8B-B14F-4D97-AF65-F5344CB8AC3E}">
        <p14:creationId xmlns:p14="http://schemas.microsoft.com/office/powerpoint/2010/main" val="75574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C17FB7-A8EE-4583-BB43-D745904EE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6357"/>
            <a:ext cx="9144000" cy="64916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C5F4F9F-EA81-40C5-8484-77153D612D6E}"/>
              </a:ext>
            </a:extLst>
          </p:cNvPr>
          <p:cNvSpPr txBox="1"/>
          <p:nvPr/>
        </p:nvSpPr>
        <p:spPr>
          <a:xfrm>
            <a:off x="0" y="-1"/>
            <a:ext cx="9144000" cy="45720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norm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State Plane Coordinate Systems of 1927 (134 zones) and 1983 (125 zones)</a:t>
            </a:r>
          </a:p>
        </p:txBody>
      </p:sp>
    </p:spTree>
    <p:extLst>
      <p:ext uri="{BB962C8B-B14F-4D97-AF65-F5344CB8AC3E}">
        <p14:creationId xmlns:p14="http://schemas.microsoft.com/office/powerpoint/2010/main" val="2706053871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29143-C990-4523-B1D6-DCA28082B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i="1" dirty="0"/>
              <a:t>Draft </a:t>
            </a:r>
            <a:r>
              <a:rPr lang="en-US" dirty="0"/>
              <a:t>SPCS2022 Policy &amp; Procedures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7FF94-EB8A-4847-95E8-1B09AA81B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489585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Release for public comment period (FRN)</a:t>
            </a:r>
          </a:p>
          <a:p>
            <a:pPr lvl="1"/>
            <a:r>
              <a:rPr lang="en-US" u="sng" dirty="0"/>
              <a:t>Deadline for comment</a:t>
            </a:r>
            <a:r>
              <a:rPr lang="en-US" dirty="0"/>
              <a:t>:  </a:t>
            </a:r>
            <a:r>
              <a:rPr lang="en-US" b="1" dirty="0"/>
              <a:t>July 31, 2018</a:t>
            </a:r>
          </a:p>
          <a:p>
            <a:r>
              <a:rPr lang="en-US" dirty="0"/>
              <a:t>Stakeholder input from states for their zones</a:t>
            </a:r>
          </a:p>
          <a:p>
            <a:pPr lvl="1"/>
            <a:r>
              <a:rPr lang="en-US" dirty="0"/>
              <a:t>DOTs, GIS offices, professional societies, universities</a:t>
            </a:r>
          </a:p>
          <a:p>
            <a:pPr lvl="1"/>
            <a:r>
              <a:rPr lang="en-US" u="sng" dirty="0"/>
              <a:t>Deadlines</a:t>
            </a:r>
            <a:r>
              <a:rPr lang="en-US" dirty="0"/>
              <a:t>:</a:t>
            </a:r>
          </a:p>
          <a:p>
            <a:pPr lvl="2"/>
            <a:r>
              <a:rPr lang="en-US" b="1" dirty="0"/>
              <a:t>Dec 31, 2019 for requests and proposals</a:t>
            </a:r>
          </a:p>
          <a:p>
            <a:pPr lvl="2"/>
            <a:r>
              <a:rPr lang="en-US" b="1" dirty="0"/>
              <a:t>Dec 31, 2020 for submitted designs</a:t>
            </a:r>
          </a:p>
          <a:p>
            <a:pPr lvl="1"/>
            <a:r>
              <a:rPr lang="en-US" dirty="0"/>
              <a:t>Consensus input </a:t>
            </a:r>
            <a:r>
              <a:rPr lang="en-US" b="1" i="1" dirty="0"/>
              <a:t>REQUIRED</a:t>
            </a:r>
          </a:p>
          <a:p>
            <a:r>
              <a:rPr lang="en-US" dirty="0"/>
              <a:t>Federal agency input through FGCS</a:t>
            </a:r>
          </a:p>
          <a:p>
            <a:pPr lvl="1"/>
            <a:r>
              <a:rPr lang="en-US" dirty="0"/>
              <a:t>But input for specific zones is from state stakeholders</a:t>
            </a:r>
          </a:p>
          <a:p>
            <a:pPr lvl="1"/>
            <a:r>
              <a:rPr lang="en-US" dirty="0"/>
              <a:t>Can coordinate with state stakeholders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7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29143-C990-4523-B1D6-DCA28082B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SPCS2022 characteristics </a:t>
            </a:r>
            <a:r>
              <a:rPr lang="en-US" i="1" dirty="0"/>
              <a:t>(draft)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7FF94-EB8A-4847-95E8-1B09AA81B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8387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Technical requirements</a:t>
            </a:r>
          </a:p>
          <a:p>
            <a:pPr lvl="1"/>
            <a:r>
              <a:rPr lang="en-US" b="1" i="1" dirty="0"/>
              <a:t>Linear distortion </a:t>
            </a:r>
            <a:r>
              <a:rPr lang="en-US" dirty="0"/>
              <a:t>design criterion at topographic surface (</a:t>
            </a:r>
            <a:r>
              <a:rPr lang="en-US" i="1" dirty="0"/>
              <a:t>not</a:t>
            </a:r>
            <a:r>
              <a:rPr lang="en-US" dirty="0"/>
              <a:t> at ellipsoid surface)</a:t>
            </a:r>
          </a:p>
          <a:p>
            <a:pPr lvl="2"/>
            <a:r>
              <a:rPr lang="en-US" dirty="0"/>
              <a:t>Difference in distance between “ground” and “grid”</a:t>
            </a:r>
          </a:p>
          <a:p>
            <a:pPr lvl="1"/>
            <a:r>
              <a:rPr lang="en-US" dirty="0"/>
              <a:t>Use 1-parallel definition for LCC projections</a:t>
            </a:r>
          </a:p>
          <a:p>
            <a:r>
              <a:rPr lang="en-US" dirty="0"/>
              <a:t>Other characteristics</a:t>
            </a:r>
          </a:p>
          <a:p>
            <a:pPr lvl="1"/>
            <a:r>
              <a:rPr lang="en-US" dirty="0"/>
              <a:t>Default designs (if no consensus stakeholder input)</a:t>
            </a:r>
          </a:p>
          <a:p>
            <a:pPr lvl="1"/>
            <a:r>
              <a:rPr lang="en-US" dirty="0"/>
              <a:t>“Layered” zones</a:t>
            </a:r>
          </a:p>
          <a:p>
            <a:pPr lvl="1"/>
            <a:r>
              <a:rPr lang="en-US" dirty="0"/>
              <a:t>Low-distortion projections (LDPs)</a:t>
            </a:r>
          </a:p>
          <a:p>
            <a:pPr lvl="1"/>
            <a:r>
              <a:rPr lang="en-US" dirty="0"/>
              <a:t>“Special purpose” zones</a:t>
            </a:r>
          </a:p>
        </p:txBody>
      </p:sp>
    </p:spTree>
    <p:extLst>
      <p:ext uri="{BB962C8B-B14F-4D97-AF65-F5344CB8AC3E}">
        <p14:creationId xmlns:p14="http://schemas.microsoft.com/office/powerpoint/2010/main" val="77252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DD884-B1EC-4CBF-BE6E-8DE015B04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221654"/>
          </a:xfrm>
        </p:spPr>
        <p:txBody>
          <a:bodyPr/>
          <a:lstStyle/>
          <a:p>
            <a:r>
              <a:rPr lang="en-US" dirty="0"/>
              <a:t>Linear distortion magnitudes</a:t>
            </a:r>
            <a:br>
              <a:rPr lang="en-US" dirty="0"/>
            </a:br>
            <a:r>
              <a:rPr lang="en-US" sz="2800" i="1" dirty="0"/>
              <a:t>ppm = parts per million (mm/km)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6D7B7-B935-4521-9DE3-2CDBF8B7E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53309"/>
            <a:ext cx="8502316" cy="4553528"/>
          </a:xfrm>
        </p:spPr>
        <p:txBody>
          <a:bodyPr>
            <a:normAutofit fontScale="77500" lnSpcReduction="20000"/>
          </a:bodyPr>
          <a:lstStyle/>
          <a:p>
            <a:r>
              <a:rPr lang="el-GR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b="1" dirty="0"/>
              <a:t> = ±20 ppm </a:t>
            </a:r>
            <a:r>
              <a:rPr lang="en-US" dirty="0"/>
              <a:t>= 2 cm/km = 0.1 ft/mile = 1 : 50,000</a:t>
            </a:r>
          </a:p>
          <a:p>
            <a:pPr marL="457200" lvl="1" indent="0">
              <a:buNone/>
            </a:pPr>
            <a:r>
              <a:rPr lang="en-US" dirty="0"/>
              <a:t>Often used as “low distortion” design criterion (</a:t>
            </a:r>
            <a:r>
              <a:rPr lang="en-US" b="1" i="1" dirty="0"/>
              <a:t>at ground</a:t>
            </a:r>
            <a:r>
              <a:rPr lang="en-US" dirty="0"/>
              <a:t>)</a:t>
            </a:r>
          </a:p>
          <a:p>
            <a:pPr marL="457200" lvl="1" indent="0">
              <a:buNone/>
            </a:pPr>
            <a:endParaRPr lang="en-US" sz="1500" dirty="0"/>
          </a:p>
          <a:p>
            <a:r>
              <a:rPr lang="el-GR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b="1" dirty="0"/>
              <a:t> = ±50 ppm </a:t>
            </a:r>
            <a:r>
              <a:rPr lang="en-US" dirty="0"/>
              <a:t>= 5 cm/km = 0.3 ft/mile = 1 : 20,000</a:t>
            </a:r>
          </a:p>
          <a:p>
            <a:pPr marL="457200" lvl="1" indent="0">
              <a:buNone/>
            </a:pPr>
            <a:r>
              <a:rPr lang="en-US" dirty="0"/>
              <a:t>Minimum design criterion for SPCS2022 designs by NGS (</a:t>
            </a:r>
            <a:r>
              <a:rPr lang="en-US" b="1" i="1" dirty="0"/>
              <a:t>at ground</a:t>
            </a:r>
            <a:r>
              <a:rPr lang="en-US" dirty="0"/>
              <a:t>)</a:t>
            </a:r>
          </a:p>
          <a:p>
            <a:pPr marL="457200" lvl="1" indent="0">
              <a:buNone/>
            </a:pPr>
            <a:endParaRPr lang="en-US" sz="1500" dirty="0"/>
          </a:p>
          <a:p>
            <a:r>
              <a:rPr lang="el-GR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b="1" dirty="0"/>
              <a:t> = ±100 ppm </a:t>
            </a:r>
            <a:r>
              <a:rPr lang="en-US" dirty="0"/>
              <a:t>= 10 cm/km = 0.5 ft/mile = 1 : 10,000</a:t>
            </a:r>
          </a:p>
          <a:p>
            <a:pPr marL="457200" lvl="1" indent="0">
              <a:buNone/>
            </a:pPr>
            <a:r>
              <a:rPr lang="en-US" dirty="0"/>
              <a:t>“Nominal” maximum State Plane value (</a:t>
            </a:r>
            <a:r>
              <a:rPr lang="en-US" b="1" i="1" dirty="0"/>
              <a:t>on ellipsoid</a:t>
            </a:r>
            <a:r>
              <a:rPr lang="en-US" dirty="0"/>
              <a:t>)</a:t>
            </a:r>
          </a:p>
          <a:p>
            <a:pPr marL="457200" lvl="1" indent="0">
              <a:buNone/>
            </a:pPr>
            <a:r>
              <a:rPr lang="en-US" dirty="0"/>
              <a:t>Can be much greater at topo surface</a:t>
            </a:r>
          </a:p>
          <a:p>
            <a:pPr marL="457200" lvl="1" indent="0">
              <a:buNone/>
            </a:pPr>
            <a:endParaRPr lang="en-US" sz="1500" dirty="0"/>
          </a:p>
          <a:p>
            <a:r>
              <a:rPr lang="el-GR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b="1" dirty="0"/>
              <a:t> = ±400 ppm </a:t>
            </a:r>
            <a:r>
              <a:rPr lang="en-US" dirty="0"/>
              <a:t>= 40 cm/km = 2.1 ft/mile = 1 : 2,500</a:t>
            </a:r>
          </a:p>
          <a:p>
            <a:pPr marL="457200" lvl="1" indent="0">
              <a:buNone/>
            </a:pPr>
            <a:r>
              <a:rPr lang="en-US" dirty="0">
                <a:solidFill>
                  <a:prstClr val="black"/>
                </a:solidFill>
              </a:rPr>
              <a:t>Maximum design criterion for SPCS2022 zones (</a:t>
            </a:r>
            <a:r>
              <a:rPr lang="en-US" b="1" i="1" dirty="0">
                <a:solidFill>
                  <a:prstClr val="black"/>
                </a:solidFill>
              </a:rPr>
              <a:t>at ground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  <a:p>
            <a:pPr marL="457200" lvl="1" indent="0">
              <a:buNone/>
            </a:pPr>
            <a:r>
              <a:rPr lang="en-US" dirty="0"/>
              <a:t>Maximum UTM value (</a:t>
            </a:r>
            <a:r>
              <a:rPr lang="en-US" b="1" i="1" dirty="0"/>
              <a:t>on ellipsoid</a:t>
            </a:r>
            <a:r>
              <a:rPr lang="en-US" dirty="0"/>
              <a:t>)</a:t>
            </a:r>
          </a:p>
          <a:p>
            <a:pPr marL="457200" lvl="1" indent="0">
              <a:buNone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589436-9E33-4C2D-AA1C-177A78819804}"/>
              </a:ext>
            </a:extLst>
          </p:cNvPr>
          <p:cNvSpPr/>
          <p:nvPr/>
        </p:nvSpPr>
        <p:spPr>
          <a:xfrm>
            <a:off x="436540" y="2526144"/>
            <a:ext cx="8428181" cy="766618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F67EC7-FAF2-4B16-958B-19494F985A38}"/>
              </a:ext>
            </a:extLst>
          </p:cNvPr>
          <p:cNvSpPr txBox="1"/>
          <p:nvPr/>
        </p:nvSpPr>
        <p:spPr>
          <a:xfrm>
            <a:off x="436541" y="5752365"/>
            <a:ext cx="832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charset="0"/>
                <a:ea typeface="ＭＳ Ｐゴシック" charset="0"/>
              </a:rPr>
              <a:t>This is distortion range (at ground) for zones designed by NGS, as proposed in SPCS2022 policy and procedures.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696280-CBB5-4D0B-A2C4-ECA1E8D41035}"/>
              </a:ext>
            </a:extLst>
          </p:cNvPr>
          <p:cNvSpPr/>
          <p:nvPr/>
        </p:nvSpPr>
        <p:spPr>
          <a:xfrm>
            <a:off x="436539" y="4627418"/>
            <a:ext cx="8428181" cy="766619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377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DD884-B1EC-4CBF-BE6E-8DE015B04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Default SPCS2022 designs </a:t>
            </a:r>
            <a:r>
              <a:rPr lang="en-US" i="1" dirty="0"/>
              <a:t>(draft)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6D7B7-B935-4521-9DE3-2CDBF8B7E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00201"/>
            <a:ext cx="8406063" cy="466725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/>
              <a:t>Default needed in absence of stakeholder input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/>
              <a:t>Same projections and zones for most SPCS 83 zones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/>
              <a:t>Performance and coverage very similar to SPCS 83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/>
              <a:t>Characteristics that differ from SPCS 83: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/>
              <a:t>Projection scale modified to minimize distortion at ground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/>
              <a:t>Lambert Conformal Conic converted to one-parallel type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/>
              <a:t>Most geodetic origins with arc-minutes evenly divisible by 3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/>
              <a:t>A few zones with different projection &amp; zone extents</a:t>
            </a:r>
          </a:p>
        </p:txBody>
      </p:sp>
    </p:spTree>
    <p:extLst>
      <p:ext uri="{BB962C8B-B14F-4D97-AF65-F5344CB8AC3E}">
        <p14:creationId xmlns:p14="http://schemas.microsoft.com/office/powerpoint/2010/main" val="190241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C7856B0-0A50-4AC2-ADC1-976AED859A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DB8F7D9-DE31-4384-A0FF-7A072FD08E5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4174" y="2876120"/>
          <a:ext cx="3623427" cy="18287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262">
                  <a:extLst>
                    <a:ext uri="{9D8B030D-6E8A-4147-A177-3AD203B41FA5}">
                      <a16:colId xmlns:a16="http://schemas.microsoft.com/office/drawing/2014/main" val="856313700"/>
                    </a:ext>
                  </a:extLst>
                </a:gridCol>
                <a:gridCol w="213171">
                  <a:extLst>
                    <a:ext uri="{9D8B030D-6E8A-4147-A177-3AD203B41FA5}">
                      <a16:colId xmlns:a16="http://schemas.microsoft.com/office/drawing/2014/main" val="853432024"/>
                    </a:ext>
                  </a:extLst>
                </a:gridCol>
                <a:gridCol w="1540901">
                  <a:extLst>
                    <a:ext uri="{9D8B030D-6E8A-4147-A177-3AD203B41FA5}">
                      <a16:colId xmlns:a16="http://schemas.microsoft.com/office/drawing/2014/main" val="1183458979"/>
                    </a:ext>
                  </a:extLst>
                </a:gridCol>
                <a:gridCol w="1295093">
                  <a:extLst>
                    <a:ext uri="{9D8B030D-6E8A-4147-A177-3AD203B41FA5}">
                      <a16:colId xmlns:a16="http://schemas.microsoft.com/office/drawing/2014/main" val="4287593878"/>
                    </a:ext>
                  </a:extLst>
                </a:gridCol>
              </a:tblGrid>
              <a:tr h="266902"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SPCS 83 AZ C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955532"/>
                  </a:ext>
                </a:extLst>
              </a:tr>
              <a:tr h="260316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C.M.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111°55’W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477015"/>
                  </a:ext>
                </a:extLst>
              </a:tr>
              <a:tr h="260316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Scale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0.9999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0096949"/>
                  </a:ext>
                </a:extLst>
              </a:tr>
              <a:tr h="260316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Distortion (ppm)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3529130"/>
                  </a:ext>
                </a:extLst>
              </a:tr>
              <a:tr h="260316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Min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endParaRPr lang="en-US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-660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5022222"/>
                  </a:ext>
                </a:extLst>
              </a:tr>
              <a:tr h="260316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Max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endParaRPr lang="en-US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+102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9688666"/>
                  </a:ext>
                </a:extLst>
              </a:tr>
              <a:tr h="260316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Mean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endParaRPr lang="en-US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-224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373505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5412315-DE61-4B7D-8C57-5A2900347BB0}"/>
              </a:ext>
            </a:extLst>
          </p:cNvPr>
          <p:cNvSpPr txBox="1"/>
          <p:nvPr/>
        </p:nvSpPr>
        <p:spPr>
          <a:xfrm>
            <a:off x="181956" y="108065"/>
            <a:ext cx="3392517" cy="1200329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SPCS 83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Arizona Central Zone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sym typeface="Wingdings" panose="05000000000000000000" pitchFamily="2" charset="2"/>
              </a:rPr>
              <a:t>(Transverse Mercator)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1BCE1F8-E099-45B6-95DB-C75A78A7105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81956" y="1513968"/>
          <a:ext cx="1999213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3563">
                  <a:extLst>
                    <a:ext uri="{9D8B030D-6E8A-4147-A177-3AD203B41FA5}">
                      <a16:colId xmlns:a16="http://schemas.microsoft.com/office/drawing/2014/main" val="3553343005"/>
                    </a:ext>
                  </a:extLst>
                </a:gridCol>
                <a:gridCol w="1195650">
                  <a:extLst>
                    <a:ext uri="{9D8B030D-6E8A-4147-A177-3AD203B41FA5}">
                      <a16:colId xmlns:a16="http://schemas.microsoft.com/office/drawing/2014/main" val="2145384445"/>
                    </a:ext>
                  </a:extLst>
                </a:gridCol>
              </a:tblGrid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Height (m)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4354412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Min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96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3842701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Max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3607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8675506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Mean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1177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47821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927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Newly Approved  NGS Template10.200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 algn="ctr">
          <a:noFill/>
          <a:miter lim="800000"/>
          <a:headEnd/>
          <a:tailEnd/>
        </a:ln>
        <a:effectLst/>
      </a:spPr>
      <a:bodyPr>
        <a:spAutoFit/>
      </a:bodyPr>
      <a:lstStyle>
        <a:defPPr algn="l">
          <a:spcBef>
            <a:spcPct val="50000"/>
          </a:spcBef>
          <a:defRPr sz="3200" i="1" dirty="0">
            <a:solidFill>
              <a:schemeClr val="accent1"/>
            </a:solidFill>
            <a:effectLst>
              <a:outerShdw blurRad="38100" dist="38100" dir="2700000" algn="tl">
                <a:srgbClr val="000000"/>
              </a:outerShdw>
            </a:effectLst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7739</TotalTime>
  <Words>1268</Words>
  <Application>Microsoft Office PowerPoint</Application>
  <PresentationFormat>On-screen Show (4:3)</PresentationFormat>
  <Paragraphs>261</Paragraphs>
  <Slides>19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ＭＳ Ｐゴシック</vt:lpstr>
      <vt:lpstr>Arial</vt:lpstr>
      <vt:lpstr>Calibri</vt:lpstr>
      <vt:lpstr>Times New Roman</vt:lpstr>
      <vt:lpstr>Wingdings</vt:lpstr>
      <vt:lpstr>Newly Approved  NGS Template10.2009</vt:lpstr>
      <vt:lpstr>Office Theme</vt:lpstr>
      <vt:lpstr>PowerPoint Presentation</vt:lpstr>
      <vt:lpstr>New State Plane Coordinate System</vt:lpstr>
      <vt:lpstr>SPCS Special Publication</vt:lpstr>
      <vt:lpstr>PowerPoint Presentation</vt:lpstr>
      <vt:lpstr>Draft SPCS2022 Policy &amp; Procedures</vt:lpstr>
      <vt:lpstr>SPCS2022 characteristics (draft)</vt:lpstr>
      <vt:lpstr>Linear distortion magnitudes ppm = parts per million (mm/km)</vt:lpstr>
      <vt:lpstr>Default SPCS2022 designs (draft)</vt:lpstr>
      <vt:lpstr>PowerPoint Presentation</vt:lpstr>
      <vt:lpstr>PowerPoint Presentation</vt:lpstr>
      <vt:lpstr>PowerPoint Presentation</vt:lpstr>
      <vt:lpstr>PowerPoint Presentation</vt:lpstr>
      <vt:lpstr>“Layered” zones (draft)</vt:lpstr>
      <vt:lpstr>Kentucky layered zones</vt:lpstr>
      <vt:lpstr>Kentucky layered zones</vt:lpstr>
      <vt:lpstr>Linear distortion design criteria (draft)</vt:lpstr>
      <vt:lpstr>PowerPoint Presentation</vt:lpstr>
      <vt:lpstr>“Special purpose” zones</vt:lpstr>
      <vt:lpstr>SPCS2022 Summary</vt:lpstr>
    </vt:vector>
  </TitlesOfParts>
  <Company>NOS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 Evjen</dc:creator>
  <cp:lastModifiedBy>Michael Dennis</cp:lastModifiedBy>
  <cp:revision>313</cp:revision>
  <dcterms:created xsi:type="dcterms:W3CDTF">2017-04-17T06:30:29Z</dcterms:created>
  <dcterms:modified xsi:type="dcterms:W3CDTF">2018-02-22T14:50:18Z</dcterms:modified>
</cp:coreProperties>
</file>