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972" r:id="rId2"/>
    <p:sldMasterId id="2147483984" r:id="rId3"/>
  </p:sldMasterIdLst>
  <p:notesMasterIdLst>
    <p:notesMasterId r:id="rId65"/>
  </p:notesMasterIdLst>
  <p:sldIdLst>
    <p:sldId id="2122" r:id="rId4"/>
    <p:sldId id="2130" r:id="rId5"/>
    <p:sldId id="2124" r:id="rId6"/>
    <p:sldId id="2140" r:id="rId7"/>
    <p:sldId id="2109" r:id="rId8"/>
    <p:sldId id="2104" r:id="rId9"/>
    <p:sldId id="2037" r:id="rId10"/>
    <p:sldId id="257" r:id="rId11"/>
    <p:sldId id="260" r:id="rId12"/>
    <p:sldId id="2063" r:id="rId13"/>
    <p:sldId id="2062" r:id="rId14"/>
    <p:sldId id="2110" r:id="rId15"/>
    <p:sldId id="2111" r:id="rId16"/>
    <p:sldId id="2064" r:id="rId17"/>
    <p:sldId id="2112" r:id="rId18"/>
    <p:sldId id="2113" r:id="rId19"/>
    <p:sldId id="2114" r:id="rId20"/>
    <p:sldId id="2115" r:id="rId21"/>
    <p:sldId id="2053" r:id="rId22"/>
    <p:sldId id="2048" r:id="rId23"/>
    <p:sldId id="2141" r:id="rId24"/>
    <p:sldId id="2046" r:id="rId25"/>
    <p:sldId id="2045" r:id="rId26"/>
    <p:sldId id="2076" r:id="rId27"/>
    <p:sldId id="2077" r:id="rId28"/>
    <p:sldId id="2078" r:id="rId29"/>
    <p:sldId id="2079" r:id="rId30"/>
    <p:sldId id="2044" r:id="rId31"/>
    <p:sldId id="2116" r:id="rId32"/>
    <p:sldId id="2134" r:id="rId33"/>
    <p:sldId id="2135" r:id="rId34"/>
    <p:sldId id="2136" r:id="rId35"/>
    <p:sldId id="2137" r:id="rId36"/>
    <p:sldId id="2139" r:id="rId37"/>
    <p:sldId id="1402" r:id="rId38"/>
    <p:sldId id="2128" r:id="rId39"/>
    <p:sldId id="2142" r:id="rId40"/>
    <p:sldId id="2144" r:id="rId41"/>
    <p:sldId id="2145" r:id="rId42"/>
    <p:sldId id="2127" r:id="rId43"/>
    <p:sldId id="2123" r:id="rId44"/>
    <p:sldId id="2084" r:id="rId45"/>
    <p:sldId id="2085" r:id="rId46"/>
    <p:sldId id="2086" r:id="rId47"/>
    <p:sldId id="2088" r:id="rId48"/>
    <p:sldId id="2089" r:id="rId49"/>
    <p:sldId id="2091" r:id="rId50"/>
    <p:sldId id="2092" r:id="rId51"/>
    <p:sldId id="2093" r:id="rId52"/>
    <p:sldId id="2129" r:id="rId53"/>
    <p:sldId id="2131" r:id="rId54"/>
    <p:sldId id="2094" r:id="rId55"/>
    <p:sldId id="2080" r:id="rId56"/>
    <p:sldId id="2095" r:id="rId57"/>
    <p:sldId id="2096" r:id="rId58"/>
    <p:sldId id="2097" r:id="rId59"/>
    <p:sldId id="2098" r:id="rId60"/>
    <p:sldId id="2146" r:id="rId61"/>
    <p:sldId id="2099" r:id="rId62"/>
    <p:sldId id="265" r:id="rId63"/>
    <p:sldId id="214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1"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000000"/>
    <a:srgbClr val="004F58"/>
    <a:srgbClr val="4A8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4" autoAdjust="0"/>
    <p:restoredTop sz="93099" autoAdjust="0"/>
  </p:normalViewPr>
  <p:slideViewPr>
    <p:cSldViewPr snapToGrid="0" snapToObjects="1">
      <p:cViewPr varScale="1">
        <p:scale>
          <a:sx n="103" d="100"/>
          <a:sy n="103" d="100"/>
        </p:scale>
        <p:origin x="17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1CB3B-601C-3044-872C-680405EF9CD1}"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7191B-5443-0B49-80DC-518BB88BFE36}" type="slidenum">
              <a:rPr lang="en-US" smtClean="0"/>
              <a:t>‹#›</a:t>
            </a:fld>
            <a:endParaRPr lang="en-US"/>
          </a:p>
        </p:txBody>
      </p:sp>
    </p:spTree>
    <p:extLst>
      <p:ext uri="{BB962C8B-B14F-4D97-AF65-F5344CB8AC3E}">
        <p14:creationId xmlns:p14="http://schemas.microsoft.com/office/powerpoint/2010/main" val="1440536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39738" y="711200"/>
            <a:ext cx="6318250"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E17E66-F503-4D3E-9069-C1154B4D8E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698420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2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734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953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305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96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67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40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41</a:t>
            </a:fld>
            <a:endParaRPr lang="en-US"/>
          </a:p>
        </p:txBody>
      </p:sp>
    </p:spTree>
    <p:extLst>
      <p:ext uri="{BB962C8B-B14F-4D97-AF65-F5344CB8AC3E}">
        <p14:creationId xmlns:p14="http://schemas.microsoft.com/office/powerpoint/2010/main" val="807385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55</a:t>
            </a:fld>
            <a:endParaRPr lang="en-US"/>
          </a:p>
        </p:txBody>
      </p:sp>
    </p:spTree>
    <p:extLst>
      <p:ext uri="{BB962C8B-B14F-4D97-AF65-F5344CB8AC3E}">
        <p14:creationId xmlns:p14="http://schemas.microsoft.com/office/powerpoint/2010/main" val="207441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9</a:t>
            </a:fld>
            <a:endParaRPr lang="en-US"/>
          </a:p>
        </p:txBody>
      </p:sp>
    </p:spTree>
    <p:extLst>
      <p:ext uri="{BB962C8B-B14F-4D97-AF65-F5344CB8AC3E}">
        <p14:creationId xmlns:p14="http://schemas.microsoft.com/office/powerpoint/2010/main" val="191389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17</a:t>
            </a:fld>
            <a:endParaRPr lang="en-US"/>
          </a:p>
        </p:txBody>
      </p:sp>
    </p:spTree>
    <p:extLst>
      <p:ext uri="{BB962C8B-B14F-4D97-AF65-F5344CB8AC3E}">
        <p14:creationId xmlns:p14="http://schemas.microsoft.com/office/powerpoint/2010/main" val="106589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71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2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6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6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43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ustom Title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C8179-00F4-C5CF-A2B2-611C5D4C81EE}"/>
              </a:ext>
            </a:extLst>
          </p:cNvPr>
          <p:cNvPicPr>
            <a:picLocks noChangeAspect="1"/>
          </p:cNvPicPr>
          <p:nvPr userDrawn="1"/>
        </p:nvPicPr>
        <p:blipFill>
          <a:blip r:embed="rId3"/>
          <a:stretch>
            <a:fillRect/>
          </a:stretch>
        </p:blipFill>
        <p:spPr>
          <a:xfrm>
            <a:off x="0" y="-635"/>
            <a:ext cx="12194034"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384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17018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90025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2610867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3819810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263117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1586596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17725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3638"/>
            <a:ext cx="2844800" cy="457200"/>
          </a:xfrm>
        </p:spPr>
        <p:txBody>
          <a:bodyPr/>
          <a:lstStyle>
            <a:lvl1pPr>
              <a:defRPr/>
            </a:lvl1pPr>
          </a:lstStyle>
          <a:p>
            <a:endParaRPr lang="en-US" dirty="0"/>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9" name="Slide Number Placeholder 8"/>
          <p:cNvSpPr>
            <a:spLocks noGrp="1"/>
          </p:cNvSpPr>
          <p:nvPr>
            <p:ph type="sldNum" sz="quarter" idx="12"/>
          </p:nvPr>
        </p:nvSpPr>
        <p:spPr>
          <a:xfrm>
            <a:off x="8737600" y="6243638"/>
            <a:ext cx="28448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3001389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11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914400" y="1692276"/>
            <a:ext cx="103632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a:xfrm>
            <a:off x="609600" y="6243638"/>
            <a:ext cx="2844800" cy="457200"/>
          </a:xfrm>
          <a:prstGeom prst="rect">
            <a:avLst/>
          </a:prstGeom>
        </p:spPr>
        <p:txBody>
          <a:bodyPr/>
          <a:lstStyle>
            <a:lvl1pPr>
              <a:defRPr/>
            </a:lvl1pPr>
          </a:lstStyle>
          <a:p>
            <a:endParaRPr lang="en-US"/>
          </a:p>
        </p:txBody>
      </p:sp>
      <p:sp>
        <p:nvSpPr>
          <p:cNvPr id="109610" name="Rectangle 42"/>
          <p:cNvSpPr>
            <a:spLocks noGrp="1" noChangeArrowheads="1"/>
          </p:cNvSpPr>
          <p:nvPr>
            <p:ph type="ftr" sz="quarter" idx="3"/>
          </p:nvPr>
        </p:nvSpPr>
        <p:spPr>
          <a:xfrm>
            <a:off x="4165600" y="6248400"/>
            <a:ext cx="3860800" cy="457200"/>
          </a:xfrm>
          <a:prstGeom prst="rect">
            <a:avLst/>
          </a:prstGeom>
        </p:spPr>
        <p:txBody>
          <a:bodyPr/>
          <a:lstStyle>
            <a:lvl1pPr>
              <a:defRPr/>
            </a:lvl1pPr>
          </a:lstStyle>
          <a:p>
            <a:endParaRPr lang="en-US"/>
          </a:p>
        </p:txBody>
      </p:sp>
      <p:sp>
        <p:nvSpPr>
          <p:cNvPr id="109611" name="Rectangle 43"/>
          <p:cNvSpPr>
            <a:spLocks noGrp="1" noChangeArrowheads="1"/>
          </p:cNvSpPr>
          <p:nvPr>
            <p:ph type="sldNum" sz="quarter" idx="4"/>
          </p:nvPr>
        </p:nvSpPr>
        <p:spPr>
          <a:xfrm>
            <a:off x="8737600" y="6243638"/>
            <a:ext cx="2844800" cy="457200"/>
          </a:xfrm>
          <a:prstGeom prst="rect">
            <a:avLst/>
          </a:prstGeom>
        </p:spPr>
        <p:txBody>
          <a:bodyPr/>
          <a:lstStyle>
            <a:lvl1pPr>
              <a:defRPr/>
            </a:lvl1pPr>
          </a:lstStyle>
          <a:p>
            <a:fld id="{50726B4B-11E2-4B4D-822E-155936961C3B}" type="slidenum">
              <a:rPr lang="en-US"/>
              <a:pPr/>
              <a:t>‹#›</a:t>
            </a:fld>
            <a:endParaRPr lang="en-US"/>
          </a:p>
        </p:txBody>
      </p:sp>
    </p:spTree>
    <p:extLst>
      <p:ext uri="{BB962C8B-B14F-4D97-AF65-F5344CB8AC3E}">
        <p14:creationId xmlns:p14="http://schemas.microsoft.com/office/powerpoint/2010/main" val="179825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371600"/>
            <a:ext cx="11247120" cy="48463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9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a:prstGeom prst="rect">
            <a:avLst/>
          </a:prstGeom>
        </p:spPr>
        <p:txBody>
          <a:bodyPr/>
          <a:lstStyle>
            <a:lvl1pPr>
              <a:defRPr/>
            </a:lvl1pPr>
          </a:lstStyle>
          <a:p>
            <a:fld id="{674C3E33-EEDC-41E5-A023-3E855728F749}" type="slidenum">
              <a:rPr lang="en-US"/>
              <a:pPr/>
              <a:t>‹#›</a:t>
            </a:fld>
            <a:endParaRPr lang="en-US"/>
          </a:p>
        </p:txBody>
      </p:sp>
    </p:spTree>
    <p:extLst>
      <p:ext uri="{BB962C8B-B14F-4D97-AF65-F5344CB8AC3E}">
        <p14:creationId xmlns:p14="http://schemas.microsoft.com/office/powerpoint/2010/main" val="88008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a:prstGeom prst="rect">
            <a:avLst/>
          </a:prstGeom>
        </p:spPr>
        <p:txBody>
          <a:bodyPr/>
          <a:lstStyle>
            <a:lvl1pPr>
              <a:defRPr/>
            </a:lvl1pPr>
          </a:lstStyle>
          <a:p>
            <a:fld id="{FD800462-26BA-4C05-87AA-CD844216AF54}" type="slidenum">
              <a:rPr lang="en-US"/>
              <a:pPr/>
              <a:t>‹#›</a:t>
            </a:fld>
            <a:endParaRPr lang="en-US"/>
          </a:p>
        </p:txBody>
      </p:sp>
    </p:spTree>
    <p:extLst>
      <p:ext uri="{BB962C8B-B14F-4D97-AF65-F5344CB8AC3E}">
        <p14:creationId xmlns:p14="http://schemas.microsoft.com/office/powerpoint/2010/main" val="290179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a:defRPr/>
            </a:lvl1pPr>
          </a:lstStyle>
          <a:p>
            <a:fld id="{A2E29480-FF3E-4DE2-BEDF-D4E23290FF6F}" type="slidenum">
              <a:rPr lang="en-US"/>
              <a:pPr/>
              <a:t>‹#›</a:t>
            </a:fld>
            <a:endParaRPr lang="en-US"/>
          </a:p>
        </p:txBody>
      </p:sp>
    </p:spTree>
    <p:extLst>
      <p:ext uri="{BB962C8B-B14F-4D97-AF65-F5344CB8AC3E}">
        <p14:creationId xmlns:p14="http://schemas.microsoft.com/office/powerpoint/2010/main" val="400445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8737600" y="6243638"/>
            <a:ext cx="2844800" cy="457200"/>
          </a:xfrm>
          <a:prstGeom prst="rect">
            <a:avLst/>
          </a:prstGeom>
        </p:spPr>
        <p:txBody>
          <a:bodyPr/>
          <a:lstStyle>
            <a:lvl1pPr>
              <a:defRPr/>
            </a:lvl1pPr>
          </a:lstStyle>
          <a:p>
            <a:fld id="{9E3F9CA5-F1FB-4478-9541-6978564C053E}" type="slidenum">
              <a:rPr lang="en-US"/>
              <a:pPr/>
              <a:t>‹#›</a:t>
            </a:fld>
            <a:endParaRPr lang="en-US"/>
          </a:p>
        </p:txBody>
      </p:sp>
    </p:spTree>
    <p:extLst>
      <p:ext uri="{BB962C8B-B14F-4D97-AF65-F5344CB8AC3E}">
        <p14:creationId xmlns:p14="http://schemas.microsoft.com/office/powerpoint/2010/main" val="210373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3638"/>
            <a:ext cx="2844800" cy="457200"/>
          </a:xfrm>
          <a:prstGeom prst="rect">
            <a:avLst/>
          </a:prstGeom>
        </p:spPr>
        <p:txBody>
          <a:bodyPr/>
          <a:lstStyle>
            <a:lvl1pPr>
              <a:defRPr/>
            </a:lvl1pPr>
          </a:lstStyle>
          <a:p>
            <a:fld id="{C316BA90-2D2A-4AF6-BE27-44CC425F277F}" type="slidenum">
              <a:rPr lang="en-US"/>
              <a:pPr/>
              <a:t>‹#›</a:t>
            </a:fld>
            <a:endParaRPr lang="en-US"/>
          </a:p>
        </p:txBody>
      </p:sp>
    </p:spTree>
    <p:extLst>
      <p:ext uri="{BB962C8B-B14F-4D97-AF65-F5344CB8AC3E}">
        <p14:creationId xmlns:p14="http://schemas.microsoft.com/office/powerpoint/2010/main" val="382918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8737600" y="6243638"/>
            <a:ext cx="2844800" cy="457200"/>
          </a:xfrm>
          <a:prstGeom prst="rect">
            <a:avLst/>
          </a:prstGeom>
        </p:spPr>
        <p:txBody>
          <a:bodyPr/>
          <a:lstStyle>
            <a:lvl1pPr>
              <a:defRPr/>
            </a:lvl1pPr>
          </a:lstStyle>
          <a:p>
            <a:fld id="{F26AE748-1630-45D0-84BC-E7F60F3BBB9E}" type="slidenum">
              <a:rPr lang="en-US"/>
              <a:pPr/>
              <a:t>‹#›</a:t>
            </a:fld>
            <a:endParaRPr lang="en-US"/>
          </a:p>
        </p:txBody>
      </p:sp>
    </p:spTree>
    <p:extLst>
      <p:ext uri="{BB962C8B-B14F-4D97-AF65-F5344CB8AC3E}">
        <p14:creationId xmlns:p14="http://schemas.microsoft.com/office/powerpoint/2010/main" val="127978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a:defRPr/>
            </a:lvl1pPr>
          </a:lstStyle>
          <a:p>
            <a:fld id="{ABF0B216-3958-4271-BF98-D15D17E265D2}" type="slidenum">
              <a:rPr lang="en-US"/>
              <a:pPr/>
              <a:t>‹#›</a:t>
            </a:fld>
            <a:endParaRPr lang="en-US"/>
          </a:p>
        </p:txBody>
      </p:sp>
    </p:spTree>
    <p:extLst>
      <p:ext uri="{BB962C8B-B14F-4D97-AF65-F5344CB8AC3E}">
        <p14:creationId xmlns:p14="http://schemas.microsoft.com/office/powerpoint/2010/main" val="244268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a:defRPr/>
            </a:lvl1pPr>
          </a:lstStyle>
          <a:p>
            <a:fld id="{43E94A3C-16DC-4B58-9DC7-9BE99AF1819C}" type="slidenum">
              <a:rPr lang="en-US"/>
              <a:pPr/>
              <a:t>‹#›</a:t>
            </a:fld>
            <a:endParaRPr lang="en-US"/>
          </a:p>
        </p:txBody>
      </p:sp>
    </p:spTree>
    <p:extLst>
      <p:ext uri="{BB962C8B-B14F-4D97-AF65-F5344CB8AC3E}">
        <p14:creationId xmlns:p14="http://schemas.microsoft.com/office/powerpoint/2010/main" val="123647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3638"/>
            <a:ext cx="28448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8737600" y="6243638"/>
            <a:ext cx="2844800" cy="457200"/>
          </a:xfrm>
          <a:prstGeom prst="rect">
            <a:avLst/>
          </a:prstGeom>
        </p:spPr>
        <p:txBody>
          <a:bodyPr/>
          <a:lstStyle>
            <a:lvl1pPr>
              <a:defRPr/>
            </a:lvl1pPr>
          </a:lstStyle>
          <a:p>
            <a:fld id="{515C7FDF-2754-402A-8118-303349C7D828}" type="slidenum">
              <a:rPr lang="en-US"/>
              <a:pPr/>
              <a:t>‹#›</a:t>
            </a:fld>
            <a:endParaRPr lang="en-US"/>
          </a:p>
        </p:txBody>
      </p:sp>
    </p:spTree>
    <p:extLst>
      <p:ext uri="{BB962C8B-B14F-4D97-AF65-F5344CB8AC3E}">
        <p14:creationId xmlns:p14="http://schemas.microsoft.com/office/powerpoint/2010/main" val="215639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Tree>
    <p:extLst>
      <p:ext uri="{BB962C8B-B14F-4D97-AF65-F5344CB8AC3E}">
        <p14:creationId xmlns:p14="http://schemas.microsoft.com/office/powerpoint/2010/main" val="185761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2" name="Title 5">
            <a:extLst>
              <a:ext uri="{FF2B5EF4-FFF2-40B4-BE49-F238E27FC236}">
                <a16:creationId xmlns:a16="http://schemas.microsoft.com/office/drawing/2014/main" id="{639DFDDC-F7B4-9175-004F-D526BCFF453C}"/>
              </a:ext>
            </a:extLst>
          </p:cNvPr>
          <p:cNvSpPr>
            <a:spLocks noGrp="1"/>
          </p:cNvSpPr>
          <p:nvPr>
            <p:ph type="title"/>
          </p:nvPr>
        </p:nvSpPr>
        <p:spPr>
          <a:xfrm>
            <a:off x="91440" y="457200"/>
            <a:ext cx="3474720" cy="1005840"/>
          </a:xfrm>
        </p:spPr>
        <p:txBody>
          <a:bodyPr tIns="45720" bIns="45720" anchor="t" anchorCtr="0">
            <a:normAutofit/>
          </a:bodyPr>
          <a:lstStyle>
            <a:lvl1pPr>
              <a:defRPr sz="3200"/>
            </a:lvl1pPr>
          </a:lstStyle>
          <a:p>
            <a:endParaRPr lang="en-US" b="1" dirty="0">
              <a:latin typeface="+mn-lt"/>
            </a:endParaRPr>
          </a:p>
        </p:txBody>
      </p:sp>
      <p:sp>
        <p:nvSpPr>
          <p:cNvPr id="8" name="Text Placeholder 7">
            <a:extLst>
              <a:ext uri="{FF2B5EF4-FFF2-40B4-BE49-F238E27FC236}">
                <a16:creationId xmlns:a16="http://schemas.microsoft.com/office/drawing/2014/main" id="{430B5D0D-0383-0684-3296-25438009FEBD}"/>
              </a:ext>
            </a:extLst>
          </p:cNvPr>
          <p:cNvSpPr>
            <a:spLocks noGrp="1"/>
          </p:cNvSpPr>
          <p:nvPr>
            <p:ph type="body" sz="half" idx="2"/>
          </p:nvPr>
        </p:nvSpPr>
        <p:spPr>
          <a:xfrm>
            <a:off x="91440" y="1463040"/>
            <a:ext cx="3474720" cy="4846320"/>
          </a:xfrm>
        </p:spPr>
        <p:txBody>
          <a:bodyPr tIns="45720" bIns="45720" numCol="1">
            <a:norm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40631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72301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17448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4012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914400" y="1692276"/>
            <a:ext cx="103632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endParaRPr lang="en-US" dirty="0"/>
          </a:p>
        </p:txBody>
      </p:sp>
      <p:sp>
        <p:nvSpPr>
          <p:cNvPr id="109610" name="Rectangle 42"/>
          <p:cNvSpPr>
            <a:spLocks noGrp="1" noChangeArrowheads="1"/>
          </p:cNvSpPr>
          <p:nvPr>
            <p:ph type="ftr" sz="quarter" idx="3"/>
          </p:nvPr>
        </p:nvSpPr>
        <p:spPr/>
        <p:txBody>
          <a:bodyPr/>
          <a:lstStyle>
            <a:lvl1pPr>
              <a:defRPr/>
            </a:lvl1pPr>
          </a:lstStyle>
          <a:p>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41772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168128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CE26D-6A7E-3D87-F313-08A969695B8F}"/>
              </a:ext>
            </a:extLst>
          </p:cNvPr>
          <p:cNvPicPr>
            <a:picLocks noChangeAspect="1"/>
          </p:cNvPicPr>
          <p:nvPr userDrawn="1"/>
        </p:nvPicPr>
        <p:blipFill>
          <a:blip r:embed="rId9"/>
          <a:stretch>
            <a:fillRect/>
          </a:stretch>
        </p:blipFill>
        <p:spPr>
          <a:xfrm>
            <a:off x="0" y="0"/>
            <a:ext cx="12194036" cy="6858000"/>
          </a:xfrm>
          <a:prstGeom prst="rect">
            <a:avLst/>
          </a:prstGeom>
        </p:spPr>
      </p:pic>
      <p:sp>
        <p:nvSpPr>
          <p:cNvPr id="2" name="Title Placeholder 1"/>
          <p:cNvSpPr>
            <a:spLocks noGrp="1"/>
          </p:cNvSpPr>
          <p:nvPr>
            <p:ph type="title"/>
          </p:nvPr>
        </p:nvSpPr>
        <p:spPr>
          <a:xfrm>
            <a:off x="457200" y="457200"/>
            <a:ext cx="1124712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11247120" cy="4846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F5B2F7E2-D04B-3EA5-05CF-99C2B88BA2EC}"/>
              </a:ext>
            </a:extLst>
          </p:cNvPr>
          <p:cNvSpPr>
            <a:spLocks noGrp="1"/>
          </p:cNvSpPr>
          <p:nvPr>
            <p:ph type="sldNum" sz="quarter" idx="4"/>
          </p:nvPr>
        </p:nvSpPr>
        <p:spPr>
          <a:xfrm>
            <a:off x="9144000" y="6489700"/>
            <a:ext cx="2743200" cy="365125"/>
          </a:xfrm>
          <a:prstGeom prst="rect">
            <a:avLst/>
          </a:prstGeom>
        </p:spPr>
        <p:txBody>
          <a:bodyPr vert="horz" lIns="91440" tIns="45720" rIns="91440" bIns="45720" rtlCol="0" anchor="ctr"/>
          <a:lstStyle>
            <a:lvl1pPr algn="r">
              <a:defRPr sz="1600">
                <a:solidFill>
                  <a:schemeClr val="bg1">
                    <a:lumMod val="50000"/>
                  </a:schemeClr>
                </a:solidFill>
              </a:defRPr>
            </a:lvl1p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808997332"/>
      </p:ext>
    </p:extLst>
  </p:cSld>
  <p:clrMap bg1="lt1" tx1="dk1" bg2="lt2" tx2="dk2" accent1="accent1" accent2="accent2" accent3="accent3" accent4="accent4" accent5="accent5" accent6="accent6" hlink="hlink" folHlink="folHlink"/>
  <p:sldLayoutIdLst>
    <p:sldLayoutId id="2147483673" r:id="rId1"/>
    <p:sldLayoutId id="2147483820" r:id="rId2"/>
    <p:sldLayoutId id="2147483824" r:id="rId3"/>
    <p:sldLayoutId id="2147483822" r:id="rId4"/>
    <p:sldLayoutId id="2147483823" r:id="rId5"/>
    <p:sldLayoutId id="2147483971" r:id="rId6"/>
    <p:sldLayoutId id="21474839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endParaRPr lang="en-US" dirty="0"/>
          </a:p>
        </p:txBody>
      </p:sp>
      <p:sp>
        <p:nvSpPr>
          <p:cNvPr id="10858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en-US" dirty="0"/>
          </a:p>
        </p:txBody>
      </p:sp>
      <p:sp>
        <p:nvSpPr>
          <p:cNvPr id="10858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48565991"/>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609600" y="277813"/>
            <a:ext cx="10972800" cy="109728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7" name="Rectangle 43"/>
          <p:cNvSpPr>
            <a:spLocks noGrp="1" noChangeArrowheads="1"/>
          </p:cNvSpPr>
          <p:nvPr>
            <p:ph type="body" idx="1"/>
          </p:nvPr>
        </p:nvSpPr>
        <p:spPr bwMode="auto">
          <a:xfrm>
            <a:off x="609600" y="1554480"/>
            <a:ext cx="10972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8251044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ederalregister.gov/documents/2020/10/05/2020-21902/deprecation-of-the-united-states-us-survey-foot"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ninjaworldamouthfulofmanythings.blogspot.com/2012/01/big-deals-and-great-discounts.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geodesy.noaa.gov/datums/newdatums/GetPrepared.shtml" TargetMode="External"/><Relationship Id="rId1" Type="http://schemas.openxmlformats.org/officeDocument/2006/relationships/slideLayout" Target="../slideLayouts/slideLayout2.xml"/><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geodesy.noaa.gov/datums/newdatums/GetPrepared.shtml" TargetMode="External"/><Relationship Id="rId1" Type="http://schemas.openxmlformats.org/officeDocument/2006/relationships/slideLayout" Target="../slideLayouts/slideLayout2.xml"/><Relationship Id="rId5" Type="http://schemas.openxmlformats.org/officeDocument/2006/relationships/hyperlink" Target="http://ninjaworldamouthfulofmanythings.blogspot.com/2012/01/big-deals-and-great-discounts.html" TargetMode="Externa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eodesy.noaa.gov/INFO/Policy/"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BBA7BD9-BDA1-3C4F-363C-0E411EBA5DC1}"/>
              </a:ext>
            </a:extLst>
          </p:cNvPr>
          <p:cNvPicPr>
            <a:picLocks noChangeAspect="1"/>
          </p:cNvPicPr>
          <p:nvPr/>
        </p:nvPicPr>
        <p:blipFill>
          <a:blip r:embed="rId2"/>
          <a:stretch>
            <a:fillRect/>
          </a:stretch>
        </p:blipFill>
        <p:spPr>
          <a:xfrm>
            <a:off x="10129598" y="2864270"/>
            <a:ext cx="1828800" cy="2275450"/>
          </a:xfrm>
          <a:prstGeom prst="rect">
            <a:avLst/>
          </a:prstGeom>
        </p:spPr>
      </p:pic>
      <p:sp>
        <p:nvSpPr>
          <p:cNvPr id="2" name="Title 1">
            <a:extLst>
              <a:ext uri="{FF2B5EF4-FFF2-40B4-BE49-F238E27FC236}">
                <a16:creationId xmlns:a16="http://schemas.microsoft.com/office/drawing/2014/main" id="{1DE1B546-5989-540C-0A54-EEF8866196B7}"/>
              </a:ext>
            </a:extLst>
          </p:cNvPr>
          <p:cNvSpPr>
            <a:spLocks noGrp="1"/>
          </p:cNvSpPr>
          <p:nvPr>
            <p:ph type="ctrTitle"/>
          </p:nvPr>
        </p:nvSpPr>
        <p:spPr>
          <a:xfrm>
            <a:off x="2135156" y="1113631"/>
            <a:ext cx="9144000" cy="2133598"/>
          </a:xfrm>
        </p:spPr>
        <p:txBody>
          <a:bodyPr>
            <a:normAutofit/>
          </a:bodyPr>
          <a:lstStyle/>
          <a:p>
            <a:pPr algn="l"/>
            <a:r>
              <a:rPr lang="en-US" dirty="0"/>
              <a:t>Changes Afoot After 2022</a:t>
            </a:r>
            <a:br>
              <a:rPr lang="en-US" dirty="0"/>
            </a:br>
            <a:endParaRPr lang="en-US" sz="5300" i="1" dirty="0"/>
          </a:p>
        </p:txBody>
      </p:sp>
      <p:sp>
        <p:nvSpPr>
          <p:cNvPr id="3" name="Subtitle 2">
            <a:extLst>
              <a:ext uri="{FF2B5EF4-FFF2-40B4-BE49-F238E27FC236}">
                <a16:creationId xmlns:a16="http://schemas.microsoft.com/office/drawing/2014/main" id="{2390F3D2-8BCD-5C4A-6BEA-004D737F26FD}"/>
              </a:ext>
            </a:extLst>
          </p:cNvPr>
          <p:cNvSpPr>
            <a:spLocks noGrp="1"/>
          </p:cNvSpPr>
          <p:nvPr>
            <p:ph type="subTitle" idx="1"/>
          </p:nvPr>
        </p:nvSpPr>
        <p:spPr>
          <a:xfrm>
            <a:off x="2135156" y="2600323"/>
            <a:ext cx="6677607" cy="1655762"/>
          </a:xfrm>
        </p:spPr>
        <p:txBody>
          <a:bodyPr>
            <a:normAutofit/>
          </a:bodyPr>
          <a:lstStyle/>
          <a:p>
            <a:pPr algn="l"/>
            <a:r>
              <a:rPr lang="en-US" sz="4400" b="1" i="1" dirty="0"/>
              <a:t>State Plane and the Death of the U.S. Survey Foot</a:t>
            </a:r>
            <a:endParaRPr lang="en-US" sz="4400" b="1" dirty="0"/>
          </a:p>
        </p:txBody>
      </p:sp>
      <p:sp>
        <p:nvSpPr>
          <p:cNvPr id="7" name="Content Placeholder 2">
            <a:extLst>
              <a:ext uri="{FF2B5EF4-FFF2-40B4-BE49-F238E27FC236}">
                <a16:creationId xmlns:a16="http://schemas.microsoft.com/office/drawing/2014/main" id="{BDEFF6A0-2BD9-D231-9E2E-698669D421BE}"/>
              </a:ext>
            </a:extLst>
          </p:cNvPr>
          <p:cNvSpPr txBox="1">
            <a:spLocks/>
          </p:cNvSpPr>
          <p:nvPr/>
        </p:nvSpPr>
        <p:spPr bwMode="auto">
          <a:xfrm>
            <a:off x="8201607" y="6006728"/>
            <a:ext cx="3710473" cy="652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8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charset="0"/>
                <a:cs typeface="Times New Roman" charset="0"/>
              </a:rPr>
              <a:t>Michael L. Dennis, PhD, PE, PLS</a:t>
            </a:r>
          </a:p>
          <a:p>
            <a:pPr marL="0" marR="0" lvl="0" indent="0" algn="r" defTabSz="457200" rtl="0" eaLnBrk="1" fontAlgn="base" latinLnBrk="0" hangingPunct="1">
              <a:lnSpc>
                <a:spcPct val="8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SPCS2022 Project Manager</a:t>
            </a:r>
            <a:endParaRPr kumimoji="0" lang="en-US" sz="2000" b="0" i="0" u="none" strike="noStrike" kern="1200" cap="none" spc="0" normalizeH="0" baseline="0" noProof="0" dirty="0">
              <a:ln>
                <a:noFill/>
              </a:ln>
              <a:solidFill>
                <a:prstClr val="black"/>
              </a:solidFill>
              <a:effectLst/>
              <a:uLnTx/>
              <a:uFillTx/>
              <a:latin typeface="Calibri"/>
              <a:ea typeface="ＭＳ Ｐゴシック" charset="0"/>
            </a:endParaRPr>
          </a:p>
        </p:txBody>
      </p:sp>
      <p:sp>
        <p:nvSpPr>
          <p:cNvPr id="8" name="Content Placeholder 2">
            <a:extLst>
              <a:ext uri="{FF2B5EF4-FFF2-40B4-BE49-F238E27FC236}">
                <a16:creationId xmlns:a16="http://schemas.microsoft.com/office/drawing/2014/main" id="{0480AFD4-78E8-285C-A6FA-A896C79D26AC}"/>
              </a:ext>
            </a:extLst>
          </p:cNvPr>
          <p:cNvSpPr txBox="1">
            <a:spLocks/>
          </p:cNvSpPr>
          <p:nvPr/>
        </p:nvSpPr>
        <p:spPr bwMode="auto">
          <a:xfrm>
            <a:off x="279920" y="6006728"/>
            <a:ext cx="3710473" cy="652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defTabSz="457200" rtl="0" eaLnBrk="1" fontAlgn="base" latinLnBrk="0" hangingPunct="1">
              <a:lnSpc>
                <a:spcPct val="8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charset="0"/>
                <a:cs typeface="Times New Roman" charset="0"/>
              </a:rPr>
              <a:t>NGS Webinar Series</a:t>
            </a:r>
          </a:p>
          <a:p>
            <a:pPr marL="0" marR="0" lvl="0" indent="0" defTabSz="457200" rtl="0" eaLnBrk="1" fontAlgn="base" latinLnBrk="0" hangingPunct="1">
              <a:lnSpc>
                <a:spcPct val="8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November 10, 2022</a:t>
            </a:r>
            <a:endParaRPr kumimoji="0" lang="en-US" sz="2000" b="0" i="0" u="none" strike="noStrike" kern="1200" cap="none" spc="0" normalizeH="0" baseline="0" noProof="0" dirty="0">
              <a:ln>
                <a:noFill/>
              </a:ln>
              <a:solidFill>
                <a:prstClr val="black"/>
              </a:solidFill>
              <a:effectLst/>
              <a:uLnTx/>
              <a:uFillTx/>
              <a:latin typeface="Calibri"/>
              <a:ea typeface="ＭＳ Ｐゴシック" charset="0"/>
            </a:endParaRPr>
          </a:p>
        </p:txBody>
      </p:sp>
      <p:pic>
        <p:nvPicPr>
          <p:cNvPr id="4" name="Picture 2" descr="http://annerussellart.com/newimages/Twoleftfeet.jpg">
            <a:extLst>
              <a:ext uri="{FF2B5EF4-FFF2-40B4-BE49-F238E27FC236}">
                <a16:creationId xmlns:a16="http://schemas.microsoft.com/office/drawing/2014/main" id="{044F449E-8A1F-C1D2-F8A0-93F13ABCB51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1663" t="35561" r="9354"/>
          <a:stretch/>
        </p:blipFill>
        <p:spPr bwMode="auto">
          <a:xfrm rot="5400000">
            <a:off x="8563236" y="2571198"/>
            <a:ext cx="3429000" cy="3829944"/>
          </a:xfrm>
          <a:prstGeom prst="rect">
            <a:avLst/>
          </a:prstGeom>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650C943-BE5D-5059-23EF-B893E0209BF7}"/>
              </a:ext>
            </a:extLst>
          </p:cNvPr>
          <p:cNvGrpSpPr>
            <a:grpSpLocks noChangeAspect="1"/>
          </p:cNvGrpSpPr>
          <p:nvPr/>
        </p:nvGrpSpPr>
        <p:grpSpPr>
          <a:xfrm>
            <a:off x="1971820" y="4001365"/>
            <a:ext cx="1536685" cy="1737360"/>
            <a:chOff x="7325342" y="2752292"/>
            <a:chExt cx="2970729" cy="3358676"/>
          </a:xfrm>
        </p:grpSpPr>
        <p:sp>
          <p:nvSpPr>
            <p:cNvPr id="9" name="Oval 8">
              <a:extLst>
                <a:ext uri="{FF2B5EF4-FFF2-40B4-BE49-F238E27FC236}">
                  <a16:creationId xmlns:a16="http://schemas.microsoft.com/office/drawing/2014/main" id="{106013F7-76FC-EDD1-A89D-262C22A7322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0" name="Picture 2" descr="D:\GIS\General\Generic grids\Export\Globe_orthographic_oblique.png">
              <a:extLst>
                <a:ext uri="{FF2B5EF4-FFF2-40B4-BE49-F238E27FC236}">
                  <a16:creationId xmlns:a16="http://schemas.microsoft.com/office/drawing/2014/main" id="{DB0C87EF-E9D4-9DB2-4917-FDC4C3796547}"/>
                </a:ext>
              </a:extLst>
            </p:cNvPr>
            <p:cNvPicPr>
              <a:picLocks noChangeAspect="1" noChangeArrowheads="1"/>
            </p:cNvPicPr>
            <p:nvPr/>
          </p:nvPicPr>
          <p:blipFill>
            <a:blip r:embed="rId5" cstate="print"/>
            <a:srcRect l="4400" t="4400" r="4400" b="4400"/>
            <a:stretch>
              <a:fillRect/>
            </a:stretch>
          </p:blipFill>
          <p:spPr bwMode="auto">
            <a:xfrm>
              <a:off x="7646447" y="3824968"/>
              <a:ext cx="2285998" cy="2286000"/>
            </a:xfrm>
            <a:prstGeom prst="rect">
              <a:avLst/>
            </a:prstGeom>
            <a:noFill/>
          </p:spPr>
        </p:pic>
        <p:sp>
          <p:nvSpPr>
            <p:cNvPr id="11" name="Freeform 28">
              <a:extLst>
                <a:ext uri="{FF2B5EF4-FFF2-40B4-BE49-F238E27FC236}">
                  <a16:creationId xmlns:a16="http://schemas.microsoft.com/office/drawing/2014/main" id="{4DCFE2E0-2D41-44BD-8311-5D17E0C6F982}"/>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2" name="Arc 11">
              <a:extLst>
                <a:ext uri="{FF2B5EF4-FFF2-40B4-BE49-F238E27FC236}">
                  <a16:creationId xmlns:a16="http://schemas.microsoft.com/office/drawing/2014/main" id="{164422E6-0E26-8871-0061-EF2222F344CE}"/>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13" name="Group 12">
            <a:extLst>
              <a:ext uri="{FF2B5EF4-FFF2-40B4-BE49-F238E27FC236}">
                <a16:creationId xmlns:a16="http://schemas.microsoft.com/office/drawing/2014/main" id="{038ECF9D-AD54-EAAE-6215-6D03B5A6364B}"/>
              </a:ext>
            </a:extLst>
          </p:cNvPr>
          <p:cNvGrpSpPr>
            <a:grpSpLocks noChangeAspect="1"/>
          </p:cNvGrpSpPr>
          <p:nvPr/>
        </p:nvGrpSpPr>
        <p:grpSpPr>
          <a:xfrm>
            <a:off x="4262731" y="4268218"/>
            <a:ext cx="1494171" cy="1737360"/>
            <a:chOff x="3146775" y="2376862"/>
            <a:chExt cx="2566588" cy="2984325"/>
          </a:xfrm>
        </p:grpSpPr>
        <p:sp>
          <p:nvSpPr>
            <p:cNvPr id="14" name="Oval 13">
              <a:extLst>
                <a:ext uri="{FF2B5EF4-FFF2-40B4-BE49-F238E27FC236}">
                  <a16:creationId xmlns:a16="http://schemas.microsoft.com/office/drawing/2014/main" id="{E9F8C225-D6EE-4A46-E734-1CEA65CD9EB7}"/>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5" name="Picture 2" descr="D:\GIS\General\Generic grids\Export\Globe_orthographic_oblique.png">
              <a:extLst>
                <a:ext uri="{FF2B5EF4-FFF2-40B4-BE49-F238E27FC236}">
                  <a16:creationId xmlns:a16="http://schemas.microsoft.com/office/drawing/2014/main" id="{FD053242-F0FD-B8DE-5A5C-07B20F32E745}"/>
                </a:ext>
              </a:extLst>
            </p:cNvPr>
            <p:cNvPicPr>
              <a:picLocks noChangeAspect="1" noChangeArrowheads="1"/>
            </p:cNvPicPr>
            <p:nvPr/>
          </p:nvPicPr>
          <p:blipFill>
            <a:blip r:embed="rId5" cstate="print"/>
            <a:srcRect l="4400" t="4400" r="4400" b="4400"/>
            <a:stretch>
              <a:fillRect/>
            </a:stretch>
          </p:blipFill>
          <p:spPr bwMode="auto">
            <a:xfrm>
              <a:off x="3287070" y="2377440"/>
              <a:ext cx="2285998" cy="2286000"/>
            </a:xfrm>
            <a:prstGeom prst="rect">
              <a:avLst/>
            </a:prstGeom>
            <a:noFill/>
          </p:spPr>
        </p:pic>
        <p:sp>
          <p:nvSpPr>
            <p:cNvPr id="16" name="Can 193">
              <a:extLst>
                <a:ext uri="{FF2B5EF4-FFF2-40B4-BE49-F238E27FC236}">
                  <a16:creationId xmlns:a16="http://schemas.microsoft.com/office/drawing/2014/main" id="{A50D34E1-E143-D8CE-4675-A74697F945A4}"/>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17" name="Group 197">
              <a:extLst>
                <a:ext uri="{FF2B5EF4-FFF2-40B4-BE49-F238E27FC236}">
                  <a16:creationId xmlns:a16="http://schemas.microsoft.com/office/drawing/2014/main" id="{992FA9EE-46D2-B5D0-C6F2-C990E57FED7E}"/>
                </a:ext>
              </a:extLst>
            </p:cNvPr>
            <p:cNvGrpSpPr/>
            <p:nvPr/>
          </p:nvGrpSpPr>
          <p:grpSpPr>
            <a:xfrm>
              <a:off x="4043701" y="2376866"/>
              <a:ext cx="1117848" cy="2984321"/>
              <a:chOff x="4139951" y="2376866"/>
              <a:chExt cx="1117848" cy="2984321"/>
            </a:xfrm>
          </p:grpSpPr>
          <p:sp>
            <p:nvSpPr>
              <p:cNvPr id="18" name="Arc 17">
                <a:extLst>
                  <a:ext uri="{FF2B5EF4-FFF2-40B4-BE49-F238E27FC236}">
                    <a16:creationId xmlns:a16="http://schemas.microsoft.com/office/drawing/2014/main" id="{695922CF-458B-2E6C-A37E-5301C15D07C8}"/>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19" name="Arc 18">
                <a:extLst>
                  <a:ext uri="{FF2B5EF4-FFF2-40B4-BE49-F238E27FC236}">
                    <a16:creationId xmlns:a16="http://schemas.microsoft.com/office/drawing/2014/main" id="{647D92F4-1EDA-46B0-6F0C-57DF8DC7D354}"/>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20" name="Group 19">
            <a:extLst>
              <a:ext uri="{FF2B5EF4-FFF2-40B4-BE49-F238E27FC236}">
                <a16:creationId xmlns:a16="http://schemas.microsoft.com/office/drawing/2014/main" id="{AC40DEDD-E412-B25D-4F8B-BDA0111450ED}"/>
              </a:ext>
            </a:extLst>
          </p:cNvPr>
          <p:cNvGrpSpPr>
            <a:grpSpLocks noChangeAspect="1"/>
          </p:cNvGrpSpPr>
          <p:nvPr/>
        </p:nvGrpSpPr>
        <p:grpSpPr>
          <a:xfrm>
            <a:off x="6659237" y="4229505"/>
            <a:ext cx="1315196" cy="1463040"/>
            <a:chOff x="6278958" y="2234374"/>
            <a:chExt cx="2307227" cy="2566588"/>
          </a:xfrm>
        </p:grpSpPr>
        <p:sp>
          <p:nvSpPr>
            <p:cNvPr id="21" name="Oval 20">
              <a:extLst>
                <a:ext uri="{FF2B5EF4-FFF2-40B4-BE49-F238E27FC236}">
                  <a16:creationId xmlns:a16="http://schemas.microsoft.com/office/drawing/2014/main" id="{6607A3B2-0C3F-6B64-BE02-F034A618EDE8}"/>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22" name="Picture 2" descr="D:\GIS\General\Generic grids\Export\Globe_orthographic_oblique.png">
              <a:extLst>
                <a:ext uri="{FF2B5EF4-FFF2-40B4-BE49-F238E27FC236}">
                  <a16:creationId xmlns:a16="http://schemas.microsoft.com/office/drawing/2014/main" id="{842FF7BC-FE12-400E-11C1-010BD04A1930}"/>
                </a:ext>
              </a:extLst>
            </p:cNvPr>
            <p:cNvPicPr>
              <a:picLocks noChangeAspect="1" noChangeArrowheads="1"/>
            </p:cNvPicPr>
            <p:nvPr/>
          </p:nvPicPr>
          <p:blipFill>
            <a:blip r:embed="rId5" cstate="print"/>
            <a:srcRect l="4400" t="4400" r="4400" b="4400"/>
            <a:stretch>
              <a:fillRect/>
            </a:stretch>
          </p:blipFill>
          <p:spPr bwMode="auto">
            <a:xfrm>
              <a:off x="6300187" y="2377440"/>
              <a:ext cx="2285998" cy="2286000"/>
            </a:xfrm>
            <a:prstGeom prst="rect">
              <a:avLst/>
            </a:prstGeom>
            <a:noFill/>
          </p:spPr>
        </p:pic>
        <p:sp>
          <p:nvSpPr>
            <p:cNvPr id="23" name="Can 195">
              <a:extLst>
                <a:ext uri="{FF2B5EF4-FFF2-40B4-BE49-F238E27FC236}">
                  <a16:creationId xmlns:a16="http://schemas.microsoft.com/office/drawing/2014/main" id="{9A964B3D-2F30-790A-9B43-9B81A6660588}"/>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24" name="Arc 23">
              <a:extLst>
                <a:ext uri="{FF2B5EF4-FFF2-40B4-BE49-F238E27FC236}">
                  <a16:creationId xmlns:a16="http://schemas.microsoft.com/office/drawing/2014/main" id="{47B2F6C1-C61C-DC3B-EEA1-F4E2823C7524}"/>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Tree>
    <p:extLst>
      <p:ext uri="{BB962C8B-B14F-4D97-AF65-F5344CB8AC3E}">
        <p14:creationId xmlns:p14="http://schemas.microsoft.com/office/powerpoint/2010/main" val="290256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0E207-5648-0EA3-3B03-9ECD9AFA2464}"/>
              </a:ext>
            </a:extLst>
          </p:cNvPr>
          <p:cNvSpPr>
            <a:spLocks noGrp="1"/>
          </p:cNvSpPr>
          <p:nvPr>
            <p:ph type="sldNum" sz="quarter" idx="12"/>
          </p:nvPr>
        </p:nvSpPr>
        <p:spPr/>
        <p:txBody>
          <a:bodyPr/>
          <a:lstStyle/>
          <a:p>
            <a:fld id="{FCA8DAF9-CFC1-344C-89B7-DCB2EBBDC673}" type="slidenum">
              <a:rPr lang="en-US" smtClean="0"/>
              <a:pPr/>
              <a:t>10</a:t>
            </a:fld>
            <a:endParaRPr lang="en-US" dirty="0"/>
          </a:p>
        </p:txBody>
      </p:sp>
      <p:sp>
        <p:nvSpPr>
          <p:cNvPr id="3" name="Title 2">
            <a:extLst>
              <a:ext uri="{FF2B5EF4-FFF2-40B4-BE49-F238E27FC236}">
                <a16:creationId xmlns:a16="http://schemas.microsoft.com/office/drawing/2014/main" id="{FD45A71E-32B1-7166-C08C-EEB567E422CE}"/>
              </a:ext>
            </a:extLst>
          </p:cNvPr>
          <p:cNvSpPr>
            <a:spLocks noGrp="1"/>
          </p:cNvSpPr>
          <p:nvPr>
            <p:ph type="title"/>
          </p:nvPr>
        </p:nvSpPr>
        <p:spPr/>
        <p:txBody>
          <a:bodyPr/>
          <a:lstStyle/>
          <a:p>
            <a:r>
              <a:rPr lang="en-US" b="1" dirty="0">
                <a:latin typeface="+mn-lt"/>
              </a:rPr>
              <a:t>Getting acquainted with SPCS2022</a:t>
            </a:r>
          </a:p>
        </p:txBody>
      </p:sp>
      <p:sp>
        <p:nvSpPr>
          <p:cNvPr id="4" name="Content Placeholder 3">
            <a:extLst>
              <a:ext uri="{FF2B5EF4-FFF2-40B4-BE49-F238E27FC236}">
                <a16:creationId xmlns:a16="http://schemas.microsoft.com/office/drawing/2014/main" id="{CDCA95B9-CECC-0286-2BD3-BBD073F80797}"/>
              </a:ext>
            </a:extLst>
          </p:cNvPr>
          <p:cNvSpPr>
            <a:spLocks noGrp="1"/>
          </p:cNvSpPr>
          <p:nvPr>
            <p:ph idx="1"/>
          </p:nvPr>
        </p:nvSpPr>
        <p:spPr>
          <a:xfrm>
            <a:off x="457200" y="1371600"/>
            <a:ext cx="11734800" cy="4851918"/>
          </a:xfrm>
        </p:spPr>
        <p:txBody>
          <a:bodyPr>
            <a:normAutofit/>
          </a:bodyPr>
          <a:lstStyle/>
          <a:p>
            <a:pPr>
              <a:lnSpc>
                <a:spcPct val="100000"/>
              </a:lnSpc>
            </a:pPr>
            <a:r>
              <a:rPr lang="en-US" b="1" dirty="0"/>
              <a:t>Overall distortion design philosophy</a:t>
            </a:r>
          </a:p>
          <a:p>
            <a:pPr lvl="1">
              <a:lnSpc>
                <a:spcPct val="100000"/>
              </a:lnSpc>
            </a:pPr>
            <a:r>
              <a:rPr lang="en-US" b="1" i="1" dirty="0"/>
              <a:t>Linear distortion </a:t>
            </a:r>
            <a:r>
              <a:rPr lang="en-US" dirty="0"/>
              <a:t>minimized (or “optimized”) at topographic surface </a:t>
            </a:r>
            <a:br>
              <a:rPr lang="en-US" dirty="0"/>
            </a:br>
            <a:r>
              <a:rPr lang="en-US" dirty="0"/>
              <a:t>(</a:t>
            </a:r>
            <a:r>
              <a:rPr lang="en-US" b="1" i="1" dirty="0"/>
              <a:t>not</a:t>
            </a:r>
            <a:r>
              <a:rPr lang="en-US" dirty="0"/>
              <a:t> at ellipsoid surface)</a:t>
            </a:r>
          </a:p>
          <a:p>
            <a:pPr lvl="1">
              <a:lnSpc>
                <a:spcPct val="100000"/>
              </a:lnSpc>
            </a:pPr>
            <a:r>
              <a:rPr lang="en-US" b="1" i="1" dirty="0"/>
              <a:t>Purpose:  </a:t>
            </a:r>
            <a:r>
              <a:rPr lang="en-US" dirty="0"/>
              <a:t>reduce difference between projected “grid” and actual “ground” distances</a:t>
            </a:r>
          </a:p>
          <a:p>
            <a:pPr>
              <a:lnSpc>
                <a:spcPct val="100000"/>
              </a:lnSpc>
            </a:pPr>
            <a:r>
              <a:rPr lang="en-US" b="1" dirty="0"/>
              <a:t>What is linear distortion?</a:t>
            </a:r>
          </a:p>
          <a:p>
            <a:pPr lvl="1">
              <a:lnSpc>
                <a:spcPct val="100000"/>
              </a:lnSpc>
            </a:pPr>
            <a:endParaRPr lang="en-US" dirty="0"/>
          </a:p>
          <a:p>
            <a:pPr lvl="1">
              <a:lnSpc>
                <a:spcPct val="100000"/>
              </a:lnSpc>
            </a:pPr>
            <a:endParaRPr lang="en-US" dirty="0"/>
          </a:p>
          <a:p>
            <a:pPr lvl="1">
              <a:lnSpc>
                <a:spcPct val="100000"/>
              </a:lnSpc>
            </a:pPr>
            <a:r>
              <a:rPr lang="en-US" dirty="0"/>
              <a:t>Defined at a point (infinitesimal distances)</a:t>
            </a:r>
          </a:p>
          <a:p>
            <a:pPr lvl="1">
              <a:lnSpc>
                <a:spcPct val="100000"/>
              </a:lnSpc>
            </a:pPr>
            <a:r>
              <a:rPr lang="en-US" dirty="0"/>
              <a:t>Unique (i.e., same in every direction) only for </a:t>
            </a:r>
            <a:r>
              <a:rPr lang="en-US" b="1" i="1" dirty="0"/>
              <a:t>conformal </a:t>
            </a:r>
            <a:r>
              <a:rPr lang="en-US" dirty="0"/>
              <a:t>projections </a:t>
            </a:r>
          </a:p>
          <a:p>
            <a:pPr lvl="1">
              <a:lnSpc>
                <a:spcPct val="100000"/>
              </a:lnSpc>
            </a:pPr>
            <a:r>
              <a:rPr lang="en-US" dirty="0"/>
              <a:t>Given here in parts per million (ppm) = mm per km</a:t>
            </a:r>
          </a:p>
        </p:txBody>
      </p:sp>
      <p:graphicFrame>
        <p:nvGraphicFramePr>
          <p:cNvPr id="5" name="Table 4">
            <a:extLst>
              <a:ext uri="{FF2B5EF4-FFF2-40B4-BE49-F238E27FC236}">
                <a16:creationId xmlns:a16="http://schemas.microsoft.com/office/drawing/2014/main" id="{60608DA2-DA9C-5ECF-5758-9EB49F26B416}"/>
              </a:ext>
            </a:extLst>
          </p:cNvPr>
          <p:cNvGraphicFramePr>
            <a:graphicFrameLocks noGrp="1"/>
          </p:cNvGraphicFramePr>
          <p:nvPr>
            <p:extLst>
              <p:ext uri="{D42A27DB-BD31-4B8C-83A1-F6EECF244321}">
                <p14:modId xmlns:p14="http://schemas.microsoft.com/office/powerpoint/2010/main" val="2744958283"/>
              </p:ext>
            </p:extLst>
          </p:nvPr>
        </p:nvGraphicFramePr>
        <p:xfrm>
          <a:off x="1055666" y="3611075"/>
          <a:ext cx="7512734" cy="914400"/>
        </p:xfrm>
        <a:graphic>
          <a:graphicData uri="http://schemas.openxmlformats.org/drawingml/2006/table">
            <a:tbl>
              <a:tblPr firstRow="1" bandRow="1">
                <a:tableStyleId>{5C22544A-7EE6-4342-B048-85BDC9FD1C3A}</a:tableStyleId>
              </a:tblPr>
              <a:tblGrid>
                <a:gridCol w="2311781">
                  <a:extLst>
                    <a:ext uri="{9D8B030D-6E8A-4147-A177-3AD203B41FA5}">
                      <a16:colId xmlns:a16="http://schemas.microsoft.com/office/drawing/2014/main" val="1180913409"/>
                    </a:ext>
                  </a:extLst>
                </a:gridCol>
                <a:gridCol w="351358">
                  <a:extLst>
                    <a:ext uri="{9D8B030D-6E8A-4147-A177-3AD203B41FA5}">
                      <a16:colId xmlns:a16="http://schemas.microsoft.com/office/drawing/2014/main" val="1296758829"/>
                    </a:ext>
                  </a:extLst>
                </a:gridCol>
                <a:gridCol w="351358">
                  <a:extLst>
                    <a:ext uri="{9D8B030D-6E8A-4147-A177-3AD203B41FA5}">
                      <a16:colId xmlns:a16="http://schemas.microsoft.com/office/drawing/2014/main" val="2444299717"/>
                    </a:ext>
                  </a:extLst>
                </a:gridCol>
                <a:gridCol w="351358">
                  <a:extLst>
                    <a:ext uri="{9D8B030D-6E8A-4147-A177-3AD203B41FA5}">
                      <a16:colId xmlns:a16="http://schemas.microsoft.com/office/drawing/2014/main" val="1466404454"/>
                    </a:ext>
                  </a:extLst>
                </a:gridCol>
                <a:gridCol w="4146879">
                  <a:extLst>
                    <a:ext uri="{9D8B030D-6E8A-4147-A177-3AD203B41FA5}">
                      <a16:colId xmlns:a16="http://schemas.microsoft.com/office/drawing/2014/main" val="3839775427"/>
                    </a:ext>
                  </a:extLst>
                </a:gridCol>
              </a:tblGrid>
              <a:tr h="189185">
                <a:tc rowSpan="2">
                  <a:txBody>
                    <a:bodyPr/>
                    <a:lstStyle/>
                    <a:p>
                      <a:pPr algn="r"/>
                      <a:r>
                        <a:rPr lang="en-US" sz="2400" b="0" i="0" dirty="0">
                          <a:solidFill>
                            <a:schemeClr val="tx1"/>
                          </a:solidFill>
                        </a:rPr>
                        <a:t>Linear distortion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2400" b="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a:t>
                      </a: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2400" b="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Projected minus actual distance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76560"/>
                  </a:ext>
                </a:extLst>
              </a:tr>
              <a:tr h="185420">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u="none" dirty="0">
                          <a:solidFill>
                            <a:schemeClr val="tx1"/>
                          </a:solidFill>
                        </a:rPr>
                        <a:t>Actual distance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901762"/>
                  </a:ext>
                </a:extLst>
              </a:tr>
            </a:tbl>
          </a:graphicData>
        </a:graphic>
      </p:graphicFrame>
      <p:sp>
        <p:nvSpPr>
          <p:cNvPr id="6" name="Rectangle 5">
            <a:extLst>
              <a:ext uri="{FF2B5EF4-FFF2-40B4-BE49-F238E27FC236}">
                <a16:creationId xmlns:a16="http://schemas.microsoft.com/office/drawing/2014/main" id="{72FD0BC7-FA08-93F1-0F0B-782474CE64AC}"/>
              </a:ext>
            </a:extLst>
          </p:cNvPr>
          <p:cNvSpPr/>
          <p:nvPr/>
        </p:nvSpPr>
        <p:spPr>
          <a:xfrm>
            <a:off x="3718424" y="3611076"/>
            <a:ext cx="5019870" cy="91440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a:solidFill>
                <a:prstClr val="white"/>
              </a:solidFill>
              <a:latin typeface="Calibri"/>
              <a:sym typeface="Arial"/>
            </a:endParaRPr>
          </a:p>
        </p:txBody>
      </p:sp>
    </p:spTree>
    <p:extLst>
      <p:ext uri="{BB962C8B-B14F-4D97-AF65-F5344CB8AC3E}">
        <p14:creationId xmlns:p14="http://schemas.microsoft.com/office/powerpoint/2010/main" val="20126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Object 5">
                <a:extLst>
                  <a:ext uri="{FF2B5EF4-FFF2-40B4-BE49-F238E27FC236}">
                    <a16:creationId xmlns:a16="http://schemas.microsoft.com/office/drawing/2014/main" id="{6270795F-61A2-7B80-BA79-472537A1F0D9}"/>
                  </a:ext>
                </a:extLst>
              </p:cNvPr>
              <p:cNvSpPr txBox="1"/>
              <p:nvPr/>
            </p:nvSpPr>
            <p:spPr bwMode="auto">
              <a:xfrm>
                <a:off x="3826639" y="2056975"/>
                <a:ext cx="3261454" cy="908069"/>
              </a:xfrm>
              <a:prstGeom prst="rect">
                <a:avLst/>
              </a:prstGeom>
              <a:noFill/>
              <a:ln>
                <a:noFill/>
              </a:ln>
            </p:spPr>
            <p:txBody>
              <a:bodyPr>
                <a:spAutoFit/>
              </a:bodyPr>
              <a:lstStyle/>
              <a:p>
                <a:pPr/>
                <a14:m>
                  <m:oMathPara xmlns:m="http://schemas.openxmlformats.org/officeDocument/2006/math">
                    <m:oMathParaPr>
                      <m:jc m:val="left"/>
                    </m:oMathParaPr>
                    <m:oMath xmlns:m="http://schemas.openxmlformats.org/officeDocument/2006/math">
                      <m:r>
                        <a:rPr lang="en-US" sz="2800" i="1" smtClean="0">
                          <a:solidFill>
                            <a:srgbClr val="000000"/>
                          </a:solidFill>
                          <a:latin typeface="Cambria Math" panose="02040503050406030204" pitchFamily="18" charset="0"/>
                        </a:rPr>
                        <m:t>𝛿</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𝑘</m:t>
                      </m:r>
                      <m:d>
                        <m:dPr>
                          <m:ctrlPr>
                            <a:rPr lang="en-US" sz="2800" i="1">
                              <a:solidFill>
                                <a:srgbClr val="000000"/>
                              </a:solidFill>
                              <a:latin typeface="Cambria Math" panose="02040503050406030204" pitchFamily="18" charset="0"/>
                            </a:rPr>
                          </m:ctrlPr>
                        </m:dPr>
                        <m:e>
                          <m:f>
                            <m:fPr>
                              <m:ctrlPr>
                                <a:rPr lang="en-US" sz="2800" i="1">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𝑅</m:t>
                              </m:r>
                            </m:num>
                            <m:den>
                              <m:r>
                                <a:rPr lang="en-US" sz="2800" b="0" i="1" smtClean="0">
                                  <a:solidFill>
                                    <a:srgbClr val="000000"/>
                                  </a:solidFill>
                                  <a:latin typeface="Cambria Math" panose="02040503050406030204" pitchFamily="18" charset="0"/>
                                </a:rPr>
                                <m:t>𝑅</m:t>
                              </m:r>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h</m:t>
                              </m:r>
                            </m:den>
                          </m:f>
                        </m:e>
                      </m:d>
                      <m:r>
                        <a:rPr lang="en-US" sz="2800" i="1">
                          <a:solidFill>
                            <a:srgbClr val="000000"/>
                          </a:solidFill>
                          <a:latin typeface="Cambria Math" panose="02040503050406030204" pitchFamily="18" charset="0"/>
                        </a:rPr>
                        <m:t>−1</m:t>
                      </m:r>
                    </m:oMath>
                  </m:oMathPara>
                </a14:m>
                <a:endParaRPr lang="en-US" sz="2800" dirty="0"/>
              </a:p>
            </p:txBody>
          </p:sp>
        </mc:Choice>
        <mc:Fallback xmlns="">
          <p:sp>
            <p:nvSpPr>
              <p:cNvPr id="11" name="Object 5">
                <a:extLst>
                  <a:ext uri="{FF2B5EF4-FFF2-40B4-BE49-F238E27FC236}">
                    <a16:creationId xmlns:a16="http://schemas.microsoft.com/office/drawing/2014/main" id="{6270795F-61A2-7B80-BA79-472537A1F0D9}"/>
                  </a:ext>
                </a:extLst>
              </p:cNvPr>
              <p:cNvSpPr txBox="1">
                <a:spLocks noRot="1" noChangeAspect="1" noMove="1" noResize="1" noEditPoints="1" noAdjustHandles="1" noChangeArrowheads="1" noChangeShapeType="1" noTextEdit="1"/>
              </p:cNvSpPr>
              <p:nvPr/>
            </p:nvSpPr>
            <p:spPr bwMode="auto">
              <a:xfrm>
                <a:off x="3826639" y="2056975"/>
                <a:ext cx="3261454" cy="908069"/>
              </a:xfrm>
              <a:prstGeom prst="rect">
                <a:avLst/>
              </a:prstGeom>
              <a:blipFill>
                <a:blip r:embed="rId2"/>
                <a:stretch>
                  <a:fillRect/>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18C19F7-9E94-313A-59AF-5678F8C7A262}"/>
              </a:ext>
            </a:extLst>
          </p:cNvPr>
          <p:cNvSpPr>
            <a:spLocks noGrp="1"/>
          </p:cNvSpPr>
          <p:nvPr>
            <p:ph type="sldNum" sz="quarter" idx="12"/>
          </p:nvPr>
        </p:nvSpPr>
        <p:spPr/>
        <p:txBody>
          <a:bodyPr/>
          <a:lstStyle/>
          <a:p>
            <a:fld id="{FCA8DAF9-CFC1-344C-89B7-DCB2EBBDC673}" type="slidenum">
              <a:rPr lang="en-US" smtClean="0"/>
              <a:pPr/>
              <a:t>11</a:t>
            </a:fld>
            <a:endParaRPr lang="en-US" dirty="0"/>
          </a:p>
        </p:txBody>
      </p:sp>
      <p:sp>
        <p:nvSpPr>
          <p:cNvPr id="3" name="Title 2">
            <a:extLst>
              <a:ext uri="{FF2B5EF4-FFF2-40B4-BE49-F238E27FC236}">
                <a16:creationId xmlns:a16="http://schemas.microsoft.com/office/drawing/2014/main" id="{0048748A-BB69-A154-99F3-E1F5E4BF1B4D}"/>
              </a:ext>
            </a:extLst>
          </p:cNvPr>
          <p:cNvSpPr>
            <a:spLocks noGrp="1"/>
          </p:cNvSpPr>
          <p:nvPr>
            <p:ph type="title"/>
          </p:nvPr>
        </p:nvSpPr>
        <p:spPr/>
        <p:txBody>
          <a:bodyPr/>
          <a:lstStyle/>
          <a:p>
            <a:r>
              <a:rPr lang="en-US" dirty="0"/>
              <a:t>Map projection linear distortion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0F385FB-3E66-F5B2-9566-52481E311D18}"/>
                  </a:ext>
                </a:extLst>
              </p:cNvPr>
              <p:cNvSpPr>
                <a:spLocks noGrp="1"/>
              </p:cNvSpPr>
              <p:nvPr>
                <p:ph idx="1"/>
              </p:nvPr>
            </p:nvSpPr>
            <p:spPr/>
            <p:txBody>
              <a:bodyPr>
                <a:normAutofit/>
              </a:bodyPr>
              <a:lstStyle/>
              <a:p>
                <a:r>
                  <a:rPr lang="en-US" dirty="0"/>
                  <a:t>Distortion at a point computed as:</a:t>
                </a:r>
              </a:p>
              <a:p>
                <a:endParaRPr lang="en-US" dirty="0"/>
              </a:p>
              <a:p>
                <a:pPr lvl="1">
                  <a:spcBef>
                    <a:spcPts val="1000"/>
                  </a:spcBef>
                </a:pPr>
                <a:endParaRPr lang="en-US" dirty="0"/>
              </a:p>
              <a:p>
                <a:pPr lvl="1">
                  <a:spcBef>
                    <a:spcPts val="1000"/>
                  </a:spcBef>
                </a:pPr>
                <a:r>
                  <a:rPr lang="en-US" dirty="0"/>
                  <a:t>where </a:t>
                </a:r>
              </a:p>
              <a:p>
                <a:pPr marL="914400" lvl="2" indent="0">
                  <a:spcBef>
                    <a:spcPts val="1000"/>
                  </a:spcBef>
                  <a:buNone/>
                </a:pPr>
                <a:r>
                  <a:rPr lang="en-US" sz="2400" i="1" dirty="0">
                    <a:latin typeface="Times New Roman" panose="02020603050405020304" pitchFamily="18" charset="0"/>
                    <a:cs typeface="Times New Roman" panose="02020603050405020304" pitchFamily="18" charset="0"/>
                  </a:rPr>
                  <a:t>k</a:t>
                </a:r>
                <a:r>
                  <a:rPr lang="en-US" sz="2400" dirty="0"/>
                  <a:t> = grid point scale factor (distortion due to Earth curvature)</a:t>
                </a:r>
              </a:p>
              <a:p>
                <a:pPr marL="914400" lvl="2" indent="0">
                  <a:spcBef>
                    <a:spcPts val="1000"/>
                  </a:spcBef>
                  <a:buNone/>
                </a:pPr>
                <a:r>
                  <a:rPr lang="en-US" sz="2400" i="1" dirty="0">
                    <a:latin typeface="Times New Roman" panose="02020603050405020304" pitchFamily="18" charset="0"/>
                    <a:cs typeface="Times New Roman" panose="02020603050405020304" pitchFamily="18" charset="0"/>
                  </a:rPr>
                  <a:t>h</a:t>
                </a:r>
                <a:r>
                  <a:rPr lang="en-US" sz="2400" dirty="0"/>
                  <a:t> = ellipsoid height of point (distortion due to change in height)</a:t>
                </a:r>
              </a:p>
              <a:p>
                <a:pPr marL="914400" lvl="2" indent="0">
                  <a:spcBef>
                    <a:spcPts val="1000"/>
                  </a:spcBef>
                  <a:buNone/>
                </a:pPr>
                <a:r>
                  <a:rPr lang="en-US" sz="2400" i="1" dirty="0">
                    <a:latin typeface="Times New Roman" panose="02020603050405020304" pitchFamily="18" charset="0"/>
                    <a:cs typeface="Times New Roman" panose="02020603050405020304" pitchFamily="18" charset="0"/>
                  </a:rPr>
                  <a:t>R</a:t>
                </a:r>
                <a:r>
                  <a:rPr lang="en-US" sz="2400" dirty="0"/>
                  <a:t> = Earth geometric mean radius curvature</a:t>
                </a:r>
              </a:p>
              <a:p>
                <a:pPr lvl="1">
                  <a:spcBef>
                    <a:spcPts val="1000"/>
                  </a:spcBef>
                </a:pPr>
                <a14:m>
                  <m:oMath xmlns:m="http://schemas.openxmlformats.org/officeDocument/2006/math">
                    <m:r>
                      <a:rPr lang="en-US" i="1" smtClean="0">
                        <a:solidFill>
                          <a:srgbClr val="000000"/>
                        </a:solidFill>
                        <a:latin typeface="Cambria Math" panose="02040503050406030204" pitchFamily="18" charset="0"/>
                      </a:rPr>
                      <m:t>𝛿</m:t>
                    </m:r>
                  </m:oMath>
                </a14:m>
                <a:r>
                  <a:rPr lang="en-US" dirty="0"/>
                  <a:t> &lt; 0 </a:t>
                </a:r>
                <a:r>
                  <a:rPr lang="en-US" dirty="0">
                    <a:sym typeface="Wingdings" panose="05000000000000000000" pitchFamily="2" charset="2"/>
                  </a:rPr>
                  <a:t> projected (grid) distance </a:t>
                </a:r>
                <a:r>
                  <a:rPr lang="en-US" b="1" i="1" dirty="0">
                    <a:sym typeface="Wingdings" panose="05000000000000000000" pitchFamily="2" charset="2"/>
                  </a:rPr>
                  <a:t>shorter</a:t>
                </a:r>
                <a:r>
                  <a:rPr lang="en-US" dirty="0">
                    <a:sym typeface="Wingdings" panose="05000000000000000000" pitchFamily="2" charset="2"/>
                  </a:rPr>
                  <a:t> than true (ground) distance</a:t>
                </a:r>
              </a:p>
              <a:p>
                <a:pPr lvl="1">
                  <a:spcBef>
                    <a:spcPts val="1000"/>
                  </a:spcBef>
                </a:pPr>
                <a14:m>
                  <m:oMath xmlns:m="http://schemas.openxmlformats.org/officeDocument/2006/math">
                    <m:r>
                      <a:rPr lang="en-US" i="1" smtClean="0">
                        <a:solidFill>
                          <a:srgbClr val="000000"/>
                        </a:solidFill>
                        <a:latin typeface="Cambria Math" panose="02040503050406030204" pitchFamily="18" charset="0"/>
                      </a:rPr>
                      <m:t>𝛿</m:t>
                    </m:r>
                  </m:oMath>
                </a14:m>
                <a:r>
                  <a:rPr lang="en-US" dirty="0"/>
                  <a:t> &gt; 0 </a:t>
                </a:r>
                <a:r>
                  <a:rPr lang="en-US" dirty="0">
                    <a:sym typeface="Wingdings" panose="05000000000000000000" pitchFamily="2" charset="2"/>
                  </a:rPr>
                  <a:t> projected (grid) distance </a:t>
                </a:r>
                <a:r>
                  <a:rPr lang="en-US" b="1" i="1" dirty="0">
                    <a:sym typeface="Wingdings" panose="05000000000000000000" pitchFamily="2" charset="2"/>
                  </a:rPr>
                  <a:t>longer</a:t>
                </a:r>
                <a:r>
                  <a:rPr lang="en-US" dirty="0">
                    <a:sym typeface="Wingdings" panose="05000000000000000000" pitchFamily="2" charset="2"/>
                  </a:rPr>
                  <a:t> than true (ground) distance</a:t>
                </a:r>
                <a:endParaRPr lang="en-US" dirty="0"/>
              </a:p>
              <a:p>
                <a:pPr marL="914400" lvl="2" indent="0">
                  <a:buNone/>
                </a:pPr>
                <a:endParaRPr lang="en-US" dirty="0"/>
              </a:p>
            </p:txBody>
          </p:sp>
        </mc:Choice>
        <mc:Fallback xmlns="">
          <p:sp>
            <p:nvSpPr>
              <p:cNvPr id="4" name="Content Placeholder 3">
                <a:extLst>
                  <a:ext uri="{FF2B5EF4-FFF2-40B4-BE49-F238E27FC236}">
                    <a16:creationId xmlns:a16="http://schemas.microsoft.com/office/drawing/2014/main" id="{C0F385FB-3E66-F5B2-9566-52481E311D18}"/>
                  </a:ext>
                </a:extLst>
              </p:cNvPr>
              <p:cNvSpPr>
                <a:spLocks noGrp="1" noRot="1" noChangeAspect="1" noMove="1" noResize="1" noEditPoints="1" noAdjustHandles="1" noChangeArrowheads="1" noChangeShapeType="1" noTextEdit="1"/>
              </p:cNvSpPr>
              <p:nvPr>
                <p:ph idx="1"/>
              </p:nvPr>
            </p:nvSpPr>
            <p:spPr>
              <a:blipFill>
                <a:blip r:embed="rId3"/>
                <a:stretch>
                  <a:fillRect l="-976" t="-2222"/>
                </a:stretch>
              </a:blipFill>
            </p:spPr>
            <p:txBody>
              <a:bodyPr/>
              <a:lstStyle/>
              <a:p>
                <a:r>
                  <a:rPr lang="en-US">
                    <a:noFill/>
                  </a:rPr>
                  <a:t> </a:t>
                </a:r>
              </a:p>
            </p:txBody>
          </p:sp>
        </mc:Fallback>
      </mc:AlternateContent>
      <p:sp>
        <p:nvSpPr>
          <p:cNvPr id="5" name="Text Box 11">
            <a:extLst>
              <a:ext uri="{FF2B5EF4-FFF2-40B4-BE49-F238E27FC236}">
                <a16:creationId xmlns:a16="http://schemas.microsoft.com/office/drawing/2014/main" id="{234093D4-21A0-63FD-9317-0E9A9E1FE8C9}"/>
              </a:ext>
            </a:extLst>
          </p:cNvPr>
          <p:cNvSpPr txBox="1">
            <a:spLocks noChangeArrowheads="1"/>
          </p:cNvSpPr>
          <p:nvPr/>
        </p:nvSpPr>
        <p:spPr bwMode="auto">
          <a:xfrm>
            <a:off x="6069105" y="2726329"/>
            <a:ext cx="3307132" cy="40011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1" u="none" strike="noStrike" kern="1200" cap="none" spc="0" normalizeH="0" baseline="0" noProof="0" dirty="0">
                <a:ln>
                  <a:noFill/>
                </a:ln>
                <a:solidFill>
                  <a:srgbClr val="00B050"/>
                </a:solidFill>
                <a:effectLst>
                  <a:outerShdw blurRad="38100" dist="38100" dir="2700000" algn="tl">
                    <a:srgbClr val="000000"/>
                  </a:outerShdw>
                </a:effectLst>
                <a:uLnTx/>
                <a:uFillTx/>
                <a:latin typeface="Calibri"/>
                <a:ea typeface="+mn-ea"/>
                <a:cs typeface="+mn-cs"/>
              </a:rPr>
              <a:t>Height (“elevation”) factor</a:t>
            </a:r>
            <a:endParaRPr kumimoji="0" lang="en-US" sz="2400" b="1" i="1" u="none" strike="noStrike" kern="1200" cap="none" spc="0" normalizeH="0" baseline="0" noProof="0" dirty="0">
              <a:ln>
                <a:noFill/>
              </a:ln>
              <a:solidFill>
                <a:srgbClr val="00B050"/>
              </a:solidFill>
              <a:effectLst>
                <a:outerShdw blurRad="38100" dist="38100" dir="2700000" algn="tl">
                  <a:srgbClr val="000000"/>
                </a:outerShdw>
              </a:effectLst>
              <a:uLnTx/>
              <a:uFillTx/>
              <a:latin typeface="Times New Roman" pitchFamily="18" charset="0"/>
              <a:ea typeface="+mn-ea"/>
              <a:cs typeface="+mn-cs"/>
            </a:endParaRPr>
          </a:p>
        </p:txBody>
      </p:sp>
      <p:sp>
        <p:nvSpPr>
          <p:cNvPr id="6" name="Oval 10">
            <a:extLst>
              <a:ext uri="{FF2B5EF4-FFF2-40B4-BE49-F238E27FC236}">
                <a16:creationId xmlns:a16="http://schemas.microsoft.com/office/drawing/2014/main" id="{C055D226-172D-9B88-0FB5-A1F30D6A30B4}"/>
              </a:ext>
            </a:extLst>
          </p:cNvPr>
          <p:cNvSpPr>
            <a:spLocks noChangeArrowheads="1"/>
          </p:cNvSpPr>
          <p:nvPr/>
        </p:nvSpPr>
        <p:spPr bwMode="auto">
          <a:xfrm>
            <a:off x="4509272" y="2278296"/>
            <a:ext cx="346292" cy="544358"/>
          </a:xfrm>
          <a:prstGeom prst="ellipse">
            <a:avLst/>
          </a:prstGeom>
          <a:noFill/>
          <a:ln w="25400">
            <a:solidFill>
              <a:schemeClr val="accent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 Box 11">
            <a:extLst>
              <a:ext uri="{FF2B5EF4-FFF2-40B4-BE49-F238E27FC236}">
                <a16:creationId xmlns:a16="http://schemas.microsoft.com/office/drawing/2014/main" id="{7C57BA77-EE35-B2AF-C5D7-BFE91F517796}"/>
              </a:ext>
            </a:extLst>
          </p:cNvPr>
          <p:cNvSpPr txBox="1">
            <a:spLocks noChangeArrowheads="1"/>
          </p:cNvSpPr>
          <p:nvPr/>
        </p:nvSpPr>
        <p:spPr bwMode="auto">
          <a:xfrm>
            <a:off x="1749317" y="1888527"/>
            <a:ext cx="2719786" cy="400110"/>
          </a:xfrm>
          <a:prstGeom prst="rect">
            <a:avLst/>
          </a:prstGeom>
          <a:noFill/>
          <a:ln w="9525">
            <a:noFill/>
            <a:miter lim="800000"/>
            <a:headEnd/>
            <a:tailEnd/>
          </a:ln>
          <a:effectLst/>
        </p:spPr>
        <p:txBody>
          <a:bodyPr wrap="square">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2000" b="1" i="1" u="none" strike="noStrike" kern="1200" cap="none" spc="0" normalizeH="0" baseline="0" noProof="0" dirty="0">
                <a:ln>
                  <a:noFill/>
                </a:ln>
                <a:solidFill>
                  <a:srgbClr val="4F81BD"/>
                </a:solidFill>
                <a:effectLst>
                  <a:outerShdw blurRad="38100" dist="38100" dir="2700000" algn="tl">
                    <a:srgbClr val="000000"/>
                  </a:outerShdw>
                </a:effectLst>
                <a:uLnTx/>
                <a:uFillTx/>
                <a:latin typeface="Calibri"/>
                <a:ea typeface="+mn-ea"/>
                <a:cs typeface="+mn-cs"/>
              </a:rPr>
              <a:t>Grid point scale factor</a:t>
            </a:r>
            <a:endParaRPr kumimoji="0" lang="en-US" sz="2400" b="1" i="1" u="none" strike="noStrike" kern="1200" cap="none" spc="0" normalizeH="0" baseline="0" noProof="0" dirty="0">
              <a:ln>
                <a:noFill/>
              </a:ln>
              <a:solidFill>
                <a:srgbClr val="4F81BD"/>
              </a:solidFill>
              <a:effectLst>
                <a:outerShdw blurRad="38100" dist="38100" dir="2700000" algn="tl">
                  <a:srgbClr val="000000"/>
                </a:outerShdw>
              </a:effectLst>
              <a:uLnTx/>
              <a:uFillTx/>
              <a:latin typeface="Times New Roman" pitchFamily="18" charset="0"/>
              <a:ea typeface="+mn-ea"/>
              <a:cs typeface="+mn-cs"/>
            </a:endParaRPr>
          </a:p>
        </p:txBody>
      </p:sp>
      <p:sp>
        <p:nvSpPr>
          <p:cNvPr id="8" name="Oval 12">
            <a:extLst>
              <a:ext uri="{FF2B5EF4-FFF2-40B4-BE49-F238E27FC236}">
                <a16:creationId xmlns:a16="http://schemas.microsoft.com/office/drawing/2014/main" id="{B88027F6-D88F-C50B-0B07-282EA1BE6213}"/>
              </a:ext>
            </a:extLst>
          </p:cNvPr>
          <p:cNvSpPr>
            <a:spLocks noChangeArrowheads="1"/>
          </p:cNvSpPr>
          <p:nvPr/>
        </p:nvSpPr>
        <p:spPr bwMode="auto">
          <a:xfrm>
            <a:off x="4935903" y="2047450"/>
            <a:ext cx="1041706" cy="1078989"/>
          </a:xfrm>
          <a:prstGeom prst="ellipse">
            <a:avLst/>
          </a:prstGeom>
          <a:noFill/>
          <a:ln w="31750">
            <a:solidFill>
              <a:srgbClr val="00B05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12">
            <a:extLst>
              <a:ext uri="{FF2B5EF4-FFF2-40B4-BE49-F238E27FC236}">
                <a16:creationId xmlns:a16="http://schemas.microsoft.com/office/drawing/2014/main" id="{CD94D39F-057C-62AA-0F14-5E3BB5EFACA5}"/>
              </a:ext>
            </a:extLst>
          </p:cNvPr>
          <p:cNvSpPr>
            <a:spLocks noChangeArrowheads="1"/>
          </p:cNvSpPr>
          <p:nvPr/>
        </p:nvSpPr>
        <p:spPr bwMode="auto">
          <a:xfrm>
            <a:off x="4474062" y="1888527"/>
            <a:ext cx="1595043" cy="1344704"/>
          </a:xfrm>
          <a:prstGeom prst="ellipse">
            <a:avLst/>
          </a:prstGeom>
          <a:noFill/>
          <a:ln w="50800">
            <a:solidFill>
              <a:srgbClr val="FF66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 Box 11">
            <a:extLst>
              <a:ext uri="{FF2B5EF4-FFF2-40B4-BE49-F238E27FC236}">
                <a16:creationId xmlns:a16="http://schemas.microsoft.com/office/drawing/2014/main" id="{7D54E8E9-37DF-66D6-0968-3D3C34366F42}"/>
              </a:ext>
            </a:extLst>
          </p:cNvPr>
          <p:cNvSpPr txBox="1">
            <a:spLocks noChangeArrowheads="1"/>
          </p:cNvSpPr>
          <p:nvPr/>
        </p:nvSpPr>
        <p:spPr bwMode="auto">
          <a:xfrm>
            <a:off x="5905777" y="1699858"/>
            <a:ext cx="2687449" cy="46166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srgbClr val="FF9933"/>
                </a:solidFill>
                <a:effectLst>
                  <a:outerShdw blurRad="38100" dist="38100" dir="2700000" algn="tl">
                    <a:srgbClr val="000000"/>
                  </a:outerShdw>
                </a:effectLst>
                <a:uLnTx/>
                <a:uFillTx/>
                <a:latin typeface="Calibri"/>
                <a:ea typeface="+mn-ea"/>
                <a:cs typeface="+mn-cs"/>
              </a:rPr>
              <a:t>Combined factor</a:t>
            </a:r>
            <a:endParaRPr kumimoji="0" lang="en-US" sz="2400" b="1" i="1" u="none" strike="noStrike" kern="1200" cap="none" spc="0" normalizeH="0" baseline="0" noProof="0" dirty="0">
              <a:ln>
                <a:noFill/>
              </a:ln>
              <a:solidFill>
                <a:srgbClr val="FF9933"/>
              </a:solidFill>
              <a:effectLst>
                <a:outerShdw blurRad="38100" dist="38100" dir="2700000" algn="tl">
                  <a:srgbClr val="000000"/>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23874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par>
                          <p:cTn id="44" fill="hold">
                            <p:stCondLst>
                              <p:cond delay="500"/>
                            </p:stCondLst>
                            <p:childTnLst>
                              <p:par>
                                <p:cTn id="45" presetID="10" presetClass="entr" presetSubtype="0" fill="hold" nodeType="afterEffect">
                                  <p:stCondLst>
                                    <p:cond delay="100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p:bldP spid="7" grpId="1"/>
      <p:bldP spid="8" grpId="0" animBg="1"/>
      <p:bldP spid="8" grpId="1"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4" name="Freeform 53"/>
          <p:cNvSpPr/>
          <p:nvPr/>
        </p:nvSpPr>
        <p:spPr>
          <a:xfrm>
            <a:off x="3766954" y="1755649"/>
            <a:ext cx="5281374" cy="1478781"/>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7910"/>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1254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6094414" y="2250636"/>
            <a:ext cx="2094970" cy="596615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flipH="1">
            <a:off x="6094414" y="1994714"/>
            <a:ext cx="1081708" cy="622207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a:endCxn id="413701" idx="2"/>
          </p:cNvCxnSpPr>
          <p:nvPr/>
        </p:nvCxnSpPr>
        <p:spPr>
          <a:xfrm flipH="1">
            <a:off x="6094414" y="344154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a:stCxn id="413701" idx="2"/>
          </p:cNvCxnSpPr>
          <p:nvPr/>
        </p:nvCxnSpPr>
        <p:spPr>
          <a:xfrm flipV="1">
            <a:off x="6094414" y="345519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08" name="Text Box 12"/>
          <p:cNvSpPr txBox="1">
            <a:spLocks noChangeArrowheads="1"/>
          </p:cNvSpPr>
          <p:nvPr/>
        </p:nvSpPr>
        <p:spPr bwMode="auto">
          <a:xfrm>
            <a:off x="8362505" y="5315658"/>
            <a:ext cx="2282154" cy="106182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k</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&lt; 1 and </a:t>
            </a:r>
            <a:r>
              <a:rPr kumimoji="0" lang="el-GR" sz="1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δ</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&lt; 0)</a:t>
            </a:r>
          </a:p>
        </p:txBody>
      </p:sp>
      <p:sp>
        <p:nvSpPr>
          <p:cNvPr id="413710" name="Text Box 14"/>
          <p:cNvSpPr txBox="1">
            <a:spLocks noChangeArrowheads="1"/>
          </p:cNvSpPr>
          <p:nvPr/>
        </p:nvSpPr>
        <p:spPr bwMode="auto">
          <a:xfrm>
            <a:off x="8358740" y="2366607"/>
            <a:ext cx="2309261" cy="106182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k</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 and </a:t>
            </a:r>
            <a:r>
              <a:rPr kumimoji="0" lang="el-GR" sz="1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δ</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&lt; 0)</a:t>
            </a:r>
          </a:p>
        </p:txBody>
      </p:sp>
      <p:sp>
        <p:nvSpPr>
          <p:cNvPr id="413725" name="Text Box 29"/>
          <p:cNvSpPr txBox="1">
            <a:spLocks noChangeArrowheads="1"/>
          </p:cNvSpPr>
          <p:nvPr/>
        </p:nvSpPr>
        <p:spPr bwMode="auto">
          <a:xfrm>
            <a:off x="5297413" y="812790"/>
            <a:ext cx="1600200" cy="80021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k</a:t>
            </a:r>
            <a:r>
              <a:rPr kumimoji="0" lang="en-US" sz="1600" b="1" i="0" u="none" strike="noStrike" kern="1200" cap="none" spc="0" normalizeH="0" baseline="-25000" noProof="0" dirty="0">
                <a:ln>
                  <a:noFill/>
                </a:ln>
                <a:solidFill>
                  <a:srgbClr val="000000"/>
                </a:solidFill>
                <a:effectLst/>
                <a:uLnTx/>
                <a:uFillTx/>
                <a:latin typeface="Verdana" pitchFamily="34" charset="0"/>
                <a:ea typeface="ＭＳ Ｐゴシック" charset="0"/>
                <a:cs typeface="Arial" pitchFamily="34" charset="0"/>
              </a:rPr>
              <a:t>0</a:t>
            </a: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6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1)</a:t>
            </a:r>
            <a:endPar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609602" y="824055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2" name="Line 6"/>
          <p:cNvSpPr>
            <a:spLocks noChangeShapeType="1"/>
          </p:cNvSpPr>
          <p:nvPr/>
        </p:nvSpPr>
        <p:spPr bwMode="auto">
          <a:xfrm flipV="1">
            <a:off x="1463040" y="3455198"/>
            <a:ext cx="92354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2" name="Straight Connector 71"/>
          <p:cNvCxnSpPr/>
          <p:nvPr/>
        </p:nvCxnSpPr>
        <p:spPr>
          <a:xfrm>
            <a:off x="9104093" y="345519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907937" y="345519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Arc 112"/>
          <p:cNvSpPr/>
          <p:nvPr/>
        </p:nvSpPr>
        <p:spPr>
          <a:xfrm rot="540000">
            <a:off x="689414" y="276939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Arc 113"/>
          <p:cNvSpPr/>
          <p:nvPr/>
        </p:nvSpPr>
        <p:spPr>
          <a:xfrm rot="1980000">
            <a:off x="575732" y="272367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6" name="Text Box 12"/>
          <p:cNvSpPr txBox="1">
            <a:spLocks noChangeArrowheads="1"/>
          </p:cNvSpPr>
          <p:nvPr/>
        </p:nvSpPr>
        <p:spPr bwMode="auto">
          <a:xfrm>
            <a:off x="96264" y="4178801"/>
            <a:ext cx="1138225"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43" name="Text Box 12"/>
          <p:cNvSpPr txBox="1">
            <a:spLocks noChangeArrowheads="1"/>
          </p:cNvSpPr>
          <p:nvPr/>
        </p:nvSpPr>
        <p:spPr bwMode="auto">
          <a:xfrm>
            <a:off x="7018629" y="2327946"/>
            <a:ext cx="1340111" cy="55399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117" name="Line 17"/>
          <p:cNvSpPr>
            <a:spLocks noChangeShapeType="1"/>
          </p:cNvSpPr>
          <p:nvPr/>
        </p:nvSpPr>
        <p:spPr bwMode="auto">
          <a:xfrm>
            <a:off x="1234489" y="4479593"/>
            <a:ext cx="566723" cy="32334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18" name="Line 17"/>
          <p:cNvSpPr>
            <a:spLocks noChangeShapeType="1"/>
          </p:cNvSpPr>
          <p:nvPr/>
        </p:nvSpPr>
        <p:spPr bwMode="auto">
          <a:xfrm flipH="1" flipV="1">
            <a:off x="7330438" y="3512111"/>
            <a:ext cx="1271640" cy="1946575"/>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6" name="Line 10"/>
          <p:cNvSpPr>
            <a:spLocks noChangeShapeType="1"/>
          </p:cNvSpPr>
          <p:nvPr/>
        </p:nvSpPr>
        <p:spPr bwMode="auto">
          <a:xfrm>
            <a:off x="6096000" y="1586398"/>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7" name="Arc 56"/>
          <p:cNvSpPr/>
          <p:nvPr/>
        </p:nvSpPr>
        <p:spPr>
          <a:xfrm rot="540000">
            <a:off x="833593" y="1915460"/>
            <a:ext cx="10972800" cy="109728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4" name="Text Box 12"/>
          <p:cNvSpPr txBox="1">
            <a:spLocks noChangeArrowheads="1"/>
          </p:cNvSpPr>
          <p:nvPr/>
        </p:nvSpPr>
        <p:spPr bwMode="auto">
          <a:xfrm>
            <a:off x="3753579" y="1143730"/>
            <a:ext cx="1517535"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75" name="Line 17"/>
          <p:cNvSpPr>
            <a:spLocks noChangeShapeType="1"/>
          </p:cNvSpPr>
          <p:nvPr/>
        </p:nvSpPr>
        <p:spPr bwMode="auto">
          <a:xfrm>
            <a:off x="5271114" y="1479694"/>
            <a:ext cx="513595" cy="49216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6" name="Text Box 12"/>
          <p:cNvSpPr txBox="1">
            <a:spLocks noChangeArrowheads="1"/>
          </p:cNvSpPr>
          <p:nvPr/>
        </p:nvSpPr>
        <p:spPr bwMode="auto">
          <a:xfrm>
            <a:off x="7041792" y="1239646"/>
            <a:ext cx="140373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Horizontal ground distance</a:t>
            </a:r>
          </a:p>
        </p:txBody>
      </p:sp>
      <p:sp>
        <p:nvSpPr>
          <p:cNvPr id="79" name="Text Box 12"/>
          <p:cNvSpPr txBox="1">
            <a:spLocks noChangeArrowheads="1"/>
          </p:cNvSpPr>
          <p:nvPr/>
        </p:nvSpPr>
        <p:spPr bwMode="auto">
          <a:xfrm>
            <a:off x="9547235" y="3687769"/>
            <a:ext cx="134011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81" name="Text Box 12"/>
          <p:cNvSpPr txBox="1">
            <a:spLocks noChangeArrowheads="1"/>
          </p:cNvSpPr>
          <p:nvPr/>
        </p:nvSpPr>
        <p:spPr bwMode="auto">
          <a:xfrm>
            <a:off x="8620453" y="1187323"/>
            <a:ext cx="2309262"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and</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grid distance</a:t>
            </a:r>
          </a:p>
        </p:txBody>
      </p:sp>
      <p:sp>
        <p:nvSpPr>
          <p:cNvPr id="83" name="Left Brace 82"/>
          <p:cNvSpPr/>
          <p:nvPr/>
        </p:nvSpPr>
        <p:spPr>
          <a:xfrm>
            <a:off x="8446372" y="1187323"/>
            <a:ext cx="182880" cy="822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38" name="TextBox 37"/>
          <p:cNvSpPr txBox="1"/>
          <p:nvPr/>
        </p:nvSpPr>
        <p:spPr>
          <a:xfrm>
            <a:off x="1630187" y="152636"/>
            <a:ext cx="894101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ellipsoid surface</a:t>
            </a:r>
          </a:p>
        </p:txBody>
      </p:sp>
      <p:sp>
        <p:nvSpPr>
          <p:cNvPr id="49" name="Text Box 12">
            <a:extLst>
              <a:ext uri="{FF2B5EF4-FFF2-40B4-BE49-F238E27FC236}">
                <a16:creationId xmlns:a16="http://schemas.microsoft.com/office/drawing/2014/main" id="{8BE307AD-6D50-49C8-95B9-D62D4372837D}"/>
              </a:ext>
            </a:extLst>
          </p:cNvPr>
          <p:cNvSpPr txBox="1">
            <a:spLocks noChangeArrowheads="1"/>
          </p:cNvSpPr>
          <p:nvPr/>
        </p:nvSpPr>
        <p:spPr bwMode="auto">
          <a:xfrm>
            <a:off x="1371600" y="3040402"/>
            <a:ext cx="2425836" cy="738151"/>
          </a:xfrm>
          <a:prstGeom prst="rect">
            <a:avLst/>
          </a:prstGeom>
          <a:noFill/>
          <a:ln w="9525">
            <a:noFill/>
            <a:miter lim="800000"/>
            <a:headEnd/>
            <a:tailEnd/>
          </a:ln>
          <a:effectLst/>
        </p:spPr>
        <p:txBody>
          <a:bodyPr wrap="square">
            <a:spAutoFit/>
          </a:bodyPr>
          <a:lstStyle/>
          <a:p>
            <a:pPr marL="0" marR="0" lvl="0" indent="0" defTabSz="914400" rtl="0" eaLnBrk="1" fontAlgn="base" latinLnBrk="0" hangingPunct="1">
              <a:lnSpc>
                <a:spcPct val="15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56" name="Text Box 12">
            <a:extLst>
              <a:ext uri="{FF2B5EF4-FFF2-40B4-BE49-F238E27FC236}">
                <a16:creationId xmlns:a16="http://schemas.microsoft.com/office/drawing/2014/main" id="{24A87447-AE51-4447-955F-373235CCDC61}"/>
              </a:ext>
            </a:extLst>
          </p:cNvPr>
          <p:cNvSpPr txBox="1">
            <a:spLocks noChangeArrowheads="1"/>
          </p:cNvSpPr>
          <p:nvPr/>
        </p:nvSpPr>
        <p:spPr bwMode="auto">
          <a:xfrm>
            <a:off x="2422091" y="4244313"/>
            <a:ext cx="3973779"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3F16FFB-C332-4013-810C-6DA7EA350B14}"/>
                  </a:ext>
                </a:extLst>
              </p:cNvPr>
              <p:cNvSpPr txBox="1"/>
              <p:nvPr/>
            </p:nvSpPr>
            <p:spPr>
              <a:xfrm>
                <a:off x="3298007" y="5673444"/>
                <a:ext cx="2207049" cy="430887"/>
              </a:xfrm>
              <a:prstGeom prst="rect">
                <a:avLst/>
              </a:prstGeom>
              <a:solidFill>
                <a:schemeClr val="tx1"/>
              </a:solidFill>
              <a:ln>
                <a:solidFill>
                  <a:schemeClr val="accent4">
                    <a:lumMod val="10000"/>
                  </a:schemeClr>
                </a:solidFill>
              </a:ln>
              <a:effectLst>
                <a:outerShdw blurRad="63500" sx="102000" sy="102000" algn="ctr" rotWithShape="0">
                  <a:prstClr val="black">
                    <a:alpha val="40000"/>
                  </a:prstClr>
                </a:outerShdw>
              </a:effectLst>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𝜹</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𝒌</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𝟏</m:t>
                      </m:r>
                    </m:oMath>
                  </m:oMathPara>
                </a14:m>
                <a:endParaRPr kumimoji="0" lang="en-US" sz="2800" b="1" i="0" u="none" strike="noStrike" kern="1200" cap="none" spc="0" normalizeH="0" baseline="0" noProof="0" dirty="0">
                  <a:ln>
                    <a:noFill/>
                  </a:ln>
                  <a:solidFill>
                    <a:srgbClr val="C00000"/>
                  </a:solidFill>
                  <a:effectLst/>
                  <a:uLnTx/>
                  <a:uFillTx/>
                  <a:latin typeface="Calibri" charset="0"/>
                  <a:ea typeface="ＭＳ Ｐゴシック" charset="0"/>
                  <a:cs typeface="+mn-cs"/>
                </a:endParaRPr>
              </a:p>
            </p:txBody>
          </p:sp>
        </mc:Choice>
        <mc:Fallback xmlns="">
          <p:sp>
            <p:nvSpPr>
              <p:cNvPr id="43" name="TextBox 42">
                <a:extLst>
                  <a:ext uri="{FF2B5EF4-FFF2-40B4-BE49-F238E27FC236}">
                    <a16:creationId xmlns:a16="http://schemas.microsoft.com/office/drawing/2014/main" id="{63F16FFB-C332-4013-810C-6DA7EA350B14}"/>
                  </a:ext>
                </a:extLst>
              </p:cNvPr>
              <p:cNvSpPr txBox="1">
                <a:spLocks noRot="1" noChangeAspect="1" noMove="1" noResize="1" noEditPoints="1" noAdjustHandles="1" noChangeArrowheads="1" noChangeShapeType="1" noTextEdit="1"/>
              </p:cNvSpPr>
              <p:nvPr/>
            </p:nvSpPr>
            <p:spPr>
              <a:xfrm>
                <a:off x="3298007" y="5673444"/>
                <a:ext cx="2207049" cy="430887"/>
              </a:xfrm>
              <a:prstGeom prst="rect">
                <a:avLst/>
              </a:prstGeom>
              <a:blipFill>
                <a:blip r:embed="rId2"/>
                <a:stretch>
                  <a:fillRect/>
                </a:stretch>
              </a:blipFill>
              <a:ln>
                <a:solidFill>
                  <a:schemeClr val="accent4">
                    <a:lumMod val="10000"/>
                  </a:schemeClr>
                </a:solidFill>
              </a:ln>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52" name="Rectangle 51">
            <a:extLst>
              <a:ext uri="{FF2B5EF4-FFF2-40B4-BE49-F238E27FC236}">
                <a16:creationId xmlns:a16="http://schemas.microsoft.com/office/drawing/2014/main" id="{C927F14A-3974-427E-8485-F0ECAE4A84E2}"/>
              </a:ext>
            </a:extLst>
          </p:cNvPr>
          <p:cNvSpPr/>
          <p:nvPr/>
        </p:nvSpPr>
        <p:spPr>
          <a:xfrm>
            <a:off x="5597238" y="1315547"/>
            <a:ext cx="1005840" cy="27432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Slide Number Placeholder 3">
            <a:extLst>
              <a:ext uri="{FF2B5EF4-FFF2-40B4-BE49-F238E27FC236}">
                <a16:creationId xmlns:a16="http://schemas.microsoft.com/office/drawing/2014/main" id="{66A7D68F-6F60-FFB1-CE07-64B32A55A9B0}"/>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4BD413B2-2BAB-F931-71EB-99F713A206AF}"/>
              </a:ext>
            </a:extLst>
          </p:cNvPr>
          <p:cNvSpPr txBox="1">
            <a:spLocks noChangeArrowheads="1"/>
          </p:cNvSpPr>
          <p:nvPr/>
        </p:nvSpPr>
        <p:spPr bwMode="auto">
          <a:xfrm>
            <a:off x="101287" y="1561643"/>
            <a:ext cx="3956085" cy="1431161"/>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Verdana" pitchFamily="34" charset="0"/>
                <a:ea typeface="+mn-ea"/>
                <a:cs typeface="Arial" pitchFamily="34" charset="0"/>
              </a:rPr>
              <a:t>k</a:t>
            </a:r>
            <a:r>
              <a:rPr kumimoji="0" lang="en-US" sz="1800" b="1" i="0" u="none" strike="noStrike" kern="1200" cap="none" spc="0" normalizeH="0" baseline="-25000" noProof="0" dirty="0">
                <a:ln>
                  <a:noFill/>
                </a:ln>
                <a:solidFill>
                  <a:srgbClr val="C00000"/>
                </a:solidFill>
                <a:effectLst/>
                <a:uLnTx/>
                <a:uFillTx/>
                <a:latin typeface="Verdana" pitchFamily="34" charset="0"/>
                <a:ea typeface="+mn-ea"/>
                <a:cs typeface="Arial" pitchFamily="34" charset="0"/>
              </a:rPr>
              <a:t>0</a:t>
            </a:r>
            <a:r>
              <a:rPr kumimoji="0" lang="en-US" sz="1800" b="1" i="1" u="none" strike="noStrike" kern="1200" cap="none" spc="0" normalizeH="0" baseline="0" noProof="0" dirty="0">
                <a:ln>
                  <a:noFill/>
                </a:ln>
                <a:solidFill>
                  <a:srgbClr val="C00000"/>
                </a:solidFill>
                <a:effectLst/>
                <a:uLnTx/>
                <a:uFillTx/>
                <a:latin typeface="Verdana" pitchFamily="34" charset="0"/>
                <a:ea typeface="+mn-ea"/>
                <a:cs typeface="Arial" pitchFamily="34" charset="0"/>
              </a:rPr>
              <a:t> </a:t>
            </a:r>
            <a:r>
              <a:rPr kumimoji="0" lang="en-US" sz="1800" b="1" i="0" u="none" strike="noStrike" kern="1200" cap="none" spc="0" normalizeH="0" baseline="0" noProof="0" dirty="0">
                <a:ln>
                  <a:noFill/>
                </a:ln>
                <a:solidFill>
                  <a:srgbClr val="C00000"/>
                </a:solidFill>
                <a:effectLst/>
                <a:uLnTx/>
                <a:uFillTx/>
                <a:latin typeface="Verdana" pitchFamily="34" charset="0"/>
                <a:ea typeface="+mn-ea"/>
                <a:cs typeface="Arial" pitchFamily="34" charset="0"/>
              </a:rPr>
              <a:t>= scale on </a:t>
            </a:r>
            <a:r>
              <a:rPr kumimoji="0" lang="en-US" sz="1800" b="1" i="1" u="none" strike="noStrike" kern="1200" cap="none" spc="0" normalizeH="0" baseline="0" noProof="0" dirty="0">
                <a:ln>
                  <a:noFill/>
                </a:ln>
                <a:solidFill>
                  <a:srgbClr val="C00000"/>
                </a:solidFill>
                <a:effectLst/>
                <a:uLnTx/>
                <a:uFillTx/>
                <a:latin typeface="Verdana" pitchFamily="34" charset="0"/>
                <a:ea typeface="+mn-ea"/>
                <a:cs typeface="Arial" pitchFamily="34" charset="0"/>
              </a:rPr>
              <a:t>projection axis</a:t>
            </a:r>
          </a:p>
          <a:p>
            <a:pPr marL="0" marR="0" lvl="0" indent="0" algn="l" defTabSz="914400" rtl="0" eaLnBrk="1" fontAlgn="base" latinLnBrk="0" hangingPunct="1">
              <a:lnSpc>
                <a:spcPct val="100000"/>
              </a:lnSpc>
              <a:spcBef>
                <a:spcPts val="600"/>
              </a:spcBef>
              <a:spcAft>
                <a:spcPct val="0"/>
              </a:spcAft>
              <a:buClrTx/>
              <a:buSzTx/>
              <a:buFontTx/>
              <a:buNone/>
              <a:tabLst/>
              <a:defRPr/>
            </a:pPr>
            <a:r>
              <a:rPr lang="en-US" b="1" dirty="0">
                <a:solidFill>
                  <a:srgbClr val="C00000"/>
                </a:solidFill>
                <a:latin typeface="Verdana" pitchFamily="34" charset="0"/>
                <a:cs typeface="Arial" pitchFamily="34" charset="0"/>
              </a:rPr>
              <a:t>LCC:  central parallel</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Verdana" pitchFamily="34" charset="0"/>
                <a:ea typeface="+mn-ea"/>
                <a:cs typeface="Arial" pitchFamily="34" charset="0"/>
              </a:rPr>
              <a:t>TM:  central meridian</a:t>
            </a:r>
          </a:p>
          <a:p>
            <a:pPr marL="0" marR="0" lvl="0" indent="0" algn="l" defTabSz="914400" rtl="0" eaLnBrk="1" fontAlgn="base" latinLnBrk="0" hangingPunct="1">
              <a:lnSpc>
                <a:spcPct val="100000"/>
              </a:lnSpc>
              <a:spcBef>
                <a:spcPts val="600"/>
              </a:spcBef>
              <a:spcAft>
                <a:spcPct val="0"/>
              </a:spcAft>
              <a:buClrTx/>
              <a:buSzTx/>
              <a:buFontTx/>
              <a:buNone/>
              <a:tabLst/>
              <a:defRPr/>
            </a:pPr>
            <a:r>
              <a:rPr lang="en-US" b="1" dirty="0">
                <a:solidFill>
                  <a:srgbClr val="C00000"/>
                </a:solidFill>
                <a:latin typeface="Verdana" pitchFamily="34" charset="0"/>
                <a:cs typeface="Arial" pitchFamily="34" charset="0"/>
              </a:rPr>
              <a:t>OM:  skew axis</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Arial" pitchFamily="34" charset="0"/>
            </a:endParaRPr>
          </a:p>
        </p:txBody>
      </p:sp>
    </p:spTree>
    <p:extLst>
      <p:ext uri="{BB962C8B-B14F-4D97-AF65-F5344CB8AC3E}">
        <p14:creationId xmlns:p14="http://schemas.microsoft.com/office/powerpoint/2010/main" val="32734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3725"/>
                                        </p:tgtEl>
                                        <p:attrNameLst>
                                          <p:attrName>style.visibility</p:attrName>
                                        </p:attrNameLst>
                                      </p:cBhvr>
                                      <p:to>
                                        <p:strVal val="visible"/>
                                      </p:to>
                                    </p:set>
                                    <p:animEffect transition="in" filter="fade">
                                      <p:cBhvr>
                                        <p:cTn id="7" dur="500"/>
                                        <p:tgtEl>
                                          <p:spTgt spid="4137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3706"/>
                                        </p:tgtEl>
                                        <p:attrNameLst>
                                          <p:attrName>style.visibility</p:attrName>
                                        </p:attrNameLst>
                                      </p:cBhvr>
                                      <p:to>
                                        <p:strVal val="visible"/>
                                      </p:to>
                                    </p:set>
                                    <p:animEffect transition="in" filter="fade">
                                      <p:cBhvr>
                                        <p:cTn id="10" dur="500"/>
                                        <p:tgtEl>
                                          <p:spTgt spid="41370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par>
                                <p:cTn id="40" presetID="22" presetClass="entr" presetSubtype="4"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down)">
                                      <p:cBhvr>
                                        <p:cTn id="42" dur="500"/>
                                        <p:tgtEl>
                                          <p:spTgt spid="78"/>
                                        </p:tgtEl>
                                      </p:cBhvr>
                                    </p:animEffect>
                                  </p:childTnLst>
                                </p:cTn>
                              </p:par>
                              <p:par>
                                <p:cTn id="43" presetID="22" presetClass="entr" presetSubtype="4"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down)">
                                      <p:cBhvr>
                                        <p:cTn id="45" dur="500"/>
                                        <p:tgtEl>
                                          <p:spTgt spid="96"/>
                                        </p:tgtEl>
                                      </p:cBhvr>
                                    </p:animEffect>
                                  </p:childTnLst>
                                </p:cTn>
                              </p:par>
                              <p:par>
                                <p:cTn id="46" presetID="22" presetClass="entr" presetSubtype="4" fill="hold"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down)">
                                      <p:cBhvr>
                                        <p:cTn id="48" dur="500"/>
                                        <p:tgtEl>
                                          <p:spTgt spid="9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3"/>
                                        </p:tgtEl>
                                        <p:attrNameLst>
                                          <p:attrName>style.visibility</p:attrName>
                                        </p:attrNameLst>
                                      </p:cBhvr>
                                      <p:to>
                                        <p:strVal val="visible"/>
                                      </p:to>
                                    </p:set>
                                    <p:animEffect transition="in" filter="fade">
                                      <p:cBhvr>
                                        <p:cTn id="65" dur="500"/>
                                        <p:tgtEl>
                                          <p:spTgt spid="1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500"/>
                                        <p:tgtEl>
                                          <p:spTgt spid="79"/>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413710"/>
                                        </p:tgtEl>
                                        <p:attrNameLst>
                                          <p:attrName>style.visibility</p:attrName>
                                        </p:attrNameLst>
                                      </p:cBhvr>
                                      <p:to>
                                        <p:strVal val="visible"/>
                                      </p:to>
                                    </p:set>
                                    <p:animEffect transition="in" filter="fade">
                                      <p:cBhvr>
                                        <p:cTn id="72" dur="500"/>
                                        <p:tgtEl>
                                          <p:spTgt spid="4137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3708"/>
                                        </p:tgtEl>
                                        <p:attrNameLst>
                                          <p:attrName>style.visibility</p:attrName>
                                        </p:attrNameLst>
                                      </p:cBhvr>
                                      <p:to>
                                        <p:strVal val="visible"/>
                                      </p:to>
                                    </p:set>
                                    <p:animEffect transition="in" filter="fade">
                                      <p:cBhvr>
                                        <p:cTn id="75" dur="500"/>
                                        <p:tgtEl>
                                          <p:spTgt spid="41370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8"/>
                                        </p:tgtEl>
                                        <p:attrNameLst>
                                          <p:attrName>style.visibility</p:attrName>
                                        </p:attrNameLst>
                                      </p:cBhvr>
                                      <p:to>
                                        <p:strVal val="visible"/>
                                      </p:to>
                                    </p:set>
                                    <p:animEffect transition="in" filter="fade">
                                      <p:cBhvr>
                                        <p:cTn id="78" dur="500"/>
                                        <p:tgtEl>
                                          <p:spTgt spid="1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500"/>
                                        <p:tgtEl>
                                          <p:spTgt spid="8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fade">
                                      <p:cBhvr>
                                        <p:cTn id="105" dur="500"/>
                                        <p:tgtEl>
                                          <p:spTgt spid="7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13708" grpId="0"/>
      <p:bldP spid="413710" grpId="0"/>
      <p:bldP spid="413725" grpId="0"/>
      <p:bldP spid="113" grpId="0" animBg="1"/>
      <p:bldP spid="114" grpId="0" animBg="1"/>
      <p:bldP spid="143" grpId="0"/>
      <p:bldP spid="118" grpId="0" animBg="1"/>
      <p:bldP spid="413706" grpId="0" animBg="1"/>
      <p:bldP spid="57" grpId="0" animBg="1"/>
      <p:bldP spid="74" grpId="0"/>
      <p:bldP spid="75" grpId="0" animBg="1"/>
      <p:bldP spid="76" grpId="0"/>
      <p:bldP spid="79" grpId="0"/>
      <p:bldP spid="81" grpId="0"/>
      <p:bldP spid="83" grpId="0" animBg="1"/>
      <p:bldP spid="56" grpId="0"/>
      <p:bldP spid="43" grpId="0" animBg="1"/>
      <p:bldP spid="5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4" name="Freeform 53"/>
          <p:cNvSpPr/>
          <p:nvPr/>
        </p:nvSpPr>
        <p:spPr>
          <a:xfrm>
            <a:off x="3766954" y="1755649"/>
            <a:ext cx="5281374" cy="1478781"/>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7910"/>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1254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6094415" y="2102650"/>
            <a:ext cx="2158451" cy="6114137"/>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flipH="1">
            <a:off x="6094414" y="1994714"/>
            <a:ext cx="1081708" cy="622207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5297413" y="812790"/>
            <a:ext cx="1600200" cy="80021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k</a:t>
            </a:r>
            <a:r>
              <a:rPr kumimoji="0" lang="en-US" sz="1600" b="1" i="0" u="none" strike="noStrike" kern="1200" cap="none" spc="0" normalizeH="0" baseline="-25000" noProof="0" dirty="0">
                <a:ln>
                  <a:noFill/>
                </a:ln>
                <a:solidFill>
                  <a:srgbClr val="000000"/>
                </a:solidFill>
                <a:effectLst/>
                <a:uLnTx/>
                <a:uFillTx/>
                <a:latin typeface="Verdana" pitchFamily="34" charset="0"/>
                <a:ea typeface="ＭＳ Ｐゴシック" charset="0"/>
                <a:cs typeface="Arial" pitchFamily="34" charset="0"/>
              </a:rPr>
              <a:t>0</a:t>
            </a: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6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1)</a:t>
            </a:r>
            <a:endPar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609602" y="824055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2" name="Line 6"/>
          <p:cNvSpPr>
            <a:spLocks noChangeShapeType="1"/>
          </p:cNvSpPr>
          <p:nvPr/>
        </p:nvSpPr>
        <p:spPr bwMode="auto">
          <a:xfrm flipV="1">
            <a:off x="1463040" y="2102648"/>
            <a:ext cx="92354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13" name="Arc 112"/>
          <p:cNvSpPr/>
          <p:nvPr/>
        </p:nvSpPr>
        <p:spPr>
          <a:xfrm rot="540000">
            <a:off x="689414" y="276939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5" name="Text Box 12"/>
          <p:cNvSpPr txBox="1">
            <a:spLocks noChangeArrowheads="1"/>
          </p:cNvSpPr>
          <p:nvPr/>
        </p:nvSpPr>
        <p:spPr bwMode="auto">
          <a:xfrm>
            <a:off x="1374683" y="1695676"/>
            <a:ext cx="2182616" cy="73815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5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(non-intersecting)</a:t>
            </a:r>
          </a:p>
        </p:txBody>
      </p:sp>
      <p:sp>
        <p:nvSpPr>
          <p:cNvPr id="143" name="Text Box 12"/>
          <p:cNvSpPr txBox="1">
            <a:spLocks noChangeArrowheads="1"/>
          </p:cNvSpPr>
          <p:nvPr/>
        </p:nvSpPr>
        <p:spPr bwMode="auto">
          <a:xfrm>
            <a:off x="7018629" y="2327946"/>
            <a:ext cx="1340111" cy="55399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413706" name="Line 10"/>
          <p:cNvSpPr>
            <a:spLocks noChangeShapeType="1"/>
          </p:cNvSpPr>
          <p:nvPr/>
        </p:nvSpPr>
        <p:spPr bwMode="auto">
          <a:xfrm>
            <a:off x="6096000" y="1586398"/>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7" name="Arc 56"/>
          <p:cNvSpPr/>
          <p:nvPr/>
        </p:nvSpPr>
        <p:spPr>
          <a:xfrm rot="540000">
            <a:off x="833593" y="1915460"/>
            <a:ext cx="10972800" cy="109728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4" name="Text Box 12"/>
          <p:cNvSpPr txBox="1">
            <a:spLocks noChangeArrowheads="1"/>
          </p:cNvSpPr>
          <p:nvPr/>
        </p:nvSpPr>
        <p:spPr bwMode="auto">
          <a:xfrm>
            <a:off x="3753579" y="1143730"/>
            <a:ext cx="1517535"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75" name="Line 17"/>
          <p:cNvSpPr>
            <a:spLocks noChangeShapeType="1"/>
          </p:cNvSpPr>
          <p:nvPr/>
        </p:nvSpPr>
        <p:spPr bwMode="auto">
          <a:xfrm>
            <a:off x="5271114" y="1479694"/>
            <a:ext cx="513595" cy="49216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6" name="Text Box 12"/>
          <p:cNvSpPr txBox="1">
            <a:spLocks noChangeArrowheads="1"/>
          </p:cNvSpPr>
          <p:nvPr/>
        </p:nvSpPr>
        <p:spPr bwMode="auto">
          <a:xfrm>
            <a:off x="6780077" y="925039"/>
            <a:ext cx="140373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Horizontal ground distance</a:t>
            </a:r>
          </a:p>
        </p:txBody>
      </p:sp>
      <p:sp>
        <p:nvSpPr>
          <p:cNvPr id="77" name="Line 17"/>
          <p:cNvSpPr>
            <a:spLocks noChangeShapeType="1"/>
          </p:cNvSpPr>
          <p:nvPr/>
        </p:nvSpPr>
        <p:spPr bwMode="auto">
          <a:xfrm flipH="1">
            <a:off x="7630309" y="1690236"/>
            <a:ext cx="75268" cy="337918"/>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1" name="Text Box 12"/>
          <p:cNvSpPr txBox="1">
            <a:spLocks noChangeArrowheads="1"/>
          </p:cNvSpPr>
          <p:nvPr/>
        </p:nvSpPr>
        <p:spPr bwMode="auto">
          <a:xfrm>
            <a:off x="8358738" y="872716"/>
            <a:ext cx="2309262"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and</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grid distance</a:t>
            </a:r>
          </a:p>
        </p:txBody>
      </p:sp>
      <p:sp>
        <p:nvSpPr>
          <p:cNvPr id="83" name="Left Brace 82"/>
          <p:cNvSpPr/>
          <p:nvPr/>
        </p:nvSpPr>
        <p:spPr>
          <a:xfrm>
            <a:off x="8184657" y="872716"/>
            <a:ext cx="182880" cy="822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38" name="TextBox 37"/>
          <p:cNvSpPr txBox="1"/>
          <p:nvPr/>
        </p:nvSpPr>
        <p:spPr>
          <a:xfrm>
            <a:off x="1630187" y="152636"/>
            <a:ext cx="894101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topographic surface</a:t>
            </a:r>
          </a:p>
        </p:txBody>
      </p:sp>
      <p:sp>
        <p:nvSpPr>
          <p:cNvPr id="45" name="Left Brace 44">
            <a:extLst>
              <a:ext uri="{FF2B5EF4-FFF2-40B4-BE49-F238E27FC236}">
                <a16:creationId xmlns:a16="http://schemas.microsoft.com/office/drawing/2014/main" id="{2E60A4C4-80B2-47C0-AF02-01A65B4DAC0F}"/>
              </a:ext>
            </a:extLst>
          </p:cNvPr>
          <p:cNvSpPr/>
          <p:nvPr/>
        </p:nvSpPr>
        <p:spPr>
          <a:xfrm rot="600000">
            <a:off x="6866956" y="1968015"/>
            <a:ext cx="182880" cy="822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46" name="Text Box 12">
            <a:extLst>
              <a:ext uri="{FF2B5EF4-FFF2-40B4-BE49-F238E27FC236}">
                <a16:creationId xmlns:a16="http://schemas.microsoft.com/office/drawing/2014/main" id="{181F79B5-BBC3-4CA7-BEAF-CB0E95E37F6D}"/>
              </a:ext>
            </a:extLst>
          </p:cNvPr>
          <p:cNvSpPr txBox="1">
            <a:spLocks noChangeArrowheads="1"/>
          </p:cNvSpPr>
          <p:nvPr/>
        </p:nvSpPr>
        <p:spPr bwMode="auto">
          <a:xfrm>
            <a:off x="6425257" y="2088135"/>
            <a:ext cx="484988"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p>
        </p:txBody>
      </p:sp>
      <p:sp>
        <p:nvSpPr>
          <p:cNvPr id="47" name="Text Box 12">
            <a:extLst>
              <a:ext uri="{FF2B5EF4-FFF2-40B4-BE49-F238E27FC236}">
                <a16:creationId xmlns:a16="http://schemas.microsoft.com/office/drawing/2014/main" id="{1424CA07-B47F-4715-B49C-F478B025B9B8}"/>
              </a:ext>
            </a:extLst>
          </p:cNvPr>
          <p:cNvSpPr txBox="1">
            <a:spLocks noChangeArrowheads="1"/>
          </p:cNvSpPr>
          <p:nvPr/>
        </p:nvSpPr>
        <p:spPr bwMode="auto">
          <a:xfrm>
            <a:off x="5861199" y="5202704"/>
            <a:ext cx="484988"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a:t>
            </a:r>
          </a:p>
        </p:txBody>
      </p:sp>
      <p:sp>
        <p:nvSpPr>
          <p:cNvPr id="48" name="Left Brace 47">
            <a:extLst>
              <a:ext uri="{FF2B5EF4-FFF2-40B4-BE49-F238E27FC236}">
                <a16:creationId xmlns:a16="http://schemas.microsoft.com/office/drawing/2014/main" id="{7F595B1E-3C58-459B-BDD0-C7BE34C11AF7}"/>
              </a:ext>
            </a:extLst>
          </p:cNvPr>
          <p:cNvSpPr/>
          <p:nvPr/>
        </p:nvSpPr>
        <p:spPr>
          <a:xfrm rot="600000">
            <a:off x="6316556" y="2801769"/>
            <a:ext cx="182880" cy="5394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41" name="Text Box 14">
            <a:extLst>
              <a:ext uri="{FF2B5EF4-FFF2-40B4-BE49-F238E27FC236}">
                <a16:creationId xmlns:a16="http://schemas.microsoft.com/office/drawing/2014/main" id="{41D83F6E-4DEB-4FC0-9A0D-C5EA53721E0B}"/>
              </a:ext>
            </a:extLst>
          </p:cNvPr>
          <p:cNvSpPr txBox="1">
            <a:spLocks noChangeArrowheads="1"/>
          </p:cNvSpPr>
          <p:nvPr/>
        </p:nvSpPr>
        <p:spPr bwMode="auto">
          <a:xfrm>
            <a:off x="8358740" y="2274247"/>
            <a:ext cx="2309261" cy="106182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ground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k</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 and </a:t>
            </a:r>
            <a:r>
              <a:rPr kumimoji="0" lang="el-GR" sz="1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δ</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 0)</a:t>
            </a:r>
          </a:p>
        </p:txBody>
      </p:sp>
      <p:sp>
        <p:nvSpPr>
          <p:cNvPr id="42" name="Line 17">
            <a:extLst>
              <a:ext uri="{FF2B5EF4-FFF2-40B4-BE49-F238E27FC236}">
                <a16:creationId xmlns:a16="http://schemas.microsoft.com/office/drawing/2014/main" id="{8D62FF49-5629-4B8B-9EA0-7D83D31853C5}"/>
              </a:ext>
            </a:extLst>
          </p:cNvPr>
          <p:cNvSpPr>
            <a:spLocks noChangeShapeType="1"/>
          </p:cNvSpPr>
          <p:nvPr/>
        </p:nvSpPr>
        <p:spPr bwMode="auto">
          <a:xfrm flipH="1" flipV="1">
            <a:off x="8224288" y="2147634"/>
            <a:ext cx="400212" cy="339518"/>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3" name="Straight Connector 72"/>
          <p:cNvCxnSpPr/>
          <p:nvPr/>
        </p:nvCxnSpPr>
        <p:spPr>
          <a:xfrm flipV="1">
            <a:off x="7155585" y="2102649"/>
            <a:ext cx="1097280"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8F08CB4-8828-4860-8D71-9B7BFA870517}"/>
                  </a:ext>
                </a:extLst>
              </p:cNvPr>
              <p:cNvSpPr txBox="1"/>
              <p:nvPr/>
            </p:nvSpPr>
            <p:spPr>
              <a:xfrm>
                <a:off x="2828792" y="4060611"/>
                <a:ext cx="3017172" cy="974241"/>
              </a:xfrm>
              <a:prstGeom prst="rect">
                <a:avLst/>
              </a:prstGeom>
              <a:solidFill>
                <a:schemeClr val="tx1"/>
              </a:solidFill>
              <a:ln>
                <a:solidFill>
                  <a:schemeClr val="accent4">
                    <a:lumMod val="10000"/>
                  </a:schemeClr>
                </a:solidFill>
              </a:ln>
              <a:effectLst>
                <a:outerShdw blurRad="63500" sx="102000" sy="102000" algn="ctr" rotWithShape="0">
                  <a:prstClr val="black">
                    <a:alpha val="40000"/>
                  </a:prstClr>
                </a:outerShdw>
              </a:effectLst>
            </p:spPr>
            <p:txBody>
              <a:bodyPr wrap="none" lIns="0" tIns="0" rIns="0" bIns="0" rtlCol="0" anchor="ctr" anchorCtr="0">
                <a:spAutoFit/>
              </a:bodyPr>
              <a:lstStyle/>
              <a:p>
                <a:pPr marL="0" marR="0" lvl="0" indent="0" algn="ctr" defTabSz="457200" rtl="0" eaLnBrk="1" fontAlgn="base" latinLnBrk="0" hangingPunct="1">
                  <a:lnSpc>
                    <a:spcPct val="110000"/>
                  </a:lnSpc>
                  <a:spcBef>
                    <a:spcPts val="600"/>
                  </a:spcBef>
                  <a:spcAft>
                    <a:spcPts val="600"/>
                  </a:spcAft>
                  <a:buClrTx/>
                  <a:buSzTx/>
                  <a:buFontTx/>
                  <a:buNone/>
                  <a:tabLst/>
                  <a:defRPr/>
                </a:pPr>
                <a14:m>
                  <m:oMathPara xmlns:m="http://schemas.openxmlformats.org/officeDocument/2006/math">
                    <m:oMathParaPr>
                      <m:jc m:val="center"/>
                    </m:oMathParaPr>
                    <m:oMath xmlns:m="http://schemas.openxmlformats.org/officeDocument/2006/math">
                      <m:r>
                        <a:rPr kumimoji="0" lang="en-US" sz="2800" b="1" i="1" u="none" strike="noStrike" kern="1200" cap="none" spc="0" normalizeH="0" baseline="0" noProof="0">
                          <a:ln>
                            <a:noFill/>
                          </a:ln>
                          <a:solidFill>
                            <a:srgbClr val="DADADA">
                              <a:lumMod val="10000"/>
                            </a:srgbClr>
                          </a:solidFill>
                          <a:effectLst/>
                          <a:uLnTx/>
                          <a:uFillTx/>
                          <a:latin typeface="Cambria Math" panose="02040503050406030204" pitchFamily="18" charset="0"/>
                          <a:ea typeface="Cambria Math" panose="02040503050406030204" pitchFamily="18" charset="0"/>
                          <a:cs typeface="+mn-cs"/>
                        </a:rPr>
                        <m:t> </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𝜹</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𝒌</m:t>
                      </m:r>
                      <m:d>
                        <m:dPr>
                          <m:ctrlP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dPr>
                        <m:e>
                          <m:f>
                            <m:fPr>
                              <m:ctrlP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𝑹</m:t>
                              </m:r>
                            </m:num>
                            <m:den>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𝑹</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𝒉</m:t>
                              </m:r>
                            </m:den>
                          </m:f>
                        </m:e>
                      </m:d>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𝟏</m:t>
                      </m:r>
                    </m:oMath>
                  </m:oMathPara>
                </a14:m>
                <a:endParaRPr kumimoji="0" lang="en-US" sz="2800" b="1" i="0" u="none" strike="noStrike" kern="1200" cap="none" spc="0" normalizeH="0" baseline="0" noProof="0" dirty="0">
                  <a:ln>
                    <a:noFill/>
                  </a:ln>
                  <a:solidFill>
                    <a:srgbClr val="DADADA">
                      <a:lumMod val="10000"/>
                    </a:srgbClr>
                  </a:solidFill>
                  <a:effectLst/>
                  <a:uLnTx/>
                  <a:uFillTx/>
                  <a:latin typeface="Calibri" charset="0"/>
                  <a:ea typeface="ＭＳ Ｐゴシック" charset="0"/>
                  <a:cs typeface="+mn-cs"/>
                </a:endParaRPr>
              </a:p>
            </p:txBody>
          </p:sp>
        </mc:Choice>
        <mc:Fallback xmlns="">
          <p:sp>
            <p:nvSpPr>
              <p:cNvPr id="43" name="TextBox 42">
                <a:extLst>
                  <a:ext uri="{FF2B5EF4-FFF2-40B4-BE49-F238E27FC236}">
                    <a16:creationId xmlns:a16="http://schemas.microsoft.com/office/drawing/2014/main" id="{58F08CB4-8828-4860-8D71-9B7BFA870517}"/>
                  </a:ext>
                </a:extLst>
              </p:cNvPr>
              <p:cNvSpPr txBox="1">
                <a:spLocks noRot="1" noChangeAspect="1" noMove="1" noResize="1" noEditPoints="1" noAdjustHandles="1" noChangeArrowheads="1" noChangeShapeType="1" noTextEdit="1"/>
              </p:cNvSpPr>
              <p:nvPr/>
            </p:nvSpPr>
            <p:spPr>
              <a:xfrm>
                <a:off x="2828792" y="4060611"/>
                <a:ext cx="3017172" cy="974241"/>
              </a:xfrm>
              <a:prstGeom prst="rect">
                <a:avLst/>
              </a:prstGeom>
              <a:blipFill>
                <a:blip r:embed="rId2"/>
                <a:stretch>
                  <a:fillRect/>
                </a:stretch>
              </a:blipFill>
              <a:ln>
                <a:solidFill>
                  <a:schemeClr val="accent4">
                    <a:lumMod val="10000"/>
                  </a:schemeClr>
                </a:solidFill>
              </a:ln>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35" name="Rectangle 34">
            <a:extLst>
              <a:ext uri="{FF2B5EF4-FFF2-40B4-BE49-F238E27FC236}">
                <a16:creationId xmlns:a16="http://schemas.microsoft.com/office/drawing/2014/main" id="{26F8BFA4-1927-4D47-BA27-F35BC40DAE28}"/>
              </a:ext>
            </a:extLst>
          </p:cNvPr>
          <p:cNvSpPr/>
          <p:nvPr/>
        </p:nvSpPr>
        <p:spPr>
          <a:xfrm>
            <a:off x="5597238" y="1315547"/>
            <a:ext cx="1005840" cy="27432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Slide Number Placeholder 3">
            <a:extLst>
              <a:ext uri="{FF2B5EF4-FFF2-40B4-BE49-F238E27FC236}">
                <a16:creationId xmlns:a16="http://schemas.microsoft.com/office/drawing/2014/main" id="{64174BEB-7138-C8F0-5A09-70C35C7E0B8A}"/>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7A0C2C44-3FBC-2278-950F-9D982019201D}"/>
              </a:ext>
            </a:extLst>
          </p:cNvPr>
          <p:cNvSpPr txBox="1">
            <a:spLocks noChangeArrowheads="1"/>
          </p:cNvSpPr>
          <p:nvPr/>
        </p:nvSpPr>
        <p:spPr bwMode="auto">
          <a:xfrm>
            <a:off x="96264" y="4178801"/>
            <a:ext cx="1138225"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4E5802DC-A01A-1173-4759-189D477CD793}"/>
              </a:ext>
            </a:extLst>
          </p:cNvPr>
          <p:cNvSpPr>
            <a:spLocks noChangeShapeType="1"/>
          </p:cNvSpPr>
          <p:nvPr/>
        </p:nvSpPr>
        <p:spPr bwMode="auto">
          <a:xfrm>
            <a:off x="1234489" y="4479593"/>
            <a:ext cx="566723" cy="32334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65222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8" grpId="0" animBg="1"/>
      <p:bldP spid="43"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D1DE1-367A-C30C-55BD-9087A6125A88}"/>
              </a:ext>
            </a:extLst>
          </p:cNvPr>
          <p:cNvSpPr>
            <a:spLocks noGrp="1"/>
          </p:cNvSpPr>
          <p:nvPr>
            <p:ph type="sldNum" sz="quarter" idx="12"/>
          </p:nvPr>
        </p:nvSpPr>
        <p:spPr/>
        <p:txBody>
          <a:bodyPr/>
          <a:lstStyle/>
          <a:p>
            <a:fld id="{FCA8DAF9-CFC1-344C-89B7-DCB2EBBDC673}" type="slidenum">
              <a:rPr lang="en-US" smtClean="0"/>
              <a:pPr/>
              <a:t>14</a:t>
            </a:fld>
            <a:endParaRPr lang="en-US" dirty="0"/>
          </a:p>
        </p:txBody>
      </p:sp>
      <p:sp>
        <p:nvSpPr>
          <p:cNvPr id="3" name="Title 2">
            <a:extLst>
              <a:ext uri="{FF2B5EF4-FFF2-40B4-BE49-F238E27FC236}">
                <a16:creationId xmlns:a16="http://schemas.microsoft.com/office/drawing/2014/main" id="{4F6C3D7B-3A7A-0AF7-9C22-90B9B11FA0FD}"/>
              </a:ext>
            </a:extLst>
          </p:cNvPr>
          <p:cNvSpPr>
            <a:spLocks noGrp="1"/>
          </p:cNvSpPr>
          <p:nvPr>
            <p:ph type="title"/>
          </p:nvPr>
        </p:nvSpPr>
        <p:spPr/>
        <p:txBody>
          <a:bodyPr/>
          <a:lstStyle/>
          <a:p>
            <a:r>
              <a:rPr lang="en-US" dirty="0"/>
              <a:t>Minimizing linear distortion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D958DE5-B67D-9639-8F1F-8C6C4572D1B0}"/>
                  </a:ext>
                </a:extLst>
              </p:cNvPr>
              <p:cNvSpPr>
                <a:spLocks noGrp="1"/>
              </p:cNvSpPr>
              <p:nvPr>
                <p:ph idx="1"/>
              </p:nvPr>
            </p:nvSpPr>
            <p:spPr>
              <a:xfrm>
                <a:off x="238125" y="1371599"/>
                <a:ext cx="6193155" cy="4357397"/>
              </a:xfrm>
            </p:spPr>
            <p:txBody>
              <a:bodyPr>
                <a:normAutofit fontScale="92500" lnSpcReduction="10000"/>
              </a:bodyPr>
              <a:lstStyle/>
              <a:p>
                <a:pPr>
                  <a:lnSpc>
                    <a:spcPct val="110000"/>
                  </a:lnSpc>
                </a:pPr>
                <a:r>
                  <a:rPr lang="en-US" dirty="0"/>
                  <a:t>Distortion function of both </a:t>
                </a:r>
                <a14:m>
                  <m:oMath xmlns:m="http://schemas.openxmlformats.org/officeDocument/2006/math">
                    <m:r>
                      <a:rPr lang="en-US" i="1">
                        <a:solidFill>
                          <a:srgbClr val="000000"/>
                        </a:solidFill>
                        <a:latin typeface="Cambria Math" panose="02040503050406030204" pitchFamily="18" charset="0"/>
                      </a:rPr>
                      <m:t>𝑘</m:t>
                    </m:r>
                  </m:oMath>
                </a14:m>
                <a:r>
                  <a:rPr lang="en-US" dirty="0"/>
                  <a:t> and </a:t>
                </a:r>
                <a14:m>
                  <m:oMath xmlns:m="http://schemas.openxmlformats.org/officeDocument/2006/math">
                    <m:r>
                      <a:rPr lang="en-US" sz="2800" b="0" i="1" smtClean="0">
                        <a:solidFill>
                          <a:srgbClr val="000000"/>
                        </a:solidFill>
                        <a:latin typeface="Cambria Math" panose="02040503050406030204" pitchFamily="18" charset="0"/>
                      </a:rPr>
                      <m:t>h</m:t>
                    </m:r>
                  </m:oMath>
                </a14:m>
                <a:endParaRPr lang="en-US" dirty="0"/>
              </a:p>
              <a:p>
                <a:pPr>
                  <a:lnSpc>
                    <a:spcPct val="110000"/>
                  </a:lnSpc>
                </a:pPr>
                <a:endParaRPr lang="en-US" dirty="0"/>
              </a:p>
              <a:p>
                <a:pPr>
                  <a:lnSpc>
                    <a:spcPct val="110000"/>
                  </a:lnSpc>
                </a:pPr>
                <a:endParaRPr lang="en-US" sz="2400" dirty="0"/>
              </a:p>
              <a:p>
                <a:pPr lvl="1">
                  <a:lnSpc>
                    <a:spcPct val="110000"/>
                  </a:lnSpc>
                  <a:spcBef>
                    <a:spcPts val="1000"/>
                  </a:spcBef>
                </a:pPr>
                <a14:m>
                  <m:oMath xmlns:m="http://schemas.openxmlformats.org/officeDocument/2006/math">
                    <m:r>
                      <a:rPr lang="en-US" sz="2400" i="1" smtClean="0">
                        <a:solidFill>
                          <a:srgbClr val="000000"/>
                        </a:solidFill>
                        <a:latin typeface="Cambria Math" panose="02040503050406030204" pitchFamily="18" charset="0"/>
                      </a:rPr>
                      <m:t>𝐷</m:t>
                    </m:r>
                  </m:oMath>
                </a14:m>
                <a:r>
                  <a:rPr lang="en-US" dirty="0"/>
                  <a:t> = distance from projection axis (kilometers)</a:t>
                </a:r>
              </a:p>
              <a:p>
                <a:pPr lvl="1">
                  <a:lnSpc>
                    <a:spcPct val="110000"/>
                  </a:lnSpc>
                  <a:spcBef>
                    <a:spcPts val="1000"/>
                  </a:spcBef>
                </a:pPr>
                <a14:m>
                  <m:oMath xmlns:m="http://schemas.openxmlformats.org/officeDocument/2006/math">
                    <m:r>
                      <a:rPr lang="en-US" sz="2400" i="1" smtClean="0">
                        <a:solidFill>
                          <a:srgbClr val="000000"/>
                        </a:solidFill>
                        <a:latin typeface="Cambria Math" panose="02040503050406030204" pitchFamily="18" charset="0"/>
                        <a:ea typeface="Cambria Math" panose="02040503050406030204" pitchFamily="18" charset="0"/>
                      </a:rPr>
                      <m:t>∆</m:t>
                    </m:r>
                    <m:r>
                      <a:rPr lang="en-US" sz="2400" i="1" smtClean="0">
                        <a:solidFill>
                          <a:srgbClr val="000000"/>
                        </a:solidFill>
                        <a:latin typeface="Cambria Math" panose="02040503050406030204" pitchFamily="18" charset="0"/>
                        <a:ea typeface="Cambria Math" panose="02040503050406030204" pitchFamily="18" charset="0"/>
                      </a:rPr>
                      <m:t>h</m:t>
                    </m:r>
                  </m:oMath>
                </a14:m>
                <a:r>
                  <a:rPr lang="en-US" dirty="0"/>
                  <a:t> = change in ellipsoid height (meters)</a:t>
                </a:r>
              </a:p>
              <a:p>
                <a:pPr>
                  <a:lnSpc>
                    <a:spcPct val="110000"/>
                  </a:lnSpc>
                </a:pPr>
                <a:r>
                  <a:rPr lang="en-US" dirty="0"/>
                  <a:t>Minimize both </a:t>
                </a:r>
                <a14:m>
                  <m:oMath xmlns:m="http://schemas.openxmlformats.org/officeDocument/2006/math">
                    <m:r>
                      <a:rPr lang="en-US" i="1">
                        <a:solidFill>
                          <a:srgbClr val="000000"/>
                        </a:solidFill>
                        <a:latin typeface="Cambria Math" panose="02040503050406030204" pitchFamily="18" charset="0"/>
                      </a:rPr>
                      <m:t>𝑘</m:t>
                    </m:r>
                  </m:oMath>
                </a14:m>
                <a:r>
                  <a:rPr lang="en-US" dirty="0"/>
                  <a:t> and </a:t>
                </a:r>
                <a14:m>
                  <m:oMath xmlns:m="http://schemas.openxmlformats.org/officeDocument/2006/math">
                    <m:r>
                      <a:rPr lang="en-US" i="1">
                        <a:solidFill>
                          <a:srgbClr val="000000"/>
                        </a:solidFill>
                        <a:latin typeface="Cambria Math" panose="02040503050406030204" pitchFamily="18" charset="0"/>
                      </a:rPr>
                      <m:t>h</m:t>
                    </m:r>
                  </m:oMath>
                </a14:m>
                <a:r>
                  <a:rPr lang="en-US" dirty="0"/>
                  <a:t> </a:t>
                </a:r>
                <a:r>
                  <a:rPr lang="en-US" b="1" dirty="0"/>
                  <a:t>simultaneously</a:t>
                </a:r>
              </a:p>
              <a:p>
                <a:pPr lvl="1">
                  <a:lnSpc>
                    <a:spcPct val="110000"/>
                  </a:lnSpc>
                  <a:spcBef>
                    <a:spcPts val="1000"/>
                  </a:spcBef>
                </a:pPr>
                <a14:m>
                  <m:oMath xmlns:m="http://schemas.openxmlformats.org/officeDocument/2006/math">
                    <m:r>
                      <a:rPr lang="en-US" i="1">
                        <a:solidFill>
                          <a:srgbClr val="000000"/>
                        </a:solidFill>
                        <a:latin typeface="Cambria Math" panose="02040503050406030204" pitchFamily="18" charset="0"/>
                      </a:rPr>
                      <m:t>𝑓</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𝑘</m:t>
                        </m:r>
                      </m:e>
                    </m:d>
                  </m:oMath>
                </a14:m>
                <a:r>
                  <a:rPr lang="en-US" dirty="0"/>
                  <a:t> increases with </a:t>
                </a:r>
                <a:r>
                  <a:rPr lang="en-US" b="1" i="1" dirty="0"/>
                  <a:t>square</a:t>
                </a:r>
                <a:r>
                  <a:rPr lang="en-US" dirty="0"/>
                  <a:t> of distance</a:t>
                </a:r>
              </a:p>
              <a:p>
                <a:pPr lvl="1">
                  <a:lnSpc>
                    <a:spcPct val="110000"/>
                  </a:lnSpc>
                  <a:spcBef>
                    <a:spcPts val="1000"/>
                  </a:spcBef>
                </a:pPr>
                <a14:m>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h</m:t>
                    </m:r>
                    <m:r>
                      <a:rPr lang="en-US" i="1">
                        <a:solidFill>
                          <a:srgbClr val="000000"/>
                        </a:solidFill>
                        <a:latin typeface="Cambria Math" panose="02040503050406030204" pitchFamily="18" charset="0"/>
                      </a:rPr>
                      <m:t>)</m:t>
                    </m:r>
                  </m:oMath>
                </a14:m>
                <a:r>
                  <a:rPr lang="en-US" dirty="0"/>
                  <a:t> increases </a:t>
                </a:r>
                <a:r>
                  <a:rPr lang="en-US" b="1" i="1" dirty="0"/>
                  <a:t>linearly</a:t>
                </a:r>
                <a:r>
                  <a:rPr lang="en-US" dirty="0"/>
                  <a:t> with change in height</a:t>
                </a:r>
              </a:p>
              <a:p>
                <a:pPr lvl="1">
                  <a:lnSpc>
                    <a:spcPct val="110000"/>
                  </a:lnSpc>
                  <a:spcBef>
                    <a:spcPts val="1000"/>
                  </a:spcBef>
                </a:pPr>
                <a:r>
                  <a:rPr lang="en-US" dirty="0"/>
                  <a:t>Treating separately can lead to poor results</a:t>
                </a:r>
              </a:p>
              <a:p>
                <a:pPr>
                  <a:lnSpc>
                    <a:spcPct val="110000"/>
                  </a:lnSpc>
                </a:pPr>
                <a:endParaRPr lang="en-US" dirty="0"/>
              </a:p>
              <a:p>
                <a:pPr lvl="1">
                  <a:lnSpc>
                    <a:spcPct val="110000"/>
                  </a:lnSpc>
                </a:pPr>
                <a:endParaRPr lang="en-US" dirty="0"/>
              </a:p>
              <a:p>
                <a:pPr>
                  <a:lnSpc>
                    <a:spcPct val="110000"/>
                  </a:lnSpc>
                </a:pPr>
                <a:endParaRPr lang="en-US" dirty="0"/>
              </a:p>
            </p:txBody>
          </p:sp>
        </mc:Choice>
        <mc:Fallback xmlns="">
          <p:sp>
            <p:nvSpPr>
              <p:cNvPr id="4" name="Content Placeholder 3">
                <a:extLst>
                  <a:ext uri="{FF2B5EF4-FFF2-40B4-BE49-F238E27FC236}">
                    <a16:creationId xmlns:a16="http://schemas.microsoft.com/office/drawing/2014/main" id="{BD958DE5-B67D-9639-8F1F-8C6C4572D1B0}"/>
                  </a:ext>
                </a:extLst>
              </p:cNvPr>
              <p:cNvSpPr>
                <a:spLocks noGrp="1" noRot="1" noChangeAspect="1" noMove="1" noResize="1" noEditPoints="1" noAdjustHandles="1" noChangeArrowheads="1" noChangeShapeType="1" noTextEdit="1"/>
              </p:cNvSpPr>
              <p:nvPr>
                <p:ph idx="1"/>
              </p:nvPr>
            </p:nvSpPr>
            <p:spPr>
              <a:xfrm>
                <a:off x="238125" y="1371599"/>
                <a:ext cx="6193155" cy="4357397"/>
              </a:xfrm>
              <a:blipFill>
                <a:blip r:embed="rId2"/>
                <a:stretch>
                  <a:fillRect l="-1476" t="-1119" b="-16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5">
                <a:extLst>
                  <a:ext uri="{FF2B5EF4-FFF2-40B4-BE49-F238E27FC236}">
                    <a16:creationId xmlns:a16="http://schemas.microsoft.com/office/drawing/2014/main" id="{CC5D670B-E386-7DB8-71F7-F618C88EA1CA}"/>
                  </a:ext>
                </a:extLst>
              </p:cNvPr>
              <p:cNvSpPr txBox="1"/>
              <p:nvPr/>
            </p:nvSpPr>
            <p:spPr bwMode="auto">
              <a:xfrm>
                <a:off x="809623" y="1844190"/>
                <a:ext cx="5762627" cy="1051570"/>
              </a:xfrm>
              <a:prstGeom prst="rect">
                <a:avLst/>
              </a:prstGeom>
              <a:noFill/>
              <a:ln>
                <a:noFill/>
              </a:ln>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rgbClr val="000000"/>
                          </a:solidFill>
                          <a:latin typeface="Cambria Math" panose="02040503050406030204" pitchFamily="18" charset="0"/>
                        </a:rPr>
                        <m:t>𝛿</m:t>
                      </m:r>
                      <m:r>
                        <a:rPr lang="en-US" sz="240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𝑓</m:t>
                      </m:r>
                      <m:d>
                        <m:dPr>
                          <m:ctrlPr>
                            <a:rPr lang="en-US" sz="2400" b="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𝑘</m:t>
                          </m:r>
                          <m:r>
                            <a:rPr lang="en-US" sz="2400" b="0" i="1" smtClean="0">
                              <a:solidFill>
                                <a:srgbClr val="000000"/>
                              </a:solidFill>
                              <a:latin typeface="Cambria Math" panose="02040503050406030204" pitchFamily="18" charset="0"/>
                            </a:rPr>
                            <m:t>, </m:t>
                          </m:r>
                          <m:r>
                            <a:rPr lang="en-US" sz="2400" b="0" i="1" smtClean="0">
                              <a:solidFill>
                                <a:srgbClr val="000000"/>
                              </a:solidFill>
                              <a:latin typeface="Cambria Math" panose="02040503050406030204" pitchFamily="18" charset="0"/>
                            </a:rPr>
                            <m:t>h</m:t>
                          </m:r>
                        </m:e>
                      </m:d>
                      <m:r>
                        <a:rPr lang="en-US" sz="2400" b="0" i="0" smtClean="0">
                          <a:solidFill>
                            <a:srgbClr val="000000"/>
                          </a:solidFill>
                          <a:latin typeface="Cambria Math" panose="02040503050406030204" pitchFamily="18" charset="0"/>
                        </a:rPr>
                        <m:t>=</m:t>
                      </m:r>
                      <m:d>
                        <m:dPr>
                          <m:begChr m:val="{"/>
                          <m:endChr m:val=""/>
                          <m:ctrlPr>
                            <a:rPr lang="en-US" sz="2400" b="0" i="1" smtClean="0">
                              <a:solidFill>
                                <a:srgbClr val="000000"/>
                              </a:solidFill>
                              <a:latin typeface="Cambria Math" panose="02040503050406030204" pitchFamily="18" charset="0"/>
                            </a:rPr>
                          </m:ctrlPr>
                        </m:dPr>
                        <m:e>
                          <m:m>
                            <m:mPr>
                              <m:mcs>
                                <m:mc>
                                  <m:mcPr>
                                    <m:count m:val="1"/>
                                    <m:mcJc m:val="center"/>
                                  </m:mcPr>
                                </m:mc>
                              </m:mcs>
                              <m:ctrlPr>
                                <a:rPr lang="en-US" sz="2400" b="0" i="1" smtClean="0">
                                  <a:solidFill>
                                    <a:srgbClr val="000000"/>
                                  </a:solidFill>
                                  <a:latin typeface="Cambria Math" panose="02040503050406030204" pitchFamily="18" charset="0"/>
                                </a:rPr>
                              </m:ctrlPr>
                            </m:mPr>
                            <m:mr>
                              <m:e>
                                <m:r>
                                  <m:rPr>
                                    <m:brk m:alnAt="7"/>
                                  </m:rPr>
                                  <a:rPr lang="en-US" sz="2400" b="0" i="1" smtClean="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𝑓</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𝑘</m:t>
                                    </m:r>
                                  </m:e>
                                </m:d>
                                <m:r>
                                  <a:rPr lang="en-US" sz="2400" i="1">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rPr>
                                  <m:t>0.0123 </m:t>
                                </m:r>
                                <m:r>
                                  <m:rPr>
                                    <m:sty m:val="p"/>
                                  </m:rPr>
                                  <a:rPr lang="en-US" sz="2400">
                                    <a:solidFill>
                                      <a:srgbClr val="000000"/>
                                    </a:solidFill>
                                    <a:latin typeface="Cambria Math" panose="02040503050406030204" pitchFamily="18" charset="0"/>
                                  </a:rPr>
                                  <m:t>ppm</m:t>
                                </m:r>
                                <m:r>
                                  <a:rPr lang="en-US" sz="240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𝐷</m:t>
                                    </m:r>
                                  </m:e>
                                  <m:sup>
                                    <m:r>
                                      <a:rPr lang="en-US" sz="2400" i="1">
                                        <a:solidFill>
                                          <a:srgbClr val="000000"/>
                                        </a:solidFill>
                                        <a:latin typeface="Cambria Math" panose="02040503050406030204" pitchFamily="18" charset="0"/>
                                      </a:rPr>
                                      <m:t>2</m:t>
                                    </m:r>
                                  </m:sup>
                                </m:sSup>
                                <m:r>
                                  <m:rPr>
                                    <m:nor/>
                                  </m:rPr>
                                  <a:rPr lang="en-US" sz="2400" dirty="0"/>
                                  <m:t> </m:t>
                                </m:r>
                              </m:e>
                            </m:mr>
                            <m:mr>
                              <m:e>
                                <m:r>
                                  <a:rPr lang="en-US" sz="2400" i="1">
                                    <a:solidFill>
                                      <a:srgbClr val="000000"/>
                                    </a:solidFill>
                                    <a:latin typeface="Cambria Math" panose="02040503050406030204" pitchFamily="18" charset="0"/>
                                  </a:rPr>
                                  <m:t>𝑓</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h</m:t>
                                    </m:r>
                                  </m:e>
                                </m:d>
                                <m:r>
                                  <a:rPr lang="en-US" sz="2400" i="1">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rPr>
                                  <m:t>0.157 </m:t>
                                </m:r>
                                <m:r>
                                  <m:rPr>
                                    <m:sty m:val="p"/>
                                  </m:rPr>
                                  <a:rPr lang="en-US" sz="2400">
                                    <a:solidFill>
                                      <a:srgbClr val="000000"/>
                                    </a:solidFill>
                                    <a:latin typeface="Cambria Math" panose="02040503050406030204" pitchFamily="18" charset="0"/>
                                  </a:rPr>
                                  <m:t>ppm</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ea typeface="Cambria Math" panose="02040503050406030204" pitchFamily="18" charset="0"/>
                                  </a:rPr>
                                  <m:t>h</m:t>
                                </m:r>
                                <m:r>
                                  <m:rPr>
                                    <m:nor/>
                                  </m:rPr>
                                  <a:rPr lang="en-US" sz="2400" dirty="0"/>
                                  <m:t> </m:t>
                                </m:r>
                              </m:e>
                            </m:mr>
                          </m:m>
                        </m:e>
                      </m:d>
                    </m:oMath>
                  </m:oMathPara>
                </a14:m>
                <a:endParaRPr lang="en-US" sz="2400" dirty="0"/>
              </a:p>
            </p:txBody>
          </p:sp>
        </mc:Choice>
        <mc:Fallback xmlns="">
          <p:sp>
            <p:nvSpPr>
              <p:cNvPr id="5" name="Object 5">
                <a:extLst>
                  <a:ext uri="{FF2B5EF4-FFF2-40B4-BE49-F238E27FC236}">
                    <a16:creationId xmlns:a16="http://schemas.microsoft.com/office/drawing/2014/main" id="{CC5D670B-E386-7DB8-71F7-F618C88EA1CA}"/>
                  </a:ext>
                </a:extLst>
              </p:cNvPr>
              <p:cNvSpPr txBox="1">
                <a:spLocks noRot="1" noChangeAspect="1" noMove="1" noResize="1" noEditPoints="1" noAdjustHandles="1" noChangeArrowheads="1" noChangeShapeType="1" noTextEdit="1"/>
              </p:cNvSpPr>
              <p:nvPr/>
            </p:nvSpPr>
            <p:spPr bwMode="auto">
              <a:xfrm>
                <a:off x="809623" y="1844190"/>
                <a:ext cx="5762627" cy="1051570"/>
              </a:xfrm>
              <a:prstGeom prst="rect">
                <a:avLst/>
              </a:prstGeom>
              <a:blipFill>
                <a:blip r:embed="rId3"/>
                <a:stretch>
                  <a:fillRect/>
                </a:stretch>
              </a:blipFill>
              <a:ln>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2CF815FD-8EF9-3A96-DDAE-C9EF3717444D}"/>
              </a:ext>
            </a:extLst>
          </p:cNvPr>
          <p:cNvPicPr>
            <a:picLocks noChangeAspect="1"/>
          </p:cNvPicPr>
          <p:nvPr/>
        </p:nvPicPr>
        <p:blipFill rotWithShape="1">
          <a:blip r:embed="rId4">
            <a:clrChange>
              <a:clrFrom>
                <a:srgbClr val="FFFFFF"/>
              </a:clrFrom>
              <a:clrTo>
                <a:srgbClr val="FFFFFF">
                  <a:alpha val="0"/>
                </a:srgbClr>
              </a:clrTo>
            </a:clrChange>
          </a:blip>
          <a:srcRect r="28204"/>
          <a:stretch/>
        </p:blipFill>
        <p:spPr>
          <a:xfrm>
            <a:off x="6339840" y="636690"/>
            <a:ext cx="5852160" cy="5919709"/>
          </a:xfrm>
          <a:prstGeom prst="rect">
            <a:avLst/>
          </a:prstGeom>
        </p:spPr>
      </p:pic>
    </p:spTree>
    <p:extLst>
      <p:ext uri="{BB962C8B-B14F-4D97-AF65-F5344CB8AC3E}">
        <p14:creationId xmlns:p14="http://schemas.microsoft.com/office/powerpoint/2010/main" val="99936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2804523"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5297414" y="2691577"/>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4237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5297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609602"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6096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152400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03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mc:AlternateContent xmlns:mc="http://schemas.openxmlformats.org/markup-compatibility/2006" xmlns:a14="http://schemas.microsoft.com/office/drawing/2010/main">
        <mc:Choice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634678" y="2340383"/>
                <a:ext cx="3107628" cy="7445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14:m>
                  <m:oMath xmlns:m="http://schemas.openxmlformats.org/officeDocument/2006/math">
                    <m:sSub>
                      <m:sSubPr>
                        <m:ctrlP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𝒌</m:t>
                        </m:r>
                      </m:e>
                      <m:sub>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oMath>
                </a14:m>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a:t>
                </a:r>
              </a:p>
            </p:txBody>
          </p:sp>
        </mc:Choice>
        <mc:Fallback xmlns="">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a:off x="1634678" y="2340383"/>
                <a:ext cx="3107628" cy="744563"/>
              </a:xfrm>
              <a:prstGeom prst="rect">
                <a:avLst/>
              </a:prstGeom>
              <a:blipFill>
                <a:blip r:embed="rId2"/>
                <a:stretch>
                  <a:fillRect l="-980" t="-2459" b="-9016"/>
                </a:stretch>
              </a:blipFill>
              <a:ln w="9525">
                <a:noFill/>
                <a:miter lim="800000"/>
                <a:headEnd/>
                <a:tailEnd/>
              </a:ln>
              <a:effectLst/>
            </p:spPr>
            <p:txBody>
              <a:bodyPr/>
              <a:lstStyle/>
              <a:p>
                <a:r>
                  <a:rPr lang="en-US">
                    <a:noFill/>
                  </a:rPr>
                  <a:t> </a:t>
                </a:r>
              </a:p>
            </p:txBody>
          </p:sp>
        </mc:Fallback>
      </mc:AlternateContent>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4206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6345756" y="3770354"/>
            <a:ext cx="4169821" cy="1169551"/>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Purpose is to reduce linear distortion at “ground” (topographic surface).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4672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7797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4473937" y="2216300"/>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3266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8275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7913843"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2736114" y="2755196"/>
            <a:ext cx="228979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7002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7367962" y="1733769"/>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2" name="Slide Number Placeholder 3">
            <a:extLst>
              <a:ext uri="{FF2B5EF4-FFF2-40B4-BE49-F238E27FC236}">
                <a16:creationId xmlns:a16="http://schemas.microsoft.com/office/drawing/2014/main" id="{AA254D87-DACF-380E-B6D5-32AD62388A7A}"/>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9364D146-EFCD-E308-BD0E-FE07658C9CA5}"/>
              </a:ext>
            </a:extLst>
          </p:cNvPr>
          <p:cNvSpPr txBox="1">
            <a:spLocks noChangeArrowheads="1"/>
          </p:cNvSpPr>
          <p:nvPr/>
        </p:nvSpPr>
        <p:spPr bwMode="auto">
          <a:xfrm>
            <a:off x="507517" y="4442862"/>
            <a:ext cx="1262301"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C2FF7C53-F142-8CD4-3D7C-AF68355F0065}"/>
              </a:ext>
            </a:extLst>
          </p:cNvPr>
          <p:cNvSpPr>
            <a:spLocks noChangeShapeType="1"/>
          </p:cNvSpPr>
          <p:nvPr/>
        </p:nvSpPr>
        <p:spPr bwMode="auto">
          <a:xfrm>
            <a:off x="1769818" y="4751631"/>
            <a:ext cx="435385" cy="25610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30788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par>
                                <p:cTn id="8" presetID="22" presetClass="entr" presetSubtype="4"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down)">
                                      <p:cBhvr>
                                        <p:cTn id="10" dur="500"/>
                                        <p:tgtEl>
                                          <p:spTgt spid="8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500"/>
                                        <p:tgtEl>
                                          <p:spTgt spid="7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2804523"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5297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609602"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6096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152400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03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mc:AlternateContent xmlns:mc="http://schemas.openxmlformats.org/markup-compatibility/2006" xmlns:a14="http://schemas.microsoft.com/office/drawing/2010/main">
        <mc:Choice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634678" y="2340383"/>
                <a:ext cx="3107628" cy="7445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14:m>
                  <m:oMath xmlns:m="http://schemas.openxmlformats.org/officeDocument/2006/math">
                    <m:sSub>
                      <m:sSubPr>
                        <m:ctrlP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𝒌</m:t>
                        </m:r>
                      </m:e>
                      <m:sub>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oMath>
                </a14:m>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a:t>
                </a:r>
              </a:p>
            </p:txBody>
          </p:sp>
        </mc:Choice>
        <mc:Fallback xmlns="">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a:off x="1634678" y="2340383"/>
                <a:ext cx="3107628" cy="744563"/>
              </a:xfrm>
              <a:prstGeom prst="rect">
                <a:avLst/>
              </a:prstGeom>
              <a:blipFill>
                <a:blip r:embed="rId2"/>
                <a:stretch>
                  <a:fillRect l="-980" t="-2459" b="-9016"/>
                </a:stretch>
              </a:blipFill>
              <a:ln w="9525">
                <a:noFill/>
                <a:miter lim="800000"/>
                <a:headEnd/>
                <a:tailEnd/>
              </a:ln>
              <a:effectLst/>
            </p:spPr>
            <p:txBody>
              <a:bodyPr/>
              <a:lstStyle/>
              <a:p>
                <a:r>
                  <a:rPr lang="en-US">
                    <a:noFill/>
                  </a:rPr>
                  <a:t> </a:t>
                </a:r>
              </a:p>
            </p:txBody>
          </p:sp>
        </mc:Fallback>
      </mc:AlternateContent>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7002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7367962" y="1733769"/>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2" name="Slide Number Placeholder 3">
            <a:extLst>
              <a:ext uri="{FF2B5EF4-FFF2-40B4-BE49-F238E27FC236}">
                <a16:creationId xmlns:a16="http://schemas.microsoft.com/office/drawing/2014/main" id="{8A1BF4F3-37CA-C198-7459-72A59A540747}"/>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70B9406E-9DCE-1824-7CAA-BB2EFD8955B3}"/>
              </a:ext>
            </a:extLst>
          </p:cNvPr>
          <p:cNvSpPr txBox="1">
            <a:spLocks noChangeArrowheads="1"/>
          </p:cNvSpPr>
          <p:nvPr/>
        </p:nvSpPr>
        <p:spPr bwMode="auto">
          <a:xfrm>
            <a:off x="507517" y="4442862"/>
            <a:ext cx="1262301"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399E0C9A-0275-847B-BAA9-FFC7DFE1A50F}"/>
              </a:ext>
            </a:extLst>
          </p:cNvPr>
          <p:cNvSpPr>
            <a:spLocks noChangeShapeType="1"/>
          </p:cNvSpPr>
          <p:nvPr/>
        </p:nvSpPr>
        <p:spPr bwMode="auto">
          <a:xfrm>
            <a:off x="1769818" y="4751631"/>
            <a:ext cx="435385" cy="25610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7817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2804523"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6094415" y="2154127"/>
            <a:ext cx="852015" cy="6699739"/>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3800806" y="3000759"/>
            <a:ext cx="2293609" cy="5853106"/>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454411" y="1532718"/>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609602"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52400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03514"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mc:AlternateContent xmlns:mc="http://schemas.openxmlformats.org/markup-compatibility/2006" xmlns:a14="http://schemas.microsoft.com/office/drawing/2010/main">
        <mc:Choice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1634678" y="2755673"/>
                <a:ext cx="3107628" cy="7445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14:m>
                  <m:oMath xmlns:m="http://schemas.openxmlformats.org/officeDocument/2006/math">
                    <m:sSub>
                      <m:sSubPr>
                        <m:ctrlP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𝒌</m:t>
                        </m:r>
                      </m:e>
                      <m:sub>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oMath>
                </a14:m>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a:t>
                </a:r>
              </a:p>
            </p:txBody>
          </p:sp>
        </mc:Choice>
        <mc:Fallback xmlns="">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rot="20719392">
                <a:off x="1634678" y="2755673"/>
                <a:ext cx="3107628" cy="744563"/>
              </a:xfrm>
              <a:prstGeom prst="rect">
                <a:avLst/>
              </a:prstGeom>
              <a:blipFill>
                <a:blip r:embed="rId3"/>
                <a:stretch>
                  <a:fillRect l="-1143" b="-4839"/>
                </a:stretch>
              </a:blipFill>
              <a:ln w="9525">
                <a:noFill/>
                <a:miter lim="800000"/>
                <a:headEnd/>
                <a:tailEnd/>
              </a:ln>
              <a:effectLst/>
            </p:spPr>
            <p:txBody>
              <a:bodyPr/>
              <a:lstStyle/>
              <a:p>
                <a:r>
                  <a:rPr lang="en-US">
                    <a:noFill/>
                  </a:rPr>
                  <a:t> </a:t>
                </a:r>
              </a:p>
            </p:txBody>
          </p:sp>
        </mc:Fallback>
      </mc:AlternateContent>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507517" y="4442862"/>
            <a:ext cx="1262301"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a:off x="1769818" y="4751631"/>
            <a:ext cx="435385" cy="25610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6713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4310740" y="2075732"/>
            <a:ext cx="1785260" cy="6801906"/>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6106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5713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5186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4598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3850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Text Box 12">
            <a:extLst>
              <a:ext uri="{FF2B5EF4-FFF2-40B4-BE49-F238E27FC236}">
                <a16:creationId xmlns:a16="http://schemas.microsoft.com/office/drawing/2014/main" id="{389B2D5D-D597-4800-ACFF-D9DA48FA7EAA}"/>
              </a:ext>
            </a:extLst>
          </p:cNvPr>
          <p:cNvSpPr txBox="1">
            <a:spLocks noChangeArrowheads="1"/>
          </p:cNvSpPr>
          <p:nvPr/>
        </p:nvSpPr>
        <p:spPr bwMode="auto">
          <a:xfrm>
            <a:off x="7079901" y="2581050"/>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p>
        </p:txBody>
      </p:sp>
      <p:sp>
        <p:nvSpPr>
          <p:cNvPr id="48" name="Left Brace 47">
            <a:extLst>
              <a:ext uri="{FF2B5EF4-FFF2-40B4-BE49-F238E27FC236}">
                <a16:creationId xmlns:a16="http://schemas.microsoft.com/office/drawing/2014/main" id="{E7B05B9B-AA7D-44B2-937D-3254F7506B26}"/>
              </a:ext>
            </a:extLst>
          </p:cNvPr>
          <p:cNvSpPr/>
          <p:nvPr/>
        </p:nvSpPr>
        <p:spPr>
          <a:xfrm rot="11228406">
            <a:off x="6926962" y="2160444"/>
            <a:ext cx="182880" cy="1302052"/>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49" name="Text Box 12">
            <a:extLst>
              <a:ext uri="{FF2B5EF4-FFF2-40B4-BE49-F238E27FC236}">
                <a16:creationId xmlns:a16="http://schemas.microsoft.com/office/drawing/2014/main" id="{AC61DD79-0504-4C45-9594-FD65A541FB68}"/>
              </a:ext>
            </a:extLst>
          </p:cNvPr>
          <p:cNvSpPr txBox="1">
            <a:spLocks noChangeArrowheads="1"/>
          </p:cNvSpPr>
          <p:nvPr/>
        </p:nvSpPr>
        <p:spPr bwMode="auto">
          <a:xfrm>
            <a:off x="3280269" y="3276678"/>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p>
        </p:txBody>
      </p:sp>
      <p:sp>
        <p:nvSpPr>
          <p:cNvPr id="57" name="Left Brace 56">
            <a:extLst>
              <a:ext uri="{FF2B5EF4-FFF2-40B4-BE49-F238E27FC236}">
                <a16:creationId xmlns:a16="http://schemas.microsoft.com/office/drawing/2014/main" id="{BCC915FF-F100-4FF7-9164-FC473E710C7D}"/>
              </a:ext>
            </a:extLst>
          </p:cNvPr>
          <p:cNvSpPr/>
          <p:nvPr/>
        </p:nvSpPr>
        <p:spPr>
          <a:xfrm rot="20315972">
            <a:off x="3716220" y="3012824"/>
            <a:ext cx="182880" cy="84001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7367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4875451" y="1333701"/>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many points</a:t>
            </a:r>
          </a:p>
        </p:txBody>
      </p:sp>
      <p:sp>
        <p:nvSpPr>
          <p:cNvPr id="61" name="Text Box 12">
            <a:extLst>
              <a:ext uri="{FF2B5EF4-FFF2-40B4-BE49-F238E27FC236}">
                <a16:creationId xmlns:a16="http://schemas.microsoft.com/office/drawing/2014/main" id="{E8B50B66-911E-40C7-A8B4-DAE306DD0BEF}"/>
              </a:ext>
            </a:extLst>
          </p:cNvPr>
          <p:cNvSpPr txBox="1">
            <a:spLocks noChangeArrowheads="1"/>
          </p:cNvSpPr>
          <p:nvPr/>
        </p:nvSpPr>
        <p:spPr bwMode="auto">
          <a:xfrm>
            <a:off x="7768883" y="3487729"/>
            <a:ext cx="4169821" cy="784830"/>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ONLY way to reduce </a:t>
            </a:r>
            <a:r>
              <a:rPr kumimoji="0" lang="en-US" sz="1500" b="1" i="1"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variation</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 in distortion is to change projection axis location (or change projection).</a:t>
            </a:r>
          </a:p>
        </p:txBody>
      </p:sp>
      <p:sp>
        <p:nvSpPr>
          <p:cNvPr id="62" name="Text Box 12">
            <a:extLst>
              <a:ext uri="{FF2B5EF4-FFF2-40B4-BE49-F238E27FC236}">
                <a16:creationId xmlns:a16="http://schemas.microsoft.com/office/drawing/2014/main" id="{121B9F3B-F585-469D-91CA-FCE612F3BFDD}"/>
              </a:ext>
            </a:extLst>
          </p:cNvPr>
          <p:cNvSpPr txBox="1">
            <a:spLocks noChangeArrowheads="1"/>
          </p:cNvSpPr>
          <p:nvPr/>
        </p:nvSpPr>
        <p:spPr bwMode="auto">
          <a:xfrm>
            <a:off x="8169698" y="2037021"/>
            <a:ext cx="2186260" cy="135421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Ellipsoid height of surface not constant: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7002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C56367D-4D18-4310-B273-9D2D5CF4AA5D}"/>
              </a:ext>
            </a:extLst>
          </p:cNvPr>
          <p:cNvSpPr txBox="1">
            <a:spLocks noChangeArrowheads="1"/>
          </p:cNvSpPr>
          <p:nvPr/>
        </p:nvSpPr>
        <p:spPr bwMode="auto">
          <a:xfrm>
            <a:off x="7768881" y="5331606"/>
            <a:ext cx="4169821" cy="784830"/>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IMPORANT:  For large areas, there is no single defining ellipsoid height for scaling the projection.</a:t>
            </a:r>
          </a:p>
        </p:txBody>
      </p:sp>
      <p:sp>
        <p:nvSpPr>
          <p:cNvPr id="2" name="Slide Number Placeholder 3">
            <a:extLst>
              <a:ext uri="{FF2B5EF4-FFF2-40B4-BE49-F238E27FC236}">
                <a16:creationId xmlns:a16="http://schemas.microsoft.com/office/drawing/2014/main" id="{17526012-B846-C084-38F7-7A032E6AAA99}"/>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7F9B585E-62E4-7F6D-C292-68A6179B9293}"/>
              </a:ext>
            </a:extLst>
          </p:cNvPr>
          <p:cNvSpPr txBox="1">
            <a:spLocks noChangeArrowheads="1"/>
          </p:cNvSpPr>
          <p:nvPr/>
        </p:nvSpPr>
        <p:spPr bwMode="auto">
          <a:xfrm>
            <a:off x="142362" y="1100142"/>
            <a:ext cx="3457399" cy="1631216"/>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SPCS2022 (minimizes distortion with respect to topography)</a:t>
            </a:r>
          </a:p>
        </p:txBody>
      </p:sp>
      <p:sp>
        <p:nvSpPr>
          <p:cNvPr id="4" name="Text Box 12">
            <a:extLst>
              <a:ext uri="{FF2B5EF4-FFF2-40B4-BE49-F238E27FC236}">
                <a16:creationId xmlns:a16="http://schemas.microsoft.com/office/drawing/2014/main" id="{D33C5D73-32C3-DF8D-3BF9-9C3557F2D876}"/>
              </a:ext>
            </a:extLst>
          </p:cNvPr>
          <p:cNvSpPr txBox="1">
            <a:spLocks noChangeArrowheads="1"/>
          </p:cNvSpPr>
          <p:nvPr/>
        </p:nvSpPr>
        <p:spPr bwMode="auto">
          <a:xfrm>
            <a:off x="7777960" y="4420782"/>
            <a:ext cx="4169821" cy="784830"/>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Projection axis scale can be less than 1 for steeply sloping areas even if heights are large.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74D6DB-FD9A-821B-B1AE-7CAD6485B2EF}"/>
                  </a:ext>
                </a:extLst>
              </p:cNvPr>
              <p:cNvSpPr txBox="1"/>
              <p:nvPr/>
            </p:nvSpPr>
            <p:spPr>
              <a:xfrm>
                <a:off x="263097" y="5656438"/>
                <a:ext cx="3017172" cy="974241"/>
              </a:xfrm>
              <a:prstGeom prst="rect">
                <a:avLst/>
              </a:prstGeom>
              <a:solidFill>
                <a:schemeClr val="tx1"/>
              </a:solidFill>
              <a:ln>
                <a:solidFill>
                  <a:schemeClr val="accent4">
                    <a:lumMod val="10000"/>
                  </a:schemeClr>
                </a:solidFill>
              </a:ln>
              <a:effectLst>
                <a:outerShdw blurRad="63500" sx="102000" sy="102000" algn="ctr" rotWithShape="0">
                  <a:prstClr val="black">
                    <a:alpha val="40000"/>
                  </a:prstClr>
                </a:outerShdw>
              </a:effectLst>
            </p:spPr>
            <p:txBody>
              <a:bodyPr wrap="none" lIns="0" tIns="0" rIns="0" bIns="0" rtlCol="0" anchor="ctr" anchorCtr="0">
                <a:spAutoFit/>
              </a:bodyPr>
              <a:lstStyle/>
              <a:p>
                <a:pPr marL="0" marR="0" lvl="0" indent="0" algn="ctr" defTabSz="457200" rtl="0" eaLnBrk="1" fontAlgn="base" latinLnBrk="0" hangingPunct="1">
                  <a:lnSpc>
                    <a:spcPct val="110000"/>
                  </a:lnSpc>
                  <a:spcBef>
                    <a:spcPts val="600"/>
                  </a:spcBef>
                  <a:spcAft>
                    <a:spcPts val="600"/>
                  </a:spcAft>
                  <a:buClrTx/>
                  <a:buSzTx/>
                  <a:buFontTx/>
                  <a:buNone/>
                  <a:tabLst/>
                  <a:defRPr/>
                </a:pPr>
                <a14:m>
                  <m:oMathPara xmlns:m="http://schemas.openxmlformats.org/officeDocument/2006/math">
                    <m:oMathParaPr>
                      <m:jc m:val="center"/>
                    </m:oMathParaPr>
                    <m:oMath xmlns:m="http://schemas.openxmlformats.org/officeDocument/2006/math">
                      <m:r>
                        <a:rPr kumimoji="0" lang="en-US" sz="2800" b="1" i="1" u="none" strike="noStrike" kern="1200" cap="none" spc="0" normalizeH="0" baseline="0" noProof="0">
                          <a:ln>
                            <a:noFill/>
                          </a:ln>
                          <a:solidFill>
                            <a:srgbClr val="DADADA">
                              <a:lumMod val="10000"/>
                            </a:srgbClr>
                          </a:solidFill>
                          <a:effectLst/>
                          <a:uLnTx/>
                          <a:uFillTx/>
                          <a:latin typeface="Cambria Math" panose="02040503050406030204" pitchFamily="18" charset="0"/>
                          <a:ea typeface="Cambria Math" panose="02040503050406030204" pitchFamily="18" charset="0"/>
                          <a:cs typeface="+mn-cs"/>
                        </a:rPr>
                        <m:t> </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𝜹</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𝒌</m:t>
                      </m:r>
                      <m:d>
                        <m:dPr>
                          <m:ctrlP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dPr>
                        <m:e>
                          <m:f>
                            <m:fPr>
                              <m:ctrlP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𝑹</m:t>
                              </m:r>
                            </m:num>
                            <m:den>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𝑹</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𝒉</m:t>
                              </m:r>
                            </m:den>
                          </m:f>
                        </m:e>
                      </m:d>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𝟏</m:t>
                      </m:r>
                    </m:oMath>
                  </m:oMathPara>
                </a14:m>
                <a:endParaRPr kumimoji="0" lang="en-US" sz="2800" b="1" i="0" u="none" strike="noStrike" kern="1200" cap="none" spc="0" normalizeH="0" baseline="0" noProof="0" dirty="0">
                  <a:ln>
                    <a:noFill/>
                  </a:ln>
                  <a:solidFill>
                    <a:srgbClr val="DADADA">
                      <a:lumMod val="10000"/>
                    </a:srgbClr>
                  </a:solidFill>
                  <a:effectLst/>
                  <a:uLnTx/>
                  <a:uFillTx/>
                  <a:latin typeface="Calibri" charset="0"/>
                  <a:ea typeface="ＭＳ Ｐゴシック" charset="0"/>
                  <a:cs typeface="+mn-cs"/>
                </a:endParaRPr>
              </a:p>
            </p:txBody>
          </p:sp>
        </mc:Choice>
        <mc:Fallback xmlns="">
          <p:sp>
            <p:nvSpPr>
              <p:cNvPr id="5" name="TextBox 4">
                <a:extLst>
                  <a:ext uri="{FF2B5EF4-FFF2-40B4-BE49-F238E27FC236}">
                    <a16:creationId xmlns:a16="http://schemas.microsoft.com/office/drawing/2014/main" id="{A174D6DB-FD9A-821B-B1AE-7CAD6485B2EF}"/>
                  </a:ext>
                </a:extLst>
              </p:cNvPr>
              <p:cNvSpPr txBox="1">
                <a:spLocks noRot="1" noChangeAspect="1" noMove="1" noResize="1" noEditPoints="1" noAdjustHandles="1" noChangeArrowheads="1" noChangeShapeType="1" noTextEdit="1"/>
              </p:cNvSpPr>
              <p:nvPr/>
            </p:nvSpPr>
            <p:spPr>
              <a:xfrm>
                <a:off x="263097" y="5656438"/>
                <a:ext cx="3017172" cy="974241"/>
              </a:xfrm>
              <a:prstGeom prst="rect">
                <a:avLst/>
              </a:prstGeom>
              <a:blipFill>
                <a:blip r:embed="rId4"/>
                <a:stretch>
                  <a:fillRect/>
                </a:stretch>
              </a:blipFill>
              <a:ln>
                <a:solidFill>
                  <a:schemeClr val="accent4">
                    <a:lumMod val="10000"/>
                  </a:schemeClr>
                </a:solidFill>
              </a:ln>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6" name="Text Box 12">
            <a:extLst>
              <a:ext uri="{FF2B5EF4-FFF2-40B4-BE49-F238E27FC236}">
                <a16:creationId xmlns:a16="http://schemas.microsoft.com/office/drawing/2014/main" id="{466171D3-CE25-FB2B-6FDD-6A0062A24DF5}"/>
              </a:ext>
            </a:extLst>
          </p:cNvPr>
          <p:cNvSpPr txBox="1">
            <a:spLocks noChangeArrowheads="1"/>
          </p:cNvSpPr>
          <p:nvPr/>
        </p:nvSpPr>
        <p:spPr bwMode="auto">
          <a:xfrm>
            <a:off x="6713128" y="5895264"/>
            <a:ext cx="550460"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Left Brace 6">
            <a:extLst>
              <a:ext uri="{FF2B5EF4-FFF2-40B4-BE49-F238E27FC236}">
                <a16:creationId xmlns:a16="http://schemas.microsoft.com/office/drawing/2014/main" id="{4F4C8806-D6F6-0D33-3F90-B8A7E8EBD99D}"/>
              </a:ext>
            </a:extLst>
          </p:cNvPr>
          <p:cNvSpPr/>
          <p:nvPr/>
        </p:nvSpPr>
        <p:spPr>
          <a:xfrm rot="11229611">
            <a:off x="6512909" y="3447129"/>
            <a:ext cx="182880" cy="5394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8" name="Text Box 12">
            <a:extLst>
              <a:ext uri="{FF2B5EF4-FFF2-40B4-BE49-F238E27FC236}">
                <a16:creationId xmlns:a16="http://schemas.microsoft.com/office/drawing/2014/main" id="{59C254DE-5DE2-F8D0-61D5-4C7ABFC74421}"/>
              </a:ext>
            </a:extLst>
          </p:cNvPr>
          <p:cNvSpPr txBox="1">
            <a:spLocks noChangeArrowheads="1"/>
          </p:cNvSpPr>
          <p:nvPr/>
        </p:nvSpPr>
        <p:spPr bwMode="auto">
          <a:xfrm>
            <a:off x="4276552" y="6107459"/>
            <a:ext cx="550460"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endPar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Left Brace 8">
            <a:extLst>
              <a:ext uri="{FF2B5EF4-FFF2-40B4-BE49-F238E27FC236}">
                <a16:creationId xmlns:a16="http://schemas.microsoft.com/office/drawing/2014/main" id="{A35E446E-0DCA-4A98-9E6F-DDC950F8B40A}"/>
              </a:ext>
            </a:extLst>
          </p:cNvPr>
          <p:cNvSpPr/>
          <p:nvPr/>
        </p:nvSpPr>
        <p:spPr>
          <a:xfrm rot="20316347">
            <a:off x="4863484" y="3645658"/>
            <a:ext cx="182880" cy="5394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782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par>
                                <p:cTn id="41" presetID="22" presetClass="entr" presetSubtype="4"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wipe(down)">
                                      <p:cBhvr>
                                        <p:cTn id="43" dur="500"/>
                                        <p:tgtEl>
                                          <p:spTgt spid="7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42" grpId="0"/>
      <p:bldP spid="48" grpId="0" animBg="1"/>
      <p:bldP spid="49" grpId="0"/>
      <p:bldP spid="57" grpId="0" animBg="1"/>
      <p:bldP spid="60" grpId="0"/>
      <p:bldP spid="61" grpId="0" animBg="1"/>
      <p:bldP spid="62" grpId="0"/>
      <p:bldP spid="30" grpId="0" animBg="1"/>
      <p:bldP spid="3" grpId="0"/>
      <p:bldP spid="4" grpId="0" animBg="1"/>
      <p:bldP spid="5" grpId="0" animBg="1"/>
      <p:bldP spid="6" grpId="0"/>
      <p:bldP spid="7"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2804523"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3352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3351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5297414" y="2691577"/>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4237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5297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609602"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6096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03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mc:AlternateContent xmlns:mc="http://schemas.openxmlformats.org/markup-compatibility/2006" xmlns:a14="http://schemas.microsoft.com/office/drawing/2010/main">
        <mc:Choice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634678" y="2340383"/>
                <a:ext cx="3107628" cy="74456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r>
                <a14:m>
                  <m:oMath xmlns:m="http://schemas.openxmlformats.org/officeDocument/2006/math">
                    <m:sSub>
                      <m:sSubPr>
                        <m:ctrlP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𝒌</m:t>
                        </m:r>
                      </m:e>
                      <m:sub>
                        <m:r>
                          <a:rPr kumimoji="0" lang="en-US" sz="1800" b="1"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oMath>
                </a14:m>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&gt; 1)</a:t>
                </a:r>
              </a:p>
            </p:txBody>
          </p:sp>
        </mc:Choice>
        <mc:Fallback xmlns="">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a:off x="1634678" y="2340383"/>
                <a:ext cx="3107628" cy="744563"/>
              </a:xfrm>
              <a:prstGeom prst="rect">
                <a:avLst/>
              </a:prstGeom>
              <a:blipFill>
                <a:blip r:embed="rId2"/>
                <a:stretch>
                  <a:fillRect l="-980" t="-2459" b="-9016"/>
                </a:stretch>
              </a:blipFill>
              <a:ln w="9525">
                <a:noFill/>
                <a:miter lim="800000"/>
                <a:headEnd/>
                <a:tailEnd/>
              </a:ln>
              <a:effectLst/>
            </p:spPr>
            <p:txBody>
              <a:bodyPr/>
              <a:lstStyle/>
              <a:p>
                <a:r>
                  <a:rPr lang="en-US">
                    <a:noFill/>
                  </a:rPr>
                  <a:t> </a:t>
                </a:r>
              </a:p>
            </p:txBody>
          </p:sp>
        </mc:Fallback>
      </mc:AlternateContent>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4206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4672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7797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4473937" y="2216300"/>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3266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8275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7913843"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7002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7367962" y="1733769"/>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26" name="Text Box 12">
            <a:extLst>
              <a:ext uri="{FF2B5EF4-FFF2-40B4-BE49-F238E27FC236}">
                <a16:creationId xmlns:a16="http://schemas.microsoft.com/office/drawing/2014/main" id="{0C7695E4-9F29-41E3-8373-C41B3FA5971F}"/>
              </a:ext>
            </a:extLst>
          </p:cNvPr>
          <p:cNvSpPr txBox="1">
            <a:spLocks noChangeArrowheads="1"/>
          </p:cNvSpPr>
          <p:nvPr/>
        </p:nvSpPr>
        <p:spPr bwMode="auto">
          <a:xfrm>
            <a:off x="6330437" y="2774072"/>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p>
        </p:txBody>
      </p:sp>
      <p:sp>
        <p:nvSpPr>
          <p:cNvPr id="27" name="Left Brace 26">
            <a:extLst>
              <a:ext uri="{FF2B5EF4-FFF2-40B4-BE49-F238E27FC236}">
                <a16:creationId xmlns:a16="http://schemas.microsoft.com/office/drawing/2014/main" id="{056BEE11-B1D5-4FFB-A782-6565F68DA722}"/>
              </a:ext>
            </a:extLst>
          </p:cNvPr>
          <p:cNvSpPr/>
          <p:nvPr/>
        </p:nvSpPr>
        <p:spPr>
          <a:xfrm rot="10800000">
            <a:off x="6155252" y="2706736"/>
            <a:ext cx="182880" cy="681449"/>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28" name="Text Box 12">
            <a:extLst>
              <a:ext uri="{FF2B5EF4-FFF2-40B4-BE49-F238E27FC236}">
                <a16:creationId xmlns:a16="http://schemas.microsoft.com/office/drawing/2014/main" id="{44851FB7-E3C0-4FB1-9B60-5A1ABDAEE513}"/>
              </a:ext>
            </a:extLst>
          </p:cNvPr>
          <p:cNvSpPr txBox="1">
            <a:spLocks noChangeArrowheads="1"/>
          </p:cNvSpPr>
          <p:nvPr/>
        </p:nvSpPr>
        <p:spPr bwMode="auto">
          <a:xfrm>
            <a:off x="3714015" y="2981557"/>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p>
        </p:txBody>
      </p:sp>
      <p:sp>
        <p:nvSpPr>
          <p:cNvPr id="29" name="Left Brace 28">
            <a:extLst>
              <a:ext uri="{FF2B5EF4-FFF2-40B4-BE49-F238E27FC236}">
                <a16:creationId xmlns:a16="http://schemas.microsoft.com/office/drawing/2014/main" id="{9C8C2404-D802-426F-8554-65712C4255A0}"/>
              </a:ext>
            </a:extLst>
          </p:cNvPr>
          <p:cNvSpPr/>
          <p:nvPr/>
        </p:nvSpPr>
        <p:spPr>
          <a:xfrm rot="20595143">
            <a:off x="4151891" y="2719748"/>
            <a:ext cx="182880" cy="964479"/>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30" name="Text Box 12">
            <a:extLst>
              <a:ext uri="{FF2B5EF4-FFF2-40B4-BE49-F238E27FC236}">
                <a16:creationId xmlns:a16="http://schemas.microsoft.com/office/drawing/2014/main" id="{5D1F436D-9DA0-4108-A005-8E15C060F375}"/>
              </a:ext>
            </a:extLst>
          </p:cNvPr>
          <p:cNvSpPr txBox="1">
            <a:spLocks noChangeArrowheads="1"/>
          </p:cNvSpPr>
          <p:nvPr/>
        </p:nvSpPr>
        <p:spPr bwMode="auto">
          <a:xfrm>
            <a:off x="8405509" y="2792961"/>
            <a:ext cx="2186260" cy="135421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Ellipsoid height of surface not constant: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h</a:t>
            </a:r>
            <a:r>
              <a:rPr kumimoji="0" lang="en-US" sz="2800" b="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2" name="Text Box 12">
            <a:extLst>
              <a:ext uri="{FF2B5EF4-FFF2-40B4-BE49-F238E27FC236}">
                <a16:creationId xmlns:a16="http://schemas.microsoft.com/office/drawing/2014/main" id="{75CD22EF-6540-4AC0-BE96-47A3C387C5AA}"/>
              </a:ext>
            </a:extLst>
          </p:cNvPr>
          <p:cNvSpPr txBox="1">
            <a:spLocks noChangeArrowheads="1"/>
          </p:cNvSpPr>
          <p:nvPr/>
        </p:nvSpPr>
        <p:spPr bwMode="auto">
          <a:xfrm>
            <a:off x="7772400" y="4484871"/>
            <a:ext cx="4169821" cy="1246495"/>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IMPORANT:  For large areas, there is no single defining ellipsoid height for scaling the projection – </a:t>
            </a:r>
            <a:r>
              <a:rPr kumimoji="0" lang="en-US" sz="1500" b="1" i="1"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even if there is no attempt to account for topographic slope.</a:t>
            </a:r>
          </a:p>
        </p:txBody>
      </p:sp>
      <p:sp>
        <p:nvSpPr>
          <p:cNvPr id="33" name="TextBox 32">
            <a:extLst>
              <a:ext uri="{FF2B5EF4-FFF2-40B4-BE49-F238E27FC236}">
                <a16:creationId xmlns:a16="http://schemas.microsoft.com/office/drawing/2014/main" id="{6686EE25-E332-4D04-B22F-0C4EB9CC04B9}"/>
              </a:ext>
            </a:extLst>
          </p:cNvPr>
          <p:cNvSpPr txBox="1"/>
          <p:nvPr/>
        </p:nvSpPr>
        <p:spPr>
          <a:xfrm>
            <a:off x="152400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NOT</a:t>
            </a: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 changing projection axis to reduce distortion variation</a:t>
            </a:r>
          </a:p>
        </p:txBody>
      </p:sp>
      <p:sp>
        <p:nvSpPr>
          <p:cNvPr id="2" name="Slide Number Placeholder 3">
            <a:extLst>
              <a:ext uri="{FF2B5EF4-FFF2-40B4-BE49-F238E27FC236}">
                <a16:creationId xmlns:a16="http://schemas.microsoft.com/office/drawing/2014/main" id="{4F277DF3-FF3C-9EEE-8A41-FE90DBA1FEA5}"/>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schemeClr val="tx1">
                    <a:lumMod val="50000"/>
                  </a:scheme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chemeClr val="tx1">
                  <a:lumMod val="50000"/>
                </a:schemeClr>
              </a:solidFill>
              <a:effectLst/>
              <a:uLnTx/>
              <a:uFillTx/>
              <a:latin typeface="Calibri"/>
              <a:ea typeface="+mn-ea"/>
              <a:cs typeface="+mn-cs"/>
            </a:endParaRPr>
          </a:p>
        </p:txBody>
      </p:sp>
      <p:sp>
        <p:nvSpPr>
          <p:cNvPr id="3" name="Text Box 12">
            <a:extLst>
              <a:ext uri="{FF2B5EF4-FFF2-40B4-BE49-F238E27FC236}">
                <a16:creationId xmlns:a16="http://schemas.microsoft.com/office/drawing/2014/main" id="{9EA0EC99-A02B-6019-0349-C693F912A3F8}"/>
              </a:ext>
            </a:extLst>
          </p:cNvPr>
          <p:cNvSpPr txBox="1">
            <a:spLocks noChangeArrowheads="1"/>
          </p:cNvSpPr>
          <p:nvPr/>
        </p:nvSpPr>
        <p:spPr bwMode="auto">
          <a:xfrm>
            <a:off x="507517" y="4442862"/>
            <a:ext cx="1262301" cy="55399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4C823F8C-3957-B12D-FC36-C799A1FEB7FD}"/>
              </a:ext>
            </a:extLst>
          </p:cNvPr>
          <p:cNvSpPr>
            <a:spLocks noChangeShapeType="1"/>
          </p:cNvSpPr>
          <p:nvPr/>
        </p:nvSpPr>
        <p:spPr bwMode="auto">
          <a:xfrm>
            <a:off x="1769818" y="4751631"/>
            <a:ext cx="435385" cy="25610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16269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animBg="1"/>
      <p:bldP spid="30"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E624D9-5FCC-D472-802C-27E0ACFFB532}"/>
              </a:ext>
            </a:extLst>
          </p:cNvPr>
          <p:cNvSpPr>
            <a:spLocks noGrp="1"/>
          </p:cNvSpPr>
          <p:nvPr>
            <p:ph type="sldNum" sz="quarter" idx="12"/>
          </p:nvPr>
        </p:nvSpPr>
        <p:spPr/>
        <p:txBody>
          <a:bodyPr/>
          <a:lstStyle/>
          <a:p>
            <a:fld id="{FCA8DAF9-CFC1-344C-89B7-DCB2EBBDC673}" type="slidenum">
              <a:rPr lang="en-US" smtClean="0"/>
              <a:pPr/>
              <a:t>19</a:t>
            </a:fld>
            <a:endParaRPr lang="en-US"/>
          </a:p>
        </p:txBody>
      </p:sp>
      <p:sp>
        <p:nvSpPr>
          <p:cNvPr id="3" name="Title 2">
            <a:extLst>
              <a:ext uri="{FF2B5EF4-FFF2-40B4-BE49-F238E27FC236}">
                <a16:creationId xmlns:a16="http://schemas.microsoft.com/office/drawing/2014/main" id="{2443F73C-DFB0-0AAF-8E61-5D0107BFAEDC}"/>
              </a:ext>
            </a:extLst>
          </p:cNvPr>
          <p:cNvSpPr>
            <a:spLocks noGrp="1"/>
          </p:cNvSpPr>
          <p:nvPr>
            <p:ph type="title"/>
          </p:nvPr>
        </p:nvSpPr>
        <p:spPr/>
        <p:txBody>
          <a:bodyPr/>
          <a:lstStyle/>
          <a:p>
            <a:pPr algn="ctr"/>
            <a:r>
              <a:rPr lang="en-US" b="1" dirty="0"/>
              <a:t>Linear distortion magnitudes</a:t>
            </a:r>
          </a:p>
        </p:txBody>
      </p:sp>
      <p:graphicFrame>
        <p:nvGraphicFramePr>
          <p:cNvPr id="4" name="Table 3">
            <a:extLst>
              <a:ext uri="{FF2B5EF4-FFF2-40B4-BE49-F238E27FC236}">
                <a16:creationId xmlns:a16="http://schemas.microsoft.com/office/drawing/2014/main" id="{30713696-DECC-16E6-539D-D37A2EDAF225}"/>
              </a:ext>
            </a:extLst>
          </p:cNvPr>
          <p:cNvGraphicFramePr>
            <a:graphicFrameLocks noGrp="1"/>
          </p:cNvGraphicFramePr>
          <p:nvPr>
            <p:extLst>
              <p:ext uri="{D42A27DB-BD31-4B8C-83A1-F6EECF244321}">
                <p14:modId xmlns:p14="http://schemas.microsoft.com/office/powerpoint/2010/main" val="3980067315"/>
              </p:ext>
            </p:extLst>
          </p:nvPr>
        </p:nvGraphicFramePr>
        <p:xfrm>
          <a:off x="1465258" y="1534803"/>
          <a:ext cx="9261484" cy="4360000"/>
        </p:xfrm>
        <a:graphic>
          <a:graphicData uri="http://schemas.openxmlformats.org/drawingml/2006/table">
            <a:tbl>
              <a:tblPr firstRow="1" bandRow="1">
                <a:tableStyleId>{5C22544A-7EE6-4342-B048-85BDC9FD1C3A}</a:tableStyleId>
              </a:tblPr>
              <a:tblGrid>
                <a:gridCol w="2315371">
                  <a:extLst>
                    <a:ext uri="{9D8B030D-6E8A-4147-A177-3AD203B41FA5}">
                      <a16:colId xmlns:a16="http://schemas.microsoft.com/office/drawing/2014/main" val="3392396671"/>
                    </a:ext>
                  </a:extLst>
                </a:gridCol>
                <a:gridCol w="2315371">
                  <a:extLst>
                    <a:ext uri="{9D8B030D-6E8A-4147-A177-3AD203B41FA5}">
                      <a16:colId xmlns:a16="http://schemas.microsoft.com/office/drawing/2014/main" val="2296970034"/>
                    </a:ext>
                  </a:extLst>
                </a:gridCol>
                <a:gridCol w="2315371">
                  <a:extLst>
                    <a:ext uri="{9D8B030D-6E8A-4147-A177-3AD203B41FA5}">
                      <a16:colId xmlns:a16="http://schemas.microsoft.com/office/drawing/2014/main" val="542963314"/>
                    </a:ext>
                  </a:extLst>
                </a:gridCol>
                <a:gridCol w="2315371">
                  <a:extLst>
                    <a:ext uri="{9D8B030D-6E8A-4147-A177-3AD203B41FA5}">
                      <a16:colId xmlns:a16="http://schemas.microsoft.com/office/drawing/2014/main" val="2885494713"/>
                    </a:ext>
                  </a:extLst>
                </a:gridCol>
              </a:tblGrid>
              <a:tr h="853780">
                <a:tc>
                  <a:txBody>
                    <a:bodyPr/>
                    <a:lstStyle/>
                    <a:p>
                      <a:pPr algn="ctr"/>
                      <a:r>
                        <a:rPr lang="en-US" sz="2800" b="1" dirty="0"/>
                        <a:t>Parts per million</a:t>
                      </a:r>
                    </a:p>
                  </a:txBody>
                  <a:tcPr anchor="ctr"/>
                </a:tc>
                <a:tc>
                  <a:txBody>
                    <a:bodyPr/>
                    <a:lstStyle/>
                    <a:p>
                      <a:pPr algn="ctr"/>
                      <a:r>
                        <a:rPr lang="en-US" sz="2800" b="1" dirty="0"/>
                        <a:t>Centimeters per kilometer</a:t>
                      </a:r>
                    </a:p>
                  </a:txBody>
                  <a:tcPr anchor="ctr"/>
                </a:tc>
                <a:tc>
                  <a:txBody>
                    <a:bodyPr/>
                    <a:lstStyle/>
                    <a:p>
                      <a:pPr algn="ctr"/>
                      <a:r>
                        <a:rPr lang="en-US" sz="2800" b="1" dirty="0"/>
                        <a:t>Feet </a:t>
                      </a:r>
                      <a:br>
                        <a:rPr lang="en-US" sz="2800" b="1" dirty="0"/>
                      </a:br>
                      <a:r>
                        <a:rPr lang="en-US" sz="2800" b="1" dirty="0"/>
                        <a:t>per mile</a:t>
                      </a:r>
                    </a:p>
                  </a:txBody>
                  <a:tcPr anchor="ctr"/>
                </a:tc>
                <a:tc>
                  <a:txBody>
                    <a:bodyPr/>
                    <a:lstStyle/>
                    <a:p>
                      <a:pPr algn="ctr"/>
                      <a:r>
                        <a:rPr lang="en-US" sz="2800" b="1" dirty="0"/>
                        <a:t>Dimensionless ratio</a:t>
                      </a:r>
                    </a:p>
                  </a:txBody>
                  <a:tcPr anchor="ctr"/>
                </a:tc>
                <a:extLst>
                  <a:ext uri="{0D108BD9-81ED-4DB2-BD59-A6C34878D82A}">
                    <a16:rowId xmlns:a16="http://schemas.microsoft.com/office/drawing/2014/main" val="393860204"/>
                  </a:ext>
                </a:extLst>
              </a:tr>
              <a:tr h="853780">
                <a:tc>
                  <a:txBody>
                    <a:bodyPr/>
                    <a:lstStyle/>
                    <a:p>
                      <a:pPr algn="ctr"/>
                      <a:r>
                        <a:rPr lang="en-US" sz="2800" b="1" dirty="0"/>
                        <a:t>20 ppm</a:t>
                      </a:r>
                    </a:p>
                  </a:txBody>
                  <a:tcPr anchor="ctr"/>
                </a:tc>
                <a:tc>
                  <a:txBody>
                    <a:bodyPr/>
                    <a:lstStyle/>
                    <a:p>
                      <a:pPr algn="ctr"/>
                      <a:r>
                        <a:rPr lang="en-US" sz="2800" b="1" dirty="0"/>
                        <a:t>2 cm/km</a:t>
                      </a:r>
                    </a:p>
                  </a:txBody>
                  <a:tcPr anchor="ctr"/>
                </a:tc>
                <a:tc>
                  <a:txBody>
                    <a:bodyPr/>
                    <a:lstStyle/>
                    <a:p>
                      <a:pPr algn="ctr"/>
                      <a:r>
                        <a:rPr lang="en-US" sz="2800" b="1" dirty="0"/>
                        <a:t>0.1 ft/mile</a:t>
                      </a:r>
                    </a:p>
                  </a:txBody>
                  <a:tcPr anchor="ctr"/>
                </a:tc>
                <a:tc>
                  <a:txBody>
                    <a:bodyPr/>
                    <a:lstStyle/>
                    <a:p>
                      <a:pPr algn="ctr"/>
                      <a:r>
                        <a:rPr lang="en-US" sz="2800" b="1" dirty="0"/>
                        <a:t>1:50,000</a:t>
                      </a:r>
                    </a:p>
                  </a:txBody>
                  <a:tcPr anchor="ctr"/>
                </a:tc>
                <a:extLst>
                  <a:ext uri="{0D108BD9-81ED-4DB2-BD59-A6C34878D82A}">
                    <a16:rowId xmlns:a16="http://schemas.microsoft.com/office/drawing/2014/main" val="2789944770"/>
                  </a:ext>
                </a:extLst>
              </a:tr>
              <a:tr h="853780">
                <a:tc>
                  <a:txBody>
                    <a:bodyPr/>
                    <a:lstStyle/>
                    <a:p>
                      <a:pPr algn="ctr"/>
                      <a:r>
                        <a:rPr lang="en-US" sz="2800" b="1" dirty="0"/>
                        <a:t>50 ppm </a:t>
                      </a:r>
                    </a:p>
                  </a:txBody>
                  <a:tcPr anchor="ctr"/>
                </a:tc>
                <a:tc>
                  <a:txBody>
                    <a:bodyPr/>
                    <a:lstStyle/>
                    <a:p>
                      <a:pPr algn="ctr"/>
                      <a:r>
                        <a:rPr lang="en-US" sz="2800" b="1" dirty="0"/>
                        <a:t>5 cm/km</a:t>
                      </a:r>
                    </a:p>
                  </a:txBody>
                  <a:tcPr anchor="ctr"/>
                </a:tc>
                <a:tc>
                  <a:txBody>
                    <a:bodyPr/>
                    <a:lstStyle/>
                    <a:p>
                      <a:pPr algn="ctr"/>
                      <a:r>
                        <a:rPr lang="en-US" sz="2800" b="1" dirty="0"/>
                        <a:t>0.3 ft/mile</a:t>
                      </a:r>
                    </a:p>
                  </a:txBody>
                  <a:tcPr anchor="ctr"/>
                </a:tc>
                <a:tc>
                  <a:txBody>
                    <a:bodyPr/>
                    <a:lstStyle/>
                    <a:p>
                      <a:pPr algn="ctr"/>
                      <a:r>
                        <a:rPr lang="en-US" sz="2800" b="1" dirty="0"/>
                        <a:t>1:20,000</a:t>
                      </a:r>
                    </a:p>
                  </a:txBody>
                  <a:tcPr anchor="ctr"/>
                </a:tc>
                <a:extLst>
                  <a:ext uri="{0D108BD9-81ED-4DB2-BD59-A6C34878D82A}">
                    <a16:rowId xmlns:a16="http://schemas.microsoft.com/office/drawing/2014/main" val="1930693936"/>
                  </a:ext>
                </a:extLst>
              </a:tr>
              <a:tr h="853780">
                <a:tc>
                  <a:txBody>
                    <a:bodyPr/>
                    <a:lstStyle/>
                    <a:p>
                      <a:pPr algn="ctr"/>
                      <a:r>
                        <a:rPr lang="en-US" sz="2800" b="1" dirty="0"/>
                        <a:t>100 ppm</a:t>
                      </a:r>
                    </a:p>
                  </a:txBody>
                  <a:tcPr anchor="ctr"/>
                </a:tc>
                <a:tc>
                  <a:txBody>
                    <a:bodyPr/>
                    <a:lstStyle/>
                    <a:p>
                      <a:pPr algn="ctr"/>
                      <a:r>
                        <a:rPr lang="en-US" sz="2800" b="1" dirty="0"/>
                        <a:t>10 cm/km</a:t>
                      </a:r>
                    </a:p>
                  </a:txBody>
                  <a:tcPr anchor="ctr"/>
                </a:tc>
                <a:tc>
                  <a:txBody>
                    <a:bodyPr/>
                    <a:lstStyle/>
                    <a:p>
                      <a:pPr algn="ctr"/>
                      <a:r>
                        <a:rPr lang="en-US" sz="2800" b="1" dirty="0"/>
                        <a:t>0.5 ft/mile</a:t>
                      </a:r>
                    </a:p>
                  </a:txBody>
                  <a:tcPr anchor="ctr"/>
                </a:tc>
                <a:tc>
                  <a:txBody>
                    <a:bodyPr/>
                    <a:lstStyle/>
                    <a:p>
                      <a:pPr algn="ctr"/>
                      <a:r>
                        <a:rPr lang="en-US" sz="2800" b="1" dirty="0"/>
                        <a:t>1:10,000</a:t>
                      </a:r>
                    </a:p>
                  </a:txBody>
                  <a:tcPr anchor="ctr"/>
                </a:tc>
                <a:extLst>
                  <a:ext uri="{0D108BD9-81ED-4DB2-BD59-A6C34878D82A}">
                    <a16:rowId xmlns:a16="http://schemas.microsoft.com/office/drawing/2014/main" val="4018885100"/>
                  </a:ext>
                </a:extLst>
              </a:tr>
              <a:tr h="853780">
                <a:tc>
                  <a:txBody>
                    <a:bodyPr/>
                    <a:lstStyle/>
                    <a:p>
                      <a:pPr algn="ctr"/>
                      <a:r>
                        <a:rPr lang="en-US" sz="2800" b="1" dirty="0"/>
                        <a:t>400 ppm</a:t>
                      </a:r>
                    </a:p>
                  </a:txBody>
                  <a:tcPr anchor="ctr"/>
                </a:tc>
                <a:tc>
                  <a:txBody>
                    <a:bodyPr/>
                    <a:lstStyle/>
                    <a:p>
                      <a:pPr algn="ctr"/>
                      <a:r>
                        <a:rPr lang="en-US" sz="2800" b="1" dirty="0"/>
                        <a:t>40 cm/km</a:t>
                      </a:r>
                    </a:p>
                  </a:txBody>
                  <a:tcPr anchor="ctr"/>
                </a:tc>
                <a:tc>
                  <a:txBody>
                    <a:bodyPr/>
                    <a:lstStyle/>
                    <a:p>
                      <a:pPr algn="ctr"/>
                      <a:r>
                        <a:rPr lang="en-US" sz="2800" b="1" dirty="0"/>
                        <a:t>2.1 ft/mile</a:t>
                      </a:r>
                    </a:p>
                  </a:txBody>
                  <a:tcPr anchor="ctr"/>
                </a:tc>
                <a:tc>
                  <a:txBody>
                    <a:bodyPr/>
                    <a:lstStyle/>
                    <a:p>
                      <a:pPr algn="ctr"/>
                      <a:r>
                        <a:rPr lang="en-US" sz="2800" b="1" dirty="0"/>
                        <a:t>1:2,500</a:t>
                      </a:r>
                    </a:p>
                  </a:txBody>
                  <a:tcPr anchor="ctr"/>
                </a:tc>
                <a:extLst>
                  <a:ext uri="{0D108BD9-81ED-4DB2-BD59-A6C34878D82A}">
                    <a16:rowId xmlns:a16="http://schemas.microsoft.com/office/drawing/2014/main" val="3788568049"/>
                  </a:ext>
                </a:extLst>
              </a:tr>
            </a:tbl>
          </a:graphicData>
        </a:graphic>
      </p:graphicFrame>
    </p:spTree>
    <p:extLst>
      <p:ext uri="{BB962C8B-B14F-4D97-AF65-F5344CB8AC3E}">
        <p14:creationId xmlns:p14="http://schemas.microsoft.com/office/powerpoint/2010/main" val="32139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7319B-6F33-21EA-3D8E-F565F49C7799}"/>
              </a:ext>
            </a:extLst>
          </p:cNvPr>
          <p:cNvSpPr>
            <a:spLocks noGrp="1"/>
          </p:cNvSpPr>
          <p:nvPr>
            <p:ph type="sldNum" sz="quarter" idx="12"/>
          </p:nvPr>
        </p:nvSpPr>
        <p:spPr/>
        <p:txBody>
          <a:bodyPr/>
          <a:lstStyle/>
          <a:p>
            <a:fld id="{FCA8DAF9-CFC1-344C-89B7-DCB2EBBDC673}" type="slidenum">
              <a:rPr lang="en-US" smtClean="0"/>
              <a:pPr/>
              <a:t>2</a:t>
            </a:fld>
            <a:endParaRPr lang="en-US" dirty="0"/>
          </a:p>
        </p:txBody>
      </p:sp>
      <p:sp>
        <p:nvSpPr>
          <p:cNvPr id="3" name="Title 2">
            <a:extLst>
              <a:ext uri="{FF2B5EF4-FFF2-40B4-BE49-F238E27FC236}">
                <a16:creationId xmlns:a16="http://schemas.microsoft.com/office/drawing/2014/main" id="{103B71DB-E054-3C0B-9D03-93E9B10FBD5F}"/>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85326F92-22F6-A454-7422-EC05A5354EB0}"/>
              </a:ext>
            </a:extLst>
          </p:cNvPr>
          <p:cNvSpPr>
            <a:spLocks noGrp="1"/>
          </p:cNvSpPr>
          <p:nvPr>
            <p:ph idx="1"/>
          </p:nvPr>
        </p:nvSpPr>
        <p:spPr>
          <a:xfrm>
            <a:off x="457200" y="1371600"/>
            <a:ext cx="8957388" cy="4846320"/>
          </a:xfrm>
        </p:spPr>
        <p:txBody>
          <a:bodyPr/>
          <a:lstStyle/>
          <a:p>
            <a:pPr marL="0" indent="0">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Are you aware that NGS is in the process of modernizing the </a:t>
            </a:r>
            <a:r>
              <a:rPr lang="en-US" sz="2800" b="1" i="1" dirty="0">
                <a:effectLst/>
                <a:latin typeface="Calibri" panose="020F0502020204030204" pitchFamily="34" charset="0"/>
                <a:ea typeface="Times New Roman" panose="02020603050405020304" pitchFamily="18" charset="0"/>
                <a:cs typeface="Calibri" panose="020F0502020204030204" pitchFamily="34" charset="0"/>
              </a:rPr>
              <a:t>National Spatial Reference System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(NSRS)?</a:t>
            </a:r>
          </a:p>
        </p:txBody>
      </p:sp>
      <p:pic>
        <p:nvPicPr>
          <p:cNvPr id="6" name="Picture 5">
            <a:extLst>
              <a:ext uri="{FF2B5EF4-FFF2-40B4-BE49-F238E27FC236}">
                <a16:creationId xmlns:a16="http://schemas.microsoft.com/office/drawing/2014/main" id="{0084EC2D-5E3E-3DCC-9910-C11B762174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200" y="2377440"/>
            <a:ext cx="10254615" cy="2933700"/>
          </a:xfrm>
          <a:prstGeom prst="rect">
            <a:avLst/>
          </a:prstGeom>
        </p:spPr>
      </p:pic>
    </p:spTree>
    <p:extLst>
      <p:ext uri="{BB962C8B-B14F-4D97-AF65-F5344CB8AC3E}">
        <p14:creationId xmlns:p14="http://schemas.microsoft.com/office/powerpoint/2010/main" val="30237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A7B54D-88D8-3B9A-4217-9F3A9B7466BD}"/>
              </a:ext>
            </a:extLst>
          </p:cNvPr>
          <p:cNvSpPr>
            <a:spLocks noGrp="1"/>
          </p:cNvSpPr>
          <p:nvPr>
            <p:ph type="sldNum" sz="quarter" idx="12"/>
          </p:nvPr>
        </p:nvSpPr>
        <p:spPr/>
        <p:txBody>
          <a:bodyPr/>
          <a:lstStyle/>
          <a:p>
            <a:fld id="{FCA8DAF9-CFC1-344C-89B7-DCB2EBBDC673}" type="slidenum">
              <a:rPr lang="en-US" smtClean="0"/>
              <a:pPr/>
              <a:t>20</a:t>
            </a:fld>
            <a:endParaRPr lang="en-US" dirty="0"/>
          </a:p>
        </p:txBody>
      </p:sp>
      <p:sp>
        <p:nvSpPr>
          <p:cNvPr id="3" name="Title 2">
            <a:extLst>
              <a:ext uri="{FF2B5EF4-FFF2-40B4-BE49-F238E27FC236}">
                <a16:creationId xmlns:a16="http://schemas.microsoft.com/office/drawing/2014/main" id="{C1B5F770-6451-71A0-185E-AED5972AAB97}"/>
              </a:ext>
            </a:extLst>
          </p:cNvPr>
          <p:cNvSpPr>
            <a:spLocks noGrp="1"/>
          </p:cNvSpPr>
          <p:nvPr>
            <p:ph type="title"/>
          </p:nvPr>
        </p:nvSpPr>
        <p:spPr/>
        <p:txBody>
          <a:bodyPr/>
          <a:lstStyle/>
          <a:p>
            <a:r>
              <a:rPr lang="en-US" b="1" dirty="0">
                <a:latin typeface="+mn-lt"/>
              </a:rPr>
              <a:t>Status of zone layout and designs</a:t>
            </a:r>
          </a:p>
        </p:txBody>
      </p:sp>
      <p:sp>
        <p:nvSpPr>
          <p:cNvPr id="4" name="Content Placeholder 3">
            <a:extLst>
              <a:ext uri="{FF2B5EF4-FFF2-40B4-BE49-F238E27FC236}">
                <a16:creationId xmlns:a16="http://schemas.microsoft.com/office/drawing/2014/main" id="{2641AEA0-2269-7468-48A7-D10901F26775}"/>
              </a:ext>
            </a:extLst>
          </p:cNvPr>
          <p:cNvSpPr>
            <a:spLocks noGrp="1"/>
          </p:cNvSpPr>
          <p:nvPr>
            <p:ph idx="1"/>
          </p:nvPr>
        </p:nvSpPr>
        <p:spPr/>
        <p:txBody>
          <a:bodyPr/>
          <a:lstStyle/>
          <a:p>
            <a:r>
              <a:rPr lang="en-US" b="1" dirty="0"/>
              <a:t>Designs by NGS</a:t>
            </a:r>
          </a:p>
          <a:p>
            <a:pPr lvl="1"/>
            <a:r>
              <a:rPr lang="en-US" dirty="0"/>
              <a:t>159 zones (including 54 statewide)</a:t>
            </a:r>
          </a:p>
          <a:p>
            <a:pPr lvl="1"/>
            <a:r>
              <a:rPr lang="en-US" dirty="0"/>
              <a:t>Plus 3 “special use zones” (in more than one state)</a:t>
            </a:r>
          </a:p>
          <a:p>
            <a:r>
              <a:rPr lang="en-US" b="1" dirty="0"/>
              <a:t>Designs by state stakeholders</a:t>
            </a:r>
          </a:p>
          <a:p>
            <a:pPr lvl="1"/>
            <a:r>
              <a:rPr lang="en-US" dirty="0"/>
              <a:t>806 zones in 28 states</a:t>
            </a:r>
          </a:p>
          <a:p>
            <a:pPr lvl="1"/>
            <a:r>
              <a:rPr lang="en-US" dirty="0"/>
              <a:t>Most are “low-distortion projections” (LDPs)</a:t>
            </a:r>
          </a:p>
          <a:p>
            <a:r>
              <a:rPr lang="en-US" b="1" dirty="0"/>
              <a:t>Total = 968 zones </a:t>
            </a:r>
            <a:r>
              <a:rPr lang="en-US" dirty="0"/>
              <a:t>for 56 states and territories</a:t>
            </a:r>
          </a:p>
          <a:p>
            <a:pPr lvl="1"/>
            <a:r>
              <a:rPr lang="en-US" dirty="0"/>
              <a:t>Number will likely decrease slightly</a:t>
            </a:r>
          </a:p>
          <a:p>
            <a:r>
              <a:rPr lang="en-US" b="1" i="1" dirty="0"/>
              <a:t>Compare to 125 zones in existing State Plane</a:t>
            </a:r>
            <a:endParaRPr lang="en-US" i="1" dirty="0"/>
          </a:p>
        </p:txBody>
      </p:sp>
    </p:spTree>
    <p:extLst>
      <p:ext uri="{BB962C8B-B14F-4D97-AF65-F5344CB8AC3E}">
        <p14:creationId xmlns:p14="http://schemas.microsoft.com/office/powerpoint/2010/main" val="85468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BB9BB-7C8D-FDAC-21BA-2BECC7557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
            <a:ext cx="9144000" cy="6492284"/>
          </a:xfrm>
          <a:prstGeom prst="rect">
            <a:avLst/>
          </a:prstGeom>
        </p:spPr>
      </p:pic>
      <p:sp>
        <p:nvSpPr>
          <p:cNvPr id="5" name="Slide Number Placeholder 4">
            <a:extLst>
              <a:ext uri="{FF2B5EF4-FFF2-40B4-BE49-F238E27FC236}">
                <a16:creationId xmlns:a16="http://schemas.microsoft.com/office/drawing/2014/main" id="{AD8A801D-9F18-BC94-16AB-5658BEC34BC5}"/>
              </a:ext>
            </a:extLst>
          </p:cNvPr>
          <p:cNvSpPr>
            <a:spLocks noGrp="1"/>
          </p:cNvSpPr>
          <p:nvPr>
            <p:ph type="sldNum" sz="quarter" idx="10"/>
          </p:nvPr>
        </p:nvSpPr>
        <p:spPr/>
        <p:txBody>
          <a:bodyPr/>
          <a:lstStyle/>
          <a:p>
            <a:fld id="{FCA8DAF9-CFC1-344C-89B7-DCB2EBBDC673}" type="slidenum">
              <a:rPr lang="en-US" smtClean="0"/>
              <a:t>21</a:t>
            </a:fld>
            <a:endParaRPr lang="en-US"/>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zone layers</a:t>
            </a:r>
            <a:endParaRPr lang="en-US" sz="3200" b="1" i="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280160"/>
            <a:ext cx="3383280" cy="4845050"/>
          </a:xfrm>
        </p:spPr>
        <p:txBody>
          <a:bodyPr tIns="45720" bIns="45720" numCol="1">
            <a:normAutofit/>
          </a:bodyPr>
          <a:lstStyle/>
          <a:p>
            <a:pPr marL="0" indent="0">
              <a:lnSpc>
                <a:spcPct val="80000"/>
              </a:lnSpc>
              <a:spcBef>
                <a:spcPts val="600"/>
              </a:spcBef>
              <a:buNone/>
            </a:pPr>
            <a:r>
              <a:rPr lang="en-US" sz="2800" b="1" dirty="0"/>
              <a:t>1 layer:  </a:t>
            </a:r>
            <a:r>
              <a:rPr lang="en-US" sz="2800" dirty="0"/>
              <a:t>12 states plus 6 territories</a:t>
            </a:r>
          </a:p>
          <a:p>
            <a:pPr marL="914400" indent="-1371600">
              <a:lnSpc>
                <a:spcPct val="80000"/>
              </a:lnSpc>
              <a:spcBef>
                <a:spcPts val="600"/>
              </a:spcBef>
            </a:pPr>
            <a:endParaRPr lang="en-US" sz="2800" dirty="0"/>
          </a:p>
          <a:p>
            <a:pPr marL="0" indent="0">
              <a:lnSpc>
                <a:spcPct val="80000"/>
              </a:lnSpc>
              <a:spcBef>
                <a:spcPts val="600"/>
              </a:spcBef>
              <a:buNone/>
            </a:pPr>
            <a:r>
              <a:rPr lang="en-US" sz="2800" b="1" dirty="0"/>
              <a:t>2 layers:  </a:t>
            </a:r>
            <a:r>
              <a:rPr lang="en-US" sz="2800" dirty="0"/>
              <a:t>28 states</a:t>
            </a:r>
          </a:p>
          <a:p>
            <a:pPr marL="914400" indent="-1371600">
              <a:lnSpc>
                <a:spcPct val="80000"/>
              </a:lnSpc>
              <a:spcBef>
                <a:spcPts val="600"/>
              </a:spcBef>
            </a:pPr>
            <a:endParaRPr lang="en-US" sz="2800" dirty="0"/>
          </a:p>
          <a:p>
            <a:pPr marL="0" indent="0">
              <a:lnSpc>
                <a:spcPct val="80000"/>
              </a:lnSpc>
              <a:spcBef>
                <a:spcPts val="600"/>
              </a:spcBef>
              <a:buNone/>
            </a:pPr>
            <a:r>
              <a:rPr lang="en-US" sz="2800" b="1" dirty="0"/>
              <a:t>3 layers:  </a:t>
            </a:r>
            <a:r>
              <a:rPr lang="en-US" sz="2800" dirty="0"/>
              <a:t>10 states</a:t>
            </a:r>
          </a:p>
          <a:p>
            <a:pPr>
              <a:lnSpc>
                <a:spcPct val="80000"/>
              </a:lnSpc>
              <a:spcBef>
                <a:spcPts val="600"/>
              </a:spcBef>
            </a:pPr>
            <a:endParaRPr lang="en-US" sz="2800" b="1" dirty="0"/>
          </a:p>
        </p:txBody>
      </p:sp>
    </p:spTree>
    <p:extLst>
      <p:ext uri="{BB962C8B-B14F-4D97-AF65-F5344CB8AC3E}">
        <p14:creationId xmlns:p14="http://schemas.microsoft.com/office/powerpoint/2010/main" val="385417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96B6A8-E026-AA36-1D52-4C6140898AB5}"/>
              </a:ext>
            </a:extLst>
          </p:cNvPr>
          <p:cNvGrpSpPr/>
          <p:nvPr/>
        </p:nvGrpSpPr>
        <p:grpSpPr>
          <a:xfrm>
            <a:off x="3535680" y="91440"/>
            <a:ext cx="8656320" cy="6492240"/>
            <a:chOff x="3535680" y="91440"/>
            <a:chExt cx="8656320" cy="6492240"/>
          </a:xfrm>
        </p:grpSpPr>
        <p:pic>
          <p:nvPicPr>
            <p:cNvPr id="2" name="Picture 1">
              <a:extLst>
                <a:ext uri="{FF2B5EF4-FFF2-40B4-BE49-F238E27FC236}">
                  <a16:creationId xmlns:a16="http://schemas.microsoft.com/office/drawing/2014/main" id="{FCBED3F8-30D9-6A63-6B23-C0036F942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7D6779B6-5DEC-41AA-7479-039D86E9A709}"/>
                </a:ext>
              </a:extLst>
            </p:cNvPr>
            <p:cNvSpPr/>
            <p:nvPr/>
          </p:nvSpPr>
          <p:spPr>
            <a:xfrm>
              <a:off x="11181144" y="636608"/>
              <a:ext cx="987706" cy="25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AD8A801D-9F18-BC94-16AB-5658BEC34BC5}"/>
              </a:ext>
            </a:extLst>
          </p:cNvPr>
          <p:cNvSpPr>
            <a:spLocks noGrp="1"/>
          </p:cNvSpPr>
          <p:nvPr>
            <p:ph type="sldNum" sz="quarter" idx="10"/>
          </p:nvPr>
        </p:nvSpPr>
        <p:spPr/>
        <p:txBody>
          <a:bodyPr/>
          <a:lstStyle/>
          <a:p>
            <a:fld id="{FCA8DAF9-CFC1-344C-89B7-DCB2EBBDC673}" type="slidenum">
              <a:rPr lang="en-US" smtClean="0"/>
              <a:t>22</a:t>
            </a:fld>
            <a:endParaRPr lang="en-US"/>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zone layers</a:t>
            </a:r>
            <a:endParaRPr lang="en-US" sz="3200" b="1" i="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280160"/>
            <a:ext cx="3383280" cy="4845050"/>
          </a:xfrm>
        </p:spPr>
        <p:txBody>
          <a:bodyPr tIns="45720" bIns="45720" numCol="1">
            <a:normAutofit/>
          </a:bodyPr>
          <a:lstStyle/>
          <a:p>
            <a:pPr marL="0" indent="0">
              <a:lnSpc>
                <a:spcPct val="80000"/>
              </a:lnSpc>
              <a:spcBef>
                <a:spcPts val="600"/>
              </a:spcBef>
              <a:buNone/>
            </a:pPr>
            <a:r>
              <a:rPr lang="en-US" sz="2800" b="1" dirty="0"/>
              <a:t>1 layer:  </a:t>
            </a:r>
            <a:r>
              <a:rPr lang="en-US" sz="2800" dirty="0"/>
              <a:t>12 states plus 6 territories</a:t>
            </a:r>
          </a:p>
          <a:p>
            <a:pPr marL="914400" indent="-1371600">
              <a:lnSpc>
                <a:spcPct val="80000"/>
              </a:lnSpc>
              <a:spcBef>
                <a:spcPts val="600"/>
              </a:spcBef>
            </a:pPr>
            <a:endParaRPr lang="en-US" sz="2800" dirty="0"/>
          </a:p>
          <a:p>
            <a:pPr marL="0" indent="0">
              <a:lnSpc>
                <a:spcPct val="80000"/>
              </a:lnSpc>
              <a:spcBef>
                <a:spcPts val="600"/>
              </a:spcBef>
              <a:buNone/>
            </a:pPr>
            <a:r>
              <a:rPr lang="en-US" sz="2800" b="1" dirty="0"/>
              <a:t>2 layers:  </a:t>
            </a:r>
            <a:r>
              <a:rPr lang="en-US" sz="2800" dirty="0"/>
              <a:t>28 states</a:t>
            </a:r>
          </a:p>
          <a:p>
            <a:pPr marL="914400" indent="-1371600">
              <a:lnSpc>
                <a:spcPct val="80000"/>
              </a:lnSpc>
              <a:spcBef>
                <a:spcPts val="600"/>
              </a:spcBef>
            </a:pPr>
            <a:endParaRPr lang="en-US" sz="2800" dirty="0"/>
          </a:p>
          <a:p>
            <a:pPr marL="0" indent="0">
              <a:lnSpc>
                <a:spcPct val="80000"/>
              </a:lnSpc>
              <a:spcBef>
                <a:spcPts val="600"/>
              </a:spcBef>
              <a:buNone/>
            </a:pPr>
            <a:r>
              <a:rPr lang="en-US" sz="2800" b="1" dirty="0"/>
              <a:t>3 layers:  </a:t>
            </a:r>
            <a:r>
              <a:rPr lang="en-US" sz="2800" dirty="0"/>
              <a:t>10 states</a:t>
            </a:r>
          </a:p>
          <a:p>
            <a:pPr>
              <a:lnSpc>
                <a:spcPct val="80000"/>
              </a:lnSpc>
              <a:spcBef>
                <a:spcPts val="600"/>
              </a:spcBef>
            </a:pPr>
            <a:endParaRPr lang="en-US" sz="2800" b="1" dirty="0"/>
          </a:p>
        </p:txBody>
      </p:sp>
    </p:spTree>
    <p:extLst>
      <p:ext uri="{BB962C8B-B14F-4D97-AF65-F5344CB8AC3E}">
        <p14:creationId xmlns:p14="http://schemas.microsoft.com/office/powerpoint/2010/main" val="225982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3535680" y="91440"/>
            <a:ext cx="8656320" cy="649224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9AB8BE11-FA62-4600-F2E8-8781BB25A62E}"/>
              </a:ext>
            </a:extLst>
          </p:cNvPr>
          <p:cNvSpPr>
            <a:spLocks noGrp="1"/>
          </p:cNvSpPr>
          <p:nvPr>
            <p:ph type="sldNum" sz="quarter" idx="10"/>
          </p:nvPr>
        </p:nvSpPr>
        <p:spPr/>
        <p:txBody>
          <a:bodyPr/>
          <a:lstStyle/>
          <a:p>
            <a:fld id="{FCA8DAF9-CFC1-344C-89B7-DCB2EBBDC673}" type="slidenum">
              <a:rPr lang="en-US" smtClean="0"/>
              <a:t>23</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92075"/>
            <a:ext cx="4681728" cy="1096963"/>
          </a:xfrm>
          <a:solidFill>
            <a:schemeClr val="bg1"/>
          </a:solidFill>
        </p:spPr>
        <p:txBody>
          <a:bodyPr tIns="45720" bIns="45720" anchor="t" anchorCtr="0">
            <a:normAutofit/>
          </a:bodyPr>
          <a:lstStyle/>
          <a:p>
            <a:r>
              <a:rPr lang="en-US" sz="3200" b="1" dirty="0">
                <a:latin typeface="+mn-lt"/>
              </a:rPr>
              <a:t>Number of SPCS2022 zones </a:t>
            </a:r>
            <a:r>
              <a:rPr lang="en-US" sz="3200" b="1" i="1" dirty="0">
                <a:latin typeface="+mn-lt"/>
              </a:rPr>
              <a:t>(preliminary)</a:t>
            </a:r>
            <a:endParaRPr lang="en-US" sz="32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9038"/>
            <a:ext cx="4681728" cy="2675952"/>
          </a:xfrm>
          <a:solidFill>
            <a:schemeClr val="bg1"/>
          </a:solidFill>
        </p:spPr>
        <p:txBody>
          <a:bodyPr tIns="45720" bIns="45720" numCol="1">
            <a:normAutofit/>
          </a:bodyPr>
          <a:lstStyle/>
          <a:p>
            <a:pPr marL="0" indent="0">
              <a:lnSpc>
                <a:spcPct val="80000"/>
              </a:lnSpc>
              <a:spcBef>
                <a:spcPts val="1200"/>
              </a:spcBef>
              <a:buNone/>
            </a:pPr>
            <a:r>
              <a:rPr lang="en-US" sz="2800" b="1" dirty="0"/>
              <a:t>CONUS, Alaska, and Hawaii</a:t>
            </a:r>
          </a:p>
          <a:p>
            <a:pPr marL="0" indent="0">
              <a:lnSpc>
                <a:spcPct val="80000"/>
              </a:lnSpc>
              <a:spcBef>
                <a:spcPts val="1200"/>
              </a:spcBef>
              <a:buNone/>
            </a:pPr>
            <a:r>
              <a:rPr lang="en-US" sz="2400" i="1" dirty="0"/>
              <a:t>Three island zones not shown:</a:t>
            </a:r>
          </a:p>
          <a:p>
            <a:pPr marL="514350" indent="-514350">
              <a:lnSpc>
                <a:spcPct val="80000"/>
              </a:lnSpc>
              <a:spcBef>
                <a:spcPts val="1200"/>
              </a:spcBef>
              <a:buFont typeface="+mj-lt"/>
              <a:buAutoNum type="arabicPeriod"/>
            </a:pPr>
            <a:r>
              <a:rPr lang="en-US" sz="2000" dirty="0"/>
              <a:t>Puerto Rico and U.S. Virgins Islands</a:t>
            </a:r>
          </a:p>
          <a:p>
            <a:pPr marL="514350" indent="-514350">
              <a:lnSpc>
                <a:spcPct val="80000"/>
              </a:lnSpc>
              <a:spcBef>
                <a:spcPts val="1200"/>
              </a:spcBef>
              <a:buFont typeface="+mj-lt"/>
              <a:buAutoNum type="arabicPeriod"/>
            </a:pPr>
            <a:r>
              <a:rPr lang="en-US" sz="2000" dirty="0"/>
              <a:t>American Samoa</a:t>
            </a:r>
          </a:p>
          <a:p>
            <a:pPr marL="514350" indent="-514350">
              <a:lnSpc>
                <a:spcPct val="80000"/>
              </a:lnSpc>
              <a:spcBef>
                <a:spcPts val="1200"/>
              </a:spcBef>
              <a:buFont typeface="+mj-lt"/>
              <a:buAutoNum type="arabicPeriod"/>
            </a:pPr>
            <a:r>
              <a:rPr lang="en-US" sz="2000" dirty="0"/>
              <a:t>Guam and the Commonwealth of the Northern Mariana Islands</a:t>
            </a:r>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A6067-6447-4346-0BBE-67E4DC00F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39" y="1188720"/>
            <a:ext cx="3556733" cy="4845050"/>
          </a:xfrm>
        </p:spPr>
        <p:txBody>
          <a:bodyPr tIns="45720" bIns="45720" numCol="1">
            <a:normAutofit/>
          </a:bodyPr>
          <a:lstStyle/>
          <a:p>
            <a:pPr marL="0" indent="0">
              <a:lnSpc>
                <a:spcPct val="80000"/>
              </a:lnSpc>
              <a:spcBef>
                <a:spcPts val="600"/>
              </a:spcBef>
              <a:buNone/>
            </a:pPr>
            <a:r>
              <a:rPr lang="en-US" sz="2800" b="1" dirty="0"/>
              <a:t>106 zones (CONUS)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739945685"/>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17%</a:t>
                      </a:r>
                    </a:p>
                  </a:txBody>
                  <a:tcPr/>
                </a:tc>
                <a:tc>
                  <a:txBody>
                    <a:bodyPr/>
                    <a:lstStyle/>
                    <a:p>
                      <a:pPr algn="r"/>
                      <a:r>
                        <a:rPr lang="en-US" sz="2000" dirty="0"/>
                        <a:t>11%</a:t>
                      </a:r>
                    </a:p>
                  </a:txBody>
                  <a:tcPr/>
                </a:tc>
                <a:tc>
                  <a:txBody>
                    <a:bodyPr/>
                    <a:lstStyle/>
                    <a:p>
                      <a:pPr algn="r"/>
                      <a:r>
                        <a:rPr lang="en-US" sz="2000" dirty="0"/>
                        <a:t>6%</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40%</a:t>
                      </a:r>
                    </a:p>
                  </a:txBody>
                  <a:tcPr/>
                </a:tc>
                <a:tc>
                  <a:txBody>
                    <a:bodyPr/>
                    <a:lstStyle/>
                    <a:p>
                      <a:pPr algn="r"/>
                      <a:r>
                        <a:rPr lang="en-US" sz="2000" dirty="0"/>
                        <a:t>30%</a:t>
                      </a:r>
                    </a:p>
                  </a:txBody>
                  <a:tcPr/>
                </a:tc>
                <a:tc>
                  <a:txBody>
                    <a:bodyPr/>
                    <a:lstStyle/>
                    <a:p>
                      <a:pPr algn="r"/>
                      <a:r>
                        <a:rPr lang="en-US" sz="2000" dirty="0"/>
                        <a:t>17%</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74%</a:t>
                      </a:r>
                    </a:p>
                  </a:txBody>
                  <a:tcPr/>
                </a:tc>
                <a:tc>
                  <a:txBody>
                    <a:bodyPr/>
                    <a:lstStyle/>
                    <a:p>
                      <a:pPr algn="r"/>
                      <a:r>
                        <a:rPr lang="en-US" sz="2000" dirty="0"/>
                        <a:t>68%</a:t>
                      </a:r>
                    </a:p>
                  </a:txBody>
                  <a:tcPr/>
                </a:tc>
                <a:tc>
                  <a:txBody>
                    <a:bodyPr/>
                    <a:lstStyle/>
                    <a:p>
                      <a:pPr algn="r"/>
                      <a:r>
                        <a:rPr lang="en-US" sz="2000" dirty="0"/>
                        <a:t>41%</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99%</a:t>
                      </a:r>
                    </a:p>
                  </a:txBody>
                  <a:tcPr/>
                </a:tc>
                <a:tc>
                  <a:txBody>
                    <a:bodyPr/>
                    <a:lstStyle/>
                    <a:p>
                      <a:pPr algn="r"/>
                      <a:r>
                        <a:rPr lang="en-US" sz="2000" dirty="0"/>
                        <a:t>98%</a:t>
                      </a:r>
                    </a:p>
                  </a:txBody>
                  <a:tcPr/>
                </a:tc>
                <a:tc>
                  <a:txBody>
                    <a:bodyPr/>
                    <a:lstStyle/>
                    <a:p>
                      <a:pPr algn="r"/>
                      <a:r>
                        <a:rPr lang="en-US" sz="2000" dirty="0"/>
                        <a:t>91%</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-913</a:t>
                      </a:r>
                    </a:p>
                  </a:txBody>
                  <a:tcPr/>
                </a:tc>
                <a:tc>
                  <a:txBody>
                    <a:bodyPr/>
                    <a:lstStyle/>
                    <a:p>
                      <a:pPr algn="r"/>
                      <a:r>
                        <a:rPr lang="en-US" sz="2000" dirty="0"/>
                        <a:t>-1038</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+206</a:t>
                      </a:r>
                    </a:p>
                  </a:txBody>
                  <a:tcPr/>
                </a:tc>
                <a:tc>
                  <a:txBody>
                    <a:bodyPr/>
                    <a:lstStyle/>
                    <a:p>
                      <a:pPr algn="r"/>
                      <a:r>
                        <a:rPr lang="en-US" sz="2000" dirty="0"/>
                        <a:t>+223</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1120</a:t>
                      </a:r>
                    </a:p>
                  </a:txBody>
                  <a:tcPr/>
                </a:tc>
                <a:tc>
                  <a:txBody>
                    <a:bodyPr/>
                    <a:lstStyle/>
                    <a:p>
                      <a:pPr algn="r"/>
                      <a:r>
                        <a:rPr lang="en-US" sz="2000" dirty="0"/>
                        <a:t>1261</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-98</a:t>
                      </a:r>
                    </a:p>
                  </a:txBody>
                  <a:tcPr/>
                </a:tc>
                <a:tc>
                  <a:txBody>
                    <a:bodyPr/>
                    <a:lstStyle/>
                    <a:p>
                      <a:pPr algn="r"/>
                      <a:r>
                        <a:rPr lang="en-US" sz="2000" dirty="0"/>
                        <a:t>-178</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-75</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081B5420-724B-6D0B-AD22-35D3877B2C9D}"/>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24</a:t>
            </a:fld>
            <a:endParaRPr lang="en-US" sz="1600" dirty="0">
              <a:solidFill>
                <a:schemeClr val="bg1">
                  <a:lumMod val="50000"/>
                </a:schemeClr>
              </a:solidFill>
            </a:endParaRPr>
          </a:p>
        </p:txBody>
      </p:sp>
    </p:spTree>
    <p:extLst>
      <p:ext uri="{BB962C8B-B14F-4D97-AF65-F5344CB8AC3E}">
        <p14:creationId xmlns:p14="http://schemas.microsoft.com/office/powerpoint/2010/main" val="7679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b="1" dirty="0"/>
              <a:t>49</a:t>
            </a:r>
            <a:r>
              <a:rPr lang="en-US" sz="2800" b="1" dirty="0"/>
              <a:t> zones (CONUS)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149373400"/>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14%</a:t>
                      </a:r>
                    </a:p>
                  </a:txBody>
                  <a:tcPr/>
                </a:tc>
                <a:tc>
                  <a:txBody>
                    <a:bodyPr/>
                    <a:lstStyle/>
                    <a:p>
                      <a:pPr algn="r"/>
                      <a:r>
                        <a:rPr lang="en-US" sz="2000" dirty="0"/>
                        <a:t>12%</a:t>
                      </a:r>
                    </a:p>
                  </a:txBody>
                  <a:tcPr/>
                </a:tc>
                <a:tc>
                  <a:txBody>
                    <a:bodyPr/>
                    <a:lstStyle/>
                    <a:p>
                      <a:pPr algn="r"/>
                      <a:r>
                        <a:rPr lang="en-US" sz="2000" dirty="0"/>
                        <a:t>7%</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27%</a:t>
                      </a:r>
                    </a:p>
                  </a:txBody>
                  <a:tcPr/>
                </a:tc>
                <a:tc>
                  <a:txBody>
                    <a:bodyPr/>
                    <a:lstStyle/>
                    <a:p>
                      <a:pPr algn="r"/>
                      <a:r>
                        <a:rPr lang="en-US" sz="2000" dirty="0"/>
                        <a:t>26%</a:t>
                      </a:r>
                    </a:p>
                  </a:txBody>
                  <a:tcPr/>
                </a:tc>
                <a:tc>
                  <a:txBody>
                    <a:bodyPr/>
                    <a:lstStyle/>
                    <a:p>
                      <a:pPr algn="r"/>
                      <a:r>
                        <a:rPr lang="en-US" sz="2000" dirty="0"/>
                        <a:t>18%</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48%</a:t>
                      </a:r>
                    </a:p>
                  </a:txBody>
                  <a:tcPr/>
                </a:tc>
                <a:tc>
                  <a:txBody>
                    <a:bodyPr/>
                    <a:lstStyle/>
                    <a:p>
                      <a:pPr algn="r"/>
                      <a:r>
                        <a:rPr lang="en-US" sz="2000" dirty="0"/>
                        <a:t>48%</a:t>
                      </a:r>
                    </a:p>
                  </a:txBody>
                  <a:tcPr/>
                </a:tc>
                <a:tc>
                  <a:txBody>
                    <a:bodyPr/>
                    <a:lstStyle/>
                    <a:p>
                      <a:pPr algn="r"/>
                      <a:r>
                        <a:rPr lang="en-US" sz="2000" dirty="0"/>
                        <a:t>36%</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91%</a:t>
                      </a:r>
                    </a:p>
                  </a:txBody>
                  <a:tcPr/>
                </a:tc>
                <a:tc>
                  <a:txBody>
                    <a:bodyPr/>
                    <a:lstStyle/>
                    <a:p>
                      <a:pPr algn="r"/>
                      <a:r>
                        <a:rPr lang="en-US" sz="2000" dirty="0"/>
                        <a:t>93%</a:t>
                      </a:r>
                    </a:p>
                  </a:txBody>
                  <a:tcPr/>
                </a:tc>
                <a:tc>
                  <a:txBody>
                    <a:bodyPr/>
                    <a:lstStyle/>
                    <a:p>
                      <a:pPr algn="r"/>
                      <a:r>
                        <a:rPr lang="en-US" sz="2000" dirty="0"/>
                        <a:t>88%</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-1512</a:t>
                      </a:r>
                    </a:p>
                  </a:txBody>
                  <a:tcPr/>
                </a:tc>
                <a:tc>
                  <a:txBody>
                    <a:bodyPr/>
                    <a:lstStyle/>
                    <a:p>
                      <a:pPr algn="r"/>
                      <a:r>
                        <a:rPr lang="en-US" sz="2000" dirty="0"/>
                        <a:t>-1627</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+2888</a:t>
                      </a:r>
                    </a:p>
                  </a:txBody>
                  <a:tcPr/>
                </a:tc>
                <a:tc>
                  <a:txBody>
                    <a:bodyPr/>
                    <a:lstStyle/>
                    <a:p>
                      <a:pPr algn="r"/>
                      <a:r>
                        <a:rPr lang="en-US" sz="2000" dirty="0"/>
                        <a:t>+2987</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4400</a:t>
                      </a:r>
                    </a:p>
                  </a:txBody>
                  <a:tcPr/>
                </a:tc>
                <a:tc>
                  <a:txBody>
                    <a:bodyPr/>
                    <a:lstStyle/>
                    <a:p>
                      <a:pPr algn="r"/>
                      <a:r>
                        <a:rPr lang="en-US" sz="2000" dirty="0"/>
                        <a:t>4614</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-86</a:t>
                      </a:r>
                    </a:p>
                  </a:txBody>
                  <a:tcPr/>
                </a:tc>
                <a:tc>
                  <a:txBody>
                    <a:bodyPr/>
                    <a:lstStyle/>
                    <a:p>
                      <a:pPr algn="r"/>
                      <a:r>
                        <a:rPr lang="en-US" sz="2000" dirty="0"/>
                        <a:t>-120</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-100</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pic>
        <p:nvPicPr>
          <p:cNvPr id="7" name="Picture 6">
            <a:extLst>
              <a:ext uri="{FF2B5EF4-FFF2-40B4-BE49-F238E27FC236}">
                <a16:creationId xmlns:a16="http://schemas.microsoft.com/office/drawing/2014/main" id="{476AB4E9-B9EE-9C0C-CEF4-6A9B37AFA2C7}"/>
              </a:ext>
            </a:extLst>
          </p:cNvPr>
          <p:cNvPicPr>
            <a:picLocks noChangeAspect="1"/>
          </p:cNvPicPr>
          <p:nvPr/>
        </p:nvPicPr>
        <p:blipFill>
          <a:blip r:embed="rId3"/>
          <a:stretch>
            <a:fillRect/>
          </a:stretch>
        </p:blipFill>
        <p:spPr>
          <a:xfrm>
            <a:off x="3535680" y="91440"/>
            <a:ext cx="8656320" cy="6492240"/>
          </a:xfrm>
          <a:prstGeom prst="rect">
            <a:avLst/>
          </a:prstGeom>
        </p:spPr>
      </p:pic>
      <p:sp>
        <p:nvSpPr>
          <p:cNvPr id="2" name="Slide Number Placeholder 1">
            <a:extLst>
              <a:ext uri="{FF2B5EF4-FFF2-40B4-BE49-F238E27FC236}">
                <a16:creationId xmlns:a16="http://schemas.microsoft.com/office/drawing/2014/main" id="{A44A8732-9CB1-A397-AF2B-7EC135CF1F98}"/>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25</a:t>
            </a:fld>
            <a:endParaRPr lang="en-US" sz="1600" dirty="0">
              <a:solidFill>
                <a:schemeClr val="bg1">
                  <a:lumMod val="50000"/>
                </a:schemeClr>
              </a:solidFill>
            </a:endParaRPr>
          </a:p>
        </p:txBody>
      </p:sp>
    </p:spTree>
    <p:extLst>
      <p:ext uri="{BB962C8B-B14F-4D97-AF65-F5344CB8AC3E}">
        <p14:creationId xmlns:p14="http://schemas.microsoft.com/office/powerpoint/2010/main" val="120015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ECE20-79AA-659A-8831-9A5A28B49D32}"/>
              </a:ext>
            </a:extLst>
          </p:cNvPr>
          <p:cNvPicPr>
            <a:picLocks noChangeAspect="1"/>
          </p:cNvPicPr>
          <p:nvPr/>
        </p:nvPicPr>
        <p:blipFill>
          <a:blip r:embed="rId3"/>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646 zones (35 states)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35178878"/>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76%</a:t>
                      </a:r>
                    </a:p>
                  </a:txBody>
                  <a:tcPr/>
                </a:tc>
                <a:tc>
                  <a:txBody>
                    <a:bodyPr/>
                    <a:lstStyle/>
                    <a:p>
                      <a:pPr algn="r"/>
                      <a:r>
                        <a:rPr lang="en-US" sz="2000" dirty="0"/>
                        <a:t>70%</a:t>
                      </a:r>
                    </a:p>
                  </a:txBody>
                  <a:tcPr/>
                </a:tc>
                <a:tc>
                  <a:txBody>
                    <a:bodyPr/>
                    <a:lstStyle/>
                    <a:p>
                      <a:pPr algn="r"/>
                      <a:r>
                        <a:rPr lang="en-US" sz="2000" dirty="0"/>
                        <a:t>54%</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92%</a:t>
                      </a:r>
                    </a:p>
                  </a:txBody>
                  <a:tcPr/>
                </a:tc>
                <a:tc>
                  <a:txBody>
                    <a:bodyPr/>
                    <a:lstStyle/>
                    <a:p>
                      <a:pPr algn="r"/>
                      <a:r>
                        <a:rPr lang="en-US" sz="2000" dirty="0"/>
                        <a:t>88%</a:t>
                      </a:r>
                    </a:p>
                  </a:txBody>
                  <a:tcPr/>
                </a:tc>
                <a:tc>
                  <a:txBody>
                    <a:bodyPr/>
                    <a:lstStyle/>
                    <a:p>
                      <a:pPr algn="r"/>
                      <a:r>
                        <a:rPr lang="en-US" sz="2000" dirty="0"/>
                        <a:t>73%</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98%</a:t>
                      </a:r>
                    </a:p>
                  </a:txBody>
                  <a:tcPr/>
                </a:tc>
                <a:tc>
                  <a:txBody>
                    <a:bodyPr/>
                    <a:lstStyle/>
                    <a:p>
                      <a:pPr algn="r"/>
                      <a:r>
                        <a:rPr lang="en-US" sz="2000" dirty="0"/>
                        <a:t>97%</a:t>
                      </a:r>
                    </a:p>
                  </a:txBody>
                  <a:tcPr/>
                </a:tc>
                <a:tc>
                  <a:txBody>
                    <a:bodyPr/>
                    <a:lstStyle/>
                    <a:p>
                      <a:pPr algn="r"/>
                      <a:r>
                        <a:rPr lang="en-US" sz="2000" dirty="0"/>
                        <a:t>89%</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99.9%</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-400</a:t>
                      </a:r>
                    </a:p>
                  </a:txBody>
                  <a:tcPr/>
                </a:tc>
                <a:tc>
                  <a:txBody>
                    <a:bodyPr/>
                    <a:lstStyle/>
                    <a:p>
                      <a:pPr algn="r"/>
                      <a:r>
                        <a:rPr lang="en-US" sz="2000" dirty="0"/>
                        <a:t>-684</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+245</a:t>
                      </a:r>
                    </a:p>
                  </a:txBody>
                  <a:tcPr/>
                </a:tc>
                <a:tc>
                  <a:txBody>
                    <a:bodyPr/>
                    <a:lstStyle/>
                    <a:p>
                      <a:pPr algn="r"/>
                      <a:r>
                        <a:rPr lang="en-US" sz="2000" dirty="0"/>
                        <a:t>+295</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644</a:t>
                      </a:r>
                    </a:p>
                  </a:txBody>
                  <a:tcPr/>
                </a:tc>
                <a:tc>
                  <a:txBody>
                    <a:bodyPr/>
                    <a:lstStyle/>
                    <a:p>
                      <a:pPr algn="r"/>
                      <a:r>
                        <a:rPr lang="en-US" sz="2000" dirty="0"/>
                        <a:t>979</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-5</a:t>
                      </a:r>
                    </a:p>
                  </a:txBody>
                  <a:tcPr/>
                </a:tc>
                <a:tc>
                  <a:txBody>
                    <a:bodyPr/>
                    <a:lstStyle/>
                    <a:p>
                      <a:pPr algn="r"/>
                      <a:r>
                        <a:rPr lang="en-US" sz="2000" dirty="0"/>
                        <a:t>-23</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-4</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2" name="Slide Number Placeholder 1">
            <a:extLst>
              <a:ext uri="{FF2B5EF4-FFF2-40B4-BE49-F238E27FC236}">
                <a16:creationId xmlns:a16="http://schemas.microsoft.com/office/drawing/2014/main" id="{5F900016-5946-4455-06FB-6C512A6F4226}"/>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26</a:t>
            </a:fld>
            <a:endParaRPr lang="en-US" sz="1600" dirty="0">
              <a:solidFill>
                <a:schemeClr val="bg1">
                  <a:lumMod val="50000"/>
                </a:schemeClr>
              </a:solidFill>
            </a:endParaRPr>
          </a:p>
        </p:txBody>
      </p:sp>
    </p:spTree>
    <p:extLst>
      <p:ext uri="{BB962C8B-B14F-4D97-AF65-F5344CB8AC3E}">
        <p14:creationId xmlns:p14="http://schemas.microsoft.com/office/powerpoint/2010/main" val="301450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0E3DC5-8C0E-8D4E-1FE3-B73D97874A56}"/>
              </a:ext>
            </a:extLst>
          </p:cNvPr>
          <p:cNvPicPr>
            <a:picLocks noChangeAspect="1"/>
          </p:cNvPicPr>
          <p:nvPr/>
        </p:nvPicPr>
        <p:blipFill>
          <a:blip r:embed="rId3"/>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187 zones (10 states)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161256249"/>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78%</a:t>
                      </a:r>
                    </a:p>
                  </a:txBody>
                  <a:tcPr/>
                </a:tc>
                <a:tc>
                  <a:txBody>
                    <a:bodyPr/>
                    <a:lstStyle/>
                    <a:p>
                      <a:pPr algn="r"/>
                      <a:r>
                        <a:rPr lang="en-US" sz="2000" dirty="0"/>
                        <a:t>78%</a:t>
                      </a:r>
                    </a:p>
                  </a:txBody>
                  <a:tcPr/>
                </a:tc>
                <a:tc>
                  <a:txBody>
                    <a:bodyPr/>
                    <a:lstStyle/>
                    <a:p>
                      <a:pPr algn="r"/>
                      <a:r>
                        <a:rPr lang="en-US" sz="2000" dirty="0"/>
                        <a:t>73%</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91%</a:t>
                      </a:r>
                    </a:p>
                  </a:txBody>
                  <a:tcPr/>
                </a:tc>
                <a:tc>
                  <a:txBody>
                    <a:bodyPr/>
                    <a:lstStyle/>
                    <a:p>
                      <a:pPr algn="r"/>
                      <a:r>
                        <a:rPr lang="en-US" sz="2000" dirty="0"/>
                        <a:t>90%</a:t>
                      </a:r>
                    </a:p>
                  </a:txBody>
                  <a:tcPr/>
                </a:tc>
                <a:tc>
                  <a:txBody>
                    <a:bodyPr/>
                    <a:lstStyle/>
                    <a:p>
                      <a:pPr algn="r"/>
                      <a:r>
                        <a:rPr lang="en-US" sz="2000" dirty="0"/>
                        <a:t>88%</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99.8%</a:t>
                      </a:r>
                    </a:p>
                  </a:txBody>
                  <a:tcPr/>
                </a:tc>
                <a:tc>
                  <a:txBody>
                    <a:bodyPr/>
                    <a:lstStyle/>
                    <a:p>
                      <a:pPr algn="r"/>
                      <a:r>
                        <a:rPr lang="en-US" sz="2000" dirty="0"/>
                        <a:t>99%</a:t>
                      </a:r>
                    </a:p>
                  </a:txBody>
                  <a:tcPr/>
                </a:tc>
                <a:tc>
                  <a:txBody>
                    <a:bodyPr/>
                    <a:lstStyle/>
                    <a:p>
                      <a:pPr algn="r"/>
                      <a:r>
                        <a:rPr lang="en-US" sz="2000" dirty="0"/>
                        <a:t>97%</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a:t>10</a:t>
                      </a:r>
                      <a:r>
                        <a:rPr lang="en-US" sz="2000" dirty="0"/>
                        <a:t>0</a:t>
                      </a:r>
                      <a:r>
                        <a:rPr lang="en-US" sz="2000"/>
                        <a:t>%</a:t>
                      </a:r>
                      <a:endParaRPr lang="en-US" sz="2000" dirty="0"/>
                    </a:p>
                  </a:txBody>
                  <a:tcPr/>
                </a:tc>
                <a:tc>
                  <a:txBody>
                    <a:bodyPr/>
                    <a:lstStyle/>
                    <a:p>
                      <a:pPr algn="r"/>
                      <a:r>
                        <a:rPr lang="en-US" sz="2000" dirty="0"/>
                        <a:t>100%</a:t>
                      </a:r>
                    </a:p>
                  </a:txBody>
                  <a:tcPr/>
                </a:tc>
                <a:tc>
                  <a:txBody>
                    <a:bodyPr/>
                    <a:lstStyle/>
                    <a:p>
                      <a:pPr algn="r"/>
                      <a:r>
                        <a:rPr lang="en-US" sz="2000" dirty="0"/>
                        <a:t>100%</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-261</a:t>
                      </a:r>
                    </a:p>
                  </a:txBody>
                  <a:tcPr/>
                </a:tc>
                <a:tc>
                  <a:txBody>
                    <a:bodyPr/>
                    <a:lstStyle/>
                    <a:p>
                      <a:pPr algn="r"/>
                      <a:r>
                        <a:rPr lang="en-US" sz="2000" dirty="0"/>
                        <a:t>-465</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+120</a:t>
                      </a:r>
                    </a:p>
                  </a:txBody>
                  <a:tcPr/>
                </a:tc>
                <a:tc>
                  <a:txBody>
                    <a:bodyPr/>
                    <a:lstStyle/>
                    <a:p>
                      <a:pPr algn="r"/>
                      <a:r>
                        <a:rPr lang="en-US" sz="2000" dirty="0"/>
                        <a:t>+240</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381</a:t>
                      </a:r>
                    </a:p>
                  </a:txBody>
                  <a:tcPr/>
                </a:tc>
                <a:tc>
                  <a:txBody>
                    <a:bodyPr/>
                    <a:lstStyle/>
                    <a:p>
                      <a:pPr algn="r"/>
                      <a:r>
                        <a:rPr lang="en-US" sz="2000" dirty="0"/>
                        <a:t>705</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-3</a:t>
                      </a:r>
                    </a:p>
                  </a:txBody>
                  <a:tcPr/>
                </a:tc>
                <a:tc>
                  <a:txBody>
                    <a:bodyPr/>
                    <a:lstStyle/>
                    <a:p>
                      <a:pPr algn="r"/>
                      <a:r>
                        <a:rPr lang="en-US" sz="2000" dirty="0"/>
                        <a:t>-12</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-1</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2" name="Slide Number Placeholder 1">
            <a:extLst>
              <a:ext uri="{FF2B5EF4-FFF2-40B4-BE49-F238E27FC236}">
                <a16:creationId xmlns:a16="http://schemas.microsoft.com/office/drawing/2014/main" id="{7D1FD4D0-FC46-BB03-5655-CE606B11648A}"/>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27</a:t>
            </a:fld>
            <a:endParaRPr lang="en-US" sz="1600" dirty="0">
              <a:solidFill>
                <a:schemeClr val="bg1">
                  <a:lumMod val="50000"/>
                </a:schemeClr>
              </a:solidFill>
            </a:endParaRPr>
          </a:p>
        </p:txBody>
      </p:sp>
    </p:spTree>
    <p:extLst>
      <p:ext uri="{BB962C8B-B14F-4D97-AF65-F5344CB8AC3E}">
        <p14:creationId xmlns:p14="http://schemas.microsoft.com/office/powerpoint/2010/main" val="365574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3535680" y="91440"/>
            <a:ext cx="8656320" cy="649224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3535680" y="91440"/>
            <a:ext cx="8656320" cy="649224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fld id="{FCA8DAF9-CFC1-344C-89B7-DCB2EBBDC673}" type="slidenum">
              <a:rPr lang="en-US" smtClean="0"/>
              <a:t>28</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846 zones (CONUS)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3189466432"/>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76%</a:t>
                      </a:r>
                    </a:p>
                  </a:txBody>
                  <a:tcPr/>
                </a:tc>
                <a:tc>
                  <a:txBody>
                    <a:bodyPr/>
                    <a:lstStyle/>
                    <a:p>
                      <a:pPr algn="r"/>
                      <a:r>
                        <a:rPr lang="en-US" sz="2000" dirty="0"/>
                        <a:t>71%</a:t>
                      </a:r>
                    </a:p>
                  </a:txBody>
                  <a:tcPr/>
                </a:tc>
                <a:tc>
                  <a:txBody>
                    <a:bodyPr/>
                    <a:lstStyle/>
                    <a:p>
                      <a:pPr algn="r"/>
                      <a:r>
                        <a:rPr lang="en-US" sz="2000" dirty="0"/>
                        <a:t>58%</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92%</a:t>
                      </a:r>
                    </a:p>
                  </a:txBody>
                  <a:tcPr/>
                </a:tc>
                <a:tc>
                  <a:txBody>
                    <a:bodyPr/>
                    <a:lstStyle/>
                    <a:p>
                      <a:pPr algn="r"/>
                      <a:r>
                        <a:rPr lang="en-US" sz="2000" dirty="0"/>
                        <a:t>89%</a:t>
                      </a:r>
                    </a:p>
                  </a:txBody>
                  <a:tcPr/>
                </a:tc>
                <a:tc>
                  <a:txBody>
                    <a:bodyPr/>
                    <a:lstStyle/>
                    <a:p>
                      <a:pPr algn="r"/>
                      <a:r>
                        <a:rPr lang="en-US" sz="2000" dirty="0"/>
                        <a:t>76%</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98%</a:t>
                      </a:r>
                    </a:p>
                  </a:txBody>
                  <a:tcPr/>
                </a:tc>
                <a:tc>
                  <a:txBody>
                    <a:bodyPr/>
                    <a:lstStyle/>
                    <a:p>
                      <a:pPr algn="r"/>
                      <a:r>
                        <a:rPr lang="en-US" sz="2000" dirty="0"/>
                        <a:t>97%</a:t>
                      </a:r>
                    </a:p>
                  </a:txBody>
                  <a:tcPr/>
                </a:tc>
                <a:tc>
                  <a:txBody>
                    <a:bodyPr/>
                    <a:lstStyle/>
                    <a:p>
                      <a:pPr algn="r"/>
                      <a:r>
                        <a:rPr lang="en-US" sz="2000" dirty="0"/>
                        <a:t>89%</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99.9%</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-407</a:t>
                      </a:r>
                    </a:p>
                  </a:txBody>
                  <a:tcPr/>
                </a:tc>
                <a:tc>
                  <a:txBody>
                    <a:bodyPr/>
                    <a:lstStyle/>
                    <a:p>
                      <a:pPr algn="r"/>
                      <a:r>
                        <a:rPr lang="en-US" sz="2000" dirty="0"/>
                        <a:t>-1438</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+486</a:t>
                      </a:r>
                    </a:p>
                  </a:txBody>
                  <a:tcPr/>
                </a:tc>
                <a:tc>
                  <a:txBody>
                    <a:bodyPr/>
                    <a:lstStyle/>
                    <a:p>
                      <a:pPr algn="r"/>
                      <a:r>
                        <a:rPr lang="en-US" sz="2000" dirty="0"/>
                        <a:t>+2624</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893</a:t>
                      </a:r>
                    </a:p>
                  </a:txBody>
                  <a:tcPr/>
                </a:tc>
                <a:tc>
                  <a:txBody>
                    <a:bodyPr/>
                    <a:lstStyle/>
                    <a:p>
                      <a:pPr algn="r"/>
                      <a:r>
                        <a:rPr lang="en-US" sz="2000" dirty="0"/>
                        <a:t>4062</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-6</a:t>
                      </a:r>
                    </a:p>
                  </a:txBody>
                  <a:tcPr/>
                </a:tc>
                <a:tc>
                  <a:txBody>
                    <a:bodyPr/>
                    <a:lstStyle/>
                    <a:p>
                      <a:pPr algn="r"/>
                      <a:r>
                        <a:rPr lang="en-US" sz="2000" dirty="0"/>
                        <a:t>-23</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-4</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A6067-6447-4346-0BBE-67E4DC00F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39" y="1188720"/>
            <a:ext cx="3556733" cy="4845050"/>
          </a:xfrm>
        </p:spPr>
        <p:txBody>
          <a:bodyPr tIns="45720" bIns="45720" numCol="1">
            <a:normAutofit/>
          </a:bodyPr>
          <a:lstStyle/>
          <a:p>
            <a:pPr marL="0" indent="0">
              <a:lnSpc>
                <a:spcPct val="80000"/>
              </a:lnSpc>
              <a:spcBef>
                <a:spcPts val="600"/>
              </a:spcBef>
              <a:buNone/>
            </a:pPr>
            <a:r>
              <a:rPr lang="en-US" sz="2800" b="1" dirty="0"/>
              <a:t>106 zones (CONUS)</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17%</a:t>
                      </a:r>
                    </a:p>
                  </a:txBody>
                  <a:tcPr/>
                </a:tc>
                <a:tc>
                  <a:txBody>
                    <a:bodyPr/>
                    <a:lstStyle/>
                    <a:p>
                      <a:pPr algn="r"/>
                      <a:r>
                        <a:rPr lang="en-US" sz="2000" dirty="0"/>
                        <a:t>11%</a:t>
                      </a:r>
                    </a:p>
                  </a:txBody>
                  <a:tcPr/>
                </a:tc>
                <a:tc>
                  <a:txBody>
                    <a:bodyPr/>
                    <a:lstStyle/>
                    <a:p>
                      <a:pPr algn="r"/>
                      <a:r>
                        <a:rPr lang="en-US" sz="2000" dirty="0"/>
                        <a:t>6%</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40%</a:t>
                      </a:r>
                    </a:p>
                  </a:txBody>
                  <a:tcPr/>
                </a:tc>
                <a:tc>
                  <a:txBody>
                    <a:bodyPr/>
                    <a:lstStyle/>
                    <a:p>
                      <a:pPr algn="r"/>
                      <a:r>
                        <a:rPr lang="en-US" sz="2000" dirty="0"/>
                        <a:t>30%</a:t>
                      </a:r>
                    </a:p>
                  </a:txBody>
                  <a:tcPr/>
                </a:tc>
                <a:tc>
                  <a:txBody>
                    <a:bodyPr/>
                    <a:lstStyle/>
                    <a:p>
                      <a:pPr algn="r"/>
                      <a:r>
                        <a:rPr lang="en-US" sz="2000" dirty="0"/>
                        <a:t>17%</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74%</a:t>
                      </a:r>
                    </a:p>
                  </a:txBody>
                  <a:tcPr/>
                </a:tc>
                <a:tc>
                  <a:txBody>
                    <a:bodyPr/>
                    <a:lstStyle/>
                    <a:p>
                      <a:pPr algn="r"/>
                      <a:r>
                        <a:rPr lang="en-US" sz="2000" dirty="0"/>
                        <a:t>68%</a:t>
                      </a:r>
                    </a:p>
                  </a:txBody>
                  <a:tcPr/>
                </a:tc>
                <a:tc>
                  <a:txBody>
                    <a:bodyPr/>
                    <a:lstStyle/>
                    <a:p>
                      <a:pPr algn="r"/>
                      <a:r>
                        <a:rPr lang="en-US" sz="2000" dirty="0"/>
                        <a:t>41%</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99%</a:t>
                      </a:r>
                    </a:p>
                  </a:txBody>
                  <a:tcPr/>
                </a:tc>
                <a:tc>
                  <a:txBody>
                    <a:bodyPr/>
                    <a:lstStyle/>
                    <a:p>
                      <a:pPr algn="r"/>
                      <a:r>
                        <a:rPr lang="en-US" sz="2000" dirty="0"/>
                        <a:t>98%</a:t>
                      </a:r>
                    </a:p>
                  </a:txBody>
                  <a:tcPr/>
                </a:tc>
                <a:tc>
                  <a:txBody>
                    <a:bodyPr/>
                    <a:lstStyle/>
                    <a:p>
                      <a:pPr algn="r"/>
                      <a:r>
                        <a:rPr lang="en-US" sz="2000" dirty="0"/>
                        <a:t>91%</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-913</a:t>
                      </a:r>
                    </a:p>
                  </a:txBody>
                  <a:tcPr/>
                </a:tc>
                <a:tc>
                  <a:txBody>
                    <a:bodyPr/>
                    <a:lstStyle/>
                    <a:p>
                      <a:pPr algn="r"/>
                      <a:r>
                        <a:rPr lang="en-US" sz="2000" dirty="0"/>
                        <a:t>-1038</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+206</a:t>
                      </a:r>
                    </a:p>
                  </a:txBody>
                  <a:tcPr/>
                </a:tc>
                <a:tc>
                  <a:txBody>
                    <a:bodyPr/>
                    <a:lstStyle/>
                    <a:p>
                      <a:pPr algn="r"/>
                      <a:r>
                        <a:rPr lang="en-US" sz="2000" dirty="0"/>
                        <a:t>+223</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1120</a:t>
                      </a:r>
                    </a:p>
                  </a:txBody>
                  <a:tcPr/>
                </a:tc>
                <a:tc>
                  <a:txBody>
                    <a:bodyPr/>
                    <a:lstStyle/>
                    <a:p>
                      <a:pPr algn="r"/>
                      <a:r>
                        <a:rPr lang="en-US" sz="2000" dirty="0"/>
                        <a:t>1261</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-98</a:t>
                      </a:r>
                    </a:p>
                  </a:txBody>
                  <a:tcPr/>
                </a:tc>
                <a:tc>
                  <a:txBody>
                    <a:bodyPr/>
                    <a:lstStyle/>
                    <a:p>
                      <a:pPr algn="r"/>
                      <a:r>
                        <a:rPr lang="en-US" sz="2000" dirty="0"/>
                        <a:t>-178</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-75</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461FAC2B-B796-D675-75B2-3C20084F04A9}"/>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29</a:t>
            </a:fld>
            <a:endParaRPr lang="en-US" sz="1600" dirty="0">
              <a:solidFill>
                <a:schemeClr val="bg1">
                  <a:lumMod val="50000"/>
                </a:schemeClr>
              </a:solidFill>
            </a:endParaRPr>
          </a:p>
        </p:txBody>
      </p:sp>
    </p:spTree>
    <p:extLst>
      <p:ext uri="{BB962C8B-B14F-4D97-AF65-F5344CB8AC3E}">
        <p14:creationId xmlns:p14="http://schemas.microsoft.com/office/powerpoint/2010/main" val="39995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7319B-6F33-21EA-3D8E-F565F49C7799}"/>
              </a:ext>
            </a:extLst>
          </p:cNvPr>
          <p:cNvSpPr>
            <a:spLocks noGrp="1"/>
          </p:cNvSpPr>
          <p:nvPr>
            <p:ph type="sldNum" sz="quarter" idx="12"/>
          </p:nvPr>
        </p:nvSpPr>
        <p:spPr/>
        <p:txBody>
          <a:bodyPr/>
          <a:lstStyle/>
          <a:p>
            <a:fld id="{FCA8DAF9-CFC1-344C-89B7-DCB2EBBDC673}" type="slidenum">
              <a:rPr lang="en-US" smtClean="0"/>
              <a:pPr/>
              <a:t>3</a:t>
            </a:fld>
            <a:endParaRPr lang="en-US" dirty="0"/>
          </a:p>
        </p:txBody>
      </p:sp>
      <p:sp>
        <p:nvSpPr>
          <p:cNvPr id="3" name="Title 2">
            <a:extLst>
              <a:ext uri="{FF2B5EF4-FFF2-40B4-BE49-F238E27FC236}">
                <a16:creationId xmlns:a16="http://schemas.microsoft.com/office/drawing/2014/main" id="{103B71DB-E054-3C0B-9D03-93E9B10FBD5F}"/>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85326F92-22F6-A454-7422-EC05A5354EB0}"/>
              </a:ext>
            </a:extLst>
          </p:cNvPr>
          <p:cNvSpPr>
            <a:spLocks noGrp="1"/>
          </p:cNvSpPr>
          <p:nvPr>
            <p:ph idx="1"/>
          </p:nvPr>
        </p:nvSpPr>
        <p:spPr>
          <a:xfrm>
            <a:off x="457200" y="1371600"/>
            <a:ext cx="8481527" cy="4846320"/>
          </a:xfrm>
        </p:spPr>
        <p:txBody>
          <a:bodyPr/>
          <a:lstStyle/>
          <a:p>
            <a:pPr marL="0" indent="0">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Did you know that existing State Plane will be replaced by a new version as part of modernizing the NSRS?</a:t>
            </a:r>
          </a:p>
        </p:txBody>
      </p:sp>
      <p:pic>
        <p:nvPicPr>
          <p:cNvPr id="6" name="Picture 5">
            <a:extLst>
              <a:ext uri="{FF2B5EF4-FFF2-40B4-BE49-F238E27FC236}">
                <a16:creationId xmlns:a16="http://schemas.microsoft.com/office/drawing/2014/main" id="{CB9E3F70-044D-65DD-72E3-6E0A2C48C3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200" y="2377440"/>
            <a:ext cx="10254615" cy="2933700"/>
          </a:xfrm>
          <a:prstGeom prst="rect">
            <a:avLst/>
          </a:prstGeom>
        </p:spPr>
      </p:pic>
    </p:spTree>
    <p:extLst>
      <p:ext uri="{BB962C8B-B14F-4D97-AF65-F5344CB8AC3E}">
        <p14:creationId xmlns:p14="http://schemas.microsoft.com/office/powerpoint/2010/main" val="40622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4C6BBC-948C-9A17-9E7E-3D59F7E86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39" y="1188720"/>
            <a:ext cx="3556733" cy="4845050"/>
          </a:xfrm>
        </p:spPr>
        <p:txBody>
          <a:bodyPr tIns="45720" bIns="45720" numCol="1">
            <a:normAutofit/>
          </a:bodyPr>
          <a:lstStyle/>
          <a:p>
            <a:pPr marL="0" indent="0">
              <a:lnSpc>
                <a:spcPct val="80000"/>
              </a:lnSpc>
              <a:spcBef>
                <a:spcPts val="600"/>
              </a:spcBef>
              <a:buNone/>
            </a:pPr>
            <a:r>
              <a:rPr lang="en-US" sz="2800" b="1" dirty="0"/>
              <a:t>10 zones (Alaska)</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981227131"/>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4%</a:t>
                      </a:r>
                    </a:p>
                  </a:txBody>
                  <a:tcPr/>
                </a:tc>
                <a:tc>
                  <a:txBody>
                    <a:bodyPr/>
                    <a:lstStyle/>
                    <a:p>
                      <a:pPr algn="r"/>
                      <a:r>
                        <a:rPr lang="en-US" sz="2000" dirty="0"/>
                        <a:t>10%</a:t>
                      </a:r>
                    </a:p>
                  </a:txBody>
                  <a:tcPr/>
                </a:tc>
                <a:tc>
                  <a:txBody>
                    <a:bodyPr/>
                    <a:lstStyle/>
                    <a:p>
                      <a:pPr algn="r"/>
                      <a:r>
                        <a:rPr lang="en-US" sz="2000" dirty="0"/>
                        <a:t>4%</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16%</a:t>
                      </a:r>
                    </a:p>
                  </a:txBody>
                  <a:tcPr/>
                </a:tc>
                <a:tc>
                  <a:txBody>
                    <a:bodyPr/>
                    <a:lstStyle/>
                    <a:p>
                      <a:pPr algn="r"/>
                      <a:r>
                        <a:rPr lang="en-US" sz="2000" dirty="0"/>
                        <a:t>23%</a:t>
                      </a:r>
                    </a:p>
                  </a:txBody>
                  <a:tcPr/>
                </a:tc>
                <a:tc>
                  <a:txBody>
                    <a:bodyPr/>
                    <a:lstStyle/>
                    <a:p>
                      <a:pPr algn="r"/>
                      <a:r>
                        <a:rPr lang="en-US" sz="2000" dirty="0"/>
                        <a:t>11%</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40%</a:t>
                      </a:r>
                    </a:p>
                  </a:txBody>
                  <a:tcPr/>
                </a:tc>
                <a:tc>
                  <a:txBody>
                    <a:bodyPr/>
                    <a:lstStyle/>
                    <a:p>
                      <a:pPr algn="r"/>
                      <a:r>
                        <a:rPr lang="en-US" sz="2000" dirty="0"/>
                        <a:t>62%</a:t>
                      </a:r>
                    </a:p>
                  </a:txBody>
                  <a:tcPr/>
                </a:tc>
                <a:tc>
                  <a:txBody>
                    <a:bodyPr/>
                    <a:lstStyle/>
                    <a:p>
                      <a:pPr algn="r"/>
                      <a:r>
                        <a:rPr lang="en-US" sz="2000" dirty="0"/>
                        <a:t>36%</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99.1%</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-263</a:t>
                      </a:r>
                    </a:p>
                  </a:txBody>
                  <a:tcPr/>
                </a:tc>
                <a:tc>
                  <a:txBody>
                    <a:bodyPr/>
                    <a:lstStyle/>
                    <a:p>
                      <a:pPr algn="r"/>
                      <a:r>
                        <a:rPr lang="en-US" sz="2000" dirty="0"/>
                        <a:t>-967</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+86</a:t>
                      </a:r>
                    </a:p>
                  </a:txBody>
                  <a:tcPr/>
                </a:tc>
                <a:tc>
                  <a:txBody>
                    <a:bodyPr/>
                    <a:lstStyle/>
                    <a:p>
                      <a:pPr algn="r"/>
                      <a:r>
                        <a:rPr lang="en-US" sz="2000" dirty="0"/>
                        <a:t>+342</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349</a:t>
                      </a:r>
                    </a:p>
                  </a:txBody>
                  <a:tcPr/>
                </a:tc>
                <a:tc>
                  <a:txBody>
                    <a:bodyPr/>
                    <a:lstStyle/>
                    <a:p>
                      <a:pPr algn="r"/>
                      <a:r>
                        <a:rPr lang="en-US" sz="2000" dirty="0"/>
                        <a:t>1308</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-83</a:t>
                      </a:r>
                    </a:p>
                  </a:txBody>
                  <a:tcPr/>
                </a:tc>
                <a:tc>
                  <a:txBody>
                    <a:bodyPr/>
                    <a:lstStyle/>
                    <a:p>
                      <a:pPr algn="r"/>
                      <a:r>
                        <a:rPr lang="en-US" sz="2000" dirty="0"/>
                        <a:t>-135</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-92</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461FAC2B-B796-D675-75B2-3C20084F04A9}"/>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30</a:t>
            </a:fld>
            <a:endParaRPr lang="en-US" sz="1600" dirty="0">
              <a:solidFill>
                <a:schemeClr val="bg1">
                  <a:lumMod val="50000"/>
                </a:schemeClr>
              </a:solidFill>
            </a:endParaRPr>
          </a:p>
        </p:txBody>
      </p:sp>
      <p:sp>
        <p:nvSpPr>
          <p:cNvPr id="10" name="TextBox 9">
            <a:extLst>
              <a:ext uri="{FF2B5EF4-FFF2-40B4-BE49-F238E27FC236}">
                <a16:creationId xmlns:a16="http://schemas.microsoft.com/office/drawing/2014/main" id="{1C4640CB-D05F-08CC-A551-F1B5C1C715DB}"/>
              </a:ext>
            </a:extLst>
          </p:cNvPr>
          <p:cNvSpPr txBox="1"/>
          <p:nvPr/>
        </p:nvSpPr>
        <p:spPr>
          <a:xfrm>
            <a:off x="0" y="6492240"/>
            <a:ext cx="3566160" cy="369332"/>
          </a:xfrm>
          <a:prstGeom prst="rect">
            <a:avLst/>
          </a:prstGeom>
          <a:noFill/>
        </p:spPr>
        <p:txBody>
          <a:bodyPr wrap="square" rtlCol="0">
            <a:spAutoFit/>
          </a:bodyPr>
          <a:lstStyle/>
          <a:p>
            <a:pPr algn="ctr"/>
            <a:r>
              <a:rPr lang="en-US" b="1" i="1" dirty="0"/>
              <a:t>Statistics are for land areas only</a:t>
            </a:r>
          </a:p>
        </p:txBody>
      </p:sp>
    </p:spTree>
    <p:extLst>
      <p:ext uri="{BB962C8B-B14F-4D97-AF65-F5344CB8AC3E}">
        <p14:creationId xmlns:p14="http://schemas.microsoft.com/office/powerpoint/2010/main" val="291349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C5000-08B5-7DE6-158F-9AA21C344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fld id="{FCA8DAF9-CFC1-344C-89B7-DCB2EBBDC673}" type="slidenum">
              <a:rPr lang="en-US" smtClean="0"/>
              <a:t>31</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21 zones (Alaska)</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1515030573"/>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77%</a:t>
                      </a:r>
                    </a:p>
                  </a:txBody>
                  <a:tcPr/>
                </a:tc>
                <a:tc>
                  <a:txBody>
                    <a:bodyPr/>
                    <a:lstStyle/>
                    <a:p>
                      <a:pPr algn="r"/>
                      <a:r>
                        <a:rPr lang="en-US" sz="2000" dirty="0"/>
                        <a:t>38%</a:t>
                      </a:r>
                    </a:p>
                  </a:txBody>
                  <a:tcPr/>
                </a:tc>
                <a:tc>
                  <a:txBody>
                    <a:bodyPr/>
                    <a:lstStyle/>
                    <a:p>
                      <a:pPr algn="r"/>
                      <a:r>
                        <a:rPr lang="en-US" sz="2000" dirty="0"/>
                        <a:t>17%</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90%</a:t>
                      </a:r>
                    </a:p>
                  </a:txBody>
                  <a:tcPr/>
                </a:tc>
                <a:tc>
                  <a:txBody>
                    <a:bodyPr/>
                    <a:lstStyle/>
                    <a:p>
                      <a:pPr algn="r"/>
                      <a:r>
                        <a:rPr lang="en-US" sz="2000" dirty="0"/>
                        <a:t>67%</a:t>
                      </a:r>
                    </a:p>
                  </a:txBody>
                  <a:tcPr/>
                </a:tc>
                <a:tc>
                  <a:txBody>
                    <a:bodyPr/>
                    <a:lstStyle/>
                    <a:p>
                      <a:pPr algn="r"/>
                      <a:r>
                        <a:rPr lang="en-US" sz="2000" dirty="0"/>
                        <a:t>38%</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98%</a:t>
                      </a:r>
                    </a:p>
                  </a:txBody>
                  <a:tcPr/>
                </a:tc>
                <a:tc>
                  <a:txBody>
                    <a:bodyPr/>
                    <a:lstStyle/>
                    <a:p>
                      <a:pPr algn="r"/>
                      <a:r>
                        <a:rPr lang="en-US" sz="2000" dirty="0"/>
                        <a:t>93%</a:t>
                      </a:r>
                    </a:p>
                  </a:txBody>
                  <a:tcPr/>
                </a:tc>
                <a:tc>
                  <a:txBody>
                    <a:bodyPr/>
                    <a:lstStyle/>
                    <a:p>
                      <a:pPr algn="r"/>
                      <a:r>
                        <a:rPr lang="en-US" sz="2000" dirty="0"/>
                        <a:t>68%</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99.8%</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-177</a:t>
                      </a:r>
                    </a:p>
                  </a:txBody>
                  <a:tcPr/>
                </a:tc>
                <a:tc>
                  <a:txBody>
                    <a:bodyPr/>
                    <a:lstStyle/>
                    <a:p>
                      <a:pPr algn="r"/>
                      <a:r>
                        <a:rPr lang="en-US" sz="2000" dirty="0"/>
                        <a:t>-794</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+321</a:t>
                      </a:r>
                    </a:p>
                  </a:txBody>
                  <a:tcPr/>
                </a:tc>
                <a:tc>
                  <a:txBody>
                    <a:bodyPr/>
                    <a:lstStyle/>
                    <a:p>
                      <a:pPr algn="r"/>
                      <a:r>
                        <a:rPr lang="en-US" sz="2000" dirty="0"/>
                        <a:t>+331</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498</a:t>
                      </a:r>
                    </a:p>
                  </a:txBody>
                  <a:tcPr/>
                </a:tc>
                <a:tc>
                  <a:txBody>
                    <a:bodyPr/>
                    <a:lstStyle/>
                    <a:p>
                      <a:pPr algn="r"/>
                      <a:r>
                        <a:rPr lang="en-US" sz="2000" dirty="0"/>
                        <a:t>1125</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-7</a:t>
                      </a:r>
                    </a:p>
                  </a:txBody>
                  <a:tcPr/>
                </a:tc>
                <a:tc>
                  <a:txBody>
                    <a:bodyPr/>
                    <a:lstStyle/>
                    <a:p>
                      <a:pPr algn="r"/>
                      <a:r>
                        <a:rPr lang="en-US" sz="2000" dirty="0"/>
                        <a:t>-53</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-4 </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7" name="TextBox 6">
            <a:extLst>
              <a:ext uri="{FF2B5EF4-FFF2-40B4-BE49-F238E27FC236}">
                <a16:creationId xmlns:a16="http://schemas.microsoft.com/office/drawing/2014/main" id="{F5628180-D443-9014-DA1A-DBA837E1C215}"/>
              </a:ext>
            </a:extLst>
          </p:cNvPr>
          <p:cNvSpPr txBox="1"/>
          <p:nvPr/>
        </p:nvSpPr>
        <p:spPr>
          <a:xfrm>
            <a:off x="0" y="6492240"/>
            <a:ext cx="3566160" cy="369332"/>
          </a:xfrm>
          <a:prstGeom prst="rect">
            <a:avLst/>
          </a:prstGeom>
          <a:noFill/>
        </p:spPr>
        <p:txBody>
          <a:bodyPr wrap="square" rtlCol="0">
            <a:spAutoFit/>
          </a:bodyPr>
          <a:lstStyle/>
          <a:p>
            <a:pPr algn="ctr"/>
            <a:r>
              <a:rPr lang="en-US" b="1" i="1" dirty="0"/>
              <a:t>Statistics are for land areas only</a:t>
            </a:r>
          </a:p>
        </p:txBody>
      </p:sp>
    </p:spTree>
    <p:extLst>
      <p:ext uri="{BB962C8B-B14F-4D97-AF65-F5344CB8AC3E}">
        <p14:creationId xmlns:p14="http://schemas.microsoft.com/office/powerpoint/2010/main" val="134476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A077FB-6746-D4B4-F19F-FC71F9A46860}"/>
              </a:ext>
            </a:extLst>
          </p:cNvPr>
          <p:cNvPicPr>
            <a:picLocks noChangeAspect="1"/>
          </p:cNvPicPr>
          <p:nvPr/>
        </p:nvPicPr>
        <p:blipFill>
          <a:blip r:embed="rId3"/>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fld id="{FCA8DAF9-CFC1-344C-89B7-DCB2EBBDC673}" type="slidenum">
              <a:rPr lang="en-US" smtClean="0"/>
              <a:t>32</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38 zones (Alaska)</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375868019"/>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89%</a:t>
                      </a:r>
                    </a:p>
                  </a:txBody>
                  <a:tcPr/>
                </a:tc>
                <a:tc>
                  <a:txBody>
                    <a:bodyPr/>
                    <a:lstStyle/>
                    <a:p>
                      <a:pPr algn="r"/>
                      <a:r>
                        <a:rPr lang="en-US" sz="2000" dirty="0"/>
                        <a:t>93%</a:t>
                      </a:r>
                    </a:p>
                  </a:txBody>
                  <a:tcPr/>
                </a:tc>
                <a:tc>
                  <a:txBody>
                    <a:bodyPr/>
                    <a:lstStyle/>
                    <a:p>
                      <a:pPr algn="r"/>
                      <a:r>
                        <a:rPr lang="en-US" sz="2000" dirty="0"/>
                        <a:t>49%</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98%</a:t>
                      </a:r>
                    </a:p>
                  </a:txBody>
                  <a:tcPr/>
                </a:tc>
                <a:tc>
                  <a:txBody>
                    <a:bodyPr/>
                    <a:lstStyle/>
                    <a:p>
                      <a:pPr algn="r"/>
                      <a:r>
                        <a:rPr lang="en-US" sz="2000" dirty="0"/>
                        <a:t>99.7%</a:t>
                      </a:r>
                    </a:p>
                  </a:txBody>
                  <a:tcPr/>
                </a:tc>
                <a:tc>
                  <a:txBody>
                    <a:bodyPr/>
                    <a:lstStyle/>
                    <a:p>
                      <a:pPr algn="r"/>
                      <a:r>
                        <a:rPr lang="en-US" sz="2000" dirty="0"/>
                        <a:t>74%</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99.7%</a:t>
                      </a:r>
                    </a:p>
                  </a:txBody>
                  <a:tcPr/>
                </a:tc>
                <a:tc>
                  <a:txBody>
                    <a:bodyPr/>
                    <a:lstStyle/>
                    <a:p>
                      <a:pPr algn="r"/>
                      <a:r>
                        <a:rPr lang="en-US" sz="2000" dirty="0"/>
                        <a:t>100%</a:t>
                      </a:r>
                    </a:p>
                  </a:txBody>
                  <a:tcPr/>
                </a:tc>
                <a:tc>
                  <a:txBody>
                    <a:bodyPr/>
                    <a:lstStyle/>
                    <a:p>
                      <a:pPr algn="r"/>
                      <a:r>
                        <a:rPr lang="en-US" sz="2000" dirty="0"/>
                        <a:t>88%</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99.9%</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-59</a:t>
                      </a:r>
                    </a:p>
                  </a:txBody>
                  <a:tcPr/>
                </a:tc>
                <a:tc>
                  <a:txBody>
                    <a:bodyPr/>
                    <a:lstStyle/>
                    <a:p>
                      <a:pPr algn="r"/>
                      <a:r>
                        <a:rPr lang="en-US" sz="2000" dirty="0"/>
                        <a:t>-937</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+49</a:t>
                      </a:r>
                    </a:p>
                  </a:txBody>
                  <a:tcPr/>
                </a:tc>
                <a:tc>
                  <a:txBody>
                    <a:bodyPr/>
                    <a:lstStyle/>
                    <a:p>
                      <a:pPr algn="r"/>
                      <a:r>
                        <a:rPr lang="en-US" sz="2000" dirty="0"/>
                        <a:t>+190</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108</a:t>
                      </a:r>
                    </a:p>
                  </a:txBody>
                  <a:tcPr/>
                </a:tc>
                <a:tc>
                  <a:txBody>
                    <a:bodyPr/>
                    <a:lstStyle/>
                    <a:p>
                      <a:pPr algn="r"/>
                      <a:r>
                        <a:rPr lang="en-US" sz="2000" dirty="0"/>
                        <a:t>1127</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+0.4</a:t>
                      </a:r>
                    </a:p>
                  </a:txBody>
                  <a:tcPr/>
                </a:tc>
                <a:tc>
                  <a:txBody>
                    <a:bodyPr/>
                    <a:lstStyle/>
                    <a:p>
                      <a:pPr algn="r"/>
                      <a:r>
                        <a:rPr lang="en-US" sz="2000" dirty="0"/>
                        <a:t>-34</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-8 </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12" name="TextBox 11">
            <a:extLst>
              <a:ext uri="{FF2B5EF4-FFF2-40B4-BE49-F238E27FC236}">
                <a16:creationId xmlns:a16="http://schemas.microsoft.com/office/drawing/2014/main" id="{E4CB26A6-00D4-7C8B-9BC7-B642E1FD34C4}"/>
              </a:ext>
            </a:extLst>
          </p:cNvPr>
          <p:cNvSpPr txBox="1"/>
          <p:nvPr/>
        </p:nvSpPr>
        <p:spPr>
          <a:xfrm>
            <a:off x="0" y="6492240"/>
            <a:ext cx="3566160" cy="369332"/>
          </a:xfrm>
          <a:prstGeom prst="rect">
            <a:avLst/>
          </a:prstGeom>
          <a:noFill/>
        </p:spPr>
        <p:txBody>
          <a:bodyPr wrap="square" rtlCol="0">
            <a:spAutoFit/>
          </a:bodyPr>
          <a:lstStyle/>
          <a:p>
            <a:pPr algn="ctr"/>
            <a:r>
              <a:rPr lang="en-US" b="1" i="1" dirty="0"/>
              <a:t>Statistics are for land areas only</a:t>
            </a:r>
          </a:p>
        </p:txBody>
      </p:sp>
    </p:spTree>
    <p:extLst>
      <p:ext uri="{BB962C8B-B14F-4D97-AF65-F5344CB8AC3E}">
        <p14:creationId xmlns:p14="http://schemas.microsoft.com/office/powerpoint/2010/main" val="235159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DA04A8-E482-AE98-1978-496C6E98632B}"/>
              </a:ext>
            </a:extLst>
          </p:cNvPr>
          <p:cNvPicPr>
            <a:picLocks noChangeAspect="1"/>
          </p:cNvPicPr>
          <p:nvPr/>
        </p:nvPicPr>
        <p:blipFill>
          <a:blip r:embed="rId3"/>
          <a:stretch>
            <a:fillRect/>
          </a:stretch>
        </p:blipFill>
        <p:spPr>
          <a:xfrm>
            <a:off x="3535680" y="91440"/>
            <a:ext cx="8656320" cy="649224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fld id="{FCA8DAF9-CFC1-344C-89B7-DCB2EBBDC673}" type="slidenum">
              <a:rPr lang="en-US" smtClean="0"/>
              <a:t>33</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188720"/>
            <a:ext cx="3566160" cy="4845050"/>
          </a:xfrm>
        </p:spPr>
        <p:txBody>
          <a:bodyPr tIns="45720" bIns="45720" numCol="1">
            <a:normAutofit/>
          </a:bodyPr>
          <a:lstStyle/>
          <a:p>
            <a:pPr marL="0" indent="0">
              <a:lnSpc>
                <a:spcPct val="80000"/>
              </a:lnSpc>
              <a:spcBef>
                <a:spcPts val="600"/>
              </a:spcBef>
              <a:buNone/>
            </a:pPr>
            <a:r>
              <a:rPr lang="en-US" sz="2800" b="1" dirty="0"/>
              <a:t>45 zones (Alaska)</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4031619427"/>
              </p:ext>
            </p:extLst>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86%</a:t>
                      </a:r>
                    </a:p>
                  </a:txBody>
                  <a:tcPr/>
                </a:tc>
                <a:tc>
                  <a:txBody>
                    <a:bodyPr/>
                    <a:lstStyle/>
                    <a:p>
                      <a:pPr algn="r"/>
                      <a:r>
                        <a:rPr lang="en-US" sz="2000" dirty="0"/>
                        <a:t>85%</a:t>
                      </a:r>
                    </a:p>
                  </a:txBody>
                  <a:tcPr/>
                </a:tc>
                <a:tc>
                  <a:txBody>
                    <a:bodyPr/>
                    <a:lstStyle/>
                    <a:p>
                      <a:pPr algn="r"/>
                      <a:r>
                        <a:rPr lang="en-US" sz="2000" dirty="0"/>
                        <a:t>47%</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97%</a:t>
                      </a:r>
                    </a:p>
                  </a:txBody>
                  <a:tcPr/>
                </a:tc>
                <a:tc>
                  <a:txBody>
                    <a:bodyPr/>
                    <a:lstStyle/>
                    <a:p>
                      <a:pPr algn="r"/>
                      <a:r>
                        <a:rPr lang="en-US" sz="2000" dirty="0"/>
                        <a:t>98%</a:t>
                      </a:r>
                    </a:p>
                  </a:txBody>
                  <a:tcPr/>
                </a:tc>
                <a:tc>
                  <a:txBody>
                    <a:bodyPr/>
                    <a:lstStyle/>
                    <a:p>
                      <a:pPr algn="r"/>
                      <a:r>
                        <a:rPr lang="en-US" sz="2000" dirty="0"/>
                        <a:t>73%</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99.5%</a:t>
                      </a:r>
                    </a:p>
                  </a:txBody>
                  <a:tcPr/>
                </a:tc>
                <a:tc>
                  <a:txBody>
                    <a:bodyPr/>
                    <a:lstStyle/>
                    <a:p>
                      <a:pPr algn="r"/>
                      <a:r>
                        <a:rPr lang="en-US" sz="2000" dirty="0"/>
                        <a:t>99.7%</a:t>
                      </a:r>
                    </a:p>
                  </a:txBody>
                  <a:tcPr/>
                </a:tc>
                <a:tc>
                  <a:txBody>
                    <a:bodyPr/>
                    <a:lstStyle/>
                    <a:p>
                      <a:pPr algn="r"/>
                      <a:r>
                        <a:rPr lang="en-US" sz="2000" dirty="0"/>
                        <a:t>88%</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99.9%</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-60</a:t>
                      </a:r>
                    </a:p>
                  </a:txBody>
                  <a:tcPr/>
                </a:tc>
                <a:tc>
                  <a:txBody>
                    <a:bodyPr/>
                    <a:lstStyle/>
                    <a:p>
                      <a:pPr algn="r"/>
                      <a:r>
                        <a:rPr lang="en-US" sz="2000" dirty="0"/>
                        <a:t>-937</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+321</a:t>
                      </a:r>
                    </a:p>
                  </a:txBody>
                  <a:tcPr/>
                </a:tc>
                <a:tc>
                  <a:txBody>
                    <a:bodyPr/>
                    <a:lstStyle/>
                    <a:p>
                      <a:pPr algn="r"/>
                      <a:r>
                        <a:rPr lang="en-US" sz="2000" dirty="0"/>
                        <a:t>+335</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380</a:t>
                      </a:r>
                    </a:p>
                  </a:txBody>
                  <a:tcPr/>
                </a:tc>
                <a:tc>
                  <a:txBody>
                    <a:bodyPr/>
                    <a:lstStyle/>
                    <a:p>
                      <a:pPr algn="r"/>
                      <a:r>
                        <a:rPr lang="en-US" sz="2000" dirty="0"/>
                        <a:t>1272</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-3</a:t>
                      </a:r>
                    </a:p>
                  </a:txBody>
                  <a:tcPr/>
                </a:tc>
                <a:tc>
                  <a:txBody>
                    <a:bodyPr/>
                    <a:lstStyle/>
                    <a:p>
                      <a:pPr algn="r"/>
                      <a:r>
                        <a:rPr lang="en-US" sz="2000" dirty="0"/>
                        <a:t>-35</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-10 </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7" name="TextBox 6">
            <a:extLst>
              <a:ext uri="{FF2B5EF4-FFF2-40B4-BE49-F238E27FC236}">
                <a16:creationId xmlns:a16="http://schemas.microsoft.com/office/drawing/2014/main" id="{D9E5FA1E-A470-021D-C8DC-C60B972C8C96}"/>
              </a:ext>
            </a:extLst>
          </p:cNvPr>
          <p:cNvSpPr txBox="1"/>
          <p:nvPr/>
        </p:nvSpPr>
        <p:spPr>
          <a:xfrm>
            <a:off x="0" y="6492240"/>
            <a:ext cx="3566160" cy="369332"/>
          </a:xfrm>
          <a:prstGeom prst="rect">
            <a:avLst/>
          </a:prstGeom>
          <a:noFill/>
        </p:spPr>
        <p:txBody>
          <a:bodyPr wrap="square" rtlCol="0">
            <a:spAutoFit/>
          </a:bodyPr>
          <a:lstStyle/>
          <a:p>
            <a:pPr algn="ctr"/>
            <a:r>
              <a:rPr lang="en-US" b="1" i="1" dirty="0"/>
              <a:t>Statistics are for land areas only</a:t>
            </a:r>
          </a:p>
        </p:txBody>
      </p:sp>
    </p:spTree>
    <p:extLst>
      <p:ext uri="{BB962C8B-B14F-4D97-AF65-F5344CB8AC3E}">
        <p14:creationId xmlns:p14="http://schemas.microsoft.com/office/powerpoint/2010/main" val="42267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4C6BBC-948C-9A17-9E7E-3D59F7E86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566160" cy="1006475"/>
          </a:xfrm>
        </p:spPr>
        <p:txBody>
          <a:bodyPr tIns="45720" bIns="45720" anchor="t" anchorCtr="0">
            <a:normAutofit/>
          </a:bodyPr>
          <a:lstStyle/>
          <a:p>
            <a:r>
              <a:rPr lang="en-US" sz="3200" b="1"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39" y="1188720"/>
            <a:ext cx="3556733" cy="4845050"/>
          </a:xfrm>
        </p:spPr>
        <p:txBody>
          <a:bodyPr tIns="45720" bIns="45720" numCol="1">
            <a:normAutofit/>
          </a:bodyPr>
          <a:lstStyle/>
          <a:p>
            <a:pPr marL="0" indent="0">
              <a:lnSpc>
                <a:spcPct val="80000"/>
              </a:lnSpc>
              <a:spcBef>
                <a:spcPts val="600"/>
              </a:spcBef>
              <a:buNone/>
            </a:pPr>
            <a:r>
              <a:rPr lang="en-US" sz="2800" b="1" dirty="0"/>
              <a:t>10 zones (Alaska)</a:t>
            </a:r>
          </a:p>
          <a:p>
            <a:pPr marL="0" indent="0">
              <a:lnSpc>
                <a:spcPct val="80000"/>
              </a:lnSpc>
              <a:spcBef>
                <a:spcPts val="600"/>
              </a:spcBef>
              <a:buNone/>
            </a:pPr>
            <a:r>
              <a:rPr lang="en-US" sz="20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91440" y="1920240"/>
          <a:ext cx="3474720" cy="4358640"/>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2285974399"/>
                    </a:ext>
                  </a:extLst>
                </a:gridCol>
                <a:gridCol w="868680">
                  <a:extLst>
                    <a:ext uri="{9D8B030D-6E8A-4147-A177-3AD203B41FA5}">
                      <a16:colId xmlns:a16="http://schemas.microsoft.com/office/drawing/2014/main" val="3565563844"/>
                    </a:ext>
                  </a:extLst>
                </a:gridCol>
                <a:gridCol w="868680">
                  <a:extLst>
                    <a:ext uri="{9D8B030D-6E8A-4147-A177-3AD203B41FA5}">
                      <a16:colId xmlns:a16="http://schemas.microsoft.com/office/drawing/2014/main" val="2225808953"/>
                    </a:ext>
                  </a:extLst>
                </a:gridCol>
                <a:gridCol w="868680">
                  <a:extLst>
                    <a:ext uri="{9D8B030D-6E8A-4147-A177-3AD203B41FA5}">
                      <a16:colId xmlns:a16="http://schemas.microsoft.com/office/drawing/2014/main" val="3812511783"/>
                    </a:ext>
                  </a:extLst>
                </a:gridCol>
              </a:tblGrid>
              <a:tr h="370840">
                <a:tc>
                  <a:txBody>
                    <a:bodyPr/>
                    <a:lstStyle/>
                    <a:p>
                      <a:pPr algn="ctr"/>
                      <a:r>
                        <a:rPr lang="en-US" sz="2000" dirty="0" err="1"/>
                        <a:t>Distor</a:t>
                      </a:r>
                      <a:endParaRPr lang="en-US" sz="2000" dirty="0"/>
                    </a:p>
                  </a:txBody>
                  <a:tcPr/>
                </a:tc>
                <a:tc>
                  <a:txBody>
                    <a:bodyPr/>
                    <a:lstStyle/>
                    <a:p>
                      <a:pPr algn="ctr"/>
                      <a:r>
                        <a:rPr lang="en-US" sz="2000" dirty="0"/>
                        <a:t>Pop</a:t>
                      </a:r>
                    </a:p>
                  </a:txBody>
                  <a:tcPr/>
                </a:tc>
                <a:tc>
                  <a:txBody>
                    <a:bodyPr/>
                    <a:lstStyle/>
                    <a:p>
                      <a:pPr algn="ctr"/>
                      <a:r>
                        <a:rPr lang="en-US" sz="2000" dirty="0"/>
                        <a:t>Cities</a:t>
                      </a:r>
                    </a:p>
                  </a:txBody>
                  <a:tcPr/>
                </a:tc>
                <a:tc>
                  <a:txBody>
                    <a:bodyPr/>
                    <a:lstStyle/>
                    <a:p>
                      <a:pPr algn="ctr"/>
                      <a:r>
                        <a:rPr lang="en-US" sz="2000" dirty="0"/>
                        <a:t>Area</a:t>
                      </a:r>
                    </a:p>
                  </a:txBody>
                  <a:tcPr/>
                </a:tc>
                <a:extLst>
                  <a:ext uri="{0D108BD9-81ED-4DB2-BD59-A6C34878D82A}">
                    <a16:rowId xmlns:a16="http://schemas.microsoft.com/office/drawing/2014/main" val="3831103758"/>
                  </a:ext>
                </a:extLst>
              </a:tr>
              <a:tr h="370840">
                <a:tc>
                  <a:txBody>
                    <a:bodyPr/>
                    <a:lstStyle/>
                    <a:p>
                      <a:pPr algn="r"/>
                      <a:r>
                        <a:rPr lang="en-US" sz="2000" b="1" dirty="0"/>
                        <a:t>±20</a:t>
                      </a:r>
                      <a:endParaRPr lang="en-US" sz="2000" dirty="0"/>
                    </a:p>
                  </a:txBody>
                  <a:tcPr/>
                </a:tc>
                <a:tc>
                  <a:txBody>
                    <a:bodyPr/>
                    <a:lstStyle/>
                    <a:p>
                      <a:pPr algn="r"/>
                      <a:r>
                        <a:rPr lang="en-US" sz="2000" dirty="0"/>
                        <a:t>4%</a:t>
                      </a:r>
                    </a:p>
                  </a:txBody>
                  <a:tcPr/>
                </a:tc>
                <a:tc>
                  <a:txBody>
                    <a:bodyPr/>
                    <a:lstStyle/>
                    <a:p>
                      <a:pPr algn="r"/>
                      <a:r>
                        <a:rPr lang="en-US" sz="2000" dirty="0"/>
                        <a:t>10%</a:t>
                      </a:r>
                    </a:p>
                  </a:txBody>
                  <a:tcPr/>
                </a:tc>
                <a:tc>
                  <a:txBody>
                    <a:bodyPr/>
                    <a:lstStyle/>
                    <a:p>
                      <a:pPr algn="r"/>
                      <a:r>
                        <a:rPr lang="en-US" sz="2000" dirty="0"/>
                        <a:t>4%</a:t>
                      </a:r>
                    </a:p>
                  </a:txBody>
                  <a:tcPr/>
                </a:tc>
                <a:extLst>
                  <a:ext uri="{0D108BD9-81ED-4DB2-BD59-A6C34878D82A}">
                    <a16:rowId xmlns:a16="http://schemas.microsoft.com/office/drawing/2014/main" val="1223376906"/>
                  </a:ext>
                </a:extLst>
              </a:tr>
              <a:tr h="370840">
                <a:tc>
                  <a:txBody>
                    <a:bodyPr/>
                    <a:lstStyle/>
                    <a:p>
                      <a:pPr algn="r"/>
                      <a:r>
                        <a:rPr lang="en-US" sz="2000" b="1" dirty="0"/>
                        <a:t>±50</a:t>
                      </a:r>
                      <a:endParaRPr lang="en-US" sz="2000" dirty="0"/>
                    </a:p>
                  </a:txBody>
                  <a:tcPr/>
                </a:tc>
                <a:tc>
                  <a:txBody>
                    <a:bodyPr/>
                    <a:lstStyle/>
                    <a:p>
                      <a:pPr algn="r"/>
                      <a:r>
                        <a:rPr lang="en-US" sz="2000" dirty="0"/>
                        <a:t>16%</a:t>
                      </a:r>
                    </a:p>
                  </a:txBody>
                  <a:tcPr/>
                </a:tc>
                <a:tc>
                  <a:txBody>
                    <a:bodyPr/>
                    <a:lstStyle/>
                    <a:p>
                      <a:pPr algn="r"/>
                      <a:r>
                        <a:rPr lang="en-US" sz="2000" dirty="0"/>
                        <a:t>23%</a:t>
                      </a:r>
                    </a:p>
                  </a:txBody>
                  <a:tcPr/>
                </a:tc>
                <a:tc>
                  <a:txBody>
                    <a:bodyPr/>
                    <a:lstStyle/>
                    <a:p>
                      <a:pPr algn="r"/>
                      <a:r>
                        <a:rPr lang="en-US" sz="2000" dirty="0"/>
                        <a:t>11%</a:t>
                      </a:r>
                    </a:p>
                  </a:txBody>
                  <a:tcPr/>
                </a:tc>
                <a:extLst>
                  <a:ext uri="{0D108BD9-81ED-4DB2-BD59-A6C34878D82A}">
                    <a16:rowId xmlns:a16="http://schemas.microsoft.com/office/drawing/2014/main" val="2336405844"/>
                  </a:ext>
                </a:extLst>
              </a:tr>
              <a:tr h="370840">
                <a:tc>
                  <a:txBody>
                    <a:bodyPr/>
                    <a:lstStyle/>
                    <a:p>
                      <a:pPr algn="r"/>
                      <a:r>
                        <a:rPr lang="en-US" sz="2000" b="1" dirty="0"/>
                        <a:t>±100</a:t>
                      </a:r>
                      <a:endParaRPr lang="en-US" sz="2000" dirty="0"/>
                    </a:p>
                  </a:txBody>
                  <a:tcPr/>
                </a:tc>
                <a:tc>
                  <a:txBody>
                    <a:bodyPr/>
                    <a:lstStyle/>
                    <a:p>
                      <a:pPr algn="r"/>
                      <a:r>
                        <a:rPr lang="en-US" sz="2000" dirty="0"/>
                        <a:t>40%</a:t>
                      </a:r>
                    </a:p>
                  </a:txBody>
                  <a:tcPr/>
                </a:tc>
                <a:tc>
                  <a:txBody>
                    <a:bodyPr/>
                    <a:lstStyle/>
                    <a:p>
                      <a:pPr algn="r"/>
                      <a:r>
                        <a:rPr lang="en-US" sz="2000" dirty="0"/>
                        <a:t>62%</a:t>
                      </a:r>
                    </a:p>
                  </a:txBody>
                  <a:tcPr/>
                </a:tc>
                <a:tc>
                  <a:txBody>
                    <a:bodyPr/>
                    <a:lstStyle/>
                    <a:p>
                      <a:pPr algn="r"/>
                      <a:r>
                        <a:rPr lang="en-US" sz="2000" dirty="0"/>
                        <a:t>36%</a:t>
                      </a:r>
                    </a:p>
                  </a:txBody>
                  <a:tcPr/>
                </a:tc>
                <a:extLst>
                  <a:ext uri="{0D108BD9-81ED-4DB2-BD59-A6C34878D82A}">
                    <a16:rowId xmlns:a16="http://schemas.microsoft.com/office/drawing/2014/main" val="537786564"/>
                  </a:ext>
                </a:extLst>
              </a:tr>
              <a:tr h="370840">
                <a:tc>
                  <a:txBody>
                    <a:bodyPr/>
                    <a:lstStyle/>
                    <a:p>
                      <a:pPr algn="r"/>
                      <a:r>
                        <a:rPr lang="en-US" sz="2000" b="1" dirty="0"/>
                        <a:t>±400</a:t>
                      </a:r>
                      <a:endParaRPr lang="en-US" sz="2000" dirty="0"/>
                    </a:p>
                  </a:txBody>
                  <a:tcPr/>
                </a:tc>
                <a:tc>
                  <a:txBody>
                    <a:bodyPr/>
                    <a:lstStyle/>
                    <a:p>
                      <a:pPr algn="r"/>
                      <a:r>
                        <a:rPr lang="en-US" sz="2000" dirty="0"/>
                        <a:t>100%</a:t>
                      </a:r>
                    </a:p>
                  </a:txBody>
                  <a:tcPr/>
                </a:tc>
                <a:tc>
                  <a:txBody>
                    <a:bodyPr/>
                    <a:lstStyle/>
                    <a:p>
                      <a:pPr algn="r"/>
                      <a:r>
                        <a:rPr lang="en-US" sz="2000" dirty="0"/>
                        <a:t>100%</a:t>
                      </a:r>
                    </a:p>
                  </a:txBody>
                  <a:tcPr/>
                </a:tc>
                <a:tc>
                  <a:txBody>
                    <a:bodyPr/>
                    <a:lstStyle/>
                    <a:p>
                      <a:pPr algn="r"/>
                      <a:r>
                        <a:rPr lang="en-US" sz="2000" dirty="0"/>
                        <a:t>99.1%</a:t>
                      </a:r>
                    </a:p>
                  </a:txBody>
                  <a:tcPr/>
                </a:tc>
                <a:extLst>
                  <a:ext uri="{0D108BD9-81ED-4DB2-BD59-A6C34878D82A}">
                    <a16:rowId xmlns:a16="http://schemas.microsoft.com/office/drawing/2014/main" val="1583499600"/>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1" dirty="0"/>
                        <a:t>City and area statistics (ppm):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370840">
                <a:tc>
                  <a:txBody>
                    <a:bodyPr/>
                    <a:lstStyle/>
                    <a:p>
                      <a:endParaRPr lang="en-US" sz="2000" dirty="0"/>
                    </a:p>
                  </a:txBody>
                  <a:tcPr/>
                </a:tc>
                <a:tc>
                  <a:txBody>
                    <a:bodyPr/>
                    <a:lstStyle/>
                    <a:p>
                      <a:pPr algn="r"/>
                      <a:r>
                        <a:rPr lang="en-US" sz="2000" b="1" dirty="0"/>
                        <a:t>Min</a:t>
                      </a:r>
                    </a:p>
                  </a:txBody>
                  <a:tcPr/>
                </a:tc>
                <a:tc>
                  <a:txBody>
                    <a:bodyPr/>
                    <a:lstStyle/>
                    <a:p>
                      <a:pPr algn="r"/>
                      <a:r>
                        <a:rPr lang="en-US" sz="2000" dirty="0"/>
                        <a:t>-263</a:t>
                      </a:r>
                    </a:p>
                  </a:txBody>
                  <a:tcPr/>
                </a:tc>
                <a:tc>
                  <a:txBody>
                    <a:bodyPr/>
                    <a:lstStyle/>
                    <a:p>
                      <a:pPr algn="r"/>
                      <a:r>
                        <a:rPr lang="en-US" sz="2000" dirty="0"/>
                        <a:t>-967</a:t>
                      </a:r>
                    </a:p>
                  </a:txBody>
                  <a:tcPr/>
                </a:tc>
                <a:extLst>
                  <a:ext uri="{0D108BD9-81ED-4DB2-BD59-A6C34878D82A}">
                    <a16:rowId xmlns:a16="http://schemas.microsoft.com/office/drawing/2014/main" val="2383593542"/>
                  </a:ext>
                </a:extLst>
              </a:tr>
              <a:tr h="370840">
                <a:tc>
                  <a:txBody>
                    <a:bodyPr/>
                    <a:lstStyle/>
                    <a:p>
                      <a:endParaRPr lang="en-US" sz="2000"/>
                    </a:p>
                  </a:txBody>
                  <a:tcPr/>
                </a:tc>
                <a:tc>
                  <a:txBody>
                    <a:bodyPr/>
                    <a:lstStyle/>
                    <a:p>
                      <a:pPr algn="r"/>
                      <a:r>
                        <a:rPr lang="en-US" sz="2000" b="1" dirty="0"/>
                        <a:t>Max</a:t>
                      </a:r>
                    </a:p>
                  </a:txBody>
                  <a:tcPr/>
                </a:tc>
                <a:tc>
                  <a:txBody>
                    <a:bodyPr/>
                    <a:lstStyle/>
                    <a:p>
                      <a:pPr algn="r"/>
                      <a:r>
                        <a:rPr lang="en-US" sz="2000" dirty="0"/>
                        <a:t>+86</a:t>
                      </a:r>
                    </a:p>
                  </a:txBody>
                  <a:tcPr/>
                </a:tc>
                <a:tc>
                  <a:txBody>
                    <a:bodyPr/>
                    <a:lstStyle/>
                    <a:p>
                      <a:pPr algn="r"/>
                      <a:r>
                        <a:rPr lang="en-US" sz="2000" dirty="0"/>
                        <a:t>+342</a:t>
                      </a:r>
                    </a:p>
                  </a:txBody>
                  <a:tcPr/>
                </a:tc>
                <a:extLst>
                  <a:ext uri="{0D108BD9-81ED-4DB2-BD59-A6C34878D82A}">
                    <a16:rowId xmlns:a16="http://schemas.microsoft.com/office/drawing/2014/main" val="1849227157"/>
                  </a:ext>
                </a:extLst>
              </a:tr>
              <a:tr h="370840">
                <a:tc>
                  <a:txBody>
                    <a:bodyPr/>
                    <a:lstStyle/>
                    <a:p>
                      <a:endParaRPr lang="en-US" sz="2000"/>
                    </a:p>
                  </a:txBody>
                  <a:tcPr/>
                </a:tc>
                <a:tc>
                  <a:txBody>
                    <a:bodyPr/>
                    <a:lstStyle/>
                    <a:p>
                      <a:pPr algn="r"/>
                      <a:r>
                        <a:rPr lang="en-US" sz="2000" b="1" dirty="0"/>
                        <a:t>Range</a:t>
                      </a:r>
                    </a:p>
                  </a:txBody>
                  <a:tcPr/>
                </a:tc>
                <a:tc>
                  <a:txBody>
                    <a:bodyPr/>
                    <a:lstStyle/>
                    <a:p>
                      <a:pPr algn="r"/>
                      <a:r>
                        <a:rPr lang="en-US" sz="2000" dirty="0"/>
                        <a:t>349</a:t>
                      </a:r>
                    </a:p>
                  </a:txBody>
                  <a:tcPr/>
                </a:tc>
                <a:tc>
                  <a:txBody>
                    <a:bodyPr/>
                    <a:lstStyle/>
                    <a:p>
                      <a:pPr algn="r"/>
                      <a:r>
                        <a:rPr lang="en-US" sz="2000" dirty="0"/>
                        <a:t>1308</a:t>
                      </a:r>
                    </a:p>
                  </a:txBody>
                  <a:tcPr/>
                </a:tc>
                <a:extLst>
                  <a:ext uri="{0D108BD9-81ED-4DB2-BD59-A6C34878D82A}">
                    <a16:rowId xmlns:a16="http://schemas.microsoft.com/office/drawing/2014/main" val="1143360944"/>
                  </a:ext>
                </a:extLst>
              </a:tr>
              <a:tr h="370840">
                <a:tc>
                  <a:txBody>
                    <a:bodyPr/>
                    <a:lstStyle/>
                    <a:p>
                      <a:endParaRPr lang="en-US" sz="2000"/>
                    </a:p>
                  </a:txBody>
                  <a:tcPr/>
                </a:tc>
                <a:tc>
                  <a:txBody>
                    <a:bodyPr/>
                    <a:lstStyle/>
                    <a:p>
                      <a:pPr algn="r"/>
                      <a:r>
                        <a:rPr lang="en-US" sz="2000" b="1" dirty="0"/>
                        <a:t>Mean</a:t>
                      </a:r>
                    </a:p>
                  </a:txBody>
                  <a:tcPr/>
                </a:tc>
                <a:tc>
                  <a:txBody>
                    <a:bodyPr/>
                    <a:lstStyle/>
                    <a:p>
                      <a:pPr algn="r"/>
                      <a:r>
                        <a:rPr lang="en-US" sz="2000" dirty="0"/>
                        <a:t>-83</a:t>
                      </a:r>
                    </a:p>
                  </a:txBody>
                  <a:tcPr/>
                </a:tc>
                <a:tc>
                  <a:txBody>
                    <a:bodyPr/>
                    <a:lstStyle/>
                    <a:p>
                      <a:pPr algn="r"/>
                      <a:r>
                        <a:rPr lang="en-US" sz="2000" dirty="0"/>
                        <a:t>-135</a:t>
                      </a:r>
                    </a:p>
                  </a:txBody>
                  <a:tcPr/>
                </a:tc>
                <a:extLst>
                  <a:ext uri="{0D108BD9-81ED-4DB2-BD59-A6C34878D82A}">
                    <a16:rowId xmlns:a16="http://schemas.microsoft.com/office/drawing/2014/main" val="2556979924"/>
                  </a:ext>
                </a:extLst>
              </a:tr>
              <a:tr h="37084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t>Mean weighted by pop = -92</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461FAC2B-B796-D675-75B2-3C20084F04A9}"/>
              </a:ext>
            </a:extLst>
          </p:cNvPr>
          <p:cNvSpPr txBox="1">
            <a:spLocks/>
          </p:cNvSpPr>
          <p:nvPr/>
        </p:nvSpPr>
        <p:spPr>
          <a:xfrm>
            <a:off x="9144000" y="649224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600" smtClean="0">
                <a:solidFill>
                  <a:schemeClr val="bg1">
                    <a:lumMod val="50000"/>
                  </a:schemeClr>
                </a:solidFill>
              </a:rPr>
              <a:pPr algn="r"/>
              <a:t>34</a:t>
            </a:fld>
            <a:endParaRPr lang="en-US" sz="1600" dirty="0">
              <a:solidFill>
                <a:schemeClr val="bg1">
                  <a:lumMod val="50000"/>
                </a:schemeClr>
              </a:solidFill>
            </a:endParaRPr>
          </a:p>
        </p:txBody>
      </p:sp>
      <p:sp>
        <p:nvSpPr>
          <p:cNvPr id="2" name="TextBox 1">
            <a:extLst>
              <a:ext uri="{FF2B5EF4-FFF2-40B4-BE49-F238E27FC236}">
                <a16:creationId xmlns:a16="http://schemas.microsoft.com/office/drawing/2014/main" id="{78B6E348-0976-E7B1-EBE1-295C409BF20B}"/>
              </a:ext>
            </a:extLst>
          </p:cNvPr>
          <p:cNvSpPr txBox="1"/>
          <p:nvPr/>
        </p:nvSpPr>
        <p:spPr>
          <a:xfrm>
            <a:off x="0" y="6492240"/>
            <a:ext cx="3566160" cy="369332"/>
          </a:xfrm>
          <a:prstGeom prst="rect">
            <a:avLst/>
          </a:prstGeom>
          <a:noFill/>
        </p:spPr>
        <p:txBody>
          <a:bodyPr wrap="square" rtlCol="0">
            <a:spAutoFit/>
          </a:bodyPr>
          <a:lstStyle/>
          <a:p>
            <a:pPr algn="ctr"/>
            <a:r>
              <a:rPr lang="en-US" b="1" i="1" dirty="0"/>
              <a:t>Statistics are for land areas only</a:t>
            </a:r>
          </a:p>
        </p:txBody>
      </p:sp>
    </p:spTree>
    <p:extLst>
      <p:ext uri="{BB962C8B-B14F-4D97-AF65-F5344CB8AC3E}">
        <p14:creationId xmlns:p14="http://schemas.microsoft.com/office/powerpoint/2010/main" val="374935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lstStyle/>
          <a:p>
            <a:r>
              <a:rPr lang="en-US" b="1" dirty="0">
                <a:solidFill>
                  <a:schemeClr val="tx2"/>
                </a:solidFill>
              </a:rPr>
              <a:t>About the timing of it all…</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p:txBody>
          <a:bodyPr>
            <a:normAutofit/>
          </a:bodyPr>
          <a:lstStyle/>
          <a:p>
            <a:r>
              <a:rPr lang="en-US" b="1" dirty="0"/>
              <a:t>Timeline</a:t>
            </a:r>
          </a:p>
          <a:p>
            <a:pPr lvl="1"/>
            <a:r>
              <a:rPr lang="en-US" dirty="0"/>
              <a:t>Complete review of stakeholder submittals (DONE)</a:t>
            </a:r>
          </a:p>
          <a:p>
            <a:pPr lvl="1"/>
            <a:r>
              <a:rPr lang="en-US" dirty="0"/>
              <a:t>Late 2022-Early 2023:  Preliminary designs for stakeholder review</a:t>
            </a:r>
          </a:p>
          <a:p>
            <a:pPr lvl="1"/>
            <a:r>
              <a:rPr lang="en-US" dirty="0"/>
              <a:t>Mid-2023:  Finalize all zone designs</a:t>
            </a:r>
          </a:p>
          <a:p>
            <a:r>
              <a:rPr lang="en-US" b="1" dirty="0"/>
              <a:t>Other things in 2023</a:t>
            </a:r>
            <a:endParaRPr lang="en-US" i="1" dirty="0"/>
          </a:p>
          <a:p>
            <a:pPr lvl="1"/>
            <a:r>
              <a:rPr lang="en-US" dirty="0"/>
              <a:t>Provide machine-readable definitions</a:t>
            </a:r>
          </a:p>
          <a:p>
            <a:pPr lvl="1"/>
            <a:r>
              <a:rPr lang="en-US" dirty="0"/>
              <a:t>Modify NGS algorithms (e.g., 1-parallel Lambert)</a:t>
            </a:r>
          </a:p>
          <a:p>
            <a:pPr lvl="1"/>
            <a:r>
              <a:rPr lang="en-US" dirty="0"/>
              <a:t>Document new projection algorithms</a:t>
            </a:r>
          </a:p>
          <a:p>
            <a:r>
              <a:rPr lang="en-US" b="1" dirty="0"/>
              <a:t>Release with rollout of modernized NSRS</a:t>
            </a:r>
          </a:p>
          <a:p>
            <a:pPr lvl="1"/>
            <a:r>
              <a:rPr lang="en-US" dirty="0"/>
              <a:t>Final definitions available by late 2023</a:t>
            </a:r>
            <a:endParaRPr lang="en-US" i="1" dirty="0"/>
          </a:p>
          <a:p>
            <a:pPr lvl="1"/>
            <a:r>
              <a:rPr lang="en-US" dirty="0"/>
              <a:t>Release with new “datums” in 2025</a:t>
            </a:r>
          </a:p>
        </p:txBody>
      </p:sp>
      <p:sp>
        <p:nvSpPr>
          <p:cNvPr id="4" name="Slide Number Placeholder 1">
            <a:extLst>
              <a:ext uri="{FF2B5EF4-FFF2-40B4-BE49-F238E27FC236}">
                <a16:creationId xmlns:a16="http://schemas.microsoft.com/office/drawing/2014/main" id="{CEA3F119-C038-6A65-7E9F-E7F8B7C86852}"/>
              </a:ext>
            </a:extLst>
          </p:cNvPr>
          <p:cNvSpPr>
            <a:spLocks noGrp="1"/>
          </p:cNvSpPr>
          <p:nvPr>
            <p:ph type="sldNum" sz="quarter" idx="12"/>
          </p:nvPr>
        </p:nvSpPr>
        <p:spPr>
          <a:xfrm>
            <a:off x="9144000" y="6489700"/>
            <a:ext cx="2743200" cy="365125"/>
          </a:xfrm>
        </p:spPr>
        <p:txBody>
          <a:bodyPr/>
          <a:lstStyle/>
          <a:p>
            <a:pPr defTabSz="914400">
              <a:defRPr/>
            </a:pPr>
            <a:fld id="{18F78EF0-46D9-49D1-A73D-CC3C5E0924CA}" type="slidenum">
              <a:rPr lang="en-US">
                <a:latin typeface="Calibri"/>
              </a:rPr>
              <a:pPr defTabSz="914400">
                <a:defRPr/>
              </a:pPr>
              <a:t>35</a:t>
            </a:fld>
            <a:endParaRPr lang="en-US" dirty="0">
              <a:latin typeface="Calibri"/>
            </a:endParaRPr>
          </a:p>
        </p:txBody>
      </p:sp>
      <p:sp>
        <p:nvSpPr>
          <p:cNvPr id="5" name="Rectangle 4">
            <a:extLst>
              <a:ext uri="{FF2B5EF4-FFF2-40B4-BE49-F238E27FC236}">
                <a16:creationId xmlns:a16="http://schemas.microsoft.com/office/drawing/2014/main" id="{1CD5C880-2B66-F9E7-2780-4DB9B7D1EBF6}"/>
              </a:ext>
            </a:extLst>
          </p:cNvPr>
          <p:cNvSpPr/>
          <p:nvPr/>
        </p:nvSpPr>
        <p:spPr>
          <a:xfrm rot="20193485">
            <a:off x="8141573" y="3109123"/>
            <a:ext cx="2922595" cy="2246769"/>
          </a:xfrm>
          <a:prstGeom prst="rect">
            <a:avLst/>
          </a:prstGeom>
          <a:noFill/>
        </p:spPr>
        <p:txBody>
          <a:bodyPr wrap="none" lIns="91440" tIns="45720" rIns="91440" bIns="45720">
            <a:spAutoFit/>
          </a:bodyPr>
          <a:lstStyle/>
          <a:p>
            <a:pPr algn="ctr" defTabSz="914400"/>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400"/>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Tree>
    <p:extLst>
      <p:ext uri="{BB962C8B-B14F-4D97-AF65-F5344CB8AC3E}">
        <p14:creationId xmlns:p14="http://schemas.microsoft.com/office/powerpoint/2010/main" val="22660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7319B-6F33-21EA-3D8E-F565F49C7799}"/>
              </a:ext>
            </a:extLst>
          </p:cNvPr>
          <p:cNvSpPr>
            <a:spLocks noGrp="1"/>
          </p:cNvSpPr>
          <p:nvPr>
            <p:ph type="sldNum" sz="quarter" idx="12"/>
          </p:nvPr>
        </p:nvSpPr>
        <p:spPr/>
        <p:txBody>
          <a:bodyPr/>
          <a:lstStyle/>
          <a:p>
            <a:fld id="{FCA8DAF9-CFC1-344C-89B7-DCB2EBBDC673}" type="slidenum">
              <a:rPr lang="en-US" smtClean="0"/>
              <a:pPr/>
              <a:t>36</a:t>
            </a:fld>
            <a:endParaRPr lang="en-US" dirty="0"/>
          </a:p>
        </p:txBody>
      </p:sp>
      <p:sp>
        <p:nvSpPr>
          <p:cNvPr id="3" name="Title 2">
            <a:extLst>
              <a:ext uri="{FF2B5EF4-FFF2-40B4-BE49-F238E27FC236}">
                <a16:creationId xmlns:a16="http://schemas.microsoft.com/office/drawing/2014/main" id="{103B71DB-E054-3C0B-9D03-93E9B10FBD5F}"/>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85326F92-22F6-A454-7422-EC05A5354EB0}"/>
              </a:ext>
            </a:extLst>
          </p:cNvPr>
          <p:cNvSpPr>
            <a:spLocks noGrp="1"/>
          </p:cNvSpPr>
          <p:nvPr>
            <p:ph idx="1"/>
          </p:nvPr>
        </p:nvSpPr>
        <p:spPr/>
        <p:txBody>
          <a:bodyPr/>
          <a:lstStyle/>
          <a:p>
            <a:pPr marL="0" indent="0">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Did you know that the U.S. survey foot will be retired (“deprecated”) on December 31, 2022?</a:t>
            </a:r>
          </a:p>
        </p:txBody>
      </p:sp>
      <p:pic>
        <p:nvPicPr>
          <p:cNvPr id="6" name="Picture 5">
            <a:extLst>
              <a:ext uri="{FF2B5EF4-FFF2-40B4-BE49-F238E27FC236}">
                <a16:creationId xmlns:a16="http://schemas.microsoft.com/office/drawing/2014/main" id="{92A06777-AB4B-99BE-0E15-E89F4F0AD2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200" y="2377440"/>
            <a:ext cx="10254615" cy="2133600"/>
          </a:xfrm>
          <a:prstGeom prst="rect">
            <a:avLst/>
          </a:prstGeom>
        </p:spPr>
      </p:pic>
    </p:spTree>
    <p:extLst>
      <p:ext uri="{BB962C8B-B14F-4D97-AF65-F5344CB8AC3E}">
        <p14:creationId xmlns:p14="http://schemas.microsoft.com/office/powerpoint/2010/main" val="7559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CBEF1C-2C55-CBA6-2DB7-E8E63198D0B6}"/>
              </a:ext>
            </a:extLst>
          </p:cNvPr>
          <p:cNvSpPr>
            <a:spLocks noGrp="1"/>
          </p:cNvSpPr>
          <p:nvPr>
            <p:ph type="sldNum" sz="quarter" idx="12"/>
          </p:nvPr>
        </p:nvSpPr>
        <p:spPr/>
        <p:txBody>
          <a:bodyPr/>
          <a:lstStyle/>
          <a:p>
            <a:fld id="{FCA8DAF9-CFC1-344C-89B7-DCB2EBBDC673}" type="slidenum">
              <a:rPr lang="en-US" smtClean="0"/>
              <a:pPr/>
              <a:t>37</a:t>
            </a:fld>
            <a:endParaRPr lang="en-US" dirty="0"/>
          </a:p>
        </p:txBody>
      </p:sp>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472440" y="443158"/>
            <a:ext cx="11247120" cy="914400"/>
          </a:xfrm>
        </p:spPr>
        <p:txBody>
          <a:bodyPr/>
          <a:lstStyle/>
          <a:p>
            <a:pPr algn="ctr"/>
            <a:r>
              <a:rPr lang="en-US" dirty="0"/>
              <a:t>A tale of two feet</a:t>
            </a:r>
          </a:p>
        </p:txBody>
      </p:sp>
      <p:pic>
        <p:nvPicPr>
          <p:cNvPr id="4" name="Picture 2" descr="http://annerussellart.com/newimages/Twoleftfeet.jpg">
            <a:extLst>
              <a:ext uri="{FF2B5EF4-FFF2-40B4-BE49-F238E27FC236}">
                <a16:creationId xmlns:a16="http://schemas.microsoft.com/office/drawing/2014/main" id="{8B13C448-F2A1-7F42-E3FF-A7E5127B3A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4895" t="36137" r="15603" b="1"/>
          <a:stretch/>
        </p:blipFill>
        <p:spPr bwMode="auto">
          <a:xfrm>
            <a:off x="9550105" y="0"/>
            <a:ext cx="2651760" cy="3068361"/>
          </a:xfrm>
          <a:prstGeom prst="rect">
            <a:avLst/>
          </a:prstGeom>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6F0216-E9FE-1898-7FE3-20E79FA74ED4}"/>
              </a:ext>
            </a:extLst>
          </p:cNvPr>
          <p:cNvSpPr txBox="1">
            <a:spLocks/>
          </p:cNvSpPr>
          <p:nvPr/>
        </p:nvSpPr>
        <p:spPr>
          <a:xfrm>
            <a:off x="1168325" y="1912368"/>
            <a:ext cx="9143999" cy="735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tx2">
                    <a:lumMod val="75000"/>
                  </a:schemeClr>
                </a:solidFill>
              </a:rPr>
              <a:t>Two versions of “foot” in current use:</a:t>
            </a:r>
          </a:p>
        </p:txBody>
      </p:sp>
      <p:sp>
        <p:nvSpPr>
          <p:cNvPr id="6" name="Content Placeholder 2">
            <a:extLst>
              <a:ext uri="{FF2B5EF4-FFF2-40B4-BE49-F238E27FC236}">
                <a16:creationId xmlns:a16="http://schemas.microsoft.com/office/drawing/2014/main" id="{A02AC660-1751-E3B6-9821-303B8D52824C}"/>
              </a:ext>
            </a:extLst>
          </p:cNvPr>
          <p:cNvSpPr txBox="1">
            <a:spLocks/>
          </p:cNvSpPr>
          <p:nvPr/>
        </p:nvSpPr>
        <p:spPr bwMode="auto">
          <a:xfrm>
            <a:off x="1530993" y="2545716"/>
            <a:ext cx="3352800" cy="735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defRPr/>
            </a:pPr>
            <a:r>
              <a:rPr lang="en-US" sz="2800" dirty="0">
                <a:solidFill>
                  <a:srgbClr val="1F497D">
                    <a:lumMod val="75000"/>
                  </a:srgbClr>
                </a:solidFill>
                <a:latin typeface="Calibri"/>
              </a:rPr>
              <a:t>“Old” U.S. survey foot</a:t>
            </a:r>
          </a:p>
        </p:txBody>
      </p:sp>
      <p:sp>
        <p:nvSpPr>
          <p:cNvPr id="7" name="Content Placeholder 2">
            <a:extLst>
              <a:ext uri="{FF2B5EF4-FFF2-40B4-BE49-F238E27FC236}">
                <a16:creationId xmlns:a16="http://schemas.microsoft.com/office/drawing/2014/main" id="{7495B5C5-8C0D-D004-0340-DE853C25554B}"/>
              </a:ext>
            </a:extLst>
          </p:cNvPr>
          <p:cNvSpPr txBox="1">
            <a:spLocks/>
          </p:cNvSpPr>
          <p:nvPr/>
        </p:nvSpPr>
        <p:spPr bwMode="auto">
          <a:xfrm>
            <a:off x="6451676" y="2511253"/>
            <a:ext cx="3790950" cy="735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defRPr/>
            </a:pPr>
            <a:r>
              <a:rPr lang="en-US" sz="2800" dirty="0">
                <a:solidFill>
                  <a:srgbClr val="1F497D">
                    <a:lumMod val="75000"/>
                  </a:srgbClr>
                </a:solidFill>
                <a:latin typeface="Calibri"/>
              </a:rPr>
              <a:t>“New” international foot</a:t>
            </a:r>
          </a:p>
        </p:txBody>
      </p:sp>
      <p:sp>
        <p:nvSpPr>
          <p:cNvPr id="8" name="Arrow: Right 7">
            <a:extLst>
              <a:ext uri="{FF2B5EF4-FFF2-40B4-BE49-F238E27FC236}">
                <a16:creationId xmlns:a16="http://schemas.microsoft.com/office/drawing/2014/main" id="{739CA826-26D9-9E7C-5093-A67E2B6AA588}"/>
              </a:ext>
            </a:extLst>
          </p:cNvPr>
          <p:cNvSpPr/>
          <p:nvPr/>
        </p:nvSpPr>
        <p:spPr>
          <a:xfrm>
            <a:off x="5000263" y="2661206"/>
            <a:ext cx="1381715" cy="285750"/>
          </a:xfrm>
          <a:prstGeom prst="rightArrow">
            <a:avLst>
              <a:gd name="adj1" fmla="val 33333"/>
              <a:gd name="adj2" fmla="val 66667"/>
            </a:avLst>
          </a:prstGeom>
          <a:solidFill>
            <a:schemeClr val="accent1">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00">
              <a:defRPr/>
            </a:pPr>
            <a:endParaRPr lang="en-US">
              <a:solidFill>
                <a:prstClr val="black"/>
              </a:solidFill>
              <a:latin typeface="Calibri"/>
            </a:endParaRPr>
          </a:p>
        </p:txBody>
      </p:sp>
      <p:sp>
        <p:nvSpPr>
          <p:cNvPr id="9" name="Rectangle 8">
            <a:extLst>
              <a:ext uri="{FF2B5EF4-FFF2-40B4-BE49-F238E27FC236}">
                <a16:creationId xmlns:a16="http://schemas.microsoft.com/office/drawing/2014/main" id="{AE02F8A6-7CB7-E84F-594B-BDC44C09DD0B}"/>
              </a:ext>
            </a:extLst>
          </p:cNvPr>
          <p:cNvSpPr/>
          <p:nvPr/>
        </p:nvSpPr>
        <p:spPr>
          <a:xfrm>
            <a:off x="6799339" y="3115609"/>
            <a:ext cx="3095624" cy="461665"/>
          </a:xfrm>
          <a:prstGeom prst="rect">
            <a:avLst/>
          </a:prstGeom>
        </p:spPr>
        <p:txBody>
          <a:bodyPr wrap="square">
            <a:spAutoFit/>
          </a:bodyPr>
          <a:lstStyle/>
          <a:p>
            <a:pPr algn="ctr" defTabSz="914400">
              <a:defRPr/>
            </a:pPr>
            <a:r>
              <a:rPr lang="en-US" sz="2400" b="1" dirty="0">
                <a:solidFill>
                  <a:prstClr val="black"/>
                </a:solidFill>
                <a:latin typeface="Calibri"/>
              </a:rPr>
              <a:t>1 ft = 0.3048 m </a:t>
            </a:r>
            <a:r>
              <a:rPr lang="en-US" sz="2400" b="1" i="1" dirty="0">
                <a:solidFill>
                  <a:prstClr val="black"/>
                </a:solidFill>
                <a:latin typeface="Calibri"/>
              </a:rPr>
              <a:t>exactly</a:t>
            </a:r>
          </a:p>
        </p:txBody>
      </p:sp>
      <p:sp>
        <p:nvSpPr>
          <p:cNvPr id="10" name="Rectangle 9">
            <a:extLst>
              <a:ext uri="{FF2B5EF4-FFF2-40B4-BE49-F238E27FC236}">
                <a16:creationId xmlns:a16="http://schemas.microsoft.com/office/drawing/2014/main" id="{EC7188CF-DB75-2276-E8B4-7B98A8F9905C}"/>
              </a:ext>
            </a:extLst>
          </p:cNvPr>
          <p:cNvSpPr/>
          <p:nvPr/>
        </p:nvSpPr>
        <p:spPr>
          <a:xfrm>
            <a:off x="630866" y="3115609"/>
            <a:ext cx="5237458" cy="461665"/>
          </a:xfrm>
          <a:prstGeom prst="rect">
            <a:avLst/>
          </a:prstGeom>
        </p:spPr>
        <p:txBody>
          <a:bodyPr wrap="square">
            <a:spAutoFit/>
          </a:bodyPr>
          <a:lstStyle/>
          <a:p>
            <a:pPr algn="ctr" defTabSz="914400">
              <a:defRPr/>
            </a:pPr>
            <a:r>
              <a:rPr lang="en-US" sz="2400" dirty="0">
                <a:solidFill>
                  <a:prstClr val="black"/>
                </a:solidFill>
                <a:latin typeface="Calibri"/>
              </a:rPr>
              <a:t>‭</a:t>
            </a:r>
            <a:r>
              <a:rPr lang="en-US" sz="2400" b="1" dirty="0">
                <a:solidFill>
                  <a:prstClr val="black"/>
                </a:solidFill>
                <a:latin typeface="Calibri"/>
              </a:rPr>
              <a:t>1 ft = 1200/3937 m = 0.3048006096…‬ m</a:t>
            </a:r>
          </a:p>
        </p:txBody>
      </p:sp>
      <p:sp>
        <p:nvSpPr>
          <p:cNvPr id="11" name="Rectangle 10">
            <a:extLst>
              <a:ext uri="{FF2B5EF4-FFF2-40B4-BE49-F238E27FC236}">
                <a16:creationId xmlns:a16="http://schemas.microsoft.com/office/drawing/2014/main" id="{3DC9AF64-671F-5E19-9DC5-49E815FE4935}"/>
              </a:ext>
            </a:extLst>
          </p:cNvPr>
          <p:cNvSpPr/>
          <p:nvPr/>
        </p:nvSpPr>
        <p:spPr>
          <a:xfrm>
            <a:off x="3710054" y="3745927"/>
            <a:ext cx="3915359" cy="1200329"/>
          </a:xfrm>
          <a:prstGeom prst="rect">
            <a:avLst/>
          </a:prstGeom>
          <a:ln w="25400">
            <a:solidFill>
              <a:schemeClr val="accent1"/>
            </a:solidFill>
          </a:ln>
        </p:spPr>
        <p:txBody>
          <a:bodyPr wrap="square">
            <a:spAutoFit/>
          </a:bodyPr>
          <a:lstStyle/>
          <a:p>
            <a:pPr algn="ctr" defTabSz="914400">
              <a:defRPr/>
            </a:pPr>
            <a:r>
              <a:rPr lang="en-US" sz="2400" dirty="0">
                <a:solidFill>
                  <a:prstClr val="black"/>
                </a:solidFill>
                <a:latin typeface="Calibri"/>
              </a:rPr>
              <a:t>Differ by</a:t>
            </a:r>
          </a:p>
          <a:p>
            <a:pPr algn="ctr" defTabSz="914400">
              <a:defRPr/>
            </a:pPr>
            <a:r>
              <a:rPr lang="en-US" sz="2400" dirty="0">
                <a:solidFill>
                  <a:prstClr val="black"/>
                </a:solidFill>
                <a:latin typeface="Calibri"/>
              </a:rPr>
              <a:t>2 parts per million (ppm) or ~0.01 ft (~1/8 inch) per mile</a:t>
            </a:r>
          </a:p>
        </p:txBody>
      </p:sp>
      <p:cxnSp>
        <p:nvCxnSpPr>
          <p:cNvPr id="12" name="Connector: Elbow 11">
            <a:extLst>
              <a:ext uri="{FF2B5EF4-FFF2-40B4-BE49-F238E27FC236}">
                <a16:creationId xmlns:a16="http://schemas.microsoft.com/office/drawing/2014/main" id="{FDB0288D-064C-524E-4BD8-14013FB01E77}"/>
              </a:ext>
            </a:extLst>
          </p:cNvPr>
          <p:cNvCxnSpPr>
            <a:cxnSpLocks/>
          </p:cNvCxnSpPr>
          <p:nvPr/>
        </p:nvCxnSpPr>
        <p:spPr>
          <a:xfrm rot="10800000">
            <a:off x="3252854" y="3520440"/>
            <a:ext cx="457200" cy="824742"/>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Connector: Elbow 12">
            <a:extLst>
              <a:ext uri="{FF2B5EF4-FFF2-40B4-BE49-F238E27FC236}">
                <a16:creationId xmlns:a16="http://schemas.microsoft.com/office/drawing/2014/main" id="{35EB5D3B-A0FD-7151-6434-FF7B237FC41A}"/>
              </a:ext>
            </a:extLst>
          </p:cNvPr>
          <p:cNvCxnSpPr>
            <a:cxnSpLocks/>
          </p:cNvCxnSpPr>
          <p:nvPr/>
        </p:nvCxnSpPr>
        <p:spPr>
          <a:xfrm flipV="1">
            <a:off x="7644636" y="3523131"/>
            <a:ext cx="457200" cy="822960"/>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1B3E130B-7125-A2F7-1AA0-44B0407FA12E}"/>
              </a:ext>
            </a:extLst>
          </p:cNvPr>
          <p:cNvSpPr/>
          <p:nvPr/>
        </p:nvSpPr>
        <p:spPr>
          <a:xfrm>
            <a:off x="2584604" y="5298911"/>
            <a:ext cx="5669950" cy="584775"/>
          </a:xfrm>
          <a:prstGeom prst="rect">
            <a:avLst/>
          </a:prstGeom>
        </p:spPr>
        <p:txBody>
          <a:bodyPr wrap="none">
            <a:spAutoFit/>
          </a:bodyPr>
          <a:lstStyle/>
          <a:p>
            <a:pPr lvl="1" algn="ctr" defTabSz="914400">
              <a:defRPr/>
            </a:pPr>
            <a:r>
              <a:rPr lang="en-US" sz="3200" dirty="0">
                <a:solidFill>
                  <a:srgbClr val="C0504D">
                    <a:lumMod val="75000"/>
                  </a:srgbClr>
                </a:solidFill>
                <a:latin typeface="Calibri"/>
              </a:rPr>
              <a:t>A </a:t>
            </a:r>
            <a:r>
              <a:rPr lang="en-US" sz="3200" b="1" i="1" dirty="0">
                <a:solidFill>
                  <a:srgbClr val="C0504D">
                    <a:lumMod val="75000"/>
                  </a:srgbClr>
                </a:solidFill>
                <a:latin typeface="Calibri"/>
              </a:rPr>
              <a:t>real</a:t>
            </a:r>
            <a:r>
              <a:rPr lang="en-US" sz="3200" dirty="0">
                <a:solidFill>
                  <a:srgbClr val="C0504D">
                    <a:lumMod val="75000"/>
                  </a:srgbClr>
                </a:solidFill>
                <a:latin typeface="Calibri"/>
              </a:rPr>
              <a:t> problem with </a:t>
            </a:r>
            <a:r>
              <a:rPr lang="en-US" sz="3200" b="1" i="1" dirty="0">
                <a:solidFill>
                  <a:srgbClr val="C0504D">
                    <a:lumMod val="75000"/>
                  </a:srgbClr>
                </a:solidFill>
                <a:latin typeface="Calibri"/>
              </a:rPr>
              <a:t>real</a:t>
            </a:r>
            <a:r>
              <a:rPr lang="en-US" sz="3200" dirty="0">
                <a:solidFill>
                  <a:srgbClr val="C0504D">
                    <a:lumMod val="75000"/>
                  </a:srgbClr>
                </a:solidFill>
                <a:latin typeface="Calibri"/>
              </a:rPr>
              <a:t> costs</a:t>
            </a:r>
          </a:p>
        </p:txBody>
      </p:sp>
    </p:spTree>
    <p:extLst>
      <p:ext uri="{BB962C8B-B14F-4D97-AF65-F5344CB8AC3E}">
        <p14:creationId xmlns:p14="http://schemas.microsoft.com/office/powerpoint/2010/main" val="133390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CBEF1C-2C55-CBA6-2DB7-E8E63198D0B6}"/>
              </a:ext>
            </a:extLst>
          </p:cNvPr>
          <p:cNvSpPr>
            <a:spLocks noGrp="1"/>
          </p:cNvSpPr>
          <p:nvPr>
            <p:ph type="sldNum" sz="quarter" idx="12"/>
          </p:nvPr>
        </p:nvSpPr>
        <p:spPr/>
        <p:txBody>
          <a:bodyPr/>
          <a:lstStyle/>
          <a:p>
            <a:fld id="{FCA8DAF9-CFC1-344C-89B7-DCB2EBBDC673}" type="slidenum">
              <a:rPr lang="en-US" smtClean="0"/>
              <a:pPr/>
              <a:t>38</a:t>
            </a:fld>
            <a:endParaRPr lang="en-US" dirty="0"/>
          </a:p>
        </p:txBody>
      </p:sp>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472440" y="443158"/>
            <a:ext cx="11247120" cy="914400"/>
          </a:xfrm>
        </p:spPr>
        <p:txBody>
          <a:bodyPr/>
          <a:lstStyle/>
          <a:p>
            <a:pPr algn="ctr"/>
            <a:r>
              <a:rPr lang="en-US" dirty="0"/>
              <a:t>A tale of two feet</a:t>
            </a:r>
          </a:p>
        </p:txBody>
      </p:sp>
      <p:pic>
        <p:nvPicPr>
          <p:cNvPr id="4" name="Picture 2" descr="http://annerussellart.com/newimages/Twoleftfeet.jpg">
            <a:extLst>
              <a:ext uri="{FF2B5EF4-FFF2-40B4-BE49-F238E27FC236}">
                <a16:creationId xmlns:a16="http://schemas.microsoft.com/office/drawing/2014/main" id="{8B13C448-F2A1-7F42-E3FF-A7E5127B3A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4895" t="36137" r="15603" b="1"/>
          <a:stretch/>
        </p:blipFill>
        <p:spPr bwMode="auto">
          <a:xfrm>
            <a:off x="9550105" y="0"/>
            <a:ext cx="2651760" cy="3068361"/>
          </a:xfrm>
          <a:prstGeom prst="rect">
            <a:avLst/>
          </a:prstGeom>
          <a:effectLst/>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B2FF72E-1B04-F1DE-4136-2321278417FA}"/>
              </a:ext>
            </a:extLst>
          </p:cNvPr>
          <p:cNvSpPr txBox="1">
            <a:spLocks/>
          </p:cNvSpPr>
          <p:nvPr/>
        </p:nvSpPr>
        <p:spPr>
          <a:xfrm>
            <a:off x="1524001" y="1678742"/>
            <a:ext cx="9144000" cy="735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tx2">
                    <a:lumMod val="75000"/>
                  </a:schemeClr>
                </a:solidFill>
              </a:rPr>
              <a:t>Who uses U.S. survey feet?</a:t>
            </a:r>
          </a:p>
        </p:txBody>
      </p:sp>
      <p:sp>
        <p:nvSpPr>
          <p:cNvPr id="16" name="Rectangle 15">
            <a:extLst>
              <a:ext uri="{FF2B5EF4-FFF2-40B4-BE49-F238E27FC236}">
                <a16:creationId xmlns:a16="http://schemas.microsoft.com/office/drawing/2014/main" id="{D859539D-BB2F-83C5-575E-59BCD6CB6F57}"/>
              </a:ext>
            </a:extLst>
          </p:cNvPr>
          <p:cNvSpPr/>
          <p:nvPr/>
        </p:nvSpPr>
        <p:spPr>
          <a:xfrm>
            <a:off x="3048000" y="2514363"/>
            <a:ext cx="7467600" cy="1107996"/>
          </a:xfrm>
          <a:prstGeom prst="rect">
            <a:avLst/>
          </a:prstGeom>
        </p:spPr>
        <p:txBody>
          <a:bodyPr wrap="square">
            <a:spAutoFit/>
          </a:bodyPr>
          <a:lstStyle/>
          <a:p>
            <a:pPr marL="742950" lvl="1" indent="-285750" defTabSz="914400">
              <a:spcAft>
                <a:spcPts val="1200"/>
              </a:spcAft>
              <a:buFont typeface="Arial" panose="020B0604020202020204" pitchFamily="34" charset="0"/>
              <a:buChar char="•"/>
              <a:defRPr/>
            </a:pPr>
            <a:r>
              <a:rPr lang="en-US" sz="2800" dirty="0">
                <a:solidFill>
                  <a:srgbClr val="1F497D">
                    <a:lumMod val="75000"/>
                  </a:srgbClr>
                </a:solidFill>
                <a:latin typeface="Calibri"/>
              </a:rPr>
              <a:t>Surveyors in most (</a:t>
            </a:r>
            <a:r>
              <a:rPr lang="en-US" sz="2800" i="1" dirty="0">
                <a:solidFill>
                  <a:srgbClr val="1F497D">
                    <a:lumMod val="75000"/>
                  </a:srgbClr>
                </a:solidFill>
                <a:latin typeface="Calibri"/>
              </a:rPr>
              <a:t>not all</a:t>
            </a:r>
            <a:r>
              <a:rPr lang="en-US" sz="2800" dirty="0">
                <a:solidFill>
                  <a:srgbClr val="1F497D">
                    <a:lumMod val="75000"/>
                  </a:srgbClr>
                </a:solidFill>
                <a:latin typeface="Calibri"/>
              </a:rPr>
              <a:t>) states</a:t>
            </a:r>
          </a:p>
          <a:p>
            <a:pPr marL="742950" lvl="1" indent="-285750" defTabSz="914400">
              <a:buFont typeface="Arial" panose="020B0604020202020204" pitchFamily="34" charset="0"/>
              <a:buChar char="•"/>
              <a:defRPr/>
            </a:pPr>
            <a:r>
              <a:rPr lang="en-US" sz="2800" dirty="0">
                <a:solidFill>
                  <a:srgbClr val="1F497D">
                    <a:lumMod val="75000"/>
                  </a:srgbClr>
                </a:solidFill>
                <a:latin typeface="Calibri"/>
              </a:rPr>
              <a:t>But it impacts </a:t>
            </a:r>
            <a:r>
              <a:rPr lang="en-US" sz="2800" b="1" i="1" dirty="0">
                <a:solidFill>
                  <a:srgbClr val="1F497D">
                    <a:lumMod val="75000"/>
                  </a:srgbClr>
                </a:solidFill>
                <a:latin typeface="Calibri"/>
              </a:rPr>
              <a:t>everyone</a:t>
            </a:r>
          </a:p>
        </p:txBody>
      </p:sp>
      <p:sp>
        <p:nvSpPr>
          <p:cNvPr id="17" name="Rectangle 16">
            <a:extLst>
              <a:ext uri="{FF2B5EF4-FFF2-40B4-BE49-F238E27FC236}">
                <a16:creationId xmlns:a16="http://schemas.microsoft.com/office/drawing/2014/main" id="{4E9182DF-39FD-9248-EBA1-8725FA7ADE6D}"/>
              </a:ext>
            </a:extLst>
          </p:cNvPr>
          <p:cNvSpPr/>
          <p:nvPr/>
        </p:nvSpPr>
        <p:spPr>
          <a:xfrm>
            <a:off x="1524000" y="4030984"/>
            <a:ext cx="9143999" cy="2062103"/>
          </a:xfrm>
          <a:prstGeom prst="rect">
            <a:avLst/>
          </a:prstGeom>
        </p:spPr>
        <p:txBody>
          <a:bodyPr wrap="square">
            <a:spAutoFit/>
          </a:bodyPr>
          <a:lstStyle/>
          <a:p>
            <a:pPr lvl="1" algn="ctr" defTabSz="914400">
              <a:defRPr/>
            </a:pPr>
            <a:r>
              <a:rPr lang="en-US" sz="3200" dirty="0">
                <a:solidFill>
                  <a:srgbClr val="C0504D">
                    <a:lumMod val="75000"/>
                  </a:srgbClr>
                </a:solidFill>
                <a:latin typeface="Calibri"/>
              </a:rPr>
              <a:t>It is a major issue for the </a:t>
            </a:r>
            <a:br>
              <a:rPr lang="en-US" sz="3200" dirty="0">
                <a:solidFill>
                  <a:srgbClr val="C0504D">
                    <a:lumMod val="75000"/>
                  </a:srgbClr>
                </a:solidFill>
                <a:latin typeface="Calibri"/>
              </a:rPr>
            </a:br>
            <a:r>
              <a:rPr lang="en-US" sz="3200" b="1" i="1" dirty="0">
                <a:solidFill>
                  <a:srgbClr val="C0504D">
                    <a:lumMod val="75000"/>
                  </a:srgbClr>
                </a:solidFill>
                <a:latin typeface="Calibri"/>
              </a:rPr>
              <a:t>National Spatial Reference System</a:t>
            </a:r>
            <a:r>
              <a:rPr lang="en-US" sz="3200" dirty="0">
                <a:solidFill>
                  <a:srgbClr val="C0504D">
                    <a:lumMod val="75000"/>
                  </a:srgbClr>
                </a:solidFill>
                <a:latin typeface="Calibri"/>
              </a:rPr>
              <a:t> (NSRS),</a:t>
            </a:r>
            <a:br>
              <a:rPr lang="en-US" sz="3200" dirty="0">
                <a:solidFill>
                  <a:srgbClr val="C0504D">
                    <a:lumMod val="75000"/>
                  </a:srgbClr>
                </a:solidFill>
                <a:latin typeface="Calibri"/>
              </a:rPr>
            </a:br>
            <a:r>
              <a:rPr lang="en-US" sz="3200" dirty="0">
                <a:solidFill>
                  <a:srgbClr val="C0504D">
                    <a:lumMod val="75000"/>
                  </a:srgbClr>
                </a:solidFill>
                <a:latin typeface="Calibri"/>
              </a:rPr>
              <a:t>especially </a:t>
            </a:r>
            <a:r>
              <a:rPr lang="en-US" sz="3200" b="1" i="1" dirty="0">
                <a:solidFill>
                  <a:srgbClr val="C0504D">
                    <a:lumMod val="75000"/>
                  </a:srgbClr>
                </a:solidFill>
                <a:latin typeface="Calibri"/>
              </a:rPr>
              <a:t>State Plane coordinates</a:t>
            </a:r>
            <a:br>
              <a:rPr lang="en-US" sz="3200" b="1" i="1" dirty="0">
                <a:solidFill>
                  <a:srgbClr val="C0504D">
                    <a:lumMod val="75000"/>
                  </a:srgbClr>
                </a:solidFill>
                <a:latin typeface="Calibri"/>
              </a:rPr>
            </a:br>
            <a:r>
              <a:rPr lang="en-US" sz="3200" dirty="0">
                <a:solidFill>
                  <a:srgbClr val="C0504D">
                    <a:lumMod val="75000"/>
                  </a:srgbClr>
                </a:solidFill>
                <a:latin typeface="Calibri"/>
              </a:rPr>
              <a:t>(and other projected coordinate systems)</a:t>
            </a:r>
          </a:p>
        </p:txBody>
      </p:sp>
    </p:spTree>
    <p:extLst>
      <p:ext uri="{BB962C8B-B14F-4D97-AF65-F5344CB8AC3E}">
        <p14:creationId xmlns:p14="http://schemas.microsoft.com/office/powerpoint/2010/main" val="9927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FBCFC-5CA8-30C2-208E-43CAFC6C4474}"/>
              </a:ext>
            </a:extLst>
          </p:cNvPr>
          <p:cNvSpPr>
            <a:spLocks noGrp="1"/>
          </p:cNvSpPr>
          <p:nvPr>
            <p:ph type="sldNum" sz="quarter" idx="12"/>
          </p:nvPr>
        </p:nvSpPr>
        <p:spPr/>
        <p:txBody>
          <a:bodyPr/>
          <a:lstStyle/>
          <a:p>
            <a:fld id="{FCA8DAF9-CFC1-344C-89B7-DCB2EBBDC673}" type="slidenum">
              <a:rPr lang="en-US" smtClean="0"/>
              <a:pPr/>
              <a:t>39</a:t>
            </a:fld>
            <a:endParaRPr lang="en-US" dirty="0"/>
          </a:p>
        </p:txBody>
      </p:sp>
      <p:sp>
        <p:nvSpPr>
          <p:cNvPr id="4" name="Title 2">
            <a:extLst>
              <a:ext uri="{FF2B5EF4-FFF2-40B4-BE49-F238E27FC236}">
                <a16:creationId xmlns:a16="http://schemas.microsoft.com/office/drawing/2014/main" id="{0C322C77-6255-2BCD-EE32-50B16B7CA6F4}"/>
              </a:ext>
            </a:extLst>
          </p:cNvPr>
          <p:cNvSpPr>
            <a:spLocks noGrp="1"/>
          </p:cNvSpPr>
          <p:nvPr>
            <p:ph type="title"/>
          </p:nvPr>
        </p:nvSpPr>
        <p:spPr>
          <a:xfrm>
            <a:off x="457200" y="457200"/>
            <a:ext cx="11247438" cy="914400"/>
          </a:xfrm>
        </p:spPr>
        <p:txBody>
          <a:bodyPr/>
          <a:lstStyle/>
          <a:p>
            <a:pPr algn="ctr"/>
            <a:r>
              <a:rPr lang="en-US" dirty="0"/>
              <a:t>Horizontal error when mixing up feet</a:t>
            </a:r>
          </a:p>
        </p:txBody>
      </p:sp>
      <p:pic>
        <p:nvPicPr>
          <p:cNvPr id="6" name="Picture 5">
            <a:extLst>
              <a:ext uri="{FF2B5EF4-FFF2-40B4-BE49-F238E27FC236}">
                <a16:creationId xmlns:a16="http://schemas.microsoft.com/office/drawing/2014/main" id="{8CAEE9B3-1710-7761-1D90-D6D13A790226}"/>
              </a:ext>
            </a:extLst>
          </p:cNvPr>
          <p:cNvPicPr>
            <a:picLocks noChangeAspect="1"/>
          </p:cNvPicPr>
          <p:nvPr/>
        </p:nvPicPr>
        <p:blipFill rotWithShape="1">
          <a:blip r:embed="rId2" cstate="print">
            <a:clrChange>
              <a:clrFrom>
                <a:srgbClr val="CCCCCC"/>
              </a:clrFrom>
              <a:clrTo>
                <a:srgbClr val="CCCCCC">
                  <a:alpha val="0"/>
                </a:srgbClr>
              </a:clrTo>
            </a:clrChange>
            <a:extLst>
              <a:ext uri="{28A0092B-C50C-407E-A947-70E740481C1C}">
                <a14:useLocalDpi xmlns:a14="http://schemas.microsoft.com/office/drawing/2010/main" val="0"/>
              </a:ext>
            </a:extLst>
          </a:blip>
          <a:srcRect t="18222" r="50000" b="7315"/>
          <a:stretch/>
        </p:blipFill>
        <p:spPr>
          <a:xfrm>
            <a:off x="887392" y="1737360"/>
            <a:ext cx="4572000" cy="5106670"/>
          </a:xfrm>
          <a:prstGeom prst="rect">
            <a:avLst/>
          </a:prstGeom>
        </p:spPr>
      </p:pic>
      <p:sp>
        <p:nvSpPr>
          <p:cNvPr id="7" name="Content Placeholder 2">
            <a:extLst>
              <a:ext uri="{FF2B5EF4-FFF2-40B4-BE49-F238E27FC236}">
                <a16:creationId xmlns:a16="http://schemas.microsoft.com/office/drawing/2014/main" id="{4018D715-FF06-B4B2-5C43-70F163B21181}"/>
              </a:ext>
            </a:extLst>
          </p:cNvPr>
          <p:cNvSpPr txBox="1">
            <a:spLocks/>
          </p:cNvSpPr>
          <p:nvPr/>
        </p:nvSpPr>
        <p:spPr bwMode="auto">
          <a:xfrm>
            <a:off x="1292637" y="1280159"/>
            <a:ext cx="416675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solidFill>
                  <a:schemeClr val="tx2">
                    <a:lumMod val="75000"/>
                  </a:schemeClr>
                </a:solidFill>
              </a:rPr>
              <a:t>SPCS 83 AZ Central Zone</a:t>
            </a:r>
          </a:p>
        </p:txBody>
      </p:sp>
      <p:sp>
        <p:nvSpPr>
          <p:cNvPr id="8" name="Content Placeholder 2">
            <a:extLst>
              <a:ext uri="{FF2B5EF4-FFF2-40B4-BE49-F238E27FC236}">
                <a16:creationId xmlns:a16="http://schemas.microsoft.com/office/drawing/2014/main" id="{B87C1BF2-F959-3EBB-201C-06A763DB0722}"/>
              </a:ext>
            </a:extLst>
          </p:cNvPr>
          <p:cNvSpPr txBox="1">
            <a:spLocks/>
          </p:cNvSpPr>
          <p:nvPr/>
        </p:nvSpPr>
        <p:spPr bwMode="auto">
          <a:xfrm>
            <a:off x="6802314" y="1280159"/>
            <a:ext cx="41667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solidFill>
                  <a:schemeClr val="tx2">
                    <a:lumMod val="75000"/>
                  </a:schemeClr>
                </a:solidFill>
              </a:rPr>
              <a:t>UTM 83 12 North Zone</a:t>
            </a:r>
          </a:p>
        </p:txBody>
      </p:sp>
      <p:pic>
        <p:nvPicPr>
          <p:cNvPr id="9" name="Picture 8">
            <a:extLst>
              <a:ext uri="{FF2B5EF4-FFF2-40B4-BE49-F238E27FC236}">
                <a16:creationId xmlns:a16="http://schemas.microsoft.com/office/drawing/2014/main" id="{9586A7B7-F351-966F-E1C3-92B564F8FFDC}"/>
              </a:ext>
            </a:extLst>
          </p:cNvPr>
          <p:cNvPicPr>
            <a:picLocks noChangeAspect="1"/>
          </p:cNvPicPr>
          <p:nvPr/>
        </p:nvPicPr>
        <p:blipFill rotWithShape="1">
          <a:blip r:embed="rId2" cstate="print">
            <a:clrChange>
              <a:clrFrom>
                <a:srgbClr val="CCCCCC"/>
              </a:clrFrom>
              <a:clrTo>
                <a:srgbClr val="CCCCCC">
                  <a:alpha val="0"/>
                </a:srgbClr>
              </a:clrTo>
            </a:clrChange>
            <a:extLst>
              <a:ext uri="{28A0092B-C50C-407E-A947-70E740481C1C}">
                <a14:useLocalDpi xmlns:a14="http://schemas.microsoft.com/office/drawing/2010/main" val="0"/>
              </a:ext>
            </a:extLst>
          </a:blip>
          <a:srcRect l="50000" t="18222" b="7315"/>
          <a:stretch/>
        </p:blipFill>
        <p:spPr>
          <a:xfrm>
            <a:off x="6397071" y="1751330"/>
            <a:ext cx="4572000" cy="5106670"/>
          </a:xfrm>
          <a:prstGeom prst="rect">
            <a:avLst/>
          </a:prstGeom>
        </p:spPr>
      </p:pic>
    </p:spTree>
    <p:extLst>
      <p:ext uri="{BB962C8B-B14F-4D97-AF65-F5344CB8AC3E}">
        <p14:creationId xmlns:p14="http://schemas.microsoft.com/office/powerpoint/2010/main" val="42320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D62D37-B033-5529-1FED-D678C5CC90C8}"/>
              </a:ext>
            </a:extLst>
          </p:cNvPr>
          <p:cNvSpPr>
            <a:spLocks noGrp="1"/>
          </p:cNvSpPr>
          <p:nvPr>
            <p:ph type="sldNum" sz="quarter" idx="12"/>
          </p:nvPr>
        </p:nvSpPr>
        <p:spPr/>
        <p:txBody>
          <a:bodyPr/>
          <a:lstStyle/>
          <a:p>
            <a:fld id="{FCA8DAF9-CFC1-344C-89B7-DCB2EBBDC673}" type="slidenum">
              <a:rPr lang="en-US" smtClean="0"/>
              <a:pPr/>
              <a:t>4</a:t>
            </a:fld>
            <a:endParaRPr lang="en-US" dirty="0"/>
          </a:p>
        </p:txBody>
      </p:sp>
      <p:sp>
        <p:nvSpPr>
          <p:cNvPr id="3" name="Title 2">
            <a:extLst>
              <a:ext uri="{FF2B5EF4-FFF2-40B4-BE49-F238E27FC236}">
                <a16:creationId xmlns:a16="http://schemas.microsoft.com/office/drawing/2014/main" id="{09DC084B-AA04-DBEC-4CAE-F55FD00126D4}"/>
              </a:ext>
            </a:extLst>
          </p:cNvPr>
          <p:cNvSpPr>
            <a:spLocks noGrp="1"/>
          </p:cNvSpPr>
          <p:nvPr>
            <p:ph type="title"/>
          </p:nvPr>
        </p:nvSpPr>
        <p:spPr/>
        <p:txBody>
          <a:bodyPr>
            <a:normAutofit fontScale="90000"/>
          </a:bodyPr>
          <a:lstStyle/>
          <a:p>
            <a:pPr algn="ctr"/>
            <a:r>
              <a:rPr lang="en-US" b="1" dirty="0">
                <a:solidFill>
                  <a:schemeClr val="tx2"/>
                </a:solidFill>
              </a:rPr>
              <a:t>Why should </a:t>
            </a:r>
            <a:r>
              <a:rPr lang="en-US" b="1" i="1" dirty="0">
                <a:solidFill>
                  <a:schemeClr val="tx2"/>
                </a:solidFill>
              </a:rPr>
              <a:t>you</a:t>
            </a:r>
            <a:r>
              <a:rPr lang="en-US" b="1" dirty="0">
                <a:solidFill>
                  <a:schemeClr val="tx2"/>
                </a:solidFill>
              </a:rPr>
              <a:t> care about modernizing the NSRS?</a:t>
            </a:r>
            <a:endParaRPr lang="en-US" dirty="0"/>
          </a:p>
        </p:txBody>
      </p:sp>
      <p:pic>
        <p:nvPicPr>
          <p:cNvPr id="4" name="Picture 2" descr="Power Line Sign">
            <a:extLst>
              <a:ext uri="{FF2B5EF4-FFF2-40B4-BE49-F238E27FC236}">
                <a16:creationId xmlns:a16="http://schemas.microsoft.com/office/drawing/2014/main" id="{3AD7C3B7-7294-8D68-0D5E-0BBFE7872D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4500" y="1554480"/>
            <a:ext cx="4983001" cy="4754880"/>
          </a:xfrm>
          <a:prstGeom prst="rect">
            <a:avLst/>
          </a:prstGeom>
          <a:noFill/>
          <a:ln>
            <a:noFill/>
          </a:ln>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5F42C445-089C-2925-EF18-559676E64514}"/>
              </a:ext>
            </a:extLst>
          </p:cNvPr>
          <p:cNvSpPr/>
          <p:nvPr/>
        </p:nvSpPr>
        <p:spPr>
          <a:xfrm>
            <a:off x="3391618" y="1901717"/>
            <a:ext cx="5408763" cy="4154984"/>
          </a:xfrm>
          <a:prstGeom prst="rect">
            <a:avLst/>
          </a:prstGeom>
          <a:noFill/>
          <a:effectLst>
            <a:outerShdw blurRad="50800" dist="38100" dir="10800000" algn="r" rotWithShape="0">
              <a:schemeClr val="bg1"/>
            </a:outerShdw>
          </a:effectLst>
        </p:spPr>
        <p:txBody>
          <a:bodyPr wrap="square" lIns="91440" tIns="45720" rIns="91440" bIns="45720">
            <a:spAutoFit/>
          </a:bodyPr>
          <a:lstStyle/>
          <a:p>
            <a:pPr algn="ctr" defTabSz="914400">
              <a:defRPr/>
            </a:pPr>
            <a:r>
              <a:rPr lang="en-US" sz="6600" b="1" i="1" kern="0" dirty="0">
                <a:ln w="12700">
                  <a:solidFill>
                    <a:prstClr val="white"/>
                  </a:solidFill>
                </a:ln>
                <a:solidFill>
                  <a:prstClr val="black"/>
                </a:solidFill>
                <a:effectLst>
                  <a:outerShdw blurRad="38100" dist="38100" dir="2700000" algn="tl">
                    <a:prstClr val="white"/>
                  </a:outerShdw>
                </a:effectLst>
                <a:latin typeface="Arial"/>
                <a:cs typeface="Arial"/>
                <a:sym typeface="Arial"/>
              </a:rPr>
              <a:t>Geodesy:</a:t>
            </a:r>
            <a:r>
              <a:rPr lang="en-US" sz="6600" b="1" kern="0" dirty="0">
                <a:ln w="12700">
                  <a:solidFill>
                    <a:prstClr val="white"/>
                  </a:solidFill>
                </a:ln>
                <a:solidFill>
                  <a:prstClr val="black"/>
                </a:solidFill>
                <a:effectLst>
                  <a:outerShdw blurRad="38100" dist="38100" dir="2700000" algn="tl">
                    <a:prstClr val="white"/>
                  </a:outerShdw>
                </a:effectLst>
                <a:latin typeface="Arial"/>
                <a:cs typeface="Arial"/>
                <a:sym typeface="Arial"/>
              </a:rPr>
              <a:t> the science of where things are</a:t>
            </a:r>
          </a:p>
        </p:txBody>
      </p:sp>
    </p:spTree>
    <p:extLst>
      <p:ext uri="{BB962C8B-B14F-4D97-AF65-F5344CB8AC3E}">
        <p14:creationId xmlns:p14="http://schemas.microsoft.com/office/powerpoint/2010/main" val="29295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5D0FD-FB93-5BED-2A22-3AFCD6910A92}"/>
              </a:ext>
            </a:extLst>
          </p:cNvPr>
          <p:cNvSpPr>
            <a:spLocks noGrp="1"/>
          </p:cNvSpPr>
          <p:nvPr>
            <p:ph type="sldNum" sz="quarter" idx="12"/>
          </p:nvPr>
        </p:nvSpPr>
        <p:spPr/>
        <p:txBody>
          <a:bodyPr/>
          <a:lstStyle/>
          <a:p>
            <a:fld id="{FCA8DAF9-CFC1-344C-89B7-DCB2EBBDC673}" type="slidenum">
              <a:rPr lang="en-US" smtClean="0"/>
              <a:pPr/>
              <a:t>40</a:t>
            </a:fld>
            <a:endParaRPr lang="en-US" dirty="0"/>
          </a:p>
        </p:txBody>
      </p:sp>
      <p:sp>
        <p:nvSpPr>
          <p:cNvPr id="5" name="Title 4">
            <a:extLst>
              <a:ext uri="{FF2B5EF4-FFF2-40B4-BE49-F238E27FC236}">
                <a16:creationId xmlns:a16="http://schemas.microsoft.com/office/drawing/2014/main" id="{4226A202-769A-9F75-231D-6335FA1F63AD}"/>
              </a:ext>
            </a:extLst>
          </p:cNvPr>
          <p:cNvSpPr>
            <a:spLocks noGrp="1"/>
          </p:cNvSpPr>
          <p:nvPr>
            <p:ph type="title"/>
          </p:nvPr>
        </p:nvSpPr>
        <p:spPr/>
        <p:txBody>
          <a:bodyPr/>
          <a:lstStyle/>
          <a:p>
            <a:r>
              <a:rPr lang="en-US" dirty="0"/>
              <a:t>Requiem for the U.S. survey foot</a:t>
            </a:r>
          </a:p>
        </p:txBody>
      </p:sp>
      <p:sp>
        <p:nvSpPr>
          <p:cNvPr id="3" name="Content Placeholder 2">
            <a:extLst>
              <a:ext uri="{FF2B5EF4-FFF2-40B4-BE49-F238E27FC236}">
                <a16:creationId xmlns:a16="http://schemas.microsoft.com/office/drawing/2014/main" id="{D27AD1FC-D76E-C4A3-B11A-2538559E66DB}"/>
              </a:ext>
            </a:extLst>
          </p:cNvPr>
          <p:cNvSpPr>
            <a:spLocks noGrp="1"/>
          </p:cNvSpPr>
          <p:nvPr>
            <p:ph idx="1"/>
          </p:nvPr>
        </p:nvSpPr>
        <p:spPr/>
        <p:txBody>
          <a:bodyPr>
            <a:normAutofit/>
          </a:bodyPr>
          <a:lstStyle/>
          <a:p>
            <a:r>
              <a:rPr lang="en-US" dirty="0"/>
              <a:t>Will be “deprecated” on December 31, 2022</a:t>
            </a:r>
          </a:p>
          <a:p>
            <a:pPr lvl="1"/>
            <a:r>
              <a:rPr lang="en-US" dirty="0"/>
              <a:t>Identified as being redundant or a source of confusion</a:t>
            </a:r>
          </a:p>
          <a:p>
            <a:pPr lvl="1"/>
            <a:r>
              <a:rPr lang="en-US" dirty="0"/>
              <a:t>Deemed obsolete</a:t>
            </a:r>
          </a:p>
          <a:p>
            <a:pPr lvl="1"/>
            <a:r>
              <a:rPr lang="en-US" dirty="0"/>
              <a:t>Its use should be avoided</a:t>
            </a:r>
          </a:p>
          <a:p>
            <a:r>
              <a:rPr lang="en-US" dirty="0"/>
              <a:t>After that date, international foot used for everything (sort of)</a:t>
            </a:r>
          </a:p>
          <a:p>
            <a:pPr lvl="1"/>
            <a:r>
              <a:rPr lang="en-US" dirty="0"/>
              <a:t>Can call it “international foot” or just “foot”</a:t>
            </a:r>
          </a:p>
          <a:p>
            <a:pPr lvl="1"/>
            <a:r>
              <a:rPr lang="en-US" dirty="0"/>
              <a:t>Use U.S. survey foot only for historical and legacy applications</a:t>
            </a:r>
          </a:p>
          <a:p>
            <a:r>
              <a:rPr lang="en-US" b="1" i="1" dirty="0"/>
              <a:t>December 31, 2022 is coming</a:t>
            </a:r>
          </a:p>
          <a:p>
            <a:pPr lvl="1"/>
            <a:r>
              <a:rPr lang="en-US" dirty="0"/>
              <a:t>But NSRS modernization will occur in (mid) 2025</a:t>
            </a:r>
          </a:p>
          <a:p>
            <a:pPr lvl="1"/>
            <a:r>
              <a:rPr lang="en-US" b="1" i="1" dirty="0">
                <a:solidFill>
                  <a:srgbClr val="C00000"/>
                </a:solidFill>
              </a:rPr>
              <a:t>What should you do between those dates?</a:t>
            </a:r>
          </a:p>
          <a:p>
            <a:pPr lvl="1"/>
            <a:endParaRPr lang="en-US" dirty="0"/>
          </a:p>
        </p:txBody>
      </p:sp>
    </p:spTree>
    <p:extLst>
      <p:ext uri="{BB962C8B-B14F-4D97-AF65-F5344CB8AC3E}">
        <p14:creationId xmlns:p14="http://schemas.microsoft.com/office/powerpoint/2010/main" val="123036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0B3003E-7775-D34B-805A-58E7C696EBDA}"/>
              </a:ext>
            </a:extLst>
          </p:cNvPr>
          <p:cNvGrpSpPr/>
          <p:nvPr/>
        </p:nvGrpSpPr>
        <p:grpSpPr>
          <a:xfrm>
            <a:off x="8503916" y="2377440"/>
            <a:ext cx="3291845" cy="3291840"/>
            <a:chOff x="8503916" y="2377440"/>
            <a:chExt cx="3291845" cy="3291840"/>
          </a:xfrm>
        </p:grpSpPr>
        <p:sp>
          <p:nvSpPr>
            <p:cNvPr id="6" name="Rectangle: Rounded Corners 5">
              <a:extLst>
                <a:ext uri="{FF2B5EF4-FFF2-40B4-BE49-F238E27FC236}">
                  <a16:creationId xmlns:a16="http://schemas.microsoft.com/office/drawing/2014/main" id="{E546D774-C715-2C61-EADA-7B85A7F95E58}"/>
                </a:ext>
              </a:extLst>
            </p:cNvPr>
            <p:cNvSpPr>
              <a:spLocks noChangeAspect="1"/>
            </p:cNvSpPr>
            <p:nvPr/>
          </p:nvSpPr>
          <p:spPr>
            <a:xfrm>
              <a:off x="8503920" y="2377440"/>
              <a:ext cx="3291840" cy="3291840"/>
            </a:xfrm>
            <a:prstGeom prst="roundRect">
              <a:avLst/>
            </a:prstGeom>
            <a:solidFill>
              <a:srgbClr val="FF0000"/>
            </a:solidFill>
            <a:ln w="25400">
              <a:solidFill>
                <a:schemeClr val="tx1">
                  <a:lumMod val="95000"/>
                  <a:lumOff val="5000"/>
                </a:schemeClr>
              </a:solidFill>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C5AEA87-2FF8-6759-0282-D53D204A6A7B}"/>
                </a:ext>
              </a:extLst>
            </p:cNvPr>
            <p:cNvSpPr/>
            <p:nvPr/>
          </p:nvSpPr>
          <p:spPr>
            <a:xfrm>
              <a:off x="8503921" y="3337560"/>
              <a:ext cx="329184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27D5A2-4FA6-A3B2-49FE-C98E41D07878}"/>
                </a:ext>
              </a:extLst>
            </p:cNvPr>
            <p:cNvSpPr txBox="1"/>
            <p:nvPr/>
          </p:nvSpPr>
          <p:spPr>
            <a:xfrm>
              <a:off x="8503916" y="2560320"/>
              <a:ext cx="3291844" cy="822960"/>
            </a:xfrm>
            <a:prstGeom prst="rect">
              <a:avLst/>
            </a:prstGeom>
            <a:noFill/>
          </p:spPr>
          <p:txBody>
            <a:bodyPr wrap="square" rtlCol="0">
              <a:noAutofit/>
            </a:bodyPr>
            <a:lstStyle/>
            <a:p>
              <a:pPr algn="ctr"/>
              <a:r>
                <a:rPr lang="en-US" sz="4800" b="1" dirty="0">
                  <a:solidFill>
                    <a:schemeClr val="bg1"/>
                  </a:solidFill>
                </a:rPr>
                <a:t>DECEMBER</a:t>
              </a:r>
            </a:p>
          </p:txBody>
        </p:sp>
        <p:sp>
          <p:nvSpPr>
            <p:cNvPr id="9" name="TextBox 8">
              <a:extLst>
                <a:ext uri="{FF2B5EF4-FFF2-40B4-BE49-F238E27FC236}">
                  <a16:creationId xmlns:a16="http://schemas.microsoft.com/office/drawing/2014/main" id="{D489F99A-F48A-F6E7-FB76-F33689F951BD}"/>
                </a:ext>
              </a:extLst>
            </p:cNvPr>
            <p:cNvSpPr txBox="1"/>
            <p:nvPr/>
          </p:nvSpPr>
          <p:spPr>
            <a:xfrm>
              <a:off x="8503922" y="4754880"/>
              <a:ext cx="3291838" cy="822960"/>
            </a:xfrm>
            <a:prstGeom prst="rect">
              <a:avLst/>
            </a:prstGeom>
            <a:noFill/>
          </p:spPr>
          <p:txBody>
            <a:bodyPr wrap="square" rtlCol="0">
              <a:noAutofit/>
            </a:bodyPr>
            <a:lstStyle/>
            <a:p>
              <a:pPr algn="ctr"/>
              <a:r>
                <a:rPr lang="en-US" sz="4800" b="1" dirty="0">
                  <a:solidFill>
                    <a:schemeClr val="bg1"/>
                  </a:solidFill>
                </a:rPr>
                <a:t>2022</a:t>
              </a:r>
            </a:p>
          </p:txBody>
        </p:sp>
      </p:grpSp>
      <p:sp>
        <p:nvSpPr>
          <p:cNvPr id="2" name="Slide Number Placeholder 1">
            <a:extLst>
              <a:ext uri="{FF2B5EF4-FFF2-40B4-BE49-F238E27FC236}">
                <a16:creationId xmlns:a16="http://schemas.microsoft.com/office/drawing/2014/main" id="{8435EB5F-BE50-D392-B30B-44196691AC5C}"/>
              </a:ext>
            </a:extLst>
          </p:cNvPr>
          <p:cNvSpPr>
            <a:spLocks noGrp="1"/>
          </p:cNvSpPr>
          <p:nvPr>
            <p:ph type="sldNum" sz="quarter" idx="12"/>
          </p:nvPr>
        </p:nvSpPr>
        <p:spPr/>
        <p:txBody>
          <a:bodyPr/>
          <a:lstStyle/>
          <a:p>
            <a:fld id="{FCA8DAF9-CFC1-344C-89B7-DCB2EBBDC673}" type="slidenum">
              <a:rPr lang="en-US" smtClean="0"/>
              <a:pPr/>
              <a:t>41</a:t>
            </a:fld>
            <a:endParaRPr lang="en-US" dirty="0"/>
          </a:p>
        </p:txBody>
      </p:sp>
      <p:sp>
        <p:nvSpPr>
          <p:cNvPr id="3" name="Title 2">
            <a:extLst>
              <a:ext uri="{FF2B5EF4-FFF2-40B4-BE49-F238E27FC236}">
                <a16:creationId xmlns:a16="http://schemas.microsoft.com/office/drawing/2014/main" id="{C1FEEB06-05BD-9877-91CB-775D18314DE6}"/>
              </a:ext>
            </a:extLst>
          </p:cNvPr>
          <p:cNvSpPr>
            <a:spLocks noGrp="1"/>
          </p:cNvSpPr>
          <p:nvPr>
            <p:ph type="title"/>
          </p:nvPr>
        </p:nvSpPr>
        <p:spPr/>
        <p:txBody>
          <a:bodyPr/>
          <a:lstStyle/>
          <a:p>
            <a:r>
              <a:rPr lang="en-US" dirty="0"/>
              <a:t>The clock is ticking…</a:t>
            </a:r>
          </a:p>
        </p:txBody>
      </p:sp>
      <p:sp>
        <p:nvSpPr>
          <p:cNvPr id="4" name="Content Placeholder 3">
            <a:extLst>
              <a:ext uri="{FF2B5EF4-FFF2-40B4-BE49-F238E27FC236}">
                <a16:creationId xmlns:a16="http://schemas.microsoft.com/office/drawing/2014/main" id="{25BC0E72-5CD4-1FA6-5F2A-B4545ECF6208}"/>
              </a:ext>
            </a:extLst>
          </p:cNvPr>
          <p:cNvSpPr>
            <a:spLocks noGrp="1"/>
          </p:cNvSpPr>
          <p:nvPr>
            <p:ph idx="1"/>
          </p:nvPr>
        </p:nvSpPr>
        <p:spPr>
          <a:xfrm>
            <a:off x="4812557" y="1656337"/>
            <a:ext cx="3053632" cy="4572000"/>
          </a:xfrm>
        </p:spPr>
        <p:txBody>
          <a:bodyPr>
            <a:normAutofit fontScale="92500" lnSpcReduction="10000"/>
          </a:bodyPr>
          <a:lstStyle/>
          <a:p>
            <a:pPr marL="0" indent="0" algn="ctr">
              <a:buNone/>
            </a:pPr>
            <a:r>
              <a:rPr lang="en-US" dirty="0"/>
              <a:t>December 31, 2022 is almost here</a:t>
            </a:r>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b="1" i="1" dirty="0">
                <a:solidFill>
                  <a:srgbClr val="C00000"/>
                </a:solidFill>
              </a:rPr>
              <a:t>Are you prepared?</a:t>
            </a:r>
          </a:p>
        </p:txBody>
      </p:sp>
      <p:pic>
        <p:nvPicPr>
          <p:cNvPr id="10" name="Picture 9">
            <a:extLst>
              <a:ext uri="{FF2B5EF4-FFF2-40B4-BE49-F238E27FC236}">
                <a16:creationId xmlns:a16="http://schemas.microsoft.com/office/drawing/2014/main" id="{39E11FCF-5A81-873D-F8A3-A07698E180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157" y="1737360"/>
            <a:ext cx="4572000" cy="4572000"/>
          </a:xfrm>
          <a:prstGeom prst="rect">
            <a:avLst/>
          </a:prstGeom>
        </p:spPr>
      </p:pic>
      <p:pic>
        <p:nvPicPr>
          <p:cNvPr id="14" name="Picture 13">
            <a:extLst>
              <a:ext uri="{FF2B5EF4-FFF2-40B4-BE49-F238E27FC236}">
                <a16:creationId xmlns:a16="http://schemas.microsoft.com/office/drawing/2014/main" id="{B24859E7-D9BC-1ADC-8F00-D0DA5BE49824}"/>
              </a:ext>
            </a:extLst>
          </p:cNvPr>
          <p:cNvPicPr>
            <a:picLocks noChangeAspect="1"/>
          </p:cNvPicPr>
          <p:nvPr/>
        </p:nvPicPr>
        <p:blipFill>
          <a:blip r:embed="rId4">
            <a:clrChange>
              <a:clrFrom>
                <a:srgbClr val="FCFEFB"/>
              </a:clrFrom>
              <a:clrTo>
                <a:srgbClr val="FCFEFB">
                  <a:alpha val="0"/>
                </a:srgbClr>
              </a:clrTo>
            </a:clrChange>
          </a:blip>
          <a:stretch>
            <a:fillRect/>
          </a:stretch>
        </p:blipFill>
        <p:spPr>
          <a:xfrm>
            <a:off x="4967773" y="2570737"/>
            <a:ext cx="2743200" cy="2743200"/>
          </a:xfrm>
          <a:prstGeom prst="rect">
            <a:avLst/>
          </a:prstGeom>
        </p:spPr>
      </p:pic>
      <p:sp>
        <p:nvSpPr>
          <p:cNvPr id="35" name="Rectangle 34">
            <a:extLst>
              <a:ext uri="{FF2B5EF4-FFF2-40B4-BE49-F238E27FC236}">
                <a16:creationId xmlns:a16="http://schemas.microsoft.com/office/drawing/2014/main" id="{3EAAC28A-ECD4-8E46-35EF-DA87B7FF5055}"/>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20</a:t>
            </a:r>
          </a:p>
        </p:txBody>
      </p:sp>
      <p:sp>
        <p:nvSpPr>
          <p:cNvPr id="34" name="Rectangle 33">
            <a:extLst>
              <a:ext uri="{FF2B5EF4-FFF2-40B4-BE49-F238E27FC236}">
                <a16:creationId xmlns:a16="http://schemas.microsoft.com/office/drawing/2014/main" id="{8C483860-34EA-7204-622C-970EA90CF50D}"/>
              </a:ext>
            </a:extLst>
          </p:cNvPr>
          <p:cNvSpPr/>
          <p:nvPr/>
        </p:nvSpPr>
        <p:spPr>
          <a:xfrm>
            <a:off x="9235432"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21</a:t>
            </a:r>
          </a:p>
        </p:txBody>
      </p:sp>
      <p:sp>
        <p:nvSpPr>
          <p:cNvPr id="33" name="Rectangle 32">
            <a:extLst>
              <a:ext uri="{FF2B5EF4-FFF2-40B4-BE49-F238E27FC236}">
                <a16:creationId xmlns:a16="http://schemas.microsoft.com/office/drawing/2014/main" id="{6C5272DB-026E-B9E6-09CE-4892755BA4BB}"/>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22</a:t>
            </a:r>
          </a:p>
        </p:txBody>
      </p:sp>
      <p:sp>
        <p:nvSpPr>
          <p:cNvPr id="32" name="Rectangle 31">
            <a:extLst>
              <a:ext uri="{FF2B5EF4-FFF2-40B4-BE49-F238E27FC236}">
                <a16:creationId xmlns:a16="http://schemas.microsoft.com/office/drawing/2014/main" id="{3ADEAA4F-C5CB-EAB1-14A6-7DD881921EEE}"/>
              </a:ext>
            </a:extLst>
          </p:cNvPr>
          <p:cNvSpPr/>
          <p:nvPr/>
        </p:nvSpPr>
        <p:spPr>
          <a:xfrm>
            <a:off x="9235440" y="3384563"/>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23</a:t>
            </a:r>
          </a:p>
        </p:txBody>
      </p:sp>
      <p:sp>
        <p:nvSpPr>
          <p:cNvPr id="31" name="Rectangle 30">
            <a:extLst>
              <a:ext uri="{FF2B5EF4-FFF2-40B4-BE49-F238E27FC236}">
                <a16:creationId xmlns:a16="http://schemas.microsoft.com/office/drawing/2014/main" id="{35819949-A195-EB4D-0BB6-F2D0C7D7990B}"/>
              </a:ext>
            </a:extLst>
          </p:cNvPr>
          <p:cNvSpPr/>
          <p:nvPr/>
        </p:nvSpPr>
        <p:spPr>
          <a:xfrm>
            <a:off x="9235436"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24</a:t>
            </a:r>
          </a:p>
        </p:txBody>
      </p:sp>
      <p:sp>
        <p:nvSpPr>
          <p:cNvPr id="30" name="Rectangle 29">
            <a:extLst>
              <a:ext uri="{FF2B5EF4-FFF2-40B4-BE49-F238E27FC236}">
                <a16:creationId xmlns:a16="http://schemas.microsoft.com/office/drawing/2014/main" id="{3CBBB4D2-DD9E-F442-5813-A77D742CA220}"/>
              </a:ext>
            </a:extLst>
          </p:cNvPr>
          <p:cNvSpPr/>
          <p:nvPr/>
        </p:nvSpPr>
        <p:spPr>
          <a:xfrm>
            <a:off x="9235438" y="3378776"/>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25</a:t>
            </a:r>
          </a:p>
        </p:txBody>
      </p:sp>
      <p:sp>
        <p:nvSpPr>
          <p:cNvPr id="29" name="Rectangle 28">
            <a:extLst>
              <a:ext uri="{FF2B5EF4-FFF2-40B4-BE49-F238E27FC236}">
                <a16:creationId xmlns:a16="http://schemas.microsoft.com/office/drawing/2014/main" id="{4E7EAEF8-4A7B-DF62-800A-03E49BA1A69E}"/>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26</a:t>
            </a:r>
          </a:p>
        </p:txBody>
      </p:sp>
      <p:sp>
        <p:nvSpPr>
          <p:cNvPr id="28" name="Rectangle 27">
            <a:extLst>
              <a:ext uri="{FF2B5EF4-FFF2-40B4-BE49-F238E27FC236}">
                <a16:creationId xmlns:a16="http://schemas.microsoft.com/office/drawing/2014/main" id="{A88ECF5D-DB18-57E1-3056-1FA18B9CD8BE}"/>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27</a:t>
            </a:r>
          </a:p>
        </p:txBody>
      </p:sp>
      <p:sp>
        <p:nvSpPr>
          <p:cNvPr id="27" name="Rectangle 26">
            <a:extLst>
              <a:ext uri="{FF2B5EF4-FFF2-40B4-BE49-F238E27FC236}">
                <a16:creationId xmlns:a16="http://schemas.microsoft.com/office/drawing/2014/main" id="{F2BB5772-9B2D-8233-BAED-46CC553E37C8}"/>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28</a:t>
            </a:r>
          </a:p>
        </p:txBody>
      </p:sp>
      <p:sp>
        <p:nvSpPr>
          <p:cNvPr id="26" name="Rectangle 25">
            <a:extLst>
              <a:ext uri="{FF2B5EF4-FFF2-40B4-BE49-F238E27FC236}">
                <a16:creationId xmlns:a16="http://schemas.microsoft.com/office/drawing/2014/main" id="{6DF7643A-208E-E7E3-00F0-B417AF85214A}"/>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29</a:t>
            </a:r>
          </a:p>
        </p:txBody>
      </p:sp>
      <p:sp>
        <p:nvSpPr>
          <p:cNvPr id="25" name="Rectangle 24">
            <a:extLst>
              <a:ext uri="{FF2B5EF4-FFF2-40B4-BE49-F238E27FC236}">
                <a16:creationId xmlns:a16="http://schemas.microsoft.com/office/drawing/2014/main" id="{4942630D-14BF-DE1E-8EFC-634931F2C2FC}"/>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cap="none" spc="0" dirty="0">
                <a:ln w="22225">
                  <a:solidFill>
                    <a:schemeClr val="tx2">
                      <a:lumMod val="75000"/>
                    </a:schemeClr>
                  </a:solidFill>
                  <a:prstDash val="solid"/>
                </a:ln>
                <a:solidFill>
                  <a:schemeClr val="accent1"/>
                </a:solidFill>
                <a:effectLst/>
              </a:rPr>
              <a:t>30</a:t>
            </a:r>
          </a:p>
        </p:txBody>
      </p:sp>
      <p:sp>
        <p:nvSpPr>
          <p:cNvPr id="5" name="Rectangle 4">
            <a:extLst>
              <a:ext uri="{FF2B5EF4-FFF2-40B4-BE49-F238E27FC236}">
                <a16:creationId xmlns:a16="http://schemas.microsoft.com/office/drawing/2014/main" id="{ED55216E-DF52-B706-C30E-4A7B2CCE7337}"/>
              </a:ext>
            </a:extLst>
          </p:cNvPr>
          <p:cNvSpPr/>
          <p:nvPr/>
        </p:nvSpPr>
        <p:spPr>
          <a:xfrm>
            <a:off x="9235440" y="3383280"/>
            <a:ext cx="1828800" cy="1280160"/>
          </a:xfrm>
          <a:prstGeom prst="rect">
            <a:avLst/>
          </a:prstGeom>
          <a:solidFill>
            <a:schemeClr val="bg1"/>
          </a:solidFill>
        </p:spPr>
        <p:txBody>
          <a:bodyPr wrap="square" lIns="91440" tIns="45720" rIns="91440" bIns="45720" anchor="ctr" anchorCtr="1">
            <a:noAutofit/>
          </a:bodyPr>
          <a:lstStyle/>
          <a:p>
            <a:pPr algn="ctr"/>
            <a:r>
              <a:rPr lang="en-US" sz="9600" b="1" dirty="0">
                <a:ln w="22225">
                  <a:solidFill>
                    <a:schemeClr val="tx2">
                      <a:lumMod val="75000"/>
                    </a:schemeClr>
                  </a:solidFill>
                  <a:prstDash val="solid"/>
                </a:ln>
                <a:solidFill>
                  <a:schemeClr val="accent1"/>
                </a:solidFill>
              </a:rPr>
              <a:t>31</a:t>
            </a:r>
            <a:endParaRPr lang="en-US" sz="9600" b="1" cap="none" spc="0" dirty="0">
              <a:ln w="22225">
                <a:solidFill>
                  <a:schemeClr val="tx2">
                    <a:lumMod val="75000"/>
                  </a:schemeClr>
                </a:solidFill>
                <a:prstDash val="solid"/>
              </a:ln>
              <a:solidFill>
                <a:schemeClr val="accent1"/>
              </a:solidFill>
              <a:effectLst/>
            </a:endParaRPr>
          </a:p>
        </p:txBody>
      </p:sp>
      <p:sp>
        <p:nvSpPr>
          <p:cNvPr id="39" name="Oval 38">
            <a:extLst>
              <a:ext uri="{FF2B5EF4-FFF2-40B4-BE49-F238E27FC236}">
                <a16:creationId xmlns:a16="http://schemas.microsoft.com/office/drawing/2014/main" id="{6D2E54E8-1748-6F56-9E30-19D82E98CD64}"/>
              </a:ext>
            </a:extLst>
          </p:cNvPr>
          <p:cNvSpPr>
            <a:spLocks noChangeAspect="1"/>
          </p:cNvSpPr>
          <p:nvPr/>
        </p:nvSpPr>
        <p:spPr>
          <a:xfrm>
            <a:off x="9128953" y="3030831"/>
            <a:ext cx="2011680" cy="2011680"/>
          </a:xfrm>
          <a:prstGeom prst="ellipse">
            <a:avLst/>
          </a:prstGeom>
          <a:solidFill>
            <a:srgbClr val="FF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DA08CF9-309F-0632-028C-EB769E46D2B6}"/>
              </a:ext>
            </a:extLst>
          </p:cNvPr>
          <p:cNvSpPr/>
          <p:nvPr/>
        </p:nvSpPr>
        <p:spPr>
          <a:xfrm>
            <a:off x="9235428" y="3383280"/>
            <a:ext cx="1828800" cy="1280160"/>
          </a:xfrm>
          <a:prstGeom prst="rect">
            <a:avLst/>
          </a:prstGeom>
          <a:noFill/>
        </p:spPr>
        <p:txBody>
          <a:bodyPr wrap="square" lIns="91440" tIns="45720" rIns="91440" bIns="45720" anchor="ctr" anchorCtr="1">
            <a:noAutofit/>
          </a:bodyPr>
          <a:lstStyle/>
          <a:p>
            <a:pPr algn="ctr"/>
            <a:r>
              <a:rPr lang="en-US" sz="9600" b="1" dirty="0">
                <a:ln w="22225">
                  <a:solidFill>
                    <a:schemeClr val="tx1">
                      <a:lumMod val="95000"/>
                      <a:lumOff val="5000"/>
                    </a:schemeClr>
                  </a:solidFill>
                  <a:prstDash val="solid"/>
                </a:ln>
                <a:solidFill>
                  <a:srgbClr val="FFFF00"/>
                </a:solidFill>
              </a:rPr>
              <a:t>31</a:t>
            </a:r>
            <a:endParaRPr lang="en-US" sz="9600" b="1" cap="none" spc="0" dirty="0">
              <a:ln w="22225">
                <a:solidFill>
                  <a:schemeClr val="tx1">
                    <a:lumMod val="95000"/>
                    <a:lumOff val="5000"/>
                  </a:schemeClr>
                </a:solidFill>
                <a:prstDash val="solid"/>
              </a:ln>
              <a:solidFill>
                <a:srgbClr val="FFFF00"/>
              </a:solidFill>
              <a:effectLst/>
            </a:endParaRPr>
          </a:p>
        </p:txBody>
      </p:sp>
    </p:spTree>
    <p:extLst>
      <p:ext uri="{BB962C8B-B14F-4D97-AF65-F5344CB8AC3E}">
        <p14:creationId xmlns:p14="http://schemas.microsoft.com/office/powerpoint/2010/main" val="1694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p:val>
                                            <p:fltVal val="0"/>
                                          </p:val>
                                        </p:tav>
                                        <p:tav tm="100000">
                                          <p:val>
                                            <p:strVal val="#ppt_w"/>
                                          </p:val>
                                        </p:tav>
                                      </p:tavLst>
                                    </p:anim>
                                    <p:anim calcmode="lin" valueType="num">
                                      <p:cBhvr>
                                        <p:cTn id="8" dur="5000" fill="hold"/>
                                        <p:tgtEl>
                                          <p:spTgt spid="10"/>
                                        </p:tgtEl>
                                        <p:attrNameLst>
                                          <p:attrName>ppt_h</p:attrName>
                                        </p:attrNameLst>
                                      </p:cBhvr>
                                      <p:tavLst>
                                        <p:tav tm="0">
                                          <p:val>
                                            <p:fltVal val="0"/>
                                          </p:val>
                                        </p:tav>
                                        <p:tav tm="100000">
                                          <p:val>
                                            <p:strVal val="#ppt_h"/>
                                          </p:val>
                                        </p:tav>
                                      </p:tavLst>
                                    </p:anim>
                                    <p:animEffect transition="in" filter="fade">
                                      <p:cBhvr>
                                        <p:cTn id="9" dur="5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par>
                          <p:cTn id="15" fill="hold">
                            <p:stCondLst>
                              <p:cond delay="500"/>
                            </p:stCondLst>
                            <p:childTnLst>
                              <p:par>
                                <p:cTn id="16" presetID="42" presetClass="entr" presetSubtype="0" fill="hold" nodeType="after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5"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fill="hold"/>
                                        <p:tgtEl>
                                          <p:spTgt spid="37"/>
                                        </p:tgtEl>
                                        <p:attrNameLst>
                                          <p:attrName>ppt_w</p:attrName>
                                        </p:attrNameLst>
                                      </p:cBhvr>
                                      <p:tavLst>
                                        <p:tav tm="0">
                                          <p:val>
                                            <p:strVal val="#ppt_w*0.70"/>
                                          </p:val>
                                        </p:tav>
                                        <p:tav tm="100000">
                                          <p:val>
                                            <p:strVal val="#ppt_w"/>
                                          </p:val>
                                        </p:tav>
                                      </p:tavLst>
                                    </p:anim>
                                    <p:anim calcmode="lin" valueType="num">
                                      <p:cBhvr>
                                        <p:cTn id="25" dur="1000" fill="hold"/>
                                        <p:tgtEl>
                                          <p:spTgt spid="37"/>
                                        </p:tgtEl>
                                        <p:attrNameLst>
                                          <p:attrName>ppt_h</p:attrName>
                                        </p:attrNameLst>
                                      </p:cBhvr>
                                      <p:tavLst>
                                        <p:tav tm="0">
                                          <p:val>
                                            <p:strVal val="#ppt_h"/>
                                          </p:val>
                                        </p:tav>
                                        <p:tav tm="100000">
                                          <p:val>
                                            <p:strVal val="#ppt_h"/>
                                          </p:val>
                                        </p:tav>
                                      </p:tavLst>
                                    </p:anim>
                                    <p:animEffect transition="in" filter="fade">
                                      <p:cBhvr>
                                        <p:cTn id="26" dur="1000"/>
                                        <p:tgtEl>
                                          <p:spTgt spid="37"/>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par>
                          <p:cTn id="31" fill="hold">
                            <p:stCondLst>
                              <p:cond delay="4000"/>
                            </p:stCondLst>
                            <p:childTnLst>
                              <p:par>
                                <p:cTn id="32" presetID="10" presetClass="entr" presetSubtype="0" fill="hold" grpId="0" nodeType="afterEffect">
                                  <p:stCondLst>
                                    <p:cond delay="5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5000"/>
                            </p:stCondLst>
                            <p:childTnLst>
                              <p:par>
                                <p:cTn id="36" presetID="10" presetClass="entr" presetSubtype="0" fill="hold" grpId="0" nodeType="afterEffect">
                                  <p:stCondLst>
                                    <p:cond delay="5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6000"/>
                            </p:stCondLst>
                            <p:childTnLst>
                              <p:par>
                                <p:cTn id="40" presetID="10" presetClass="entr" presetSubtype="0" fill="hold" grpId="0" nodeType="afterEffect">
                                  <p:stCondLst>
                                    <p:cond delay="50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par>
                          <p:cTn id="43" fill="hold">
                            <p:stCondLst>
                              <p:cond delay="7000"/>
                            </p:stCondLst>
                            <p:childTnLst>
                              <p:par>
                                <p:cTn id="44" presetID="10" presetClass="entr" presetSubtype="0" fill="hold" grpId="0" nodeType="afterEffect">
                                  <p:stCondLst>
                                    <p:cond delay="50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par>
                          <p:cTn id="47" fill="hold">
                            <p:stCondLst>
                              <p:cond delay="8000"/>
                            </p:stCondLst>
                            <p:childTnLst>
                              <p:par>
                                <p:cTn id="48" presetID="10" presetClass="entr" presetSubtype="0" fill="hold" grpId="0" nodeType="afterEffect">
                                  <p:stCondLst>
                                    <p:cond delay="5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9000"/>
                            </p:stCondLst>
                            <p:childTnLst>
                              <p:par>
                                <p:cTn id="52" presetID="10" presetClass="entr" presetSubtype="0" fill="hold" grpId="0" nodeType="afterEffect">
                                  <p:stCondLst>
                                    <p:cond delay="50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10000"/>
                            </p:stCondLst>
                            <p:childTnLst>
                              <p:par>
                                <p:cTn id="56" presetID="10" presetClass="entr" presetSubtype="0" fill="hold" grpId="0" nodeType="afterEffect">
                                  <p:stCondLst>
                                    <p:cond delay="50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par>
                          <p:cTn id="59" fill="hold">
                            <p:stCondLst>
                              <p:cond delay="11000"/>
                            </p:stCondLst>
                            <p:childTnLst>
                              <p:par>
                                <p:cTn id="60" presetID="10" presetClass="entr" presetSubtype="0" fill="hold" grpId="0" nodeType="afterEffect">
                                  <p:stCondLst>
                                    <p:cond delay="5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par>
                          <p:cTn id="63" fill="hold">
                            <p:stCondLst>
                              <p:cond delay="12000"/>
                            </p:stCondLst>
                            <p:childTnLst>
                              <p:par>
                                <p:cTn id="64" presetID="10" presetClass="entr" presetSubtype="0" fill="hold" grpId="0" nodeType="afterEffect">
                                  <p:stCondLst>
                                    <p:cond delay="50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par>
                          <p:cTn id="67" fill="hold">
                            <p:stCondLst>
                              <p:cond delay="13000"/>
                            </p:stCondLst>
                            <p:childTnLst>
                              <p:par>
                                <p:cTn id="68" presetID="10" presetClass="entr" presetSubtype="0" fill="hold" grpId="0" nodeType="afterEffect">
                                  <p:stCondLst>
                                    <p:cond delay="50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par>
                          <p:cTn id="71" fill="hold">
                            <p:stCondLst>
                              <p:cond delay="14000"/>
                            </p:stCondLst>
                            <p:childTnLst>
                              <p:par>
                                <p:cTn id="72" presetID="10" presetClass="entr" presetSubtype="0" fill="hold" grpId="0" nodeType="afterEffect">
                                  <p:stCondLst>
                                    <p:cond delay="50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par>
                          <p:cTn id="75" fill="hold">
                            <p:stCondLst>
                              <p:cond delay="15000"/>
                            </p:stCondLst>
                            <p:childTnLst>
                              <p:par>
                                <p:cTn id="76" presetID="10" presetClass="entr" presetSubtype="0" fill="hold" grpId="0" nodeType="afterEffect">
                                  <p:stCondLst>
                                    <p:cond delay="50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3000"/>
                                        <p:tgtEl>
                                          <p:spTgt spid="38"/>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3000"/>
                                        <p:tgtEl>
                                          <p:spTgt spid="39"/>
                                        </p:tgtEl>
                                      </p:cBhvr>
                                    </p:animEffect>
                                  </p:childTnLst>
                                </p:cTn>
                              </p:par>
                            </p:childTnLst>
                          </p:cTn>
                        </p:par>
                        <p:par>
                          <p:cTn id="82" fill="hold">
                            <p:stCondLst>
                              <p:cond delay="18500"/>
                            </p:stCondLst>
                            <p:childTnLst>
                              <p:par>
                                <p:cTn id="83" presetID="10" presetClass="entr" presetSubtype="0" fill="hold" nodeType="afterEffect">
                                  <p:stCondLst>
                                    <p:cond delay="0"/>
                                  </p:stCondLst>
                                  <p:childTnLst>
                                    <p:set>
                                      <p:cBhvr>
                                        <p:cTn id="84" dur="1" fill="hold">
                                          <p:stCondLst>
                                            <p:cond delay="0"/>
                                          </p:stCondLst>
                                        </p:cTn>
                                        <p:tgtEl>
                                          <p:spTgt spid="4">
                                            <p:txEl>
                                              <p:pRg st="8" end="8"/>
                                            </p:txEl>
                                          </p:spTgt>
                                        </p:tgtEl>
                                        <p:attrNameLst>
                                          <p:attrName>style.visibility</p:attrName>
                                        </p:attrNameLst>
                                      </p:cBhvr>
                                      <p:to>
                                        <p:strVal val="visible"/>
                                      </p:to>
                                    </p:set>
                                    <p:animEffect transition="in" filter="fade">
                                      <p:cBhvr>
                                        <p:cTn id="8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2" grpId="0" animBg="1"/>
      <p:bldP spid="31" grpId="0" animBg="1"/>
      <p:bldP spid="30" grpId="0" animBg="1"/>
      <p:bldP spid="29" grpId="0" animBg="1"/>
      <p:bldP spid="28" grpId="0" animBg="1"/>
      <p:bldP spid="27" grpId="0" animBg="1"/>
      <p:bldP spid="26" grpId="0" animBg="1"/>
      <p:bldP spid="25" grpId="0" animBg="1"/>
      <p:bldP spid="5" grpId="0" animBg="1"/>
      <p:bldP spid="39" grpId="0" animBg="1"/>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0774E-01C5-4DFA-F5C8-48D276474D81}"/>
              </a:ext>
            </a:extLst>
          </p:cNvPr>
          <p:cNvPicPr>
            <a:picLocks noChangeAspect="1"/>
          </p:cNvPicPr>
          <p:nvPr/>
        </p:nvPicPr>
        <p:blipFill>
          <a:blip r:embed="rId2"/>
          <a:stretch>
            <a:fillRect/>
          </a:stretch>
        </p:blipFill>
        <p:spPr>
          <a:xfrm>
            <a:off x="2085474" y="1463040"/>
            <a:ext cx="8021052" cy="4572000"/>
          </a:xfrm>
          <a:prstGeom prst="rect">
            <a:avLst/>
          </a:prstGeom>
          <a:effectLst>
            <a:outerShdw blurRad="63500" sx="102000" sy="102000" algn="ctr" rotWithShape="0">
              <a:prstClr val="black">
                <a:alpha val="40000"/>
              </a:prstClr>
            </a:outerShdw>
          </a:effectLst>
        </p:spPr>
      </p:pic>
      <p:sp>
        <p:nvSpPr>
          <p:cNvPr id="3" name="Slide Number Placeholder 2">
            <a:extLst>
              <a:ext uri="{FF2B5EF4-FFF2-40B4-BE49-F238E27FC236}">
                <a16:creationId xmlns:a16="http://schemas.microsoft.com/office/drawing/2014/main" id="{9FA6C568-A64D-5090-2684-C211DA22C229}"/>
              </a:ext>
            </a:extLst>
          </p:cNvPr>
          <p:cNvSpPr>
            <a:spLocks noGrp="1"/>
          </p:cNvSpPr>
          <p:nvPr>
            <p:ph type="sldNum" sz="quarter" idx="12"/>
          </p:nvPr>
        </p:nvSpPr>
        <p:spPr/>
        <p:txBody>
          <a:bodyPr/>
          <a:lstStyle/>
          <a:p>
            <a:fld id="{FCA8DAF9-CFC1-344C-89B7-DCB2EBBDC673}" type="slidenum">
              <a:rPr lang="en-US" smtClean="0"/>
              <a:pPr/>
              <a:t>42</a:t>
            </a:fld>
            <a:endParaRPr lang="en-US"/>
          </a:p>
        </p:txBody>
      </p:sp>
      <p:sp>
        <p:nvSpPr>
          <p:cNvPr id="4" name="Title 3">
            <a:extLst>
              <a:ext uri="{FF2B5EF4-FFF2-40B4-BE49-F238E27FC236}">
                <a16:creationId xmlns:a16="http://schemas.microsoft.com/office/drawing/2014/main" id="{BCD187B5-05AD-E03C-B3BA-F8489D23D3DF}"/>
              </a:ext>
            </a:extLst>
          </p:cNvPr>
          <p:cNvSpPr>
            <a:spLocks noGrp="1"/>
          </p:cNvSpPr>
          <p:nvPr>
            <p:ph type="title"/>
          </p:nvPr>
        </p:nvSpPr>
        <p:spPr>
          <a:xfrm>
            <a:off x="0" y="457200"/>
            <a:ext cx="12192000" cy="914400"/>
          </a:xfrm>
        </p:spPr>
        <p:txBody>
          <a:bodyPr>
            <a:normAutofit/>
          </a:bodyPr>
          <a:lstStyle/>
          <a:p>
            <a:pPr algn="ctr"/>
            <a:r>
              <a:rPr lang="en-US" dirty="0"/>
              <a:t>To help get prepared, let’s talk about </a:t>
            </a:r>
            <a:r>
              <a:rPr lang="en-US" i="1" dirty="0"/>
              <a:t>legislation</a:t>
            </a:r>
          </a:p>
        </p:txBody>
      </p:sp>
    </p:spTree>
    <p:extLst>
      <p:ext uri="{BB962C8B-B14F-4D97-AF65-F5344CB8AC3E}">
        <p14:creationId xmlns:p14="http://schemas.microsoft.com/office/powerpoint/2010/main" val="195513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E3540-67A6-BCD6-3731-F5C4CB0ABD82}"/>
              </a:ext>
            </a:extLst>
          </p:cNvPr>
          <p:cNvSpPr>
            <a:spLocks noGrp="1"/>
          </p:cNvSpPr>
          <p:nvPr>
            <p:ph type="sldNum" sz="quarter" idx="12"/>
          </p:nvPr>
        </p:nvSpPr>
        <p:spPr/>
        <p:txBody>
          <a:bodyPr/>
          <a:lstStyle/>
          <a:p>
            <a:fld id="{FCA8DAF9-CFC1-344C-89B7-DCB2EBBDC673}" type="slidenum">
              <a:rPr lang="en-US" smtClean="0"/>
              <a:pPr/>
              <a:t>43</a:t>
            </a:fld>
            <a:endParaRPr lang="en-US"/>
          </a:p>
        </p:txBody>
      </p:sp>
      <p:sp>
        <p:nvSpPr>
          <p:cNvPr id="3" name="Title 2">
            <a:extLst>
              <a:ext uri="{FF2B5EF4-FFF2-40B4-BE49-F238E27FC236}">
                <a16:creationId xmlns:a16="http://schemas.microsoft.com/office/drawing/2014/main" id="{3E6F3833-5E16-9212-841C-BF89379652BF}"/>
              </a:ext>
            </a:extLst>
          </p:cNvPr>
          <p:cNvSpPr>
            <a:spLocks noGrp="1"/>
          </p:cNvSpPr>
          <p:nvPr>
            <p:ph type="title"/>
          </p:nvPr>
        </p:nvSpPr>
        <p:spPr/>
        <p:txBody>
          <a:bodyPr/>
          <a:lstStyle/>
          <a:p>
            <a:r>
              <a:rPr lang="en-US" dirty="0"/>
              <a:t>Why have State Plane legislation?</a:t>
            </a:r>
          </a:p>
        </p:txBody>
      </p:sp>
      <p:sp>
        <p:nvSpPr>
          <p:cNvPr id="4" name="Content Placeholder 3">
            <a:extLst>
              <a:ext uri="{FF2B5EF4-FFF2-40B4-BE49-F238E27FC236}">
                <a16:creationId xmlns:a16="http://schemas.microsoft.com/office/drawing/2014/main" id="{08CBFBB1-A5C3-7AD9-2165-A5D89B0BAC06}"/>
              </a:ext>
            </a:extLst>
          </p:cNvPr>
          <p:cNvSpPr>
            <a:spLocks noGrp="1"/>
          </p:cNvSpPr>
          <p:nvPr>
            <p:ph idx="1"/>
          </p:nvPr>
        </p:nvSpPr>
        <p:spPr/>
        <p:txBody>
          <a:bodyPr/>
          <a:lstStyle/>
          <a:p>
            <a:r>
              <a:rPr lang="en-US" dirty="0"/>
              <a:t>Proposed to state legislatures in 1945 by Council of State Governments to:</a:t>
            </a:r>
          </a:p>
          <a:p>
            <a:pPr lvl="1"/>
            <a:r>
              <a:rPr lang="en-US" dirty="0"/>
              <a:t>Establish legal status</a:t>
            </a:r>
          </a:p>
          <a:p>
            <a:pPr lvl="1"/>
            <a:r>
              <a:rPr lang="en-US" dirty="0"/>
              <a:t>Insure uniformity and definiteness in use</a:t>
            </a:r>
          </a:p>
          <a:p>
            <a:pPr lvl="1"/>
            <a:r>
              <a:rPr lang="en-US" dirty="0"/>
              <a:t>Impose reasonable standards when coordinates become part of public record</a:t>
            </a:r>
          </a:p>
          <a:p>
            <a:r>
              <a:rPr lang="en-US" dirty="0"/>
              <a:t>Additional reasons:</a:t>
            </a:r>
          </a:p>
          <a:p>
            <a:pPr lvl="1"/>
            <a:r>
              <a:rPr lang="en-US" dirty="0"/>
              <a:t>To make corners “indestructible”</a:t>
            </a:r>
          </a:p>
          <a:p>
            <a:pPr lvl="1"/>
            <a:r>
              <a:rPr lang="en-US" dirty="0"/>
              <a:t>Save time and money by providing specifications on using State Plane</a:t>
            </a:r>
          </a:p>
          <a:p>
            <a:r>
              <a:rPr lang="en-US" dirty="0"/>
              <a:t>Other things:</a:t>
            </a:r>
          </a:p>
          <a:p>
            <a:pPr lvl="1"/>
            <a:r>
              <a:rPr lang="en-US" dirty="0"/>
              <a:t>Use of system is permissive, not mandatory</a:t>
            </a:r>
          </a:p>
          <a:p>
            <a:pPr lvl="1"/>
            <a:r>
              <a:rPr lang="en-US" dirty="0"/>
              <a:t>Uniformity of legislation is desirable</a:t>
            </a:r>
          </a:p>
          <a:p>
            <a:pPr lvl="1"/>
            <a:r>
              <a:rPr lang="en-US" dirty="0"/>
              <a:t>Legislation not required to establish State Plane</a:t>
            </a:r>
          </a:p>
          <a:p>
            <a:pPr lvl="1"/>
            <a:endParaRPr lang="en-US" dirty="0"/>
          </a:p>
          <a:p>
            <a:endParaRPr lang="en-US" dirty="0"/>
          </a:p>
          <a:p>
            <a:endParaRPr lang="en-US" dirty="0"/>
          </a:p>
        </p:txBody>
      </p:sp>
    </p:spTree>
    <p:extLst>
      <p:ext uri="{BB962C8B-B14F-4D97-AF65-F5344CB8AC3E}">
        <p14:creationId xmlns:p14="http://schemas.microsoft.com/office/powerpoint/2010/main" val="699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9" end="9"/>
                                            </p:txEl>
                                          </p:spTgt>
                                        </p:tgtEl>
                                        <p:attrNameLst>
                                          <p:attrName>style.visibility</p:attrName>
                                        </p:attrNameLst>
                                      </p:cBhvr>
                                      <p:to>
                                        <p:strVal val="visible"/>
                                      </p:to>
                                    </p:set>
                                    <p:animEffect transition="in" filter="fade">
                                      <p:cBhvr>
                                        <p:cTn id="24" dur="500"/>
                                        <p:tgtEl>
                                          <p:spTgt spid="4">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E3540-67A6-BCD6-3731-F5C4CB0ABD82}"/>
              </a:ext>
            </a:extLst>
          </p:cNvPr>
          <p:cNvSpPr>
            <a:spLocks noGrp="1"/>
          </p:cNvSpPr>
          <p:nvPr>
            <p:ph type="sldNum" sz="quarter" idx="12"/>
          </p:nvPr>
        </p:nvSpPr>
        <p:spPr/>
        <p:txBody>
          <a:bodyPr/>
          <a:lstStyle/>
          <a:p>
            <a:fld id="{FCA8DAF9-CFC1-344C-89B7-DCB2EBBDC673}" type="slidenum">
              <a:rPr lang="en-US" smtClean="0"/>
              <a:pPr/>
              <a:t>44</a:t>
            </a:fld>
            <a:endParaRPr lang="en-US"/>
          </a:p>
        </p:txBody>
      </p:sp>
      <p:sp>
        <p:nvSpPr>
          <p:cNvPr id="3" name="Title 2">
            <a:extLst>
              <a:ext uri="{FF2B5EF4-FFF2-40B4-BE49-F238E27FC236}">
                <a16:creationId xmlns:a16="http://schemas.microsoft.com/office/drawing/2014/main" id="{3E6F3833-5E16-9212-841C-BF89379652BF}"/>
              </a:ext>
            </a:extLst>
          </p:cNvPr>
          <p:cNvSpPr>
            <a:spLocks noGrp="1"/>
          </p:cNvSpPr>
          <p:nvPr>
            <p:ph type="title"/>
          </p:nvPr>
        </p:nvSpPr>
        <p:spPr/>
        <p:txBody>
          <a:bodyPr/>
          <a:lstStyle/>
          <a:p>
            <a:r>
              <a:rPr lang="en-US" dirty="0"/>
              <a:t>History of State Plane in legislation</a:t>
            </a:r>
          </a:p>
        </p:txBody>
      </p:sp>
      <p:sp>
        <p:nvSpPr>
          <p:cNvPr id="4" name="Content Placeholder 3">
            <a:extLst>
              <a:ext uri="{FF2B5EF4-FFF2-40B4-BE49-F238E27FC236}">
                <a16:creationId xmlns:a16="http://schemas.microsoft.com/office/drawing/2014/main" id="{08CBFBB1-A5C3-7AD9-2165-A5D89B0BAC06}"/>
              </a:ext>
            </a:extLst>
          </p:cNvPr>
          <p:cNvSpPr>
            <a:spLocks noGrp="1"/>
          </p:cNvSpPr>
          <p:nvPr>
            <p:ph idx="1"/>
          </p:nvPr>
        </p:nvSpPr>
        <p:spPr>
          <a:xfrm>
            <a:off x="457200" y="1371600"/>
            <a:ext cx="11430000" cy="4682692"/>
          </a:xfrm>
        </p:spPr>
        <p:txBody>
          <a:bodyPr>
            <a:normAutofit/>
          </a:bodyPr>
          <a:lstStyle/>
          <a:p>
            <a:r>
              <a:rPr lang="en-US" dirty="0"/>
              <a:t>First nine states with State Plane laws:</a:t>
            </a:r>
          </a:p>
          <a:p>
            <a:pPr lvl="1"/>
            <a:r>
              <a:rPr lang="en-US" dirty="0"/>
              <a:t>1935 (NJ), 1937 (PA), 1938 (NY), 1939 (MD, NC, GA), 1941 (MA), 1943 (TX), 1944 (LA)</a:t>
            </a:r>
          </a:p>
          <a:p>
            <a:r>
              <a:rPr lang="en-US" dirty="0"/>
              <a:t>Model act provided to state legislatures in 1945</a:t>
            </a:r>
          </a:p>
          <a:p>
            <a:pPr lvl="1"/>
            <a:r>
              <a:rPr lang="en-US" dirty="0"/>
              <a:t>Included zone projection parameters</a:t>
            </a:r>
          </a:p>
          <a:p>
            <a:pPr lvl="1"/>
            <a:r>
              <a:rPr lang="en-US" dirty="0"/>
              <a:t>Specified ½ mile max distance to 2</a:t>
            </a:r>
            <a:r>
              <a:rPr lang="en-US" baseline="30000" dirty="0"/>
              <a:t>nd</a:t>
            </a:r>
            <a:r>
              <a:rPr lang="en-US" dirty="0"/>
              <a:t> order control (for public recording)</a:t>
            </a:r>
          </a:p>
          <a:p>
            <a:r>
              <a:rPr lang="en-US" dirty="0"/>
              <a:t>Some changes in model act for SPCS 83 (created 1977)</a:t>
            </a:r>
          </a:p>
          <a:p>
            <a:pPr lvl="1"/>
            <a:r>
              <a:rPr lang="en-US" dirty="0"/>
              <a:t>Specified U.S. survey foot for SPCS 27; meter for SPCS 83 (but </a:t>
            </a:r>
            <a:r>
              <a:rPr lang="en-US" b="1" i="1" dirty="0"/>
              <a:t>not</a:t>
            </a:r>
            <a:r>
              <a:rPr lang="en-US" dirty="0"/>
              <a:t> U.S. survey foot)</a:t>
            </a:r>
          </a:p>
          <a:p>
            <a:pPr lvl="1"/>
            <a:r>
              <a:rPr lang="en-US" dirty="0"/>
              <a:t>Max distance to 2</a:t>
            </a:r>
            <a:r>
              <a:rPr lang="en-US" baseline="30000" dirty="0"/>
              <a:t>nd</a:t>
            </a:r>
            <a:r>
              <a:rPr lang="en-US" dirty="0"/>
              <a:t> order control changed from ½ mile to 1 km</a:t>
            </a:r>
          </a:p>
          <a:p>
            <a:pPr lvl="1"/>
            <a:r>
              <a:rPr lang="en-US" dirty="0"/>
              <a:t>Interesting note at end of SPCS 83 model act (ca. 1989):</a:t>
            </a:r>
          </a:p>
          <a:p>
            <a:endParaRPr lang="en-US" dirty="0"/>
          </a:p>
          <a:p>
            <a:endParaRPr lang="en-US" dirty="0"/>
          </a:p>
          <a:p>
            <a:endParaRPr lang="en-US" dirty="0"/>
          </a:p>
          <a:p>
            <a:pPr lvl="1"/>
            <a:endParaRPr lang="en-US" dirty="0"/>
          </a:p>
          <a:p>
            <a:endParaRPr lang="en-US" dirty="0"/>
          </a:p>
        </p:txBody>
      </p:sp>
      <p:sp>
        <p:nvSpPr>
          <p:cNvPr id="6" name="Rectangle 5">
            <a:extLst>
              <a:ext uri="{FF2B5EF4-FFF2-40B4-BE49-F238E27FC236}">
                <a16:creationId xmlns:a16="http://schemas.microsoft.com/office/drawing/2014/main" id="{B7C76DEF-EAF3-FE45-016F-3A29AD8FFF86}"/>
              </a:ext>
            </a:extLst>
          </p:cNvPr>
          <p:cNvSpPr/>
          <p:nvPr/>
        </p:nvSpPr>
        <p:spPr>
          <a:xfrm>
            <a:off x="8261392" y="4008735"/>
            <a:ext cx="3140615" cy="40728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0AE176-FE5B-CD53-3B6C-16E0A1346D2E}"/>
              </a:ext>
            </a:extLst>
          </p:cNvPr>
          <p:cNvSpPr txBox="1"/>
          <p:nvPr/>
        </p:nvSpPr>
        <p:spPr>
          <a:xfrm>
            <a:off x="578357" y="5330416"/>
            <a:ext cx="11004805" cy="523220"/>
          </a:xfrm>
          <a:prstGeom prst="rect">
            <a:avLst/>
          </a:prstGeom>
          <a:noFill/>
          <a:ln w="38100">
            <a:solidFill>
              <a:srgbClr val="C00000"/>
            </a:solidFill>
          </a:ln>
        </p:spPr>
        <p:txBody>
          <a:bodyPr wrap="square" rtlCol="0">
            <a:spAutoFit/>
          </a:bodyPr>
          <a:lstStyle/>
          <a:p>
            <a:pPr algn="ctr"/>
            <a:r>
              <a:rPr lang="en-US" sz="2800" b="1" i="1" dirty="0"/>
              <a:t>“In light of GPS technology, the 1 km limitation… should be reevaluated.”</a:t>
            </a:r>
            <a:endParaRPr lang="en-US" sz="2800" dirty="0"/>
          </a:p>
        </p:txBody>
      </p:sp>
    </p:spTree>
    <p:extLst>
      <p:ext uri="{BB962C8B-B14F-4D97-AF65-F5344CB8AC3E}">
        <p14:creationId xmlns:p14="http://schemas.microsoft.com/office/powerpoint/2010/main" val="246315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childTnLst>
                          </p:cTn>
                        </p:par>
                        <p:par>
                          <p:cTn id="35" fill="hold">
                            <p:stCondLst>
                              <p:cond delay="500"/>
                            </p:stCondLst>
                            <p:childTnLst>
                              <p:par>
                                <p:cTn id="36" presetID="10" presetClass="entr" presetSubtype="0" fill="hold" grpId="0" nodeType="afterEffect">
                                  <p:stCondLst>
                                    <p:cond delay="10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15DC0-E975-BD7C-EA09-D38748EE8C8F}"/>
              </a:ext>
            </a:extLst>
          </p:cNvPr>
          <p:cNvPicPr>
            <a:picLocks noChangeAspect="1"/>
          </p:cNvPicPr>
          <p:nvPr/>
        </p:nvPicPr>
        <p:blipFill>
          <a:blip r:embed="rId2"/>
          <a:stretch>
            <a:fillRect/>
          </a:stretch>
        </p:blipFill>
        <p:spPr>
          <a:xfrm>
            <a:off x="3535680" y="91440"/>
            <a:ext cx="8656320" cy="6492240"/>
          </a:xfrm>
          <a:prstGeom prst="rect">
            <a:avLst/>
          </a:prstGeom>
        </p:spPr>
      </p:pic>
      <p:sp>
        <p:nvSpPr>
          <p:cNvPr id="4" name="Slide Number Placeholder 3">
            <a:extLst>
              <a:ext uri="{FF2B5EF4-FFF2-40B4-BE49-F238E27FC236}">
                <a16:creationId xmlns:a16="http://schemas.microsoft.com/office/drawing/2014/main" id="{4AFD5A05-F227-CAE4-B33B-6685A9BF5934}"/>
              </a:ext>
            </a:extLst>
          </p:cNvPr>
          <p:cNvSpPr>
            <a:spLocks noGrp="1"/>
          </p:cNvSpPr>
          <p:nvPr>
            <p:ph type="sldNum" sz="quarter" idx="10"/>
          </p:nvPr>
        </p:nvSpPr>
        <p:spPr/>
        <p:txBody>
          <a:bodyPr/>
          <a:lstStyle/>
          <a:p>
            <a:fld id="{FCA8DAF9-CFC1-344C-89B7-DCB2EBBDC673}" type="slidenum">
              <a:rPr lang="en-US" smtClean="0"/>
              <a:pPr/>
              <a:t>45</a:t>
            </a:fld>
            <a:endParaRPr lang="en-US" dirty="0"/>
          </a:p>
        </p:txBody>
      </p:sp>
      <p:sp>
        <p:nvSpPr>
          <p:cNvPr id="2" name="Title 1">
            <a:extLst>
              <a:ext uri="{FF2B5EF4-FFF2-40B4-BE49-F238E27FC236}">
                <a16:creationId xmlns:a16="http://schemas.microsoft.com/office/drawing/2014/main" id="{A4A023A6-419A-1E91-E9C1-6FB399ABB96C}"/>
              </a:ext>
            </a:extLst>
          </p:cNvPr>
          <p:cNvSpPr>
            <a:spLocks noGrp="1"/>
          </p:cNvSpPr>
          <p:nvPr>
            <p:ph type="title" idx="4294967295"/>
          </p:nvPr>
        </p:nvSpPr>
        <p:spPr>
          <a:xfrm>
            <a:off x="91440" y="182880"/>
            <a:ext cx="3473450" cy="1421928"/>
          </a:xfrm>
        </p:spPr>
        <p:txBody>
          <a:bodyPr anchor="t" anchorCtr="0">
            <a:spAutoFit/>
          </a:bodyPr>
          <a:lstStyle/>
          <a:p>
            <a:r>
              <a:rPr lang="en-US" sz="3200" b="1" dirty="0">
                <a:latin typeface="+mn-lt"/>
              </a:rPr>
              <a:t>State Plane legislation for </a:t>
            </a:r>
            <a:br>
              <a:rPr lang="en-US" sz="3200" b="1" dirty="0">
                <a:latin typeface="+mn-lt"/>
              </a:rPr>
            </a:br>
            <a:r>
              <a:rPr lang="en-US" sz="3200" b="1" dirty="0">
                <a:latin typeface="+mn-lt"/>
              </a:rPr>
              <a:t>SPCS 83 and 27</a:t>
            </a:r>
            <a:endParaRPr lang="en-US" sz="3200" dirty="0"/>
          </a:p>
        </p:txBody>
      </p:sp>
      <p:sp>
        <p:nvSpPr>
          <p:cNvPr id="3" name="Text Placeholder 2">
            <a:extLst>
              <a:ext uri="{FF2B5EF4-FFF2-40B4-BE49-F238E27FC236}">
                <a16:creationId xmlns:a16="http://schemas.microsoft.com/office/drawing/2014/main" id="{F01DE05D-BF48-E067-2DFE-DFA4DC6D82EF}"/>
              </a:ext>
            </a:extLst>
          </p:cNvPr>
          <p:cNvSpPr>
            <a:spLocks noGrp="1"/>
          </p:cNvSpPr>
          <p:nvPr>
            <p:ph type="body" sz="half" idx="4294967295"/>
          </p:nvPr>
        </p:nvSpPr>
        <p:spPr>
          <a:xfrm>
            <a:off x="91440" y="1554480"/>
            <a:ext cx="3473450" cy="4845050"/>
          </a:xfrm>
        </p:spPr>
        <p:txBody>
          <a:bodyPr/>
          <a:lstStyle/>
          <a:p>
            <a:pPr marL="0" indent="0">
              <a:buNone/>
            </a:pPr>
            <a:r>
              <a:rPr lang="en-US" dirty="0"/>
              <a:t>56 U.S. jurisdictions</a:t>
            </a:r>
          </a:p>
          <a:p>
            <a:pPr marL="285750" lvl="1" indent="-238125"/>
            <a:r>
              <a:rPr lang="en-US" dirty="0"/>
              <a:t>41 with SPCS 83 and 27</a:t>
            </a:r>
          </a:p>
          <a:p>
            <a:pPr marL="285750" lvl="1" indent="-238125"/>
            <a:r>
              <a:rPr lang="en-US" dirty="0"/>
              <a:t>9 with only SPCS 83</a:t>
            </a:r>
          </a:p>
          <a:p>
            <a:pPr marL="285750" lvl="1" indent="-238125"/>
            <a:r>
              <a:rPr lang="en-US" dirty="0"/>
              <a:t>1 with only SPCS 27</a:t>
            </a:r>
          </a:p>
          <a:p>
            <a:pPr marL="285750" lvl="1" indent="-238125"/>
            <a:r>
              <a:rPr lang="en-US" dirty="0"/>
              <a:t>5 with no legislation</a:t>
            </a:r>
          </a:p>
          <a:p>
            <a:endParaRPr lang="en-US" dirty="0"/>
          </a:p>
        </p:txBody>
      </p:sp>
    </p:spTree>
    <p:extLst>
      <p:ext uri="{BB962C8B-B14F-4D97-AF65-F5344CB8AC3E}">
        <p14:creationId xmlns:p14="http://schemas.microsoft.com/office/powerpoint/2010/main" val="3401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371EAAFF-A768-EB4E-77FE-8DB315585699}"/>
              </a:ext>
            </a:extLst>
          </p:cNvPr>
          <p:cNvPicPr>
            <a:picLocks noChangeAspect="1"/>
          </p:cNvPicPr>
          <p:nvPr/>
        </p:nvPicPr>
        <p:blipFill rotWithShape="1">
          <a:blip r:embed="rId3"/>
          <a:srcRect b="16987"/>
          <a:stretch/>
        </p:blipFill>
        <p:spPr>
          <a:xfrm>
            <a:off x="5669280" y="548640"/>
            <a:ext cx="6400800" cy="626364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EF670C1F-4C93-0266-1365-8A6C3EA43B3E}"/>
              </a:ext>
            </a:extLst>
          </p:cNvPr>
          <p:cNvSpPr>
            <a:spLocks noGrp="1"/>
          </p:cNvSpPr>
          <p:nvPr>
            <p:ph type="sldNum" sz="quarter" idx="12"/>
          </p:nvPr>
        </p:nvSpPr>
        <p:spPr/>
        <p:txBody>
          <a:bodyPr/>
          <a:lstStyle/>
          <a:p>
            <a:fld id="{FCA8DAF9-CFC1-344C-89B7-DCB2EBBDC673}" type="slidenum">
              <a:rPr lang="en-US" smtClean="0"/>
              <a:pPr/>
              <a:t>46</a:t>
            </a:fld>
            <a:endParaRPr lang="en-US"/>
          </a:p>
        </p:txBody>
      </p:sp>
      <p:sp>
        <p:nvSpPr>
          <p:cNvPr id="3" name="Title 2">
            <a:extLst>
              <a:ext uri="{FF2B5EF4-FFF2-40B4-BE49-F238E27FC236}">
                <a16:creationId xmlns:a16="http://schemas.microsoft.com/office/drawing/2014/main" id="{46BF4106-7799-5F5D-0F12-13B5DF724E97}"/>
              </a:ext>
            </a:extLst>
          </p:cNvPr>
          <p:cNvSpPr>
            <a:spLocks noGrp="1"/>
          </p:cNvSpPr>
          <p:nvPr>
            <p:ph type="title"/>
          </p:nvPr>
        </p:nvSpPr>
        <p:spPr>
          <a:xfrm>
            <a:off x="91440" y="457200"/>
            <a:ext cx="5608320" cy="1005840"/>
          </a:xfrm>
        </p:spPr>
        <p:txBody>
          <a:bodyPr/>
          <a:lstStyle/>
          <a:p>
            <a:r>
              <a:rPr lang="en-US" dirty="0"/>
              <a:t>What about the U.S. survey foot?</a:t>
            </a:r>
          </a:p>
        </p:txBody>
      </p:sp>
      <p:sp>
        <p:nvSpPr>
          <p:cNvPr id="4" name="Content Placeholder 3">
            <a:extLst>
              <a:ext uri="{FF2B5EF4-FFF2-40B4-BE49-F238E27FC236}">
                <a16:creationId xmlns:a16="http://schemas.microsoft.com/office/drawing/2014/main" id="{3E84C996-7640-645D-0E2E-E142E00CF7BF}"/>
              </a:ext>
            </a:extLst>
          </p:cNvPr>
          <p:cNvSpPr>
            <a:spLocks noGrp="1"/>
          </p:cNvSpPr>
          <p:nvPr>
            <p:ph type="body" sz="half" idx="2"/>
          </p:nvPr>
        </p:nvSpPr>
        <p:spPr>
          <a:xfrm>
            <a:off x="91440" y="1463040"/>
            <a:ext cx="5394960" cy="4389120"/>
          </a:xfrm>
        </p:spPr>
        <p:txBody>
          <a:bodyPr/>
          <a:lstStyle/>
          <a:p>
            <a:pPr>
              <a:spcBef>
                <a:spcPts val="1200"/>
              </a:spcBef>
            </a:pPr>
            <a:r>
              <a:rPr lang="en-US" dirty="0"/>
              <a:t>Will be deprecated on Dec 31, 2022</a:t>
            </a:r>
          </a:p>
          <a:p>
            <a:pPr marL="457200" lvl="1">
              <a:spcBef>
                <a:spcPts val="1200"/>
              </a:spcBef>
            </a:pPr>
            <a:r>
              <a:rPr lang="en-US" dirty="0"/>
              <a:t>Per final determination Federal Register Notice issued on Oct 5, 2020</a:t>
            </a:r>
          </a:p>
          <a:p>
            <a:pPr marL="457200" lvl="1">
              <a:spcBef>
                <a:spcPts val="1200"/>
              </a:spcBef>
            </a:pPr>
            <a:r>
              <a:rPr lang="en-US" dirty="0"/>
              <a:t>Collaborative action by National Institute of Science and Technology (NIST) and NGS</a:t>
            </a:r>
          </a:p>
          <a:p>
            <a:pPr marL="457200" lvl="1">
              <a:spcBef>
                <a:spcPts val="1200"/>
              </a:spcBef>
            </a:pPr>
            <a:r>
              <a:rPr lang="en-US" dirty="0"/>
              <a:t>Describes public comments received, along with the plan, resources, training, and other information for an </a:t>
            </a:r>
            <a:r>
              <a:rPr lang="en-US" b="1" i="1" dirty="0"/>
              <a:t>orderly transition with minimum disruption</a:t>
            </a:r>
          </a:p>
          <a:p>
            <a:endParaRPr lang="en-US" dirty="0"/>
          </a:p>
        </p:txBody>
      </p:sp>
      <p:sp>
        <p:nvSpPr>
          <p:cNvPr id="7" name="TextBox 6">
            <a:extLst>
              <a:ext uri="{FF2B5EF4-FFF2-40B4-BE49-F238E27FC236}">
                <a16:creationId xmlns:a16="http://schemas.microsoft.com/office/drawing/2014/main" id="{4B070810-B9E0-1F28-24F6-7B284EC462EA}"/>
              </a:ext>
            </a:extLst>
          </p:cNvPr>
          <p:cNvSpPr txBox="1"/>
          <p:nvPr/>
        </p:nvSpPr>
        <p:spPr bwMode="auto">
          <a:xfrm>
            <a:off x="5669280" y="2560320"/>
            <a:ext cx="6400800" cy="369332"/>
          </a:xfrm>
          <a:prstGeom prst="rect">
            <a:avLst/>
          </a:prstGeom>
          <a:noFill/>
          <a:ln w="9525"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a:t>
            </a:r>
            <a:r>
              <a:rPr lang="en-US" b="1" i="1" dirty="0">
                <a:solidFill>
                  <a:srgbClr val="FF0000"/>
                </a:solidFill>
                <a:latin typeface="Calibri"/>
                <a:cs typeface="Arial" pitchFamily="34" charset="0"/>
                <a:sym typeface="Arial"/>
              </a:rPr>
              <a:t>t</a:t>
            </a: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his image is hyperlinked to the Federal Register page)</a:t>
            </a:r>
          </a:p>
        </p:txBody>
      </p:sp>
    </p:spTree>
    <p:extLst>
      <p:ext uri="{BB962C8B-B14F-4D97-AF65-F5344CB8AC3E}">
        <p14:creationId xmlns:p14="http://schemas.microsoft.com/office/powerpoint/2010/main" val="30800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D5BB1-9828-C452-E4AB-1EE9BA3FCCE5}"/>
              </a:ext>
            </a:extLst>
          </p:cNvPr>
          <p:cNvPicPr>
            <a:picLocks noChangeAspect="1"/>
          </p:cNvPicPr>
          <p:nvPr/>
        </p:nvPicPr>
        <p:blipFill>
          <a:blip r:embed="rId2"/>
          <a:stretch>
            <a:fillRect/>
          </a:stretch>
        </p:blipFill>
        <p:spPr>
          <a:xfrm>
            <a:off x="3535680" y="91440"/>
            <a:ext cx="8656320" cy="6492240"/>
          </a:xfrm>
          <a:prstGeom prst="rect">
            <a:avLst/>
          </a:prstGeom>
        </p:spPr>
      </p:pic>
      <p:pic>
        <p:nvPicPr>
          <p:cNvPr id="21" name="Picture 20">
            <a:extLst>
              <a:ext uri="{FF2B5EF4-FFF2-40B4-BE49-F238E27FC236}">
                <a16:creationId xmlns:a16="http://schemas.microsoft.com/office/drawing/2014/main" id="{75417E57-B976-7D5B-335E-9A08CB630158}"/>
              </a:ext>
            </a:extLst>
          </p:cNvPr>
          <p:cNvPicPr>
            <a:picLocks noChangeAspect="1"/>
          </p:cNvPicPr>
          <p:nvPr/>
        </p:nvPicPr>
        <p:blipFill>
          <a:blip r:embed="rId3"/>
          <a:stretch>
            <a:fillRect/>
          </a:stretch>
        </p:blipFill>
        <p:spPr>
          <a:xfrm>
            <a:off x="3535680" y="91440"/>
            <a:ext cx="8656320" cy="6492240"/>
          </a:xfrm>
          <a:prstGeom prst="rect">
            <a:avLst/>
          </a:prstGeom>
        </p:spPr>
      </p:pic>
      <p:pic>
        <p:nvPicPr>
          <p:cNvPr id="19" name="Picture 18">
            <a:extLst>
              <a:ext uri="{FF2B5EF4-FFF2-40B4-BE49-F238E27FC236}">
                <a16:creationId xmlns:a16="http://schemas.microsoft.com/office/drawing/2014/main" id="{C9DAE072-23FE-5CC8-EF92-C702F1DE1276}"/>
              </a:ext>
            </a:extLst>
          </p:cNvPr>
          <p:cNvPicPr>
            <a:picLocks noChangeAspect="1"/>
          </p:cNvPicPr>
          <p:nvPr/>
        </p:nvPicPr>
        <p:blipFill>
          <a:blip r:embed="rId4"/>
          <a:stretch>
            <a:fillRect/>
          </a:stretch>
        </p:blipFill>
        <p:spPr>
          <a:xfrm>
            <a:off x="3530250" y="91440"/>
            <a:ext cx="8656320" cy="6492240"/>
          </a:xfrm>
          <a:prstGeom prst="rect">
            <a:avLst/>
          </a:prstGeom>
        </p:spPr>
      </p:pic>
      <p:pic>
        <p:nvPicPr>
          <p:cNvPr id="17" name="Picture 16">
            <a:extLst>
              <a:ext uri="{FF2B5EF4-FFF2-40B4-BE49-F238E27FC236}">
                <a16:creationId xmlns:a16="http://schemas.microsoft.com/office/drawing/2014/main" id="{426C0632-0B6F-011E-A972-309A5A9D7C39}"/>
              </a:ext>
            </a:extLst>
          </p:cNvPr>
          <p:cNvPicPr>
            <a:picLocks noChangeAspect="1"/>
          </p:cNvPicPr>
          <p:nvPr/>
        </p:nvPicPr>
        <p:blipFill>
          <a:blip r:embed="rId5"/>
          <a:stretch>
            <a:fillRect/>
          </a:stretch>
        </p:blipFill>
        <p:spPr>
          <a:xfrm>
            <a:off x="3535680" y="91440"/>
            <a:ext cx="8656320" cy="6492240"/>
          </a:xfrm>
          <a:prstGeom prst="rect">
            <a:avLst/>
          </a:prstGeom>
        </p:spPr>
      </p:pic>
      <p:pic>
        <p:nvPicPr>
          <p:cNvPr id="15" name="Picture 14">
            <a:extLst>
              <a:ext uri="{FF2B5EF4-FFF2-40B4-BE49-F238E27FC236}">
                <a16:creationId xmlns:a16="http://schemas.microsoft.com/office/drawing/2014/main" id="{2241F78E-30FC-6EA5-FF8E-EEF3D8F9D863}"/>
              </a:ext>
            </a:extLst>
          </p:cNvPr>
          <p:cNvPicPr>
            <a:picLocks noChangeAspect="1"/>
          </p:cNvPicPr>
          <p:nvPr/>
        </p:nvPicPr>
        <p:blipFill>
          <a:blip r:embed="rId6"/>
          <a:stretch>
            <a:fillRect/>
          </a:stretch>
        </p:blipFill>
        <p:spPr>
          <a:xfrm>
            <a:off x="3541110" y="91440"/>
            <a:ext cx="8656320" cy="6492240"/>
          </a:xfrm>
          <a:prstGeom prst="rect">
            <a:avLst/>
          </a:prstGeom>
        </p:spPr>
      </p:pic>
      <p:sp>
        <p:nvSpPr>
          <p:cNvPr id="4" name="Slide Number Placeholder 3">
            <a:extLst>
              <a:ext uri="{FF2B5EF4-FFF2-40B4-BE49-F238E27FC236}">
                <a16:creationId xmlns:a16="http://schemas.microsoft.com/office/drawing/2014/main" id="{263877FF-BC29-6D8C-8FE9-FC615EFF993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DAF9-CFC1-344C-89B7-DCB2EBBDC673}"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49D3D2-FCE5-44F4-796B-EC0E1EA84681}"/>
              </a:ext>
            </a:extLst>
          </p:cNvPr>
          <p:cNvSpPr>
            <a:spLocks noGrp="1"/>
          </p:cNvSpPr>
          <p:nvPr>
            <p:ph type="title" idx="4294967295"/>
          </p:nvPr>
        </p:nvSpPr>
        <p:spPr>
          <a:xfrm>
            <a:off x="91440" y="182880"/>
            <a:ext cx="3473450" cy="1006475"/>
          </a:xfrm>
        </p:spPr>
        <p:txBody>
          <a:bodyPr anchor="t" anchorCtr="0">
            <a:normAutofit/>
          </a:bodyPr>
          <a:lstStyle/>
          <a:p>
            <a:r>
              <a:rPr lang="en-US" sz="3200" b="1" dirty="0">
                <a:latin typeface="+mn-lt"/>
              </a:rPr>
              <a:t>SPCS 83 legislation and foot version</a:t>
            </a:r>
            <a:endParaRPr lang="en-US" sz="3200" dirty="0"/>
          </a:p>
        </p:txBody>
      </p:sp>
      <p:sp>
        <p:nvSpPr>
          <p:cNvPr id="3" name="Text Placeholder 2">
            <a:extLst>
              <a:ext uri="{FF2B5EF4-FFF2-40B4-BE49-F238E27FC236}">
                <a16:creationId xmlns:a16="http://schemas.microsoft.com/office/drawing/2014/main" id="{68E6C18C-3C4A-0222-79A2-A643EFCB9B1E}"/>
              </a:ext>
            </a:extLst>
          </p:cNvPr>
          <p:cNvSpPr>
            <a:spLocks noGrp="1"/>
          </p:cNvSpPr>
          <p:nvPr>
            <p:ph type="body" sz="half" idx="4294967295"/>
          </p:nvPr>
        </p:nvSpPr>
        <p:spPr>
          <a:xfrm>
            <a:off x="91440" y="1463675"/>
            <a:ext cx="3473450" cy="4845050"/>
          </a:xfrm>
        </p:spPr>
        <p:txBody>
          <a:bodyPr/>
          <a:lstStyle/>
          <a:p>
            <a:pPr marL="225425" indent="-225425">
              <a:buFont typeface="Arial" panose="020B0604020202020204" pitchFamily="34" charset="0"/>
              <a:buChar char="•"/>
            </a:pPr>
            <a:r>
              <a:rPr lang="en-US" dirty="0"/>
              <a:t>56 U.S. jurisdictions</a:t>
            </a:r>
          </a:p>
          <a:p>
            <a:pPr marL="225425" indent="-225425">
              <a:buFont typeface="Arial" panose="020B0604020202020204" pitchFamily="34" charset="0"/>
              <a:buChar char="•"/>
            </a:pPr>
            <a:r>
              <a:rPr lang="en-US" dirty="0"/>
              <a:t>Legislation</a:t>
            </a:r>
          </a:p>
          <a:p>
            <a:pPr marL="463550" lvl="1" indent="-238125"/>
            <a:r>
              <a:rPr lang="en-US" dirty="0"/>
              <a:t>International foot:  6</a:t>
            </a:r>
          </a:p>
          <a:p>
            <a:pPr marL="463550" lvl="1" indent="-238125"/>
            <a:r>
              <a:rPr lang="en-US" dirty="0"/>
              <a:t>U.S. survey foot:  28</a:t>
            </a:r>
          </a:p>
          <a:p>
            <a:pPr marL="463550" lvl="1" indent="-238125"/>
            <a:r>
              <a:rPr lang="en-US" dirty="0"/>
              <a:t>Neither:  16</a:t>
            </a:r>
          </a:p>
          <a:p>
            <a:pPr marL="463550" lvl="1" indent="-238125"/>
            <a:r>
              <a:rPr lang="en-US" dirty="0"/>
              <a:t>No legislation at all:  6</a:t>
            </a:r>
          </a:p>
          <a:p>
            <a:pPr marL="225425" indent="-225425">
              <a:buFont typeface="Arial" panose="020B0604020202020204" pitchFamily="34" charset="0"/>
              <a:buChar char="•"/>
            </a:pPr>
            <a:r>
              <a:rPr lang="en-US" dirty="0"/>
              <a:t>Fed Register Notice</a:t>
            </a:r>
          </a:p>
          <a:p>
            <a:pPr marL="463550" lvl="1" indent="-238125"/>
            <a:r>
              <a:rPr lang="en-US" dirty="0"/>
              <a:t>U.S. survey foot:  12</a:t>
            </a:r>
          </a:p>
          <a:p>
            <a:pPr marL="463550" lvl="1" indent="-238125"/>
            <a:r>
              <a:rPr lang="en-US" dirty="0"/>
              <a:t>In lieu of legislation</a:t>
            </a:r>
          </a:p>
          <a:p>
            <a:pPr marL="463550" lvl="1" indent="-238125"/>
            <a:r>
              <a:rPr lang="en-US" dirty="0"/>
              <a:t>Done 2006-2009</a:t>
            </a:r>
          </a:p>
          <a:p>
            <a:pPr marL="463550" lvl="1" indent="-238125"/>
            <a:endParaRPr lang="en-US" dirty="0"/>
          </a:p>
          <a:p>
            <a:pPr indent="-460375"/>
            <a:endParaRPr lang="en-US" dirty="0"/>
          </a:p>
          <a:p>
            <a:pPr indent="-460375"/>
            <a:endParaRPr lang="en-US" dirty="0"/>
          </a:p>
        </p:txBody>
      </p:sp>
      <p:sp>
        <p:nvSpPr>
          <p:cNvPr id="11" name="Slide Number Placeholder 2">
            <a:extLst>
              <a:ext uri="{FF2B5EF4-FFF2-40B4-BE49-F238E27FC236}">
                <a16:creationId xmlns:a16="http://schemas.microsoft.com/office/drawing/2014/main" id="{6BF6F58F-D3BA-309D-2B09-1A6304B84906}"/>
              </a:ext>
            </a:extLst>
          </p:cNvPr>
          <p:cNvSpPr txBox="1">
            <a:spLocks/>
          </p:cNvSpPr>
          <p:nvPr/>
        </p:nvSpPr>
        <p:spPr>
          <a:xfrm>
            <a:off x="6553200" y="6356350"/>
            <a:ext cx="2133600" cy="365125"/>
          </a:xfrm>
          <a:prstGeom prst="rect">
            <a:avLst/>
          </a:prstGeom>
        </p:spPr>
        <p:txBody>
          <a:bodyPr/>
          <a:lstStyle>
            <a:defPPr>
              <a:defRPr lang="en-US"/>
            </a:defPPr>
            <a:lvl1pPr marL="0" algn="r" defTabSz="457200" rtl="0" eaLnBrk="1" latinLnBrk="0" hangingPunct="1">
              <a:defRPr sz="1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20699-3253-714E-A86F-ABA98CEE1FD0}"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5E9396A-F752-6F2F-EE03-004CE1FF0318}"/>
              </a:ext>
            </a:extLst>
          </p:cNvPr>
          <p:cNvPicPr>
            <a:picLocks noChangeAspect="1"/>
          </p:cNvPicPr>
          <p:nvPr/>
        </p:nvPicPr>
        <p:blipFill>
          <a:blip r:embed="rId7"/>
          <a:stretch>
            <a:fillRect/>
          </a:stretch>
        </p:blipFill>
        <p:spPr>
          <a:xfrm>
            <a:off x="3541110" y="91440"/>
            <a:ext cx="8656320" cy="6492240"/>
          </a:xfrm>
          <a:prstGeom prst="rect">
            <a:avLst/>
          </a:prstGeom>
        </p:spPr>
      </p:pic>
      <p:sp>
        <p:nvSpPr>
          <p:cNvPr id="5" name="Slide Number Placeholder 1">
            <a:extLst>
              <a:ext uri="{FF2B5EF4-FFF2-40B4-BE49-F238E27FC236}">
                <a16:creationId xmlns:a16="http://schemas.microsoft.com/office/drawing/2014/main" id="{63825D96-B26A-A693-3E08-339C1546E3D2}"/>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18F78EF0-46D9-49D1-A73D-CC3C5E0924CA}" type="slidenum">
              <a:rPr lang="en-US" smtClean="0">
                <a:latin typeface="Calibri"/>
              </a:rPr>
              <a:pPr defTabSz="914400">
                <a:defRPr/>
              </a:pPr>
              <a:t>47</a:t>
            </a:fld>
            <a:endParaRPr lang="en-US" dirty="0">
              <a:latin typeface="Calibri"/>
            </a:endParaRPr>
          </a:p>
        </p:txBody>
      </p:sp>
    </p:spTree>
    <p:extLst>
      <p:ext uri="{BB962C8B-B14F-4D97-AF65-F5344CB8AC3E}">
        <p14:creationId xmlns:p14="http://schemas.microsoft.com/office/powerpoint/2010/main" val="17108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annerussellart.com/newimages/Twoleftfeet.jpg">
            <a:extLst>
              <a:ext uri="{FF2B5EF4-FFF2-40B4-BE49-F238E27FC236}">
                <a16:creationId xmlns:a16="http://schemas.microsoft.com/office/drawing/2014/main" id="{052DE5E8-34F1-8FDB-40EA-E589DE94D04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1663" r="9354"/>
          <a:stretch/>
        </p:blipFill>
        <p:spPr bwMode="auto">
          <a:xfrm>
            <a:off x="8763000" y="182880"/>
            <a:ext cx="3429000" cy="5943600"/>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51A971B-740B-5635-645C-D8A80E4C47BF}"/>
              </a:ext>
            </a:extLst>
          </p:cNvPr>
          <p:cNvSpPr>
            <a:spLocks noGrp="1"/>
          </p:cNvSpPr>
          <p:nvPr>
            <p:ph type="sldNum" sz="quarter" idx="12"/>
          </p:nvPr>
        </p:nvSpPr>
        <p:spPr/>
        <p:txBody>
          <a:bodyPr/>
          <a:lstStyle/>
          <a:p>
            <a:fld id="{FCA8DAF9-CFC1-344C-89B7-DCB2EBBDC673}" type="slidenum">
              <a:rPr lang="en-US" smtClean="0"/>
              <a:pPr/>
              <a:t>48</a:t>
            </a:fld>
            <a:endParaRPr lang="en-US"/>
          </a:p>
        </p:txBody>
      </p:sp>
      <p:sp>
        <p:nvSpPr>
          <p:cNvPr id="3" name="Title 2">
            <a:extLst>
              <a:ext uri="{FF2B5EF4-FFF2-40B4-BE49-F238E27FC236}">
                <a16:creationId xmlns:a16="http://schemas.microsoft.com/office/drawing/2014/main" id="{52F18C48-00DF-5515-C4E9-86E045F75033}"/>
              </a:ext>
            </a:extLst>
          </p:cNvPr>
          <p:cNvSpPr>
            <a:spLocks noGrp="1"/>
          </p:cNvSpPr>
          <p:nvPr>
            <p:ph type="title"/>
          </p:nvPr>
        </p:nvSpPr>
        <p:spPr/>
        <p:txBody>
          <a:bodyPr/>
          <a:lstStyle/>
          <a:p>
            <a:r>
              <a:rPr lang="en-US" dirty="0"/>
              <a:t>Putting the “best” foot forward</a:t>
            </a:r>
          </a:p>
        </p:txBody>
      </p:sp>
      <p:sp>
        <p:nvSpPr>
          <p:cNvPr id="4" name="Content Placeholder 3">
            <a:extLst>
              <a:ext uri="{FF2B5EF4-FFF2-40B4-BE49-F238E27FC236}">
                <a16:creationId xmlns:a16="http://schemas.microsoft.com/office/drawing/2014/main" id="{8E1D1FC2-C5C8-ECD2-4992-4306A680123D}"/>
              </a:ext>
            </a:extLst>
          </p:cNvPr>
          <p:cNvSpPr>
            <a:spLocks noGrp="1"/>
          </p:cNvSpPr>
          <p:nvPr>
            <p:ph idx="1"/>
          </p:nvPr>
        </p:nvSpPr>
        <p:spPr/>
        <p:txBody>
          <a:bodyPr>
            <a:normAutofit/>
          </a:bodyPr>
          <a:lstStyle/>
          <a:p>
            <a:r>
              <a:rPr lang="en-US" dirty="0"/>
              <a:t>U.S. survey foot will be retired</a:t>
            </a:r>
          </a:p>
          <a:p>
            <a:pPr lvl="1"/>
            <a:r>
              <a:rPr lang="en-US" dirty="0"/>
              <a:t>Not supported for State Plane Coordinate System of 2022 </a:t>
            </a:r>
            <a:br>
              <a:rPr lang="en-US" dirty="0"/>
            </a:br>
            <a:r>
              <a:rPr lang="en-US" dirty="0"/>
              <a:t>(or any part of modernized NSRS)</a:t>
            </a:r>
          </a:p>
          <a:p>
            <a:pPr lvl="1"/>
            <a:r>
              <a:rPr lang="en-US" dirty="0"/>
              <a:t>Only international foot will be supported by NGS</a:t>
            </a:r>
          </a:p>
          <a:p>
            <a:r>
              <a:rPr lang="en-US" dirty="0"/>
              <a:t>In some states, law specifies U.S. survey foot for boundary surveys</a:t>
            </a:r>
          </a:p>
          <a:p>
            <a:pPr lvl="1"/>
            <a:r>
              <a:rPr lang="en-US" dirty="0"/>
              <a:t>A separate issue since not part of NSRS (not dealt with here)</a:t>
            </a:r>
          </a:p>
          <a:p>
            <a:r>
              <a:rPr lang="en-US" dirty="0"/>
              <a:t>Effective December 31, 2022</a:t>
            </a:r>
          </a:p>
          <a:p>
            <a:pPr lvl="1"/>
            <a:r>
              <a:rPr lang="en-US" dirty="0"/>
              <a:t>Independent of NSRS modernization</a:t>
            </a:r>
          </a:p>
          <a:p>
            <a:pPr lvl="1"/>
            <a:r>
              <a:rPr lang="en-US" dirty="0"/>
              <a:t>U.S. survey foot will still be supported for legacy products</a:t>
            </a:r>
            <a:br>
              <a:rPr lang="en-US" dirty="0"/>
            </a:br>
            <a:r>
              <a:rPr lang="en-US" dirty="0"/>
              <a:t>(e.g., existing State Plane)…</a:t>
            </a:r>
          </a:p>
          <a:p>
            <a:endParaRPr lang="en-US" dirty="0"/>
          </a:p>
          <a:p>
            <a:endParaRPr lang="en-US" dirty="0"/>
          </a:p>
        </p:txBody>
      </p:sp>
    </p:spTree>
    <p:extLst>
      <p:ext uri="{BB962C8B-B14F-4D97-AF65-F5344CB8AC3E}">
        <p14:creationId xmlns:p14="http://schemas.microsoft.com/office/powerpoint/2010/main" val="241244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DB60A-2674-DBDD-CA6C-AFB7EF6285AB}"/>
              </a:ext>
            </a:extLst>
          </p:cNvPr>
          <p:cNvSpPr>
            <a:spLocks noGrp="1"/>
          </p:cNvSpPr>
          <p:nvPr>
            <p:ph type="sldNum" sz="quarter" idx="12"/>
          </p:nvPr>
        </p:nvSpPr>
        <p:spPr/>
        <p:txBody>
          <a:bodyPr/>
          <a:lstStyle/>
          <a:p>
            <a:fld id="{FCA8DAF9-CFC1-344C-89B7-DCB2EBBDC673}" type="slidenum">
              <a:rPr lang="en-US" smtClean="0"/>
              <a:pPr/>
              <a:t>49</a:t>
            </a:fld>
            <a:endParaRPr lang="en-US"/>
          </a:p>
        </p:txBody>
      </p:sp>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rmAutofit fontScale="90000"/>
          </a:bodyPr>
          <a:lstStyle/>
          <a:p>
            <a:r>
              <a:rPr lang="en-US" dirty="0"/>
              <a:t>Rumor of U.S. survey foot death greatly exaggerated</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lstStyle/>
          <a:p>
            <a:r>
              <a:rPr lang="en-US" dirty="0"/>
              <a:t>U.S. survey will be foot deprecated on December 31, 2022</a:t>
            </a:r>
          </a:p>
          <a:p>
            <a:r>
              <a:rPr lang="en-US" dirty="0"/>
              <a:t>But use can continue for SPCS 83 (and SPCS 27)</a:t>
            </a:r>
          </a:p>
          <a:p>
            <a:pPr lvl="1"/>
            <a:r>
              <a:rPr lang="en-US" dirty="0"/>
              <a:t>The 40 states that “officially” use U.S. foot for SPCS 83</a:t>
            </a:r>
          </a:p>
          <a:p>
            <a:pPr lvl="1"/>
            <a:r>
              <a:rPr lang="en-US" dirty="0"/>
              <a:t>All SPCS 27 zones</a:t>
            </a:r>
          </a:p>
          <a:p>
            <a:pPr lvl="1"/>
            <a:r>
              <a:rPr lang="en-US" dirty="0"/>
              <a:t>NGS will support such “legacy” use forever</a:t>
            </a:r>
          </a:p>
          <a:p>
            <a:pPr lvl="1"/>
            <a:r>
              <a:rPr lang="en-US" dirty="0"/>
              <a:t>But </a:t>
            </a:r>
            <a:r>
              <a:rPr lang="en-US" b="1" i="1" dirty="0"/>
              <a:t>NOT</a:t>
            </a:r>
            <a:r>
              <a:rPr lang="en-US" dirty="0"/>
              <a:t> supported for </a:t>
            </a:r>
            <a:r>
              <a:rPr lang="en-US" b="1" i="1" dirty="0"/>
              <a:t>ANY</a:t>
            </a:r>
            <a:r>
              <a:rPr lang="en-US" dirty="0"/>
              <a:t> zones in SPCS2022</a:t>
            </a:r>
          </a:p>
          <a:p>
            <a:r>
              <a:rPr lang="en-US" dirty="0"/>
              <a:t>Please repeat:</a:t>
            </a:r>
          </a:p>
          <a:p>
            <a:endParaRPr lang="en-US" dirty="0"/>
          </a:p>
        </p:txBody>
      </p:sp>
      <p:sp>
        <p:nvSpPr>
          <p:cNvPr id="5" name="TextBox 4">
            <a:extLst>
              <a:ext uri="{FF2B5EF4-FFF2-40B4-BE49-F238E27FC236}">
                <a16:creationId xmlns:a16="http://schemas.microsoft.com/office/drawing/2014/main" id="{F3BA5665-3223-972A-5972-0B88C3636656}"/>
              </a:ext>
            </a:extLst>
          </p:cNvPr>
          <p:cNvSpPr txBox="1"/>
          <p:nvPr/>
        </p:nvSpPr>
        <p:spPr>
          <a:xfrm>
            <a:off x="2164080" y="4417004"/>
            <a:ext cx="7863840" cy="1323439"/>
          </a:xfrm>
          <a:prstGeom prst="rect">
            <a:avLst/>
          </a:prstGeom>
          <a:solidFill>
            <a:srgbClr val="FF33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NGS will always support </a:t>
            </a:r>
            <a:br>
              <a:rPr kumimoji="0" lang="en-US" sz="4000" b="1" i="0" u="none" strike="noStrike" kern="1200" cap="none" spc="0" normalizeH="0" baseline="0" noProof="0" dirty="0">
                <a:ln>
                  <a:noFill/>
                </a:ln>
                <a:solidFill>
                  <a:srgbClr val="FFFF00"/>
                </a:solidFill>
                <a:effectLst/>
                <a:uLnTx/>
                <a:uFillTx/>
                <a:latin typeface="Calibri"/>
                <a:ea typeface="+mn-ea"/>
                <a:cs typeface="+mn-cs"/>
              </a:rPr>
            </a:br>
            <a:r>
              <a:rPr kumimoji="0" lang="en-US" sz="4000" b="1" i="0" u="none" strike="noStrike" kern="1200" cap="none" spc="0" normalizeH="0" baseline="0" noProof="0" dirty="0">
                <a:ln>
                  <a:noFill/>
                </a:ln>
                <a:solidFill>
                  <a:srgbClr val="FFFF00"/>
                </a:solidFill>
                <a:effectLst/>
                <a:uLnTx/>
                <a:uFillTx/>
                <a:latin typeface="Calibri"/>
                <a:ea typeface="+mn-ea"/>
                <a:cs typeface="+mn-cs"/>
              </a:rPr>
              <a:t>U.S. survey foot for SPCS 83 and 27</a:t>
            </a:r>
          </a:p>
        </p:txBody>
      </p:sp>
      <p:sp>
        <p:nvSpPr>
          <p:cNvPr id="6" name="TextBox 5">
            <a:extLst>
              <a:ext uri="{FF2B5EF4-FFF2-40B4-BE49-F238E27FC236}">
                <a16:creationId xmlns:a16="http://schemas.microsoft.com/office/drawing/2014/main" id="{77D15B3E-DFA2-3C22-586E-E19B33507E31}"/>
              </a:ext>
            </a:extLst>
          </p:cNvPr>
          <p:cNvSpPr txBox="1"/>
          <p:nvPr/>
        </p:nvSpPr>
        <p:spPr>
          <a:xfrm>
            <a:off x="5462289" y="5848588"/>
            <a:ext cx="12369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Thank you.</a:t>
            </a:r>
          </a:p>
        </p:txBody>
      </p:sp>
    </p:spTree>
    <p:extLst>
      <p:ext uri="{BB962C8B-B14F-4D97-AF65-F5344CB8AC3E}">
        <p14:creationId xmlns:p14="http://schemas.microsoft.com/office/powerpoint/2010/main" val="35330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1000"/>
                            </p:stCondLst>
                            <p:childTnLst>
                              <p:par>
                                <p:cTn id="31" presetID="35" presetClass="emph" presetSubtype="0" repeatCount="indefinite" fill="hold" grpId="1" nodeType="afterEffect">
                                  <p:stCondLst>
                                    <p:cond delay="0"/>
                                  </p:stCondLst>
                                  <p:childTnLst>
                                    <p:anim calcmode="discrete" valueType="str">
                                      <p:cBhvr>
                                        <p:cTn id="32"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p:txBody>
          <a:bodyPr/>
          <a:lstStyle/>
          <a:p>
            <a:r>
              <a:rPr lang="en-US" altLang="en-US" b="1" dirty="0">
                <a:solidFill>
                  <a:schemeClr val="tx2"/>
                </a:solidFill>
              </a:rPr>
              <a:t>“Modernizing” the NSRS means:</a:t>
            </a:r>
          </a:p>
        </p:txBody>
      </p:sp>
      <p:sp>
        <p:nvSpPr>
          <p:cNvPr id="11" name="Content Placeholder 10"/>
          <p:cNvSpPr>
            <a:spLocks noGrp="1"/>
          </p:cNvSpPr>
          <p:nvPr>
            <p:ph idx="1"/>
          </p:nvPr>
        </p:nvSpPr>
        <p:spPr/>
        <p:txBody>
          <a:bodyPr>
            <a:normAutofit/>
          </a:bodyPr>
          <a:lstStyle/>
          <a:p>
            <a:pPr>
              <a:defRPr/>
            </a:pPr>
            <a:r>
              <a:rPr lang="en-US" dirty="0"/>
              <a:t>Updating </a:t>
            </a:r>
            <a:r>
              <a:rPr lang="en-US" b="1" i="1" dirty="0"/>
              <a:t>all</a:t>
            </a:r>
            <a:r>
              <a:rPr lang="en-US" dirty="0"/>
              <a:t> NSRS coordinates</a:t>
            </a:r>
          </a:p>
          <a:p>
            <a:pPr lvl="1">
              <a:defRPr/>
            </a:pPr>
            <a:r>
              <a:rPr lang="en-US" dirty="0"/>
              <a:t>Replace existing datums with new datums</a:t>
            </a:r>
          </a:p>
          <a:p>
            <a:pPr lvl="1">
              <a:defRPr/>
            </a:pPr>
            <a:r>
              <a:rPr lang="en-US" dirty="0"/>
              <a:t>Replacing existing State Plane with new State Plane </a:t>
            </a:r>
          </a:p>
          <a:p>
            <a:pPr lvl="1">
              <a:defRPr/>
            </a:pPr>
            <a:r>
              <a:rPr lang="en-US" dirty="0"/>
              <a:t>Accounting for coordinates changing with time</a:t>
            </a:r>
          </a:p>
          <a:p>
            <a:pPr>
              <a:defRPr/>
            </a:pPr>
            <a:r>
              <a:rPr lang="en-US" dirty="0"/>
              <a:t>Improving NGS products and services</a:t>
            </a:r>
          </a:p>
          <a:p>
            <a:pPr>
              <a:defRPr/>
            </a:pPr>
            <a:r>
              <a:rPr lang="en-US" dirty="0"/>
              <a:t>Simplifying customer contributions</a:t>
            </a:r>
          </a:p>
          <a:p>
            <a:pPr>
              <a:defRPr/>
            </a:pPr>
            <a:r>
              <a:rPr lang="en-US" dirty="0"/>
              <a:t>Making the NSRS:</a:t>
            </a:r>
          </a:p>
          <a:p>
            <a:pPr lvl="1">
              <a:defRPr/>
            </a:pPr>
            <a:r>
              <a:rPr lang="en-US" b="1" i="1" dirty="0"/>
              <a:t>More</a:t>
            </a:r>
            <a:r>
              <a:rPr lang="en-US" dirty="0"/>
              <a:t> accurate</a:t>
            </a:r>
          </a:p>
          <a:p>
            <a:pPr lvl="1">
              <a:defRPr/>
            </a:pPr>
            <a:r>
              <a:rPr lang="en-US" b="1" i="1" dirty="0"/>
              <a:t>More</a:t>
            </a:r>
            <a:r>
              <a:rPr lang="en-US" dirty="0"/>
              <a:t> accessible</a:t>
            </a:r>
          </a:p>
          <a:p>
            <a:pPr lvl="1">
              <a:defRPr/>
            </a:pPr>
            <a:r>
              <a:rPr lang="en-US" b="1" i="1" dirty="0"/>
              <a:t>More</a:t>
            </a:r>
            <a:r>
              <a:rPr lang="en-US" dirty="0"/>
              <a:t> efficient</a:t>
            </a:r>
          </a:p>
        </p:txBody>
      </p:sp>
      <p:sp>
        <p:nvSpPr>
          <p:cNvPr id="2" name="Rectangle 1">
            <a:extLst>
              <a:ext uri="{FF2B5EF4-FFF2-40B4-BE49-F238E27FC236}">
                <a16:creationId xmlns:a16="http://schemas.microsoft.com/office/drawing/2014/main" id="{1732A644-EA2E-459B-97D8-827F0001E3BF}"/>
              </a:ext>
            </a:extLst>
          </p:cNvPr>
          <p:cNvSpPr/>
          <p:nvPr/>
        </p:nvSpPr>
        <p:spPr>
          <a:xfrm>
            <a:off x="886409" y="2224697"/>
            <a:ext cx="6799181" cy="37834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a:solidFill>
                <a:prstClr val="white"/>
              </a:solidFill>
              <a:latin typeface="Calibri"/>
              <a:sym typeface="Arial"/>
            </a:endParaRPr>
          </a:p>
        </p:txBody>
      </p:sp>
      <p:sp>
        <p:nvSpPr>
          <p:cNvPr id="4" name="Rectangle 3">
            <a:extLst>
              <a:ext uri="{FF2B5EF4-FFF2-40B4-BE49-F238E27FC236}">
                <a16:creationId xmlns:a16="http://schemas.microsoft.com/office/drawing/2014/main" id="{C7F049A9-52F8-EE9C-8A25-C9333BBEC5EC}"/>
              </a:ext>
            </a:extLst>
          </p:cNvPr>
          <p:cNvSpPr/>
          <p:nvPr/>
        </p:nvSpPr>
        <p:spPr>
          <a:xfrm rot="20193485">
            <a:off x="7600396" y="3291860"/>
            <a:ext cx="2922595" cy="2246769"/>
          </a:xfrm>
          <a:prstGeom prst="rect">
            <a:avLst/>
          </a:prstGeom>
          <a:noFill/>
        </p:spPr>
        <p:txBody>
          <a:bodyPr wrap="none" lIns="91440" tIns="45720" rIns="91440" bIns="45720">
            <a:spAutoFit/>
          </a:bodyPr>
          <a:lstStyle/>
          <a:p>
            <a:pPr algn="ctr" defTabSz="914400"/>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400"/>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6" name="Slide Number Placeholder 1">
            <a:extLst>
              <a:ext uri="{FF2B5EF4-FFF2-40B4-BE49-F238E27FC236}">
                <a16:creationId xmlns:a16="http://schemas.microsoft.com/office/drawing/2014/main" id="{EB721B1C-75C7-6819-20EF-520B85762CA5}"/>
              </a:ext>
            </a:extLst>
          </p:cNvPr>
          <p:cNvSpPr>
            <a:spLocks noGrp="1"/>
          </p:cNvSpPr>
          <p:nvPr>
            <p:ph type="sldNum" sz="quarter" idx="12"/>
          </p:nvPr>
        </p:nvSpPr>
        <p:spPr>
          <a:xfrm>
            <a:off x="9144000" y="6492240"/>
            <a:ext cx="2743200" cy="365125"/>
          </a:xfrm>
        </p:spPr>
        <p:txBody>
          <a:bodyPr/>
          <a:lstStyle/>
          <a:p>
            <a:fld id="{FCA8DAF9-CFC1-344C-89B7-DCB2EBBDC673}" type="slidenum">
              <a:rPr lang="en-US" smtClean="0"/>
              <a:pPr/>
              <a:t>5</a:t>
            </a:fld>
            <a:endParaRPr lang="en-US" dirty="0"/>
          </a:p>
        </p:txBody>
      </p:sp>
    </p:spTree>
    <p:extLst>
      <p:ext uri="{BB962C8B-B14F-4D97-AF65-F5344CB8AC3E}">
        <p14:creationId xmlns:p14="http://schemas.microsoft.com/office/powerpoint/2010/main" val="90150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500"/>
                                        <p:tgtEl>
                                          <p:spTgt spid="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11">
                                            <p:txEl>
                                              <p:pRg st="7" end="7"/>
                                            </p:txEl>
                                          </p:spTgt>
                                        </p:tgtEl>
                                        <p:attrNameLst>
                                          <p:attrName>style.visibility</p:attrName>
                                        </p:attrNameLst>
                                      </p:cBhvr>
                                      <p:to>
                                        <p:strVal val="visible"/>
                                      </p:to>
                                    </p:set>
                                    <p:animEffect transition="in" filter="fade">
                                      <p:cBhvr>
                                        <p:cTn id="21" dur="500"/>
                                        <p:tgtEl>
                                          <p:spTgt spid="11">
                                            <p:txEl>
                                              <p:pRg st="7" end="7"/>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11">
                                            <p:txEl>
                                              <p:pRg st="8" end="8"/>
                                            </p:txEl>
                                          </p:spTgt>
                                        </p:tgtEl>
                                        <p:attrNameLst>
                                          <p:attrName>style.visibility</p:attrName>
                                        </p:attrNameLst>
                                      </p:cBhvr>
                                      <p:to>
                                        <p:strVal val="visible"/>
                                      </p:to>
                                    </p:set>
                                    <p:animEffect transition="in" filter="fade">
                                      <p:cBhvr>
                                        <p:cTn id="25" dur="500"/>
                                        <p:tgtEl>
                                          <p:spTgt spid="11">
                                            <p:txEl>
                                              <p:pRg st="8" end="8"/>
                                            </p:txEl>
                                          </p:spTgt>
                                        </p:tgtEl>
                                      </p:cBhvr>
                                    </p:animEffect>
                                  </p:childTnLst>
                                </p:cTn>
                              </p:par>
                            </p:childTnLst>
                          </p:cTn>
                        </p:par>
                        <p:par>
                          <p:cTn id="26" fill="hold">
                            <p:stCondLst>
                              <p:cond delay="2000"/>
                            </p:stCondLst>
                            <p:childTnLst>
                              <p:par>
                                <p:cTn id="27" presetID="10" presetClass="entr" presetSubtype="0" fill="hold" nodeType="afterEffect">
                                  <p:stCondLst>
                                    <p:cond delay="250"/>
                                  </p:stCondLst>
                                  <p:childTnLst>
                                    <p:set>
                                      <p:cBhvr>
                                        <p:cTn id="28" dur="1" fill="hold">
                                          <p:stCondLst>
                                            <p:cond delay="0"/>
                                          </p:stCondLst>
                                        </p:cTn>
                                        <p:tgtEl>
                                          <p:spTgt spid="11">
                                            <p:txEl>
                                              <p:pRg st="9" end="9"/>
                                            </p:txEl>
                                          </p:spTgt>
                                        </p:tgtEl>
                                        <p:attrNameLst>
                                          <p:attrName>style.visibility</p:attrName>
                                        </p:attrNameLst>
                                      </p:cBhvr>
                                      <p:to>
                                        <p:strVal val="visible"/>
                                      </p:to>
                                    </p:set>
                                    <p:animEffect transition="in" filter="fade">
                                      <p:cBhvr>
                                        <p:cTn id="29" dur="500"/>
                                        <p:tgtEl>
                                          <p:spTgt spid="11">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616B5C-3031-4F2D-C22A-0B0554BA328D}"/>
              </a:ext>
            </a:extLst>
          </p:cNvPr>
          <p:cNvSpPr>
            <a:spLocks noGrp="1"/>
          </p:cNvSpPr>
          <p:nvPr>
            <p:ph type="sldNum" sz="quarter" idx="12"/>
          </p:nvPr>
        </p:nvSpPr>
        <p:spPr/>
        <p:txBody>
          <a:bodyPr/>
          <a:lstStyle/>
          <a:p>
            <a:fld id="{FCA8DAF9-CFC1-344C-89B7-DCB2EBBDC673}" type="slidenum">
              <a:rPr lang="en-US" smtClean="0"/>
              <a:pPr/>
              <a:t>50</a:t>
            </a:fld>
            <a:endParaRPr lang="en-US" dirty="0"/>
          </a:p>
        </p:txBody>
      </p:sp>
      <p:sp>
        <p:nvSpPr>
          <p:cNvPr id="3" name="Title 2">
            <a:extLst>
              <a:ext uri="{FF2B5EF4-FFF2-40B4-BE49-F238E27FC236}">
                <a16:creationId xmlns:a16="http://schemas.microsoft.com/office/drawing/2014/main" id="{C9FB07A1-4496-30BA-2D51-7822D3EA4085}"/>
              </a:ext>
            </a:extLst>
          </p:cNvPr>
          <p:cNvSpPr>
            <a:spLocks noGrp="1"/>
          </p:cNvSpPr>
          <p:nvPr>
            <p:ph type="title"/>
          </p:nvPr>
        </p:nvSpPr>
        <p:spPr/>
        <p:txBody>
          <a:bodyPr/>
          <a:lstStyle/>
          <a:p>
            <a:r>
              <a:rPr lang="en-US" dirty="0"/>
              <a:t>Why allow U.S. survey foot after Dec 31, 2022?</a:t>
            </a:r>
          </a:p>
        </p:txBody>
      </p:sp>
      <p:sp>
        <p:nvSpPr>
          <p:cNvPr id="4" name="Content Placeholder 3">
            <a:extLst>
              <a:ext uri="{FF2B5EF4-FFF2-40B4-BE49-F238E27FC236}">
                <a16:creationId xmlns:a16="http://schemas.microsoft.com/office/drawing/2014/main" id="{DB6275ED-027B-856A-071B-9D5BF895705F}"/>
              </a:ext>
            </a:extLst>
          </p:cNvPr>
          <p:cNvSpPr>
            <a:spLocks noGrp="1"/>
          </p:cNvSpPr>
          <p:nvPr>
            <p:ph idx="1"/>
          </p:nvPr>
        </p:nvSpPr>
        <p:spPr>
          <a:xfrm>
            <a:off x="457200" y="1371599"/>
            <a:ext cx="11734800" cy="5485765"/>
          </a:xfrm>
        </p:spPr>
        <p:txBody>
          <a:bodyPr>
            <a:normAutofit/>
          </a:bodyPr>
          <a:lstStyle/>
          <a:p>
            <a:pPr>
              <a:lnSpc>
                <a:spcPct val="110000"/>
              </a:lnSpc>
              <a:spcBef>
                <a:spcPts val="0"/>
              </a:spcBef>
            </a:pPr>
            <a:r>
              <a:rPr lang="en-US" dirty="0"/>
              <a:t>Key idea:  done in an </a:t>
            </a:r>
            <a:r>
              <a:rPr lang="en-US" b="1" i="1" dirty="0"/>
              <a:t>“orderly fashion with minimum disruption”</a:t>
            </a:r>
          </a:p>
          <a:p>
            <a:pPr lvl="1">
              <a:lnSpc>
                <a:spcPct val="110000"/>
              </a:lnSpc>
              <a:spcBef>
                <a:spcPts val="0"/>
              </a:spcBef>
            </a:pPr>
            <a:r>
              <a:rPr lang="en-US" dirty="0"/>
              <a:t>Sudden switch for existing coordinate system too disruptive</a:t>
            </a:r>
          </a:p>
          <a:p>
            <a:pPr lvl="1">
              <a:lnSpc>
                <a:spcPct val="110000"/>
              </a:lnSpc>
              <a:spcBef>
                <a:spcPts val="0"/>
              </a:spcBef>
            </a:pPr>
            <a:r>
              <a:rPr lang="en-US" dirty="0"/>
              <a:t>Will give states more time to prepare</a:t>
            </a:r>
          </a:p>
          <a:p>
            <a:pPr lvl="1">
              <a:lnSpc>
                <a:spcPct val="110000"/>
              </a:lnSpc>
              <a:spcBef>
                <a:spcPts val="0"/>
              </a:spcBef>
            </a:pPr>
            <a:r>
              <a:rPr lang="en-US" dirty="0"/>
              <a:t>U.S. survey foot usage will diminish over time (especially after 2025)</a:t>
            </a:r>
          </a:p>
          <a:p>
            <a:pPr>
              <a:lnSpc>
                <a:spcPct val="110000"/>
              </a:lnSpc>
              <a:spcBef>
                <a:spcPts val="0"/>
              </a:spcBef>
            </a:pPr>
            <a:r>
              <a:rPr lang="en-US" dirty="0"/>
              <a:t>Recommend enabling in legislation</a:t>
            </a:r>
          </a:p>
          <a:p>
            <a:pPr lvl="1">
              <a:lnSpc>
                <a:spcPct val="110000"/>
              </a:lnSpc>
              <a:spcBef>
                <a:spcPts val="0"/>
              </a:spcBef>
            </a:pPr>
            <a:r>
              <a:rPr lang="en-US" dirty="0"/>
              <a:t>Include SPCS 83 and SPCS 27 in statute as “legacy” systems</a:t>
            </a:r>
          </a:p>
          <a:p>
            <a:pPr lvl="1">
              <a:lnSpc>
                <a:spcPct val="110000"/>
              </a:lnSpc>
              <a:spcBef>
                <a:spcPts val="0"/>
              </a:spcBef>
            </a:pPr>
            <a:r>
              <a:rPr lang="en-US" dirty="0"/>
              <a:t>Gives way to keep using U.S. survey foot after Dec 31, 2022</a:t>
            </a:r>
          </a:p>
          <a:p>
            <a:pPr>
              <a:lnSpc>
                <a:spcPct val="110000"/>
              </a:lnSpc>
              <a:spcBef>
                <a:spcPts val="0"/>
              </a:spcBef>
            </a:pPr>
            <a:r>
              <a:rPr lang="en-US" dirty="0"/>
              <a:t>Better to have change occur with new State Plane</a:t>
            </a:r>
          </a:p>
          <a:p>
            <a:pPr lvl="1">
              <a:lnSpc>
                <a:spcPct val="110000"/>
              </a:lnSpc>
              <a:spcBef>
                <a:spcPts val="0"/>
              </a:spcBef>
            </a:pPr>
            <a:r>
              <a:rPr lang="en-US" dirty="0"/>
              <a:t>Change in length of foot “hidden” in change of projection scale</a:t>
            </a:r>
          </a:p>
          <a:p>
            <a:pPr lvl="1">
              <a:lnSpc>
                <a:spcPct val="110000"/>
              </a:lnSpc>
              <a:spcBef>
                <a:spcPts val="0"/>
              </a:spcBef>
            </a:pPr>
            <a:r>
              <a:rPr lang="en-US" dirty="0"/>
              <a:t>Projection scale change </a:t>
            </a:r>
            <a:r>
              <a:rPr lang="en-US" b="1" i="1" dirty="0"/>
              <a:t>much</a:t>
            </a:r>
            <a:r>
              <a:rPr lang="en-US" dirty="0"/>
              <a:t> greater than 2 ppm for most zones</a:t>
            </a:r>
          </a:p>
          <a:p>
            <a:pPr>
              <a:lnSpc>
                <a:spcPct val="110000"/>
              </a:lnSpc>
              <a:spcBef>
                <a:spcPts val="0"/>
              </a:spcBef>
            </a:pPr>
            <a:r>
              <a:rPr lang="en-US" b="1" i="1" dirty="0">
                <a:solidFill>
                  <a:srgbClr val="C00000"/>
                </a:solidFill>
              </a:rPr>
              <a:t>NGS and NIST are not regulatory agencies, so can’t “enforce” change</a:t>
            </a:r>
          </a:p>
        </p:txBody>
      </p:sp>
    </p:spTree>
    <p:extLst>
      <p:ext uri="{BB962C8B-B14F-4D97-AF65-F5344CB8AC3E}">
        <p14:creationId xmlns:p14="http://schemas.microsoft.com/office/powerpoint/2010/main" val="3613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9" end="9"/>
                                            </p:txEl>
                                          </p:spTgt>
                                        </p:tgtEl>
                                        <p:attrNameLst>
                                          <p:attrName>style.visibility</p:attrName>
                                        </p:attrNameLst>
                                      </p:cBhvr>
                                      <p:to>
                                        <p:strVal val="visible"/>
                                      </p:to>
                                    </p:set>
                                    <p:animEffect transition="in" filter="fade">
                                      <p:cBhvr>
                                        <p:cTn id="24" dur="500"/>
                                        <p:tgtEl>
                                          <p:spTgt spid="4">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animEffect transition="in" filter="fade">
                                      <p:cBhvr>
                                        <p:cTn id="29"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7319B-6F33-21EA-3D8E-F565F49C7799}"/>
              </a:ext>
            </a:extLst>
          </p:cNvPr>
          <p:cNvSpPr>
            <a:spLocks noGrp="1"/>
          </p:cNvSpPr>
          <p:nvPr>
            <p:ph type="sldNum" sz="quarter" idx="12"/>
          </p:nvPr>
        </p:nvSpPr>
        <p:spPr/>
        <p:txBody>
          <a:bodyPr/>
          <a:lstStyle/>
          <a:p>
            <a:fld id="{FCA8DAF9-CFC1-344C-89B7-DCB2EBBDC673}" type="slidenum">
              <a:rPr lang="en-US" smtClean="0"/>
              <a:pPr/>
              <a:t>51</a:t>
            </a:fld>
            <a:endParaRPr lang="en-US" dirty="0"/>
          </a:p>
        </p:txBody>
      </p:sp>
      <p:sp>
        <p:nvSpPr>
          <p:cNvPr id="3" name="Title 2">
            <a:extLst>
              <a:ext uri="{FF2B5EF4-FFF2-40B4-BE49-F238E27FC236}">
                <a16:creationId xmlns:a16="http://schemas.microsoft.com/office/drawing/2014/main" id="{103B71DB-E054-3C0B-9D03-93E9B10FBD5F}"/>
              </a:ext>
            </a:extLst>
          </p:cNvPr>
          <p:cNvSpPr>
            <a:spLocks noGrp="1"/>
          </p:cNvSpPr>
          <p:nvPr>
            <p:ph type="title"/>
          </p:nvPr>
        </p:nvSpPr>
        <p:spPr/>
        <p:txBody>
          <a:bodyPr/>
          <a:lstStyle/>
          <a:p>
            <a:r>
              <a:rPr lang="en-US" dirty="0"/>
              <a:t>Poll question</a:t>
            </a:r>
          </a:p>
        </p:txBody>
      </p:sp>
      <p:sp>
        <p:nvSpPr>
          <p:cNvPr id="4" name="Content Placeholder 3">
            <a:extLst>
              <a:ext uri="{FF2B5EF4-FFF2-40B4-BE49-F238E27FC236}">
                <a16:creationId xmlns:a16="http://schemas.microsoft.com/office/drawing/2014/main" id="{85326F92-22F6-A454-7422-EC05A5354EB0}"/>
              </a:ext>
            </a:extLst>
          </p:cNvPr>
          <p:cNvSpPr>
            <a:spLocks noGrp="1"/>
          </p:cNvSpPr>
          <p:nvPr>
            <p:ph idx="1"/>
          </p:nvPr>
        </p:nvSpPr>
        <p:spPr>
          <a:xfrm>
            <a:off x="457200" y="1371600"/>
            <a:ext cx="9815804" cy="4846320"/>
          </a:xfrm>
        </p:spPr>
        <p:txBody>
          <a:bodyPr/>
          <a:lstStyle/>
          <a:p>
            <a:pPr marL="0" indent="0">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Are you associated with any of the following SPCS2022 stakeholder groups in your state? (select all that apply)</a:t>
            </a:r>
          </a:p>
        </p:txBody>
      </p:sp>
      <p:pic>
        <p:nvPicPr>
          <p:cNvPr id="6" name="Picture 5">
            <a:extLst>
              <a:ext uri="{FF2B5EF4-FFF2-40B4-BE49-F238E27FC236}">
                <a16:creationId xmlns:a16="http://schemas.microsoft.com/office/drawing/2014/main" id="{2B0FBEB1-8B13-DEB2-398B-351A08FB333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199" y="2377440"/>
            <a:ext cx="10267950" cy="3773805"/>
          </a:xfrm>
          <a:prstGeom prst="rect">
            <a:avLst/>
          </a:prstGeom>
          <a:effectLst/>
        </p:spPr>
      </p:pic>
    </p:spTree>
    <p:extLst>
      <p:ext uri="{BB962C8B-B14F-4D97-AF65-F5344CB8AC3E}">
        <p14:creationId xmlns:p14="http://schemas.microsoft.com/office/powerpoint/2010/main" val="413243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DDE78-2D80-7B5A-2B23-A5F70945C8E2}"/>
              </a:ext>
            </a:extLst>
          </p:cNvPr>
          <p:cNvPicPr>
            <a:picLocks noChangeAspect="1"/>
          </p:cNvPicPr>
          <p:nvPr/>
        </p:nvPicPr>
        <p:blipFill>
          <a:blip r:embed="rId2"/>
          <a:stretch>
            <a:fillRect/>
          </a:stretch>
        </p:blipFill>
        <p:spPr>
          <a:xfrm>
            <a:off x="5334000" y="106120"/>
            <a:ext cx="6858000" cy="638612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4183D20B-C8FF-1A94-20D6-DADDA439895B}"/>
              </a:ext>
            </a:extLst>
          </p:cNvPr>
          <p:cNvSpPr>
            <a:spLocks noGrp="1"/>
          </p:cNvSpPr>
          <p:nvPr>
            <p:ph type="sldNum" sz="quarter" idx="12"/>
          </p:nvPr>
        </p:nvSpPr>
        <p:spPr/>
        <p:txBody>
          <a:bodyPr/>
          <a:lstStyle/>
          <a:p>
            <a:fld id="{FCA8DAF9-CFC1-344C-89B7-DCB2EBBDC673}" type="slidenum">
              <a:rPr lang="en-US" smtClean="0"/>
              <a:pPr/>
              <a:t>52</a:t>
            </a:fld>
            <a:endParaRPr lang="en-US"/>
          </a:p>
        </p:txBody>
      </p:sp>
      <p:sp>
        <p:nvSpPr>
          <p:cNvPr id="5" name="Title 4">
            <a:extLst>
              <a:ext uri="{FF2B5EF4-FFF2-40B4-BE49-F238E27FC236}">
                <a16:creationId xmlns:a16="http://schemas.microsoft.com/office/drawing/2014/main" id="{11B43D45-6388-FD18-C4C8-399B4B0E1BCB}"/>
              </a:ext>
            </a:extLst>
          </p:cNvPr>
          <p:cNvSpPr>
            <a:spLocks noGrp="1"/>
          </p:cNvSpPr>
          <p:nvPr>
            <p:ph type="title"/>
          </p:nvPr>
        </p:nvSpPr>
        <p:spPr>
          <a:xfrm>
            <a:off x="91440" y="457200"/>
            <a:ext cx="5242560" cy="1005840"/>
          </a:xfrm>
        </p:spPr>
        <p:txBody>
          <a:bodyPr/>
          <a:lstStyle/>
          <a:p>
            <a:r>
              <a:rPr lang="en-US" dirty="0"/>
              <a:t>Modernized NSRS in legislation</a:t>
            </a:r>
          </a:p>
        </p:txBody>
      </p:sp>
      <p:sp>
        <p:nvSpPr>
          <p:cNvPr id="6" name="Content Placeholder 5">
            <a:extLst>
              <a:ext uri="{FF2B5EF4-FFF2-40B4-BE49-F238E27FC236}">
                <a16:creationId xmlns:a16="http://schemas.microsoft.com/office/drawing/2014/main" id="{F20A477B-522D-9874-D637-08139DC90EF8}"/>
              </a:ext>
            </a:extLst>
          </p:cNvPr>
          <p:cNvSpPr>
            <a:spLocks noGrp="1"/>
          </p:cNvSpPr>
          <p:nvPr>
            <p:ph type="body" sz="half" idx="2"/>
          </p:nvPr>
        </p:nvSpPr>
        <p:spPr>
          <a:xfrm>
            <a:off x="91439" y="1463040"/>
            <a:ext cx="5023505" cy="4389120"/>
          </a:xfrm>
        </p:spPr>
        <p:txBody>
          <a:bodyPr/>
          <a:lstStyle/>
          <a:p>
            <a:pPr marL="457200" indent="-457200">
              <a:buFont typeface="Arial" panose="020B0604020202020204" pitchFamily="34" charset="0"/>
              <a:buChar char="•"/>
            </a:pPr>
            <a:r>
              <a:rPr lang="en-US" dirty="0"/>
              <a:t>National Spatial Reference System will change in 2025</a:t>
            </a:r>
          </a:p>
          <a:p>
            <a:pPr marL="457200" indent="-457200">
              <a:buFont typeface="Arial" panose="020B0604020202020204" pitchFamily="34" charset="0"/>
              <a:buChar char="•"/>
            </a:pPr>
            <a:r>
              <a:rPr lang="en-US" dirty="0"/>
              <a:t>NGS recommends updating legislation for modernized NSRS</a:t>
            </a:r>
          </a:p>
          <a:p>
            <a:pPr marL="457200" indent="-457200">
              <a:buFont typeface="Arial" panose="020B0604020202020204" pitchFamily="34" charset="0"/>
              <a:buChar char="•"/>
            </a:pPr>
            <a:r>
              <a:rPr lang="en-US" dirty="0"/>
              <a:t>Template and example legislation available on NGS website</a:t>
            </a:r>
          </a:p>
        </p:txBody>
      </p:sp>
      <p:sp>
        <p:nvSpPr>
          <p:cNvPr id="15" name="TextBox 14">
            <a:extLst>
              <a:ext uri="{FF2B5EF4-FFF2-40B4-BE49-F238E27FC236}">
                <a16:creationId xmlns:a16="http://schemas.microsoft.com/office/drawing/2014/main" id="{7270B910-7EDE-7C01-265D-C613CB8FA4F0}"/>
              </a:ext>
            </a:extLst>
          </p:cNvPr>
          <p:cNvSpPr txBox="1"/>
          <p:nvPr/>
        </p:nvSpPr>
        <p:spPr>
          <a:xfrm>
            <a:off x="7769451" y="0"/>
            <a:ext cx="3709436" cy="58477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ＭＳ Ｐゴシック" charset="0"/>
                <a:cs typeface="+mn-cs"/>
              </a:rPr>
              <a:t>geodesy.noaa.gov</a:t>
            </a:r>
          </a:p>
        </p:txBody>
      </p:sp>
      <p:pic>
        <p:nvPicPr>
          <p:cNvPr id="16" name="Picture 15">
            <a:extLst>
              <a:ext uri="{FF2B5EF4-FFF2-40B4-BE49-F238E27FC236}">
                <a16:creationId xmlns:a16="http://schemas.microsoft.com/office/drawing/2014/main" id="{77F3E9D8-B4EC-E6FE-62E4-9A17DCF4D25C}"/>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534291" y="4368615"/>
            <a:ext cx="345186" cy="45720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B796E72-5468-DA14-AE85-F32DBE7F3792}"/>
              </a:ext>
            </a:extLst>
          </p:cNvPr>
          <p:cNvPicPr>
            <a:picLocks noChangeAspect="1"/>
          </p:cNvPicPr>
          <p:nvPr/>
        </p:nvPicPr>
        <p:blipFill>
          <a:blip r:embed="rId5"/>
          <a:stretch>
            <a:fillRect/>
          </a:stretch>
        </p:blipFill>
        <p:spPr>
          <a:xfrm>
            <a:off x="5193989" y="517208"/>
            <a:ext cx="6858000" cy="591502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9248851-228A-844A-B518-E641876235FF}"/>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73737" y="4992699"/>
            <a:ext cx="345186" cy="45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44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3000"/>
                            </p:stCondLst>
                            <p:childTnLst>
                              <p:par>
                                <p:cTn id="9" presetID="26" presetClass="emph" presetSubtype="0" fill="hold" grpId="1" nodeType="afterEffect">
                                  <p:stCondLst>
                                    <p:cond delay="0"/>
                                  </p:stCondLst>
                                  <p:childTnLst>
                                    <p:animEffect transition="out" filter="fade">
                                      <p:cBhvr>
                                        <p:cTn id="10" dur="500" tmFilter="0, 0; .2, .5; .8, .5; 1, 0"/>
                                        <p:tgtEl>
                                          <p:spTgt spid="15"/>
                                        </p:tgtEl>
                                      </p:cBhvr>
                                    </p:animEffect>
                                    <p:animScale>
                                      <p:cBhvr>
                                        <p:cTn id="11" dur="250" autoRev="1" fill="hold"/>
                                        <p:tgtEl>
                                          <p:spTgt spid="1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Scale>
                                      <p:cBhvr>
                                        <p:cTn id="26" dur="2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2000" decel="50000" fill="hold">
                                          <p:stCondLst>
                                            <p:cond delay="0"/>
                                          </p:stCondLst>
                                        </p:cTn>
                                        <p:tgtEl>
                                          <p:spTgt spid="11"/>
                                        </p:tgtEl>
                                        <p:attrNameLst>
                                          <p:attrName>ppt_x</p:attrName>
                                          <p:attrName>ppt_y</p:attrName>
                                        </p:attrNameLst>
                                      </p:cBhvr>
                                    </p:animMotion>
                                    <p:animEffect transition="in" filter="fade">
                                      <p:cBhvr>
                                        <p:cTn id="28" dur="2000"/>
                                        <p:tgtEl>
                                          <p:spTgt spid="11"/>
                                        </p:tgtEl>
                                      </p:cBhvr>
                                    </p:animEffect>
                                  </p:childTnLst>
                                </p:cTn>
                              </p:par>
                            </p:childTnLst>
                          </p:cTn>
                        </p:par>
                        <p:par>
                          <p:cTn id="29" fill="hold">
                            <p:stCondLst>
                              <p:cond delay="2000"/>
                            </p:stCondLst>
                            <p:childTnLst>
                              <p:par>
                                <p:cTn id="30" presetID="10" presetClass="entr" presetSubtype="0" fill="hold" nodeType="afterEffect">
                                  <p:stCondLst>
                                    <p:cond delay="50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par>
                          <p:cTn id="33" fill="hold">
                            <p:stCondLst>
                              <p:cond delay="3000"/>
                            </p:stCondLst>
                            <p:childTnLst>
                              <p:par>
                                <p:cTn id="34" presetID="10" presetClass="entr" presetSubtype="0" fill="hold" nodeType="afterEffect">
                                  <p:stCondLst>
                                    <p:cond delay="50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7232A-DBCD-A903-3981-F19014E2F175}"/>
              </a:ext>
            </a:extLst>
          </p:cNvPr>
          <p:cNvSpPr>
            <a:spLocks noGrp="1"/>
          </p:cNvSpPr>
          <p:nvPr>
            <p:ph type="sldNum" sz="quarter" idx="12"/>
          </p:nvPr>
        </p:nvSpPr>
        <p:spPr/>
        <p:txBody>
          <a:bodyPr/>
          <a:lstStyle/>
          <a:p>
            <a:fld id="{FCA8DAF9-CFC1-344C-89B7-DCB2EBBDC673}" type="slidenum">
              <a:rPr lang="en-US" smtClean="0"/>
              <a:pPr/>
              <a:t>53</a:t>
            </a:fld>
            <a:endParaRPr lang="en-US"/>
          </a:p>
        </p:txBody>
      </p:sp>
      <p:sp>
        <p:nvSpPr>
          <p:cNvPr id="3" name="Title 2">
            <a:extLst>
              <a:ext uri="{FF2B5EF4-FFF2-40B4-BE49-F238E27FC236}">
                <a16:creationId xmlns:a16="http://schemas.microsoft.com/office/drawing/2014/main" id="{BCF14973-AE72-C54B-939A-CF8716978495}"/>
              </a:ext>
            </a:extLst>
          </p:cNvPr>
          <p:cNvSpPr>
            <a:spLocks noGrp="1"/>
          </p:cNvSpPr>
          <p:nvPr>
            <p:ph type="title"/>
          </p:nvPr>
        </p:nvSpPr>
        <p:spPr>
          <a:xfrm>
            <a:off x="457200" y="457200"/>
            <a:ext cx="6858000" cy="914400"/>
          </a:xfrm>
        </p:spPr>
        <p:txBody>
          <a:bodyPr>
            <a:normAutofit fontScale="90000"/>
          </a:bodyPr>
          <a:lstStyle/>
          <a:p>
            <a:r>
              <a:rPr lang="en-US" dirty="0"/>
              <a:t>Template state legislation</a:t>
            </a:r>
            <a:br>
              <a:rPr lang="en-US" dirty="0"/>
            </a:br>
            <a:r>
              <a:rPr lang="en-US" sz="2000" dirty="0">
                <a:solidFill>
                  <a:srgbClr val="FF0000"/>
                </a:solidFill>
                <a:hlinkClick r:id="rId2">
                  <a:extLst>
                    <a:ext uri="{A12FA001-AC4F-418D-AE19-62706E023703}">
                      <ahyp:hlinkClr xmlns:ahyp="http://schemas.microsoft.com/office/drawing/2018/hyperlinkcolor" val="tx"/>
                    </a:ext>
                  </a:extLst>
                </a:hlinkClick>
              </a:rPr>
              <a:t>https://geodesy.noaa.gov/datums/newdatums/GetPrepared.shtml</a:t>
            </a:r>
            <a:endParaRPr lang="en-US" dirty="0"/>
          </a:p>
        </p:txBody>
      </p:sp>
      <p:sp>
        <p:nvSpPr>
          <p:cNvPr id="4" name="Content Placeholder 3">
            <a:extLst>
              <a:ext uri="{FF2B5EF4-FFF2-40B4-BE49-F238E27FC236}">
                <a16:creationId xmlns:a16="http://schemas.microsoft.com/office/drawing/2014/main" id="{558BE519-E2D1-6308-B852-D8CBF211AA96}"/>
              </a:ext>
            </a:extLst>
          </p:cNvPr>
          <p:cNvSpPr>
            <a:spLocks noGrp="1"/>
          </p:cNvSpPr>
          <p:nvPr>
            <p:ph idx="1"/>
          </p:nvPr>
        </p:nvSpPr>
        <p:spPr>
          <a:xfrm>
            <a:off x="457200" y="1371600"/>
            <a:ext cx="6858000" cy="5120640"/>
          </a:xfrm>
        </p:spPr>
        <p:txBody>
          <a:bodyPr>
            <a:normAutofit/>
          </a:bodyPr>
          <a:lstStyle/>
          <a:p>
            <a:r>
              <a:rPr lang="en-US" dirty="0"/>
              <a:t>Created by NSPS, AAGS, and NGS</a:t>
            </a:r>
          </a:p>
          <a:p>
            <a:pPr lvl="1"/>
            <a:r>
              <a:rPr lang="en-US" dirty="0"/>
              <a:t>Intended to augment existing legislation</a:t>
            </a:r>
          </a:p>
          <a:p>
            <a:pPr lvl="1"/>
            <a:r>
              <a:rPr lang="en-US" dirty="0"/>
              <a:t>Defined by NGS </a:t>
            </a:r>
            <a:r>
              <a:rPr lang="en-US" b="1" i="1" dirty="0">
                <a:solidFill>
                  <a:srgbClr val="FF0000"/>
                </a:solidFill>
              </a:rPr>
              <a:t>OR</a:t>
            </a:r>
            <a:r>
              <a:rPr lang="en-US" dirty="0"/>
              <a:t> by state (not both)</a:t>
            </a:r>
          </a:p>
          <a:p>
            <a:r>
              <a:rPr lang="en-US" dirty="0"/>
              <a:t>Reduce need for later legislation updates</a:t>
            </a:r>
          </a:p>
          <a:p>
            <a:pPr lvl="1"/>
            <a:r>
              <a:rPr lang="en-US" dirty="0"/>
              <a:t>Do not include specific names of datums, etc.</a:t>
            </a:r>
          </a:p>
          <a:p>
            <a:pPr lvl="1"/>
            <a:r>
              <a:rPr lang="en-US" dirty="0"/>
              <a:t>Do not include zone projection parameters</a:t>
            </a:r>
          </a:p>
          <a:p>
            <a:r>
              <a:rPr lang="en-US" dirty="0"/>
              <a:t>Foot version </a:t>
            </a:r>
          </a:p>
          <a:p>
            <a:pPr lvl="1"/>
            <a:r>
              <a:rPr lang="en-US" dirty="0"/>
              <a:t>Must be 1 ft = 0.3048 m for </a:t>
            </a:r>
            <a:r>
              <a:rPr lang="en-US" b="1" i="1" dirty="0"/>
              <a:t>new</a:t>
            </a:r>
            <a:r>
              <a:rPr lang="en-US" dirty="0"/>
              <a:t> State Plane</a:t>
            </a:r>
          </a:p>
          <a:p>
            <a:pPr lvl="1"/>
            <a:r>
              <a:rPr lang="en-US" dirty="0"/>
              <a:t>Can be 1 ft = 1200/3937 m for </a:t>
            </a:r>
            <a:r>
              <a:rPr lang="en-US" b="1" i="1" dirty="0"/>
              <a:t>previous</a:t>
            </a:r>
            <a:r>
              <a:rPr lang="en-US" dirty="0"/>
              <a:t> </a:t>
            </a:r>
            <a:br>
              <a:rPr lang="en-US" dirty="0"/>
            </a:br>
            <a:r>
              <a:rPr lang="en-US" dirty="0"/>
              <a:t>State Plane</a:t>
            </a:r>
          </a:p>
          <a:p>
            <a:pPr lvl="1"/>
            <a:endParaRPr lang="en-US" dirty="0"/>
          </a:p>
          <a:p>
            <a:pPr lvl="1"/>
            <a:endParaRPr lang="en-US" dirty="0"/>
          </a:p>
          <a:p>
            <a:endParaRPr lang="en-US" dirty="0"/>
          </a:p>
        </p:txBody>
      </p:sp>
      <p:pic>
        <p:nvPicPr>
          <p:cNvPr id="12" name="Picture 11">
            <a:extLst>
              <a:ext uri="{FF2B5EF4-FFF2-40B4-BE49-F238E27FC236}">
                <a16:creationId xmlns:a16="http://schemas.microsoft.com/office/drawing/2014/main" id="{B18A0BF6-A233-0874-237B-8BFAA23C762A}"/>
              </a:ext>
            </a:extLst>
          </p:cNvPr>
          <p:cNvPicPr>
            <a:picLocks noChangeAspect="1"/>
          </p:cNvPicPr>
          <p:nvPr/>
        </p:nvPicPr>
        <p:blipFill>
          <a:blip r:embed="rId3"/>
          <a:stretch>
            <a:fillRect/>
          </a:stretch>
        </p:blipFill>
        <p:spPr>
          <a:xfrm>
            <a:off x="7315200" y="91439"/>
            <a:ext cx="4754880" cy="6346556"/>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DF01B66-660A-0F92-E33A-56883D57FBA5}"/>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220425" y="932763"/>
            <a:ext cx="345186" cy="45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467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71C3E-618A-237E-E470-BD3EF0F34245}"/>
              </a:ext>
            </a:extLst>
          </p:cNvPr>
          <p:cNvSpPr>
            <a:spLocks noGrp="1"/>
          </p:cNvSpPr>
          <p:nvPr>
            <p:ph type="sldNum" sz="quarter" idx="12"/>
          </p:nvPr>
        </p:nvSpPr>
        <p:spPr/>
        <p:txBody>
          <a:bodyPr/>
          <a:lstStyle/>
          <a:p>
            <a:fld id="{FCA8DAF9-CFC1-344C-89B7-DCB2EBBDC673}" type="slidenum">
              <a:rPr lang="en-US" smtClean="0"/>
              <a:pPr/>
              <a:t>54</a:t>
            </a:fld>
            <a:endParaRPr lang="en-US"/>
          </a:p>
        </p:txBody>
      </p:sp>
      <p:sp>
        <p:nvSpPr>
          <p:cNvPr id="3" name="Title 2">
            <a:extLst>
              <a:ext uri="{FF2B5EF4-FFF2-40B4-BE49-F238E27FC236}">
                <a16:creationId xmlns:a16="http://schemas.microsoft.com/office/drawing/2014/main" id="{E339D835-B0BE-EEEC-5343-4B4A98FCFFD3}"/>
              </a:ext>
            </a:extLst>
          </p:cNvPr>
          <p:cNvSpPr>
            <a:spLocks noGrp="1"/>
          </p:cNvSpPr>
          <p:nvPr>
            <p:ph type="title"/>
          </p:nvPr>
        </p:nvSpPr>
        <p:spPr>
          <a:xfrm>
            <a:off x="457200" y="457200"/>
            <a:ext cx="6858000" cy="914400"/>
          </a:xfrm>
        </p:spPr>
        <p:txBody>
          <a:bodyPr>
            <a:normAutofit fontScale="90000"/>
          </a:bodyPr>
          <a:lstStyle/>
          <a:p>
            <a:r>
              <a:rPr lang="en-US" dirty="0"/>
              <a:t>Example state legislation</a:t>
            </a:r>
            <a:br>
              <a:rPr lang="en-US" dirty="0"/>
            </a:br>
            <a:r>
              <a:rPr lang="en-US" sz="2000" dirty="0">
                <a:solidFill>
                  <a:srgbClr val="FF0000"/>
                </a:solidFill>
                <a:hlinkClick r:id="rId2">
                  <a:extLst>
                    <a:ext uri="{A12FA001-AC4F-418D-AE19-62706E023703}">
                      <ahyp:hlinkClr xmlns:ahyp="http://schemas.microsoft.com/office/drawing/2018/hyperlinkcolor" val="tx"/>
                    </a:ext>
                  </a:extLst>
                </a:hlinkClick>
              </a:rPr>
              <a:t>https://geodesy.noaa.gov/datums/newdatums/GetPrepared.shtml</a:t>
            </a:r>
            <a:r>
              <a:rPr lang="en-US" sz="2000" dirty="0">
                <a:solidFill>
                  <a:srgbClr val="FF0000"/>
                </a:solidFill>
              </a:rPr>
              <a:t> </a:t>
            </a:r>
            <a:endParaRPr lang="en-US" dirty="0">
              <a:solidFill>
                <a:srgbClr val="FF0000"/>
              </a:solidFill>
            </a:endParaRPr>
          </a:p>
        </p:txBody>
      </p:sp>
      <p:sp>
        <p:nvSpPr>
          <p:cNvPr id="4" name="Content Placeholder 3">
            <a:extLst>
              <a:ext uri="{FF2B5EF4-FFF2-40B4-BE49-F238E27FC236}">
                <a16:creationId xmlns:a16="http://schemas.microsoft.com/office/drawing/2014/main" id="{2CC90112-C18A-ECF8-0121-E81747EBCB3C}"/>
              </a:ext>
            </a:extLst>
          </p:cNvPr>
          <p:cNvSpPr>
            <a:spLocks noGrp="1"/>
          </p:cNvSpPr>
          <p:nvPr>
            <p:ph idx="1"/>
          </p:nvPr>
        </p:nvSpPr>
        <p:spPr>
          <a:xfrm>
            <a:off x="457200" y="1371600"/>
            <a:ext cx="6858000" cy="4389120"/>
          </a:xfrm>
        </p:spPr>
        <p:txBody>
          <a:bodyPr>
            <a:normAutofit/>
          </a:bodyPr>
          <a:lstStyle/>
          <a:p>
            <a:r>
              <a:rPr lang="en-US" dirty="0"/>
              <a:t>Washington and South Dakota</a:t>
            </a:r>
          </a:p>
          <a:p>
            <a:pPr lvl="1"/>
            <a:r>
              <a:rPr lang="en-US" dirty="0"/>
              <a:t>Uses “foot” definition 1 ft = 0.3048 m</a:t>
            </a:r>
          </a:p>
          <a:p>
            <a:pPr lvl="1"/>
            <a:r>
              <a:rPr lang="en-US" dirty="0"/>
              <a:t>Nothing about previous State Plane</a:t>
            </a:r>
          </a:p>
          <a:p>
            <a:r>
              <a:rPr lang="en-US" dirty="0"/>
              <a:t>Kentucky</a:t>
            </a:r>
          </a:p>
          <a:p>
            <a:pPr lvl="1"/>
            <a:r>
              <a:rPr lang="en-US" dirty="0"/>
              <a:t>Uses name “international foot”</a:t>
            </a:r>
          </a:p>
          <a:p>
            <a:pPr lvl="1"/>
            <a:r>
              <a:rPr lang="en-US" dirty="0"/>
              <a:t>Refers to administrative regs for details</a:t>
            </a:r>
          </a:p>
          <a:p>
            <a:pPr lvl="1"/>
            <a:r>
              <a:rPr lang="en-US" dirty="0"/>
              <a:t>Added SPCS 27 (not previously legislated)</a:t>
            </a:r>
          </a:p>
          <a:p>
            <a:r>
              <a:rPr lang="en-US" dirty="0"/>
              <a:t>Alaska</a:t>
            </a:r>
          </a:p>
          <a:p>
            <a:pPr lvl="1"/>
            <a:r>
              <a:rPr lang="en-US" dirty="0"/>
              <a:t>“Alaska Coordinate System of 2022”</a:t>
            </a:r>
          </a:p>
          <a:p>
            <a:pPr lvl="1"/>
            <a:r>
              <a:rPr lang="en-US" dirty="0"/>
              <a:t>Uses name “international foot”</a:t>
            </a:r>
          </a:p>
        </p:txBody>
      </p:sp>
      <p:pic>
        <p:nvPicPr>
          <p:cNvPr id="5" name="Picture 4">
            <a:extLst>
              <a:ext uri="{FF2B5EF4-FFF2-40B4-BE49-F238E27FC236}">
                <a16:creationId xmlns:a16="http://schemas.microsoft.com/office/drawing/2014/main" id="{FB362F22-1B97-E172-E29D-A8D767F95257}"/>
              </a:ext>
            </a:extLst>
          </p:cNvPr>
          <p:cNvPicPr>
            <a:picLocks noChangeAspect="1"/>
          </p:cNvPicPr>
          <p:nvPr/>
        </p:nvPicPr>
        <p:blipFill>
          <a:blip r:embed="rId3"/>
          <a:stretch>
            <a:fillRect/>
          </a:stretch>
        </p:blipFill>
        <p:spPr>
          <a:xfrm>
            <a:off x="7315200" y="91439"/>
            <a:ext cx="4754880" cy="634655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1C41B79-6C25-82CA-7CFD-92742D95E482}"/>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641049" y="1517979"/>
            <a:ext cx="345186" cy="45720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55B9E7A7-81AF-ABE7-00B0-F43B1CD7D697}"/>
              </a:ext>
            </a:extLst>
          </p:cNvPr>
          <p:cNvSpPr/>
          <p:nvPr/>
        </p:nvSpPr>
        <p:spPr>
          <a:xfrm>
            <a:off x="4526280" y="4822994"/>
            <a:ext cx="1133856"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Scale>
                                      <p:cBhvr>
                                        <p:cTn id="7"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6"/>
                                        </p:tgtEl>
                                        <p:attrNameLst>
                                          <p:attrName>ppt_x</p:attrName>
                                          <p:attrName>ppt_y</p:attrName>
                                        </p:attrNameLst>
                                      </p:cBhvr>
                                    </p:animMotion>
                                    <p:animEffect transition="in" filter="fade">
                                      <p:cBhvr>
                                        <p:cTn id="9" dur="2000"/>
                                        <p:tgtEl>
                                          <p:spTgt spid="6"/>
                                        </p:tgtEl>
                                      </p:cBhvr>
                                    </p:animEffect>
                                  </p:childTnLst>
                                </p:cTn>
                              </p:par>
                            </p:childTnLst>
                          </p:cTn>
                        </p:par>
                        <p:par>
                          <p:cTn id="10" fill="hold">
                            <p:stCondLst>
                              <p:cond delay="3000"/>
                            </p:stCondLst>
                            <p:childTnLst>
                              <p:par>
                                <p:cTn id="11" presetID="10" presetClass="entr" presetSubtype="0" fill="hold" nodeType="after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5FE09-05E1-2291-741F-6DF70C0423F5}"/>
              </a:ext>
            </a:extLst>
          </p:cNvPr>
          <p:cNvSpPr>
            <a:spLocks noGrp="1"/>
          </p:cNvSpPr>
          <p:nvPr>
            <p:ph type="sldNum" sz="quarter" idx="12"/>
          </p:nvPr>
        </p:nvSpPr>
        <p:spPr/>
        <p:txBody>
          <a:bodyPr/>
          <a:lstStyle/>
          <a:p>
            <a:fld id="{FCA8DAF9-CFC1-344C-89B7-DCB2EBBDC673}" type="slidenum">
              <a:rPr lang="en-US" smtClean="0"/>
              <a:pPr/>
              <a:t>55</a:t>
            </a:fld>
            <a:endParaRPr lang="en-US"/>
          </a:p>
        </p:txBody>
      </p:sp>
      <p:sp>
        <p:nvSpPr>
          <p:cNvPr id="3" name="Title 2">
            <a:extLst>
              <a:ext uri="{FF2B5EF4-FFF2-40B4-BE49-F238E27FC236}">
                <a16:creationId xmlns:a16="http://schemas.microsoft.com/office/drawing/2014/main" id="{B884B9EA-3622-85FB-65FE-DA831CBECEFC}"/>
              </a:ext>
            </a:extLst>
          </p:cNvPr>
          <p:cNvSpPr>
            <a:spLocks noGrp="1"/>
          </p:cNvSpPr>
          <p:nvPr>
            <p:ph type="title"/>
          </p:nvPr>
        </p:nvSpPr>
        <p:spPr/>
        <p:txBody>
          <a:bodyPr/>
          <a:lstStyle/>
          <a:p>
            <a:r>
              <a:rPr lang="en-US" dirty="0"/>
              <a:t>Recommendations on NSRS legislation</a:t>
            </a:r>
          </a:p>
        </p:txBody>
      </p:sp>
      <p:sp>
        <p:nvSpPr>
          <p:cNvPr id="4" name="Content Placeholder 3">
            <a:extLst>
              <a:ext uri="{FF2B5EF4-FFF2-40B4-BE49-F238E27FC236}">
                <a16:creationId xmlns:a16="http://schemas.microsoft.com/office/drawing/2014/main" id="{F8A832D0-58C9-033D-85B5-BD5725E14EAE}"/>
              </a:ext>
            </a:extLst>
          </p:cNvPr>
          <p:cNvSpPr>
            <a:spLocks noGrp="1"/>
          </p:cNvSpPr>
          <p:nvPr>
            <p:ph idx="1"/>
          </p:nvPr>
        </p:nvSpPr>
        <p:spPr>
          <a:xfrm>
            <a:off x="457200" y="1371600"/>
            <a:ext cx="11247120" cy="5120640"/>
          </a:xfrm>
        </p:spPr>
        <p:txBody>
          <a:bodyPr>
            <a:normAutofit/>
          </a:bodyPr>
          <a:lstStyle/>
          <a:p>
            <a:pPr>
              <a:spcBef>
                <a:spcPts val="600"/>
              </a:spcBef>
            </a:pPr>
            <a:r>
              <a:rPr lang="en-US" dirty="0"/>
              <a:t>Do not include specific technical information</a:t>
            </a:r>
          </a:p>
          <a:p>
            <a:pPr lvl="1">
              <a:spcBef>
                <a:spcPts val="600"/>
              </a:spcBef>
            </a:pPr>
            <a:r>
              <a:rPr lang="en-US" dirty="0"/>
              <a:t>No zone parameters, accuracy, or performance specifications</a:t>
            </a:r>
          </a:p>
          <a:p>
            <a:pPr>
              <a:spcBef>
                <a:spcPts val="600"/>
              </a:spcBef>
            </a:pPr>
            <a:r>
              <a:rPr lang="en-US" dirty="0"/>
              <a:t>Retain previous versions (SPCS 27 and SPCS 83)</a:t>
            </a:r>
          </a:p>
          <a:p>
            <a:pPr lvl="1">
              <a:spcBef>
                <a:spcPts val="600"/>
              </a:spcBef>
            </a:pPr>
            <a:r>
              <a:rPr lang="en-US" dirty="0"/>
              <a:t>Provides mechanism for continuing to use U.S. survey foot for SPCS 83</a:t>
            </a:r>
          </a:p>
          <a:p>
            <a:pPr>
              <a:spcBef>
                <a:spcPts val="600"/>
              </a:spcBef>
            </a:pPr>
            <a:r>
              <a:rPr lang="en-US" dirty="0"/>
              <a:t>Goal:  “future-proof” legislation</a:t>
            </a:r>
          </a:p>
          <a:p>
            <a:pPr lvl="1">
              <a:spcBef>
                <a:spcPts val="600"/>
              </a:spcBef>
            </a:pPr>
            <a:r>
              <a:rPr lang="en-US" dirty="0"/>
              <a:t>Create statute that will not require later updates</a:t>
            </a:r>
          </a:p>
          <a:p>
            <a:pPr>
              <a:spcBef>
                <a:spcPts val="600"/>
              </a:spcBef>
            </a:pPr>
            <a:r>
              <a:rPr lang="en-US" dirty="0"/>
              <a:t>…and to just make life easier</a:t>
            </a:r>
          </a:p>
          <a:p>
            <a:pPr lvl="1">
              <a:spcBef>
                <a:spcPts val="600"/>
              </a:spcBef>
            </a:pPr>
            <a:r>
              <a:rPr lang="en-US" dirty="0"/>
              <a:t>Much harder to change information in statute</a:t>
            </a:r>
          </a:p>
          <a:p>
            <a:pPr lvl="1">
              <a:spcBef>
                <a:spcPts val="600"/>
              </a:spcBef>
            </a:pPr>
            <a:r>
              <a:rPr lang="en-US" dirty="0"/>
              <a:t>Less need to explain to legislators</a:t>
            </a:r>
          </a:p>
          <a:p>
            <a:pPr lvl="1">
              <a:spcBef>
                <a:spcPts val="600"/>
              </a:spcBef>
            </a:pPr>
            <a:r>
              <a:rPr lang="en-US" dirty="0"/>
              <a:t>Some states will have a </a:t>
            </a:r>
            <a:r>
              <a:rPr lang="en-US" b="1" i="1" dirty="0"/>
              <a:t>LOT</a:t>
            </a:r>
            <a:r>
              <a:rPr lang="en-US" dirty="0"/>
              <a:t> of zones (e.g., 90 in Utah, 89 in Ohio, 63 in Arizona, etc.)</a:t>
            </a:r>
          </a:p>
          <a:p>
            <a:pPr lvl="1">
              <a:spcBef>
                <a:spcPts val="600"/>
              </a:spcBef>
            </a:pPr>
            <a:r>
              <a:rPr lang="en-US" b="1" i="1" dirty="0">
                <a:solidFill>
                  <a:srgbClr val="C00000"/>
                </a:solidFill>
              </a:rPr>
              <a:t>Do you really want to put all of these zones into statute?</a:t>
            </a:r>
          </a:p>
        </p:txBody>
      </p:sp>
    </p:spTree>
    <p:extLst>
      <p:ext uri="{BB962C8B-B14F-4D97-AF65-F5344CB8AC3E}">
        <p14:creationId xmlns:p14="http://schemas.microsoft.com/office/powerpoint/2010/main" val="10359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par>
                          <p:cTn id="35" fill="hold">
                            <p:stCondLst>
                              <p:cond delay="500"/>
                            </p:stCondLst>
                            <p:childTnLst>
                              <p:par>
                                <p:cTn id="36" presetID="10" presetClass="entr" presetSubtype="0" fill="hold" nodeType="afterEffect">
                                  <p:stCondLst>
                                    <p:cond delay="100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07EA53-0AC1-E941-FB6D-132D8B242CD4}"/>
              </a:ext>
            </a:extLst>
          </p:cNvPr>
          <p:cNvSpPr>
            <a:spLocks noGrp="1"/>
          </p:cNvSpPr>
          <p:nvPr>
            <p:ph type="sldNum" sz="quarter" idx="12"/>
          </p:nvPr>
        </p:nvSpPr>
        <p:spPr/>
        <p:txBody>
          <a:bodyPr/>
          <a:lstStyle/>
          <a:p>
            <a:fld id="{FCA8DAF9-CFC1-344C-89B7-DCB2EBBDC673}" type="slidenum">
              <a:rPr lang="en-US" smtClean="0"/>
              <a:pPr/>
              <a:t>56</a:t>
            </a:fld>
            <a:endParaRPr lang="en-US"/>
          </a:p>
        </p:txBody>
      </p:sp>
      <p:sp>
        <p:nvSpPr>
          <p:cNvPr id="3" name="Title 2">
            <a:extLst>
              <a:ext uri="{FF2B5EF4-FFF2-40B4-BE49-F238E27FC236}">
                <a16:creationId xmlns:a16="http://schemas.microsoft.com/office/drawing/2014/main" id="{2D257B76-C1DB-4233-E3B9-F0F1694961D1}"/>
              </a:ext>
            </a:extLst>
          </p:cNvPr>
          <p:cNvSpPr>
            <a:spLocks noGrp="1"/>
          </p:cNvSpPr>
          <p:nvPr>
            <p:ph type="title"/>
          </p:nvPr>
        </p:nvSpPr>
        <p:spPr/>
        <p:txBody>
          <a:bodyPr/>
          <a:lstStyle/>
          <a:p>
            <a:r>
              <a:rPr lang="en-US" dirty="0"/>
              <a:t>Do you really want stuff like this in statute?</a:t>
            </a:r>
          </a:p>
        </p:txBody>
      </p:sp>
      <p:sp>
        <p:nvSpPr>
          <p:cNvPr id="4" name="Content Placeholder 3">
            <a:extLst>
              <a:ext uri="{FF2B5EF4-FFF2-40B4-BE49-F238E27FC236}">
                <a16:creationId xmlns:a16="http://schemas.microsoft.com/office/drawing/2014/main" id="{0BA0193B-793F-723D-5310-A0C62D84E9D2}"/>
              </a:ext>
            </a:extLst>
          </p:cNvPr>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Arizona Revised Statute, Title 33, Chapter 1, Article 3, Section 133:</a:t>
            </a:r>
          </a:p>
          <a:p>
            <a:pPr marL="365760" indent="-365760">
              <a:buNone/>
            </a:pPr>
            <a:r>
              <a:rPr lang="en-US" sz="2400" dirty="0">
                <a:latin typeface="Times New Roman" panose="02020603050405020304" pitchFamily="18" charset="0"/>
                <a:cs typeface="Times New Roman" panose="02020603050405020304" pitchFamily="18" charset="0"/>
              </a:rPr>
              <a:t>B. For the purpose of more precisely defining the Arizona coordinate system, the following definitions of the national geodetic survey are adopted:</a:t>
            </a:r>
          </a:p>
          <a:p>
            <a:pPr marL="365760" indent="-365760">
              <a:buNone/>
            </a:pPr>
            <a:r>
              <a:rPr lang="en-US" sz="2400" dirty="0">
                <a:latin typeface="Times New Roman" panose="02020603050405020304" pitchFamily="18" charset="0"/>
                <a:cs typeface="Times New Roman" panose="02020603050405020304" pitchFamily="18" charset="0"/>
              </a:rPr>
              <a:t>1. The Arizona coordinate system, 1983, west zone, is a transverse </a:t>
            </a:r>
            <a:r>
              <a:rPr lang="en-US" sz="2400" dirty="0" err="1">
                <a:latin typeface="Times New Roman" panose="02020603050405020304" pitchFamily="18" charset="0"/>
                <a:cs typeface="Times New Roman" panose="02020603050405020304" pitchFamily="18" charset="0"/>
              </a:rPr>
              <a:t>mercator</a:t>
            </a:r>
            <a:r>
              <a:rPr lang="en-US" sz="2400" dirty="0">
                <a:latin typeface="Times New Roman" panose="02020603050405020304" pitchFamily="18" charset="0"/>
                <a:cs typeface="Times New Roman" panose="02020603050405020304" pitchFamily="18" charset="0"/>
              </a:rPr>
              <a:t> projection of the North American datum, 1983, having a central meridian 113° 45' 00" west of Greenwich, on which meridian the scale is set one part in fifteen thousand too small. The origin of the coordinates is at the intersection of the meridian 113° 45' 00" west of Greenwich and the parallel of 31° 00' 00" north latitude. This origin is given the coordinates of "X" equals seven hundred thousand feet and "Y" equals zero feet.</a:t>
            </a:r>
          </a:p>
          <a:p>
            <a:pPr marL="0" indent="0">
              <a:buNone/>
            </a:pPr>
            <a:endParaRPr lang="en-US" dirty="0"/>
          </a:p>
        </p:txBody>
      </p:sp>
      <p:sp>
        <p:nvSpPr>
          <p:cNvPr id="6" name="TextBox 5">
            <a:extLst>
              <a:ext uri="{FF2B5EF4-FFF2-40B4-BE49-F238E27FC236}">
                <a16:creationId xmlns:a16="http://schemas.microsoft.com/office/drawing/2014/main" id="{F24758F5-FB71-15F2-986B-5F3D7B6274B6}"/>
              </a:ext>
            </a:extLst>
          </p:cNvPr>
          <p:cNvSpPr txBox="1"/>
          <p:nvPr/>
        </p:nvSpPr>
        <p:spPr>
          <a:xfrm>
            <a:off x="3758184" y="4711325"/>
            <a:ext cx="8289036" cy="180049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spcBef>
                <a:spcPts val="600"/>
              </a:spcBef>
            </a:pPr>
            <a:r>
              <a:rPr lang="en-US" sz="2400" dirty="0"/>
              <a:t>Do you really want to explain this to legislators?</a:t>
            </a:r>
          </a:p>
          <a:p>
            <a:pPr>
              <a:spcBef>
                <a:spcPts val="600"/>
              </a:spcBef>
            </a:pPr>
            <a:r>
              <a:rPr lang="en-US" sz="2400" dirty="0"/>
              <a:t>Do you want to repeat this 90 times (Utah), 89 times (Ohio),…?</a:t>
            </a:r>
          </a:p>
          <a:p>
            <a:pPr>
              <a:spcBef>
                <a:spcPts val="600"/>
              </a:spcBef>
            </a:pPr>
            <a:r>
              <a:rPr lang="en-US" sz="2400" dirty="0"/>
              <a:t>What if you want or need to change something?</a:t>
            </a:r>
          </a:p>
          <a:p>
            <a:pPr>
              <a:spcBef>
                <a:spcPts val="600"/>
              </a:spcBef>
            </a:pPr>
            <a:r>
              <a:rPr lang="en-US" sz="2400" dirty="0"/>
              <a:t>What if anything becomes obsolete?</a:t>
            </a:r>
          </a:p>
        </p:txBody>
      </p:sp>
      <p:sp>
        <p:nvSpPr>
          <p:cNvPr id="7" name="Rectangle 6">
            <a:extLst>
              <a:ext uri="{FF2B5EF4-FFF2-40B4-BE49-F238E27FC236}">
                <a16:creationId xmlns:a16="http://schemas.microsoft.com/office/drawing/2014/main" id="{07D01844-A820-2CFA-7CB3-4FBF2F28DE41}"/>
              </a:ext>
            </a:extLst>
          </p:cNvPr>
          <p:cNvSpPr/>
          <p:nvPr/>
        </p:nvSpPr>
        <p:spPr>
          <a:xfrm>
            <a:off x="5148072" y="3358522"/>
            <a:ext cx="6144768"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7E6E51-6657-31DD-CFAC-51A0F05B45C1}"/>
              </a:ext>
            </a:extLst>
          </p:cNvPr>
          <p:cNvSpPr/>
          <p:nvPr/>
        </p:nvSpPr>
        <p:spPr>
          <a:xfrm>
            <a:off x="7370064" y="2709848"/>
            <a:ext cx="379476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6EA477-0953-825C-2AA6-1FA655324F47}"/>
              </a:ext>
            </a:extLst>
          </p:cNvPr>
          <p:cNvSpPr/>
          <p:nvPr/>
        </p:nvSpPr>
        <p:spPr>
          <a:xfrm>
            <a:off x="1298448" y="3006478"/>
            <a:ext cx="3675888"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61E3C8-C20C-A326-B4BD-697C8D62D167}"/>
              </a:ext>
            </a:extLst>
          </p:cNvPr>
          <p:cNvSpPr/>
          <p:nvPr/>
        </p:nvSpPr>
        <p:spPr>
          <a:xfrm>
            <a:off x="819912" y="3360046"/>
            <a:ext cx="149352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B86E61-6084-423E-4A63-4548630D6707}"/>
              </a:ext>
            </a:extLst>
          </p:cNvPr>
          <p:cNvSpPr/>
          <p:nvPr/>
        </p:nvSpPr>
        <p:spPr>
          <a:xfrm>
            <a:off x="819912" y="4019939"/>
            <a:ext cx="1493520" cy="35661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8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7" grpId="0" animBg="1"/>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EE7F3C-731D-430B-5EE8-9207D3F61CE9}"/>
              </a:ext>
            </a:extLst>
          </p:cNvPr>
          <p:cNvSpPr>
            <a:spLocks noGrp="1"/>
          </p:cNvSpPr>
          <p:nvPr>
            <p:ph type="sldNum" sz="quarter" idx="12"/>
          </p:nvPr>
        </p:nvSpPr>
        <p:spPr/>
        <p:txBody>
          <a:bodyPr/>
          <a:lstStyle/>
          <a:p>
            <a:fld id="{FCA8DAF9-CFC1-344C-89B7-DCB2EBBDC673}" type="slidenum">
              <a:rPr lang="en-US" smtClean="0"/>
              <a:pPr/>
              <a:t>57</a:t>
            </a:fld>
            <a:endParaRPr lang="en-US"/>
          </a:p>
        </p:txBody>
      </p:sp>
      <p:sp>
        <p:nvSpPr>
          <p:cNvPr id="3" name="Title 2">
            <a:extLst>
              <a:ext uri="{FF2B5EF4-FFF2-40B4-BE49-F238E27FC236}">
                <a16:creationId xmlns:a16="http://schemas.microsoft.com/office/drawing/2014/main" id="{6A00B4FA-AC47-1D13-99C0-7F22E10C5DB9}"/>
              </a:ext>
            </a:extLst>
          </p:cNvPr>
          <p:cNvSpPr>
            <a:spLocks noGrp="1"/>
          </p:cNvSpPr>
          <p:nvPr>
            <p:ph type="title"/>
          </p:nvPr>
        </p:nvSpPr>
        <p:spPr/>
        <p:txBody>
          <a:bodyPr/>
          <a:lstStyle/>
          <a:p>
            <a:r>
              <a:rPr lang="en-US" dirty="0"/>
              <a:t>Or this?</a:t>
            </a:r>
          </a:p>
        </p:txBody>
      </p:sp>
      <p:sp>
        <p:nvSpPr>
          <p:cNvPr id="4" name="Content Placeholder 3">
            <a:extLst>
              <a:ext uri="{FF2B5EF4-FFF2-40B4-BE49-F238E27FC236}">
                <a16:creationId xmlns:a16="http://schemas.microsoft.com/office/drawing/2014/main" id="{69220662-939E-940A-1D00-09CDBDB0648E}"/>
              </a:ext>
            </a:extLst>
          </p:cNvPr>
          <p:cNvSpPr>
            <a:spLocks noGrp="1"/>
          </p:cNvSpPr>
          <p:nvPr>
            <p:ph idx="1"/>
          </p:nvPr>
        </p:nvSpPr>
        <p:spPr>
          <a:xfrm>
            <a:off x="457200" y="1371600"/>
            <a:ext cx="11247120" cy="4700016"/>
          </a:xfrm>
        </p:spPr>
        <p:txBody>
          <a:bodyPr>
            <a:normAutofit/>
          </a:bodyPr>
          <a:lstStyle/>
          <a:p>
            <a:pPr marL="0" indent="0">
              <a:spcBef>
                <a:spcPts val="0"/>
              </a:spcBef>
              <a:buNone/>
            </a:pPr>
            <a:r>
              <a:rPr lang="en-US" b="1" dirty="0">
                <a:latin typeface="Times New Roman" panose="02020603050405020304" pitchFamily="18" charset="0"/>
                <a:cs typeface="Times New Roman" panose="02020603050405020304" pitchFamily="18" charset="0"/>
              </a:rPr>
              <a:t>Arizona Revised Statute, Title 33, Chapter 1, Article 3, Section 137:</a:t>
            </a:r>
          </a:p>
          <a:p>
            <a:pPr marL="274320" marR="0" indent="-274320" algn="just">
              <a:spcBef>
                <a:spcPts val="600"/>
              </a:spcBef>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Extensions and densifications of the ground marking system of the Arizona coordinate system, 1983, shall be executed in conformity with the standards and specifications of the federal geodetic control committee for first order, second order class I and second order class II surveys and computed on the North American datum, 1983.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74320" marR="0" indent="-274320" algn="just">
              <a:spcBef>
                <a:spcPts val="600"/>
              </a:spcBef>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results of these surveys shall be published by a competent department of the federal government, such as the national geodetic survey, or a surveyor qualified to practice in this state, in which case the survey results shall bear a certification to the effect that the specifications of the federal geodetic control committee have been followed.</a:t>
            </a:r>
          </a:p>
          <a:p>
            <a:pPr marL="274320" indent="-274320" algn="just">
              <a:spcBef>
                <a:spcPts val="600"/>
              </a:spcBef>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C. Extensions and densifications of the ground marking system by first order, second order class I or second order class II methods only shall be used. Such extensions and densifications shall be integrated with previously established horizontal control stations of equal or higher order to form a matrix or network no part of which shall have positional errors exceeding those specified for class II second order. The spacing intervals shall not exceed three miles.</a:t>
            </a:r>
          </a:p>
          <a:p>
            <a:pPr marL="274320" marR="0" indent="-274320" algn="just">
              <a:spcBef>
                <a:spcPts val="600"/>
              </a:spcBef>
              <a:buNone/>
            </a:pPr>
            <a:endParaRPr lang="en-US" sz="1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9F6D3BF-D380-C09D-8FA2-6BC8222E7444}"/>
              </a:ext>
            </a:extLst>
          </p:cNvPr>
          <p:cNvSpPr txBox="1"/>
          <p:nvPr/>
        </p:nvSpPr>
        <p:spPr>
          <a:xfrm>
            <a:off x="1520190" y="4754195"/>
            <a:ext cx="9121140" cy="164660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indent="0" algn="ctr">
              <a:spcBef>
                <a:spcPts val="600"/>
              </a:spcBef>
              <a:buNone/>
            </a:pPr>
            <a:r>
              <a:rPr lang="en-US" sz="3200" dirty="0"/>
              <a:t>Remember prescient words about model act in 1989:</a:t>
            </a:r>
          </a:p>
          <a:p>
            <a:pPr marL="0" indent="0" algn="ctr">
              <a:spcBef>
                <a:spcPts val="600"/>
              </a:spcBef>
              <a:buNone/>
            </a:pPr>
            <a:r>
              <a:rPr lang="en-US" sz="3200" b="1" i="1" dirty="0">
                <a:solidFill>
                  <a:srgbClr val="C00000"/>
                </a:solidFill>
              </a:rPr>
              <a:t>“In light of GPS technology, the 1 km limitation… should be reevaluated.”</a:t>
            </a:r>
            <a:endParaRPr lang="en-US" sz="3200" dirty="0"/>
          </a:p>
        </p:txBody>
      </p:sp>
      <p:sp>
        <p:nvSpPr>
          <p:cNvPr id="6" name="Rectangle 5">
            <a:extLst>
              <a:ext uri="{FF2B5EF4-FFF2-40B4-BE49-F238E27FC236}">
                <a16:creationId xmlns:a16="http://schemas.microsoft.com/office/drawing/2014/main" id="{5EA66087-92F2-3E98-ED5D-046FDB01C952}"/>
              </a:ext>
            </a:extLst>
          </p:cNvPr>
          <p:cNvSpPr/>
          <p:nvPr/>
        </p:nvSpPr>
        <p:spPr>
          <a:xfrm rot="20311846">
            <a:off x="2525154" y="2477177"/>
            <a:ext cx="7141700" cy="1323439"/>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u="none" strike="noStrike" kern="0" cap="all" spc="2500" normalizeH="0" noProof="0" dirty="0">
                <a:ln w="9525">
                  <a:solidFill>
                    <a:schemeClr val="tx1"/>
                  </a:solidFill>
                  <a:prstDash val="solid"/>
                </a:ln>
                <a:solidFill>
                  <a:srgbClr val="FF0000"/>
                </a:solidFill>
                <a:uLnTx/>
                <a:uFillTx/>
              </a:rPr>
              <a:t>Obsolete</a:t>
            </a:r>
          </a:p>
        </p:txBody>
      </p:sp>
      <p:sp>
        <p:nvSpPr>
          <p:cNvPr id="9" name="Rectangle 8">
            <a:extLst>
              <a:ext uri="{FF2B5EF4-FFF2-40B4-BE49-F238E27FC236}">
                <a16:creationId xmlns:a16="http://schemas.microsoft.com/office/drawing/2014/main" id="{01C7B7E1-5971-C17D-28A9-749F274C263B}"/>
              </a:ext>
            </a:extLst>
          </p:cNvPr>
          <p:cNvSpPr/>
          <p:nvPr/>
        </p:nvSpPr>
        <p:spPr>
          <a:xfrm>
            <a:off x="6096000" y="4246703"/>
            <a:ext cx="4700954" cy="266682"/>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1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10" presetClass="entr" presetSubtype="0" fill="hold" grpId="0" nodeType="after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6D65DD07-2EBB-4A41-92C1-46B8C57DFDAE}"/>
              </a:ext>
            </a:extLst>
          </p:cNvPr>
          <p:cNvPicPr>
            <a:picLocks noChangeAspect="1"/>
          </p:cNvPicPr>
          <p:nvPr/>
        </p:nvPicPr>
        <p:blipFill rotWithShape="1">
          <a:blip r:embed="rId3"/>
          <a:srcRect l="3412" t="6000" r="3412" b="19334"/>
          <a:stretch/>
        </p:blipFill>
        <p:spPr>
          <a:xfrm>
            <a:off x="6794339" y="1269680"/>
            <a:ext cx="5303520" cy="5499948"/>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99FF42D8-0BEB-ADC5-80A6-2C0B522B6C27}"/>
              </a:ext>
            </a:extLst>
          </p:cNvPr>
          <p:cNvSpPr>
            <a:spLocks noGrp="1"/>
          </p:cNvSpPr>
          <p:nvPr>
            <p:ph type="sldNum" sz="quarter" idx="12"/>
          </p:nvPr>
        </p:nvSpPr>
        <p:spPr/>
        <p:txBody>
          <a:bodyPr/>
          <a:lstStyle/>
          <a:p>
            <a:fld id="{FCA8DAF9-CFC1-344C-89B7-DCB2EBBDC673}" type="slidenum">
              <a:rPr lang="en-US" smtClean="0"/>
              <a:pPr/>
              <a:t>58</a:t>
            </a:fld>
            <a:endParaRPr lang="en-US" dirty="0"/>
          </a:p>
        </p:txBody>
      </p:sp>
      <p:sp>
        <p:nvSpPr>
          <p:cNvPr id="3" name="Title 2">
            <a:extLst>
              <a:ext uri="{FF2B5EF4-FFF2-40B4-BE49-F238E27FC236}">
                <a16:creationId xmlns:a16="http://schemas.microsoft.com/office/drawing/2014/main" id="{EAC1FE42-A3C3-3F0F-BD9F-850C2966E81B}"/>
              </a:ext>
            </a:extLst>
          </p:cNvPr>
          <p:cNvSpPr>
            <a:spLocks noGrp="1"/>
          </p:cNvSpPr>
          <p:nvPr>
            <p:ph type="title"/>
          </p:nvPr>
        </p:nvSpPr>
        <p:spPr/>
        <p:txBody>
          <a:bodyPr/>
          <a:lstStyle/>
          <a:p>
            <a:r>
              <a:rPr lang="en-US" dirty="0"/>
              <a:t>Modernized NSRS in state legislation</a:t>
            </a:r>
          </a:p>
        </p:txBody>
      </p:sp>
      <p:sp>
        <p:nvSpPr>
          <p:cNvPr id="4" name="Content Placeholder 3">
            <a:extLst>
              <a:ext uri="{FF2B5EF4-FFF2-40B4-BE49-F238E27FC236}">
                <a16:creationId xmlns:a16="http://schemas.microsoft.com/office/drawing/2014/main" id="{C1B63246-428A-D6F2-2015-D5C35DF7D6D4}"/>
              </a:ext>
            </a:extLst>
          </p:cNvPr>
          <p:cNvSpPr>
            <a:spLocks noGrp="1"/>
          </p:cNvSpPr>
          <p:nvPr>
            <p:ph idx="1"/>
          </p:nvPr>
        </p:nvSpPr>
        <p:spPr>
          <a:xfrm>
            <a:off x="457200" y="1371600"/>
            <a:ext cx="6337139" cy="4846320"/>
          </a:xfrm>
        </p:spPr>
        <p:txBody>
          <a:bodyPr/>
          <a:lstStyle/>
          <a:p>
            <a:r>
              <a:rPr lang="en-US" dirty="0"/>
              <a:t>Encouraged by NGS</a:t>
            </a:r>
          </a:p>
          <a:p>
            <a:pPr lvl="1"/>
            <a:r>
              <a:rPr lang="en-US" dirty="0"/>
              <a:t>Part of NGS SPCS2022 Policy (§ III.C)</a:t>
            </a:r>
          </a:p>
          <a:p>
            <a:pPr lvl="1"/>
            <a:r>
              <a:rPr lang="en-US" dirty="0"/>
              <a:t>But legislation not required to create SPCS</a:t>
            </a:r>
          </a:p>
          <a:p>
            <a:r>
              <a:rPr lang="en-US" b="1" i="1" dirty="0"/>
              <a:t>Please note:</a:t>
            </a:r>
          </a:p>
          <a:p>
            <a:pPr lvl="1"/>
            <a:r>
              <a:rPr lang="en-US" dirty="0"/>
              <a:t>Cannot impose SPCS characteristics on NGS</a:t>
            </a:r>
          </a:p>
          <a:p>
            <a:pPr lvl="1"/>
            <a:r>
              <a:rPr lang="en-US" dirty="0"/>
              <a:t>NGS has last word on SPCS </a:t>
            </a:r>
          </a:p>
          <a:p>
            <a:r>
              <a:rPr lang="en-US" dirty="0"/>
              <a:t>Keep in mind, NGS is a metric (SI) shop</a:t>
            </a:r>
          </a:p>
          <a:p>
            <a:pPr lvl="1"/>
            <a:r>
              <a:rPr lang="en-US" dirty="0"/>
              <a:t>Have been since 1977</a:t>
            </a:r>
          </a:p>
          <a:p>
            <a:pPr lvl="1"/>
            <a:r>
              <a:rPr lang="en-US" dirty="0"/>
              <a:t>We’d love it if you went metric, too! </a:t>
            </a:r>
            <a:br>
              <a:rPr lang="en-US" dirty="0"/>
            </a:br>
            <a:r>
              <a:rPr lang="en-US" dirty="0"/>
              <a:t>(and so would NIST)</a:t>
            </a:r>
          </a:p>
          <a:p>
            <a:endParaRPr lang="en-US" dirty="0"/>
          </a:p>
        </p:txBody>
      </p:sp>
      <p:sp>
        <p:nvSpPr>
          <p:cNvPr id="7" name="TextBox 6">
            <a:extLst>
              <a:ext uri="{FF2B5EF4-FFF2-40B4-BE49-F238E27FC236}">
                <a16:creationId xmlns:a16="http://schemas.microsoft.com/office/drawing/2014/main" id="{84F04F04-BFBD-B4BC-C5C3-93844B547650}"/>
              </a:ext>
            </a:extLst>
          </p:cNvPr>
          <p:cNvSpPr txBox="1"/>
          <p:nvPr/>
        </p:nvSpPr>
        <p:spPr bwMode="auto">
          <a:xfrm>
            <a:off x="6794338" y="3885948"/>
            <a:ext cx="5303521" cy="369332"/>
          </a:xfrm>
          <a:prstGeom prst="rect">
            <a:avLst/>
          </a:prstGeom>
          <a:noFill/>
          <a:ln w="9525"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a:t>
            </a:r>
            <a:r>
              <a:rPr lang="en-US" b="1" i="1" dirty="0">
                <a:solidFill>
                  <a:srgbClr val="FF0000"/>
                </a:solidFill>
                <a:latin typeface="Calibri"/>
                <a:cs typeface="Arial" pitchFamily="34" charset="0"/>
                <a:sym typeface="Arial"/>
              </a:rPr>
              <a:t>t</a:t>
            </a:r>
            <a:r>
              <a:rPr kumimoji="0" lang="en-US" sz="1800" b="1" i="1" u="none" strike="noStrike" kern="1200" cap="none" spc="0" normalizeH="0" baseline="0" noProof="0" dirty="0">
                <a:ln>
                  <a:noFill/>
                </a:ln>
                <a:solidFill>
                  <a:srgbClr val="FF0000"/>
                </a:solidFill>
                <a:effectLst/>
                <a:uLnTx/>
                <a:uFillTx/>
                <a:latin typeface="Calibri"/>
                <a:ea typeface="+mn-ea"/>
                <a:cs typeface="Arial" pitchFamily="34" charset="0"/>
                <a:sym typeface="Arial"/>
              </a:rPr>
              <a:t>his image is hyperlinked to NGS policies page)</a:t>
            </a:r>
          </a:p>
        </p:txBody>
      </p:sp>
    </p:spTree>
    <p:extLst>
      <p:ext uri="{BB962C8B-B14F-4D97-AF65-F5344CB8AC3E}">
        <p14:creationId xmlns:p14="http://schemas.microsoft.com/office/powerpoint/2010/main" val="38304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fade">
                                      <p:cBhvr>
                                        <p:cTn id="13" dur="500"/>
                                        <p:tgtEl>
                                          <p:spTgt spid="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72408-96A9-B879-5072-3C029804EA38}"/>
              </a:ext>
            </a:extLst>
          </p:cNvPr>
          <p:cNvSpPr>
            <a:spLocks noGrp="1"/>
          </p:cNvSpPr>
          <p:nvPr>
            <p:ph type="sldNum" sz="quarter" idx="12"/>
          </p:nvPr>
        </p:nvSpPr>
        <p:spPr/>
        <p:txBody>
          <a:bodyPr/>
          <a:lstStyle/>
          <a:p>
            <a:fld id="{FCA8DAF9-CFC1-344C-89B7-DCB2EBBDC673}" type="slidenum">
              <a:rPr lang="en-US" smtClean="0"/>
              <a:pPr/>
              <a:t>59</a:t>
            </a:fld>
            <a:endParaRPr lang="en-US"/>
          </a:p>
        </p:txBody>
      </p:sp>
      <p:sp>
        <p:nvSpPr>
          <p:cNvPr id="3" name="Title 2">
            <a:extLst>
              <a:ext uri="{FF2B5EF4-FFF2-40B4-BE49-F238E27FC236}">
                <a16:creationId xmlns:a16="http://schemas.microsoft.com/office/drawing/2014/main" id="{A5D3574C-B10A-5A7A-436F-32F02D44DFB6}"/>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5AADB7B8-DB42-93C3-984E-D4F450B75436}"/>
              </a:ext>
            </a:extLst>
          </p:cNvPr>
          <p:cNvSpPr>
            <a:spLocks noGrp="1"/>
          </p:cNvSpPr>
          <p:nvPr>
            <p:ph idx="1"/>
          </p:nvPr>
        </p:nvSpPr>
        <p:spPr>
          <a:xfrm>
            <a:off x="457200" y="1371600"/>
            <a:ext cx="11247120" cy="4879910"/>
          </a:xfrm>
        </p:spPr>
        <p:txBody>
          <a:bodyPr>
            <a:normAutofit/>
          </a:bodyPr>
          <a:lstStyle/>
          <a:p>
            <a:pPr>
              <a:spcBef>
                <a:spcPts val="1200"/>
              </a:spcBef>
            </a:pPr>
            <a:r>
              <a:rPr lang="en-US" dirty="0"/>
              <a:t>Long history of State Plane in legislation (since 1935!)</a:t>
            </a:r>
          </a:p>
          <a:p>
            <a:pPr>
              <a:spcBef>
                <a:spcPts val="1200"/>
              </a:spcBef>
            </a:pPr>
            <a:r>
              <a:rPr lang="en-US" dirty="0"/>
              <a:t>Make legislation “future proof”</a:t>
            </a:r>
          </a:p>
          <a:p>
            <a:pPr lvl="1">
              <a:spcBef>
                <a:spcPts val="1200"/>
              </a:spcBef>
            </a:pPr>
            <a:r>
              <a:rPr lang="en-US" dirty="0"/>
              <a:t>Do not include specific names for modernized NSRS</a:t>
            </a:r>
          </a:p>
          <a:p>
            <a:pPr lvl="1">
              <a:spcBef>
                <a:spcPts val="1200"/>
              </a:spcBef>
            </a:pPr>
            <a:r>
              <a:rPr lang="en-US" dirty="0"/>
              <a:t>No technical info (e.g., projection parameters, surveying specifications)</a:t>
            </a:r>
          </a:p>
          <a:p>
            <a:pPr>
              <a:spcBef>
                <a:spcPts val="1200"/>
              </a:spcBef>
            </a:pPr>
            <a:r>
              <a:rPr lang="en-US" dirty="0"/>
              <a:t>Legislation template and actual examples available</a:t>
            </a:r>
          </a:p>
          <a:p>
            <a:pPr>
              <a:spcBef>
                <a:spcPts val="1200"/>
              </a:spcBef>
            </a:pPr>
            <a:r>
              <a:rPr lang="en-US" dirty="0"/>
              <a:t>U.S. survey foot will not be supported in modernized NSRS</a:t>
            </a:r>
          </a:p>
          <a:p>
            <a:pPr>
              <a:spcBef>
                <a:spcPts val="1200"/>
              </a:spcBef>
            </a:pPr>
            <a:r>
              <a:rPr lang="en-US" b="1" i="1" dirty="0">
                <a:solidFill>
                  <a:srgbClr val="C00000"/>
                </a:solidFill>
              </a:rPr>
              <a:t>Legislation entirely up to states; NGS can only provide guidance</a:t>
            </a:r>
          </a:p>
          <a:p>
            <a:pPr lvl="1">
              <a:spcBef>
                <a:spcPts val="1200"/>
              </a:spcBef>
            </a:pPr>
            <a:r>
              <a:rPr lang="en-US" dirty="0">
                <a:solidFill>
                  <a:srgbClr val="C00000"/>
                </a:solidFill>
              </a:rPr>
              <a:t>NGS can’t make states do anything…</a:t>
            </a:r>
          </a:p>
          <a:p>
            <a:pPr lvl="1">
              <a:spcBef>
                <a:spcPts val="1200"/>
              </a:spcBef>
            </a:pPr>
            <a:r>
              <a:rPr lang="en-US" dirty="0">
                <a:solidFill>
                  <a:srgbClr val="C00000"/>
                </a:solidFill>
              </a:rPr>
              <a:t>…but states can’t make NGS do anything, either</a:t>
            </a:r>
          </a:p>
        </p:txBody>
      </p:sp>
      <p:sp>
        <p:nvSpPr>
          <p:cNvPr id="5" name="TextBox 4">
            <a:extLst>
              <a:ext uri="{FF2B5EF4-FFF2-40B4-BE49-F238E27FC236}">
                <a16:creationId xmlns:a16="http://schemas.microsoft.com/office/drawing/2014/main" id="{87A82498-7069-E3B4-D686-D4494A7874E2}"/>
              </a:ext>
            </a:extLst>
          </p:cNvPr>
          <p:cNvSpPr txBox="1"/>
          <p:nvPr/>
        </p:nvSpPr>
        <p:spPr>
          <a:xfrm>
            <a:off x="7479323" y="5224790"/>
            <a:ext cx="4407877" cy="523220"/>
          </a:xfrm>
          <a:prstGeom prst="rect">
            <a:avLst/>
          </a:prstGeom>
          <a:noFill/>
        </p:spPr>
        <p:txBody>
          <a:bodyPr wrap="square" rtlCol="0">
            <a:spAutoFit/>
          </a:bodyPr>
          <a:lstStyle/>
          <a:p>
            <a:r>
              <a:rPr lang="en-US" sz="2800" b="1" i="1" dirty="0"/>
              <a:t>An incentive to cooperate</a:t>
            </a:r>
          </a:p>
        </p:txBody>
      </p:sp>
      <p:sp>
        <p:nvSpPr>
          <p:cNvPr id="7" name="Right Brace 6">
            <a:extLst>
              <a:ext uri="{FF2B5EF4-FFF2-40B4-BE49-F238E27FC236}">
                <a16:creationId xmlns:a16="http://schemas.microsoft.com/office/drawing/2014/main" id="{9ACC139D-813B-B264-D1B7-B570C7EAA0CD}"/>
              </a:ext>
            </a:extLst>
          </p:cNvPr>
          <p:cNvSpPr/>
          <p:nvPr/>
        </p:nvSpPr>
        <p:spPr>
          <a:xfrm>
            <a:off x="7097154" y="5029200"/>
            <a:ext cx="328246" cy="9144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5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par>
                          <p:cTn id="29" fill="hold">
                            <p:stCondLst>
                              <p:cond delay="500"/>
                            </p:stCondLst>
                            <p:childTnLst>
                              <p:par>
                                <p:cTn id="30" presetID="10" presetClass="entr" presetSubtype="0" fill="hold" nodeType="afterEffect">
                                  <p:stCondLst>
                                    <p:cond delay="100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A32D17-7D83-8240-17E8-06D6E884F981}"/>
              </a:ext>
            </a:extLst>
          </p:cNvPr>
          <p:cNvSpPr>
            <a:spLocks noGrp="1"/>
          </p:cNvSpPr>
          <p:nvPr>
            <p:ph type="sldNum" sz="quarter" idx="12"/>
          </p:nvPr>
        </p:nvSpPr>
        <p:spPr/>
        <p:txBody>
          <a:bodyPr/>
          <a:lstStyle/>
          <a:p>
            <a:fld id="{FCA8DAF9-CFC1-344C-89B7-DCB2EBBDC673}" type="slidenum">
              <a:rPr lang="en-US" smtClean="0"/>
              <a:pPr/>
              <a:t>6</a:t>
            </a:fld>
            <a:endParaRPr lang="en-US" dirty="0"/>
          </a:p>
        </p:txBody>
      </p:sp>
      <p:sp>
        <p:nvSpPr>
          <p:cNvPr id="3" name="Title 2">
            <a:extLst>
              <a:ext uri="{FF2B5EF4-FFF2-40B4-BE49-F238E27FC236}">
                <a16:creationId xmlns:a16="http://schemas.microsoft.com/office/drawing/2014/main" id="{B8D8FDF8-DD27-A15F-58B0-CDAFF6D626FD}"/>
              </a:ext>
            </a:extLst>
          </p:cNvPr>
          <p:cNvSpPr>
            <a:spLocks noGrp="1"/>
          </p:cNvSpPr>
          <p:nvPr>
            <p:ph type="title"/>
          </p:nvPr>
        </p:nvSpPr>
        <p:spPr>
          <a:xfrm>
            <a:off x="457200" y="457200"/>
            <a:ext cx="11247120" cy="914400"/>
          </a:xfrm>
        </p:spPr>
        <p:txBody>
          <a:bodyPr/>
          <a:lstStyle/>
          <a:p>
            <a:r>
              <a:rPr lang="en-US" dirty="0"/>
              <a:t>The plan for today’s webinar</a:t>
            </a:r>
          </a:p>
        </p:txBody>
      </p:sp>
      <p:sp>
        <p:nvSpPr>
          <p:cNvPr id="4" name="Content Placeholder 3">
            <a:extLst>
              <a:ext uri="{FF2B5EF4-FFF2-40B4-BE49-F238E27FC236}">
                <a16:creationId xmlns:a16="http://schemas.microsoft.com/office/drawing/2014/main" id="{DFEBF31D-4DAF-D8DA-2C5C-96DA1BDC8C68}"/>
              </a:ext>
            </a:extLst>
          </p:cNvPr>
          <p:cNvSpPr>
            <a:spLocks noGrp="1"/>
          </p:cNvSpPr>
          <p:nvPr>
            <p:ph idx="1"/>
          </p:nvPr>
        </p:nvSpPr>
        <p:spPr>
          <a:xfrm>
            <a:off x="457200" y="1371600"/>
            <a:ext cx="11247120" cy="4846320"/>
          </a:xfrm>
        </p:spPr>
        <p:txBody>
          <a:bodyPr>
            <a:normAutofit/>
          </a:bodyPr>
          <a:lstStyle/>
          <a:p>
            <a:r>
              <a:rPr lang="en-US" dirty="0"/>
              <a:t>State Plane Coordinate System of 2022 (SPCS2022)</a:t>
            </a:r>
          </a:p>
          <a:p>
            <a:pPr lvl="1"/>
            <a:r>
              <a:rPr lang="en-US" dirty="0"/>
              <a:t>Design philosophy</a:t>
            </a:r>
          </a:p>
          <a:p>
            <a:pPr lvl="1"/>
            <a:r>
              <a:rPr lang="en-US" dirty="0"/>
              <a:t>Understanding linear distortion (with a wee bit of math)</a:t>
            </a:r>
          </a:p>
          <a:p>
            <a:pPr lvl="1"/>
            <a:r>
              <a:rPr lang="en-US" dirty="0"/>
              <a:t>Status and timing of completion</a:t>
            </a:r>
          </a:p>
          <a:p>
            <a:r>
              <a:rPr lang="en-US" dirty="0"/>
              <a:t>U.S. survey and international foot</a:t>
            </a:r>
          </a:p>
          <a:p>
            <a:pPr lvl="1"/>
            <a:r>
              <a:rPr lang="en-US" dirty="0"/>
              <a:t>Some background information</a:t>
            </a:r>
          </a:p>
          <a:p>
            <a:pPr lvl="1"/>
            <a:r>
              <a:rPr lang="en-US" dirty="0"/>
              <a:t>“Deprecating” the U.S. survey foot</a:t>
            </a:r>
          </a:p>
          <a:p>
            <a:r>
              <a:rPr lang="en-US" dirty="0"/>
              <a:t>Adopting the modernized NSRS in state legislation</a:t>
            </a:r>
          </a:p>
          <a:p>
            <a:pPr lvl="1"/>
            <a:r>
              <a:rPr lang="en-US" dirty="0"/>
              <a:t>History and status of existing legislation</a:t>
            </a:r>
          </a:p>
          <a:p>
            <a:pPr lvl="1"/>
            <a:r>
              <a:rPr lang="en-US" dirty="0"/>
              <a:t>Recommendations on new legislation</a:t>
            </a:r>
          </a:p>
          <a:p>
            <a:pPr lvl="1"/>
            <a:r>
              <a:rPr lang="en-US" dirty="0"/>
              <a:t>Dealing with the “foot” in statute</a:t>
            </a:r>
          </a:p>
        </p:txBody>
      </p:sp>
    </p:spTree>
    <p:extLst>
      <p:ext uri="{BB962C8B-B14F-4D97-AF65-F5344CB8AC3E}">
        <p14:creationId xmlns:p14="http://schemas.microsoft.com/office/powerpoint/2010/main" val="128452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9" end="9"/>
                                            </p:txEl>
                                          </p:spTgt>
                                        </p:tgtEl>
                                        <p:attrNameLst>
                                          <p:attrName>style.visibility</p:attrName>
                                        </p:attrNameLst>
                                      </p:cBhvr>
                                      <p:to>
                                        <p:strVal val="visible"/>
                                      </p:to>
                                    </p:set>
                                    <p:animEffect transition="in" filter="fade">
                                      <p:cBhvr>
                                        <p:cTn id="24" dur="500"/>
                                        <p:tgtEl>
                                          <p:spTgt spid="4">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FF795-D123-87B4-1615-61E6FAA30A70}"/>
              </a:ext>
            </a:extLst>
          </p:cNvPr>
          <p:cNvSpPr>
            <a:spLocks noGrp="1"/>
          </p:cNvSpPr>
          <p:nvPr>
            <p:ph type="sldNum" sz="quarter" idx="12"/>
          </p:nvPr>
        </p:nvSpPr>
        <p:spPr/>
        <p:txBody>
          <a:bodyPr/>
          <a:lstStyle/>
          <a:p>
            <a:fld id="{FCA8DAF9-CFC1-344C-89B7-DCB2EBBDC673}" type="slidenum">
              <a:rPr lang="en-US" smtClean="0"/>
              <a:t>60</a:t>
            </a:fld>
            <a:endParaRPr lang="en-US"/>
          </a:p>
        </p:txBody>
      </p:sp>
      <p:sp>
        <p:nvSpPr>
          <p:cNvPr id="5" name="Rectangle 4">
            <a:extLst>
              <a:ext uri="{FF2B5EF4-FFF2-40B4-BE49-F238E27FC236}">
                <a16:creationId xmlns:a16="http://schemas.microsoft.com/office/drawing/2014/main" id="{775F9407-314E-B60B-0B32-A82C491A1EF0}"/>
              </a:ext>
            </a:extLst>
          </p:cNvPr>
          <p:cNvSpPr/>
          <p:nvPr/>
        </p:nvSpPr>
        <p:spPr>
          <a:xfrm>
            <a:off x="1924024" y="4039148"/>
            <a:ext cx="8343951" cy="193899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So l</a:t>
            </a:r>
            <a:r>
              <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et</a:t>
            </a:r>
            <a:r>
              <a:rPr kumimoji="0" lang="en-US" sz="6000" b="1" u="none" strike="noStrike" kern="0" cap="none" spc="0" normalizeH="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 there be q</a:t>
            </a:r>
            <a:r>
              <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rPr>
              <a:t>uestions</a:t>
            </a: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a:t>
            </a:r>
            <a:b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br>
            <a:r>
              <a:rPr lang="en-US" sz="6000" b="1" kern="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rPr>
              <a:t>or let there be none.</a:t>
            </a:r>
            <a:endParaRPr kumimoji="0" lang="en-US" sz="6000" b="1" u="none" strike="noStrike" kern="0" cap="none" spc="0" normalizeH="0" baseline="0" noProof="0" dirty="0">
              <a:ln w="22225">
                <a:solidFill>
                  <a:srgbClr val="1F497D"/>
                </a:solidFill>
                <a:prstDash val="solid"/>
              </a:ln>
              <a:solidFill>
                <a:srgbClr val="1F497D">
                  <a:lumMod val="40000"/>
                  <a:lumOff val="60000"/>
                </a:srgbClr>
              </a:solidFill>
              <a:effectLst>
                <a:outerShdw blurRad="38100" dist="38100" dir="2700000" algn="tl">
                  <a:srgbClr val="000000">
                    <a:alpha val="43137"/>
                  </a:srgbClr>
                </a:outerShdw>
              </a:effectLst>
              <a:uLnTx/>
              <a:uFillTx/>
            </a:endParaRPr>
          </a:p>
        </p:txBody>
      </p:sp>
      <p:pic>
        <p:nvPicPr>
          <p:cNvPr id="4" name="Picture 3">
            <a:extLst>
              <a:ext uri="{FF2B5EF4-FFF2-40B4-BE49-F238E27FC236}">
                <a16:creationId xmlns:a16="http://schemas.microsoft.com/office/drawing/2014/main" id="{8C339A4C-31FC-80BE-FFCF-9ABE3427476B}"/>
              </a:ext>
            </a:extLst>
          </p:cNvPr>
          <p:cNvPicPr>
            <a:picLocks noChangeAspect="1"/>
          </p:cNvPicPr>
          <p:nvPr/>
        </p:nvPicPr>
        <p:blipFill rotWithShape="1">
          <a:blip r:embed="rId2"/>
          <a:srcRect t="34667" b="16400"/>
          <a:stretch/>
        </p:blipFill>
        <p:spPr>
          <a:xfrm>
            <a:off x="4162823" y="683300"/>
            <a:ext cx="3866354" cy="3355848"/>
          </a:xfrm>
          <a:prstGeom prst="rect">
            <a:avLst/>
          </a:prstGeom>
          <a:effectLst/>
        </p:spPr>
      </p:pic>
    </p:spTree>
    <p:extLst>
      <p:ext uri="{BB962C8B-B14F-4D97-AF65-F5344CB8AC3E}">
        <p14:creationId xmlns:p14="http://schemas.microsoft.com/office/powerpoint/2010/main" val="266511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7319B-6F33-21EA-3D8E-F565F49C7799}"/>
              </a:ext>
            </a:extLst>
          </p:cNvPr>
          <p:cNvSpPr>
            <a:spLocks noGrp="1"/>
          </p:cNvSpPr>
          <p:nvPr>
            <p:ph type="sldNum" sz="quarter" idx="12"/>
          </p:nvPr>
        </p:nvSpPr>
        <p:spPr/>
        <p:txBody>
          <a:bodyPr/>
          <a:lstStyle/>
          <a:p>
            <a:fld id="{FCA8DAF9-CFC1-344C-89B7-DCB2EBBDC673}" type="slidenum">
              <a:rPr lang="en-US" smtClean="0"/>
              <a:pPr/>
              <a:t>61</a:t>
            </a:fld>
            <a:endParaRPr lang="en-US" dirty="0"/>
          </a:p>
        </p:txBody>
      </p:sp>
      <p:sp>
        <p:nvSpPr>
          <p:cNvPr id="3" name="Title 2">
            <a:extLst>
              <a:ext uri="{FF2B5EF4-FFF2-40B4-BE49-F238E27FC236}">
                <a16:creationId xmlns:a16="http://schemas.microsoft.com/office/drawing/2014/main" id="{103B71DB-E054-3C0B-9D03-93E9B10FBD5F}"/>
              </a:ext>
            </a:extLst>
          </p:cNvPr>
          <p:cNvSpPr>
            <a:spLocks noGrp="1"/>
          </p:cNvSpPr>
          <p:nvPr>
            <p:ph type="title"/>
          </p:nvPr>
        </p:nvSpPr>
        <p:spPr/>
        <p:txBody>
          <a:bodyPr/>
          <a:lstStyle/>
          <a:p>
            <a:r>
              <a:rPr lang="en-US" dirty="0"/>
              <a:t>Post-webinar survey question</a:t>
            </a:r>
          </a:p>
        </p:txBody>
      </p:sp>
      <p:sp>
        <p:nvSpPr>
          <p:cNvPr id="4" name="Content Placeholder 3">
            <a:extLst>
              <a:ext uri="{FF2B5EF4-FFF2-40B4-BE49-F238E27FC236}">
                <a16:creationId xmlns:a16="http://schemas.microsoft.com/office/drawing/2014/main" id="{85326F92-22F6-A454-7422-EC05A5354EB0}"/>
              </a:ext>
            </a:extLst>
          </p:cNvPr>
          <p:cNvSpPr>
            <a:spLocks noGrp="1"/>
          </p:cNvSpPr>
          <p:nvPr>
            <p:ph idx="1"/>
          </p:nvPr>
        </p:nvSpPr>
        <p:spPr>
          <a:xfrm>
            <a:off x="457200" y="1371600"/>
            <a:ext cx="9815804" cy="4846320"/>
          </a:xfrm>
        </p:spPr>
        <p:txBody>
          <a:bodyPr/>
          <a:lstStyle/>
          <a:p>
            <a:pPr marL="0" indent="0">
              <a:buNone/>
            </a:pPr>
            <a:r>
              <a:rPr lang="en-US" sz="2800" b="1" dirty="0">
                <a:effectLst/>
                <a:latin typeface="Calibri" panose="020F0502020204030204" pitchFamily="34" charset="0"/>
                <a:ea typeface="Times New Roman" panose="02020603050405020304" pitchFamily="18" charset="0"/>
                <a:cs typeface="Calibri" panose="020F0502020204030204" pitchFamily="34" charset="0"/>
              </a:rPr>
              <a:t>What is your profession?</a:t>
            </a:r>
          </a:p>
        </p:txBody>
      </p:sp>
      <p:pic>
        <p:nvPicPr>
          <p:cNvPr id="7" name="Picture 6">
            <a:extLst>
              <a:ext uri="{FF2B5EF4-FFF2-40B4-BE49-F238E27FC236}">
                <a16:creationId xmlns:a16="http://schemas.microsoft.com/office/drawing/2014/main" id="{69FC0F63-D871-737D-00C8-B674900ADA3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196" y="2011680"/>
            <a:ext cx="10267950" cy="3773805"/>
          </a:xfrm>
          <a:prstGeom prst="rect">
            <a:avLst/>
          </a:prstGeom>
        </p:spPr>
      </p:pic>
    </p:spTree>
    <p:extLst>
      <p:ext uri="{BB962C8B-B14F-4D97-AF65-F5344CB8AC3E}">
        <p14:creationId xmlns:p14="http://schemas.microsoft.com/office/powerpoint/2010/main" val="31889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369413-2AAF-FBB4-F96B-E95398676169}"/>
              </a:ext>
            </a:extLst>
          </p:cNvPr>
          <p:cNvSpPr>
            <a:spLocks noGrp="1"/>
          </p:cNvSpPr>
          <p:nvPr>
            <p:ph type="sldNum" sz="quarter" idx="12"/>
          </p:nvPr>
        </p:nvSpPr>
        <p:spPr/>
        <p:txBody>
          <a:bodyPr/>
          <a:lstStyle/>
          <a:p>
            <a:fld id="{FCA8DAF9-CFC1-344C-89B7-DCB2EBBDC673}" type="slidenum">
              <a:rPr lang="en-US" smtClean="0"/>
              <a:t>7</a:t>
            </a:fld>
            <a:endParaRPr lang="en-US" dirty="0"/>
          </a:p>
        </p:txBody>
      </p:sp>
      <p:sp>
        <p:nvSpPr>
          <p:cNvPr id="3" name="Rectangle 2">
            <a:extLst>
              <a:ext uri="{FF2B5EF4-FFF2-40B4-BE49-F238E27FC236}">
                <a16:creationId xmlns:a16="http://schemas.microsoft.com/office/drawing/2014/main" id="{9E5E7F53-56D6-4290-EAF3-F0B6D208D76C}"/>
              </a:ext>
            </a:extLst>
          </p:cNvPr>
          <p:cNvSpPr>
            <a:spLocks noChangeArrowheads="1"/>
          </p:cNvSpPr>
          <p:nvPr/>
        </p:nvSpPr>
        <p:spPr bwMode="auto">
          <a:xfrm>
            <a:off x="1676401" y="2923717"/>
            <a:ext cx="8839200" cy="2743200"/>
          </a:xfrm>
          <a:prstGeom prst="rect">
            <a:avLst/>
          </a:prstGeom>
          <a:solidFill>
            <a:srgbClr val="FFFFFF"/>
          </a:solidFill>
          <a:ln w="9525">
            <a:solidFill>
              <a:srgbClr val="DADADA">
                <a:lumMod val="10000"/>
              </a:srgbClr>
            </a:solidFill>
            <a:miter lim="800000"/>
            <a:headEnd/>
            <a:tailEnd/>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Verdana" pitchFamily="34" charset="0"/>
              <a:ea typeface="+mn-ea"/>
              <a:cs typeface="Arial" charset="0"/>
            </a:endParaRPr>
          </a:p>
        </p:txBody>
      </p:sp>
      <p:sp>
        <p:nvSpPr>
          <p:cNvPr id="4" name="Text Box 5">
            <a:extLst>
              <a:ext uri="{FF2B5EF4-FFF2-40B4-BE49-F238E27FC236}">
                <a16:creationId xmlns:a16="http://schemas.microsoft.com/office/drawing/2014/main" id="{29915B53-C9AE-E11D-64F2-987619009CF4}"/>
              </a:ext>
            </a:extLst>
          </p:cNvPr>
          <p:cNvSpPr txBox="1">
            <a:spLocks noChangeArrowheads="1"/>
          </p:cNvSpPr>
          <p:nvPr/>
        </p:nvSpPr>
        <p:spPr bwMode="auto">
          <a:xfrm>
            <a:off x="1676400" y="3019167"/>
            <a:ext cx="8839199" cy="261610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1F497D"/>
                </a:solidFill>
                <a:effectLst/>
                <a:uLnTx/>
                <a:uFillTx/>
                <a:latin typeface="Arial Black" pitchFamily="34" charset="0"/>
                <a:ea typeface="+mn-ea"/>
                <a:cs typeface="Arial" pitchFamily="34" charset="0"/>
              </a:rPr>
              <a:t>SPCS2022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1F497D"/>
                </a:solidFill>
                <a:effectLst/>
                <a:uLnTx/>
                <a:uFillTx/>
                <a:latin typeface="Arial Black" pitchFamily="34" charset="0"/>
                <a:ea typeface="+mn-ea"/>
                <a:cs typeface="Arial" pitchFamily="34" charset="0"/>
              </a:rPr>
              <a:t>Making the Earth flat again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C00000"/>
                </a:solidFill>
                <a:effectLst/>
                <a:uLnTx/>
                <a:uFillTx/>
                <a:latin typeface="Arial Black" pitchFamily="34" charset="0"/>
                <a:ea typeface="+mn-ea"/>
                <a:cs typeface="Arial" pitchFamily="34" charset="0"/>
              </a:rPr>
              <a:t>…one zone at a time</a:t>
            </a:r>
            <a:endParaRPr kumimoji="0" lang="en-US" sz="5400" b="1" i="0" u="none" strike="noStrike" kern="1200" cap="none" spc="0" normalizeH="0" baseline="0" noProof="0" dirty="0">
              <a:ln>
                <a:noFill/>
              </a:ln>
              <a:solidFill>
                <a:srgbClr val="C00000"/>
              </a:solidFill>
              <a:effectLst/>
              <a:uLnTx/>
              <a:uFillTx/>
              <a:latin typeface="Arial Black" pitchFamily="34" charset="0"/>
              <a:ea typeface="+mn-ea"/>
              <a:cs typeface="Arial" pitchFamily="34" charset="0"/>
            </a:endParaRPr>
          </a:p>
        </p:txBody>
      </p:sp>
      <p:sp>
        <p:nvSpPr>
          <p:cNvPr id="5" name="Title 1">
            <a:extLst>
              <a:ext uri="{FF2B5EF4-FFF2-40B4-BE49-F238E27FC236}">
                <a16:creationId xmlns:a16="http://schemas.microsoft.com/office/drawing/2014/main" id="{F4BB8294-F2EA-20B6-3A6A-88F5EA2CF081}"/>
              </a:ext>
            </a:extLst>
          </p:cNvPr>
          <p:cNvSpPr txBox="1">
            <a:spLocks/>
          </p:cNvSpPr>
          <p:nvPr/>
        </p:nvSpPr>
        <p:spPr>
          <a:xfrm>
            <a:off x="0" y="619727"/>
            <a:ext cx="12192000" cy="212365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27100">
              <a:lnSpc>
                <a:spcPct val="100000"/>
              </a:lnSpc>
            </a:pPr>
            <a:r>
              <a:rPr lang="en-US" b="1" dirty="0">
                <a:latin typeface="+mn-lt"/>
              </a:rPr>
              <a:t>Surveyors (and engineers)       projected</a:t>
            </a:r>
            <a:br>
              <a:rPr lang="en-US" b="1" dirty="0">
                <a:latin typeface="+mn-lt"/>
              </a:rPr>
            </a:br>
            <a:r>
              <a:rPr lang="en-US" b="1" dirty="0">
                <a:latin typeface="+mn-lt"/>
              </a:rPr>
              <a:t>coordinate systems</a:t>
            </a:r>
          </a:p>
          <a:p>
            <a:pPr algn="ctr" defTabSz="927100">
              <a:lnSpc>
                <a:spcPct val="100000"/>
              </a:lnSpc>
            </a:pPr>
            <a:r>
              <a:rPr lang="en-US" b="1" i="1" dirty="0">
                <a:solidFill>
                  <a:schemeClr val="tx1">
                    <a:lumMod val="50000"/>
                    <a:lumOff val="50000"/>
                  </a:schemeClr>
                </a:solidFill>
                <a:latin typeface="+mn-lt"/>
              </a:rPr>
              <a:t>(geodesists, not so much)</a:t>
            </a:r>
          </a:p>
        </p:txBody>
      </p:sp>
      <p:sp>
        <p:nvSpPr>
          <p:cNvPr id="7" name="Heart 6">
            <a:extLst>
              <a:ext uri="{FF2B5EF4-FFF2-40B4-BE49-F238E27FC236}">
                <a16:creationId xmlns:a16="http://schemas.microsoft.com/office/drawing/2014/main" id="{C043BD05-B7C8-E1A0-AAEF-5D80B00D81C4}"/>
              </a:ext>
            </a:extLst>
          </p:cNvPr>
          <p:cNvSpPr>
            <a:spLocks noChangeAspect="1"/>
          </p:cNvSpPr>
          <p:nvPr/>
        </p:nvSpPr>
        <p:spPr>
          <a:xfrm>
            <a:off x="7680948" y="691124"/>
            <a:ext cx="640080" cy="640080"/>
          </a:xfrm>
          <a:prstGeom prst="heart">
            <a:avLst/>
          </a:prstGeom>
          <a:gradFill rotWithShape="1">
            <a:gsLst>
              <a:gs pos="0">
                <a:srgbClr val="540000"/>
              </a:gs>
              <a:gs pos="100000">
                <a:srgbClr val="FF5229"/>
              </a:gs>
            </a:gsLst>
            <a:lin ang="16200000" scaled="0"/>
          </a:gra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21393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50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childTnLst>
                                </p:cTn>
                              </p:par>
                            </p:childTnLst>
                          </p:cTn>
                        </p:par>
                        <p:par>
                          <p:cTn id="25" fill="hold">
                            <p:stCondLst>
                              <p:cond delay="2500"/>
                            </p:stCondLst>
                            <p:childTnLst>
                              <p:par>
                                <p:cTn id="26" presetID="22" presetClass="entr" presetSubtype="8" fill="hold" nodeType="afterEffect">
                                  <p:stCondLst>
                                    <p:cond delay="50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DB380-D10E-4AB4-5F30-71828BF9D044}"/>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D78552C-A6FE-C01E-04DE-B36B4198061A}"/>
              </a:ext>
            </a:extLst>
          </p:cNvPr>
          <p:cNvSpPr txBox="1">
            <a:spLocks/>
          </p:cNvSpPr>
          <p:nvPr/>
        </p:nvSpPr>
        <p:spPr>
          <a:xfrm>
            <a:off x="0" y="274638"/>
            <a:ext cx="12192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lumMod val="20000"/>
                    <a:lumOff val="80000"/>
                  </a:schemeClr>
                </a:solidFill>
                <a:effectLst>
                  <a:outerShdw blurRad="38100" dist="38100" dir="2700000" algn="tl">
                    <a:srgbClr val="000000">
                      <a:alpha val="43137"/>
                    </a:srgbClr>
                  </a:outerShdw>
                </a:effectLst>
                <a:latin typeface="+mn-lt"/>
              </a:rPr>
              <a:t>How surveyors and engineers see the Earth…</a:t>
            </a:r>
          </a:p>
        </p:txBody>
      </p:sp>
      <p:sp>
        <p:nvSpPr>
          <p:cNvPr id="9" name="Slide Number Placeholder 8">
            <a:extLst>
              <a:ext uri="{FF2B5EF4-FFF2-40B4-BE49-F238E27FC236}">
                <a16:creationId xmlns:a16="http://schemas.microsoft.com/office/drawing/2014/main" id="{00B31F56-5FCC-C947-F821-E03AED74D772}"/>
              </a:ext>
            </a:extLst>
          </p:cNvPr>
          <p:cNvSpPr>
            <a:spLocks noGrp="1"/>
          </p:cNvSpPr>
          <p:nvPr>
            <p:ph type="sldNum" sz="quarter" idx="12"/>
          </p:nvPr>
        </p:nvSpPr>
        <p:spPr/>
        <p:txBody>
          <a:bodyPr/>
          <a:lstStyle/>
          <a:p>
            <a:fld id="{FCA8DAF9-CFC1-344C-89B7-DCB2EBBDC673}" type="slidenum">
              <a:rPr lang="en-US" smtClean="0"/>
              <a:t>8</a:t>
            </a:fld>
            <a:endParaRPr lang="en-US"/>
          </a:p>
        </p:txBody>
      </p:sp>
    </p:spTree>
    <p:extLst>
      <p:ext uri="{BB962C8B-B14F-4D97-AF65-F5344CB8AC3E}">
        <p14:creationId xmlns:p14="http://schemas.microsoft.com/office/powerpoint/2010/main" val="284434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F29F59AF-2088-8118-A8DE-AB2C794D89D0}"/>
              </a:ext>
            </a:extLst>
          </p:cNvPr>
          <p:cNvSpPr>
            <a:spLocks noGrp="1"/>
          </p:cNvSpPr>
          <p:nvPr>
            <p:ph type="sldNum" sz="quarter" idx="12"/>
          </p:nvPr>
        </p:nvSpPr>
        <p:spPr/>
        <p:txBody>
          <a:bodyPr/>
          <a:lstStyle/>
          <a:p>
            <a:fld id="{FCA8DAF9-CFC1-344C-89B7-DCB2EBBDC673}" type="slidenum">
              <a:rPr lang="en-US" smtClean="0"/>
              <a:t>9</a:t>
            </a:fld>
            <a:endParaRPr lang="en-US" dirty="0"/>
          </a:p>
        </p:txBody>
      </p:sp>
      <p:sp>
        <p:nvSpPr>
          <p:cNvPr id="2" name="Title 1">
            <a:extLst>
              <a:ext uri="{FF2B5EF4-FFF2-40B4-BE49-F238E27FC236}">
                <a16:creationId xmlns:a16="http://schemas.microsoft.com/office/drawing/2014/main" id="{C1922122-6FE0-8E4C-BB65-C03A87AD14F4}"/>
              </a:ext>
            </a:extLst>
          </p:cNvPr>
          <p:cNvSpPr>
            <a:spLocks noGrp="1"/>
          </p:cNvSpPr>
          <p:nvPr>
            <p:ph type="title"/>
          </p:nvPr>
        </p:nvSpPr>
        <p:spPr/>
        <p:txBody>
          <a:bodyPr/>
          <a:lstStyle/>
          <a:p>
            <a:r>
              <a:rPr lang="en-US" b="1" dirty="0">
                <a:latin typeface="+mn-lt"/>
              </a:rPr>
              <a:t>A “flat” Earth for the future</a:t>
            </a:r>
          </a:p>
        </p:txBody>
      </p:sp>
      <p:sp>
        <p:nvSpPr>
          <p:cNvPr id="5" name="Content Placeholder 4">
            <a:extLst>
              <a:ext uri="{FF2B5EF4-FFF2-40B4-BE49-F238E27FC236}">
                <a16:creationId xmlns:a16="http://schemas.microsoft.com/office/drawing/2014/main" id="{A710298C-31DE-5371-171D-941A885CC14E}"/>
              </a:ext>
            </a:extLst>
          </p:cNvPr>
          <p:cNvSpPr>
            <a:spLocks noGrp="1"/>
          </p:cNvSpPr>
          <p:nvPr>
            <p:ph idx="1"/>
          </p:nvPr>
        </p:nvSpPr>
        <p:spPr/>
        <p:txBody>
          <a:bodyPr>
            <a:normAutofit/>
          </a:bodyPr>
          <a:lstStyle/>
          <a:p>
            <a:pPr marL="0" indent="0">
              <a:lnSpc>
                <a:spcPct val="110000"/>
              </a:lnSpc>
              <a:buNone/>
            </a:pPr>
            <a:r>
              <a:rPr lang="en-US" sz="3500" b="1" dirty="0"/>
              <a:t>State Plane Coordinate System of 2022 (SPCS2022)</a:t>
            </a:r>
          </a:p>
          <a:p>
            <a:pPr>
              <a:lnSpc>
                <a:spcPct val="110000"/>
              </a:lnSpc>
            </a:pPr>
            <a:r>
              <a:rPr lang="en-US" b="1" i="1" dirty="0"/>
              <a:t>Similar to existing State Plane…</a:t>
            </a:r>
          </a:p>
          <a:p>
            <a:pPr lvl="1">
              <a:lnSpc>
                <a:spcPct val="110000"/>
              </a:lnSpc>
            </a:pPr>
            <a:r>
              <a:rPr lang="en-US" dirty="0"/>
              <a:t>Same 3 map projection types</a:t>
            </a:r>
          </a:p>
          <a:p>
            <a:pPr lvl="1">
              <a:lnSpc>
                <a:spcPct val="110000"/>
              </a:lnSpc>
            </a:pPr>
            <a:r>
              <a:rPr lang="en-US" dirty="0"/>
              <a:t>Same ellipsoid (GRS 80)</a:t>
            </a:r>
          </a:p>
          <a:p>
            <a:pPr>
              <a:lnSpc>
                <a:spcPct val="110000"/>
              </a:lnSpc>
            </a:pPr>
            <a:r>
              <a:rPr lang="en-US" b="1" i="1" dirty="0"/>
              <a:t>But different…</a:t>
            </a:r>
          </a:p>
          <a:p>
            <a:pPr lvl="1">
              <a:lnSpc>
                <a:spcPct val="110000"/>
              </a:lnSpc>
            </a:pPr>
            <a:r>
              <a:rPr lang="en-US" dirty="0"/>
              <a:t>Based on new datums instead of NAD 83</a:t>
            </a:r>
          </a:p>
          <a:p>
            <a:pPr lvl="1">
              <a:lnSpc>
                <a:spcPct val="110000"/>
              </a:lnSpc>
            </a:pPr>
            <a:r>
              <a:rPr lang="en-US" dirty="0"/>
              <a:t>Designed to reduce difference between “grid” and “ground”</a:t>
            </a:r>
          </a:p>
          <a:p>
            <a:pPr lvl="1">
              <a:lnSpc>
                <a:spcPct val="110000"/>
              </a:lnSpc>
            </a:pPr>
            <a:r>
              <a:rPr lang="en-US" dirty="0"/>
              <a:t>Many more “zones”</a:t>
            </a:r>
          </a:p>
          <a:p>
            <a:pPr lvl="1">
              <a:lnSpc>
                <a:spcPct val="110000"/>
              </a:lnSpc>
            </a:pPr>
            <a:r>
              <a:rPr lang="en-US" dirty="0"/>
              <a:t>Zones “layers” will exist in most states</a:t>
            </a:r>
          </a:p>
        </p:txBody>
      </p:sp>
      <p:grpSp>
        <p:nvGrpSpPr>
          <p:cNvPr id="3" name="Group 2">
            <a:extLst>
              <a:ext uri="{FF2B5EF4-FFF2-40B4-BE49-F238E27FC236}">
                <a16:creationId xmlns:a16="http://schemas.microsoft.com/office/drawing/2014/main" id="{68F517E5-2247-5B93-95CD-6F50164DE5D5}"/>
              </a:ext>
            </a:extLst>
          </p:cNvPr>
          <p:cNvGrpSpPr>
            <a:grpSpLocks noChangeAspect="1"/>
          </p:cNvGrpSpPr>
          <p:nvPr/>
        </p:nvGrpSpPr>
        <p:grpSpPr>
          <a:xfrm>
            <a:off x="7163507" y="2208702"/>
            <a:ext cx="1536685" cy="1737360"/>
            <a:chOff x="7325342" y="2752292"/>
            <a:chExt cx="2970729" cy="3358676"/>
          </a:xfrm>
        </p:grpSpPr>
        <p:sp>
          <p:nvSpPr>
            <p:cNvPr id="4" name="Oval 3">
              <a:extLst>
                <a:ext uri="{FF2B5EF4-FFF2-40B4-BE49-F238E27FC236}">
                  <a16:creationId xmlns:a16="http://schemas.microsoft.com/office/drawing/2014/main" id="{EFD5147B-85EA-A108-0DA7-FB912EC6238A}"/>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6" name="Picture 2" descr="D:\GIS\General\Generic grids\Export\Globe_orthographic_oblique.png">
              <a:extLst>
                <a:ext uri="{FF2B5EF4-FFF2-40B4-BE49-F238E27FC236}">
                  <a16:creationId xmlns:a16="http://schemas.microsoft.com/office/drawing/2014/main" id="{80863E1D-3724-07F4-A96E-6B542FCAE6C8}"/>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7" name="Freeform 28">
              <a:extLst>
                <a:ext uri="{FF2B5EF4-FFF2-40B4-BE49-F238E27FC236}">
                  <a16:creationId xmlns:a16="http://schemas.microsoft.com/office/drawing/2014/main" id="{21B0EE43-98FC-F0F1-50CF-283A1CC6A23E}"/>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8" name="Arc 7">
              <a:extLst>
                <a:ext uri="{FF2B5EF4-FFF2-40B4-BE49-F238E27FC236}">
                  <a16:creationId xmlns:a16="http://schemas.microsoft.com/office/drawing/2014/main" id="{7701117D-61F6-6FA7-17E0-C90318F9E604}"/>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9" name="Group 8">
            <a:extLst>
              <a:ext uri="{FF2B5EF4-FFF2-40B4-BE49-F238E27FC236}">
                <a16:creationId xmlns:a16="http://schemas.microsoft.com/office/drawing/2014/main" id="{678D273E-412A-7107-214B-30CF6A623850}"/>
              </a:ext>
            </a:extLst>
          </p:cNvPr>
          <p:cNvGrpSpPr>
            <a:grpSpLocks noChangeAspect="1"/>
          </p:cNvGrpSpPr>
          <p:nvPr/>
        </p:nvGrpSpPr>
        <p:grpSpPr>
          <a:xfrm>
            <a:off x="10049106" y="2425696"/>
            <a:ext cx="1494171" cy="1737360"/>
            <a:chOff x="3146775" y="2376862"/>
            <a:chExt cx="2566588" cy="2984325"/>
          </a:xfrm>
        </p:grpSpPr>
        <p:sp>
          <p:nvSpPr>
            <p:cNvPr id="10" name="Oval 9">
              <a:extLst>
                <a:ext uri="{FF2B5EF4-FFF2-40B4-BE49-F238E27FC236}">
                  <a16:creationId xmlns:a16="http://schemas.microsoft.com/office/drawing/2014/main" id="{00D859E0-1FC5-BD44-8A23-583950F00535}"/>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1" name="Picture 2" descr="D:\GIS\General\Generic grids\Export\Globe_orthographic_oblique.png">
              <a:extLst>
                <a:ext uri="{FF2B5EF4-FFF2-40B4-BE49-F238E27FC236}">
                  <a16:creationId xmlns:a16="http://schemas.microsoft.com/office/drawing/2014/main" id="{A0FCBACE-D476-F7C1-CB54-15AE0C81015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2" name="Can 193">
              <a:extLst>
                <a:ext uri="{FF2B5EF4-FFF2-40B4-BE49-F238E27FC236}">
                  <a16:creationId xmlns:a16="http://schemas.microsoft.com/office/drawing/2014/main" id="{032C861F-9034-B6B5-A901-F037AAD0EA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13" name="Group 197">
              <a:extLst>
                <a:ext uri="{FF2B5EF4-FFF2-40B4-BE49-F238E27FC236}">
                  <a16:creationId xmlns:a16="http://schemas.microsoft.com/office/drawing/2014/main" id="{C75D2162-8034-B0B1-5296-BDD07DA6497F}"/>
                </a:ext>
              </a:extLst>
            </p:cNvPr>
            <p:cNvGrpSpPr/>
            <p:nvPr/>
          </p:nvGrpSpPr>
          <p:grpSpPr>
            <a:xfrm>
              <a:off x="4043701" y="2376866"/>
              <a:ext cx="1117848" cy="2984321"/>
              <a:chOff x="4139951" y="2376866"/>
              <a:chExt cx="1117848" cy="2984321"/>
            </a:xfrm>
          </p:grpSpPr>
          <p:sp>
            <p:nvSpPr>
              <p:cNvPr id="14" name="Arc 13">
                <a:extLst>
                  <a:ext uri="{FF2B5EF4-FFF2-40B4-BE49-F238E27FC236}">
                    <a16:creationId xmlns:a16="http://schemas.microsoft.com/office/drawing/2014/main" id="{512ED5F8-3CF5-A568-A4B8-0D7BA7F052CE}"/>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15" name="Arc 14">
                <a:extLst>
                  <a:ext uri="{FF2B5EF4-FFF2-40B4-BE49-F238E27FC236}">
                    <a16:creationId xmlns:a16="http://schemas.microsoft.com/office/drawing/2014/main" id="{4E398FAE-AAE3-F1CD-8289-BC43066052E2}"/>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16" name="Group 15">
            <a:extLst>
              <a:ext uri="{FF2B5EF4-FFF2-40B4-BE49-F238E27FC236}">
                <a16:creationId xmlns:a16="http://schemas.microsoft.com/office/drawing/2014/main" id="{7A8A76F3-11E9-7D29-A6C9-5DB6B42120B1}"/>
              </a:ext>
            </a:extLst>
          </p:cNvPr>
          <p:cNvGrpSpPr>
            <a:grpSpLocks noChangeAspect="1"/>
          </p:cNvGrpSpPr>
          <p:nvPr/>
        </p:nvGrpSpPr>
        <p:grpSpPr>
          <a:xfrm>
            <a:off x="10130757" y="4377540"/>
            <a:ext cx="1315196" cy="1463040"/>
            <a:chOff x="6278958" y="2234374"/>
            <a:chExt cx="2307227" cy="2566588"/>
          </a:xfrm>
        </p:grpSpPr>
        <p:sp>
          <p:nvSpPr>
            <p:cNvPr id="17" name="Oval 16">
              <a:extLst>
                <a:ext uri="{FF2B5EF4-FFF2-40B4-BE49-F238E27FC236}">
                  <a16:creationId xmlns:a16="http://schemas.microsoft.com/office/drawing/2014/main" id="{EA00405B-02AD-305D-B016-2F2A738DC00D}"/>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8" name="Picture 2" descr="D:\GIS\General\Generic grids\Export\Globe_orthographic_oblique.png">
              <a:extLst>
                <a:ext uri="{FF2B5EF4-FFF2-40B4-BE49-F238E27FC236}">
                  <a16:creationId xmlns:a16="http://schemas.microsoft.com/office/drawing/2014/main" id="{1450EFAF-D88D-E540-FC09-71285BF3EFA0}"/>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19" name="Can 195">
              <a:extLst>
                <a:ext uri="{FF2B5EF4-FFF2-40B4-BE49-F238E27FC236}">
                  <a16:creationId xmlns:a16="http://schemas.microsoft.com/office/drawing/2014/main" id="{28884495-8583-7A58-1383-B9FC7AD34419}"/>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20" name="Arc 19">
              <a:extLst>
                <a:ext uri="{FF2B5EF4-FFF2-40B4-BE49-F238E27FC236}">
                  <a16:creationId xmlns:a16="http://schemas.microsoft.com/office/drawing/2014/main" id="{6FDD4AF1-2F70-0B09-63E8-BCDF7CBE7833}"/>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21" name="TextBox 20">
            <a:extLst>
              <a:ext uri="{FF2B5EF4-FFF2-40B4-BE49-F238E27FC236}">
                <a16:creationId xmlns:a16="http://schemas.microsoft.com/office/drawing/2014/main" id="{F2CA51CD-727B-9E85-0306-15513A3E9287}"/>
              </a:ext>
            </a:extLst>
          </p:cNvPr>
          <p:cNvSpPr txBox="1"/>
          <p:nvPr/>
        </p:nvSpPr>
        <p:spPr>
          <a:xfrm>
            <a:off x="8791891" y="2338718"/>
            <a:ext cx="1128132" cy="738664"/>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22" name="TextBox 21">
            <a:extLst>
              <a:ext uri="{FF2B5EF4-FFF2-40B4-BE49-F238E27FC236}">
                <a16:creationId xmlns:a16="http://schemas.microsoft.com/office/drawing/2014/main" id="{AD0E15D1-404B-4100-F85D-27DD43C7C61F}"/>
              </a:ext>
            </a:extLst>
          </p:cNvPr>
          <p:cNvSpPr txBox="1"/>
          <p:nvPr/>
        </p:nvSpPr>
        <p:spPr>
          <a:xfrm>
            <a:off x="9376955" y="4218863"/>
            <a:ext cx="948871" cy="738664"/>
          </a:xfrm>
          <a:prstGeom prst="rect">
            <a:avLst/>
          </a:prstGeom>
          <a:noFill/>
          <a:effectLst/>
        </p:spPr>
        <p:txBody>
          <a:bodyPr wrap="square" lIns="0" tIns="0" rIns="0" bIns="0" rtlCol="0">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23" name="TextBox 22">
            <a:extLst>
              <a:ext uri="{FF2B5EF4-FFF2-40B4-BE49-F238E27FC236}">
                <a16:creationId xmlns:a16="http://schemas.microsoft.com/office/drawing/2014/main" id="{C3EE93B9-CD96-87BD-3169-8EAB914EDEB7}"/>
              </a:ext>
            </a:extLst>
          </p:cNvPr>
          <p:cNvSpPr txBox="1"/>
          <p:nvPr/>
        </p:nvSpPr>
        <p:spPr>
          <a:xfrm>
            <a:off x="6455753" y="2266476"/>
            <a:ext cx="1136364" cy="984885"/>
          </a:xfrm>
          <a:prstGeom prst="rect">
            <a:avLst/>
          </a:prstGeom>
          <a:noFill/>
          <a:effectLst/>
        </p:spPr>
        <p:txBody>
          <a:bodyPr wrap="square" lIns="0" tIns="0" rIns="0" bIns="0" rtlCol="0">
            <a:spAutoFit/>
          </a:bodyPr>
          <a:lstStyle/>
          <a:p>
            <a:pPr marL="0" marR="0" lvl="0" indent="0" algn="l" defTabSz="25717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Tree>
    <p:extLst>
      <p:ext uri="{BB962C8B-B14F-4D97-AF65-F5344CB8AC3E}">
        <p14:creationId xmlns:p14="http://schemas.microsoft.com/office/powerpoint/2010/main" val="103835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childTnLst>
                                </p:cTn>
                              </p:par>
                            </p:childTnLst>
                          </p:cTn>
                        </p:par>
                        <p:par>
                          <p:cTn id="11" fill="hold">
                            <p:stCondLst>
                              <p:cond delay="1250"/>
                            </p:stCondLst>
                            <p:childTnLst>
                              <p:par>
                                <p:cTn id="12" presetID="10" presetClass="entr" presetSubtype="0" fill="hold"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75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8566</TotalTime>
  <Words>4433</Words>
  <Application>Microsoft Office PowerPoint</Application>
  <PresentationFormat>Widescreen</PresentationFormat>
  <Paragraphs>958</Paragraphs>
  <Slides>61</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Arial</vt:lpstr>
      <vt:lpstr>Arial Black</vt:lpstr>
      <vt:lpstr>Calibri</vt:lpstr>
      <vt:lpstr>Cambria Math</vt:lpstr>
      <vt:lpstr>Times New Roman</vt:lpstr>
      <vt:lpstr>Verdana</vt:lpstr>
      <vt:lpstr>Wingdings</vt:lpstr>
      <vt:lpstr>Office Theme</vt:lpstr>
      <vt:lpstr>5_Globe</vt:lpstr>
      <vt:lpstr>1_Globe</vt:lpstr>
      <vt:lpstr>Changes Afoot After 2022 </vt:lpstr>
      <vt:lpstr>Poll question</vt:lpstr>
      <vt:lpstr>Poll question</vt:lpstr>
      <vt:lpstr>Why should you care about modernizing the NSRS?</vt:lpstr>
      <vt:lpstr>“Modernizing” the NSRS means:</vt:lpstr>
      <vt:lpstr>The plan for today’s webinar</vt:lpstr>
      <vt:lpstr>PowerPoint Presentation</vt:lpstr>
      <vt:lpstr>PowerPoint Presentation</vt:lpstr>
      <vt:lpstr>A “flat” Earth for the future</vt:lpstr>
      <vt:lpstr>Getting acquainted with SPCS2022</vt:lpstr>
      <vt:lpstr>Map projection linear distortion</vt:lpstr>
      <vt:lpstr>PowerPoint Presentation</vt:lpstr>
      <vt:lpstr>PowerPoint Presentation</vt:lpstr>
      <vt:lpstr>Minimizing linear distortion</vt:lpstr>
      <vt:lpstr>PowerPoint Presentation</vt:lpstr>
      <vt:lpstr>PowerPoint Presentation</vt:lpstr>
      <vt:lpstr>PowerPoint Presentation</vt:lpstr>
      <vt:lpstr>PowerPoint Presentation</vt:lpstr>
      <vt:lpstr>Linear distortion magnitudes</vt:lpstr>
      <vt:lpstr>Status of zone layout and designs</vt:lpstr>
      <vt:lpstr>SPCS2022 zone layers</vt:lpstr>
      <vt:lpstr>SPCS2022 zone layers</vt:lpstr>
      <vt:lpstr>Number of SPCS2022 zones (preliminary)</vt:lpstr>
      <vt:lpstr>Existing SPCS 83 linear distortion</vt:lpstr>
      <vt:lpstr>SPCS2022 linear distortion (prelim)</vt:lpstr>
      <vt:lpstr>SPCS2022 linear distortion (prelim)</vt:lpstr>
      <vt:lpstr>SPCS2022 linear distortion (prelim)</vt:lpstr>
      <vt:lpstr>SPCS2022 linear distortion (prelim)</vt:lpstr>
      <vt:lpstr>Existing SPCS 83 linear distortion</vt:lpstr>
      <vt:lpstr>Existing SPCS 83 linear distortion</vt:lpstr>
      <vt:lpstr>SPCS2022 linear distortion (prelim)</vt:lpstr>
      <vt:lpstr>SPCS2022 linear distortion (prelim)</vt:lpstr>
      <vt:lpstr>SPCS2022 linear distortion (prelim)</vt:lpstr>
      <vt:lpstr>Existing SPCS 83 linear distortion</vt:lpstr>
      <vt:lpstr>About the timing of it all…</vt:lpstr>
      <vt:lpstr>Poll question</vt:lpstr>
      <vt:lpstr>A tale of two feet</vt:lpstr>
      <vt:lpstr>A tale of two feet</vt:lpstr>
      <vt:lpstr>Horizontal error when mixing up feet</vt:lpstr>
      <vt:lpstr>Requiem for the U.S. survey foot</vt:lpstr>
      <vt:lpstr>The clock is ticking…</vt:lpstr>
      <vt:lpstr>To help get prepared, let’s talk about legislation</vt:lpstr>
      <vt:lpstr>Why have State Plane legislation?</vt:lpstr>
      <vt:lpstr>History of State Plane in legislation</vt:lpstr>
      <vt:lpstr>State Plane legislation for  SPCS 83 and 27</vt:lpstr>
      <vt:lpstr>What about the U.S. survey foot?</vt:lpstr>
      <vt:lpstr>SPCS 83 legislation and foot version</vt:lpstr>
      <vt:lpstr>Putting the “best” foot forward</vt:lpstr>
      <vt:lpstr>Rumor of U.S. survey foot death greatly exaggerated</vt:lpstr>
      <vt:lpstr>Why allow U.S. survey foot after Dec 31, 2022?</vt:lpstr>
      <vt:lpstr>Poll question</vt:lpstr>
      <vt:lpstr>Modernized NSRS in legislation</vt:lpstr>
      <vt:lpstr>Template state legislation https://geodesy.noaa.gov/datums/newdatums/GetPrepared.shtml</vt:lpstr>
      <vt:lpstr>Example state legislation https://geodesy.noaa.gov/datums/newdatums/GetPrepared.shtml </vt:lpstr>
      <vt:lpstr>Recommendations on NSRS legislation</vt:lpstr>
      <vt:lpstr>Do you really want stuff like this in statute?</vt:lpstr>
      <vt:lpstr>Or this?</vt:lpstr>
      <vt:lpstr>Modernized NSRS in state legislation</vt:lpstr>
      <vt:lpstr>Summary</vt:lpstr>
      <vt:lpstr>PowerPoint Presentation</vt:lpstr>
      <vt:lpstr>Post-webinar survey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Martin</dc:creator>
  <cp:lastModifiedBy>Michael Dennis</cp:lastModifiedBy>
  <cp:revision>383</cp:revision>
  <dcterms:created xsi:type="dcterms:W3CDTF">2020-01-16T20:59:07Z</dcterms:created>
  <dcterms:modified xsi:type="dcterms:W3CDTF">2022-11-15T14:08:07Z</dcterms:modified>
</cp:coreProperties>
</file>