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5" r:id="rId2"/>
    <p:sldMasterId id="2147483671" r:id="rId3"/>
    <p:sldMasterId id="2147483675" r:id="rId4"/>
  </p:sldMasterIdLst>
  <p:notesMasterIdLst>
    <p:notesMasterId r:id="rId30"/>
  </p:notesMasterIdLst>
  <p:sldIdLst>
    <p:sldId id="256" r:id="rId5"/>
    <p:sldId id="2404" r:id="rId6"/>
    <p:sldId id="2403" r:id="rId7"/>
    <p:sldId id="2402" r:id="rId8"/>
    <p:sldId id="2277" r:id="rId9"/>
    <p:sldId id="2340" r:id="rId10"/>
    <p:sldId id="2341" r:id="rId11"/>
    <p:sldId id="261" r:id="rId12"/>
    <p:sldId id="262" r:id="rId13"/>
    <p:sldId id="2352" r:id="rId14"/>
    <p:sldId id="2353" r:id="rId15"/>
    <p:sldId id="2229" r:id="rId16"/>
    <p:sldId id="2234" r:id="rId17"/>
    <p:sldId id="2233" r:id="rId18"/>
    <p:sldId id="2232" r:id="rId19"/>
    <p:sldId id="2325" r:id="rId20"/>
    <p:sldId id="2326" r:id="rId21"/>
    <p:sldId id="2276" r:id="rId22"/>
    <p:sldId id="2399" r:id="rId23"/>
    <p:sldId id="2354" r:id="rId24"/>
    <p:sldId id="2355" r:id="rId25"/>
    <p:sldId id="277" r:id="rId26"/>
    <p:sldId id="2405" r:id="rId27"/>
    <p:sldId id="280" r:id="rId28"/>
    <p:sldId id="2314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gCi6yHBJ2vU/M+2JWCkzjZz7Hj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C4F676-EC1D-4BB9-9AEE-D493F4663A28}">
  <a:tblStyle styleId="{DFC4F676-EC1D-4BB9-9AEE-D493F4663A2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89542" autoAdjust="0"/>
  </p:normalViewPr>
  <p:slideViewPr>
    <p:cSldViewPr snapToGrid="0">
      <p:cViewPr varScale="1">
        <p:scale>
          <a:sx n="96" d="100"/>
          <a:sy n="96" d="100"/>
        </p:scale>
        <p:origin x="3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59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76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013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29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06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5884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TITL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1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1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7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Custom Titl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7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39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1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11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blank">
  <p:cSld name="Custom 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154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title"/>
          </p:nvPr>
        </p:nvSpPr>
        <p:spPr>
          <a:xfrm>
            <a:off x="91440" y="457200"/>
            <a:ext cx="347472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body" idx="1"/>
          </p:nvPr>
        </p:nvSpPr>
        <p:spPr>
          <a:xfrm>
            <a:off x="91440" y="1463040"/>
            <a:ext cx="34747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2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1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Title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4C8179-00F4-C5CF-A2B2-611C5D4C81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635"/>
            <a:ext cx="121940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7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71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28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57200"/>
            <a:ext cx="3474720" cy="1005840"/>
          </a:xfrm>
        </p:spPr>
        <p:txBody>
          <a:bodyPr tIns="45720" bIns="45720" anchor="t" anchorCtr="0">
            <a:normAutofit/>
          </a:bodyPr>
          <a:lstStyle>
            <a:lvl1pPr>
              <a:defRPr sz="32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1463040"/>
            <a:ext cx="3474720" cy="484632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54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12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Custom Titl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184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ldNum" idx="12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CE26D-6A7E-3D87-F313-08A969695B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403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5B2F7E2-D04B-3EA5-05CF-99C2B88BA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65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ldNum" idx="12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421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ldNum" idx="12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79930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ninjaworldamouthfulofmanythings.blogspot.com/2012/01/big-deals-and-great-discounts.html" TargetMode="Externa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hyperlink" Target="http://ninjaworldamouthfulofmanythings.blogspot.com/2012/01/big-deals-and-great-discounts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"/>
          <p:cNvSpPr txBox="1">
            <a:spLocks noGrp="1"/>
          </p:cNvSpPr>
          <p:nvPr>
            <p:ph type="ctrTitle"/>
          </p:nvPr>
        </p:nvSpPr>
        <p:spPr>
          <a:xfrm>
            <a:off x="19049" y="2916688"/>
            <a:ext cx="12153902" cy="108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Calibri"/>
              <a:buNone/>
            </a:pPr>
            <a:r>
              <a:rPr lang="en-US" sz="7200" dirty="0"/>
              <a:t>The Circle is Now Complete</a:t>
            </a:r>
            <a:endParaRPr sz="7200" i="1" dirty="0"/>
          </a:p>
        </p:txBody>
      </p:sp>
      <p:sp>
        <p:nvSpPr>
          <p:cNvPr id="39" name="Google Shape;39;p1"/>
          <p:cNvSpPr txBox="1">
            <a:spLocks noGrp="1"/>
          </p:cNvSpPr>
          <p:nvPr>
            <p:ph type="subTitle" idx="1"/>
          </p:nvPr>
        </p:nvSpPr>
        <p:spPr>
          <a:xfrm>
            <a:off x="19049" y="4008832"/>
            <a:ext cx="12153902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 i="1" dirty="0"/>
              <a:t>Introducing the State Plane Coordinate System of 2022</a:t>
            </a:r>
            <a:endParaRPr sz="3600" b="1" dirty="0"/>
          </a:p>
        </p:txBody>
      </p:sp>
      <p:sp>
        <p:nvSpPr>
          <p:cNvPr id="40" name="Google Shape;40;p1"/>
          <p:cNvSpPr txBox="1"/>
          <p:nvPr/>
        </p:nvSpPr>
        <p:spPr>
          <a:xfrm>
            <a:off x="8604771" y="5772447"/>
            <a:ext cx="3568180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Michael L. Dennis, PhD, PE, PLS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SPCS2022 Project Manager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1"/>
          <p:cNvSpPr txBox="1"/>
          <p:nvPr/>
        </p:nvSpPr>
        <p:spPr>
          <a:xfrm>
            <a:off x="165620" y="5802747"/>
            <a:ext cx="5390354" cy="63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UESI Surveying &amp; Geomatics 2024 Conference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June 4, 2024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logo for a company">
            <a:extLst>
              <a:ext uri="{FF2B5EF4-FFF2-40B4-BE49-F238E27FC236}">
                <a16:creationId xmlns:a16="http://schemas.microsoft.com/office/drawing/2014/main" id="{9EFCE9C7-E452-A8AC-E69C-40FC868D52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70285" y="1337137"/>
            <a:ext cx="2857500" cy="13239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F6609E-E51A-A9AE-9293-03C6ECEA4921}"/>
              </a:ext>
            </a:extLst>
          </p:cNvPr>
          <p:cNvSpPr/>
          <p:nvPr/>
        </p:nvSpPr>
        <p:spPr>
          <a:xfrm rot="21125187">
            <a:off x="5461231" y="2199447"/>
            <a:ext cx="2223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nearly</a:t>
            </a:r>
            <a:endParaRPr lang="en-US" sz="5400" b="1" i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F4A733-34F4-4BD2-9049-92D8D16253F4}"/>
              </a:ext>
            </a:extLst>
          </p:cNvPr>
          <p:cNvCxnSpPr/>
          <p:nvPr/>
        </p:nvCxnSpPr>
        <p:spPr>
          <a:xfrm>
            <a:off x="5555974" y="3324815"/>
            <a:ext cx="1938130" cy="258417"/>
          </a:xfrm>
          <a:prstGeom prst="line">
            <a:avLst/>
          </a:prstGeom>
          <a:ln w="1079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0E207-5648-0EA3-3B03-9ECD9AFA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5A71E-32B1-7166-C08C-EEB567E4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SPCS2022 distortion design philosophy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A95B9-CECC-0286-2BD3-BBD073F80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734800" cy="50292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i="1" dirty="0"/>
              <a:t>Linear distortion </a:t>
            </a:r>
            <a:r>
              <a:rPr lang="en-US" dirty="0"/>
              <a:t>minimized at topographic surface (</a:t>
            </a:r>
            <a:r>
              <a:rPr lang="en-US" b="1" i="1" dirty="0"/>
              <a:t>not</a:t>
            </a:r>
            <a:r>
              <a:rPr lang="en-US" dirty="0"/>
              <a:t> ellipsoid surface)</a:t>
            </a:r>
          </a:p>
          <a:p>
            <a:pPr lvl="1">
              <a:lnSpc>
                <a:spcPct val="100000"/>
              </a:lnSpc>
            </a:pPr>
            <a:r>
              <a:rPr lang="en-US" b="1" i="1" dirty="0"/>
              <a:t>Purpose:  </a:t>
            </a:r>
            <a:r>
              <a:rPr lang="en-US" dirty="0"/>
              <a:t>reduce difference between projected “grid” and actual “ground” distances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Population distribution also taken into account in NGS designs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is linear distortion?</a:t>
            </a:r>
          </a:p>
          <a:p>
            <a:pPr>
              <a:lnSpc>
                <a:spcPct val="100000"/>
              </a:lnSpc>
            </a:pPr>
            <a:endParaRPr lang="en-US" sz="2000" b="1" dirty="0"/>
          </a:p>
          <a:p>
            <a:pPr marL="0" indent="0">
              <a:lnSpc>
                <a:spcPct val="100000"/>
              </a:lnSpc>
              <a:buNone/>
            </a:pPr>
            <a:endParaRPr lang="en-US" sz="2000" b="1" dirty="0"/>
          </a:p>
          <a:p>
            <a:pPr marL="0" indent="0">
              <a:lnSpc>
                <a:spcPct val="100000"/>
              </a:lnSpc>
              <a:buNone/>
            </a:pPr>
            <a:endParaRPr lang="en-US" sz="2000" b="1" dirty="0"/>
          </a:p>
          <a:p>
            <a:pPr lvl="1">
              <a:lnSpc>
                <a:spcPct val="100000"/>
              </a:lnSpc>
            </a:pPr>
            <a:r>
              <a:rPr lang="en-US" dirty="0"/>
              <a:t>Map projection “scale error” at topographic surface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Unique (i.e., same in every direction) only for </a:t>
            </a:r>
            <a:r>
              <a:rPr lang="en-US" b="1" i="1" dirty="0"/>
              <a:t>conformal </a:t>
            </a:r>
            <a:r>
              <a:rPr lang="en-US" dirty="0"/>
              <a:t>projections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Given here in </a:t>
            </a:r>
            <a:r>
              <a:rPr lang="en-US" b="1" dirty="0"/>
              <a:t>parts per million </a:t>
            </a:r>
            <a:r>
              <a:rPr lang="en-US" dirty="0"/>
              <a:t>(ppm) = mm of distortion per km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7CEDAD-D650-98B4-CAA7-231E701139D6}"/>
              </a:ext>
            </a:extLst>
          </p:cNvPr>
          <p:cNvGraphicFramePr>
            <a:graphicFrameLocks noGrp="1"/>
          </p:cNvGraphicFramePr>
          <p:nvPr/>
        </p:nvGraphicFramePr>
        <p:xfrm>
          <a:off x="1055666" y="3347642"/>
          <a:ext cx="7971793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499">
                  <a:extLst>
                    <a:ext uri="{9D8B030D-6E8A-4147-A177-3AD203B41FA5}">
                      <a16:colId xmlns:a16="http://schemas.microsoft.com/office/drawing/2014/main" val="1180913409"/>
                    </a:ext>
                  </a:extLst>
                </a:gridCol>
                <a:gridCol w="412376">
                  <a:extLst>
                    <a:ext uri="{9D8B030D-6E8A-4147-A177-3AD203B41FA5}">
                      <a16:colId xmlns:a16="http://schemas.microsoft.com/office/drawing/2014/main" val="1296758829"/>
                    </a:ext>
                  </a:extLst>
                </a:gridCol>
                <a:gridCol w="5602941">
                  <a:extLst>
                    <a:ext uri="{9D8B030D-6E8A-4147-A177-3AD203B41FA5}">
                      <a16:colId xmlns:a16="http://schemas.microsoft.com/office/drawing/2014/main" val="3839775427"/>
                    </a:ext>
                  </a:extLst>
                </a:gridCol>
                <a:gridCol w="259977">
                  <a:extLst>
                    <a:ext uri="{9D8B030D-6E8A-4147-A177-3AD203B41FA5}">
                      <a16:colId xmlns:a16="http://schemas.microsoft.com/office/drawing/2014/main" val="703380171"/>
                    </a:ext>
                  </a:extLst>
                </a:gridCol>
              </a:tblGrid>
              <a:tr h="189185">
                <a:tc rowSpan="2">
                  <a:txBody>
                    <a:bodyPr/>
                    <a:lstStyle/>
                    <a:p>
                      <a:pPr algn="r"/>
                      <a:r>
                        <a:rPr lang="en-US" sz="2800" b="1" i="0" dirty="0">
                          <a:solidFill>
                            <a:srgbClr val="C00000"/>
                          </a:solidFill>
                        </a:rPr>
                        <a:t>Linear distortion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Projected minus 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27656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none" dirty="0">
                          <a:solidFill>
                            <a:srgbClr val="C00000"/>
                          </a:solidFill>
                        </a:rPr>
                        <a:t>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90176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07473A-730A-D787-FB40-4A383423B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533843"/>
              </p:ext>
            </p:extLst>
          </p:nvPr>
        </p:nvGraphicFramePr>
        <p:xfrm>
          <a:off x="9027458" y="3347642"/>
          <a:ext cx="2266355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66">
                  <a:extLst>
                    <a:ext uri="{9D8B030D-6E8A-4147-A177-3AD203B41FA5}">
                      <a16:colId xmlns:a16="http://schemas.microsoft.com/office/drawing/2014/main" val="1180913409"/>
                    </a:ext>
                  </a:extLst>
                </a:gridCol>
                <a:gridCol w="1903689">
                  <a:extLst>
                    <a:ext uri="{9D8B030D-6E8A-4147-A177-3AD203B41FA5}">
                      <a16:colId xmlns:a16="http://schemas.microsoft.com/office/drawing/2014/main" val="1296758829"/>
                    </a:ext>
                  </a:extLst>
                </a:gridCol>
              </a:tblGrid>
              <a:tr h="1036320">
                <a:tc>
                  <a:txBody>
                    <a:bodyPr/>
                    <a:lstStyle/>
                    <a:p>
                      <a:pPr algn="l"/>
                      <a:r>
                        <a:rPr lang="en-US" sz="2800" b="1" i="0" dirty="0">
                          <a:solidFill>
                            <a:srgbClr val="C00000"/>
                          </a:solidFill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i="1" dirty="0">
                          <a:solidFill>
                            <a:srgbClr val="C00000"/>
                          </a:solidFill>
                        </a:rPr>
                        <a:t>Combined factor</a:t>
                      </a:r>
                      <a:r>
                        <a:rPr lang="en-US" sz="2800" b="1" i="0" dirty="0">
                          <a:solidFill>
                            <a:srgbClr val="C00000"/>
                          </a:solidFill>
                        </a:rPr>
                        <a:t> - 1</a:t>
                      </a:r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276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9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600"/>
                <a:buFont typeface="Calibri"/>
                <a:buNone/>
                <a:tabLst/>
                <a:defRPr/>
              </a:pPr>
              <a:t>11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 b="1"/>
              <a:t>Linear distortion magnitudes</a:t>
            </a:r>
            <a:endParaRPr/>
          </a:p>
        </p:txBody>
      </p:sp>
      <p:graphicFrame>
        <p:nvGraphicFramePr>
          <p:cNvPr id="147" name="Google Shape;147;p9"/>
          <p:cNvGraphicFramePr/>
          <p:nvPr/>
        </p:nvGraphicFramePr>
        <p:xfrm>
          <a:off x="457200" y="1534803"/>
          <a:ext cx="11247150" cy="4268875"/>
        </p:xfrm>
        <a:graphic>
          <a:graphicData uri="http://schemas.openxmlformats.org/drawingml/2006/table">
            <a:tbl>
              <a:tblPr firstRow="1" bandRow="1">
                <a:noFill/>
                <a:tableStyleId>{DFC4F676-EC1D-4BB9-9AEE-D493F4663A28}</a:tableStyleId>
              </a:tblPr>
              <a:tblGrid>
                <a:gridCol w="204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8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54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Parts per million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Centimeters per kilometer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Feet </a:t>
                      </a:r>
                      <a:br>
                        <a:rPr lang="en-US" sz="2400" b="1" u="none" strike="noStrike" cap="none"/>
                      </a:br>
                      <a:r>
                        <a:rPr lang="en-US" sz="2400" b="1" u="none" strike="noStrike" cap="none"/>
                        <a:t>per mile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Dimensionless ratio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Examples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20 ppm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2 cm/km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0.11 ft/mile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1:50,000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Typical “low distortion projection” limit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50 ppm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/>
                        <a:t>5 cm/km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0.26 ft/mile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1:20,000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Minimum distortion for designs by NGS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100 ppm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10 cm/km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0.53 ft/mile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1:10,000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Historic State Plane distortion design limit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400 ppm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40 cm/km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2.11 ft/mile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1:2,500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/>
                        <a:t>UTM distortion design limit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8" name="Google Shape;148;p9"/>
          <p:cNvSpPr/>
          <p:nvPr/>
        </p:nvSpPr>
        <p:spPr>
          <a:xfrm>
            <a:off x="457200" y="3230216"/>
            <a:ext cx="11247122" cy="860207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256B05-4DF1-E7C7-7C8B-F7B4338CB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(preliminary)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±370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91%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86%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-99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255D0-4802-9D7E-001B-F7E799291406}"/>
              </a:ext>
            </a:extLst>
          </p:cNvPr>
          <p:cNvSpPr txBox="1"/>
          <p:nvPr/>
        </p:nvSpPr>
        <p:spPr>
          <a:xfrm>
            <a:off x="184826" y="6309360"/>
            <a:ext cx="5554493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GREEN:  grid = ground (within ±50 ppm or ±0.26 ft/mile)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F1910D-3C2E-EA18-0ED0-75FBA1624B41}"/>
              </a:ext>
            </a:extLst>
          </p:cNvPr>
          <p:cNvSpPr txBox="1"/>
          <p:nvPr/>
        </p:nvSpPr>
        <p:spPr>
          <a:xfrm>
            <a:off x="184822" y="5486400"/>
            <a:ext cx="3383280" cy="40011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Grid versus ground distance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161631-9C86-EA26-9AB0-79B748DE3363}"/>
              </a:ext>
            </a:extLst>
          </p:cNvPr>
          <p:cNvSpPr txBox="1"/>
          <p:nvPr/>
        </p:nvSpPr>
        <p:spPr>
          <a:xfrm>
            <a:off x="184826" y="5760720"/>
            <a:ext cx="3383280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BLUE:  grid SHORTER than ground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5C60A0-7D8D-FD20-B7AD-958A45D228F2}"/>
              </a:ext>
            </a:extLst>
          </p:cNvPr>
          <p:cNvSpPr txBox="1"/>
          <p:nvPr/>
        </p:nvSpPr>
        <p:spPr>
          <a:xfrm>
            <a:off x="184825" y="6030020"/>
            <a:ext cx="3383280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RED:  grid LONGER than ground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1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E8544-E084-EB40-5648-74A01D181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3"/>
            <a:ext cx="3008065" cy="1856178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</p:txBody>
      </p:sp>
    </p:spTree>
    <p:extLst>
      <p:ext uri="{BB962C8B-B14F-4D97-AF65-F5344CB8AC3E}">
        <p14:creationId xmlns:p14="http://schemas.microsoft.com/office/powerpoint/2010/main" val="418629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D3839-B4A2-343F-9C02-AD58B01D3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0E4EC08-9333-64DD-5C62-D92DF23AB6AF}"/>
              </a:ext>
            </a:extLst>
          </p:cNvPr>
          <p:cNvSpPr txBox="1">
            <a:spLocks/>
          </p:cNvSpPr>
          <p:nvPr/>
        </p:nvSpPr>
        <p:spPr>
          <a:xfrm>
            <a:off x="9183934" y="64063"/>
            <a:ext cx="3008065" cy="1856178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2A9E672F-6B63-D223-469A-646A0660B4BE}"/>
              </a:ext>
            </a:extLst>
          </p:cNvPr>
          <p:cNvSpPr/>
          <p:nvPr/>
        </p:nvSpPr>
        <p:spPr>
          <a:xfrm rot="1119740">
            <a:off x="1014272" y="2038677"/>
            <a:ext cx="182880" cy="64008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2A57056-70B6-D607-F4BB-A252B891E2C2}"/>
              </a:ext>
            </a:extLst>
          </p:cNvPr>
          <p:cNvSpPr/>
          <p:nvPr/>
        </p:nvSpPr>
        <p:spPr>
          <a:xfrm rot="21372669">
            <a:off x="1428110" y="2065949"/>
            <a:ext cx="185071" cy="141732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510551-E65E-8245-882F-AA26F3058D9D}"/>
              </a:ext>
            </a:extLst>
          </p:cNvPr>
          <p:cNvSpPr txBox="1"/>
          <p:nvPr/>
        </p:nvSpPr>
        <p:spPr>
          <a:xfrm>
            <a:off x="809873" y="1202933"/>
            <a:ext cx="1048743" cy="830997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These 2 zones removed</a:t>
            </a:r>
          </a:p>
        </p:txBody>
      </p:sp>
    </p:spTree>
    <p:extLst>
      <p:ext uri="{BB962C8B-B14F-4D97-AF65-F5344CB8AC3E}">
        <p14:creationId xmlns:p14="http://schemas.microsoft.com/office/powerpoint/2010/main" val="3634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392809-7A1F-CD26-CE82-BB8E2AFCA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BAF5AEE-0B02-E539-E003-5A6B53F82CBD}"/>
              </a:ext>
            </a:extLst>
          </p:cNvPr>
          <p:cNvSpPr txBox="1">
            <a:spLocks/>
          </p:cNvSpPr>
          <p:nvPr/>
        </p:nvSpPr>
        <p:spPr>
          <a:xfrm>
            <a:off x="9183934" y="64063"/>
            <a:ext cx="3008065" cy="1856178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C4C93FA-67FD-E4CC-7C85-936CF2DB946A}"/>
              </a:ext>
            </a:extLst>
          </p:cNvPr>
          <p:cNvSpPr/>
          <p:nvPr/>
        </p:nvSpPr>
        <p:spPr>
          <a:xfrm rot="793257">
            <a:off x="6927232" y="4740539"/>
            <a:ext cx="182880" cy="82296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DDF2A-47AE-97D2-4C9B-F6FBE489AEE4}"/>
              </a:ext>
            </a:extLst>
          </p:cNvPr>
          <p:cNvSpPr txBox="1"/>
          <p:nvPr/>
        </p:nvSpPr>
        <p:spPr>
          <a:xfrm>
            <a:off x="6062869" y="3909210"/>
            <a:ext cx="2097157" cy="830997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This zone changed, 7 zones added in multizone layer</a:t>
            </a:r>
          </a:p>
        </p:txBody>
      </p:sp>
    </p:spTree>
    <p:extLst>
      <p:ext uri="{BB962C8B-B14F-4D97-AF65-F5344CB8AC3E}">
        <p14:creationId xmlns:p14="http://schemas.microsoft.com/office/powerpoint/2010/main" val="14819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219EA8-9EE3-B322-E31F-47CE5B8FB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(preliminary)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±45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87%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69%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-4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0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E5F82-0314-8F7D-635E-CE594C3F0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±159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85%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59%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-75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63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219EA8-9EE3-B322-E31F-47CE5B8FB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(preliminary)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±45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87%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69%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-4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03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29F59AF-2088-8118-A8DE-AB2C794D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22122-6FE0-8E4C-BB65-C03A87AD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734800" cy="914400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Burning questions about NSRS Modernization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10298C-31DE-5371-171D-941A885C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17139"/>
            <a:ext cx="11734799" cy="56408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When will it be done?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What will it consist of?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What formats will be used?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What will it look like?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i="1" dirty="0">
                <a:solidFill>
                  <a:srgbClr val="C00000"/>
                </a:solidFill>
              </a:rPr>
              <a:t>Products on alpha will move to beta starting this year</a:t>
            </a:r>
          </a:p>
        </p:txBody>
      </p:sp>
      <p:pic>
        <p:nvPicPr>
          <p:cNvPr id="3" name="Google Shape;229;p17">
            <a:extLst>
              <a:ext uri="{FF2B5EF4-FFF2-40B4-BE49-F238E27FC236}">
                <a16:creationId xmlns:a16="http://schemas.microsoft.com/office/drawing/2014/main" id="{99C52C24-2803-D24D-E98A-95C839958D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553105"/>
            <a:ext cx="11887200" cy="18870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255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3EAF8B-95B8-6F91-FC0C-EBA0B458E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>
                <a:solidFill>
                  <a:srgbClr val="FFFF00"/>
                </a:solidFill>
              </a:rPr>
              <a:pPr/>
              <a:t>2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 descr="A large grey planet in space&#10;&#10;Description automatically generated">
            <a:extLst>
              <a:ext uri="{FF2B5EF4-FFF2-40B4-BE49-F238E27FC236}">
                <a16:creationId xmlns:a16="http://schemas.microsoft.com/office/drawing/2014/main" id="{561595A9-D259-2CE4-C03A-FF472E152DA1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8968" t="10129" r="7718" b="12200"/>
          <a:stretch/>
        </p:blipFill>
        <p:spPr>
          <a:xfrm>
            <a:off x="3049" y="1"/>
            <a:ext cx="1218895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B84729-DB70-AC52-9077-037FC8C80D69}"/>
              </a:ext>
            </a:extLst>
          </p:cNvPr>
          <p:cNvSpPr txBox="1"/>
          <p:nvPr/>
        </p:nvSpPr>
        <p:spPr>
          <a:xfrm>
            <a:off x="274320" y="274320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66"/>
                </a:solidFill>
              </a:rPr>
              <a:t>This is what we were hoping to show you today… </a:t>
            </a:r>
          </a:p>
        </p:txBody>
      </p:sp>
    </p:spTree>
    <p:extLst>
      <p:ext uri="{BB962C8B-B14F-4D97-AF65-F5344CB8AC3E}">
        <p14:creationId xmlns:p14="http://schemas.microsoft.com/office/powerpoint/2010/main" val="27821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101F700-0F80-4779-8965-20CE223E3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81887" y="502920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B0540E-446F-FE4C-BDFB-2E45F911E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373" y="509314"/>
            <a:ext cx="8370627" cy="63093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E1E29D-6E8C-83F7-95AC-058F0862E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962EB-5809-F81E-CFD7-9275C126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" y="457200"/>
            <a:ext cx="3771785" cy="1005840"/>
          </a:xfrm>
        </p:spPr>
        <p:txBody>
          <a:bodyPr/>
          <a:lstStyle/>
          <a:p>
            <a:r>
              <a:rPr lang="en-US"/>
              <a:t>Alpha products are NOT final products!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E9C0E-2D79-DAAB-E6AA-453E11D10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463039"/>
            <a:ext cx="3944120" cy="5394325"/>
          </a:xfrm>
        </p:spPr>
        <p:txBody>
          <a:bodyPr>
            <a:normAutofit/>
          </a:bodyPr>
          <a:lstStyle/>
          <a:p>
            <a:pPr marL="282575" indent="-282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Preliminary</a:t>
            </a:r>
          </a:p>
          <a:p>
            <a:pPr marL="282575" indent="-282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For illustrative </a:t>
            </a:r>
            <a:br>
              <a:rPr lang="en-US" sz="2400" dirty="0"/>
            </a:br>
            <a:r>
              <a:rPr lang="en-US" sz="2400" dirty="0"/>
              <a:t>purposes only</a:t>
            </a:r>
          </a:p>
          <a:p>
            <a:pPr marL="282575" indent="-282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Not authoritative</a:t>
            </a:r>
          </a:p>
          <a:p>
            <a:pPr marL="282575" indent="-282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Under active development</a:t>
            </a:r>
          </a:p>
          <a:p>
            <a:pPr marL="282575" indent="-282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Subject to change without notice</a:t>
            </a:r>
          </a:p>
          <a:p>
            <a:pPr>
              <a:spcBef>
                <a:spcPts val="600"/>
              </a:spcBef>
            </a:pPr>
            <a:r>
              <a:rPr lang="en-US" i="1" dirty="0"/>
              <a:t>Feedback to: </a:t>
            </a:r>
            <a:r>
              <a:rPr lang="en-US" b="1" dirty="0">
                <a:solidFill>
                  <a:srgbClr val="C00000"/>
                </a:solidFill>
              </a:rPr>
              <a:t>ngs.feedback@noaa.gov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B82B06-F480-EE37-2DA4-46A8BE799F04}"/>
              </a:ext>
            </a:extLst>
          </p:cNvPr>
          <p:cNvSpPr/>
          <p:nvPr/>
        </p:nvSpPr>
        <p:spPr>
          <a:xfrm>
            <a:off x="3944120" y="3167672"/>
            <a:ext cx="8062350" cy="4114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02A479-7F75-815B-62B1-8C2D3BE27361}"/>
              </a:ext>
            </a:extLst>
          </p:cNvPr>
          <p:cNvSpPr/>
          <p:nvPr/>
        </p:nvSpPr>
        <p:spPr>
          <a:xfrm>
            <a:off x="3944119" y="3624238"/>
            <a:ext cx="8062349" cy="2778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E3DB2-A391-A5B6-1928-F38E041FD58C}"/>
              </a:ext>
            </a:extLst>
          </p:cNvPr>
          <p:cNvSpPr txBox="1"/>
          <p:nvPr/>
        </p:nvSpPr>
        <p:spPr>
          <a:xfrm>
            <a:off x="6406897" y="584106"/>
            <a:ext cx="5693663" cy="492443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https://alpha.ngs.noaa.gov/index.shtml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48FD7C-F188-71B6-6E91-F17A66337C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01063" y="4313872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582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D076-6F20-55B1-849D-B5E5C2E0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B120A-96E5-C41C-5A29-B080F46E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57200"/>
            <a:ext cx="4833804" cy="1005840"/>
          </a:xfrm>
        </p:spPr>
        <p:txBody>
          <a:bodyPr>
            <a:normAutofit/>
          </a:bodyPr>
          <a:lstStyle/>
          <a:p>
            <a:r>
              <a:rPr lang="en-US"/>
              <a:t>Alpha SPCS2022 Home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25703-315C-FE57-46E3-7B9CE980D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39" y="1057556"/>
            <a:ext cx="4833805" cy="571408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https://alpha.ngs.noaa.gov /SPCS/index.shtml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Gives date last updated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Links to other SPCS2022 pages in sidebar:</a:t>
            </a:r>
          </a:p>
          <a:p>
            <a:pPr marL="514350" lvl="1" indent="-285750"/>
            <a:r>
              <a:rPr lang="en-US" dirty="0"/>
              <a:t>Zone information</a:t>
            </a:r>
          </a:p>
          <a:p>
            <a:pPr marL="514350" lvl="1" indent="-285750"/>
            <a:r>
              <a:rPr lang="en-US" dirty="0"/>
              <a:t>Distortion maps</a:t>
            </a:r>
          </a:p>
          <a:p>
            <a:pPr marL="514350" lvl="1" indent="-285750"/>
            <a:r>
              <a:rPr lang="en-US" dirty="0"/>
              <a:t>Online interactive maps (SPCS2022 Experience)</a:t>
            </a:r>
          </a:p>
          <a:p>
            <a:pPr marL="514350" lvl="1" indent="-285750"/>
            <a:r>
              <a:rPr lang="en-US" dirty="0"/>
              <a:t>Alpha NCAT</a:t>
            </a:r>
          </a:p>
          <a:p>
            <a:pPr marL="514350" lvl="1" indent="-285750"/>
            <a:r>
              <a:rPr lang="en-US" dirty="0"/>
              <a:t>Additional information</a:t>
            </a:r>
          </a:p>
          <a:p>
            <a:pPr marL="514350" lvl="1" indent="-285750"/>
            <a:r>
              <a:rPr lang="en-US" dirty="0"/>
              <a:t>Feedback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D0BA6-82C2-4297-95B1-5B1A3D680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245" y="0"/>
            <a:ext cx="7266755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47BF78-8B91-4F7C-A5DA-7AA21AF9A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595" y="4942840"/>
            <a:ext cx="1828800" cy="1828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FDD27A-9F66-3705-3930-9F70EB599883}"/>
              </a:ext>
            </a:extLst>
          </p:cNvPr>
          <p:cNvSpPr/>
          <p:nvPr/>
        </p:nvSpPr>
        <p:spPr>
          <a:xfrm>
            <a:off x="9580326" y="1463041"/>
            <a:ext cx="2443061" cy="2587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8333FD-98E9-7774-1B2F-E422E10293E9}"/>
              </a:ext>
            </a:extLst>
          </p:cNvPr>
          <p:cNvSpPr/>
          <p:nvPr/>
        </p:nvSpPr>
        <p:spPr>
          <a:xfrm>
            <a:off x="5141272" y="1994820"/>
            <a:ext cx="1454082" cy="2106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9013CC-A127-B539-C66A-D638D21EE6EB}"/>
              </a:ext>
            </a:extLst>
          </p:cNvPr>
          <p:cNvSpPr/>
          <p:nvPr/>
        </p:nvSpPr>
        <p:spPr>
          <a:xfrm>
            <a:off x="5141272" y="2937753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78ACFA-2CBB-964E-4E90-53384C882B01}"/>
              </a:ext>
            </a:extLst>
          </p:cNvPr>
          <p:cNvSpPr/>
          <p:nvPr/>
        </p:nvSpPr>
        <p:spPr>
          <a:xfrm>
            <a:off x="5141272" y="2581938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A5C8C-A3B1-38FC-BE09-B07104228B1F}"/>
              </a:ext>
            </a:extLst>
          </p:cNvPr>
          <p:cNvSpPr/>
          <p:nvPr/>
        </p:nvSpPr>
        <p:spPr>
          <a:xfrm>
            <a:off x="5141272" y="2760764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C3B309-C8FA-C456-99B4-08926225178B}"/>
              </a:ext>
            </a:extLst>
          </p:cNvPr>
          <p:cNvSpPr/>
          <p:nvPr/>
        </p:nvSpPr>
        <p:spPr>
          <a:xfrm>
            <a:off x="5141272" y="3119010"/>
            <a:ext cx="1454082" cy="72341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C90555-C2F3-B22C-C964-8D5DA6DEA1E8}"/>
              </a:ext>
            </a:extLst>
          </p:cNvPr>
          <p:cNvSpPr/>
          <p:nvPr/>
        </p:nvSpPr>
        <p:spPr>
          <a:xfrm>
            <a:off x="5141272" y="2205424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791656-EDD7-2BF2-3B3F-CF72ECF53384}"/>
              </a:ext>
            </a:extLst>
          </p:cNvPr>
          <p:cNvSpPr/>
          <p:nvPr/>
        </p:nvSpPr>
        <p:spPr>
          <a:xfrm>
            <a:off x="5141272" y="2393681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06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82" name="Google Shape;282;p22"/>
          <p:cNvSpPr txBox="1">
            <a:spLocks noGrp="1"/>
          </p:cNvSpPr>
          <p:nvPr>
            <p:ph type="title"/>
          </p:nvPr>
        </p:nvSpPr>
        <p:spPr>
          <a:xfrm>
            <a:off x="91439" y="457200"/>
            <a:ext cx="385331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en-US"/>
              <a:t>ArcGIS Online SPCS2022 Experience</a:t>
            </a:r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body" idx="1"/>
          </p:nvPr>
        </p:nvSpPr>
        <p:spPr>
          <a:xfrm>
            <a:off x="91440" y="1463040"/>
            <a:ext cx="3853318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Online interactive maps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Shows distortion and gives zone definitions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Being updated now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Accessible on mobile devices</a:t>
            </a:r>
            <a:endParaRPr dirty="0"/>
          </a:p>
        </p:txBody>
      </p:sp>
      <p:pic>
        <p:nvPicPr>
          <p:cNvPr id="284" name="Google Shape;28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4759" y="0"/>
            <a:ext cx="8247241" cy="6858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85" name="Google Shape;285;p22"/>
          <p:cNvSpPr/>
          <p:nvPr/>
        </p:nvSpPr>
        <p:spPr>
          <a:xfrm>
            <a:off x="4060196" y="1158240"/>
            <a:ext cx="1596892" cy="1121664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2"/>
          <p:cNvSpPr/>
          <p:nvPr/>
        </p:nvSpPr>
        <p:spPr>
          <a:xfrm>
            <a:off x="10070592" y="996696"/>
            <a:ext cx="1993392" cy="365125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51D07CB-90A0-84F5-6D0E-E0D024E41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0"/>
            <a:ext cx="2286000" cy="2286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DF04FE3-DE3B-D4C4-FB3F-1EDB9828E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"/>
            <a:ext cx="12192000" cy="68552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1503DA-B936-E0B2-B68E-555C0987E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52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FC52D0-83EC-5249-E6AD-7321C40851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23" name="Picture 2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9B565AD-B5F8-50BE-CF38-A41FFA61C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2" y="4290723"/>
            <a:ext cx="2286000" cy="2286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30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600"/>
                <a:buFont typeface="Calibri"/>
                <a:buNone/>
                <a:tabLst/>
                <a:defRPr/>
              </a:pPr>
              <a:t>24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5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That’s great, but when will SPCS2022 be done?</a:t>
            </a:r>
            <a:endParaRPr/>
          </a:p>
        </p:txBody>
      </p:sp>
      <p:sp>
        <p:nvSpPr>
          <p:cNvPr id="310" name="Google Shape;310;p25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dirty="0"/>
              <a:t>SPCS2022 included with rollout of Modernized NSRS</a:t>
            </a:r>
            <a:endParaRPr b="1" i="1" dirty="0">
              <a:solidFill>
                <a:srgbClr val="C00000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Getting feedback from stakeholders and others </a:t>
            </a:r>
            <a:r>
              <a:rPr lang="en-US" b="1" i="1" dirty="0">
                <a:solidFill>
                  <a:srgbClr val="C00000"/>
                </a:solidFill>
              </a:rPr>
              <a:t>NOW</a:t>
            </a:r>
          </a:p>
          <a:p>
            <a:pPr marL="685800" lvl="1" indent="-228600">
              <a:buSzPts val="2400"/>
            </a:pPr>
            <a:r>
              <a:rPr lang="en-US" dirty="0"/>
              <a:t>In </a:t>
            </a:r>
            <a:r>
              <a:rPr lang="en-US" dirty="0">
                <a:solidFill>
                  <a:schemeClr val="tx1"/>
                </a:solidFill>
              </a:rPr>
              <a:t>process of finalizing designs </a:t>
            </a:r>
            <a:r>
              <a:rPr lang="en-US" b="1" i="1" dirty="0">
                <a:solidFill>
                  <a:srgbClr val="C00000"/>
                </a:solidFill>
              </a:rPr>
              <a:t>NOW</a:t>
            </a:r>
          </a:p>
          <a:p>
            <a:pPr marL="228600" indent="-228600">
              <a:buSzPts val="2400"/>
            </a:pPr>
            <a:r>
              <a:rPr lang="en-US" b="1" dirty="0">
                <a:solidFill>
                  <a:schemeClr val="tx1"/>
                </a:solidFill>
              </a:rPr>
              <a:t>Zone designs done and shared with world by late 2024 or early 2025</a:t>
            </a:r>
          </a:p>
          <a:p>
            <a:pPr marL="685800" lvl="1" indent="-228600">
              <a:buSzPts val="2400"/>
            </a:pPr>
            <a:r>
              <a:rPr lang="en-US" dirty="0">
                <a:solidFill>
                  <a:schemeClr val="tx1"/>
                </a:solidFill>
              </a:rPr>
              <a:t>Provide definitions directly usable by commercial partners</a:t>
            </a:r>
          </a:p>
          <a:p>
            <a:pPr marL="685800" lvl="1" indent="-228600">
              <a:buSzPts val="2400"/>
            </a:pPr>
            <a:r>
              <a:rPr lang="en-US" dirty="0">
                <a:solidFill>
                  <a:schemeClr val="tx1"/>
                </a:solidFill>
              </a:rPr>
              <a:t>Definitions also in EPSG Geodetic Parameter Dataset and ISO Geodetic Registry</a:t>
            </a:r>
            <a:endParaRPr lang="en-US" b="1" i="1" dirty="0">
              <a:solidFill>
                <a:schemeClr val="tx1"/>
              </a:solidFill>
            </a:endParaRPr>
          </a:p>
          <a:p>
            <a:pPr marL="228600" indent="-228600">
              <a:buSzPts val="2400"/>
            </a:pPr>
            <a:r>
              <a:rPr lang="en-US" b="1" dirty="0">
                <a:solidFill>
                  <a:schemeClr val="tx1"/>
                </a:solidFill>
              </a:rPr>
              <a:t>Modernized NSRS becomes official in 2026 (after beta)</a:t>
            </a:r>
          </a:p>
          <a:p>
            <a:pPr marL="685800" lvl="1" indent="-228600">
              <a:buSzPts val="2400"/>
            </a:pPr>
            <a:r>
              <a:rPr lang="en-US" b="1" i="1" dirty="0">
                <a:solidFill>
                  <a:srgbClr val="C00000"/>
                </a:solidFill>
              </a:rPr>
              <a:t>SPCS2022 zones can then be added, removed, changed</a:t>
            </a:r>
          </a:p>
          <a:p>
            <a:pPr marL="685800" lvl="1" indent="-228600">
              <a:buSzPts val="2400"/>
            </a:pPr>
            <a:r>
              <a:rPr lang="en-US" dirty="0">
                <a:solidFill>
                  <a:schemeClr val="tx1"/>
                </a:solidFill>
              </a:rPr>
              <a:t>Updated Policy and Procedures will describe the process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E755F9-7A2C-D1BF-586C-CFED92250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692" y="-635"/>
            <a:ext cx="6252308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0E207-5648-0EA3-3B03-9ECD9AFA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5A71E-32B1-7166-C08C-EEB567E4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Where to learn more…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F7B653-FC9E-B60C-85AC-B61B88F7AD2E}"/>
              </a:ext>
            </a:extLst>
          </p:cNvPr>
          <p:cNvSpPr txBox="1"/>
          <p:nvPr/>
        </p:nvSpPr>
        <p:spPr>
          <a:xfrm>
            <a:off x="6414106" y="457200"/>
            <a:ext cx="370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Arial"/>
                <a:sym typeface="Arial"/>
              </a:rPr>
              <a:t>geodesy.noaa.gov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E4F0CE-4475-026C-356E-2C398D3C6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93253" y="3017203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6A2F8FE-8125-E45B-DB59-E2E12CD25E3E}"/>
              </a:ext>
            </a:extLst>
          </p:cNvPr>
          <p:cNvSpPr/>
          <p:nvPr/>
        </p:nvSpPr>
        <p:spPr>
          <a:xfrm>
            <a:off x="256187" y="2550764"/>
            <a:ext cx="5394748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 w="22225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Thank you!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C0ACA7-0B9D-262F-8779-EFD78A529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76" y="5038895"/>
            <a:ext cx="1828800" cy="1828800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375FBB-4329-B408-E0AC-33AD9A608A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542014" y="3885882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59CCFA-5666-5DA2-2736-873A79EFE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93253" y="4984753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54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96BF2D-DFE4-557B-3B33-E4DEA669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 descr="A close-up of a planet&#10;&#10;Description automatically generated">
            <a:extLst>
              <a:ext uri="{FF2B5EF4-FFF2-40B4-BE49-F238E27FC236}">
                <a16:creationId xmlns:a16="http://schemas.microsoft.com/office/drawing/2014/main" id="{86D85413-25E4-6EE4-6C9D-5AFFA1DFB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05" t="7332" r="7905" b="8456"/>
          <a:stretch/>
        </p:blipFill>
        <p:spPr>
          <a:xfrm>
            <a:off x="3049" y="0"/>
            <a:ext cx="1218895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18B78F-A89F-C98F-64BA-B2A6650229BF}"/>
              </a:ext>
            </a:extLst>
          </p:cNvPr>
          <p:cNvSpPr txBox="1"/>
          <p:nvPr/>
        </p:nvSpPr>
        <p:spPr>
          <a:xfrm>
            <a:off x="274320" y="274320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66"/>
                </a:solidFill>
              </a:rPr>
              <a:t>…but this is where we are (functional but still under construction)</a:t>
            </a:r>
          </a:p>
        </p:txBody>
      </p:sp>
    </p:spTree>
    <p:extLst>
      <p:ext uri="{BB962C8B-B14F-4D97-AF65-F5344CB8AC3E}">
        <p14:creationId xmlns:p14="http://schemas.microsoft.com/office/powerpoint/2010/main" val="263263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349C24-1D1D-53E9-D8A5-59216B47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ey brick wall with a spider on it&#10;&#10;Description automatically generated">
            <a:extLst>
              <a:ext uri="{FF2B5EF4-FFF2-40B4-BE49-F238E27FC236}">
                <a16:creationId xmlns:a16="http://schemas.microsoft.com/office/drawing/2014/main" id="{97FA0890-C3C5-4751-5246-17FB0D423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F1C55-9C50-16EC-3BA3-6EE6DF1F083E}"/>
              </a:ext>
            </a:extLst>
          </p:cNvPr>
          <p:cNvSpPr txBox="1"/>
          <p:nvPr/>
        </p:nvSpPr>
        <p:spPr>
          <a:xfrm>
            <a:off x="0" y="0"/>
            <a:ext cx="12192000" cy="76136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Perhaps “flatten” the Death Star with its own SPCS2022 zone?</a:t>
            </a:r>
          </a:p>
        </p:txBody>
      </p:sp>
    </p:spTree>
    <p:extLst>
      <p:ext uri="{BB962C8B-B14F-4D97-AF65-F5344CB8AC3E}">
        <p14:creationId xmlns:p14="http://schemas.microsoft.com/office/powerpoint/2010/main" val="212838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29F59AF-2088-8118-A8DE-AB2C794D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22122-6FE0-8E4C-BB65-C03A87AD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7348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State Plane Coordinate System of 2022 (SPCS2022)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10298C-31DE-5371-171D-941A885C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7139"/>
            <a:ext cx="11247120" cy="56300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Part of modernizing the </a:t>
            </a:r>
            <a:r>
              <a:rPr lang="en-US" b="1" i="1" dirty="0"/>
              <a:t>National Spatial Reference System (NSRS) </a:t>
            </a: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Third generation of State Plane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First in 1930s (SPCS 27), second in 1980s (SPCS 83)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3 </a:t>
            </a:r>
            <a:r>
              <a:rPr lang="en-US" b="1" i="1" dirty="0"/>
              <a:t>conformal </a:t>
            </a:r>
            <a:r>
              <a:rPr lang="en-US" dirty="0"/>
              <a:t>map projection types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ellipsoid as SPCS 83 (GRS80)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Same as existing State Plane, </a:t>
            </a:r>
            <a:r>
              <a:rPr lang="en-US" b="1" i="1" dirty="0"/>
              <a:t>but different…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Based on new terrestrial reference frames instead of NAD 83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More zones, most designed by state stakeholders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Designed to reduce linear distortion at topographic surface </a:t>
            </a:r>
            <a:br>
              <a:rPr lang="en-US" dirty="0"/>
            </a:br>
            <a:r>
              <a:rPr lang="en-US" dirty="0"/>
              <a:t>(i.e., reduce difference between “grid” and “ground” distances)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i="1" dirty="0">
                <a:solidFill>
                  <a:srgbClr val="C00000"/>
                </a:solidFill>
              </a:rPr>
              <a:t>Design of all SPCS2022 zones (nearly) done!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231002-14DB-9EAB-B52D-985EC9856993}"/>
              </a:ext>
            </a:extLst>
          </p:cNvPr>
          <p:cNvGrpSpPr>
            <a:grpSpLocks noChangeAspect="1"/>
          </p:cNvGrpSpPr>
          <p:nvPr/>
        </p:nvGrpSpPr>
        <p:grpSpPr>
          <a:xfrm>
            <a:off x="10377056" y="1643912"/>
            <a:ext cx="1536685" cy="1737360"/>
            <a:chOff x="7325342" y="2752292"/>
            <a:chExt cx="2970729" cy="335867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6CBB8B3-ADA6-13B5-BED4-4843835590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pic>
          <p:nvPicPr>
            <p:cNvPr id="6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C156DBF1-39B8-0662-0C02-9653028FF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65137450-061C-6E84-943E-E4D973C77E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0403055-43CA-8006-69A7-81637FC93552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03B395-105D-F447-738A-8CEEFF9ED08B}"/>
              </a:ext>
            </a:extLst>
          </p:cNvPr>
          <p:cNvGrpSpPr>
            <a:grpSpLocks noChangeAspect="1"/>
          </p:cNvGrpSpPr>
          <p:nvPr/>
        </p:nvGrpSpPr>
        <p:grpSpPr>
          <a:xfrm>
            <a:off x="10419570" y="3536545"/>
            <a:ext cx="1494171" cy="1737360"/>
            <a:chOff x="3146775" y="2376862"/>
            <a:chExt cx="2566588" cy="29843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CB22075-C343-85AD-6693-974A6F79DB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pic>
          <p:nvPicPr>
            <p:cNvPr id="11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97F6C99B-4440-998E-ACD6-DBE2B519E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2" name="Can 193">
              <a:extLst>
                <a:ext uri="{FF2B5EF4-FFF2-40B4-BE49-F238E27FC236}">
                  <a16:creationId xmlns:a16="http://schemas.microsoft.com/office/drawing/2014/main" id="{FEA5F5E5-2E05-BEBD-9C6A-449484AC1D82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grpSp>
          <p:nvGrpSpPr>
            <p:cNvPr id="13" name="Group 197">
              <a:extLst>
                <a:ext uri="{FF2B5EF4-FFF2-40B4-BE49-F238E27FC236}">
                  <a16:creationId xmlns:a16="http://schemas.microsoft.com/office/drawing/2014/main" id="{47FFC20D-CA28-39E7-2823-FFFA5197C52E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33E0C322-AF80-8856-1EA9-3BCD6AC1DB1F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  <a:sym typeface="Arial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589567F0-6A5B-BC54-7177-51D52C19815C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  <a:sym typeface="Arial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5059BB-98D2-3743-367E-A3B6EBA844A0}"/>
              </a:ext>
            </a:extLst>
          </p:cNvPr>
          <p:cNvGrpSpPr>
            <a:grpSpLocks noChangeAspect="1"/>
          </p:cNvGrpSpPr>
          <p:nvPr/>
        </p:nvGrpSpPr>
        <p:grpSpPr>
          <a:xfrm>
            <a:off x="10439664" y="5136503"/>
            <a:ext cx="1315196" cy="1463040"/>
            <a:chOff x="6278958" y="2234374"/>
            <a:chExt cx="2307227" cy="25665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AE6878-8C61-0C5D-4BDC-5418F758722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pic>
          <p:nvPicPr>
            <p:cNvPr id="1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621D21C0-21A7-2253-5117-5E4C1F04D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9" name="Can 195">
              <a:extLst>
                <a:ext uri="{FF2B5EF4-FFF2-40B4-BE49-F238E27FC236}">
                  <a16:creationId xmlns:a16="http://schemas.microsoft.com/office/drawing/2014/main" id="{CC3976C1-F58B-C611-4FC5-483A3BDCD124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5D2F3D47-48BB-77FB-BC6E-B84F77B53D2F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BD5D731-5ECC-7FBE-5DB3-57E30BC2979F}"/>
              </a:ext>
            </a:extLst>
          </p:cNvPr>
          <p:cNvSpPr txBox="1"/>
          <p:nvPr/>
        </p:nvSpPr>
        <p:spPr>
          <a:xfrm>
            <a:off x="9222383" y="3613653"/>
            <a:ext cx="1128132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Transverse Mercator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60FDD-D7A1-DD4A-85DC-0EECBEE94F2F}"/>
              </a:ext>
            </a:extLst>
          </p:cNvPr>
          <p:cNvSpPr txBox="1"/>
          <p:nvPr/>
        </p:nvSpPr>
        <p:spPr>
          <a:xfrm>
            <a:off x="9434285" y="4951876"/>
            <a:ext cx="94887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Hotine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 Oblique Mercator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54A7EC-FA66-AD8B-87DB-13CE5B0E0EFB}"/>
              </a:ext>
            </a:extLst>
          </p:cNvPr>
          <p:cNvSpPr txBox="1"/>
          <p:nvPr/>
        </p:nvSpPr>
        <p:spPr>
          <a:xfrm>
            <a:off x="9609415" y="1872725"/>
            <a:ext cx="1136364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Lambert Conformal Conic</a:t>
            </a:r>
          </a:p>
        </p:txBody>
      </p:sp>
    </p:spTree>
    <p:extLst>
      <p:ext uri="{BB962C8B-B14F-4D97-AF65-F5344CB8AC3E}">
        <p14:creationId xmlns:p14="http://schemas.microsoft.com/office/powerpoint/2010/main" val="153944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A801D-9F18-BC94-16AB-5658BEC34B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47345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>
                <a:latin typeface="+mn-lt"/>
              </a:rPr>
              <a:t>SPCS2022 zone layers</a:t>
            </a:r>
            <a:endParaRPr lang="en-US" sz="3200" b="1" i="1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280160"/>
            <a:ext cx="338328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/>
              <a:t>1 layer:  </a:t>
            </a:r>
            <a:r>
              <a:rPr lang="en-US" sz="2800"/>
              <a:t>12 states plus 6 territories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/>
              <a:t>2 layers:  </a:t>
            </a:r>
            <a:r>
              <a:rPr lang="en-US" sz="2800"/>
              <a:t>28 states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/>
              <a:t>3 layers:  </a:t>
            </a:r>
            <a:r>
              <a:rPr lang="en-US" sz="2800"/>
              <a:t>10 states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en-US" sz="28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6170D6-050B-F670-8E67-7BC1FD629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1" y="91440"/>
            <a:ext cx="9143941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1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0488C9-3D08-09CB-C6DD-CEC92DD81AB5}"/>
              </a:ext>
            </a:extLst>
          </p:cNvPr>
          <p:cNvGrpSpPr/>
          <p:nvPr/>
        </p:nvGrpSpPr>
        <p:grpSpPr>
          <a:xfrm>
            <a:off x="3442996" y="91440"/>
            <a:ext cx="8749004" cy="6492240"/>
            <a:chOff x="3442996" y="91440"/>
            <a:chExt cx="8749004" cy="64922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3D14E6-F083-B515-C744-D17B886E7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5680" y="91440"/>
              <a:ext cx="8656320" cy="64922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BC73FF-3246-6AD9-B755-58D724DB4F29}"/>
                </a:ext>
              </a:extLst>
            </p:cNvPr>
            <p:cNvSpPr/>
            <p:nvPr/>
          </p:nvSpPr>
          <p:spPr>
            <a:xfrm>
              <a:off x="3442996" y="92075"/>
              <a:ext cx="1330172" cy="3817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494C886-D52D-2B98-546A-852356145634}"/>
              </a:ext>
            </a:extLst>
          </p:cNvPr>
          <p:cNvSpPr txBox="1">
            <a:spLocks/>
          </p:cNvSpPr>
          <p:nvPr/>
        </p:nvSpPr>
        <p:spPr>
          <a:xfrm>
            <a:off x="158622" y="1119992"/>
            <a:ext cx="4614546" cy="509419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Designs by NGS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165 zones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Includes 54 statewide zones…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…and 3 “special use” zones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(in more than one state)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Designs by state stakeholders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802 zones in 28 states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Total = 967 zones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for 56 states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and territories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Compare to 125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zones in existing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State Plane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8BE11-FA62-4600-F2E8-8781BB25A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92075"/>
            <a:ext cx="4681728" cy="1096963"/>
          </a:xfrm>
          <a:solidFill>
            <a:schemeClr val="bg1"/>
          </a:solidFill>
        </p:spPr>
        <p:txBody>
          <a:bodyPr tIns="45720" bIns="45720" anchor="t" anchorCtr="0">
            <a:normAutofit/>
          </a:bodyPr>
          <a:lstStyle/>
          <a:p>
            <a:r>
              <a:rPr lang="en-US" sz="3200" b="1">
                <a:latin typeface="+mn-lt"/>
              </a:rPr>
              <a:t>Number of SPCS2022 zones </a:t>
            </a:r>
            <a:r>
              <a:rPr lang="en-US" sz="3200" b="1" i="1">
                <a:latin typeface="+mn-lt"/>
              </a:rPr>
              <a:t>(preliminary)</a:t>
            </a:r>
            <a:endParaRPr lang="en-US" sz="3200" b="1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66C442-6DD5-2A84-CCEA-83402B7CEABB}"/>
              </a:ext>
            </a:extLst>
          </p:cNvPr>
          <p:cNvSpPr/>
          <p:nvPr/>
        </p:nvSpPr>
        <p:spPr>
          <a:xfrm>
            <a:off x="1195082" y="544749"/>
            <a:ext cx="2311414" cy="4948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ABB2F2-0424-AFD0-CBFA-773533413BD3}"/>
              </a:ext>
            </a:extLst>
          </p:cNvPr>
          <p:cNvSpPr/>
          <p:nvPr/>
        </p:nvSpPr>
        <p:spPr>
          <a:xfrm>
            <a:off x="423355" y="3822970"/>
            <a:ext cx="2572764" cy="44297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49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7043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State Plane Coordinate Systems of 1983 and 1927</a:t>
            </a:r>
            <a:endParaRPr/>
          </a:p>
        </p:txBody>
      </p:sp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 t="19925" b="1211"/>
          <a:stretch/>
        </p:blipFill>
        <p:spPr>
          <a:xfrm>
            <a:off x="0" y="1462405"/>
            <a:ext cx="12161520" cy="539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State Plane Coordinate System of 2022</a:t>
            </a:r>
            <a:endParaRPr/>
          </a:p>
        </p:txBody>
      </p:sp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 t="19925" b="1212"/>
          <a:stretch/>
        </p:blipFill>
        <p:spPr>
          <a:xfrm>
            <a:off x="0" y="1463040"/>
            <a:ext cx="12161520" cy="539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3690</TotalTime>
  <Words>1058</Words>
  <Application>Microsoft Office PowerPoint</Application>
  <PresentationFormat>Widescreen</PresentationFormat>
  <Paragraphs>205</Paragraphs>
  <Slides>25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Office Theme</vt:lpstr>
      <vt:lpstr>1_Office Theme</vt:lpstr>
      <vt:lpstr>2_Office Theme</vt:lpstr>
      <vt:lpstr>3_Office Theme</vt:lpstr>
      <vt:lpstr>The Circle is Now Complete</vt:lpstr>
      <vt:lpstr>PowerPoint Presentation</vt:lpstr>
      <vt:lpstr>PowerPoint Presentation</vt:lpstr>
      <vt:lpstr>PowerPoint Presentation</vt:lpstr>
      <vt:lpstr>State Plane Coordinate System of 2022 (SPCS2022)</vt:lpstr>
      <vt:lpstr>SPCS2022 zone layers</vt:lpstr>
      <vt:lpstr>Number of SPCS2022 zones (preliminary)</vt:lpstr>
      <vt:lpstr>State Plane Coordinate Systems of 1983 and 1927</vt:lpstr>
      <vt:lpstr>State Plane Coordinate System of 2022</vt:lpstr>
      <vt:lpstr>SPCS2022 distortion design philosophy</vt:lpstr>
      <vt:lpstr>Linear distortion magnitudes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Burning questions about NSRS Modernization</vt:lpstr>
      <vt:lpstr>Alpha products are NOT final products!</vt:lpstr>
      <vt:lpstr>Alpha SPCS2022 Home</vt:lpstr>
      <vt:lpstr>ArcGIS Online SPCS2022 Experience</vt:lpstr>
      <vt:lpstr>PowerPoint Presentation</vt:lpstr>
      <vt:lpstr>That’s great, but when will SPCS2022 be done?</vt:lpstr>
      <vt:lpstr>Where to learn more…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Brave New Coordinates</dc:title>
  <dc:creator>Karen Martin</dc:creator>
  <cp:lastModifiedBy>Michael Dennis</cp:lastModifiedBy>
  <cp:revision>139</cp:revision>
  <dcterms:created xsi:type="dcterms:W3CDTF">2020-01-16T20:59:07Z</dcterms:created>
  <dcterms:modified xsi:type="dcterms:W3CDTF">2024-06-13T18:18:11Z</dcterms:modified>
</cp:coreProperties>
</file>