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972" r:id="rId2"/>
    <p:sldMasterId id="2147484005" r:id="rId3"/>
    <p:sldMasterId id="2147483996" r:id="rId4"/>
    <p:sldMasterId id="2147484002" r:id="rId5"/>
  </p:sldMasterIdLst>
  <p:notesMasterIdLst>
    <p:notesMasterId r:id="rId18"/>
  </p:notesMasterIdLst>
  <p:sldIdLst>
    <p:sldId id="256" r:id="rId6"/>
    <p:sldId id="2339" r:id="rId7"/>
    <p:sldId id="2340" r:id="rId8"/>
    <p:sldId id="2341" r:id="rId9"/>
    <p:sldId id="2352" r:id="rId10"/>
    <p:sldId id="2062" r:id="rId11"/>
    <p:sldId id="2110" r:id="rId12"/>
    <p:sldId id="2114" r:id="rId13"/>
    <p:sldId id="2353" r:id="rId14"/>
    <p:sldId id="2355" r:id="rId15"/>
    <p:sldId id="2326" r:id="rId16"/>
    <p:sldId id="140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1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000000"/>
    <a:srgbClr val="004F58"/>
    <a:srgbClr val="4A8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4" autoAdjust="0"/>
    <p:restoredTop sz="93099" autoAdjust="0"/>
  </p:normalViewPr>
  <p:slideViewPr>
    <p:cSldViewPr snapToGrid="0" snapToObjects="1">
      <p:cViewPr varScale="1">
        <p:scale>
          <a:sx n="100" d="100"/>
          <a:sy n="100" d="100"/>
        </p:scale>
        <p:origin x="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CB3B-601C-3044-872C-680405EF9CD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7191B-5443-0B49-80DC-518BB88BF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76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EA353-E795-DF47-EF49-A43E59178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6C5054-DF45-326C-87B7-C411AE996C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EFF6A-AA62-7175-F84E-D3B03EB45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82BCA-AF71-98E0-F48E-F2CCFC5AD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06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989C-930E-210C-B934-A6C4E06EE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1D053-715B-93C9-672F-B10ABF1B8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55598-F10B-A0C9-3484-F3D397856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81D20-7F06-78BC-0AD8-C87BB041C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124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9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5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67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1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76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96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4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89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117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59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7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7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6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8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373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Custom 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2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3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8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9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820" r:id="rId2"/>
    <p:sldLayoutId id="2147483824" r:id="rId3"/>
    <p:sldLayoutId id="2147483822" r:id="rId4"/>
    <p:sldLayoutId id="2147483823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8565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54480"/>
            <a:ext cx="1097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25104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6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11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7" r:id="rId1"/>
    <p:sldLayoutId id="2147483999" r:id="rId2"/>
    <p:sldLayoutId id="2147484000" r:id="rId3"/>
    <p:sldLayoutId id="214748400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575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>
            <a:spLocks noGrp="1"/>
          </p:cNvSpPr>
          <p:nvPr>
            <p:ph type="ctrTitle"/>
          </p:nvPr>
        </p:nvSpPr>
        <p:spPr>
          <a:xfrm>
            <a:off x="0" y="2772316"/>
            <a:ext cx="12192000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libri"/>
              <a:buNone/>
            </a:pPr>
            <a:r>
              <a:rPr lang="en-US" sz="5400" dirty="0"/>
              <a:t>A New State Plane Coordinate System</a:t>
            </a:r>
            <a:endParaRPr lang="en-US" sz="5400" i="1" dirty="0"/>
          </a:p>
        </p:txBody>
      </p:sp>
      <p:sp>
        <p:nvSpPr>
          <p:cNvPr id="39" name="Google Shape;39;p1"/>
          <p:cNvSpPr txBox="1">
            <a:spLocks noGrp="1"/>
          </p:cNvSpPr>
          <p:nvPr>
            <p:ph type="subTitle" idx="1"/>
          </p:nvPr>
        </p:nvSpPr>
        <p:spPr>
          <a:xfrm>
            <a:off x="19049" y="3612506"/>
            <a:ext cx="12153902" cy="108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i="1" dirty="0"/>
              <a:t>for the Modernized National Spatial Reference System </a:t>
            </a:r>
            <a:br>
              <a:rPr lang="en-US" sz="3600" b="1" i="1" dirty="0"/>
            </a:br>
            <a:r>
              <a:rPr lang="en-US" sz="3600" b="1" i="1" dirty="0"/>
              <a:t>of the United States</a:t>
            </a:r>
            <a:endParaRPr sz="3600" b="1" dirty="0"/>
          </a:p>
        </p:txBody>
      </p:sp>
      <p:sp>
        <p:nvSpPr>
          <p:cNvPr id="40" name="Google Shape;40;p1"/>
          <p:cNvSpPr txBox="1"/>
          <p:nvPr/>
        </p:nvSpPr>
        <p:spPr>
          <a:xfrm>
            <a:off x="8604771" y="5772447"/>
            <a:ext cx="356818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Michael L. Dennis, PhD, PE, PLS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SPCS2022 Project Manager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"/>
          <p:cNvSpPr txBox="1"/>
          <p:nvPr/>
        </p:nvSpPr>
        <p:spPr>
          <a:xfrm>
            <a:off x="165621" y="5802747"/>
            <a:ext cx="4085366" cy="93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American Geophysical Union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2024 Annual Meeting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Washington DC, December 9-13</a:t>
            </a:r>
            <a:endParaRPr kumimoji="0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blue and black letter g&#10;&#10;Description automatically generated">
            <a:extLst>
              <a:ext uri="{FF2B5EF4-FFF2-40B4-BE49-F238E27FC236}">
                <a16:creationId xmlns:a16="http://schemas.microsoft.com/office/drawing/2014/main" id="{B95F970D-3941-4819-275E-F7A3AA8BD1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0203" y="1461677"/>
            <a:ext cx="2487515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EE8B4-0699-B4E4-926D-D3DABEED4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5042443"/>
            <a:ext cx="13716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94E38-769D-DD4F-EBF8-33A493D9B0D6}"/>
              </a:ext>
            </a:extLst>
          </p:cNvPr>
          <p:cNvSpPr txBox="1"/>
          <p:nvPr/>
        </p:nvSpPr>
        <p:spPr>
          <a:xfrm>
            <a:off x="4614862" y="6336186"/>
            <a:ext cx="296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44546A"/>
                </a:solidFill>
                <a:latin typeface="Calibri"/>
              </a:rPr>
              <a:t>NGS Presentations Library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B0C0-3574-0CF5-5A75-429E92E38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B5E55A-B4FF-9D10-FE7A-675156FB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pic>
        <p:nvPicPr>
          <p:cNvPr id="20" name="Picture 19" descr="A map of the united states">
            <a:extLst>
              <a:ext uri="{FF2B5EF4-FFF2-40B4-BE49-F238E27FC236}">
                <a16:creationId xmlns:a16="http://schemas.microsoft.com/office/drawing/2014/main" id="{98D9F0AA-EB54-7576-CF98-73D7D6CC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97A5A8-1A96-9A0A-F294-0BA232BDA0C0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97E48-67FC-199E-237D-47DC3F4AAB7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±46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70%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-3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6A1A70-E0FD-DE17-2D64-114288DFEAEB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1ACF2-3BE3-180A-947A-772EF8881D84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9A868E-61A4-CB40-6AF3-BD25D5F2EA85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B55AA-8DFE-B735-1474-127E3B7C9F58}"/>
              </a:ext>
            </a:extLst>
          </p:cNvPr>
          <p:cNvSpPr txBox="1"/>
          <p:nvPr/>
        </p:nvSpPr>
        <p:spPr>
          <a:xfrm>
            <a:off x="184826" y="6309360"/>
            <a:ext cx="395854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GREEN:  grid = ground (within ±50 ppm)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B72D7-920C-7073-AC84-8C460844957B}"/>
              </a:ext>
            </a:extLst>
          </p:cNvPr>
          <p:cNvSpPr txBox="1"/>
          <p:nvPr/>
        </p:nvSpPr>
        <p:spPr>
          <a:xfrm>
            <a:off x="184822" y="5486400"/>
            <a:ext cx="3383280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Grid versus ground distance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B0B7D-9FA4-8AB2-231D-249BE8C3FE4C}"/>
              </a:ext>
            </a:extLst>
          </p:cNvPr>
          <p:cNvSpPr txBox="1"/>
          <p:nvPr/>
        </p:nvSpPr>
        <p:spPr>
          <a:xfrm>
            <a:off x="184826" y="57607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BLUE:  grid SHORTER than 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53201-C3DD-3329-78C7-3FBC2B7FF2F1}"/>
              </a:ext>
            </a:extLst>
          </p:cNvPr>
          <p:cNvSpPr txBox="1"/>
          <p:nvPr/>
        </p:nvSpPr>
        <p:spPr>
          <a:xfrm>
            <a:off x="184825" y="60300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RED:  grid LONGER than ground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64F173-01E0-A946-ADFA-9A668C58A2FA}"/>
              </a:ext>
            </a:extLst>
          </p:cNvPr>
          <p:cNvSpPr txBox="1"/>
          <p:nvPr/>
        </p:nvSpPr>
        <p:spPr>
          <a:xfrm>
            <a:off x="8119685" y="2877205"/>
            <a:ext cx="88582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90%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5FB090-676F-4B3A-E814-1D4671A593D3}"/>
              </a:ext>
            </a:extLst>
          </p:cNvPr>
          <p:cNvSpPr txBox="1"/>
          <p:nvPr/>
        </p:nvSpPr>
        <p:spPr>
          <a:xfrm>
            <a:off x="8128958" y="3256568"/>
            <a:ext cx="88582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75%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D78224-C568-EE54-5E74-D33C00D197EA}"/>
              </a:ext>
            </a:extLst>
          </p:cNvPr>
          <p:cNvSpPr txBox="1"/>
          <p:nvPr/>
        </p:nvSpPr>
        <p:spPr>
          <a:xfrm>
            <a:off x="8119684" y="3635931"/>
            <a:ext cx="88582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50%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3F2FEF-08FD-514E-BD83-79C8A4B97FE3}"/>
              </a:ext>
            </a:extLst>
          </p:cNvPr>
          <p:cNvSpPr txBox="1"/>
          <p:nvPr/>
        </p:nvSpPr>
        <p:spPr>
          <a:xfrm>
            <a:off x="7433505" y="2155697"/>
            <a:ext cx="1572004" cy="8653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z="2000" b="1" i="1" dirty="0">
                <a:solidFill>
                  <a:srgbClr val="C00000"/>
                </a:solidFill>
              </a:rPr>
              <a:t>Performance must satisfy at least: </a:t>
            </a:r>
          </a:p>
        </p:txBody>
      </p:sp>
    </p:spTree>
    <p:extLst>
      <p:ext uri="{BB962C8B-B14F-4D97-AF65-F5344CB8AC3E}">
        <p14:creationId xmlns:p14="http://schemas.microsoft.com/office/powerpoint/2010/main" val="18144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13" grpId="0" animBg="1"/>
      <p:bldP spid="14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E5F82-0314-8F7D-635E-CE594C3F0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±159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85%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-75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5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2D32-5F7D-4F87-B057-3BDF81F7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State Plane Coordinate System of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523A-6ED6-430C-9AC8-11BAF88B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986" y="1371600"/>
            <a:ext cx="10227013" cy="4011613"/>
          </a:xfrm>
        </p:spPr>
        <p:txBody>
          <a:bodyPr>
            <a:normAutofit/>
          </a:bodyPr>
          <a:lstStyle/>
          <a:p>
            <a:r>
              <a:rPr lang="en-US" b="1" dirty="0"/>
              <a:t>Third generation of State Plane</a:t>
            </a:r>
          </a:p>
          <a:p>
            <a:pPr lvl="1"/>
            <a:r>
              <a:rPr lang="en-US" dirty="0"/>
              <a:t>Likely most widely used projected coordinate system in United States</a:t>
            </a:r>
          </a:p>
          <a:p>
            <a:pPr lvl="1"/>
            <a:r>
              <a:rPr lang="en-US" dirty="0"/>
              <a:t>SPCS2022 designed to minimize linear distortion at “ground”</a:t>
            </a:r>
          </a:p>
          <a:p>
            <a:pPr lvl="1"/>
            <a:r>
              <a:rPr lang="en-US" dirty="0"/>
              <a:t>Supports use of NSRS in surveying and engineering</a:t>
            </a:r>
          </a:p>
          <a:p>
            <a:r>
              <a:rPr lang="en-US" b="1" dirty="0"/>
              <a:t>SPCS2022 will be released with rollout of Modernized NSRS</a:t>
            </a:r>
          </a:p>
          <a:p>
            <a:pPr lvl="1"/>
            <a:r>
              <a:rPr lang="en-US" dirty="0"/>
              <a:t>Final definitions available in early 2025</a:t>
            </a:r>
            <a:endParaRPr lang="en-US" i="1" dirty="0"/>
          </a:p>
          <a:p>
            <a:pPr lvl="1"/>
            <a:r>
              <a:rPr lang="en-US" dirty="0"/>
              <a:t>Release with “new datums” in 2026</a:t>
            </a:r>
          </a:p>
          <a:p>
            <a:pPr lvl="1"/>
            <a:r>
              <a:rPr lang="en-US" b="1" i="1" dirty="0"/>
              <a:t>A truly customer-driven solution…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EA3F119-C038-6A65-7E9F-E7F8B7C8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89700"/>
            <a:ext cx="2743200" cy="365125"/>
          </a:xfrm>
        </p:spPr>
        <p:txBody>
          <a:bodyPr/>
          <a:lstStyle/>
          <a:p>
            <a:pPr defTabSz="914400">
              <a:defRPr/>
            </a:pPr>
            <a:fld id="{18F78EF0-46D9-49D1-A73D-CC3C5E0924CA}" type="slidenum">
              <a:rPr lang="en-US">
                <a:latin typeface="Calibri"/>
              </a:rPr>
              <a:pPr defTabSz="914400">
                <a:defRPr/>
              </a:pPr>
              <a:t>12</a:t>
            </a:fld>
            <a:endParaRPr lang="en-US" dirty="0"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8228C-8B8E-3328-D72A-80FDD5CA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57" y="5118100"/>
            <a:ext cx="1371600" cy="137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67428A-3101-2204-20A2-DB294DDCEC1B}"/>
              </a:ext>
            </a:extLst>
          </p:cNvPr>
          <p:cNvSpPr txBox="1"/>
          <p:nvPr/>
        </p:nvSpPr>
        <p:spPr>
          <a:xfrm>
            <a:off x="135255" y="1483703"/>
            <a:ext cx="171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</a:rPr>
              <a:t>NGS Presentations Library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DD986-8778-F68A-E480-0CF1723559FA}"/>
              </a:ext>
            </a:extLst>
          </p:cNvPr>
          <p:cNvSpPr txBox="1"/>
          <p:nvPr/>
        </p:nvSpPr>
        <p:spPr>
          <a:xfrm>
            <a:off x="143598" y="4121526"/>
            <a:ext cx="1923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</a:rPr>
              <a:t>Online interactive SPCS2022 maps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C0433-6EB2-1E57-3BE5-7E60255030D0}"/>
              </a:ext>
            </a:extLst>
          </p:cNvPr>
          <p:cNvSpPr/>
          <p:nvPr/>
        </p:nvSpPr>
        <p:spPr>
          <a:xfrm>
            <a:off x="2785141" y="5202951"/>
            <a:ext cx="3672810" cy="9233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Thank you!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3B7C2-65D7-6534-E491-B1D2DBA42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435037"/>
            <a:ext cx="137160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C9CCC4-1E52-FED2-4DD7-3E77CA845E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66CCFF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278106" y="4011613"/>
            <a:ext cx="1923462" cy="2743200"/>
          </a:xfrm>
          <a:prstGeom prst="rect">
            <a:avLst/>
          </a:prstGeom>
          <a:noFill/>
          <a:effectLst>
            <a:outerShdw blurRad="50800" dist="127000" dir="2700000" algn="tl" rotWithShape="0">
              <a:prstClr val="black"/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2C73D8-507E-5DC3-9CEF-C4A7633A92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66CCFF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278106" y="4011613"/>
            <a:ext cx="1923462" cy="2743200"/>
          </a:xfrm>
          <a:prstGeom prst="rect">
            <a:avLst/>
          </a:prstGeom>
          <a:noFill/>
          <a:effectLst>
            <a:outerShdw blurRad="38100" dist="63500" dir="13500000" algn="br" rotWithShape="0">
              <a:srgbClr val="FFFFFF"/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357038-79B7-00D1-9828-3E53CDAF9F28}"/>
              </a:ext>
            </a:extLst>
          </p:cNvPr>
          <p:cNvSpPr txBox="1"/>
          <p:nvPr/>
        </p:nvSpPr>
        <p:spPr>
          <a:xfrm>
            <a:off x="8809735" y="4010740"/>
            <a:ext cx="3251653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prstMaterial="matte">
              <a:bevelT w="82550" h="38100" prst="coolSlant"/>
            </a:sp3d>
          </a:bodyPr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66CCFF">
                    <a:lumMod val="40000"/>
                    <a:lumOff val="60000"/>
                  </a:srgbClr>
                </a:solidFill>
                <a:effectLst>
                  <a:glow rad="228600">
                    <a:srgbClr val="66CCFF">
                      <a:lumMod val="50000"/>
                      <a:alpha val="40000"/>
                    </a:srgbClr>
                  </a:glow>
                </a:effectLst>
                <a:latin typeface="Bauhaus 93" panose="04030905020B02020C02" pitchFamily="82" charset="0"/>
              </a:rPr>
              <a:t>GEODESY</a:t>
            </a:r>
            <a:br>
              <a:rPr lang="en-US" sz="5400" dirty="0">
                <a:ln>
                  <a:solidFill>
                    <a:schemeClr val="tx1"/>
                  </a:solidFill>
                </a:ln>
                <a:solidFill>
                  <a:srgbClr val="66CCFF">
                    <a:lumMod val="40000"/>
                    <a:lumOff val="60000"/>
                  </a:srgbClr>
                </a:solidFill>
                <a:effectLst>
                  <a:glow rad="228600">
                    <a:srgbClr val="66CCFF">
                      <a:lumMod val="50000"/>
                      <a:alpha val="40000"/>
                    </a:srgbClr>
                  </a:glow>
                </a:effectLst>
                <a:latin typeface="Bauhaus 93" panose="04030905020B02020C02" pitchFamily="82" charset="0"/>
              </a:rPr>
            </a:b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66CCFF">
                    <a:lumMod val="40000"/>
                    <a:lumOff val="60000"/>
                  </a:srgbClr>
                </a:solidFill>
                <a:effectLst>
                  <a:glow rad="228600">
                    <a:srgbClr val="66CCFF">
                      <a:lumMod val="50000"/>
                      <a:alpha val="40000"/>
                    </a:srgbClr>
                  </a:glow>
                </a:effectLst>
                <a:latin typeface="Bauhaus 93" panose="04030905020B02020C02" pitchFamily="82" charset="0"/>
              </a:rPr>
              <a:t>for the</a:t>
            </a:r>
            <a:br>
              <a:rPr lang="en-US" sz="5400" dirty="0">
                <a:ln>
                  <a:solidFill>
                    <a:schemeClr val="tx1"/>
                  </a:solidFill>
                </a:ln>
                <a:solidFill>
                  <a:srgbClr val="66CCFF">
                    <a:lumMod val="40000"/>
                    <a:lumOff val="60000"/>
                  </a:srgbClr>
                </a:solidFill>
                <a:effectLst>
                  <a:glow rad="228600">
                    <a:srgbClr val="66CCFF">
                      <a:lumMod val="50000"/>
                      <a:alpha val="40000"/>
                    </a:srgbClr>
                  </a:glow>
                </a:effectLst>
                <a:latin typeface="Bauhaus 93" panose="04030905020B02020C02" pitchFamily="82" charset="0"/>
              </a:rPr>
            </a:b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66CCFF">
                    <a:lumMod val="40000"/>
                    <a:lumOff val="60000"/>
                  </a:srgbClr>
                </a:solidFill>
                <a:effectLst>
                  <a:glow rad="228600">
                    <a:srgbClr val="66CCFF">
                      <a:lumMod val="50000"/>
                      <a:alpha val="40000"/>
                    </a:srgbClr>
                  </a:glow>
                </a:effectLst>
                <a:latin typeface="Bauhaus 93" panose="04030905020B02020C02" pitchFamily="82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22660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State Plane Coordinate System of 2022 (SPCS2022)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39"/>
            <a:ext cx="11247120" cy="56300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Part of modernizing the </a:t>
            </a:r>
            <a:r>
              <a:rPr lang="en-US" b="1" i="1" dirty="0"/>
              <a:t>National Spatial Reference System (NSRS) 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Third generation of State Plane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First in 1930s (SPCS 27), second in 1980s (SPCS 83)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Widely used in surveying, engineering, and GIS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3 </a:t>
            </a:r>
            <a:r>
              <a:rPr lang="en-US" b="1" i="1" dirty="0"/>
              <a:t>conformal </a:t>
            </a:r>
            <a:r>
              <a:rPr lang="en-US" dirty="0"/>
              <a:t>map projection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ellipsoid as SPCS 83 (GRS80)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Same as existing State Plane, </a:t>
            </a:r>
            <a:r>
              <a:rPr lang="en-US" b="1" i="1" dirty="0"/>
              <a:t>but different…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zones, most designed by state stakeholders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Designed to reduce linear distortion at topographic surface </a:t>
            </a:r>
            <a:br>
              <a:rPr lang="en-US" dirty="0"/>
            </a:br>
            <a:r>
              <a:rPr lang="en-US" dirty="0"/>
              <a:t>(i.e., reduce difference between “grid” and “ground” distances)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31002-14DB-9EAB-B52D-985EC9856993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056" y="1643912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CBB8B3-ADA6-13B5-BED4-484383559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156DBF1-39B8-0662-0C02-9653028FF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5137450-061C-6E84-943E-E4D973C77E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0403055-43CA-8006-69A7-81637FC93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3B395-105D-F447-738A-8CEEFF9ED0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570" y="3536545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B22075-C343-85AD-6693-974A6F79DB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97F6C99B-4440-998E-ACD6-DBE2B519E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FEA5F5E5-2E05-BEBD-9C6A-449484AC1D8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47FFC20D-CA28-39E7-2823-FFFA5197C52E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3E0C322-AF80-8856-1EA9-3BCD6AC1DB1F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  <a:sym typeface="Arial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589567F0-6A5B-BC54-7177-51D52C19815C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  <a:sym typeface="Arial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059BB-98D2-3743-367E-A3B6EBA844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39664" y="5136503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AE6878-8C61-0C5D-4BDC-5418F75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21D21C0-21A7-2253-5117-5E4C1F04D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CC3976C1-F58B-C611-4FC5-483A3BDCD124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D2F3D47-48BB-77FB-BC6E-B84F77B53D2F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D5D731-5ECC-7FBE-5DB3-57E30BC2979F}"/>
              </a:ext>
            </a:extLst>
          </p:cNvPr>
          <p:cNvSpPr txBox="1"/>
          <p:nvPr/>
        </p:nvSpPr>
        <p:spPr>
          <a:xfrm>
            <a:off x="9222383" y="3613653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60FDD-D7A1-DD4A-85DC-0EECBEE94F2F}"/>
              </a:ext>
            </a:extLst>
          </p:cNvPr>
          <p:cNvSpPr txBox="1"/>
          <p:nvPr/>
        </p:nvSpPr>
        <p:spPr>
          <a:xfrm>
            <a:off x="9434285" y="495187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Hotine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4A7EC-FA66-AD8B-87DB-13CE5B0E0EFB}"/>
              </a:ext>
            </a:extLst>
          </p:cNvPr>
          <p:cNvSpPr txBox="1"/>
          <p:nvPr/>
        </p:nvSpPr>
        <p:spPr>
          <a:xfrm>
            <a:off x="9609415" y="1872725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  <a:sym typeface="Arial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5713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DD448-7DEE-FEC1-AEF6-17EED4DE9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">
            <a:extLst>
              <a:ext uri="{FF2B5EF4-FFF2-40B4-BE49-F238E27FC236}">
                <a16:creationId xmlns:a16="http://schemas.microsoft.com/office/drawing/2014/main" id="{D3B80C52-12C6-7D72-4036-D1BDB2FC6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91440"/>
            <a:ext cx="9143938" cy="6492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E04A1-D617-ECCF-2EA1-0AE5FB343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BDBA59-6396-AE4A-12D7-0CE3A23823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>
                <a:latin typeface="+mn-lt"/>
              </a:rPr>
              <a:t>SPCS2022 zone layers</a:t>
            </a:r>
            <a:endParaRPr lang="en-US" sz="3200" b="1" i="1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E27DA9D-913B-782D-F243-D6EABA2E225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042285" cy="5394960"/>
          </a:xfrm>
        </p:spPr>
        <p:txBody>
          <a:bodyPr tIns="45720" bIns="45720" numCol="1"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 layers:  </a:t>
            </a:r>
            <a:r>
              <a:rPr lang="en-US" sz="2800" dirty="0"/>
              <a:t>28 states plus Gulf of Mexico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 layers:  </a:t>
            </a:r>
            <a:r>
              <a:rPr lang="en-US" dirty="0"/>
              <a:t>9 </a:t>
            </a:r>
            <a:r>
              <a:rPr lang="en-US" sz="2800" dirty="0"/>
              <a:t>states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dirty="0"/>
              <a:t>Plus 10 special use zones (2 zones overlap 5 states)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i="1" dirty="0"/>
              <a:t>Every state and territory has a statewide zone layer</a:t>
            </a:r>
            <a:endParaRPr lang="en-US" sz="2800" b="1" i="1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862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FF66-8B05-AFDC-7633-66A6CF825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p of the united states">
            <a:extLst>
              <a:ext uri="{FF2B5EF4-FFF2-40B4-BE49-F238E27FC236}">
                <a16:creationId xmlns:a16="http://schemas.microsoft.com/office/drawing/2014/main" id="{08BFD75E-E255-EB0A-8E34-1793A1DD1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91440"/>
            <a:ext cx="8656320" cy="6492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0E298E-E7BB-7180-58C4-940F32CD6872}"/>
              </a:ext>
            </a:extLst>
          </p:cNvPr>
          <p:cNvSpPr/>
          <p:nvPr/>
        </p:nvSpPr>
        <p:spPr>
          <a:xfrm>
            <a:off x="3442996" y="92075"/>
            <a:ext cx="1330172" cy="381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9F91E31-1B85-D37D-324A-5B8E1DC44538}"/>
              </a:ext>
            </a:extLst>
          </p:cNvPr>
          <p:cNvSpPr txBox="1">
            <a:spLocks/>
          </p:cNvSpPr>
          <p:nvPr/>
        </p:nvSpPr>
        <p:spPr>
          <a:xfrm>
            <a:off x="158622" y="1119991"/>
            <a:ext cx="4614546" cy="546368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153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Includes 54 statewide zones…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…and 10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(in more than one state or no state at all)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8</a:t>
            </a:r>
            <a:r>
              <a:rPr lang="en-US" dirty="0">
                <a:solidFill>
                  <a:prstClr val="black"/>
                </a:solidFill>
                <a:latin typeface="Calibri"/>
                <a:sym typeface="Arial"/>
              </a:rPr>
              <a:t>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Total = 972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State Plane (SPCS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83)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F13FA-DB52-1A3B-B380-AE9568BC7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11C941-5A1E-003B-FBE6-76FC1EEA71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5"/>
            <a:ext cx="4681728" cy="1096963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Number of SPCS2022 zones </a:t>
            </a:r>
            <a:r>
              <a:rPr lang="en-US" sz="3200" b="1" i="1" dirty="0">
                <a:latin typeface="+mn-lt"/>
              </a:rPr>
              <a:t>(preliminary)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37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5FD4-4A28-5FFD-5836-896313480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093A9-2896-D72A-D493-1768F59E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25CC80-3E4F-08DC-E807-1B547240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SPCS2022 distortion design philosophy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3F90E-8A08-FA1C-1607-1D5696DD8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734800" cy="5029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minimized at topographic surface (</a:t>
            </a:r>
            <a:r>
              <a:rPr lang="en-US" b="1" i="1" dirty="0"/>
              <a:t>not</a:t>
            </a:r>
            <a:r>
              <a:rPr lang="en-US" dirty="0"/>
              <a:t> ellipsoid surface)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Purpose:  </a:t>
            </a:r>
            <a:r>
              <a:rPr lang="en-US" dirty="0"/>
              <a:t>reduce difference between projected “grid” and actual “ground” distances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Population distribution also taken into account in NGS designs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is linear distortion?</a:t>
            </a:r>
          </a:p>
          <a:p>
            <a:pPr>
              <a:lnSpc>
                <a:spcPct val="100000"/>
              </a:lnSpc>
            </a:pPr>
            <a:endParaRPr lang="en-US" sz="2000" b="1" dirty="0"/>
          </a:p>
          <a:p>
            <a:pPr marL="0" indent="0">
              <a:lnSpc>
                <a:spcPct val="100000"/>
              </a:lnSpc>
              <a:buNone/>
            </a:pPr>
            <a:endParaRPr lang="en-US" sz="2000" b="1" dirty="0"/>
          </a:p>
          <a:p>
            <a:pPr marL="0" indent="0">
              <a:lnSpc>
                <a:spcPct val="100000"/>
              </a:lnSpc>
              <a:buNone/>
            </a:pPr>
            <a:endParaRPr lang="en-US" sz="2000" b="1" dirty="0"/>
          </a:p>
          <a:p>
            <a:pPr lvl="1">
              <a:lnSpc>
                <a:spcPct val="100000"/>
              </a:lnSpc>
            </a:pPr>
            <a:r>
              <a:rPr lang="en-US" dirty="0"/>
              <a:t>Map projection “scale error” at topographic surface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Unique (i.e., same in every direction) only for </a:t>
            </a:r>
            <a:r>
              <a:rPr lang="en-US" b="1" i="1" dirty="0"/>
              <a:t>conformal </a:t>
            </a:r>
            <a:r>
              <a:rPr lang="en-US" dirty="0"/>
              <a:t>projections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Given here in </a:t>
            </a:r>
            <a:r>
              <a:rPr lang="en-US" b="1" dirty="0"/>
              <a:t>parts per million </a:t>
            </a:r>
            <a:r>
              <a:rPr lang="en-US" dirty="0"/>
              <a:t>(ppm) = mm of distortion per km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BCD557-E088-B3CE-623E-00043B56A9CC}"/>
              </a:ext>
            </a:extLst>
          </p:cNvPr>
          <p:cNvGraphicFramePr>
            <a:graphicFrameLocks noGrp="1"/>
          </p:cNvGraphicFramePr>
          <p:nvPr/>
        </p:nvGraphicFramePr>
        <p:xfrm>
          <a:off x="1055666" y="3347642"/>
          <a:ext cx="797179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499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412376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  <a:gridCol w="5602941">
                  <a:extLst>
                    <a:ext uri="{9D8B030D-6E8A-4147-A177-3AD203B41FA5}">
                      <a16:colId xmlns:a16="http://schemas.microsoft.com/office/drawing/2014/main" val="3839775427"/>
                    </a:ext>
                  </a:extLst>
                </a:gridCol>
                <a:gridCol w="259977">
                  <a:extLst>
                    <a:ext uri="{9D8B030D-6E8A-4147-A177-3AD203B41FA5}">
                      <a16:colId xmlns:a16="http://schemas.microsoft.com/office/drawing/2014/main" val="703380171"/>
                    </a:ext>
                  </a:extLst>
                </a:gridCol>
              </a:tblGrid>
              <a:tr h="189185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Linear distortion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Projected minus 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dirty="0">
                          <a:solidFill>
                            <a:srgbClr val="C00000"/>
                          </a:solidFill>
                        </a:rPr>
                        <a:t>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017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C3411F3-BC06-0A30-8629-7845E763BB54}"/>
              </a:ext>
            </a:extLst>
          </p:cNvPr>
          <p:cNvGraphicFramePr>
            <a:graphicFrameLocks noGrp="1"/>
          </p:cNvGraphicFramePr>
          <p:nvPr/>
        </p:nvGraphicFramePr>
        <p:xfrm>
          <a:off x="9027458" y="3347642"/>
          <a:ext cx="2266355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66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1903689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i="1" dirty="0">
                          <a:solidFill>
                            <a:srgbClr val="C00000"/>
                          </a:solidFill>
                        </a:rPr>
                        <a:t>Combined factor</a:t>
                      </a:r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 - 1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9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6270795F-61A2-7B80-BA79-472537A1F0D9}"/>
                  </a:ext>
                </a:extLst>
              </p:cNvPr>
              <p:cNvSpPr txBox="1"/>
              <p:nvPr/>
            </p:nvSpPr>
            <p:spPr bwMode="auto">
              <a:xfrm>
                <a:off x="3826639" y="2056975"/>
                <a:ext cx="3261454" cy="908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6270795F-61A2-7B80-BA79-472537A1F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6639" y="2056975"/>
                <a:ext cx="3261454" cy="9080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8C19F7-9E94-313A-59AF-5678F8C7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48748A-BB69-A154-99F3-E1F5E4BF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projection linear distortion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0F385FB-3E66-F5B2-9566-52481E311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Distortion at a point computed as:</a:t>
                </a:r>
              </a:p>
              <a:p>
                <a:endParaRPr lang="en-US" dirty="0"/>
              </a:p>
              <a:p>
                <a:pPr lvl="1">
                  <a:spcBef>
                    <a:spcPts val="1000"/>
                  </a:spcBef>
                </a:pPr>
                <a:endParaRPr lang="en-US" dirty="0"/>
              </a:p>
              <a:p>
                <a:pPr lvl="1">
                  <a:spcBef>
                    <a:spcPts val="1000"/>
                  </a:spcBef>
                </a:pPr>
                <a:r>
                  <a:rPr lang="en-US" dirty="0"/>
                  <a:t>where 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dirty="0"/>
                  <a:t> = grid point scale factor (distortion due to Earth curvature)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400" dirty="0"/>
                  <a:t> = ellipsoid height of point (distortion due to height)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/>
                  <a:t> = Earth geometric mean radius curvature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&lt; 0 </a:t>
                </a:r>
                <a:r>
                  <a:rPr lang="en-US" dirty="0">
                    <a:sym typeface="Wingdings" panose="05000000000000000000" pitchFamily="2" charset="2"/>
                  </a:rPr>
                  <a:t> projected (grid) distance </a:t>
                </a:r>
                <a:r>
                  <a:rPr lang="en-US" b="1" i="1" dirty="0">
                    <a:sym typeface="Wingdings" panose="05000000000000000000" pitchFamily="2" charset="2"/>
                  </a:rPr>
                  <a:t>shorter</a:t>
                </a:r>
                <a:r>
                  <a:rPr lang="en-US" dirty="0">
                    <a:sym typeface="Wingdings" panose="05000000000000000000" pitchFamily="2" charset="2"/>
                  </a:rPr>
                  <a:t> than true horizontal “ground” distance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&gt; 0 </a:t>
                </a:r>
                <a:r>
                  <a:rPr lang="en-US" dirty="0">
                    <a:sym typeface="Wingdings" panose="05000000000000000000" pitchFamily="2" charset="2"/>
                  </a:rPr>
                  <a:t> projected (grid) distance </a:t>
                </a:r>
                <a:r>
                  <a:rPr lang="en-US" b="1" i="1" dirty="0">
                    <a:sym typeface="Wingdings" panose="05000000000000000000" pitchFamily="2" charset="2"/>
                  </a:rPr>
                  <a:t>longer</a:t>
                </a:r>
                <a:r>
                  <a:rPr lang="en-US" dirty="0">
                    <a:sym typeface="Wingdings" panose="05000000000000000000" pitchFamily="2" charset="2"/>
                  </a:rPr>
                  <a:t> than true horizontal “ground” distance</a:t>
                </a:r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C0F385FB-3E66-F5B2-9566-52481E311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76" t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1">
            <a:extLst>
              <a:ext uri="{FF2B5EF4-FFF2-40B4-BE49-F238E27FC236}">
                <a16:creationId xmlns:a16="http://schemas.microsoft.com/office/drawing/2014/main" id="{234093D4-21A0-63FD-9317-0E9A9E1F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105" y="2726329"/>
            <a:ext cx="33071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Height (“elevation”)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C055D226-172D-9B88-0FB5-A1F30D6A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272" y="2278296"/>
            <a:ext cx="346292" cy="544358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7C57BA77-EE35-B2AF-C5D7-BFE91F517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317" y="1888527"/>
            <a:ext cx="27197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Grid point scale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B88027F6-D88F-C50B-0B07-282EA1BE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5903" y="2047450"/>
            <a:ext cx="1041706" cy="1078989"/>
          </a:xfrm>
          <a:prstGeom prst="ellipse">
            <a:avLst/>
          </a:prstGeom>
          <a:noFill/>
          <a:ln w="31750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CD94D39F-057C-62AA-0F14-5E3BB5EFA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062" y="1888527"/>
            <a:ext cx="1595043" cy="1344704"/>
          </a:xfrm>
          <a:prstGeom prst="ellips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7D54E8E9-37DF-66D6-0968-3D3C34366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777" y="1699858"/>
            <a:ext cx="26874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Combined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/>
          <p:cNvSpPr/>
          <p:nvPr/>
        </p:nvSpPr>
        <p:spPr>
          <a:xfrm>
            <a:off x="3766954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4" y="2250636"/>
            <a:ext cx="2094970" cy="596615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 flipH="1">
            <a:off x="6094414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cxnSpLocks/>
            <a:endCxn id="413701" idx="2"/>
          </p:cNvCxnSpPr>
          <p:nvPr/>
        </p:nvCxnSpPr>
        <p:spPr>
          <a:xfrm flipH="1">
            <a:off x="6094414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cxnSpLocks/>
            <a:stCxn id="413701" idx="2"/>
          </p:cNvCxnSpPr>
          <p:nvPr/>
        </p:nvCxnSpPr>
        <p:spPr>
          <a:xfrm flipV="1">
            <a:off x="6094414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8" name="Text Box 12"/>
          <p:cNvSpPr txBox="1">
            <a:spLocks noChangeArrowheads="1"/>
          </p:cNvSpPr>
          <p:nvPr/>
        </p:nvSpPr>
        <p:spPr bwMode="auto">
          <a:xfrm>
            <a:off x="8362505" y="5315658"/>
            <a:ext cx="228215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1 and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δ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0)</a:t>
            </a:r>
          </a:p>
        </p:txBody>
      </p:sp>
      <p:sp>
        <p:nvSpPr>
          <p:cNvPr id="413710" name="Text Box 14"/>
          <p:cNvSpPr txBox="1">
            <a:spLocks noChangeArrowheads="1"/>
          </p:cNvSpPr>
          <p:nvPr/>
        </p:nvSpPr>
        <p:spPr bwMode="auto">
          <a:xfrm>
            <a:off x="8358740" y="2366607"/>
            <a:ext cx="2309261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&gt; 1 and </a:t>
            </a:r>
            <a:r>
              <a:rPr kumimoji="0" lang="el-G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δ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&lt; 0)</a:t>
            </a: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5297413" y="812790"/>
            <a:ext cx="16002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0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1)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2" name="Line 6"/>
          <p:cNvSpPr>
            <a:spLocks noChangeShapeType="1"/>
          </p:cNvSpPr>
          <p:nvPr/>
        </p:nvSpPr>
        <p:spPr bwMode="auto">
          <a:xfrm flipV="1">
            <a:off x="1463040" y="3455198"/>
            <a:ext cx="92354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9104093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6907937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c 112"/>
          <p:cNvSpPr/>
          <p:nvPr/>
        </p:nvSpPr>
        <p:spPr>
          <a:xfrm rot="540000">
            <a:off x="689414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Arc 113"/>
          <p:cNvSpPr/>
          <p:nvPr/>
        </p:nvSpPr>
        <p:spPr>
          <a:xfrm rot="1980000">
            <a:off x="575732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Text Box 12"/>
          <p:cNvSpPr txBox="1">
            <a:spLocks noChangeArrowheads="1"/>
          </p:cNvSpPr>
          <p:nvPr/>
        </p:nvSpPr>
        <p:spPr bwMode="auto">
          <a:xfrm>
            <a:off x="96264" y="4178801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7018629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1234489" y="4479593"/>
            <a:ext cx="566723" cy="32334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8" name="Line 17"/>
          <p:cNvSpPr>
            <a:spLocks noChangeShapeType="1"/>
          </p:cNvSpPr>
          <p:nvPr/>
        </p:nvSpPr>
        <p:spPr bwMode="auto">
          <a:xfrm flipH="1" flipV="1">
            <a:off x="7330438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6096000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Arc 56"/>
          <p:cNvSpPr/>
          <p:nvPr/>
        </p:nvSpPr>
        <p:spPr>
          <a:xfrm rot="540000">
            <a:off x="833593" y="1915460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3753579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5271114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7041792" y="1239646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9547235" y="3687769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620453" y="1187323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83" name="Left Brace 82"/>
          <p:cNvSpPr/>
          <p:nvPr/>
        </p:nvSpPr>
        <p:spPr>
          <a:xfrm>
            <a:off x="8446372" y="1187323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30187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ellipsoid surface</a:t>
            </a: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BE307AD-6D50-49C8-95B9-D62D437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0402"/>
            <a:ext cx="2425836" cy="73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24A87447-AE51-4447-955F-373235CCD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091" y="4244313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F16FFB-C332-4013-810C-6DA7EA350B14}"/>
                  </a:ext>
                </a:extLst>
              </p:cNvPr>
              <p:cNvSpPr txBox="1"/>
              <p:nvPr/>
            </p:nvSpPr>
            <p:spPr>
              <a:xfrm>
                <a:off x="3298007" y="5673444"/>
                <a:ext cx="2207049" cy="43088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4">
                    <a:lumMod val="1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𝜹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𝒌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−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F16FFB-C332-4013-810C-6DA7EA350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007" y="5673444"/>
                <a:ext cx="2207049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4">
                    <a:lumMod val="1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C927F14A-3974-427E-8485-F0ECAE4A84E2}"/>
              </a:ext>
            </a:extLst>
          </p:cNvPr>
          <p:cNvSpPr/>
          <p:nvPr/>
        </p:nvSpPr>
        <p:spPr>
          <a:xfrm>
            <a:off x="5597238" y="1315547"/>
            <a:ext cx="1005840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6A7D68F-6F60-FFB1-CE07-64B32A55A9B0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4BD413B2-2BAB-F931-71EB-99F713A20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7" y="1561643"/>
            <a:ext cx="3956085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k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0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= scale on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projection 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LCC:  central parallel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TM:  central meridian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OM:  skew axis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13708" grpId="0"/>
      <p:bldP spid="413710" grpId="0"/>
      <p:bldP spid="413725" grpId="0"/>
      <p:bldP spid="113" grpId="0" animBg="1"/>
      <p:bldP spid="114" grpId="0" animBg="1"/>
      <p:bldP spid="143" grpId="0"/>
      <p:bldP spid="118" grpId="0" animBg="1"/>
      <p:bldP spid="413706" grpId="0" animBg="1"/>
      <p:bldP spid="57" grpId="0" animBg="1"/>
      <p:bldP spid="74" grpId="0"/>
      <p:bldP spid="75" grpId="0" animBg="1"/>
      <p:bldP spid="76" grpId="0"/>
      <p:bldP spid="79" grpId="0"/>
      <p:bldP spid="81" grpId="0"/>
      <p:bldP spid="83" grpId="0" animBg="1"/>
      <p:bldP spid="56" grpId="0"/>
      <p:bldP spid="43" grpId="0" animBg="1"/>
      <p:bldP spid="5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6094415" y="2154127"/>
            <a:ext cx="852015" cy="6699739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3800806" y="3000759"/>
            <a:ext cx="2293609" cy="5853106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454411" y="1532718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Changing projection axis to reduce distortion variation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4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19392">
                <a:off x="1634678" y="2755673"/>
                <a:ext cx="3107628" cy="74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Non-intersecting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8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ＭＳ Ｐゴシック" charset="0"/>
                    <a:cs typeface="Arial" pitchFamily="34" charset="0"/>
                  </a:rPr>
                  <a:t> &gt; 1)</a:t>
                </a:r>
              </a:p>
            </p:txBody>
          </p:sp>
        </mc:Choice>
        <mc:Fallback xmlns="">
          <p:sp>
            <p:nvSpPr>
              <p:cNvPr id="71" name="Text Box 12">
                <a:extLst>
                  <a:ext uri="{FF2B5EF4-FFF2-40B4-BE49-F238E27FC236}">
                    <a16:creationId xmlns:a16="http://schemas.microsoft.com/office/drawing/2014/main" id="{63E3B856-8109-414A-BC30-9F419DD9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0719392">
                <a:off x="1634678" y="2755673"/>
                <a:ext cx="3107628" cy="744563"/>
              </a:xfrm>
              <a:prstGeom prst="rect">
                <a:avLst/>
              </a:prstGeom>
              <a:blipFill>
                <a:blip r:embed="rId3"/>
                <a:stretch>
                  <a:fillRect l="-1143" b="-483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17" y="4442862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9818" y="4751631"/>
            <a:ext cx="435385" cy="25610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6713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9FC12D-841F-42EB-AB85-0F3B4C2F4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0740" y="2075732"/>
            <a:ext cx="1785260" cy="6801906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6106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5713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5186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4598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3850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389B2D5D-D597-4800-ACFF-D9DA48FA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901" y="2581050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E7B05B9B-AA7D-44B2-937D-3254F7506B26}"/>
              </a:ext>
            </a:extLst>
          </p:cNvPr>
          <p:cNvSpPr/>
          <p:nvPr/>
        </p:nvSpPr>
        <p:spPr>
          <a:xfrm rot="11228406">
            <a:off x="6926962" y="2160444"/>
            <a:ext cx="182880" cy="1302052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AC61DD79-0504-4C45-9594-FD65A541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269" y="3276678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BCC915FF-F100-4FF7-9164-FC473E710C7D}"/>
              </a:ext>
            </a:extLst>
          </p:cNvPr>
          <p:cNvSpPr/>
          <p:nvPr/>
        </p:nvSpPr>
        <p:spPr>
          <a:xfrm rot="20315972">
            <a:off x="3716220" y="3012824"/>
            <a:ext cx="182880" cy="84001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451" y="1333701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many points</a:t>
            </a:r>
          </a:p>
        </p:txBody>
      </p:sp>
      <p:sp>
        <p:nvSpPr>
          <p:cNvPr id="62" name="Text Box 12">
            <a:extLst>
              <a:ext uri="{FF2B5EF4-FFF2-40B4-BE49-F238E27FC236}">
                <a16:creationId xmlns:a16="http://schemas.microsoft.com/office/drawing/2014/main" id="{121B9F3B-F585-469D-91CA-FCE612F3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698" y="2037021"/>
            <a:ext cx="218626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Ellipsoid height of surface not constant: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≠ h</a:t>
            </a:r>
            <a:r>
              <a:rPr kumimoji="0" lang="en-US" sz="2800" b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7526012-B846-C084-38F7-7A032E6AAA99}"/>
              </a:ext>
            </a:extLst>
          </p:cNvPr>
          <p:cNvSpPr txBox="1">
            <a:spLocks/>
          </p:cNvSpPr>
          <p:nvPr/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7F9B585E-62E4-7F6D-C292-68A6179B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62" y="1100142"/>
            <a:ext cx="345739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SPCS2022 (minimizes distortion with respect to topography)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74D6DB-FD9A-821B-B1AE-7CAD6485B2EF}"/>
                  </a:ext>
                </a:extLst>
              </p:cNvPr>
              <p:cNvSpPr txBox="1"/>
              <p:nvPr/>
            </p:nvSpPr>
            <p:spPr>
              <a:xfrm>
                <a:off x="7851271" y="5000348"/>
                <a:ext cx="3017172" cy="9742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4">
                    <a:lumMod val="1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𝜹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𝒌</m:t>
                      </m:r>
                      <m:d>
                        <m:d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</m:num>
                            <m:den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𝒉</m:t>
                              </m:r>
                            </m:den>
                          </m:f>
                        </m:e>
                      </m:d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74D6DB-FD9A-821B-B1AE-7CAD6485B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271" y="5000348"/>
                <a:ext cx="3017172" cy="9742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4">
                    <a:lumMod val="1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2">
            <a:extLst>
              <a:ext uri="{FF2B5EF4-FFF2-40B4-BE49-F238E27FC236}">
                <a16:creationId xmlns:a16="http://schemas.microsoft.com/office/drawing/2014/main" id="{466171D3-CE25-FB2B-6FDD-6A0062A2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128" y="5895264"/>
            <a:ext cx="550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</a:t>
            </a:r>
            <a:r>
              <a:rPr kumimoji="0" lang="en-US" sz="2800" b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F4C8806-D6F6-0D33-3F90-B8A7E8EBD99D}"/>
              </a:ext>
            </a:extLst>
          </p:cNvPr>
          <p:cNvSpPr/>
          <p:nvPr/>
        </p:nvSpPr>
        <p:spPr>
          <a:xfrm rot="11229611">
            <a:off x="6512909" y="3447129"/>
            <a:ext cx="182880" cy="5394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59C254DE-5DE2-F8D0-61D5-4C7ABFC74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552" y="6107459"/>
            <a:ext cx="550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</a:t>
            </a:r>
            <a:r>
              <a:rPr kumimoji="0" lang="en-US" sz="2800" b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A35E446E-0DCA-4A98-9E6F-DDC950F8B40A}"/>
              </a:ext>
            </a:extLst>
          </p:cNvPr>
          <p:cNvSpPr/>
          <p:nvPr/>
        </p:nvSpPr>
        <p:spPr>
          <a:xfrm rot="20316347">
            <a:off x="4863484" y="3645658"/>
            <a:ext cx="182880" cy="5394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25" grpId="0"/>
      <p:bldP spid="70" grpId="0" animBg="1"/>
      <p:bldP spid="71" grpId="0"/>
      <p:bldP spid="46" grpId="0" animBg="1"/>
      <p:bldP spid="2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2" grpId="0"/>
      <p:bldP spid="48" grpId="0" animBg="1"/>
      <p:bldP spid="49" grpId="0"/>
      <p:bldP spid="57" grpId="0" animBg="1"/>
      <p:bldP spid="60" grpId="0"/>
      <p:bldP spid="62" grpId="0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600"/>
                <a:buFont typeface="Calibri"/>
                <a:buNone/>
                <a:tabLst/>
                <a:defRPr/>
              </a:pPr>
              <a:t>9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b="1"/>
              <a:t>Linear distortion magnitudes</a:t>
            </a:r>
            <a:endParaRPr/>
          </a:p>
        </p:txBody>
      </p:sp>
      <p:graphicFrame>
        <p:nvGraphicFramePr>
          <p:cNvPr id="3" name="Google Shape;147;p9">
            <a:extLst>
              <a:ext uri="{FF2B5EF4-FFF2-40B4-BE49-F238E27FC236}">
                <a16:creationId xmlns:a16="http://schemas.microsoft.com/office/drawing/2014/main" id="{2690D74C-BD7A-5D50-D467-4DD9A124C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512105"/>
              </p:ext>
            </p:extLst>
          </p:nvPr>
        </p:nvGraphicFramePr>
        <p:xfrm>
          <a:off x="457200" y="1534803"/>
          <a:ext cx="11247150" cy="426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4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Parts per million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Centimeters per kilometer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Feet </a:t>
                      </a:r>
                      <a:br>
                        <a:rPr lang="en-US" sz="2000" b="1" u="none" strike="noStrike" cap="none" dirty="0"/>
                      </a:br>
                      <a:r>
                        <a:rPr lang="en-US" sz="2000" b="1" u="none" strike="noStrike" cap="none" dirty="0"/>
                        <a:t>per mile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Dimensionless ratio</a:t>
                      </a:r>
                      <a:endParaRPr sz="12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Examples</a:t>
                      </a:r>
                      <a:endParaRPr sz="12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20 ppm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2 cm/km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0.11 ft/mile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/>
                        <a:t>1:50,000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Typical “low distortion projection” limit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50 ppm 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5 cm/km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0.26 ft/mile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/>
                        <a:t>1:20,000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/>
                        <a:t>Minimum distortion for designs by NGS</a:t>
                      </a:r>
                      <a:endParaRPr sz="1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/>
                        <a:t>100 ppm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10 cm/km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0.53 ft/mile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1:10,000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Historic State Plane distortion design limit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/>
                        <a:t>400 ppm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/>
                        <a:t>40 cm/km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/>
                        <a:t>2.11 ft/mile</a:t>
                      </a: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1:2,500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/>
                        <a:t>UTM distortion design limit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8" name="Google Shape;148;p9"/>
          <p:cNvSpPr/>
          <p:nvPr/>
        </p:nvSpPr>
        <p:spPr>
          <a:xfrm>
            <a:off x="457200" y="3230216"/>
            <a:ext cx="11247122" cy="860207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9637</TotalTime>
  <Words>985</Words>
  <Application>Microsoft Office PowerPoint</Application>
  <PresentationFormat>Widescreen</PresentationFormat>
  <Paragraphs>184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Bauhaus 93</vt:lpstr>
      <vt:lpstr>Calibri</vt:lpstr>
      <vt:lpstr>Cambria Math</vt:lpstr>
      <vt:lpstr>Times New Roman</vt:lpstr>
      <vt:lpstr>Verdana</vt:lpstr>
      <vt:lpstr>Wingdings</vt:lpstr>
      <vt:lpstr>Office Theme</vt:lpstr>
      <vt:lpstr>5_Globe</vt:lpstr>
      <vt:lpstr>1_Globe</vt:lpstr>
      <vt:lpstr>1_Office Theme</vt:lpstr>
      <vt:lpstr>2_Office Theme</vt:lpstr>
      <vt:lpstr>A New State Plane Coordinate System</vt:lpstr>
      <vt:lpstr>State Plane Coordinate System of 2022 (SPCS2022)</vt:lpstr>
      <vt:lpstr>SPCS2022 zone layers</vt:lpstr>
      <vt:lpstr>Number of SPCS2022 zones (preliminary)</vt:lpstr>
      <vt:lpstr>SPCS2022 distortion design philosophy</vt:lpstr>
      <vt:lpstr>Map projection linear distortion</vt:lpstr>
      <vt:lpstr>PowerPoint Presentation</vt:lpstr>
      <vt:lpstr>PowerPoint Presentation</vt:lpstr>
      <vt:lpstr>Linear distortion magnitudes</vt:lpstr>
      <vt:lpstr>PowerPoint Presentation</vt:lpstr>
      <vt:lpstr>PowerPoint Presentation</vt:lpstr>
      <vt:lpstr>State Plane Coordinate System of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Martin</dc:creator>
  <cp:lastModifiedBy>Michael Dennis</cp:lastModifiedBy>
  <cp:revision>414</cp:revision>
  <dcterms:created xsi:type="dcterms:W3CDTF">2020-01-16T20:59:07Z</dcterms:created>
  <dcterms:modified xsi:type="dcterms:W3CDTF">2024-12-07T05:05:32Z</dcterms:modified>
</cp:coreProperties>
</file>