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81" r:id="rId3"/>
    <p:sldId id="321" r:id="rId4"/>
    <p:sldId id="318" r:id="rId5"/>
    <p:sldId id="280" r:id="rId6"/>
    <p:sldId id="258" r:id="rId7"/>
    <p:sldId id="259" r:id="rId8"/>
    <p:sldId id="260" r:id="rId9"/>
    <p:sldId id="262" r:id="rId10"/>
    <p:sldId id="261" r:id="rId11"/>
    <p:sldId id="285" r:id="rId12"/>
    <p:sldId id="287" r:id="rId13"/>
    <p:sldId id="263" r:id="rId14"/>
    <p:sldId id="296" r:id="rId15"/>
    <p:sldId id="269" r:id="rId16"/>
    <p:sldId id="274" r:id="rId17"/>
    <p:sldId id="319" r:id="rId18"/>
    <p:sldId id="268" r:id="rId19"/>
    <p:sldId id="320" r:id="rId20"/>
    <p:sldId id="271" r:id="rId21"/>
    <p:sldId id="272" r:id="rId22"/>
    <p:sldId id="273" r:id="rId23"/>
    <p:sldId id="295" r:id="rId24"/>
    <p:sldId id="275" r:id="rId25"/>
    <p:sldId id="317" r:id="rId26"/>
    <p:sldId id="309" r:id="rId27"/>
    <p:sldId id="303" r:id="rId28"/>
    <p:sldId id="279" r:id="rId29"/>
    <p:sldId id="282" r:id="rId3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9B1113"/>
    <a:srgbClr val="17375E"/>
    <a:srgbClr val="DFE9F3"/>
    <a:srgbClr val="9C9C9C"/>
    <a:srgbClr val="455569"/>
    <a:srgbClr val="2C4B6F"/>
    <a:srgbClr val="556F8D"/>
    <a:srgbClr val="E5EEF6"/>
    <a:srgbClr val="9907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44" autoAdjust="0"/>
  </p:normalViewPr>
  <p:slideViewPr>
    <p:cSldViewPr snapToGrid="0">
      <p:cViewPr varScale="1">
        <p:scale>
          <a:sx n="119" d="100"/>
          <a:sy n="119" d="100"/>
        </p:scale>
        <p:origin x="1296" y="108"/>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108758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368594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a:t>
            </a:r>
            <a:r>
              <a:rPr lang="en-US" baseline="0" dirty="0" smtClean="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Experimental Geoid Models</a:t>
            </a:r>
          </a:p>
          <a:p>
            <a:r>
              <a:rPr lang="en-US" dirty="0" smtClean="0">
                <a:hlinkClick r:id="rId3"/>
              </a:rPr>
              <a:t>https://beta.ngs.noaa.gov/GEOID/xGEOID20/</a:t>
            </a:r>
            <a:endParaRPr lang="en-US" dirty="0" smtClean="0"/>
          </a:p>
          <a:p>
            <a:endParaRPr lang="en-US" dirty="0" smtClean="0"/>
          </a:p>
          <a:p>
            <a:endParaRPr lang="en-US" dirty="0" smtClean="0"/>
          </a:p>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463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1191438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San Joaquin Subsidence article</a:t>
            </a:r>
          </a:p>
          <a:p>
            <a:r>
              <a:rPr lang="en-US" dirty="0" smtClean="0"/>
              <a:t>http://www.digitaljournal.com/tech-and-science/technology/sinking-san-joaquin-valley-of-california-seen-from-space/article/487393</a:t>
            </a:r>
          </a:p>
          <a:p>
            <a:endParaRPr lang="en-US" dirty="0" smtClean="0"/>
          </a:p>
          <a:p>
            <a:r>
              <a:rPr lang="en-US" dirty="0" smtClean="0"/>
              <a:t>Hudson Bay Uplift article</a:t>
            </a:r>
          </a:p>
          <a:p>
            <a:r>
              <a:rPr lang="en-US" dirty="0" smtClean="0"/>
              <a:t>https://www.researchgate.net/figure/Contour-map-of-observed-CBN-vertical-rates-Preliminary-results-from-the-combination-of_fig3_286867540</a:t>
            </a:r>
          </a:p>
          <a:p>
            <a:endParaRPr lang="en-US" dirty="0" smtClean="0"/>
          </a:p>
          <a:p>
            <a:r>
              <a:rPr lang="en-US" dirty="0" smtClean="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China Lake Earthquake</a:t>
            </a:r>
          </a:p>
          <a:p>
            <a:r>
              <a:rPr lang="en-US" dirty="0" smtClean="0">
                <a:hlinkClick r:id="rId3"/>
              </a:rPr>
              <a:t>https://www.usgs.gov/news/update-magnitude-71-earthquake-southern-california?qt-news_science_products=7#qt-news_science_products</a:t>
            </a:r>
            <a:endParaRPr lang="en-US" dirty="0" smtClean="0"/>
          </a:p>
          <a:p>
            <a:endParaRPr lang="en-US" dirty="0" smtClean="0"/>
          </a:p>
          <a:p>
            <a:r>
              <a:rPr lang="en-US" dirty="0" smtClean="0"/>
              <a:t>Puerto Rico Earthquake</a:t>
            </a:r>
          </a:p>
          <a:p>
            <a:r>
              <a:rPr lang="en-US" dirty="0" smtClean="0">
                <a:hlinkClick r:id="rId4"/>
              </a:rPr>
              <a:t>https://cunycis.maps.arcgis.com/apps/webappviewer/index.html?id=5f516f41baa84f9ba9e8207c2005ee4d</a:t>
            </a:r>
            <a:endParaRPr lang="en-US" dirty="0" smtClean="0"/>
          </a:p>
          <a:p>
            <a:endParaRPr lang="en-US" dirty="0" smtClean="0"/>
          </a:p>
          <a:p>
            <a:r>
              <a:rPr lang="en-US" dirty="0" smtClean="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(2018)</a:t>
            </a:r>
          </a:p>
          <a:p>
            <a:r>
              <a:rPr lang="en-US" dirty="0" smtClean="0"/>
              <a:t>https://geodesy.noaa.gov/GPSonBM/webmap/</a:t>
            </a:r>
          </a:p>
          <a:p>
            <a:endParaRPr lang="en-US" dirty="0" smtClean="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smtClean="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Models</a:t>
            </a:r>
            <a:r>
              <a:rPr lang="en-US" baseline="0" dirty="0" smtClean="0"/>
              <a:t> are used to simplify complex phenomena for humans and computers to understand and perform calculations and analysis.</a:t>
            </a:r>
            <a:endParaRPr lang="en-US" dirty="0" smtClean="0"/>
          </a:p>
          <a:p>
            <a:r>
              <a:rPr lang="en-US" dirty="0" smtClean="0"/>
              <a:t>The geoid is an approximation of sea level and used to calculate</a:t>
            </a:r>
            <a:r>
              <a:rPr lang="en-US" baseline="0" dirty="0" smtClean="0"/>
              <a:t> elevations (</a:t>
            </a:r>
            <a:r>
              <a:rPr lang="en-US" baseline="0" dirty="0" err="1" smtClean="0"/>
              <a:t>orthometric</a:t>
            </a:r>
            <a:r>
              <a:rPr lang="en-US" baseline="0" dirty="0" smtClean="0"/>
              <a:t> heights) above this “sea level” surface</a:t>
            </a:r>
            <a:endParaRPr lang="en-US" dirty="0" smtClean="0"/>
          </a:p>
          <a:p>
            <a:endParaRPr lang="en-US" dirty="0" smtClean="0"/>
          </a:p>
          <a:p>
            <a:r>
              <a:rPr lang="en-US" dirty="0" smtClean="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Ellipsoid</a:t>
            </a:r>
            <a:r>
              <a:rPr lang="en-US" baseline="0" dirty="0" smtClean="0"/>
              <a:t> </a:t>
            </a:r>
            <a:r>
              <a:rPr lang="en-US" dirty="0" smtClean="0"/>
              <a:t>image https://www.kisspng.com/png-figure-of-the-earth-oblate-spheroid-ellipsoid-4129812/</a:t>
            </a:r>
          </a:p>
          <a:p>
            <a:r>
              <a:rPr lang="en-US" dirty="0" smtClean="0"/>
              <a:t>Geoid Image https://www.reddit.com/r/MapPorn/comments/3xf6a0/geoid_height_of_new_global_gravity_field_models/</a:t>
            </a:r>
            <a:endParaRPr lang="en-US" dirty="0"/>
          </a:p>
        </p:txBody>
      </p:sp>
    </p:spTree>
    <p:extLst>
      <p:ext uri="{BB962C8B-B14F-4D97-AF65-F5344CB8AC3E}">
        <p14:creationId xmlns:p14="http://schemas.microsoft.com/office/powerpoint/2010/main" val="256846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dirty="0" smtClean="0"/>
              <a:t> https://geodesy.noaa.gov/datums/vertical/</a:t>
            </a:r>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effectLst/>
                <a:latin typeface="+mj-lt"/>
                <a:ea typeface="+mj-ea"/>
                <a:cs typeface="+mj-cs"/>
                <a:sym typeface="Calibri"/>
              </a:rPr>
              <a:t>Galileo graphic</a:t>
            </a:r>
            <a:r>
              <a:rPr lang="en-US" sz="1200" b="0" i="0" u="none" strike="noStrike" baseline="0" dirty="0" smtClean="0">
                <a:effectLst/>
                <a:latin typeface="+mj-lt"/>
                <a:ea typeface="+mj-ea"/>
                <a:cs typeface="+mj-cs"/>
                <a:sym typeface="Calibri"/>
              </a:rPr>
              <a:t> https://commons.wikimedia.org/wiki/File:GalilEXP.jpg</a:t>
            </a:r>
            <a:endParaRPr lang="en-US" sz="1200" b="0" i="0" u="none" strike="noStrike" dirty="0" smtClean="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curvature</a:t>
            </a:r>
            <a:r>
              <a:rPr lang="en-US" sz="1200" b="0" i="0" u="none" strike="noStrike" baseline="0" dirty="0" smtClean="0">
                <a:effectLst/>
                <a:latin typeface="+mj-lt"/>
                <a:ea typeface="+mj-ea"/>
                <a:cs typeface="+mj-cs"/>
                <a:sym typeface="Calibri"/>
              </a:rPr>
              <a:t> graphic https://www.nasa.gov/mission_pages/gpb/gpb_012.html</a:t>
            </a:r>
            <a:endParaRPr lang="en-US" sz="1200" b="0" i="0" u="none" strike="noStrike" dirty="0" smtClean="0">
              <a:effectLst/>
              <a:latin typeface="+mj-lt"/>
              <a:ea typeface="+mj-ea"/>
              <a:cs typeface="+mj-cs"/>
              <a:sym typeface="Calibri"/>
            </a:endParaRPr>
          </a:p>
          <a:p>
            <a:pPr rtl="0"/>
            <a:endParaRPr lang="en-US" sz="1200" b="0" i="0" u="none" strike="noStrike" dirty="0" smtClean="0">
              <a:effectLst/>
              <a:latin typeface="+mj-lt"/>
              <a:ea typeface="+mj-ea"/>
              <a:cs typeface="+mj-cs"/>
              <a:sym typeface="Calibri"/>
            </a:endParaRPr>
          </a:p>
          <a:p>
            <a:pPr rtl="0"/>
            <a:r>
              <a:rPr lang="en-US" sz="1200" b="0" i="0" u="none" strike="noStrike" dirty="0" smtClean="0">
                <a:effectLst/>
                <a:latin typeface="+mj-lt"/>
                <a:ea typeface="+mj-ea"/>
                <a:cs typeface="+mj-cs"/>
                <a:sym typeface="Calibri"/>
              </a:rPr>
              <a:t>Aristotle (384–322 </a:t>
            </a:r>
            <a:r>
              <a:rPr lang="en-US" sz="1200" b="0" i="0" u="sng" strike="noStrike" dirty="0" smtClean="0">
                <a:effectLst/>
                <a:latin typeface="+mj-lt"/>
                <a:ea typeface="+mj-ea"/>
                <a:cs typeface="+mj-cs"/>
                <a:sym typeface="Calibri"/>
                <a:hlinkClick r:id="rId3"/>
              </a:rPr>
              <a:t>BCE</a:t>
            </a:r>
            <a:r>
              <a:rPr lang="en-US" sz="1200" b="0" i="0" u="none" strike="noStrike" dirty="0" smtClean="0">
                <a:effectLst/>
                <a:latin typeface="+mj-lt"/>
                <a:ea typeface="+mj-ea"/>
                <a:cs typeface="+mj-cs"/>
                <a:sym typeface="Calibri"/>
              </a:rPr>
              <a:t>)</a:t>
            </a:r>
            <a:endParaRPr lang="en-US" b="0" dirty="0" smtClean="0">
              <a:effectLst/>
            </a:endParaRPr>
          </a:p>
          <a:p>
            <a:pPr rtl="0"/>
            <a:r>
              <a:rPr lang="en-US" sz="1200" b="0" i="0" u="none" strike="noStrike" dirty="0" smtClean="0">
                <a:effectLst/>
                <a:latin typeface="+mj-lt"/>
                <a:ea typeface="+mj-ea"/>
                <a:cs typeface="+mj-cs"/>
                <a:sym typeface="Calibri"/>
              </a:rPr>
              <a:t>Objects fall at a speed proportional to their mass.</a:t>
            </a:r>
            <a:endParaRPr lang="en-US" b="0" dirty="0" smtClean="0">
              <a:effectLst/>
            </a:endParaRPr>
          </a:p>
          <a:p>
            <a:pPr rtl="0"/>
            <a:r>
              <a:rPr lang="en-US" sz="1200" b="0" i="0" u="none" strike="noStrike" dirty="0" smtClean="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smtClean="0">
                <a:effectLst/>
                <a:latin typeface="+mj-lt"/>
                <a:ea typeface="+mj-ea"/>
                <a:cs typeface="+mj-cs"/>
                <a:sym typeface="Calibri"/>
                <a:hlinkClick r:id="rId4"/>
              </a:rPr>
              <a:t>geocentric</a:t>
            </a:r>
            <a:r>
              <a:rPr lang="en-US" sz="1200" b="0" i="0" u="none" strike="noStrike" dirty="0" smtClean="0">
                <a:effectLst/>
                <a:latin typeface="+mj-lt"/>
                <a:ea typeface="+mj-ea"/>
                <a:cs typeface="+mj-cs"/>
                <a:sym typeface="Calibri"/>
              </a:rPr>
              <a:t>) universe;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a:t>
            </a:r>
            <a:r>
              <a:rPr lang="en-US" sz="1200" b="0" i="0" u="none" strike="noStrike" dirty="0" err="1" smtClean="0">
                <a:effectLst/>
                <a:latin typeface="+mj-lt"/>
                <a:ea typeface="+mj-ea"/>
                <a:cs typeface="+mj-cs"/>
                <a:sym typeface="Calibri"/>
              </a:rPr>
              <a:t>Khazini</a:t>
            </a:r>
            <a:r>
              <a:rPr lang="en-US" sz="1200" b="0" i="0" u="none" strike="noStrike" dirty="0" smtClean="0">
                <a:effectLst/>
                <a:latin typeface="+mj-lt"/>
                <a:ea typeface="+mj-ea"/>
                <a:cs typeface="+mj-cs"/>
                <a:sym typeface="Calibri"/>
              </a:rPr>
              <a:t> (11th to 12th centuries)</a:t>
            </a:r>
            <a:endParaRPr lang="en-US" b="0" dirty="0" smtClean="0">
              <a:effectLst/>
            </a:endParaRPr>
          </a:p>
          <a:p>
            <a:pPr rtl="0"/>
            <a:r>
              <a:rPr lang="en-US" sz="1200" b="0" i="0" u="none" strike="noStrike" dirty="0" smtClean="0">
                <a:effectLst/>
                <a:latin typeface="+mj-lt"/>
                <a:ea typeface="+mj-ea"/>
                <a:cs typeface="+mj-cs"/>
                <a:sym typeface="Calibri"/>
              </a:rPr>
              <a:t>In 1121, </a:t>
            </a:r>
            <a:r>
              <a:rPr lang="en-US" sz="1200" b="0" i="0" u="sng" strike="noStrike" dirty="0" smtClean="0">
                <a:effectLst/>
                <a:latin typeface="+mj-lt"/>
                <a:ea typeface="+mj-ea"/>
                <a:cs typeface="+mj-cs"/>
                <a:sym typeface="Calibri"/>
                <a:hlinkClick r:id="rId5"/>
              </a:rPr>
              <a:t>al-</a:t>
            </a:r>
            <a:r>
              <a:rPr lang="en-US" sz="1200" b="0" i="0" u="sng" strike="noStrike" dirty="0" err="1" smtClean="0">
                <a:effectLst/>
                <a:latin typeface="+mj-lt"/>
                <a:ea typeface="+mj-ea"/>
                <a:cs typeface="+mj-cs"/>
                <a:sym typeface="Calibri"/>
                <a:hlinkClick r:id="rId5"/>
              </a:rPr>
              <a:t>Khazini</a:t>
            </a:r>
            <a:r>
              <a:rPr lang="en-US" sz="1200" b="0" i="0" u="none" strike="noStrike" dirty="0" smtClean="0">
                <a:effectLst/>
                <a:latin typeface="+mj-lt"/>
                <a:ea typeface="+mj-ea"/>
                <a:cs typeface="+mj-cs"/>
                <a:sym typeface="Calibri"/>
              </a:rPr>
              <a:t>, in </a:t>
            </a:r>
            <a:r>
              <a:rPr lang="en-US" sz="1200" b="0" i="1" u="none" strike="noStrike" dirty="0" smtClean="0">
                <a:effectLst/>
                <a:latin typeface="+mj-lt"/>
                <a:ea typeface="+mj-ea"/>
                <a:cs typeface="+mj-cs"/>
                <a:sym typeface="Calibri"/>
              </a:rPr>
              <a:t>The Book of the Balance of Wisdom</a:t>
            </a:r>
            <a:r>
              <a:rPr lang="en-US" sz="1200" b="0" i="0" u="none" strike="noStrike" dirty="0" smtClean="0">
                <a:effectLst/>
                <a:latin typeface="+mj-lt"/>
                <a:ea typeface="+mj-ea"/>
                <a:cs typeface="+mj-cs"/>
                <a:sym typeface="Calibri"/>
              </a:rPr>
              <a:t>, proposed that the gravity and </a:t>
            </a:r>
            <a:r>
              <a:rPr lang="en-US" sz="1200" b="0" i="0" u="sng" strike="noStrike" dirty="0" smtClean="0">
                <a:effectLst/>
                <a:latin typeface="+mj-lt"/>
                <a:ea typeface="+mj-ea"/>
                <a:cs typeface="+mj-cs"/>
                <a:sym typeface="Calibri"/>
                <a:hlinkClick r:id="rId6"/>
              </a:rPr>
              <a:t>gravitational potential energy</a:t>
            </a:r>
            <a:r>
              <a:rPr lang="en-US" sz="1200" b="0" i="0" u="none" strike="noStrike" dirty="0" smtClean="0">
                <a:effectLst/>
                <a:latin typeface="+mj-lt"/>
                <a:ea typeface="+mj-ea"/>
                <a:cs typeface="+mj-cs"/>
                <a:sym typeface="Calibri"/>
              </a:rPr>
              <a:t> of a body varies depending on its distance from the </a:t>
            </a:r>
            <a:r>
              <a:rPr lang="en-US" sz="1200" b="0" i="0" u="none" strike="noStrike" dirty="0" err="1" smtClean="0">
                <a:effectLst/>
                <a:latin typeface="+mj-lt"/>
                <a:ea typeface="+mj-ea"/>
                <a:cs typeface="+mj-cs"/>
                <a:sym typeface="Calibri"/>
              </a:rPr>
              <a:t>centre</a:t>
            </a:r>
            <a:r>
              <a:rPr lang="en-US" sz="1200" b="0" i="0" u="none" strike="noStrike" dirty="0" smtClean="0">
                <a:effectLst/>
                <a:latin typeface="+mj-lt"/>
                <a:ea typeface="+mj-ea"/>
                <a:cs typeface="+mj-cs"/>
                <a:sym typeface="Calibri"/>
              </a:rPr>
              <a:t> of the Earth.</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Galileo Galilei (1564-1642)</a:t>
            </a:r>
            <a:endParaRPr lang="en-US" b="0" dirty="0" smtClean="0">
              <a:effectLst/>
            </a:endParaRPr>
          </a:p>
          <a:p>
            <a:pPr rtl="0"/>
            <a:r>
              <a:rPr lang="en-US" sz="1200" b="0" i="0" u="none" strike="noStrike" dirty="0" smtClean="0">
                <a:effectLst/>
                <a:latin typeface="+mj-lt"/>
                <a:ea typeface="+mj-ea"/>
                <a:cs typeface="+mj-cs"/>
                <a:sym typeface="Calibri"/>
              </a:rPr>
              <a:t>Leaning Tower of Pisa Experiment (1589-92) - Law of Falling Bodies</a:t>
            </a:r>
            <a:endParaRPr lang="en-US" b="0" dirty="0" smtClean="0">
              <a:effectLst/>
            </a:endParaRPr>
          </a:p>
          <a:p>
            <a:pPr rtl="0"/>
            <a:r>
              <a:rPr lang="en-US" sz="1200" b="0" i="0" u="none" strike="noStrike" dirty="0" smtClean="0">
                <a:effectLst/>
                <a:latin typeface="+mj-lt"/>
                <a:ea typeface="+mj-ea"/>
                <a:cs typeface="+mj-cs"/>
                <a:sym typeface="Calibri"/>
              </a:rPr>
              <a:t>Objects fall at the same speed, independent of their mass or shape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Isaac Newton (1643-1727)</a:t>
            </a:r>
            <a:endParaRPr lang="en-US" b="0" dirty="0" smtClean="0">
              <a:effectLst/>
            </a:endParaRPr>
          </a:p>
          <a:p>
            <a:pPr rtl="0"/>
            <a:r>
              <a:rPr lang="en-US" sz="1200" b="0" i="0" u="none" strike="noStrike" dirty="0" smtClean="0">
                <a:effectLst/>
                <a:latin typeface="+mj-lt"/>
                <a:ea typeface="+mj-ea"/>
                <a:cs typeface="+mj-cs"/>
                <a:sym typeface="Calibri"/>
              </a:rPr>
              <a:t>In 1687, English mathematician </a:t>
            </a:r>
            <a:r>
              <a:rPr lang="en-US" sz="1200" b="0" i="0" u="sng" strike="noStrike" dirty="0" smtClean="0">
                <a:effectLst/>
                <a:latin typeface="+mj-lt"/>
                <a:ea typeface="+mj-ea"/>
                <a:cs typeface="+mj-cs"/>
                <a:sym typeface="Calibri"/>
                <a:hlinkClick r:id="rId7"/>
              </a:rPr>
              <a:t>Sir Isaac Newton</a:t>
            </a:r>
            <a:r>
              <a:rPr lang="en-US" sz="1200" b="0" i="0" u="none" strike="noStrike" dirty="0" smtClean="0">
                <a:effectLst/>
                <a:latin typeface="+mj-lt"/>
                <a:ea typeface="+mj-ea"/>
                <a:cs typeface="+mj-cs"/>
                <a:sym typeface="Calibri"/>
              </a:rPr>
              <a:t> published </a:t>
            </a:r>
            <a:r>
              <a:rPr lang="en-US" sz="1200" b="0" i="1" u="sng" strike="noStrike" dirty="0" smtClean="0">
                <a:effectLst/>
                <a:latin typeface="+mj-lt"/>
                <a:ea typeface="+mj-ea"/>
                <a:cs typeface="+mj-cs"/>
                <a:sym typeface="Calibri"/>
                <a:hlinkClick r:id="rId8"/>
              </a:rPr>
              <a:t>Principia</a:t>
            </a:r>
            <a:r>
              <a:rPr lang="en-US" sz="1200" b="0" i="0" u="none" strike="noStrike" dirty="0" smtClean="0">
                <a:effectLst/>
                <a:latin typeface="+mj-lt"/>
                <a:ea typeface="+mj-ea"/>
                <a:cs typeface="+mj-cs"/>
                <a:sym typeface="Calibri"/>
              </a:rPr>
              <a:t>, which hypothesizes the </a:t>
            </a:r>
            <a:r>
              <a:rPr lang="en-US" sz="1200" b="0" i="0" u="sng" strike="noStrike" dirty="0" smtClean="0">
                <a:effectLst/>
                <a:latin typeface="+mj-lt"/>
                <a:ea typeface="+mj-ea"/>
                <a:cs typeface="+mj-cs"/>
                <a:sym typeface="Calibri"/>
                <a:hlinkClick r:id="rId9"/>
              </a:rPr>
              <a:t>inverse-square law</a:t>
            </a:r>
            <a:r>
              <a:rPr lang="en-US" sz="1200" b="0" i="0" u="none" strike="noStrike" dirty="0" smtClean="0">
                <a:effectLst/>
                <a:latin typeface="+mj-lt"/>
                <a:ea typeface="+mj-ea"/>
                <a:cs typeface="+mj-cs"/>
                <a:sym typeface="Calibri"/>
              </a:rPr>
              <a:t> of universal gravitation.</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Albert Einstein (1879-1955)</a:t>
            </a:r>
            <a:endParaRPr lang="en-US" b="0" dirty="0" smtClean="0">
              <a:effectLst/>
            </a:endParaRPr>
          </a:p>
          <a:p>
            <a:r>
              <a:rPr lang="en-US" sz="1200" b="0" i="0" u="none" strike="noStrike" dirty="0" smtClean="0">
                <a:effectLst/>
                <a:latin typeface="+mj-lt"/>
                <a:ea typeface="+mj-ea"/>
                <a:cs typeface="+mj-cs"/>
                <a:sym typeface="Calibri"/>
              </a:rPr>
              <a:t>Between 1911-1915 Einstein developed the theory of general relativity.    In </a:t>
            </a:r>
            <a:r>
              <a:rPr lang="en-US" sz="1200" b="1" i="0" u="sng" strike="noStrike" dirty="0" smtClean="0">
                <a:effectLst/>
                <a:latin typeface="+mj-lt"/>
                <a:ea typeface="+mj-ea"/>
                <a:cs typeface="+mj-cs"/>
                <a:sym typeface="Calibri"/>
                <a:hlinkClick r:id="rId10"/>
              </a:rPr>
              <a:t>general relativity</a:t>
            </a:r>
            <a:r>
              <a:rPr lang="en-US" sz="1200" b="0" i="0" u="none" strike="noStrike" dirty="0" smtClean="0">
                <a:effectLst/>
                <a:latin typeface="+mj-lt"/>
                <a:ea typeface="+mj-ea"/>
                <a:cs typeface="+mj-cs"/>
                <a:sym typeface="Calibri"/>
              </a:rPr>
              <a:t>, the effects of gravitation are ascribed to </a:t>
            </a:r>
            <a:r>
              <a:rPr lang="en-US" sz="1200" b="0" i="0" u="sng" strike="noStrike" dirty="0" err="1" smtClean="0">
                <a:effectLst/>
                <a:latin typeface="+mj-lt"/>
                <a:ea typeface="+mj-ea"/>
                <a:cs typeface="+mj-cs"/>
                <a:sym typeface="Calibri"/>
                <a:hlinkClick r:id="rId11"/>
              </a:rPr>
              <a:t>spacetime</a:t>
            </a:r>
            <a:r>
              <a:rPr lang="en-US" sz="1200" b="0" i="0" u="none" strike="noStrike" dirty="0" smtClean="0">
                <a:effectLst/>
                <a:latin typeface="+mj-lt"/>
                <a:ea typeface="+mj-ea"/>
                <a:cs typeface="+mj-cs"/>
                <a:sym typeface="Calibri"/>
              </a:rPr>
              <a:t> </a:t>
            </a:r>
            <a:r>
              <a:rPr lang="en-US" sz="1200" b="0" i="0" u="sng" strike="noStrike" dirty="0" smtClean="0">
                <a:effectLst/>
                <a:latin typeface="+mj-lt"/>
                <a:ea typeface="+mj-ea"/>
                <a:cs typeface="+mj-cs"/>
                <a:sym typeface="Calibri"/>
                <a:hlinkClick r:id="rId12"/>
              </a:rPr>
              <a:t>curvature</a:t>
            </a:r>
            <a:r>
              <a:rPr lang="en-US" sz="1200" b="0" i="0" u="none" strike="noStrike" dirty="0" smtClean="0">
                <a:effectLst/>
                <a:latin typeface="+mj-lt"/>
                <a:ea typeface="+mj-ea"/>
                <a:cs typeface="+mj-cs"/>
                <a:sym typeface="Calibri"/>
              </a:rPr>
              <a:t> instead of to a force.  To deal with this difficulty, Einstein proposed that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is curved by matter, and that free-falling objects are moving along locally straight paths in curved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(This type of path is called a </a:t>
            </a:r>
            <a:r>
              <a:rPr lang="en-US" sz="1200" b="0" i="0" u="sng" strike="noStrike" dirty="0" smtClean="0">
                <a:effectLst/>
                <a:latin typeface="+mj-lt"/>
                <a:ea typeface="+mj-ea"/>
                <a:cs typeface="+mj-cs"/>
                <a:sym typeface="Calibri"/>
                <a:hlinkClick r:id="rId13"/>
              </a:rPr>
              <a:t>geodesic</a:t>
            </a:r>
            <a:r>
              <a:rPr lang="en-US" sz="1200" b="0" i="0" u="none" strike="noStrike" dirty="0" smtClean="0">
                <a:effectLst/>
                <a:latin typeface="+mj-lt"/>
                <a:ea typeface="+mj-ea"/>
                <a:cs typeface="+mj-cs"/>
                <a:sym typeface="Calibri"/>
              </a:rPr>
              <a:t>).</a:t>
            </a:r>
          </a:p>
          <a:p>
            <a:endParaRPr lang="en-US" sz="1200" b="0" i="0" u="none" strike="noStrike" dirty="0" smtClean="0">
              <a:effectLst/>
              <a:latin typeface="+mj-lt"/>
              <a:ea typeface="+mj-ea"/>
              <a:cs typeface="+mj-cs"/>
              <a:sym typeface="Calibri"/>
            </a:endParaRPr>
          </a:p>
          <a:p>
            <a:r>
              <a:rPr lang="en-US" sz="1200" b="0" i="0" u="none" strike="noStrike" dirty="0" smtClean="0">
                <a:effectLst/>
                <a:latin typeface="+mj-lt"/>
                <a:ea typeface="+mj-ea"/>
                <a:cs typeface="+mj-cs"/>
                <a:sym typeface="Calibri"/>
              </a:rPr>
              <a:t>Proven by the measurement of gravitational waves by LIGO in 2016.</a:t>
            </a:r>
          </a:p>
          <a:p>
            <a:r>
              <a:rPr lang="en-US" sz="1200" b="0" i="0" u="none" strike="noStrike" dirty="0" smtClean="0">
                <a:effectLst/>
                <a:latin typeface="+mj-lt"/>
                <a:ea typeface="+mj-ea"/>
                <a:cs typeface="+mj-cs"/>
                <a:sym typeface="Calibri"/>
              </a:rPr>
              <a:t>https://www.nytimes.com/2016/02/12/science/ligo-gravitational-waves-black-holes-einstein.html</a:t>
            </a:r>
            <a:endParaRPr lang="en-US" sz="1200" b="0" i="0" u="none" strike="noStrike" dirty="0" smtClean="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322270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0.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jp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1" y="2074445"/>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b="1" dirty="0" smtClean="0">
                <a:solidFill>
                  <a:srgbClr val="002E97"/>
                </a:solidFill>
              </a:rPr>
              <a:t>Part 1:</a:t>
            </a:r>
            <a:r>
              <a:rPr lang="en-US" dirty="0" smtClean="0">
                <a:solidFill>
                  <a:srgbClr val="002E97"/>
                </a:solidFill>
              </a:rPr>
              <a:t> Modernizing </a:t>
            </a:r>
            <a:r>
              <a:rPr lang="en-US" dirty="0" smtClean="0">
                <a:solidFill>
                  <a:srgbClr val="002E97"/>
                </a:solidFill>
              </a:rPr>
              <a:t>the</a:t>
            </a:r>
            <a:r>
              <a:rPr dirty="0">
                <a:solidFill>
                  <a:srgbClr val="002E97"/>
                </a:solidFill>
              </a:rPr>
              <a:t/>
            </a:r>
            <a:br>
              <a:rPr dirty="0">
                <a:solidFill>
                  <a:srgbClr val="002E97"/>
                </a:solidFill>
              </a:rPr>
            </a:br>
            <a:r>
              <a:rPr dirty="0">
                <a:solidFill>
                  <a:srgbClr val="002E97"/>
                </a:solidFill>
              </a:rPr>
              <a:t>National Spatial Reference </a:t>
            </a:r>
            <a:r>
              <a:rPr dirty="0" smtClean="0">
                <a:solidFill>
                  <a:srgbClr val="002E97"/>
                </a:solidFill>
              </a:rPr>
              <a:t>System</a:t>
            </a:r>
            <a:r>
              <a:rPr lang="en-US" dirty="0" smtClean="0">
                <a:solidFill>
                  <a:srgbClr val="002E97"/>
                </a:solidFill>
              </a:rPr>
              <a:t> (NSRS)</a:t>
            </a:r>
            <a:endParaRPr dirty="0">
              <a:solidFill>
                <a:srgbClr val="002E97"/>
              </a:solidFill>
            </a:endParaRPr>
          </a:p>
        </p:txBody>
      </p:sp>
      <p:sp>
        <p:nvSpPr>
          <p:cNvPr id="113" name="Content Placeholder 2"/>
          <p:cNvSpPr txBox="1">
            <a:spLocks noGrp="1"/>
          </p:cNvSpPr>
          <p:nvPr>
            <p:ph type="body" sz="quarter" idx="1"/>
          </p:nvPr>
        </p:nvSpPr>
        <p:spPr>
          <a:xfrm>
            <a:off x="0" y="3391405"/>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rPr>
              <a:t>	</a:t>
            </a:r>
            <a:r>
              <a:rPr lang="en-US" sz="3000" b="1" dirty="0" smtClean="0">
                <a:solidFill>
                  <a:srgbClr val="002E97"/>
                </a:solidFill>
              </a:rPr>
              <a:t>Western Regional Survey Conference</a:t>
            </a:r>
            <a:endParaRPr sz="3000" b="1" dirty="0">
              <a:solidFill>
                <a:srgbClr val="002E97"/>
              </a:solidFill>
            </a:endParaRPr>
          </a:p>
        </p:txBody>
      </p:sp>
      <p:sp>
        <p:nvSpPr>
          <p:cNvPr id="115" name="TextBox 4"/>
          <p:cNvSpPr txBox="1"/>
          <p:nvPr/>
        </p:nvSpPr>
        <p:spPr>
          <a:xfrm>
            <a:off x="6270629" y="4350167"/>
            <a:ext cx="21521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273843" y="4627166"/>
            <a:ext cx="156068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smtClean="0">
                <a:solidFill>
                  <a:srgbClr val="002E97"/>
                </a:solidFill>
              </a:rPr>
              <a:t>March 30, 2021</a:t>
            </a:r>
            <a:endParaRPr dirty="0">
              <a:solidFill>
                <a:srgbClr val="002E97"/>
              </a:solidFill>
            </a:endParaRPr>
          </a:p>
        </p:txBody>
      </p:sp>
      <p:sp>
        <p:nvSpPr>
          <p:cNvPr id="7" name="TextBox 6">
            <a:extLst>
              <a:ext uri="{FF2B5EF4-FFF2-40B4-BE49-F238E27FC236}">
                <a16:creationId xmlns:a16="http://schemas.microsoft.com/office/drawing/2014/main" id="{7999633D-6143-46C5-B2D8-FAA7ECFA7928}"/>
              </a:ext>
            </a:extLst>
          </p:cNvPr>
          <p:cNvSpPr txBox="1"/>
          <p:nvPr/>
        </p:nvSpPr>
        <p:spPr>
          <a:xfrm>
            <a:off x="1120461" y="1192434"/>
            <a:ext cx="690307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b="1" i="1" u="none" strike="noStrike" baseline="0" dirty="0">
                <a:solidFill>
                  <a:srgbClr val="AD0000"/>
                </a:solidFill>
                <a:latin typeface="HelveticaNeueLTPro-Hv"/>
              </a:rPr>
              <a:t>NSRS Modernization: Emphasis on SPCS2022</a:t>
            </a:r>
          </a:p>
          <a:p>
            <a:pPr algn="ctr"/>
            <a:r>
              <a:rPr lang="en-US" b="1" i="1" u="none" strike="noStrike" baseline="0" dirty="0">
                <a:solidFill>
                  <a:srgbClr val="AD0000"/>
                </a:solidFill>
                <a:latin typeface="HelveticaNeueLTPro-Hv"/>
              </a:rPr>
              <a:t>&amp; Deprecation of the U.S. Survey Foot</a:t>
            </a:r>
            <a:endParaRPr kumimoji="0" lang="en-US" b="1" i="1" u="none" strike="noStrike" cap="none" spc="0" normalizeH="0" baseline="0" dirty="0">
              <a:ln>
                <a:noFill/>
              </a:ln>
              <a:solidFill>
                <a:srgbClr val="000000"/>
              </a:solidFill>
              <a:effectLst/>
              <a:uFillTx/>
              <a:sym typeface="Calibri"/>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smtClean="0">
                <a:solidFill>
                  <a:srgbClr val="002E97"/>
                </a:solidFill>
                <a:latin typeface="Times New Roman" panose="02020603050405020304" pitchFamily="18" charset="0"/>
                <a:cs typeface="Times New Roman" panose="02020603050405020304" pitchFamily="18" charset="0"/>
              </a:rPr>
              <a:t>Datums</a:t>
            </a:r>
            <a:r>
              <a:rPr lang="en-US" sz="4400" dirty="0" smtClean="0">
                <a:solidFill>
                  <a:srgbClr val="002E97"/>
                </a:solidFill>
                <a:latin typeface="Times New Roman" panose="02020603050405020304" pitchFamily="18" charset="0"/>
                <a:cs typeface="Times New Roman" panose="02020603050405020304" pitchFamily="18" charset="0"/>
              </a:rPr>
              <a:t> and Reference Frames</a:t>
            </a:r>
            <a:endParaRPr lang="en-US" sz="4400" dirty="0">
              <a:solidFill>
                <a:srgbClr val="002E97"/>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smtClean="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002E97"/>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a:t>
              </a:r>
              <a:r>
                <a:rPr lang="en-US" sz="1000" dirty="0" smtClean="0">
                  <a:latin typeface="Arial" panose="020B0604020202020204" pitchFamily="34" charset="0"/>
                  <a:cs typeface="Arial" panose="020B0604020202020204" pitchFamily="34" charset="0"/>
                </a:rPr>
                <a:t>ka P(</a:t>
              </a:r>
              <a:r>
                <a:rPr lang="en-US" sz="1000" dirty="0" err="1" smtClean="0">
                  <a:latin typeface="Arial" panose="020B0604020202020204" pitchFamily="34" charset="0"/>
                  <a:cs typeface="Arial" panose="020B0604020202020204" pitchFamily="34" charset="0"/>
                </a:rPr>
                <a:t>Lat,Lon,Ht</a:t>
              </a:r>
              <a:r>
                <a:rPr lang="en-US" sz="10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grpSp>
      <p:sp>
        <p:nvSpPr>
          <p:cNvPr id="28" name="TextBox 27"/>
          <p:cNvSpPr txBox="1"/>
          <p:nvPr/>
        </p:nvSpPr>
        <p:spPr>
          <a:xfrm>
            <a:off x="569244" y="4284993"/>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smtClean="0">
                  <a:solidFill>
                    <a:schemeClr val="accent1">
                      <a:lumMod val="75000"/>
                    </a:schemeClr>
                  </a:solidFill>
                </a:rPr>
                <a:t>60”, 2019</a:t>
              </a:r>
              <a:endParaRPr lang="en-US" dirty="0">
                <a:solidFill>
                  <a:schemeClr val="accent1">
                    <a:lumMod val="75000"/>
                  </a:schemeClr>
                </a:solidFill>
              </a:endParaRP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smtClean="0">
                  <a:solidFill>
                    <a:srgbClr val="C00000"/>
                  </a:solidFill>
                </a:rPr>
                <a:t>46”, 2017</a:t>
              </a:r>
              <a:endParaRPr lang="en-US" dirty="0">
                <a:solidFill>
                  <a:srgbClr val="C00000"/>
                </a:solidFill>
              </a:endParaRPr>
            </a:p>
          </p:txBody>
        </p:sp>
      </p:gr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smtClean="0">
                <a:solidFill>
                  <a:srgbClr val="002E97"/>
                </a:solidFill>
              </a:rPr>
              <a:t>G</a:t>
            </a:r>
            <a:r>
              <a:rPr lang="en-US" dirty="0" smtClean="0">
                <a:solidFill>
                  <a:srgbClr val="002E97"/>
                </a:solidFill>
              </a:rPr>
              <a:t>ravit</a:t>
            </a:r>
            <a:r>
              <a:rPr dirty="0" smtClean="0">
                <a:solidFill>
                  <a:srgbClr val="002E97"/>
                </a:solidFill>
              </a:rPr>
              <a:t>y</a:t>
            </a:r>
            <a:r>
              <a:rPr lang="en-US" dirty="0" smtClean="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E97"/>
                  </a:solidFill>
                  <a:latin typeface="Times New Roman" panose="02020603050405020304" pitchFamily="18" charset="0"/>
                  <a:cs typeface="Times New Roman" panose="02020603050405020304" pitchFamily="18" charset="0"/>
                </a:rPr>
                <a:t>Al-</a:t>
              </a:r>
              <a:r>
                <a:rPr lang="en-US" sz="3200" dirty="0" err="1" smtClean="0">
                  <a:solidFill>
                    <a:srgbClr val="002E97"/>
                  </a:solidFill>
                  <a:latin typeface="Times New Roman" panose="02020603050405020304" pitchFamily="18" charset="0"/>
                  <a:cs typeface="Times New Roman" panose="02020603050405020304" pitchFamily="18" charset="0"/>
                </a:rPr>
                <a:t>Khazini</a:t>
              </a:r>
              <a:r>
                <a:rPr lang="en-US" sz="3200" dirty="0" smtClean="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231941302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002E97"/>
                </a:solidFill>
              </a:rPr>
              <a:t>Gravity for the Redefinition of the </a:t>
            </a:r>
          </a:p>
          <a:p>
            <a:pPr algn="ctr"/>
            <a:r>
              <a:rPr lang="en-US" sz="2400" dirty="0" smtClean="0">
                <a:solidFill>
                  <a:srgbClr val="002E97"/>
                </a:solidFill>
              </a:rPr>
              <a:t>American Vertical Datum</a:t>
            </a:r>
            <a:endParaRPr sz="2400" dirty="0">
              <a:solidFill>
                <a:srgbClr val="002E97"/>
              </a:solidFill>
            </a:endParaRPr>
          </a:p>
        </p:txBody>
      </p:sp>
      <p:sp>
        <p:nvSpPr>
          <p:cNvPr id="8" name="TextBox 1"/>
          <p:cNvSpPr txBox="1"/>
          <p:nvPr/>
        </p:nvSpPr>
        <p:spPr>
          <a:xfrm>
            <a:off x="5614685" y="319920"/>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GRAV-D</a:t>
            </a:r>
            <a:endParaRPr dirty="0">
              <a:solidFill>
                <a:srgbClr val="002E97"/>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12</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0140"/>
            <a:ext cx="9144000" cy="4023360"/>
          </a:xfrm>
          <a:prstGeom prst="rect">
            <a:avLst/>
          </a:prstGeom>
        </p:spPr>
      </p:pic>
    </p:spTree>
    <p:extLst>
      <p:ext uri="{BB962C8B-B14F-4D97-AF65-F5344CB8AC3E}">
        <p14:creationId xmlns:p14="http://schemas.microsoft.com/office/powerpoint/2010/main" val="101452009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a:t>
            </a:r>
            <a:r>
              <a:rPr dirty="0" smtClean="0">
                <a:solidFill>
                  <a:srgbClr val="002E97"/>
                </a:solidFill>
              </a:rPr>
              <a:t>technology</a:t>
            </a:r>
            <a:endParaRPr lang="en-US" dirty="0" smtClean="0">
              <a:solidFill>
                <a:srgbClr val="002E97"/>
              </a:solidFill>
            </a:endParaRPr>
          </a:p>
          <a:p>
            <a:pPr>
              <a:defRPr sz="3000">
                <a:solidFill>
                  <a:srgbClr val="17375E"/>
                </a:solidFill>
                <a:latin typeface="Arial"/>
                <a:ea typeface="Arial"/>
                <a:cs typeface="Arial"/>
                <a:sym typeface="Arial"/>
              </a:defRPr>
            </a:pPr>
            <a:endParaRPr lang="en-US" sz="800" dirty="0" smtClean="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NAD</a:t>
            </a:r>
            <a:r>
              <a:rPr lang="en-US" dirty="0" smtClean="0">
                <a:solidFill>
                  <a:srgbClr val="002E97"/>
                </a:solidFill>
              </a:rPr>
              <a:t> </a:t>
            </a:r>
            <a:r>
              <a:rPr dirty="0" smtClean="0">
                <a:solidFill>
                  <a:srgbClr val="002E97"/>
                </a:solidFill>
              </a:rPr>
              <a:t>83 </a:t>
            </a:r>
            <a:r>
              <a:rPr dirty="0">
                <a:solidFill>
                  <a:srgbClr val="002E97"/>
                </a:solidFill>
              </a:rPr>
              <a:t>not truly </a:t>
            </a:r>
            <a:r>
              <a:rPr dirty="0" smtClean="0">
                <a:solidFill>
                  <a:srgbClr val="002E97"/>
                </a:solidFill>
              </a:rPr>
              <a:t>Geocentric</a:t>
            </a:r>
            <a:r>
              <a:rPr lang="en-US" dirty="0" smtClean="0">
                <a:solidFill>
                  <a:srgbClr val="002E97"/>
                </a:solidFill>
              </a:rPr>
              <a:t> (~2.2m)</a:t>
            </a:r>
          </a:p>
          <a:p>
            <a:pPr lvl="1">
              <a:defRPr sz="3000">
                <a:solidFill>
                  <a:srgbClr val="17375E"/>
                </a:solidFill>
                <a:latin typeface="Arial"/>
                <a:ea typeface="Arial"/>
                <a:cs typeface="Arial"/>
                <a:sym typeface="Arial"/>
              </a:defRPr>
            </a:pPr>
            <a:endParaRPr lang="en-US" sz="800" dirty="0" smtClean="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NAVD</a:t>
            </a:r>
            <a:r>
              <a:rPr lang="en-US" dirty="0" smtClean="0">
                <a:solidFill>
                  <a:srgbClr val="002E97"/>
                </a:solidFill>
              </a:rPr>
              <a:t> </a:t>
            </a:r>
            <a:r>
              <a:rPr dirty="0" smtClean="0">
                <a:solidFill>
                  <a:srgbClr val="002E97"/>
                </a:solidFill>
              </a:rPr>
              <a:t>88 </a:t>
            </a:r>
            <a:r>
              <a:rPr dirty="0">
                <a:solidFill>
                  <a:srgbClr val="002E97"/>
                </a:solidFill>
              </a:rPr>
              <a:t>relies on marks in the ground</a:t>
            </a:r>
          </a:p>
          <a:p>
            <a:pPr lvl="1">
              <a:defRPr sz="3000">
                <a:solidFill>
                  <a:srgbClr val="17375E"/>
                </a:solidFill>
                <a:latin typeface="Arial"/>
                <a:ea typeface="Arial"/>
                <a:cs typeface="Arial"/>
                <a:sym typeface="Arial"/>
              </a:defRPr>
            </a:pPr>
            <a:r>
              <a:rPr lang="en-US" dirty="0" smtClean="0">
                <a:solidFill>
                  <a:srgbClr val="002E97"/>
                </a:solidFill>
              </a:rPr>
              <a:t>and is n</a:t>
            </a:r>
            <a:r>
              <a:rPr dirty="0" smtClean="0">
                <a:solidFill>
                  <a:srgbClr val="002E97"/>
                </a:solidFill>
              </a:rPr>
              <a:t>ot </a:t>
            </a:r>
            <a:r>
              <a:rPr dirty="0">
                <a:solidFill>
                  <a:srgbClr val="002E97"/>
                </a:solidFill>
              </a:rPr>
              <a:t>easily </a:t>
            </a:r>
            <a:r>
              <a:rPr dirty="0" smtClean="0">
                <a:solidFill>
                  <a:srgbClr val="002E97"/>
                </a:solidFill>
              </a:rPr>
              <a:t>maintained</a:t>
            </a:r>
            <a:endParaRPr lang="en-US" dirty="0" smtClean="0">
              <a:solidFill>
                <a:srgbClr val="002E97"/>
              </a:solidFill>
            </a:endParaRPr>
          </a:p>
          <a:p>
            <a:pPr lvl="1">
              <a:defRPr sz="3000">
                <a:solidFill>
                  <a:srgbClr val="17375E"/>
                </a:solidFill>
                <a:latin typeface="Arial"/>
                <a:ea typeface="Arial"/>
                <a:cs typeface="Arial"/>
                <a:sym typeface="Arial"/>
              </a:defRPr>
            </a:pPr>
            <a:endParaRPr lang="en-US" sz="800" dirty="0" smtClean="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T</a:t>
            </a:r>
            <a:r>
              <a:rPr lang="en-US" dirty="0" smtClean="0">
                <a:solidFill>
                  <a:srgbClr val="002E97"/>
                </a:solidFill>
              </a:rPr>
              <a:t>oday’s t</a:t>
            </a:r>
            <a:r>
              <a:rPr dirty="0" smtClean="0">
                <a:solidFill>
                  <a:srgbClr val="002E97"/>
                </a:solidFill>
              </a:rPr>
              <a:t>echnology </a:t>
            </a:r>
            <a:r>
              <a:rPr dirty="0">
                <a:solidFill>
                  <a:srgbClr val="002E97"/>
                </a:solidFill>
              </a:rPr>
              <a:t>needs better </a:t>
            </a:r>
            <a:r>
              <a:rPr lang="en-US" dirty="0" smtClean="0">
                <a:solidFill>
                  <a:srgbClr val="002E97"/>
                </a:solidFill>
              </a:rPr>
              <a:t>a</a:t>
            </a:r>
            <a:r>
              <a:rPr dirty="0" smtClean="0">
                <a:solidFill>
                  <a:srgbClr val="002E97"/>
                </a:solidFill>
              </a:rPr>
              <a:t>ccuracy</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Main Benefits of</a:t>
            </a:r>
            <a:r>
              <a:rPr dirty="0" smtClean="0">
                <a:solidFill>
                  <a:srgbClr val="002E97"/>
                </a:solidFill>
              </a:rPr>
              <a:t> Modernize</a:t>
            </a:r>
            <a:r>
              <a:rPr lang="en-US" dirty="0" smtClean="0">
                <a:solidFill>
                  <a:srgbClr val="002E97"/>
                </a:solidFill>
              </a:rPr>
              <a:t>d N</a:t>
            </a:r>
            <a:r>
              <a:rPr dirty="0" smtClean="0">
                <a:solidFill>
                  <a:srgbClr val="002E97"/>
                </a:solidFill>
              </a:rPr>
              <a:t>SRS</a:t>
            </a:r>
            <a:endParaRPr dirty="0">
              <a:solidFill>
                <a:srgbClr val="002E97"/>
              </a:solidFill>
            </a:endParaRP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smtClean="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smtClean="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smtClean="0">
                <a:solidFill>
                  <a:srgbClr val="002E97"/>
                </a:solidFill>
              </a:rPr>
              <a:t>Flood Plain Maps</a:t>
            </a:r>
          </a:p>
          <a:p>
            <a:pPr lvl="1">
              <a:defRPr sz="3000">
                <a:solidFill>
                  <a:srgbClr val="17375E"/>
                </a:solidFill>
                <a:latin typeface="Arial"/>
                <a:ea typeface="Arial"/>
                <a:cs typeface="Arial"/>
                <a:sym typeface="Arial"/>
              </a:defRPr>
            </a:pPr>
            <a:r>
              <a:rPr lang="en-US" dirty="0" smtClean="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Accurate Positioning</a:t>
            </a:r>
          </a:p>
          <a:p>
            <a:pPr lvl="1">
              <a:defRPr sz="3000">
                <a:solidFill>
                  <a:srgbClr val="17375E"/>
                </a:solidFill>
                <a:latin typeface="Arial"/>
                <a:ea typeface="Arial"/>
                <a:cs typeface="Arial"/>
                <a:sym typeface="Arial"/>
              </a:defRPr>
            </a:pPr>
            <a:r>
              <a:rPr lang="en-US" dirty="0" smtClean="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150476484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TextBox 1"/>
          <p:cNvSpPr txBox="1"/>
          <p:nvPr/>
        </p:nvSpPr>
        <p:spPr>
          <a:xfrm>
            <a:off x="1166742" y="300558"/>
            <a:ext cx="681051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166" name="Rectangle 2"/>
          <p:cNvSpPr txBox="1"/>
          <p:nvPr/>
        </p:nvSpPr>
        <p:spPr>
          <a:xfrm>
            <a:off x="236182" y="1501309"/>
            <a:ext cx="445096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dirty="0" smtClean="0">
                <a:solidFill>
                  <a:srgbClr val="002E97"/>
                </a:solidFill>
              </a:rPr>
              <a:t>Tectonic </a:t>
            </a:r>
            <a:r>
              <a:rPr dirty="0" smtClean="0">
                <a:solidFill>
                  <a:srgbClr val="002E97"/>
                </a:solidFill>
              </a:rPr>
              <a:t>Plate based:</a:t>
            </a:r>
            <a:endParaRPr lang="en-US" dirty="0" smtClean="0">
              <a:solidFill>
                <a:srgbClr val="002E97"/>
              </a:solidFill>
            </a:endParaRPr>
          </a:p>
          <a:p>
            <a:pPr algn="r">
              <a:defRPr sz="3000">
                <a:solidFill>
                  <a:srgbClr val="17375E"/>
                </a:solidFill>
                <a:latin typeface="Arial"/>
                <a:ea typeface="Arial"/>
                <a:cs typeface="Arial"/>
                <a:sym typeface="Arial"/>
              </a:defRPr>
            </a:pPr>
            <a:endParaRPr lang="en-US" dirty="0" smtClean="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North America</a:t>
            </a:r>
          </a:p>
          <a:p>
            <a:pPr>
              <a:defRPr sz="3000">
                <a:solidFill>
                  <a:srgbClr val="17375E"/>
                </a:solidFill>
                <a:latin typeface="Arial"/>
                <a:ea typeface="Arial"/>
                <a:cs typeface="Arial"/>
                <a:sym typeface="Arial"/>
              </a:defRPr>
            </a:pPr>
            <a:r>
              <a:rPr lang="en-US" dirty="0" smtClean="0">
                <a:solidFill>
                  <a:srgbClr val="002E97"/>
                </a:solidFill>
              </a:rPr>
              <a:t>Caribbean</a:t>
            </a:r>
          </a:p>
          <a:p>
            <a:pPr>
              <a:defRPr sz="3000">
                <a:solidFill>
                  <a:srgbClr val="17375E"/>
                </a:solidFill>
                <a:latin typeface="Arial"/>
                <a:ea typeface="Arial"/>
                <a:cs typeface="Arial"/>
                <a:sym typeface="Arial"/>
              </a:defRPr>
            </a:pPr>
            <a:r>
              <a:rPr lang="en-US" dirty="0" smtClean="0">
                <a:solidFill>
                  <a:srgbClr val="002E97"/>
                </a:solidFill>
              </a:rPr>
              <a:t>Pacific</a:t>
            </a:r>
          </a:p>
          <a:p>
            <a:pPr>
              <a:defRPr sz="3000">
                <a:solidFill>
                  <a:srgbClr val="17375E"/>
                </a:solidFill>
                <a:latin typeface="Arial"/>
                <a:ea typeface="Arial"/>
                <a:cs typeface="Arial"/>
                <a:sym typeface="Arial"/>
              </a:defRPr>
            </a:pPr>
            <a:r>
              <a:rPr lang="en-US" dirty="0" smtClean="0">
                <a:solidFill>
                  <a:srgbClr val="002E97"/>
                </a:solidFill>
              </a:rPr>
              <a:t>Mariana</a:t>
            </a:r>
            <a:endParaRPr dirty="0">
              <a:solidFill>
                <a:srgbClr val="002E97"/>
              </a:solidFill>
            </a:endParaRPr>
          </a:p>
        </p:txBody>
      </p:sp>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Rectangle 2"/>
          <p:cNvSpPr txBox="1"/>
          <p:nvPr/>
        </p:nvSpPr>
        <p:spPr>
          <a:xfrm>
            <a:off x="2725648" y="1962974"/>
            <a:ext cx="1632881"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solidFill>
                  <a:srgbClr val="002E97"/>
                </a:solidFill>
              </a:rPr>
              <a:t>[NATRF]</a:t>
            </a:r>
          </a:p>
          <a:p>
            <a:pPr>
              <a:defRPr sz="3000">
                <a:solidFill>
                  <a:srgbClr val="17375E"/>
                </a:solidFill>
                <a:latin typeface="Arial"/>
                <a:ea typeface="Arial"/>
                <a:cs typeface="Arial"/>
                <a:sym typeface="Arial"/>
              </a:defRPr>
            </a:pPr>
            <a:r>
              <a:rPr lang="en-US" dirty="0" smtClean="0">
                <a:solidFill>
                  <a:srgbClr val="002E97"/>
                </a:solidFill>
              </a:rPr>
              <a:t>[CATRF]</a:t>
            </a:r>
            <a:endParaRPr lang="en-US" dirty="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[PATRF]</a:t>
            </a:r>
          </a:p>
          <a:p>
            <a:pPr>
              <a:defRPr sz="3000">
                <a:solidFill>
                  <a:srgbClr val="17375E"/>
                </a:solidFill>
                <a:latin typeface="Arial"/>
                <a:ea typeface="Arial"/>
                <a:cs typeface="Arial"/>
                <a:sym typeface="Arial"/>
              </a:defRPr>
            </a:pPr>
            <a:r>
              <a:rPr lang="en-US" dirty="0" smtClean="0">
                <a:solidFill>
                  <a:srgbClr val="002E97"/>
                </a:solidFill>
              </a:rPr>
              <a:t>[MATRF]</a:t>
            </a:r>
            <a:endParaRPr dirty="0">
              <a:solidFill>
                <a:srgbClr val="002E97"/>
              </a:solidFill>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15</a:t>
            </a:fld>
            <a:endParaRPr lang="en-US"/>
          </a:p>
        </p:txBody>
      </p:sp>
      <p:grpSp>
        <p:nvGrpSpPr>
          <p:cNvPr id="21" name="Group 20"/>
          <p:cNvGrpSpPr/>
          <p:nvPr/>
        </p:nvGrpSpPr>
        <p:grpSpPr>
          <a:xfrm>
            <a:off x="4558355" y="1192869"/>
            <a:ext cx="4463222" cy="3808350"/>
            <a:chOff x="-2" y="-944338"/>
            <a:chExt cx="9144002" cy="7802336"/>
          </a:xfrm>
        </p:grpSpPr>
        <p:pic>
          <p:nvPicPr>
            <p:cNvPr id="22" name="Picture 21">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23" name="TextBox 22">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endParaRPr kumimoji="0" lang="en-US" i="0" u="none" strike="noStrike" kern="1200" cap="none" spc="0" normalizeH="0" baseline="0" noProof="0" dirty="0" smtClean="0">
                <a:ln>
                  <a:noFill/>
                </a:ln>
                <a:solidFill>
                  <a:srgbClr val="002E97"/>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smtClean="0">
                  <a:ln>
                    <a:noFill/>
                  </a:ln>
                  <a:solidFill>
                    <a:srgbClr val="002E97"/>
                  </a:solidFill>
                  <a:effectLst/>
                  <a:uLnTx/>
                  <a:uFillTx/>
                  <a:latin typeface="Arial" panose="020B0604020202020204" pitchFamily="34" charset="0"/>
                  <a:ea typeface="+mn-ea"/>
                  <a:cs typeface="Arial" panose="020B0604020202020204" pitchFamily="34" charset="0"/>
                </a:rPr>
                <a:t>2022 </a:t>
              </a: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Terrestrial Reference Frames</a:t>
              </a:r>
            </a:p>
          </p:txBody>
        </p:sp>
        <p:sp>
          <p:nvSpPr>
            <p:cNvPr id="24" name="TextBox 23">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25" name="TextBox 24">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26" name="TextBox 25">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27" name="TextBox 26">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NAPGD2022 </a:t>
            </a:r>
            <a:r>
              <a:rPr dirty="0" smtClean="0">
                <a:solidFill>
                  <a:srgbClr val="002E97"/>
                </a:solidFill>
              </a:rPr>
              <a:t>Geopotential </a:t>
            </a:r>
            <a:r>
              <a:rPr dirty="0">
                <a:solidFill>
                  <a:srgbClr val="002E97"/>
                </a:solidFill>
              </a:rPr>
              <a:t>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7" name="TextBox 6"/>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smtClean="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smtClean="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534225" y="1212990"/>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smtClean="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smtClean="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p:cNvPicPr>
            <a:picLocks noChangeAspect="1"/>
          </p:cNvPicPr>
          <p:nvPr/>
        </p:nvPicPr>
        <p:blipFill>
          <a:blip r:embed="rId5"/>
          <a:stretch>
            <a:fillRect/>
          </a:stretch>
        </p:blipFill>
        <p:spPr>
          <a:xfrm>
            <a:off x="5022217" y="2407568"/>
            <a:ext cx="1791604" cy="2323873"/>
          </a:xfrm>
          <a:prstGeom prst="rect">
            <a:avLst/>
          </a:prstGeom>
        </p:spPr>
      </p:pic>
      <p:sp>
        <p:nvSpPr>
          <p:cNvPr id="10" name="TextBox 9"/>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2" name="Picture 1"/>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1680182" y="1005273"/>
            <a:ext cx="5688415"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Shift           &amp;          Drift</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80" y="571708"/>
            <a:ext cx="7705618" cy="4332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Tree>
    <p:extLst>
      <p:ext uri="{BB962C8B-B14F-4D97-AF65-F5344CB8AC3E}">
        <p14:creationId xmlns:p14="http://schemas.microsoft.com/office/powerpoint/2010/main" val="28306577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880352" y="242029"/>
            <a:ext cx="338329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Shift and Drift</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359376" y="272806"/>
            <a:ext cx="442524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smtClean="0">
                <a:solidFill>
                  <a:srgbClr val="002E97"/>
                </a:solidFill>
              </a:rPr>
              <a:t>Shift: datum changes</a:t>
            </a:r>
            <a:endParaRPr sz="4000" dirty="0">
              <a:solidFill>
                <a:srgbClr val="002E97"/>
              </a:solidFill>
            </a:endParaRPr>
          </a:p>
        </p:txBody>
      </p:sp>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rgbClr val="17375E"/>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0 to 1.3 meters CONUS</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197707079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sp>
        <p:nvSpPr>
          <p:cNvPr id="21" name="TextBox 1"/>
          <p:cNvSpPr txBox="1"/>
          <p:nvPr/>
        </p:nvSpPr>
        <p:spPr>
          <a:xfrm>
            <a:off x="1831025" y="450765"/>
            <a:ext cx="548194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sz="4000" kern="0" dirty="0">
                <a:solidFill>
                  <a:srgbClr val="002E97"/>
                </a:solidFill>
              </a:rPr>
              <a:t>A Three-Part Presentation</a:t>
            </a:r>
            <a:endParaRPr sz="4000" kern="0" dirty="0">
              <a:solidFill>
                <a:srgbClr val="002E97"/>
              </a:solidFill>
            </a:endParaRPr>
          </a:p>
        </p:txBody>
      </p:sp>
      <p:sp>
        <p:nvSpPr>
          <p:cNvPr id="22" name="Rectangle 2"/>
          <p:cNvSpPr txBox="1"/>
          <p:nvPr/>
        </p:nvSpPr>
        <p:spPr>
          <a:xfrm>
            <a:off x="267013" y="1620027"/>
            <a:ext cx="8609969"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p>
            <a:pPr defTabSz="609585" hangingPunct="0">
              <a:defRPr sz="3000">
                <a:solidFill>
                  <a:srgbClr val="17375E"/>
                </a:solidFill>
                <a:latin typeface="Arial"/>
                <a:ea typeface="Arial"/>
                <a:cs typeface="Arial"/>
                <a:sym typeface="Arial"/>
              </a:defRPr>
            </a:pPr>
            <a:r>
              <a:rPr lang="en-US" sz="2400" b="1" kern="0" dirty="0">
                <a:solidFill>
                  <a:srgbClr val="002E97"/>
                </a:solidFill>
                <a:latin typeface="Times New Roman" panose="02020603050405020304" pitchFamily="18" charset="0"/>
                <a:cs typeface="Times New Roman" panose="02020603050405020304" pitchFamily="18" charset="0"/>
                <a:sym typeface="Arial"/>
              </a:rPr>
              <a:t>Part 1.  </a:t>
            </a:r>
            <a:r>
              <a:rPr lang="en-US" sz="2400" i="1" kern="0" dirty="0">
                <a:solidFill>
                  <a:srgbClr val="002E97"/>
                </a:solidFill>
                <a:latin typeface="Times New Roman" panose="02020603050405020304" pitchFamily="18" charset="0"/>
                <a:cs typeface="Times New Roman" panose="02020603050405020304" pitchFamily="18" charset="0"/>
                <a:sym typeface="Arial"/>
              </a:rPr>
              <a:t>Modernizing the National Spatial Reference System (NSRS)</a:t>
            </a:r>
          </a:p>
          <a:p>
            <a:pPr defTabSz="609585" hangingPunct="0">
              <a:defRPr sz="3000">
                <a:solidFill>
                  <a:srgbClr val="17375E"/>
                </a:solidFill>
                <a:latin typeface="Arial"/>
                <a:ea typeface="Arial"/>
                <a:cs typeface="Arial"/>
                <a:sym typeface="Arial"/>
              </a:defRPr>
            </a:pPr>
            <a:r>
              <a:rPr lang="en-US" sz="2400" b="1" kern="0" dirty="0">
                <a:solidFill>
                  <a:srgbClr val="002E97"/>
                </a:solidFill>
                <a:latin typeface="Times New Roman" panose="02020603050405020304" pitchFamily="18" charset="0"/>
                <a:cs typeface="Times New Roman" panose="02020603050405020304" pitchFamily="18" charset="0"/>
                <a:sym typeface="Arial"/>
              </a:rPr>
              <a:t>Part 2.  </a:t>
            </a:r>
            <a:r>
              <a:rPr lang="en-US" sz="2400" i="1" kern="0" dirty="0">
                <a:solidFill>
                  <a:srgbClr val="002E97"/>
                </a:solidFill>
                <a:latin typeface="Times New Roman" panose="02020603050405020304" pitchFamily="18" charset="0"/>
                <a:cs typeface="Times New Roman" panose="02020603050405020304" pitchFamily="18" charset="0"/>
                <a:sym typeface="Arial"/>
              </a:rPr>
              <a:t>State Plane Coordinate System of 2022 (SPCS2022)</a:t>
            </a:r>
          </a:p>
          <a:p>
            <a:pPr defTabSz="609585" hangingPunct="0">
              <a:defRPr sz="3000">
                <a:solidFill>
                  <a:srgbClr val="17375E"/>
                </a:solidFill>
                <a:latin typeface="Arial"/>
                <a:ea typeface="Arial"/>
                <a:cs typeface="Arial"/>
                <a:sym typeface="Arial"/>
              </a:defRPr>
            </a:pPr>
            <a:r>
              <a:rPr lang="en-US" sz="2400" b="1" kern="0" dirty="0">
                <a:solidFill>
                  <a:srgbClr val="002E97"/>
                </a:solidFill>
                <a:latin typeface="Times New Roman" panose="02020603050405020304" pitchFamily="18" charset="0"/>
                <a:cs typeface="Times New Roman" panose="02020603050405020304" pitchFamily="18" charset="0"/>
                <a:sym typeface="Arial"/>
              </a:rPr>
              <a:t>Part 3.  </a:t>
            </a:r>
            <a:r>
              <a:rPr lang="en-US" sz="2400" i="1" kern="0" dirty="0">
                <a:solidFill>
                  <a:srgbClr val="002E97"/>
                </a:solidFill>
                <a:latin typeface="Times New Roman" panose="02020603050405020304" pitchFamily="18" charset="0"/>
                <a:cs typeface="Times New Roman" panose="02020603050405020304" pitchFamily="18" charset="0"/>
                <a:sym typeface="Arial"/>
              </a:rPr>
              <a:t>Deprecation of the U.S. Survey Foot</a:t>
            </a:r>
          </a:p>
          <a:p>
            <a:pPr defTabSz="609585" hangingPunct="0">
              <a:defRPr sz="3000">
                <a:solidFill>
                  <a:srgbClr val="17375E"/>
                </a:solidFill>
                <a:latin typeface="Arial"/>
                <a:ea typeface="Arial"/>
                <a:cs typeface="Arial"/>
                <a:sym typeface="Arial"/>
              </a:defRPr>
            </a:pPr>
            <a:endParaRPr lang="en-US" sz="2400" i="1" kern="0" dirty="0">
              <a:solidFill>
                <a:srgbClr val="002E97"/>
              </a:solidFill>
              <a:latin typeface="Times New Roman" panose="02020603050405020304" pitchFamily="18" charset="0"/>
              <a:cs typeface="Times New Roman" panose="02020603050405020304" pitchFamily="18" charset="0"/>
              <a:sym typeface="Arial"/>
            </a:endParaRPr>
          </a:p>
          <a:p>
            <a:pPr defTabSz="609585" hangingPunct="0">
              <a:defRPr sz="3000">
                <a:solidFill>
                  <a:srgbClr val="17375E"/>
                </a:solidFill>
                <a:latin typeface="Arial"/>
                <a:ea typeface="Arial"/>
                <a:cs typeface="Arial"/>
                <a:sym typeface="Arial"/>
              </a:defRPr>
            </a:pPr>
            <a:r>
              <a:rPr lang="en-US" sz="2400" b="1" kern="0" dirty="0">
                <a:solidFill>
                  <a:srgbClr val="002E97"/>
                </a:solidFill>
                <a:latin typeface="Times New Roman" panose="02020603050405020304" pitchFamily="18" charset="0"/>
                <a:cs typeface="Times New Roman" panose="02020603050405020304" pitchFamily="18" charset="0"/>
                <a:sym typeface="Arial"/>
              </a:rPr>
              <a:t>Split into two 1-1/2 hour sections with a 30 minute break:</a:t>
            </a:r>
          </a:p>
          <a:p>
            <a:pPr defTabSz="609585" hangingPunct="0">
              <a:defRPr sz="3000">
                <a:solidFill>
                  <a:srgbClr val="17375E"/>
                </a:solidFill>
                <a:latin typeface="Arial"/>
                <a:ea typeface="Arial"/>
                <a:cs typeface="Arial"/>
                <a:sym typeface="Arial"/>
              </a:defRPr>
            </a:pPr>
            <a:r>
              <a:rPr lang="en-US" sz="2400" u="sng" kern="0" dirty="0">
                <a:solidFill>
                  <a:srgbClr val="002E97"/>
                </a:solidFill>
                <a:latin typeface="Times New Roman" panose="02020603050405020304" pitchFamily="18" charset="0"/>
                <a:cs typeface="Times New Roman" panose="02020603050405020304" pitchFamily="18" charset="0"/>
                <a:sym typeface="Arial"/>
              </a:rPr>
              <a:t>First section</a:t>
            </a:r>
            <a:r>
              <a:rPr lang="en-US" sz="2400" kern="0" dirty="0">
                <a:solidFill>
                  <a:srgbClr val="002E97"/>
                </a:solidFill>
                <a:latin typeface="Times New Roman" panose="02020603050405020304" pitchFamily="18" charset="0"/>
                <a:cs typeface="Times New Roman" panose="02020603050405020304" pitchFamily="18" charset="0"/>
                <a:sym typeface="Arial"/>
              </a:rPr>
              <a:t>:  8:30 am-10:00 am</a:t>
            </a:r>
          </a:p>
          <a:p>
            <a:pPr defTabSz="609585" hangingPunct="0">
              <a:defRPr sz="3000">
                <a:solidFill>
                  <a:srgbClr val="17375E"/>
                </a:solidFill>
                <a:latin typeface="Arial"/>
                <a:ea typeface="Arial"/>
                <a:cs typeface="Arial"/>
                <a:sym typeface="Arial"/>
              </a:defRPr>
            </a:pPr>
            <a:r>
              <a:rPr lang="en-US" sz="2400" u="sng" kern="0" dirty="0">
                <a:solidFill>
                  <a:srgbClr val="002E97"/>
                </a:solidFill>
                <a:latin typeface="Times New Roman" panose="02020603050405020304" pitchFamily="18" charset="0"/>
                <a:cs typeface="Times New Roman" panose="02020603050405020304" pitchFamily="18" charset="0"/>
                <a:sym typeface="Arial"/>
              </a:rPr>
              <a:t>Break</a:t>
            </a:r>
            <a:r>
              <a:rPr lang="en-US" sz="2400" kern="0" dirty="0">
                <a:solidFill>
                  <a:srgbClr val="002E97"/>
                </a:solidFill>
                <a:latin typeface="Times New Roman" panose="02020603050405020304" pitchFamily="18" charset="0"/>
                <a:cs typeface="Times New Roman" panose="02020603050405020304" pitchFamily="18" charset="0"/>
                <a:sym typeface="Arial"/>
              </a:rPr>
              <a:t>:  10:00 am to 10:30 am</a:t>
            </a:r>
          </a:p>
          <a:p>
            <a:pPr defTabSz="609585" hangingPunct="0">
              <a:defRPr sz="3000">
                <a:solidFill>
                  <a:srgbClr val="17375E"/>
                </a:solidFill>
                <a:latin typeface="Arial"/>
                <a:ea typeface="Arial"/>
                <a:cs typeface="Arial"/>
                <a:sym typeface="Arial"/>
              </a:defRPr>
            </a:pPr>
            <a:r>
              <a:rPr lang="en-US" sz="2400" u="sng" kern="0" dirty="0">
                <a:solidFill>
                  <a:srgbClr val="002E97"/>
                </a:solidFill>
                <a:latin typeface="Times New Roman" panose="02020603050405020304" pitchFamily="18" charset="0"/>
                <a:cs typeface="Times New Roman" panose="02020603050405020304" pitchFamily="18" charset="0"/>
                <a:sym typeface="Arial"/>
              </a:rPr>
              <a:t>Second section</a:t>
            </a:r>
            <a:r>
              <a:rPr lang="en-US" sz="2400" kern="0" dirty="0">
                <a:solidFill>
                  <a:srgbClr val="002E97"/>
                </a:solidFill>
                <a:latin typeface="Times New Roman" panose="02020603050405020304" pitchFamily="18" charset="0"/>
                <a:cs typeface="Times New Roman" panose="02020603050405020304" pitchFamily="18" charset="0"/>
                <a:sym typeface="Arial"/>
              </a:rPr>
              <a:t>:  10:30 am to noon</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2" name="TextBox 1"/>
          <p:cNvSpPr txBox="1"/>
          <p:nvPr/>
        </p:nvSpPr>
        <p:spPr>
          <a:xfrm>
            <a:off x="778014" y="294880"/>
            <a:ext cx="758797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smtClean="0">
                <a:solidFill>
                  <a:srgbClr val="002E97"/>
                </a:solidFill>
              </a:rPr>
              <a:t>Drift: </a:t>
            </a:r>
            <a:r>
              <a:rPr sz="4000" dirty="0" smtClean="0">
                <a:solidFill>
                  <a:srgbClr val="002E97"/>
                </a:solidFill>
              </a:rPr>
              <a:t>Plate</a:t>
            </a:r>
            <a:r>
              <a:rPr lang="en-US" sz="4000" dirty="0" smtClean="0">
                <a:solidFill>
                  <a:srgbClr val="002E97"/>
                </a:solidFill>
              </a:rPr>
              <a:t> </a:t>
            </a:r>
            <a:r>
              <a:rPr sz="4000" dirty="0" smtClean="0">
                <a:solidFill>
                  <a:srgbClr val="002E97"/>
                </a:solidFill>
              </a:rPr>
              <a:t>Tectonics </a:t>
            </a:r>
            <a:r>
              <a:rPr sz="4000" dirty="0">
                <a:solidFill>
                  <a:srgbClr val="002E97"/>
                </a:solidFill>
              </a:rPr>
              <a:t>and Velocities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2" name="TextBox 1"/>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smtClean="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
        <p:nvSpPr>
          <p:cNvPr id="4" name="Slide Number Placeholder 3"/>
          <p:cNvSpPr>
            <a:spLocks noGrp="1"/>
          </p:cNvSpPr>
          <p:nvPr>
            <p:ph type="sldNum" sz="quarter" idx="2"/>
          </p:nvPr>
        </p:nvSpPr>
        <p:spPr>
          <a:xfrm>
            <a:off x="8428617" y="4766397"/>
            <a:ext cx="263983" cy="269241"/>
          </a:xfrm>
        </p:spPr>
        <p:txBody>
          <a:bodyPr/>
          <a:lstStyle/>
          <a:p>
            <a:fld id="{86CB4B4D-7CA3-9044-876B-883B54F8677D}" type="slidenum">
              <a:rPr lang="en-US" smtClean="0"/>
              <a:t>20</a:t>
            </a:fld>
            <a:endParaRPr lang="en-US" dirty="0"/>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a:t>
            </a:r>
            <a:r>
              <a:rPr dirty="0" smtClean="0">
                <a:solidFill>
                  <a:srgbClr val="002E97"/>
                </a:solidFill>
              </a:rPr>
              <a:t>glaciers</a:t>
            </a:r>
            <a:r>
              <a:rPr lang="en-US" dirty="0" smtClean="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smtClean="0">
                <a:solidFill>
                  <a:srgbClr val="002E97"/>
                </a:solidFill>
              </a:rPr>
              <a:t>Earth</a:t>
            </a:r>
            <a:r>
              <a:rPr dirty="0" smtClean="0">
                <a:solidFill>
                  <a:srgbClr val="002E97"/>
                </a:solidFill>
              </a:rPr>
              <a:t> tides</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smtClean="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smtClean="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416537" y="326550"/>
            <a:ext cx="831092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smtClean="0">
                <a:solidFill>
                  <a:srgbClr val="002E97"/>
                </a:solidFill>
              </a:rPr>
              <a:t>Horizontal and </a:t>
            </a:r>
            <a:r>
              <a:rPr sz="3200" dirty="0" smtClean="0">
                <a:solidFill>
                  <a:srgbClr val="002E97"/>
                </a:solidFill>
              </a:rPr>
              <a:t>Vertical Motion</a:t>
            </a:r>
            <a:r>
              <a:rPr lang="en-US" sz="3200" dirty="0" smtClean="0">
                <a:solidFill>
                  <a:srgbClr val="002E97"/>
                </a:solidFill>
              </a:rPr>
              <a:t> from Earthquakes</a:t>
            </a:r>
            <a:endParaRPr sz="32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04"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386473123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46337" y="513779"/>
            <a:ext cx="5089855" cy="769441"/>
          </a:xfrm>
          <a:prstGeom prst="rect">
            <a:avLst/>
          </a:prstGeom>
          <a:noFill/>
        </p:spPr>
        <p:txBody>
          <a:bodyPr wrap="none" rtlCol="0">
            <a:spAutoFit/>
          </a:bodyPr>
          <a:lstStyle/>
          <a:p>
            <a:pPr algn="ctr"/>
            <a:r>
              <a:rPr lang="en-US" sz="4400" dirty="0" smtClean="0">
                <a:solidFill>
                  <a:srgbClr val="002E97"/>
                </a:solidFill>
                <a:latin typeface="Times New Roman" panose="02020603050405020304" pitchFamily="18" charset="0"/>
                <a:cs typeface="Times New Roman" panose="02020603050405020304" pitchFamily="18" charset="0"/>
              </a:rPr>
              <a:t>GPS on Bench Marks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70" y="1702218"/>
            <a:ext cx="3038775" cy="2601095"/>
          </a:xfrm>
          <a:prstGeom prst="rect">
            <a:avLst/>
          </a:prstGeom>
        </p:spPr>
      </p:pic>
      <p:sp>
        <p:nvSpPr>
          <p:cNvPr id="8" name="TextBox 7"/>
          <p:cNvSpPr txBox="1"/>
          <p:nvPr/>
        </p:nvSpPr>
        <p:spPr>
          <a:xfrm>
            <a:off x="365816" y="4419486"/>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5476733" y="4303313"/>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4491265" y="4682429"/>
            <a:ext cx="353556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~3,800</a:t>
            </a:r>
            <a:r>
              <a:rPr kumimoji="0" lang="en-US" sz="20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24</a:t>
            </a:fld>
            <a:endParaRPr lang="en-US"/>
          </a:p>
        </p:txBody>
      </p:sp>
      <p:pic>
        <p:nvPicPr>
          <p:cNvPr id="2" name="Picture 1"/>
          <p:cNvPicPr>
            <a:picLocks noChangeAspect="1"/>
          </p:cNvPicPr>
          <p:nvPr/>
        </p:nvPicPr>
        <p:blipFill>
          <a:blip r:embed="rId5"/>
          <a:stretch>
            <a:fillRect/>
          </a:stretch>
        </p:blipFill>
        <p:spPr>
          <a:xfrm>
            <a:off x="3520867" y="1702217"/>
            <a:ext cx="5378964" cy="2601095"/>
          </a:xfrm>
          <a:prstGeom prst="rect">
            <a:avLst/>
          </a:prstGeom>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45078" y="1783831"/>
            <a:ext cx="6718848" cy="3249020"/>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25</a:t>
            </a:fld>
            <a:endParaRPr lang="en-US"/>
          </a:p>
        </p:txBody>
      </p:sp>
      <p:sp>
        <p:nvSpPr>
          <p:cNvPr id="3" name="Title 1"/>
          <p:cNvSpPr>
            <a:spLocks noGrp="1"/>
          </p:cNvSpPr>
          <p:nvPr>
            <p:ph type="title"/>
          </p:nvPr>
        </p:nvSpPr>
        <p:spPr>
          <a:xfrm>
            <a:off x="457200" y="205978"/>
            <a:ext cx="8229600" cy="857251"/>
          </a:xfrm>
        </p:spPr>
        <p:txBody>
          <a:bodyPr/>
          <a:lstStyle/>
          <a:p>
            <a:r>
              <a:rPr lang="en-US" dirty="0" smtClean="0">
                <a:solidFill>
                  <a:srgbClr val="002E97"/>
                </a:solidFill>
              </a:rPr>
              <a:t>OPUS Shared Solutions Dashboard</a:t>
            </a:r>
            <a:endParaRPr lang="en-US" dirty="0">
              <a:solidFill>
                <a:srgbClr val="002E97"/>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76572605"/>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smtClean="0"/>
                    </a:p>
                    <a:p>
                      <a:pPr algn="ctr"/>
                      <a:r>
                        <a:rPr lang="en-US" sz="1200" dirty="0" smtClean="0"/>
                        <a:t>Agency type</a:t>
                      </a:r>
                      <a:endParaRPr lang="en-US" sz="1200" dirty="0"/>
                    </a:p>
                  </a:txBody>
                  <a:tcPr marL="68580" marR="68580" marT="34290" marB="34290"/>
                </a:tc>
                <a:tc>
                  <a:txBody>
                    <a:bodyPr/>
                    <a:lstStyle/>
                    <a:p>
                      <a:pPr algn="ctr"/>
                      <a:r>
                        <a:rPr lang="en-US" sz="1200" dirty="0" smtClean="0"/>
                        <a:t># Shared Solutions on NGS marks</a:t>
                      </a:r>
                      <a:endParaRPr lang="en-US" sz="1200" dirty="0"/>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smtClean="0"/>
                        <a:t>State</a:t>
                      </a:r>
                      <a:endParaRPr lang="en-US" sz="1200" dirty="0"/>
                    </a:p>
                  </a:txBody>
                  <a:tcPr marL="68580" marR="68580" marT="34290" marB="34290"/>
                </a:tc>
                <a:tc>
                  <a:txBody>
                    <a:bodyPr/>
                    <a:lstStyle/>
                    <a:p>
                      <a:pPr algn="ctr"/>
                      <a:r>
                        <a:rPr lang="en-US" sz="1200" dirty="0" smtClean="0"/>
                        <a:t>~18,500</a:t>
                      </a:r>
                      <a:endParaRPr lang="en-US" sz="1200" dirty="0"/>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Private Sector</a:t>
                      </a:r>
                    </a:p>
                  </a:txBody>
                  <a:tcPr marL="68580" marR="68580" marT="34290" marB="34290"/>
                </a:tc>
                <a:tc>
                  <a:txBody>
                    <a:bodyPr/>
                    <a:lstStyle/>
                    <a:p>
                      <a:pPr algn="ctr"/>
                      <a:r>
                        <a:rPr lang="en-US" sz="1200" dirty="0" smtClean="0"/>
                        <a:t>~4,300</a:t>
                      </a:r>
                      <a:endParaRPr lang="en-US" sz="1200" dirty="0"/>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Federal</a:t>
                      </a:r>
                    </a:p>
                  </a:txBody>
                  <a:tcPr marL="68580" marR="68580" marT="34290" marB="34290"/>
                </a:tc>
                <a:tc>
                  <a:txBody>
                    <a:bodyPr/>
                    <a:lstStyle/>
                    <a:p>
                      <a:pPr algn="ctr"/>
                      <a:r>
                        <a:rPr lang="en-US" sz="1200" dirty="0" smtClean="0"/>
                        <a:t>~3,100</a:t>
                      </a:r>
                      <a:endParaRPr lang="en-US" sz="1200" dirty="0"/>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smtClean="0"/>
                        <a:t>Academic</a:t>
                      </a:r>
                      <a:endParaRPr lang="en-US" sz="1200" dirty="0"/>
                    </a:p>
                  </a:txBody>
                  <a:tcPr marL="68580" marR="68580" marT="34290" marB="34290"/>
                </a:tc>
                <a:tc>
                  <a:txBody>
                    <a:bodyPr/>
                    <a:lstStyle/>
                    <a:p>
                      <a:pPr algn="ctr"/>
                      <a:r>
                        <a:rPr lang="en-US" sz="1200" dirty="0" smtClean="0"/>
                        <a:t>~800</a:t>
                      </a:r>
                      <a:endParaRPr lang="en-US" sz="1200" dirty="0"/>
                    </a:p>
                  </a:txBody>
                  <a:tcPr marL="68580" marR="68580" marT="34290" marB="34290"/>
                </a:tc>
                <a:extLst>
                  <a:ext uri="{0D108BD9-81ED-4DB2-BD59-A6C34878D82A}">
                    <a16:rowId xmlns:a16="http://schemas.microsoft.com/office/drawing/2014/main" val="2662671429"/>
                  </a:ext>
                </a:extLst>
              </a:tr>
            </a:tbl>
          </a:graphicData>
        </a:graphic>
      </p:graphicFrame>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sp>
        <p:nvSpPr>
          <p:cNvPr id="7" name="Rectangular Callout 6"/>
          <p:cNvSpPr/>
          <p:nvPr/>
        </p:nvSpPr>
        <p:spPr>
          <a:xfrm>
            <a:off x="2146697" y="3990976"/>
            <a:ext cx="1089422" cy="738188"/>
          </a:xfrm>
          <a:prstGeom prst="wedgeRectCallout">
            <a:avLst>
              <a:gd name="adj1" fmla="val -61708"/>
              <a:gd name="adj2" fmla="val -2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
        <p:nvSpPr>
          <p:cNvPr id="9" name="TextBox 8"/>
          <p:cNvSpPr txBox="1"/>
          <p:nvPr/>
        </p:nvSpPr>
        <p:spPr>
          <a:xfrm>
            <a:off x="1068224" y="394629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j-lt"/>
                <a:ea typeface="+mj-ea"/>
                <a:cs typeface="+mj-cs"/>
                <a:sym typeface="Calibri"/>
              </a:rPr>
              <a:t>2018</a:t>
            </a:r>
            <a:endParaRPr kumimoji="0" lang="en-US" sz="1400" b="0" i="0" u="none" strike="noStrike" cap="none" spc="0" normalizeH="0" baseline="0" dirty="0">
              <a:ln>
                <a:noFill/>
              </a:ln>
              <a:solidFill>
                <a:schemeClr val="bg1"/>
              </a:solidFill>
              <a:effectLst/>
              <a:uFillTx/>
              <a:latin typeface="+mj-lt"/>
              <a:ea typeface="+mj-ea"/>
              <a:cs typeface="+mj-cs"/>
              <a:sym typeface="Calibri"/>
            </a:endParaRPr>
          </a:p>
        </p:txBody>
      </p:sp>
      <p:sp>
        <p:nvSpPr>
          <p:cNvPr id="10" name="TextBox 9"/>
          <p:cNvSpPr txBox="1"/>
          <p:nvPr/>
        </p:nvSpPr>
        <p:spPr>
          <a:xfrm>
            <a:off x="1068224" y="427289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j-lt"/>
                <a:ea typeface="+mj-ea"/>
                <a:cs typeface="+mj-cs"/>
                <a:sym typeface="Calibri"/>
              </a:rPr>
              <a:t>2020</a:t>
            </a:r>
            <a:endParaRPr kumimoji="0" lang="en-US" sz="1400" b="0" i="0"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172630372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26</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Calibri"/>
              </a:rPr>
              <a:t>NGS Mark Recovery Webpage</a:t>
            </a:r>
          </a:p>
        </p:txBody>
      </p:sp>
      <p:sp>
        <p:nvSpPr>
          <p:cNvPr id="4" name="TextBox 3"/>
          <p:cNvSpPr txBox="1"/>
          <p:nvPr/>
        </p:nvSpPr>
        <p:spPr>
          <a:xfrm>
            <a:off x="152820" y="861782"/>
            <a:ext cx="8674985"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l="-211" t="-7295" r="211" b="7295"/>
          <a:stretch/>
        </p:blipFill>
        <p:spPr>
          <a:xfrm>
            <a:off x="12528" y="1861959"/>
            <a:ext cx="4054587" cy="3279929"/>
          </a:xfrm>
          <a:prstGeom prst="rect">
            <a:avLst/>
          </a:prstGeom>
        </p:spPr>
      </p:pic>
      <p:sp>
        <p:nvSpPr>
          <p:cNvPr id="9" name="Rectangle 8"/>
          <p:cNvSpPr/>
          <p:nvPr/>
        </p:nvSpPr>
        <p:spPr>
          <a:xfrm>
            <a:off x="1670469" y="1596812"/>
            <a:ext cx="5743880"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smtClean="0">
                <a:solidFill>
                  <a:srgbClr val="1F497D"/>
                </a:solidFill>
                <a:latin typeface="Calibri"/>
              </a:rPr>
              <a:t>https://geodesy.noaa.gov/surveys/mark-recovery/</a:t>
            </a:r>
            <a:endParaRPr lang="en-US" sz="2100" dirty="0">
              <a:solidFill>
                <a:srgbClr val="1F497D"/>
              </a:solidFill>
              <a:latin typeface="Calibri"/>
            </a:endParaRPr>
          </a:p>
        </p:txBody>
      </p:sp>
      <p:sp>
        <p:nvSpPr>
          <p:cNvPr id="10" name="Rectangle 9"/>
          <p:cNvSpPr/>
          <p:nvPr/>
        </p:nvSpPr>
        <p:spPr>
          <a:xfrm>
            <a:off x="6829519"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Maintain you local control network: Submit a Recovery Note for each mark you find </a:t>
            </a:r>
            <a:r>
              <a:rPr lang="en-US" sz="1350" dirty="0"/>
              <a:t>(up to once per year)</a:t>
            </a:r>
          </a:p>
          <a:p>
            <a:pPr algn="ctr"/>
            <a:r>
              <a:rPr lang="en-US" dirty="0"/>
              <a:t>Did you find it?</a:t>
            </a:r>
          </a:p>
          <a:p>
            <a:pPr algn="ctr"/>
            <a:r>
              <a:rPr lang="en-US" dirty="0"/>
              <a:t>Is it </a:t>
            </a:r>
            <a:r>
              <a:rPr lang="en-US" dirty="0" err="1"/>
              <a:t>GPSable</a:t>
            </a:r>
            <a:r>
              <a:rPr lang="en-US" dirty="0"/>
              <a:t>?</a:t>
            </a:r>
          </a:p>
          <a:p>
            <a:pPr algn="ctr"/>
            <a:r>
              <a:rPr lang="en-US" dirty="0"/>
              <a:t>Got new photos?</a:t>
            </a:r>
          </a:p>
        </p:txBody>
      </p:sp>
    </p:spTree>
    <p:extLst>
      <p:ext uri="{BB962C8B-B14F-4D97-AF65-F5344CB8AC3E}">
        <p14:creationId xmlns:p14="http://schemas.microsoft.com/office/powerpoint/2010/main" val="3647144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27</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Resurvey</a:t>
            </a:r>
            <a:r>
              <a:rPr lang="en-US" dirty="0" smtClean="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Readjust</a:t>
            </a:r>
            <a:r>
              <a:rPr lang="en-US" dirty="0" smtClean="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Transform</a:t>
            </a:r>
            <a:r>
              <a:rPr lang="en-US" dirty="0" smtClean="0">
                <a:solidFill>
                  <a:srgbClr val="002E97"/>
                </a:solidFill>
              </a:rPr>
              <a:t>: Take finished products which have coordinates in the old datum and use transformation software to estimate coordinates in the new datum</a:t>
            </a:r>
            <a:endParaRPr lang="en-US" dirty="0">
              <a:solidFill>
                <a:srgbClr val="002E97"/>
              </a:solidFill>
            </a:endParaRPr>
          </a:p>
        </p:txBody>
      </p:sp>
    </p:spTree>
    <p:extLst>
      <p:ext uri="{BB962C8B-B14F-4D97-AF65-F5344CB8AC3E}">
        <p14:creationId xmlns:p14="http://schemas.microsoft.com/office/powerpoint/2010/main" val="394259180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smtClean="0">
                <a:solidFill>
                  <a:srgbClr val="002E97"/>
                </a:solidFill>
                <a:latin typeface="Times New Roman" panose="02020603050405020304" pitchFamily="18" charset="0"/>
                <a:cs typeface="Times New Roman" panose="02020603050405020304" pitchFamily="18" charset="0"/>
              </a:rPr>
              <a:t>Documents for 2022 (Just updated)</a:t>
            </a:r>
          </a:p>
          <a:p>
            <a:pPr lvl="1">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2: </a:t>
            </a:r>
            <a:r>
              <a:rPr lang="en-US" dirty="0" smtClean="0">
                <a:solidFill>
                  <a:srgbClr val="002E97"/>
                </a:solidFill>
                <a:latin typeface="Times New Roman" panose="02020603050405020304" pitchFamily="18" charset="0"/>
                <a:cs typeface="Times New Roman" panose="02020603050405020304" pitchFamily="18" charset="0"/>
                <a:hlinkClick r:id="rId6"/>
              </a:rPr>
              <a:t>Working in the Modernized NSRS </a:t>
            </a:r>
            <a:endParaRPr lang="en-US" dirty="0" smtClean="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rPr>
              <a:t>	</a:t>
            </a:r>
            <a:endParaRPr dirty="0" smtClean="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smtClean="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1" y="977462"/>
            <a:ext cx="2599428" cy="3085400"/>
            <a:chOff x="471381" y="1324669"/>
            <a:chExt cx="2599428" cy="2429535"/>
          </a:xfrm>
        </p:grpSpPr>
        <p:sp>
          <p:nvSpPr>
            <p:cNvPr id="205" name="TextBox 1"/>
            <p:cNvSpPr txBox="1"/>
            <p:nvPr/>
          </p:nvSpPr>
          <p:spPr>
            <a:xfrm>
              <a:off x="471381" y="1324669"/>
              <a:ext cx="2599428" cy="60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618859" y="2312962"/>
              <a:ext cx="1868459"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17375E"/>
                  </a:solidFill>
                  <a:latin typeface="Times New Roman"/>
                  <a:ea typeface="Times New Roman"/>
                  <a:cs typeface="Times New Roman"/>
                  <a:sym typeface="Times New Roman"/>
                </a:defRPr>
              </a:pPr>
              <a:r>
                <a:rPr lang="en-US" dirty="0" smtClean="0">
                  <a:solidFill>
                    <a:srgbClr val="002E97"/>
                  </a:solidFill>
                </a:rPr>
                <a:t>Western Regional</a:t>
              </a:r>
            </a:p>
            <a:p>
              <a:pPr algn="ctr">
                <a:defRPr>
                  <a:solidFill>
                    <a:srgbClr val="17375E"/>
                  </a:solidFill>
                  <a:latin typeface="Times New Roman"/>
                  <a:ea typeface="Times New Roman"/>
                  <a:cs typeface="Times New Roman"/>
                  <a:sym typeface="Times New Roman"/>
                </a:defRPr>
              </a:pPr>
              <a:r>
                <a:rPr lang="en-US" dirty="0" smtClean="0">
                  <a:solidFill>
                    <a:srgbClr val="002E97"/>
                  </a:solidFill>
                </a:rPr>
                <a:t>Survey Conference</a:t>
              </a: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29</a:t>
            </a:fld>
            <a:endParaRPr 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771356" y="503290"/>
            <a:ext cx="55681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a:t>
            </a:r>
            <a:r>
              <a:rPr lang="en-US" sz="3600" dirty="0" smtClean="0">
                <a:solidFill>
                  <a:srgbClr val="002E97"/>
                </a:solidFill>
              </a:rPr>
              <a:t>Presenters and Panelists</a:t>
            </a:r>
            <a:endParaRPr sz="36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a:t>
            </a:fld>
            <a:endParaRPr lang="en-US"/>
          </a:p>
        </p:txBody>
      </p:sp>
      <p:grpSp>
        <p:nvGrpSpPr>
          <p:cNvPr id="19" name="Group 18"/>
          <p:cNvGrpSpPr/>
          <p:nvPr/>
        </p:nvGrpSpPr>
        <p:grpSpPr>
          <a:xfrm>
            <a:off x="2128141" y="1438984"/>
            <a:ext cx="1365115" cy="2388157"/>
            <a:chOff x="2128141" y="1438984"/>
            <a:chExt cx="1365115" cy="2388157"/>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690" y="1438984"/>
              <a:ext cx="1156015" cy="1412907"/>
            </a:xfrm>
            <a:prstGeom prst="rect">
              <a:avLst/>
            </a:prstGeom>
          </p:spPr>
        </p:pic>
        <p:sp>
          <p:nvSpPr>
            <p:cNvPr id="10" name="Rectangle 2"/>
            <p:cNvSpPr txBox="1"/>
            <p:nvPr/>
          </p:nvSpPr>
          <p:spPr>
            <a:xfrm>
              <a:off x="2128141" y="2873034"/>
              <a:ext cx="1365115"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pPr algn="ctr"/>
              <a:r>
                <a:rPr lang="en-US" sz="1400" dirty="0" smtClean="0">
                  <a:solidFill>
                    <a:srgbClr val="002E97"/>
                  </a:solidFill>
                  <a:latin typeface="Times New Roman" panose="02020603050405020304" pitchFamily="18" charset="0"/>
                  <a:cs typeface="Times New Roman" panose="02020603050405020304" pitchFamily="18" charset="0"/>
                </a:rPr>
                <a:t>Brian Shaw</a:t>
              </a:r>
            </a:p>
            <a:p>
              <a:pPr algn="ctr"/>
              <a:r>
                <a:rPr lang="en-US" sz="1400" dirty="0" smtClean="0">
                  <a:solidFill>
                    <a:srgbClr val="002E97"/>
                  </a:solidFill>
                  <a:latin typeface="Times New Roman" panose="02020603050405020304" pitchFamily="18" charset="0"/>
                  <a:cs typeface="Times New Roman" panose="02020603050405020304" pitchFamily="18" charset="0"/>
                </a:rPr>
                <a:t>Rocky Mountain</a:t>
              </a:r>
            </a:p>
            <a:p>
              <a:pPr algn="ctr"/>
              <a:r>
                <a:rPr lang="en-US" sz="1400" dirty="0" smtClean="0">
                  <a:solidFill>
                    <a:srgbClr val="002E97"/>
                  </a:solidFill>
                  <a:latin typeface="Times New Roman" panose="02020603050405020304" pitchFamily="18" charset="0"/>
                  <a:cs typeface="Times New Roman" panose="02020603050405020304" pitchFamily="18" charset="0"/>
                </a:rPr>
                <a:t>Regional Advisor</a:t>
              </a:r>
            </a:p>
            <a:p>
              <a:pPr algn="ctr"/>
              <a:r>
                <a:rPr lang="en-US" sz="1400" dirty="0">
                  <a:solidFill>
                    <a:srgbClr val="002E97"/>
                  </a:solidFill>
                  <a:latin typeface="Times New Roman" panose="02020603050405020304" pitchFamily="18" charset="0"/>
                  <a:cs typeface="Times New Roman" panose="02020603050405020304" pitchFamily="18" charset="0"/>
                </a:rPr>
                <a:t> (CO, MT, WY)</a:t>
              </a:r>
              <a:endParaRPr sz="1400" dirty="0">
                <a:solidFill>
                  <a:srgbClr val="002E97"/>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113793" y="1460127"/>
            <a:ext cx="1780293" cy="2367014"/>
            <a:chOff x="5113793" y="1460127"/>
            <a:chExt cx="1780293" cy="2367014"/>
          </a:xfrm>
        </p:grpSpPr>
        <p:pic>
          <p:nvPicPr>
            <p:cNvPr id="3" name="Picture 2"/>
            <p:cNvPicPr>
              <a:picLocks noChangeAspect="1"/>
            </p:cNvPicPr>
            <p:nvPr/>
          </p:nvPicPr>
          <p:blipFill rotWithShape="1">
            <a:blip r:embed="rId4"/>
            <a:srcRect l="20025" t="1" r="-1360" b="-1"/>
            <a:stretch/>
          </p:blipFill>
          <p:spPr>
            <a:xfrm>
              <a:off x="5430661" y="1460127"/>
              <a:ext cx="1152570" cy="1412907"/>
            </a:xfrm>
            <a:prstGeom prst="rect">
              <a:avLst/>
            </a:prstGeom>
          </p:spPr>
        </p:pic>
        <p:sp>
          <p:nvSpPr>
            <p:cNvPr id="11" name="Rectangle 2"/>
            <p:cNvSpPr txBox="1"/>
            <p:nvPr/>
          </p:nvSpPr>
          <p:spPr>
            <a:xfrm>
              <a:off x="5113793" y="2873034"/>
              <a:ext cx="1780293"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pPr algn="ctr"/>
              <a:r>
                <a:rPr lang="en-US" sz="1400" dirty="0">
                  <a:solidFill>
                    <a:srgbClr val="002E97"/>
                  </a:solidFill>
                  <a:latin typeface="Times New Roman" panose="02020603050405020304" pitchFamily="18" charset="0"/>
                  <a:cs typeface="Times New Roman" panose="02020603050405020304" pitchFamily="18" charset="0"/>
                </a:rPr>
                <a:t>Michael </a:t>
              </a:r>
              <a:r>
                <a:rPr lang="en-US" sz="1400" dirty="0" smtClean="0">
                  <a:solidFill>
                    <a:srgbClr val="002E97"/>
                  </a:solidFill>
                  <a:latin typeface="Times New Roman" panose="02020603050405020304" pitchFamily="18" charset="0"/>
                  <a:cs typeface="Times New Roman" panose="02020603050405020304" pitchFamily="18" charset="0"/>
                </a:rPr>
                <a:t>Dennis, </a:t>
              </a:r>
              <a:r>
                <a:rPr lang="en-US" sz="1400" dirty="0" smtClean="0">
                  <a:solidFill>
                    <a:srgbClr val="002E97"/>
                  </a:solidFill>
                  <a:latin typeface="Times New Roman" panose="02020603050405020304" pitchFamily="18" charset="0"/>
                  <a:cs typeface="Times New Roman" panose="02020603050405020304" pitchFamily="18" charset="0"/>
                </a:rPr>
                <a:t>Ph.D</a:t>
              </a:r>
              <a:r>
                <a:rPr lang="en-US" sz="1400" dirty="0" smtClean="0">
                  <a:solidFill>
                    <a:srgbClr val="002E97"/>
                  </a:solidFill>
                  <a:latin typeface="Times New Roman" panose="02020603050405020304" pitchFamily="18" charset="0"/>
                  <a:cs typeface="Times New Roman" panose="02020603050405020304" pitchFamily="18" charset="0"/>
                </a:rPr>
                <a:t>.,</a:t>
              </a:r>
            </a:p>
            <a:p>
              <a:pPr algn="ctr"/>
              <a:r>
                <a:rPr lang="en-US" sz="1400" dirty="0" smtClean="0">
                  <a:solidFill>
                    <a:srgbClr val="002E97"/>
                  </a:solidFill>
                  <a:latin typeface="Times New Roman" panose="02020603050405020304" pitchFamily="18" charset="0"/>
                  <a:cs typeface="Times New Roman" panose="02020603050405020304" pitchFamily="18" charset="0"/>
                </a:rPr>
                <a:t>R.L.S., P.E.</a:t>
              </a:r>
              <a:endParaRPr lang="en-US" sz="1400" dirty="0" smtClean="0">
                <a:solidFill>
                  <a:srgbClr val="002E97"/>
                </a:solidFill>
                <a:latin typeface="Times New Roman" panose="02020603050405020304" pitchFamily="18" charset="0"/>
                <a:cs typeface="Times New Roman" panose="02020603050405020304" pitchFamily="18" charset="0"/>
              </a:endParaRPr>
            </a:p>
            <a:p>
              <a:pPr algn="ctr"/>
              <a:r>
                <a:rPr lang="en-US" sz="1400" dirty="0" smtClean="0">
                  <a:solidFill>
                    <a:srgbClr val="002E97"/>
                  </a:solidFill>
                  <a:latin typeface="Times New Roman" panose="02020603050405020304" pitchFamily="18" charset="0"/>
                  <a:cs typeface="Times New Roman" panose="02020603050405020304" pitchFamily="18" charset="0"/>
                </a:rPr>
                <a:t>Geodesist, Surveyor,</a:t>
              </a:r>
            </a:p>
            <a:p>
              <a:pPr algn="ctr"/>
              <a:r>
                <a:rPr lang="en-US" sz="1400" dirty="0" smtClean="0">
                  <a:solidFill>
                    <a:srgbClr val="002E97"/>
                  </a:solidFill>
                  <a:latin typeface="Times New Roman" panose="02020603050405020304" pitchFamily="18" charset="0"/>
                  <a:cs typeface="Times New Roman" panose="02020603050405020304" pitchFamily="18" charset="0"/>
                </a:rPr>
                <a:t>Civil Engineer</a:t>
              </a:r>
              <a:endParaRPr sz="1400" dirty="0">
                <a:solidFill>
                  <a:srgbClr val="002E97"/>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39785" y="2559508"/>
            <a:ext cx="1910136" cy="2114731"/>
            <a:chOff x="495901" y="2924074"/>
            <a:chExt cx="1910136" cy="2114731"/>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5739" t="10362" r="15429" b="23192"/>
            <a:stretch/>
          </p:blipFill>
          <p:spPr>
            <a:xfrm>
              <a:off x="882674" y="2924074"/>
              <a:ext cx="1136591" cy="1366533"/>
            </a:xfrm>
            <a:prstGeom prst="rect">
              <a:avLst/>
            </a:prstGeom>
          </p:spPr>
        </p:pic>
        <p:sp>
          <p:nvSpPr>
            <p:cNvPr id="12" name="Rectangle 2"/>
            <p:cNvSpPr txBox="1"/>
            <p:nvPr/>
          </p:nvSpPr>
          <p:spPr>
            <a:xfrm>
              <a:off x="495901" y="4300141"/>
              <a:ext cx="1910136"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pPr algn="ctr"/>
              <a:r>
                <a:rPr lang="en-US" sz="1400" dirty="0" smtClean="0">
                  <a:solidFill>
                    <a:srgbClr val="002E97"/>
                  </a:solidFill>
                  <a:latin typeface="Times New Roman" panose="02020603050405020304" pitchFamily="18" charset="0"/>
                  <a:cs typeface="Times New Roman" panose="02020603050405020304" pitchFamily="18" charset="0"/>
                </a:rPr>
                <a:t>Nicole Kinsman, </a:t>
              </a:r>
              <a:r>
                <a:rPr lang="en-US" sz="1400" dirty="0" err="1" smtClean="0">
                  <a:solidFill>
                    <a:srgbClr val="002E97"/>
                  </a:solidFill>
                  <a:latin typeface="Times New Roman" panose="02020603050405020304" pitchFamily="18" charset="0"/>
                  <a:cs typeface="Times New Roman" panose="02020603050405020304" pitchFamily="18" charset="0"/>
                </a:rPr>
                <a:t>Ph.D</a:t>
              </a:r>
              <a:endParaRPr lang="en-US" sz="1400" dirty="0" smtClean="0">
                <a:solidFill>
                  <a:srgbClr val="002E97"/>
                </a:solidFill>
                <a:latin typeface="Times New Roman" panose="02020603050405020304" pitchFamily="18" charset="0"/>
                <a:cs typeface="Times New Roman" panose="02020603050405020304" pitchFamily="18" charset="0"/>
              </a:endParaRPr>
            </a:p>
            <a:p>
              <a:pPr algn="ctr"/>
              <a:r>
                <a:rPr lang="en-US" sz="1400" dirty="0" smtClean="0">
                  <a:solidFill>
                    <a:srgbClr val="002E97"/>
                  </a:solidFill>
                  <a:latin typeface="Times New Roman" panose="02020603050405020304" pitchFamily="18" charset="0"/>
                  <a:cs typeface="Times New Roman" panose="02020603050405020304" pitchFamily="18" charset="0"/>
                </a:rPr>
                <a:t>Alaska Regional Advisor</a:t>
              </a:r>
            </a:p>
            <a:p>
              <a:pPr algn="ctr"/>
              <a:r>
                <a:rPr lang="en-US" sz="1400" dirty="0">
                  <a:solidFill>
                    <a:srgbClr val="002E97"/>
                  </a:solidFill>
                  <a:latin typeface="Times New Roman" panose="02020603050405020304" pitchFamily="18" charset="0"/>
                  <a:cs typeface="Times New Roman" panose="02020603050405020304" pitchFamily="18" charset="0"/>
                </a:rPr>
                <a:t> (AK)</a:t>
              </a:r>
              <a:endParaRPr sz="1400" dirty="0">
                <a:solidFill>
                  <a:srgbClr val="002E97"/>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439027" y="2554742"/>
            <a:ext cx="1751438" cy="2330174"/>
            <a:chOff x="3685921" y="2924074"/>
            <a:chExt cx="1751438" cy="2330174"/>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9190" y="2924074"/>
              <a:ext cx="1024900" cy="1366533"/>
            </a:xfrm>
            <a:prstGeom prst="rect">
              <a:avLst/>
            </a:prstGeom>
          </p:spPr>
        </p:pic>
        <p:sp>
          <p:nvSpPr>
            <p:cNvPr id="13" name="Rectangle 2"/>
            <p:cNvSpPr txBox="1"/>
            <p:nvPr/>
          </p:nvSpPr>
          <p:spPr>
            <a:xfrm>
              <a:off x="3685921" y="4300141"/>
              <a:ext cx="1751438"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pPr algn="ctr"/>
              <a:r>
                <a:rPr lang="en-US" sz="1400" dirty="0">
                  <a:solidFill>
                    <a:srgbClr val="002E97"/>
                  </a:solidFill>
                  <a:latin typeface="Times New Roman" panose="02020603050405020304" pitchFamily="18" charset="0"/>
                  <a:cs typeface="Times New Roman" panose="02020603050405020304" pitchFamily="18" charset="0"/>
                </a:rPr>
                <a:t>Dana </a:t>
              </a:r>
              <a:r>
                <a:rPr lang="en-US" sz="1400" dirty="0" err="1" smtClean="0">
                  <a:solidFill>
                    <a:srgbClr val="002E97"/>
                  </a:solidFill>
                  <a:latin typeface="Times New Roman" panose="02020603050405020304" pitchFamily="18" charset="0"/>
                  <a:cs typeface="Times New Roman" panose="02020603050405020304" pitchFamily="18" charset="0"/>
                </a:rPr>
                <a:t>Caccamise</a:t>
              </a:r>
              <a:r>
                <a:rPr lang="en-US" sz="1400" dirty="0" smtClean="0">
                  <a:solidFill>
                    <a:srgbClr val="002E97"/>
                  </a:solidFill>
                  <a:latin typeface="Times New Roman" panose="02020603050405020304" pitchFamily="18" charset="0"/>
                  <a:cs typeface="Times New Roman" panose="02020603050405020304" pitchFamily="18" charset="0"/>
                </a:rPr>
                <a:t>, </a:t>
              </a:r>
              <a:r>
                <a:rPr lang="en-US" sz="1400" dirty="0" err="1">
                  <a:solidFill>
                    <a:srgbClr val="002E97"/>
                  </a:solidFill>
                  <a:latin typeface="Times New Roman" panose="02020603050405020304" pitchFamily="18" charset="0"/>
                  <a:cs typeface="Times New Roman" panose="02020603050405020304" pitchFamily="18" charset="0"/>
                </a:rPr>
                <a:t>Ph.D</a:t>
              </a:r>
              <a:endParaRPr lang="en-US" sz="1400" dirty="0" smtClean="0">
                <a:solidFill>
                  <a:srgbClr val="002E97"/>
                </a:solidFill>
                <a:latin typeface="Times New Roman" panose="02020603050405020304" pitchFamily="18" charset="0"/>
                <a:cs typeface="Times New Roman" panose="02020603050405020304" pitchFamily="18" charset="0"/>
              </a:endParaRPr>
            </a:p>
            <a:p>
              <a:pPr algn="ctr"/>
              <a:r>
                <a:rPr lang="en-US" sz="1400" dirty="0" smtClean="0">
                  <a:solidFill>
                    <a:srgbClr val="002E97"/>
                  </a:solidFill>
                  <a:latin typeface="Times New Roman" panose="02020603050405020304" pitchFamily="18" charset="0"/>
                  <a:cs typeface="Times New Roman" panose="02020603050405020304" pitchFamily="18" charset="0"/>
                </a:rPr>
                <a:t>Pacific Southwest</a:t>
              </a:r>
            </a:p>
            <a:p>
              <a:pPr algn="ctr"/>
              <a:r>
                <a:rPr lang="en-US" sz="1400" dirty="0" smtClean="0">
                  <a:solidFill>
                    <a:srgbClr val="002E97"/>
                  </a:solidFill>
                  <a:latin typeface="Times New Roman" panose="02020603050405020304" pitchFamily="18" charset="0"/>
                  <a:cs typeface="Times New Roman" panose="02020603050405020304" pitchFamily="18" charset="0"/>
                </a:rPr>
                <a:t>Regional Advisor</a:t>
              </a:r>
            </a:p>
            <a:p>
              <a:pPr algn="ctr"/>
              <a:r>
                <a:rPr lang="en-US" sz="1400" dirty="0" smtClean="0">
                  <a:solidFill>
                    <a:srgbClr val="002E97"/>
                  </a:solidFill>
                  <a:latin typeface="Times New Roman" panose="02020603050405020304" pitchFamily="18" charset="0"/>
                  <a:cs typeface="Times New Roman" panose="02020603050405020304" pitchFamily="18" charset="0"/>
                </a:rPr>
                <a:t>(CA, NV)</a:t>
              </a:r>
              <a:endParaRPr sz="1400" dirty="0">
                <a:solidFill>
                  <a:srgbClr val="002E97"/>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7019508" y="2554742"/>
            <a:ext cx="1365115" cy="2320640"/>
            <a:chOff x="6990845" y="2924074"/>
            <a:chExt cx="1365115" cy="232064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4015" y="2924074"/>
              <a:ext cx="1138778" cy="1366533"/>
            </a:xfrm>
            <a:prstGeom prst="rect">
              <a:avLst/>
            </a:prstGeom>
          </p:spPr>
        </p:pic>
        <p:sp>
          <p:nvSpPr>
            <p:cNvPr id="14" name="Rectangle 2"/>
            <p:cNvSpPr txBox="1"/>
            <p:nvPr/>
          </p:nvSpPr>
          <p:spPr>
            <a:xfrm>
              <a:off x="6990845" y="4290607"/>
              <a:ext cx="1365115"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pPr algn="ctr"/>
              <a:r>
                <a:rPr lang="en-US" sz="1400" dirty="0" smtClean="0">
                  <a:solidFill>
                    <a:srgbClr val="002E97"/>
                  </a:solidFill>
                  <a:latin typeface="Times New Roman" panose="02020603050405020304" pitchFamily="18" charset="0"/>
                  <a:cs typeface="Times New Roman" panose="02020603050405020304" pitchFamily="18" charset="0"/>
                </a:rPr>
                <a:t>Dan </a:t>
              </a:r>
              <a:r>
                <a:rPr lang="en-US" sz="1400" dirty="0" err="1" smtClean="0">
                  <a:solidFill>
                    <a:srgbClr val="002E97"/>
                  </a:solidFill>
                  <a:latin typeface="Times New Roman" panose="02020603050405020304" pitchFamily="18" charset="0"/>
                  <a:cs typeface="Times New Roman" panose="02020603050405020304" pitchFamily="18" charset="0"/>
                </a:rPr>
                <a:t>Determan</a:t>
              </a:r>
              <a:endParaRPr lang="en-US" sz="1400" dirty="0" smtClean="0">
                <a:solidFill>
                  <a:srgbClr val="002E97"/>
                </a:solidFill>
                <a:latin typeface="Times New Roman" panose="02020603050405020304" pitchFamily="18" charset="0"/>
                <a:cs typeface="Times New Roman" panose="02020603050405020304" pitchFamily="18" charset="0"/>
              </a:endParaRPr>
            </a:p>
            <a:p>
              <a:pPr algn="ctr"/>
              <a:r>
                <a:rPr lang="en-US" sz="1400" dirty="0" smtClean="0">
                  <a:solidFill>
                    <a:srgbClr val="002E97"/>
                  </a:solidFill>
                  <a:latin typeface="Times New Roman" panose="02020603050405020304" pitchFamily="18" charset="0"/>
                  <a:cs typeface="Times New Roman" panose="02020603050405020304" pitchFamily="18" charset="0"/>
                </a:rPr>
                <a:t>Northwest</a:t>
              </a:r>
            </a:p>
            <a:p>
              <a:pPr algn="ctr"/>
              <a:r>
                <a:rPr lang="en-US" sz="1400" dirty="0" smtClean="0">
                  <a:solidFill>
                    <a:srgbClr val="002E97"/>
                  </a:solidFill>
                  <a:latin typeface="Times New Roman" panose="02020603050405020304" pitchFamily="18" charset="0"/>
                  <a:cs typeface="Times New Roman" panose="02020603050405020304" pitchFamily="18" charset="0"/>
                </a:rPr>
                <a:t>Regional Advisor</a:t>
              </a:r>
            </a:p>
            <a:p>
              <a:pPr algn="ctr"/>
              <a:r>
                <a:rPr lang="en-US" sz="1400" dirty="0" smtClean="0">
                  <a:solidFill>
                    <a:srgbClr val="002E97"/>
                  </a:solidFill>
                  <a:latin typeface="Times New Roman" panose="02020603050405020304" pitchFamily="18" charset="0"/>
                  <a:cs typeface="Times New Roman" panose="02020603050405020304" pitchFamily="18" charset="0"/>
                </a:rPr>
                <a:t>(ID, OR, WA)</a:t>
              </a:r>
              <a:endParaRPr sz="1400" dirty="0">
                <a:solidFill>
                  <a:srgbClr val="002E97"/>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0330590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04500"/>
            <a:ext cx="36798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Resources</a:t>
            </a:r>
          </a:p>
        </p:txBody>
      </p:sp>
      <p:sp>
        <p:nvSpPr>
          <p:cNvPr id="4" name="Rectangle 2"/>
          <p:cNvSpPr txBox="1"/>
          <p:nvPr/>
        </p:nvSpPr>
        <p:spPr>
          <a:xfrm>
            <a:off x="969893" y="1300855"/>
            <a:ext cx="7204214" cy="3570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solidFill>
                  <a:srgbClr val="002E97"/>
                </a:solidFill>
                <a:latin typeface="Times New Roman" panose="02020603050405020304" pitchFamily="18" charset="0"/>
                <a:cs typeface="Times New Roman" panose="02020603050405020304" pitchFamily="18" charset="0"/>
              </a:rPr>
              <a:t>NGS Training Center</a:t>
            </a:r>
            <a:endParaRPr lang="en-US" sz="24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Educational Videos</a:t>
            </a:r>
            <a:endParaRPr lang="en-US" sz="2400" b="1"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a:t>
            </a:r>
            <a:r>
              <a:rPr lang="en-US" sz="2000" dirty="0" smtClean="0">
                <a:solidFill>
                  <a:srgbClr val="002E97"/>
                </a:solidFill>
                <a:latin typeface="Times New Roman" panose="02020603050405020304" pitchFamily="18" charset="0"/>
                <a:cs typeface="Times New Roman" panose="02020603050405020304" pitchFamily="18" charset="0"/>
              </a:rPr>
              <a:t>geodesy.noaa.gov/datums/newdatums/WatchVideos.shtml</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NGS </a:t>
            </a:r>
            <a:r>
              <a:rPr sz="2400" b="1" dirty="0">
                <a:solidFill>
                  <a:srgbClr val="002E97"/>
                </a:solidFill>
                <a:latin typeface="Times New Roman" panose="02020603050405020304" pitchFamily="18" charset="0"/>
                <a:cs typeface="Times New Roman" panose="02020603050405020304" pitchFamily="18" charset="0"/>
              </a:rPr>
              <a:t>Webinar </a:t>
            </a:r>
            <a:r>
              <a:rPr sz="2400" b="1" dirty="0" smtClean="0">
                <a:solidFill>
                  <a:srgbClr val="002E97"/>
                </a:solidFill>
                <a:latin typeface="Times New Roman" panose="02020603050405020304" pitchFamily="18" charset="0"/>
                <a:cs typeface="Times New Roman" panose="02020603050405020304" pitchFamily="18" charset="0"/>
              </a:rPr>
              <a:t>Series</a:t>
            </a:r>
            <a:endParaRPr lang="en-US" sz="2400" b="1"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Geospatial Summit</a:t>
            </a:r>
            <a:r>
              <a:rPr lang="en-US" b="1" dirty="0" smtClean="0">
                <a:solidFill>
                  <a:srgbClr val="002E97"/>
                </a:solidFill>
                <a:latin typeface="Times New Roman" panose="02020603050405020304" pitchFamily="18" charset="0"/>
                <a:cs typeface="Times New Roman" panose="02020603050405020304" pitchFamily="18" charset="0"/>
              </a:rPr>
              <a:t> </a:t>
            </a:r>
            <a:r>
              <a:rPr lang="en-US" sz="2000" dirty="0">
                <a:solidFill>
                  <a:srgbClr val="002E97"/>
                </a:solidFill>
                <a:latin typeface="Times New Roman" panose="02020603050405020304" pitchFamily="18" charset="0"/>
                <a:cs typeface="Times New Roman" panose="02020603050405020304" pitchFamily="18" charset="0"/>
              </a:rPr>
              <a:t>(register for </a:t>
            </a:r>
            <a:r>
              <a:rPr lang="en-US" sz="2000" dirty="0" smtClean="0">
                <a:solidFill>
                  <a:srgbClr val="002E97"/>
                </a:solidFill>
                <a:latin typeface="Times New Roman" panose="02020603050405020304" pitchFamily="18" charset="0"/>
                <a:cs typeface="Times New Roman" panose="02020603050405020304" pitchFamily="18" charset="0"/>
              </a:rPr>
              <a:t>2021, </a:t>
            </a:r>
            <a:r>
              <a:rPr lang="en-US" sz="2000" dirty="0">
                <a:solidFill>
                  <a:srgbClr val="002E97"/>
                </a:solidFill>
                <a:latin typeface="Times New Roman" panose="02020603050405020304" pitchFamily="18" charset="0"/>
                <a:cs typeface="Times New Roman" panose="02020603050405020304" pitchFamily="18" charset="0"/>
              </a:rPr>
              <a:t>2019 </a:t>
            </a:r>
            <a:r>
              <a:rPr lang="en-US" sz="2000" dirty="0" smtClean="0">
                <a:solidFill>
                  <a:srgbClr val="002E97"/>
                </a:solidFill>
                <a:latin typeface="Times New Roman" panose="02020603050405020304" pitchFamily="18" charset="0"/>
                <a:cs typeface="Times New Roman" panose="02020603050405020304" pitchFamily="18" charset="0"/>
              </a:rPr>
              <a:t>recorded </a:t>
            </a:r>
            <a:r>
              <a:rPr lang="en-US" sz="2000" dirty="0" smtClean="0">
                <a:solidFill>
                  <a:srgbClr val="002E97"/>
                </a:solidFill>
                <a:latin typeface="Times New Roman" panose="02020603050405020304" pitchFamily="18" charset="0"/>
                <a:cs typeface="Times New Roman" panose="02020603050405020304" pitchFamily="18" charset="0"/>
              </a:rPr>
              <a:t>sessions)</a:t>
            </a:r>
            <a:endParaRPr lang="en-US" sz="2000"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https://geodesy.noaa.gov/geospatial-summit</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solidFill>
                  <a:srgbClr val="002E97"/>
                </a:solidFill>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222731441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122" name="Picture 2" descr="Geodetic Advisor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93" y="928966"/>
            <a:ext cx="5353975" cy="4023130"/>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829329" y="901057"/>
            <a:ext cx="14853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Regions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nvGrpSpPr>
          <p:cNvPr id="11" name="Group 10"/>
          <p:cNvGrpSpPr/>
          <p:nvPr/>
        </p:nvGrpSpPr>
        <p:grpSpPr>
          <a:xfrm>
            <a:off x="5726974" y="876352"/>
            <a:ext cx="3081746" cy="2373238"/>
            <a:chOff x="5905500" y="1243681"/>
            <a:chExt cx="2837176" cy="2184896"/>
          </a:xfrm>
        </p:grpSpPr>
        <p:pic>
          <p:nvPicPr>
            <p:cNvPr id="10" name="Picture 9"/>
            <p:cNvPicPr>
              <a:picLocks noChangeAspect="1"/>
            </p:cNvPicPr>
            <p:nvPr/>
          </p:nvPicPr>
          <p:blipFill>
            <a:blip r:embed="rId6"/>
            <a:stretch>
              <a:fillRect/>
            </a:stretch>
          </p:blipFill>
          <p:spPr>
            <a:xfrm>
              <a:off x="5905500" y="1293592"/>
              <a:ext cx="2837176" cy="2134985"/>
            </a:xfrm>
            <a:prstGeom prst="rect">
              <a:avLst/>
            </a:prstGeom>
          </p:spPr>
        </p:pic>
        <p:sp>
          <p:nvSpPr>
            <p:cNvPr id="8" name="TextBox 7"/>
            <p:cNvSpPr txBox="1"/>
            <p:nvPr/>
          </p:nvSpPr>
          <p:spPr>
            <a:xfrm>
              <a:off x="7036362" y="1243681"/>
              <a:ext cx="1460437" cy="3400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37</a:t>
              </a:r>
              <a:r>
                <a:rPr kumimoji="0" lang="en-US"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sp>
        <p:nvSpPr>
          <p:cNvPr id="12" name="Slide Number Placeholder 11"/>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1969</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Today</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smtClean="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5476</TotalTime>
  <Words>2249</Words>
  <Application>Microsoft Office PowerPoint</Application>
  <PresentationFormat>On-screen Show (16:9)</PresentationFormat>
  <Paragraphs>374</Paragraphs>
  <Slides>29</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Arial Black</vt:lpstr>
      <vt:lpstr>Calibri</vt:lpstr>
      <vt:lpstr>Helvetica</vt:lpstr>
      <vt:lpstr>HelveticaNeueLTPro-Hv</vt:lpstr>
      <vt:lpstr>Times New Roman</vt:lpstr>
      <vt:lpstr>Office Theme</vt:lpstr>
      <vt:lpstr>Bitmap Image</vt:lpstr>
      <vt:lpstr>Part 1: Modernizing the 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PowerPoint Presentation</vt:lpstr>
      <vt:lpstr>Best ways to determine coordinates in Modernized NSRS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141</cp:revision>
  <dcterms:modified xsi:type="dcterms:W3CDTF">2021-03-30T15:23:53Z</dcterms:modified>
</cp:coreProperties>
</file>