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2" r:id="rId7"/>
    <p:sldId id="285" r:id="rId8"/>
    <p:sldId id="287" r:id="rId9"/>
    <p:sldId id="283" r:id="rId10"/>
    <p:sldId id="261" r:id="rId11"/>
    <p:sldId id="263" r:id="rId12"/>
    <p:sldId id="264" r:id="rId13"/>
    <p:sldId id="265" r:id="rId14"/>
    <p:sldId id="266" r:id="rId15"/>
    <p:sldId id="267" r:id="rId16"/>
    <p:sldId id="268" r:id="rId17"/>
    <p:sldId id="269" r:id="rId18"/>
    <p:sldId id="271" r:id="rId19"/>
    <p:sldId id="270" r:id="rId20"/>
    <p:sldId id="286" r:id="rId21"/>
    <p:sldId id="272" r:id="rId22"/>
    <p:sldId id="273" r:id="rId23"/>
    <p:sldId id="274" r:id="rId24"/>
    <p:sldId id="275" r:id="rId25"/>
    <p:sldId id="288" r:id="rId26"/>
    <p:sldId id="276" r:id="rId27"/>
    <p:sldId id="277" r:id="rId28"/>
    <p:sldId id="278" r:id="rId29"/>
    <p:sldId id="279" r:id="rId30"/>
    <p:sldId id="280" r:id="rId31"/>
    <p:sldId id="281" r:id="rId32"/>
    <p:sldId id="282" r:id="rId3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9C9C9C"/>
    <a:srgbClr val="455569"/>
    <a:srgbClr val="2C4B6F"/>
    <a:srgbClr val="556F8D"/>
    <a:srgbClr val="E5EEF6"/>
    <a:srgbClr val="990708"/>
    <a:srgbClr val="9B1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24" autoAdjust="0"/>
  </p:normalViewPr>
  <p:slideViewPr>
    <p:cSldViewPr snapToGrid="0">
      <p:cViewPr varScale="1">
        <p:scale>
          <a:sx n="108" d="100"/>
          <a:sy n="108" d="100"/>
        </p:scale>
        <p:origin x="108" y="126"/>
      </p:cViewPr>
      <p:guideLst/>
    </p:cSldViewPr>
  </p:slideViewPr>
  <p:notesTextViewPr>
    <p:cViewPr>
      <p:scale>
        <a:sx n="1" d="1"/>
        <a:sy n="1" d="1"/>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a:t>
            </a:r>
            <a:r>
              <a:rPr lang="en-US" baseline="0" dirty="0" smtClean="0"/>
              <a:t> will be a bit of new terminology to get used to in the modernized NSRS.</a:t>
            </a:r>
          </a:p>
          <a:p>
            <a:endParaRPr lang="en-US" baseline="0" dirty="0" smtClean="0"/>
          </a:p>
          <a:p>
            <a:r>
              <a:rPr lang="en-US" baseline="0" dirty="0" smtClean="0"/>
              <a:t>Datum and Reference Frame can by assumed as the same thing.</a:t>
            </a:r>
          </a:p>
          <a:p>
            <a:r>
              <a:rPr lang="en-US" baseline="0" dirty="0" smtClean="0"/>
              <a:t>Coordinate Systems in COTS like ArcGIS and QGIS often refer to </a:t>
            </a:r>
            <a:r>
              <a:rPr lang="en-US" baseline="0" dirty="0" err="1" smtClean="0"/>
              <a:t>Datums</a:t>
            </a:r>
            <a:r>
              <a:rPr lang="en-US" baseline="0" dirty="0" smtClean="0"/>
              <a:t>/Reference Frames as Geographic Coordinate Systems.  Projected Coordinate Systems are projections of coordinates referenced to a particular datum but projected for differing purposes.  Universal Transverse Mercator (UTM) and the State Plane Coordinate System (SPCS) are examples of projected coordinate systems.</a:t>
            </a:r>
          </a:p>
          <a:p>
            <a:endParaRPr lang="en-US" baseline="0" dirty="0" smtClean="0"/>
          </a:p>
          <a:p>
            <a:r>
              <a:rPr lang="en-US" baseline="0" dirty="0" smtClean="0"/>
              <a:t>Book on Map Projections - https://pubs.er.usgs.gov/publication/pp1453</a:t>
            </a:r>
          </a:p>
          <a:p>
            <a:endParaRPr lang="en-US" baseline="0" dirty="0" smtClean="0"/>
          </a:p>
          <a:p>
            <a:r>
              <a:rPr lang="en-US" baseline="0" dirty="0" smtClean="0"/>
              <a:t>Time (epoch) will be very important in the future NSRS since coordinates will be given for a specific time.</a:t>
            </a:r>
          </a:p>
          <a:p>
            <a:endParaRPr lang="en-US" baseline="0" dirty="0" smtClean="0"/>
          </a:p>
          <a:p>
            <a:r>
              <a:rPr lang="en-US" baseline="0" dirty="0" smtClean="0"/>
              <a:t>All realizations of NAD83 except the original NAD83(1986) are actually 3 dimensional or often called geometric.</a:t>
            </a:r>
          </a:p>
          <a:p>
            <a:endParaRPr lang="en-US" baseline="0" dirty="0" smtClean="0"/>
          </a:p>
          <a:p>
            <a:r>
              <a:rPr lang="en-US" baseline="0" dirty="0" smtClean="0"/>
              <a:t>Equipotential is a term for a surface of points that have the same potential.  If you think of a plastic sheet that was an equipotential surface and you poured a glass of water on it the water would distribute itself equally across the whole sheet.  Isobars or contours on a map could be considered an equipotential surface since they represent the same value for the line.</a:t>
            </a:r>
          </a:p>
          <a:p>
            <a:endParaRPr lang="en-US" baseline="0" dirty="0" smtClean="0"/>
          </a:p>
          <a:p>
            <a:r>
              <a:rPr lang="en-US" baseline="0" dirty="0" smtClean="0"/>
              <a:t>Geopotential is the same thing as equipotential but generally applied to a gravimetric surface.</a:t>
            </a:r>
            <a:endParaRPr lang="en-US" dirty="0"/>
          </a:p>
        </p:txBody>
      </p:sp>
    </p:spTree>
    <p:extLst>
      <p:ext uri="{BB962C8B-B14F-4D97-AF65-F5344CB8AC3E}">
        <p14:creationId xmlns:p14="http://schemas.microsoft.com/office/powerpoint/2010/main" val="110276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current </a:t>
            </a:r>
            <a:r>
              <a:rPr lang="en-US" dirty="0" err="1" smtClean="0"/>
              <a:t>datums</a:t>
            </a:r>
            <a:r>
              <a:rPr lang="en-US" dirty="0" smtClean="0"/>
              <a:t> were made</a:t>
            </a:r>
            <a:r>
              <a:rPr lang="en-US" baseline="0" dirty="0" smtClean="0"/>
              <a:t> with the best technologies of their time but we understand a lot more about the errors inherent in them.  While they are not necessarily accurate – for todays standards at least – they have provided a consistent framework for positioning.</a:t>
            </a:r>
          </a:p>
          <a:p>
            <a:endParaRPr lang="en-US" baseline="0" dirty="0" smtClean="0"/>
          </a:p>
          <a:p>
            <a:r>
              <a:rPr lang="en-US" baseline="0" dirty="0" smtClean="0"/>
              <a:t>The future NSRS will provide the most accurate and best system for positioning using the best science of today.  No system will ever be perfect, but they can always be improved through sound science.</a:t>
            </a:r>
            <a:endParaRPr lang="en-US" dirty="0"/>
          </a:p>
        </p:txBody>
      </p:sp>
    </p:spTree>
    <p:extLst>
      <p:ext uri="{BB962C8B-B14F-4D97-AF65-F5344CB8AC3E}">
        <p14:creationId xmlns:p14="http://schemas.microsoft.com/office/powerpoint/2010/main" val="2318237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Don’t hammer</a:t>
            </a:r>
            <a:r>
              <a:rPr lang="en-US" baseline="0" dirty="0" smtClean="0"/>
              <a:t> a nail with a sledgehammer if a small hammer will work.  Know your accuracy needs or anticipate future needs to determine how accurate your data needs to be.  Performing analysis using various data can only be as accurate as the least accurate data you are using.</a:t>
            </a:r>
            <a:endParaRPr lang="en-US" dirty="0"/>
          </a:p>
        </p:txBody>
      </p:sp>
    </p:spTree>
    <p:extLst>
      <p:ext uri="{BB962C8B-B14F-4D97-AF65-F5344CB8AC3E}">
        <p14:creationId xmlns:p14="http://schemas.microsoft.com/office/powerpoint/2010/main" val="360453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a:t>
            </a:r>
            <a:r>
              <a:rPr lang="en-US" baseline="0" dirty="0" smtClean="0"/>
              <a:t>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a:t>
            </a:r>
            <a:r>
              <a:rPr lang="en-US" baseline="0" dirty="0" smtClean="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All plates are moving and through the constant collection of GNSS</a:t>
            </a:r>
            <a:r>
              <a:rPr lang="en-US" baseline="0" dirty="0" smtClean="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smtClean="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All surveying measurements in the future NSRS will provide coordinates for the time (epoch)</a:t>
            </a:r>
            <a:r>
              <a:rPr lang="en-US" baseline="0" dirty="0" smtClean="0"/>
              <a:t> it was surveyed.</a:t>
            </a:r>
          </a:p>
          <a:p>
            <a:r>
              <a:rPr lang="en-US" baseline="0" dirty="0" smtClean="0"/>
              <a:t>The second graphic is a hypothetic view of how a station that has been observed multiple times may be plotted to understand where its moving.</a:t>
            </a:r>
            <a:endParaRPr lang="en-US" dirty="0"/>
          </a:p>
        </p:txBody>
      </p:sp>
    </p:spTree>
    <p:extLst>
      <p:ext uri="{BB962C8B-B14F-4D97-AF65-F5344CB8AC3E}">
        <p14:creationId xmlns:p14="http://schemas.microsoft.com/office/powerpoint/2010/main" val="3840673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NCAT (implementation of NADCON5) - https://geodesy.noaa.gov/NCAT/</a:t>
            </a:r>
          </a:p>
          <a:p>
            <a:r>
              <a:rPr lang="en-US" dirty="0" smtClean="0"/>
              <a:t>NADCON 5 Technical Report - https://</a:t>
            </a:r>
            <a:r>
              <a:rPr lang="en-US" sz="1200" b="0" i="0" dirty="0" smtClean="0">
                <a:effectLst/>
                <a:latin typeface="+mj-lt"/>
                <a:ea typeface="+mj-ea"/>
                <a:cs typeface="+mj-cs"/>
                <a:sym typeface="Calibri"/>
              </a:rPr>
              <a:t>geodesy</a:t>
            </a:r>
            <a:r>
              <a:rPr lang="en-US" dirty="0" smtClean="0"/>
              <a:t>.noaa.gov/PUBS_LIB/NOAA_TR_NOS_NGS_63.pdf</a:t>
            </a:r>
          </a:p>
          <a:p>
            <a:endParaRPr lang="en-US" dirty="0" smtClean="0"/>
          </a:p>
          <a:p>
            <a:r>
              <a:rPr lang="en-US" dirty="0" smtClean="0"/>
              <a:t>USSD – United States Standard Datum </a:t>
            </a:r>
            <a:r>
              <a:rPr lang="en-US" sz="1200" b="0" i="0" dirty="0" smtClean="0">
                <a:effectLst/>
                <a:latin typeface="+mj-lt"/>
                <a:ea typeface="+mj-ea"/>
                <a:cs typeface="+mj-cs"/>
                <a:sym typeface="Calibri"/>
              </a:rPr>
              <a:t>https://geodesy.noaa.gov/datums/horizontal/us-standard-datum.shtml</a:t>
            </a:r>
          </a:p>
          <a:p>
            <a:r>
              <a:rPr lang="en-US" sz="1200" b="0" i="0" dirty="0" smtClean="0">
                <a:effectLst/>
                <a:latin typeface="+mj-lt"/>
                <a:ea typeface="+mj-ea"/>
                <a:cs typeface="+mj-cs"/>
                <a:sym typeface="Calibri"/>
              </a:rPr>
              <a:t>NAD 27 – North American Datum of 1927</a:t>
            </a:r>
            <a:r>
              <a:rPr lang="en-US" sz="1200" b="0" i="0" baseline="0" dirty="0" smtClean="0">
                <a:effectLst/>
                <a:latin typeface="+mj-lt"/>
                <a:ea typeface="+mj-ea"/>
                <a:cs typeface="+mj-cs"/>
                <a:sym typeface="Calibri"/>
              </a:rPr>
              <a:t> https://</a:t>
            </a:r>
            <a:r>
              <a:rPr lang="en-US" sz="1200" b="0" i="0" dirty="0" smtClean="0">
                <a:effectLst/>
                <a:latin typeface="+mj-lt"/>
                <a:ea typeface="+mj-ea"/>
                <a:cs typeface="+mj-cs"/>
                <a:sym typeface="Calibri"/>
              </a:rPr>
              <a:t>geodesy</a:t>
            </a:r>
            <a:r>
              <a:rPr lang="en-US" sz="1200" b="0" i="0" baseline="0" dirty="0" smtClean="0">
                <a:effectLst/>
                <a:latin typeface="+mj-lt"/>
                <a:ea typeface="+mj-ea"/>
                <a:cs typeface="+mj-cs"/>
                <a:sym typeface="Calibri"/>
              </a:rPr>
              <a:t>.noaa.gov/datums/horizontal/north-american-datum-1927.shtml</a:t>
            </a:r>
          </a:p>
          <a:p>
            <a:r>
              <a:rPr lang="en-US" sz="1200" b="0" i="0" baseline="0" dirty="0" smtClean="0">
                <a:effectLst/>
                <a:latin typeface="+mj-lt"/>
                <a:ea typeface="+mj-ea"/>
                <a:cs typeface="+mj-cs"/>
                <a:sym typeface="Calibri"/>
              </a:rPr>
              <a:t>NAD 83 – North American Datum of 1983 https://</a:t>
            </a:r>
            <a:r>
              <a:rPr lang="en-US" sz="1200" b="0" i="0" dirty="0" smtClean="0">
                <a:effectLst/>
                <a:latin typeface="+mj-lt"/>
                <a:ea typeface="+mj-ea"/>
                <a:cs typeface="+mj-cs"/>
                <a:sym typeface="Calibri"/>
              </a:rPr>
              <a:t>geodesy</a:t>
            </a:r>
            <a:r>
              <a:rPr lang="en-US" sz="1200" b="0" i="0" baseline="0" dirty="0" smtClean="0">
                <a:effectLst/>
                <a:latin typeface="+mj-lt"/>
                <a:ea typeface="+mj-ea"/>
                <a:cs typeface="+mj-cs"/>
                <a:sym typeface="Calibri"/>
              </a:rPr>
              <a:t>.noaa.gov/datums/horizontal/north-american-datum-1983.shtml</a:t>
            </a:r>
          </a:p>
          <a:p>
            <a:r>
              <a:rPr lang="en-US" sz="1200" b="0" i="0" baseline="0" dirty="0" smtClean="0">
                <a:effectLst/>
                <a:latin typeface="+mj-lt"/>
                <a:ea typeface="+mj-ea"/>
                <a:cs typeface="+mj-cs"/>
                <a:sym typeface="Calibri"/>
              </a:rPr>
              <a:t>NATRF2022 – North American Terrestrial Reference Frame of 2022 https://</a:t>
            </a:r>
            <a:r>
              <a:rPr lang="en-US" sz="1200" b="0" i="0" dirty="0" smtClean="0">
                <a:effectLst/>
                <a:latin typeface="+mj-lt"/>
                <a:ea typeface="+mj-ea"/>
                <a:cs typeface="+mj-cs"/>
                <a:sym typeface="Calibri"/>
              </a:rPr>
              <a:t>geodesy</a:t>
            </a:r>
            <a:r>
              <a:rPr lang="en-US" sz="1200" b="0" i="0" baseline="0" dirty="0" smtClean="0">
                <a:effectLst/>
                <a:latin typeface="+mj-lt"/>
                <a:ea typeface="+mj-ea"/>
                <a:cs typeface="+mj-cs"/>
                <a:sym typeface="Calibri"/>
              </a:rPr>
              <a:t>.noaa.gov/datums/newdatums/naming-convention.shtml</a:t>
            </a:r>
            <a:endParaRPr lang="en-US" dirty="0"/>
          </a:p>
        </p:txBody>
      </p:sp>
    </p:spTree>
    <p:extLst>
      <p:ext uri="{BB962C8B-B14F-4D97-AF65-F5344CB8AC3E}">
        <p14:creationId xmlns:p14="http://schemas.microsoft.com/office/powerpoint/2010/main" val="138753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San Joaquin Subsidence article</a:t>
            </a:r>
          </a:p>
          <a:p>
            <a:r>
              <a:rPr lang="en-US" dirty="0" smtClean="0"/>
              <a:t>http://www.digitaljournal.com/tech-and-science/technology/sinking-san-joaquin-valley-of-california-seen-from-space/article/487393</a:t>
            </a:r>
          </a:p>
          <a:p>
            <a:endParaRPr lang="en-US" dirty="0" smtClean="0"/>
          </a:p>
          <a:p>
            <a:r>
              <a:rPr lang="en-US" dirty="0" smtClean="0"/>
              <a:t>Hudson Bay Uplift article</a:t>
            </a:r>
          </a:p>
          <a:p>
            <a:r>
              <a:rPr lang="en-US" dirty="0" smtClean="0"/>
              <a:t>https://www.researchgate.net/figure/Contour-map-of-observed-CBN-vertical-rates-Preliminary-results-from-the-combination-of_fig3_286867540</a:t>
            </a:r>
          </a:p>
          <a:p>
            <a:endParaRPr lang="en-US" dirty="0" smtClean="0"/>
          </a:p>
          <a:p>
            <a:r>
              <a:rPr lang="en-US" dirty="0" smtClean="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smtClean="0"/>
          </a:p>
          <a:p>
            <a:pPr eaLnBrk="1" hangingPunct="1">
              <a:spcBef>
                <a:spcPct val="0"/>
              </a:spcBef>
              <a:defRPr/>
            </a:pPr>
            <a:r>
              <a:rPr lang="en-US" altLang="en-US" dirty="0" smtClean="0"/>
              <a:t>We began on a mission established by Thomas Jefferson in 1807 to conduct a “Survey of the Coast” (as the United States Coast Survey). </a:t>
            </a:r>
          </a:p>
          <a:p>
            <a:pPr eaLnBrk="1" hangingPunct="1">
              <a:spcBef>
                <a:spcPct val="0"/>
              </a:spcBef>
              <a:defRPr/>
            </a:pPr>
            <a:endParaRPr lang="en-US" altLang="en-US" dirty="0" smtClean="0"/>
          </a:p>
          <a:p>
            <a:pPr eaLnBrk="1" hangingPunct="1">
              <a:spcBef>
                <a:spcPct val="0"/>
              </a:spcBef>
              <a:defRPr/>
            </a:pPr>
            <a:r>
              <a:rPr lang="en-US" altLang="en-US" dirty="0" smtClean="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smtClean="0"/>
          </a:p>
          <a:p>
            <a:pPr eaLnBrk="1" hangingPunct="1">
              <a:spcBef>
                <a:spcPct val="0"/>
              </a:spcBef>
              <a:defRPr/>
            </a:pPr>
            <a:r>
              <a:rPr lang="en-US" altLang="en-US" dirty="0" smtClean="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smtClean="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GPS on Bench Marks Web Map</a:t>
            </a:r>
            <a:r>
              <a:rPr lang="en-US" baseline="0" dirty="0" smtClean="0"/>
              <a:t> (2018)</a:t>
            </a:r>
          </a:p>
          <a:p>
            <a:r>
              <a:rPr lang="en-US" dirty="0" smtClean="0"/>
              <a:t>https://geodesy.noaa.gov/GPSonBM/webmap/</a:t>
            </a:r>
          </a:p>
          <a:p>
            <a:endParaRPr lang="en-US" dirty="0" smtClean="0"/>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3248708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State Plane Coordinate System</a:t>
            </a:r>
          </a:p>
          <a:p>
            <a:r>
              <a:rPr lang="en-US" dirty="0" smtClean="0"/>
              <a:t>https://geodesy.noaa.gov/SPCS/index.shtml</a:t>
            </a:r>
          </a:p>
          <a:p>
            <a:endParaRPr lang="en-US" dirty="0" smtClean="0"/>
          </a:p>
          <a:p>
            <a:r>
              <a:rPr lang="en-US" dirty="0" smtClean="0"/>
              <a:t>2022 Policy Changes</a:t>
            </a:r>
          </a:p>
          <a:p>
            <a:r>
              <a:rPr lang="en-US" dirty="0" smtClean="0"/>
              <a:t>https://geodesy.noaa.gov/SPCS/draft-policy.shtml</a:t>
            </a:r>
            <a:endParaRPr lang="en-US" dirty="0"/>
          </a:p>
        </p:txBody>
      </p:sp>
    </p:spTree>
    <p:extLst>
      <p:ext uri="{BB962C8B-B14F-4D97-AF65-F5344CB8AC3E}">
        <p14:creationId xmlns:p14="http://schemas.microsoft.com/office/powerpoint/2010/main" val="3202800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NGS Regional Geodetic Advisors</a:t>
            </a:r>
          </a:p>
          <a:p>
            <a:r>
              <a:rPr lang="en-US" dirty="0" smtClean="0"/>
              <a:t>https://geodesy.noaa.gov/ADVISORS/</a:t>
            </a:r>
          </a:p>
          <a:p>
            <a:endParaRPr lang="en-US" dirty="0" smtClean="0"/>
          </a:p>
          <a:p>
            <a:r>
              <a:rPr lang="en-US" dirty="0" smtClean="0"/>
              <a:t>State Geodetic Coordinators</a:t>
            </a:r>
          </a:p>
          <a:p>
            <a:r>
              <a:rPr lang="en-US" dirty="0" smtClean="0"/>
              <a:t>https://geodesy.noaa.gov/ADVISORS/state-geodetic-coordinators.shtml</a:t>
            </a:r>
            <a:endParaRPr lang="en-US" dirty="0"/>
          </a:p>
        </p:txBody>
      </p:sp>
    </p:spTree>
    <p:extLst>
      <p:ext uri="{BB962C8B-B14F-4D97-AF65-F5344CB8AC3E}">
        <p14:creationId xmlns:p14="http://schemas.microsoft.com/office/powerpoint/2010/main" val="228203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National Spatial Reference System is our nations</a:t>
            </a:r>
            <a:r>
              <a:rPr lang="en-US" baseline="0" dirty="0" smtClean="0"/>
              <a:t> geospatial infrastructure from which all positioning (with the exclusion of military/DOD)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endParaRPr lang="en-US" dirty="0" smtClean="0"/>
          </a:p>
          <a:p>
            <a:endParaRPr lang="en-US" dirty="0"/>
          </a:p>
        </p:txBody>
      </p:sp>
    </p:spTree>
    <p:extLst>
      <p:ext uri="{BB962C8B-B14F-4D97-AF65-F5344CB8AC3E}">
        <p14:creationId xmlns:p14="http://schemas.microsoft.com/office/powerpoint/2010/main" val="3206794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a:t>
            </a:r>
            <a:r>
              <a:rPr lang="en-US" baseline="0" dirty="0" smtClean="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Models</a:t>
            </a:r>
            <a:r>
              <a:rPr lang="en-US" baseline="0" dirty="0" smtClean="0"/>
              <a:t> are used to simplify complex phenomena for humans and computers to understand and perform calculations and analysis.</a:t>
            </a:r>
            <a:endParaRPr lang="en-US" dirty="0" smtClean="0"/>
          </a:p>
          <a:p>
            <a:r>
              <a:rPr lang="en-US" dirty="0" smtClean="0"/>
              <a:t>The geoid is an approximation of sea level and used to calculate</a:t>
            </a:r>
            <a:r>
              <a:rPr lang="en-US" baseline="0" dirty="0" smtClean="0"/>
              <a:t> elevations (</a:t>
            </a:r>
            <a:r>
              <a:rPr lang="en-US" baseline="0" dirty="0" err="1" smtClean="0"/>
              <a:t>orthometric</a:t>
            </a:r>
            <a:r>
              <a:rPr lang="en-US" baseline="0" dirty="0" smtClean="0"/>
              <a:t> heights) above this “sea level” surface</a:t>
            </a:r>
            <a:endParaRPr lang="en-US" dirty="0" smtClean="0"/>
          </a:p>
          <a:p>
            <a:endParaRPr lang="en-US" dirty="0" smtClean="0"/>
          </a:p>
          <a:p>
            <a:r>
              <a:rPr lang="en-US" dirty="0" smtClean="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Ellipsoid</a:t>
            </a:r>
            <a:r>
              <a:rPr lang="en-US" baseline="0" dirty="0" smtClean="0"/>
              <a:t> </a:t>
            </a:r>
            <a:r>
              <a:rPr lang="en-US" dirty="0" smtClean="0"/>
              <a:t>image https://www.kisspng.com/png-figure-of-the-earth-oblate-spheroid-ellipsoid-4129812/</a:t>
            </a:r>
          </a:p>
          <a:p>
            <a:r>
              <a:rPr lang="en-US" dirty="0" smtClean="0"/>
              <a:t>Geoid Image https://www.reddit.com/r/MapPorn/comments/3xf6a0/geoid_height_of_new_global_gravity_field_models/</a:t>
            </a:r>
            <a:endParaRPr lang="en-US" dirty="0"/>
          </a:p>
        </p:txBody>
      </p:sp>
    </p:spTree>
    <p:extLst>
      <p:ext uri="{BB962C8B-B14F-4D97-AF65-F5344CB8AC3E}">
        <p14:creationId xmlns:p14="http://schemas.microsoft.com/office/powerpoint/2010/main" val="2568463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smtClean="0">
                <a:effectLst/>
                <a:latin typeface="+mj-lt"/>
                <a:ea typeface="+mj-ea"/>
                <a:cs typeface="+mj-cs"/>
                <a:sym typeface="Calibri"/>
              </a:rPr>
              <a:t>Galileo graphic</a:t>
            </a:r>
            <a:r>
              <a:rPr lang="en-US" sz="1200" b="0" i="0" u="none" strike="noStrike" baseline="0" dirty="0" smtClean="0">
                <a:effectLst/>
                <a:latin typeface="+mj-lt"/>
                <a:ea typeface="+mj-ea"/>
                <a:cs typeface="+mj-cs"/>
                <a:sym typeface="Calibri"/>
              </a:rPr>
              <a:t> https://commons.wikimedia.org/wiki/File:GalilEXP.jpg</a:t>
            </a:r>
            <a:endParaRPr lang="en-US" sz="1200" b="0" i="0" u="none" strike="noStrike" dirty="0" smtClean="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curvature</a:t>
            </a:r>
            <a:r>
              <a:rPr lang="en-US" sz="1200" b="0" i="0" u="none" strike="noStrike" baseline="0" dirty="0" smtClean="0">
                <a:effectLst/>
                <a:latin typeface="+mj-lt"/>
                <a:ea typeface="+mj-ea"/>
                <a:cs typeface="+mj-cs"/>
                <a:sym typeface="Calibri"/>
              </a:rPr>
              <a:t> graphic https://www.nasa.gov/mission_pages/gpb/gpb_012.html</a:t>
            </a:r>
            <a:endParaRPr lang="en-US" sz="1200" b="0" i="0" u="none" strike="noStrike" dirty="0" smtClean="0">
              <a:effectLst/>
              <a:latin typeface="+mj-lt"/>
              <a:ea typeface="+mj-ea"/>
              <a:cs typeface="+mj-cs"/>
              <a:sym typeface="Calibri"/>
            </a:endParaRPr>
          </a:p>
          <a:p>
            <a:pPr rtl="0"/>
            <a:endParaRPr lang="en-US" sz="1200" b="0" i="0" u="none" strike="noStrike" dirty="0" smtClean="0">
              <a:effectLst/>
              <a:latin typeface="+mj-lt"/>
              <a:ea typeface="+mj-ea"/>
              <a:cs typeface="+mj-cs"/>
              <a:sym typeface="Calibri"/>
            </a:endParaRPr>
          </a:p>
          <a:p>
            <a:pPr rtl="0"/>
            <a:r>
              <a:rPr lang="en-US" sz="1200" b="0" i="0" u="none" strike="noStrike" dirty="0" smtClean="0">
                <a:effectLst/>
                <a:latin typeface="+mj-lt"/>
                <a:ea typeface="+mj-ea"/>
                <a:cs typeface="+mj-cs"/>
                <a:sym typeface="Calibri"/>
              </a:rPr>
              <a:t>Aristotle (384–322 </a:t>
            </a:r>
            <a:r>
              <a:rPr lang="en-US" sz="1200" b="0" i="0" u="sng" strike="noStrike" dirty="0" smtClean="0">
                <a:effectLst/>
                <a:latin typeface="+mj-lt"/>
                <a:ea typeface="+mj-ea"/>
                <a:cs typeface="+mj-cs"/>
                <a:sym typeface="Calibri"/>
                <a:hlinkClick r:id="rId3"/>
              </a:rPr>
              <a:t>BCE</a:t>
            </a:r>
            <a:r>
              <a:rPr lang="en-US" sz="1200" b="0" i="0" u="none" strike="noStrike" dirty="0" smtClean="0">
                <a:effectLst/>
                <a:latin typeface="+mj-lt"/>
                <a:ea typeface="+mj-ea"/>
                <a:cs typeface="+mj-cs"/>
                <a:sym typeface="Calibri"/>
              </a:rPr>
              <a:t>)</a:t>
            </a:r>
            <a:endParaRPr lang="en-US" b="0" dirty="0" smtClean="0">
              <a:effectLst/>
            </a:endParaRPr>
          </a:p>
          <a:p>
            <a:pPr rtl="0"/>
            <a:r>
              <a:rPr lang="en-US" sz="1200" b="0" i="0" u="none" strike="noStrike" dirty="0" smtClean="0">
                <a:effectLst/>
                <a:latin typeface="+mj-lt"/>
                <a:ea typeface="+mj-ea"/>
                <a:cs typeface="+mj-cs"/>
                <a:sym typeface="Calibri"/>
              </a:rPr>
              <a:t>Objects fall at a speed proportional to their mass.</a:t>
            </a:r>
            <a:endParaRPr lang="en-US" b="0" dirty="0" smtClean="0">
              <a:effectLst/>
            </a:endParaRPr>
          </a:p>
          <a:p>
            <a:pPr rtl="0"/>
            <a:r>
              <a:rPr lang="en-US" sz="1200" b="0" i="0" u="none" strike="noStrike" dirty="0" smtClean="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smtClean="0">
                <a:effectLst/>
                <a:latin typeface="+mj-lt"/>
                <a:ea typeface="+mj-ea"/>
                <a:cs typeface="+mj-cs"/>
                <a:sym typeface="Calibri"/>
                <a:hlinkClick r:id="rId4"/>
              </a:rPr>
              <a:t>geocentric</a:t>
            </a:r>
            <a:r>
              <a:rPr lang="en-US" sz="1200" b="0" i="0" u="none" strike="noStrike" dirty="0" smtClean="0">
                <a:effectLst/>
                <a:latin typeface="+mj-lt"/>
                <a:ea typeface="+mj-ea"/>
                <a:cs typeface="+mj-cs"/>
                <a:sym typeface="Calibri"/>
              </a:rPr>
              <a:t>) universe;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a:t>
            </a:r>
            <a:r>
              <a:rPr lang="en-US" sz="1200" b="0" i="0" u="none" strike="noStrike" dirty="0" err="1" smtClean="0">
                <a:effectLst/>
                <a:latin typeface="+mj-lt"/>
                <a:ea typeface="+mj-ea"/>
                <a:cs typeface="+mj-cs"/>
                <a:sym typeface="Calibri"/>
              </a:rPr>
              <a:t>Khazini</a:t>
            </a:r>
            <a:r>
              <a:rPr lang="en-US" sz="1200" b="0" i="0" u="none" strike="noStrike" dirty="0" smtClean="0">
                <a:effectLst/>
                <a:latin typeface="+mj-lt"/>
                <a:ea typeface="+mj-ea"/>
                <a:cs typeface="+mj-cs"/>
                <a:sym typeface="Calibri"/>
              </a:rPr>
              <a:t> (11th to 12th centuries)</a:t>
            </a:r>
            <a:endParaRPr lang="en-US" b="0" dirty="0" smtClean="0">
              <a:effectLst/>
            </a:endParaRPr>
          </a:p>
          <a:p>
            <a:pPr rtl="0"/>
            <a:r>
              <a:rPr lang="en-US" sz="1200" b="0" i="0" u="none" strike="noStrike" dirty="0" smtClean="0">
                <a:effectLst/>
                <a:latin typeface="+mj-lt"/>
                <a:ea typeface="+mj-ea"/>
                <a:cs typeface="+mj-cs"/>
                <a:sym typeface="Calibri"/>
              </a:rPr>
              <a:t>In 1121, </a:t>
            </a:r>
            <a:r>
              <a:rPr lang="en-US" sz="1200" b="0" i="0" u="sng" strike="noStrike" dirty="0" smtClean="0">
                <a:effectLst/>
                <a:latin typeface="+mj-lt"/>
                <a:ea typeface="+mj-ea"/>
                <a:cs typeface="+mj-cs"/>
                <a:sym typeface="Calibri"/>
                <a:hlinkClick r:id="rId5"/>
              </a:rPr>
              <a:t>al-</a:t>
            </a:r>
            <a:r>
              <a:rPr lang="en-US" sz="1200" b="0" i="0" u="sng" strike="noStrike" dirty="0" err="1" smtClean="0">
                <a:effectLst/>
                <a:latin typeface="+mj-lt"/>
                <a:ea typeface="+mj-ea"/>
                <a:cs typeface="+mj-cs"/>
                <a:sym typeface="Calibri"/>
                <a:hlinkClick r:id="rId5"/>
              </a:rPr>
              <a:t>Khazini</a:t>
            </a:r>
            <a:r>
              <a:rPr lang="en-US" sz="1200" b="0" i="0" u="none" strike="noStrike" dirty="0" smtClean="0">
                <a:effectLst/>
                <a:latin typeface="+mj-lt"/>
                <a:ea typeface="+mj-ea"/>
                <a:cs typeface="+mj-cs"/>
                <a:sym typeface="Calibri"/>
              </a:rPr>
              <a:t>, in </a:t>
            </a:r>
            <a:r>
              <a:rPr lang="en-US" sz="1200" b="0" i="1" u="none" strike="noStrike" dirty="0" smtClean="0">
                <a:effectLst/>
                <a:latin typeface="+mj-lt"/>
                <a:ea typeface="+mj-ea"/>
                <a:cs typeface="+mj-cs"/>
                <a:sym typeface="Calibri"/>
              </a:rPr>
              <a:t>The Book of the Balance of Wisdom</a:t>
            </a:r>
            <a:r>
              <a:rPr lang="en-US" sz="1200" b="0" i="0" u="none" strike="noStrike" dirty="0" smtClean="0">
                <a:effectLst/>
                <a:latin typeface="+mj-lt"/>
                <a:ea typeface="+mj-ea"/>
                <a:cs typeface="+mj-cs"/>
                <a:sym typeface="Calibri"/>
              </a:rPr>
              <a:t>, proposed that the gravity and </a:t>
            </a:r>
            <a:r>
              <a:rPr lang="en-US" sz="1200" b="0" i="0" u="sng" strike="noStrike" dirty="0" smtClean="0">
                <a:effectLst/>
                <a:latin typeface="+mj-lt"/>
                <a:ea typeface="+mj-ea"/>
                <a:cs typeface="+mj-cs"/>
                <a:sym typeface="Calibri"/>
                <a:hlinkClick r:id="rId6"/>
              </a:rPr>
              <a:t>gravitational potential energy</a:t>
            </a:r>
            <a:r>
              <a:rPr lang="en-US" sz="1200" b="0" i="0" u="none" strike="noStrike" dirty="0" smtClean="0">
                <a:effectLst/>
                <a:latin typeface="+mj-lt"/>
                <a:ea typeface="+mj-ea"/>
                <a:cs typeface="+mj-cs"/>
                <a:sym typeface="Calibri"/>
              </a:rPr>
              <a:t> of a body varies depending on its distance from the </a:t>
            </a:r>
            <a:r>
              <a:rPr lang="en-US" sz="1200" b="0" i="0" u="none" strike="noStrike" dirty="0" err="1" smtClean="0">
                <a:effectLst/>
                <a:latin typeface="+mj-lt"/>
                <a:ea typeface="+mj-ea"/>
                <a:cs typeface="+mj-cs"/>
                <a:sym typeface="Calibri"/>
              </a:rPr>
              <a:t>centre</a:t>
            </a:r>
            <a:r>
              <a:rPr lang="en-US" sz="1200" b="0" i="0" u="none" strike="noStrike" dirty="0" smtClean="0">
                <a:effectLst/>
                <a:latin typeface="+mj-lt"/>
                <a:ea typeface="+mj-ea"/>
                <a:cs typeface="+mj-cs"/>
                <a:sym typeface="Calibri"/>
              </a:rPr>
              <a:t> of the Earth.</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Galileo Galilei (1564-1642)</a:t>
            </a:r>
            <a:endParaRPr lang="en-US" b="0" dirty="0" smtClean="0">
              <a:effectLst/>
            </a:endParaRPr>
          </a:p>
          <a:p>
            <a:pPr rtl="0"/>
            <a:r>
              <a:rPr lang="en-US" sz="1200" b="0" i="0" u="none" strike="noStrike" dirty="0" smtClean="0">
                <a:effectLst/>
                <a:latin typeface="+mj-lt"/>
                <a:ea typeface="+mj-ea"/>
                <a:cs typeface="+mj-cs"/>
                <a:sym typeface="Calibri"/>
              </a:rPr>
              <a:t>Leaning Tower of Pisa Experiment (1589-92) - Law of Falling Bodies</a:t>
            </a:r>
            <a:endParaRPr lang="en-US" b="0" dirty="0" smtClean="0">
              <a:effectLst/>
            </a:endParaRPr>
          </a:p>
          <a:p>
            <a:pPr rtl="0"/>
            <a:r>
              <a:rPr lang="en-US" sz="1200" b="0" i="0" u="none" strike="noStrike" dirty="0" smtClean="0">
                <a:effectLst/>
                <a:latin typeface="+mj-lt"/>
                <a:ea typeface="+mj-ea"/>
                <a:cs typeface="+mj-cs"/>
                <a:sym typeface="Calibri"/>
              </a:rPr>
              <a:t>Objects fall at the same speed, independent of their mass or shape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Isaac Newton (1643-1727)</a:t>
            </a:r>
            <a:endParaRPr lang="en-US" b="0" dirty="0" smtClean="0">
              <a:effectLst/>
            </a:endParaRPr>
          </a:p>
          <a:p>
            <a:pPr rtl="0"/>
            <a:r>
              <a:rPr lang="en-US" sz="1200" b="0" i="0" u="none" strike="noStrike" dirty="0" smtClean="0">
                <a:effectLst/>
                <a:latin typeface="+mj-lt"/>
                <a:ea typeface="+mj-ea"/>
                <a:cs typeface="+mj-cs"/>
                <a:sym typeface="Calibri"/>
              </a:rPr>
              <a:t>In 1687, English mathematician </a:t>
            </a:r>
            <a:r>
              <a:rPr lang="en-US" sz="1200" b="0" i="0" u="sng" strike="noStrike" dirty="0" smtClean="0">
                <a:effectLst/>
                <a:latin typeface="+mj-lt"/>
                <a:ea typeface="+mj-ea"/>
                <a:cs typeface="+mj-cs"/>
                <a:sym typeface="Calibri"/>
                <a:hlinkClick r:id="rId7"/>
              </a:rPr>
              <a:t>Sir Isaac Newton</a:t>
            </a:r>
            <a:r>
              <a:rPr lang="en-US" sz="1200" b="0" i="0" u="none" strike="noStrike" dirty="0" smtClean="0">
                <a:effectLst/>
                <a:latin typeface="+mj-lt"/>
                <a:ea typeface="+mj-ea"/>
                <a:cs typeface="+mj-cs"/>
                <a:sym typeface="Calibri"/>
              </a:rPr>
              <a:t> published </a:t>
            </a:r>
            <a:r>
              <a:rPr lang="en-US" sz="1200" b="0" i="1" u="sng" strike="noStrike" dirty="0" smtClean="0">
                <a:effectLst/>
                <a:latin typeface="+mj-lt"/>
                <a:ea typeface="+mj-ea"/>
                <a:cs typeface="+mj-cs"/>
                <a:sym typeface="Calibri"/>
                <a:hlinkClick r:id="rId8"/>
              </a:rPr>
              <a:t>Principia</a:t>
            </a:r>
            <a:r>
              <a:rPr lang="en-US" sz="1200" b="0" i="0" u="none" strike="noStrike" dirty="0" smtClean="0">
                <a:effectLst/>
                <a:latin typeface="+mj-lt"/>
                <a:ea typeface="+mj-ea"/>
                <a:cs typeface="+mj-cs"/>
                <a:sym typeface="Calibri"/>
              </a:rPr>
              <a:t>, which hypothesizes the </a:t>
            </a:r>
            <a:r>
              <a:rPr lang="en-US" sz="1200" b="0" i="0" u="sng" strike="noStrike" dirty="0" smtClean="0">
                <a:effectLst/>
                <a:latin typeface="+mj-lt"/>
                <a:ea typeface="+mj-ea"/>
                <a:cs typeface="+mj-cs"/>
                <a:sym typeface="Calibri"/>
                <a:hlinkClick r:id="rId9"/>
              </a:rPr>
              <a:t>inverse-square law</a:t>
            </a:r>
            <a:r>
              <a:rPr lang="en-US" sz="1200" b="0" i="0" u="none" strike="noStrike" dirty="0" smtClean="0">
                <a:effectLst/>
                <a:latin typeface="+mj-lt"/>
                <a:ea typeface="+mj-ea"/>
                <a:cs typeface="+mj-cs"/>
                <a:sym typeface="Calibri"/>
              </a:rPr>
              <a:t> of universal gravitation.</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Albert Einstein (1879-1955)</a:t>
            </a:r>
            <a:endParaRPr lang="en-US" b="0" dirty="0" smtClean="0">
              <a:effectLst/>
            </a:endParaRPr>
          </a:p>
          <a:p>
            <a:r>
              <a:rPr lang="en-US" sz="1200" b="0" i="0" u="none" strike="noStrike" dirty="0" smtClean="0">
                <a:effectLst/>
                <a:latin typeface="+mj-lt"/>
                <a:ea typeface="+mj-ea"/>
                <a:cs typeface="+mj-cs"/>
                <a:sym typeface="Calibri"/>
              </a:rPr>
              <a:t>Between 1911-1915 Einstein developed the theory of general relativity.    In </a:t>
            </a:r>
            <a:r>
              <a:rPr lang="en-US" sz="1200" b="1" i="0" u="sng" strike="noStrike" dirty="0" smtClean="0">
                <a:effectLst/>
                <a:latin typeface="+mj-lt"/>
                <a:ea typeface="+mj-ea"/>
                <a:cs typeface="+mj-cs"/>
                <a:sym typeface="Calibri"/>
                <a:hlinkClick r:id="rId10"/>
              </a:rPr>
              <a:t>general relativity</a:t>
            </a:r>
            <a:r>
              <a:rPr lang="en-US" sz="1200" b="0" i="0" u="none" strike="noStrike" dirty="0" smtClean="0">
                <a:effectLst/>
                <a:latin typeface="+mj-lt"/>
                <a:ea typeface="+mj-ea"/>
                <a:cs typeface="+mj-cs"/>
                <a:sym typeface="Calibri"/>
              </a:rPr>
              <a:t>, the effects of gravitation are ascribed to </a:t>
            </a:r>
            <a:r>
              <a:rPr lang="en-US" sz="1200" b="0" i="0" u="sng" strike="noStrike" dirty="0" err="1" smtClean="0">
                <a:effectLst/>
                <a:latin typeface="+mj-lt"/>
                <a:ea typeface="+mj-ea"/>
                <a:cs typeface="+mj-cs"/>
                <a:sym typeface="Calibri"/>
                <a:hlinkClick r:id="rId11"/>
              </a:rPr>
              <a:t>spacetime</a:t>
            </a:r>
            <a:r>
              <a:rPr lang="en-US" sz="1200" b="0" i="0" u="none" strike="noStrike" dirty="0" smtClean="0">
                <a:effectLst/>
                <a:latin typeface="+mj-lt"/>
                <a:ea typeface="+mj-ea"/>
                <a:cs typeface="+mj-cs"/>
                <a:sym typeface="Calibri"/>
              </a:rPr>
              <a:t> </a:t>
            </a:r>
            <a:r>
              <a:rPr lang="en-US" sz="1200" b="0" i="0" u="sng" strike="noStrike" dirty="0" smtClean="0">
                <a:effectLst/>
                <a:latin typeface="+mj-lt"/>
                <a:ea typeface="+mj-ea"/>
                <a:cs typeface="+mj-cs"/>
                <a:sym typeface="Calibri"/>
                <a:hlinkClick r:id="rId12"/>
              </a:rPr>
              <a:t>curvature</a:t>
            </a:r>
            <a:r>
              <a:rPr lang="en-US" sz="1200" b="0" i="0" u="none" strike="noStrike" dirty="0" smtClean="0">
                <a:effectLst/>
                <a:latin typeface="+mj-lt"/>
                <a:ea typeface="+mj-ea"/>
                <a:cs typeface="+mj-cs"/>
                <a:sym typeface="Calibri"/>
              </a:rPr>
              <a:t> instead of to a force.  To deal with this difficulty, Einstein proposed that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is curved by matter, and that free-falling objects are moving along locally straight paths in curved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(This type of path is called a </a:t>
            </a:r>
            <a:r>
              <a:rPr lang="en-US" sz="1200" b="0" i="0" u="sng" strike="noStrike" dirty="0" smtClean="0">
                <a:effectLst/>
                <a:latin typeface="+mj-lt"/>
                <a:ea typeface="+mj-ea"/>
                <a:cs typeface="+mj-cs"/>
                <a:sym typeface="Calibri"/>
                <a:hlinkClick r:id="rId13"/>
              </a:rPr>
              <a:t>geodesic</a:t>
            </a:r>
            <a:r>
              <a:rPr lang="en-US" sz="1200" b="0" i="0" u="none" strike="noStrike" dirty="0" smtClean="0">
                <a:effectLst/>
                <a:latin typeface="+mj-lt"/>
                <a:ea typeface="+mj-ea"/>
                <a:cs typeface="+mj-cs"/>
                <a:sym typeface="Calibri"/>
              </a:rPr>
              <a:t>).</a:t>
            </a:r>
          </a:p>
          <a:p>
            <a:endParaRPr lang="en-US" sz="1200" b="0" i="0" u="none" strike="noStrike" dirty="0" smtClean="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More information on GRAV-D</a:t>
            </a:r>
          </a:p>
          <a:p>
            <a:r>
              <a:rPr lang="en-US" dirty="0" smtClean="0"/>
              <a:t>https://geodesy.noaa.gov/GRAV-D/</a:t>
            </a:r>
          </a:p>
          <a:p>
            <a:endParaRPr lang="en-US" dirty="0" smtClean="0"/>
          </a:p>
          <a:p>
            <a:r>
              <a:rPr lang="en-US" dirty="0" smtClean="0"/>
              <a:t>Data</a:t>
            </a:r>
            <a:r>
              <a:rPr lang="en-US" baseline="0" dirty="0" smtClean="0"/>
              <a:t> Download for GRAV-D blocks</a:t>
            </a:r>
          </a:p>
          <a:p>
            <a:r>
              <a:rPr lang="en-US" dirty="0" smtClean="0"/>
              <a:t>https://geodesy.noaa.gov/GRAV-D/data_products.shtml</a:t>
            </a:r>
            <a:endParaRPr lang="en-US" dirty="0"/>
          </a:p>
        </p:txBody>
      </p:sp>
    </p:spTree>
    <p:extLst>
      <p:ext uri="{BB962C8B-B14F-4D97-AF65-F5344CB8AC3E}">
        <p14:creationId xmlns:p14="http://schemas.microsoft.com/office/powerpoint/2010/main" val="322270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is a datum? https://oceanservice.noaa.gov/facts/datum.html</a:t>
            </a:r>
          </a:p>
          <a:p>
            <a:r>
              <a:rPr lang="en-US" dirty="0" err="1" smtClean="0"/>
              <a:t>Datums</a:t>
            </a:r>
            <a:r>
              <a:rPr lang="en-US" baseline="0" dirty="0" smtClean="0"/>
              <a:t> Overview https://geodesy.noaa.gov/datums/</a:t>
            </a:r>
          </a:p>
          <a:p>
            <a:r>
              <a:rPr lang="en-US" baseline="0" dirty="0" smtClean="0"/>
              <a:t>New </a:t>
            </a:r>
            <a:r>
              <a:rPr lang="en-US" baseline="0" dirty="0" err="1" smtClean="0"/>
              <a:t>Datums</a:t>
            </a:r>
            <a:r>
              <a:rPr lang="en-US" baseline="0" dirty="0" smtClean="0"/>
              <a:t> https://geodesy.noaa.gov/datums/newdatums/</a:t>
            </a:r>
          </a:p>
          <a:p>
            <a:r>
              <a:rPr lang="en-US" baseline="0" dirty="0" smtClean="0"/>
              <a:t>Horizontal and Geometric </a:t>
            </a:r>
            <a:r>
              <a:rPr lang="en-US" baseline="0" dirty="0" err="1" smtClean="0"/>
              <a:t>Datums</a:t>
            </a:r>
            <a:r>
              <a:rPr lang="en-US" baseline="0" dirty="0" smtClean="0"/>
              <a:t> https://geodesy.noaa.gov/datums/horizontal/</a:t>
            </a:r>
          </a:p>
          <a:p>
            <a:r>
              <a:rPr lang="en-US" baseline="0" dirty="0" smtClean="0"/>
              <a:t>Vertical </a:t>
            </a:r>
            <a:r>
              <a:rPr lang="en-US" baseline="0" dirty="0" err="1" smtClean="0"/>
              <a:t>Datums</a:t>
            </a:r>
            <a:r>
              <a:rPr lang="en-US" baseline="0" dirty="0" smtClean="0"/>
              <a:t> https://geodesy.noaa.gov/datums/vertical/</a:t>
            </a:r>
          </a:p>
          <a:p>
            <a:endParaRPr lang="en-US" dirty="0" smtClean="0"/>
          </a:p>
          <a:p>
            <a:r>
              <a:rPr lang="en-US" dirty="0" smtClean="0"/>
              <a:t>A Datum or reference frame is in essence</a:t>
            </a:r>
            <a:r>
              <a:rPr lang="en-US" baseline="0" dirty="0" smtClean="0"/>
              <a:t> a reference surface or framework to reference your data to for consistency.</a:t>
            </a:r>
          </a:p>
          <a:p>
            <a:endParaRPr lang="en-US" baseline="0" dirty="0" smtClean="0"/>
          </a:p>
          <a:p>
            <a:r>
              <a:rPr lang="en-US" baseline="0" dirty="0" smtClean="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smtClean="0"/>
          </a:p>
          <a:p>
            <a:r>
              <a:rPr lang="en-US" baseline="0" dirty="0" smtClean="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1087588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4.wmf"/><Relationship Id="rId5" Type="http://schemas.openxmlformats.org/officeDocument/2006/relationships/oleObject" Target="../embeddings/oleObject1.bin"/><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geodesy.noaa.gov/library/pdfs/NOAA_SP_NOS_NGS_0013_v01_2018-03-06.pdf" TargetMode="Externa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geodesy.noaa.gov/library/pdfs/NOAA_SP_NOS_NGS_0013_v01_2018-03-06.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t>The Future in a Dynamic</a:t>
            </a:r>
            <a:br/>
            <a:r>
              <a:t>National Spatial Reference System</a:t>
            </a:r>
          </a:p>
        </p:txBody>
      </p:sp>
      <p:sp>
        <p:nvSpPr>
          <p:cNvPr id="113" name="Content Placeholder 2"/>
          <p:cNvSpPr txBox="1">
            <a:spLocks noGrp="1"/>
          </p:cNvSpPr>
          <p:nvPr>
            <p:ph type="body" sz="quarter" idx="1"/>
          </p:nvPr>
        </p:nvSpPr>
        <p:spPr>
          <a:xfrm>
            <a:off x="0" y="3140779"/>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t>	</a:t>
            </a:r>
            <a:r>
              <a:rPr sz="3000" b="0"/>
              <a:t>NSGIC Midyear Meeting</a:t>
            </a:r>
          </a:p>
        </p:txBody>
      </p:sp>
      <p:sp>
        <p:nvSpPr>
          <p:cNvPr id="114" name="TextBox 3"/>
          <p:cNvSpPr txBox="1"/>
          <p:nvPr/>
        </p:nvSpPr>
        <p:spPr>
          <a:xfrm>
            <a:off x="446887" y="4372619"/>
            <a:ext cx="1445265"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Times New Roman"/>
                <a:ea typeface="Times New Roman"/>
                <a:cs typeface="Times New Roman"/>
                <a:sym typeface="Times New Roman"/>
              </a:defRPr>
            </a:lvl1pPr>
          </a:lstStyle>
          <a:p>
            <a:r>
              <a:rPr dirty="0"/>
              <a:t>March </a:t>
            </a:r>
            <a:r>
              <a:rPr lang="en-US" dirty="0" smtClean="0"/>
              <a:t>6</a:t>
            </a:r>
            <a:r>
              <a:rPr dirty="0" smtClean="0"/>
              <a:t>, </a:t>
            </a:r>
            <a:r>
              <a:rPr dirty="0"/>
              <a:t>2019</a:t>
            </a:r>
          </a:p>
        </p:txBody>
      </p:sp>
      <p:sp>
        <p:nvSpPr>
          <p:cNvPr id="115" name="TextBox 4"/>
          <p:cNvSpPr txBox="1"/>
          <p:nvPr/>
        </p:nvSpPr>
        <p:spPr>
          <a:xfrm>
            <a:off x="6524195" y="4095620"/>
            <a:ext cx="2142901" cy="615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t>Brian Shaw</a:t>
            </a:r>
          </a:p>
          <a:p>
            <a:pPr algn="r">
              <a:defRPr>
                <a:solidFill>
                  <a:srgbClr val="17375E"/>
                </a:solidFill>
                <a:latin typeface="Times New Roman"/>
                <a:ea typeface="Times New Roman"/>
                <a:cs typeface="Times New Roman"/>
                <a:sym typeface="Times New Roman"/>
              </a:defRPr>
            </a:pPr>
            <a:r>
              <a:t>brian.shaw@noaa.gov</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smtClean="0">
                <a:solidFill>
                  <a:srgbClr val="455569"/>
                </a:solidFill>
                <a:latin typeface="Times New Roman" panose="02020603050405020304" pitchFamily="18" charset="0"/>
                <a:cs typeface="Times New Roman" panose="02020603050405020304" pitchFamily="18" charset="0"/>
              </a:rPr>
              <a:t>Datums</a:t>
            </a:r>
            <a:r>
              <a:rPr lang="en-US" sz="4400" dirty="0" smtClean="0">
                <a:solidFill>
                  <a:srgbClr val="455569"/>
                </a:solidFill>
                <a:latin typeface="Times New Roman" panose="02020603050405020304" pitchFamily="18" charset="0"/>
                <a:cs typeface="Times New Roman" panose="02020603050405020304" pitchFamily="18" charset="0"/>
              </a:rPr>
              <a:t> and Reference Frames</a:t>
            </a:r>
            <a:endParaRPr lang="en-US" sz="4400" dirty="0">
              <a:solidFill>
                <a:srgbClr val="455569"/>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smtClean="0">
                <a:solidFill>
                  <a:srgbClr val="17375E"/>
                </a:solidFill>
                <a:latin typeface="Times New Roman" panose="02020603050405020304" pitchFamily="18" charset="0"/>
                <a:cs typeface="Times New Roman" panose="02020603050405020304" pitchFamily="18" charset="0"/>
              </a:rPr>
              <a:t>A reference surface or framework to reference your data to for consistency</a:t>
            </a:r>
            <a:endParaRPr lang="en-US" sz="2400" dirty="0">
              <a:solidFill>
                <a:srgbClr val="17375E"/>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0" y="1360708"/>
            <a:ext cx="4160660" cy="3429236"/>
            <a:chOff x="-1" y="1360707"/>
            <a:chExt cx="4927063" cy="4044755"/>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360707"/>
              <a:ext cx="4919438" cy="369943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4160659" y="2168952"/>
              <a:ext cx="766403" cy="23397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t>a</a:t>
              </a:r>
              <a:r>
                <a:rPr lang="en-US" sz="1200" i="1" dirty="0" smtClean="0"/>
                <a:t>ka P(L,L,H)</a:t>
              </a:r>
              <a:endParaRPr lang="en-US" sz="1200" i="1" dirty="0"/>
            </a:p>
          </p:txBody>
        </p:sp>
        <p:sp>
          <p:nvSpPr>
            <p:cNvPr id="25" name="TextBox 6"/>
            <p:cNvSpPr txBox="1"/>
            <p:nvPr/>
          </p:nvSpPr>
          <p:spPr>
            <a:xfrm>
              <a:off x="2609400" y="3377433"/>
              <a:ext cx="430529" cy="23397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lat.</a:t>
              </a:r>
              <a:endParaRPr lang="en-US" sz="1200" i="1" dirty="0">
                <a:solidFill>
                  <a:srgbClr val="FF0000"/>
                </a:solidFill>
              </a:endParaRPr>
            </a:p>
          </p:txBody>
        </p:sp>
        <p:sp>
          <p:nvSpPr>
            <p:cNvPr id="26" name="TextBox 7"/>
            <p:cNvSpPr txBox="1"/>
            <p:nvPr/>
          </p:nvSpPr>
          <p:spPr>
            <a:xfrm>
              <a:off x="1912817" y="3829917"/>
              <a:ext cx="517349" cy="23397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long.</a:t>
              </a:r>
              <a:endParaRPr lang="en-US" sz="1200" i="1" dirty="0">
                <a:solidFill>
                  <a:srgbClr val="FF0000"/>
                </a:solidFill>
              </a:endParaRPr>
            </a:p>
          </p:txBody>
        </p:sp>
        <p:sp>
          <p:nvSpPr>
            <p:cNvPr id="27" name="TextBox 8"/>
            <p:cNvSpPr txBox="1"/>
            <p:nvPr/>
          </p:nvSpPr>
          <p:spPr>
            <a:xfrm rot="18685726">
              <a:off x="3077443" y="2279309"/>
              <a:ext cx="398354" cy="23024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ht.</a:t>
              </a:r>
              <a:endParaRPr lang="en-US" sz="1200" i="1" dirty="0">
                <a:solidFill>
                  <a:srgbClr val="FF0000"/>
                </a:solidFill>
              </a:endParaRPr>
            </a:p>
          </p:txBody>
        </p:sp>
        <p:sp>
          <p:nvSpPr>
            <p:cNvPr id="28" name="TextBox 27"/>
            <p:cNvSpPr txBox="1"/>
            <p:nvPr/>
          </p:nvSpPr>
          <p:spPr>
            <a:xfrm>
              <a:off x="1184194" y="4788331"/>
              <a:ext cx="3676207" cy="61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smtClean="0">
                  <a:ln>
                    <a:noFill/>
                  </a:ln>
                  <a:solidFill>
                    <a:srgbClr val="17375E"/>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grpSp>
      <p:grpSp>
        <p:nvGrpSpPr>
          <p:cNvPr id="29" name="Group 28"/>
          <p:cNvGrpSpPr/>
          <p:nvPr/>
        </p:nvGrpSpPr>
        <p:grpSpPr>
          <a:xfrm>
            <a:off x="4565665" y="1676770"/>
            <a:ext cx="4216943" cy="2061642"/>
            <a:chOff x="5257822" y="2868243"/>
            <a:chExt cx="3411895" cy="1668058"/>
          </a:xfrm>
        </p:grpSpPr>
        <p:cxnSp>
          <p:nvCxnSpPr>
            <p:cNvPr id="30" name="Straight Connector 29"/>
            <p:cNvCxnSpPr/>
            <p:nvPr/>
          </p:nvCxnSpPr>
          <p:spPr>
            <a:xfrm>
              <a:off x="5769501" y="3454161"/>
              <a:ext cx="1760384" cy="0"/>
            </a:xfrm>
            <a:prstGeom prst="line">
              <a:avLst/>
            </a:prstGeom>
          </p:spPr>
          <p:style>
            <a:lnRef idx="2">
              <a:schemeClr val="accent2"/>
            </a:lnRef>
            <a:fillRef idx="0">
              <a:schemeClr val="accent2"/>
            </a:fillRef>
            <a:effectRef idx="1">
              <a:schemeClr val="accent2"/>
            </a:effectRef>
            <a:fontRef idx="minor">
              <a:schemeClr val="tx1"/>
            </a:fontRef>
          </p:style>
        </p:cxn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751" y="2882148"/>
              <a:ext cx="3247041" cy="1654153"/>
            </a:xfrm>
            <a:prstGeom prst="rect">
              <a:avLst/>
            </a:prstGeom>
          </p:spPr>
        </p:pic>
        <p:cxnSp>
          <p:nvCxnSpPr>
            <p:cNvPr id="32" name="Straight Connector 31"/>
            <p:cNvCxnSpPr/>
            <p:nvPr/>
          </p:nvCxnSpPr>
          <p:spPr>
            <a:xfrm>
              <a:off x="5769501" y="3070534"/>
              <a:ext cx="238853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a:xfrm>
              <a:off x="7529885" y="3454161"/>
              <a:ext cx="628153"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8158038" y="3258797"/>
              <a:ext cx="511679" cy="369332"/>
            </a:xfrm>
            <a:prstGeom prst="rect">
              <a:avLst/>
            </a:prstGeom>
            <a:noFill/>
          </p:spPr>
          <p:txBody>
            <a:bodyPr wrap="none" rtlCol="0">
              <a:spAutoFit/>
            </a:bodyPr>
            <a:lstStyle/>
            <a:p>
              <a:r>
                <a:rPr lang="en-US" dirty="0" smtClean="0">
                  <a:solidFill>
                    <a:srgbClr val="17375E"/>
                  </a:solidFill>
                </a:rPr>
                <a:t>60”</a:t>
              </a:r>
              <a:endParaRPr lang="en-US" dirty="0">
                <a:solidFill>
                  <a:srgbClr val="17375E"/>
                </a:solidFill>
              </a:endParaRPr>
            </a:p>
          </p:txBody>
        </p:sp>
        <p:sp>
          <p:nvSpPr>
            <p:cNvPr id="35" name="TextBox 34"/>
            <p:cNvSpPr txBox="1"/>
            <p:nvPr/>
          </p:nvSpPr>
          <p:spPr>
            <a:xfrm>
              <a:off x="5257822" y="2868243"/>
              <a:ext cx="511679" cy="369332"/>
            </a:xfrm>
            <a:prstGeom prst="rect">
              <a:avLst/>
            </a:prstGeom>
            <a:noFill/>
          </p:spPr>
          <p:txBody>
            <a:bodyPr wrap="none" rtlCol="0">
              <a:spAutoFit/>
            </a:bodyPr>
            <a:lstStyle/>
            <a:p>
              <a:r>
                <a:rPr lang="en-US" dirty="0" smtClean="0">
                  <a:solidFill>
                    <a:srgbClr val="C00000"/>
                  </a:solidFill>
                </a:rPr>
                <a:t>60”</a:t>
              </a:r>
              <a:endParaRPr lang="en-US" dirty="0">
                <a:solidFill>
                  <a:srgbClr val="C00000"/>
                </a:solidFill>
              </a:endParaRPr>
            </a:p>
          </p:txBody>
        </p:sp>
        <p:sp>
          <p:nvSpPr>
            <p:cNvPr id="36" name="TextBox 35"/>
            <p:cNvSpPr txBox="1"/>
            <p:nvPr/>
          </p:nvSpPr>
          <p:spPr>
            <a:xfrm>
              <a:off x="5257822" y="3237575"/>
              <a:ext cx="511679" cy="369332"/>
            </a:xfrm>
            <a:prstGeom prst="rect">
              <a:avLst/>
            </a:prstGeom>
            <a:noFill/>
          </p:spPr>
          <p:txBody>
            <a:bodyPr wrap="none" rtlCol="0">
              <a:spAutoFit/>
            </a:bodyPr>
            <a:lstStyle/>
            <a:p>
              <a:r>
                <a:rPr lang="en-US" dirty="0" smtClean="0">
                  <a:solidFill>
                    <a:srgbClr val="C00000"/>
                  </a:solidFill>
                </a:rPr>
                <a:t>40”</a:t>
              </a:r>
              <a:endParaRPr lang="en-US" dirty="0">
                <a:solidFill>
                  <a:srgbClr val="C00000"/>
                </a:solidFill>
              </a:endParaRPr>
            </a:p>
          </p:txBody>
        </p:sp>
        <p:sp>
          <p:nvSpPr>
            <p:cNvPr id="37" name="TextBox 36"/>
            <p:cNvSpPr txBox="1"/>
            <p:nvPr/>
          </p:nvSpPr>
          <p:spPr>
            <a:xfrm>
              <a:off x="6481991" y="3975092"/>
              <a:ext cx="514885" cy="369332"/>
            </a:xfrm>
            <a:prstGeom prst="rect">
              <a:avLst/>
            </a:prstGeom>
            <a:noFill/>
          </p:spPr>
          <p:txBody>
            <a:bodyPr wrap="none" rtlCol="0">
              <a:spAutoFit/>
            </a:bodyPr>
            <a:lstStyle/>
            <a:p>
              <a:r>
                <a:rPr lang="en-US" dirty="0">
                  <a:solidFill>
                    <a:srgbClr val="17375E"/>
                  </a:solidFill>
                </a:rPr>
                <a:t>2</a:t>
              </a:r>
              <a:r>
                <a:rPr lang="en-US" dirty="0" smtClean="0">
                  <a:solidFill>
                    <a:srgbClr val="17375E"/>
                  </a:solidFill>
                </a:rPr>
                <a:t>0”</a:t>
              </a:r>
              <a:endParaRPr lang="en-US" dirty="0">
                <a:solidFill>
                  <a:srgbClr val="17375E"/>
                </a:solidFill>
              </a:endParaRPr>
            </a:p>
          </p:txBody>
        </p:sp>
        <p:cxnSp>
          <p:nvCxnSpPr>
            <p:cNvPr id="38" name="Straight Connector 37"/>
            <p:cNvCxnSpPr/>
            <p:nvPr/>
          </p:nvCxnSpPr>
          <p:spPr>
            <a:xfrm>
              <a:off x="6368723" y="4279297"/>
              <a:ext cx="628153"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5133193" y="1116460"/>
            <a:ext cx="3397574" cy="3168533"/>
            <a:chOff x="5133193" y="1256160"/>
            <a:chExt cx="3397574" cy="3168533"/>
          </a:xfrm>
        </p:grpSpPr>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71255" cy="369332"/>
            </a:xfrm>
            <a:prstGeom prst="rect">
              <a:avLst/>
            </a:prstGeom>
            <a:noFill/>
          </p:spPr>
          <p:txBody>
            <a:bodyPr wrap="none" rtlCol="0">
              <a:spAutoFit/>
            </a:bodyPr>
            <a:lstStyle/>
            <a:p>
              <a:r>
                <a:rPr lang="en-US" dirty="0" smtClean="0">
                  <a:solidFill>
                    <a:schemeClr val="tx2">
                      <a:lumMod val="60000"/>
                      <a:lumOff val="40000"/>
                    </a:schemeClr>
                  </a:solidFill>
                </a:rPr>
                <a:t>60”, 2019</a:t>
              </a:r>
              <a:endParaRPr lang="en-US" dirty="0">
                <a:solidFill>
                  <a:schemeClr val="tx2">
                    <a:lumMod val="60000"/>
                    <a:lumOff val="40000"/>
                  </a:schemeClr>
                </a:solidFill>
              </a:endParaRP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smtClean="0">
                  <a:solidFill>
                    <a:schemeClr val="accent3">
                      <a:lumMod val="75000"/>
                    </a:schemeClr>
                  </a:solidFill>
                </a:rPr>
                <a:t>52”, 2018</a:t>
              </a:r>
              <a:endParaRPr lang="en-US" dirty="0">
                <a:solidFill>
                  <a:schemeClr val="accent3">
                    <a:lumMod val="75000"/>
                  </a:schemeClr>
                </a:solidFill>
              </a:endParaRPr>
            </a:p>
          </p:txBody>
        </p:sp>
        <p:sp>
          <p:nvSpPr>
            <p:cNvPr id="46" name="TextBox 45"/>
            <p:cNvSpPr txBox="1"/>
            <p:nvPr/>
          </p:nvSpPr>
          <p:spPr>
            <a:xfrm>
              <a:off x="7437199" y="2053621"/>
              <a:ext cx="1071255" cy="369332"/>
            </a:xfrm>
            <a:prstGeom prst="rect">
              <a:avLst/>
            </a:prstGeom>
            <a:noFill/>
          </p:spPr>
          <p:txBody>
            <a:bodyPr wrap="none" rtlCol="0">
              <a:spAutoFit/>
            </a:bodyPr>
            <a:lstStyle/>
            <a:p>
              <a:r>
                <a:rPr lang="en-US" dirty="0" smtClean="0">
                  <a:solidFill>
                    <a:srgbClr val="C00000"/>
                  </a:solidFill>
                </a:rPr>
                <a:t>40”, 2017</a:t>
              </a:r>
              <a:endParaRPr lang="en-US" dirty="0">
                <a:solidFill>
                  <a:srgbClr val="C00000"/>
                </a:solidFill>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500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par>
                          <p:cTn id="8" fill="hold">
                            <p:stCondLst>
                              <p:cond delay="15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509894"/>
            <a:ext cx="6110422"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t>Current models built on old </a:t>
            </a:r>
            <a:r>
              <a:rPr dirty="0" smtClean="0"/>
              <a:t>technology</a:t>
            </a:r>
            <a:endParaRPr lang="en-US" dirty="0" smtClean="0"/>
          </a:p>
          <a:p>
            <a:pPr>
              <a:defRPr sz="3000">
                <a:solidFill>
                  <a:srgbClr val="17375E"/>
                </a:solidFill>
                <a:latin typeface="Arial"/>
                <a:ea typeface="Arial"/>
                <a:cs typeface="Arial"/>
                <a:sym typeface="Arial"/>
              </a:defRPr>
            </a:pPr>
            <a:endParaRPr lang="en-US" sz="800" dirty="0" smtClean="0"/>
          </a:p>
          <a:p>
            <a:pPr>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dirty="0"/>
              <a:t>NAD83 not truly </a:t>
            </a:r>
            <a:r>
              <a:rPr dirty="0" smtClean="0"/>
              <a:t>Geocentric</a:t>
            </a:r>
            <a:r>
              <a:rPr lang="en-US" dirty="0" smtClean="0"/>
              <a:t> (~2.2m)</a:t>
            </a:r>
          </a:p>
          <a:p>
            <a:pPr lvl="1">
              <a:defRPr sz="3000">
                <a:solidFill>
                  <a:srgbClr val="17375E"/>
                </a:solidFill>
                <a:latin typeface="Arial"/>
                <a:ea typeface="Arial"/>
                <a:cs typeface="Arial"/>
                <a:sym typeface="Arial"/>
              </a:defRPr>
            </a:pPr>
            <a:endParaRPr lang="en-US" sz="800" dirty="0" smtClean="0"/>
          </a:p>
          <a:p>
            <a:pPr lvl="1">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dirty="0"/>
              <a:t>NAVD88 relies on marks in the ground</a:t>
            </a:r>
          </a:p>
          <a:p>
            <a:pPr lvl="1">
              <a:defRPr sz="3000">
                <a:solidFill>
                  <a:srgbClr val="17375E"/>
                </a:solidFill>
                <a:latin typeface="Arial"/>
                <a:ea typeface="Arial"/>
                <a:cs typeface="Arial"/>
                <a:sym typeface="Arial"/>
              </a:defRPr>
            </a:pPr>
            <a:r>
              <a:rPr lang="en-US" dirty="0" smtClean="0"/>
              <a:t>and is n</a:t>
            </a:r>
            <a:r>
              <a:rPr dirty="0" smtClean="0"/>
              <a:t>ot </a:t>
            </a:r>
            <a:r>
              <a:rPr dirty="0"/>
              <a:t>easily </a:t>
            </a:r>
            <a:r>
              <a:rPr dirty="0" smtClean="0"/>
              <a:t>maintained</a:t>
            </a:r>
            <a:endParaRPr lang="en-US" dirty="0" smtClean="0"/>
          </a:p>
          <a:p>
            <a:pPr lvl="1">
              <a:defRPr sz="3000">
                <a:solidFill>
                  <a:srgbClr val="17375E"/>
                </a:solidFill>
                <a:latin typeface="Arial"/>
                <a:ea typeface="Arial"/>
                <a:cs typeface="Arial"/>
                <a:sym typeface="Arial"/>
              </a:defRPr>
            </a:pPr>
            <a:endParaRPr lang="en-US" sz="800" dirty="0" smtClean="0"/>
          </a:p>
          <a:p>
            <a:pPr lvl="1">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dirty="0" smtClean="0"/>
              <a:t>T</a:t>
            </a:r>
            <a:r>
              <a:rPr lang="en-US" dirty="0" smtClean="0"/>
              <a:t>oday’s t</a:t>
            </a:r>
            <a:r>
              <a:rPr dirty="0" smtClean="0"/>
              <a:t>echnology </a:t>
            </a:r>
            <a:r>
              <a:rPr dirty="0"/>
              <a:t>needs better </a:t>
            </a:r>
            <a:r>
              <a:rPr lang="en-US" dirty="0" smtClean="0"/>
              <a:t>a</a:t>
            </a:r>
            <a:r>
              <a:rPr dirty="0" smtClean="0"/>
              <a:t>ccuracy</a:t>
            </a:r>
            <a:endParaRPr dirty="0"/>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8" name="TextBox 1"/>
          <p:cNvSpPr txBox="1"/>
          <p:nvPr/>
        </p:nvSpPr>
        <p:spPr>
          <a:xfrm>
            <a:off x="593186" y="684127"/>
            <a:ext cx="7957628"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t>Benefits of Modernizing the NSRS</a:t>
            </a:r>
          </a:p>
        </p:txBody>
      </p:sp>
      <p:sp>
        <p:nvSpPr>
          <p:cNvPr id="149" name="Rectangle 2"/>
          <p:cNvSpPr txBox="1"/>
          <p:nvPr/>
        </p:nvSpPr>
        <p:spPr>
          <a:xfrm>
            <a:off x="1067768" y="1959949"/>
            <a:ext cx="7008464" cy="266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t>International/National/Local Consistency</a:t>
            </a:r>
          </a:p>
          <a:p>
            <a:pPr>
              <a:defRPr sz="3000">
                <a:solidFill>
                  <a:srgbClr val="17375E"/>
                </a:solidFill>
                <a:latin typeface="Arial"/>
                <a:ea typeface="Arial"/>
                <a:cs typeface="Arial"/>
                <a:sym typeface="Arial"/>
              </a:defRPr>
            </a:pPr>
            <a:endParaRPr dirty="0"/>
          </a:p>
          <a:p>
            <a:pPr>
              <a:defRPr sz="3000">
                <a:solidFill>
                  <a:srgbClr val="17375E"/>
                </a:solidFill>
                <a:latin typeface="Arial"/>
                <a:ea typeface="Arial"/>
                <a:cs typeface="Arial"/>
                <a:sym typeface="Arial"/>
              </a:defRPr>
            </a:pPr>
            <a:r>
              <a:rPr dirty="0"/>
              <a:t>Better Accuracy</a:t>
            </a:r>
          </a:p>
          <a:p>
            <a:pPr>
              <a:defRPr sz="3000">
                <a:solidFill>
                  <a:srgbClr val="17375E"/>
                </a:solidFill>
                <a:latin typeface="Arial"/>
                <a:ea typeface="Arial"/>
                <a:cs typeface="Arial"/>
                <a:sym typeface="Arial"/>
              </a:defRPr>
            </a:pPr>
            <a:endParaRPr dirty="0"/>
          </a:p>
          <a:p>
            <a:pPr>
              <a:defRPr sz="3000">
                <a:solidFill>
                  <a:srgbClr val="17375E"/>
                </a:solidFill>
                <a:latin typeface="Arial"/>
                <a:ea typeface="Arial"/>
                <a:cs typeface="Arial"/>
                <a:sym typeface="Arial"/>
              </a:defRPr>
            </a:pPr>
            <a:r>
              <a:rPr dirty="0"/>
              <a:t>Easy transformation between ITRF</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1" name="TextBox 1"/>
          <p:cNvSpPr txBox="1"/>
          <p:nvPr/>
        </p:nvSpPr>
        <p:spPr>
          <a:xfrm>
            <a:off x="2231801" y="343879"/>
            <a:ext cx="2982725"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Terminology</a:t>
            </a:r>
          </a:p>
        </p:txBody>
      </p:sp>
      <p:sp>
        <p:nvSpPr>
          <p:cNvPr id="152" name="Rectangle 2"/>
          <p:cNvSpPr txBox="1"/>
          <p:nvPr/>
        </p:nvSpPr>
        <p:spPr>
          <a:xfrm>
            <a:off x="562057" y="848991"/>
            <a:ext cx="4073248" cy="4247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50000"/>
              </a:lnSpc>
              <a:defRPr sz="3000">
                <a:solidFill>
                  <a:srgbClr val="17375E"/>
                </a:solidFill>
                <a:latin typeface="Arial"/>
                <a:ea typeface="Arial"/>
                <a:cs typeface="Arial"/>
                <a:sym typeface="Arial"/>
              </a:defRPr>
            </a:pPr>
            <a:r>
              <a:rPr dirty="0"/>
              <a:t>Datum</a:t>
            </a:r>
          </a:p>
          <a:p>
            <a:pPr>
              <a:lnSpc>
                <a:spcPct val="150000"/>
              </a:lnSpc>
              <a:defRPr sz="3000">
                <a:solidFill>
                  <a:srgbClr val="17375E"/>
                </a:solidFill>
                <a:latin typeface="Arial"/>
                <a:ea typeface="Arial"/>
                <a:cs typeface="Arial"/>
                <a:sym typeface="Arial"/>
              </a:defRPr>
            </a:pPr>
            <a:r>
              <a:rPr dirty="0"/>
              <a:t>Reference Frame</a:t>
            </a:r>
          </a:p>
          <a:p>
            <a:pPr>
              <a:lnSpc>
                <a:spcPct val="150000"/>
              </a:lnSpc>
              <a:defRPr sz="3000">
                <a:solidFill>
                  <a:srgbClr val="17375E"/>
                </a:solidFill>
                <a:latin typeface="Arial"/>
                <a:ea typeface="Arial"/>
                <a:cs typeface="Arial"/>
                <a:sym typeface="Arial"/>
              </a:defRPr>
            </a:pPr>
            <a:r>
              <a:rPr dirty="0"/>
              <a:t>Coordinate </a:t>
            </a:r>
            <a:r>
              <a:rPr dirty="0" smtClean="0"/>
              <a:t>System</a:t>
            </a:r>
            <a:endParaRPr lang="en-US" dirty="0" smtClean="0"/>
          </a:p>
          <a:p>
            <a:pPr>
              <a:lnSpc>
                <a:spcPct val="150000"/>
              </a:lnSpc>
              <a:defRPr sz="3000">
                <a:solidFill>
                  <a:srgbClr val="17375E"/>
                </a:solidFill>
                <a:latin typeface="Arial"/>
                <a:ea typeface="Arial"/>
                <a:cs typeface="Arial"/>
                <a:sym typeface="Arial"/>
              </a:defRPr>
            </a:pPr>
            <a:r>
              <a:rPr lang="en-US" dirty="0" err="1" smtClean="0"/>
              <a:t>Orthometric</a:t>
            </a:r>
            <a:r>
              <a:rPr lang="en-US" dirty="0"/>
              <a:t> </a:t>
            </a:r>
            <a:r>
              <a:rPr lang="en-US" dirty="0" smtClean="0"/>
              <a:t>(Elevation)</a:t>
            </a:r>
          </a:p>
          <a:p>
            <a:pPr>
              <a:lnSpc>
                <a:spcPct val="150000"/>
              </a:lnSpc>
              <a:defRPr sz="3000">
                <a:solidFill>
                  <a:srgbClr val="17375E"/>
                </a:solidFill>
                <a:latin typeface="Arial"/>
                <a:ea typeface="Arial"/>
                <a:cs typeface="Arial"/>
                <a:sym typeface="Arial"/>
              </a:defRPr>
            </a:pPr>
            <a:r>
              <a:rPr lang="en-US" dirty="0"/>
              <a:t>Time (epoch)</a:t>
            </a:r>
          </a:p>
          <a:p>
            <a:pPr>
              <a:lnSpc>
                <a:spcPct val="150000"/>
              </a:lnSpc>
              <a:defRPr sz="3000">
                <a:solidFill>
                  <a:srgbClr val="17375E"/>
                </a:solidFill>
                <a:latin typeface="Arial"/>
                <a:ea typeface="Arial"/>
                <a:cs typeface="Arial"/>
                <a:sym typeface="Arial"/>
              </a:defRPr>
            </a:pPr>
            <a:r>
              <a:rPr lang="en-US" dirty="0" smtClean="0"/>
              <a:t>Geometric</a:t>
            </a:r>
            <a:endParaRPr lang="en-US" dirty="0"/>
          </a:p>
        </p:txBody>
      </p:sp>
      <p:sp>
        <p:nvSpPr>
          <p:cNvPr id="153" name="Rectangle 2"/>
          <p:cNvSpPr txBox="1"/>
          <p:nvPr/>
        </p:nvSpPr>
        <p:spPr>
          <a:xfrm>
            <a:off x="5454098" y="950591"/>
            <a:ext cx="2775503"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50000"/>
              </a:lnSpc>
              <a:defRPr sz="3000">
                <a:solidFill>
                  <a:srgbClr val="17375E"/>
                </a:solidFill>
                <a:latin typeface="Arial"/>
                <a:ea typeface="Arial"/>
                <a:cs typeface="Arial"/>
                <a:sym typeface="Arial"/>
              </a:defRPr>
            </a:pPr>
            <a:r>
              <a:rPr lang="en-US" dirty="0" smtClean="0"/>
              <a:t>Equipotential</a:t>
            </a:r>
            <a:endParaRPr lang="en-US" dirty="0"/>
          </a:p>
          <a:p>
            <a:pPr>
              <a:lnSpc>
                <a:spcPct val="150000"/>
              </a:lnSpc>
              <a:defRPr sz="3000">
                <a:solidFill>
                  <a:srgbClr val="17375E"/>
                </a:solidFill>
                <a:latin typeface="Arial"/>
                <a:ea typeface="Arial"/>
                <a:cs typeface="Arial"/>
                <a:sym typeface="Arial"/>
              </a:defRPr>
            </a:pPr>
            <a:r>
              <a:rPr dirty="0" smtClean="0"/>
              <a:t>Geopotential</a:t>
            </a:r>
            <a:endParaRPr lang="en-US" dirty="0" smtClean="0"/>
          </a:p>
        </p:txBody>
      </p:sp>
      <p:grpSp>
        <p:nvGrpSpPr>
          <p:cNvPr id="6" name="Group 5"/>
          <p:cNvGrpSpPr/>
          <p:nvPr/>
        </p:nvGrpSpPr>
        <p:grpSpPr>
          <a:xfrm>
            <a:off x="5490483" y="2628900"/>
            <a:ext cx="2702733" cy="2311400"/>
            <a:chOff x="685800" y="1127125"/>
            <a:chExt cx="3048000" cy="2606675"/>
          </a:xfrm>
        </p:grpSpPr>
        <p:sp>
          <p:nvSpPr>
            <p:cNvPr id="7" name="Rectangle 6"/>
            <p:cNvSpPr/>
            <p:nvPr/>
          </p:nvSpPr>
          <p:spPr>
            <a:xfrm>
              <a:off x="685800" y="1127125"/>
              <a:ext cx="3048000" cy="2606675"/>
            </a:xfrm>
            <a:prstGeom prst="rect">
              <a:avLst/>
            </a:prstGeom>
            <a:solidFill>
              <a:schemeClr val="bg1">
                <a:lumMod val="95000"/>
              </a:schemeClr>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8" name="Group 7"/>
            <p:cNvGrpSpPr/>
            <p:nvPr/>
          </p:nvGrpSpPr>
          <p:grpSpPr>
            <a:xfrm rot="21446841">
              <a:off x="1681894" y="1865598"/>
              <a:ext cx="1391970" cy="1239069"/>
              <a:chOff x="3657600" y="2667000"/>
              <a:chExt cx="2209800" cy="1905000"/>
            </a:xfrm>
            <a:solidFill>
              <a:schemeClr val="tx1"/>
            </a:solidFill>
          </p:grpSpPr>
          <p:sp>
            <p:nvSpPr>
              <p:cNvPr id="26" name="Oval 25"/>
              <p:cNvSpPr/>
              <p:nvPr/>
            </p:nvSpPr>
            <p:spPr>
              <a:xfrm>
                <a:off x="4572000" y="2667000"/>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27" name="Oval 26"/>
              <p:cNvSpPr/>
              <p:nvPr/>
            </p:nvSpPr>
            <p:spPr>
              <a:xfrm>
                <a:off x="4724400" y="3733800"/>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8" name="Oval 27"/>
              <p:cNvSpPr/>
              <p:nvPr/>
            </p:nvSpPr>
            <p:spPr>
              <a:xfrm>
                <a:off x="3657600" y="3581400"/>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9" name="Oval 28"/>
              <p:cNvSpPr/>
              <p:nvPr/>
            </p:nvSpPr>
            <p:spPr>
              <a:xfrm>
                <a:off x="3657600" y="2743200"/>
                <a:ext cx="2209800" cy="17526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grpSp>
        <p:sp>
          <p:nvSpPr>
            <p:cNvPr id="9" name="Oval 8"/>
            <p:cNvSpPr/>
            <p:nvPr/>
          </p:nvSpPr>
          <p:spPr>
            <a:xfrm rot="21446841">
              <a:off x="1262557" y="1696038"/>
              <a:ext cx="2051957" cy="1610790"/>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0" name="Oval 9"/>
            <p:cNvSpPr/>
            <p:nvPr/>
          </p:nvSpPr>
          <p:spPr>
            <a:xfrm rot="21446841">
              <a:off x="1104875" y="1522867"/>
              <a:ext cx="2351949" cy="1883385"/>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1" name="Oval 10"/>
            <p:cNvSpPr/>
            <p:nvPr/>
          </p:nvSpPr>
          <p:spPr>
            <a:xfrm rot="21446841">
              <a:off x="815806" y="1376556"/>
              <a:ext cx="2819940" cy="2131199"/>
            </a:xfrm>
            <a:prstGeom prst="ellipse">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2" name="Freeform 11"/>
            <p:cNvSpPr/>
            <p:nvPr/>
          </p:nvSpPr>
          <p:spPr>
            <a:xfrm rot="21446841">
              <a:off x="1767367" y="2087300"/>
              <a:ext cx="592031" cy="807158"/>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Freeform 12"/>
            <p:cNvSpPr/>
            <p:nvPr/>
          </p:nvSpPr>
          <p:spPr>
            <a:xfrm rot="21446841" flipH="1" flipV="1">
              <a:off x="2379935" y="1961254"/>
              <a:ext cx="651418" cy="747318"/>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Oval 13"/>
            <p:cNvSpPr/>
            <p:nvPr/>
          </p:nvSpPr>
          <p:spPr>
            <a:xfrm rot="21446841">
              <a:off x="1373578" y="1821134"/>
              <a:ext cx="1846841" cy="1375819"/>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5" name="Oval 14"/>
            <p:cNvSpPr/>
            <p:nvPr/>
          </p:nvSpPr>
          <p:spPr>
            <a:xfrm rot="21446841">
              <a:off x="1630394" y="1940983"/>
              <a:ext cx="1493692" cy="1094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6" name="Freeform 15"/>
            <p:cNvSpPr/>
            <p:nvPr/>
          </p:nvSpPr>
          <p:spPr>
            <a:xfrm>
              <a:off x="1863607" y="1415100"/>
              <a:ext cx="276910" cy="554525"/>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flipH="1">
              <a:off x="2464863" y="1408078"/>
              <a:ext cx="168296" cy="539106"/>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flipH="1">
              <a:off x="2945007" y="1728933"/>
              <a:ext cx="329786" cy="357290"/>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flipH="1">
              <a:off x="3104985" y="2190214"/>
              <a:ext cx="504249" cy="207884"/>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flipH="1" flipV="1">
              <a:off x="3018118" y="2712478"/>
              <a:ext cx="454055" cy="248852"/>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flipV="1">
              <a:off x="2461716" y="3039989"/>
              <a:ext cx="42165" cy="43906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flipV="1">
              <a:off x="1863607" y="3012132"/>
              <a:ext cx="192902" cy="466508"/>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flipV="1">
              <a:off x="1244466" y="2679360"/>
              <a:ext cx="411391" cy="516076"/>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1227538" y="1728933"/>
              <a:ext cx="608797" cy="382687"/>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flipV="1">
              <a:off x="769526" y="2461384"/>
              <a:ext cx="902566" cy="48667"/>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5" name="TextBox 1"/>
          <p:cNvSpPr txBox="1"/>
          <p:nvPr/>
        </p:nvSpPr>
        <p:spPr>
          <a:xfrm>
            <a:off x="1556216" y="521567"/>
            <a:ext cx="6031568"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t>Accuracy versus Precision</a:t>
            </a:r>
          </a:p>
        </p:txBody>
      </p:sp>
      <p:sp>
        <p:nvSpPr>
          <p:cNvPr id="156" name="Rectangle 2"/>
          <p:cNvSpPr txBox="1"/>
          <p:nvPr/>
        </p:nvSpPr>
        <p:spPr>
          <a:xfrm>
            <a:off x="512866" y="1691522"/>
            <a:ext cx="5884576" cy="266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17375E"/>
                </a:solidFill>
                <a:latin typeface="Arial"/>
                <a:ea typeface="Arial"/>
                <a:cs typeface="Arial"/>
                <a:sym typeface="Arial"/>
              </a:defRPr>
            </a:pPr>
            <a:r>
              <a:t>Accuracy is telling the “Truth”</a:t>
            </a:r>
          </a:p>
          <a:p>
            <a:pPr algn="ctr">
              <a:defRPr sz="3000">
                <a:solidFill>
                  <a:srgbClr val="17375E"/>
                </a:solidFill>
                <a:latin typeface="Arial"/>
                <a:ea typeface="Arial"/>
                <a:cs typeface="Arial"/>
                <a:sym typeface="Arial"/>
              </a:defRPr>
            </a:pPr>
            <a:r>
              <a:t>— future NSRS —</a:t>
            </a:r>
          </a:p>
          <a:p>
            <a:pPr algn="ctr">
              <a:defRPr sz="3000">
                <a:solidFill>
                  <a:srgbClr val="17375E"/>
                </a:solidFill>
                <a:latin typeface="Arial"/>
                <a:ea typeface="Arial"/>
                <a:cs typeface="Arial"/>
                <a:sym typeface="Arial"/>
              </a:defRPr>
            </a:pPr>
            <a:endParaRPr/>
          </a:p>
          <a:p>
            <a:pPr>
              <a:defRPr sz="3000">
                <a:solidFill>
                  <a:srgbClr val="17375E"/>
                </a:solidFill>
                <a:latin typeface="Arial"/>
                <a:ea typeface="Arial"/>
                <a:cs typeface="Arial"/>
                <a:sym typeface="Arial"/>
              </a:defRPr>
            </a:pPr>
            <a:r>
              <a:t>Precision is telling the same story over and over again</a:t>
            </a:r>
          </a:p>
          <a:p>
            <a:pPr algn="ctr">
              <a:defRPr sz="3000">
                <a:solidFill>
                  <a:srgbClr val="17375E"/>
                </a:solidFill>
                <a:latin typeface="Arial"/>
                <a:ea typeface="Arial"/>
                <a:cs typeface="Arial"/>
                <a:sym typeface="Arial"/>
              </a:defRPr>
            </a:pPr>
            <a:r>
              <a:t>— current NSRS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110" y="3259114"/>
            <a:ext cx="1181348" cy="118134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7110" y="1657368"/>
            <a:ext cx="1181348" cy="1181348"/>
          </a:xfrm>
          <a:prstGeom prst="rect">
            <a:avLst/>
          </a:prstGeom>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9" name="TextBox 1"/>
          <p:cNvSpPr txBox="1"/>
          <p:nvPr/>
        </p:nvSpPr>
        <p:spPr>
          <a:xfrm>
            <a:off x="1323836" y="565668"/>
            <a:ext cx="6496328"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Know your </a:t>
            </a:r>
            <a:r>
              <a:rPr dirty="0" smtClean="0"/>
              <a:t>Accuracy</a:t>
            </a:r>
            <a:r>
              <a:rPr lang="en-US" dirty="0" smtClean="0"/>
              <a:t> Needs</a:t>
            </a:r>
            <a:endParaRPr dirty="0"/>
          </a:p>
        </p:txBody>
      </p:sp>
      <p:sp>
        <p:nvSpPr>
          <p:cNvPr id="160" name="Rectangle 2"/>
          <p:cNvSpPr txBox="1"/>
          <p:nvPr/>
        </p:nvSpPr>
        <p:spPr>
          <a:xfrm>
            <a:off x="511982" y="1618644"/>
            <a:ext cx="7762700" cy="3323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dirty="0" smtClean="0"/>
              <a:t>Mapping</a:t>
            </a:r>
            <a:r>
              <a:rPr dirty="0" smtClean="0"/>
              <a:t> (</a:t>
            </a:r>
            <a:r>
              <a:rPr lang="en-US" dirty="0" smtClean="0"/>
              <a:t>~3</a:t>
            </a:r>
            <a:r>
              <a:rPr dirty="0" smtClean="0"/>
              <a:t>m)</a:t>
            </a:r>
            <a:endParaRPr dirty="0"/>
          </a:p>
          <a:p>
            <a:pPr lvl="2">
              <a:defRPr sz="3000">
                <a:solidFill>
                  <a:srgbClr val="17375E"/>
                </a:solidFill>
                <a:latin typeface="Arial"/>
                <a:ea typeface="Arial"/>
                <a:cs typeface="Arial"/>
                <a:sym typeface="Arial"/>
              </a:defRPr>
            </a:pPr>
            <a:r>
              <a:rPr lang="en-US" dirty="0" smtClean="0"/>
              <a:t>Can assume WGS84 and NAD83 equal</a:t>
            </a:r>
          </a:p>
          <a:p>
            <a:pPr lvl="2">
              <a:defRPr sz="3000">
                <a:solidFill>
                  <a:srgbClr val="17375E"/>
                </a:solidFill>
                <a:latin typeface="Arial"/>
                <a:ea typeface="Arial"/>
                <a:cs typeface="Arial"/>
                <a:sym typeface="Arial"/>
              </a:defRPr>
            </a:pPr>
            <a:r>
              <a:rPr lang="en-US" dirty="0" smtClean="0"/>
              <a:t>NADCON transformations good (~3dm)</a:t>
            </a:r>
          </a:p>
          <a:p>
            <a:pPr lvl="2">
              <a:defRPr sz="3000">
                <a:solidFill>
                  <a:srgbClr val="17375E"/>
                </a:solidFill>
                <a:latin typeface="Arial"/>
                <a:ea typeface="Arial"/>
                <a:cs typeface="Arial"/>
                <a:sym typeface="Arial"/>
              </a:defRPr>
            </a:pPr>
            <a:endParaRPr lang="en-US" dirty="0" smtClean="0"/>
          </a:p>
          <a:p>
            <a:pPr lvl="1">
              <a:defRPr sz="3000">
                <a:solidFill>
                  <a:srgbClr val="17375E"/>
                </a:solidFill>
                <a:latin typeface="Arial"/>
                <a:ea typeface="Arial"/>
                <a:cs typeface="Arial"/>
                <a:sym typeface="Arial"/>
              </a:defRPr>
            </a:pPr>
            <a:r>
              <a:rPr dirty="0" smtClean="0"/>
              <a:t>Geodetic</a:t>
            </a:r>
            <a:r>
              <a:rPr lang="en-US" dirty="0" smtClean="0"/>
              <a:t>/Survey</a:t>
            </a:r>
            <a:r>
              <a:rPr dirty="0" smtClean="0"/>
              <a:t> (</a:t>
            </a:r>
            <a:r>
              <a:rPr lang="en-US" dirty="0" smtClean="0"/>
              <a:t>~3</a:t>
            </a:r>
            <a:r>
              <a:rPr dirty="0" smtClean="0"/>
              <a:t>cm)</a:t>
            </a:r>
          </a:p>
          <a:p>
            <a:pPr lvl="2">
              <a:defRPr sz="3000">
                <a:solidFill>
                  <a:srgbClr val="17375E"/>
                </a:solidFill>
                <a:latin typeface="Arial"/>
                <a:ea typeface="Arial"/>
                <a:cs typeface="Arial"/>
                <a:sym typeface="Arial"/>
              </a:defRPr>
            </a:pPr>
            <a:r>
              <a:rPr lang="en-US" dirty="0" smtClean="0"/>
              <a:t>Know datum, epoch, and processing</a:t>
            </a:r>
          </a:p>
          <a:p>
            <a:pPr lvl="2">
              <a:defRPr sz="3000">
                <a:solidFill>
                  <a:srgbClr val="17375E"/>
                </a:solidFill>
                <a:latin typeface="Arial"/>
                <a:ea typeface="Arial"/>
                <a:cs typeface="Arial"/>
                <a:sym typeface="Arial"/>
              </a:defRPr>
            </a:pPr>
            <a:r>
              <a:rPr lang="en-US" dirty="0" smtClean="0"/>
              <a:t>Process original observations</a:t>
            </a:r>
            <a:endParaRPr dirty="0"/>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2635682" y="249526"/>
            <a:ext cx="3851373"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What to Expect?</a:t>
            </a:r>
            <a:endParaRPr dirty="0"/>
          </a:p>
        </p:txBody>
      </p:sp>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2403" y="1011471"/>
            <a:ext cx="5571597" cy="3714397"/>
          </a:xfrm>
          <a:prstGeom prst="rect">
            <a:avLst/>
          </a:prstGeom>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smtClean="0">
                <a:solidFill>
                  <a:srgbClr val="17375E"/>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0 to 1.3 meters CONUS</a:t>
            </a:r>
            <a:endPar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5" name="TextBox 1"/>
          <p:cNvSpPr txBox="1"/>
          <p:nvPr/>
        </p:nvSpPr>
        <p:spPr>
          <a:xfrm>
            <a:off x="1113937" y="450447"/>
            <a:ext cx="6760354"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t>The Future Reference Frames</a:t>
            </a:r>
          </a:p>
        </p:txBody>
      </p:sp>
      <p:sp>
        <p:nvSpPr>
          <p:cNvPr id="166" name="Rectangle 2"/>
          <p:cNvSpPr txBox="1"/>
          <p:nvPr/>
        </p:nvSpPr>
        <p:spPr>
          <a:xfrm>
            <a:off x="220954" y="1503423"/>
            <a:ext cx="4450960"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dirty="0" smtClean="0"/>
              <a:t>Tectonic </a:t>
            </a:r>
            <a:r>
              <a:rPr dirty="0" smtClean="0"/>
              <a:t>Plate based:</a:t>
            </a:r>
            <a:endParaRPr lang="en-US" dirty="0" smtClean="0"/>
          </a:p>
          <a:p>
            <a:pPr algn="r">
              <a:defRPr sz="3000">
                <a:solidFill>
                  <a:srgbClr val="17375E"/>
                </a:solidFill>
                <a:latin typeface="Arial"/>
                <a:ea typeface="Arial"/>
                <a:cs typeface="Arial"/>
                <a:sym typeface="Arial"/>
              </a:defRPr>
            </a:pPr>
            <a:endParaRPr lang="en-US" dirty="0" smtClean="0"/>
          </a:p>
          <a:p>
            <a:pPr>
              <a:defRPr sz="3000">
                <a:solidFill>
                  <a:srgbClr val="17375E"/>
                </a:solidFill>
                <a:latin typeface="Arial"/>
                <a:ea typeface="Arial"/>
                <a:cs typeface="Arial"/>
                <a:sym typeface="Arial"/>
              </a:defRPr>
            </a:pPr>
            <a:r>
              <a:rPr lang="en-US" dirty="0" smtClean="0"/>
              <a:t>North America</a:t>
            </a:r>
          </a:p>
          <a:p>
            <a:pPr>
              <a:defRPr sz="3000">
                <a:solidFill>
                  <a:srgbClr val="17375E"/>
                </a:solidFill>
                <a:latin typeface="Arial"/>
                <a:ea typeface="Arial"/>
                <a:cs typeface="Arial"/>
                <a:sym typeface="Arial"/>
              </a:defRPr>
            </a:pPr>
            <a:r>
              <a:rPr lang="en-US" dirty="0" smtClean="0"/>
              <a:t>Caribbean</a:t>
            </a:r>
          </a:p>
          <a:p>
            <a:pPr>
              <a:defRPr sz="3000">
                <a:solidFill>
                  <a:srgbClr val="17375E"/>
                </a:solidFill>
                <a:latin typeface="Arial"/>
                <a:ea typeface="Arial"/>
                <a:cs typeface="Arial"/>
                <a:sym typeface="Arial"/>
              </a:defRPr>
            </a:pPr>
            <a:r>
              <a:rPr lang="en-US" dirty="0" smtClean="0"/>
              <a:t>Pacific</a:t>
            </a:r>
          </a:p>
          <a:p>
            <a:pPr>
              <a:defRPr sz="3000">
                <a:solidFill>
                  <a:srgbClr val="17375E"/>
                </a:solidFill>
                <a:latin typeface="Arial"/>
                <a:ea typeface="Arial"/>
                <a:cs typeface="Arial"/>
                <a:sym typeface="Arial"/>
              </a:defRPr>
            </a:pPr>
            <a:r>
              <a:rPr lang="en-US" dirty="0" smtClean="0"/>
              <a:t>Mariana</a:t>
            </a:r>
            <a:endParaRPr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3876" y="1372794"/>
            <a:ext cx="4461343" cy="3447401"/>
          </a:xfrm>
          <a:prstGeom prst="rect">
            <a:avLst/>
          </a:prstGeom>
        </p:spPr>
      </p:pic>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Rectangle 2"/>
          <p:cNvSpPr txBox="1"/>
          <p:nvPr/>
        </p:nvSpPr>
        <p:spPr>
          <a:xfrm>
            <a:off x="2925474" y="1974613"/>
            <a:ext cx="1632881" cy="2400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sz="3000">
                <a:solidFill>
                  <a:srgbClr val="17375E"/>
                </a:solidFill>
                <a:latin typeface="Arial"/>
                <a:ea typeface="Arial"/>
                <a:cs typeface="Arial"/>
                <a:sym typeface="Arial"/>
              </a:defRPr>
            </a:pPr>
            <a:endParaRPr lang="en-US" dirty="0" smtClean="0"/>
          </a:p>
          <a:p>
            <a:pPr>
              <a:defRPr sz="3000">
                <a:solidFill>
                  <a:srgbClr val="17375E"/>
                </a:solidFill>
                <a:latin typeface="Arial"/>
                <a:ea typeface="Arial"/>
                <a:cs typeface="Arial"/>
                <a:sym typeface="Arial"/>
              </a:defRPr>
            </a:pPr>
            <a:r>
              <a:rPr lang="en-US" dirty="0" smtClean="0"/>
              <a:t>[NATRF]</a:t>
            </a:r>
          </a:p>
          <a:p>
            <a:pPr>
              <a:defRPr sz="3000">
                <a:solidFill>
                  <a:srgbClr val="17375E"/>
                </a:solidFill>
                <a:latin typeface="Arial"/>
                <a:ea typeface="Arial"/>
                <a:cs typeface="Arial"/>
                <a:sym typeface="Arial"/>
              </a:defRPr>
            </a:pPr>
            <a:r>
              <a:rPr lang="en-US" dirty="0" smtClean="0"/>
              <a:t>[CATRF]</a:t>
            </a:r>
            <a:endParaRPr lang="en-US" dirty="0"/>
          </a:p>
          <a:p>
            <a:pPr>
              <a:defRPr sz="3000">
                <a:solidFill>
                  <a:srgbClr val="17375E"/>
                </a:solidFill>
                <a:latin typeface="Arial"/>
                <a:ea typeface="Arial"/>
                <a:cs typeface="Arial"/>
                <a:sym typeface="Arial"/>
              </a:defRPr>
            </a:pPr>
            <a:r>
              <a:rPr lang="en-US" dirty="0" smtClean="0"/>
              <a:t>[PATRF]</a:t>
            </a:r>
          </a:p>
          <a:p>
            <a:pPr>
              <a:defRPr sz="3000">
                <a:solidFill>
                  <a:srgbClr val="17375E"/>
                </a:solidFill>
                <a:latin typeface="Arial"/>
                <a:ea typeface="Arial"/>
                <a:cs typeface="Arial"/>
                <a:sym typeface="Arial"/>
              </a:defRPr>
            </a:pPr>
            <a:r>
              <a:rPr lang="en-US" dirty="0" smtClean="0"/>
              <a:t>[MATRF]</a:t>
            </a:r>
            <a:endParaRPr dirty="0"/>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72" name="TextBox 1"/>
          <p:cNvSpPr txBox="1"/>
          <p:nvPr/>
        </p:nvSpPr>
        <p:spPr>
          <a:xfrm>
            <a:off x="1190049" y="264678"/>
            <a:ext cx="693875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Plate Tectonics and Velocities</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6743"/>
          <a:stretch/>
        </p:blipFill>
        <p:spPr>
          <a:xfrm>
            <a:off x="1329954" y="967600"/>
            <a:ext cx="6484092" cy="3601818"/>
          </a:xfrm>
          <a:prstGeom prst="rect">
            <a:avLst/>
          </a:prstGeom>
        </p:spPr>
      </p:pic>
      <p:sp>
        <p:nvSpPr>
          <p:cNvPr id="2" name="TextBox 1"/>
          <p:cNvSpPr txBox="1"/>
          <p:nvPr/>
        </p:nvSpPr>
        <p:spPr>
          <a:xfrm>
            <a:off x="919078" y="4529918"/>
            <a:ext cx="730584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800" dirty="0" smtClean="0">
                <a:solidFill>
                  <a:srgbClr val="17375E"/>
                </a:solidFill>
                <a:latin typeface="Times New Roman" panose="02020603050405020304" pitchFamily="18" charset="0"/>
                <a:cs typeface="Times New Roman" panose="02020603050405020304" pitchFamily="18" charset="0"/>
              </a:rPr>
              <a:t>“drift” : Annual changes to ITRF2014 coordinates</a:t>
            </a:r>
            <a:endParaRPr kumimoji="0" lang="en-US" sz="2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9" name="TextBox 1"/>
          <p:cNvSpPr txBox="1"/>
          <p:nvPr/>
        </p:nvSpPr>
        <p:spPr>
          <a:xfrm>
            <a:off x="1959094" y="294237"/>
            <a:ext cx="5070040"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Coordinates over time</a:t>
            </a:r>
          </a:p>
        </p:txBody>
      </p:sp>
      <p:grpSp>
        <p:nvGrpSpPr>
          <p:cNvPr id="9" name="Group 8"/>
          <p:cNvGrpSpPr/>
          <p:nvPr/>
        </p:nvGrpSpPr>
        <p:grpSpPr>
          <a:xfrm>
            <a:off x="312980" y="1028690"/>
            <a:ext cx="8297619" cy="3981904"/>
            <a:chOff x="312980" y="1028690"/>
            <a:chExt cx="8297619" cy="3981904"/>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80" y="1028690"/>
              <a:ext cx="8297619" cy="3981904"/>
            </a:xfrm>
            <a:prstGeom prst="rect">
              <a:avLst/>
            </a:prstGeom>
          </p:spPr>
        </p:pic>
        <p:sp>
          <p:nvSpPr>
            <p:cNvPr id="11" name="TextBox 10"/>
            <p:cNvSpPr txBox="1"/>
            <p:nvPr/>
          </p:nvSpPr>
          <p:spPr>
            <a:xfrm>
              <a:off x="1253378" y="1160415"/>
              <a:ext cx="5992346" cy="1015663"/>
            </a:xfrm>
            <a:prstGeom prst="rect">
              <a:avLst/>
            </a:prstGeom>
            <a:noFill/>
          </p:spPr>
          <p:txBody>
            <a:bodyPr wrap="none" rtlCol="0">
              <a:spAutoFit/>
            </a:bodyPr>
            <a:lstStyle/>
            <a:p>
              <a:pPr eaLnBrk="0" hangingPunct="0"/>
              <a:r>
                <a:rPr lang="en-US" sz="2000" dirty="0" smtClean="0">
                  <a:solidFill>
                    <a:srgbClr val="17375E"/>
                  </a:solidFill>
                  <a:latin typeface="Times New Roman" panose="02020603050405020304" pitchFamily="18" charset="0"/>
                  <a:ea typeface="+mn-ea"/>
                  <a:cs typeface="Times New Roman" panose="02020603050405020304" pitchFamily="18" charset="0"/>
                </a:rPr>
                <a:t>Because latitude and longitude will behave significantly </a:t>
              </a:r>
            </a:p>
            <a:p>
              <a:pPr eaLnBrk="0" hangingPunct="0"/>
              <a:r>
                <a:rPr lang="en-US" sz="2000" dirty="0" smtClean="0">
                  <a:solidFill>
                    <a:srgbClr val="17375E"/>
                  </a:solidFill>
                  <a:latin typeface="Times New Roman" panose="02020603050405020304" pitchFamily="18" charset="0"/>
                  <a:ea typeface="+mn-ea"/>
                  <a:cs typeface="Times New Roman" panose="02020603050405020304" pitchFamily="18" charset="0"/>
                </a:rPr>
                <a:t>differently in a plate-fixed system than in ITRF, </a:t>
              </a:r>
            </a:p>
            <a:p>
              <a:pPr eaLnBrk="0" hangingPunct="0"/>
              <a:r>
                <a:rPr lang="en-US" sz="2000" dirty="0" smtClean="0">
                  <a:solidFill>
                    <a:srgbClr val="17375E"/>
                  </a:solidFill>
                  <a:latin typeface="Times New Roman" panose="02020603050405020304" pitchFamily="18" charset="0"/>
                  <a:ea typeface="+mn-ea"/>
                  <a:cs typeface="Times New Roman" panose="02020603050405020304" pitchFamily="18" charset="0"/>
                </a:rPr>
                <a:t>such graphs may look different. </a:t>
              </a:r>
            </a:p>
          </p:txBody>
        </p:sp>
      </p:grpSp>
      <p:grpSp>
        <p:nvGrpSpPr>
          <p:cNvPr id="3" name="Group 2"/>
          <p:cNvGrpSpPr/>
          <p:nvPr/>
        </p:nvGrpSpPr>
        <p:grpSpPr>
          <a:xfrm>
            <a:off x="87897" y="1028690"/>
            <a:ext cx="8933767" cy="3836122"/>
            <a:chOff x="106517" y="1009640"/>
            <a:chExt cx="8933767" cy="3836122"/>
          </a:xfrm>
        </p:grpSpPr>
        <p:grpSp>
          <p:nvGrpSpPr>
            <p:cNvPr id="4" name="Group 3"/>
            <p:cNvGrpSpPr/>
            <p:nvPr/>
          </p:nvGrpSpPr>
          <p:grpSpPr>
            <a:xfrm>
              <a:off x="106517" y="1009640"/>
              <a:ext cx="8933767" cy="3836122"/>
              <a:chOff x="210233" y="1009640"/>
              <a:chExt cx="8933767" cy="3836122"/>
            </a:xfrm>
          </p:grpSpPr>
          <p:pic>
            <p:nvPicPr>
              <p:cNvPr id="5" name="Picture 4"/>
              <p:cNvPicPr>
                <a:picLocks noChangeAspect="1"/>
              </p:cNvPicPr>
              <p:nvPr/>
            </p:nvPicPr>
            <p:blipFill>
              <a:blip r:embed="rId5"/>
              <a:stretch>
                <a:fillRect/>
              </a:stretch>
            </p:blipFill>
            <p:spPr>
              <a:xfrm>
                <a:off x="210233" y="1009640"/>
                <a:ext cx="8933767" cy="2944082"/>
              </a:xfrm>
              <a:prstGeom prst="rect">
                <a:avLst/>
              </a:prstGeom>
            </p:spPr>
          </p:pic>
          <p:sp>
            <p:nvSpPr>
              <p:cNvPr id="6" name="TextBox 5"/>
              <p:cNvSpPr txBox="1"/>
              <p:nvPr/>
            </p:nvSpPr>
            <p:spPr>
              <a:xfrm>
                <a:off x="3104276" y="4476430"/>
                <a:ext cx="6039724" cy="369332"/>
              </a:xfrm>
              <a:prstGeom prst="rect">
                <a:avLst/>
              </a:prstGeom>
              <a:noFill/>
            </p:spPr>
            <p:txBody>
              <a:bodyPr wrap="square" rtlCol="0">
                <a:spAutoFit/>
              </a:bodyPr>
              <a:lstStyle/>
              <a:p>
                <a:r>
                  <a:rPr lang="en-US" b="1" dirty="0"/>
                  <a:t>          </a:t>
                </a:r>
                <a:r>
                  <a:rPr lang="en-US" b="1" dirty="0">
                    <a:solidFill>
                      <a:srgbClr val="008000"/>
                    </a:solidFill>
                  </a:rPr>
                  <a:t>CORS best estimate of dh/</a:t>
                </a:r>
                <a:r>
                  <a:rPr lang="en-US" b="1" dirty="0" err="1">
                    <a:solidFill>
                      <a:srgbClr val="008000"/>
                    </a:solidFill>
                  </a:rPr>
                  <a:t>dt</a:t>
                </a:r>
                <a:r>
                  <a:rPr lang="en-US" b="1" dirty="0">
                    <a:solidFill>
                      <a:srgbClr val="008000"/>
                    </a:solidFill>
                  </a:rPr>
                  <a:t>:  -2.2 mm / year</a:t>
                </a:r>
              </a:p>
            </p:txBody>
          </p:sp>
          <p:sp>
            <p:nvSpPr>
              <p:cNvPr id="7" name="TextBox 6"/>
              <p:cNvSpPr txBox="1"/>
              <p:nvPr/>
            </p:nvSpPr>
            <p:spPr>
              <a:xfrm>
                <a:off x="3104276" y="4191479"/>
                <a:ext cx="6039724" cy="369332"/>
              </a:xfrm>
              <a:prstGeom prst="rect">
                <a:avLst/>
              </a:prstGeom>
              <a:noFill/>
            </p:spPr>
            <p:txBody>
              <a:bodyPr wrap="square" rtlCol="0">
                <a:spAutoFit/>
              </a:bodyPr>
              <a:lstStyle/>
              <a:p>
                <a:r>
                  <a:rPr lang="en-US" b="1" dirty="0"/>
                  <a:t>NATRF2022 best estimate of dh/</a:t>
                </a:r>
                <a:r>
                  <a:rPr lang="en-US" b="1" dirty="0" err="1"/>
                  <a:t>dt</a:t>
                </a:r>
                <a:r>
                  <a:rPr lang="en-US" b="1" dirty="0"/>
                  <a:t>:  -4.2 mm / year</a:t>
                </a:r>
              </a:p>
            </p:txBody>
          </p:sp>
          <p:sp>
            <p:nvSpPr>
              <p:cNvPr id="8" name="TextBox 7"/>
              <p:cNvSpPr txBox="1"/>
              <p:nvPr/>
            </p:nvSpPr>
            <p:spPr>
              <a:xfrm>
                <a:off x="3104276" y="3956323"/>
                <a:ext cx="6039724" cy="369332"/>
              </a:xfrm>
              <a:prstGeom prst="rect">
                <a:avLst/>
              </a:prstGeom>
              <a:noFill/>
            </p:spPr>
            <p:txBody>
              <a:bodyPr wrap="square" rtlCol="0">
                <a:spAutoFit/>
              </a:bodyPr>
              <a:lstStyle/>
              <a:p>
                <a:r>
                  <a:rPr lang="en-US" b="1" dirty="0">
                    <a:solidFill>
                      <a:schemeClr val="accent6"/>
                    </a:solidFill>
                  </a:rPr>
                  <a:t>NAD 83        best estimate of dh/</a:t>
                </a:r>
                <a:r>
                  <a:rPr lang="en-US" b="1" dirty="0" err="1">
                    <a:solidFill>
                      <a:schemeClr val="accent6"/>
                    </a:solidFill>
                  </a:rPr>
                  <a:t>dt</a:t>
                </a:r>
                <a:r>
                  <a:rPr lang="en-US" b="1" dirty="0">
                    <a:solidFill>
                      <a:schemeClr val="accent6"/>
                    </a:solidFill>
                  </a:rPr>
                  <a:t>:  +2.8 mm / year</a:t>
                </a:r>
              </a:p>
            </p:txBody>
          </p:sp>
        </p:grpSp>
        <p:grpSp>
          <p:nvGrpSpPr>
            <p:cNvPr id="13" name="Group 12"/>
            <p:cNvGrpSpPr/>
            <p:nvPr/>
          </p:nvGrpSpPr>
          <p:grpSpPr>
            <a:xfrm>
              <a:off x="3425073" y="2939106"/>
              <a:ext cx="123304" cy="198283"/>
              <a:chOff x="-643708" y="1678503"/>
              <a:chExt cx="123304" cy="198283"/>
            </a:xfrm>
          </p:grpSpPr>
          <p:sp>
            <p:nvSpPr>
              <p:cNvPr id="14" name="Rectangle 13"/>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687536" y="2937447"/>
              <a:ext cx="123304" cy="198283"/>
              <a:chOff x="-643708" y="1678503"/>
              <a:chExt cx="123304" cy="198283"/>
            </a:xfrm>
          </p:grpSpPr>
          <p:sp>
            <p:nvSpPr>
              <p:cNvPr id="18" name="Rectangle 17"/>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859429" y="2919968"/>
              <a:ext cx="123304" cy="198283"/>
              <a:chOff x="-643708" y="1678503"/>
              <a:chExt cx="123304" cy="198283"/>
            </a:xfrm>
          </p:grpSpPr>
          <p:sp>
            <p:nvSpPr>
              <p:cNvPr id="22" name="Rectangle 21"/>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6116172" y="2924662"/>
              <a:ext cx="123304" cy="198283"/>
              <a:chOff x="-643708" y="1678503"/>
              <a:chExt cx="123304" cy="198283"/>
            </a:xfrm>
          </p:grpSpPr>
          <p:sp>
            <p:nvSpPr>
              <p:cNvPr id="26" name="Rectangle 25"/>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607517" y="2940960"/>
              <a:ext cx="123304" cy="198283"/>
              <a:chOff x="-643708" y="1678503"/>
              <a:chExt cx="123304" cy="198283"/>
            </a:xfrm>
          </p:grpSpPr>
          <p:sp>
            <p:nvSpPr>
              <p:cNvPr id="30" name="Rectangle 29"/>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5245734" y="2926635"/>
              <a:ext cx="123304" cy="198283"/>
              <a:chOff x="-643708" y="1678503"/>
              <a:chExt cx="123304" cy="198283"/>
            </a:xfrm>
          </p:grpSpPr>
          <p:sp>
            <p:nvSpPr>
              <p:cNvPr id="34" name="Rectangle 33"/>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Arrow Connector 36"/>
            <p:cNvCxnSpPr/>
            <p:nvPr/>
          </p:nvCxnSpPr>
          <p:spPr>
            <a:xfrm flipV="1">
              <a:off x="3481803" y="2365123"/>
              <a:ext cx="0" cy="571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306229" y="2714625"/>
              <a:ext cx="273" cy="259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4" idx="0"/>
            </p:cNvCxnSpPr>
            <p:nvPr/>
          </p:nvCxnSpPr>
          <p:spPr>
            <a:xfrm flipH="1" flipV="1">
              <a:off x="5918613" y="2518225"/>
              <a:ext cx="2468" cy="401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6173912" y="2607199"/>
              <a:ext cx="0" cy="309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7668285" y="2815051"/>
              <a:ext cx="0" cy="12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3748304" y="2569299"/>
              <a:ext cx="0" cy="366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extBox 1"/>
          <p:cNvSpPr txBox="1"/>
          <p:nvPr/>
        </p:nvSpPr>
        <p:spPr>
          <a:xfrm>
            <a:off x="2319028" y="658727"/>
            <a:ext cx="4682317"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Presentation Outline</a:t>
            </a:r>
          </a:p>
        </p:txBody>
      </p:sp>
      <p:sp>
        <p:nvSpPr>
          <p:cNvPr id="118" name="Rectangle 2"/>
          <p:cNvSpPr txBox="1"/>
          <p:nvPr/>
        </p:nvSpPr>
        <p:spPr>
          <a:xfrm>
            <a:off x="1590719" y="1792309"/>
            <a:ext cx="5531320"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Who is NGS and what is the NSRS</a:t>
            </a:r>
          </a:p>
          <a:p>
            <a:pPr>
              <a:defRPr sz="3000">
                <a:solidFill>
                  <a:srgbClr val="17375E"/>
                </a:solidFill>
                <a:latin typeface="Arial"/>
                <a:ea typeface="Arial"/>
                <a:cs typeface="Arial"/>
                <a:sym typeface="Arial"/>
              </a:defRPr>
            </a:pPr>
            <a:endParaRPr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Modernization of the NSRS</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Our dynamic </a:t>
            </a:r>
            <a:r>
              <a:rPr dirty="0" smtClean="0">
                <a:latin typeface="Times New Roman" panose="02020603050405020304" pitchFamily="18" charset="0"/>
                <a:cs typeface="Times New Roman" panose="02020603050405020304" pitchFamily="18" charset="0"/>
              </a:rPr>
              <a:t>world</a:t>
            </a:r>
          </a:p>
          <a:p>
            <a:pPr lvl="1">
              <a:defRPr sz="3000">
                <a:solidFill>
                  <a:srgbClr val="17375E"/>
                </a:solidFill>
                <a:latin typeface="Arial"/>
                <a:ea typeface="Arial"/>
                <a:cs typeface="Arial"/>
                <a:sym typeface="Arial"/>
              </a:defRPr>
            </a:pPr>
            <a:endParaRPr dirty="0" smtClean="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rPr>
              <a:t>P</a:t>
            </a:r>
            <a:r>
              <a:rPr dirty="0" smtClean="0">
                <a:latin typeface="Times New Roman" panose="02020603050405020304" pitchFamily="18" charset="0"/>
                <a:cs typeface="Times New Roman" panose="02020603050405020304" pitchFamily="18" charset="0"/>
              </a:rPr>
              <a:t>repare for 2022</a:t>
            </a:r>
            <a:endParaRPr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0" name="Rectangle 49"/>
          <p:cNvSpPr/>
          <p:nvPr/>
        </p:nvSpPr>
        <p:spPr>
          <a:xfrm>
            <a:off x="2152895" y="3523734"/>
            <a:ext cx="5278603" cy="868613"/>
          </a:xfrm>
          <a:prstGeom prst="rect">
            <a:avLst/>
          </a:prstGeom>
          <a:solidFill>
            <a:schemeClr val="bg1">
              <a:lumMod val="95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3" name="TextBox 112"/>
          <p:cNvSpPr txBox="1"/>
          <p:nvPr/>
        </p:nvSpPr>
        <p:spPr>
          <a:xfrm>
            <a:off x="152101" y="3958835"/>
            <a:ext cx="841897"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smtClean="0">
                <a:solidFill>
                  <a:srgbClr val="17375E"/>
                </a:solidFill>
                <a:latin typeface="Times New Roman" panose="02020603050405020304" pitchFamily="18" charset="0"/>
                <a:cs typeface="Times New Roman" panose="02020603050405020304" pitchFamily="18" charset="0"/>
              </a:rPr>
              <a:t>USSD</a:t>
            </a:r>
            <a:endParaRPr lang="en-US" sz="2000" b="1" dirty="0">
              <a:solidFill>
                <a:srgbClr val="17375E"/>
              </a:solidFill>
              <a:latin typeface="Times New Roman" panose="02020603050405020304" pitchFamily="18" charset="0"/>
              <a:cs typeface="Times New Roman" panose="02020603050405020304" pitchFamily="18" charset="0"/>
            </a:endParaRPr>
          </a:p>
        </p:txBody>
      </p:sp>
      <p:sp>
        <p:nvSpPr>
          <p:cNvPr id="54" name="TextBox 113"/>
          <p:cNvSpPr txBox="1"/>
          <p:nvPr/>
        </p:nvSpPr>
        <p:spPr>
          <a:xfrm>
            <a:off x="1041891" y="3958835"/>
            <a:ext cx="1063112"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smtClean="0">
                <a:solidFill>
                  <a:srgbClr val="17375E"/>
                </a:solidFill>
                <a:latin typeface="Times New Roman" panose="02020603050405020304" pitchFamily="18" charset="0"/>
                <a:cs typeface="Times New Roman" panose="02020603050405020304" pitchFamily="18" charset="0"/>
              </a:rPr>
              <a:t>NAD 27</a:t>
            </a:r>
            <a:endParaRPr lang="en-US" sz="2000" b="1" dirty="0">
              <a:solidFill>
                <a:srgbClr val="17375E"/>
              </a:solidFill>
              <a:latin typeface="Times New Roman" panose="02020603050405020304" pitchFamily="18" charset="0"/>
              <a:cs typeface="Times New Roman" panose="02020603050405020304" pitchFamily="18" charset="0"/>
            </a:endParaRPr>
          </a:p>
        </p:txBody>
      </p:sp>
      <p:sp>
        <p:nvSpPr>
          <p:cNvPr id="55" name="TextBox 114"/>
          <p:cNvSpPr txBox="1"/>
          <p:nvPr/>
        </p:nvSpPr>
        <p:spPr>
          <a:xfrm>
            <a:off x="2149323" y="3958835"/>
            <a:ext cx="867545"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smtClean="0">
                <a:solidFill>
                  <a:srgbClr val="17375E"/>
                </a:solidFill>
                <a:latin typeface="Times New Roman" panose="02020603050405020304" pitchFamily="18" charset="0"/>
                <a:cs typeface="Times New Roman" panose="02020603050405020304" pitchFamily="18" charset="0"/>
              </a:rPr>
              <a:t>(1986)</a:t>
            </a:r>
            <a:endParaRPr lang="en-US" sz="2000" b="1" dirty="0">
              <a:solidFill>
                <a:srgbClr val="17375E"/>
              </a:solidFill>
              <a:latin typeface="Times New Roman" panose="02020603050405020304" pitchFamily="18" charset="0"/>
              <a:cs typeface="Times New Roman" panose="02020603050405020304" pitchFamily="18" charset="0"/>
            </a:endParaRPr>
          </a:p>
        </p:txBody>
      </p:sp>
      <p:sp>
        <p:nvSpPr>
          <p:cNvPr id="57" name="TextBox 115"/>
          <p:cNvSpPr txBox="1"/>
          <p:nvPr/>
        </p:nvSpPr>
        <p:spPr>
          <a:xfrm>
            <a:off x="6578124" y="3958835"/>
            <a:ext cx="853375"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smtClean="0">
                <a:solidFill>
                  <a:srgbClr val="17375E"/>
                </a:solidFill>
                <a:latin typeface="Times New Roman" panose="02020603050405020304" pitchFamily="18" charset="0"/>
                <a:cs typeface="Times New Roman" panose="02020603050405020304" pitchFamily="18" charset="0"/>
              </a:rPr>
              <a:t>(2011)</a:t>
            </a:r>
            <a:endParaRPr lang="en-US" sz="2000" b="1" dirty="0">
              <a:solidFill>
                <a:srgbClr val="17375E"/>
              </a:solidFill>
              <a:latin typeface="Times New Roman" panose="02020603050405020304" pitchFamily="18" charset="0"/>
              <a:cs typeface="Times New Roman" panose="02020603050405020304" pitchFamily="18" charset="0"/>
            </a:endParaRPr>
          </a:p>
        </p:txBody>
      </p:sp>
      <p:sp>
        <p:nvSpPr>
          <p:cNvPr id="58" name="TextBox 116"/>
          <p:cNvSpPr txBox="1"/>
          <p:nvPr/>
        </p:nvSpPr>
        <p:spPr>
          <a:xfrm>
            <a:off x="5082997" y="3958835"/>
            <a:ext cx="1524776"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smtClean="0">
                <a:solidFill>
                  <a:srgbClr val="17375E"/>
                </a:solidFill>
                <a:latin typeface="Times New Roman" panose="02020603050405020304" pitchFamily="18" charset="0"/>
                <a:cs typeface="Times New Roman" panose="02020603050405020304" pitchFamily="18" charset="0"/>
              </a:rPr>
              <a:t>(NSRS2007)</a:t>
            </a:r>
            <a:endParaRPr lang="en-US" sz="2000" b="1" dirty="0">
              <a:solidFill>
                <a:srgbClr val="17375E"/>
              </a:solidFill>
              <a:latin typeface="Times New Roman" panose="02020603050405020304" pitchFamily="18" charset="0"/>
              <a:cs typeface="Times New Roman" panose="02020603050405020304" pitchFamily="18" charset="0"/>
            </a:endParaRPr>
          </a:p>
        </p:txBody>
      </p:sp>
      <p:sp>
        <p:nvSpPr>
          <p:cNvPr id="59" name="TextBox 117"/>
          <p:cNvSpPr txBox="1"/>
          <p:nvPr/>
        </p:nvSpPr>
        <p:spPr>
          <a:xfrm>
            <a:off x="4177775" y="3958835"/>
            <a:ext cx="869149"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smtClean="0">
                <a:solidFill>
                  <a:srgbClr val="17375E"/>
                </a:solidFill>
                <a:latin typeface="Times New Roman" panose="02020603050405020304" pitchFamily="18" charset="0"/>
                <a:cs typeface="Times New Roman" panose="02020603050405020304" pitchFamily="18" charset="0"/>
              </a:rPr>
              <a:t>(FBN)</a:t>
            </a:r>
            <a:endParaRPr lang="en-US" sz="2000" b="1" dirty="0">
              <a:solidFill>
                <a:srgbClr val="17375E"/>
              </a:solidFill>
              <a:latin typeface="Times New Roman" panose="02020603050405020304" pitchFamily="18" charset="0"/>
              <a:cs typeface="Times New Roman" panose="02020603050405020304" pitchFamily="18" charset="0"/>
            </a:endParaRPr>
          </a:p>
        </p:txBody>
      </p:sp>
      <p:sp>
        <p:nvSpPr>
          <p:cNvPr id="60" name="TextBox 118"/>
          <p:cNvSpPr txBox="1"/>
          <p:nvPr/>
        </p:nvSpPr>
        <p:spPr>
          <a:xfrm>
            <a:off x="3054545" y="3958835"/>
            <a:ext cx="1111202"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smtClean="0">
                <a:solidFill>
                  <a:srgbClr val="17375E"/>
                </a:solidFill>
                <a:latin typeface="Times New Roman" panose="02020603050405020304" pitchFamily="18" charset="0"/>
                <a:cs typeface="Times New Roman" panose="02020603050405020304" pitchFamily="18" charset="0"/>
              </a:rPr>
              <a:t>(HARN)</a:t>
            </a:r>
            <a:endParaRPr lang="en-US" sz="2000" b="1" dirty="0">
              <a:solidFill>
                <a:srgbClr val="17375E"/>
              </a:solidFill>
              <a:latin typeface="Times New Roman" panose="02020603050405020304" pitchFamily="18" charset="0"/>
              <a:cs typeface="Times New Roman" panose="02020603050405020304" pitchFamily="18" charset="0"/>
            </a:endParaRPr>
          </a:p>
        </p:txBody>
      </p:sp>
      <p:sp>
        <p:nvSpPr>
          <p:cNvPr id="61" name="TextBox 119"/>
          <p:cNvSpPr txBox="1"/>
          <p:nvPr/>
        </p:nvSpPr>
        <p:spPr>
          <a:xfrm>
            <a:off x="7470587" y="3958835"/>
            <a:ext cx="1629164"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smtClean="0">
                <a:solidFill>
                  <a:srgbClr val="9B1113"/>
                </a:solidFill>
                <a:latin typeface="Times New Roman" panose="02020603050405020304" pitchFamily="18" charset="0"/>
                <a:cs typeface="Times New Roman" panose="02020603050405020304" pitchFamily="18" charset="0"/>
              </a:rPr>
              <a:t>NATRF2022 </a:t>
            </a:r>
            <a:endParaRPr lang="en-US" sz="2000" b="1" dirty="0">
              <a:solidFill>
                <a:srgbClr val="9B1113"/>
              </a:solidFill>
              <a:latin typeface="Times New Roman" panose="02020603050405020304" pitchFamily="18" charset="0"/>
              <a:cs typeface="Times New Roman" panose="02020603050405020304" pitchFamily="18" charset="0"/>
            </a:endParaRPr>
          </a:p>
        </p:txBody>
      </p:sp>
      <p:sp>
        <p:nvSpPr>
          <p:cNvPr id="62" name="TextBox 117"/>
          <p:cNvSpPr txBox="1"/>
          <p:nvPr/>
        </p:nvSpPr>
        <p:spPr>
          <a:xfrm>
            <a:off x="4034231" y="3466405"/>
            <a:ext cx="1250663" cy="52322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400" b="1" dirty="0" smtClean="0">
                <a:solidFill>
                  <a:srgbClr val="17375E"/>
                </a:solidFill>
                <a:latin typeface="Times New Roman" panose="02020603050405020304" pitchFamily="18" charset="0"/>
                <a:cs typeface="Times New Roman" panose="02020603050405020304" pitchFamily="18" charset="0"/>
              </a:rPr>
              <a:t>NAD</a:t>
            </a:r>
            <a:r>
              <a:rPr lang="en-US" sz="2800" b="1" dirty="0" smtClean="0">
                <a:solidFill>
                  <a:srgbClr val="17375E"/>
                </a:solidFill>
                <a:latin typeface="Times New Roman" panose="02020603050405020304" pitchFamily="18" charset="0"/>
                <a:cs typeface="Times New Roman" panose="02020603050405020304" pitchFamily="18" charset="0"/>
              </a:rPr>
              <a:t> </a:t>
            </a:r>
            <a:r>
              <a:rPr lang="en-US" sz="2400" b="1" dirty="0" smtClean="0">
                <a:solidFill>
                  <a:srgbClr val="17375E"/>
                </a:solidFill>
                <a:latin typeface="Times New Roman" panose="02020603050405020304" pitchFamily="18" charset="0"/>
                <a:cs typeface="Times New Roman" panose="02020603050405020304" pitchFamily="18" charset="0"/>
              </a:rPr>
              <a:t>83</a:t>
            </a:r>
            <a:endParaRPr lang="en-US" sz="3200" b="1" dirty="0">
              <a:solidFill>
                <a:srgbClr val="17375E"/>
              </a:solidFill>
              <a:latin typeface="Times New Roman" panose="02020603050405020304" pitchFamily="18" charset="0"/>
              <a:cs typeface="Times New Roman" panose="02020603050405020304" pitchFamily="18" charset="0"/>
            </a:endParaRPr>
          </a:p>
        </p:txBody>
      </p:sp>
      <p:sp>
        <p:nvSpPr>
          <p:cNvPr id="63" name="Oval 62"/>
          <p:cNvSpPr/>
          <p:nvPr/>
        </p:nvSpPr>
        <p:spPr>
          <a:xfrm>
            <a:off x="3433794" y="4482981"/>
            <a:ext cx="352704" cy="3076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2000" b="1" dirty="0">
              <a:solidFill>
                <a:schemeClr val="tx1"/>
              </a:solidFill>
            </a:endParaRPr>
          </a:p>
        </p:txBody>
      </p:sp>
      <p:sp>
        <p:nvSpPr>
          <p:cNvPr id="64" name="Oval 63"/>
          <p:cNvSpPr/>
          <p:nvPr/>
        </p:nvSpPr>
        <p:spPr>
          <a:xfrm>
            <a:off x="4435997" y="4482981"/>
            <a:ext cx="352704" cy="3076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2000" b="1" dirty="0">
              <a:solidFill>
                <a:schemeClr val="tx1"/>
              </a:solidFill>
            </a:endParaRPr>
          </a:p>
        </p:txBody>
      </p:sp>
      <p:sp>
        <p:nvSpPr>
          <p:cNvPr id="65" name="Oval 64"/>
          <p:cNvSpPr/>
          <p:nvPr/>
        </p:nvSpPr>
        <p:spPr>
          <a:xfrm>
            <a:off x="5669033" y="4482980"/>
            <a:ext cx="352704" cy="3076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2000" b="1" dirty="0">
              <a:solidFill>
                <a:schemeClr val="tx1"/>
              </a:solidFill>
            </a:endParaRPr>
          </a:p>
        </p:txBody>
      </p:sp>
      <p:sp>
        <p:nvSpPr>
          <p:cNvPr id="66" name="Oval 65"/>
          <p:cNvSpPr/>
          <p:nvPr/>
        </p:nvSpPr>
        <p:spPr>
          <a:xfrm>
            <a:off x="6828459" y="4482980"/>
            <a:ext cx="352704" cy="3076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2000" b="1" dirty="0">
              <a:solidFill>
                <a:schemeClr val="tx1"/>
              </a:solidFill>
            </a:endParaRPr>
          </a:p>
        </p:txBody>
      </p:sp>
      <p:sp>
        <p:nvSpPr>
          <p:cNvPr id="67" name="Oval 66"/>
          <p:cNvSpPr/>
          <p:nvPr/>
        </p:nvSpPr>
        <p:spPr>
          <a:xfrm>
            <a:off x="8108817" y="4482980"/>
            <a:ext cx="352704" cy="3076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2000" b="1" dirty="0">
              <a:solidFill>
                <a:schemeClr val="tx1"/>
              </a:solidFill>
            </a:endParaRPr>
          </a:p>
        </p:txBody>
      </p:sp>
      <p:cxnSp>
        <p:nvCxnSpPr>
          <p:cNvPr id="68" name="Straight Arrow Connector 67"/>
          <p:cNvCxnSpPr>
            <a:stCxn id="98" idx="3"/>
          </p:cNvCxnSpPr>
          <p:nvPr/>
        </p:nvCxnSpPr>
        <p:spPr>
          <a:xfrm flipV="1">
            <a:off x="719690" y="4636782"/>
            <a:ext cx="677405" cy="2159"/>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9" name="Straight Arrow Connector 68"/>
          <p:cNvCxnSpPr>
            <a:stCxn id="99" idx="3"/>
            <a:endCxn id="100" idx="1"/>
          </p:cNvCxnSpPr>
          <p:nvPr/>
        </p:nvCxnSpPr>
        <p:spPr>
          <a:xfrm>
            <a:off x="1745495" y="4638941"/>
            <a:ext cx="677371" cy="0"/>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0" name="Straight Arrow Connector 69"/>
          <p:cNvCxnSpPr>
            <a:stCxn id="100" idx="3"/>
            <a:endCxn id="63" idx="2"/>
          </p:cNvCxnSpPr>
          <p:nvPr/>
        </p:nvCxnSpPr>
        <p:spPr>
          <a:xfrm flipV="1">
            <a:off x="2772546" y="4636782"/>
            <a:ext cx="661248" cy="2159"/>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1" name="Straight Arrow Connector 70"/>
          <p:cNvCxnSpPr>
            <a:stCxn id="63" idx="6"/>
            <a:endCxn id="64" idx="2"/>
          </p:cNvCxnSpPr>
          <p:nvPr/>
        </p:nvCxnSpPr>
        <p:spPr>
          <a:xfrm>
            <a:off x="3786498" y="4636782"/>
            <a:ext cx="649499" cy="0"/>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2" name="Straight Arrow Connector 71"/>
          <p:cNvCxnSpPr>
            <a:stCxn id="64" idx="6"/>
            <a:endCxn id="65" idx="2"/>
          </p:cNvCxnSpPr>
          <p:nvPr/>
        </p:nvCxnSpPr>
        <p:spPr>
          <a:xfrm flipV="1">
            <a:off x="4788701" y="4636781"/>
            <a:ext cx="880332" cy="1"/>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3" name="Straight Arrow Connector 72"/>
          <p:cNvCxnSpPr>
            <a:stCxn id="65" idx="6"/>
            <a:endCxn id="66" idx="2"/>
          </p:cNvCxnSpPr>
          <p:nvPr/>
        </p:nvCxnSpPr>
        <p:spPr>
          <a:xfrm>
            <a:off x="6021737" y="4636781"/>
            <a:ext cx="806722" cy="0"/>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4" name="Straight Arrow Connector 73"/>
          <p:cNvCxnSpPr>
            <a:stCxn id="66" idx="6"/>
            <a:endCxn id="67" idx="2"/>
          </p:cNvCxnSpPr>
          <p:nvPr/>
        </p:nvCxnSpPr>
        <p:spPr>
          <a:xfrm>
            <a:off x="7181163" y="4636781"/>
            <a:ext cx="927654" cy="0"/>
          </a:xfrm>
          <a:prstGeom prst="straightConnector1">
            <a:avLst/>
          </a:prstGeom>
          <a:noFill/>
          <a:ln w="57150" cap="flat">
            <a:solidFill>
              <a:srgbClr val="990708"/>
            </a:solidFill>
            <a:prstDash val="sysDot"/>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75" name="Group 74"/>
          <p:cNvGrpSpPr/>
          <p:nvPr/>
        </p:nvGrpSpPr>
        <p:grpSpPr>
          <a:xfrm>
            <a:off x="2661542" y="210099"/>
            <a:ext cx="3820916" cy="1107171"/>
            <a:chOff x="2661542" y="210099"/>
            <a:chExt cx="3820916" cy="1107171"/>
          </a:xfrm>
        </p:grpSpPr>
        <p:sp>
          <p:nvSpPr>
            <p:cNvPr id="76" name="TextBox 1"/>
            <p:cNvSpPr txBox="1"/>
            <p:nvPr/>
          </p:nvSpPr>
          <p:spPr>
            <a:xfrm>
              <a:off x="2661542" y="210099"/>
              <a:ext cx="382091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Transformations</a:t>
              </a:r>
              <a:endParaRPr dirty="0"/>
            </a:p>
          </p:txBody>
        </p:sp>
        <p:sp>
          <p:nvSpPr>
            <p:cNvPr id="77" name="TextBox 1"/>
            <p:cNvSpPr txBox="1"/>
            <p:nvPr/>
          </p:nvSpPr>
          <p:spPr>
            <a:xfrm>
              <a:off x="2929244" y="732495"/>
              <a:ext cx="3285513"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smtClean="0"/>
                <a:t>NCAT/NADCON5</a:t>
              </a:r>
              <a:endParaRPr sz="3200" dirty="0"/>
            </a:p>
          </p:txBody>
        </p:sp>
      </p:grpSp>
      <p:sp>
        <p:nvSpPr>
          <p:cNvPr id="78" name="TextBox 112"/>
          <p:cNvSpPr txBox="1"/>
          <p:nvPr/>
        </p:nvSpPr>
        <p:spPr>
          <a:xfrm>
            <a:off x="84981" y="4204969"/>
            <a:ext cx="986167" cy="307777"/>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1400" dirty="0" smtClean="0">
                <a:solidFill>
                  <a:srgbClr val="17375E"/>
                </a:solidFill>
                <a:latin typeface="Times New Roman" panose="02020603050405020304" pitchFamily="18" charset="0"/>
                <a:cs typeface="Times New Roman" panose="02020603050405020304" pitchFamily="18" charset="0"/>
              </a:rPr>
              <a:t>(No SPCS)</a:t>
            </a:r>
            <a:endParaRPr lang="en-US" sz="1400" dirty="0">
              <a:solidFill>
                <a:srgbClr val="17375E"/>
              </a:solidFill>
              <a:latin typeface="Times New Roman" panose="02020603050405020304" pitchFamily="18" charset="0"/>
              <a:cs typeface="Times New Roman" panose="02020603050405020304" pitchFamily="18" charset="0"/>
            </a:endParaRPr>
          </a:p>
        </p:txBody>
      </p:sp>
      <p:grpSp>
        <p:nvGrpSpPr>
          <p:cNvPr id="79" name="Group 78"/>
          <p:cNvGrpSpPr/>
          <p:nvPr/>
        </p:nvGrpSpPr>
        <p:grpSpPr>
          <a:xfrm>
            <a:off x="656546" y="999096"/>
            <a:ext cx="8333333" cy="2331303"/>
            <a:chOff x="656546" y="999096"/>
            <a:chExt cx="8333333" cy="2331303"/>
          </a:xfrm>
        </p:grpSpPr>
        <p:cxnSp>
          <p:nvCxnSpPr>
            <p:cNvPr id="80" name="Straight Connector 79"/>
            <p:cNvCxnSpPr>
              <a:stCxn id="89" idx="2"/>
              <a:endCxn id="94" idx="0"/>
            </p:cNvCxnSpPr>
            <p:nvPr/>
          </p:nvCxnSpPr>
          <p:spPr>
            <a:xfrm flipH="1">
              <a:off x="1254838" y="1870150"/>
              <a:ext cx="796780" cy="468645"/>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89" idx="2"/>
              <a:endCxn id="88" idx="0"/>
            </p:cNvCxnSpPr>
            <p:nvPr/>
          </p:nvCxnSpPr>
          <p:spPr>
            <a:xfrm>
              <a:off x="2051618" y="1870150"/>
              <a:ext cx="709683" cy="468645"/>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7609933" y="2508800"/>
              <a:ext cx="1379946" cy="624814"/>
            </a:xfrm>
            <a:prstGeom prst="ellipse">
              <a:avLst/>
            </a:prstGeom>
            <a:solidFill>
              <a:schemeClr val="accent6">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2400" dirty="0" smtClean="0">
                  <a:solidFill>
                    <a:srgbClr val="17375E"/>
                  </a:solidFill>
                  <a:latin typeface="Times New Roman" panose="02020603050405020304" pitchFamily="18" charset="0"/>
                  <a:cs typeface="Times New Roman" panose="02020603050405020304" pitchFamily="18" charset="0"/>
                </a:rPr>
                <a:t>X, Y, Z</a:t>
              </a:r>
              <a:endParaRPr lang="en-US" sz="2400" dirty="0">
                <a:solidFill>
                  <a:srgbClr val="17375E"/>
                </a:solidFill>
                <a:latin typeface="Times New Roman" panose="02020603050405020304" pitchFamily="18" charset="0"/>
                <a:cs typeface="Times New Roman" panose="02020603050405020304" pitchFamily="18" charset="0"/>
              </a:endParaRPr>
            </a:p>
          </p:txBody>
        </p:sp>
        <p:sp>
          <p:nvSpPr>
            <p:cNvPr id="83" name="Oval 82"/>
            <p:cNvSpPr/>
            <p:nvPr/>
          </p:nvSpPr>
          <p:spPr>
            <a:xfrm>
              <a:off x="6120531" y="999096"/>
              <a:ext cx="1869372" cy="1098608"/>
            </a:xfrm>
            <a:prstGeom prst="ellipse">
              <a:avLst/>
            </a:prstGeom>
            <a:solidFill>
              <a:schemeClr val="accent6">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3600" dirty="0" smtClean="0">
                  <a:solidFill>
                    <a:srgbClr val="17375E"/>
                  </a:solidFill>
                  <a:latin typeface="Symbol" panose="05050102010706020507" pitchFamily="18" charset="2"/>
                </a:rPr>
                <a:t>f</a:t>
              </a:r>
              <a:r>
                <a:rPr lang="en-US" sz="3600" dirty="0" smtClean="0">
                  <a:solidFill>
                    <a:srgbClr val="17375E"/>
                  </a:solidFill>
                </a:rPr>
                <a:t>, </a:t>
              </a:r>
              <a:r>
                <a:rPr lang="en-US" sz="3600" dirty="0" smtClean="0">
                  <a:solidFill>
                    <a:srgbClr val="17375E"/>
                  </a:solidFill>
                  <a:latin typeface="Symbol" panose="05050102010706020507" pitchFamily="18" charset="2"/>
                </a:rPr>
                <a:t>l</a:t>
              </a:r>
              <a:r>
                <a:rPr lang="en-US" sz="3600" dirty="0" smtClean="0">
                  <a:solidFill>
                    <a:srgbClr val="17375E"/>
                  </a:solidFill>
                </a:rPr>
                <a:t>, h</a:t>
              </a:r>
              <a:endParaRPr lang="en-US" sz="3600" dirty="0">
                <a:solidFill>
                  <a:srgbClr val="17375E"/>
                </a:solidFill>
              </a:endParaRPr>
            </a:p>
          </p:txBody>
        </p:sp>
        <p:cxnSp>
          <p:nvCxnSpPr>
            <p:cNvPr id="84" name="Straight Connector 83"/>
            <p:cNvCxnSpPr>
              <a:stCxn id="83" idx="3"/>
              <a:endCxn id="92" idx="0"/>
            </p:cNvCxnSpPr>
            <p:nvPr/>
          </p:nvCxnSpPr>
          <p:spPr>
            <a:xfrm flipH="1">
              <a:off x="5881501" y="1936817"/>
              <a:ext cx="512793" cy="468753"/>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83" idx="5"/>
              <a:endCxn id="82" idx="0"/>
            </p:cNvCxnSpPr>
            <p:nvPr/>
          </p:nvCxnSpPr>
          <p:spPr>
            <a:xfrm>
              <a:off x="7716140" y="1936817"/>
              <a:ext cx="583766" cy="571983"/>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3" idx="4"/>
              <a:endCxn id="91" idx="0"/>
            </p:cNvCxnSpPr>
            <p:nvPr/>
          </p:nvCxnSpPr>
          <p:spPr>
            <a:xfrm>
              <a:off x="7055217" y="2097704"/>
              <a:ext cx="12645" cy="482183"/>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656546" y="2338795"/>
              <a:ext cx="1196584" cy="924829"/>
              <a:chOff x="3079419" y="1924720"/>
              <a:chExt cx="1405792" cy="924829"/>
            </a:xfrm>
            <a:effectLst/>
          </p:grpSpPr>
          <p:sp>
            <p:nvSpPr>
              <p:cNvPr id="94" name="Rectangle 93"/>
              <p:cNvSpPr/>
              <p:nvPr/>
            </p:nvSpPr>
            <p:spPr>
              <a:xfrm>
                <a:off x="3079419" y="1924720"/>
                <a:ext cx="1405792" cy="461663"/>
              </a:xfrm>
              <a:prstGeom prst="rect">
                <a:avLst/>
              </a:prstGeom>
              <a:solidFill>
                <a:schemeClr val="accent1">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UTM</a:t>
                </a:r>
                <a:endPar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95" name="Rectangle 94"/>
              <p:cNvSpPr/>
              <p:nvPr/>
            </p:nvSpPr>
            <p:spPr>
              <a:xfrm>
                <a:off x="3079419" y="2387886"/>
                <a:ext cx="1405792" cy="461663"/>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USNG</a:t>
                </a:r>
                <a:endPar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grpSp>
        <p:sp>
          <p:nvSpPr>
            <p:cNvPr id="88" name="Rectangle 87"/>
            <p:cNvSpPr/>
            <p:nvPr/>
          </p:nvSpPr>
          <p:spPr>
            <a:xfrm>
              <a:off x="2183592" y="2338795"/>
              <a:ext cx="1155417" cy="461663"/>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smtClean="0">
                  <a:latin typeface="Times New Roman" panose="02020603050405020304" pitchFamily="18" charset="0"/>
                  <a:cs typeface="Times New Roman" panose="02020603050405020304" pitchFamily="18" charset="0"/>
                </a:rPr>
                <a:t>SPCS</a:t>
              </a:r>
              <a:endPar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89" name="Rectangle 88"/>
            <p:cNvSpPr/>
            <p:nvPr/>
          </p:nvSpPr>
          <p:spPr>
            <a:xfrm>
              <a:off x="1348722" y="1223821"/>
              <a:ext cx="1405792" cy="646329"/>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3600" dirty="0">
                  <a:solidFill>
                    <a:srgbClr val="17375E"/>
                  </a:solidFill>
                  <a:latin typeface="Symbol" panose="05050102010706020507" pitchFamily="18" charset="2"/>
                </a:rPr>
                <a:t>f</a:t>
              </a:r>
              <a:r>
                <a:rPr lang="en-US" sz="3600" dirty="0">
                  <a:solidFill>
                    <a:srgbClr val="17375E"/>
                  </a:solidFill>
                </a:rPr>
                <a:t>, </a:t>
              </a:r>
              <a:r>
                <a:rPr lang="en-US" sz="3600" dirty="0">
                  <a:solidFill>
                    <a:srgbClr val="17375E"/>
                  </a:solidFill>
                  <a:latin typeface="Symbol" panose="05050102010706020507" pitchFamily="18" charset="2"/>
                </a:rPr>
                <a:t>l</a:t>
              </a:r>
              <a:endParaRPr lang="en-US" sz="2400" dirty="0">
                <a:solidFill>
                  <a:srgbClr val="17375E"/>
                </a:solidFill>
              </a:endParaRPr>
            </a:p>
          </p:txBody>
        </p:sp>
        <p:grpSp>
          <p:nvGrpSpPr>
            <p:cNvPr id="90" name="Group 89"/>
            <p:cNvGrpSpPr/>
            <p:nvPr/>
          </p:nvGrpSpPr>
          <p:grpSpPr>
            <a:xfrm>
              <a:off x="5283209" y="2405570"/>
              <a:ext cx="1196584" cy="924829"/>
              <a:chOff x="3541148" y="1953700"/>
              <a:chExt cx="1405792" cy="924829"/>
            </a:xfrm>
            <a:solidFill>
              <a:schemeClr val="accent1">
                <a:lumMod val="20000"/>
                <a:lumOff val="80000"/>
              </a:schemeClr>
            </a:solidFill>
            <a:effectLst/>
          </p:grpSpPr>
          <p:sp>
            <p:nvSpPr>
              <p:cNvPr id="92" name="Rectangle 91"/>
              <p:cNvSpPr/>
              <p:nvPr/>
            </p:nvSpPr>
            <p:spPr>
              <a:xfrm>
                <a:off x="3541148" y="1953700"/>
                <a:ext cx="1405792" cy="461663"/>
              </a:xfrm>
              <a:prstGeom prst="rect">
                <a:avLst/>
              </a:prstGeom>
              <a:grp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UTM</a:t>
                </a:r>
                <a:endPar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93" name="Rectangle 92"/>
              <p:cNvSpPr/>
              <p:nvPr/>
            </p:nvSpPr>
            <p:spPr>
              <a:xfrm>
                <a:off x="3541148" y="2416866"/>
                <a:ext cx="1405792" cy="461663"/>
              </a:xfrm>
              <a:prstGeom prst="rect">
                <a:avLst/>
              </a:prstGeom>
              <a:gr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USNG</a:t>
                </a:r>
                <a:endPar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grpSp>
        <p:sp>
          <p:nvSpPr>
            <p:cNvPr id="91" name="Rectangle 90"/>
            <p:cNvSpPr/>
            <p:nvPr/>
          </p:nvSpPr>
          <p:spPr>
            <a:xfrm>
              <a:off x="6607773" y="2579887"/>
              <a:ext cx="920177" cy="461663"/>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smtClean="0">
                  <a:latin typeface="Times New Roman" panose="02020603050405020304" pitchFamily="18" charset="0"/>
                  <a:cs typeface="Times New Roman" panose="02020603050405020304" pitchFamily="18" charset="0"/>
                </a:rPr>
                <a:t>SPCS</a:t>
              </a:r>
              <a:endPar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grpSp>
      <p:sp>
        <p:nvSpPr>
          <p:cNvPr id="96" name="Rectangle 95"/>
          <p:cNvSpPr/>
          <p:nvPr/>
        </p:nvSpPr>
        <p:spPr>
          <a:xfrm>
            <a:off x="329074" y="533443"/>
            <a:ext cx="1155417" cy="461663"/>
          </a:xfrm>
          <a:prstGeom prst="rect">
            <a:avLst/>
          </a:prstGeom>
          <a:solidFill>
            <a:schemeClr val="accent1">
              <a:lumMod val="20000"/>
              <a:lumOff val="80000"/>
            </a:schemeClr>
          </a:solidFill>
          <a:ln w="25400" cap="flat">
            <a:solidFill>
              <a:schemeClr val="accent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smtClean="0">
                <a:latin typeface="Times New Roman" panose="02020603050405020304" pitchFamily="18" charset="0"/>
                <a:cs typeface="Times New Roman" panose="02020603050405020304" pitchFamily="18" charset="0"/>
              </a:rPr>
              <a:t>2D</a:t>
            </a:r>
            <a:endPar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97" name="Oval 96"/>
          <p:cNvSpPr/>
          <p:nvPr/>
        </p:nvSpPr>
        <p:spPr>
          <a:xfrm>
            <a:off x="7550365" y="533443"/>
            <a:ext cx="1271516" cy="547212"/>
          </a:xfrm>
          <a:prstGeom prst="ellipse">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2400" dirty="0" smtClean="0">
                <a:solidFill>
                  <a:srgbClr val="17375E"/>
                </a:solidFill>
                <a:latin typeface="Times New Roman" panose="02020603050405020304" pitchFamily="18" charset="0"/>
                <a:cs typeface="Times New Roman" panose="02020603050405020304" pitchFamily="18" charset="0"/>
              </a:rPr>
              <a:t>3D</a:t>
            </a:r>
            <a:endParaRPr lang="en-US" sz="2400" dirty="0">
              <a:solidFill>
                <a:srgbClr val="17375E"/>
              </a:solidFill>
              <a:latin typeface="Times New Roman" panose="02020603050405020304" pitchFamily="18" charset="0"/>
              <a:cs typeface="Times New Roman" panose="02020603050405020304" pitchFamily="18" charset="0"/>
            </a:endParaRPr>
          </a:p>
        </p:txBody>
      </p:sp>
      <p:sp>
        <p:nvSpPr>
          <p:cNvPr id="98" name="Rectangle 97"/>
          <p:cNvSpPr/>
          <p:nvPr/>
        </p:nvSpPr>
        <p:spPr>
          <a:xfrm>
            <a:off x="370010" y="4512746"/>
            <a:ext cx="349680" cy="252389"/>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9" name="Rectangle 98"/>
          <p:cNvSpPr/>
          <p:nvPr/>
        </p:nvSpPr>
        <p:spPr>
          <a:xfrm>
            <a:off x="1395815" y="4512746"/>
            <a:ext cx="349680" cy="252389"/>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0" name="Rectangle 99"/>
          <p:cNvSpPr/>
          <p:nvPr/>
        </p:nvSpPr>
        <p:spPr>
          <a:xfrm>
            <a:off x="2422866" y="4512746"/>
            <a:ext cx="349680" cy="252389"/>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1" name="TextBox 1"/>
          <p:cNvSpPr txBox="1"/>
          <p:nvPr/>
        </p:nvSpPr>
        <p:spPr>
          <a:xfrm>
            <a:off x="3666447" y="1811831"/>
            <a:ext cx="1560179"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3200" dirty="0" smtClean="0"/>
              <a:t>CONUS</a:t>
            </a:r>
            <a:endParaRPr sz="3200" dirty="0"/>
          </a:p>
        </p:txBody>
      </p:sp>
      <p:sp>
        <p:nvSpPr>
          <p:cNvPr id="103" name="Left-Right Arrow 102"/>
          <p:cNvSpPr/>
          <p:nvPr/>
        </p:nvSpPr>
        <p:spPr>
          <a:xfrm>
            <a:off x="2772545" y="1258247"/>
            <a:ext cx="3347985" cy="571423"/>
          </a:xfrm>
          <a:prstGeom prst="leftRightArrow">
            <a:avLst/>
          </a:prstGeom>
          <a:solidFill>
            <a:schemeClr val="accent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Symbol" panose="05050102010706020507" pitchFamily="18" charset="2"/>
              </a:rPr>
              <a:t>f</a:t>
            </a:r>
            <a:r>
              <a:rPr lang="en-US" sz="2400" dirty="0"/>
              <a:t>, </a:t>
            </a:r>
            <a:r>
              <a:rPr lang="en-US" sz="2400" dirty="0" smtClean="0">
                <a:latin typeface="Symbol" panose="05050102010706020507" pitchFamily="18" charset="2"/>
              </a:rPr>
              <a:t>l</a:t>
            </a:r>
            <a:endParaRPr lang="en-US" sz="1600" dirty="0"/>
          </a:p>
        </p:txBody>
      </p:sp>
      <p:grpSp>
        <p:nvGrpSpPr>
          <p:cNvPr id="13" name="Group 12"/>
          <p:cNvGrpSpPr/>
          <p:nvPr/>
        </p:nvGrpSpPr>
        <p:grpSpPr>
          <a:xfrm>
            <a:off x="3498750" y="2311854"/>
            <a:ext cx="1631378" cy="1200327"/>
            <a:chOff x="3445216" y="2381218"/>
            <a:chExt cx="1631378" cy="1200327"/>
          </a:xfrm>
        </p:grpSpPr>
        <p:sp>
          <p:nvSpPr>
            <p:cNvPr id="11" name="TextBox 10"/>
            <p:cNvSpPr txBox="1"/>
            <p:nvPr/>
          </p:nvSpPr>
          <p:spPr>
            <a:xfrm>
              <a:off x="3445216" y="2381218"/>
              <a:ext cx="26064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dirty="0" smtClean="0">
                  <a:solidFill>
                    <a:srgbClr val="17375E"/>
                  </a:solidFill>
                  <a:latin typeface="Symbol" panose="05050102010706020507" pitchFamily="18" charset="2"/>
                </a:rPr>
                <a:t>f</a:t>
              </a:r>
              <a:endParaRPr lang="en-US" sz="2400" dirty="0" smtClean="0">
                <a:solidFill>
                  <a:srgbClr val="17375E"/>
                </a:solidFill>
              </a:endParaRPr>
            </a:p>
            <a:p>
              <a:r>
                <a:rPr lang="en-US" sz="2400" dirty="0" smtClean="0">
                  <a:solidFill>
                    <a:srgbClr val="17375E"/>
                  </a:solidFill>
                  <a:latin typeface="Symbol" panose="05050102010706020507" pitchFamily="18" charset="2"/>
                </a:rPr>
                <a:t>l</a:t>
              </a:r>
              <a:endParaRPr lang="en-US" sz="2400" dirty="0" smtClean="0">
                <a:solidFill>
                  <a:srgbClr val="17375E"/>
                </a:solidFill>
              </a:endParaRPr>
            </a:p>
            <a:p>
              <a:r>
                <a:rPr lang="en-US" sz="2400" dirty="0" smtClean="0">
                  <a:solidFill>
                    <a:srgbClr val="17375E"/>
                  </a:solidFill>
                </a:rPr>
                <a:t>h</a:t>
              </a:r>
              <a:endParaRPr kumimoji="0" lang="en-US" sz="2400" b="0" i="0" u="none" strike="noStrike" cap="none" spc="0" normalizeH="0" baseline="0" dirty="0">
                <a:ln>
                  <a:noFill/>
                </a:ln>
                <a:solidFill>
                  <a:srgbClr val="000000"/>
                </a:solidFill>
                <a:effectLst/>
                <a:uFillTx/>
                <a:sym typeface="Calibri"/>
              </a:endParaRPr>
            </a:p>
          </p:txBody>
        </p:sp>
        <p:sp>
          <p:nvSpPr>
            <p:cNvPr id="12" name="TextBox 11"/>
            <p:cNvSpPr txBox="1"/>
            <p:nvPr/>
          </p:nvSpPr>
          <p:spPr>
            <a:xfrm>
              <a:off x="3656977" y="2462217"/>
              <a:ext cx="1419617" cy="1115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spcAft>
                  <a:spcPts val="500"/>
                </a:spcAft>
                <a:buClrTx/>
                <a:buSzTx/>
                <a:buFontTx/>
                <a:buNone/>
                <a:tabLst/>
              </a:pPr>
              <a:r>
                <a:rPr kumimoji="0" lang="en-US" sz="1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 Latitude</a:t>
              </a:r>
            </a:p>
            <a:p>
              <a:pPr marL="0" marR="0" indent="0" algn="l" defTabSz="457200" rtl="0" fontAlgn="auto" latinLnBrk="0" hangingPunct="0">
                <a:spcAft>
                  <a:spcPts val="500"/>
                </a:spcAft>
                <a:buClrTx/>
                <a:buSzTx/>
                <a:buFontTx/>
                <a:buNone/>
                <a:tabLst/>
              </a:pPr>
              <a:r>
                <a:rPr lang="en-US" dirty="0" smtClean="0">
                  <a:latin typeface="Times New Roman" panose="02020603050405020304" pitchFamily="18" charset="0"/>
                  <a:cs typeface="Times New Roman" panose="02020603050405020304" pitchFamily="18" charset="0"/>
                </a:rPr>
                <a:t>- Longitude</a:t>
              </a:r>
            </a:p>
            <a:p>
              <a:pPr marL="0" marR="0" indent="0" algn="l" defTabSz="457200" rtl="0" fontAlgn="auto" latinLnBrk="0" hangingPunct="0">
                <a:spcAft>
                  <a:spcPts val="500"/>
                </a:spcAft>
                <a:buClrTx/>
                <a:buSzTx/>
                <a:buFontTx/>
                <a:buNone/>
                <a:tabLst/>
              </a:pPr>
              <a:r>
                <a:rPr kumimoji="0" lang="en-US" sz="1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 </a:t>
              </a:r>
              <a:r>
                <a:rPr kumimoji="0" lang="en-US" sz="1800" b="0" i="0" u="none" strike="noStrike" cap="none" spc="0" normalizeH="0" baseline="0" dirty="0" err="1" smtClean="0">
                  <a:ln>
                    <a:noFill/>
                  </a:ln>
                  <a:solidFill>
                    <a:srgbClr val="000000"/>
                  </a:solidFill>
                  <a:effectLst/>
                  <a:uFillTx/>
                  <a:latin typeface="Times New Roman" panose="02020603050405020304" pitchFamily="18" charset="0"/>
                  <a:cs typeface="Times New Roman" panose="02020603050405020304" pitchFamily="18" charset="0"/>
                  <a:sym typeface="Calibri"/>
                </a:rPr>
                <a:t>Ellip</a:t>
              </a:r>
              <a:r>
                <a:rPr kumimoji="0" lang="en-US" sz="1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a:t>
              </a:r>
              <a:r>
                <a:rPr kumimoji="0" lang="en-US" sz="1800" b="0" i="0" u="none" strike="noStrike" cap="none" spc="0" normalizeH="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 Height</a:t>
              </a:r>
              <a:endParaRPr kumimoji="0" lang="en-US" sz="1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grpSp>
    </p:spTree>
    <p:extLst>
      <p:ext uri="{BB962C8B-B14F-4D97-AF65-F5344CB8AC3E}">
        <p14:creationId xmlns:p14="http://schemas.microsoft.com/office/powerpoint/2010/main" val="63167485"/>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30127"/>
            <a:ext cx="3626928"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t>Subsidence</a:t>
            </a:r>
          </a:p>
          <a:p>
            <a:pPr lvl="1">
              <a:defRPr sz="3000">
                <a:solidFill>
                  <a:srgbClr val="17375E"/>
                </a:solidFill>
                <a:latin typeface="Arial"/>
                <a:ea typeface="Arial"/>
                <a:cs typeface="Arial"/>
                <a:sym typeface="Arial"/>
              </a:defRPr>
            </a:pPr>
            <a:r>
              <a:rPr dirty="0"/>
              <a:t>Ground fluid withdrawal, sedimentation</a:t>
            </a:r>
          </a:p>
          <a:p>
            <a:pPr lvl="1">
              <a:defRPr sz="3000">
                <a:solidFill>
                  <a:srgbClr val="17375E"/>
                </a:solidFill>
                <a:latin typeface="Arial"/>
                <a:ea typeface="Arial"/>
                <a:cs typeface="Arial"/>
                <a:sym typeface="Arial"/>
              </a:defRPr>
            </a:pPr>
            <a:endParaRPr dirty="0"/>
          </a:p>
          <a:p>
            <a:pPr>
              <a:defRPr sz="3000">
                <a:solidFill>
                  <a:srgbClr val="17375E"/>
                </a:solidFill>
                <a:latin typeface="Arial"/>
                <a:ea typeface="Arial"/>
                <a:cs typeface="Arial"/>
                <a:sym typeface="Arial"/>
              </a:defRPr>
            </a:pPr>
            <a:r>
              <a:rPr dirty="0"/>
              <a:t>Glacial Isostatic Adjustment (GIA)</a:t>
            </a:r>
          </a:p>
          <a:p>
            <a:pPr lvl="1">
              <a:defRPr sz="3000">
                <a:solidFill>
                  <a:srgbClr val="17375E"/>
                </a:solidFill>
                <a:latin typeface="Arial"/>
                <a:ea typeface="Arial"/>
                <a:cs typeface="Arial"/>
                <a:sym typeface="Arial"/>
              </a:defRPr>
            </a:pPr>
            <a:r>
              <a:rPr dirty="0"/>
              <a:t>Crustal rebound from </a:t>
            </a:r>
            <a:r>
              <a:rPr dirty="0" smtClean="0"/>
              <a:t>glaciers</a:t>
            </a:r>
            <a:r>
              <a:rPr lang="en-US" dirty="0" smtClean="0"/>
              <a:t> (uplift)</a:t>
            </a:r>
            <a:endParaRPr dirty="0"/>
          </a:p>
          <a:p>
            <a:pPr lvl="1">
              <a:defRPr sz="3000">
                <a:solidFill>
                  <a:srgbClr val="17375E"/>
                </a:solidFill>
                <a:latin typeface="Arial"/>
                <a:ea typeface="Arial"/>
                <a:cs typeface="Arial"/>
                <a:sym typeface="Arial"/>
              </a:defRPr>
            </a:pPr>
            <a:endParaRPr dirty="0"/>
          </a:p>
          <a:p>
            <a:pPr>
              <a:defRPr sz="3000">
                <a:solidFill>
                  <a:srgbClr val="17375E"/>
                </a:solidFill>
                <a:latin typeface="Arial"/>
                <a:ea typeface="Arial"/>
                <a:cs typeface="Arial"/>
                <a:sym typeface="Arial"/>
              </a:defRPr>
            </a:pPr>
            <a:r>
              <a:rPr dirty="0"/>
              <a:t>Geophysical Phenomena</a:t>
            </a:r>
          </a:p>
          <a:p>
            <a:pPr lvl="1">
              <a:defRPr sz="3000">
                <a:solidFill>
                  <a:srgbClr val="17375E"/>
                </a:solidFill>
                <a:latin typeface="Arial"/>
                <a:ea typeface="Arial"/>
                <a:cs typeface="Arial"/>
                <a:sym typeface="Arial"/>
              </a:defRPr>
            </a:pPr>
            <a:r>
              <a:rPr dirty="0"/>
              <a:t>Earthquakes, calderas, </a:t>
            </a:r>
            <a:r>
              <a:rPr lang="en-US" dirty="0" smtClean="0"/>
              <a:t>Earth</a:t>
            </a:r>
            <a:r>
              <a:rPr dirty="0" smtClean="0"/>
              <a:t> tides</a:t>
            </a:r>
            <a:endParaRPr dirty="0"/>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smtClean="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20-24” in 1</a:t>
            </a:r>
            <a:r>
              <a:rPr lang="en-US" sz="2800" dirty="0" smtClean="0">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smtClean="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smtClean="0">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t>Vertical Motion</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24126" y="453908"/>
            <a:ext cx="789574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NAPGD2022 </a:t>
            </a:r>
            <a:r>
              <a:rPr dirty="0" smtClean="0"/>
              <a:t>Geopotential </a:t>
            </a:r>
            <a:r>
              <a:rPr dirty="0"/>
              <a:t>Datum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40" y="1779676"/>
            <a:ext cx="5101969" cy="3249149"/>
          </a:xfrm>
          <a:prstGeom prst="rect">
            <a:avLst/>
          </a:prstGeom>
        </p:spPr>
      </p:pic>
      <p:sp>
        <p:nvSpPr>
          <p:cNvPr id="3" name="TextBox 2"/>
          <p:cNvSpPr txBox="1"/>
          <p:nvPr/>
        </p:nvSpPr>
        <p:spPr>
          <a:xfrm>
            <a:off x="144040" y="1223349"/>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7892" t="13092" r="26399" b="12268"/>
          <a:stretch/>
        </p:blipFill>
        <p:spPr>
          <a:xfrm>
            <a:off x="5504093" y="1779676"/>
            <a:ext cx="1359770" cy="2873472"/>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8320" t="14205" r="18909" b="14911"/>
          <a:stretch/>
        </p:blipFill>
        <p:spPr>
          <a:xfrm>
            <a:off x="7130916" y="3109674"/>
            <a:ext cx="1786698" cy="1559094"/>
          </a:xfrm>
          <a:prstGeom prst="rect">
            <a:avLst/>
          </a:prstGeom>
        </p:spPr>
      </p:pic>
      <p:sp>
        <p:nvSpPr>
          <p:cNvPr id="7" name="TextBox 6"/>
          <p:cNvSpPr txBox="1"/>
          <p:nvPr/>
        </p:nvSpPr>
        <p:spPr>
          <a:xfrm>
            <a:off x="5416943" y="4684388"/>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Guam/</a:t>
            </a:r>
            <a:r>
              <a:rPr lang="en-US" sz="2000" dirty="0" smtClean="0">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7066846" y="4669193"/>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 </a:t>
            </a:r>
            <a:r>
              <a:rPr lang="en-US" sz="2000" dirty="0" smtClean="0">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351477" y="1215775"/>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smtClean="0">
                <a:solidFill>
                  <a:srgbClr val="17375E"/>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smtClean="0">
                <a:solidFill>
                  <a:srgbClr val="17375E"/>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3338073" y="1915949"/>
            <a:ext cx="201157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¼ Earth’s Surface</a:t>
            </a:r>
            <a:endParaRPr kumimoji="0" lang="en-US"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184" name="TextBox 1"/>
          <p:cNvSpPr txBox="1"/>
          <p:nvPr/>
        </p:nvSpPr>
        <p:spPr>
          <a:xfrm>
            <a:off x="2090731" y="246759"/>
            <a:ext cx="499752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GPS on Bench Marks</a:t>
            </a:r>
          </a:p>
        </p:txBody>
      </p:sp>
      <p:sp>
        <p:nvSpPr>
          <p:cNvPr id="185" name="Rectangle 2"/>
          <p:cNvSpPr txBox="1"/>
          <p:nvPr/>
        </p:nvSpPr>
        <p:spPr>
          <a:xfrm>
            <a:off x="6118134" y="4161080"/>
            <a:ext cx="1672892"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a:solidFill>
                  <a:srgbClr val="17375E"/>
                </a:solidFill>
                <a:latin typeface="Arial"/>
                <a:ea typeface="Arial"/>
                <a:cs typeface="Arial"/>
                <a:sym typeface="Arial"/>
              </a:defRPr>
            </a:lvl1pPr>
          </a:lstStyle>
          <a:p>
            <a:r>
              <a:rPr lang="en-US" dirty="0" smtClean="0">
                <a:latin typeface="Times New Roman" panose="02020603050405020304" pitchFamily="18" charset="0"/>
                <a:cs typeface="Times New Roman" panose="02020603050405020304" pitchFamily="18" charset="0"/>
              </a:rPr>
              <a:t>GEOID18</a:t>
            </a:r>
            <a:endParaRPr dirty="0">
              <a:latin typeface="Times New Roman" panose="02020603050405020304" pitchFamily="18" charset="0"/>
              <a:cs typeface="Times New Roman" panose="02020603050405020304" pitchFamily="18" charset="0"/>
            </a:endParaRPr>
          </a:p>
        </p:txBody>
      </p:sp>
      <p:sp>
        <p:nvSpPr>
          <p:cNvPr id="4" name="Rectangle 2"/>
          <p:cNvSpPr txBox="1"/>
          <p:nvPr/>
        </p:nvSpPr>
        <p:spPr>
          <a:xfrm>
            <a:off x="5138802" y="4575931"/>
            <a:ext cx="3503521"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a:solidFill>
                  <a:srgbClr val="17375E"/>
                </a:solidFill>
                <a:latin typeface="Arial"/>
                <a:ea typeface="Arial"/>
                <a:cs typeface="Arial"/>
                <a:sym typeface="Arial"/>
              </a:defRPr>
            </a:lvl1pPr>
          </a:lstStyle>
          <a:p>
            <a:r>
              <a:rPr lang="en-US" dirty="0" smtClean="0">
                <a:latin typeface="Times New Roman" panose="02020603050405020304" pitchFamily="18" charset="0"/>
                <a:cs typeface="Times New Roman" panose="02020603050405020304" pitchFamily="18" charset="0"/>
              </a:rPr>
              <a:t>2022 Transformations</a:t>
            </a:r>
            <a:endParaRPr dirty="0">
              <a:latin typeface="Times New Roman" panose="02020603050405020304" pitchFamily="18" charset="0"/>
              <a:cs typeface="Times New Roman" panose="02020603050405020304"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14020964"/>
              </p:ext>
            </p:extLst>
          </p:nvPr>
        </p:nvGraphicFramePr>
        <p:xfrm>
          <a:off x="343516" y="989181"/>
          <a:ext cx="3968391" cy="2621825"/>
        </p:xfrm>
        <a:graphic>
          <a:graphicData uri="http://schemas.openxmlformats.org/presentationml/2006/ole">
            <mc:AlternateContent xmlns:mc="http://schemas.openxmlformats.org/markup-compatibility/2006">
              <mc:Choice xmlns:v="urn:schemas-microsoft-com:vml" Requires="v">
                <p:oleObj spid="_x0000_s1051" name="Bitmap Image" r:id="rId5" imgW="13363560" imgH="8829720" progId="Paint.Picture">
                  <p:embed/>
                </p:oleObj>
              </mc:Choice>
              <mc:Fallback>
                <p:oleObj name="Bitmap Image" r:id="rId5" imgW="13363560" imgH="8829720" progId="Paint.Picture">
                  <p:embed/>
                  <p:pic>
                    <p:nvPicPr>
                      <p:cNvPr id="0" name=""/>
                      <p:cNvPicPr/>
                      <p:nvPr/>
                    </p:nvPicPr>
                    <p:blipFill>
                      <a:blip r:embed="rId6"/>
                      <a:stretch>
                        <a:fillRect/>
                      </a:stretch>
                    </p:blipFill>
                    <p:spPr>
                      <a:xfrm>
                        <a:off x="343516" y="989181"/>
                        <a:ext cx="3968391" cy="2621825"/>
                      </a:xfrm>
                      <a:prstGeom prst="rect">
                        <a:avLst/>
                      </a:prstGeom>
                    </p:spPr>
                  </p:pic>
                </p:oleObj>
              </mc:Fallback>
            </mc:AlternateContent>
          </a:graphicData>
        </a:graphic>
      </p:graphicFrame>
      <p:pic>
        <p:nvPicPr>
          <p:cNvPr id="3" name="Picture 2"/>
          <p:cNvPicPr>
            <a:picLocks noChangeAspect="1"/>
          </p:cNvPicPr>
          <p:nvPr/>
        </p:nvPicPr>
        <p:blipFill rotWithShape="1">
          <a:blip r:embed="rId7"/>
          <a:srcRect t="62288"/>
          <a:stretch/>
        </p:blipFill>
        <p:spPr>
          <a:xfrm>
            <a:off x="5138801" y="2994528"/>
            <a:ext cx="3718119" cy="1248682"/>
          </a:xfrm>
          <a:prstGeom prst="rect">
            <a:avLst/>
          </a:prstGeom>
        </p:spPr>
      </p:pic>
      <p:sp>
        <p:nvSpPr>
          <p:cNvPr id="8" name="Rectangle 2"/>
          <p:cNvSpPr txBox="1"/>
          <p:nvPr/>
        </p:nvSpPr>
        <p:spPr>
          <a:xfrm>
            <a:off x="343515" y="3699415"/>
            <a:ext cx="4054954"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a:solidFill>
                  <a:srgbClr val="17375E"/>
                </a:solidFill>
                <a:latin typeface="Arial"/>
                <a:ea typeface="Arial"/>
                <a:cs typeface="Arial"/>
                <a:sym typeface="Arial"/>
              </a:defRPr>
            </a:lvl1pPr>
          </a:lstStyle>
          <a:p>
            <a:r>
              <a:rPr lang="en-US" dirty="0" smtClean="0">
                <a:latin typeface="Times New Roman" panose="02020603050405020304" pitchFamily="18" charset="0"/>
                <a:cs typeface="Times New Roman" panose="02020603050405020304" pitchFamily="18" charset="0"/>
              </a:rPr>
              <a:t>2018 Prioritized List</a:t>
            </a:r>
          </a:p>
          <a:p>
            <a:r>
              <a:rPr lang="en-US" dirty="0" smtClean="0">
                <a:latin typeface="Times New Roman" panose="02020603050405020304" pitchFamily="18" charset="0"/>
                <a:cs typeface="Times New Roman" panose="02020603050405020304" pitchFamily="18" charset="0"/>
              </a:rPr>
              <a:t>~2500 of 5900 completed</a:t>
            </a:r>
          </a:p>
          <a:p>
            <a:r>
              <a:rPr lang="en-US" dirty="0" smtClean="0">
                <a:latin typeface="Times New Roman" panose="02020603050405020304" pitchFamily="18" charset="0"/>
                <a:cs typeface="Times New Roman" panose="02020603050405020304" pitchFamily="18" charset="0"/>
              </a:rPr>
              <a:t>3600 observations</a:t>
            </a:r>
            <a:endParaRPr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7"/>
          <a:srcRect b="37859"/>
          <a:stretch/>
        </p:blipFill>
        <p:spPr>
          <a:xfrm>
            <a:off x="5138802" y="989181"/>
            <a:ext cx="3408323" cy="2075374"/>
          </a:xfrm>
          <a:prstGeom prst="rect">
            <a:avLst/>
          </a:prstGeom>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3112633" y="371260"/>
            <a:ext cx="2502608" cy="769441"/>
          </a:xfrm>
          <a:prstGeom prst="rect">
            <a:avLst/>
          </a:prstGeom>
          <a:noFill/>
        </p:spPr>
        <p:txBody>
          <a:bodyPr wrap="none" rtlCol="0">
            <a:spAutoFit/>
          </a:bodyPr>
          <a:lstStyle/>
          <a:p>
            <a:r>
              <a:rPr lang="en-US" sz="4400" dirty="0" smtClean="0">
                <a:solidFill>
                  <a:srgbClr val="17375E"/>
                </a:solidFill>
                <a:latin typeface="Times New Roman" panose="02020603050405020304" pitchFamily="18" charset="0"/>
                <a:cs typeface="Times New Roman" panose="02020603050405020304" pitchFamily="18" charset="0"/>
              </a:rPr>
              <a:t>GEOID18</a:t>
            </a:r>
            <a:endParaRPr lang="en-US" sz="4400" dirty="0">
              <a:solidFill>
                <a:srgbClr val="17375E"/>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24017"/>
            <a:ext cx="4594093" cy="354998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4093" y="1224017"/>
            <a:ext cx="4549907" cy="3515838"/>
          </a:xfrm>
          <a:prstGeom prst="rect">
            <a:avLst/>
          </a:prstGeom>
        </p:spPr>
      </p:pic>
    </p:spTree>
    <p:extLst>
      <p:ext uri="{BB962C8B-B14F-4D97-AF65-F5344CB8AC3E}">
        <p14:creationId xmlns:p14="http://schemas.microsoft.com/office/powerpoint/2010/main" val="11831439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7" name="TextBox 1"/>
          <p:cNvSpPr txBox="1"/>
          <p:nvPr/>
        </p:nvSpPr>
        <p:spPr>
          <a:xfrm>
            <a:off x="2858277" y="308028"/>
            <a:ext cx="3271674"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SPCS of 2022</a:t>
            </a:r>
          </a:p>
        </p:txBody>
      </p:sp>
      <p:pic>
        <p:nvPicPr>
          <p:cNvPr id="4" name="Picture 3">
            <a:extLst>
              <a:ext uri="{FF2B5EF4-FFF2-40B4-BE49-F238E27FC236}">
                <a16:creationId xmlns:a16="http://schemas.microsoft.com/office/drawing/2014/main" id="{ACD656A5-2ACC-4632-B315-13C7754B8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73" y="1396204"/>
            <a:ext cx="4178300" cy="3133725"/>
          </a:xfrm>
          <a:prstGeom prst="rect">
            <a:avLst/>
          </a:prstGeom>
        </p:spPr>
      </p:pic>
      <p:pic>
        <p:nvPicPr>
          <p:cNvPr id="5" name="Picture 4">
            <a:extLst>
              <a:ext uri="{FF2B5EF4-FFF2-40B4-BE49-F238E27FC236}">
                <a16:creationId xmlns:a16="http://schemas.microsoft.com/office/drawing/2014/main" id="{E8DD7A7A-CAB0-4034-9C59-EDC01B0100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4448" y="1396203"/>
            <a:ext cx="4178300" cy="3133725"/>
          </a:xfrm>
          <a:prstGeom prst="rect">
            <a:avLst/>
          </a:prstGeom>
        </p:spPr>
      </p:pic>
      <p:sp>
        <p:nvSpPr>
          <p:cNvPr id="3" name="TextBox 2"/>
          <p:cNvSpPr txBox="1"/>
          <p:nvPr/>
        </p:nvSpPr>
        <p:spPr>
          <a:xfrm>
            <a:off x="2920286" y="4670466"/>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t>https://geodesy.noaa.gov/SPCS/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TextBox 7"/>
          <p:cNvSpPr txBox="1"/>
          <p:nvPr/>
        </p:nvSpPr>
        <p:spPr>
          <a:xfrm>
            <a:off x="2240091" y="986739"/>
            <a:ext cx="463524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j-lt"/>
                <a:ea typeface="+mj-ea"/>
                <a:cs typeface="+mj-cs"/>
                <a:sym typeface="Calibri"/>
                <a:hlinkClick r:id="rId6"/>
              </a:rPr>
              <a:t>Special Publication</a:t>
            </a:r>
            <a:r>
              <a:rPr kumimoji="0" lang="en-US" sz="1800" b="0" i="0" u="none" strike="noStrike" cap="none" spc="0" normalizeH="0" baseline="0" dirty="0" smtClean="0">
                <a:ln>
                  <a:noFill/>
                </a:ln>
                <a:solidFill>
                  <a:srgbClr val="000000"/>
                </a:solidFill>
                <a:effectLst/>
                <a:uFillTx/>
                <a:latin typeface="+mj-lt"/>
                <a:ea typeface="+mj-ea"/>
                <a:cs typeface="+mj-cs"/>
                <a:sym typeface="Calibri"/>
              </a:rPr>
              <a:t>, Policy, Procedures, and FRN </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2" name="Group 1"/>
          <p:cNvGrpSpPr/>
          <p:nvPr/>
        </p:nvGrpSpPr>
        <p:grpSpPr>
          <a:xfrm>
            <a:off x="713636" y="0"/>
            <a:ext cx="7486650" cy="5120042"/>
            <a:chOff x="0" y="-1"/>
            <a:chExt cx="9144000" cy="6948843"/>
          </a:xfrm>
        </p:grpSpPr>
        <p:pic>
          <p:nvPicPr>
            <p:cNvPr id="6" name="Picture 5">
              <a:extLst>
                <a:ext uri="{FF2B5EF4-FFF2-40B4-BE49-F238E27FC236}">
                  <a16:creationId xmlns:a16="http://schemas.microsoft.com/office/drawing/2014/main" id="{911FCA05-DF1C-4A33-A587-35AB59C866FB}"/>
                </a:ext>
              </a:extLst>
            </p:cNvPr>
            <p:cNvPicPr>
              <a:picLocks noChangeAspect="1"/>
            </p:cNvPicPr>
            <p:nvPr/>
          </p:nvPicPr>
          <p:blipFill>
            <a:blip r:embed="rId7"/>
            <a:stretch>
              <a:fillRect/>
            </a:stretch>
          </p:blipFill>
          <p:spPr>
            <a:xfrm>
              <a:off x="0" y="457199"/>
              <a:ext cx="9144000" cy="6491643"/>
            </a:xfrm>
            <a:prstGeom prst="rect">
              <a:avLst/>
            </a:prstGeom>
          </p:spPr>
        </p:pic>
        <p:sp>
          <p:nvSpPr>
            <p:cNvPr id="7" name="TextBox 6">
              <a:extLst>
                <a:ext uri="{FF2B5EF4-FFF2-40B4-BE49-F238E27FC236}">
                  <a16:creationId xmlns:a16="http://schemas.microsoft.com/office/drawing/2014/main" id="{6C5F4F9F-EA81-40C5-8484-77153D612D6E}"/>
                </a:ext>
              </a:extLst>
            </p:cNvPr>
            <p:cNvSpPr txBox="1"/>
            <p:nvPr/>
          </p:nvSpPr>
          <p:spPr>
            <a:xfrm>
              <a:off x="0" y="-1"/>
              <a:ext cx="9144000" cy="457200"/>
            </a:xfrm>
            <a:prstGeom prst="rect">
              <a:avLst/>
            </a:prstGeom>
            <a:solidFill>
              <a:sysClr val="window" lastClr="FFFFFF"/>
            </a:solidFill>
          </p:spPr>
          <p:txBody>
            <a:bodyPr wrap="square" rtlCol="0">
              <a:normAutofit fontScale="85000" lnSpcReduction="10000"/>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ctr" defTabSz="457200" rtl="0" eaLnBrk="1" fontAlgn="base" latinLnBrk="0" hangingPunct="1">
                <a:lnSpc>
                  <a:spcPct val="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charset="0"/>
                  <a:ea typeface="ＭＳ Ｐゴシック" charset="0"/>
                </a:rPr>
                <a:t>State Plane Coordinate Systems of 1927 (134 zones) and 1983 (125 zones)</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474228"/>
            <a:ext cx="522835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How </a:t>
            </a:r>
            <a:r>
              <a:rPr lang="en-US" dirty="0" smtClean="0"/>
              <a:t>C</a:t>
            </a:r>
            <a:r>
              <a:rPr dirty="0" smtClean="0"/>
              <a:t>an </a:t>
            </a:r>
            <a:r>
              <a:rPr dirty="0"/>
              <a:t>You </a:t>
            </a:r>
            <a:r>
              <a:rPr dirty="0" smtClean="0"/>
              <a:t>Prepare</a:t>
            </a:r>
            <a:endParaRPr dirty="0"/>
          </a:p>
        </p:txBody>
      </p:sp>
      <p:sp>
        <p:nvSpPr>
          <p:cNvPr id="191" name="Rectangle 2"/>
          <p:cNvSpPr txBox="1"/>
          <p:nvPr/>
        </p:nvSpPr>
        <p:spPr>
          <a:xfrm>
            <a:off x="674410" y="1528149"/>
            <a:ext cx="7946619"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Metadata is </a:t>
            </a:r>
            <a:r>
              <a:rPr b="1" u="sng" dirty="0">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Transform and collect data in current </a:t>
            </a:r>
            <a:r>
              <a:rPr dirty="0" err="1">
                <a:latin typeface="Times New Roman" panose="02020603050405020304" pitchFamily="18" charset="0"/>
                <a:cs typeface="Times New Roman" panose="02020603050405020304" pitchFamily="18" charset="0"/>
              </a:rPr>
              <a:t>datums</a:t>
            </a:r>
            <a:endParaRPr dirty="0">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NAD83 (2011), NAVD88</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TextBox 1"/>
          <p:cNvSpPr txBox="1"/>
          <p:nvPr/>
        </p:nvSpPr>
        <p:spPr>
          <a:xfrm>
            <a:off x="1957824" y="474228"/>
            <a:ext cx="522835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How </a:t>
            </a:r>
            <a:r>
              <a:rPr lang="en-US" dirty="0" smtClean="0"/>
              <a:t>C</a:t>
            </a:r>
            <a:r>
              <a:rPr dirty="0" smtClean="0"/>
              <a:t>an </a:t>
            </a:r>
            <a:r>
              <a:rPr dirty="0"/>
              <a:t>You </a:t>
            </a:r>
            <a:r>
              <a:rPr dirty="0" smtClean="0"/>
              <a:t>Prepare</a:t>
            </a:r>
            <a:endParaRPr dirty="0"/>
          </a:p>
        </p:txBody>
      </p:sp>
      <p:sp>
        <p:nvSpPr>
          <p:cNvPr id="194" name="Rectangle 2"/>
          <p:cNvSpPr txBox="1"/>
          <p:nvPr/>
        </p:nvSpPr>
        <p:spPr>
          <a:xfrm>
            <a:off x="1023582" y="1216650"/>
            <a:ext cx="6888518"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Require/provide complete metadata for all mapping contracts</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What </a:t>
            </a:r>
            <a:r>
              <a:rPr dirty="0" smtClean="0">
                <a:latin typeface="Times New Roman" panose="02020603050405020304" pitchFamily="18" charset="0"/>
                <a:cs typeface="Times New Roman" panose="02020603050405020304" pitchFamily="18" charset="0"/>
              </a:rPr>
              <a:t>datum</a:t>
            </a:r>
            <a:r>
              <a:rPr lang="en-US" dirty="0" smtClean="0">
                <a:latin typeface="Times New Roman" panose="02020603050405020304" pitchFamily="18" charset="0"/>
                <a:cs typeface="Times New Roman" panose="02020603050405020304" pitchFamily="18" charset="0"/>
              </a:rPr>
              <a:t>(s)</a:t>
            </a:r>
          </a:p>
          <a:p>
            <a:pPr lvl="2">
              <a:defRPr sz="3000">
                <a:solidFill>
                  <a:srgbClr val="17375E"/>
                </a:solidFill>
                <a:latin typeface="Arial"/>
                <a:ea typeface="Arial"/>
                <a:cs typeface="Arial"/>
                <a:sym typeface="Arial"/>
              </a:defRPr>
            </a:pPr>
            <a:r>
              <a:rPr dirty="0" smtClean="0">
                <a:latin typeface="Times New Roman" panose="02020603050405020304" pitchFamily="18" charset="0"/>
                <a:cs typeface="Times New Roman" panose="02020603050405020304" pitchFamily="18" charset="0"/>
              </a:rPr>
              <a:t>how collected</a:t>
            </a:r>
            <a:r>
              <a:rPr lang="en-US" dirty="0" smtClean="0">
                <a:latin typeface="Times New Roman" panose="02020603050405020304" pitchFamily="18" charset="0"/>
                <a:cs typeface="Times New Roman" panose="02020603050405020304" pitchFamily="18" charset="0"/>
              </a:rPr>
              <a:t> and </a:t>
            </a:r>
            <a:r>
              <a:rPr dirty="0" smtClean="0">
                <a:latin typeface="Times New Roman" panose="02020603050405020304" pitchFamily="18" charset="0"/>
                <a:cs typeface="Times New Roman" panose="02020603050405020304" pitchFamily="18" charset="0"/>
              </a:rPr>
              <a:t>processed</a:t>
            </a:r>
            <a:endParaRPr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Preserve all original observations</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particularly when referenced </a:t>
            </a:r>
            <a:r>
              <a:rPr dirty="0" smtClean="0">
                <a:latin typeface="Times New Roman" panose="02020603050405020304" pitchFamily="18" charset="0"/>
                <a:cs typeface="Times New Roman" panose="02020603050405020304" pitchFamily="18" charset="0"/>
              </a:rPr>
              <a:t>to</a:t>
            </a:r>
            <a:endParaRPr lang="en-US" dirty="0" smtClean="0">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smtClean="0">
                <a:latin typeface="Times New Roman" panose="02020603050405020304" pitchFamily="18" charset="0"/>
                <a:cs typeface="Times New Roman" panose="02020603050405020304" pitchFamily="18" charset="0"/>
              </a:rPr>
              <a:t>ellipsoid </a:t>
            </a:r>
            <a:r>
              <a:rPr dirty="0">
                <a:latin typeface="Times New Roman" panose="02020603050405020304" pitchFamily="18" charset="0"/>
                <a:cs typeface="Times New Roman" panose="02020603050405020304" pitchFamily="18" charset="0"/>
              </a:rPr>
              <a:t>(GNSS)</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215029" y="310179"/>
            <a:ext cx="4558170"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Recent Publications</a:t>
            </a:r>
          </a:p>
        </p:txBody>
      </p:sp>
      <p:sp>
        <p:nvSpPr>
          <p:cNvPr id="197" name="Rectangle 2"/>
          <p:cNvSpPr txBox="1"/>
          <p:nvPr/>
        </p:nvSpPr>
        <p:spPr>
          <a:xfrm>
            <a:off x="659784" y="1025582"/>
            <a:ext cx="7668660" cy="3831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91440" rIns="45719">
            <a:spAutoFit/>
          </a:bodyPr>
          <a:lstStyle/>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Blueprint </a:t>
            </a:r>
            <a:r>
              <a:rPr lang="en-US" dirty="0" smtClean="0">
                <a:latin typeface="Times New Roman" panose="02020603050405020304" pitchFamily="18" charset="0"/>
                <a:cs typeface="Times New Roman" panose="02020603050405020304" pitchFamily="18" charset="0"/>
              </a:rPr>
              <a:t>Documents for 2022</a:t>
            </a:r>
          </a:p>
          <a:p>
            <a:pPr lvl="1">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hlinkClick r:id="rId4"/>
              </a:rPr>
              <a:t>Part 1: Geometric Coordinates</a:t>
            </a:r>
            <a:endParaRPr lang="en-US"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hlinkClick r:id="rId5"/>
              </a:rPr>
              <a:t>Part 2: Geopotential Coordinates</a:t>
            </a:r>
            <a:endParaRPr lang="en-US"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rPr>
              <a:t>Part 3: Working in the modernized NSRS*</a:t>
            </a:r>
          </a:p>
          <a:p>
            <a:pPr lvl="1" algn="r">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*May 2019</a:t>
            </a:r>
            <a:endParaRPr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rPr>
              <a:t>The State Plane Coordinate System History, Policy, and Future Directions</a:t>
            </a:r>
          </a:p>
          <a:p>
            <a:pPr lvl="1">
              <a:defRPr sz="3000">
                <a:solidFill>
                  <a:srgbClr val="17375E"/>
                </a:solidFill>
                <a:latin typeface="Arial"/>
                <a:ea typeface="Arial"/>
                <a:cs typeface="Arial"/>
                <a:sym typeface="Arial"/>
              </a:defRPr>
            </a:pPr>
            <a:r>
              <a:rPr lang="en-US" sz="3000" dirty="0" smtClean="0">
                <a:latin typeface="Times New Roman" panose="02020603050405020304" pitchFamily="18" charset="0"/>
                <a:cs typeface="Times New Roman" panose="02020603050405020304" pitchFamily="18" charset="0"/>
                <a:hlinkClick r:id="rId6"/>
              </a:rPr>
              <a:t>NOAA Special Publication NOS NGS 13</a:t>
            </a:r>
            <a:endParaRPr sz="3000"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503072"/>
            <a:ext cx="3891594"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t>NOAA and NGS</a:t>
            </a:r>
          </a:p>
        </p:txBody>
      </p:sp>
      <p:sp>
        <p:nvSpPr>
          <p:cNvPr id="121" name="Rectangle 2"/>
          <p:cNvSpPr txBox="1"/>
          <p:nvPr/>
        </p:nvSpPr>
        <p:spPr>
          <a:xfrm>
            <a:off x="2387576" y="1340081"/>
            <a:ext cx="4368848"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4969419" y="1986928"/>
            <a:ext cx="1773437" cy="1821564"/>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1807</a:t>
            </a:r>
          </a:p>
          <a:p>
            <a:pPr>
              <a:defRPr sz="1400">
                <a:latin typeface="Arial"/>
                <a:ea typeface="Arial"/>
                <a:cs typeface="Arial"/>
                <a:sym typeface="Arial"/>
              </a:defRPr>
            </a:pPr>
            <a:r>
              <a:t>Thomas Jefferson</a:t>
            </a:r>
          </a:p>
          <a:p>
            <a:pPr>
              <a:defRPr sz="1400">
                <a:latin typeface="Arial"/>
                <a:ea typeface="Arial"/>
                <a:cs typeface="Arial"/>
                <a:sym typeface="Arial"/>
              </a:defRPr>
            </a:pPr>
            <a:r>
              <a:t>Survey of the Coast</a:t>
            </a:r>
          </a:p>
        </p:txBody>
      </p:sp>
      <p:sp>
        <p:nvSpPr>
          <p:cNvPr id="125" name="TextBox 13"/>
          <p:cNvSpPr txBox="1"/>
          <p:nvPr/>
        </p:nvSpPr>
        <p:spPr>
          <a:xfrm>
            <a:off x="2047126" y="4215622"/>
            <a:ext cx="1606239"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t>Ferdinand Hassler</a:t>
            </a:r>
          </a:p>
          <a:p>
            <a:pPr>
              <a:defRPr sz="1400">
                <a:latin typeface="Arial"/>
                <a:ea typeface="Arial"/>
                <a:cs typeface="Arial"/>
                <a:sym typeface="Arial"/>
              </a:defRPr>
            </a:pPr>
            <a:r>
              <a:t>Superintendent</a:t>
            </a:r>
          </a:p>
        </p:txBody>
      </p:sp>
      <p:sp>
        <p:nvSpPr>
          <p:cNvPr id="126" name="TextBox 14"/>
          <p:cNvSpPr txBox="1"/>
          <p:nvPr/>
        </p:nvSpPr>
        <p:spPr>
          <a:xfrm>
            <a:off x="3741546" y="4231638"/>
            <a:ext cx="1062594"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4995529" y="4230506"/>
            <a:ext cx="1418542"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1970</a:t>
            </a:r>
          </a:p>
          <a:p>
            <a:pPr>
              <a:defRPr sz="1400">
                <a:latin typeface="Arial"/>
                <a:ea typeface="Arial"/>
                <a:cs typeface="Arial"/>
                <a:sym typeface="Arial"/>
              </a:defRPr>
            </a:pPr>
            <a:r>
              <a:t>NOAA is established</a:t>
            </a:r>
          </a:p>
        </p:txBody>
      </p:sp>
      <p:pic>
        <p:nvPicPr>
          <p:cNvPr id="129" name="Picture 17" descr="Picture 17"/>
          <p:cNvPicPr>
            <a:picLocks noChangeAspect="1"/>
          </p:cNvPicPr>
          <p:nvPr/>
        </p:nvPicPr>
        <p:blipFill>
          <a:blip r:embed="rId5">
            <a:extLst/>
          </a:blip>
          <a:stretch>
            <a:fillRect/>
          </a:stretch>
        </p:blipFill>
        <p:spPr>
          <a:xfrm>
            <a:off x="137514" y="1818299"/>
            <a:ext cx="1688594" cy="2249425"/>
          </a:xfrm>
          <a:prstGeom prst="rect">
            <a:avLst/>
          </a:prstGeom>
          <a:ln w="12700">
            <a:miter lim="400000"/>
          </a:ln>
        </p:spPr>
      </p:pic>
      <p:pic>
        <p:nvPicPr>
          <p:cNvPr id="130" name="Picture 18" descr="Picture 18"/>
          <p:cNvPicPr>
            <a:picLocks noChangeAspect="1"/>
          </p:cNvPicPr>
          <p:nvPr/>
        </p:nvPicPr>
        <p:blipFill>
          <a:blip r:embed="rId6">
            <a:extLst/>
          </a:blip>
          <a:stretch>
            <a:fillRect/>
          </a:stretch>
        </p:blipFill>
        <p:spPr>
          <a:xfrm>
            <a:off x="2433054" y="1812351"/>
            <a:ext cx="1955906" cy="2255373"/>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2644" y="1986928"/>
            <a:ext cx="1821564" cy="1821564"/>
          </a:xfrm>
          <a:prstGeom prst="rect">
            <a:avLst/>
          </a:prstGeom>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9" name="TextBox 1"/>
          <p:cNvSpPr txBox="1"/>
          <p:nvPr/>
        </p:nvSpPr>
        <p:spPr>
          <a:xfrm>
            <a:off x="1400827" y="474525"/>
            <a:ext cx="6342346"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Importance of Coordination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019" y="1293592"/>
            <a:ext cx="4858756" cy="3699596"/>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905500" y="3449373"/>
            <a:ext cx="2814481" cy="1543815"/>
          </a:xfrm>
          <a:prstGeom prst="rect">
            <a:avLst/>
          </a:prstGeom>
        </p:spPr>
      </p:pic>
      <p:sp>
        <p:nvSpPr>
          <p:cNvPr id="6" name="TextBox 5"/>
          <p:cNvSpPr txBox="1"/>
          <p:nvPr/>
        </p:nvSpPr>
        <p:spPr>
          <a:xfrm>
            <a:off x="3487479" y="124397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nvGrpSpPr>
          <p:cNvPr id="9" name="Group 8"/>
          <p:cNvGrpSpPr/>
          <p:nvPr/>
        </p:nvGrpSpPr>
        <p:grpSpPr>
          <a:xfrm>
            <a:off x="5905500" y="1293592"/>
            <a:ext cx="2814481" cy="2134985"/>
            <a:chOff x="5905500" y="1293592"/>
            <a:chExt cx="2814481" cy="2134985"/>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5500" y="1293592"/>
              <a:ext cx="2814481" cy="2134985"/>
            </a:xfrm>
            <a:prstGeom prst="rect">
              <a:avLst/>
            </a:prstGeom>
          </p:spPr>
        </p:pic>
        <p:sp>
          <p:nvSpPr>
            <p:cNvPr id="7" name="Rectangle 6"/>
            <p:cNvSpPr/>
            <p:nvPr/>
          </p:nvSpPr>
          <p:spPr>
            <a:xfrm>
              <a:off x="6920828" y="1364767"/>
              <a:ext cx="793165" cy="110037"/>
            </a:xfrm>
            <a:prstGeom prst="rect">
              <a:avLst/>
            </a:prstGeom>
            <a:solidFill>
              <a:srgbClr val="9C9C9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sp>
        <p:nvSpPr>
          <p:cNvPr id="8" name="TextBox 7"/>
          <p:cNvSpPr txBox="1"/>
          <p:nvPr/>
        </p:nvSpPr>
        <p:spPr>
          <a:xfrm>
            <a:off x="7036362" y="1243681"/>
            <a:ext cx="158633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32</a:t>
            </a:r>
            <a:r>
              <a:rPr kumimoji="0" lang="en-US"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Coordinators</a:t>
            </a:r>
            <a:endPar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2623580" y="431519"/>
            <a:ext cx="3658306"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NGS Resources</a:t>
            </a:r>
          </a:p>
        </p:txBody>
      </p:sp>
      <p:sp>
        <p:nvSpPr>
          <p:cNvPr id="4" name="Rectangle 2"/>
          <p:cNvSpPr txBox="1"/>
          <p:nvPr/>
        </p:nvSpPr>
        <p:spPr>
          <a:xfrm>
            <a:off x="969893" y="1300855"/>
            <a:ext cx="7204214" cy="3570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smtClean="0">
                <a:latin typeface="Times New Roman" panose="02020603050405020304" pitchFamily="18" charset="0"/>
                <a:cs typeface="Times New Roman" panose="02020603050405020304" pitchFamily="18" charset="0"/>
              </a:rPr>
              <a:t>NGS Training Center</a:t>
            </a:r>
            <a:endParaRPr lang="en-US" sz="2400" b="1" dirty="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https://geodesy.noaa.gov/web/science_edu/training</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Educational Videos</a:t>
            </a:r>
            <a:endParaRPr lang="en-US" sz="2400" b="1"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a:t>
            </a:r>
            <a:r>
              <a:rPr lang="en-US" sz="2000" dirty="0" smtClean="0">
                <a:latin typeface="Times New Roman" panose="02020603050405020304" pitchFamily="18" charset="0"/>
                <a:cs typeface="Times New Roman" panose="02020603050405020304" pitchFamily="18" charset="0"/>
              </a:rPr>
              <a:t>geodesy.noaa.gov/datums/newdatums/WatchVideos.shtml</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NGS </a:t>
            </a:r>
            <a:r>
              <a:rPr sz="2400" b="1" dirty="0">
                <a:latin typeface="Times New Roman" panose="02020603050405020304" pitchFamily="18" charset="0"/>
                <a:cs typeface="Times New Roman" panose="02020603050405020304" pitchFamily="18" charset="0"/>
              </a:rPr>
              <a:t>Webinar </a:t>
            </a:r>
            <a:r>
              <a:rPr sz="2400" b="1" dirty="0" smtClean="0">
                <a:latin typeface="Times New Roman" panose="02020603050405020304" pitchFamily="18" charset="0"/>
                <a:cs typeface="Times New Roman" panose="02020603050405020304" pitchFamily="18" charset="0"/>
              </a:rPr>
              <a:t>Series</a:t>
            </a:r>
            <a:endParaRPr lang="en-US" sz="2400" b="1"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https://geodesy.noaa.gov/web/science_edu/webinar_series</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Geospatial Summit</a:t>
            </a:r>
            <a:r>
              <a:rPr lang="en-US" b="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(May 6-7, 2019 Silver Spring, MD)</a:t>
            </a: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https://geodesy.noaa.gov/geospatial-summit</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lang="en-US" sz="2400" b="1" dirty="0" smtClean="0">
                <a:latin typeface="Times New Roman" panose="02020603050405020304" pitchFamily="18" charset="0"/>
                <a:cs typeface="Times New Roman" panose="02020603050405020304" pitchFamily="18" charset="0"/>
              </a:rPr>
              <a:t>Presentation Library</a:t>
            </a: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https://geodesy.noaa.gov/web/science_edu/presentations_library/</a:t>
            </a:r>
            <a:endParaRPr lang="en-US"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1381" y="1644122"/>
            <a:ext cx="2587364" cy="2469519"/>
            <a:chOff x="471381" y="1324669"/>
            <a:chExt cx="2587364" cy="2469519"/>
          </a:xfrm>
        </p:grpSpPr>
        <p:sp>
          <p:nvSpPr>
            <p:cNvPr id="205" name="TextBox 1"/>
            <p:cNvSpPr txBox="1"/>
            <p:nvPr/>
          </p:nvSpPr>
          <p:spPr>
            <a:xfrm>
              <a:off x="471381" y="1324669"/>
              <a:ext cx="2587364" cy="715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t>Questions?</a:t>
              </a:r>
            </a:p>
          </p:txBody>
        </p:sp>
        <p:sp>
          <p:nvSpPr>
            <p:cNvPr id="206" name="TextBox 3"/>
            <p:cNvSpPr txBox="1"/>
            <p:nvPr/>
          </p:nvSpPr>
          <p:spPr>
            <a:xfrm>
              <a:off x="516191" y="2441605"/>
              <a:ext cx="245195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t>NSGIC Midyear Meeting</a:t>
              </a:r>
            </a:p>
            <a:p>
              <a:pPr>
                <a:defRPr>
                  <a:solidFill>
                    <a:srgbClr val="17375E"/>
                  </a:solidFill>
                  <a:latin typeface="Times New Roman"/>
                  <a:ea typeface="Times New Roman"/>
                  <a:cs typeface="Times New Roman"/>
                  <a:sym typeface="Times New Roman"/>
                </a:defRPr>
              </a:pPr>
              <a:r>
                <a:rPr dirty="0"/>
                <a:t>March </a:t>
              </a:r>
              <a:r>
                <a:rPr lang="en-US" dirty="0" smtClean="0"/>
                <a:t>6</a:t>
              </a:r>
              <a:r>
                <a:rPr dirty="0" smtClean="0"/>
                <a:t>, </a:t>
              </a:r>
              <a:r>
                <a:rPr dirty="0"/>
                <a:t>2019</a:t>
              </a:r>
            </a:p>
          </p:txBody>
        </p:sp>
        <p:sp>
          <p:nvSpPr>
            <p:cNvPr id="207" name="TextBox 4"/>
            <p:cNvSpPr txBox="1"/>
            <p:nvPr/>
          </p:nvSpPr>
          <p:spPr>
            <a:xfrm>
              <a:off x="541213" y="3179058"/>
              <a:ext cx="2142900" cy="615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t>Brian Shaw</a:t>
              </a:r>
            </a:p>
            <a:p>
              <a:pPr algn="r">
                <a:defRPr>
                  <a:solidFill>
                    <a:srgbClr val="17375E"/>
                  </a:solidFill>
                  <a:latin typeface="Times New Roman"/>
                  <a:ea typeface="Times New Roman"/>
                  <a:cs typeface="Times New Roman"/>
                  <a:sym typeface="Times New Roman"/>
                </a:defRPr>
              </a:pPr>
              <a:r>
                <a:rPr dirty="0"/>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4024472"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t>Magnitude of the Deflection of the Vertical</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07419"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17375E"/>
                </a:solidFill>
                <a:latin typeface="Arial"/>
                <a:ea typeface="Arial"/>
                <a:cs typeface="Arial"/>
                <a:sym typeface="Arial"/>
              </a:defRPr>
            </a:pPr>
            <a:r>
              <a:t>To define, maintain and provide access </a:t>
            </a:r>
            <a:br/>
            <a:r>
              <a:t>to the </a:t>
            </a:r>
            <a:r>
              <a:rPr>
                <a:solidFill>
                  <a:srgbClr val="C00000"/>
                </a:solidFill>
                <a:latin typeface="Arial Black"/>
                <a:ea typeface="Arial Black"/>
                <a:cs typeface="Arial Black"/>
                <a:sym typeface="Arial Black"/>
              </a:rPr>
              <a:t>National Spatial Reference System (NSRS) </a:t>
            </a:r>
            <a:r>
              <a:t>to meet our Nation’s economic, social, and environmental needs.  </a:t>
            </a:r>
          </a:p>
          <a:p>
            <a:pPr>
              <a:defRPr sz="2000">
                <a:solidFill>
                  <a:srgbClr val="17375E"/>
                </a:solidFill>
                <a:latin typeface="Arial"/>
                <a:ea typeface="Arial"/>
                <a:cs typeface="Arial"/>
                <a:sym typeface="Arial"/>
              </a:defRPr>
            </a:pPr>
            <a:endParaRPr/>
          </a:p>
          <a:p>
            <a:pPr>
              <a:defRPr sz="2000">
                <a:solidFill>
                  <a:srgbClr val="17375E"/>
                </a:solidFill>
                <a:latin typeface="Arial"/>
                <a:ea typeface="Arial"/>
                <a:cs typeface="Arial"/>
                <a:sym typeface="Arial"/>
              </a:defRPr>
            </a:pPr>
            <a:r>
              <a:t>…………………………………………….........................</a:t>
            </a:r>
          </a:p>
          <a:p>
            <a:pPr>
              <a:defRPr sz="2000">
                <a:solidFill>
                  <a:srgbClr val="17375E"/>
                </a:solidFill>
                <a:latin typeface="Arial"/>
                <a:ea typeface="Arial"/>
                <a:cs typeface="Arial"/>
                <a:sym typeface="Arial"/>
              </a:defRPr>
            </a:pPr>
            <a:endParaRPr/>
          </a:p>
          <a:p>
            <a:pPr>
              <a:defRPr sz="2000">
                <a:solidFill>
                  <a:srgbClr val="17375E"/>
                </a:solidFill>
                <a:latin typeface="Arial"/>
                <a:ea typeface="Arial"/>
                <a:cs typeface="Arial"/>
                <a:sym typeface="Arial"/>
              </a:defRPr>
            </a:pPr>
            <a:r>
              <a:t>The</a:t>
            </a:r>
            <a:r>
              <a:rPr>
                <a:solidFill>
                  <a:srgbClr val="000000"/>
                </a:solidFill>
              </a:rPr>
              <a:t> </a:t>
            </a:r>
            <a:r>
              <a:rPr>
                <a:solidFill>
                  <a:srgbClr val="C00000"/>
                </a:solidFill>
                <a:latin typeface="Arial Black"/>
                <a:ea typeface="Arial Black"/>
                <a:cs typeface="Arial Black"/>
                <a:sym typeface="Arial Black"/>
              </a:rPr>
              <a:t>NSRS</a:t>
            </a:r>
            <a:r>
              <a:rPr>
                <a:solidFill>
                  <a:srgbClr val="C00000"/>
                </a:solidFill>
              </a:rPr>
              <a:t> </a:t>
            </a:r>
            <a:r>
              <a:t>is a consistent coordinate system that defines latitude, longitude, height, scale, gravity, orientation, and shoreline throughout the United States. </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389487"/>
            <a:ext cx="6357080"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1969</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Today</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42931"/>
            <a:ext cx="7242756"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smtClean="0">
                <a:latin typeface="Times New Roman" panose="02020603050405020304" pitchFamily="18" charset="0"/>
                <a:cs typeface="Times New Roman" panose="02020603050405020304" pitchFamily="18" charset="0"/>
              </a:rPr>
              <a:t>Build Models to Simplify</a:t>
            </a:r>
            <a:endParaRPr sz="2800"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smtClean="0">
                <a:solidFill>
                  <a:srgbClr val="2C4B6F"/>
                </a:solidFill>
              </a:rPr>
              <a:t>G</a:t>
            </a:r>
            <a:r>
              <a:rPr lang="en-US" dirty="0" smtClean="0">
                <a:solidFill>
                  <a:srgbClr val="2C4B6F"/>
                </a:solidFill>
              </a:rPr>
              <a:t>ravit</a:t>
            </a:r>
            <a:r>
              <a:rPr dirty="0" smtClean="0">
                <a:solidFill>
                  <a:srgbClr val="2C4B6F"/>
                </a:solidFill>
              </a:rPr>
              <a:t>y</a:t>
            </a:r>
            <a:r>
              <a:rPr lang="en-US" dirty="0" smtClean="0">
                <a:solidFill>
                  <a:srgbClr val="2C4B6F"/>
                </a:solidFill>
              </a:rPr>
              <a:t> is Fundamental</a:t>
            </a:r>
            <a:endParaRPr dirty="0">
              <a:solidFill>
                <a:srgbClr val="2C4B6F"/>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2C4B6F"/>
                  </a:solidFill>
                  <a:latin typeface="Times New Roman" panose="02020603050405020304" pitchFamily="18" charset="0"/>
                  <a:cs typeface="Times New Roman" panose="02020603050405020304" pitchFamily="18" charset="0"/>
                </a:rPr>
                <a:t>Al-</a:t>
              </a:r>
              <a:r>
                <a:rPr lang="en-US" sz="3200" dirty="0" err="1" smtClean="0">
                  <a:solidFill>
                    <a:srgbClr val="2C4B6F"/>
                  </a:solidFill>
                  <a:latin typeface="Times New Roman" panose="02020603050405020304" pitchFamily="18" charset="0"/>
                  <a:cs typeface="Times New Roman" panose="02020603050405020304" pitchFamily="18" charset="0"/>
                </a:rPr>
                <a:t>Khazini</a:t>
              </a:r>
              <a:r>
                <a:rPr lang="en-US" sz="3200" dirty="0" smtClean="0">
                  <a:solidFill>
                    <a:srgbClr val="2C4B6F"/>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2C4B6F"/>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2C4B6F"/>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2C4B6F"/>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2C4B6F"/>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2319413026"/>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smtClean="0">
                <a:solidFill>
                  <a:srgbClr val="455569"/>
                </a:solidFill>
              </a:rPr>
              <a:t>Gravity for the Redefinition of the </a:t>
            </a:r>
          </a:p>
          <a:p>
            <a:pPr algn="ctr"/>
            <a:r>
              <a:rPr lang="en-US" sz="2400" dirty="0" smtClean="0">
                <a:solidFill>
                  <a:srgbClr val="455569"/>
                </a:solidFill>
              </a:rPr>
              <a:t>American Vertical Datum</a:t>
            </a:r>
            <a:endParaRPr sz="2400" dirty="0">
              <a:solidFill>
                <a:srgbClr val="455569"/>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0140"/>
            <a:ext cx="9144000" cy="4023360"/>
          </a:xfrm>
          <a:prstGeom prst="rect">
            <a:avLst/>
          </a:prstGeom>
        </p:spPr>
      </p:pic>
      <p:sp>
        <p:nvSpPr>
          <p:cNvPr id="8" name="TextBox 1"/>
          <p:cNvSpPr txBox="1"/>
          <p:nvPr/>
        </p:nvSpPr>
        <p:spPr>
          <a:xfrm>
            <a:off x="5614685" y="319920"/>
            <a:ext cx="228523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GRAV-D</a:t>
            </a:r>
            <a:endParaRPr dirty="0"/>
          </a:p>
        </p:txBody>
      </p:sp>
    </p:spTree>
    <p:extLst>
      <p:ext uri="{BB962C8B-B14F-4D97-AF65-F5344CB8AC3E}">
        <p14:creationId xmlns:p14="http://schemas.microsoft.com/office/powerpoint/2010/main" val="101452009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41997" y="377364"/>
            <a:ext cx="846000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455569"/>
                </a:solidFill>
              </a:rPr>
              <a:t>Some things I want you to remember</a:t>
            </a:r>
            <a:endParaRPr dirty="0">
              <a:solidFill>
                <a:srgbClr val="455569"/>
              </a:solidFill>
            </a:endParaRPr>
          </a:p>
        </p:txBody>
      </p:sp>
      <p:sp>
        <p:nvSpPr>
          <p:cNvPr id="137" name="Rectangle 2"/>
          <p:cNvSpPr txBox="1"/>
          <p:nvPr/>
        </p:nvSpPr>
        <p:spPr>
          <a:xfrm>
            <a:off x="1466754" y="1225259"/>
            <a:ext cx="6237992"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000">
                <a:solidFill>
                  <a:srgbClr val="17375E"/>
                </a:solidFill>
                <a:latin typeface="Arial"/>
                <a:ea typeface="Arial"/>
                <a:cs typeface="Arial"/>
                <a:sym typeface="Arial"/>
              </a:defRPr>
            </a:lvl1pPr>
          </a:lstStyle>
          <a:p>
            <a:r>
              <a:rPr lang="en-US" dirty="0" smtClean="0">
                <a:latin typeface="Times New Roman" panose="02020603050405020304" pitchFamily="18" charset="0"/>
                <a:cs typeface="Times New Roman" panose="02020603050405020304" pitchFamily="18" charset="0"/>
              </a:rPr>
              <a:t>Know and understand your data</a:t>
            </a:r>
            <a:endParaRPr dirty="0">
              <a:latin typeface="Times New Roman" panose="02020603050405020304" pitchFamily="18" charset="0"/>
              <a:cs typeface="Times New Roman" panose="02020603050405020304" pitchFamily="18" charset="0"/>
            </a:endParaRPr>
          </a:p>
        </p:txBody>
      </p:sp>
      <p:sp>
        <p:nvSpPr>
          <p:cNvPr id="4" name="Rectangle 2"/>
          <p:cNvSpPr txBox="1"/>
          <p:nvPr/>
        </p:nvSpPr>
        <p:spPr>
          <a:xfrm>
            <a:off x="2172558" y="1676964"/>
            <a:ext cx="6043291" cy="3323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000">
                <a:solidFill>
                  <a:srgbClr val="17375E"/>
                </a:solidFill>
                <a:latin typeface="Arial"/>
                <a:ea typeface="Arial"/>
                <a:cs typeface="Arial"/>
                <a:sym typeface="Arial"/>
              </a:defRPr>
            </a:lvl1pPr>
          </a:lstStyle>
          <a:p>
            <a:r>
              <a:rPr lang="en-US" dirty="0">
                <a:latin typeface="Times New Roman" panose="02020603050405020304" pitchFamily="18" charset="0"/>
                <a:cs typeface="Times New Roman" panose="02020603050405020304" pitchFamily="18" charset="0"/>
              </a:rPr>
              <a:t>Accuracy </a:t>
            </a:r>
            <a:r>
              <a:rPr lang="en-US" dirty="0" smtClean="0">
                <a:latin typeface="Times New Roman" panose="02020603050405020304" pitchFamily="18" charset="0"/>
                <a:cs typeface="Times New Roman" panose="02020603050405020304" pitchFamily="18" charset="0"/>
              </a:rPr>
              <a:t>Needs (Mapping/Survey)</a:t>
            </a:r>
          </a:p>
          <a:p>
            <a:r>
              <a:rPr lang="en-US" dirty="0" smtClean="0">
                <a:latin typeface="Times New Roman" panose="02020603050405020304" pitchFamily="18" charset="0"/>
                <a:cs typeface="Times New Roman" panose="02020603050405020304" pitchFamily="18" charset="0"/>
              </a:rPr>
              <a:t>Metadata</a:t>
            </a:r>
          </a:p>
          <a:p>
            <a:r>
              <a:rPr lang="en-US" dirty="0" smtClean="0">
                <a:latin typeface="Times New Roman" panose="02020603050405020304" pitchFamily="18" charset="0"/>
                <a:cs typeface="Times New Roman" panose="02020603050405020304" pitchFamily="18" charset="0"/>
              </a:rPr>
              <a:t>	Datum (realization)</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Epoch</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Original Observations</a:t>
            </a:r>
          </a:p>
          <a:p>
            <a:r>
              <a:rPr lang="en-US" dirty="0" smtClean="0">
                <a:latin typeface="Times New Roman" panose="02020603050405020304" pitchFamily="18" charset="0"/>
                <a:cs typeface="Times New Roman" panose="02020603050405020304" pitchFamily="18" charset="0"/>
              </a:rPr>
              <a:t>Data Requirements (contracts)</a:t>
            </a:r>
          </a:p>
          <a:p>
            <a:r>
              <a:rPr lang="en-US" dirty="0" smtClean="0">
                <a:latin typeface="Times New Roman" panose="02020603050405020304" pitchFamily="18" charset="0"/>
                <a:cs typeface="Times New Roman" panose="02020603050405020304" pitchFamily="18" charset="0"/>
              </a:rPr>
              <a:t>How collected/processed</a:t>
            </a:r>
          </a:p>
        </p:txBody>
      </p:sp>
    </p:spTree>
    <p:extLst>
      <p:ext uri="{BB962C8B-B14F-4D97-AF65-F5344CB8AC3E}">
        <p14:creationId xmlns:p14="http://schemas.microsoft.com/office/powerpoint/2010/main" val="146618092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1802</TotalTime>
  <Words>2137</Words>
  <Application>Microsoft Office PowerPoint</Application>
  <PresentationFormat>On-screen Show (16:9)</PresentationFormat>
  <Paragraphs>390</Paragraphs>
  <Slides>32</Slides>
  <Notes>24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ＭＳ Ｐゴシック</vt:lpstr>
      <vt:lpstr>ＭＳ Ｐゴシック</vt:lpstr>
      <vt:lpstr>Arial</vt:lpstr>
      <vt:lpstr>Arial Black</vt:lpstr>
      <vt:lpstr>Calibri</vt:lpstr>
      <vt:lpstr>Helvetica</vt:lpstr>
      <vt:lpstr>Symbol</vt:lpstr>
      <vt:lpstr>Times New Roman</vt:lpstr>
      <vt:lpstr>Office Theme</vt:lpstr>
      <vt:lpstr>Bitmap Image</vt:lpstr>
      <vt:lpstr>The Future in a Dynamic National Spatial Reference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77</cp:revision>
  <dcterms:modified xsi:type="dcterms:W3CDTF">2019-03-11T20:52:26Z</dcterms:modified>
</cp:coreProperties>
</file>