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0233600" cy="31089600"/>
  <p:notesSz cx="38815963" cy="30270450"/>
  <p:defaultTextStyle>
    <a:defPPr>
      <a:defRPr lang="en-US"/>
    </a:defPPr>
    <a:lvl1pPr algn="l" rtl="0" fontAlgn="base">
      <a:spcBef>
        <a:spcPct val="0"/>
      </a:spcBef>
      <a:spcAft>
        <a:spcPct val="0"/>
      </a:spcAft>
      <a:defRPr sz="9100" kern="1200">
        <a:solidFill>
          <a:schemeClr val="tx1"/>
        </a:solidFill>
        <a:latin typeface="Arial" charset="0"/>
        <a:ea typeface="+mn-ea"/>
        <a:cs typeface="+mn-cs"/>
      </a:defRPr>
    </a:lvl1pPr>
    <a:lvl2pPr marL="457200" algn="l" rtl="0" fontAlgn="base">
      <a:spcBef>
        <a:spcPct val="0"/>
      </a:spcBef>
      <a:spcAft>
        <a:spcPct val="0"/>
      </a:spcAft>
      <a:defRPr sz="9100" kern="1200">
        <a:solidFill>
          <a:schemeClr val="tx1"/>
        </a:solidFill>
        <a:latin typeface="Arial" charset="0"/>
        <a:ea typeface="+mn-ea"/>
        <a:cs typeface="+mn-cs"/>
      </a:defRPr>
    </a:lvl2pPr>
    <a:lvl3pPr marL="914400" algn="l" rtl="0" fontAlgn="base">
      <a:spcBef>
        <a:spcPct val="0"/>
      </a:spcBef>
      <a:spcAft>
        <a:spcPct val="0"/>
      </a:spcAft>
      <a:defRPr sz="9100" kern="1200">
        <a:solidFill>
          <a:schemeClr val="tx1"/>
        </a:solidFill>
        <a:latin typeface="Arial" charset="0"/>
        <a:ea typeface="+mn-ea"/>
        <a:cs typeface="+mn-cs"/>
      </a:defRPr>
    </a:lvl3pPr>
    <a:lvl4pPr marL="1371600" algn="l" rtl="0" fontAlgn="base">
      <a:spcBef>
        <a:spcPct val="0"/>
      </a:spcBef>
      <a:spcAft>
        <a:spcPct val="0"/>
      </a:spcAft>
      <a:defRPr sz="9100" kern="1200">
        <a:solidFill>
          <a:schemeClr val="tx1"/>
        </a:solidFill>
        <a:latin typeface="Arial" charset="0"/>
        <a:ea typeface="+mn-ea"/>
        <a:cs typeface="+mn-cs"/>
      </a:defRPr>
    </a:lvl4pPr>
    <a:lvl5pPr marL="1828800" algn="l" rtl="0" fontAlgn="base">
      <a:spcBef>
        <a:spcPct val="0"/>
      </a:spcBef>
      <a:spcAft>
        <a:spcPct val="0"/>
      </a:spcAft>
      <a:defRPr sz="9100" kern="1200">
        <a:solidFill>
          <a:schemeClr val="tx1"/>
        </a:solidFill>
        <a:latin typeface="Arial" charset="0"/>
        <a:ea typeface="+mn-ea"/>
        <a:cs typeface="+mn-cs"/>
      </a:defRPr>
    </a:lvl5pPr>
    <a:lvl6pPr marL="2286000" algn="l" defTabSz="914400" rtl="0" eaLnBrk="1" latinLnBrk="0" hangingPunct="1">
      <a:defRPr sz="9100" kern="1200">
        <a:solidFill>
          <a:schemeClr val="tx1"/>
        </a:solidFill>
        <a:latin typeface="Arial" charset="0"/>
        <a:ea typeface="+mn-ea"/>
        <a:cs typeface="+mn-cs"/>
      </a:defRPr>
    </a:lvl6pPr>
    <a:lvl7pPr marL="2743200" algn="l" defTabSz="914400" rtl="0" eaLnBrk="1" latinLnBrk="0" hangingPunct="1">
      <a:defRPr sz="9100" kern="1200">
        <a:solidFill>
          <a:schemeClr val="tx1"/>
        </a:solidFill>
        <a:latin typeface="Arial" charset="0"/>
        <a:ea typeface="+mn-ea"/>
        <a:cs typeface="+mn-cs"/>
      </a:defRPr>
    </a:lvl7pPr>
    <a:lvl8pPr marL="3200400" algn="l" defTabSz="914400" rtl="0" eaLnBrk="1" latinLnBrk="0" hangingPunct="1">
      <a:defRPr sz="9100" kern="1200">
        <a:solidFill>
          <a:schemeClr val="tx1"/>
        </a:solidFill>
        <a:latin typeface="Arial" charset="0"/>
        <a:ea typeface="+mn-ea"/>
        <a:cs typeface="+mn-cs"/>
      </a:defRPr>
    </a:lvl8pPr>
    <a:lvl9pPr marL="3657600" algn="l" defTabSz="914400" rtl="0" eaLnBrk="1" latinLnBrk="0" hangingPunct="1">
      <a:defRPr sz="9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5167" autoAdjust="0"/>
    <p:restoredTop sz="99831" autoAdjust="0"/>
  </p:normalViewPr>
  <p:slideViewPr>
    <p:cSldViewPr>
      <p:cViewPr>
        <p:scale>
          <a:sx n="41" d="100"/>
          <a:sy n="41" d="100"/>
        </p:scale>
        <p:origin x="-78" y="2700"/>
      </p:cViewPr>
      <p:guideLst>
        <p:guide orient="horz" pos="9792"/>
        <p:guide pos="1267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6818008" cy="1514896"/>
          </a:xfrm>
          <a:prstGeom prst="rect">
            <a:avLst/>
          </a:prstGeom>
        </p:spPr>
        <p:txBody>
          <a:bodyPr vert="horz" wrap="square" lIns="410356" tIns="205179" rIns="410356" bIns="205179" numCol="1" anchor="t" anchorCtr="0" compatLnSpc="1">
            <a:prstTxWarp prst="textNoShape">
              <a:avLst/>
            </a:prstTxWarp>
          </a:bodyPr>
          <a:lstStyle>
            <a:lvl1pPr>
              <a:defRPr sz="5600"/>
            </a:lvl1pPr>
          </a:lstStyle>
          <a:p>
            <a:endParaRPr lang="en-US"/>
          </a:p>
        </p:txBody>
      </p:sp>
      <p:sp>
        <p:nvSpPr>
          <p:cNvPr id="3" name="Date Placeholder 2"/>
          <p:cNvSpPr>
            <a:spLocks noGrp="1"/>
          </p:cNvSpPr>
          <p:nvPr>
            <p:ph type="dt" sz="quarter" idx="1"/>
          </p:nvPr>
        </p:nvSpPr>
        <p:spPr>
          <a:xfrm>
            <a:off x="21991230" y="0"/>
            <a:ext cx="16818008" cy="1514896"/>
          </a:xfrm>
          <a:prstGeom prst="rect">
            <a:avLst/>
          </a:prstGeom>
        </p:spPr>
        <p:txBody>
          <a:bodyPr vert="horz" wrap="square" lIns="410356" tIns="205179" rIns="410356" bIns="205179" numCol="1" anchor="t" anchorCtr="0" compatLnSpc="1">
            <a:prstTxWarp prst="textNoShape">
              <a:avLst/>
            </a:prstTxWarp>
          </a:bodyPr>
          <a:lstStyle>
            <a:lvl1pPr algn="r">
              <a:defRPr sz="5600"/>
            </a:lvl1pPr>
          </a:lstStyle>
          <a:p>
            <a:fld id="{18C1D6A4-102B-4E0B-9F81-D791576B04A8}" type="datetimeFigureOut">
              <a:rPr lang="en-US"/>
              <a:pPr/>
              <a:t>6/17/2010</a:t>
            </a:fld>
            <a:endParaRPr lang="en-US"/>
          </a:p>
        </p:txBody>
      </p:sp>
      <p:sp>
        <p:nvSpPr>
          <p:cNvPr id="4" name="Footer Placeholder 3"/>
          <p:cNvSpPr>
            <a:spLocks noGrp="1"/>
          </p:cNvSpPr>
          <p:nvPr>
            <p:ph type="ftr" sz="quarter" idx="2"/>
          </p:nvPr>
        </p:nvSpPr>
        <p:spPr>
          <a:xfrm>
            <a:off x="0" y="28748703"/>
            <a:ext cx="16818008" cy="1514896"/>
          </a:xfrm>
          <a:prstGeom prst="rect">
            <a:avLst/>
          </a:prstGeom>
        </p:spPr>
        <p:txBody>
          <a:bodyPr vert="horz" wrap="square" lIns="410356" tIns="205179" rIns="410356" bIns="205179" numCol="1" anchor="b" anchorCtr="0" compatLnSpc="1">
            <a:prstTxWarp prst="textNoShape">
              <a:avLst/>
            </a:prstTxWarp>
          </a:bodyPr>
          <a:lstStyle>
            <a:lvl1pPr>
              <a:defRPr sz="5600"/>
            </a:lvl1pPr>
          </a:lstStyle>
          <a:p>
            <a:endParaRPr lang="en-US"/>
          </a:p>
        </p:txBody>
      </p:sp>
      <p:sp>
        <p:nvSpPr>
          <p:cNvPr id="5" name="Slide Number Placeholder 4"/>
          <p:cNvSpPr>
            <a:spLocks noGrp="1"/>
          </p:cNvSpPr>
          <p:nvPr>
            <p:ph type="sldNum" sz="quarter" idx="3"/>
          </p:nvPr>
        </p:nvSpPr>
        <p:spPr>
          <a:xfrm>
            <a:off x="21991230" y="28748703"/>
            <a:ext cx="16818008" cy="1514896"/>
          </a:xfrm>
          <a:prstGeom prst="rect">
            <a:avLst/>
          </a:prstGeom>
        </p:spPr>
        <p:txBody>
          <a:bodyPr vert="horz" wrap="square" lIns="410356" tIns="205179" rIns="410356" bIns="205179" numCol="1" anchor="b" anchorCtr="0" compatLnSpc="1">
            <a:prstTxWarp prst="textNoShape">
              <a:avLst/>
            </a:prstTxWarp>
          </a:bodyPr>
          <a:lstStyle>
            <a:lvl1pPr algn="r">
              <a:defRPr sz="5600"/>
            </a:lvl1pPr>
          </a:lstStyle>
          <a:p>
            <a:fld id="{FF136463-4D83-4509-93BF-3952D2D7249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16818008" cy="1514896"/>
          </a:xfrm>
          <a:prstGeom prst="rect">
            <a:avLst/>
          </a:prstGeom>
          <a:noFill/>
          <a:ln w="9525">
            <a:noFill/>
            <a:miter lim="800000"/>
            <a:headEnd/>
            <a:tailEnd/>
          </a:ln>
          <a:effectLst/>
        </p:spPr>
        <p:txBody>
          <a:bodyPr vert="horz" wrap="square" lIns="77302" tIns="38648" rIns="77302" bIns="38648" numCol="1" anchor="t" anchorCtr="0" compatLnSpc="1">
            <a:prstTxWarp prst="textNoShape">
              <a:avLst/>
            </a:prstTxWarp>
          </a:bodyPr>
          <a:lstStyle>
            <a:lvl1pPr defTabSz="773120">
              <a:defRPr sz="900"/>
            </a:lvl1pPr>
          </a:lstStyle>
          <a:p>
            <a:endParaRPr lang="en-US"/>
          </a:p>
        </p:txBody>
      </p:sp>
      <p:sp>
        <p:nvSpPr>
          <p:cNvPr id="5123" name="Rectangle 3"/>
          <p:cNvSpPr>
            <a:spLocks noGrp="1" noChangeArrowheads="1"/>
          </p:cNvSpPr>
          <p:nvPr>
            <p:ph type="dt" idx="1"/>
          </p:nvPr>
        </p:nvSpPr>
        <p:spPr bwMode="auto">
          <a:xfrm>
            <a:off x="21991230" y="0"/>
            <a:ext cx="16818008" cy="1514896"/>
          </a:xfrm>
          <a:prstGeom prst="rect">
            <a:avLst/>
          </a:prstGeom>
          <a:noFill/>
          <a:ln w="9525">
            <a:noFill/>
            <a:miter lim="800000"/>
            <a:headEnd/>
            <a:tailEnd/>
          </a:ln>
          <a:effectLst/>
        </p:spPr>
        <p:txBody>
          <a:bodyPr vert="horz" wrap="square" lIns="77302" tIns="38648" rIns="77302" bIns="38648" numCol="1" anchor="t" anchorCtr="0" compatLnSpc="1">
            <a:prstTxWarp prst="textNoShape">
              <a:avLst/>
            </a:prstTxWarp>
          </a:bodyPr>
          <a:lstStyle>
            <a:lvl1pPr algn="r" defTabSz="773120">
              <a:defRPr sz="900"/>
            </a:lvl1pPr>
          </a:lstStyle>
          <a:p>
            <a:endParaRPr lang="en-US"/>
          </a:p>
        </p:txBody>
      </p:sp>
      <p:sp>
        <p:nvSpPr>
          <p:cNvPr id="3076" name="Rectangle 4"/>
          <p:cNvSpPr>
            <a:spLocks noGrp="1" noRot="1" noChangeAspect="1" noChangeArrowheads="1" noTextEdit="1"/>
          </p:cNvSpPr>
          <p:nvPr>
            <p:ph type="sldImg" idx="2"/>
          </p:nvPr>
        </p:nvSpPr>
        <p:spPr bwMode="auto">
          <a:xfrm>
            <a:off x="12058650" y="2268538"/>
            <a:ext cx="14698663" cy="1135856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3888327" y="14381208"/>
            <a:ext cx="31039316" cy="13620334"/>
          </a:xfrm>
          <a:prstGeom prst="rect">
            <a:avLst/>
          </a:prstGeom>
          <a:noFill/>
          <a:ln w="9525">
            <a:noFill/>
            <a:miter lim="800000"/>
            <a:headEnd/>
            <a:tailEnd/>
          </a:ln>
          <a:effectLst/>
        </p:spPr>
        <p:txBody>
          <a:bodyPr vert="horz" wrap="square" lIns="77302" tIns="38648" rIns="77302" bIns="386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28748703"/>
            <a:ext cx="16818008" cy="1514896"/>
          </a:xfrm>
          <a:prstGeom prst="rect">
            <a:avLst/>
          </a:prstGeom>
          <a:noFill/>
          <a:ln w="9525">
            <a:noFill/>
            <a:miter lim="800000"/>
            <a:headEnd/>
            <a:tailEnd/>
          </a:ln>
          <a:effectLst/>
        </p:spPr>
        <p:txBody>
          <a:bodyPr vert="horz" wrap="square" lIns="77302" tIns="38648" rIns="77302" bIns="38648" numCol="1" anchor="b" anchorCtr="0" compatLnSpc="1">
            <a:prstTxWarp prst="textNoShape">
              <a:avLst/>
            </a:prstTxWarp>
          </a:bodyPr>
          <a:lstStyle>
            <a:lvl1pPr defTabSz="773120">
              <a:defRPr sz="900"/>
            </a:lvl1pPr>
          </a:lstStyle>
          <a:p>
            <a:endParaRPr lang="en-US"/>
          </a:p>
        </p:txBody>
      </p:sp>
      <p:sp>
        <p:nvSpPr>
          <p:cNvPr id="5127" name="Rectangle 7"/>
          <p:cNvSpPr>
            <a:spLocks noGrp="1" noChangeArrowheads="1"/>
          </p:cNvSpPr>
          <p:nvPr>
            <p:ph type="sldNum" sz="quarter" idx="5"/>
          </p:nvPr>
        </p:nvSpPr>
        <p:spPr bwMode="auto">
          <a:xfrm>
            <a:off x="21991230" y="28748703"/>
            <a:ext cx="16818008" cy="1514896"/>
          </a:xfrm>
          <a:prstGeom prst="rect">
            <a:avLst/>
          </a:prstGeom>
          <a:noFill/>
          <a:ln w="9525">
            <a:noFill/>
            <a:miter lim="800000"/>
            <a:headEnd/>
            <a:tailEnd/>
          </a:ln>
          <a:effectLst/>
        </p:spPr>
        <p:txBody>
          <a:bodyPr vert="horz" wrap="square" lIns="77302" tIns="38648" rIns="77302" bIns="38648" numCol="1" anchor="b" anchorCtr="0" compatLnSpc="1">
            <a:prstTxWarp prst="textNoShape">
              <a:avLst/>
            </a:prstTxWarp>
          </a:bodyPr>
          <a:lstStyle>
            <a:lvl1pPr algn="r" defTabSz="773120">
              <a:defRPr sz="900"/>
            </a:lvl1pPr>
          </a:lstStyle>
          <a:p>
            <a:fld id="{CF1EB970-D6FE-48FA-AA31-CD9E11EEE1D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C081559A-0310-42D0-AAC4-4B929991D67D}" type="slidenum">
              <a:rPr lang="en-US"/>
              <a:pPr/>
              <a:t>1</a:t>
            </a:fld>
            <a:endParaRPr lang="en-US"/>
          </a:p>
        </p:txBody>
      </p:sp>
      <p:sp>
        <p:nvSpPr>
          <p:cNvPr id="4099" name="Rectangle 2"/>
          <p:cNvSpPr>
            <a:spLocks noGrp="1" noRot="1" noChangeAspect="1" noChangeArrowheads="1" noTextEdit="1"/>
          </p:cNvSpPr>
          <p:nvPr>
            <p:ph type="sldImg"/>
          </p:nvPr>
        </p:nvSpPr>
        <p:spPr>
          <a:xfrm>
            <a:off x="12058650" y="2268538"/>
            <a:ext cx="14698663" cy="11358562"/>
          </a:xfrm>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779" y="9658351"/>
            <a:ext cx="34198043"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558" y="17618075"/>
            <a:ext cx="28162485"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2A18EA8-254D-4E5F-B4DE-DFA12EA6E2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EE50769-48E0-4293-9BCA-2D087011718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70137" y="1244601"/>
            <a:ext cx="9052043" cy="26527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422" y="1244601"/>
            <a:ext cx="27034537" cy="2652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5549989-25C8-4DA7-81DF-ED1FDB3DB1F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23BB879-4B09-4C13-911F-3DE879DC318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6" y="19978689"/>
            <a:ext cx="34198043"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6" y="13177838"/>
            <a:ext cx="34198043"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2D96672-BF0A-4B40-80F7-ADF61FB37B4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422" y="7254875"/>
            <a:ext cx="18043289"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78889" y="7254875"/>
            <a:ext cx="18043290"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2709E97-CECD-4CBD-81F0-750FFE6A92B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422" y="6959601"/>
            <a:ext cx="17776825"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422" y="9859963"/>
            <a:ext cx="17776825"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592" y="6959601"/>
            <a:ext cx="17784587"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592" y="9859963"/>
            <a:ext cx="17784587"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75F96B2-E9B0-46A1-96E1-A90C5038D9C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AC9DF14-BEB2-4272-AF94-893B4FCC0B9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8F9D00E-4F67-4BAF-A982-5FC93F6DB72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422" y="1238251"/>
            <a:ext cx="13236575"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479" y="1238251"/>
            <a:ext cx="2249170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422" y="6505575"/>
            <a:ext cx="13236575"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97F77A-1FB1-4AF5-91A7-D846DCE405D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583" y="21763039"/>
            <a:ext cx="24139643"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583" y="2778126"/>
            <a:ext cx="24139643"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7886583" y="24331613"/>
            <a:ext cx="24139643"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61463E3-930D-43A0-AD17-6460AB81B70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011422" y="1244600"/>
            <a:ext cx="36210757" cy="5181600"/>
          </a:xfrm>
          <a:prstGeom prst="rect">
            <a:avLst/>
          </a:prstGeom>
          <a:noFill/>
          <a:ln w="9525">
            <a:noFill/>
            <a:miter lim="800000"/>
            <a:headEnd/>
            <a:tailEnd/>
          </a:ln>
        </p:spPr>
        <p:txBody>
          <a:bodyPr vert="horz" wrap="square" lIns="459806" tIns="229903" rIns="459806" bIns="229903"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011422" y="7254875"/>
            <a:ext cx="36210757" cy="20516850"/>
          </a:xfrm>
          <a:prstGeom prst="rect">
            <a:avLst/>
          </a:prstGeom>
          <a:noFill/>
          <a:ln w="9525">
            <a:noFill/>
            <a:miter lim="800000"/>
            <a:headEnd/>
            <a:tailEnd/>
          </a:ln>
        </p:spPr>
        <p:txBody>
          <a:bodyPr vert="horz" wrap="square" lIns="459806" tIns="229903" rIns="459806" bIns="2299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11422" y="28311475"/>
            <a:ext cx="9388357" cy="2159000"/>
          </a:xfrm>
          <a:prstGeom prst="rect">
            <a:avLst/>
          </a:prstGeom>
          <a:noFill/>
          <a:ln w="9525">
            <a:noFill/>
            <a:miter lim="800000"/>
            <a:headEnd/>
            <a:tailEnd/>
          </a:ln>
          <a:effectLst/>
        </p:spPr>
        <p:txBody>
          <a:bodyPr vert="horz" wrap="square" lIns="459806" tIns="229903" rIns="459806" bIns="229903" numCol="1" anchor="t" anchorCtr="0" compatLnSpc="1">
            <a:prstTxWarp prst="textNoShape">
              <a:avLst/>
            </a:prstTxWarp>
          </a:bodyPr>
          <a:lstStyle>
            <a:lvl1pPr>
              <a:defRPr sz="7000"/>
            </a:lvl1pPr>
          </a:lstStyle>
          <a:p>
            <a:endParaRPr lang="en-US"/>
          </a:p>
        </p:txBody>
      </p:sp>
      <p:sp>
        <p:nvSpPr>
          <p:cNvPr id="1029" name="Rectangle 5"/>
          <p:cNvSpPr>
            <a:spLocks noGrp="1" noChangeArrowheads="1"/>
          </p:cNvSpPr>
          <p:nvPr>
            <p:ph type="ftr" sz="quarter" idx="3"/>
          </p:nvPr>
        </p:nvSpPr>
        <p:spPr bwMode="auto">
          <a:xfrm>
            <a:off x="13746222" y="28311475"/>
            <a:ext cx="12741157" cy="2159000"/>
          </a:xfrm>
          <a:prstGeom prst="rect">
            <a:avLst/>
          </a:prstGeom>
          <a:noFill/>
          <a:ln w="9525">
            <a:noFill/>
            <a:miter lim="800000"/>
            <a:headEnd/>
            <a:tailEnd/>
          </a:ln>
          <a:effectLst/>
        </p:spPr>
        <p:txBody>
          <a:bodyPr vert="horz" wrap="square" lIns="459806" tIns="229903" rIns="459806" bIns="229903" numCol="1" anchor="t" anchorCtr="0" compatLnSpc="1">
            <a:prstTxWarp prst="textNoShape">
              <a:avLst/>
            </a:prstTxWarp>
          </a:bodyPr>
          <a:lstStyle>
            <a:lvl1pPr algn="ctr">
              <a:defRPr sz="7000"/>
            </a:lvl1pPr>
          </a:lstStyle>
          <a:p>
            <a:endParaRPr lang="en-US"/>
          </a:p>
        </p:txBody>
      </p:sp>
      <p:sp>
        <p:nvSpPr>
          <p:cNvPr id="1030" name="Rectangle 6"/>
          <p:cNvSpPr>
            <a:spLocks noGrp="1" noChangeArrowheads="1"/>
          </p:cNvSpPr>
          <p:nvPr>
            <p:ph type="sldNum" sz="quarter" idx="4"/>
          </p:nvPr>
        </p:nvSpPr>
        <p:spPr bwMode="auto">
          <a:xfrm>
            <a:off x="28833822" y="28311475"/>
            <a:ext cx="9388357" cy="2159000"/>
          </a:xfrm>
          <a:prstGeom prst="rect">
            <a:avLst/>
          </a:prstGeom>
          <a:noFill/>
          <a:ln w="9525">
            <a:noFill/>
            <a:miter lim="800000"/>
            <a:headEnd/>
            <a:tailEnd/>
          </a:ln>
          <a:effectLst/>
        </p:spPr>
        <p:txBody>
          <a:bodyPr vert="horz" wrap="square" lIns="459806" tIns="229903" rIns="459806" bIns="229903" numCol="1" anchor="t" anchorCtr="0" compatLnSpc="1">
            <a:prstTxWarp prst="textNoShape">
              <a:avLst/>
            </a:prstTxWarp>
          </a:bodyPr>
          <a:lstStyle>
            <a:lvl1pPr algn="r">
              <a:defRPr sz="7000"/>
            </a:lvl1pPr>
          </a:lstStyle>
          <a:p>
            <a:fld id="{9D8BD1BA-1F75-4B74-951F-F0D011648C8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97400" rtl="0" eaLnBrk="0" fontAlgn="base" hangingPunct="0">
        <a:spcBef>
          <a:spcPct val="0"/>
        </a:spcBef>
        <a:spcAft>
          <a:spcPct val="0"/>
        </a:spcAft>
        <a:defRPr sz="22100">
          <a:solidFill>
            <a:schemeClr val="tx2"/>
          </a:solidFill>
          <a:latin typeface="+mj-lt"/>
          <a:ea typeface="+mj-ea"/>
          <a:cs typeface="+mj-cs"/>
        </a:defRPr>
      </a:lvl1pPr>
      <a:lvl2pPr algn="ctr" defTabSz="4597400" rtl="0" eaLnBrk="0" fontAlgn="base" hangingPunct="0">
        <a:spcBef>
          <a:spcPct val="0"/>
        </a:spcBef>
        <a:spcAft>
          <a:spcPct val="0"/>
        </a:spcAft>
        <a:defRPr sz="22100">
          <a:solidFill>
            <a:schemeClr val="tx2"/>
          </a:solidFill>
          <a:latin typeface="Arial" charset="0"/>
        </a:defRPr>
      </a:lvl2pPr>
      <a:lvl3pPr algn="ctr" defTabSz="4597400" rtl="0" eaLnBrk="0" fontAlgn="base" hangingPunct="0">
        <a:spcBef>
          <a:spcPct val="0"/>
        </a:spcBef>
        <a:spcAft>
          <a:spcPct val="0"/>
        </a:spcAft>
        <a:defRPr sz="22100">
          <a:solidFill>
            <a:schemeClr val="tx2"/>
          </a:solidFill>
          <a:latin typeface="Arial" charset="0"/>
        </a:defRPr>
      </a:lvl3pPr>
      <a:lvl4pPr algn="ctr" defTabSz="4597400" rtl="0" eaLnBrk="0" fontAlgn="base" hangingPunct="0">
        <a:spcBef>
          <a:spcPct val="0"/>
        </a:spcBef>
        <a:spcAft>
          <a:spcPct val="0"/>
        </a:spcAft>
        <a:defRPr sz="22100">
          <a:solidFill>
            <a:schemeClr val="tx2"/>
          </a:solidFill>
          <a:latin typeface="Arial" charset="0"/>
        </a:defRPr>
      </a:lvl4pPr>
      <a:lvl5pPr algn="ctr" defTabSz="4597400" rtl="0" eaLnBrk="0" fontAlgn="base" hangingPunct="0">
        <a:spcBef>
          <a:spcPct val="0"/>
        </a:spcBef>
        <a:spcAft>
          <a:spcPct val="0"/>
        </a:spcAft>
        <a:defRPr sz="22100">
          <a:solidFill>
            <a:schemeClr val="tx2"/>
          </a:solidFill>
          <a:latin typeface="Arial" charset="0"/>
        </a:defRPr>
      </a:lvl5pPr>
      <a:lvl6pPr marL="457200" algn="ctr" defTabSz="4597400" rtl="0" fontAlgn="base">
        <a:spcBef>
          <a:spcPct val="0"/>
        </a:spcBef>
        <a:spcAft>
          <a:spcPct val="0"/>
        </a:spcAft>
        <a:defRPr sz="22100">
          <a:solidFill>
            <a:schemeClr val="tx2"/>
          </a:solidFill>
          <a:latin typeface="Arial" charset="0"/>
        </a:defRPr>
      </a:lvl6pPr>
      <a:lvl7pPr marL="914400" algn="ctr" defTabSz="4597400" rtl="0" fontAlgn="base">
        <a:spcBef>
          <a:spcPct val="0"/>
        </a:spcBef>
        <a:spcAft>
          <a:spcPct val="0"/>
        </a:spcAft>
        <a:defRPr sz="22100">
          <a:solidFill>
            <a:schemeClr val="tx2"/>
          </a:solidFill>
          <a:latin typeface="Arial" charset="0"/>
        </a:defRPr>
      </a:lvl7pPr>
      <a:lvl8pPr marL="1371600" algn="ctr" defTabSz="4597400" rtl="0" fontAlgn="base">
        <a:spcBef>
          <a:spcPct val="0"/>
        </a:spcBef>
        <a:spcAft>
          <a:spcPct val="0"/>
        </a:spcAft>
        <a:defRPr sz="22100">
          <a:solidFill>
            <a:schemeClr val="tx2"/>
          </a:solidFill>
          <a:latin typeface="Arial" charset="0"/>
        </a:defRPr>
      </a:lvl8pPr>
      <a:lvl9pPr marL="1828800" algn="ctr" defTabSz="4597400" rtl="0" fontAlgn="base">
        <a:spcBef>
          <a:spcPct val="0"/>
        </a:spcBef>
        <a:spcAft>
          <a:spcPct val="0"/>
        </a:spcAft>
        <a:defRPr sz="22100">
          <a:solidFill>
            <a:schemeClr val="tx2"/>
          </a:solidFill>
          <a:latin typeface="Arial" charset="0"/>
        </a:defRPr>
      </a:lvl9pPr>
    </p:titleStyle>
    <p:bodyStyle>
      <a:lvl1pPr marL="1724025" indent="-1724025" algn="l" defTabSz="4597400" rtl="0" eaLnBrk="0" fontAlgn="base" hangingPunct="0">
        <a:spcBef>
          <a:spcPct val="20000"/>
        </a:spcBef>
        <a:spcAft>
          <a:spcPct val="0"/>
        </a:spcAft>
        <a:buChar char="•"/>
        <a:defRPr sz="16100">
          <a:solidFill>
            <a:schemeClr val="tx1"/>
          </a:solidFill>
          <a:latin typeface="+mn-lt"/>
          <a:ea typeface="+mn-ea"/>
          <a:cs typeface="+mn-cs"/>
        </a:defRPr>
      </a:lvl1pPr>
      <a:lvl2pPr marL="3735388" indent="-1436688" algn="l" defTabSz="4597400" rtl="0" eaLnBrk="0" fontAlgn="base" hangingPunct="0">
        <a:spcBef>
          <a:spcPct val="20000"/>
        </a:spcBef>
        <a:spcAft>
          <a:spcPct val="0"/>
        </a:spcAft>
        <a:buChar char="–"/>
        <a:defRPr sz="14100">
          <a:solidFill>
            <a:schemeClr val="tx1"/>
          </a:solidFill>
          <a:latin typeface="+mn-lt"/>
        </a:defRPr>
      </a:lvl2pPr>
      <a:lvl3pPr marL="5748338" indent="-1150938" algn="l" defTabSz="4597400" rtl="0" eaLnBrk="0" fontAlgn="base" hangingPunct="0">
        <a:spcBef>
          <a:spcPct val="20000"/>
        </a:spcBef>
        <a:spcAft>
          <a:spcPct val="0"/>
        </a:spcAft>
        <a:buChar char="•"/>
        <a:defRPr sz="12100">
          <a:solidFill>
            <a:schemeClr val="tx1"/>
          </a:solidFill>
          <a:latin typeface="+mn-lt"/>
        </a:defRPr>
      </a:lvl3pPr>
      <a:lvl4pPr marL="8047038" indent="-1149350" algn="l" defTabSz="4597400" rtl="0" eaLnBrk="0" fontAlgn="base" hangingPunct="0">
        <a:spcBef>
          <a:spcPct val="20000"/>
        </a:spcBef>
        <a:spcAft>
          <a:spcPct val="0"/>
        </a:spcAft>
        <a:buChar char="–"/>
        <a:defRPr sz="10100">
          <a:solidFill>
            <a:schemeClr val="tx1"/>
          </a:solidFill>
          <a:latin typeface="+mn-lt"/>
        </a:defRPr>
      </a:lvl4pPr>
      <a:lvl5pPr marL="10345738" indent="-1149350" algn="l" defTabSz="4597400" rtl="0" eaLnBrk="0" fontAlgn="base" hangingPunct="0">
        <a:spcBef>
          <a:spcPct val="20000"/>
        </a:spcBef>
        <a:spcAft>
          <a:spcPct val="0"/>
        </a:spcAft>
        <a:buChar char="»"/>
        <a:defRPr sz="10100">
          <a:solidFill>
            <a:schemeClr val="tx1"/>
          </a:solidFill>
          <a:latin typeface="+mn-lt"/>
        </a:defRPr>
      </a:lvl5pPr>
      <a:lvl6pPr marL="10802938" indent="-1149350" algn="l" defTabSz="4597400" rtl="0" fontAlgn="base">
        <a:spcBef>
          <a:spcPct val="20000"/>
        </a:spcBef>
        <a:spcAft>
          <a:spcPct val="0"/>
        </a:spcAft>
        <a:buChar char="»"/>
        <a:defRPr sz="10100">
          <a:solidFill>
            <a:schemeClr val="tx1"/>
          </a:solidFill>
          <a:latin typeface="+mn-lt"/>
        </a:defRPr>
      </a:lvl6pPr>
      <a:lvl7pPr marL="11260138" indent="-1149350" algn="l" defTabSz="4597400" rtl="0" fontAlgn="base">
        <a:spcBef>
          <a:spcPct val="20000"/>
        </a:spcBef>
        <a:spcAft>
          <a:spcPct val="0"/>
        </a:spcAft>
        <a:buChar char="»"/>
        <a:defRPr sz="10100">
          <a:solidFill>
            <a:schemeClr val="tx1"/>
          </a:solidFill>
          <a:latin typeface="+mn-lt"/>
        </a:defRPr>
      </a:lvl7pPr>
      <a:lvl8pPr marL="11717338" indent="-1149350" algn="l" defTabSz="4597400" rtl="0" fontAlgn="base">
        <a:spcBef>
          <a:spcPct val="20000"/>
        </a:spcBef>
        <a:spcAft>
          <a:spcPct val="0"/>
        </a:spcAft>
        <a:buChar char="»"/>
        <a:defRPr sz="10100">
          <a:solidFill>
            <a:schemeClr val="tx1"/>
          </a:solidFill>
          <a:latin typeface="+mn-lt"/>
        </a:defRPr>
      </a:lvl8pPr>
      <a:lvl9pPr marL="12174538" indent="-1149350" algn="l" defTabSz="4597400" rtl="0" fontAlgn="base">
        <a:spcBef>
          <a:spcPct val="20000"/>
        </a:spcBef>
        <a:spcAft>
          <a:spcPct val="0"/>
        </a:spcAft>
        <a:buChar char="»"/>
        <a:defRPr sz="10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18" Type="http://schemas.openxmlformats.org/officeDocument/2006/relationships/image" Target="../media/image17.jpeg"/><Relationship Id="rId26" Type="http://schemas.openxmlformats.org/officeDocument/2006/relationships/image" Target="../media/image23.jpeg"/><Relationship Id="rId3" Type="http://schemas.openxmlformats.org/officeDocument/2006/relationships/notesSlide" Target="../notesSlides/notesSlide1.xml"/><Relationship Id="rId21" Type="http://schemas.openxmlformats.org/officeDocument/2006/relationships/oleObject" Target="../embeddings/oleObject14.bin"/><Relationship Id="rId7" Type="http://schemas.openxmlformats.org/officeDocument/2006/relationships/oleObject" Target="../embeddings/oleObject2.bin"/><Relationship Id="rId12" Type="http://schemas.openxmlformats.org/officeDocument/2006/relationships/oleObject" Target="../embeddings/oleObject7.bin"/><Relationship Id="rId17" Type="http://schemas.openxmlformats.org/officeDocument/2006/relationships/oleObject" Target="../embeddings/oleObject12.bin"/><Relationship Id="rId25" Type="http://schemas.openxmlformats.org/officeDocument/2006/relationships/image" Target="../media/image22.jpeg"/><Relationship Id="rId2" Type="http://schemas.openxmlformats.org/officeDocument/2006/relationships/slideLayout" Target="../slideLayouts/slideLayout1.xml"/><Relationship Id="rId16" Type="http://schemas.openxmlformats.org/officeDocument/2006/relationships/oleObject" Target="../embeddings/oleObject11.bin"/><Relationship Id="rId20" Type="http://schemas.openxmlformats.org/officeDocument/2006/relationships/oleObject" Target="../embeddings/oleObject13.bin"/><Relationship Id="rId29" Type="http://schemas.openxmlformats.org/officeDocument/2006/relationships/image" Target="../media/image26.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6.bin"/><Relationship Id="rId24" Type="http://schemas.openxmlformats.org/officeDocument/2006/relationships/image" Target="../media/image21.jpeg"/><Relationship Id="rId5" Type="http://schemas.openxmlformats.org/officeDocument/2006/relationships/image" Target="../media/image16.png"/><Relationship Id="rId15" Type="http://schemas.openxmlformats.org/officeDocument/2006/relationships/oleObject" Target="../embeddings/oleObject10.bin"/><Relationship Id="rId23" Type="http://schemas.openxmlformats.org/officeDocument/2006/relationships/image" Target="../media/image20.jpeg"/><Relationship Id="rId28" Type="http://schemas.openxmlformats.org/officeDocument/2006/relationships/image" Target="../media/image25.jpeg"/><Relationship Id="rId10" Type="http://schemas.openxmlformats.org/officeDocument/2006/relationships/oleObject" Target="../embeddings/oleObject5.bin"/><Relationship Id="rId19" Type="http://schemas.openxmlformats.org/officeDocument/2006/relationships/image" Target="../media/image18.jpeg"/><Relationship Id="rId4" Type="http://schemas.openxmlformats.org/officeDocument/2006/relationships/image" Target="../media/image15.png"/><Relationship Id="rId9" Type="http://schemas.openxmlformats.org/officeDocument/2006/relationships/oleObject" Target="../embeddings/oleObject4.bin"/><Relationship Id="rId14" Type="http://schemas.openxmlformats.org/officeDocument/2006/relationships/oleObject" Target="../embeddings/oleObject9.bin"/><Relationship Id="rId22" Type="http://schemas.openxmlformats.org/officeDocument/2006/relationships/image" Target="../media/image19.jpeg"/><Relationship Id="rId27"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6"/>
          <p:cNvSpPr>
            <a:spLocks noGrp="1" noChangeArrowheads="1"/>
          </p:cNvSpPr>
          <p:nvPr>
            <p:ph type="ctrTitle"/>
          </p:nvPr>
        </p:nvSpPr>
        <p:spPr>
          <a:xfrm>
            <a:off x="3048000" y="609600"/>
            <a:ext cx="34459333" cy="4343400"/>
          </a:xfrm>
        </p:spPr>
        <p:txBody>
          <a:bodyPr/>
          <a:lstStyle/>
          <a:p>
            <a:pPr eaLnBrk="1" hangingPunct="1"/>
            <a:r>
              <a:rPr lang="en-US" sz="9000" dirty="0" smtClean="0"/>
              <a:t>A Comparison of topographic effect by Newton’s integral and high degree spherical harmonic expansion – Preliminary Results</a:t>
            </a:r>
            <a:r>
              <a:rPr lang="en-US" sz="9600" dirty="0" smtClean="0"/>
              <a:t/>
            </a:r>
            <a:br>
              <a:rPr lang="en-US" sz="9600" dirty="0" smtClean="0"/>
            </a:br>
            <a:r>
              <a:rPr lang="en-US" sz="4400" dirty="0" smtClean="0"/>
              <a:t>YM </a:t>
            </a:r>
            <a:r>
              <a:rPr lang="en-US" sz="4400" dirty="0" smtClean="0"/>
              <a:t>Wang, </a:t>
            </a:r>
            <a:r>
              <a:rPr lang="en-US" sz="4400" dirty="0" smtClean="0"/>
              <a:t>S. </a:t>
            </a:r>
            <a:r>
              <a:rPr lang="en-US" sz="4400" dirty="0" smtClean="0"/>
              <a:t>Holmes, J Saleh, XP Li </a:t>
            </a:r>
            <a:r>
              <a:rPr lang="en-US" sz="4400" dirty="0" smtClean="0"/>
              <a:t>and D </a:t>
            </a:r>
            <a:r>
              <a:rPr lang="en-US" sz="4400" dirty="0" smtClean="0"/>
              <a:t>Roman, </a:t>
            </a:r>
            <a:r>
              <a:rPr lang="en-US" sz="4400" dirty="0" smtClean="0"/>
              <a:t>National Geodetic Survey</a:t>
            </a:r>
            <a:br>
              <a:rPr lang="en-US" sz="4400" dirty="0" smtClean="0"/>
            </a:br>
            <a:r>
              <a:rPr lang="en-US" sz="4400" dirty="0" smtClean="0"/>
              <a:t>June 22 -25 WPGM 2010  Taipei, Taiwan</a:t>
            </a:r>
          </a:p>
        </p:txBody>
      </p:sp>
      <p:pic>
        <p:nvPicPr>
          <p:cNvPr id="1041" name="Picture 8" descr="NOAA_Banner"/>
          <p:cNvPicPr>
            <a:picLocks noChangeAspect="1" noChangeArrowheads="1"/>
          </p:cNvPicPr>
          <p:nvPr/>
        </p:nvPicPr>
        <p:blipFill>
          <a:blip r:embed="rId4" cstate="print"/>
          <a:srcRect/>
          <a:stretch>
            <a:fillRect/>
          </a:stretch>
        </p:blipFill>
        <p:spPr bwMode="auto">
          <a:xfrm>
            <a:off x="746360" y="990600"/>
            <a:ext cx="2758840" cy="2743200"/>
          </a:xfrm>
          <a:prstGeom prst="rect">
            <a:avLst/>
          </a:prstGeom>
          <a:noFill/>
          <a:ln w="9525">
            <a:noFill/>
            <a:miter lim="800000"/>
            <a:headEnd/>
            <a:tailEnd/>
          </a:ln>
        </p:spPr>
      </p:pic>
      <p:pic>
        <p:nvPicPr>
          <p:cNvPr id="1042" name="Picture 9" descr="NGS_Banner"/>
          <p:cNvPicPr>
            <a:picLocks noChangeAspect="1" noChangeArrowheads="1"/>
          </p:cNvPicPr>
          <p:nvPr/>
        </p:nvPicPr>
        <p:blipFill>
          <a:blip r:embed="rId5" cstate="print"/>
          <a:srcRect/>
          <a:stretch>
            <a:fillRect/>
          </a:stretch>
        </p:blipFill>
        <p:spPr bwMode="auto">
          <a:xfrm>
            <a:off x="37033200" y="838200"/>
            <a:ext cx="2743200" cy="2722743"/>
          </a:xfrm>
          <a:prstGeom prst="rect">
            <a:avLst/>
          </a:prstGeom>
          <a:noFill/>
          <a:ln w="9525">
            <a:noFill/>
            <a:miter lim="800000"/>
            <a:headEnd/>
            <a:tailEnd/>
          </a:ln>
        </p:spPr>
      </p:pic>
      <p:sp>
        <p:nvSpPr>
          <p:cNvPr id="1043" name="Text Box 51"/>
          <p:cNvSpPr txBox="1">
            <a:spLocks noChangeArrowheads="1"/>
          </p:cNvSpPr>
          <p:nvPr/>
        </p:nvSpPr>
        <p:spPr bwMode="auto">
          <a:xfrm>
            <a:off x="1614311" y="4495800"/>
            <a:ext cx="9002889" cy="4343400"/>
          </a:xfrm>
          <a:prstGeom prst="rect">
            <a:avLst/>
          </a:prstGeom>
          <a:noFill/>
          <a:ln w="9525">
            <a:noFill/>
            <a:miter lim="800000"/>
            <a:headEnd/>
            <a:tailEnd/>
          </a:ln>
        </p:spPr>
        <p:txBody>
          <a:bodyPr/>
          <a:lstStyle/>
          <a:p>
            <a:pPr defTabSz="4597400"/>
            <a:r>
              <a:rPr lang="en-US" sz="2400" b="1" dirty="0"/>
              <a:t>Abstract</a:t>
            </a:r>
          </a:p>
          <a:p>
            <a:pPr defTabSz="4597400"/>
            <a:endParaRPr lang="en-US" sz="2400" b="1" dirty="0"/>
          </a:p>
          <a:p>
            <a:pPr defTabSz="4597400"/>
            <a:r>
              <a:rPr lang="en-US" sz="1800" dirty="0"/>
              <a:t>The spherical harmonic expansion of the topographic gravitational potential has two major advantages over Newtonian integrals: it offers computational efficiency and facilitates spectral analysis of the Earth’s gravity field. The high degree harmonic expansion of the topography helps also in geoid computations.</a:t>
            </a:r>
          </a:p>
          <a:p>
            <a:pPr defTabSz="4597400"/>
            <a:endParaRPr lang="en-US" sz="1800" dirty="0"/>
          </a:p>
          <a:p>
            <a:pPr defTabSz="4597400"/>
            <a:r>
              <a:rPr lang="en-US" sz="1800" dirty="0"/>
              <a:t>In this paper, the gravitational potential of the topography is expanded into a spherical harmonic series of degree and order 2700. As a validation, the vertical derivatives of the topographic potential are computed from the coefficient model and Newton's integral in 1’ grid spacing. Comparisons are made along few selected profiles around the globe. Since the topography generates the anomalous gravity field at resolution 50 km and shorter, it is meaningful to compare the topographic potential to the global gravity model </a:t>
            </a:r>
            <a:r>
              <a:rPr lang="en-US" sz="1800" dirty="0" smtClean="0"/>
              <a:t>EGM2008. </a:t>
            </a:r>
            <a:r>
              <a:rPr lang="en-US" sz="1800" dirty="0"/>
              <a:t>The comparisons are made at medium and high frequency bands, from degree  360 to 2160.</a:t>
            </a:r>
          </a:p>
          <a:p>
            <a:pPr defTabSz="4597400"/>
            <a:endParaRPr lang="en-US" sz="2400" b="1" dirty="0"/>
          </a:p>
        </p:txBody>
      </p:sp>
      <p:sp>
        <p:nvSpPr>
          <p:cNvPr id="2102" name="Text Box 54"/>
          <p:cNvSpPr txBox="1">
            <a:spLocks noChangeArrowheads="1"/>
          </p:cNvSpPr>
          <p:nvPr/>
        </p:nvSpPr>
        <p:spPr bwMode="auto">
          <a:xfrm>
            <a:off x="1614311" y="9220200"/>
            <a:ext cx="8382000" cy="21640800"/>
          </a:xfrm>
          <a:prstGeom prst="rect">
            <a:avLst/>
          </a:prstGeom>
          <a:noFill/>
          <a:ln w="9525">
            <a:noFill/>
            <a:miter lim="800000"/>
            <a:headEnd/>
            <a:tailEnd/>
          </a:ln>
          <a:effectLst/>
        </p:spPr>
        <p:txBody>
          <a:bodyPr/>
          <a:lstStyle/>
          <a:p>
            <a:pPr marL="342900" indent="-342900" defTabSz="4597400"/>
            <a:r>
              <a:rPr lang="en-US" sz="2400" b="1" dirty="0"/>
              <a:t>Spherical harmonic expansion of the topographic potential </a:t>
            </a:r>
          </a:p>
          <a:p>
            <a:pPr marL="342900" indent="-342900" defTabSz="4597400"/>
            <a:endParaRPr lang="en-US" sz="1800" dirty="0"/>
          </a:p>
          <a:p>
            <a:pPr marL="342900" indent="-342900" defTabSz="4597400">
              <a:buFont typeface="Arial" charset="0"/>
              <a:buChar char="•"/>
            </a:pPr>
            <a:r>
              <a:rPr lang="en-US" sz="1800" dirty="0"/>
              <a:t>Topography: masses above </a:t>
            </a:r>
            <a:r>
              <a:rPr lang="en-US" sz="1800" dirty="0" smtClean="0"/>
              <a:t>the WGS84  </a:t>
            </a:r>
            <a:r>
              <a:rPr lang="en-US" sz="1800" dirty="0"/>
              <a:t>reference ellipsoid</a:t>
            </a:r>
          </a:p>
          <a:p>
            <a:pPr marL="342900" indent="-342900" defTabSz="4597400">
              <a:buFont typeface="Arial" charset="0"/>
              <a:buChar char="•"/>
            </a:pPr>
            <a:r>
              <a:rPr lang="en-US" sz="1800" dirty="0"/>
              <a:t>No spherical approximation. No Taylor expansion. </a:t>
            </a:r>
          </a:p>
          <a:p>
            <a:pPr marL="342900" indent="-342900" defTabSz="4597400">
              <a:buFont typeface="Arial" charset="0"/>
              <a:buChar char="•"/>
            </a:pPr>
            <a:r>
              <a:rPr lang="en-US" sz="1800" dirty="0"/>
              <a:t>Constant density of the topography assumed</a:t>
            </a:r>
          </a:p>
          <a:p>
            <a:pPr marL="342900" indent="-342900" defTabSz="4597400">
              <a:buFont typeface="Arial" charset="0"/>
              <a:buChar char="•"/>
            </a:pPr>
            <a:r>
              <a:rPr lang="en-US" sz="1800" dirty="0"/>
              <a:t>Formulation in spherical coordinate system. </a:t>
            </a:r>
          </a:p>
          <a:p>
            <a:pPr marL="342900" indent="-342900" defTabSz="4597400"/>
            <a:endParaRPr lang="en-US" sz="1800" dirty="0"/>
          </a:p>
          <a:p>
            <a:pPr marL="342900" indent="-342900" defTabSz="4597400"/>
            <a:r>
              <a:rPr lang="en-US" sz="1800" b="1" dirty="0"/>
              <a:t>Topographic potential for the exterior space: </a:t>
            </a:r>
          </a:p>
          <a:p>
            <a:pPr marL="342900" indent="-342900" defTabSz="4597400"/>
            <a:endParaRPr lang="en-US" sz="1800" dirty="0"/>
          </a:p>
          <a:p>
            <a:pPr marL="342900" indent="-342900" defTabSz="4597400"/>
            <a:endParaRPr lang="en-US" sz="1800" dirty="0"/>
          </a:p>
          <a:p>
            <a:pPr marL="342900" indent="-342900" defTabSz="4597400"/>
            <a:endParaRPr lang="en-US" sz="1800" dirty="0"/>
          </a:p>
          <a:p>
            <a:pPr marL="342900" indent="-342900" defTabSz="4597400"/>
            <a:r>
              <a:rPr lang="en-US" sz="1800" dirty="0"/>
              <a:t>where</a:t>
            </a:r>
          </a:p>
          <a:p>
            <a:pPr marL="342900" indent="-342900" defTabSz="4597400"/>
            <a:endParaRPr lang="en-US" sz="1800" dirty="0"/>
          </a:p>
          <a:p>
            <a:pPr marL="342900" indent="-342900" defTabSz="4597400"/>
            <a:endParaRPr lang="en-US" sz="1800" dirty="0"/>
          </a:p>
          <a:p>
            <a:pPr marL="342900" indent="-342900" defTabSz="4597400"/>
            <a:endParaRPr lang="en-US" sz="1800" dirty="0"/>
          </a:p>
          <a:p>
            <a:pPr marL="342900" indent="-342900" defTabSz="4597400"/>
            <a:endParaRPr lang="en-US" sz="1800" dirty="0"/>
          </a:p>
          <a:p>
            <a:pPr marL="342900" indent="-342900" defTabSz="4597400"/>
            <a:endParaRPr lang="en-US" sz="1800" dirty="0"/>
          </a:p>
          <a:p>
            <a:pPr marL="342900" indent="-342900" defTabSz="4597400"/>
            <a:endParaRPr lang="en-US" sz="1800" dirty="0"/>
          </a:p>
          <a:p>
            <a:pPr marL="342900" indent="-342900" defTabSz="4597400"/>
            <a:endParaRPr lang="en-US" sz="2400" b="1" dirty="0"/>
          </a:p>
          <a:p>
            <a:pPr marL="342900" indent="-342900" defTabSz="4597400"/>
            <a:r>
              <a:rPr lang="en-US" sz="2400" b="1" dirty="0"/>
              <a:t>      </a:t>
            </a:r>
            <a:r>
              <a:rPr lang="en-US" sz="1800" dirty="0"/>
              <a:t>... Radial distance of a point on the reference ellipsoid</a:t>
            </a:r>
          </a:p>
          <a:p>
            <a:pPr marL="342900" indent="-342900" defTabSz="4597400"/>
            <a:endParaRPr lang="en-US" sz="1800" b="1" dirty="0"/>
          </a:p>
          <a:p>
            <a:pPr marL="342900" indent="-342900" defTabSz="4597400"/>
            <a:r>
              <a:rPr lang="en-US" sz="1800" b="1" dirty="0"/>
              <a:t>        </a:t>
            </a:r>
            <a:r>
              <a:rPr lang="en-US" sz="1800" dirty="0"/>
              <a:t>... Radial distance of a point on the Earth’s physical surface</a:t>
            </a:r>
          </a:p>
          <a:p>
            <a:pPr marL="342900" indent="-342900" defTabSz="4597400"/>
            <a:r>
              <a:rPr lang="en-US" sz="1800" b="1" dirty="0"/>
              <a:t> </a:t>
            </a:r>
          </a:p>
          <a:p>
            <a:pPr marL="342900" indent="-342900" defTabSz="4597400"/>
            <a:r>
              <a:rPr lang="en-US" sz="1800" i="1" dirty="0"/>
              <a:t> </a:t>
            </a:r>
            <a:r>
              <a:rPr lang="en-US" sz="1800" i="1" dirty="0" smtClean="0"/>
              <a:t>f      </a:t>
            </a:r>
            <a:r>
              <a:rPr lang="en-US" sz="1800" dirty="0"/>
              <a:t>... flattening of the reference ellipsoid</a:t>
            </a:r>
          </a:p>
          <a:p>
            <a:pPr marL="342900" indent="-342900" defTabSz="4597400"/>
            <a:endParaRPr lang="en-US" sz="1800" dirty="0"/>
          </a:p>
          <a:p>
            <a:pPr marL="342900" indent="-342900" defTabSz="4597400"/>
            <a:r>
              <a:rPr lang="en-US" sz="1800" dirty="0"/>
              <a:t>        …density of the topographic masses</a:t>
            </a:r>
            <a:endParaRPr lang="en-US" sz="1800" b="1" dirty="0"/>
          </a:p>
          <a:p>
            <a:pPr marL="342900" indent="-342900" defTabSz="4597400"/>
            <a:endParaRPr lang="en-US" sz="1800" b="1" dirty="0"/>
          </a:p>
          <a:p>
            <a:pPr marL="342900" indent="-342900" defTabSz="4597400"/>
            <a:r>
              <a:rPr lang="en-US" sz="1800" b="1" dirty="0"/>
              <a:t>Topographic potential for the interior space: </a:t>
            </a:r>
          </a:p>
          <a:p>
            <a:pPr marL="342900" indent="-342900" defTabSz="4597400"/>
            <a:endParaRPr lang="en-US" sz="1800" b="1" dirty="0"/>
          </a:p>
          <a:p>
            <a:pPr marL="342900" indent="-342900" defTabSz="4597400"/>
            <a:endParaRPr lang="en-US" sz="1800" b="1" dirty="0"/>
          </a:p>
          <a:p>
            <a:pPr marL="342900" indent="-342900" defTabSz="4597400"/>
            <a:endParaRPr lang="en-US" sz="1800" b="1" dirty="0"/>
          </a:p>
          <a:p>
            <a:pPr marL="342900" indent="-342900" defTabSz="4597400"/>
            <a:endParaRPr lang="en-US" sz="1800" b="1" dirty="0"/>
          </a:p>
          <a:p>
            <a:pPr marL="342900" indent="-342900" defTabSz="4597400"/>
            <a:endParaRPr lang="en-US" sz="1800" b="1" dirty="0"/>
          </a:p>
          <a:p>
            <a:pPr marL="342900" indent="-342900" defTabSz="4597400"/>
            <a:endParaRPr lang="en-US" sz="1800" b="1" dirty="0"/>
          </a:p>
          <a:p>
            <a:pPr marL="342900" indent="-342900" defTabSz="4597400"/>
            <a:endParaRPr lang="en-US" sz="1800" b="1" dirty="0"/>
          </a:p>
          <a:p>
            <a:pPr marL="342900" indent="-342900" defTabSz="4597400"/>
            <a:endParaRPr lang="en-US" sz="1800" b="1" dirty="0"/>
          </a:p>
          <a:p>
            <a:pPr marL="342900" indent="-342900" defTabSz="4597400"/>
            <a:endParaRPr lang="en-US" sz="1800" b="1" dirty="0"/>
          </a:p>
          <a:p>
            <a:pPr marL="342900" indent="-342900" defTabSz="4597400"/>
            <a:endParaRPr lang="en-US" sz="1800" b="1" dirty="0"/>
          </a:p>
          <a:p>
            <a:pPr marL="342900" indent="-342900" defTabSz="4597400"/>
            <a:endParaRPr lang="en-US" sz="1800" b="1" dirty="0"/>
          </a:p>
          <a:p>
            <a:pPr marL="342900" indent="-342900" defTabSz="4597400"/>
            <a:endParaRPr lang="en-US" sz="1800" b="1" dirty="0"/>
          </a:p>
          <a:p>
            <a:pPr marL="342900" indent="-342900" defTabSz="4597400"/>
            <a:endParaRPr lang="en-US" sz="2400" b="1" dirty="0"/>
          </a:p>
          <a:p>
            <a:pPr marL="342900" indent="-342900" defTabSz="4597400"/>
            <a:r>
              <a:rPr lang="en-US" sz="2400" b="1" dirty="0"/>
              <a:t>DEM data used</a:t>
            </a:r>
          </a:p>
          <a:p>
            <a:pPr marL="342900" indent="-342900" defTabSz="4597400"/>
            <a:endParaRPr lang="en-US" sz="1200" b="1" dirty="0"/>
          </a:p>
          <a:p>
            <a:pPr marL="342900" indent="-342900" defTabSz="4597400"/>
            <a:r>
              <a:rPr lang="en-US" sz="1800" dirty="0"/>
              <a:t>1'x1' block means from the SRTM-derived DEM in 30 arc-seconds grid. </a:t>
            </a:r>
            <a:r>
              <a:rPr lang="en-US" sz="1800" dirty="0" smtClean="0"/>
              <a:t>All</a:t>
            </a:r>
          </a:p>
          <a:p>
            <a:pPr marL="342900" indent="-342900" defTabSz="4597400"/>
            <a:r>
              <a:rPr lang="en-US" sz="1800" dirty="0" smtClean="0"/>
              <a:t>1'x1'oceanic </a:t>
            </a:r>
            <a:r>
              <a:rPr lang="en-US" sz="1800" dirty="0"/>
              <a:t>cells contain a nominal height value of zero. Global Statistics for </a:t>
            </a:r>
            <a:r>
              <a:rPr lang="en-US" sz="1800" dirty="0" smtClean="0"/>
              <a:t>the</a:t>
            </a:r>
          </a:p>
          <a:p>
            <a:pPr marL="342900" indent="-342900" defTabSz="4597400"/>
            <a:r>
              <a:rPr lang="en-US" sz="1800" dirty="0" smtClean="0"/>
              <a:t>1'x1</a:t>
            </a:r>
            <a:r>
              <a:rPr lang="en-US" sz="1800" dirty="0"/>
              <a:t>' DEM are given in the following table.</a:t>
            </a:r>
            <a:r>
              <a:rPr lang="en-US" sz="1800" dirty="0" smtClean="0"/>
              <a:t> </a:t>
            </a:r>
          </a:p>
          <a:p>
            <a:pPr marL="342900" indent="-342900" defTabSz="4597400"/>
            <a:endParaRPr lang="en-US" sz="1800" dirty="0" smtClean="0"/>
          </a:p>
          <a:p>
            <a:pPr marL="342900" indent="-342900" defTabSz="4597400"/>
            <a:endParaRPr lang="en-US" sz="1800" dirty="0"/>
          </a:p>
          <a:p>
            <a:pPr marL="342900" indent="-342900" defTabSz="4597400"/>
            <a:r>
              <a:rPr lang="en-US" sz="1800" dirty="0"/>
              <a:t>Table 1: Statistics of elevation in 1'x1' mean block values. Units are in meters</a:t>
            </a:r>
          </a:p>
          <a:p>
            <a:pPr marL="342900" indent="-342900" defTabSz="4597400"/>
            <a:r>
              <a:rPr lang="en-US" sz="1800" dirty="0"/>
              <a:t> </a:t>
            </a:r>
          </a:p>
          <a:p>
            <a:pPr marL="342900" indent="-342900" defTabSz="4597400"/>
            <a:endParaRPr lang="en-US" sz="1800" dirty="0"/>
          </a:p>
          <a:p>
            <a:pPr marL="342900" indent="-342900" defTabSz="4597400"/>
            <a:endParaRPr lang="en-US" sz="1800" dirty="0"/>
          </a:p>
          <a:p>
            <a:pPr marL="342900" indent="-342900" defTabSz="4597400"/>
            <a:endParaRPr lang="en-US" sz="1800" dirty="0"/>
          </a:p>
          <a:p>
            <a:pPr marL="342900" indent="-342900" defTabSz="4597400"/>
            <a:endParaRPr lang="en-US" sz="1800" dirty="0"/>
          </a:p>
          <a:p>
            <a:pPr marL="342900" indent="-342900" defTabSz="4597400"/>
            <a:endParaRPr lang="en-US" sz="1800" dirty="0"/>
          </a:p>
          <a:p>
            <a:pPr marL="342900" indent="-342900" defTabSz="4597400"/>
            <a:endParaRPr lang="en-US" sz="1800" dirty="0"/>
          </a:p>
          <a:p>
            <a:pPr marL="342900" indent="-342900" defTabSz="4597400"/>
            <a:endParaRPr lang="en-US" sz="1800" dirty="0" smtClean="0"/>
          </a:p>
          <a:p>
            <a:pPr marL="342900" indent="-342900" defTabSz="4597400"/>
            <a:endParaRPr lang="en-US" sz="2400" b="1" dirty="0" smtClean="0"/>
          </a:p>
          <a:p>
            <a:pPr marL="342900" indent="-342900" defTabSz="4597400"/>
            <a:endParaRPr lang="en-US" sz="2400" b="1" dirty="0" smtClean="0"/>
          </a:p>
          <a:p>
            <a:pPr marL="342900" indent="-342900" defTabSz="4597400"/>
            <a:r>
              <a:rPr lang="en-US" sz="2400" b="1" dirty="0" smtClean="0"/>
              <a:t>Summary Statistics</a:t>
            </a:r>
          </a:p>
          <a:p>
            <a:pPr marL="342900" indent="-342900" defTabSz="4597400"/>
            <a:endParaRPr lang="en-US" sz="2400" b="1" dirty="0" smtClean="0"/>
          </a:p>
          <a:p>
            <a:pPr marL="342900" indent="-342900" defTabSz="4597400"/>
            <a:r>
              <a:rPr lang="en-US" sz="1800" dirty="0"/>
              <a:t>Table 2: Cumulative power of  </a:t>
            </a:r>
            <a:r>
              <a:rPr lang="en-US" sz="1800" dirty="0" smtClean="0"/>
              <a:t>the topographic </a:t>
            </a:r>
            <a:r>
              <a:rPr lang="en-US" sz="1800" dirty="0"/>
              <a:t>potential</a:t>
            </a:r>
            <a:r>
              <a:rPr lang="en-US" sz="1800" dirty="0" smtClean="0"/>
              <a:t> on </a:t>
            </a:r>
            <a:r>
              <a:rPr lang="en-US" sz="1800" dirty="0"/>
              <a:t>the reference ellipsoid. Units are in meters</a:t>
            </a:r>
            <a:r>
              <a:rPr lang="en-US" sz="2400" dirty="0"/>
              <a:t> </a:t>
            </a:r>
            <a:endParaRPr lang="en-US" sz="2400" b="1" dirty="0"/>
          </a:p>
          <a:p>
            <a:pPr marL="342900" indent="-342900" defTabSz="4597400"/>
            <a:endParaRPr lang="en-US" sz="2400" b="1" dirty="0"/>
          </a:p>
          <a:p>
            <a:pPr marL="342900" indent="-342900" defTabSz="4597400"/>
            <a:endParaRPr lang="en-US" sz="1800" dirty="0"/>
          </a:p>
        </p:txBody>
      </p:sp>
      <p:sp>
        <p:nvSpPr>
          <p:cNvPr id="1045" name="Text Box 56"/>
          <p:cNvSpPr txBox="1">
            <a:spLocks noChangeArrowheads="1"/>
          </p:cNvSpPr>
          <p:nvPr/>
        </p:nvSpPr>
        <p:spPr bwMode="auto">
          <a:xfrm>
            <a:off x="13100756" y="5486400"/>
            <a:ext cx="15398044" cy="7696200"/>
          </a:xfrm>
          <a:prstGeom prst="rect">
            <a:avLst/>
          </a:prstGeom>
          <a:noFill/>
          <a:ln w="9525">
            <a:noFill/>
            <a:miter lim="800000"/>
            <a:headEnd/>
            <a:tailEnd/>
          </a:ln>
        </p:spPr>
        <p:txBody>
          <a:bodyPr/>
          <a:lstStyle/>
          <a:p>
            <a:pPr defTabSz="4597400"/>
            <a:r>
              <a:rPr lang="en-US" sz="1800" dirty="0"/>
              <a:t>Height anomaly of the exterior topographic potential on the ref. </a:t>
            </a:r>
            <a:r>
              <a:rPr lang="en-US" sz="1800" dirty="0" smtClean="0"/>
              <a:t>ellipsoid</a:t>
            </a:r>
            <a:r>
              <a:rPr lang="en-US" sz="1800" dirty="0"/>
              <a:t> </a:t>
            </a:r>
            <a:r>
              <a:rPr lang="en-US" sz="1800" dirty="0" smtClean="0"/>
              <a:t>              Height </a:t>
            </a:r>
            <a:r>
              <a:rPr lang="en-US" sz="1800" dirty="0"/>
              <a:t>anomaly of the interior </a:t>
            </a:r>
            <a:r>
              <a:rPr lang="en-US" sz="1800" dirty="0" err="1" smtClean="0"/>
              <a:t>topo</a:t>
            </a:r>
            <a:r>
              <a:rPr lang="en-US" sz="1800" dirty="0" smtClean="0"/>
              <a:t>. </a:t>
            </a:r>
            <a:r>
              <a:rPr lang="en-US" sz="1800" dirty="0"/>
              <a:t>potential on the ref</a:t>
            </a:r>
            <a:r>
              <a:rPr lang="en-US" sz="1800" dirty="0" smtClean="0"/>
              <a:t>. ellipsoid 			</a:t>
            </a:r>
            <a:r>
              <a:rPr lang="en-US" sz="1800" dirty="0"/>
              <a:t>  </a:t>
            </a:r>
          </a:p>
          <a:p>
            <a:pPr defTabSz="4597400"/>
            <a:r>
              <a:rPr lang="en-US" sz="1800" dirty="0"/>
              <a:t>  </a:t>
            </a:r>
          </a:p>
        </p:txBody>
      </p:sp>
      <p:sp>
        <p:nvSpPr>
          <p:cNvPr id="2106" name="Text Box 58"/>
          <p:cNvSpPr txBox="1">
            <a:spLocks noChangeArrowheads="1"/>
          </p:cNvSpPr>
          <p:nvPr/>
        </p:nvSpPr>
        <p:spPr bwMode="auto">
          <a:xfrm>
            <a:off x="13038666" y="13335000"/>
            <a:ext cx="14218356" cy="16916400"/>
          </a:xfrm>
          <a:prstGeom prst="rect">
            <a:avLst/>
          </a:prstGeom>
          <a:noFill/>
          <a:ln w="9525">
            <a:noFill/>
            <a:miter lim="800000"/>
            <a:headEnd/>
            <a:tailEnd/>
          </a:ln>
          <a:effectLst/>
        </p:spPr>
        <p:txBody>
          <a:bodyPr/>
          <a:lstStyle/>
          <a:p>
            <a:pPr defTabSz="4597400"/>
            <a:endParaRPr lang="en-US" altLang="zh-CN" sz="1800" dirty="0">
              <a:ea typeface="宋体" pitchFamily="2" charset="-122"/>
            </a:endParaRPr>
          </a:p>
          <a:p>
            <a:pPr defTabSz="4597400"/>
            <a:r>
              <a:rPr lang="en-US" sz="2400" b="1" dirty="0"/>
              <a:t>Comparison with </a:t>
            </a:r>
            <a:r>
              <a:rPr lang="en-US" sz="2400" b="1" dirty="0" smtClean="0"/>
              <a:t>EGM2008 </a:t>
            </a:r>
            <a:endParaRPr lang="en-US" sz="2400" b="1" dirty="0"/>
          </a:p>
          <a:p>
            <a:pPr defTabSz="4597400"/>
            <a:endParaRPr lang="en-US" altLang="zh-CN" sz="1200" b="1" dirty="0">
              <a:ea typeface="宋体" pitchFamily="2" charset="-122"/>
            </a:endParaRPr>
          </a:p>
          <a:p>
            <a:pPr defTabSz="4597400"/>
            <a:endParaRPr lang="en-US" altLang="zh-CN" sz="1800" dirty="0">
              <a:ea typeface="宋体" pitchFamily="2" charset="-122"/>
            </a:endParaRPr>
          </a:p>
          <a:p>
            <a:pPr defTabSz="4597400"/>
            <a:r>
              <a:rPr lang="en-US" altLang="zh-CN" sz="1800" dirty="0">
                <a:ea typeface="宋体" pitchFamily="2" charset="-122"/>
              </a:rPr>
              <a:t>Degree variances computed degree by degree on the reference ellipsoid	</a:t>
            </a:r>
            <a:endParaRPr lang="en-US" altLang="zh-CN" sz="1800" dirty="0" smtClean="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r>
              <a:rPr lang="en-US" altLang="zh-CN" sz="1800" dirty="0">
                <a:ea typeface="宋体" pitchFamily="2" charset="-122"/>
              </a:rPr>
              <a:t> </a:t>
            </a:r>
          </a:p>
          <a:p>
            <a:pPr defTabSz="4597400"/>
            <a:r>
              <a:rPr lang="en-US" sz="2400" b="1" dirty="0"/>
              <a:t>Newtonian Integrals</a:t>
            </a:r>
          </a:p>
          <a:p>
            <a:pPr defTabSz="4597400"/>
            <a:endParaRPr lang="en-US" altLang="zh-CN" sz="1800" dirty="0">
              <a:ea typeface="宋体" pitchFamily="2" charset="-122"/>
            </a:endParaRPr>
          </a:p>
          <a:p>
            <a:pPr defTabSz="4597400"/>
            <a:r>
              <a:rPr lang="en-US" altLang="zh-CN" sz="1800" dirty="0">
                <a:ea typeface="宋体" pitchFamily="2" charset="-122"/>
              </a:rPr>
              <a:t>The radial derivatives of the topographic potential can be computed from 	</a:t>
            </a:r>
          </a:p>
          <a:p>
            <a:pPr defTabSz="4597400"/>
            <a:r>
              <a:rPr lang="en-US" altLang="zh-CN" sz="1800" dirty="0">
                <a:ea typeface="宋体" pitchFamily="2" charset="-122"/>
              </a:rPr>
              <a:t>Newton's integral 	</a:t>
            </a: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r>
              <a:rPr lang="en-US" altLang="zh-CN" sz="1800" dirty="0">
                <a:ea typeface="宋体" pitchFamily="2" charset="-122"/>
              </a:rPr>
              <a:t> </a:t>
            </a:r>
          </a:p>
          <a:p>
            <a:pPr defTabSz="4597400"/>
            <a:r>
              <a:rPr lang="en-US" altLang="zh-CN" sz="1800" dirty="0">
                <a:ea typeface="宋体" pitchFamily="2" charset="-122"/>
              </a:rPr>
              <a:t>                                     </a:t>
            </a:r>
            <a:r>
              <a:rPr lang="en-US" altLang="zh-CN" sz="1800" dirty="0" smtClean="0">
                <a:ea typeface="宋体" pitchFamily="2" charset="-122"/>
              </a:rPr>
              <a:t> where </a:t>
            </a:r>
            <a:r>
              <a:rPr lang="en-US" altLang="zh-CN" sz="1800" dirty="0">
                <a:ea typeface="宋体" pitchFamily="2" charset="-122"/>
              </a:rPr>
              <a:t>	</a:t>
            </a:r>
          </a:p>
          <a:p>
            <a:pPr defTabSz="4597400"/>
            <a:endParaRPr lang="en-US" altLang="zh-CN" sz="1800" dirty="0">
              <a:ea typeface="宋体" pitchFamily="2" charset="-122"/>
            </a:endParaRPr>
          </a:p>
          <a:p>
            <a:pPr defTabSz="4597400"/>
            <a:r>
              <a:rPr lang="en-US" altLang="zh-CN" sz="1800" dirty="0" smtClean="0">
                <a:ea typeface="宋体" pitchFamily="2" charset="-122"/>
              </a:rPr>
              <a:t>		 Selected profiles for comparisons</a:t>
            </a:r>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smtClean="0">
              <a:ea typeface="宋体" pitchFamily="2" charset="-122"/>
            </a:endParaRPr>
          </a:p>
          <a:p>
            <a:pPr defTabSz="4597400"/>
            <a:endParaRPr lang="en-US" altLang="zh-CN" sz="1800" dirty="0" smtClean="0">
              <a:ea typeface="宋体" pitchFamily="2" charset="-122"/>
            </a:endParaRPr>
          </a:p>
          <a:p>
            <a:pPr defTabSz="4597400"/>
            <a:endParaRPr lang="en-US" altLang="zh-CN" sz="1800" dirty="0" smtClean="0">
              <a:ea typeface="宋体" pitchFamily="2" charset="-122"/>
            </a:endParaRPr>
          </a:p>
          <a:p>
            <a:pPr defTabSz="4597400"/>
            <a:endParaRPr lang="en-US" altLang="zh-CN" sz="1800" dirty="0" smtClean="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buFont typeface="Arial" charset="0"/>
              <a:buChar char="•"/>
            </a:pPr>
            <a:r>
              <a:rPr lang="en-US" altLang="zh-CN" sz="1800" dirty="0">
                <a:ea typeface="宋体" pitchFamily="2" charset="-122"/>
              </a:rPr>
              <a:t> All computations are over the reference ellipsoid</a:t>
            </a:r>
          </a:p>
          <a:p>
            <a:pPr defTabSz="4597400"/>
            <a:endParaRPr lang="en-US" altLang="zh-CN" sz="1800" dirty="0">
              <a:ea typeface="宋体" pitchFamily="2" charset="-122"/>
            </a:endParaRPr>
          </a:p>
          <a:p>
            <a:pPr defTabSz="4597400">
              <a:buFont typeface="Arial" charset="0"/>
              <a:buChar char="•"/>
            </a:pPr>
            <a:r>
              <a:rPr lang="en-US" altLang="zh-CN" sz="1800" dirty="0">
                <a:ea typeface="宋体" pitchFamily="2" charset="-122"/>
              </a:rPr>
              <a:t> </a:t>
            </a:r>
            <a:r>
              <a:rPr lang="en-US" altLang="zh-CN" sz="1800" dirty="0" smtClean="0">
                <a:ea typeface="宋体" pitchFamily="2" charset="-122"/>
              </a:rPr>
              <a:t>1</a:t>
            </a:r>
            <a:r>
              <a:rPr lang="en-US" altLang="zh-CN" sz="1800" dirty="0">
                <a:ea typeface="宋体" pitchFamily="2" charset="-122"/>
              </a:rPr>
              <a:t>’ grid spacing</a:t>
            </a:r>
          </a:p>
          <a:p>
            <a:pPr defTabSz="4597400">
              <a:buFont typeface="Arial" charset="0"/>
              <a:buChar char="•"/>
            </a:pPr>
            <a:endParaRPr lang="en-US" altLang="zh-CN" sz="1800" dirty="0">
              <a:ea typeface="宋体" pitchFamily="2" charset="-122"/>
            </a:endParaRPr>
          </a:p>
          <a:p>
            <a:pPr defTabSz="4597400">
              <a:buFont typeface="Arial" charset="0"/>
              <a:buChar char="•"/>
            </a:pPr>
            <a:r>
              <a:rPr lang="en-US" altLang="zh-CN" sz="1800" dirty="0">
                <a:ea typeface="宋体" pitchFamily="2" charset="-122"/>
              </a:rPr>
              <a:t> Nagy's’ formula for the innermost cell </a:t>
            </a:r>
          </a:p>
          <a:p>
            <a:pPr defTabSz="4597400"/>
            <a:endParaRPr lang="en-US" altLang="zh-CN" sz="1800" dirty="0">
              <a:ea typeface="宋体" pitchFamily="2" charset="-122"/>
            </a:endParaRPr>
          </a:p>
          <a:p>
            <a:pPr defTabSz="4597400"/>
            <a:r>
              <a:rPr lang="en-US" altLang="zh-CN" sz="1800" dirty="0">
                <a:ea typeface="宋体" pitchFamily="2" charset="-122"/>
              </a:rPr>
              <a:t> </a:t>
            </a: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p:txBody>
      </p:sp>
      <p:sp>
        <p:nvSpPr>
          <p:cNvPr id="1047" name="Text Box 59"/>
          <p:cNvSpPr txBox="1">
            <a:spLocks noChangeArrowheads="1"/>
          </p:cNvSpPr>
          <p:nvPr/>
        </p:nvSpPr>
        <p:spPr bwMode="auto">
          <a:xfrm>
            <a:off x="28560889" y="15773400"/>
            <a:ext cx="10493022" cy="3810000"/>
          </a:xfrm>
          <a:prstGeom prst="rect">
            <a:avLst/>
          </a:prstGeom>
          <a:noFill/>
          <a:ln w="9525">
            <a:noFill/>
            <a:miter lim="800000"/>
            <a:headEnd/>
            <a:tailEnd/>
          </a:ln>
        </p:spPr>
        <p:txBody>
          <a:bodyPr/>
          <a:lstStyle/>
          <a:p>
            <a:pPr defTabSz="4597400"/>
            <a:endParaRPr lang="en-US" sz="1800"/>
          </a:p>
        </p:txBody>
      </p:sp>
      <p:sp>
        <p:nvSpPr>
          <p:cNvPr id="1048" name="Text Box 63"/>
          <p:cNvSpPr txBox="1">
            <a:spLocks noChangeArrowheads="1"/>
          </p:cNvSpPr>
          <p:nvPr/>
        </p:nvSpPr>
        <p:spPr bwMode="auto">
          <a:xfrm>
            <a:off x="28002089" y="23926800"/>
            <a:ext cx="10803467" cy="6705600"/>
          </a:xfrm>
          <a:prstGeom prst="rect">
            <a:avLst/>
          </a:prstGeom>
          <a:noFill/>
          <a:ln w="9525">
            <a:noFill/>
            <a:miter lim="800000"/>
            <a:headEnd/>
            <a:tailEnd/>
          </a:ln>
        </p:spPr>
        <p:txBody>
          <a:bodyPr/>
          <a:lstStyle/>
          <a:p>
            <a:pPr defTabSz="4597400"/>
            <a:r>
              <a:rPr lang="en-US" sz="2400" b="1" dirty="0"/>
              <a:t>Discussions and future work</a:t>
            </a:r>
          </a:p>
          <a:p>
            <a:pPr defTabSz="4597400"/>
            <a:endParaRPr lang="en-US" sz="1200" b="1" dirty="0"/>
          </a:p>
          <a:p>
            <a:pPr defTabSz="4597400"/>
            <a:r>
              <a:rPr lang="en-US" sz="1800" dirty="0"/>
              <a:t>The topographic potential (interior and exterior) is expanded into spherical harmonic series  to degree and order 2700, without the spherical approximation </a:t>
            </a:r>
            <a:r>
              <a:rPr lang="en-US" sz="1800" dirty="0" smtClean="0"/>
              <a:t>and Taylor </a:t>
            </a:r>
            <a:r>
              <a:rPr lang="en-US" sz="1800" dirty="0"/>
              <a:t>expansion.</a:t>
            </a:r>
          </a:p>
          <a:p>
            <a:pPr defTabSz="4597400"/>
            <a:endParaRPr lang="en-US" sz="1800" dirty="0"/>
          </a:p>
          <a:p>
            <a:pPr defTabSz="4597400"/>
            <a:r>
              <a:rPr lang="en-US" sz="1800" dirty="0"/>
              <a:t>The radial derivatives of the topographic potential are computed from the coefficient model and Newtonian integral, and  agree very well </a:t>
            </a:r>
            <a:r>
              <a:rPr lang="en-US" sz="1800" dirty="0" smtClean="0"/>
              <a:t>along </a:t>
            </a:r>
            <a:r>
              <a:rPr lang="en-US" sz="1800" dirty="0"/>
              <a:t>5 selected profiles.</a:t>
            </a:r>
          </a:p>
          <a:p>
            <a:pPr defTabSz="4597400"/>
            <a:endParaRPr lang="en-US" sz="1800" dirty="0"/>
          </a:p>
          <a:p>
            <a:pPr defTabSz="4597400"/>
            <a:r>
              <a:rPr lang="en-US" sz="1800" dirty="0"/>
              <a:t>Though the agreement is</a:t>
            </a:r>
            <a:r>
              <a:rPr lang="en-US" sz="1800" dirty="0" smtClean="0"/>
              <a:t> good, </a:t>
            </a:r>
            <a:r>
              <a:rPr lang="en-US" sz="1800" dirty="0"/>
              <a:t>there are some differences, which may be due to:</a:t>
            </a:r>
          </a:p>
          <a:p>
            <a:pPr defTabSz="4597400">
              <a:buFont typeface="Arial" charset="0"/>
              <a:buChar char="•"/>
            </a:pPr>
            <a:r>
              <a:rPr lang="en-US" sz="1800" dirty="0"/>
              <a:t> Different resolution in the coefficient model and Newtonian integral</a:t>
            </a:r>
          </a:p>
          <a:p>
            <a:pPr defTabSz="4597400">
              <a:buFont typeface="Arial" charset="0"/>
              <a:buChar char="•"/>
            </a:pPr>
            <a:r>
              <a:rPr lang="en-US" sz="1800" dirty="0"/>
              <a:t> Analytical downward continuation error, especially at polar regions</a:t>
            </a:r>
          </a:p>
          <a:p>
            <a:pPr defTabSz="4597400">
              <a:buFont typeface="Arial" charset="0"/>
              <a:buChar char="•"/>
            </a:pPr>
            <a:r>
              <a:rPr lang="en-US" sz="1800" dirty="0"/>
              <a:t> </a:t>
            </a:r>
            <a:r>
              <a:rPr lang="en-US" sz="1800" dirty="0" smtClean="0"/>
              <a:t>Round-off </a:t>
            </a:r>
            <a:r>
              <a:rPr lang="en-US" sz="1800" dirty="0"/>
              <a:t>error in the numerical computations</a:t>
            </a:r>
          </a:p>
          <a:p>
            <a:pPr defTabSz="4597400"/>
            <a:endParaRPr lang="en-US" sz="1800" dirty="0" smtClean="0"/>
          </a:p>
          <a:p>
            <a:pPr defTabSz="4597400"/>
            <a:r>
              <a:rPr lang="en-US" sz="1800" dirty="0" smtClean="0"/>
              <a:t>The comparison with EGM2008 from degree 721 to 2160 shows good agreement. In non-proprietary areas such as CONUS where EGM2008 sourced it’s highest frequency information largely from terrestrial </a:t>
            </a:r>
            <a:r>
              <a:rPr lang="en-US" sz="1800" dirty="0" err="1" smtClean="0"/>
              <a:t>gravimetry</a:t>
            </a:r>
            <a:r>
              <a:rPr lang="en-US" sz="1800" dirty="0" smtClean="0"/>
              <a:t>, the differences possibly reflect the density variation effect in the topographic potential as well as non-topographic (crustal) high-frequency features sensed by gravity measurements.</a:t>
            </a:r>
          </a:p>
          <a:p>
            <a:pPr defTabSz="4597400"/>
            <a:endParaRPr lang="en-US" sz="1800" dirty="0"/>
          </a:p>
          <a:p>
            <a:pPr defTabSz="4597400"/>
            <a:r>
              <a:rPr lang="en-US" sz="1800" b="1" dirty="0"/>
              <a:t>Future </a:t>
            </a:r>
            <a:r>
              <a:rPr lang="en-US" sz="1800" b="1" dirty="0" smtClean="0"/>
              <a:t>work</a:t>
            </a:r>
          </a:p>
          <a:p>
            <a:pPr defTabSz="4597400"/>
            <a:endParaRPr lang="en-US" sz="1800" dirty="0"/>
          </a:p>
          <a:p>
            <a:pPr defTabSz="4597400">
              <a:buFont typeface="Arial" charset="0"/>
              <a:buChar char="•"/>
            </a:pPr>
            <a:r>
              <a:rPr lang="en-US" sz="1800" dirty="0"/>
              <a:t> </a:t>
            </a:r>
            <a:r>
              <a:rPr lang="en-US" sz="1800" dirty="0" smtClean="0"/>
              <a:t>Compute the </a:t>
            </a:r>
            <a:r>
              <a:rPr lang="en-US" sz="1800" dirty="0"/>
              <a:t>direct </a:t>
            </a:r>
            <a:r>
              <a:rPr lang="en-US" sz="1800" dirty="0" smtClean="0"/>
              <a:t>and </a:t>
            </a:r>
            <a:r>
              <a:rPr lang="en-US" sz="1800" dirty="0"/>
              <a:t>indirect effect of </a:t>
            </a:r>
            <a:r>
              <a:rPr lang="en-US" sz="1800" dirty="0" err="1"/>
              <a:t>Helmert’s</a:t>
            </a:r>
            <a:r>
              <a:rPr lang="en-US" sz="1800" dirty="0"/>
              <a:t> 2</a:t>
            </a:r>
            <a:r>
              <a:rPr lang="en-US" sz="1800" baseline="30000" dirty="0"/>
              <a:t>nd</a:t>
            </a:r>
            <a:r>
              <a:rPr lang="en-US" sz="1800" dirty="0"/>
              <a:t> condensation represented by the spherical harmonic series and from </a:t>
            </a:r>
            <a:r>
              <a:rPr lang="en-US" sz="1800" dirty="0" smtClean="0"/>
              <a:t>Newton’s </a:t>
            </a:r>
            <a:r>
              <a:rPr lang="en-US" sz="1800" dirty="0"/>
              <a:t>integrals</a:t>
            </a:r>
          </a:p>
          <a:p>
            <a:pPr defTabSz="4597400">
              <a:buFont typeface="Arial" charset="0"/>
              <a:buChar char="•"/>
            </a:pPr>
            <a:r>
              <a:rPr lang="en-US" sz="1800" dirty="0"/>
              <a:t> </a:t>
            </a:r>
            <a:r>
              <a:rPr lang="en-US" sz="1800" dirty="0" smtClean="0"/>
              <a:t>Investigate </a:t>
            </a:r>
            <a:r>
              <a:rPr lang="en-US" sz="1800" dirty="0"/>
              <a:t>the analytical downward continuation error in the use of </a:t>
            </a:r>
            <a:r>
              <a:rPr lang="en-US" sz="1800" dirty="0" smtClean="0"/>
              <a:t>ultra-high </a:t>
            </a:r>
            <a:r>
              <a:rPr lang="en-US" sz="1800" dirty="0"/>
              <a:t>degree and order harmonic series</a:t>
            </a:r>
          </a:p>
          <a:p>
            <a:pPr defTabSz="4597400">
              <a:buFont typeface="Arial" charset="0"/>
              <a:buChar char="•"/>
            </a:pPr>
            <a:r>
              <a:rPr lang="en-US" sz="1800" dirty="0"/>
              <a:t> Explore the possibility to expand the topographic potential to higher degree and order.</a:t>
            </a:r>
          </a:p>
          <a:p>
            <a:pPr defTabSz="4597400"/>
            <a:endParaRPr lang="en-US" sz="1800" dirty="0"/>
          </a:p>
        </p:txBody>
      </p:sp>
      <p:graphicFrame>
        <p:nvGraphicFramePr>
          <p:cNvPr id="1026" name="Object 65"/>
          <p:cNvGraphicFramePr>
            <a:graphicFrameLocks noChangeAspect="1"/>
          </p:cNvGraphicFramePr>
          <p:nvPr/>
        </p:nvGraphicFramePr>
        <p:xfrm>
          <a:off x="20070234" y="15436850"/>
          <a:ext cx="93133" cy="215900"/>
        </p:xfrm>
        <a:graphic>
          <a:graphicData uri="http://schemas.openxmlformats.org/presentationml/2006/ole">
            <p:oleObj spid="_x0000_s1026" name="Equation" r:id="rId6" imgW="114120" imgH="215640" progId="Equation.3">
              <p:embed/>
            </p:oleObj>
          </a:graphicData>
        </a:graphic>
      </p:graphicFrame>
      <p:sp>
        <p:nvSpPr>
          <p:cNvPr id="1049" name="Rectangle 67"/>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50" name="Rectangle 69"/>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51" name="Rectangle 72"/>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52" name="Rectangle 74"/>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53" name="Rectangle 76"/>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54" name="Rectangle 78"/>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55" name="Rectangle 80"/>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56" name="Rectangle 82"/>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57" name="Rectangle 85"/>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58" name="Rectangle 87"/>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59" name="Rectangle 89"/>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60" name="Rectangle 261"/>
          <p:cNvSpPr>
            <a:spLocks noChangeArrowheads="1"/>
          </p:cNvSpPr>
          <p:nvPr/>
        </p:nvSpPr>
        <p:spPr bwMode="auto">
          <a:xfrm>
            <a:off x="0" y="11974280"/>
            <a:ext cx="184731" cy="1492716"/>
          </a:xfrm>
          <a:prstGeom prst="rect">
            <a:avLst/>
          </a:prstGeom>
          <a:noFill/>
          <a:ln w="9525">
            <a:noFill/>
            <a:miter lim="800000"/>
            <a:headEnd/>
            <a:tailEnd/>
          </a:ln>
        </p:spPr>
        <p:txBody>
          <a:bodyPr wrap="none" anchor="ctr">
            <a:spAutoFit/>
          </a:bodyPr>
          <a:lstStyle/>
          <a:p>
            <a:endParaRPr lang="en-US"/>
          </a:p>
        </p:txBody>
      </p:sp>
      <p:sp>
        <p:nvSpPr>
          <p:cNvPr id="1061" name="Rectangle 262"/>
          <p:cNvSpPr>
            <a:spLocks noChangeArrowheads="1"/>
          </p:cNvSpPr>
          <p:nvPr/>
        </p:nvSpPr>
        <p:spPr bwMode="auto">
          <a:xfrm>
            <a:off x="0" y="18180328"/>
            <a:ext cx="184731" cy="369332"/>
          </a:xfrm>
          <a:prstGeom prst="rect">
            <a:avLst/>
          </a:prstGeom>
          <a:noFill/>
          <a:ln w="9525">
            <a:noFill/>
            <a:miter lim="800000"/>
            <a:headEnd/>
            <a:tailEnd/>
          </a:ln>
        </p:spPr>
        <p:txBody>
          <a:bodyPr wrap="none" anchor="ctr">
            <a:spAutoFit/>
          </a:bodyPr>
          <a:lstStyle/>
          <a:p>
            <a:endParaRPr lang="en-US" sz="1800"/>
          </a:p>
        </p:txBody>
      </p:sp>
      <p:sp>
        <p:nvSpPr>
          <p:cNvPr id="1062" name="Text Box 279"/>
          <p:cNvSpPr txBox="1">
            <a:spLocks noChangeArrowheads="1"/>
          </p:cNvSpPr>
          <p:nvPr/>
        </p:nvSpPr>
        <p:spPr bwMode="auto">
          <a:xfrm>
            <a:off x="12976578" y="5486400"/>
            <a:ext cx="26263600" cy="1492250"/>
          </a:xfrm>
          <a:prstGeom prst="rect">
            <a:avLst/>
          </a:prstGeom>
          <a:noFill/>
          <a:ln w="9525">
            <a:noFill/>
            <a:miter lim="800000"/>
            <a:headEnd/>
            <a:tailEnd/>
          </a:ln>
        </p:spPr>
        <p:txBody>
          <a:bodyPr>
            <a:spAutoFit/>
          </a:bodyPr>
          <a:lstStyle/>
          <a:p>
            <a:pPr defTabSz="4597400"/>
            <a:endParaRPr lang="en-US"/>
          </a:p>
        </p:txBody>
      </p:sp>
      <p:graphicFrame>
        <p:nvGraphicFramePr>
          <p:cNvPr id="1027" name="Object 87"/>
          <p:cNvGraphicFramePr>
            <a:graphicFrameLocks noChangeAspect="1"/>
          </p:cNvGraphicFramePr>
          <p:nvPr/>
        </p:nvGraphicFramePr>
        <p:xfrm>
          <a:off x="20075408" y="15449550"/>
          <a:ext cx="82785" cy="190500"/>
        </p:xfrm>
        <a:graphic>
          <a:graphicData uri="http://schemas.openxmlformats.org/presentationml/2006/ole">
            <p:oleObj spid="_x0000_s1027" name="Equation" r:id="rId7" imgW="101520" imgH="190440" progId="Equation.3">
              <p:embed/>
            </p:oleObj>
          </a:graphicData>
        </a:graphic>
      </p:graphicFrame>
      <p:sp>
        <p:nvSpPr>
          <p:cNvPr id="1063" name="Rectangle 89"/>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graphicFrame>
        <p:nvGraphicFramePr>
          <p:cNvPr id="1028" name="Object 90"/>
          <p:cNvGraphicFramePr>
            <a:graphicFrameLocks noChangeAspect="1"/>
          </p:cNvGraphicFramePr>
          <p:nvPr/>
        </p:nvGraphicFramePr>
        <p:xfrm>
          <a:off x="1752600" y="15011400"/>
          <a:ext cx="238007" cy="360363"/>
        </p:xfrm>
        <a:graphic>
          <a:graphicData uri="http://schemas.openxmlformats.org/presentationml/2006/ole">
            <p:oleObj spid="_x0000_s1028" name="Equation" r:id="rId8" imgW="152280" imgH="190440" progId="Equation.3">
              <p:embed/>
            </p:oleObj>
          </a:graphicData>
        </a:graphic>
      </p:graphicFrame>
      <p:sp>
        <p:nvSpPr>
          <p:cNvPr id="1064" name="Rectangle 95"/>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65" name="Rectangle 97"/>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66" name="Rectangle 99"/>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67" name="Rectangle 101"/>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68" name="Rectangle 103"/>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69" name="Rectangle 104"/>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70" name="Rectangle 106"/>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graphicFrame>
        <p:nvGraphicFramePr>
          <p:cNvPr id="1029" name="Object 105"/>
          <p:cNvGraphicFramePr>
            <a:graphicFrameLocks noChangeAspect="1"/>
          </p:cNvGraphicFramePr>
          <p:nvPr/>
        </p:nvGraphicFramePr>
        <p:xfrm>
          <a:off x="2971800" y="12039600"/>
          <a:ext cx="2581863" cy="609600"/>
        </p:xfrm>
        <a:graphic>
          <a:graphicData uri="http://schemas.openxmlformats.org/presentationml/2006/ole">
            <p:oleObj spid="_x0000_s1029" name="Equation" r:id="rId9" imgW="1917360" imgH="368280" progId="Equation.3">
              <p:embed/>
            </p:oleObj>
          </a:graphicData>
        </a:graphic>
      </p:graphicFrame>
      <p:sp>
        <p:nvSpPr>
          <p:cNvPr id="1071" name="Rectangle 107"/>
          <p:cNvSpPr>
            <a:spLocks noChangeArrowheads="1"/>
          </p:cNvSpPr>
          <p:nvPr/>
        </p:nvSpPr>
        <p:spPr bwMode="auto">
          <a:xfrm>
            <a:off x="0" y="-374883"/>
            <a:ext cx="184731" cy="1492716"/>
          </a:xfrm>
          <a:prstGeom prst="rect">
            <a:avLst/>
          </a:prstGeom>
          <a:noFill/>
          <a:ln w="9525">
            <a:noFill/>
            <a:miter lim="800000"/>
            <a:headEnd/>
            <a:tailEnd/>
          </a:ln>
        </p:spPr>
        <p:txBody>
          <a:bodyPr wrap="none" anchor="ctr">
            <a:spAutoFit/>
          </a:bodyPr>
          <a:lstStyle/>
          <a:p>
            <a:endParaRPr lang="en-US"/>
          </a:p>
        </p:txBody>
      </p:sp>
      <p:sp>
        <p:nvSpPr>
          <p:cNvPr id="1072" name="Rectangle 109"/>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073" name="Rectangle 111"/>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graphicFrame>
        <p:nvGraphicFramePr>
          <p:cNvPr id="1030" name="Object 110"/>
          <p:cNvGraphicFramePr>
            <a:graphicFrameLocks noChangeAspect="1"/>
          </p:cNvGraphicFramePr>
          <p:nvPr/>
        </p:nvGraphicFramePr>
        <p:xfrm>
          <a:off x="2971800" y="12954000"/>
          <a:ext cx="2111022" cy="681038"/>
        </p:xfrm>
        <a:graphic>
          <a:graphicData uri="http://schemas.openxmlformats.org/presentationml/2006/ole">
            <p:oleObj spid="_x0000_s1030" name="Equation" r:id="rId10" imgW="1714500" imgH="444500" progId="Equation.3">
              <p:embed/>
            </p:oleObj>
          </a:graphicData>
        </a:graphic>
      </p:graphicFrame>
      <p:graphicFrame>
        <p:nvGraphicFramePr>
          <p:cNvPr id="1031" name="Object 112"/>
          <p:cNvGraphicFramePr>
            <a:graphicFrameLocks noChangeAspect="1"/>
          </p:cNvGraphicFramePr>
          <p:nvPr/>
        </p:nvGraphicFramePr>
        <p:xfrm>
          <a:off x="2978150" y="14066838"/>
          <a:ext cx="2535238" cy="581025"/>
        </p:xfrm>
        <a:graphic>
          <a:graphicData uri="http://schemas.openxmlformats.org/presentationml/2006/ole">
            <p:oleObj spid="_x0000_s1031" name="Equation" r:id="rId11" imgW="2108160" imgH="393480" progId="Equation.3">
              <p:embed/>
            </p:oleObj>
          </a:graphicData>
        </a:graphic>
      </p:graphicFrame>
      <p:sp>
        <p:nvSpPr>
          <p:cNvPr id="1074" name="Rectangle 114"/>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graphicFrame>
        <p:nvGraphicFramePr>
          <p:cNvPr id="1032" name="Object 113"/>
          <p:cNvGraphicFramePr>
            <a:graphicFrameLocks noChangeAspect="1"/>
          </p:cNvGraphicFramePr>
          <p:nvPr/>
        </p:nvGraphicFramePr>
        <p:xfrm>
          <a:off x="0" y="0"/>
          <a:ext cx="116417" cy="190500"/>
        </p:xfrm>
        <a:graphic>
          <a:graphicData uri="http://schemas.openxmlformats.org/presentationml/2006/ole">
            <p:oleObj spid="_x0000_s1032" name="Equation" r:id="rId12" imgW="139639" imgH="190417" progId="Equation.3">
              <p:embed/>
            </p:oleObj>
          </a:graphicData>
        </a:graphic>
      </p:graphicFrame>
      <p:graphicFrame>
        <p:nvGraphicFramePr>
          <p:cNvPr id="1033" name="Object 115"/>
          <p:cNvGraphicFramePr>
            <a:graphicFrameLocks noChangeAspect="1"/>
          </p:cNvGraphicFramePr>
          <p:nvPr/>
        </p:nvGraphicFramePr>
        <p:xfrm>
          <a:off x="1752600" y="15621000"/>
          <a:ext cx="170744" cy="360363"/>
        </p:xfrm>
        <a:graphic>
          <a:graphicData uri="http://schemas.openxmlformats.org/presentationml/2006/ole">
            <p:oleObj spid="_x0000_s1033" name="Equation" r:id="rId13" imgW="139680" imgH="190440" progId="Equation.3">
              <p:embed/>
            </p:oleObj>
          </a:graphicData>
        </a:graphic>
      </p:graphicFrame>
      <p:sp>
        <p:nvSpPr>
          <p:cNvPr id="1075" name="Rectangle 117"/>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graphicFrame>
        <p:nvGraphicFramePr>
          <p:cNvPr id="1034" name="Object 116"/>
          <p:cNvGraphicFramePr>
            <a:graphicFrameLocks noChangeAspect="1"/>
          </p:cNvGraphicFramePr>
          <p:nvPr/>
        </p:nvGraphicFramePr>
        <p:xfrm>
          <a:off x="1752600" y="16764000"/>
          <a:ext cx="199202" cy="304800"/>
        </p:xfrm>
        <a:graphic>
          <a:graphicData uri="http://schemas.openxmlformats.org/presentationml/2006/ole">
            <p:oleObj spid="_x0000_s1034" name="Equation" r:id="rId14" imgW="139639" imgH="152334" progId="Equation.3">
              <p:embed/>
            </p:oleObj>
          </a:graphicData>
        </a:graphic>
      </p:graphicFrame>
      <p:graphicFrame>
        <p:nvGraphicFramePr>
          <p:cNvPr id="98" name="Table 97"/>
          <p:cNvGraphicFramePr>
            <a:graphicFrameLocks noGrp="1"/>
          </p:cNvGraphicFramePr>
          <p:nvPr/>
        </p:nvGraphicFramePr>
        <p:xfrm>
          <a:off x="2607734" y="23681261"/>
          <a:ext cx="4284133" cy="1854200"/>
        </p:xfrm>
        <a:graphic>
          <a:graphicData uri="http://schemas.openxmlformats.org/drawingml/2006/table">
            <a:tbl>
              <a:tblPr firstRow="1" bandRow="1">
                <a:tableStyleId>{5C22544A-7EE6-4342-B048-85BDC9FD1C3A}</a:tableStyleId>
              </a:tblPr>
              <a:tblGrid>
                <a:gridCol w="2173111"/>
                <a:gridCol w="2111022"/>
              </a:tblGrid>
              <a:tr h="370840">
                <a:tc>
                  <a:txBody>
                    <a:bodyPr/>
                    <a:lstStyle/>
                    <a:p>
                      <a:r>
                        <a:rPr lang="en-US" dirty="0" smtClean="0">
                          <a:solidFill>
                            <a:srgbClr val="002060"/>
                          </a:solidFill>
                        </a:rPr>
                        <a:t>No.</a:t>
                      </a:r>
                      <a:endParaRPr lang="en-US" dirty="0">
                        <a:solidFill>
                          <a:srgbClr val="002060"/>
                        </a:solidFill>
                      </a:endParaRPr>
                    </a:p>
                  </a:txBody>
                  <a:tcPr marL="74507" marR="745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2060"/>
                          </a:solidFill>
                        </a:rPr>
                        <a:t>233280000</a:t>
                      </a:r>
                    </a:p>
                  </a:txBody>
                  <a:tcPr marL="74507" marR="74507"/>
                </a:tc>
              </a:tr>
              <a:tr h="370840">
                <a:tc>
                  <a:txBody>
                    <a:bodyPr/>
                    <a:lstStyle/>
                    <a:p>
                      <a:r>
                        <a:rPr lang="en-US" dirty="0" smtClean="0"/>
                        <a:t>Mean</a:t>
                      </a:r>
                      <a:endParaRPr lang="en-US" dirty="0"/>
                    </a:p>
                  </a:txBody>
                  <a:tcPr marL="74507" marR="74507"/>
                </a:tc>
                <a:tc>
                  <a:txBody>
                    <a:bodyPr/>
                    <a:lstStyle/>
                    <a:p>
                      <a:r>
                        <a:rPr lang="en-US" dirty="0" smtClean="0"/>
                        <a:t>376</a:t>
                      </a:r>
                      <a:endParaRPr lang="en-US" dirty="0"/>
                    </a:p>
                  </a:txBody>
                  <a:tcPr marL="74507" marR="74507"/>
                </a:tc>
              </a:tr>
              <a:tr h="370840">
                <a:tc>
                  <a:txBody>
                    <a:bodyPr/>
                    <a:lstStyle/>
                    <a:p>
                      <a:r>
                        <a:rPr lang="en-US" dirty="0" smtClean="0"/>
                        <a:t>RMS</a:t>
                      </a:r>
                      <a:endParaRPr lang="en-US" dirty="0"/>
                    </a:p>
                  </a:txBody>
                  <a:tcPr marL="74507" marR="74507"/>
                </a:tc>
                <a:tc>
                  <a:txBody>
                    <a:bodyPr/>
                    <a:lstStyle/>
                    <a:p>
                      <a:r>
                        <a:rPr lang="en-US" dirty="0" smtClean="0"/>
                        <a:t>933</a:t>
                      </a:r>
                      <a:endParaRPr lang="en-US" dirty="0"/>
                    </a:p>
                  </a:txBody>
                  <a:tcPr marL="74507" marR="74507"/>
                </a:tc>
              </a:tr>
              <a:tr h="370840">
                <a:tc>
                  <a:txBody>
                    <a:bodyPr/>
                    <a:lstStyle/>
                    <a:p>
                      <a:r>
                        <a:rPr lang="en-US" dirty="0" smtClean="0"/>
                        <a:t>Min</a:t>
                      </a:r>
                      <a:endParaRPr lang="en-US" dirty="0"/>
                    </a:p>
                  </a:txBody>
                  <a:tcPr marL="74507" marR="74507"/>
                </a:tc>
                <a:tc>
                  <a:txBody>
                    <a:bodyPr/>
                    <a:lstStyle/>
                    <a:p>
                      <a:r>
                        <a:rPr lang="en-US" dirty="0" smtClean="0"/>
                        <a:t>-416</a:t>
                      </a:r>
                      <a:endParaRPr lang="en-US" dirty="0"/>
                    </a:p>
                  </a:txBody>
                  <a:tcPr marL="74507" marR="74507"/>
                </a:tc>
              </a:tr>
              <a:tr h="370840">
                <a:tc>
                  <a:txBody>
                    <a:bodyPr/>
                    <a:lstStyle/>
                    <a:p>
                      <a:r>
                        <a:rPr lang="en-US" dirty="0" smtClean="0"/>
                        <a:t>Max</a:t>
                      </a:r>
                      <a:endParaRPr lang="en-US" dirty="0"/>
                    </a:p>
                  </a:txBody>
                  <a:tcPr marL="74507" marR="74507"/>
                </a:tc>
                <a:tc>
                  <a:txBody>
                    <a:bodyPr/>
                    <a:lstStyle/>
                    <a:p>
                      <a:r>
                        <a:rPr lang="en-US" dirty="0" smtClean="0"/>
                        <a:t>8550</a:t>
                      </a:r>
                      <a:endParaRPr lang="en-US" dirty="0"/>
                    </a:p>
                  </a:txBody>
                  <a:tcPr marL="74507" marR="74507"/>
                </a:tc>
              </a:tr>
            </a:tbl>
          </a:graphicData>
        </a:graphic>
      </p:graphicFrame>
      <p:graphicFrame>
        <p:nvGraphicFramePr>
          <p:cNvPr id="100" name="Table 99"/>
          <p:cNvGraphicFramePr>
            <a:graphicFrameLocks noGrp="1"/>
          </p:cNvGraphicFramePr>
          <p:nvPr/>
        </p:nvGraphicFramePr>
        <p:xfrm>
          <a:off x="1676400" y="28070175"/>
          <a:ext cx="7947377" cy="1114425"/>
        </p:xfrm>
        <a:graphic>
          <a:graphicData uri="http://schemas.openxmlformats.org/drawingml/2006/table">
            <a:tbl>
              <a:tblPr/>
              <a:tblGrid>
                <a:gridCol w="3228622"/>
                <a:gridCol w="1676400"/>
                <a:gridCol w="1490133"/>
                <a:gridCol w="1552222"/>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Times New Roman" pitchFamily="18" charset="0"/>
                        <a:ea typeface="宋体" pitchFamily="2" charset="-122"/>
                      </a:endParaRPr>
                    </a:p>
                  </a:txBody>
                  <a:tcPr marL="55880" marR="558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228600" algn="dec"/>
                        </a:tabLst>
                      </a:pPr>
                      <a:r>
                        <a:rPr kumimoji="0" lang="en-US" sz="1800" b="1" i="0" u="none" strike="noStrike" cap="none" normalizeH="0" baseline="0" dirty="0" err="1" smtClean="0">
                          <a:ln>
                            <a:noFill/>
                          </a:ln>
                          <a:solidFill>
                            <a:srgbClr val="002060"/>
                          </a:solidFill>
                          <a:effectLst/>
                          <a:latin typeface="Calibri" pitchFamily="34" charset="0"/>
                          <a:cs typeface="Times New Roman" pitchFamily="18" charset="0"/>
                        </a:rPr>
                        <a:t>n</a:t>
                      </a:r>
                      <a:r>
                        <a:rPr kumimoji="0" lang="en-US" sz="1800" b="1" i="0" u="none" strike="noStrike" cap="none" normalizeH="0" baseline="0" dirty="0" smtClean="0">
                          <a:ln>
                            <a:noFill/>
                          </a:ln>
                          <a:solidFill>
                            <a:srgbClr val="002060"/>
                          </a:solidFill>
                          <a:effectLst/>
                          <a:latin typeface="Calibri" pitchFamily="34" charset="0"/>
                          <a:cs typeface="Times New Roman" pitchFamily="18" charset="0"/>
                        </a:rPr>
                        <a:t>=2-360</a:t>
                      </a:r>
                    </a:p>
                  </a:txBody>
                  <a:tcPr marL="55880" marR="558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228600" algn="dec"/>
                        </a:tabLst>
                      </a:pPr>
                      <a:r>
                        <a:rPr kumimoji="0" lang="en-US" sz="1800" b="1" i="0" u="none" strike="noStrike" cap="none" normalizeH="0" baseline="0" dirty="0" err="1" smtClean="0">
                          <a:ln>
                            <a:noFill/>
                          </a:ln>
                          <a:solidFill>
                            <a:srgbClr val="002060"/>
                          </a:solidFill>
                          <a:effectLst/>
                          <a:latin typeface="Calibri" pitchFamily="34" charset="0"/>
                          <a:cs typeface="Times New Roman" pitchFamily="18" charset="0"/>
                        </a:rPr>
                        <a:t>n</a:t>
                      </a:r>
                      <a:r>
                        <a:rPr kumimoji="0" lang="en-US" sz="1800" b="1" i="0" u="none" strike="noStrike" cap="none" normalizeH="0" baseline="0" dirty="0" smtClean="0">
                          <a:ln>
                            <a:noFill/>
                          </a:ln>
                          <a:solidFill>
                            <a:srgbClr val="002060"/>
                          </a:solidFill>
                          <a:effectLst/>
                          <a:latin typeface="Calibri" pitchFamily="34" charset="0"/>
                          <a:cs typeface="Times New Roman" pitchFamily="18" charset="0"/>
                        </a:rPr>
                        <a:t>=361-2700</a:t>
                      </a:r>
                    </a:p>
                  </a:txBody>
                  <a:tcPr marL="55880" marR="558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228600" algn="dec"/>
                        </a:tabLst>
                      </a:pPr>
                      <a:r>
                        <a:rPr kumimoji="0" lang="en-US" sz="1800" b="1" i="0" u="none" strike="noStrike" cap="none" normalizeH="0" baseline="0" dirty="0" err="1" smtClean="0">
                          <a:ln>
                            <a:noFill/>
                          </a:ln>
                          <a:solidFill>
                            <a:srgbClr val="002060"/>
                          </a:solidFill>
                          <a:effectLst/>
                          <a:latin typeface="Calibri" pitchFamily="34" charset="0"/>
                          <a:cs typeface="Times New Roman" pitchFamily="18" charset="0"/>
                        </a:rPr>
                        <a:t>n</a:t>
                      </a:r>
                      <a:r>
                        <a:rPr kumimoji="0" lang="en-US" sz="1800" b="1" i="0" u="none" strike="noStrike" cap="none" normalizeH="0" baseline="0" dirty="0" smtClean="0">
                          <a:ln>
                            <a:noFill/>
                          </a:ln>
                          <a:solidFill>
                            <a:srgbClr val="002060"/>
                          </a:solidFill>
                          <a:effectLst/>
                          <a:latin typeface="Calibri" pitchFamily="34" charset="0"/>
                          <a:cs typeface="Times New Roman" pitchFamily="18" charset="0"/>
                        </a:rPr>
                        <a:t>=2-2700</a:t>
                      </a:r>
                    </a:p>
                  </a:txBody>
                  <a:tcPr marL="55880" marR="558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Exterior</a:t>
                      </a:r>
                    </a:p>
                  </a:txBody>
                  <a:tcPr marL="74507" marR="745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75.964</a:t>
                      </a:r>
                    </a:p>
                  </a:txBody>
                  <a:tcPr marL="74507" marR="745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0.114</a:t>
                      </a:r>
                    </a:p>
                  </a:txBody>
                  <a:tcPr marL="74507" marR="745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75.964</a:t>
                      </a:r>
                    </a:p>
                  </a:txBody>
                  <a:tcPr marL="74507" marR="745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Interior</a:t>
                      </a:r>
                    </a:p>
                  </a:txBody>
                  <a:tcPr marL="74507" marR="745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75.927</a:t>
                      </a:r>
                    </a:p>
                  </a:txBody>
                  <a:tcPr marL="74507" marR="745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0.096</a:t>
                      </a:r>
                    </a:p>
                  </a:txBody>
                  <a:tcPr marL="74507" marR="745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75.927</a:t>
                      </a:r>
                    </a:p>
                  </a:txBody>
                  <a:tcPr marL="74507" marR="745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graphicFrame>
        <p:nvGraphicFramePr>
          <p:cNvPr id="1035" name="Object 118"/>
          <p:cNvGraphicFramePr>
            <a:graphicFrameLocks noChangeAspect="1"/>
          </p:cNvGraphicFramePr>
          <p:nvPr/>
        </p:nvGraphicFramePr>
        <p:xfrm>
          <a:off x="2895600" y="17830800"/>
          <a:ext cx="2696987" cy="636588"/>
        </p:xfrm>
        <a:graphic>
          <a:graphicData uri="http://schemas.openxmlformats.org/presentationml/2006/ole">
            <p:oleObj spid="_x0000_s1035" name="Equation" r:id="rId15" imgW="1917360" imgH="368280" progId="Equation.3">
              <p:embed/>
            </p:oleObj>
          </a:graphicData>
        </a:graphic>
      </p:graphicFrame>
      <p:graphicFrame>
        <p:nvGraphicFramePr>
          <p:cNvPr id="1036" name="Object 119"/>
          <p:cNvGraphicFramePr>
            <a:graphicFrameLocks noChangeAspect="1"/>
          </p:cNvGraphicFramePr>
          <p:nvPr/>
        </p:nvGraphicFramePr>
        <p:xfrm>
          <a:off x="2971800" y="18745200"/>
          <a:ext cx="2111022" cy="681038"/>
        </p:xfrm>
        <a:graphic>
          <a:graphicData uri="http://schemas.openxmlformats.org/presentationml/2006/ole">
            <p:oleObj spid="_x0000_s1036" name="Equation" r:id="rId16" imgW="1714320" imgH="444240" progId="Equation.3">
              <p:embed/>
            </p:oleObj>
          </a:graphicData>
        </a:graphic>
      </p:graphicFrame>
      <p:sp>
        <p:nvSpPr>
          <p:cNvPr id="1118" name="Rectangle 122"/>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graphicFrame>
        <p:nvGraphicFramePr>
          <p:cNvPr id="1037" name="Object 121"/>
          <p:cNvGraphicFramePr>
            <a:graphicFrameLocks noChangeAspect="1"/>
          </p:cNvGraphicFramePr>
          <p:nvPr/>
        </p:nvGraphicFramePr>
        <p:xfrm>
          <a:off x="2895600" y="19812000"/>
          <a:ext cx="4053887" cy="908050"/>
        </p:xfrm>
        <a:graphic>
          <a:graphicData uri="http://schemas.openxmlformats.org/presentationml/2006/ole">
            <p:oleObj spid="_x0000_s1037" name="Equation" r:id="rId17" imgW="3213000" imgH="596880" progId="Equation.3">
              <p:embed/>
            </p:oleObj>
          </a:graphicData>
        </a:graphic>
      </p:graphicFrame>
      <p:pic>
        <p:nvPicPr>
          <p:cNvPr id="1119" name="Picture 101" descr="Zeta.Tnm_e.RAW.v040410.4x4.pt.jpg"/>
          <p:cNvPicPr>
            <a:picLocks noChangeAspect="1"/>
          </p:cNvPicPr>
          <p:nvPr/>
        </p:nvPicPr>
        <p:blipFill>
          <a:blip r:embed="rId18" cstate="print"/>
          <a:srcRect/>
          <a:stretch>
            <a:fillRect/>
          </a:stretch>
        </p:blipFill>
        <p:spPr bwMode="auto">
          <a:xfrm>
            <a:off x="12355689" y="6019800"/>
            <a:ext cx="7062611" cy="5943600"/>
          </a:xfrm>
          <a:prstGeom prst="rect">
            <a:avLst/>
          </a:prstGeom>
          <a:noFill/>
          <a:ln w="9525">
            <a:noFill/>
            <a:miter lim="800000"/>
            <a:headEnd/>
            <a:tailEnd/>
          </a:ln>
        </p:spPr>
      </p:pic>
      <p:pic>
        <p:nvPicPr>
          <p:cNvPr id="1138" name="Picture 110" descr="Degvar_dgSTK_Tnm_e-EGM2008.v030810.jpg"/>
          <p:cNvPicPr>
            <a:picLocks noChangeAspect="1"/>
          </p:cNvPicPr>
          <p:nvPr/>
        </p:nvPicPr>
        <p:blipFill>
          <a:blip r:embed="rId19" cstate="print"/>
          <a:srcRect/>
          <a:stretch>
            <a:fillRect/>
          </a:stretch>
        </p:blipFill>
        <p:spPr bwMode="auto">
          <a:xfrm>
            <a:off x="13349111" y="15087600"/>
            <a:ext cx="5712178" cy="5094288"/>
          </a:xfrm>
          <a:prstGeom prst="rect">
            <a:avLst/>
          </a:prstGeom>
          <a:noFill/>
          <a:ln w="9525">
            <a:noFill/>
            <a:miter lim="800000"/>
            <a:headEnd/>
            <a:tailEnd/>
          </a:ln>
        </p:spPr>
      </p:pic>
      <p:sp>
        <p:nvSpPr>
          <p:cNvPr id="1139" name="Rectangle 123"/>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140" name="Rectangle 125"/>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sp>
        <p:nvSpPr>
          <p:cNvPr id="1141" name="Rectangle 131"/>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graphicFrame>
        <p:nvGraphicFramePr>
          <p:cNvPr id="1038" name="Object 130"/>
          <p:cNvGraphicFramePr>
            <a:graphicFrameLocks noChangeAspect="1"/>
          </p:cNvGraphicFramePr>
          <p:nvPr/>
        </p:nvGraphicFramePr>
        <p:xfrm>
          <a:off x="13087350" y="22021800"/>
          <a:ext cx="2135188" cy="1295400"/>
        </p:xfrm>
        <a:graphic>
          <a:graphicData uri="http://schemas.openxmlformats.org/presentationml/2006/ole">
            <p:oleObj spid="_x0000_s1038" name="Equation" r:id="rId20" imgW="1409400" imgH="698400" progId="Equation.3">
              <p:embed/>
            </p:oleObj>
          </a:graphicData>
        </a:graphic>
      </p:graphicFrame>
      <p:sp>
        <p:nvSpPr>
          <p:cNvPr id="1142" name="Rectangle 133"/>
          <p:cNvSpPr>
            <a:spLocks noChangeArrowheads="1"/>
          </p:cNvSpPr>
          <p:nvPr/>
        </p:nvSpPr>
        <p:spPr bwMode="auto">
          <a:xfrm>
            <a:off x="0" y="-746358"/>
            <a:ext cx="184731" cy="1492716"/>
          </a:xfrm>
          <a:prstGeom prst="rect">
            <a:avLst/>
          </a:prstGeom>
          <a:noFill/>
          <a:ln w="9525">
            <a:noFill/>
            <a:miter lim="800000"/>
            <a:headEnd/>
            <a:tailEnd/>
          </a:ln>
        </p:spPr>
        <p:txBody>
          <a:bodyPr wrap="none" anchor="ctr">
            <a:spAutoFit/>
          </a:bodyPr>
          <a:lstStyle/>
          <a:p>
            <a:endParaRPr lang="en-US"/>
          </a:p>
        </p:txBody>
      </p:sp>
      <p:graphicFrame>
        <p:nvGraphicFramePr>
          <p:cNvPr id="1039" name="Object 132"/>
          <p:cNvGraphicFramePr>
            <a:graphicFrameLocks noChangeAspect="1"/>
          </p:cNvGraphicFramePr>
          <p:nvPr/>
        </p:nvGraphicFramePr>
        <p:xfrm>
          <a:off x="16459199" y="22021800"/>
          <a:ext cx="3481753" cy="2514600"/>
        </p:xfrm>
        <a:graphic>
          <a:graphicData uri="http://schemas.openxmlformats.org/presentationml/2006/ole">
            <p:oleObj spid="_x0000_s1039" name="Equation" r:id="rId21" imgW="2476440" imgH="1625400" progId="Equation.3">
              <p:embed/>
            </p:oleObj>
          </a:graphicData>
        </a:graphic>
      </p:graphicFrame>
      <p:pic>
        <p:nvPicPr>
          <p:cNvPr id="1143" name="Picture 64" descr="SRTM_1x1_H+Negm96_ALL_v060910a.jpg"/>
          <p:cNvPicPr>
            <a:picLocks noChangeAspect="1"/>
          </p:cNvPicPr>
          <p:nvPr/>
        </p:nvPicPr>
        <p:blipFill>
          <a:blip r:embed="rId22" cstate="print"/>
          <a:srcRect/>
          <a:stretch>
            <a:fillRect/>
          </a:stretch>
        </p:blipFill>
        <p:spPr bwMode="auto">
          <a:xfrm>
            <a:off x="20726400" y="23545800"/>
            <a:ext cx="6333067" cy="5278438"/>
          </a:xfrm>
          <a:prstGeom prst="rect">
            <a:avLst/>
          </a:prstGeom>
          <a:noFill/>
          <a:ln w="9525">
            <a:noFill/>
            <a:miter lim="800000"/>
            <a:headEnd/>
            <a:tailEnd/>
          </a:ln>
        </p:spPr>
      </p:pic>
      <p:pic>
        <p:nvPicPr>
          <p:cNvPr id="1144" name="Picture 68" descr="MISC.Tnm051710-N061410.AFRIC.jpg"/>
          <p:cNvPicPr>
            <a:picLocks noChangeAspect="1"/>
          </p:cNvPicPr>
          <p:nvPr/>
        </p:nvPicPr>
        <p:blipFill>
          <a:blip r:embed="rId23" cstate="print"/>
          <a:srcRect/>
          <a:stretch>
            <a:fillRect/>
          </a:stretch>
        </p:blipFill>
        <p:spPr bwMode="auto">
          <a:xfrm>
            <a:off x="28374622" y="6248401"/>
            <a:ext cx="5215467" cy="4860925"/>
          </a:xfrm>
          <a:prstGeom prst="rect">
            <a:avLst/>
          </a:prstGeom>
          <a:noFill/>
          <a:ln w="9525">
            <a:noFill/>
            <a:miter lim="800000"/>
            <a:headEnd/>
            <a:tailEnd/>
          </a:ln>
        </p:spPr>
      </p:pic>
      <p:pic>
        <p:nvPicPr>
          <p:cNvPr id="1145" name="Picture 69" descr="MISC.Tnm051710-N061410.ANDES.jpg"/>
          <p:cNvPicPr>
            <a:picLocks noChangeAspect="1"/>
          </p:cNvPicPr>
          <p:nvPr/>
        </p:nvPicPr>
        <p:blipFill>
          <a:blip r:embed="rId24" cstate="print"/>
          <a:srcRect/>
          <a:stretch>
            <a:fillRect/>
          </a:stretch>
        </p:blipFill>
        <p:spPr bwMode="auto">
          <a:xfrm>
            <a:off x="34086800" y="6172201"/>
            <a:ext cx="5230989" cy="4937125"/>
          </a:xfrm>
          <a:prstGeom prst="rect">
            <a:avLst/>
          </a:prstGeom>
          <a:noFill/>
          <a:ln w="9525">
            <a:noFill/>
            <a:miter lim="800000"/>
            <a:headEnd/>
            <a:tailEnd/>
          </a:ln>
        </p:spPr>
      </p:pic>
      <p:pic>
        <p:nvPicPr>
          <p:cNvPr id="1146" name="Picture 70" descr="MISC.Tnm051710-N061410.GREEN.jpg"/>
          <p:cNvPicPr>
            <a:picLocks noChangeAspect="1"/>
          </p:cNvPicPr>
          <p:nvPr/>
        </p:nvPicPr>
        <p:blipFill>
          <a:blip r:embed="rId25" cstate="print"/>
          <a:srcRect/>
          <a:stretch>
            <a:fillRect/>
          </a:stretch>
        </p:blipFill>
        <p:spPr bwMode="auto">
          <a:xfrm>
            <a:off x="28622978" y="12573001"/>
            <a:ext cx="5215467" cy="4860925"/>
          </a:xfrm>
          <a:prstGeom prst="rect">
            <a:avLst/>
          </a:prstGeom>
          <a:noFill/>
          <a:ln w="9525">
            <a:noFill/>
            <a:miter lim="800000"/>
            <a:headEnd/>
            <a:tailEnd/>
          </a:ln>
        </p:spPr>
      </p:pic>
      <p:pic>
        <p:nvPicPr>
          <p:cNvPr id="1147" name="Picture 71" descr="MISC.Tnm051710-N061410.HIM.jpg"/>
          <p:cNvPicPr>
            <a:picLocks noChangeAspect="1"/>
          </p:cNvPicPr>
          <p:nvPr/>
        </p:nvPicPr>
        <p:blipFill>
          <a:blip r:embed="rId26" cstate="print"/>
          <a:srcRect/>
          <a:stretch>
            <a:fillRect/>
          </a:stretch>
        </p:blipFill>
        <p:spPr bwMode="auto">
          <a:xfrm>
            <a:off x="34024711" y="12725400"/>
            <a:ext cx="5215467" cy="4876800"/>
          </a:xfrm>
          <a:prstGeom prst="rect">
            <a:avLst/>
          </a:prstGeom>
          <a:noFill/>
          <a:ln w="9525">
            <a:noFill/>
            <a:miter lim="800000"/>
            <a:headEnd/>
            <a:tailEnd/>
          </a:ln>
        </p:spPr>
      </p:pic>
      <p:pic>
        <p:nvPicPr>
          <p:cNvPr id="1148" name="Picture 72" descr="MISC.Tnm051710-N061410.ROCK.jpg"/>
          <p:cNvPicPr>
            <a:picLocks noChangeAspect="1"/>
          </p:cNvPicPr>
          <p:nvPr/>
        </p:nvPicPr>
        <p:blipFill>
          <a:blip r:embed="rId27" cstate="print"/>
          <a:srcRect/>
          <a:stretch>
            <a:fillRect/>
          </a:stretch>
        </p:blipFill>
        <p:spPr bwMode="auto">
          <a:xfrm>
            <a:off x="31230711" y="18364200"/>
            <a:ext cx="5215467" cy="4870450"/>
          </a:xfrm>
          <a:prstGeom prst="rect">
            <a:avLst/>
          </a:prstGeom>
          <a:noFill/>
          <a:ln w="9525">
            <a:noFill/>
            <a:miter lim="800000"/>
            <a:headEnd/>
            <a:tailEnd/>
          </a:ln>
        </p:spPr>
      </p:pic>
      <p:pic>
        <p:nvPicPr>
          <p:cNvPr id="69" name="Picture 68" descr="MISC.Tnm051710-EGM2008.ANDES.jpg"/>
          <p:cNvPicPr>
            <a:picLocks noChangeAspect="1"/>
          </p:cNvPicPr>
          <p:nvPr/>
        </p:nvPicPr>
        <p:blipFill>
          <a:blip r:embed="rId28" cstate="print"/>
          <a:stretch>
            <a:fillRect/>
          </a:stretch>
        </p:blipFill>
        <p:spPr>
          <a:xfrm>
            <a:off x="20489334" y="14630401"/>
            <a:ext cx="6457244" cy="5906499"/>
          </a:xfrm>
          <a:prstGeom prst="rect">
            <a:avLst/>
          </a:prstGeom>
        </p:spPr>
      </p:pic>
      <p:pic>
        <p:nvPicPr>
          <p:cNvPr id="70" name="Picture 69" descr="Zeta00.Tnm_i.a=wgs84.s0-2700.4x4.pt.jpg"/>
          <p:cNvPicPr>
            <a:picLocks/>
          </p:cNvPicPr>
          <p:nvPr/>
        </p:nvPicPr>
        <p:blipFill>
          <a:blip r:embed="rId29" cstate="print"/>
          <a:stretch>
            <a:fillRect/>
          </a:stretch>
        </p:blipFill>
        <p:spPr>
          <a:xfrm>
            <a:off x="20942400" y="6019800"/>
            <a:ext cx="7063200" cy="5943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97400" rtl="0" eaLnBrk="1" fontAlgn="base" latinLnBrk="0" hangingPunct="1">
          <a:lnSpc>
            <a:spcPct val="100000"/>
          </a:lnSpc>
          <a:spcBef>
            <a:spcPct val="0"/>
          </a:spcBef>
          <a:spcAft>
            <a:spcPct val="0"/>
          </a:spcAft>
          <a:buClrTx/>
          <a:buSzTx/>
          <a:buFontTx/>
          <a:buNone/>
          <a:tabLst/>
          <a:defRPr kumimoji="0" lang="en-US" sz="9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97400" rtl="0" eaLnBrk="1" fontAlgn="base" latinLnBrk="0" hangingPunct="1">
          <a:lnSpc>
            <a:spcPct val="100000"/>
          </a:lnSpc>
          <a:spcBef>
            <a:spcPct val="0"/>
          </a:spcBef>
          <a:spcAft>
            <a:spcPct val="0"/>
          </a:spcAft>
          <a:buClrTx/>
          <a:buSzTx/>
          <a:buFontTx/>
          <a:buNone/>
          <a:tabLst/>
          <a:defRPr kumimoji="0" lang="en-US" sz="9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21267</TotalTime>
  <Words>593</Words>
  <Application>Microsoft Office PowerPoint</Application>
  <PresentationFormat>Custom</PresentationFormat>
  <Paragraphs>181</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Default Design</vt:lpstr>
      <vt:lpstr>Equation</vt:lpstr>
      <vt:lpstr>Microsoft Equation 3.0</vt:lpstr>
      <vt:lpstr>A Comparison of topographic effect by Newton’s integral and high degree spherical harmonic expansion – Preliminary Results YM Wang, S. Holmes, J Saleh, XP Li and D Roman, National Geodetic Survey June 22 -25 WPGM 2010  Taipei, Taiwan</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Dan.Roman</dc:creator>
  <cp:lastModifiedBy>yan.wang</cp:lastModifiedBy>
  <cp:revision>1817</cp:revision>
  <dcterms:created xsi:type="dcterms:W3CDTF">2010-06-17T15:52:48Z</dcterms:created>
  <dcterms:modified xsi:type="dcterms:W3CDTF">2010-06-17T19:03:14Z</dcterms:modified>
</cp:coreProperties>
</file>