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49377600"/>
  <p:notesSz cx="32100838" cy="48560038"/>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660"/>
  </p:normalViewPr>
  <p:slideViewPr>
    <p:cSldViewPr snapToGrid="0">
      <p:cViewPr>
        <p:scale>
          <a:sx n="50" d="100"/>
          <a:sy n="50" d="100"/>
        </p:scale>
        <p:origin x="-144" y="6918"/>
      </p:cViewPr>
      <p:guideLst>
        <p:guide orient="horz" pos="15552"/>
        <p:guide pos="103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8081014"/>
            <a:ext cx="27980640" cy="17190720"/>
          </a:xfrm>
        </p:spPr>
        <p:txBody>
          <a:bodyPr anchor="b"/>
          <a:lstStyle>
            <a:lvl1pPr algn="ctr">
              <a:defRPr sz="21600"/>
            </a:lvl1pPr>
          </a:lstStyle>
          <a:p>
            <a:r>
              <a:rPr lang="en-US" smtClean="0"/>
              <a:t>Click to edit Master title style</a:t>
            </a:r>
            <a:endParaRPr lang="en-US" dirty="0"/>
          </a:p>
        </p:txBody>
      </p:sp>
      <p:sp>
        <p:nvSpPr>
          <p:cNvPr id="3" name="Subtitle 2"/>
          <p:cNvSpPr>
            <a:spLocks noGrp="1"/>
          </p:cNvSpPr>
          <p:nvPr>
            <p:ph type="subTitle" idx="1"/>
          </p:nvPr>
        </p:nvSpPr>
        <p:spPr>
          <a:xfrm>
            <a:off x="4114800" y="25934674"/>
            <a:ext cx="24688800" cy="11921486"/>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DCDD61-CC7C-4307-8138-0B0EADC20FF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67087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CDD61-CC7C-4307-8138-0B0EADC20FF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384352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628900"/>
            <a:ext cx="7098030" cy="418452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2628900"/>
            <a:ext cx="20882610" cy="418452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CDD61-CC7C-4307-8138-0B0EADC20FF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111276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CDD61-CC7C-4307-8138-0B0EADC20FF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398786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2310125"/>
            <a:ext cx="28392120" cy="20539706"/>
          </a:xfrm>
        </p:spPr>
        <p:txBody>
          <a:bodyPr anchor="b"/>
          <a:lstStyle>
            <a:lvl1pPr>
              <a:defRPr sz="216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33044145"/>
            <a:ext cx="28392120" cy="10801346"/>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CDD61-CC7C-4307-8138-0B0EADC20FF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31778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13144500"/>
            <a:ext cx="13990320" cy="313296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13144500"/>
            <a:ext cx="13990320" cy="313296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DCDD61-CC7C-4307-8138-0B0EADC20FF4}"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177070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28911"/>
            <a:ext cx="28392120" cy="954405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12104374"/>
            <a:ext cx="13926024" cy="5932166"/>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267431" y="18036540"/>
            <a:ext cx="13926024" cy="26529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12104374"/>
            <a:ext cx="13994608" cy="5932166"/>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664942" y="18036540"/>
            <a:ext cx="13994608" cy="26529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DCDD61-CC7C-4307-8138-0B0EADC20FF4}"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169888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DCDD61-CC7C-4307-8138-0B0EADC20FF4}"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251811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CDD61-CC7C-4307-8138-0B0EADC20FF4}"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40736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3291840"/>
            <a:ext cx="10617041" cy="11521440"/>
          </a:xfrm>
        </p:spPr>
        <p:txBody>
          <a:bodyPr anchor="b"/>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a:xfrm>
            <a:off x="13994608" y="7109471"/>
            <a:ext cx="16664940" cy="350901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14813280"/>
            <a:ext cx="10617041" cy="27443434"/>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CDD61-CC7C-4307-8138-0B0EADC20FF4}"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5978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3291840"/>
            <a:ext cx="10617041" cy="11521440"/>
          </a:xfrm>
        </p:spPr>
        <p:txBody>
          <a:bodyPr anchor="b"/>
          <a:lstStyle>
            <a:lvl1pPr>
              <a:defRPr sz="11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7109471"/>
            <a:ext cx="16664940" cy="350901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14813280"/>
            <a:ext cx="10617041" cy="27443434"/>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CDD61-CC7C-4307-8138-0B0EADC20FF4}"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4864B-4C50-407F-96A0-19D4320566EA}" type="slidenum">
              <a:rPr lang="en-US" smtClean="0"/>
              <a:t>‹#›</a:t>
            </a:fld>
            <a:endParaRPr lang="en-US"/>
          </a:p>
        </p:txBody>
      </p:sp>
    </p:spTree>
    <p:extLst>
      <p:ext uri="{BB962C8B-B14F-4D97-AF65-F5344CB8AC3E}">
        <p14:creationId xmlns:p14="http://schemas.microsoft.com/office/powerpoint/2010/main" val="203462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628911"/>
            <a:ext cx="28392120" cy="954405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13144500"/>
            <a:ext cx="28392120" cy="313296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45765731"/>
            <a:ext cx="7406640" cy="2628900"/>
          </a:xfrm>
          <a:prstGeom prst="rect">
            <a:avLst/>
          </a:prstGeom>
        </p:spPr>
        <p:txBody>
          <a:bodyPr vert="horz" lIns="91440" tIns="45720" rIns="91440" bIns="45720" rtlCol="0" anchor="ctr"/>
          <a:lstStyle>
            <a:lvl1pPr algn="l">
              <a:defRPr sz="4320">
                <a:solidFill>
                  <a:schemeClr val="tx1">
                    <a:tint val="75000"/>
                  </a:schemeClr>
                </a:solidFill>
              </a:defRPr>
            </a:lvl1pPr>
          </a:lstStyle>
          <a:p>
            <a:fld id="{1FDCDD61-CC7C-4307-8138-0B0EADC20FF4}" type="datetimeFigureOut">
              <a:rPr lang="en-US" smtClean="0"/>
              <a:t>9/14/2016</a:t>
            </a:fld>
            <a:endParaRPr lang="en-US"/>
          </a:p>
        </p:txBody>
      </p:sp>
      <p:sp>
        <p:nvSpPr>
          <p:cNvPr id="5" name="Footer Placeholder 4"/>
          <p:cNvSpPr>
            <a:spLocks noGrp="1"/>
          </p:cNvSpPr>
          <p:nvPr>
            <p:ph type="ftr" sz="quarter" idx="3"/>
          </p:nvPr>
        </p:nvSpPr>
        <p:spPr>
          <a:xfrm>
            <a:off x="10904220" y="45765731"/>
            <a:ext cx="11109960" cy="26289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5765731"/>
            <a:ext cx="7406640" cy="2628900"/>
          </a:xfrm>
          <a:prstGeom prst="rect">
            <a:avLst/>
          </a:prstGeom>
        </p:spPr>
        <p:txBody>
          <a:bodyPr vert="horz" lIns="91440" tIns="45720" rIns="91440" bIns="45720" rtlCol="0" anchor="ctr"/>
          <a:lstStyle>
            <a:lvl1pPr algn="r">
              <a:defRPr sz="4320">
                <a:solidFill>
                  <a:schemeClr val="tx1">
                    <a:tint val="75000"/>
                  </a:schemeClr>
                </a:solidFill>
              </a:defRPr>
            </a:lvl1pPr>
          </a:lstStyle>
          <a:p>
            <a:fld id="{4BF4864B-4C50-407F-96A0-19D4320566EA}" type="slidenum">
              <a:rPr lang="en-US" smtClean="0"/>
              <a:t>‹#›</a:t>
            </a:fld>
            <a:endParaRPr lang="en-US"/>
          </a:p>
        </p:txBody>
      </p:sp>
    </p:spTree>
    <p:extLst>
      <p:ext uri="{BB962C8B-B14F-4D97-AF65-F5344CB8AC3E}">
        <p14:creationId xmlns:p14="http://schemas.microsoft.com/office/powerpoint/2010/main" val="2137909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65944" y="207832"/>
            <a:ext cx="31985231" cy="3320268"/>
          </a:xfrm>
          <a:prstGeom prst="rect">
            <a:avLst/>
          </a:prstGeom>
          <a:noFill/>
        </p:spPr>
        <p:txBody>
          <a:bodyPr wrap="none" rtlCol="0">
            <a:spAutoFit/>
          </a:bodyPr>
          <a:lstStyle/>
          <a:p>
            <a:r>
              <a:rPr lang="en-US" b="1" dirty="0"/>
              <a:t>Physical Heights Realized Through GNSS and Geopotential </a:t>
            </a:r>
            <a:r>
              <a:rPr lang="en-US" b="1" dirty="0" smtClean="0"/>
              <a:t>Models</a:t>
            </a:r>
          </a:p>
          <a:p>
            <a:r>
              <a:rPr lang="en-US" sz="3600" dirty="0"/>
              <a:t>D.R. Roman(1), X. Li(2)</a:t>
            </a:r>
            <a:endParaRPr lang="en-US" sz="3200" dirty="0"/>
          </a:p>
          <a:p>
            <a:r>
              <a:rPr lang="en-US" sz="3200" i="1" dirty="0"/>
              <a:t>(1) Chief, Spatial Reference System Division, U.S. National Geodetic Survey, 1315 East-West Highway, </a:t>
            </a:r>
            <a:r>
              <a:rPr lang="en-US" sz="3200" i="1" dirty="0" smtClean="0"/>
              <a:t>SSMC3,N/NGS2</a:t>
            </a:r>
            <a:r>
              <a:rPr lang="en-US" sz="3200" i="1" dirty="0"/>
              <a:t>, Silver Spring MD 20910 U.S.A. (dan.roman@noaa.gov / +1-301-713-3200)</a:t>
            </a:r>
          </a:p>
          <a:p>
            <a:r>
              <a:rPr lang="en-US" sz="3200" i="1" dirty="0"/>
              <a:t>(2) DST, Inc., U.S. National Geodetic Survey, 1315 East-West Highway, SSMC3, N/NGS6, Silver Spring MD </a:t>
            </a:r>
            <a:r>
              <a:rPr lang="en-US" sz="3200" i="1" dirty="0" smtClean="0"/>
              <a:t>20910 U.S.A</a:t>
            </a:r>
            <a:r>
              <a:rPr lang="en-US" sz="3200" i="1" dirty="0"/>
              <a:t>. (xiaopeng.li@noaa.gov / +1-301-713-3202</a:t>
            </a:r>
            <a:r>
              <a:rPr lang="en-US" sz="3200" i="1" dirty="0" smtClean="0"/>
              <a:t>)</a:t>
            </a:r>
          </a:p>
          <a:p>
            <a:r>
              <a:rPr lang="en-US" sz="3200" dirty="0" smtClean="0"/>
              <a:t>21/09/2016 | 17:00 | Session 5: Height systems and vertical datum unification, Paper </a:t>
            </a:r>
            <a:r>
              <a:rPr lang="en-US" sz="3200" dirty="0"/>
              <a:t>OB12-14</a:t>
            </a:r>
            <a:endParaRPr lang="en-US" sz="3200" dirty="0"/>
          </a:p>
        </p:txBody>
      </p:sp>
      <p:sp>
        <p:nvSpPr>
          <p:cNvPr id="24" name="TextBox 23"/>
          <p:cNvSpPr txBox="1"/>
          <p:nvPr/>
        </p:nvSpPr>
        <p:spPr>
          <a:xfrm>
            <a:off x="531452" y="3493373"/>
            <a:ext cx="18079228" cy="32224206"/>
          </a:xfrm>
          <a:prstGeom prst="rect">
            <a:avLst/>
          </a:prstGeom>
          <a:noFill/>
        </p:spPr>
        <p:txBody>
          <a:bodyPr wrap="square" rtlCol="0">
            <a:spAutoFit/>
          </a:bodyPr>
          <a:lstStyle/>
          <a:p>
            <a:r>
              <a:rPr lang="en-US" sz="3600" b="1" dirty="0" smtClean="0"/>
              <a:t>Introduction</a:t>
            </a:r>
            <a:endParaRPr lang="en-US" sz="3600" b="1" dirty="0" smtClean="0"/>
          </a:p>
          <a:p>
            <a:r>
              <a:rPr lang="en-US" sz="3600" dirty="0"/>
              <a:t>This paper will discuss the determination of both orthometric and dynamic heights </a:t>
            </a:r>
            <a:r>
              <a:rPr lang="en-US" sz="3600" dirty="0" smtClean="0"/>
              <a:t>using geopotential </a:t>
            </a:r>
            <a:r>
              <a:rPr lang="en-US" sz="3600" dirty="0"/>
              <a:t>models and GNSS-derived </a:t>
            </a:r>
            <a:r>
              <a:rPr lang="en-US" sz="3600" dirty="0" smtClean="0"/>
              <a:t>coordinates </a:t>
            </a:r>
            <a:r>
              <a:rPr lang="en-US" sz="3600" dirty="0" smtClean="0"/>
              <a:t>in the Great Lakes region. </a:t>
            </a:r>
            <a:r>
              <a:rPr lang="en-US" sz="3600" dirty="0"/>
              <a:t>The U.S.A. will be adopting this approach </a:t>
            </a:r>
            <a:r>
              <a:rPr lang="en-US" sz="3600" dirty="0" smtClean="0"/>
              <a:t>to </a:t>
            </a:r>
            <a:r>
              <a:rPr lang="en-US" sz="3600" dirty="0" smtClean="0"/>
              <a:t>define official </a:t>
            </a:r>
            <a:r>
              <a:rPr lang="en-US" sz="3600" dirty="0"/>
              <a:t>coordinates within the National Spatial Reference System (NSRS) in 2022</a:t>
            </a:r>
            <a:r>
              <a:rPr lang="en-US" sz="3600" dirty="0" smtClean="0"/>
              <a:t>. The </a:t>
            </a:r>
            <a:r>
              <a:rPr lang="en-US" sz="3600" dirty="0"/>
              <a:t>Gravity for the Redefinition of the American Vertical Datum (GRAV-D) Project has </a:t>
            </a:r>
            <a:r>
              <a:rPr lang="en-US" sz="3600" dirty="0" smtClean="0"/>
              <a:t>been underway </a:t>
            </a:r>
            <a:r>
              <a:rPr lang="en-US" sz="3600" dirty="0"/>
              <a:t>for the past eight years with the specific goal of providing the geopotential model </a:t>
            </a:r>
            <a:r>
              <a:rPr lang="en-US" sz="3600" dirty="0" smtClean="0"/>
              <a:t>that will </a:t>
            </a:r>
            <a:r>
              <a:rPr lang="en-US" sz="3600" dirty="0"/>
              <a:t>serve as the basis for geoid model development and height determination in that </a:t>
            </a:r>
            <a:r>
              <a:rPr lang="en-US" sz="3600" dirty="0" smtClean="0"/>
              <a:t>new datum</a:t>
            </a:r>
            <a:r>
              <a:rPr lang="en-US" sz="3600" dirty="0"/>
              <a:t>. </a:t>
            </a:r>
            <a:endParaRPr lang="en-US" sz="3600" dirty="0" smtClean="0"/>
          </a:p>
          <a:p>
            <a:endParaRPr lang="en-US" sz="3600" dirty="0"/>
          </a:p>
          <a:p>
            <a:r>
              <a:rPr lang="en-US" sz="3600" dirty="0" smtClean="0"/>
              <a:t>This is necessary because the current vertical datum (NAVD 88) has demonstrated meter-level tilts when compared to GRACE-based EGM models at continental scales.  The geopotential numbers developed </a:t>
            </a:r>
            <a:r>
              <a:rPr lang="en-US" sz="3600" dirty="0" smtClean="0"/>
              <a:t>for NAVD 88 were also used in defining the International Great Lakes Datum of 1985 (IGLD 85). </a:t>
            </a:r>
            <a:r>
              <a:rPr lang="en-US" sz="3600" dirty="0" smtClean="0"/>
              <a:t>Figure 1 highlights this and compares to Hydraulic Correctors (HC) developed primarily to ensure that the dynamic heights for IGLD 85 are level when comparing on the same Lake.</a:t>
            </a:r>
          </a:p>
          <a:p>
            <a:endParaRPr lang="en-US" sz="3600" dirty="0" smtClean="0"/>
          </a:p>
          <a:p>
            <a:r>
              <a:rPr lang="en-US" sz="3600" b="1" dirty="0" smtClean="0"/>
              <a:t>Available Data</a:t>
            </a:r>
          </a:p>
          <a:p>
            <a:r>
              <a:rPr lang="en-US" sz="3600" dirty="0" smtClean="0"/>
              <a:t>Figure 2 shows the locations of WLS located in the Great Lakes. Three sites are circled in Lake Superior  and three in Lake Erie. These sites contain a CORS antenna and receiver at the WLS site. Figure 3 shows the relationship between the CORS, WLS sensor, and the Lake surface. An Electronic Tape Gauge (ETG) sited on a table (datum) in the WLS housing drops a plumb into a well connected to the Lake. When the plumb touches the surface, a circuit completes and the water surface is measured. Knowing the offset between the CORS ARP and ETG table, as well as the ETG table and the water surface, provides geometric coordinates for the water surface. </a:t>
            </a:r>
          </a:p>
          <a:p>
            <a:endParaRPr lang="en-US" sz="3600" dirty="0"/>
          </a:p>
          <a:p>
            <a:r>
              <a:rPr lang="en-US" sz="3600" dirty="0" smtClean="0"/>
              <a:t>A mean value for the Summer months in 2015 was used. Figure 4 shows the monthly means in October for Buffalo (east end of Lake Erie) and Marblehead (west end of Lake Erie). Note the meter level changes in Lake level due to a Winter storm event. Hence monthly means can be skewed especially from October through December. Winter months are ice covered and problematic. So only data from June through September (Summer) were used (column G in Table 1). Ultimately, the ellipsoid heights of the water surface were derived (column O Table 1). </a:t>
            </a:r>
            <a:r>
              <a:rPr lang="en-US" sz="3600" dirty="0"/>
              <a:t>The coordinates in Table 1 were used in Table 2 to develop physical heights. </a:t>
            </a:r>
            <a:endParaRPr lang="en-US" sz="3600" dirty="0" smtClean="0"/>
          </a:p>
          <a:p>
            <a:endParaRPr lang="en-US" sz="3600" dirty="0" smtClean="0"/>
          </a:p>
          <a:p>
            <a:r>
              <a:rPr lang="en-US" sz="3600" b="1" dirty="0" smtClean="0"/>
              <a:t>Analysis</a:t>
            </a:r>
            <a:endParaRPr lang="en-US" sz="3600" b="1" dirty="0"/>
          </a:p>
          <a:p>
            <a:r>
              <a:rPr lang="en-US" sz="3600" dirty="0" smtClean="0"/>
              <a:t>The xGEOID16B geoid height model was developed using the xGEOID16B_REF model. It is a one arcminute resolution model developed using R-C-R technique. It provides geoid heights only (column P) and  can determine orthometric heights (Q). However, orthometric heights are not suited for use in determining water levels.  Hence, dynamic heights were determined using geopotential values were derived from five arcminute EGM’s. Models include : EGM2008 (R), EIGEN6c4 (S), xGEOID16A_REF (T), and xGEOID16B_REF (U). A W</a:t>
            </a:r>
            <a:r>
              <a:rPr lang="en-US" sz="3600" baseline="-25000" dirty="0" smtClean="0"/>
              <a:t>0</a:t>
            </a:r>
            <a:r>
              <a:rPr lang="en-US" sz="3600" dirty="0" smtClean="0"/>
              <a:t> value of 62,636,856.00 m</a:t>
            </a:r>
            <a:r>
              <a:rPr lang="en-US" sz="3600" baseline="30000" dirty="0" smtClean="0"/>
              <a:t>2</a:t>
            </a:r>
            <a:r>
              <a:rPr lang="en-US" sz="3600" dirty="0" smtClean="0"/>
              <a:t>/s</a:t>
            </a:r>
            <a:r>
              <a:rPr lang="en-US" sz="3600" baseline="30000" dirty="0" smtClean="0"/>
              <a:t>2</a:t>
            </a:r>
            <a:r>
              <a:rPr lang="en-US" sz="3600" dirty="0" smtClean="0"/>
              <a:t> was used, because that is the value adopted by the U.S. for the future vertical datum. Finally, the geoid height derived from the xGEOID16B_REF model was removed from the xGEOID16B value to determine the residual geoid signal for one to five arcminutes. </a:t>
            </a:r>
            <a:r>
              <a:rPr lang="en-US" sz="3600" dirty="0"/>
              <a:t>G</a:t>
            </a:r>
            <a:r>
              <a:rPr lang="en-US" sz="3600" dirty="0" smtClean="0"/>
              <a:t>ravity values from xGEOID16B_REF were used to develop approximate residual geopotential numbers that were applied to develop more complete estimates of the dynamic height (V). </a:t>
            </a:r>
          </a:p>
          <a:p>
            <a:endParaRPr lang="en-US" sz="3600" dirty="0" smtClean="0"/>
          </a:p>
          <a:p>
            <a:r>
              <a:rPr lang="en-US" sz="3600" dirty="0" smtClean="0"/>
              <a:t>Next to each estimate of the dynamic height, a difference is developed between the maximum and minimum estimate of the dynamic heights for each of the two Lakes. Ideally, all value on  the Lake surface would be nearly the same with some potential  slope towards the ocean-side.  As can be seen, the xGEOID16B full signal estimate of the dynamic heights provides the most agreement for both Lakes.</a:t>
            </a:r>
          </a:p>
          <a:p>
            <a:endParaRPr lang="en-US" sz="3600" dirty="0"/>
          </a:p>
          <a:p>
            <a:r>
              <a:rPr lang="en-US" sz="3600" b="1" dirty="0" smtClean="0"/>
              <a:t>Conclusion</a:t>
            </a:r>
          </a:p>
          <a:p>
            <a:r>
              <a:rPr lang="en-US" sz="3600" dirty="0" smtClean="0"/>
              <a:t>Use of a geopotential model by itself is not yet sufficient to derive cm-leve</a:t>
            </a:r>
            <a:r>
              <a:rPr lang="en-US" sz="3600" dirty="0" smtClean="0"/>
              <a:t>l accurate dynamic heights. Incorporating shorter wavelength signal from a higher resolution geoid model holds some promise. This correlates with earlier analysis that showed a one arcminute model was necessary to keep omission errors at cm-level. </a:t>
            </a:r>
            <a:r>
              <a:rPr lang="en-US" sz="3600" dirty="0"/>
              <a:t>W</a:t>
            </a:r>
            <a:r>
              <a:rPr lang="en-US" sz="3600" dirty="0" smtClean="0"/>
              <a:t>ater topography issues </a:t>
            </a:r>
            <a:r>
              <a:rPr lang="en-US" sz="3600" smtClean="0"/>
              <a:t>must also be addressed.</a:t>
            </a:r>
            <a:endParaRPr lang="en-US" sz="3600" dirty="0"/>
          </a:p>
        </p:txBody>
      </p:sp>
      <p:grpSp>
        <p:nvGrpSpPr>
          <p:cNvPr id="106" name="Group 105"/>
          <p:cNvGrpSpPr/>
          <p:nvPr/>
        </p:nvGrpSpPr>
        <p:grpSpPr>
          <a:xfrm>
            <a:off x="18440401" y="27486981"/>
            <a:ext cx="14382464" cy="6877516"/>
            <a:chOff x="18440401" y="27601281"/>
            <a:chExt cx="14382464" cy="6877516"/>
          </a:xfrm>
        </p:grpSpPr>
        <p:grpSp>
          <p:nvGrpSpPr>
            <p:cNvPr id="3" name="Group 2"/>
            <p:cNvGrpSpPr/>
            <p:nvPr/>
          </p:nvGrpSpPr>
          <p:grpSpPr>
            <a:xfrm>
              <a:off x="18440401" y="27601281"/>
              <a:ext cx="14360140" cy="5736123"/>
              <a:chOff x="18221418" y="23374259"/>
              <a:chExt cx="14579124" cy="5736123"/>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7209" y="23374259"/>
                <a:ext cx="7303333" cy="570516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418" y="23405213"/>
                <a:ext cx="7290165" cy="5705169"/>
              </a:xfrm>
              <a:prstGeom prst="rect">
                <a:avLst/>
              </a:prstGeom>
            </p:spPr>
          </p:pic>
        </p:grpSp>
        <p:sp>
          <p:nvSpPr>
            <p:cNvPr id="40" name="TextBox 39"/>
            <p:cNvSpPr txBox="1"/>
            <p:nvPr/>
          </p:nvSpPr>
          <p:spPr>
            <a:xfrm>
              <a:off x="18666758" y="33278468"/>
              <a:ext cx="14156107" cy="1200329"/>
            </a:xfrm>
            <a:prstGeom prst="rect">
              <a:avLst/>
            </a:prstGeom>
            <a:noFill/>
          </p:spPr>
          <p:txBody>
            <a:bodyPr wrap="square" rtlCol="0">
              <a:spAutoFit/>
            </a:bodyPr>
            <a:lstStyle/>
            <a:p>
              <a:r>
                <a:rPr lang="en-US" sz="2400" dirty="0" smtClean="0"/>
                <a:t>Figure </a:t>
              </a:r>
              <a:r>
                <a:rPr lang="en-US" sz="2400" dirty="0" smtClean="0"/>
                <a:t>4. </a:t>
              </a:r>
              <a:r>
                <a:rPr lang="en-US" sz="2400" dirty="0" smtClean="0"/>
                <a:t>Observed water levels above IGLD 85 for the month of October 2015 at Marblehead (west end of Lake Erie) and Buffalo (east end of Lake Erie). Note inverse relationship of water levels. Storms blow strongly west to east starting in </a:t>
              </a:r>
              <a:r>
                <a:rPr lang="en-US" sz="2400" dirty="0" smtClean="0"/>
                <a:t>October and has significant (meter-level) effects on heights and monthly means.</a:t>
              </a:r>
              <a:endParaRPr lang="en-US" sz="2400" dirty="0" smtClean="0"/>
            </a:p>
          </p:txBody>
        </p:sp>
      </p:grpSp>
      <p:grpSp>
        <p:nvGrpSpPr>
          <p:cNvPr id="103" name="Group 102"/>
          <p:cNvGrpSpPr/>
          <p:nvPr/>
        </p:nvGrpSpPr>
        <p:grpSpPr>
          <a:xfrm>
            <a:off x="18610680" y="10931098"/>
            <a:ext cx="14229251" cy="7407045"/>
            <a:chOff x="18610680" y="14417248"/>
            <a:chExt cx="14229251" cy="7407045"/>
          </a:xfrm>
        </p:grpSpPr>
        <p:sp>
          <p:nvSpPr>
            <p:cNvPr id="38" name="TextBox 37"/>
            <p:cNvSpPr txBox="1"/>
            <p:nvPr/>
          </p:nvSpPr>
          <p:spPr>
            <a:xfrm>
              <a:off x="18610680" y="20993296"/>
              <a:ext cx="14229251" cy="830997"/>
            </a:xfrm>
            <a:prstGeom prst="rect">
              <a:avLst/>
            </a:prstGeom>
            <a:noFill/>
          </p:spPr>
          <p:txBody>
            <a:bodyPr wrap="square" rtlCol="0">
              <a:spAutoFit/>
            </a:bodyPr>
            <a:lstStyle/>
            <a:p>
              <a:r>
                <a:rPr lang="en-US" sz="2400" dirty="0" smtClean="0"/>
                <a:t>Figure 2. Location of Great Lakes Water Level Stations (WLS) used to define IGLD 85. </a:t>
              </a:r>
              <a:r>
                <a:rPr lang="en-US" sz="2400" dirty="0" smtClean="0"/>
                <a:t>Three </a:t>
              </a:r>
              <a:r>
                <a:rPr lang="en-US" sz="2400" dirty="0" smtClean="0"/>
                <a:t>stations on Lake Superior and three on Lake Erie (red circles) have collocated CORS and are examined in this paper.</a:t>
              </a:r>
            </a:p>
          </p:txBody>
        </p:sp>
        <p:grpSp>
          <p:nvGrpSpPr>
            <p:cNvPr id="88" name="Group 87"/>
            <p:cNvGrpSpPr/>
            <p:nvPr/>
          </p:nvGrpSpPr>
          <p:grpSpPr>
            <a:xfrm>
              <a:off x="19250193" y="14417248"/>
              <a:ext cx="13080377" cy="6806457"/>
              <a:chOff x="17737470" y="13800110"/>
              <a:chExt cx="14593101" cy="7423595"/>
            </a:xfrm>
          </p:grpSpPr>
          <p:grpSp>
            <p:nvGrpSpPr>
              <p:cNvPr id="11" name="Group 19"/>
              <p:cNvGrpSpPr>
                <a:grpSpLocks/>
              </p:cNvGrpSpPr>
              <p:nvPr/>
            </p:nvGrpSpPr>
            <p:grpSpPr bwMode="auto">
              <a:xfrm>
                <a:off x="17737470" y="13800110"/>
                <a:ext cx="14593101" cy="7423595"/>
                <a:chOff x="424556" y="1700808"/>
                <a:chExt cx="3787404" cy="2046610"/>
              </a:xfrm>
            </p:grpSpPr>
            <p:sp>
              <p:nvSpPr>
                <p:cNvPr id="12" name="AutoShape 3"/>
                <p:cNvSpPr>
                  <a:spLocks noChangeAspect="1" noChangeArrowheads="1" noTextEdit="1"/>
                </p:cNvSpPr>
                <p:nvPr/>
              </p:nvSpPr>
              <p:spPr bwMode="auto">
                <a:xfrm>
                  <a:off x="424556" y="1700808"/>
                  <a:ext cx="3787404" cy="20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56" y="1700808"/>
                  <a:ext cx="3617629" cy="19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4042185" y="3628617"/>
                  <a:ext cx="59421" cy="11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a:solidFill>
                        <a:srgbClr val="000000"/>
                      </a:solidFill>
                      <a:latin typeface="Times New Roman" panose="02020603050405020304" pitchFamily="18" charset="0"/>
                    </a:rPr>
                    <a:t> </a:t>
                  </a:r>
                  <a:endParaRPr lang="en-US" altLang="en-US"/>
                </a:p>
              </p:txBody>
            </p:sp>
            <p:sp>
              <p:nvSpPr>
                <p:cNvPr id="15" name="Oval 7"/>
                <p:cNvSpPr>
                  <a:spLocks noChangeArrowheads="1"/>
                </p:cNvSpPr>
                <p:nvPr/>
              </p:nvSpPr>
              <p:spPr bwMode="auto">
                <a:xfrm>
                  <a:off x="796930" y="1981609"/>
                  <a:ext cx="149968" cy="156601"/>
                </a:xfrm>
                <a:prstGeom prst="ellipse">
                  <a:avLst/>
                </a:pr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6" name="Oval 8"/>
                <p:cNvSpPr>
                  <a:spLocks noChangeArrowheads="1"/>
                </p:cNvSpPr>
                <p:nvPr/>
              </p:nvSpPr>
              <p:spPr bwMode="auto">
                <a:xfrm>
                  <a:off x="1295658" y="2295081"/>
                  <a:ext cx="149968" cy="156601"/>
                </a:xfrm>
                <a:prstGeom prst="ellipse">
                  <a:avLst/>
                </a:pr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7" name="Oval 9"/>
                <p:cNvSpPr>
                  <a:spLocks noChangeArrowheads="1"/>
                </p:cNvSpPr>
                <p:nvPr/>
              </p:nvSpPr>
              <p:spPr bwMode="auto">
                <a:xfrm>
                  <a:off x="1751213" y="2327211"/>
                  <a:ext cx="149968" cy="156601"/>
                </a:xfrm>
                <a:prstGeom prst="ellipse">
                  <a:avLst/>
                </a:pr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8" name="Oval 10"/>
                <p:cNvSpPr>
                  <a:spLocks noChangeArrowheads="1"/>
                </p:cNvSpPr>
                <p:nvPr/>
              </p:nvSpPr>
              <p:spPr bwMode="auto">
                <a:xfrm>
                  <a:off x="2125395" y="3489297"/>
                  <a:ext cx="149968" cy="156601"/>
                </a:xfrm>
                <a:prstGeom prst="ellipse">
                  <a:avLst/>
                </a:pr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9" name="Oval 11"/>
                <p:cNvSpPr>
                  <a:spLocks noChangeArrowheads="1"/>
                </p:cNvSpPr>
                <p:nvPr/>
              </p:nvSpPr>
              <p:spPr bwMode="auto">
                <a:xfrm>
                  <a:off x="2267744" y="3488423"/>
                  <a:ext cx="149968" cy="156601"/>
                </a:xfrm>
                <a:prstGeom prst="ellipse">
                  <a:avLst/>
                </a:pr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0" name="Oval 12"/>
                <p:cNvSpPr>
                  <a:spLocks noChangeArrowheads="1"/>
                </p:cNvSpPr>
                <p:nvPr/>
              </p:nvSpPr>
              <p:spPr bwMode="auto">
                <a:xfrm>
                  <a:off x="2799619" y="3180415"/>
                  <a:ext cx="149968" cy="156601"/>
                </a:xfrm>
                <a:prstGeom prst="ellipse">
                  <a:avLst/>
                </a:pr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grpSp>
          <p:sp>
            <p:nvSpPr>
              <p:cNvPr id="39" name="TextBox 38"/>
              <p:cNvSpPr txBox="1"/>
              <p:nvPr/>
            </p:nvSpPr>
            <p:spPr>
              <a:xfrm>
                <a:off x="17737470" y="14001750"/>
                <a:ext cx="2076209" cy="830997"/>
              </a:xfrm>
              <a:prstGeom prst="rect">
                <a:avLst/>
              </a:prstGeom>
              <a:noFill/>
            </p:spPr>
            <p:txBody>
              <a:bodyPr wrap="none" rtlCol="0">
                <a:spAutoFit/>
              </a:bodyPr>
              <a:lstStyle/>
              <a:p>
                <a:r>
                  <a:rPr lang="en-US" sz="2400" dirty="0" smtClean="0">
                    <a:solidFill>
                      <a:srgbClr val="FF0000"/>
                    </a:solidFill>
                  </a:rPr>
                  <a:t>Grand Marais</a:t>
                </a:r>
              </a:p>
              <a:p>
                <a:r>
                  <a:rPr lang="en-US" sz="2400" dirty="0" smtClean="0">
                    <a:solidFill>
                      <a:srgbClr val="FF0000"/>
                    </a:solidFill>
                  </a:rPr>
                  <a:t>TBM# 9099090</a:t>
                </a:r>
                <a:endParaRPr lang="en-US" sz="2400" dirty="0">
                  <a:solidFill>
                    <a:srgbClr val="FF0000"/>
                  </a:solidFill>
                </a:endParaRPr>
              </a:p>
            </p:txBody>
          </p:sp>
          <p:sp>
            <p:nvSpPr>
              <p:cNvPr id="42" name="TextBox 41"/>
              <p:cNvSpPr txBox="1"/>
              <p:nvPr/>
            </p:nvSpPr>
            <p:spPr>
              <a:xfrm>
                <a:off x="18994770" y="16192500"/>
                <a:ext cx="2076209" cy="830997"/>
              </a:xfrm>
              <a:prstGeom prst="rect">
                <a:avLst/>
              </a:prstGeom>
              <a:noFill/>
            </p:spPr>
            <p:txBody>
              <a:bodyPr wrap="none" rtlCol="0">
                <a:spAutoFit/>
              </a:bodyPr>
              <a:lstStyle/>
              <a:p>
                <a:r>
                  <a:rPr lang="en-US" sz="2400" dirty="0" smtClean="0">
                    <a:solidFill>
                      <a:srgbClr val="FF0000"/>
                    </a:solidFill>
                  </a:rPr>
                  <a:t>Marquette</a:t>
                </a:r>
              </a:p>
              <a:p>
                <a:r>
                  <a:rPr lang="en-US" sz="2400" dirty="0" smtClean="0">
                    <a:solidFill>
                      <a:srgbClr val="FF0000"/>
                    </a:solidFill>
                  </a:rPr>
                  <a:t>TBM# 9099018</a:t>
                </a:r>
                <a:endParaRPr lang="en-US" sz="2400" dirty="0">
                  <a:solidFill>
                    <a:srgbClr val="FF0000"/>
                  </a:solidFill>
                </a:endParaRPr>
              </a:p>
            </p:txBody>
          </p:sp>
          <p:sp>
            <p:nvSpPr>
              <p:cNvPr id="43" name="TextBox 42"/>
              <p:cNvSpPr txBox="1"/>
              <p:nvPr/>
            </p:nvSpPr>
            <p:spPr>
              <a:xfrm>
                <a:off x="23471520" y="15240000"/>
                <a:ext cx="2076209" cy="830997"/>
              </a:xfrm>
              <a:prstGeom prst="rect">
                <a:avLst/>
              </a:prstGeom>
              <a:noFill/>
            </p:spPr>
            <p:txBody>
              <a:bodyPr wrap="none" rtlCol="0">
                <a:spAutoFit/>
              </a:bodyPr>
              <a:lstStyle/>
              <a:p>
                <a:r>
                  <a:rPr lang="en-US" sz="2400" dirty="0" smtClean="0">
                    <a:solidFill>
                      <a:srgbClr val="FF0000"/>
                    </a:solidFill>
                  </a:rPr>
                  <a:t>Point Iroquois</a:t>
                </a:r>
              </a:p>
              <a:p>
                <a:r>
                  <a:rPr lang="en-US" sz="2400" dirty="0" smtClean="0">
                    <a:solidFill>
                      <a:srgbClr val="FF0000"/>
                    </a:solidFill>
                  </a:rPr>
                  <a:t>TBM# 9099004</a:t>
                </a:r>
                <a:endParaRPr lang="en-US" sz="2400" dirty="0">
                  <a:solidFill>
                    <a:srgbClr val="FF0000"/>
                  </a:solidFill>
                </a:endParaRPr>
              </a:p>
            </p:txBody>
          </p:sp>
          <p:sp>
            <p:nvSpPr>
              <p:cNvPr id="44" name="TextBox 43"/>
              <p:cNvSpPr txBox="1"/>
              <p:nvPr/>
            </p:nvSpPr>
            <p:spPr>
              <a:xfrm>
                <a:off x="22180884" y="20310596"/>
                <a:ext cx="2076209" cy="830997"/>
              </a:xfrm>
              <a:prstGeom prst="rect">
                <a:avLst/>
              </a:prstGeom>
              <a:noFill/>
            </p:spPr>
            <p:txBody>
              <a:bodyPr wrap="none" rtlCol="0">
                <a:spAutoFit/>
              </a:bodyPr>
              <a:lstStyle/>
              <a:p>
                <a:r>
                  <a:rPr lang="en-US" sz="2400" dirty="0" smtClean="0">
                    <a:solidFill>
                      <a:srgbClr val="FF0000"/>
                    </a:solidFill>
                  </a:rPr>
                  <a:t>Marblehead</a:t>
                </a:r>
              </a:p>
              <a:p>
                <a:r>
                  <a:rPr lang="en-US" sz="2400" dirty="0" smtClean="0">
                    <a:solidFill>
                      <a:srgbClr val="FF0000"/>
                    </a:solidFill>
                  </a:rPr>
                  <a:t>TBM# 9063079</a:t>
                </a:r>
                <a:endParaRPr lang="en-US" sz="2400" dirty="0">
                  <a:solidFill>
                    <a:srgbClr val="FF0000"/>
                  </a:solidFill>
                </a:endParaRPr>
              </a:p>
            </p:txBody>
          </p:sp>
          <p:sp>
            <p:nvSpPr>
              <p:cNvPr id="45" name="TextBox 44"/>
              <p:cNvSpPr txBox="1"/>
              <p:nvPr/>
            </p:nvSpPr>
            <p:spPr>
              <a:xfrm>
                <a:off x="25667034" y="20291546"/>
                <a:ext cx="2076209" cy="830997"/>
              </a:xfrm>
              <a:prstGeom prst="rect">
                <a:avLst/>
              </a:prstGeom>
              <a:noFill/>
            </p:spPr>
            <p:txBody>
              <a:bodyPr wrap="none" rtlCol="0">
                <a:spAutoFit/>
              </a:bodyPr>
              <a:lstStyle/>
              <a:p>
                <a:r>
                  <a:rPr lang="en-US" sz="2400" dirty="0" smtClean="0">
                    <a:solidFill>
                      <a:srgbClr val="FF0000"/>
                    </a:solidFill>
                  </a:rPr>
                  <a:t>Cleveland</a:t>
                </a:r>
              </a:p>
              <a:p>
                <a:r>
                  <a:rPr lang="en-US" sz="2400" dirty="0" smtClean="0">
                    <a:solidFill>
                      <a:srgbClr val="FF0000"/>
                    </a:solidFill>
                  </a:rPr>
                  <a:t>TBM# 9063063</a:t>
                </a:r>
                <a:endParaRPr lang="en-US" sz="2400" dirty="0">
                  <a:solidFill>
                    <a:srgbClr val="FF0000"/>
                  </a:solidFill>
                </a:endParaRPr>
              </a:p>
            </p:txBody>
          </p:sp>
          <p:sp>
            <p:nvSpPr>
              <p:cNvPr id="46" name="TextBox 45"/>
              <p:cNvSpPr txBox="1"/>
              <p:nvPr/>
            </p:nvSpPr>
            <p:spPr>
              <a:xfrm>
                <a:off x="27572034" y="19243796"/>
                <a:ext cx="2076209" cy="830997"/>
              </a:xfrm>
              <a:prstGeom prst="rect">
                <a:avLst/>
              </a:prstGeom>
              <a:noFill/>
            </p:spPr>
            <p:txBody>
              <a:bodyPr wrap="none" rtlCol="0">
                <a:spAutoFit/>
              </a:bodyPr>
              <a:lstStyle/>
              <a:p>
                <a:r>
                  <a:rPr lang="en-US" sz="2400" dirty="0" smtClean="0">
                    <a:solidFill>
                      <a:srgbClr val="FF0000"/>
                    </a:solidFill>
                  </a:rPr>
                  <a:t>Buffalo</a:t>
                </a:r>
              </a:p>
              <a:p>
                <a:r>
                  <a:rPr lang="en-US" sz="2400" dirty="0" smtClean="0">
                    <a:solidFill>
                      <a:srgbClr val="FF0000"/>
                    </a:solidFill>
                  </a:rPr>
                  <a:t>TBM# 9063020</a:t>
                </a:r>
                <a:endParaRPr lang="en-US" sz="2400" dirty="0">
                  <a:solidFill>
                    <a:srgbClr val="FF0000"/>
                  </a:solidFill>
                </a:endParaRPr>
              </a:p>
            </p:txBody>
          </p:sp>
        </p:grpSp>
      </p:grpSp>
      <p:graphicFrame>
        <p:nvGraphicFramePr>
          <p:cNvPr id="1054" name="Table 1053"/>
          <p:cNvGraphicFramePr>
            <a:graphicFrameLocks noGrp="1"/>
          </p:cNvGraphicFramePr>
          <p:nvPr>
            <p:extLst>
              <p:ext uri="{D42A27DB-BD31-4B8C-83A1-F6EECF244321}">
                <p14:modId xmlns:p14="http://schemas.microsoft.com/office/powerpoint/2010/main" val="2686543802"/>
              </p:ext>
            </p:extLst>
          </p:nvPr>
        </p:nvGraphicFramePr>
        <p:xfrm>
          <a:off x="903091" y="36252150"/>
          <a:ext cx="31112218" cy="5303520"/>
        </p:xfrm>
        <a:graphic>
          <a:graphicData uri="http://schemas.openxmlformats.org/drawingml/2006/table">
            <a:tbl>
              <a:tblPr firstRow="1" bandRow="1">
                <a:tableStyleId>{5C22544A-7EE6-4342-B048-85BDC9FD1C3A}</a:tableStyleId>
              </a:tblPr>
              <a:tblGrid>
                <a:gridCol w="1357617"/>
                <a:gridCol w="2049508"/>
                <a:gridCol w="1269561"/>
                <a:gridCol w="1510340"/>
                <a:gridCol w="1679098"/>
                <a:gridCol w="1641673"/>
                <a:gridCol w="1794895"/>
                <a:gridCol w="1970007"/>
                <a:gridCol w="1497997"/>
                <a:gridCol w="2095500"/>
                <a:gridCol w="2863752"/>
                <a:gridCol w="2276454"/>
                <a:gridCol w="2276454"/>
                <a:gridCol w="2276454"/>
                <a:gridCol w="2276454"/>
                <a:gridCol w="2276454"/>
              </a:tblGrid>
              <a:tr h="370840">
                <a:tc>
                  <a:txBody>
                    <a:bodyPr/>
                    <a:lstStyle/>
                    <a:p>
                      <a:pPr algn="ctr" fontAlgn="b"/>
                      <a:r>
                        <a:rPr lang="en-US" sz="2400" b="1" i="0" u="none" strike="noStrike" dirty="0" smtClean="0">
                          <a:solidFill>
                            <a:schemeClr val="tx1"/>
                          </a:solidFill>
                          <a:effectLst/>
                          <a:latin typeface="+mn-lt"/>
                        </a:rPr>
                        <a:t>Column</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A</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B</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C</a:t>
                      </a: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D</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E</a:t>
                      </a: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F</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a:r>
                        <a:rPr lang="en-US" sz="2400" b="1" dirty="0" smtClean="0">
                          <a:solidFill>
                            <a:schemeClr val="tx1"/>
                          </a:solidFill>
                          <a:latin typeface="+mn-lt"/>
                        </a:rPr>
                        <a:t>G</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H</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I</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J</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K</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L</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M</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N</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O</a:t>
                      </a:r>
                      <a:endParaRPr lang="en-US" sz="2400" b="1" dirty="0">
                        <a:solidFill>
                          <a:schemeClr val="tx1"/>
                        </a:solidFill>
                        <a:latin typeface="+mn-lt"/>
                      </a:endParaRPr>
                    </a:p>
                  </a:txBody>
                  <a:tcPr>
                    <a:solidFill>
                      <a:schemeClr val="accent6">
                        <a:lumMod val="20000"/>
                        <a:lumOff val="80000"/>
                      </a:schemeClr>
                    </a:solidFill>
                  </a:tcPr>
                </a:tc>
              </a:tr>
              <a:tr h="370840">
                <a:tc>
                  <a:txBody>
                    <a:bodyPr/>
                    <a:lstStyle/>
                    <a:p>
                      <a:pPr algn="ctr" fontAlgn="b"/>
                      <a:r>
                        <a:rPr lang="en-US" sz="2400" b="1" i="0" u="none" strike="noStrike" dirty="0">
                          <a:solidFill>
                            <a:schemeClr val="tx1"/>
                          </a:solidFill>
                          <a:effectLst/>
                          <a:latin typeface="+mn-lt"/>
                        </a:rPr>
                        <a:t>Station</a:t>
                      </a:r>
                    </a:p>
                  </a:txBody>
                  <a:tcPr marL="9525" marR="9525" marT="9525" marB="0" anchor="b">
                    <a:solidFill>
                      <a:schemeClr val="accent6">
                        <a:lumMod val="20000"/>
                        <a:lumOff val="80000"/>
                      </a:schemeClr>
                    </a:solidFill>
                  </a:tcPr>
                </a:tc>
                <a:tc>
                  <a:txBody>
                    <a:bodyPr/>
                    <a:lstStyle/>
                    <a:p>
                      <a:pPr algn="ctr" fontAlgn="b"/>
                      <a:r>
                        <a:rPr lang="en-US" sz="2400" b="1" i="0" u="none" strike="noStrike" dirty="0">
                          <a:solidFill>
                            <a:schemeClr val="tx1"/>
                          </a:solidFill>
                          <a:effectLst/>
                          <a:latin typeface="+mn-lt"/>
                        </a:rPr>
                        <a:t>Location</a:t>
                      </a: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CORS ARP</a:t>
                      </a:r>
                      <a:r>
                        <a:rPr lang="en-US" sz="2400" b="1" i="0" u="none" strike="noStrike" baseline="0" dirty="0" smtClean="0">
                          <a:solidFill>
                            <a:schemeClr val="tx1"/>
                          </a:solidFill>
                          <a:effectLst/>
                          <a:latin typeface="+mn-lt"/>
                        </a:rPr>
                        <a:t> HT</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ETG Table HT</a:t>
                      </a: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Hydraulic</a:t>
                      </a:r>
                      <a:r>
                        <a:rPr lang="en-US" sz="2400" b="1" i="0" u="none" strike="noStrike" baseline="0" dirty="0" smtClean="0">
                          <a:solidFill>
                            <a:schemeClr val="tx1"/>
                          </a:solidFill>
                          <a:effectLst/>
                          <a:latin typeface="+mn-lt"/>
                        </a:rPr>
                        <a:t> </a:t>
                      </a:r>
                      <a:r>
                        <a:rPr lang="en-US" sz="2400" b="1" i="0" u="none" strike="noStrike" dirty="0" smtClean="0">
                          <a:solidFill>
                            <a:schemeClr val="tx1"/>
                          </a:solidFill>
                          <a:effectLst/>
                          <a:latin typeface="+mn-lt"/>
                        </a:rPr>
                        <a:t>Correctors (HC)</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a:solidFill>
                            <a:schemeClr val="tx1"/>
                          </a:solidFill>
                          <a:effectLst/>
                          <a:latin typeface="+mn-lt"/>
                        </a:rPr>
                        <a:t>ETG (HC</a:t>
                      </a:r>
                      <a:r>
                        <a:rPr lang="en-US" sz="2400" b="1" i="0" u="none" strike="noStrike" dirty="0" smtClean="0">
                          <a:solidFill>
                            <a:schemeClr val="tx1"/>
                          </a:solidFill>
                          <a:effectLst/>
                          <a:latin typeface="+mn-lt"/>
                        </a:rPr>
                        <a:t>) Table</a:t>
                      </a:r>
                      <a:r>
                        <a:rPr lang="en-US" sz="2400" b="1" i="0" u="none" strike="noStrike" baseline="0" dirty="0" smtClean="0">
                          <a:solidFill>
                            <a:schemeClr val="tx1"/>
                          </a:solidFill>
                          <a:effectLst/>
                          <a:latin typeface="+mn-lt"/>
                        </a:rPr>
                        <a:t> </a:t>
                      </a:r>
                      <a:r>
                        <a:rPr lang="en-US" sz="2400" b="1" i="0" u="none" strike="noStrike" dirty="0" smtClean="0">
                          <a:solidFill>
                            <a:schemeClr val="tx1"/>
                          </a:solidFill>
                          <a:effectLst/>
                          <a:latin typeface="+mn-lt"/>
                        </a:rPr>
                        <a:t>HT</a:t>
                      </a:r>
                    </a:p>
                  </a:txBody>
                  <a:tcPr marL="9525" marR="9525" marT="9525" marB="0" anchor="b">
                    <a:solidFill>
                      <a:schemeClr val="accent6">
                        <a:lumMod val="20000"/>
                        <a:lumOff val="80000"/>
                      </a:schemeClr>
                    </a:solidFill>
                  </a:tcPr>
                </a:tc>
                <a:tc>
                  <a:txBody>
                    <a:bodyPr/>
                    <a:lstStyle/>
                    <a:p>
                      <a:pPr algn="ctr" fontAlgn="b"/>
                      <a:r>
                        <a:rPr lang="en-US" sz="2400" b="1" i="0" u="none" strike="noStrike" dirty="0">
                          <a:solidFill>
                            <a:schemeClr val="tx1"/>
                          </a:solidFill>
                          <a:effectLst/>
                          <a:latin typeface="+mn-lt"/>
                        </a:rPr>
                        <a:t>2015 mean </a:t>
                      </a:r>
                      <a:r>
                        <a:rPr lang="en-US" sz="2400" b="1" i="0" u="none" strike="noStrike" dirty="0" smtClean="0">
                          <a:solidFill>
                            <a:schemeClr val="tx1"/>
                          </a:solidFill>
                          <a:effectLst/>
                          <a:latin typeface="+mn-lt"/>
                        </a:rPr>
                        <a:t>WL</a:t>
                      </a:r>
                      <a:r>
                        <a:rPr lang="en-US" sz="2400" b="1" i="0" u="none" strike="noStrike" baseline="0" dirty="0" smtClean="0">
                          <a:solidFill>
                            <a:schemeClr val="tx1"/>
                          </a:solidFill>
                          <a:effectLst/>
                          <a:latin typeface="+mn-lt"/>
                        </a:rPr>
                        <a:t> HT</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a:r>
                        <a:rPr lang="en-US" sz="2400" b="1" dirty="0" smtClean="0">
                          <a:solidFill>
                            <a:schemeClr val="tx1"/>
                          </a:solidFill>
                          <a:latin typeface="+mn-lt"/>
                        </a:rPr>
                        <a:t>Summer mean (HC) WL HT</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CORS</a:t>
                      </a:r>
                      <a:r>
                        <a:rPr lang="en-US" sz="2400" b="1" baseline="0" dirty="0" smtClean="0">
                          <a:solidFill>
                            <a:schemeClr val="tx1"/>
                          </a:solidFill>
                          <a:latin typeface="+mn-lt"/>
                        </a:rPr>
                        <a:t> ARP to ETG Table</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ETG (HC) Table to Summer mean (HC) WL</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CORS</a:t>
                      </a:r>
                      <a:r>
                        <a:rPr lang="en-US" sz="2400" b="1" baseline="0" dirty="0" smtClean="0">
                          <a:solidFill>
                            <a:schemeClr val="tx1"/>
                          </a:solidFill>
                          <a:latin typeface="+mn-lt"/>
                        </a:rPr>
                        <a:t> ARP to Summer mean WL</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CORS Site ID</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Latitude of CORS ARP</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Longitude of CORS ARP</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baseline="0" dirty="0" smtClean="0">
                          <a:solidFill>
                            <a:schemeClr val="tx1"/>
                          </a:solidFill>
                          <a:latin typeface="+mn-lt"/>
                        </a:rPr>
                        <a:t>HAE</a:t>
                      </a:r>
                      <a:r>
                        <a:rPr lang="en-US" sz="2400" b="1" dirty="0" smtClean="0">
                          <a:solidFill>
                            <a:schemeClr val="tx1"/>
                          </a:solidFill>
                          <a:latin typeface="+mn-lt"/>
                        </a:rPr>
                        <a:t> of CORS ARP</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HAE </a:t>
                      </a:r>
                      <a:r>
                        <a:rPr lang="en-US" sz="2400" b="1" dirty="0" smtClean="0">
                          <a:solidFill>
                            <a:schemeClr val="tx1"/>
                          </a:solidFill>
                          <a:latin typeface="+mn-lt"/>
                        </a:rPr>
                        <a:t>of </a:t>
                      </a:r>
                      <a:r>
                        <a:rPr lang="en-US" sz="2400" b="1" dirty="0" smtClean="0">
                          <a:solidFill>
                            <a:schemeClr val="tx1"/>
                          </a:solidFill>
                          <a:latin typeface="+mn-lt"/>
                        </a:rPr>
                        <a:t>Summer</a:t>
                      </a:r>
                      <a:r>
                        <a:rPr lang="en-US" sz="2400" b="1" baseline="0" dirty="0" smtClean="0">
                          <a:solidFill>
                            <a:schemeClr val="tx1"/>
                          </a:solidFill>
                          <a:latin typeface="+mn-lt"/>
                        </a:rPr>
                        <a:t> mean </a:t>
                      </a:r>
                      <a:r>
                        <a:rPr lang="en-US" sz="2400" b="1" dirty="0" smtClean="0">
                          <a:solidFill>
                            <a:schemeClr val="tx1"/>
                          </a:solidFill>
                          <a:latin typeface="+mn-lt"/>
                        </a:rPr>
                        <a:t>WL</a:t>
                      </a:r>
                      <a:endParaRPr lang="en-US" sz="2400" b="1" dirty="0">
                        <a:solidFill>
                          <a:schemeClr val="tx1"/>
                        </a:solidFill>
                        <a:latin typeface="+mn-lt"/>
                      </a:endParaRPr>
                    </a:p>
                  </a:txBody>
                  <a:tcPr>
                    <a:solidFill>
                      <a:schemeClr val="accent6">
                        <a:lumMod val="20000"/>
                        <a:lumOff val="80000"/>
                      </a:schemeClr>
                    </a:solidFill>
                  </a:tcPr>
                </a:tc>
              </a:tr>
              <a:tr h="0">
                <a:tc>
                  <a:txBody>
                    <a:bodyPr/>
                    <a:lstStyle/>
                    <a:p>
                      <a:pPr algn="ctr" fontAlgn="b"/>
                      <a:r>
                        <a:rPr lang="en-US" sz="2400" b="1" i="0" u="none" strike="noStrike" dirty="0" smtClean="0">
                          <a:solidFill>
                            <a:schemeClr val="tx1"/>
                          </a:solidFill>
                          <a:effectLst/>
                          <a:latin typeface="+mn-lt"/>
                        </a:rPr>
                        <a:t>Units</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tx1"/>
                          </a:solidFill>
                          <a:effectLst/>
                          <a:latin typeface="+mn-lt"/>
                        </a:rPr>
                        <a:t>m</a:t>
                      </a: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m</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m</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m</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m</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a:r>
                        <a:rPr lang="en-US" sz="2400" b="1" i="0" u="none" strike="noStrike" dirty="0" smtClean="0">
                          <a:solidFill>
                            <a:schemeClr val="tx1"/>
                          </a:solidFill>
                          <a:effectLst/>
                          <a:latin typeface="+mn-lt"/>
                        </a:rPr>
                        <a:t>m</a:t>
                      </a:r>
                      <a:endParaRPr lang="en-US" sz="2400" b="1" dirty="0">
                        <a:solidFill>
                          <a:schemeClr val="tx1"/>
                        </a:solidFill>
                        <a:latin typeface="+mn-lt"/>
                      </a:endParaRPr>
                    </a:p>
                  </a:txBody>
                  <a:tcP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err="1" smtClean="0">
                          <a:solidFill>
                            <a:srgbClr val="000000"/>
                          </a:solidFill>
                          <a:effectLst/>
                          <a:latin typeface="Calibri"/>
                        </a:rPr>
                        <a:t>dec.</a:t>
                      </a:r>
                      <a:r>
                        <a:rPr lang="en-US" sz="2400" b="1" i="0" u="none" strike="noStrike" baseline="0" dirty="0" smtClean="0">
                          <a:solidFill>
                            <a:srgbClr val="000000"/>
                          </a:solidFill>
                          <a:effectLst/>
                          <a:latin typeface="Calibri"/>
                        </a:rPr>
                        <a:t> deg. (N)</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err="1" smtClean="0">
                          <a:solidFill>
                            <a:srgbClr val="000000"/>
                          </a:solidFill>
                          <a:effectLst/>
                          <a:latin typeface="Calibri"/>
                        </a:rPr>
                        <a:t>dec.</a:t>
                      </a:r>
                      <a:r>
                        <a:rPr lang="en-US" sz="2400" b="1" i="0" u="none" strike="noStrike" dirty="0" smtClean="0">
                          <a:solidFill>
                            <a:srgbClr val="000000"/>
                          </a:solidFill>
                          <a:effectLst/>
                          <a:latin typeface="Calibri"/>
                        </a:rPr>
                        <a:t> Deg. </a:t>
                      </a:r>
                      <a:r>
                        <a:rPr lang="en-US" sz="2400" b="1" i="0" u="none" strike="noStrike" dirty="0" smtClean="0">
                          <a:solidFill>
                            <a:srgbClr val="000000"/>
                          </a:solidFill>
                          <a:effectLst/>
                          <a:latin typeface="Calibri"/>
                        </a:rPr>
                        <a:t>(E)</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r>
              <a:tr h="430530">
                <a:tc>
                  <a:txBody>
                    <a:bodyPr/>
                    <a:lstStyle/>
                    <a:p>
                      <a:pPr algn="ctr" fontAlgn="b"/>
                      <a:r>
                        <a:rPr lang="en-US" sz="2400" b="1" i="0" u="none" strike="noStrike" dirty="0" smtClean="0">
                          <a:solidFill>
                            <a:schemeClr val="tx1"/>
                          </a:solidFill>
                          <a:effectLst/>
                          <a:latin typeface="+mn-lt"/>
                        </a:rPr>
                        <a:t>Datum</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tx1"/>
                          </a:solidFill>
                          <a:effectLst/>
                          <a:latin typeface="+mn-lt"/>
                        </a:rPr>
                        <a:t>IGLD85</a:t>
                      </a:r>
                    </a:p>
                  </a:txBody>
                  <a:tcPr marL="9525" marR="9525" marT="9525" marB="0" anchor="b">
                    <a:solidFill>
                      <a:schemeClr val="accent6">
                        <a:lumMod val="20000"/>
                        <a:lumOff val="80000"/>
                      </a:schemeClr>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2400" b="1" i="0" u="none" strike="noStrike" dirty="0" smtClean="0">
                          <a:solidFill>
                            <a:schemeClr val="tx1"/>
                          </a:solidFill>
                          <a:effectLst/>
                          <a:latin typeface="+mn-lt"/>
                        </a:rPr>
                        <a:t>IGLD85</a:t>
                      </a: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IGLD85</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IGLD85</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a:r>
                        <a:rPr lang="en-US" sz="2400" b="1" i="0" u="none" strike="noStrike" dirty="0" smtClean="0">
                          <a:solidFill>
                            <a:schemeClr val="tx1"/>
                          </a:solidFill>
                          <a:effectLst/>
                          <a:latin typeface="+mn-lt"/>
                        </a:rPr>
                        <a:t>IGLD85</a:t>
                      </a:r>
                      <a:endParaRPr lang="en-US" sz="2400" b="1" dirty="0">
                        <a:solidFill>
                          <a:schemeClr val="tx1"/>
                        </a:solidFill>
                        <a:latin typeface="+mn-lt"/>
                      </a:endParaRPr>
                    </a:p>
                  </a:txBody>
                  <a:tcPr>
                    <a:solidFill>
                      <a:schemeClr val="accent6">
                        <a:lumMod val="20000"/>
                        <a:lumOff val="80000"/>
                      </a:schemeClr>
                    </a:solidFill>
                  </a:tcPr>
                </a:tc>
                <a:tc>
                  <a:txBody>
                    <a:bodyPr/>
                    <a:lstStyle/>
                    <a:p>
                      <a:pPr algn="ctr" fontAlgn="b"/>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r>
              <a:tr h="370840">
                <a:tc>
                  <a:txBody>
                    <a:bodyPr/>
                    <a:lstStyle/>
                    <a:p>
                      <a:pPr algn="ctr" fontAlgn="b"/>
                      <a:r>
                        <a:rPr lang="en-US" sz="2400" b="0" i="0" u="none" strike="noStrike" dirty="0">
                          <a:solidFill>
                            <a:schemeClr val="tx1"/>
                          </a:solidFill>
                          <a:effectLst/>
                          <a:latin typeface="+mn-lt"/>
                        </a:rPr>
                        <a:t>9063020</a:t>
                      </a:r>
                    </a:p>
                  </a:txBody>
                  <a:tcPr marL="9525" marR="9525" marT="9525" marB="0" anchor="b"/>
                </a:tc>
                <a:tc>
                  <a:txBody>
                    <a:bodyPr/>
                    <a:lstStyle/>
                    <a:p>
                      <a:pPr algn="ctr" fontAlgn="b"/>
                      <a:r>
                        <a:rPr lang="en-US" sz="2400" b="1" i="0" u="none" strike="noStrike" dirty="0">
                          <a:solidFill>
                            <a:schemeClr val="tx1"/>
                          </a:solidFill>
                          <a:effectLst/>
                          <a:latin typeface="+mn-lt"/>
                        </a:rPr>
                        <a:t>Buffalo</a:t>
                      </a:r>
                    </a:p>
                  </a:txBody>
                  <a:tcPr marL="9525" marR="9525" marT="9525" marB="0" anchor="b"/>
                </a:tc>
                <a:tc>
                  <a:txBody>
                    <a:bodyPr/>
                    <a:lstStyle/>
                    <a:p>
                      <a:pPr algn="ctr" fontAlgn="b"/>
                      <a:r>
                        <a:rPr lang="en-US" sz="2400" b="0" i="0" u="none" strike="noStrike" dirty="0">
                          <a:solidFill>
                            <a:schemeClr val="tx1"/>
                          </a:solidFill>
                          <a:effectLst/>
                          <a:latin typeface="+mn-lt"/>
                        </a:rPr>
                        <a:t>181.784</a:t>
                      </a:r>
                    </a:p>
                  </a:txBody>
                  <a:tcPr marL="9525" marR="9525" marT="9525" marB="0" anchor="b"/>
                </a:tc>
                <a:tc>
                  <a:txBody>
                    <a:bodyPr/>
                    <a:lstStyle/>
                    <a:p>
                      <a:pPr algn="ctr" fontAlgn="b"/>
                      <a:r>
                        <a:rPr lang="en-US" sz="2400" b="0" i="0" u="none" strike="noStrike" dirty="0">
                          <a:solidFill>
                            <a:schemeClr val="tx1"/>
                          </a:solidFill>
                          <a:effectLst/>
                          <a:latin typeface="+mn-lt"/>
                        </a:rPr>
                        <a:t>178.283</a:t>
                      </a:r>
                    </a:p>
                  </a:txBody>
                  <a:tcPr marL="9525" marR="9525" marT="9525" marB="0" anchor="b"/>
                </a:tc>
                <a:tc>
                  <a:txBody>
                    <a:bodyPr/>
                    <a:lstStyle/>
                    <a:p>
                      <a:pPr algn="ctr" fontAlgn="b"/>
                      <a:r>
                        <a:rPr lang="en-US" sz="2400" b="0" i="0" u="none" strike="noStrike" dirty="0">
                          <a:solidFill>
                            <a:schemeClr val="tx1"/>
                          </a:solidFill>
                          <a:effectLst/>
                          <a:latin typeface="+mn-lt"/>
                        </a:rPr>
                        <a:t>-0.026</a:t>
                      </a:r>
                    </a:p>
                  </a:txBody>
                  <a:tcPr marL="9525" marR="9525" marT="9525" marB="0" anchor="b"/>
                </a:tc>
                <a:tc>
                  <a:txBody>
                    <a:bodyPr/>
                    <a:lstStyle/>
                    <a:p>
                      <a:pPr algn="ctr" fontAlgn="b"/>
                      <a:r>
                        <a:rPr lang="en-US" sz="2400" b="0" i="0" u="none" strike="noStrike">
                          <a:solidFill>
                            <a:schemeClr val="tx1"/>
                          </a:solidFill>
                          <a:effectLst/>
                          <a:latin typeface="+mn-lt"/>
                        </a:rPr>
                        <a:t>178.309</a:t>
                      </a:r>
                    </a:p>
                  </a:txBody>
                  <a:tcPr marL="9525" marR="9525" marT="9525" marB="0" anchor="b"/>
                </a:tc>
                <a:tc>
                  <a:txBody>
                    <a:bodyPr/>
                    <a:lstStyle/>
                    <a:p>
                      <a:pPr algn="ctr" fontAlgn="b"/>
                      <a:r>
                        <a:rPr lang="en-US" sz="2400" b="0" i="0" u="none" strike="noStrike">
                          <a:solidFill>
                            <a:schemeClr val="tx1"/>
                          </a:solidFill>
                          <a:effectLst/>
                          <a:latin typeface="+mn-lt"/>
                        </a:rPr>
                        <a:t>174.306</a:t>
                      </a:r>
                    </a:p>
                  </a:txBody>
                  <a:tcPr marL="9525" marR="9525" marT="9525" marB="0" anchor="b"/>
                </a:tc>
                <a:tc>
                  <a:txBody>
                    <a:bodyPr/>
                    <a:lstStyle/>
                    <a:p>
                      <a:pPr algn="ctr"/>
                      <a:r>
                        <a:rPr lang="en-US" sz="2400" b="1" dirty="0" smtClean="0">
                          <a:solidFill>
                            <a:schemeClr val="tx1"/>
                          </a:solidFill>
                          <a:latin typeface="+mn-lt"/>
                        </a:rPr>
                        <a:t>174.559</a:t>
                      </a:r>
                      <a:endParaRPr lang="en-US" sz="2400" b="1" dirty="0">
                        <a:solidFill>
                          <a:schemeClr val="tx1"/>
                        </a:solidFill>
                        <a:latin typeface="+mn-lt"/>
                      </a:endParaRPr>
                    </a:p>
                  </a:txBody>
                  <a:tcPr/>
                </a:tc>
                <a:tc>
                  <a:txBody>
                    <a:bodyPr/>
                    <a:lstStyle/>
                    <a:p>
                      <a:pPr algn="ctr" fontAlgn="b"/>
                      <a:r>
                        <a:rPr lang="en-US" sz="2400" b="0" i="0" u="none" strike="noStrike" dirty="0">
                          <a:solidFill>
                            <a:srgbClr val="000000"/>
                          </a:solidFill>
                          <a:effectLst/>
                          <a:latin typeface="Calibri"/>
                        </a:rPr>
                        <a:t>3.501</a:t>
                      </a:r>
                    </a:p>
                  </a:txBody>
                  <a:tcPr marL="9525" marR="9525" marT="9525" marB="0" anchor="b"/>
                </a:tc>
                <a:tc>
                  <a:txBody>
                    <a:bodyPr/>
                    <a:lstStyle/>
                    <a:p>
                      <a:pPr algn="ctr" fontAlgn="b"/>
                      <a:r>
                        <a:rPr lang="en-US" sz="2400" b="0" i="0" u="none" strike="noStrike" dirty="0">
                          <a:solidFill>
                            <a:srgbClr val="000000"/>
                          </a:solidFill>
                          <a:effectLst/>
                          <a:latin typeface="Calibri"/>
                        </a:rPr>
                        <a:t>3.747</a:t>
                      </a:r>
                    </a:p>
                  </a:txBody>
                  <a:tcPr marL="9525" marR="9525" marT="9525" marB="0" anchor="b"/>
                </a:tc>
                <a:tc>
                  <a:txBody>
                    <a:bodyPr/>
                    <a:lstStyle/>
                    <a:p>
                      <a:pPr algn="ctr" fontAlgn="b"/>
                      <a:r>
                        <a:rPr lang="en-US" sz="2400" b="0" i="0" u="none" strike="noStrike" dirty="0">
                          <a:solidFill>
                            <a:srgbClr val="000000"/>
                          </a:solidFill>
                          <a:effectLst/>
                          <a:latin typeface="Calibri"/>
                        </a:rPr>
                        <a:t>7.248</a:t>
                      </a:r>
                    </a:p>
                  </a:txBody>
                  <a:tcPr marL="9525" marR="9525" marT="9525" marB="0" anchor="b"/>
                </a:tc>
                <a:tc>
                  <a:txBody>
                    <a:bodyPr/>
                    <a:lstStyle/>
                    <a:p>
                      <a:pPr algn="ctr" fontAlgn="b"/>
                      <a:r>
                        <a:rPr lang="en-US" sz="2400" b="0" i="0" u="none" strike="noStrike" dirty="0">
                          <a:solidFill>
                            <a:srgbClr val="000000"/>
                          </a:solidFill>
                          <a:effectLst/>
                          <a:latin typeface="Calibri"/>
                        </a:rPr>
                        <a:t>BFNY</a:t>
                      </a:r>
                    </a:p>
                  </a:txBody>
                  <a:tcPr marL="9525" marR="9525" marT="9525" marB="0" anchor="b"/>
                </a:tc>
                <a:tc>
                  <a:txBody>
                    <a:bodyPr/>
                    <a:lstStyle/>
                    <a:p>
                      <a:pPr algn="ctr" fontAlgn="b"/>
                      <a:r>
                        <a:rPr lang="en-US" sz="2400" b="1" i="0" u="none" strike="noStrike" dirty="0">
                          <a:solidFill>
                            <a:srgbClr val="000000"/>
                          </a:solidFill>
                          <a:effectLst/>
                          <a:latin typeface="Calibri"/>
                        </a:rPr>
                        <a:t>42.87755697</a:t>
                      </a:r>
                    </a:p>
                  </a:txBody>
                  <a:tcPr marL="9525" marR="9525" marT="9525" marB="0" anchor="b"/>
                </a:tc>
                <a:tc>
                  <a:txBody>
                    <a:bodyPr/>
                    <a:lstStyle/>
                    <a:p>
                      <a:pPr algn="ctr" fontAlgn="b"/>
                      <a:r>
                        <a:rPr lang="en-US" sz="2400" b="1" i="0" u="none" strike="noStrike" dirty="0">
                          <a:solidFill>
                            <a:srgbClr val="000000"/>
                          </a:solidFill>
                          <a:effectLst/>
                          <a:latin typeface="Calibri"/>
                        </a:rPr>
                        <a:t>281.10955496</a:t>
                      </a:r>
                    </a:p>
                  </a:txBody>
                  <a:tcPr marL="9525" marR="9525" marT="9525" marB="0" anchor="b"/>
                </a:tc>
                <a:tc>
                  <a:txBody>
                    <a:bodyPr/>
                    <a:lstStyle/>
                    <a:p>
                      <a:pPr algn="ctr" fontAlgn="b"/>
                      <a:r>
                        <a:rPr lang="en-US" sz="2400" b="0" i="0" u="none" strike="noStrike" dirty="0">
                          <a:solidFill>
                            <a:srgbClr val="000000"/>
                          </a:solidFill>
                          <a:effectLst/>
                          <a:latin typeface="Calibri"/>
                        </a:rPr>
                        <a:t>145.462</a:t>
                      </a:r>
                    </a:p>
                  </a:txBody>
                  <a:tcPr marL="9525" marR="9525" marT="9525" marB="0" anchor="b"/>
                </a:tc>
                <a:tc>
                  <a:txBody>
                    <a:bodyPr/>
                    <a:lstStyle/>
                    <a:p>
                      <a:pPr algn="ctr" fontAlgn="b"/>
                      <a:r>
                        <a:rPr lang="en-US" sz="2400" b="1" i="0" u="none" strike="noStrike" dirty="0">
                          <a:solidFill>
                            <a:srgbClr val="000000"/>
                          </a:solidFill>
                          <a:effectLst/>
                          <a:latin typeface="Calibri"/>
                        </a:rPr>
                        <a:t>138.214</a:t>
                      </a:r>
                    </a:p>
                  </a:txBody>
                  <a:tcPr marL="9525" marR="9525" marT="9525" marB="0" anchor="b"/>
                </a:tc>
              </a:tr>
              <a:tr h="370840">
                <a:tc>
                  <a:txBody>
                    <a:bodyPr/>
                    <a:lstStyle/>
                    <a:p>
                      <a:pPr algn="ctr" fontAlgn="b"/>
                      <a:r>
                        <a:rPr lang="en-US" sz="2400" b="0" i="0" u="none" strike="noStrike" dirty="0">
                          <a:solidFill>
                            <a:schemeClr val="tx1"/>
                          </a:solidFill>
                          <a:effectLst/>
                          <a:latin typeface="+mn-lt"/>
                        </a:rPr>
                        <a:t>9063063</a:t>
                      </a:r>
                    </a:p>
                  </a:txBody>
                  <a:tcPr marL="9525" marR="9525" marT="9525" marB="0" anchor="b"/>
                </a:tc>
                <a:tc>
                  <a:txBody>
                    <a:bodyPr/>
                    <a:lstStyle/>
                    <a:p>
                      <a:pPr algn="ctr" fontAlgn="b"/>
                      <a:r>
                        <a:rPr lang="en-US" sz="2400" b="1" i="0" u="none" strike="noStrike" dirty="0">
                          <a:solidFill>
                            <a:schemeClr val="tx1"/>
                          </a:solidFill>
                          <a:effectLst/>
                          <a:latin typeface="+mn-lt"/>
                        </a:rPr>
                        <a:t>Cleveland</a:t>
                      </a:r>
                    </a:p>
                  </a:txBody>
                  <a:tcPr marL="9525" marR="9525" marT="9525" marB="0" anchor="b"/>
                </a:tc>
                <a:tc>
                  <a:txBody>
                    <a:bodyPr/>
                    <a:lstStyle/>
                    <a:p>
                      <a:pPr algn="ctr" fontAlgn="b"/>
                      <a:r>
                        <a:rPr lang="en-US" sz="2400" b="0" i="0" u="none" strike="noStrike" dirty="0">
                          <a:solidFill>
                            <a:schemeClr val="tx1"/>
                          </a:solidFill>
                          <a:effectLst/>
                          <a:latin typeface="+mn-lt"/>
                        </a:rPr>
                        <a:t>180.097</a:t>
                      </a:r>
                    </a:p>
                  </a:txBody>
                  <a:tcPr marL="9525" marR="9525" marT="9525" marB="0" anchor="b"/>
                </a:tc>
                <a:tc>
                  <a:txBody>
                    <a:bodyPr/>
                    <a:lstStyle/>
                    <a:p>
                      <a:pPr algn="ctr" fontAlgn="b"/>
                      <a:r>
                        <a:rPr lang="en-US" sz="2400" b="0" i="0" u="none" strike="noStrike" dirty="0">
                          <a:solidFill>
                            <a:schemeClr val="tx1"/>
                          </a:solidFill>
                          <a:effectLst/>
                          <a:latin typeface="+mn-lt"/>
                        </a:rPr>
                        <a:t>177.151</a:t>
                      </a:r>
                    </a:p>
                  </a:txBody>
                  <a:tcPr marL="9525" marR="9525" marT="9525" marB="0" anchor="b"/>
                </a:tc>
                <a:tc>
                  <a:txBody>
                    <a:bodyPr/>
                    <a:lstStyle/>
                    <a:p>
                      <a:pPr algn="ctr" fontAlgn="b"/>
                      <a:r>
                        <a:rPr lang="en-US" sz="2400" b="0" i="0" u="none" strike="noStrike" dirty="0">
                          <a:solidFill>
                            <a:schemeClr val="tx1"/>
                          </a:solidFill>
                          <a:effectLst/>
                          <a:latin typeface="+mn-lt"/>
                        </a:rPr>
                        <a:t>0.010</a:t>
                      </a:r>
                    </a:p>
                  </a:txBody>
                  <a:tcPr marL="9525" marR="9525" marT="9525" marB="0" anchor="b"/>
                </a:tc>
                <a:tc>
                  <a:txBody>
                    <a:bodyPr/>
                    <a:lstStyle/>
                    <a:p>
                      <a:pPr algn="ctr" fontAlgn="b"/>
                      <a:r>
                        <a:rPr lang="en-US" sz="2400" b="0" i="0" u="none" strike="noStrike" dirty="0">
                          <a:solidFill>
                            <a:schemeClr val="tx1"/>
                          </a:solidFill>
                          <a:effectLst/>
                          <a:latin typeface="+mn-lt"/>
                        </a:rPr>
                        <a:t>177.141</a:t>
                      </a:r>
                    </a:p>
                  </a:txBody>
                  <a:tcPr marL="9525" marR="9525" marT="9525" marB="0" anchor="b"/>
                </a:tc>
                <a:tc>
                  <a:txBody>
                    <a:bodyPr/>
                    <a:lstStyle/>
                    <a:p>
                      <a:pPr algn="ctr" fontAlgn="b"/>
                      <a:r>
                        <a:rPr lang="en-US" sz="2400" b="0" i="0" u="none" strike="noStrike" dirty="0">
                          <a:solidFill>
                            <a:schemeClr val="tx1"/>
                          </a:solidFill>
                          <a:effectLst/>
                          <a:latin typeface="+mn-lt"/>
                        </a:rPr>
                        <a:t>174.314</a:t>
                      </a:r>
                    </a:p>
                  </a:txBody>
                  <a:tcPr marL="9525" marR="9525" marT="9525" marB="0" anchor="b"/>
                </a:tc>
                <a:tc>
                  <a:txBody>
                    <a:bodyPr/>
                    <a:lstStyle/>
                    <a:p>
                      <a:pPr algn="ctr"/>
                      <a:r>
                        <a:rPr lang="en-US" sz="2400" b="1" dirty="0" smtClean="0">
                          <a:solidFill>
                            <a:schemeClr val="tx1"/>
                          </a:solidFill>
                          <a:latin typeface="+mn-lt"/>
                        </a:rPr>
                        <a:t>174.599</a:t>
                      </a:r>
                      <a:endParaRPr lang="en-US" sz="2400" b="1" dirty="0">
                        <a:solidFill>
                          <a:schemeClr val="tx1"/>
                        </a:solidFill>
                        <a:latin typeface="+mn-lt"/>
                      </a:endParaRPr>
                    </a:p>
                  </a:txBody>
                  <a:tcPr/>
                </a:tc>
                <a:tc>
                  <a:txBody>
                    <a:bodyPr/>
                    <a:lstStyle/>
                    <a:p>
                      <a:pPr algn="ctr" fontAlgn="b"/>
                      <a:r>
                        <a:rPr lang="en-US" sz="2400" b="0" i="0" u="none" strike="noStrike" dirty="0">
                          <a:solidFill>
                            <a:srgbClr val="000000"/>
                          </a:solidFill>
                          <a:effectLst/>
                          <a:latin typeface="Calibri"/>
                        </a:rPr>
                        <a:t>2.947</a:t>
                      </a:r>
                    </a:p>
                  </a:txBody>
                  <a:tcPr marL="9525" marR="9525" marT="9525" marB="0" anchor="b"/>
                </a:tc>
                <a:tc>
                  <a:txBody>
                    <a:bodyPr/>
                    <a:lstStyle/>
                    <a:p>
                      <a:pPr algn="ctr" fontAlgn="b"/>
                      <a:r>
                        <a:rPr lang="en-US" sz="2400" b="0" i="0" u="none" strike="noStrike" dirty="0">
                          <a:solidFill>
                            <a:srgbClr val="000000"/>
                          </a:solidFill>
                          <a:effectLst/>
                          <a:latin typeface="Calibri"/>
                        </a:rPr>
                        <a:t>2.544</a:t>
                      </a:r>
                    </a:p>
                  </a:txBody>
                  <a:tcPr marL="9525" marR="9525" marT="9525" marB="0" anchor="b"/>
                </a:tc>
                <a:tc>
                  <a:txBody>
                    <a:bodyPr/>
                    <a:lstStyle/>
                    <a:p>
                      <a:pPr algn="ctr" fontAlgn="b"/>
                      <a:r>
                        <a:rPr lang="en-US" sz="2400" b="0" i="0" u="none" strike="noStrike" dirty="0">
                          <a:solidFill>
                            <a:srgbClr val="000000"/>
                          </a:solidFill>
                          <a:effectLst/>
                          <a:latin typeface="Calibri"/>
                        </a:rPr>
                        <a:t>5.491</a:t>
                      </a:r>
                    </a:p>
                  </a:txBody>
                  <a:tcPr marL="9525" marR="9525" marT="9525" marB="0" anchor="b"/>
                </a:tc>
                <a:tc>
                  <a:txBody>
                    <a:bodyPr/>
                    <a:lstStyle/>
                    <a:p>
                      <a:pPr algn="ctr" fontAlgn="b"/>
                      <a:r>
                        <a:rPr lang="en-US" sz="2400" b="0" i="0" u="none" strike="noStrike">
                          <a:solidFill>
                            <a:srgbClr val="000000"/>
                          </a:solidFill>
                          <a:effectLst/>
                          <a:latin typeface="Calibri"/>
                        </a:rPr>
                        <a:t>OHCD</a:t>
                      </a:r>
                    </a:p>
                  </a:txBody>
                  <a:tcPr marL="9525" marR="9525" marT="9525" marB="0" anchor="b"/>
                </a:tc>
                <a:tc>
                  <a:txBody>
                    <a:bodyPr/>
                    <a:lstStyle/>
                    <a:p>
                      <a:pPr algn="ctr" fontAlgn="b"/>
                      <a:r>
                        <a:rPr lang="en-US" sz="2400" b="1" i="0" u="none" strike="noStrike" dirty="0">
                          <a:solidFill>
                            <a:srgbClr val="000000"/>
                          </a:solidFill>
                          <a:effectLst/>
                          <a:latin typeface="Calibri"/>
                        </a:rPr>
                        <a:t>41.54074488</a:t>
                      </a:r>
                    </a:p>
                  </a:txBody>
                  <a:tcPr marL="9525" marR="9525" marT="9525" marB="0" anchor="b"/>
                </a:tc>
                <a:tc>
                  <a:txBody>
                    <a:bodyPr/>
                    <a:lstStyle/>
                    <a:p>
                      <a:pPr algn="ctr" fontAlgn="b"/>
                      <a:r>
                        <a:rPr lang="en-US" sz="2400" b="1" i="0" u="none" strike="noStrike">
                          <a:solidFill>
                            <a:srgbClr val="000000"/>
                          </a:solidFill>
                          <a:effectLst/>
                          <a:latin typeface="Calibri"/>
                        </a:rPr>
                        <a:t>278.36485371</a:t>
                      </a:r>
                    </a:p>
                  </a:txBody>
                  <a:tcPr marL="9525" marR="9525" marT="9525" marB="0" anchor="b"/>
                </a:tc>
                <a:tc>
                  <a:txBody>
                    <a:bodyPr/>
                    <a:lstStyle/>
                    <a:p>
                      <a:pPr algn="ctr" fontAlgn="b"/>
                      <a:r>
                        <a:rPr lang="en-US" sz="2400" b="0" i="0" u="none" strike="noStrike">
                          <a:solidFill>
                            <a:srgbClr val="000000"/>
                          </a:solidFill>
                          <a:effectLst/>
                          <a:latin typeface="Calibri"/>
                        </a:rPr>
                        <a:t>144.582</a:t>
                      </a:r>
                    </a:p>
                  </a:txBody>
                  <a:tcPr marL="9525" marR="9525" marT="9525" marB="0" anchor="b"/>
                </a:tc>
                <a:tc>
                  <a:txBody>
                    <a:bodyPr/>
                    <a:lstStyle/>
                    <a:p>
                      <a:pPr algn="ctr" fontAlgn="b"/>
                      <a:r>
                        <a:rPr lang="en-US" sz="2400" b="1" i="0" u="none" strike="noStrike" dirty="0">
                          <a:solidFill>
                            <a:srgbClr val="000000"/>
                          </a:solidFill>
                          <a:effectLst/>
                          <a:latin typeface="Calibri"/>
                        </a:rPr>
                        <a:t>139.091</a:t>
                      </a:r>
                    </a:p>
                  </a:txBody>
                  <a:tcPr marL="9525" marR="9525" marT="9525" marB="0" anchor="b"/>
                </a:tc>
              </a:tr>
              <a:tr h="370840">
                <a:tc>
                  <a:txBody>
                    <a:bodyPr/>
                    <a:lstStyle/>
                    <a:p>
                      <a:pPr algn="ctr" fontAlgn="b"/>
                      <a:r>
                        <a:rPr lang="en-US" sz="2400" b="0" i="0" u="none" strike="noStrike" dirty="0">
                          <a:solidFill>
                            <a:schemeClr val="tx1"/>
                          </a:solidFill>
                          <a:effectLst/>
                          <a:latin typeface="+mn-lt"/>
                        </a:rPr>
                        <a:t>9063079</a:t>
                      </a:r>
                    </a:p>
                  </a:txBody>
                  <a:tcPr marL="9525" marR="9525" marT="9525" marB="0" anchor="b"/>
                </a:tc>
                <a:tc>
                  <a:txBody>
                    <a:bodyPr/>
                    <a:lstStyle/>
                    <a:p>
                      <a:pPr algn="ctr" fontAlgn="b"/>
                      <a:r>
                        <a:rPr lang="en-US" sz="2400" b="1" i="0" u="none" strike="noStrike" dirty="0">
                          <a:solidFill>
                            <a:schemeClr val="tx1"/>
                          </a:solidFill>
                          <a:effectLst/>
                          <a:latin typeface="+mn-lt"/>
                        </a:rPr>
                        <a:t>Marblehead</a:t>
                      </a:r>
                    </a:p>
                  </a:txBody>
                  <a:tcPr marL="9525" marR="9525" marT="9525" marB="0" anchor="b"/>
                </a:tc>
                <a:tc>
                  <a:txBody>
                    <a:bodyPr/>
                    <a:lstStyle/>
                    <a:p>
                      <a:pPr algn="ctr" fontAlgn="b"/>
                      <a:r>
                        <a:rPr lang="en-US" sz="2400" b="0" i="0" u="none" strike="noStrike" dirty="0">
                          <a:solidFill>
                            <a:schemeClr val="tx1"/>
                          </a:solidFill>
                          <a:effectLst/>
                          <a:latin typeface="+mn-lt"/>
                        </a:rPr>
                        <a:t>179.493</a:t>
                      </a:r>
                    </a:p>
                  </a:txBody>
                  <a:tcPr marL="9525" marR="9525" marT="9525" marB="0" anchor="b"/>
                </a:tc>
                <a:tc>
                  <a:txBody>
                    <a:bodyPr/>
                    <a:lstStyle/>
                    <a:p>
                      <a:pPr algn="ctr" fontAlgn="b"/>
                      <a:r>
                        <a:rPr lang="en-US" sz="2400" b="0" i="0" u="none" strike="noStrike">
                          <a:solidFill>
                            <a:schemeClr val="tx1"/>
                          </a:solidFill>
                          <a:effectLst/>
                          <a:latin typeface="+mn-lt"/>
                        </a:rPr>
                        <a:t>177.187</a:t>
                      </a:r>
                    </a:p>
                  </a:txBody>
                  <a:tcPr marL="9525" marR="9525" marT="9525" marB="0" anchor="b"/>
                </a:tc>
                <a:tc>
                  <a:txBody>
                    <a:bodyPr/>
                    <a:lstStyle/>
                    <a:p>
                      <a:pPr algn="ctr" fontAlgn="b"/>
                      <a:r>
                        <a:rPr lang="en-US" sz="2400" b="0" i="0" u="none" strike="noStrike" dirty="0">
                          <a:solidFill>
                            <a:schemeClr val="tx1"/>
                          </a:solidFill>
                          <a:effectLst/>
                          <a:latin typeface="+mn-lt"/>
                        </a:rPr>
                        <a:t>-0.006</a:t>
                      </a:r>
                    </a:p>
                  </a:txBody>
                  <a:tcPr marL="9525" marR="9525" marT="9525" marB="0" anchor="b"/>
                </a:tc>
                <a:tc>
                  <a:txBody>
                    <a:bodyPr/>
                    <a:lstStyle/>
                    <a:p>
                      <a:pPr algn="ctr" fontAlgn="b"/>
                      <a:r>
                        <a:rPr lang="en-US" sz="2400" b="0" i="0" u="none" strike="noStrike" dirty="0">
                          <a:solidFill>
                            <a:schemeClr val="tx1"/>
                          </a:solidFill>
                          <a:effectLst/>
                          <a:latin typeface="+mn-lt"/>
                        </a:rPr>
                        <a:t>177.193</a:t>
                      </a:r>
                    </a:p>
                  </a:txBody>
                  <a:tcPr marL="9525" marR="9525" marT="9525" marB="0" anchor="b"/>
                </a:tc>
                <a:tc>
                  <a:txBody>
                    <a:bodyPr/>
                    <a:lstStyle/>
                    <a:p>
                      <a:pPr algn="ctr" fontAlgn="b"/>
                      <a:r>
                        <a:rPr lang="en-US" sz="2400" b="0" i="0" u="none" strike="noStrike" dirty="0">
                          <a:solidFill>
                            <a:schemeClr val="tx1"/>
                          </a:solidFill>
                          <a:effectLst/>
                          <a:latin typeface="+mn-lt"/>
                        </a:rPr>
                        <a:t>174.310</a:t>
                      </a:r>
                    </a:p>
                  </a:txBody>
                  <a:tcPr marL="9525" marR="9525" marT="9525" marB="0" anchor="b"/>
                </a:tc>
                <a:tc>
                  <a:txBody>
                    <a:bodyPr/>
                    <a:lstStyle/>
                    <a:p>
                      <a:pPr algn="ctr"/>
                      <a:r>
                        <a:rPr lang="en-US" sz="2400" b="1" dirty="0" smtClean="0">
                          <a:solidFill>
                            <a:schemeClr val="tx1"/>
                          </a:solidFill>
                          <a:latin typeface="+mn-lt"/>
                        </a:rPr>
                        <a:t>174.606</a:t>
                      </a:r>
                      <a:endParaRPr lang="en-US" sz="2400" b="1" dirty="0">
                        <a:solidFill>
                          <a:schemeClr val="tx1"/>
                        </a:solidFill>
                        <a:latin typeface="+mn-lt"/>
                      </a:endParaRPr>
                    </a:p>
                  </a:txBody>
                  <a:tcPr/>
                </a:tc>
                <a:tc>
                  <a:txBody>
                    <a:bodyPr/>
                    <a:lstStyle/>
                    <a:p>
                      <a:pPr algn="ctr" fontAlgn="b"/>
                      <a:r>
                        <a:rPr lang="en-US" sz="2400" b="0" i="0" u="none" strike="noStrike" dirty="0">
                          <a:solidFill>
                            <a:srgbClr val="000000"/>
                          </a:solidFill>
                          <a:effectLst/>
                          <a:latin typeface="Calibri"/>
                        </a:rPr>
                        <a:t>2.307</a:t>
                      </a:r>
                    </a:p>
                  </a:txBody>
                  <a:tcPr marL="9525" marR="9525" marT="9525" marB="0" anchor="b"/>
                </a:tc>
                <a:tc>
                  <a:txBody>
                    <a:bodyPr/>
                    <a:lstStyle/>
                    <a:p>
                      <a:pPr algn="ctr" fontAlgn="b"/>
                      <a:r>
                        <a:rPr lang="en-US" sz="2400" b="0" i="0" u="none" strike="noStrike" dirty="0">
                          <a:solidFill>
                            <a:srgbClr val="000000"/>
                          </a:solidFill>
                          <a:effectLst/>
                          <a:latin typeface="Calibri"/>
                        </a:rPr>
                        <a:t>2.588</a:t>
                      </a:r>
                    </a:p>
                  </a:txBody>
                  <a:tcPr marL="9525" marR="9525" marT="9525" marB="0" anchor="b"/>
                </a:tc>
                <a:tc>
                  <a:txBody>
                    <a:bodyPr/>
                    <a:lstStyle/>
                    <a:p>
                      <a:pPr algn="ctr" fontAlgn="b"/>
                      <a:r>
                        <a:rPr lang="en-US" sz="2400" b="0" i="0" u="none" strike="noStrike" dirty="0">
                          <a:solidFill>
                            <a:srgbClr val="000000"/>
                          </a:solidFill>
                          <a:effectLst/>
                          <a:latin typeface="Calibri"/>
                        </a:rPr>
                        <a:t>4.895</a:t>
                      </a:r>
                    </a:p>
                  </a:txBody>
                  <a:tcPr marL="9525" marR="9525" marT="9525" marB="0" anchor="b"/>
                </a:tc>
                <a:tc>
                  <a:txBody>
                    <a:bodyPr/>
                    <a:lstStyle/>
                    <a:p>
                      <a:pPr algn="ctr" fontAlgn="b"/>
                      <a:r>
                        <a:rPr lang="en-US" sz="2400" b="0" i="0" u="none" strike="noStrike" dirty="0">
                          <a:solidFill>
                            <a:srgbClr val="000000"/>
                          </a:solidFill>
                          <a:effectLst/>
                          <a:latin typeface="Calibri"/>
                        </a:rPr>
                        <a:t>OHMH</a:t>
                      </a:r>
                    </a:p>
                  </a:txBody>
                  <a:tcPr marL="9525" marR="9525" marT="9525" marB="0" anchor="b"/>
                </a:tc>
                <a:tc>
                  <a:txBody>
                    <a:bodyPr/>
                    <a:lstStyle/>
                    <a:p>
                      <a:pPr algn="ctr" fontAlgn="b"/>
                      <a:r>
                        <a:rPr lang="en-US" sz="2400" b="1" i="0" u="none" strike="noStrike" dirty="0">
                          <a:solidFill>
                            <a:srgbClr val="000000"/>
                          </a:solidFill>
                          <a:effectLst/>
                          <a:latin typeface="Calibri"/>
                        </a:rPr>
                        <a:t>41.54368360</a:t>
                      </a:r>
                    </a:p>
                  </a:txBody>
                  <a:tcPr marL="9525" marR="9525" marT="9525" marB="0" anchor="b"/>
                </a:tc>
                <a:tc>
                  <a:txBody>
                    <a:bodyPr/>
                    <a:lstStyle/>
                    <a:p>
                      <a:pPr algn="ctr" fontAlgn="b"/>
                      <a:r>
                        <a:rPr lang="en-US" sz="2400" b="1" i="0" u="none" strike="noStrike">
                          <a:solidFill>
                            <a:srgbClr val="000000"/>
                          </a:solidFill>
                          <a:effectLst/>
                          <a:latin typeface="Calibri"/>
                        </a:rPr>
                        <a:t>277.26854509</a:t>
                      </a:r>
                    </a:p>
                  </a:txBody>
                  <a:tcPr marL="9525" marR="9525" marT="9525" marB="0" anchor="b"/>
                </a:tc>
                <a:tc>
                  <a:txBody>
                    <a:bodyPr/>
                    <a:lstStyle/>
                    <a:p>
                      <a:pPr algn="ctr" fontAlgn="b"/>
                      <a:r>
                        <a:rPr lang="en-US" sz="2400" b="0" i="0" u="none" strike="noStrike" dirty="0">
                          <a:solidFill>
                            <a:srgbClr val="000000"/>
                          </a:solidFill>
                          <a:effectLst/>
                          <a:latin typeface="Calibri"/>
                        </a:rPr>
                        <a:t>142.866</a:t>
                      </a:r>
                    </a:p>
                  </a:txBody>
                  <a:tcPr marL="9525" marR="9525" marT="9525" marB="0" anchor="b"/>
                </a:tc>
                <a:tc>
                  <a:txBody>
                    <a:bodyPr/>
                    <a:lstStyle/>
                    <a:p>
                      <a:pPr algn="ctr" fontAlgn="b"/>
                      <a:r>
                        <a:rPr lang="en-US" sz="2400" b="1" i="0" u="none" strike="noStrike" dirty="0">
                          <a:solidFill>
                            <a:srgbClr val="000000"/>
                          </a:solidFill>
                          <a:effectLst/>
                          <a:latin typeface="Calibri"/>
                        </a:rPr>
                        <a:t>137.971</a:t>
                      </a:r>
                    </a:p>
                  </a:txBody>
                  <a:tcPr marL="9525" marR="9525" marT="9525" marB="0" anchor="b"/>
                </a:tc>
              </a:tr>
              <a:tr h="370840">
                <a:tc>
                  <a:txBody>
                    <a:bodyPr/>
                    <a:lstStyle/>
                    <a:p>
                      <a:pPr algn="ctr" fontAlgn="b"/>
                      <a:r>
                        <a:rPr lang="en-US" sz="2400" b="0" i="0" u="none" strike="noStrike" dirty="0">
                          <a:solidFill>
                            <a:schemeClr val="tx1"/>
                          </a:solidFill>
                          <a:effectLst/>
                          <a:latin typeface="+mn-lt"/>
                        </a:rPr>
                        <a:t>9099004</a:t>
                      </a:r>
                    </a:p>
                  </a:txBody>
                  <a:tcPr marL="9525" marR="9525" marT="9525" marB="0" anchor="b">
                    <a:solidFill>
                      <a:schemeClr val="accent2">
                        <a:lumMod val="60000"/>
                        <a:lumOff val="40000"/>
                      </a:schemeClr>
                    </a:solidFill>
                  </a:tcPr>
                </a:tc>
                <a:tc>
                  <a:txBody>
                    <a:bodyPr/>
                    <a:lstStyle/>
                    <a:p>
                      <a:pPr algn="ctr" fontAlgn="b"/>
                      <a:r>
                        <a:rPr lang="en-US" sz="2400" b="1" i="0" u="none" strike="noStrike">
                          <a:solidFill>
                            <a:schemeClr val="tx1"/>
                          </a:solidFill>
                          <a:effectLst/>
                          <a:latin typeface="+mn-lt"/>
                        </a:rPr>
                        <a:t>Pt. Iroquois</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188.880</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186.091</a:t>
                      </a:r>
                    </a:p>
                  </a:txBody>
                  <a:tcPr marL="9525" marR="9525" marT="9525" marB="0" anchor="b">
                    <a:solidFill>
                      <a:schemeClr val="accent2">
                        <a:lumMod val="60000"/>
                        <a:lumOff val="40000"/>
                      </a:schemeClr>
                    </a:solidFill>
                  </a:tcPr>
                </a:tc>
                <a:tc>
                  <a:txBody>
                    <a:bodyPr/>
                    <a:lstStyle/>
                    <a:p>
                      <a:pPr algn="ctr" fontAlgn="b"/>
                      <a:r>
                        <a:rPr lang="en-US" sz="2400" b="0" i="0" u="none" strike="noStrike">
                          <a:solidFill>
                            <a:schemeClr val="tx1"/>
                          </a:solidFill>
                          <a:effectLst/>
                          <a:latin typeface="+mn-lt"/>
                        </a:rPr>
                        <a:t>-0.100</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186.191</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183.565</a:t>
                      </a:r>
                    </a:p>
                  </a:txBody>
                  <a:tcPr marL="9525" marR="9525" marT="9525" marB="0" anchor="b">
                    <a:solidFill>
                      <a:schemeClr val="accent2">
                        <a:lumMod val="60000"/>
                        <a:lumOff val="40000"/>
                      </a:schemeClr>
                    </a:solidFill>
                  </a:tcPr>
                </a:tc>
                <a:tc>
                  <a:txBody>
                    <a:bodyPr/>
                    <a:lstStyle/>
                    <a:p>
                      <a:pPr algn="ctr"/>
                      <a:r>
                        <a:rPr lang="en-US" sz="2400" b="1" dirty="0" smtClean="0">
                          <a:solidFill>
                            <a:schemeClr val="tx1"/>
                          </a:solidFill>
                          <a:latin typeface="+mn-lt"/>
                        </a:rPr>
                        <a:t>183.660</a:t>
                      </a:r>
                      <a:endParaRPr lang="en-US" sz="2400" b="1" dirty="0">
                        <a:solidFill>
                          <a:schemeClr val="tx1"/>
                        </a:solidFill>
                        <a:latin typeface="+mn-lt"/>
                      </a:endParaRPr>
                    </a:p>
                  </a:txBody>
                  <a:tcP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2.789</a:t>
                      </a:r>
                    </a:p>
                  </a:txBody>
                  <a:tcPr marL="9525" marR="9525" marT="9525" marB="0" anchor="b">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2.530</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5.319</a:t>
                      </a:r>
                    </a:p>
                  </a:txBody>
                  <a:tcPr marL="9525" marR="9525" marT="9525" marB="0" anchor="b">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PTIR</a:t>
                      </a:r>
                    </a:p>
                  </a:txBody>
                  <a:tcPr marL="9525" marR="9525" marT="9525" marB="0" anchor="b">
                    <a:solidFill>
                      <a:schemeClr val="accent2">
                        <a:lumMod val="60000"/>
                        <a:lumOff val="40000"/>
                      </a:schemeClr>
                    </a:solidFill>
                  </a:tcPr>
                </a:tc>
                <a:tc>
                  <a:txBody>
                    <a:bodyPr/>
                    <a:lstStyle/>
                    <a:p>
                      <a:pPr algn="ctr" fontAlgn="b"/>
                      <a:r>
                        <a:rPr lang="en-US" sz="2400" b="1" i="0" u="none" strike="noStrike" dirty="0">
                          <a:solidFill>
                            <a:srgbClr val="000000"/>
                          </a:solidFill>
                          <a:effectLst/>
                          <a:latin typeface="Calibri"/>
                        </a:rPr>
                        <a:t>46.48458324</a:t>
                      </a:r>
                    </a:p>
                  </a:txBody>
                  <a:tcPr marL="9525" marR="9525" marT="9525" marB="0" anchor="b">
                    <a:solidFill>
                      <a:schemeClr val="accent2">
                        <a:lumMod val="60000"/>
                        <a:lumOff val="40000"/>
                      </a:schemeClr>
                    </a:solidFill>
                  </a:tcPr>
                </a:tc>
                <a:tc>
                  <a:txBody>
                    <a:bodyPr/>
                    <a:lstStyle/>
                    <a:p>
                      <a:pPr algn="ctr" fontAlgn="b"/>
                      <a:r>
                        <a:rPr lang="en-US" sz="2400" b="1" i="0" u="none" strike="noStrike">
                          <a:solidFill>
                            <a:srgbClr val="000000"/>
                          </a:solidFill>
                          <a:effectLst/>
                          <a:latin typeface="Calibri"/>
                        </a:rPr>
                        <a:t>275.36915966</a:t>
                      </a:r>
                    </a:p>
                  </a:txBody>
                  <a:tcPr marL="9525" marR="9525" marT="9525" marB="0" anchor="b">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151.362</a:t>
                      </a:r>
                    </a:p>
                  </a:txBody>
                  <a:tcPr marL="9525" marR="9525" marT="9525" marB="0" anchor="b">
                    <a:solidFill>
                      <a:schemeClr val="accent2">
                        <a:lumMod val="60000"/>
                        <a:lumOff val="40000"/>
                      </a:schemeClr>
                    </a:solidFill>
                  </a:tcPr>
                </a:tc>
                <a:tc>
                  <a:txBody>
                    <a:bodyPr/>
                    <a:lstStyle/>
                    <a:p>
                      <a:pPr algn="ctr" fontAlgn="b"/>
                      <a:r>
                        <a:rPr lang="en-US" sz="2400" b="1" i="0" u="none" strike="noStrike" dirty="0">
                          <a:solidFill>
                            <a:srgbClr val="000000"/>
                          </a:solidFill>
                          <a:effectLst/>
                          <a:latin typeface="Calibri"/>
                        </a:rPr>
                        <a:t>146.043</a:t>
                      </a:r>
                    </a:p>
                  </a:txBody>
                  <a:tcPr marL="9525" marR="9525" marT="9525" marB="0" anchor="b">
                    <a:solidFill>
                      <a:schemeClr val="accent2">
                        <a:lumMod val="60000"/>
                        <a:lumOff val="40000"/>
                      </a:schemeClr>
                    </a:solidFill>
                  </a:tcPr>
                </a:tc>
              </a:tr>
              <a:tr h="370840">
                <a:tc>
                  <a:txBody>
                    <a:bodyPr/>
                    <a:lstStyle/>
                    <a:p>
                      <a:pPr algn="ctr" fontAlgn="b"/>
                      <a:r>
                        <a:rPr lang="en-US" sz="2400" b="0" i="0" u="none" strike="noStrike" dirty="0">
                          <a:solidFill>
                            <a:schemeClr val="tx1"/>
                          </a:solidFill>
                          <a:effectLst/>
                          <a:latin typeface="+mn-lt"/>
                        </a:rPr>
                        <a:t>9099018</a:t>
                      </a:r>
                    </a:p>
                  </a:txBody>
                  <a:tcPr marL="9525" marR="9525" marT="9525" marB="0" anchor="b">
                    <a:solidFill>
                      <a:schemeClr val="accent2">
                        <a:lumMod val="20000"/>
                        <a:lumOff val="80000"/>
                      </a:schemeClr>
                    </a:solidFill>
                  </a:tcPr>
                </a:tc>
                <a:tc>
                  <a:txBody>
                    <a:bodyPr/>
                    <a:lstStyle/>
                    <a:p>
                      <a:pPr algn="ctr" fontAlgn="b"/>
                      <a:r>
                        <a:rPr lang="en-US" sz="2400" b="1" i="0" u="none" strike="noStrike">
                          <a:solidFill>
                            <a:schemeClr val="tx1"/>
                          </a:solidFill>
                          <a:effectLst/>
                          <a:latin typeface="+mn-lt"/>
                        </a:rPr>
                        <a:t>Marquette</a:t>
                      </a:r>
                    </a:p>
                  </a:txBody>
                  <a:tcPr marL="9525" marR="9525" marT="9525" marB="0" anchor="b">
                    <a:solidFill>
                      <a:schemeClr val="accent2">
                        <a:lumMod val="20000"/>
                        <a:lumOff val="80000"/>
                      </a:schemeClr>
                    </a:solidFill>
                  </a:tcPr>
                </a:tc>
                <a:tc>
                  <a:txBody>
                    <a:bodyPr/>
                    <a:lstStyle/>
                    <a:p>
                      <a:pPr algn="ctr" fontAlgn="b"/>
                      <a:r>
                        <a:rPr lang="en-US" sz="2400" b="0" i="0" u="none" strike="noStrike">
                          <a:solidFill>
                            <a:schemeClr val="tx1"/>
                          </a:solidFill>
                          <a:effectLst/>
                          <a:latin typeface="+mn-lt"/>
                        </a:rPr>
                        <a:t>190.951</a:t>
                      </a:r>
                    </a:p>
                  </a:txBody>
                  <a:tcPr marL="9525" marR="9525" marT="9525" marB="0" anchor="b">
                    <a:solidFill>
                      <a:schemeClr val="accent2">
                        <a:lumMod val="20000"/>
                        <a:lumOff val="80000"/>
                      </a:schemeClr>
                    </a:solidFill>
                  </a:tcPr>
                </a:tc>
                <a:tc>
                  <a:txBody>
                    <a:bodyPr/>
                    <a:lstStyle/>
                    <a:p>
                      <a:pPr algn="ctr" fontAlgn="b"/>
                      <a:r>
                        <a:rPr lang="en-US" sz="2400" b="0" i="0" u="none" strike="noStrike" dirty="0">
                          <a:solidFill>
                            <a:schemeClr val="tx1"/>
                          </a:solidFill>
                          <a:effectLst/>
                          <a:latin typeface="+mn-lt"/>
                        </a:rPr>
                        <a:t>187.506</a:t>
                      </a:r>
                    </a:p>
                  </a:txBody>
                  <a:tcPr marL="9525" marR="9525" marT="9525" marB="0" anchor="b">
                    <a:solidFill>
                      <a:schemeClr val="accent2">
                        <a:lumMod val="20000"/>
                        <a:lumOff val="80000"/>
                      </a:schemeClr>
                    </a:solidFill>
                  </a:tcPr>
                </a:tc>
                <a:tc>
                  <a:txBody>
                    <a:bodyPr/>
                    <a:lstStyle/>
                    <a:p>
                      <a:pPr algn="ctr" fontAlgn="b"/>
                      <a:r>
                        <a:rPr lang="en-US" sz="2400" b="0" i="0" u="none" strike="noStrike" dirty="0">
                          <a:solidFill>
                            <a:schemeClr val="tx1"/>
                          </a:solidFill>
                          <a:effectLst/>
                          <a:latin typeface="+mn-lt"/>
                        </a:rPr>
                        <a:t>0.000</a:t>
                      </a:r>
                    </a:p>
                  </a:txBody>
                  <a:tcPr marL="9525" marR="9525" marT="9525" marB="0" anchor="b">
                    <a:solidFill>
                      <a:schemeClr val="accent2">
                        <a:lumMod val="20000"/>
                        <a:lumOff val="80000"/>
                      </a:schemeClr>
                    </a:solidFill>
                  </a:tcPr>
                </a:tc>
                <a:tc>
                  <a:txBody>
                    <a:bodyPr/>
                    <a:lstStyle/>
                    <a:p>
                      <a:pPr algn="ctr" fontAlgn="b"/>
                      <a:r>
                        <a:rPr lang="en-US" sz="2400" b="0" i="0" u="none" strike="noStrike" dirty="0">
                          <a:solidFill>
                            <a:schemeClr val="tx1"/>
                          </a:solidFill>
                          <a:effectLst/>
                          <a:latin typeface="+mn-lt"/>
                        </a:rPr>
                        <a:t>187.506</a:t>
                      </a:r>
                    </a:p>
                  </a:txBody>
                  <a:tcPr marL="9525" marR="9525" marT="9525" marB="0" anchor="b">
                    <a:solidFill>
                      <a:schemeClr val="accent2">
                        <a:lumMod val="20000"/>
                        <a:lumOff val="80000"/>
                      </a:schemeClr>
                    </a:solidFill>
                  </a:tcPr>
                </a:tc>
                <a:tc>
                  <a:txBody>
                    <a:bodyPr/>
                    <a:lstStyle/>
                    <a:p>
                      <a:pPr algn="ctr" fontAlgn="b"/>
                      <a:r>
                        <a:rPr lang="en-US" sz="2400" b="0" i="0" u="none" strike="noStrike" dirty="0">
                          <a:solidFill>
                            <a:schemeClr val="tx1"/>
                          </a:solidFill>
                          <a:effectLst/>
                          <a:latin typeface="+mn-lt"/>
                        </a:rPr>
                        <a:t>183.597</a:t>
                      </a:r>
                    </a:p>
                  </a:txBody>
                  <a:tcPr marL="9525" marR="9525" marT="9525" marB="0" anchor="b">
                    <a:solidFill>
                      <a:schemeClr val="accent2">
                        <a:lumMod val="20000"/>
                        <a:lumOff val="80000"/>
                      </a:schemeClr>
                    </a:solidFill>
                  </a:tcPr>
                </a:tc>
                <a:tc>
                  <a:txBody>
                    <a:bodyPr/>
                    <a:lstStyle/>
                    <a:p>
                      <a:pPr algn="ctr"/>
                      <a:r>
                        <a:rPr lang="en-US" sz="2400" b="1" dirty="0" smtClean="0">
                          <a:solidFill>
                            <a:schemeClr val="tx1"/>
                          </a:solidFill>
                          <a:latin typeface="+mn-lt"/>
                        </a:rPr>
                        <a:t>183.694</a:t>
                      </a:r>
                      <a:endParaRPr lang="en-US" sz="2400" b="1" dirty="0">
                        <a:solidFill>
                          <a:schemeClr val="tx1"/>
                        </a:solidFill>
                        <a:latin typeface="+mn-lt"/>
                      </a:endParaRPr>
                    </a:p>
                  </a:txBody>
                  <a:tcPr>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3.445</a:t>
                      </a:r>
                    </a:p>
                  </a:txBody>
                  <a:tcPr marL="9525" marR="9525" marT="9525" marB="0" anchor="b">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a:rPr>
                        <a:t>3.812</a:t>
                      </a:r>
                    </a:p>
                  </a:txBody>
                  <a:tcPr marL="9525" marR="9525" marT="9525" marB="0" anchor="b">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7.257</a:t>
                      </a:r>
                    </a:p>
                  </a:txBody>
                  <a:tcPr marL="9525" marR="9525" marT="9525" marB="0" anchor="b">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a:rPr>
                        <a:t>MIMQ</a:t>
                      </a:r>
                    </a:p>
                  </a:txBody>
                  <a:tcPr marL="9525" marR="9525" marT="9525" marB="0" anchor="b">
                    <a:solidFill>
                      <a:schemeClr val="accent2">
                        <a:lumMod val="20000"/>
                        <a:lumOff val="80000"/>
                      </a:schemeClr>
                    </a:solidFill>
                  </a:tcPr>
                </a:tc>
                <a:tc>
                  <a:txBody>
                    <a:bodyPr/>
                    <a:lstStyle/>
                    <a:p>
                      <a:pPr algn="ctr" fontAlgn="b"/>
                      <a:r>
                        <a:rPr lang="en-US" sz="2400" b="1" i="0" u="none" strike="noStrike">
                          <a:solidFill>
                            <a:srgbClr val="000000"/>
                          </a:solidFill>
                          <a:effectLst/>
                          <a:latin typeface="Calibri"/>
                        </a:rPr>
                        <a:t>46.54554809</a:t>
                      </a:r>
                    </a:p>
                  </a:txBody>
                  <a:tcPr marL="9525" marR="9525" marT="9525" marB="0" anchor="b">
                    <a:solidFill>
                      <a:schemeClr val="accent2">
                        <a:lumMod val="20000"/>
                        <a:lumOff val="80000"/>
                      </a:schemeClr>
                    </a:solidFill>
                  </a:tcPr>
                </a:tc>
                <a:tc>
                  <a:txBody>
                    <a:bodyPr/>
                    <a:lstStyle/>
                    <a:p>
                      <a:pPr algn="ctr" fontAlgn="b"/>
                      <a:r>
                        <a:rPr lang="en-US" sz="2400" b="1" i="0" u="none" strike="noStrike">
                          <a:solidFill>
                            <a:srgbClr val="000000"/>
                          </a:solidFill>
                          <a:effectLst/>
                          <a:latin typeface="Calibri"/>
                        </a:rPr>
                        <a:t>272.62130392</a:t>
                      </a:r>
                    </a:p>
                  </a:txBody>
                  <a:tcPr marL="9525" marR="9525" marT="9525" marB="0" anchor="b">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a:rPr>
                        <a:t>155.102</a:t>
                      </a:r>
                    </a:p>
                  </a:txBody>
                  <a:tcPr marL="9525" marR="9525" marT="9525" marB="0" anchor="b">
                    <a:solidFill>
                      <a:schemeClr val="accent2">
                        <a:lumMod val="20000"/>
                        <a:lumOff val="80000"/>
                      </a:schemeClr>
                    </a:solidFill>
                  </a:tcPr>
                </a:tc>
                <a:tc>
                  <a:txBody>
                    <a:bodyPr/>
                    <a:lstStyle/>
                    <a:p>
                      <a:pPr algn="ctr" fontAlgn="b"/>
                      <a:r>
                        <a:rPr lang="en-US" sz="2400" b="1" i="0" u="none" strike="noStrike" dirty="0">
                          <a:solidFill>
                            <a:srgbClr val="000000"/>
                          </a:solidFill>
                          <a:effectLst/>
                          <a:latin typeface="Calibri"/>
                        </a:rPr>
                        <a:t>147.845</a:t>
                      </a:r>
                    </a:p>
                  </a:txBody>
                  <a:tcPr marL="9525" marR="9525" marT="9525" marB="0" anchor="b">
                    <a:solidFill>
                      <a:schemeClr val="accent2">
                        <a:lumMod val="20000"/>
                        <a:lumOff val="80000"/>
                      </a:schemeClr>
                    </a:solidFill>
                  </a:tcPr>
                </a:tc>
              </a:tr>
              <a:tr h="370840">
                <a:tc>
                  <a:txBody>
                    <a:bodyPr/>
                    <a:lstStyle/>
                    <a:p>
                      <a:pPr algn="ctr" fontAlgn="b"/>
                      <a:r>
                        <a:rPr lang="en-US" sz="2400" b="0" i="0" u="none" strike="noStrike" dirty="0">
                          <a:solidFill>
                            <a:schemeClr val="tx1"/>
                          </a:solidFill>
                          <a:effectLst/>
                          <a:latin typeface="+mn-lt"/>
                        </a:rPr>
                        <a:t>9099090</a:t>
                      </a:r>
                    </a:p>
                  </a:txBody>
                  <a:tcPr marL="9525" marR="9525" marT="9525" marB="0" anchor="b">
                    <a:solidFill>
                      <a:schemeClr val="accent2">
                        <a:lumMod val="60000"/>
                        <a:lumOff val="40000"/>
                      </a:schemeClr>
                    </a:solidFill>
                  </a:tcPr>
                </a:tc>
                <a:tc>
                  <a:txBody>
                    <a:bodyPr/>
                    <a:lstStyle/>
                    <a:p>
                      <a:pPr algn="ctr" fontAlgn="b"/>
                      <a:r>
                        <a:rPr lang="en-US" sz="2400" b="1" i="0" u="none" strike="noStrike" dirty="0">
                          <a:solidFill>
                            <a:schemeClr val="tx1"/>
                          </a:solidFill>
                          <a:effectLst/>
                          <a:latin typeface="+mn-lt"/>
                        </a:rPr>
                        <a:t>Grand Marais</a:t>
                      </a:r>
                    </a:p>
                  </a:txBody>
                  <a:tcPr marL="9525" marR="9525" marT="9525" marB="0" anchor="b">
                    <a:solidFill>
                      <a:schemeClr val="accent2">
                        <a:lumMod val="60000"/>
                        <a:lumOff val="40000"/>
                      </a:schemeClr>
                    </a:solidFill>
                  </a:tcPr>
                </a:tc>
                <a:tc>
                  <a:txBody>
                    <a:bodyPr/>
                    <a:lstStyle/>
                    <a:p>
                      <a:pPr algn="ctr" fontAlgn="b"/>
                      <a:r>
                        <a:rPr lang="en-US" sz="2400" b="0" i="0" u="none" strike="noStrike">
                          <a:solidFill>
                            <a:schemeClr val="tx1"/>
                          </a:solidFill>
                          <a:effectLst/>
                          <a:latin typeface="+mn-lt"/>
                        </a:rPr>
                        <a:t>189.158</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186.239</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0.046</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186.193</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chemeClr val="tx1"/>
                          </a:solidFill>
                          <a:effectLst/>
                          <a:latin typeface="+mn-lt"/>
                        </a:rPr>
                        <a:t>183.592</a:t>
                      </a:r>
                    </a:p>
                  </a:txBody>
                  <a:tcPr marL="9525" marR="9525" marT="9525" marB="0" anchor="b">
                    <a:solidFill>
                      <a:schemeClr val="accent2">
                        <a:lumMod val="60000"/>
                        <a:lumOff val="40000"/>
                      </a:schemeClr>
                    </a:solidFill>
                  </a:tcPr>
                </a:tc>
                <a:tc>
                  <a:txBody>
                    <a:bodyPr/>
                    <a:lstStyle/>
                    <a:p>
                      <a:pPr algn="ctr"/>
                      <a:r>
                        <a:rPr lang="en-US" sz="2400" b="1" dirty="0" smtClean="0">
                          <a:solidFill>
                            <a:schemeClr val="tx1"/>
                          </a:solidFill>
                          <a:latin typeface="+mn-lt"/>
                        </a:rPr>
                        <a:t>183.692</a:t>
                      </a:r>
                      <a:endParaRPr lang="en-US" sz="2400" b="1" dirty="0">
                        <a:solidFill>
                          <a:schemeClr val="tx1"/>
                        </a:solidFill>
                        <a:latin typeface="+mn-lt"/>
                      </a:endParaRPr>
                    </a:p>
                  </a:txBody>
                  <a:tcP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2.918</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2.500</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5.418</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GDMA</a:t>
                      </a:r>
                    </a:p>
                  </a:txBody>
                  <a:tcPr marL="9525" marR="9525" marT="9525" marB="0" anchor="b">
                    <a:solidFill>
                      <a:schemeClr val="accent2">
                        <a:lumMod val="60000"/>
                        <a:lumOff val="40000"/>
                      </a:schemeClr>
                    </a:solidFill>
                  </a:tcPr>
                </a:tc>
                <a:tc>
                  <a:txBody>
                    <a:bodyPr/>
                    <a:lstStyle/>
                    <a:p>
                      <a:pPr algn="ctr" fontAlgn="b"/>
                      <a:r>
                        <a:rPr lang="en-US" sz="2400" b="1" i="0" u="none" strike="noStrike">
                          <a:solidFill>
                            <a:srgbClr val="000000"/>
                          </a:solidFill>
                          <a:effectLst/>
                          <a:latin typeface="Calibri"/>
                        </a:rPr>
                        <a:t>47.74855226</a:t>
                      </a:r>
                    </a:p>
                  </a:txBody>
                  <a:tcPr marL="9525" marR="9525" marT="9525" marB="0" anchor="b">
                    <a:solidFill>
                      <a:schemeClr val="accent2">
                        <a:lumMod val="60000"/>
                        <a:lumOff val="40000"/>
                      </a:schemeClr>
                    </a:solidFill>
                  </a:tcPr>
                </a:tc>
                <a:tc>
                  <a:txBody>
                    <a:bodyPr/>
                    <a:lstStyle/>
                    <a:p>
                      <a:pPr algn="ctr" fontAlgn="b"/>
                      <a:r>
                        <a:rPr lang="en-US" sz="2400" b="1" i="0" u="none" strike="noStrike" dirty="0">
                          <a:solidFill>
                            <a:srgbClr val="000000"/>
                          </a:solidFill>
                          <a:effectLst/>
                          <a:latin typeface="Calibri"/>
                        </a:rPr>
                        <a:t>269.65874853</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157.364</a:t>
                      </a:r>
                    </a:p>
                  </a:txBody>
                  <a:tcPr marL="9525" marR="9525" marT="9525" marB="0" anchor="b">
                    <a:solidFill>
                      <a:schemeClr val="accent2">
                        <a:lumMod val="60000"/>
                        <a:lumOff val="40000"/>
                      </a:schemeClr>
                    </a:solidFill>
                  </a:tcPr>
                </a:tc>
                <a:tc>
                  <a:txBody>
                    <a:bodyPr/>
                    <a:lstStyle/>
                    <a:p>
                      <a:pPr algn="ctr" fontAlgn="b"/>
                      <a:r>
                        <a:rPr lang="en-US" sz="2400" b="1" i="0" u="none" strike="noStrike" dirty="0">
                          <a:solidFill>
                            <a:srgbClr val="000000"/>
                          </a:solidFill>
                          <a:effectLst/>
                          <a:latin typeface="Calibri"/>
                        </a:rPr>
                        <a:t>151.946</a:t>
                      </a:r>
                    </a:p>
                  </a:txBody>
                  <a:tcPr marL="9525" marR="9525" marT="9525" marB="0" anchor="b">
                    <a:solidFill>
                      <a:schemeClr val="accent2">
                        <a:lumMod val="60000"/>
                        <a:lumOff val="40000"/>
                      </a:schemeClr>
                    </a:solid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668545606"/>
              </p:ext>
            </p:extLst>
          </p:nvPr>
        </p:nvGraphicFramePr>
        <p:xfrm>
          <a:off x="903091" y="43681650"/>
          <a:ext cx="31002275" cy="5303520"/>
        </p:xfrm>
        <a:graphic>
          <a:graphicData uri="http://schemas.openxmlformats.org/drawingml/2006/table">
            <a:tbl>
              <a:tblPr firstRow="1" bandRow="1">
                <a:tableStyleId>{5C22544A-7EE6-4342-B048-85BDC9FD1C3A}</a:tableStyleId>
              </a:tblPr>
              <a:tblGrid>
                <a:gridCol w="1341345"/>
                <a:gridCol w="2054432"/>
                <a:gridCol w="1750896"/>
                <a:gridCol w="885426"/>
                <a:gridCol w="2375065"/>
                <a:gridCol w="2208810"/>
                <a:gridCol w="1888177"/>
                <a:gridCol w="1733797"/>
                <a:gridCol w="1769423"/>
                <a:gridCol w="878774"/>
                <a:gridCol w="1769424"/>
                <a:gridCol w="807522"/>
                <a:gridCol w="1971304"/>
                <a:gridCol w="843148"/>
                <a:gridCol w="2434441"/>
                <a:gridCol w="890650"/>
                <a:gridCol w="2256311"/>
                <a:gridCol w="771896"/>
                <a:gridCol w="1626920"/>
                <a:gridCol w="744514"/>
              </a:tblGrid>
              <a:tr h="370840">
                <a:tc>
                  <a:txBody>
                    <a:bodyPr/>
                    <a:lstStyle/>
                    <a:p>
                      <a:pPr algn="ctr" fontAlgn="b"/>
                      <a:r>
                        <a:rPr lang="en-US" sz="2400" b="1" i="0" u="none" strike="noStrike" dirty="0" smtClean="0">
                          <a:solidFill>
                            <a:schemeClr val="tx1"/>
                          </a:solidFill>
                          <a:effectLst/>
                          <a:latin typeface="+mn-lt"/>
                        </a:rPr>
                        <a:t>Column</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chemeClr val="tx1"/>
                          </a:solidFill>
                          <a:effectLst/>
                          <a:latin typeface="+mn-lt"/>
                        </a:rPr>
                        <a:t>A</a:t>
                      </a:r>
                      <a:endParaRPr lang="en-US" sz="2400" b="1" i="0" u="none" strike="noStrike" dirty="0">
                        <a:solidFill>
                          <a:schemeClr val="tx1"/>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dirty="0" smtClean="0">
                          <a:solidFill>
                            <a:schemeClr val="tx1"/>
                          </a:solidFill>
                          <a:latin typeface="+mn-lt"/>
                        </a:rPr>
                        <a:t>G</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L</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M</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O</a:t>
                      </a: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dirty="0" smtClean="0">
                          <a:solidFill>
                            <a:schemeClr val="tx1"/>
                          </a:solidFill>
                          <a:latin typeface="+mn-lt"/>
                        </a:rPr>
                        <a:t>P</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Q</a:t>
                      </a:r>
                      <a:endParaRPr lang="en-US" sz="2400" b="1" dirty="0">
                        <a:solidFill>
                          <a:schemeClr val="tx1"/>
                        </a:solidFill>
                        <a:latin typeface="+mn-lt"/>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R</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S</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T</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U</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2400" b="1" dirty="0" smtClean="0">
                          <a:solidFill>
                            <a:schemeClr val="tx1"/>
                          </a:solidFill>
                          <a:latin typeface="+mn-lt"/>
                        </a:rPr>
                        <a:t>V</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r>
              <a:tr h="370840">
                <a:tc>
                  <a:txBody>
                    <a:bodyPr/>
                    <a:lstStyle/>
                    <a:p>
                      <a:pPr algn="ctr" fontAlgn="b"/>
                      <a:r>
                        <a:rPr lang="en-US" sz="2400" b="1" i="0" u="none" strike="noStrike" dirty="0">
                          <a:solidFill>
                            <a:schemeClr val="tx1"/>
                          </a:solidFill>
                          <a:effectLst/>
                          <a:latin typeface="+mn-lt"/>
                        </a:rPr>
                        <a:t>Station</a:t>
                      </a:r>
                    </a:p>
                  </a:txBody>
                  <a:tcPr marL="9525" marR="9525" marT="9525" marB="0" anchor="b">
                    <a:solidFill>
                      <a:schemeClr val="accent6">
                        <a:lumMod val="20000"/>
                        <a:lumOff val="80000"/>
                      </a:schemeClr>
                    </a:solidFill>
                  </a:tcPr>
                </a:tc>
                <a:tc>
                  <a:txBody>
                    <a:bodyPr/>
                    <a:lstStyle/>
                    <a:p>
                      <a:pPr algn="ctr" fontAlgn="b"/>
                      <a:r>
                        <a:rPr lang="en-US" sz="2400" b="1" i="0" u="none" strike="noStrike" dirty="0">
                          <a:solidFill>
                            <a:schemeClr val="tx1"/>
                          </a:solidFill>
                          <a:effectLst/>
                          <a:latin typeface="+mn-lt"/>
                        </a:rPr>
                        <a:t>Location</a:t>
                      </a: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dirty="0" smtClean="0">
                          <a:solidFill>
                            <a:schemeClr val="tx1"/>
                          </a:solidFill>
                          <a:latin typeface="+mn-lt"/>
                        </a:rPr>
                        <a:t>Summer mean (HC) WL HT</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Max – </a:t>
                      </a:r>
                      <a:r>
                        <a:rPr lang="en-US" sz="2400" b="1" dirty="0" smtClean="0">
                          <a:solidFill>
                            <a:schemeClr val="tx1"/>
                          </a:solidFill>
                          <a:latin typeface="+mn-lt"/>
                        </a:rPr>
                        <a:t>Min</a:t>
                      </a: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dirty="0" smtClean="0">
                          <a:solidFill>
                            <a:schemeClr val="tx1"/>
                          </a:solidFill>
                          <a:latin typeface="+mn-lt"/>
                        </a:rPr>
                        <a:t>Latitude of CORS ARP</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Longitude of CORS ARP</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HAE </a:t>
                      </a:r>
                      <a:r>
                        <a:rPr lang="en-US" sz="2400" b="1" dirty="0" smtClean="0">
                          <a:solidFill>
                            <a:schemeClr val="tx1"/>
                          </a:solidFill>
                          <a:latin typeface="+mn-lt"/>
                        </a:rPr>
                        <a:t>of </a:t>
                      </a:r>
                      <a:r>
                        <a:rPr lang="en-US" sz="2400" b="1" dirty="0" smtClean="0">
                          <a:solidFill>
                            <a:schemeClr val="tx1"/>
                          </a:solidFill>
                          <a:latin typeface="+mn-lt"/>
                        </a:rPr>
                        <a:t>Summer</a:t>
                      </a:r>
                      <a:r>
                        <a:rPr lang="en-US" sz="2400" b="1" baseline="0" dirty="0" smtClean="0">
                          <a:solidFill>
                            <a:schemeClr val="tx1"/>
                          </a:solidFill>
                          <a:latin typeface="+mn-lt"/>
                        </a:rPr>
                        <a:t> mean </a:t>
                      </a:r>
                      <a:r>
                        <a:rPr lang="en-US" sz="2400" b="1" dirty="0" smtClean="0">
                          <a:solidFill>
                            <a:schemeClr val="tx1"/>
                          </a:solidFill>
                          <a:latin typeface="+mn-lt"/>
                        </a:rPr>
                        <a:t>WL</a:t>
                      </a: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dirty="0" smtClean="0">
                          <a:solidFill>
                            <a:schemeClr val="tx1"/>
                          </a:solidFill>
                          <a:latin typeface="+mn-lt"/>
                        </a:rPr>
                        <a:t>Geoid Height</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Ortho Height</a:t>
                      </a:r>
                      <a:endParaRPr lang="en-US" sz="2400" b="1" dirty="0">
                        <a:solidFill>
                          <a:schemeClr val="tx1"/>
                        </a:solidFill>
                        <a:latin typeface="+mn-lt"/>
                      </a:endParaRPr>
                    </a:p>
                  </a:txBody>
                  <a:tcPr>
                    <a:solidFill>
                      <a:schemeClr val="accent6">
                        <a:lumMod val="20000"/>
                        <a:lumOff val="80000"/>
                      </a:schemeClr>
                    </a:solidFill>
                  </a:tcPr>
                </a:tc>
                <a:tc>
                  <a:txBody>
                    <a:bodyPr/>
                    <a:lstStyle/>
                    <a:p>
                      <a:pPr algn="ctr"/>
                      <a:r>
                        <a:rPr lang="en-US" sz="2400" b="1" dirty="0" smtClean="0">
                          <a:solidFill>
                            <a:schemeClr val="tx1"/>
                          </a:solidFill>
                          <a:latin typeface="+mn-lt"/>
                        </a:rPr>
                        <a:t>Max – Min </a:t>
                      </a: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dirty="0" smtClean="0">
                          <a:solidFill>
                            <a:schemeClr val="tx1"/>
                          </a:solidFill>
                          <a:latin typeface="+mn-lt"/>
                        </a:rPr>
                        <a:t>Dynamic Height</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Max – Min </a:t>
                      </a:r>
                      <a:endParaRPr lang="en-US" sz="2400" b="1"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Dynamic Height</a:t>
                      </a:r>
                    </a:p>
                    <a:p>
                      <a:pPr algn="ct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Max – Min</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Dynamic Height</a:t>
                      </a:r>
                    </a:p>
                    <a:p>
                      <a:pPr algn="ct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lang="en-US" sz="2400" b="1" dirty="0" smtClean="0">
                          <a:solidFill>
                            <a:schemeClr val="tx1"/>
                          </a:solidFill>
                          <a:latin typeface="+mn-lt"/>
                        </a:rPr>
                        <a:t>Max –  Min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Dynamic Height</a:t>
                      </a:r>
                    </a:p>
                    <a:p>
                      <a:pPr algn="ct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Max – Min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Dynamic Height</a:t>
                      </a:r>
                    </a:p>
                    <a:p>
                      <a:pPr algn="ct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n-lt"/>
                        </a:rPr>
                        <a:t>Max – Min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370840">
                <a:tc>
                  <a:txBody>
                    <a:bodyPr/>
                    <a:lstStyle/>
                    <a:p>
                      <a:pPr algn="ctr" fontAlgn="b"/>
                      <a:r>
                        <a:rPr lang="en-US" sz="2400" b="1" i="0" u="none" strike="noStrike" dirty="0" smtClean="0">
                          <a:solidFill>
                            <a:schemeClr val="tx1"/>
                          </a:solidFill>
                          <a:effectLst/>
                          <a:latin typeface="+mn-lt"/>
                        </a:rPr>
                        <a:t>Units</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chemeClr val="tx1"/>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i="0" u="none" strike="noStrike" dirty="0" smtClean="0">
                          <a:solidFill>
                            <a:schemeClr val="tx1"/>
                          </a:solidFill>
                          <a:effectLst/>
                          <a:latin typeface="+mn-lt"/>
                        </a:rPr>
                        <a:t>m</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err="1" smtClean="0">
                          <a:solidFill>
                            <a:srgbClr val="000000"/>
                          </a:solidFill>
                          <a:effectLst/>
                          <a:latin typeface="Calibri"/>
                        </a:rPr>
                        <a:t>dec.</a:t>
                      </a:r>
                      <a:r>
                        <a:rPr lang="en-US" sz="2400" b="1" i="0" u="none" strike="noStrike" baseline="0" dirty="0" smtClean="0">
                          <a:solidFill>
                            <a:srgbClr val="000000"/>
                          </a:solidFill>
                          <a:effectLst/>
                          <a:latin typeface="Calibri"/>
                        </a:rPr>
                        <a:t> deg. (N)</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err="1" smtClean="0">
                          <a:solidFill>
                            <a:srgbClr val="000000"/>
                          </a:solidFill>
                          <a:effectLst/>
                          <a:latin typeface="Calibri"/>
                        </a:rPr>
                        <a:t>dec.</a:t>
                      </a:r>
                      <a:r>
                        <a:rPr lang="en-US" sz="2400" b="1" i="0" u="none" strike="noStrike" dirty="0" smtClean="0">
                          <a:solidFill>
                            <a:srgbClr val="000000"/>
                          </a:solidFill>
                          <a:effectLst/>
                          <a:latin typeface="Calibri"/>
                        </a:rPr>
                        <a:t> Deg. </a:t>
                      </a:r>
                      <a:r>
                        <a:rPr lang="en-US" sz="2400" b="1" i="0" u="none" strike="noStrike" dirty="0" smtClean="0">
                          <a:solidFill>
                            <a:srgbClr val="000000"/>
                          </a:solidFill>
                          <a:effectLst/>
                          <a:latin typeface="Calibri"/>
                        </a:rPr>
                        <a:t>(E)</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mn-lt"/>
                        </a:rPr>
                        <a:t>m</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mn-lt"/>
                        </a:rPr>
                        <a:t>m</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r>
              <a:tr h="430530">
                <a:tc>
                  <a:txBody>
                    <a:bodyPr/>
                    <a:lstStyle/>
                    <a:p>
                      <a:pPr algn="ctr" fontAlgn="b"/>
                      <a:r>
                        <a:rPr lang="en-US" sz="2400" b="1" i="0" u="none" strike="noStrike" dirty="0" smtClean="0">
                          <a:solidFill>
                            <a:schemeClr val="tx1"/>
                          </a:solidFill>
                          <a:effectLst/>
                          <a:latin typeface="+mn-lt"/>
                        </a:rPr>
                        <a:t>Datum</a:t>
                      </a:r>
                      <a:endParaRPr lang="en-US" sz="2400" b="1" i="0" u="none" strike="noStrike" dirty="0">
                        <a:solidFill>
                          <a:schemeClr val="tx1"/>
                        </a:solidFill>
                        <a:effectLst/>
                        <a:latin typeface="+mn-lt"/>
                      </a:endParaRPr>
                    </a:p>
                  </a:txBody>
                  <a:tcPr marL="9525" marR="9525" marT="9525" marB="0" anchor="b">
                    <a:solidFill>
                      <a:schemeClr val="accent6">
                        <a:lumMod val="20000"/>
                        <a:lumOff val="80000"/>
                      </a:schemeClr>
                    </a:solidFill>
                  </a:tcPr>
                </a:tc>
                <a:tc>
                  <a:txBody>
                    <a:bodyPr/>
                    <a:lstStyle/>
                    <a:p>
                      <a:pPr algn="ctr" fontAlgn="b"/>
                      <a:endParaRPr lang="en-US" sz="2400" b="1" i="0" u="none" strike="noStrike" dirty="0">
                        <a:solidFill>
                          <a:schemeClr val="tx1"/>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a:r>
                        <a:rPr lang="en-US" sz="2400" b="1" i="0" u="none" strike="noStrike" dirty="0" smtClean="0">
                          <a:solidFill>
                            <a:schemeClr val="tx1"/>
                          </a:solidFill>
                          <a:effectLst/>
                          <a:latin typeface="+mn-lt"/>
                        </a:rPr>
                        <a:t>IGLD85</a:t>
                      </a:r>
                      <a:endParaRPr lang="en-US" sz="2400" b="1"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&lt;&lt;</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IGS08</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xGEOID16B</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mn-lt"/>
                        </a:rPr>
                        <a:t>xGEOID16B</a:t>
                      </a:r>
                    </a:p>
                  </a:txBody>
                  <a:tcPr marL="9525" marR="9525" marT="9525" marB="0" anchor="b">
                    <a:solidFill>
                      <a:schemeClr val="accent6">
                        <a:lumMod val="20000"/>
                        <a:lumOff val="80000"/>
                      </a:schemeClr>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mn-lt"/>
                        </a:rPr>
                        <a:t>&lt;&lt;</a:t>
                      </a: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EGM2008</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&lt;&lt;</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EIGEN6c4</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&lt;&lt;</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xGEOID16A_REF</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&lt;&lt;</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xGEOID16B_Ref</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&lt;&lt;</a:t>
                      </a:r>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xGEOID16B</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20000"/>
                        <a:lumOff val="80000"/>
                      </a:schemeClr>
                    </a:solidFill>
                  </a:tcPr>
                </a:tc>
              </a:tr>
              <a:tr h="370840">
                <a:tc>
                  <a:txBody>
                    <a:bodyPr/>
                    <a:lstStyle/>
                    <a:p>
                      <a:pPr algn="ctr" fontAlgn="b"/>
                      <a:r>
                        <a:rPr lang="en-US" sz="2400" b="0" i="0" u="none" strike="noStrike" dirty="0">
                          <a:solidFill>
                            <a:schemeClr val="tx1"/>
                          </a:solidFill>
                          <a:effectLst/>
                          <a:latin typeface="+mn-lt"/>
                        </a:rPr>
                        <a:t>9063020</a:t>
                      </a:r>
                    </a:p>
                  </a:txBody>
                  <a:tcPr marL="9525" marR="9525" marT="9525" marB="0" anchor="b"/>
                </a:tc>
                <a:tc>
                  <a:txBody>
                    <a:bodyPr/>
                    <a:lstStyle/>
                    <a:p>
                      <a:pPr algn="ctr" fontAlgn="b"/>
                      <a:r>
                        <a:rPr lang="en-US" sz="2400" b="1" i="0" u="none" strike="noStrike" dirty="0">
                          <a:solidFill>
                            <a:schemeClr val="tx1"/>
                          </a:solidFill>
                          <a:effectLst/>
                          <a:latin typeface="+mn-lt"/>
                        </a:rPr>
                        <a:t>Buffalo</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r>
                        <a:rPr lang="en-US" sz="2400" b="0" dirty="0" smtClean="0">
                          <a:solidFill>
                            <a:schemeClr val="tx1"/>
                          </a:solidFill>
                          <a:latin typeface="+mn-lt"/>
                        </a:rPr>
                        <a:t>174.559</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tcPr>
                </a:tc>
                <a:tc>
                  <a:txBody>
                    <a:bodyPr/>
                    <a:lstStyle/>
                    <a:p>
                      <a:pPr algn="ctr"/>
                      <a:endParaRPr lang="en-US" sz="2400" b="1" dirty="0">
                        <a:solidFill>
                          <a:srgbClr val="FF0000"/>
                        </a:solidFill>
                        <a:latin typeface="+mn-lt"/>
                      </a:endParaRPr>
                    </a:p>
                  </a:txBody>
                  <a:tcPr>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42.87755697</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a:solidFill>
                            <a:srgbClr val="000000"/>
                          </a:solidFill>
                          <a:effectLst/>
                          <a:latin typeface="Calibri"/>
                        </a:rPr>
                        <a:t>78.89044504</a:t>
                      </a:r>
                    </a:p>
                  </a:txBody>
                  <a:tcPr marL="9525" marR="9525" marT="9525" marB="0" anchor="b"/>
                </a:tc>
                <a:tc>
                  <a:txBody>
                    <a:bodyPr/>
                    <a:lstStyle/>
                    <a:p>
                      <a:pPr algn="ctr" fontAlgn="b"/>
                      <a:r>
                        <a:rPr lang="en-US" sz="2400" b="0" i="0" u="none" strike="noStrike" dirty="0">
                          <a:solidFill>
                            <a:srgbClr val="000000"/>
                          </a:solidFill>
                          <a:effectLst/>
                          <a:latin typeface="Calibri"/>
                        </a:rPr>
                        <a:t>138.214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35.838</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174.052</a:t>
                      </a:r>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174.014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173.997</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174.016</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174.011</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174.004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ctr" fontAlgn="b"/>
                      <a:r>
                        <a:rPr lang="en-US" sz="2400" b="0" i="0" u="none" strike="noStrike" dirty="0">
                          <a:solidFill>
                            <a:schemeClr val="tx1"/>
                          </a:solidFill>
                          <a:effectLst/>
                          <a:latin typeface="+mn-lt"/>
                        </a:rPr>
                        <a:t>9063063</a:t>
                      </a:r>
                    </a:p>
                  </a:txBody>
                  <a:tcPr marL="9525" marR="9525" marT="9525" marB="0" anchor="b"/>
                </a:tc>
                <a:tc>
                  <a:txBody>
                    <a:bodyPr/>
                    <a:lstStyle/>
                    <a:p>
                      <a:pPr algn="ctr" fontAlgn="b"/>
                      <a:r>
                        <a:rPr lang="en-US" sz="2400" b="1" i="0" u="none" strike="noStrike" dirty="0">
                          <a:solidFill>
                            <a:schemeClr val="tx1"/>
                          </a:solidFill>
                          <a:effectLst/>
                          <a:latin typeface="+mn-lt"/>
                        </a:rPr>
                        <a:t>Cleveland</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r>
                        <a:rPr lang="en-US" sz="2400" b="0" dirty="0" smtClean="0">
                          <a:solidFill>
                            <a:schemeClr val="tx1"/>
                          </a:solidFill>
                          <a:latin typeface="+mn-lt"/>
                        </a:rPr>
                        <a:t>174.599</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tcPr>
                </a:tc>
                <a:tc>
                  <a:txBody>
                    <a:bodyPr/>
                    <a:lstStyle/>
                    <a:p>
                      <a:pPr algn="ctr"/>
                      <a:r>
                        <a:rPr lang="en-US" sz="2400" b="0" i="0" u="none" strike="noStrike" dirty="0" smtClean="0">
                          <a:solidFill>
                            <a:srgbClr val="000000"/>
                          </a:solidFill>
                          <a:effectLst/>
                          <a:latin typeface="+mn-lt"/>
                        </a:rPr>
                        <a:t>0.048</a:t>
                      </a:r>
                      <a:endParaRPr lang="en-US" sz="2400" b="0" dirty="0">
                        <a:solidFill>
                          <a:schemeClr val="tx1"/>
                        </a:solidFill>
                        <a:latin typeface="+mn-lt"/>
                      </a:endParaRPr>
                    </a:p>
                  </a:txBody>
                  <a:tcPr>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41.54074488</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a:solidFill>
                            <a:srgbClr val="000000"/>
                          </a:solidFill>
                          <a:effectLst/>
                          <a:latin typeface="Calibri"/>
                        </a:rPr>
                        <a:t>81.63514629</a:t>
                      </a:r>
                    </a:p>
                  </a:txBody>
                  <a:tcPr marL="9525" marR="9525" marT="9525" marB="0" anchor="b"/>
                </a:tc>
                <a:tc>
                  <a:txBody>
                    <a:bodyPr/>
                    <a:lstStyle/>
                    <a:p>
                      <a:pPr algn="ctr" fontAlgn="b"/>
                      <a:r>
                        <a:rPr lang="en-US" sz="2400" b="0" i="0" u="none" strike="noStrike" dirty="0">
                          <a:solidFill>
                            <a:srgbClr val="000000"/>
                          </a:solidFill>
                          <a:effectLst/>
                          <a:latin typeface="Calibri"/>
                        </a:rPr>
                        <a:t>139.091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34.996</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174.087</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smtClean="0">
                          <a:solidFill>
                            <a:srgbClr val="000000"/>
                          </a:solidFill>
                          <a:effectLst/>
                          <a:latin typeface="Calibri"/>
                        </a:rPr>
                        <a:t>0.036</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a:solidFill>
                            <a:srgbClr val="000000"/>
                          </a:solidFill>
                          <a:effectLst/>
                          <a:latin typeface="Calibri"/>
                        </a:rPr>
                        <a:t>174.023</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0.021</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174.011</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0.014</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174.011</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0.013</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174.033</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0.022</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a:solidFill>
                            <a:srgbClr val="000000"/>
                          </a:solidFill>
                          <a:effectLst/>
                          <a:latin typeface="Calibri"/>
                        </a:rPr>
                        <a:t>174.019</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a:solidFill>
                            <a:srgbClr val="000000"/>
                          </a:solidFill>
                          <a:effectLst/>
                          <a:latin typeface="Calibri"/>
                        </a:rPr>
                        <a:t>0.015</a:t>
                      </a: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ctr" fontAlgn="b"/>
                      <a:r>
                        <a:rPr lang="en-US" sz="2400" b="0" i="0" u="none" strike="noStrike" dirty="0">
                          <a:solidFill>
                            <a:schemeClr val="tx1"/>
                          </a:solidFill>
                          <a:effectLst/>
                          <a:latin typeface="+mn-lt"/>
                        </a:rPr>
                        <a:t>9063079</a:t>
                      </a:r>
                    </a:p>
                  </a:txBody>
                  <a:tcPr marL="9525" marR="9525" marT="9525" marB="0" anchor="b"/>
                </a:tc>
                <a:tc>
                  <a:txBody>
                    <a:bodyPr/>
                    <a:lstStyle/>
                    <a:p>
                      <a:pPr algn="ctr" fontAlgn="b"/>
                      <a:r>
                        <a:rPr lang="en-US" sz="2400" b="1" i="0" u="none" strike="noStrike" dirty="0">
                          <a:solidFill>
                            <a:schemeClr val="tx1"/>
                          </a:solidFill>
                          <a:effectLst/>
                          <a:latin typeface="+mn-lt"/>
                        </a:rPr>
                        <a:t>Marblehead</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a:r>
                        <a:rPr lang="en-US" sz="2400" b="0" dirty="0" smtClean="0">
                          <a:solidFill>
                            <a:schemeClr val="tx1"/>
                          </a:solidFill>
                          <a:latin typeface="+mn-lt"/>
                        </a:rPr>
                        <a:t>174.606</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tcPr>
                </a:tc>
                <a:tc>
                  <a:txBody>
                    <a:bodyPr/>
                    <a:lstStyle/>
                    <a:p>
                      <a:pPr algn="ctr"/>
                      <a:endParaRPr lang="en-US" sz="2400" b="0" dirty="0">
                        <a:solidFill>
                          <a:schemeClr val="tx1"/>
                        </a:solidFill>
                        <a:latin typeface="+mn-lt"/>
                      </a:endParaRPr>
                    </a:p>
                  </a:txBody>
                  <a:tcPr>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41.54368360</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a:solidFill>
                            <a:srgbClr val="000000"/>
                          </a:solidFill>
                          <a:effectLst/>
                          <a:latin typeface="Calibri"/>
                        </a:rPr>
                        <a:t>82.73145491</a:t>
                      </a:r>
                    </a:p>
                  </a:txBody>
                  <a:tcPr marL="9525" marR="9525" marT="9525" marB="0" anchor="b"/>
                </a:tc>
                <a:tc>
                  <a:txBody>
                    <a:bodyPr/>
                    <a:lstStyle/>
                    <a:p>
                      <a:pPr algn="ctr" fontAlgn="b"/>
                      <a:r>
                        <a:rPr lang="en-US" sz="2400" b="0" i="0" u="none" strike="noStrike" dirty="0">
                          <a:solidFill>
                            <a:srgbClr val="000000"/>
                          </a:solidFill>
                          <a:effectLst/>
                          <a:latin typeface="Calibri"/>
                        </a:rPr>
                        <a:t>137.971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36.117</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b="0" i="0" u="none" strike="noStrike" dirty="0" smtClean="0">
                          <a:solidFill>
                            <a:srgbClr val="000000"/>
                          </a:solidFill>
                          <a:effectLst/>
                          <a:latin typeface="Calibri"/>
                        </a:rPr>
                        <a:t>174.088</a:t>
                      </a:r>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a:solidFill>
                            <a:srgbClr val="000000"/>
                          </a:solidFill>
                          <a:effectLst/>
                          <a:latin typeface="Calibri"/>
                        </a:rPr>
                        <a:t>174.002</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dirty="0">
                          <a:solidFill>
                            <a:srgbClr val="000000"/>
                          </a:solidFill>
                          <a:effectLst/>
                          <a:latin typeface="Calibri"/>
                        </a:rPr>
                        <a:t>174.005</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a:solidFill>
                            <a:srgbClr val="000000"/>
                          </a:solidFill>
                          <a:effectLst/>
                          <a:latin typeface="Calibri"/>
                        </a:rPr>
                        <a:t>174.024</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a:solidFill>
                            <a:srgbClr val="000000"/>
                          </a:solidFill>
                          <a:effectLst/>
                          <a:latin typeface="Calibri"/>
                        </a:rPr>
                        <a:t>174.026</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400" b="0" i="0" u="none" strike="noStrike">
                          <a:solidFill>
                            <a:srgbClr val="000000"/>
                          </a:solidFill>
                          <a:effectLst/>
                          <a:latin typeface="Calibri"/>
                        </a:rPr>
                        <a:t>174.016</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en-US" sz="2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370840">
                <a:tc>
                  <a:txBody>
                    <a:bodyPr/>
                    <a:lstStyle/>
                    <a:p>
                      <a:pPr algn="ctr" fontAlgn="b"/>
                      <a:r>
                        <a:rPr lang="en-US" sz="2400" b="0" i="0" u="none" strike="noStrike" dirty="0">
                          <a:solidFill>
                            <a:schemeClr val="tx1"/>
                          </a:solidFill>
                          <a:effectLst/>
                          <a:latin typeface="+mn-lt"/>
                        </a:rPr>
                        <a:t>9099004</a:t>
                      </a:r>
                    </a:p>
                  </a:txBody>
                  <a:tcPr marL="9525" marR="9525" marT="9525" marB="0" anchor="b">
                    <a:solidFill>
                      <a:schemeClr val="accent2">
                        <a:lumMod val="60000"/>
                        <a:lumOff val="40000"/>
                      </a:schemeClr>
                    </a:solidFill>
                  </a:tcPr>
                </a:tc>
                <a:tc>
                  <a:txBody>
                    <a:bodyPr/>
                    <a:lstStyle/>
                    <a:p>
                      <a:pPr algn="ctr" fontAlgn="b"/>
                      <a:r>
                        <a:rPr lang="en-US" sz="2400" b="1" i="0" u="none" strike="noStrike">
                          <a:solidFill>
                            <a:schemeClr val="tx1"/>
                          </a:solidFill>
                          <a:effectLst/>
                          <a:latin typeface="+mn-lt"/>
                        </a:rPr>
                        <a:t>Pt. Iroquois</a:t>
                      </a: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n-US" sz="2400" b="0" dirty="0" smtClean="0">
                          <a:solidFill>
                            <a:schemeClr val="tx1"/>
                          </a:solidFill>
                          <a:latin typeface="+mn-lt"/>
                        </a:rPr>
                        <a:t>183.660</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a:endParaRPr lang="en-US" sz="2400" b="0"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46.48458324</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84.63084034</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146.043</a:t>
                      </a: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36.940</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en-US" sz="2400" b="0" i="0" u="none" strike="noStrike" dirty="0" smtClean="0">
                          <a:solidFill>
                            <a:srgbClr val="000000"/>
                          </a:solidFill>
                          <a:effectLst/>
                          <a:latin typeface="Calibri"/>
                        </a:rPr>
                        <a:t>182.983</a:t>
                      </a:r>
                      <a:endParaRPr lang="en-US" sz="2400" b="0" i="0" u="none" strike="noStrike" dirty="0">
                        <a:solidFill>
                          <a:srgbClr val="000000"/>
                        </a:solidFill>
                        <a:effectLst/>
                        <a:latin typeface="Calibri"/>
                      </a:endParaRPr>
                    </a:p>
                  </a:txBody>
                  <a:tcPr marL="9525" marR="9525" marT="9525" marB="0" anchor="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182.981</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182.977</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183.000</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182.990</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182.992</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endParaRPr lang="en-US" sz="2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r>
              <a:tr h="370840">
                <a:tc>
                  <a:txBody>
                    <a:bodyPr/>
                    <a:lstStyle/>
                    <a:p>
                      <a:pPr algn="ctr" fontAlgn="b"/>
                      <a:r>
                        <a:rPr lang="en-US" sz="2400" b="0" i="0" u="none" strike="noStrike" dirty="0">
                          <a:solidFill>
                            <a:schemeClr val="tx1"/>
                          </a:solidFill>
                          <a:effectLst/>
                          <a:latin typeface="+mn-lt"/>
                        </a:rPr>
                        <a:t>9099018</a:t>
                      </a:r>
                    </a:p>
                  </a:txBody>
                  <a:tcPr marL="9525" marR="9525" marT="9525" marB="0" anchor="b">
                    <a:solidFill>
                      <a:schemeClr val="accent2">
                        <a:lumMod val="20000"/>
                        <a:lumOff val="80000"/>
                      </a:schemeClr>
                    </a:solidFill>
                  </a:tcPr>
                </a:tc>
                <a:tc>
                  <a:txBody>
                    <a:bodyPr/>
                    <a:lstStyle/>
                    <a:p>
                      <a:pPr algn="ctr" fontAlgn="b"/>
                      <a:r>
                        <a:rPr lang="en-US" sz="2400" b="1" i="0" u="none" strike="noStrike">
                          <a:solidFill>
                            <a:schemeClr val="tx1"/>
                          </a:solidFill>
                          <a:effectLst/>
                          <a:latin typeface="+mn-lt"/>
                        </a:rPr>
                        <a:t>Marquette</a:t>
                      </a: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r>
                        <a:rPr lang="en-US" sz="2400" b="0" dirty="0" smtClean="0">
                          <a:solidFill>
                            <a:schemeClr val="tx1"/>
                          </a:solidFill>
                          <a:latin typeface="+mn-lt"/>
                        </a:rPr>
                        <a:t>183.694</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r>
                        <a:rPr lang="en-US" sz="2400" b="0" dirty="0" smtClean="0">
                          <a:solidFill>
                            <a:schemeClr val="tx1"/>
                          </a:solidFill>
                          <a:latin typeface="+mn-lt"/>
                        </a:rPr>
                        <a:t>0.034</a:t>
                      </a:r>
                      <a:endParaRPr lang="en-US" sz="2400" b="0" dirty="0">
                        <a:solidFill>
                          <a:schemeClr val="tx1"/>
                        </a:solidFill>
                        <a:latin typeface="+mn-lt"/>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a:rPr>
                        <a:t>46.54554809</a:t>
                      </a: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87.37869608</a:t>
                      </a:r>
                    </a:p>
                  </a:txBody>
                  <a:tcPr marL="9525" marR="9525" marT="9525" marB="0" anchor="b">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147.845</a:t>
                      </a: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35.131</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dirty="0" smtClean="0">
                          <a:solidFill>
                            <a:srgbClr val="000000"/>
                          </a:solidFill>
                          <a:effectLst/>
                          <a:latin typeface="Calibri"/>
                        </a:rPr>
                        <a:t>182.976</a:t>
                      </a:r>
                      <a:endParaRPr lang="en-US" sz="2400" b="0"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ctr" fontAlgn="b"/>
                      <a:r>
                        <a:rPr lang="en-US" sz="2400" b="0" i="0" u="none" strike="noStrike" dirty="0" smtClean="0">
                          <a:solidFill>
                            <a:srgbClr val="000000"/>
                          </a:solidFill>
                          <a:effectLst/>
                          <a:latin typeface="Calibri"/>
                        </a:rPr>
                        <a:t>0.048</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182.997</a:t>
                      </a: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dirty="0" smtClean="0">
                          <a:solidFill>
                            <a:srgbClr val="000000"/>
                          </a:solidFill>
                          <a:effectLst/>
                          <a:latin typeface="Calibri"/>
                        </a:rPr>
                        <a:t>0.027</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183.012</a:t>
                      </a: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dirty="0" smtClean="0">
                          <a:solidFill>
                            <a:srgbClr val="000000"/>
                          </a:solidFill>
                          <a:effectLst/>
                          <a:latin typeface="Calibri"/>
                        </a:rPr>
                        <a:t>0.042</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183.026</a:t>
                      </a: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dirty="0" smtClean="0">
                          <a:solidFill>
                            <a:srgbClr val="000000"/>
                          </a:solidFill>
                          <a:effectLst/>
                          <a:latin typeface="Calibri"/>
                        </a:rPr>
                        <a:t>0.040</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dirty="0">
                          <a:solidFill>
                            <a:srgbClr val="000000"/>
                          </a:solidFill>
                          <a:effectLst/>
                          <a:latin typeface="Calibri"/>
                        </a:rPr>
                        <a:t>183.013</a:t>
                      </a: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dirty="0" smtClean="0">
                          <a:solidFill>
                            <a:srgbClr val="000000"/>
                          </a:solidFill>
                          <a:effectLst/>
                          <a:latin typeface="Calibri"/>
                        </a:rPr>
                        <a:t>0.018</a:t>
                      </a:r>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a:rPr>
                        <a:t>182.992</a:t>
                      </a:r>
                    </a:p>
                  </a:txBody>
                  <a:tcPr marL="9525" marR="9525" marT="9525" marB="0" anchor="b">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fontAlgn="b"/>
                      <a:r>
                        <a:rPr lang="en-US" sz="2400" b="0" i="0" u="none" strike="noStrike">
                          <a:solidFill>
                            <a:srgbClr val="000000"/>
                          </a:solidFill>
                          <a:effectLst/>
                          <a:latin typeface="Calibri"/>
                        </a:rPr>
                        <a:t>0.012</a:t>
                      </a:r>
                    </a:p>
                  </a:txBody>
                  <a:tcPr marL="9525" marR="9525" marT="9525"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r>
              <a:tr h="370840">
                <a:tc>
                  <a:txBody>
                    <a:bodyPr/>
                    <a:lstStyle/>
                    <a:p>
                      <a:pPr algn="ctr" fontAlgn="b"/>
                      <a:r>
                        <a:rPr lang="en-US" sz="2400" b="0" i="0" u="none" strike="noStrike" dirty="0">
                          <a:solidFill>
                            <a:schemeClr val="tx1"/>
                          </a:solidFill>
                          <a:effectLst/>
                          <a:latin typeface="+mn-lt"/>
                        </a:rPr>
                        <a:t>9099090</a:t>
                      </a:r>
                    </a:p>
                  </a:txBody>
                  <a:tcPr marL="9525" marR="9525" marT="9525" marB="0" anchor="b">
                    <a:solidFill>
                      <a:schemeClr val="accent2">
                        <a:lumMod val="60000"/>
                        <a:lumOff val="40000"/>
                      </a:schemeClr>
                    </a:solidFill>
                  </a:tcPr>
                </a:tc>
                <a:tc>
                  <a:txBody>
                    <a:bodyPr/>
                    <a:lstStyle/>
                    <a:p>
                      <a:pPr algn="ctr" fontAlgn="b"/>
                      <a:r>
                        <a:rPr lang="en-US" sz="2400" b="1" i="0" u="none" strike="noStrike" dirty="0">
                          <a:solidFill>
                            <a:schemeClr val="tx1"/>
                          </a:solidFill>
                          <a:effectLst/>
                          <a:latin typeface="+mn-lt"/>
                        </a:rPr>
                        <a:t>Grand Marais</a:t>
                      </a: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r>
                        <a:rPr lang="en-US" sz="2400" b="0" dirty="0" smtClean="0">
                          <a:solidFill>
                            <a:schemeClr val="tx1"/>
                          </a:solidFill>
                          <a:latin typeface="+mn-lt"/>
                        </a:rPr>
                        <a:t>183.692</a:t>
                      </a:r>
                      <a:endParaRPr lang="en-US" sz="2400" b="0" dirty="0">
                        <a:solidFill>
                          <a:schemeClr val="tx1"/>
                        </a:solidFill>
                        <a:latin typeface="+mn-l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2400" b="0" dirty="0">
                        <a:solidFill>
                          <a:schemeClr val="tx1"/>
                        </a:solidFill>
                        <a:latin typeface="+mn-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47.74855226</a:t>
                      </a: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90.34125147</a:t>
                      </a:r>
                    </a:p>
                  </a:txBody>
                  <a:tcPr marL="9525" marR="9525" marT="9525" marB="0" anchor="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151.946</a:t>
                      </a: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30.989</a:t>
                      </a:r>
                      <a:endParaRPr lang="en-US" sz="2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dirty="0" smtClean="0">
                          <a:solidFill>
                            <a:srgbClr val="000000"/>
                          </a:solidFill>
                          <a:effectLst/>
                          <a:latin typeface="Calibri"/>
                        </a:rPr>
                        <a:t>182.935</a:t>
                      </a:r>
                      <a:endParaRPr lang="en-US" sz="24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182.970</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182.970</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182.986</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dirty="0">
                          <a:solidFill>
                            <a:srgbClr val="000000"/>
                          </a:solidFill>
                          <a:effectLst/>
                          <a:latin typeface="Calibri"/>
                        </a:rPr>
                        <a:t>182.995</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400" b="0" i="0" u="none" strike="noStrike">
                          <a:solidFill>
                            <a:srgbClr val="000000"/>
                          </a:solidFill>
                          <a:effectLst/>
                          <a:latin typeface="Calibri"/>
                        </a:rPr>
                        <a:t>182.980</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endParaRPr lang="en-US" sz="2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
        <p:nvSpPr>
          <p:cNvPr id="83" name="TextBox 82"/>
          <p:cNvSpPr txBox="1"/>
          <p:nvPr/>
        </p:nvSpPr>
        <p:spPr>
          <a:xfrm>
            <a:off x="941484" y="35032950"/>
            <a:ext cx="31035432" cy="1200329"/>
          </a:xfrm>
          <a:prstGeom prst="rect">
            <a:avLst/>
          </a:prstGeom>
          <a:noFill/>
        </p:spPr>
        <p:txBody>
          <a:bodyPr wrap="square" rtlCol="0">
            <a:spAutoFit/>
          </a:bodyPr>
          <a:lstStyle/>
          <a:p>
            <a:r>
              <a:rPr lang="en-US" sz="2400" dirty="0" smtClean="0"/>
              <a:t>Table 1. Six sites were selected – three on Lake Erie (highlighted in blue) and three on Lake Superior (highlighted in orange). These are sites where a NOAA Water Level Station (WLS) is collocated with a GNSS Continuously Operating Reference Station (CORS). Heights to various references are given above the IGLD 85 datum and are reflected in Figure 3. While mean values were determined for all sites (column F), only the mean determined from Summer months (June-September) Is used due to significant winds and water topography issues in the Fall and ice build up in the Winter. The offset between the CORS ARP and the Summer mean water surface (column J) is used to estimate the ellipsoidal height of the mean water surface (column O).</a:t>
            </a:r>
            <a:endParaRPr lang="en-US" sz="2400" dirty="0"/>
          </a:p>
        </p:txBody>
      </p:sp>
      <p:sp>
        <p:nvSpPr>
          <p:cNvPr id="125" name="TextBox 124"/>
          <p:cNvSpPr txBox="1"/>
          <p:nvPr/>
        </p:nvSpPr>
        <p:spPr>
          <a:xfrm>
            <a:off x="941484" y="42081450"/>
            <a:ext cx="31035432" cy="1569660"/>
          </a:xfrm>
          <a:prstGeom prst="rect">
            <a:avLst/>
          </a:prstGeom>
          <a:noFill/>
        </p:spPr>
        <p:txBody>
          <a:bodyPr wrap="square" rtlCol="0">
            <a:spAutoFit/>
          </a:bodyPr>
          <a:lstStyle/>
          <a:p>
            <a:r>
              <a:rPr lang="en-US" sz="2400" dirty="0" smtClean="0"/>
              <a:t>Table 2. For the same sites identified in Table (1), the geometric coordinates of the water surface are used to determine physical heights. The xGEOID16B model (at one arcminute) is used to derive orthometric heights. These are not identical due to gravity field variations – a not unexpected result. For comparison of water surfaces, dynamic heights are preferred. Comparisons are made to several geopotential models: EGM2008, EIGEN6c4, xGEOID16A_REF, and xGEOID16B_REF (all complete through d/o 2160). The datum value adopted by the U.S. and Canada (</a:t>
            </a:r>
            <a:r>
              <a:rPr lang="en-US" sz="2400" dirty="0" smtClean="0">
                <a:solidFill>
                  <a:srgbClr val="000000"/>
                </a:solidFill>
              </a:rPr>
              <a:t>W</a:t>
            </a:r>
            <a:r>
              <a:rPr lang="en-US" sz="2400" baseline="-25000" dirty="0" smtClean="0">
                <a:solidFill>
                  <a:srgbClr val="000000"/>
                </a:solidFill>
              </a:rPr>
              <a:t>0</a:t>
            </a:r>
            <a:r>
              <a:rPr lang="en-US" sz="2400" dirty="0" smtClean="0">
                <a:solidFill>
                  <a:srgbClr val="000000"/>
                </a:solidFill>
              </a:rPr>
              <a:t> </a:t>
            </a:r>
            <a:r>
              <a:rPr lang="en-US" sz="2400" dirty="0">
                <a:solidFill>
                  <a:srgbClr val="000000"/>
                </a:solidFill>
              </a:rPr>
              <a:t>= 62,636,856.00 </a:t>
            </a:r>
            <a:r>
              <a:rPr lang="en-US" sz="2400" dirty="0" smtClean="0">
                <a:solidFill>
                  <a:srgbClr val="000000"/>
                </a:solidFill>
              </a:rPr>
              <a:t>m</a:t>
            </a:r>
            <a:r>
              <a:rPr lang="en-US" sz="2400" baseline="30000" dirty="0" smtClean="0">
                <a:solidFill>
                  <a:srgbClr val="000000"/>
                </a:solidFill>
              </a:rPr>
              <a:t>2</a:t>
            </a:r>
            <a:r>
              <a:rPr lang="en-US" sz="2400" dirty="0" smtClean="0">
                <a:solidFill>
                  <a:srgbClr val="000000"/>
                </a:solidFill>
              </a:rPr>
              <a:t>/s</a:t>
            </a:r>
            <a:r>
              <a:rPr lang="en-US" sz="2400" baseline="30000" dirty="0" smtClean="0">
                <a:solidFill>
                  <a:srgbClr val="000000"/>
                </a:solidFill>
              </a:rPr>
              <a:t>2</a:t>
            </a:r>
            <a:r>
              <a:rPr lang="en-US" sz="2400" dirty="0" smtClean="0"/>
              <a:t>) was used to determine geopotential numbers that were divided by γ</a:t>
            </a:r>
            <a:r>
              <a:rPr lang="en-US" sz="2400" baseline="-25000" dirty="0" smtClean="0"/>
              <a:t>45</a:t>
            </a:r>
            <a:r>
              <a:rPr lang="en-US" sz="2400" dirty="0" smtClean="0"/>
              <a:t> </a:t>
            </a:r>
            <a:r>
              <a:rPr lang="en-US" sz="2400" dirty="0"/>
              <a:t>(</a:t>
            </a:r>
            <a:r>
              <a:rPr lang="en-US" sz="2400" dirty="0" smtClean="0"/>
              <a:t>980620.00 m</a:t>
            </a:r>
            <a:r>
              <a:rPr lang="en-US" sz="2400" baseline="30000" dirty="0" smtClean="0"/>
              <a:t>2</a:t>
            </a:r>
            <a:r>
              <a:rPr lang="en-US" sz="2400" dirty="0" smtClean="0"/>
              <a:t>/s</a:t>
            </a:r>
            <a:r>
              <a:rPr lang="en-US" sz="2400" baseline="30000" dirty="0" smtClean="0"/>
              <a:t>2</a:t>
            </a:r>
            <a:r>
              <a:rPr lang="en-US" sz="2400" dirty="0" smtClean="0"/>
              <a:t>) to derive dynamic heights for each model. The last model comes closest to having consistent dynamic heights at each of the three sites for each Lake. Accounting for the residual geoid from xGEOID16B and xGEOID16B_REF (1’-5’ arcminute) adds signal that achieves cm-level agreement.</a:t>
            </a:r>
            <a:endParaRPr lang="en-US" sz="2400" dirty="0"/>
          </a:p>
        </p:txBody>
      </p:sp>
      <p:grpSp>
        <p:nvGrpSpPr>
          <p:cNvPr id="99" name="Group 98"/>
          <p:cNvGrpSpPr/>
          <p:nvPr/>
        </p:nvGrpSpPr>
        <p:grpSpPr>
          <a:xfrm>
            <a:off x="18666759" y="18659772"/>
            <a:ext cx="14111764" cy="8452739"/>
            <a:chOff x="18610680" y="24450972"/>
            <a:chExt cx="14111764" cy="8452739"/>
          </a:xfrm>
        </p:grpSpPr>
        <p:grpSp>
          <p:nvGrpSpPr>
            <p:cNvPr id="81" name="Group 80"/>
            <p:cNvGrpSpPr/>
            <p:nvPr/>
          </p:nvGrpSpPr>
          <p:grpSpPr>
            <a:xfrm>
              <a:off x="19062847" y="24450972"/>
              <a:ext cx="13171640" cy="7758809"/>
              <a:chOff x="17529269" y="24450972"/>
              <a:chExt cx="14705218" cy="7758809"/>
            </a:xfrm>
          </p:grpSpPr>
          <p:sp>
            <p:nvSpPr>
              <p:cNvPr id="49" name="Rectangle 48"/>
              <p:cNvSpPr/>
              <p:nvPr/>
            </p:nvSpPr>
            <p:spPr>
              <a:xfrm>
                <a:off x="20891491" y="26345692"/>
                <a:ext cx="4775543" cy="29068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1288166" y="26877227"/>
                <a:ext cx="4038828" cy="20264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2213648" y="28430304"/>
                <a:ext cx="610172" cy="2441736"/>
              </a:xfrm>
              <a:prstGeom prst="rect">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8613770" y="30141180"/>
                <a:ext cx="4210050" cy="730860"/>
              </a:xfrm>
              <a:prstGeom prst="rect">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18610680" y="30157791"/>
                <a:ext cx="0" cy="714249"/>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029" name="Right Triangle 1028"/>
              <p:cNvSpPr/>
              <p:nvPr/>
            </p:nvSpPr>
            <p:spPr>
              <a:xfrm rot="16200000">
                <a:off x="18118098" y="30771896"/>
                <a:ext cx="379990" cy="684041"/>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p:nvSpPr>
            <p:spPr>
              <a:xfrm>
                <a:off x="20891491" y="29252521"/>
                <a:ext cx="1284629" cy="85123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030"/>
              <p:cNvSpPr/>
              <p:nvPr/>
            </p:nvSpPr>
            <p:spPr>
              <a:xfrm>
                <a:off x="22861920" y="29252521"/>
                <a:ext cx="2805114" cy="205139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p:cNvSpPr/>
              <p:nvPr/>
            </p:nvSpPr>
            <p:spPr>
              <a:xfrm>
                <a:off x="18610680" y="30888651"/>
                <a:ext cx="4251240" cy="41526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p:cNvSpPr/>
              <p:nvPr/>
            </p:nvSpPr>
            <p:spPr>
              <a:xfrm rot="16200000">
                <a:off x="19431791" y="28625004"/>
                <a:ext cx="851233" cy="2106268"/>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reeform 1033"/>
              <p:cNvSpPr/>
              <p:nvPr/>
            </p:nvSpPr>
            <p:spPr>
              <a:xfrm>
                <a:off x="17737470" y="29659477"/>
                <a:ext cx="2209800" cy="1644435"/>
              </a:xfrm>
              <a:custGeom>
                <a:avLst/>
                <a:gdLst>
                  <a:gd name="connsiteX0" fmla="*/ 209550 w 2209800"/>
                  <a:gd name="connsiteY0" fmla="*/ 1885950 h 1885950"/>
                  <a:gd name="connsiteX1" fmla="*/ 0 w 2209800"/>
                  <a:gd name="connsiteY1" fmla="*/ 1885950 h 1885950"/>
                  <a:gd name="connsiteX2" fmla="*/ 0 w 2209800"/>
                  <a:gd name="connsiteY2" fmla="*/ 0 h 1885950"/>
                  <a:gd name="connsiteX3" fmla="*/ 2209800 w 2209800"/>
                  <a:gd name="connsiteY3" fmla="*/ 19050 h 1885950"/>
                  <a:gd name="connsiteX4" fmla="*/ 1047750 w 2209800"/>
                  <a:gd name="connsiteY4" fmla="*/ 514350 h 1885950"/>
                  <a:gd name="connsiteX5" fmla="*/ 819150 w 2209800"/>
                  <a:gd name="connsiteY5" fmla="*/ 552450 h 1885950"/>
                  <a:gd name="connsiteX6" fmla="*/ 838200 w 2209800"/>
                  <a:gd name="connsiteY6" fmla="*/ 1485900 h 1885950"/>
                  <a:gd name="connsiteX7" fmla="*/ 209550 w 2209800"/>
                  <a:gd name="connsiteY7"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1885950">
                    <a:moveTo>
                      <a:pt x="209550" y="1885950"/>
                    </a:moveTo>
                    <a:lnTo>
                      <a:pt x="0" y="1885950"/>
                    </a:lnTo>
                    <a:lnTo>
                      <a:pt x="0" y="0"/>
                    </a:lnTo>
                    <a:lnTo>
                      <a:pt x="2209800" y="19050"/>
                    </a:lnTo>
                    <a:lnTo>
                      <a:pt x="1047750" y="514350"/>
                    </a:lnTo>
                    <a:lnTo>
                      <a:pt x="819150" y="552450"/>
                    </a:lnTo>
                    <a:lnTo>
                      <a:pt x="838200" y="1485900"/>
                    </a:lnTo>
                    <a:lnTo>
                      <a:pt x="209550" y="18859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p:nvPr/>
            </p:nvSpPr>
            <p:spPr>
              <a:xfrm>
                <a:off x="22666538" y="24688800"/>
                <a:ext cx="1038105" cy="215936"/>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8" name="Straight Connector 1037"/>
              <p:cNvCxnSpPr/>
              <p:nvPr/>
            </p:nvCxnSpPr>
            <p:spPr>
              <a:xfrm>
                <a:off x="21671716" y="28426152"/>
                <a:ext cx="2185458" cy="4152"/>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a:off x="23817825" y="28430304"/>
                <a:ext cx="0" cy="47339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1760425" y="28413693"/>
                <a:ext cx="0" cy="47339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Rectangle 1040"/>
              <p:cNvSpPr/>
              <p:nvPr/>
            </p:nvSpPr>
            <p:spPr>
              <a:xfrm>
                <a:off x="23147489" y="24904736"/>
                <a:ext cx="115085" cy="3232809"/>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p:nvSpPr>
            <p:spPr>
              <a:xfrm>
                <a:off x="22320563" y="27944449"/>
                <a:ext cx="403125" cy="386193"/>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4" name="Straight Arrow Connector 1043"/>
              <p:cNvCxnSpPr/>
              <p:nvPr/>
            </p:nvCxnSpPr>
            <p:spPr>
              <a:xfrm flipH="1">
                <a:off x="22518734" y="28264199"/>
                <a:ext cx="3392" cy="1347497"/>
              </a:xfrm>
              <a:prstGeom prst="straightConnector1">
                <a:avLst/>
              </a:prstGeom>
              <a:ln w="5080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1046" name="TextBox 1045"/>
              <p:cNvSpPr txBox="1"/>
              <p:nvPr/>
            </p:nvSpPr>
            <p:spPr>
              <a:xfrm>
                <a:off x="17737472" y="29596526"/>
                <a:ext cx="1512722" cy="461665"/>
              </a:xfrm>
              <a:prstGeom prst="rect">
                <a:avLst/>
              </a:prstGeom>
              <a:noFill/>
            </p:spPr>
            <p:txBody>
              <a:bodyPr wrap="none" rtlCol="0">
                <a:spAutoFit/>
              </a:bodyPr>
              <a:lstStyle/>
              <a:p>
                <a:r>
                  <a:rPr lang="en-US" sz="2400" dirty="0" smtClean="0"/>
                  <a:t>Great Lake</a:t>
                </a:r>
                <a:endParaRPr lang="en-US" sz="2400" dirty="0"/>
              </a:p>
            </p:txBody>
          </p:sp>
          <p:sp>
            <p:nvSpPr>
              <p:cNvPr id="89" name="TextBox 88"/>
              <p:cNvSpPr txBox="1"/>
              <p:nvPr/>
            </p:nvSpPr>
            <p:spPr>
              <a:xfrm>
                <a:off x="20997858" y="26432172"/>
                <a:ext cx="1811714" cy="461665"/>
              </a:xfrm>
              <a:prstGeom prst="rect">
                <a:avLst/>
              </a:prstGeom>
              <a:noFill/>
            </p:spPr>
            <p:txBody>
              <a:bodyPr wrap="none" rtlCol="0">
                <a:spAutoFit/>
              </a:bodyPr>
              <a:lstStyle/>
              <a:p>
                <a:r>
                  <a:rPr lang="en-US" sz="2400" dirty="0" smtClean="0"/>
                  <a:t>WLS Housing</a:t>
                </a:r>
                <a:endParaRPr lang="en-US" sz="2400" dirty="0"/>
              </a:p>
            </p:txBody>
          </p:sp>
          <p:sp>
            <p:nvSpPr>
              <p:cNvPr id="90" name="TextBox 89"/>
              <p:cNvSpPr txBox="1"/>
              <p:nvPr/>
            </p:nvSpPr>
            <p:spPr>
              <a:xfrm>
                <a:off x="20959758" y="24450972"/>
                <a:ext cx="1808700" cy="461665"/>
              </a:xfrm>
              <a:prstGeom prst="rect">
                <a:avLst/>
              </a:prstGeom>
              <a:noFill/>
            </p:spPr>
            <p:txBody>
              <a:bodyPr wrap="none" rtlCol="0">
                <a:spAutoFit/>
              </a:bodyPr>
              <a:lstStyle/>
              <a:p>
                <a:r>
                  <a:rPr lang="en-US" sz="2400" dirty="0" smtClean="0"/>
                  <a:t>GPS Antenna</a:t>
                </a:r>
                <a:endParaRPr lang="en-US" sz="2400" dirty="0"/>
              </a:p>
            </p:txBody>
          </p:sp>
          <p:sp>
            <p:nvSpPr>
              <p:cNvPr id="1047" name="Rectangle 1046"/>
              <p:cNvSpPr/>
              <p:nvPr/>
            </p:nvSpPr>
            <p:spPr>
              <a:xfrm>
                <a:off x="22947579" y="28110656"/>
                <a:ext cx="585614" cy="221456"/>
              </a:xfrm>
              <a:prstGeom prst="rect">
                <a:avLst/>
              </a:prstGeom>
              <a:solidFill>
                <a:srgbClr val="FFC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3512458" y="27784722"/>
                <a:ext cx="1814536" cy="461665"/>
              </a:xfrm>
              <a:prstGeom prst="rect">
                <a:avLst/>
              </a:prstGeom>
              <a:noFill/>
            </p:spPr>
            <p:txBody>
              <a:bodyPr wrap="none" rtlCol="0">
                <a:spAutoFit/>
              </a:bodyPr>
              <a:lstStyle/>
              <a:p>
                <a:r>
                  <a:rPr lang="en-US" sz="2400" dirty="0" smtClean="0"/>
                  <a:t>GPS Receiver</a:t>
                </a:r>
                <a:endParaRPr lang="en-US" sz="2400" dirty="0"/>
              </a:p>
            </p:txBody>
          </p:sp>
          <p:sp>
            <p:nvSpPr>
              <p:cNvPr id="1049" name="Rectangle 1048"/>
              <p:cNvSpPr/>
              <p:nvPr/>
            </p:nvSpPr>
            <p:spPr>
              <a:xfrm>
                <a:off x="22263413" y="29670521"/>
                <a:ext cx="512170" cy="56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1664608" y="27765672"/>
                <a:ext cx="671146" cy="461665"/>
              </a:xfrm>
              <a:prstGeom prst="rect">
                <a:avLst/>
              </a:prstGeom>
              <a:noFill/>
            </p:spPr>
            <p:txBody>
              <a:bodyPr wrap="none" rtlCol="0">
                <a:spAutoFit/>
              </a:bodyPr>
              <a:lstStyle/>
              <a:p>
                <a:r>
                  <a:rPr lang="en-US" sz="2400" dirty="0" smtClean="0"/>
                  <a:t>ETG</a:t>
                </a:r>
                <a:endParaRPr lang="en-US" sz="2400" dirty="0"/>
              </a:p>
            </p:txBody>
          </p:sp>
          <p:sp>
            <p:nvSpPr>
              <p:cNvPr id="96" name="TextBox 95"/>
              <p:cNvSpPr txBox="1"/>
              <p:nvPr/>
            </p:nvSpPr>
            <p:spPr>
              <a:xfrm>
                <a:off x="29132208" y="28033366"/>
                <a:ext cx="2836674" cy="461665"/>
              </a:xfrm>
              <a:prstGeom prst="rect">
                <a:avLst/>
              </a:prstGeom>
              <a:noFill/>
            </p:spPr>
            <p:txBody>
              <a:bodyPr wrap="none" rtlCol="0">
                <a:spAutoFit/>
              </a:bodyPr>
              <a:lstStyle/>
              <a:p>
                <a:r>
                  <a:rPr lang="en-US" sz="2400" dirty="0" smtClean="0"/>
                  <a:t>ETG Datum w/out HC</a:t>
                </a:r>
                <a:endParaRPr lang="en-US" sz="2400" dirty="0"/>
              </a:p>
            </p:txBody>
          </p:sp>
          <p:cxnSp>
            <p:nvCxnSpPr>
              <p:cNvPr id="1053" name="Straight Arrow Connector 1052"/>
              <p:cNvCxnSpPr/>
              <p:nvPr/>
            </p:nvCxnSpPr>
            <p:spPr>
              <a:xfrm flipH="1" flipV="1">
                <a:off x="23704643" y="24917400"/>
                <a:ext cx="5427565" cy="2128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9176915" y="24707850"/>
                <a:ext cx="1425070" cy="461665"/>
              </a:xfrm>
              <a:prstGeom prst="rect">
                <a:avLst/>
              </a:prstGeom>
              <a:noFill/>
            </p:spPr>
            <p:txBody>
              <a:bodyPr wrap="none" rtlCol="0">
                <a:spAutoFit/>
              </a:bodyPr>
              <a:lstStyle/>
              <a:p>
                <a:r>
                  <a:rPr lang="en-US" sz="2400" dirty="0" smtClean="0"/>
                  <a:t>CORS ARP</a:t>
                </a:r>
                <a:endParaRPr lang="en-US" sz="2400" dirty="0"/>
              </a:p>
            </p:txBody>
          </p:sp>
          <p:cxnSp>
            <p:nvCxnSpPr>
              <p:cNvPr id="6" name="Straight Connector 5"/>
              <p:cNvCxnSpPr/>
              <p:nvPr/>
            </p:nvCxnSpPr>
            <p:spPr>
              <a:xfrm>
                <a:off x="17529269" y="31981193"/>
                <a:ext cx="11660089"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3842120" y="28337683"/>
                <a:ext cx="5284714" cy="147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80" idx="1"/>
              </p:cNvCxnSpPr>
              <p:nvPr/>
            </p:nvCxnSpPr>
            <p:spPr>
              <a:xfrm flipH="1" flipV="1">
                <a:off x="23390294" y="29721292"/>
                <a:ext cx="5799064" cy="975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9189358" y="29500216"/>
                <a:ext cx="1952329" cy="461665"/>
              </a:xfrm>
              <a:prstGeom prst="rect">
                <a:avLst/>
              </a:prstGeom>
              <a:noFill/>
            </p:spPr>
            <p:txBody>
              <a:bodyPr wrap="none" rtlCol="0">
                <a:spAutoFit/>
              </a:bodyPr>
              <a:lstStyle/>
              <a:p>
                <a:r>
                  <a:rPr lang="en-US" sz="2400" dirty="0" smtClean="0"/>
                  <a:t>Water Surface</a:t>
                </a:r>
                <a:endParaRPr lang="en-US" sz="2400" dirty="0"/>
              </a:p>
            </p:txBody>
          </p:sp>
          <p:sp>
            <p:nvSpPr>
              <p:cNvPr id="86" name="TextBox 85"/>
              <p:cNvSpPr txBox="1"/>
              <p:nvPr/>
            </p:nvSpPr>
            <p:spPr>
              <a:xfrm>
                <a:off x="29189358" y="31748116"/>
                <a:ext cx="3045129" cy="461665"/>
              </a:xfrm>
              <a:prstGeom prst="rect">
                <a:avLst/>
              </a:prstGeom>
              <a:noFill/>
            </p:spPr>
            <p:txBody>
              <a:bodyPr wrap="none" rtlCol="0">
                <a:spAutoFit/>
              </a:bodyPr>
              <a:lstStyle/>
              <a:p>
                <a:r>
                  <a:rPr lang="en-US" sz="2400" dirty="0" smtClean="0"/>
                  <a:t>IGLD 85 Datum surface</a:t>
                </a:r>
                <a:endParaRPr lang="en-US" sz="2400" dirty="0"/>
              </a:p>
            </p:txBody>
          </p:sp>
          <p:cxnSp>
            <p:nvCxnSpPr>
              <p:cNvPr id="56" name="Straight Arrow Connector 55"/>
              <p:cNvCxnSpPr/>
              <p:nvPr/>
            </p:nvCxnSpPr>
            <p:spPr>
              <a:xfrm flipV="1">
                <a:off x="26034652" y="24938682"/>
                <a:ext cx="0" cy="7040266"/>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6568052" y="28302493"/>
                <a:ext cx="0" cy="3695505"/>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7101452" y="28704773"/>
                <a:ext cx="22218" cy="3293226"/>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6039751" y="31543642"/>
                <a:ext cx="351378" cy="461665"/>
              </a:xfrm>
              <a:prstGeom prst="rect">
                <a:avLst/>
              </a:prstGeom>
              <a:noFill/>
            </p:spPr>
            <p:txBody>
              <a:bodyPr wrap="none" rtlCol="0">
                <a:spAutoFit/>
              </a:bodyPr>
              <a:lstStyle/>
              <a:p>
                <a:r>
                  <a:rPr lang="en-US" sz="2400" dirty="0" smtClean="0"/>
                  <a:t>B</a:t>
                </a:r>
                <a:endParaRPr lang="en-US" dirty="0"/>
              </a:p>
            </p:txBody>
          </p:sp>
          <p:sp>
            <p:nvSpPr>
              <p:cNvPr id="95" name="TextBox 94"/>
              <p:cNvSpPr txBox="1"/>
              <p:nvPr/>
            </p:nvSpPr>
            <p:spPr>
              <a:xfrm>
                <a:off x="26590270" y="31546800"/>
                <a:ext cx="348172" cy="461665"/>
              </a:xfrm>
              <a:prstGeom prst="rect">
                <a:avLst/>
              </a:prstGeom>
              <a:noFill/>
            </p:spPr>
            <p:txBody>
              <a:bodyPr wrap="none" rtlCol="0">
                <a:spAutoFit/>
              </a:bodyPr>
              <a:lstStyle/>
              <a:p>
                <a:r>
                  <a:rPr lang="en-US" sz="2400" dirty="0"/>
                  <a:t>C</a:t>
                </a:r>
                <a:endParaRPr lang="en-US" dirty="0"/>
              </a:p>
            </p:txBody>
          </p:sp>
          <p:cxnSp>
            <p:nvCxnSpPr>
              <p:cNvPr id="97" name="Straight Arrow Connector 96"/>
              <p:cNvCxnSpPr/>
              <p:nvPr/>
            </p:nvCxnSpPr>
            <p:spPr>
              <a:xfrm flipH="1" flipV="1">
                <a:off x="23847494" y="28675669"/>
                <a:ext cx="5284714" cy="147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9132208" y="28281016"/>
                <a:ext cx="2415533" cy="461665"/>
              </a:xfrm>
              <a:prstGeom prst="rect">
                <a:avLst/>
              </a:prstGeom>
              <a:noFill/>
            </p:spPr>
            <p:txBody>
              <a:bodyPr wrap="none" rtlCol="0">
                <a:spAutoFit/>
              </a:bodyPr>
              <a:lstStyle/>
              <a:p>
                <a:r>
                  <a:rPr lang="en-US" sz="2400" dirty="0" smtClean="0"/>
                  <a:t>ETG Datum w/ HC</a:t>
                </a:r>
                <a:endParaRPr lang="en-US" sz="2400" dirty="0"/>
              </a:p>
            </p:txBody>
          </p:sp>
          <p:sp>
            <p:nvSpPr>
              <p:cNvPr id="100" name="TextBox 99"/>
              <p:cNvSpPr txBox="1"/>
              <p:nvPr/>
            </p:nvSpPr>
            <p:spPr>
              <a:xfrm>
                <a:off x="27123670" y="31546800"/>
                <a:ext cx="335348" cy="461665"/>
              </a:xfrm>
              <a:prstGeom prst="rect">
                <a:avLst/>
              </a:prstGeom>
              <a:noFill/>
            </p:spPr>
            <p:txBody>
              <a:bodyPr wrap="none" rtlCol="0">
                <a:spAutoFit/>
              </a:bodyPr>
              <a:lstStyle/>
              <a:p>
                <a:r>
                  <a:rPr lang="en-US" sz="2400" dirty="0" smtClean="0"/>
                  <a:t>E</a:t>
                </a:r>
                <a:endParaRPr lang="en-US" dirty="0"/>
              </a:p>
            </p:txBody>
          </p:sp>
          <p:cxnSp>
            <p:nvCxnSpPr>
              <p:cNvPr id="102" name="Straight Arrow Connector 101"/>
              <p:cNvCxnSpPr/>
              <p:nvPr/>
            </p:nvCxnSpPr>
            <p:spPr>
              <a:xfrm flipV="1">
                <a:off x="26805354" y="28302493"/>
                <a:ext cx="1" cy="402280"/>
              </a:xfrm>
              <a:prstGeom prst="straightConnector1">
                <a:avLst/>
              </a:prstGeom>
              <a:ln w="508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6817609" y="28276124"/>
                <a:ext cx="373820" cy="461665"/>
              </a:xfrm>
              <a:prstGeom prst="rect">
                <a:avLst/>
              </a:prstGeom>
              <a:noFill/>
            </p:spPr>
            <p:txBody>
              <a:bodyPr wrap="none" rtlCol="0">
                <a:spAutoFit/>
              </a:bodyPr>
              <a:lstStyle/>
              <a:p>
                <a:r>
                  <a:rPr lang="en-US" sz="2400" dirty="0"/>
                  <a:t>D</a:t>
                </a:r>
                <a:endParaRPr lang="en-US" dirty="0"/>
              </a:p>
            </p:txBody>
          </p:sp>
          <p:cxnSp>
            <p:nvCxnSpPr>
              <p:cNvPr id="110" name="Straight Arrow Connector 109"/>
              <p:cNvCxnSpPr/>
              <p:nvPr/>
            </p:nvCxnSpPr>
            <p:spPr>
              <a:xfrm flipV="1">
                <a:off x="27649644" y="29731049"/>
                <a:ext cx="0" cy="2269222"/>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7671862" y="31549072"/>
                <a:ext cx="378630" cy="461665"/>
              </a:xfrm>
              <a:prstGeom prst="rect">
                <a:avLst/>
              </a:prstGeom>
              <a:noFill/>
            </p:spPr>
            <p:txBody>
              <a:bodyPr wrap="none" rtlCol="0">
                <a:spAutoFit/>
              </a:bodyPr>
              <a:lstStyle/>
              <a:p>
                <a:r>
                  <a:rPr lang="en-US" sz="2400" dirty="0" smtClean="0"/>
                  <a:t>G</a:t>
                </a:r>
                <a:endParaRPr lang="en-US" dirty="0"/>
              </a:p>
            </p:txBody>
          </p:sp>
          <p:cxnSp>
            <p:nvCxnSpPr>
              <p:cNvPr id="113" name="Straight Arrow Connector 112"/>
              <p:cNvCxnSpPr/>
              <p:nvPr/>
            </p:nvCxnSpPr>
            <p:spPr>
              <a:xfrm flipV="1">
                <a:off x="26568052" y="24938682"/>
                <a:ext cx="0" cy="3356458"/>
              </a:xfrm>
              <a:prstGeom prst="straightConnector1">
                <a:avLst/>
              </a:prstGeom>
              <a:ln w="508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6598593" y="25198730"/>
                <a:ext cx="377026" cy="461665"/>
              </a:xfrm>
              <a:prstGeom prst="rect">
                <a:avLst/>
              </a:prstGeom>
              <a:noFill/>
            </p:spPr>
            <p:txBody>
              <a:bodyPr wrap="none" rtlCol="0">
                <a:spAutoFit/>
              </a:bodyPr>
              <a:lstStyle/>
              <a:p>
                <a:r>
                  <a:rPr lang="en-US" sz="2400" dirty="0"/>
                  <a:t>H</a:t>
                </a:r>
                <a:endParaRPr lang="en-US" dirty="0"/>
              </a:p>
            </p:txBody>
          </p:sp>
          <p:cxnSp>
            <p:nvCxnSpPr>
              <p:cNvPr id="116" name="Straight Arrow Connector 115"/>
              <p:cNvCxnSpPr/>
              <p:nvPr/>
            </p:nvCxnSpPr>
            <p:spPr>
              <a:xfrm flipV="1">
                <a:off x="27649644" y="28667003"/>
                <a:ext cx="0" cy="1064045"/>
              </a:xfrm>
              <a:prstGeom prst="straightConnector1">
                <a:avLst/>
              </a:prstGeom>
              <a:ln w="508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7660290" y="28835104"/>
                <a:ext cx="261610" cy="461665"/>
              </a:xfrm>
              <a:prstGeom prst="rect">
                <a:avLst/>
              </a:prstGeom>
              <a:noFill/>
            </p:spPr>
            <p:txBody>
              <a:bodyPr wrap="none" rtlCol="0">
                <a:spAutoFit/>
              </a:bodyPr>
              <a:lstStyle/>
              <a:p>
                <a:r>
                  <a:rPr lang="en-US" sz="2400" dirty="0" smtClean="0"/>
                  <a:t>I</a:t>
                </a:r>
                <a:endParaRPr lang="en-US" dirty="0"/>
              </a:p>
            </p:txBody>
          </p:sp>
          <p:cxnSp>
            <p:nvCxnSpPr>
              <p:cNvPr id="119" name="Straight Arrow Connector 118"/>
              <p:cNvCxnSpPr/>
              <p:nvPr/>
            </p:nvCxnSpPr>
            <p:spPr>
              <a:xfrm flipV="1">
                <a:off x="28317240" y="24912637"/>
                <a:ext cx="0" cy="4818412"/>
              </a:xfrm>
              <a:prstGeom prst="straightConnector1">
                <a:avLst/>
              </a:prstGeom>
              <a:ln w="508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8320513" y="25201002"/>
                <a:ext cx="282450" cy="461665"/>
              </a:xfrm>
              <a:prstGeom prst="rect">
                <a:avLst/>
              </a:prstGeom>
              <a:noFill/>
            </p:spPr>
            <p:txBody>
              <a:bodyPr wrap="none" rtlCol="0">
                <a:spAutoFit/>
              </a:bodyPr>
              <a:lstStyle/>
              <a:p>
                <a:r>
                  <a:rPr lang="en-US" sz="2400" dirty="0" smtClean="0"/>
                  <a:t>J</a:t>
                </a:r>
                <a:endParaRPr lang="en-US" dirty="0"/>
              </a:p>
            </p:txBody>
          </p:sp>
        </p:grpSp>
        <p:sp>
          <p:nvSpPr>
            <p:cNvPr id="126" name="TextBox 125"/>
            <p:cNvSpPr txBox="1"/>
            <p:nvPr/>
          </p:nvSpPr>
          <p:spPr>
            <a:xfrm>
              <a:off x="18610680" y="32072714"/>
              <a:ext cx="14111764" cy="830997"/>
            </a:xfrm>
            <a:prstGeom prst="rect">
              <a:avLst/>
            </a:prstGeom>
            <a:noFill/>
          </p:spPr>
          <p:txBody>
            <a:bodyPr wrap="square" rtlCol="0">
              <a:spAutoFit/>
            </a:bodyPr>
            <a:lstStyle/>
            <a:p>
              <a:r>
                <a:rPr lang="en-US" sz="2400" dirty="0" smtClean="0"/>
                <a:t>Figure 3. </a:t>
              </a:r>
              <a:r>
                <a:rPr lang="en-US" sz="2400" dirty="0" smtClean="0"/>
                <a:t>Graphic showing relationship between various datum points at sites with </a:t>
              </a:r>
              <a:r>
                <a:rPr lang="en-US" sz="2400" dirty="0" smtClean="0"/>
                <a:t>CORS and WLS. Letters refer to Table 1 columns. Note that ETG table doesn’t move but that positions in HC &amp; non-HC frames differ.</a:t>
              </a:r>
              <a:endParaRPr lang="en-US" sz="2400" dirty="0" smtClean="0"/>
            </a:p>
          </p:txBody>
        </p:sp>
      </p:grpSp>
      <p:grpSp>
        <p:nvGrpSpPr>
          <p:cNvPr id="105" name="Group 104"/>
          <p:cNvGrpSpPr/>
          <p:nvPr/>
        </p:nvGrpSpPr>
        <p:grpSpPr>
          <a:xfrm>
            <a:off x="18775574" y="3905249"/>
            <a:ext cx="14047292" cy="6737097"/>
            <a:chOff x="18775574" y="4552949"/>
            <a:chExt cx="14047292" cy="6737097"/>
          </a:xfrm>
        </p:grpSpPr>
        <p:sp>
          <p:nvSpPr>
            <p:cNvPr id="2" name="TextBox 1"/>
            <p:cNvSpPr txBox="1"/>
            <p:nvPr/>
          </p:nvSpPr>
          <p:spPr>
            <a:xfrm>
              <a:off x="18775574" y="10459049"/>
              <a:ext cx="14047292" cy="830997"/>
            </a:xfrm>
            <a:prstGeom prst="rect">
              <a:avLst/>
            </a:prstGeom>
            <a:noFill/>
          </p:spPr>
          <p:txBody>
            <a:bodyPr wrap="square" rtlCol="0">
              <a:spAutoFit/>
            </a:bodyPr>
            <a:lstStyle/>
            <a:p>
              <a:r>
                <a:rPr lang="en-US" sz="2400" dirty="0" smtClean="0"/>
                <a:t>Figure 1.   </a:t>
              </a:r>
              <a:r>
                <a:rPr lang="en-US" sz="2400" dirty="0" smtClean="0"/>
                <a:t>NAVD 88 trend w.r.t. GRACE-based EGM (bottom left) with Great Lakes region zoom (upper left) corresponds to hydraulic </a:t>
              </a:r>
              <a:r>
                <a:rPr lang="en-US" sz="2400" dirty="0" smtClean="0"/>
                <a:t>Correctors (HC) for </a:t>
              </a:r>
              <a:r>
                <a:rPr lang="en-US" sz="2400" dirty="0" smtClean="0"/>
                <a:t>each </a:t>
              </a:r>
              <a:r>
                <a:rPr lang="en-US" sz="2400" dirty="0" smtClean="0"/>
                <a:t>Lake. Relative trends </a:t>
              </a:r>
              <a:r>
                <a:rPr lang="en-US" sz="2400" dirty="0" smtClean="0"/>
                <a:t>conform </a:t>
              </a:r>
              <a:r>
                <a:rPr lang="en-US" sz="2400" dirty="0" smtClean="0"/>
                <a:t>to NAVD 88 trend surface.</a:t>
              </a:r>
              <a:endParaRPr lang="en-US" sz="2400" dirty="0"/>
            </a:p>
          </p:txBody>
        </p:sp>
        <p:pic>
          <p:nvPicPr>
            <p:cNvPr id="32" name="Content Placeholder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56534" y="4562024"/>
              <a:ext cx="7900640" cy="5925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 name="Group 86"/>
            <p:cNvGrpSpPr/>
            <p:nvPr/>
          </p:nvGrpSpPr>
          <p:grpSpPr>
            <a:xfrm>
              <a:off x="19062847" y="7467599"/>
              <a:ext cx="5394674" cy="3041241"/>
              <a:chOff x="19062847" y="7334249"/>
              <a:chExt cx="5394674" cy="3041241"/>
            </a:xfrm>
          </p:grpSpPr>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t="-1" b="31919"/>
              <a:stretch/>
            </p:blipFill>
            <p:spPr>
              <a:xfrm>
                <a:off x="19062847" y="7334249"/>
                <a:ext cx="5394674" cy="3041241"/>
              </a:xfrm>
              <a:prstGeom prst="rect">
                <a:avLst/>
              </a:prstGeom>
            </p:spPr>
          </p:pic>
          <p:sp>
            <p:nvSpPr>
              <p:cNvPr id="37" name="Rectangle 36"/>
              <p:cNvSpPr/>
              <p:nvPr/>
            </p:nvSpPr>
            <p:spPr>
              <a:xfrm>
                <a:off x="21922765" y="8297570"/>
                <a:ext cx="992632" cy="627355"/>
              </a:xfrm>
              <a:prstGeom prst="rect">
                <a:avLst/>
              </a:prstGeom>
              <a:noFill/>
              <a:ln w="38100" cap="flat" cmpd="sng" algn="ctr">
                <a:solidFill>
                  <a:srgbClr val="FF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grpSp>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59930" y="4552949"/>
              <a:ext cx="4568885" cy="2863809"/>
            </a:xfrm>
            <a:prstGeom prst="rect">
              <a:avLst/>
            </a:prstGeom>
          </p:spPr>
        </p:pic>
      </p:grpSp>
    </p:spTree>
    <p:extLst>
      <p:ext uri="{BB962C8B-B14F-4D97-AF65-F5344CB8AC3E}">
        <p14:creationId xmlns:p14="http://schemas.microsoft.com/office/powerpoint/2010/main" val="116041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2431</TotalTime>
  <Words>1855</Words>
  <Application>Microsoft Office PowerPoint</Application>
  <PresentationFormat>Custom</PresentationFormat>
  <Paragraphs>373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Daniel R Roman</cp:lastModifiedBy>
  <cp:revision>54</cp:revision>
  <cp:lastPrinted>2016-09-14T11:15:05Z</cp:lastPrinted>
  <dcterms:created xsi:type="dcterms:W3CDTF">2016-09-08T11:16:18Z</dcterms:created>
  <dcterms:modified xsi:type="dcterms:W3CDTF">2016-09-15T19:11:37Z</dcterms:modified>
</cp:coreProperties>
</file>