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94" r:id="rId3"/>
    <p:sldId id="314" r:id="rId4"/>
    <p:sldId id="313" r:id="rId5"/>
    <p:sldId id="312" r:id="rId6"/>
    <p:sldId id="311" r:id="rId7"/>
    <p:sldId id="310" r:id="rId8"/>
    <p:sldId id="308" r:id="rId9"/>
    <p:sldId id="323" r:id="rId10"/>
    <p:sldId id="306" r:id="rId11"/>
    <p:sldId id="286" r:id="rId12"/>
    <p:sldId id="287" r:id="rId13"/>
    <p:sldId id="288" r:id="rId14"/>
    <p:sldId id="304" r:id="rId15"/>
    <p:sldId id="285" r:id="rId16"/>
    <p:sldId id="309" r:id="rId17"/>
    <p:sldId id="292" r:id="rId18"/>
    <p:sldId id="290" r:id="rId19"/>
    <p:sldId id="3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22" autoAdjust="0"/>
  </p:normalViewPr>
  <p:slideViewPr>
    <p:cSldViewPr snapToGrid="0" showGuides="1">
      <p:cViewPr>
        <p:scale>
          <a:sx n="80" d="100"/>
          <a:sy n="80" d="100"/>
        </p:scale>
        <p:origin x="372" y="-246"/>
      </p:cViewPr>
      <p:guideLst>
        <p:guide orient="horz" pos="2184"/>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5/3/2019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psworld.com/author/david-b-zilkosk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odesy.noaa.gov/OPUS/about.jsp#shar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gs.noaa.gov/OPUS/about.jsp#sharing" TargetMode="External"/><Relationship Id="rId4" Type="http://schemas.openxmlformats.org/officeDocument/2006/relationships/hyperlink" Target="https://www.ngs.noaa.gov/web/science_edu/webinar_series/understanding-opus.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03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link to new beta Mark Recovery page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32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8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latin typeface="Helvetica" panose="020B0604020202020204" pitchFamily="34" charset="0"/>
                <a:cs typeface="Helvetica" panose="020B0604020202020204" pitchFamily="34" charset="0"/>
              </a:rPr>
              <a:t>Described by Dave </a:t>
            </a:r>
            <a:r>
              <a:rPr lang="en-US" sz="1200" dirty="0" err="1" smtClean="0">
                <a:solidFill>
                  <a:prstClr val="black"/>
                </a:solidFill>
                <a:latin typeface="Helvetica" panose="020B0604020202020204" pitchFamily="34" charset="0"/>
                <a:cs typeface="Helvetica" panose="020B0604020202020204" pitchFamily="34" charset="0"/>
              </a:rPr>
              <a:t>Zilkoski</a:t>
            </a:r>
            <a:r>
              <a:rPr lang="en-US" sz="1200" dirty="0" smtClean="0">
                <a:solidFill>
                  <a:prstClr val="black"/>
                </a:solidFill>
                <a:latin typeface="Helvetica" panose="020B0604020202020204" pitchFamily="34" charset="0"/>
                <a:cs typeface="Helvetica" panose="020B0604020202020204" pitchFamily="34" charset="0"/>
              </a:rPr>
              <a:t> in </a:t>
            </a:r>
            <a:r>
              <a:rPr lang="en-US" sz="1200" dirty="0" smtClean="0">
                <a:solidFill>
                  <a:prstClr val="black"/>
                </a:solidFill>
                <a:latin typeface="Helvetica" panose="020B0604020202020204" pitchFamily="34" charset="0"/>
                <a:cs typeface="Helvetica" panose="020B0604020202020204" pitchFamily="34" charset="0"/>
                <a:hlinkClick r:id="rId3"/>
              </a:rPr>
              <a:t>GPS World</a:t>
            </a:r>
            <a:endParaRPr lang="en-US" sz="1200" dirty="0" smtClean="0">
              <a:solidFill>
                <a:prstClr val="black"/>
              </a:solidFill>
              <a:latin typeface="Helvetica" panose="020B0604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88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at end with teaser for new Priority List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7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Waiting for Amy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35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The 2019 </a:t>
            </a:r>
            <a:r>
              <a:rPr lang="en-US" dirty="0" err="1" smtClean="0"/>
              <a:t>GPSonBM</a:t>
            </a:r>
            <a:r>
              <a:rPr lang="en-US" dirty="0" smtClean="0"/>
              <a:t> Campaign will be kicking off during Surveyor’s Week in March.</a:t>
            </a:r>
          </a:p>
          <a:p>
            <a:pPr marL="0" lvl="0" indent="0" algn="l" rtl="0">
              <a:spcBef>
                <a:spcPts val="0"/>
              </a:spcBef>
              <a:spcAft>
                <a:spcPts val="0"/>
              </a:spcAft>
              <a:buNone/>
            </a:pPr>
            <a:r>
              <a:rPr lang="en-US" dirty="0" smtClean="0"/>
              <a:t>Local data improves the local accuracy of national scale products and tools.</a:t>
            </a:r>
          </a:p>
          <a:p>
            <a:pPr marL="0" lvl="0" indent="0" algn="l" rtl="0">
              <a:spcBef>
                <a:spcPts val="0"/>
              </a:spcBef>
              <a:spcAft>
                <a:spcPts val="0"/>
              </a:spcAft>
              <a:buNone/>
            </a:pPr>
            <a:r>
              <a:rPr lang="en-US" dirty="0" smtClean="0"/>
              <a:t>2018 </a:t>
            </a:r>
            <a:r>
              <a:rPr lang="en-US" dirty="0" err="1" smtClean="0"/>
              <a:t>GPSonBM</a:t>
            </a:r>
            <a:r>
              <a:rPr lang="en-US" dirty="0" smtClean="0"/>
              <a:t> Priority marks were targeted to fill data gaps and reduce uncertainty in GEOID18 which will replace GEOID12B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New </a:t>
            </a:r>
            <a:r>
              <a:rPr lang="en-US" dirty="0" err="1" smtClean="0"/>
              <a:t>GSPonBM</a:t>
            </a:r>
            <a:r>
              <a:rPr lang="en-US" dirty="0" smtClean="0"/>
              <a:t> efforts in 2019 will focus on collecting data to improve the transformation tools to the new </a:t>
            </a:r>
            <a:r>
              <a:rPr lang="en-US" dirty="0" err="1" smtClean="0"/>
              <a:t>datums</a:t>
            </a:r>
            <a:r>
              <a:rPr lang="en-US" dirty="0" smtClean="0"/>
              <a:t> in 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44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smtClean="0"/>
              <a:t>Improve NCAT and </a:t>
            </a:r>
            <a:r>
              <a:rPr lang="en-US" b="1" dirty="0" err="1" smtClean="0"/>
              <a:t>VDatum</a:t>
            </a:r>
            <a:r>
              <a:rPr lang="en-US" b="1" dirty="0" smtClean="0"/>
              <a:t> </a:t>
            </a:r>
            <a:r>
              <a:rPr lang="en-US" dirty="0" smtClean="0"/>
              <a:t>(GPS for Transformation Tool PRB Project): Shared solutions provide local data to improve the local quality of Transformation Tools that will be developed with the New </a:t>
            </a:r>
            <a:r>
              <a:rPr lang="en-US" dirty="0" err="1" smtClean="0"/>
              <a:t>Datums</a:t>
            </a:r>
            <a:r>
              <a:rPr lang="en-US" dirty="0" smtClean="0"/>
              <a:t>.</a:t>
            </a:r>
            <a:endParaRPr lang="en-US" b="1" dirty="0" smtClean="0"/>
          </a:p>
          <a:p>
            <a:pPr fontAlgn="base"/>
            <a:r>
              <a:rPr lang="en-US" b="1" dirty="0" smtClean="0"/>
              <a:t>Update Passive Control Status</a:t>
            </a:r>
            <a:r>
              <a:rPr lang="en-US" dirty="0" smtClean="0"/>
              <a:t>: shared solutions provide NGS and other users with a window to the health of the passive control network and form a reconnaissance tool for project planning.</a:t>
            </a:r>
            <a:endParaRPr lang="en-US" b="1" dirty="0" smtClean="0"/>
          </a:p>
          <a:p>
            <a:pPr fontAlgn="base"/>
            <a:r>
              <a:rPr lang="en-US" b="1" dirty="0" smtClean="0"/>
              <a:t>Identify marks suspected of movement: </a:t>
            </a:r>
            <a:r>
              <a:rPr lang="en-US" dirty="0" smtClean="0"/>
              <a:t>With a background processing scheme that includes age and quality of leveling and historic GPS observations, </a:t>
            </a:r>
            <a:r>
              <a:rPr lang="en-US" dirty="0" err="1" smtClean="0"/>
              <a:t>GPSonBM</a:t>
            </a:r>
            <a:r>
              <a:rPr lang="en-US" dirty="0" smtClean="0"/>
              <a:t> data could be used to automatically flag unstable marks. </a:t>
            </a:r>
            <a:endParaRPr lang="en-US" b="1" dirty="0" smtClean="0"/>
          </a:p>
          <a:p>
            <a:pPr fontAlgn="base"/>
            <a:r>
              <a:rPr lang="en-US" b="1" dirty="0" smtClean="0"/>
              <a:t>Automatic Reprocessing in 2022</a:t>
            </a:r>
            <a:r>
              <a:rPr lang="en-US" dirty="0" smtClean="0"/>
              <a:t>: Shared data will be reprocessed after New </a:t>
            </a:r>
            <a:r>
              <a:rPr lang="en-US" dirty="0" err="1" smtClean="0"/>
              <a:t>Datums</a:t>
            </a:r>
            <a:r>
              <a:rPr lang="en-US" dirty="0" smtClean="0"/>
              <a:t> release in 2022 and shared marks will be given new coordinates automatically</a:t>
            </a:r>
            <a:endParaRPr lang="en-US" b="1" dirty="0" smtClean="0"/>
          </a:p>
          <a:p>
            <a:pPr fontAlgn="base"/>
            <a:r>
              <a:rPr lang="en-US" b="1" dirty="0" smtClean="0"/>
              <a:t>Establish RTN Check Stations</a:t>
            </a:r>
            <a:r>
              <a:rPr lang="en-US" dirty="0" smtClean="0"/>
              <a:t>: Marks with required observation length and data quality standards can be used as RTN Check Stations (for X amount of time after the Shared observation)</a:t>
            </a:r>
            <a:endParaRPr lang="en-US" b="1" dirty="0" smtClean="0"/>
          </a:p>
          <a:p>
            <a:pPr fontAlgn="base"/>
            <a:r>
              <a:rPr lang="en-US" b="1" dirty="0" smtClean="0"/>
              <a:t>Test and Evaluate Intra-frame Velocity Model (IFVM)</a:t>
            </a:r>
            <a:r>
              <a:rPr lang="en-US" dirty="0" smtClean="0"/>
              <a:t>: repeat OPUS shared solutions over time can provide NGS with a way to evaluate IFVM performance in modeling land motion in gaps between CORS.</a:t>
            </a:r>
            <a:endParaRPr lang="en-US" b="1" dirty="0" smtClean="0"/>
          </a:p>
          <a:p>
            <a:pPr fontAlgn="base"/>
            <a:r>
              <a:rPr lang="en-US" b="1" dirty="0" smtClean="0"/>
              <a:t>Validate Static/Dynamic Gravimetric Geoid:</a:t>
            </a:r>
            <a:r>
              <a:rPr lang="en-US" dirty="0" smtClean="0"/>
              <a:t> GPS\Leveling data is one of the few independent datasets and one of the most common ways to validate a gravimetric geoid model.  Assuming high-quality data, NGS will continue to use GPS on Bench marks to perform this external validation.</a:t>
            </a:r>
            <a:endParaRPr lang="en-US"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39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smtClean="0"/>
              <a:t>Improve NCAT and </a:t>
            </a:r>
            <a:r>
              <a:rPr lang="en-US" b="1" dirty="0" err="1" smtClean="0"/>
              <a:t>VDatum</a:t>
            </a:r>
            <a:r>
              <a:rPr lang="en-US" b="1" dirty="0" smtClean="0"/>
              <a:t> </a:t>
            </a:r>
            <a:r>
              <a:rPr lang="en-US" dirty="0" smtClean="0"/>
              <a:t>(GPS for Transformation Tool PRB Project): Shared solutions provide local data to improve the local quality of Transformation Tools that will be developed with the New </a:t>
            </a:r>
            <a:r>
              <a:rPr lang="en-US" dirty="0" err="1" smtClean="0"/>
              <a:t>Datums</a:t>
            </a:r>
            <a:r>
              <a:rPr lang="en-US" dirty="0" smtClean="0"/>
              <a:t>.</a:t>
            </a:r>
            <a:endParaRPr lang="en-US" b="1" dirty="0" smtClean="0"/>
          </a:p>
          <a:p>
            <a:pPr fontAlgn="base"/>
            <a:r>
              <a:rPr lang="en-US" b="1" dirty="0" smtClean="0"/>
              <a:t>Update Passive Control Status</a:t>
            </a:r>
            <a:r>
              <a:rPr lang="en-US" dirty="0" smtClean="0"/>
              <a:t>: shared solutions provide NGS and other users with a window to the health of the passive control network and form a reconnaissance tool for project planning.</a:t>
            </a:r>
            <a:endParaRPr lang="en-US" b="1" dirty="0" smtClean="0"/>
          </a:p>
          <a:p>
            <a:pPr fontAlgn="base"/>
            <a:r>
              <a:rPr lang="en-US" b="1" dirty="0" smtClean="0"/>
              <a:t>Identify marks suspected of movement: </a:t>
            </a:r>
            <a:r>
              <a:rPr lang="en-US" dirty="0" smtClean="0"/>
              <a:t>With a background processing scheme that includes age and quality of leveling and historic GPS observations, </a:t>
            </a:r>
            <a:r>
              <a:rPr lang="en-US" dirty="0" err="1" smtClean="0"/>
              <a:t>GPSonBM</a:t>
            </a:r>
            <a:r>
              <a:rPr lang="en-US" dirty="0" smtClean="0"/>
              <a:t> data could be used to automatically flag unstable marks. </a:t>
            </a:r>
            <a:endParaRPr lang="en-US" b="1" dirty="0" smtClean="0"/>
          </a:p>
          <a:p>
            <a:pPr fontAlgn="base"/>
            <a:r>
              <a:rPr lang="en-US" b="1" dirty="0" smtClean="0"/>
              <a:t>Automatic Reprocessing in 2022</a:t>
            </a:r>
            <a:r>
              <a:rPr lang="en-US" dirty="0" smtClean="0"/>
              <a:t>: Shared data will be reprocessed after New </a:t>
            </a:r>
            <a:r>
              <a:rPr lang="en-US" dirty="0" err="1" smtClean="0"/>
              <a:t>Datums</a:t>
            </a:r>
            <a:r>
              <a:rPr lang="en-US" dirty="0" smtClean="0"/>
              <a:t> release in 2022 and shared marks will be given new coordinates automatically</a:t>
            </a:r>
            <a:endParaRPr lang="en-US" b="1" dirty="0" smtClean="0"/>
          </a:p>
          <a:p>
            <a:pPr fontAlgn="base"/>
            <a:r>
              <a:rPr lang="en-US" b="1" dirty="0" smtClean="0"/>
              <a:t>Establish RTN Check Stations</a:t>
            </a:r>
            <a:r>
              <a:rPr lang="en-US" dirty="0" smtClean="0"/>
              <a:t>: Marks with required observation length and data quality standards can be used as RTN Check Stations (for X amount of time after the Shared observation)</a:t>
            </a:r>
            <a:endParaRPr lang="en-US" b="1" dirty="0" smtClean="0"/>
          </a:p>
          <a:p>
            <a:pPr fontAlgn="base"/>
            <a:r>
              <a:rPr lang="en-US" b="1" dirty="0" smtClean="0"/>
              <a:t>Test and Evaluate Intra-frame Velocity Model (IFVM)</a:t>
            </a:r>
            <a:r>
              <a:rPr lang="en-US" dirty="0" smtClean="0"/>
              <a:t>: repeat OPUS shared solutions over time can provide NGS with a way to evaluate IFVM performance in modeling land motion in gaps between CORS.</a:t>
            </a:r>
            <a:endParaRPr lang="en-US" b="1" dirty="0" smtClean="0"/>
          </a:p>
          <a:p>
            <a:pPr fontAlgn="base"/>
            <a:r>
              <a:rPr lang="en-US" b="1" dirty="0" smtClean="0"/>
              <a:t>Validate Static/Dynamic Gravimetric Geoid:</a:t>
            </a:r>
            <a:r>
              <a:rPr lang="en-US" dirty="0" smtClean="0"/>
              <a:t> GPS\Leveling data is one of the few independent datasets and one of the most common ways to validate a gravimetric geoid model.  Assuming high-quality data, NGS will continue to use GPS on Bench marks to perform this external validation.</a:t>
            </a:r>
            <a:endParaRPr lang="en-US"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12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We keep the minimum session time at 4 hours for OPUS share </a:t>
            </a:r>
            <a:endParaRPr lang="en-US" b="0" dirty="0" smtClean="0">
              <a:effectLst/>
            </a:endParaRPr>
          </a:p>
          <a:p>
            <a:pPr rtl="0"/>
            <a:r>
              <a:rPr lang="en-US" sz="1200" b="0" i="0" u="none" strike="noStrike" kern="1200" dirty="0" smtClean="0">
                <a:solidFill>
                  <a:schemeClr val="tx1"/>
                </a:solidFill>
                <a:effectLst/>
                <a:latin typeface="+mn-lt"/>
                <a:ea typeface="+mn-ea"/>
                <a:cs typeface="+mn-cs"/>
              </a:rPr>
              <a:t>- Longer sessions = better probability of fixing ambiguities and cancelling some errors in GNSS</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Incorrect antenna height is often the cause of an inaccurate orthometric height </a:t>
            </a:r>
          </a:p>
          <a:p>
            <a:pPr rtl="0" fontAlgn="base"/>
            <a:r>
              <a:rPr lang="en-US" sz="1200" b="0" i="0" u="none" strike="noStrike" kern="1200" dirty="0" smtClean="0">
                <a:solidFill>
                  <a:schemeClr val="tx1"/>
                </a:solidFill>
                <a:effectLst/>
                <a:latin typeface="+mn-lt"/>
                <a:ea typeface="+mn-ea"/>
                <a:cs typeface="+mn-cs"/>
              </a:rPr>
              <a:t>Example description at the top</a:t>
            </a:r>
          </a:p>
          <a:p>
            <a:endParaRPr lang="en-US" dirty="0" smtClean="0"/>
          </a:p>
          <a:p>
            <a:pPr fontAlgn="base">
              <a:buFont typeface="Arial" panose="020B0604020202020204" pitchFamily="34" charset="0"/>
              <a:buNone/>
            </a:pPr>
            <a:r>
              <a:rPr lang="en-US" sz="2400" dirty="0" smtClean="0">
                <a:solidFill>
                  <a:srgbClr val="000000"/>
                </a:solidFill>
                <a:latin typeface="Times New Roman" panose="02020603050405020304" pitchFamily="18" charset="0"/>
              </a:rPr>
              <a:t>OPUS share requirements</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3"/>
              </a:rPr>
              <a:t>https://geodesy.noaa.gov/OPUS/about.jsp#sharing</a:t>
            </a:r>
            <a:r>
              <a:rPr lang="en-US" sz="2400" dirty="0" smtClean="0">
                <a:solidFill>
                  <a:srgbClr val="000000"/>
                </a:solidFill>
                <a:latin typeface="Times New Roman" panose="02020603050405020304" pitchFamily="18" charset="0"/>
              </a:rPr>
              <a:t> </a:t>
            </a:r>
          </a:p>
          <a:p>
            <a:pPr fontAlgn="base">
              <a:buFont typeface="Arial" panose="020B0604020202020204" pitchFamily="34" charset="0"/>
              <a:buNone/>
            </a:pPr>
            <a:r>
              <a:rPr lang="en-US" dirty="0" smtClean="0"/>
              <a:t/>
            </a:r>
            <a:br>
              <a:rPr lang="en-US" dirty="0" smtClean="0"/>
            </a:br>
            <a:r>
              <a:rPr lang="en-US" sz="2400" dirty="0" smtClean="0">
                <a:solidFill>
                  <a:srgbClr val="000000"/>
                </a:solidFill>
                <a:latin typeface="Times New Roman" panose="02020603050405020304" pitchFamily="18" charset="0"/>
              </a:rPr>
              <a:t>OPUS webinar from Dec 2016</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4"/>
              </a:rPr>
              <a:t>https://</a:t>
            </a:r>
            <a:r>
              <a:rPr lang="en-US" sz="2400" u="sng" dirty="0" smtClean="0">
                <a:solidFill>
                  <a:srgbClr val="000000"/>
                </a:solidFill>
                <a:latin typeface="Times New Roman" panose="02020603050405020304" pitchFamily="18" charset="0"/>
                <a:hlinkClick r:id="rId5"/>
              </a:rPr>
              <a:t>geodesy</a:t>
            </a:r>
            <a:r>
              <a:rPr lang="en-US" sz="2400" u="sng" dirty="0" smtClean="0">
                <a:solidFill>
                  <a:srgbClr val="000000"/>
                </a:solidFill>
                <a:latin typeface="Times New Roman" panose="02020603050405020304" pitchFamily="18" charset="0"/>
                <a:hlinkClick r:id="rId4"/>
              </a:rPr>
              <a:t>.noaa.gov/web/science_edu/webinar_series/understanding-opus.shtml</a:t>
            </a:r>
            <a:r>
              <a:rPr lang="en-US" sz="1400" dirty="0" smtClean="0">
                <a:solidFill>
                  <a:srgbClr val="000000"/>
                </a:solidFill>
                <a:latin typeface="Times New Roman" panose="02020603050405020304" pitchFamily="18" charset="0"/>
              </a:rPr>
              <a:t> </a:t>
            </a:r>
            <a:endParaRPr lang="en-US" sz="1400" b="0" i="0" u="none" strike="noStrike" dirty="0" smtClean="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1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6524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9845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8280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94106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5334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2291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74916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1803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509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42695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0733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3468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73850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7496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1768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593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0295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881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509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380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53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621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5/3/2019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5314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5/3/2019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573738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geodesy.noaa.gov/ANTCAL/"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ngs.noaa.gov/PC_PROD/PARTNER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geodesy.noaa.gov/PC_PROD/PARTNERS/"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oceanservice.noaa.gov/podcast/jan18/nop12-geodesy.html" TargetMode="External"/><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hyperlink" Target="https://www.xyht.com/surveying/gpsonbm2018/" TargetMode="External"/><Relationship Id="rId4" Type="http://schemas.openxmlformats.org/officeDocument/2006/relationships/hyperlink" Target="http://gpsworld.com/ngs-2018-gps-on-bms-program-in-support-of-napgd2022-part-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1215189" y="1551056"/>
            <a:ext cx="10116424" cy="125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000" b="1" dirty="0">
                <a:solidFill>
                  <a:prstClr val="black"/>
                </a:solidFill>
                <a:latin typeface="Arial" panose="020B0604020202020204" pitchFamily="34" charset="0"/>
                <a:cs typeface="Arial" panose="020B0604020202020204" pitchFamily="34" charset="0"/>
              </a:rPr>
              <a:t>GPS on Bench </a:t>
            </a:r>
            <a:r>
              <a:rPr lang="en-US" sz="4000" b="1" dirty="0" smtClean="0">
                <a:solidFill>
                  <a:prstClr val="black"/>
                </a:solidFill>
                <a:latin typeface="Arial" panose="020B0604020202020204" pitchFamily="34" charset="0"/>
                <a:cs typeface="Arial" panose="020B0604020202020204" pitchFamily="34" charset="0"/>
              </a:rPr>
              <a:t>Marks:</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Building the Bridge to the Future</a:t>
            </a:r>
            <a:endParaRPr lang="en-US" sz="4000" b="1" dirty="0">
              <a:solidFill>
                <a:prstClr val="black"/>
              </a:solidFill>
              <a:latin typeface="Arial" panose="020B0604020202020204" pitchFamily="34" charset="0"/>
              <a:cs typeface="Arial" panose="020B0604020202020204" pitchFamily="34" charset="0"/>
            </a:endParaRPr>
          </a:p>
          <a:p>
            <a:pPr algn="ctr" defTabSz="609585" eaLnBrk="1" hangingPunct="1"/>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bwMode="auto">
          <a:xfrm>
            <a:off x="418011" y="3275733"/>
            <a:ext cx="10913602" cy="291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2019 NGS Geospatial Summit</a:t>
            </a: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Silver Spring Civic Center</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May 7th, 2019</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endParaRPr lang="en-US" sz="2667" dirty="0" smtClean="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Galen Scott</a:t>
            </a: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Acting NGS Constituent Resource Manager</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94344" y="722989"/>
            <a:ext cx="8772939" cy="2062296"/>
          </a:xfrm>
          <a:prstGeom prst="rect">
            <a:avLst/>
          </a:prstGeom>
        </p:spPr>
        <p:txBody>
          <a:bodyPr wrap="square">
            <a:spAutoFit/>
          </a:bodyPr>
          <a:lstStyle/>
          <a:p>
            <a:pPr defTabSz="609585"/>
            <a:r>
              <a:rPr lang="en-US" sz="4267" b="1" dirty="0">
                <a:solidFill>
                  <a:srgbClr val="000000"/>
                </a:solidFill>
                <a:latin typeface="+mj-lt"/>
              </a:rPr>
              <a:t>OPUS Requirements for Sharing</a:t>
            </a:r>
            <a:endParaRPr lang="en-US" sz="4267" dirty="0">
              <a:solidFill>
                <a:prstClr val="black"/>
              </a:solidFill>
              <a:latin typeface="+mj-lt"/>
            </a:endParaRPr>
          </a:p>
          <a:p>
            <a:pPr defTabSz="609585"/>
            <a:r>
              <a:rPr lang="en-US" sz="4267" dirty="0">
                <a:solidFill>
                  <a:prstClr val="black"/>
                </a:solidFill>
                <a:latin typeface="+mj-lt"/>
              </a:rPr>
              <a:t/>
            </a:r>
            <a:br>
              <a:rPr lang="en-US" sz="4267" dirty="0">
                <a:solidFill>
                  <a:prstClr val="black"/>
                </a:solidFill>
                <a:latin typeface="+mj-lt"/>
              </a:rPr>
            </a:br>
            <a:endParaRPr lang="en-US" sz="4267" dirty="0">
              <a:solidFill>
                <a:prstClr val="black"/>
              </a:solidFill>
              <a:latin typeface="+mj-lt"/>
            </a:endParaRPr>
          </a:p>
        </p:txBody>
      </p:sp>
      <p:sp>
        <p:nvSpPr>
          <p:cNvPr id="6" name="Rectangle 5"/>
          <p:cNvSpPr/>
          <p:nvPr/>
        </p:nvSpPr>
        <p:spPr>
          <a:xfrm>
            <a:off x="286247" y="1769429"/>
            <a:ext cx="11789135" cy="5118645"/>
          </a:xfrm>
          <a:prstGeom prst="rect">
            <a:avLst/>
          </a:prstGeom>
        </p:spPr>
        <p:txBody>
          <a:bodyPr wrap="square">
            <a:spAutoFit/>
          </a:bodyPr>
          <a:lstStyle/>
          <a:p>
            <a:pPr defTabSz="609585" fontAlgn="base">
              <a:buFont typeface="Arial" panose="020B0604020202020204" pitchFamily="34" charset="0"/>
              <a:buChar char="•"/>
            </a:pPr>
            <a:r>
              <a:rPr lang="en-US" sz="2533" dirty="0">
                <a:solidFill>
                  <a:srgbClr val="000000"/>
                </a:solidFill>
                <a:latin typeface="Arial" panose="020B0604020202020204" pitchFamily="34" charset="0"/>
              </a:rPr>
              <a:t> </a:t>
            </a:r>
            <a:r>
              <a:rPr lang="en-US" sz="2533" u="sng" dirty="0">
                <a:solidFill>
                  <a:srgbClr val="000000"/>
                </a:solidFill>
                <a:latin typeface="Arial" panose="020B0604020202020204" pitchFamily="34" charset="0"/>
              </a:rPr>
              <a:t>GPS Observation</a:t>
            </a:r>
            <a:r>
              <a:rPr lang="en-US" sz="2533" dirty="0">
                <a:solidFill>
                  <a:srgbClr val="000000"/>
                </a:solidFill>
                <a:latin typeface="Arial" panose="020B0604020202020204" pitchFamily="34" charset="0"/>
              </a:rPr>
              <a:t>: Collect </a:t>
            </a:r>
            <a:r>
              <a:rPr lang="en-US" sz="2533" b="1" dirty="0">
                <a:solidFill>
                  <a:srgbClr val="000000"/>
                </a:solidFill>
                <a:latin typeface="Arial" panose="020B0604020202020204" pitchFamily="34" charset="0"/>
              </a:rPr>
              <a:t>4+ hours</a:t>
            </a:r>
            <a:r>
              <a:rPr lang="en-US" sz="2533" dirty="0">
                <a:solidFill>
                  <a:srgbClr val="000000"/>
                </a:solidFill>
                <a:latin typeface="Arial" panose="020B0604020202020204" pitchFamily="34" charset="0"/>
              </a:rPr>
              <a:t> of data on a bench mark</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400" dirty="0">
                <a:solidFill>
                  <a:prstClr val="black"/>
                </a:solidFill>
                <a:latin typeface="Calibri"/>
              </a:rPr>
              <a:t> </a:t>
            </a:r>
            <a:r>
              <a:rPr lang="en-US" sz="2533" u="sng" dirty="0">
                <a:solidFill>
                  <a:srgbClr val="000000"/>
                </a:solidFill>
                <a:latin typeface="Arial" panose="020B0604020202020204" pitchFamily="34" charset="0"/>
              </a:rPr>
              <a:t>Description</a:t>
            </a:r>
            <a:r>
              <a:rPr lang="en-US" sz="2533" dirty="0">
                <a:solidFill>
                  <a:srgbClr val="000000"/>
                </a:solidFill>
                <a:latin typeface="Arial" panose="020B0604020202020204" pitchFamily="34" charset="0"/>
              </a:rPr>
              <a:t>: Provide details of how to locate mark (To Reach)</a:t>
            </a:r>
          </a:p>
          <a:p>
            <a:pPr marL="990575" lvl="1" indent="-380990" defTabSz="609585" fontAlgn="base">
              <a:buFont typeface="Arial" panose="020B0604020202020204" pitchFamily="34" charset="0"/>
              <a:buChar char="•"/>
            </a:pPr>
            <a:r>
              <a:rPr lang="en-US" sz="2533" i="1" dirty="0">
                <a:solidFill>
                  <a:srgbClr val="999999"/>
                </a:solidFill>
                <a:latin typeface="Arial" panose="020B0604020202020204" pitchFamily="34" charset="0"/>
              </a:rPr>
              <a:t>Example: Located in the SW corner of a 2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square concrete pad projecting 0.3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above ground, 3.3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 from S edge of sidewalk...</a:t>
            </a:r>
          </a:p>
          <a:p>
            <a:pPr marL="990575" lvl="1" indent="-380990" defTabSz="609585" fontAlgn="base">
              <a:buFont typeface="Arial" panose="020B0604020202020204" pitchFamily="34" charset="0"/>
              <a:buChar char="•"/>
            </a:pPr>
            <a:endParaRPr lang="en-US" sz="2533" i="1" dirty="0">
              <a:solidFill>
                <a:srgbClr val="999999"/>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Accurate </a:t>
            </a:r>
            <a:r>
              <a:rPr lang="en-US" sz="2533" b="1" u="sng" dirty="0">
                <a:solidFill>
                  <a:srgbClr val="000000"/>
                </a:solidFill>
                <a:latin typeface="Arial" panose="020B0604020202020204" pitchFamily="34" charset="0"/>
              </a:rPr>
              <a:t>antenna height</a:t>
            </a:r>
            <a:r>
              <a:rPr lang="en-US" sz="2533" b="1" dirty="0">
                <a:solidFill>
                  <a:srgbClr val="000000"/>
                </a:solidFill>
                <a:latin typeface="Arial" panose="020B0604020202020204" pitchFamily="34" charset="0"/>
              </a:rPr>
              <a:t> and </a:t>
            </a:r>
            <a:r>
              <a:rPr lang="en-US" sz="2533" b="1" u="sng" dirty="0">
                <a:solidFill>
                  <a:srgbClr val="000000"/>
                </a:solidFill>
                <a:latin typeface="Arial" panose="020B0604020202020204" pitchFamily="34" charset="0"/>
              </a:rPr>
              <a:t>type</a:t>
            </a:r>
            <a:r>
              <a:rPr lang="en-US" sz="2533" b="1" dirty="0">
                <a:solidFill>
                  <a:srgbClr val="000000"/>
                </a:solidFill>
                <a:latin typeface="Arial" panose="020B0604020202020204" pitchFamily="34" charset="0"/>
              </a:rPr>
              <a:t> values</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2 photos: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close-up photo</a:t>
            </a:r>
            <a:r>
              <a:rPr lang="en-US" sz="2533" dirty="0">
                <a:solidFill>
                  <a:srgbClr val="000000"/>
                </a:solidFill>
                <a:latin typeface="Arial" panose="020B0604020202020204" pitchFamily="34" charset="0"/>
              </a:rPr>
              <a:t> (avoid dark/blurry/dirt-covered)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horizon photo</a:t>
            </a:r>
            <a:r>
              <a:rPr lang="en-US" sz="2533" dirty="0">
                <a:solidFill>
                  <a:srgbClr val="000000"/>
                </a:solidFill>
                <a:latin typeface="Arial" panose="020B0604020202020204" pitchFamily="34" charset="0"/>
              </a:rPr>
              <a:t> (show equipment in use)</a:t>
            </a:r>
          </a:p>
          <a:p>
            <a:pPr defTabSz="609585"/>
            <a:r>
              <a:rPr lang="en-US" sz="2400" dirty="0">
                <a:solidFill>
                  <a:prstClr val="black"/>
                </a:solidFill>
                <a:latin typeface="Calibri"/>
              </a:rPr>
              <a:t/>
            </a:r>
            <a:br>
              <a:rPr lang="en-US" sz="2400" dirty="0">
                <a:solidFill>
                  <a:prstClr val="black"/>
                </a:solidFill>
                <a:latin typeface="Calibri"/>
              </a:rPr>
            </a:br>
            <a:endParaRPr lang="en-US" sz="2400" dirty="0">
              <a:solidFill>
                <a:prstClr val="black"/>
              </a:solidFill>
              <a:latin typeface="Calibri"/>
            </a:endParaRPr>
          </a:p>
        </p:txBody>
      </p:sp>
      <p:pic>
        <p:nvPicPr>
          <p:cNvPr id="1026" name="Picture 2" descr="FZ2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354" y="4280454"/>
            <a:ext cx="2353585" cy="235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6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491323" y="375330"/>
            <a:ext cx="8377832" cy="769441"/>
          </a:xfrm>
          <a:prstGeom prst="rect">
            <a:avLst/>
          </a:prstGeom>
          <a:noFill/>
        </p:spPr>
        <p:txBody>
          <a:bodyPr wrap="square" rtlCol="0">
            <a:spAutoFit/>
          </a:bodyPr>
          <a:lstStyle/>
          <a:p>
            <a:pPr defTabSz="609585"/>
            <a:r>
              <a:rPr lang="en-US" sz="4400" dirty="0">
                <a:solidFill>
                  <a:prstClr val="black"/>
                </a:solidFill>
                <a:latin typeface="+mj-lt"/>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523999" y="5534534"/>
            <a:ext cx="3838415" cy="919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168442" y="408690"/>
            <a:ext cx="119232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3600" dirty="0">
                <a:solidFill>
                  <a:prstClr val="black"/>
                </a:solidFill>
                <a:latin typeface="+mj-lt"/>
              </a:rPr>
              <a:t>Antenna Type &amp; Antenna Height are crucial for accurate results</a:t>
            </a:r>
          </a:p>
        </p:txBody>
      </p:sp>
      <p:grpSp>
        <p:nvGrpSpPr>
          <p:cNvPr id="18" name="Group 17"/>
          <p:cNvGrpSpPr>
            <a:grpSpLocks/>
          </p:cNvGrpSpPr>
          <p:nvPr/>
        </p:nvGrpSpPr>
        <p:grpSpPr bwMode="auto">
          <a:xfrm>
            <a:off x="0" y="2664789"/>
            <a:ext cx="5772200" cy="2869745"/>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607022"/>
            <a:ext cx="10748209" cy="7694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mj-lt"/>
                <a:ea typeface="+mn-ea"/>
                <a:cs typeface="+mn-cs"/>
              </a:rPr>
              <a:t>New </a:t>
            </a:r>
            <a:r>
              <a:rPr kumimoji="0" lang="en-US" sz="4400" b="0" i="0" u="none" strike="noStrike" kern="1200" cap="none" spc="0" normalizeH="0" baseline="0" noProof="0" dirty="0" smtClean="0">
                <a:ln>
                  <a:noFill/>
                </a:ln>
                <a:solidFill>
                  <a:prstClr val="black"/>
                </a:solidFill>
                <a:effectLst/>
                <a:uLnTx/>
                <a:uFillTx/>
                <a:latin typeface="+mj-lt"/>
                <a:ea typeface="+mn-ea"/>
                <a:cs typeface="+mn-cs"/>
              </a:rPr>
              <a:t>Beta</a:t>
            </a:r>
            <a:r>
              <a:rPr kumimoji="0" lang="en-US" sz="4400" b="0" i="0" u="none" strike="noStrike" kern="1200" cap="none" spc="0" normalizeH="0" noProof="0" dirty="0" smtClean="0">
                <a:ln>
                  <a:noFill/>
                </a:ln>
                <a:solidFill>
                  <a:prstClr val="black"/>
                </a:solidFill>
                <a:effectLst/>
                <a:uLnTx/>
                <a:uFillTx/>
                <a:latin typeface="+mj-lt"/>
                <a:ea typeface="+mn-ea"/>
                <a:cs typeface="+mn-cs"/>
              </a:rPr>
              <a:t> </a:t>
            </a:r>
            <a:r>
              <a:rPr kumimoji="0" lang="en-US" sz="4400" b="0" i="0" u="none" strike="noStrike" kern="1200" cap="none" spc="0" normalizeH="0" baseline="0" noProof="0" dirty="0" smtClean="0">
                <a:ln>
                  <a:noFill/>
                </a:ln>
                <a:solidFill>
                  <a:prstClr val="black"/>
                </a:solidFill>
                <a:effectLst/>
                <a:uLnTx/>
                <a:uFillTx/>
                <a:latin typeface="+mj-lt"/>
                <a:ea typeface="+mn-ea"/>
                <a:cs typeface="+mn-cs"/>
              </a:rPr>
              <a:t>Mark </a:t>
            </a:r>
            <a:r>
              <a:rPr kumimoji="0" lang="en-US" sz="4400" b="0" i="0" u="none" strike="noStrike" kern="1200" cap="none" spc="0" normalizeH="0" baseline="0" noProof="0" dirty="0" smtClean="0">
                <a:ln>
                  <a:noFill/>
                </a:ln>
                <a:solidFill>
                  <a:prstClr val="black"/>
                </a:solidFill>
                <a:effectLst/>
                <a:uLnTx/>
                <a:uFillTx/>
                <a:latin typeface="+mj-lt"/>
                <a:ea typeface="+mn-ea"/>
                <a:cs typeface="+mn-cs"/>
              </a:rPr>
              <a:t>Recovery Webpage</a:t>
            </a:r>
            <a:endParaRPr kumimoji="0" lang="en-US" sz="4400" b="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p:cNvSpPr txBox="1"/>
          <p:nvPr/>
        </p:nvSpPr>
        <p:spPr>
          <a:xfrm>
            <a:off x="108284" y="1299519"/>
            <a:ext cx="11995484" cy="1077218"/>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Mark Recoveries</a:t>
            </a:r>
            <a:r>
              <a:rPr kumimoji="0" lang="en-US" sz="3200" b="0" i="0" u="none" strike="noStrike" kern="1200" cap="none" spc="0" normalizeH="0" noProof="0" dirty="0" smtClean="0">
                <a:ln>
                  <a:noFill/>
                </a:ln>
                <a:solidFill>
                  <a:prstClr val="black"/>
                </a:solidFill>
                <a:effectLst/>
                <a:uLnTx/>
                <a:uFillTx/>
                <a:latin typeface="Calibri"/>
                <a:ea typeface="+mn-ea"/>
                <a:cs typeface="+mn-cs"/>
              </a:rPr>
              <a:t> will update the NGS Datasheet and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let </a:t>
            </a:r>
            <a:r>
              <a:rPr kumimoji="0" lang="en-US" sz="3200" b="0" i="0" u="none" strike="noStrike" kern="1200" cap="none" spc="0" normalizeH="0" baseline="0" noProof="0" dirty="0">
                <a:ln>
                  <a:noFill/>
                </a:ln>
                <a:solidFill>
                  <a:prstClr val="black"/>
                </a:solidFill>
                <a:effectLst/>
                <a:uLnTx/>
                <a:uFillTx/>
                <a:latin typeface="Calibri"/>
                <a:ea typeface="+mn-ea"/>
                <a:cs typeface="+mn-cs"/>
              </a:rPr>
              <a:t>NGS and others know if the mark is still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usable. Pictures </a:t>
            </a:r>
            <a:r>
              <a:rPr kumimoji="0" lang="en-US" sz="3200" b="0" i="0" u="none" strike="noStrike" kern="1200" cap="none" spc="0" normalizeH="0" baseline="0" noProof="0" dirty="0">
                <a:ln>
                  <a:noFill/>
                </a:ln>
                <a:solidFill>
                  <a:prstClr val="black"/>
                </a:solidFill>
                <a:effectLst/>
                <a:uLnTx/>
                <a:uFillTx/>
                <a:latin typeface="Calibri"/>
                <a:ea typeface="+mn-ea"/>
                <a:cs typeface="+mn-cs"/>
              </a:rPr>
              <a:t>will make it easier to find.</a:t>
            </a:r>
          </a:p>
        </p:txBody>
      </p:sp>
      <p:pic>
        <p:nvPicPr>
          <p:cNvPr id="5" name="Picture 4"/>
          <p:cNvPicPr>
            <a:picLocks noChangeAspect="1"/>
          </p:cNvPicPr>
          <p:nvPr/>
        </p:nvPicPr>
        <p:blipFill>
          <a:blip r:embed="rId4"/>
          <a:stretch>
            <a:fillRect/>
          </a:stretch>
        </p:blipFill>
        <p:spPr>
          <a:xfrm>
            <a:off x="6068290" y="2818794"/>
            <a:ext cx="4773757" cy="383101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290" y="2818794"/>
            <a:ext cx="5685959" cy="4039206"/>
          </a:xfrm>
          <a:prstGeom prst="rect">
            <a:avLst/>
          </a:prstGeom>
        </p:spPr>
      </p:pic>
      <p:sp>
        <p:nvSpPr>
          <p:cNvPr id="9" name="Rectangle 8"/>
          <p:cNvSpPr/>
          <p:nvPr/>
        </p:nvSpPr>
        <p:spPr>
          <a:xfrm>
            <a:off x="6068290" y="2357129"/>
            <a:ext cx="55347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www.ngs.noaa.gov/surveys/mark-recovery</a:t>
            </a:r>
          </a:p>
        </p:txBody>
      </p:sp>
      <p:sp>
        <p:nvSpPr>
          <p:cNvPr id="2" name="TextBox 1"/>
          <p:cNvSpPr txBox="1"/>
          <p:nvPr/>
        </p:nvSpPr>
        <p:spPr>
          <a:xfrm>
            <a:off x="795048" y="2651760"/>
            <a:ext cx="5273242"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2800" dirty="0" smtClean="0"/>
              <a:t>Is the mark still there?</a:t>
            </a:r>
          </a:p>
          <a:p>
            <a:pPr marL="285750" indent="-285750">
              <a:buFont typeface="Arial" panose="020B0604020202020204" pitchFamily="34" charset="0"/>
              <a:buChar char="•"/>
            </a:pPr>
            <a:r>
              <a:rPr lang="en-US" sz="2800" dirty="0" smtClean="0"/>
              <a:t>Is it </a:t>
            </a:r>
            <a:r>
              <a:rPr lang="en-US" sz="2800" dirty="0" err="1" smtClean="0"/>
              <a:t>GPS’able</a:t>
            </a:r>
            <a:r>
              <a:rPr lang="en-US" sz="2800" dirty="0" smtClean="0"/>
              <a:t>?</a:t>
            </a:r>
          </a:p>
          <a:p>
            <a:pPr marL="285750" indent="-285750">
              <a:buFont typeface="Arial" panose="020B0604020202020204" pitchFamily="34" charset="0"/>
              <a:buChar char="•"/>
            </a:pPr>
            <a:r>
              <a:rPr lang="en-US" sz="2800" dirty="0" smtClean="0"/>
              <a:t>Does the “To Reach” description or other metadata need to be updated?</a:t>
            </a:r>
          </a:p>
          <a:p>
            <a:pPr marL="285750" indent="-285750">
              <a:buFont typeface="Arial" panose="020B0604020202020204" pitchFamily="34" charset="0"/>
              <a:buChar char="•"/>
            </a:pPr>
            <a:endParaRPr lang="en-US" sz="2800" dirty="0" smtClean="0"/>
          </a:p>
          <a:p>
            <a:r>
              <a:rPr lang="en-US" sz="2800" dirty="0" smtClean="0"/>
              <a:t>Beta recovery page can not accept pictures yet – for picture submissions use </a:t>
            </a:r>
            <a:r>
              <a:rPr lang="en-US" sz="2800" dirty="0" err="1" smtClean="0"/>
              <a:t>DSWorld</a:t>
            </a:r>
            <a:endParaRPr lang="en-US" sz="2800" dirty="0"/>
          </a:p>
        </p:txBody>
      </p:sp>
    </p:spTree>
    <p:extLst>
      <p:ext uri="{BB962C8B-B14F-4D97-AF65-F5344CB8AC3E}">
        <p14:creationId xmlns:p14="http://schemas.microsoft.com/office/powerpoint/2010/main" val="21879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62213" y="702759"/>
            <a:ext cx="11013868" cy="707886"/>
          </a:xfrm>
          <a:prstGeom prst="rect">
            <a:avLst/>
          </a:prstGeom>
          <a:noFill/>
        </p:spPr>
        <p:txBody>
          <a:bodyPr wrap="square" rtlCol="0">
            <a:spAutoFit/>
          </a:bodyPr>
          <a:lstStyle/>
          <a:p>
            <a:pPr defTabSz="609585"/>
            <a:r>
              <a:rPr lang="en-US" sz="4000" dirty="0" smtClean="0">
                <a:solidFill>
                  <a:prstClr val="black"/>
                </a:solidFill>
                <a:latin typeface="Calibri"/>
              </a:rPr>
              <a:t>Submit </a:t>
            </a:r>
            <a:r>
              <a:rPr lang="en-US" sz="4000" dirty="0">
                <a:solidFill>
                  <a:prstClr val="black"/>
                </a:solidFill>
                <a:latin typeface="Calibri"/>
              </a:rPr>
              <a:t>Mark </a:t>
            </a:r>
            <a:r>
              <a:rPr lang="en-US" sz="4000" dirty="0" smtClean="0">
                <a:solidFill>
                  <a:prstClr val="black"/>
                </a:solidFill>
                <a:latin typeface="Calibri"/>
              </a:rPr>
              <a:t>Recoveries &amp; Photos </a:t>
            </a:r>
            <a:r>
              <a:rPr lang="en-US" sz="4000" dirty="0">
                <a:solidFill>
                  <a:prstClr val="black"/>
                </a:solidFill>
                <a:latin typeface="Calibri"/>
              </a:rPr>
              <a:t>through </a:t>
            </a:r>
            <a:r>
              <a:rPr lang="en-US" sz="4000" dirty="0" err="1">
                <a:solidFill>
                  <a:prstClr val="black"/>
                </a:solidFill>
                <a:latin typeface="Calibri"/>
              </a:rPr>
              <a:t>DSWorld</a:t>
            </a:r>
            <a:endParaRPr lang="en-US" sz="4000" dirty="0">
              <a:solidFill>
                <a:prstClr val="black"/>
              </a:solidFill>
              <a:latin typeface="Calibri"/>
            </a:endParaRPr>
          </a:p>
        </p:txBody>
      </p:sp>
      <p:sp>
        <p:nvSpPr>
          <p:cNvPr id="6" name="TextBox 5"/>
          <p:cNvSpPr txBox="1"/>
          <p:nvPr/>
        </p:nvSpPr>
        <p:spPr>
          <a:xfrm>
            <a:off x="365755" y="1518367"/>
            <a:ext cx="11606784" cy="2554930"/>
          </a:xfrm>
          <a:prstGeom prst="rect">
            <a:avLst/>
          </a:prstGeom>
          <a:noFill/>
        </p:spPr>
        <p:txBody>
          <a:bodyPr wrap="square" rtlCol="0">
            <a:spAutoFit/>
          </a:bodyPr>
          <a:lstStyle/>
          <a:p>
            <a:pPr algn="ctr" defTabSz="609585"/>
            <a:r>
              <a:rPr lang="en-US" sz="2667" dirty="0" err="1">
                <a:solidFill>
                  <a:prstClr val="black"/>
                </a:solidFill>
                <a:latin typeface="Calibri"/>
              </a:rPr>
              <a:t>DSWorld</a:t>
            </a:r>
            <a:r>
              <a:rPr lang="en-US" sz="2667" dirty="0">
                <a:solidFill>
                  <a:prstClr val="black"/>
                </a:solidFill>
                <a:latin typeface="Calibri"/>
              </a:rPr>
              <a:t> is a </a:t>
            </a:r>
            <a:r>
              <a:rPr lang="en-US" sz="2667" dirty="0" smtClean="0">
                <a:solidFill>
                  <a:prstClr val="black"/>
                </a:solidFill>
                <a:latin typeface="Calibri"/>
              </a:rPr>
              <a:t>powerful multifunction </a:t>
            </a:r>
            <a:r>
              <a:rPr lang="en-US" sz="2667" dirty="0">
                <a:solidFill>
                  <a:prstClr val="black"/>
                </a:solidFill>
                <a:latin typeface="Calibri"/>
              </a:rPr>
              <a:t>application that enables you to plot bench marks in Google Earth and submit bench mark </a:t>
            </a:r>
            <a:r>
              <a:rPr lang="en-US" sz="2667" dirty="0" smtClean="0">
                <a:solidFill>
                  <a:prstClr val="black"/>
                </a:solidFill>
                <a:latin typeface="Calibri"/>
              </a:rPr>
              <a:t>recoveries and other metadata updates </a:t>
            </a:r>
            <a:r>
              <a:rPr lang="en-US" sz="2667" dirty="0">
                <a:solidFill>
                  <a:prstClr val="black"/>
                </a:solidFill>
                <a:latin typeface="Calibri"/>
              </a:rPr>
              <a:t>to </a:t>
            </a:r>
            <a:r>
              <a:rPr lang="en-US" sz="2667" dirty="0" smtClean="0">
                <a:solidFill>
                  <a:prstClr val="black"/>
                </a:solidFill>
                <a:latin typeface="Calibri"/>
              </a:rPr>
              <a:t>NGS Datasheets. For now </a:t>
            </a:r>
            <a:r>
              <a:rPr lang="en-US" sz="2667" dirty="0" err="1" smtClean="0">
                <a:solidFill>
                  <a:prstClr val="black"/>
                </a:solidFill>
                <a:latin typeface="Calibri"/>
              </a:rPr>
              <a:t>DSWorld</a:t>
            </a:r>
            <a:r>
              <a:rPr lang="en-US" sz="2667" dirty="0" smtClean="0">
                <a:solidFill>
                  <a:prstClr val="black"/>
                </a:solidFill>
                <a:latin typeface="Calibri"/>
              </a:rPr>
              <a:t> is the preferred method for submitting photos of marks and their surroundings.</a:t>
            </a:r>
            <a:endParaRPr lang="en-US" sz="2667" dirty="0">
              <a:solidFill>
                <a:prstClr val="black"/>
              </a:solidFill>
              <a:latin typeface="Calibri"/>
            </a:endParaRPr>
          </a:p>
          <a:p>
            <a:pPr defTabSz="609585"/>
            <a:endParaRPr lang="en-US" sz="2667" dirty="0" smtClean="0">
              <a:solidFill>
                <a:prstClr val="black"/>
              </a:solidFill>
              <a:latin typeface="Calibri"/>
            </a:endParaRPr>
          </a:p>
          <a:p>
            <a:pPr defTabSz="609585"/>
            <a:endParaRPr lang="en-US" sz="2667"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1328387" y="3345581"/>
            <a:ext cx="9681523" cy="2938174"/>
          </a:xfrm>
          <a:prstGeom prst="rect">
            <a:avLst/>
          </a:prstGeom>
          <a:ln>
            <a:solidFill>
              <a:schemeClr val="tx1"/>
            </a:solidFill>
          </a:ln>
        </p:spPr>
      </p:pic>
      <p:sp>
        <p:nvSpPr>
          <p:cNvPr id="4" name="Rectangle 3"/>
          <p:cNvSpPr/>
          <p:nvPr/>
        </p:nvSpPr>
        <p:spPr>
          <a:xfrm>
            <a:off x="2893069" y="6283755"/>
            <a:ext cx="6552157" cy="461665"/>
          </a:xfrm>
          <a:prstGeom prst="rect">
            <a:avLst/>
          </a:prstGeom>
        </p:spPr>
        <p:txBody>
          <a:bodyPr wrap="square">
            <a:spAutoFit/>
          </a:bodyPr>
          <a:lstStyle/>
          <a:p>
            <a:pPr defTabSz="609585"/>
            <a:r>
              <a:rPr lang="en-US" sz="2400" dirty="0">
                <a:solidFill>
                  <a:prstClr val="black"/>
                </a:solidFill>
                <a:latin typeface="Calibri"/>
                <a:hlinkClick r:id="rId4" invalidUrl="https:///"/>
              </a:rPr>
              <a:t>https</a:t>
            </a:r>
            <a:r>
              <a:rPr lang="en-US" sz="2400" dirty="0">
                <a:solidFill>
                  <a:prstClr val="black"/>
                </a:solidFill>
                <a:latin typeface="Calibri"/>
                <a:hlinkClick r:id="rId5" invalidUrl="https:///"/>
              </a:rPr>
              <a:t>://</a:t>
            </a:r>
            <a:r>
              <a:rPr lang="en-US" sz="2400" dirty="0">
                <a:solidFill>
                  <a:prstClr val="black"/>
                </a:solidFill>
                <a:latin typeface="Calibri"/>
                <a:hlinkClick r:id="rId6"/>
              </a:rPr>
              <a:t>geodesy.noaa.gov/PC_PROD/PARTNERS</a:t>
            </a:r>
            <a:r>
              <a:rPr lang="en-US" sz="2400" dirty="0">
                <a:solidFill>
                  <a:prstClr val="black"/>
                </a:solidFill>
                <a:latin typeface="Calibri"/>
                <a:hlinkClick r:id="rId7"/>
              </a:rPr>
              <a:t>/</a:t>
            </a:r>
            <a:endParaRPr lang="en-US" sz="2400" dirty="0">
              <a:solidFill>
                <a:prstClr val="black"/>
              </a:solidFill>
              <a:latin typeface="Calibri"/>
            </a:endParaRPr>
          </a:p>
        </p:txBody>
      </p:sp>
    </p:spTree>
    <p:extLst>
      <p:ext uri="{BB962C8B-B14F-4D97-AF65-F5344CB8AC3E}">
        <p14:creationId xmlns:p14="http://schemas.microsoft.com/office/powerpoint/2010/main" val="3579062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62941"/>
            <a:ext cx="10972800" cy="804912"/>
          </a:xfrm>
        </p:spPr>
        <p:txBody>
          <a:bodyPr>
            <a:normAutofit fontScale="90000"/>
          </a:bodyPr>
          <a:lstStyle/>
          <a:p>
            <a:r>
              <a:rPr lang="en-US" sz="4800" dirty="0" smtClean="0">
                <a:latin typeface="Helvetica" panose="020B0604020202020204" pitchFamily="34" charset="0"/>
                <a:cs typeface="Helvetica" panose="020B0604020202020204" pitchFamily="34" charset="0"/>
              </a:rPr>
              <a:t>Call to Action</a:t>
            </a:r>
            <a:r>
              <a:rPr lang="en-US" sz="4800" dirty="0" smtClean="0">
                <a:latin typeface="Helvetica" panose="020B0604020202020204" pitchFamily="34" charset="0"/>
                <a:cs typeface="Helvetica" panose="020B0604020202020204" pitchFamily="34" charset="0"/>
              </a:rPr>
              <a:t>: Ramp It Up Thru 2022</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41810" y="1467853"/>
            <a:ext cx="11850189" cy="3408947"/>
          </a:xfrm>
        </p:spPr>
        <p:txBody>
          <a:bodyPr>
            <a:noAutofit/>
          </a:bodyPr>
          <a:lstStyle/>
          <a:p>
            <a:pPr marL="514350" indent="-514350">
              <a:lnSpc>
                <a:spcPct val="150000"/>
              </a:lnSpc>
              <a:buFont typeface="+mj-lt"/>
              <a:buAutoNum type="arabicPeriod"/>
            </a:pPr>
            <a:r>
              <a:rPr lang="en-US" sz="2800" dirty="0" smtClean="0">
                <a:latin typeface="Helvetica" panose="020B0604020202020204" pitchFamily="34" charset="0"/>
                <a:cs typeface="Helvetica" panose="020B0604020202020204" pitchFamily="34" charset="0"/>
              </a:rPr>
              <a:t>Consult </a:t>
            </a:r>
            <a:r>
              <a:rPr lang="en-US" sz="2800" dirty="0" err="1" smtClean="0">
                <a:latin typeface="Helvetica" panose="020B0604020202020204" pitchFamily="34" charset="0"/>
                <a:cs typeface="Helvetica" panose="020B0604020202020204" pitchFamily="34" charset="0"/>
              </a:rPr>
              <a:t>GPSonBM</a:t>
            </a:r>
            <a:r>
              <a:rPr lang="en-US" sz="2800" dirty="0" smtClean="0">
                <a:latin typeface="Helvetica" panose="020B0604020202020204" pitchFamily="34" charset="0"/>
                <a:cs typeface="Helvetica" panose="020B0604020202020204" pitchFamily="34" charset="0"/>
              </a:rPr>
              <a:t> </a:t>
            </a:r>
            <a:r>
              <a:rPr lang="en-US" sz="2800" dirty="0" smtClean="0">
                <a:latin typeface="Helvetica" panose="020B0604020202020204" pitchFamily="34" charset="0"/>
                <a:cs typeface="Helvetica" panose="020B0604020202020204" pitchFamily="34" charset="0"/>
              </a:rPr>
              <a:t>webpage for the latest </a:t>
            </a:r>
            <a:r>
              <a:rPr lang="en-US" sz="2800" dirty="0" smtClean="0">
                <a:latin typeface="Helvetica" panose="020B0604020202020204" pitchFamily="34" charset="0"/>
                <a:cs typeface="Helvetica" panose="020B0604020202020204" pitchFamily="34" charset="0"/>
              </a:rPr>
              <a:t>Priority Marks in your area</a:t>
            </a:r>
            <a:endParaRPr lang="en-US" sz="2800" dirty="0" smtClean="0">
              <a:latin typeface="Helvetica" panose="020B0604020202020204" pitchFamily="34" charset="0"/>
              <a:cs typeface="Helvetica" panose="020B0604020202020204" pitchFamily="34" charset="0"/>
            </a:endParaRPr>
          </a:p>
          <a:p>
            <a:pPr marL="514350" indent="-514350">
              <a:lnSpc>
                <a:spcPct val="150000"/>
              </a:lnSpc>
              <a:buFont typeface="+mj-lt"/>
              <a:buAutoNum type="arabicPeriod"/>
            </a:pPr>
            <a:r>
              <a:rPr lang="en-US" sz="2800" dirty="0">
                <a:latin typeface="Helvetica" panose="020B0604020202020204" pitchFamily="34" charset="0"/>
                <a:cs typeface="Helvetica" panose="020B0604020202020204" pitchFamily="34" charset="0"/>
              </a:rPr>
              <a:t>Find </a:t>
            </a:r>
            <a:r>
              <a:rPr lang="en-US" sz="2800" dirty="0" smtClean="0">
                <a:latin typeface="Helvetica" panose="020B0604020202020204" pitchFamily="34" charset="0"/>
                <a:cs typeface="Helvetica" panose="020B0604020202020204" pitchFamily="34" charset="0"/>
              </a:rPr>
              <a:t>marks </a:t>
            </a:r>
            <a:r>
              <a:rPr lang="en-US" sz="2800" dirty="0">
                <a:latin typeface="Helvetica" panose="020B0604020202020204" pitchFamily="34" charset="0"/>
                <a:cs typeface="Helvetica" panose="020B0604020202020204" pitchFamily="34" charset="0"/>
              </a:rPr>
              <a:t>&amp; </a:t>
            </a:r>
            <a:r>
              <a:rPr lang="en-US" sz="2800" dirty="0" smtClean="0">
                <a:latin typeface="Helvetica" panose="020B0604020202020204" pitchFamily="34" charset="0"/>
                <a:cs typeface="Helvetica" panose="020B0604020202020204" pitchFamily="34" charset="0"/>
              </a:rPr>
              <a:t>submit </a:t>
            </a:r>
            <a:r>
              <a:rPr lang="en-US" sz="2800" dirty="0">
                <a:latin typeface="Helvetica" panose="020B0604020202020204" pitchFamily="34" charset="0"/>
                <a:cs typeface="Helvetica" panose="020B0604020202020204" pitchFamily="34" charset="0"/>
              </a:rPr>
              <a:t>mark </a:t>
            </a:r>
            <a:r>
              <a:rPr lang="en-US" sz="2800" dirty="0" smtClean="0">
                <a:latin typeface="Helvetica" panose="020B0604020202020204" pitchFamily="34" charset="0"/>
                <a:cs typeface="Helvetica" panose="020B0604020202020204" pitchFamily="34" charset="0"/>
              </a:rPr>
              <a:t>recoveries online</a:t>
            </a:r>
            <a:endParaRPr lang="en-US" sz="2800" dirty="0">
              <a:latin typeface="Helvetica" panose="020B0604020202020204" pitchFamily="34" charset="0"/>
              <a:cs typeface="Helvetica" panose="020B0604020202020204" pitchFamily="34" charset="0"/>
            </a:endParaRPr>
          </a:p>
          <a:p>
            <a:pPr marL="514350" indent="-514350">
              <a:lnSpc>
                <a:spcPct val="150000"/>
              </a:lnSpc>
              <a:buFont typeface="+mj-lt"/>
              <a:buAutoNum type="arabicPeriod"/>
            </a:pPr>
            <a:r>
              <a:rPr lang="en-US" sz="2800" dirty="0" smtClean="0">
                <a:latin typeface="Helvetica" panose="020B0604020202020204" pitchFamily="34" charset="0"/>
                <a:cs typeface="Helvetica" panose="020B0604020202020204" pitchFamily="34" charset="0"/>
              </a:rPr>
              <a:t>Collect 4+ hours of GPS data </a:t>
            </a:r>
            <a:r>
              <a:rPr lang="en-US" sz="2800" dirty="0">
                <a:latin typeface="Helvetica" panose="020B0604020202020204" pitchFamily="34" charset="0"/>
                <a:cs typeface="Helvetica" panose="020B0604020202020204" pitchFamily="34" charset="0"/>
              </a:rPr>
              <a:t>and </a:t>
            </a:r>
            <a:r>
              <a:rPr lang="en-US" sz="2800" dirty="0" smtClean="0">
                <a:latin typeface="Helvetica" panose="020B0604020202020204" pitchFamily="34" charset="0"/>
                <a:cs typeface="Helvetica" panose="020B0604020202020204" pitchFamily="34" charset="0"/>
              </a:rPr>
              <a:t>Share through OPUS </a:t>
            </a:r>
            <a:endParaRPr lang="en-US" sz="2266" dirty="0" smtClean="0">
              <a:latin typeface="Helvetica" panose="020B0604020202020204" pitchFamily="34" charset="0"/>
              <a:cs typeface="Helvetica" panose="020B0604020202020204" pitchFamily="34" charset="0"/>
            </a:endParaRPr>
          </a:p>
        </p:txBody>
      </p:sp>
      <p:pic>
        <p:nvPicPr>
          <p:cNvPr id="1028" name="Picture 4" descr="https://lh3.googleusercontent.com/o-1kofn4_mYkoHtLekRhmYxEH3NUFwrIGWfS1khUDLG2xo7srHAPSdRi5JlViCXYKSFnjcHaBZX_txA1SBGd7KokALyORDRoLxOtRKDTH7cgYYEum3q8-RZrOuGW12_O5MKy37-D4igsooPSudhM-dTITr-x4_inNv_K25CWu5qmn_VoOJ8j5uwJTH1mFdfYdG_zGujGGxhMCeRi0QDNn7qKPxikc-lOfHQH-enT-KRu_97hYyowV7Wcqz95CpPpDcIC1TjLFtpRDcgAAMz3TkTtzPwbt36B2JsQj38VvbM70c6t5vHJ1lqWx7myy6yaIUFJtoehdOf9moIMCIFCTT2HqKZi1B64c8IPusgXQZ84cCjpcWJdhSVQRt-k1_wz0FhMg06MJN16x38fCYCeME69KzomzHcq5kCRApVFFaCy98T54gP68uZygsFMoeg9zU2i8Bzta0B7-KSElCos5MYf-WEH892jEfdDU4ED9lL5pYyX0r4TAXJ4wKprKwcxQgqspnNN0cNVArsyEcc9YqjCYPC7X8DbFfenfIDlRZdehXd-aouTXG8v8I22WglK2oAvv0NRoZTTv6iy4tTNQjsuIMpv5dDIeNOEqsEhoElo9iJOZSR1B5b1GtuIx32sbWSTFiomNZkQF9RZRUFNqSKv8H5ooRrA=w811-h6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83" y="3760111"/>
            <a:ext cx="4132217" cy="30978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aO4nVmPwoctx61nPFoGgTwoSznHgp3O6b5yKGw6MsfIAPsIyNm8lQ_5Y7TFK1C0vGeo6Jcv8RJY0Ia7RiGQXQBs4AQGMnwzLdWI6a1lCqRDzBJhc0WNrSt1UoZNzFkt86IHBWmb34kil2VYbUPjyuwWw0ATTR1ZPr6qqC5K4EKrF1hV0SpctMHYcXTf_fy_tqk555EH85XYd6qagEaUmhGhuG5-EBmAQio85IIsOmGIrnqwGjgOslfCcR5mHtE9cz0g-FqRmPvMOAIFR5BIaXPZNpWEBeUGSuWfmmO-SmQVQfxlJcCx9l6XyBj-KMS-Edauv04WKHHlPQtpJAoXymiUzLuXhMWhCTqzbgCmcKNRKQNwrsVRRHDP2I39zC1Hmj-Y3dKaqd7b4POeujm-hZLkDTDCqYW4Ms5xmLEfBtyIoSMRmhtYgKq38DDSUf0wKM0osaEaXeG_RXCLNAMV0VGzhLlUBtTGXopNxUC76b91taB5vG82vbeoiV8RCvSRG24naZ5vZw8Vs79_LSzdbxktKZxumiYXsIoH62CSqreghK1Mw3oopuyPt2doixYCIIfFIEWkMGdNrQUPBK265utwuQoOrcII8EdMMSDW9h7CVIDRb91ZOG8W2UTgxh93gr0AI8tShFmMWc8x4gk-4H3dC_1487kXV=w811-h608-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99283"/>
            <a:ext cx="4079966" cy="30587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525253" y="3774718"/>
            <a:ext cx="5549908" cy="3083282"/>
          </a:xfrm>
          <a:prstGeom prst="rect">
            <a:avLst/>
          </a:prstGeom>
        </p:spPr>
      </p:pic>
      <p:sp>
        <p:nvSpPr>
          <p:cNvPr id="5" name="Rounded Rectangular Callout 4"/>
          <p:cNvSpPr/>
          <p:nvPr/>
        </p:nvSpPr>
        <p:spPr>
          <a:xfrm>
            <a:off x="2283621" y="4196325"/>
            <a:ext cx="2524169" cy="887139"/>
          </a:xfrm>
          <a:prstGeom prst="wedgeRoundRectCallout">
            <a:avLst>
              <a:gd name="adj1" fmla="val -30468"/>
              <a:gd name="adj2" fmla="val -129588"/>
              <a:gd name="adj3" fmla="val 16667"/>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Helvetica" panose="020B0604020202020204" pitchFamily="34" charset="0"/>
                <a:cs typeface="Helvetica" panose="020B0604020202020204" pitchFamily="34" charset="0"/>
              </a:rPr>
              <a:t>RTK coming </a:t>
            </a:r>
            <a:r>
              <a:rPr lang="en-US" sz="2800" dirty="0" smtClean="0">
                <a:solidFill>
                  <a:schemeClr val="tx1"/>
                </a:solidFill>
                <a:latin typeface="Helvetica" panose="020B0604020202020204" pitchFamily="34" charset="0"/>
                <a:cs typeface="Helvetica" panose="020B0604020202020204" pitchFamily="34" charset="0"/>
              </a:rPr>
              <a:t>soon!</a:t>
            </a:r>
            <a:endParaRPr lang="en-US" sz="2800" dirty="0">
              <a:solidFill>
                <a:schemeClr val="tx1"/>
              </a:solidFill>
            </a:endParaRPr>
          </a:p>
        </p:txBody>
      </p:sp>
      <p:sp>
        <p:nvSpPr>
          <p:cNvPr id="8" name="Rounded Rectangular Callout 7"/>
          <p:cNvSpPr/>
          <p:nvPr/>
        </p:nvSpPr>
        <p:spPr>
          <a:xfrm>
            <a:off x="9733546" y="2217061"/>
            <a:ext cx="2341459" cy="998621"/>
          </a:xfrm>
          <a:prstGeom prst="wedgeRoundRectCallout">
            <a:avLst>
              <a:gd name="adj1" fmla="val -127465"/>
              <a:gd name="adj2" fmla="val -11248"/>
              <a:gd name="adj3" fmla="val 16667"/>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panose="020B0604020202020204" pitchFamily="34" charset="0"/>
                <a:cs typeface="Helvetica" panose="020B0604020202020204" pitchFamily="34" charset="0"/>
              </a:rPr>
              <a:t>Check out our new webpage!</a:t>
            </a:r>
            <a:endParaRPr lang="en-US" sz="2400" dirty="0">
              <a:solidFill>
                <a:schemeClr val="tx1"/>
              </a:solidFill>
            </a:endParaRPr>
          </a:p>
        </p:txBody>
      </p:sp>
    </p:spTree>
    <p:extLst>
      <p:ext uri="{BB962C8B-B14F-4D97-AF65-F5344CB8AC3E}">
        <p14:creationId xmlns:p14="http://schemas.microsoft.com/office/powerpoint/2010/main" val="307321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74765" y="1741831"/>
            <a:ext cx="10868297" cy="4442113"/>
          </a:xfrm>
          <a:prstGeom prst="rect">
            <a:avLst/>
          </a:prstGeom>
        </p:spPr>
        <p:txBody>
          <a:bodyPr wrap="square">
            <a:spAutoFit/>
          </a:bodyPr>
          <a:lstStyle/>
          <a:p>
            <a:pPr algn="ctr" defTabSz="609585" fontAlgn="base"/>
            <a:r>
              <a:rPr lang="en-US" sz="5400" b="1" dirty="0"/>
              <a:t>The future is already here — </a:t>
            </a:r>
            <a:endParaRPr lang="en-US" sz="5400" b="1" dirty="0" smtClean="0"/>
          </a:p>
          <a:p>
            <a:pPr algn="ctr" defTabSz="609585" fontAlgn="base"/>
            <a:r>
              <a:rPr lang="en-US" sz="5400" b="1" dirty="0" smtClean="0"/>
              <a:t>it's </a:t>
            </a:r>
            <a:r>
              <a:rPr lang="en-US" sz="5400" b="1" dirty="0"/>
              <a:t>just not very evenly distributed</a:t>
            </a:r>
            <a:r>
              <a:rPr lang="en-US" sz="5400" b="1" dirty="0" smtClean="0"/>
              <a:t>.</a:t>
            </a:r>
          </a:p>
          <a:p>
            <a:pPr algn="r" defTabSz="609585" fontAlgn="base"/>
            <a:r>
              <a:rPr lang="en-US" sz="3600" b="1" dirty="0" smtClean="0"/>
              <a:t>- William </a:t>
            </a:r>
            <a:r>
              <a:rPr lang="en-US" sz="3600" b="1" dirty="0"/>
              <a:t>Gibson</a:t>
            </a:r>
          </a:p>
          <a:p>
            <a:pPr algn="ctr" defTabSz="609585" fontAlgn="base"/>
            <a:r>
              <a:rPr lang="en-US" sz="6400" dirty="0">
                <a:solidFill>
                  <a:srgbClr val="000000"/>
                </a:solidFill>
                <a:latin typeface="Times New Roman" panose="02020603050405020304" pitchFamily="18" charset="0"/>
              </a:rPr>
              <a:t/>
            </a:r>
            <a:br>
              <a:rPr lang="en-US" sz="6400" dirty="0">
                <a:solidFill>
                  <a:srgbClr val="000000"/>
                </a:solidFill>
                <a:latin typeface="Times New Roman" panose="02020603050405020304" pitchFamily="18" charset="0"/>
              </a:rPr>
            </a:br>
            <a:r>
              <a:rPr lang="en-US" sz="3733" dirty="0">
                <a:solidFill>
                  <a:srgbClr val="000000"/>
                </a:solidFill>
                <a:latin typeface="Times New Roman" panose="02020603050405020304" pitchFamily="18" charset="0"/>
              </a:rPr>
              <a:t>Contact the team:</a:t>
            </a:r>
          </a:p>
          <a:p>
            <a:pPr algn="ctr" defTabSz="609585" fontAlgn="base"/>
            <a:r>
              <a:rPr lang="en-US" sz="3733" dirty="0">
                <a:solidFill>
                  <a:srgbClr val="000000"/>
                </a:solidFill>
                <a:latin typeface="Times New Roman" panose="02020603050405020304" pitchFamily="18" charset="0"/>
              </a:rPr>
              <a:t>ngs.gpsonbm@noaa.gov</a:t>
            </a:r>
            <a:endParaRPr lang="en-US" sz="53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76928" y="726902"/>
            <a:ext cx="8438149" cy="913007"/>
          </a:xfrm>
          <a:prstGeom prst="rect">
            <a:avLst/>
          </a:prstGeom>
        </p:spPr>
        <p:txBody>
          <a:bodyPr wrap="square">
            <a:spAutoFit/>
          </a:bodyPr>
          <a:lstStyle/>
          <a:p>
            <a:pPr algn="ctr" defTabSz="609570" fontAlgn="base"/>
            <a:r>
              <a:rPr lang="en-US" sz="5333" dirty="0">
                <a:solidFill>
                  <a:prstClr val="black"/>
                </a:solidFill>
                <a:latin typeface="Arial" panose="020B0604020202020204" pitchFamily="34" charset="0"/>
                <a:cs typeface="Arial" panose="020B0604020202020204" pitchFamily="34" charset="0"/>
              </a:rPr>
              <a:t>Additional Resources</a:t>
            </a:r>
            <a:endParaRPr lang="en-US" sz="5333"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770021" y="1973178"/>
            <a:ext cx="11181347" cy="4154984"/>
          </a:xfrm>
          <a:prstGeom prst="rect">
            <a:avLst/>
          </a:prstGeom>
          <a:noFill/>
        </p:spPr>
        <p:txBody>
          <a:bodyPr wrap="square" rtlCol="0">
            <a:spAutoFit/>
          </a:bodyPr>
          <a:lstStyle/>
          <a:p>
            <a:pPr defTabSz="609570"/>
            <a:r>
              <a:rPr lang="en-US" sz="2400" dirty="0">
                <a:solidFill>
                  <a:prstClr val="black"/>
                </a:solidFill>
                <a:latin typeface="Arial" panose="020B0604020202020204" pitchFamily="34" charset="0"/>
                <a:cs typeface="Arial" panose="020B0604020202020204" pitchFamily="34" charset="0"/>
              </a:rPr>
              <a:t>Podcast on why this is important-</a:t>
            </a:r>
          </a:p>
          <a:p>
            <a:pPr defTabSz="609570"/>
            <a:r>
              <a:rPr lang="en-US" sz="2400" dirty="0">
                <a:solidFill>
                  <a:prstClr val="black"/>
                </a:solidFill>
                <a:latin typeface="Arial" panose="020B0604020202020204" pitchFamily="34" charset="0"/>
                <a:cs typeface="Arial" panose="020B0604020202020204" pitchFamily="34" charset="0"/>
                <a:hlinkClick r:id="rId3"/>
              </a:rPr>
              <a:t>Geodesy: The Invisible Backbone of Navigation</a:t>
            </a:r>
            <a:endParaRPr lang="en-US" sz="2400" dirty="0">
              <a:solidFill>
                <a:prstClr val="black"/>
              </a:solidFill>
              <a:latin typeface="Arial" panose="020B0604020202020204" pitchFamily="34" charset="0"/>
              <a:cs typeface="Arial" panose="020B0604020202020204" pitchFamily="34" charset="0"/>
            </a:endParaRPr>
          </a:p>
          <a:p>
            <a:pPr defTabSz="609570"/>
            <a:r>
              <a:rPr lang="en-US" sz="2400" dirty="0">
                <a:solidFill>
                  <a:prstClr val="black"/>
                </a:solidFill>
                <a:latin typeface="Arial" panose="020B0604020202020204" pitchFamily="34" charset="0"/>
                <a:cs typeface="Arial" panose="020B0604020202020204" pitchFamily="34" charset="0"/>
                <a:hlinkClick r:id="rId3"/>
              </a:rPr>
              <a:t>https://oceanservice.noaa.gov/podcast/jan18/nop12-geodesy.html</a:t>
            </a:r>
            <a:endParaRPr lang="en-US" sz="2400" dirty="0">
              <a:solidFill>
                <a:prstClr val="black"/>
              </a:solidFill>
              <a:latin typeface="Arial" panose="020B0604020202020204" pitchFamily="34" charset="0"/>
              <a:cs typeface="Arial" panose="020B0604020202020204" pitchFamily="34" charset="0"/>
            </a:endParaRPr>
          </a:p>
          <a:p>
            <a:pPr defTabSz="609570"/>
            <a:endParaRPr lang="en-US" sz="2400" dirty="0">
              <a:solidFill>
                <a:prstClr val="black"/>
              </a:solidFill>
              <a:latin typeface="Arial" panose="020B0604020202020204" pitchFamily="34" charset="0"/>
              <a:cs typeface="Arial" panose="020B0604020202020204" pitchFamily="34" charset="0"/>
            </a:endParaRPr>
          </a:p>
          <a:p>
            <a:pPr defTabSz="609570"/>
            <a:r>
              <a:rPr lang="en-US" sz="2400" dirty="0">
                <a:solidFill>
                  <a:prstClr val="black"/>
                </a:solidFill>
                <a:latin typeface="Arial" panose="020B0604020202020204" pitchFamily="34" charset="0"/>
                <a:cs typeface="Arial" panose="020B0604020202020204" pitchFamily="34" charset="0"/>
              </a:rPr>
              <a:t>GPS World Article by Dave </a:t>
            </a:r>
            <a:r>
              <a:rPr lang="en-US" sz="2400" dirty="0" err="1">
                <a:solidFill>
                  <a:prstClr val="black"/>
                </a:solidFill>
                <a:latin typeface="Arial" panose="020B0604020202020204" pitchFamily="34" charset="0"/>
                <a:cs typeface="Arial" panose="020B0604020202020204" pitchFamily="34" charset="0"/>
              </a:rPr>
              <a:t>Zilkoski</a:t>
            </a:r>
            <a:r>
              <a:rPr lang="en-US" sz="2400" dirty="0">
                <a:solidFill>
                  <a:prstClr val="black"/>
                </a:solidFill>
                <a:latin typeface="Arial" panose="020B0604020202020204" pitchFamily="34" charset="0"/>
                <a:cs typeface="Arial" panose="020B0604020202020204" pitchFamily="34" charset="0"/>
              </a:rPr>
              <a:t> –</a:t>
            </a:r>
          </a:p>
          <a:p>
            <a:pPr defTabSz="609570"/>
            <a:r>
              <a:rPr lang="en-US" sz="2400" u="sng" dirty="0">
                <a:solidFill>
                  <a:prstClr val="black"/>
                </a:solidFill>
                <a:latin typeface="Arial" panose="020B0604020202020204" pitchFamily="34" charset="0"/>
                <a:cs typeface="Arial" panose="020B0604020202020204" pitchFamily="34" charset="0"/>
                <a:hlinkClick r:id="rId4" tooltip="Permanent Link to NGS 2018 GPS on BMs program in support of NAPGD2022 — Part 5"/>
              </a:rPr>
              <a:t>NGS 2018 GPS on BMs program in support of NAPGD2022 — Part 5</a:t>
            </a:r>
            <a:endParaRPr lang="en-US" sz="2400" u="sng" dirty="0">
              <a:solidFill>
                <a:prstClr val="black"/>
              </a:solidFill>
              <a:latin typeface="Arial" panose="020B0604020202020204" pitchFamily="34" charset="0"/>
              <a:cs typeface="Arial" panose="020B0604020202020204" pitchFamily="34" charset="0"/>
            </a:endParaRPr>
          </a:p>
          <a:p>
            <a:pPr defTabSz="609570"/>
            <a:r>
              <a:rPr lang="en-US" sz="2400" dirty="0">
                <a:solidFill>
                  <a:prstClr val="black"/>
                </a:solidFill>
                <a:latin typeface="Arial" panose="020B0604020202020204" pitchFamily="34" charset="0"/>
                <a:cs typeface="Arial" panose="020B0604020202020204" pitchFamily="34" charset="0"/>
                <a:hlinkClick r:id="rId4" tooltip="NPermanent Link to NGS 2018 GPS on BMs program in support of NAPGD2022 — Part 5"/>
              </a:rPr>
              <a:t>http://gpsworld.com/ngs-2018-gps-on-bms-program-in-support-of-napgd2022-part-5/</a:t>
            </a:r>
            <a:endParaRPr lang="en-US" sz="2400" dirty="0">
              <a:solidFill>
                <a:prstClr val="black"/>
              </a:solidFill>
              <a:latin typeface="Arial" panose="020B0604020202020204" pitchFamily="34" charset="0"/>
              <a:cs typeface="Arial" panose="020B0604020202020204" pitchFamily="34" charset="0"/>
            </a:endParaRPr>
          </a:p>
          <a:p>
            <a:pPr defTabSz="609570"/>
            <a:endParaRPr lang="en-US" sz="2400" dirty="0">
              <a:solidFill>
                <a:prstClr val="black"/>
              </a:solidFill>
              <a:latin typeface="Arial" panose="020B0604020202020204" pitchFamily="34" charset="0"/>
              <a:cs typeface="Arial" panose="020B0604020202020204" pitchFamily="34" charset="0"/>
            </a:endParaRPr>
          </a:p>
          <a:p>
            <a:pPr defTabSz="609570"/>
            <a:r>
              <a:rPr lang="en-US" sz="2400" dirty="0" err="1" smtClean="0">
                <a:solidFill>
                  <a:prstClr val="black"/>
                </a:solidFill>
                <a:latin typeface="Arial" panose="020B0604020202020204" pitchFamily="34" charset="0"/>
                <a:cs typeface="Arial" panose="020B0604020202020204" pitchFamily="34" charset="0"/>
              </a:rPr>
              <a:t>xyHt</a:t>
            </a:r>
            <a:r>
              <a:rPr lang="en-US" sz="2400" dirty="0" smtClean="0">
                <a:solidFill>
                  <a:prstClr val="black"/>
                </a:solidFill>
                <a:latin typeface="Arial" panose="020B0604020202020204" pitchFamily="34" charset="0"/>
                <a:cs typeface="Arial" panose="020B0604020202020204" pitchFamily="34" charset="0"/>
              </a:rPr>
              <a:t> Article by </a:t>
            </a:r>
            <a:r>
              <a:rPr lang="en-US" sz="2400" dirty="0" err="1" smtClean="0">
                <a:solidFill>
                  <a:prstClr val="black"/>
                </a:solidFill>
                <a:latin typeface="Arial" panose="020B0604020202020204" pitchFamily="34" charset="0"/>
                <a:cs typeface="Arial" panose="020B0604020202020204" pitchFamily="34" charset="0"/>
              </a:rPr>
              <a:t>Caccamise</a:t>
            </a:r>
            <a:r>
              <a:rPr lang="en-US" sz="2400" dirty="0" smtClean="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&amp; </a:t>
            </a:r>
            <a:r>
              <a:rPr lang="en-US" sz="2400" dirty="0" err="1" smtClean="0">
                <a:solidFill>
                  <a:prstClr val="black"/>
                </a:solidFill>
                <a:latin typeface="Arial" panose="020B0604020202020204" pitchFamily="34" charset="0"/>
                <a:cs typeface="Arial" panose="020B0604020202020204" pitchFamily="34" charset="0"/>
              </a:rPr>
              <a:t>Ahlgren</a:t>
            </a:r>
            <a:r>
              <a:rPr lang="en-US" sz="2400" dirty="0" smtClean="0">
                <a:solidFill>
                  <a:prstClr val="black"/>
                </a:solidFill>
                <a:latin typeface="Arial" panose="020B0604020202020204" pitchFamily="34" charset="0"/>
                <a:cs typeface="Arial" panose="020B0604020202020204" pitchFamily="34" charset="0"/>
              </a:rPr>
              <a:t>:</a:t>
            </a:r>
          </a:p>
          <a:p>
            <a:pPr defTabSz="609570"/>
            <a:r>
              <a:rPr lang="en-US" sz="2400" dirty="0" smtClean="0">
                <a:solidFill>
                  <a:prstClr val="black"/>
                </a:solidFill>
                <a:latin typeface="Arial" panose="020B0604020202020204" pitchFamily="34" charset="0"/>
                <a:cs typeface="Arial" panose="020B0604020202020204" pitchFamily="34" charset="0"/>
                <a:hlinkClick r:id="rId5"/>
              </a:rPr>
              <a:t>GEOID18</a:t>
            </a:r>
            <a:r>
              <a:rPr lang="en-US" sz="2400" dirty="0">
                <a:solidFill>
                  <a:prstClr val="black"/>
                </a:solidFill>
                <a:latin typeface="Arial" panose="020B0604020202020204" pitchFamily="34" charset="0"/>
                <a:cs typeface="Arial" panose="020B0604020202020204" pitchFamily="34" charset="0"/>
                <a:hlinkClick r:id="rId5"/>
              </a:rPr>
              <a:t>: Make Your Mark and Improve Your Heights</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035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488" y="884895"/>
            <a:ext cx="7964136" cy="597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00392" y="102842"/>
            <a:ext cx="10917575" cy="1123406"/>
          </a:xfrm>
          <a:prstGeom prst="rect">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a:ln/>
        </p:spPr>
        <p:style>
          <a:lnRef idx="1">
            <a:schemeClr val="accent1"/>
          </a:lnRef>
          <a:fillRef idx="2">
            <a:schemeClr val="accent1"/>
          </a:fillRef>
          <a:effectRef idx="1">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solidFill>
                  <a:prstClr val="black"/>
                </a:solidFill>
                <a:effectLst/>
                <a:uLnTx/>
                <a:uFillTx/>
                <a:cs typeface="Helvetica" panose="020B0604020202020204" pitchFamily="34" charset="0"/>
              </a:rPr>
              <a:t>The Journey to the Modernized</a:t>
            </a:r>
            <a:r>
              <a:rPr kumimoji="0" lang="en-US" sz="4000" i="0" u="none" strike="noStrike" kern="1200" cap="none" spc="0" normalizeH="0" noProof="0" dirty="0" smtClean="0">
                <a:ln>
                  <a:noFill/>
                </a:ln>
                <a:solidFill>
                  <a:prstClr val="black"/>
                </a:solidFill>
                <a:effectLst/>
                <a:uLnTx/>
                <a:uFillTx/>
                <a:cs typeface="Helvetica" panose="020B0604020202020204" pitchFamily="34" charset="0"/>
              </a:rPr>
              <a:t> NSRS Begins with </a:t>
            </a:r>
            <a:r>
              <a:rPr kumimoji="0" lang="en-US" sz="4000" i="0" u="none" strike="noStrike" kern="1200" cap="none" spc="0" normalizeH="0" baseline="0" noProof="0" dirty="0" smtClean="0">
                <a:ln>
                  <a:noFill/>
                </a:ln>
                <a:solidFill>
                  <a:prstClr val="black"/>
                </a:solidFill>
                <a:effectLst/>
                <a:uLnTx/>
                <a:uFillTx/>
                <a:cs typeface="Helvetica" panose="020B0604020202020204" pitchFamily="34" charset="0"/>
              </a:rPr>
              <a:t>GPS </a:t>
            </a:r>
            <a:r>
              <a:rPr lang="en-US" sz="4000" dirty="0" smtClean="0">
                <a:solidFill>
                  <a:prstClr val="black"/>
                </a:solidFill>
                <a:cs typeface="Helvetica" panose="020B0604020202020204" pitchFamily="34" charset="0"/>
              </a:rPr>
              <a:t>D</a:t>
            </a:r>
            <a:r>
              <a:rPr kumimoji="0" lang="en-US" sz="4000" i="0" u="none" strike="noStrike" kern="1200" cap="none" spc="0" normalizeH="0" baseline="0" noProof="0" dirty="0" err="1" smtClean="0">
                <a:ln>
                  <a:noFill/>
                </a:ln>
                <a:solidFill>
                  <a:prstClr val="black"/>
                </a:solidFill>
                <a:effectLst/>
                <a:uLnTx/>
                <a:uFillTx/>
                <a:cs typeface="Helvetica" panose="020B0604020202020204" pitchFamily="34" charset="0"/>
              </a:rPr>
              <a:t>ata</a:t>
            </a:r>
            <a:r>
              <a:rPr kumimoji="0" lang="en-US" sz="4000" i="0" u="none" strike="noStrike" kern="1200" cap="none" spc="0" normalizeH="0" baseline="0" noProof="0" dirty="0" smtClean="0">
                <a:ln>
                  <a:noFill/>
                </a:ln>
                <a:solidFill>
                  <a:prstClr val="black"/>
                </a:solidFill>
                <a:effectLst/>
                <a:uLnTx/>
                <a:uFillTx/>
                <a:cs typeface="Helvetica" panose="020B0604020202020204" pitchFamily="34" charset="0"/>
              </a:rPr>
              <a:t> </a:t>
            </a:r>
            <a:r>
              <a:rPr kumimoji="0" lang="en-US" sz="4000" i="0" u="none" strike="noStrike" kern="1200" cap="none" spc="0" normalizeH="0" baseline="0" noProof="0" dirty="0">
                <a:ln>
                  <a:noFill/>
                </a:ln>
                <a:solidFill>
                  <a:prstClr val="black"/>
                </a:solidFill>
                <a:effectLst/>
                <a:uLnTx/>
                <a:uFillTx/>
                <a:cs typeface="Helvetica" panose="020B0604020202020204" pitchFamily="34" charset="0"/>
              </a:rPr>
              <a:t>on </a:t>
            </a:r>
            <a:r>
              <a:rPr kumimoji="0" lang="en-US" sz="4000" i="0" u="none" strike="noStrike" kern="1200" cap="none" spc="0" normalizeH="0" baseline="0" noProof="0" dirty="0" smtClean="0">
                <a:ln>
                  <a:noFill/>
                </a:ln>
                <a:solidFill>
                  <a:prstClr val="black"/>
                </a:solidFill>
                <a:effectLst/>
                <a:uLnTx/>
                <a:uFillTx/>
                <a:cs typeface="Helvetica" panose="020B0604020202020204" pitchFamily="34" charset="0"/>
              </a:rPr>
              <a:t>Leveled </a:t>
            </a:r>
            <a:r>
              <a:rPr lang="en-US" sz="4000" dirty="0">
                <a:solidFill>
                  <a:prstClr val="black"/>
                </a:solidFill>
                <a:cs typeface="Helvetica" panose="020B0604020202020204" pitchFamily="34" charset="0"/>
              </a:rPr>
              <a:t>B</a:t>
            </a:r>
            <a:r>
              <a:rPr lang="en-US" sz="4000" dirty="0" smtClean="0">
                <a:solidFill>
                  <a:prstClr val="black"/>
                </a:solidFill>
                <a:cs typeface="Helvetica" panose="020B0604020202020204" pitchFamily="34" charset="0"/>
              </a:rPr>
              <a:t>ench </a:t>
            </a:r>
            <a:r>
              <a:rPr lang="en-US" sz="4000" dirty="0">
                <a:solidFill>
                  <a:prstClr val="black"/>
                </a:solidFill>
                <a:cs typeface="Helvetica" panose="020B0604020202020204" pitchFamily="34" charset="0"/>
              </a:rPr>
              <a:t>M</a:t>
            </a:r>
            <a:r>
              <a:rPr lang="en-US" sz="4000" dirty="0" smtClean="0">
                <a:solidFill>
                  <a:prstClr val="black"/>
                </a:solidFill>
                <a:cs typeface="Helvetica" panose="020B0604020202020204" pitchFamily="34" charset="0"/>
              </a:rPr>
              <a:t>arks</a:t>
            </a:r>
            <a:endParaRPr kumimoji="0" lang="en-US" sz="4000" i="0" u="none" strike="noStrike" kern="1200" cap="none" spc="0" normalizeH="0" baseline="0" noProof="0" dirty="0" smtClean="0">
              <a:ln>
                <a:noFill/>
              </a:ln>
              <a:solidFill>
                <a:prstClr val="black"/>
              </a:solidFill>
              <a:effectLst/>
              <a:uLnTx/>
              <a:uFillTx/>
              <a:cs typeface="Helvetica" panose="020B0604020202020204" pitchFamily="34" charset="0"/>
            </a:endParaRPr>
          </a:p>
        </p:txBody>
      </p:sp>
      <p:sp>
        <p:nvSpPr>
          <p:cNvPr id="4" name="Rounded Rectangle 3"/>
          <p:cNvSpPr/>
          <p:nvPr/>
        </p:nvSpPr>
        <p:spPr>
          <a:xfrm>
            <a:off x="8958472" y="3109339"/>
            <a:ext cx="3366052" cy="162268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317996"/>
            <a:ext cx="3498574" cy="187190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80685"/>
            <a:ext cx="2834640" cy="212598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19417"/>
          <a:stretch/>
        </p:blipFill>
        <p:spPr>
          <a:xfrm>
            <a:off x="8979867" y="3109339"/>
            <a:ext cx="3366052" cy="2034336"/>
          </a:xfrm>
          <a:prstGeom prst="rect">
            <a:avLst/>
          </a:prstGeom>
        </p:spPr>
      </p:pic>
    </p:spTree>
    <p:extLst>
      <p:ext uri="{BB962C8B-B14F-4D97-AF65-F5344CB8AC3E}">
        <p14:creationId xmlns:p14="http://schemas.microsoft.com/office/powerpoint/2010/main" val="28285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49189" y="1585283"/>
            <a:ext cx="2785259" cy="3687590"/>
            <a:chOff x="561892" y="1308580"/>
            <a:chExt cx="2088944" cy="2765692"/>
          </a:xfrm>
        </p:grpSpPr>
        <p:sp>
          <p:nvSpPr>
            <p:cNvPr id="4" name="Text Box 23"/>
            <p:cNvSpPr txBox="1">
              <a:spLocks noChangeArrowheads="1"/>
            </p:cNvSpPr>
            <p:nvPr/>
          </p:nvSpPr>
          <p:spPr bwMode="auto">
            <a:xfrm>
              <a:off x="561892" y="3081548"/>
              <a:ext cx="2088944"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rgbClr val="FF0000"/>
                  </a:solidFill>
                  <a:effectLst/>
                  <a:uLnTx/>
                  <a:uFillTx/>
                  <a:latin typeface="Calibri"/>
                  <a:ea typeface="+mn-ea"/>
                  <a:cs typeface="+mn-cs"/>
                </a:rPr>
                <a:t>h is ellipsoid height measured  using GPS</a:t>
              </a:r>
            </a:p>
          </p:txBody>
        </p:sp>
        <p:pic>
          <p:nvPicPr>
            <p:cNvPr id="5" name="Picture 24"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6" y="1585283"/>
            <a:ext cx="2837083" cy="3702944"/>
            <a:chOff x="3543318" y="1306088"/>
            <a:chExt cx="2127812" cy="2777208"/>
          </a:xfrm>
        </p:grpSpPr>
        <p:sp>
          <p:nvSpPr>
            <p:cNvPr id="7" name="Text Box 26"/>
            <p:cNvSpPr txBox="1">
              <a:spLocks noChangeArrowheads="1"/>
            </p:cNvSpPr>
            <p:nvPr/>
          </p:nvSpPr>
          <p:spPr bwMode="auto">
            <a:xfrm>
              <a:off x="3543318" y="3090572"/>
              <a:ext cx="2127812"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rgbClr val="008000"/>
                  </a:solidFill>
                  <a:effectLst/>
                  <a:uLnTx/>
                  <a:uFillTx/>
                  <a:latin typeface="Calibri"/>
                  <a:ea typeface="+mn-ea"/>
                  <a:cs typeface="+mn-cs"/>
                </a:rPr>
                <a:t>N is from a geoid </a:t>
              </a:r>
              <a:r>
                <a:rPr kumimoji="0" lang="en-US" altLang="en-US" sz="2667" b="1" i="0" u="none" strike="noStrike" kern="1200" cap="none" spc="0" normalizeH="0" baseline="0" noProof="0" dirty="0" smtClean="0">
                  <a:ln>
                    <a:noFill/>
                  </a:ln>
                  <a:solidFill>
                    <a:srgbClr val="008000"/>
                  </a:solidFill>
                  <a:effectLst/>
                  <a:uLnTx/>
                  <a:uFillTx/>
                  <a:latin typeface="Calibri"/>
                  <a:ea typeface="+mn-ea"/>
                  <a:cs typeface="+mn-cs"/>
                </a:rPr>
                <a:t>model – hybrid or gravimetric</a:t>
              </a:r>
              <a:endParaRPr kumimoji="0" lang="en-US" altLang="en-US" sz="2667" b="1" i="0" u="none" strike="noStrike" kern="1200" cap="none" spc="0" normalizeH="0" baseline="0" noProof="0" dirty="0">
                <a:ln>
                  <a:noFill/>
                </a:ln>
                <a:solidFill>
                  <a:srgbClr val="008000"/>
                </a:solidFill>
                <a:effectLst/>
                <a:uLnTx/>
                <a:uFillTx/>
                <a:latin typeface="Calibri"/>
                <a:ea typeface="+mn-ea"/>
                <a:cs typeface="+mn-cs"/>
              </a:endParaRPr>
            </a:p>
          </p:txBody>
        </p:sp>
        <p:pic>
          <p:nvPicPr>
            <p:cNvPr id="8" name="Picture 27"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9546" y="5292263"/>
            <a:ext cx="1219200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rPr>
              <a:t>In theory,  </a:t>
            </a:r>
            <a:r>
              <a:rPr kumimoji="0" lang="en-US" sz="2400" b="0" i="0" u="none" strike="noStrike" kern="1200" cap="none" spc="0" normalizeH="0" baseline="0" noProof="0" dirty="0">
                <a:ln>
                  <a:noFill/>
                </a:ln>
                <a:solidFill>
                  <a:prstClr val="black"/>
                </a:solidFill>
                <a:effectLst/>
                <a:uLnTx/>
                <a:uFillTx/>
                <a:latin typeface="Calibri"/>
              </a:rPr>
              <a:t>the difference between these three values should be zero.  </a:t>
            </a:r>
            <a:endParaRPr kumimoji="0" lang="en-US" sz="2400" b="0" i="0" u="none" strike="noStrike" kern="1200" cap="none" spc="0" normalizeH="0" baseline="0" noProof="0" dirty="0" smtClean="0">
              <a:ln>
                <a:noFill/>
              </a:ln>
              <a:solidFill>
                <a:prstClr val="black"/>
              </a:solidFill>
              <a:effectLst/>
              <a:uLnTx/>
              <a:uFillTx/>
              <a:latin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rPr>
              <a:t>In </a:t>
            </a:r>
            <a:r>
              <a:rPr kumimoji="0" lang="en-US" sz="2400" b="0" i="0" u="none" strike="noStrike" kern="1200" cap="none" spc="0" normalizeH="0" baseline="0" noProof="0" dirty="0">
                <a:ln>
                  <a:noFill/>
                </a:ln>
                <a:solidFill>
                  <a:prstClr val="black"/>
                </a:solidFill>
                <a:effectLst/>
                <a:uLnTx/>
                <a:uFillTx/>
                <a:latin typeface="Calibri"/>
              </a:rPr>
              <a:t>practice, using actual observations </a:t>
            </a:r>
            <a:r>
              <a:rPr lang="en-US" sz="2400" dirty="0" smtClean="0">
                <a:solidFill>
                  <a:prstClr val="black"/>
                </a:solidFill>
                <a:latin typeface="Calibri"/>
              </a:rPr>
              <a:t>give</a:t>
            </a:r>
            <a:r>
              <a:rPr kumimoji="0" lang="en-US" sz="2400" b="0" i="0" u="none" strike="noStrike" kern="1200" cap="none" spc="0" normalizeH="0" baseline="0" noProof="0" dirty="0" smtClean="0">
                <a:ln>
                  <a:noFill/>
                </a:ln>
                <a:solidFill>
                  <a:prstClr val="black"/>
                </a:solidFill>
                <a:effectLst/>
                <a:uLnTx/>
                <a:uFillTx/>
                <a:latin typeface="Calibri"/>
              </a:rPr>
              <a:t>s </a:t>
            </a:r>
            <a:r>
              <a:rPr kumimoji="0" lang="en-US" sz="2400" b="0" i="0" u="none" strike="noStrike" kern="1200" cap="none" spc="0" normalizeH="0" baseline="0" noProof="0" dirty="0">
                <a:ln>
                  <a:noFill/>
                </a:ln>
                <a:solidFill>
                  <a:prstClr val="black"/>
                </a:solidFill>
                <a:effectLst/>
                <a:uLnTx/>
                <a:uFillTx/>
                <a:latin typeface="Calibri"/>
              </a:rPr>
              <a:t>a residual, or measure of </a:t>
            </a:r>
            <a:r>
              <a:rPr kumimoji="0" lang="en-US" sz="2400" b="0" i="0" u="none" strike="noStrike" kern="1200" cap="none" spc="0" normalizeH="0" baseline="0" noProof="0" dirty="0" smtClean="0">
                <a:ln>
                  <a:noFill/>
                </a:ln>
                <a:solidFill>
                  <a:prstClr val="black"/>
                </a:solidFill>
                <a:effectLst/>
                <a:uLnTx/>
                <a:uFillTx/>
                <a:latin typeface="Calibri"/>
              </a:rPr>
              <a:t>misfit </a:t>
            </a:r>
            <a:r>
              <a:rPr kumimoji="0" lang="en-US" sz="2400" b="0" i="0" u="none" strike="noStrike" kern="1200" cap="none" spc="0" normalizeH="0" baseline="0" noProof="0" dirty="0">
                <a:ln>
                  <a:noFill/>
                </a:ln>
                <a:solidFill>
                  <a:prstClr val="black"/>
                </a:solidFill>
                <a:effectLst/>
                <a:uLnTx/>
                <a:uFillTx/>
                <a:latin typeface="Calibri"/>
              </a:rPr>
              <a:t>between the three.  </a:t>
            </a:r>
            <a:endParaRPr kumimoji="0" lang="en-US" sz="2400" b="0" i="0" u="none" strike="noStrike" kern="1200" cap="none" spc="0" normalizeH="0" baseline="0" noProof="0" dirty="0" smtClean="0">
              <a:ln>
                <a:noFill/>
              </a:ln>
              <a:solidFill>
                <a:prstClr val="black"/>
              </a:solidFill>
              <a:effectLst/>
              <a:uLnTx/>
              <a:uFillTx/>
              <a:latin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rPr>
              <a:t>We use the residuals and details </a:t>
            </a:r>
            <a:r>
              <a:rPr lang="en-US" sz="2400" dirty="0" smtClean="0">
                <a:solidFill>
                  <a:prstClr val="black"/>
                </a:solidFill>
                <a:latin typeface="Calibri"/>
              </a:rPr>
              <a:t>about each survey </a:t>
            </a:r>
            <a:r>
              <a:rPr kumimoji="0" lang="en-US" sz="2400" b="0" i="0" u="none" strike="noStrike" kern="1200" cap="none" spc="0" normalizeH="0" baseline="0" noProof="0" dirty="0" smtClean="0">
                <a:ln>
                  <a:noFill/>
                </a:ln>
                <a:solidFill>
                  <a:prstClr val="black"/>
                </a:solidFill>
                <a:effectLst/>
                <a:uLnTx/>
                <a:uFillTx/>
                <a:latin typeface="Calibri"/>
              </a:rPr>
              <a:t>to evaluate the GPS and Leveling</a:t>
            </a:r>
            <a:r>
              <a:rPr kumimoji="0" lang="en-US" sz="2400" b="0" i="0" u="none" strike="noStrike" kern="1200" cap="none" spc="0" normalizeH="0" noProof="0" dirty="0" smtClean="0">
                <a:ln>
                  <a:noFill/>
                </a:ln>
                <a:solidFill>
                  <a:prstClr val="black"/>
                </a:solidFill>
                <a:effectLst/>
                <a:uLnTx/>
                <a:uFillTx/>
                <a:latin typeface="Calibri"/>
              </a:rPr>
              <a:t> observations</a:t>
            </a:r>
            <a:r>
              <a:rPr lang="en-US" sz="2400" dirty="0" smtClean="0">
                <a:solidFill>
                  <a:prstClr val="black"/>
                </a:solidFill>
                <a:latin typeface="Calibri"/>
              </a:rPr>
              <a:t> and decide which marks we need further observations on. </a:t>
            </a:r>
            <a:endParaRPr kumimoji="0" lang="en-US" sz="2400" b="0" i="0" u="none" strike="noStrike" kern="1200" cap="none" spc="0" normalizeH="0" baseline="0" noProof="0" dirty="0">
              <a:ln>
                <a:noFill/>
              </a:ln>
              <a:solidFill>
                <a:prstClr val="black"/>
              </a:solidFill>
              <a:effectLst/>
              <a:uLnTx/>
              <a:uFillTx/>
              <a:latin typeface="Calibri"/>
            </a:endParaRPr>
          </a:p>
        </p:txBody>
      </p:sp>
      <p:sp>
        <p:nvSpPr>
          <p:cNvPr id="12" name="Rectangle 11"/>
          <p:cNvSpPr/>
          <p:nvPr/>
        </p:nvSpPr>
        <p:spPr>
          <a:xfrm>
            <a:off x="0" y="501687"/>
            <a:ext cx="12096206" cy="1200329"/>
          </a:xfrm>
          <a:prstGeom prst="rect">
            <a:avLst/>
          </a:prstGeom>
        </p:spPr>
        <p:txBody>
          <a:bodyPr wrap="square">
            <a:spAutoFit/>
          </a:bodyPr>
          <a:lstStyle/>
          <a:p>
            <a:pPr lvl="0" algn="ctr" defTabSz="609585">
              <a:defRPr/>
            </a:pPr>
            <a:r>
              <a:rPr lang="en-US" sz="3600" dirty="0" smtClean="0">
                <a:solidFill>
                  <a:prstClr val="black"/>
                </a:solidFill>
                <a:latin typeface="+mj-lt"/>
                <a:cs typeface="Helvetica" panose="020B0604020202020204" pitchFamily="34" charset="0"/>
              </a:rPr>
              <a:t>Extensive Residual Analysis: </a:t>
            </a:r>
            <a:r>
              <a:rPr lang="en-US" sz="3200" dirty="0" smtClean="0">
                <a:solidFill>
                  <a:prstClr val="black"/>
                </a:solidFill>
                <a:latin typeface="+mj-lt"/>
                <a:cs typeface="Helvetica" panose="020B0604020202020204" pitchFamily="34" charset="0"/>
              </a:rPr>
              <a:t>Individual Marks and Regional Patterns</a:t>
            </a:r>
          </a:p>
          <a:p>
            <a:pPr lvl="0" algn="ctr" defTabSz="609585">
              <a:defRPr/>
            </a:pPr>
            <a:r>
              <a:rPr kumimoji="0" lang="en-US" sz="3600" i="0" u="none" strike="noStrike" kern="1200" cap="none" spc="0" normalizeH="0" baseline="0" noProof="0" dirty="0" smtClean="0">
                <a:ln>
                  <a:noFill/>
                </a:ln>
                <a:solidFill>
                  <a:prstClr val="black"/>
                </a:solidFill>
                <a:effectLst/>
                <a:uLnTx/>
                <a:uFillTx/>
                <a:latin typeface="+mj-lt"/>
                <a:cs typeface="Helvetica" panose="020B0604020202020204" pitchFamily="34" charset="0"/>
              </a:rPr>
              <a:t>Residual </a:t>
            </a:r>
            <a:r>
              <a:rPr kumimoji="0" lang="en-US" sz="3600" i="0" u="none" strike="noStrike" kern="1200" cap="none" spc="0" normalizeH="0" baseline="0" noProof="0" dirty="0">
                <a:ln>
                  <a:noFill/>
                </a:ln>
                <a:solidFill>
                  <a:prstClr val="black"/>
                </a:solidFill>
                <a:effectLst/>
                <a:uLnTx/>
                <a:uFillTx/>
                <a:latin typeface="+mj-lt"/>
                <a:cs typeface="Helvetica" panose="020B0604020202020204" pitchFamily="34" charset="0"/>
              </a:rPr>
              <a:t>= h - H - N</a:t>
            </a:r>
          </a:p>
        </p:txBody>
      </p:sp>
      <p:grpSp>
        <p:nvGrpSpPr>
          <p:cNvPr id="13" name="Group 12"/>
          <p:cNvGrpSpPr/>
          <p:nvPr/>
        </p:nvGrpSpPr>
        <p:grpSpPr>
          <a:xfrm>
            <a:off x="4517085" y="1585283"/>
            <a:ext cx="3216923" cy="3723686"/>
            <a:chOff x="3387814" y="1188962"/>
            <a:chExt cx="2412692" cy="2792764"/>
          </a:xfrm>
        </p:grpSpPr>
        <p:grpSp>
          <p:nvGrpSpPr>
            <p:cNvPr id="2" name="Group 1"/>
            <p:cNvGrpSpPr/>
            <p:nvPr/>
          </p:nvGrpSpPr>
          <p:grpSpPr>
            <a:xfrm>
              <a:off x="3387814" y="1188962"/>
              <a:ext cx="2412692" cy="2792764"/>
              <a:chOff x="6462212" y="1308580"/>
              <a:chExt cx="2412692" cy="2792764"/>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23" t="5189" r="17825" b="20118"/>
              <a:stretch/>
            </p:blipFill>
            <p:spPr bwMode="auto">
              <a:xfrm>
                <a:off x="6462212" y="1308580"/>
                <a:ext cx="1390795" cy="1537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462212" y="3108620"/>
                <a:ext cx="2412692"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667" b="1" i="0" u="none" strike="noStrike" kern="1200" cap="none" spc="0" normalizeH="0" baseline="0" noProof="0" dirty="0">
                    <a:ln>
                      <a:noFill/>
                    </a:ln>
                    <a:solidFill>
                      <a:srgbClr val="FF0000"/>
                    </a:solidFill>
                    <a:effectLst/>
                    <a:uLnTx/>
                    <a:uFillTx/>
                    <a:latin typeface="Calibri"/>
                    <a:ea typeface="+mn-ea"/>
                    <a:cs typeface="+mn-cs"/>
                  </a:rPr>
                  <a:t>H is an NAVD 88 </a:t>
                </a:r>
                <a:r>
                  <a:rPr kumimoji="0" lang="en-US" altLang="en-US" sz="2667" b="1" i="0" u="none" strike="noStrike" kern="1200" cap="none" spc="0" normalizeH="0" baseline="0" noProof="0" dirty="0" err="1">
                    <a:ln>
                      <a:noFill/>
                    </a:ln>
                    <a:solidFill>
                      <a:srgbClr val="FF0000"/>
                    </a:solidFill>
                    <a:effectLst/>
                    <a:uLnTx/>
                    <a:uFillTx/>
                    <a:latin typeface="Calibri"/>
                    <a:ea typeface="+mn-ea"/>
                    <a:cs typeface="+mn-cs"/>
                  </a:rPr>
                  <a:t>Orthometric</a:t>
                </a:r>
                <a:r>
                  <a:rPr kumimoji="0" lang="en-US" altLang="en-US" sz="2667" b="1" i="0" u="none" strike="noStrike" kern="1200" cap="none" spc="0" normalizeH="0" baseline="0" noProof="0" dirty="0">
                    <a:ln>
                      <a:noFill/>
                    </a:ln>
                    <a:solidFill>
                      <a:srgbClr val="FF0000"/>
                    </a:solidFill>
                    <a:effectLst/>
                    <a:uLnTx/>
                    <a:uFillTx/>
                    <a:latin typeface="Calibri"/>
                    <a:ea typeface="+mn-ea"/>
                    <a:cs typeface="+mn-cs"/>
                  </a:rPr>
                  <a:t>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1" t="11363" r="19174" b="10814"/>
            <a:stretch/>
          </p:blipFill>
          <p:spPr bwMode="auto">
            <a:xfrm>
              <a:off x="4478897" y="2172130"/>
              <a:ext cx="814278" cy="7710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1847273"/>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7380499" y="1847272"/>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596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492487" y="47595"/>
            <a:ext cx="7565401" cy="6830572"/>
            <a:chOff x="3312725" y="-5672"/>
            <a:chExt cx="5831275" cy="5264882"/>
          </a:xfrm>
        </p:grpSpPr>
        <p:pic>
          <p:nvPicPr>
            <p:cNvPr id="3" name="Picture 2"/>
            <p:cNvPicPr>
              <a:picLocks noChangeAspect="1"/>
            </p:cNvPicPr>
            <p:nvPr/>
          </p:nvPicPr>
          <p:blipFill rotWithShape="1">
            <a:blip r:embed="rId4"/>
            <a:srcRect l="36810"/>
            <a:stretch/>
          </p:blipFill>
          <p:spPr>
            <a:xfrm>
              <a:off x="3312725" y="-5672"/>
              <a:ext cx="5831275" cy="5264882"/>
            </a:xfrm>
            <a:prstGeom prst="rect">
              <a:avLst/>
            </a:prstGeom>
          </p:spPr>
        </p:pic>
        <p:sp>
          <p:nvSpPr>
            <p:cNvPr id="6" name="TextBox 5"/>
            <p:cNvSpPr txBox="1"/>
            <p:nvPr/>
          </p:nvSpPr>
          <p:spPr>
            <a:xfrm>
              <a:off x="4600604" y="158254"/>
              <a:ext cx="3460347" cy="57730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smtClean="0">
                  <a:ln>
                    <a:noFill/>
                  </a:ln>
                  <a:solidFill>
                    <a:prstClr val="black"/>
                  </a:solidFill>
                  <a:effectLst/>
                  <a:uLnTx/>
                  <a:uFillTx/>
                  <a:latin typeface="Calibri"/>
                  <a:ea typeface="+mn-ea"/>
                  <a:cs typeface="+mn-cs"/>
                </a:rPr>
                <a:t>2018 Tracking </a:t>
              </a:r>
              <a:r>
                <a:rPr kumimoji="0" lang="en-US" sz="4267" b="0" i="0" u="none" strike="noStrike" kern="1200" cap="none" spc="0" normalizeH="0" baseline="0" noProof="0" dirty="0">
                  <a:ln>
                    <a:noFill/>
                  </a:ln>
                  <a:solidFill>
                    <a:prstClr val="black"/>
                  </a:solidFill>
                  <a:effectLst/>
                  <a:uLnTx/>
                  <a:uFillTx/>
                  <a:latin typeface="Calibri"/>
                  <a:ea typeface="+mn-ea"/>
                  <a:cs typeface="+mn-cs"/>
                </a:rPr>
                <a:t>Map</a:t>
              </a:r>
            </a:p>
          </p:txBody>
        </p:sp>
      </p:grpSp>
      <p:pic>
        <p:nvPicPr>
          <p:cNvPr id="11" name="Picture 10"/>
          <p:cNvPicPr>
            <a:picLocks noChangeAspect="1"/>
          </p:cNvPicPr>
          <p:nvPr/>
        </p:nvPicPr>
        <p:blipFill>
          <a:blip r:embed="rId5"/>
          <a:stretch>
            <a:fillRect/>
          </a:stretch>
        </p:blipFill>
        <p:spPr>
          <a:xfrm>
            <a:off x="6378823" y="1196216"/>
            <a:ext cx="5419725" cy="1676400"/>
          </a:xfrm>
          <a:prstGeom prst="rect">
            <a:avLst/>
          </a:prstGeom>
        </p:spPr>
      </p:pic>
      <p:pic>
        <p:nvPicPr>
          <p:cNvPr id="12" name="Picture 11"/>
          <p:cNvPicPr>
            <a:picLocks noChangeAspect="1"/>
          </p:cNvPicPr>
          <p:nvPr/>
        </p:nvPicPr>
        <p:blipFill>
          <a:blip r:embed="rId6"/>
          <a:stretch>
            <a:fillRect/>
          </a:stretch>
        </p:blipFill>
        <p:spPr>
          <a:xfrm>
            <a:off x="4156652" y="4873664"/>
            <a:ext cx="2771775" cy="1800225"/>
          </a:xfrm>
          <a:prstGeom prst="rect">
            <a:avLst/>
          </a:prstGeom>
        </p:spPr>
      </p:pic>
      <p:sp>
        <p:nvSpPr>
          <p:cNvPr id="13" name="TextBox 12"/>
          <p:cNvSpPr txBox="1"/>
          <p:nvPr/>
        </p:nvSpPr>
        <p:spPr>
          <a:xfrm>
            <a:off x="0" y="488677"/>
            <a:ext cx="4492488" cy="335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2018 </a:t>
            </a:r>
            <a:r>
              <a:rPr kumimoji="0" lang="en-US" sz="3600" b="0" i="0" u="none" strike="noStrike" kern="1200" cap="none" spc="0" normalizeH="0" baseline="0" noProof="0" dirty="0" err="1" smtClean="0">
                <a:ln>
                  <a:noFill/>
                </a:ln>
                <a:solidFill>
                  <a:prstClr val="black"/>
                </a:solidFill>
                <a:effectLst/>
                <a:uLnTx/>
                <a:uFillTx/>
                <a:latin typeface="Calibri"/>
                <a:ea typeface="+mn-ea"/>
                <a:cs typeface="+mn-cs"/>
              </a:rPr>
              <a:t>GPSonBM</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Target: GEOID18 data</a:t>
            </a:r>
            <a:endParaRPr kumimoji="0" lang="en-US" sz="3600" b="0" i="0" u="none" strike="noStrike" kern="1200" cap="none" spc="0" normalizeH="0" baseline="0" noProof="0" dirty="0" smtClean="0">
              <a:ln>
                <a:noFill/>
              </a:ln>
              <a:solidFill>
                <a:prstClr val="black"/>
              </a:solidFill>
              <a:effectLst/>
              <a:uLnTx/>
              <a:uFillTx/>
              <a:latin typeface="Calibri"/>
              <a:ea typeface="+mn-ea"/>
              <a:cs typeface="+mn-cs"/>
            </a:endParaRPr>
          </a:p>
          <a:p>
            <a:pPr marL="457200" lvl="0" indent="-457200">
              <a:buFont typeface="Arial" panose="020B0604020202020204" pitchFamily="34" charset="0"/>
              <a:buChar char="•"/>
              <a:defRPr/>
            </a:pPr>
            <a:r>
              <a:rPr lang="en-US" sz="2800" dirty="0" smtClean="0">
                <a:solidFill>
                  <a:prstClr val="black"/>
                </a:solidFill>
              </a:rPr>
              <a:t>Requested: ~5,900 </a:t>
            </a:r>
            <a:r>
              <a:rPr lang="en-US" sz="2800" dirty="0">
                <a:solidFill>
                  <a:prstClr val="black"/>
                </a:solidFill>
              </a:rPr>
              <a:t>Marks</a:t>
            </a: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Received: </a:t>
            </a:r>
          </a:p>
          <a:p>
            <a:pPr marL="914400" lvl="1" indent="-457200">
              <a:buFont typeface="Arial" panose="020B0604020202020204" pitchFamily="34" charset="0"/>
              <a:buChar char="•"/>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~3,800 observations</a:t>
            </a:r>
          </a:p>
          <a:p>
            <a:pPr marL="914400" lvl="1" indent="-457200">
              <a:buFont typeface="Arial" panose="020B0604020202020204" pitchFamily="34" charset="0"/>
              <a:buChar char="•"/>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~2,600+ marks Received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p:cNvGraphicFramePr>
            <a:graphicFrameLocks noGrp="1"/>
          </p:cNvGraphicFramePr>
          <p:nvPr>
            <p:extLst/>
          </p:nvPr>
        </p:nvGraphicFramePr>
        <p:xfrm>
          <a:off x="605792" y="3352800"/>
          <a:ext cx="3232302" cy="3505200"/>
        </p:xfrm>
        <a:graphic>
          <a:graphicData uri="http://schemas.openxmlformats.org/drawingml/2006/table">
            <a:tbl>
              <a:tblPr firstRow="1" bandRow="1">
                <a:tableStyleId>{5C22544A-7EE6-4342-B048-85BDC9FD1C3A}</a:tableStyleId>
              </a:tblPr>
              <a:tblGrid>
                <a:gridCol w="1616151">
                  <a:extLst>
                    <a:ext uri="{9D8B030D-6E8A-4147-A177-3AD203B41FA5}">
                      <a16:colId xmlns:a16="http://schemas.microsoft.com/office/drawing/2014/main" val="990050889"/>
                    </a:ext>
                  </a:extLst>
                </a:gridCol>
                <a:gridCol w="1616151">
                  <a:extLst>
                    <a:ext uri="{9D8B030D-6E8A-4147-A177-3AD203B41FA5}">
                      <a16:colId xmlns:a16="http://schemas.microsoft.com/office/drawing/2014/main" val="451970672"/>
                    </a:ext>
                  </a:extLst>
                </a:gridCol>
              </a:tblGrid>
              <a:tr h="484373">
                <a:tc>
                  <a:txBody>
                    <a:bodyPr/>
                    <a:lstStyle/>
                    <a:p>
                      <a:r>
                        <a:rPr lang="en-US" sz="1600" dirty="0" smtClean="0"/>
                        <a:t>Agency Type</a:t>
                      </a:r>
                      <a:endParaRPr lang="en-US" sz="1600" dirty="0"/>
                    </a:p>
                  </a:txBody>
                  <a:tcPr/>
                </a:tc>
                <a:tc>
                  <a:txBody>
                    <a:bodyPr/>
                    <a:lstStyle/>
                    <a:p>
                      <a:pPr algn="ctr"/>
                      <a:r>
                        <a:rPr lang="en-US" sz="1600" dirty="0" smtClean="0"/>
                        <a:t>% of </a:t>
                      </a:r>
                      <a:r>
                        <a:rPr lang="en-US" sz="1600" baseline="0" dirty="0" smtClean="0"/>
                        <a:t>Marks Submitted</a:t>
                      </a:r>
                      <a:endParaRPr lang="en-US" sz="1600" dirty="0"/>
                    </a:p>
                  </a:txBody>
                  <a:tcPr/>
                </a:tc>
                <a:extLst>
                  <a:ext uri="{0D108BD9-81ED-4DB2-BD59-A6C34878D82A}">
                    <a16:rowId xmlns:a16="http://schemas.microsoft.com/office/drawing/2014/main" val="1110421300"/>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State Agency</a:t>
                      </a:r>
                    </a:p>
                  </a:txBody>
                  <a:tcPr/>
                </a:tc>
                <a:tc>
                  <a:txBody>
                    <a:bodyPr/>
                    <a:lstStyle/>
                    <a:p>
                      <a:r>
                        <a:rPr lang="en-US" sz="1600" dirty="0" smtClean="0"/>
                        <a:t>76%</a:t>
                      </a:r>
                      <a:endParaRPr lang="en-US" sz="1600" dirty="0"/>
                    </a:p>
                  </a:txBody>
                  <a:tcPr/>
                </a:tc>
                <a:extLst>
                  <a:ext uri="{0D108BD9-81ED-4DB2-BD59-A6C34878D82A}">
                    <a16:rowId xmlns:a16="http://schemas.microsoft.com/office/drawing/2014/main" val="1906645986"/>
                  </a:ext>
                </a:extLst>
              </a:tr>
              <a:tr h="312342">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Private Sector</a:t>
                      </a:r>
                    </a:p>
                  </a:txBody>
                  <a:tcPr/>
                </a:tc>
                <a:tc>
                  <a:txBody>
                    <a:bodyPr/>
                    <a:lstStyle/>
                    <a:p>
                      <a:r>
                        <a:rPr lang="en-US" sz="1600" dirty="0" smtClean="0"/>
                        <a:t>14%</a:t>
                      </a:r>
                      <a:endParaRPr lang="en-US" sz="1600" dirty="0"/>
                    </a:p>
                  </a:txBody>
                  <a:tcPr/>
                </a:tc>
                <a:extLst>
                  <a:ext uri="{0D108BD9-81ED-4DB2-BD59-A6C34878D82A}">
                    <a16:rowId xmlns:a16="http://schemas.microsoft.com/office/drawing/2014/main" val="467298467"/>
                  </a:ext>
                </a:extLst>
              </a:tr>
              <a:tr h="33065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Federal Agency</a:t>
                      </a:r>
                    </a:p>
                  </a:txBody>
                  <a:tcPr/>
                </a:tc>
                <a:tc>
                  <a:txBody>
                    <a:bodyPr/>
                    <a:lstStyle/>
                    <a:p>
                      <a:r>
                        <a:rPr lang="en-US" sz="1600" dirty="0" smtClean="0"/>
                        <a:t>6%</a:t>
                      </a:r>
                      <a:endParaRPr lang="en-US" sz="1600" dirty="0"/>
                    </a:p>
                  </a:txBody>
                  <a:tcPr/>
                </a:tc>
                <a:extLst>
                  <a:ext uri="{0D108BD9-81ED-4DB2-BD59-A6C34878D82A}">
                    <a16:rowId xmlns:a16="http://schemas.microsoft.com/office/drawing/2014/main" val="116594764"/>
                  </a:ext>
                </a:extLst>
              </a:tr>
              <a:tr h="330651">
                <a:tc>
                  <a:txBody>
                    <a:bodyPr/>
                    <a:lstStyle/>
                    <a:p>
                      <a:r>
                        <a:rPr lang="en-US" sz="1600" dirty="0" smtClean="0"/>
                        <a:t>County Agency</a:t>
                      </a:r>
                      <a:endParaRPr lang="en-US" sz="1600" dirty="0"/>
                    </a:p>
                  </a:txBody>
                  <a:tcPr/>
                </a:tc>
                <a:tc>
                  <a:txBody>
                    <a:bodyPr/>
                    <a:lstStyle/>
                    <a:p>
                      <a:r>
                        <a:rPr lang="en-US" sz="1600" dirty="0" smtClean="0"/>
                        <a:t>4%</a:t>
                      </a:r>
                      <a:endParaRPr lang="en-US" sz="1600" dirty="0"/>
                    </a:p>
                  </a:txBody>
                  <a:tcPr/>
                </a:tc>
                <a:extLst>
                  <a:ext uri="{0D108BD9-81ED-4DB2-BD59-A6C34878D82A}">
                    <a16:rowId xmlns:a16="http://schemas.microsoft.com/office/drawing/2014/main" val="955266016"/>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Academic</a:t>
                      </a:r>
                    </a:p>
                  </a:txBody>
                  <a:tcPr/>
                </a:tc>
                <a:tc>
                  <a:txBody>
                    <a:bodyPr/>
                    <a:lstStyle/>
                    <a:p>
                      <a:r>
                        <a:rPr lang="en-US" sz="1600" dirty="0" smtClean="0"/>
                        <a:t>2%</a:t>
                      </a:r>
                      <a:endParaRPr lang="en-US" sz="1600" dirty="0"/>
                    </a:p>
                  </a:txBody>
                  <a:tcPr/>
                </a:tc>
                <a:extLst>
                  <a:ext uri="{0D108BD9-81ED-4DB2-BD59-A6C34878D82A}">
                    <a16:rowId xmlns:a16="http://schemas.microsoft.com/office/drawing/2014/main" val="2778339458"/>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City Agency</a:t>
                      </a:r>
                    </a:p>
                  </a:txBody>
                  <a:tcPr/>
                </a:tc>
                <a:tc>
                  <a:txBody>
                    <a:bodyPr/>
                    <a:lstStyle/>
                    <a:p>
                      <a:r>
                        <a:rPr lang="en-US" sz="1600" dirty="0" smtClean="0"/>
                        <a:t>2%</a:t>
                      </a:r>
                      <a:endParaRPr lang="en-US" sz="1600" dirty="0"/>
                    </a:p>
                  </a:txBody>
                  <a:tcPr/>
                </a:tc>
                <a:extLst>
                  <a:ext uri="{0D108BD9-81ED-4DB2-BD59-A6C34878D82A}">
                    <a16:rowId xmlns:a16="http://schemas.microsoft.com/office/drawing/2014/main" val="3278890153"/>
                  </a:ext>
                </a:extLst>
              </a:tr>
              <a:tr h="484373">
                <a:tc>
                  <a:txBody>
                    <a:bodyPr/>
                    <a:lstStyle/>
                    <a:p>
                      <a:r>
                        <a:rPr lang="en-US" sz="1600" dirty="0" smtClean="0"/>
                        <a:t>Professional Society</a:t>
                      </a:r>
                      <a:endParaRPr lang="en-US" sz="1600" dirty="0"/>
                    </a:p>
                  </a:txBody>
                  <a:tcPr/>
                </a:tc>
                <a:tc>
                  <a:txBody>
                    <a:bodyPr/>
                    <a:lstStyle/>
                    <a:p>
                      <a:r>
                        <a:rPr lang="en-US" sz="1600" dirty="0" smtClean="0"/>
                        <a:t>0.5%</a:t>
                      </a:r>
                      <a:endParaRPr lang="en-US" sz="1600" dirty="0"/>
                    </a:p>
                  </a:txBody>
                  <a:tcPr/>
                </a:tc>
                <a:extLst>
                  <a:ext uri="{0D108BD9-81ED-4DB2-BD59-A6C34878D82A}">
                    <a16:rowId xmlns:a16="http://schemas.microsoft.com/office/drawing/2014/main" val="1769867211"/>
                  </a:ext>
                </a:extLst>
              </a:tr>
              <a:tr h="269096">
                <a:tc>
                  <a:txBody>
                    <a:bodyPr/>
                    <a:lstStyle/>
                    <a:p>
                      <a:r>
                        <a:rPr lang="en-US" sz="1600" dirty="0" smtClean="0"/>
                        <a:t>Utility</a:t>
                      </a:r>
                      <a:endParaRPr lang="en-US" sz="1600" dirty="0"/>
                    </a:p>
                  </a:txBody>
                  <a:tcPr/>
                </a:tc>
                <a:tc>
                  <a:txBody>
                    <a:bodyPr/>
                    <a:lstStyle/>
                    <a:p>
                      <a:r>
                        <a:rPr lang="en-US" sz="1600" dirty="0" smtClean="0"/>
                        <a:t>0.5%</a:t>
                      </a:r>
                      <a:endParaRPr lang="en-US" sz="1600" dirty="0"/>
                    </a:p>
                  </a:txBody>
                  <a:tcPr/>
                </a:tc>
                <a:extLst>
                  <a:ext uri="{0D108BD9-81ED-4DB2-BD59-A6C34878D82A}">
                    <a16:rowId xmlns:a16="http://schemas.microsoft.com/office/drawing/2014/main" val="1664158373"/>
                  </a:ext>
                </a:extLst>
              </a:tr>
            </a:tbl>
          </a:graphicData>
        </a:graphic>
      </p:graphicFrame>
    </p:spTree>
    <p:extLst>
      <p:ext uri="{BB962C8B-B14F-4D97-AF65-F5344CB8AC3E}">
        <p14:creationId xmlns:p14="http://schemas.microsoft.com/office/powerpoint/2010/main" val="3813730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426721"/>
            <a:ext cx="12192000"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OPUS Share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broke </a:t>
            </a:r>
            <a:r>
              <a:rPr kumimoji="0" lang="en-US" sz="4000" b="0" i="0" u="none" strike="noStrike" kern="1200" cap="none" spc="0" normalizeH="0" baseline="0" noProof="0" dirty="0">
                <a:ln>
                  <a:noFill/>
                </a:ln>
                <a:solidFill>
                  <a:prstClr val="black"/>
                </a:solidFill>
                <a:effectLst/>
                <a:uLnTx/>
                <a:uFillTx/>
                <a:latin typeface="Calibri"/>
                <a:ea typeface="+mn-ea"/>
                <a:cs typeface="+mn-cs"/>
              </a:rPr>
              <a:t>records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(almost)</a:t>
            </a:r>
            <a:r>
              <a:rPr kumimoji="0" lang="en-US" sz="4000" b="0" i="0" u="none" strike="noStrike" kern="1200" cap="none" spc="0" normalizeH="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every </a:t>
            </a:r>
            <a:r>
              <a:rPr kumimoji="0" lang="en-US" sz="4000" b="0" i="0" u="none" strike="noStrike" kern="1200" cap="none" spc="0" normalizeH="0" baseline="0" noProof="0" dirty="0">
                <a:ln>
                  <a:noFill/>
                </a:ln>
                <a:solidFill>
                  <a:prstClr val="black"/>
                </a:solidFill>
                <a:effectLst/>
                <a:uLnTx/>
                <a:uFillTx/>
                <a:latin typeface="Calibri"/>
                <a:ea typeface="+mn-ea"/>
                <a:cs typeface="+mn-cs"/>
              </a:rPr>
              <a:t>month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in 2018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4273971" y="1040040"/>
            <a:ext cx="2444387" cy="66678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smtClean="0">
                <a:ln>
                  <a:noFill/>
                </a:ln>
                <a:solidFill>
                  <a:prstClr val="black"/>
                </a:solidFill>
                <a:effectLst/>
                <a:uLnTx/>
                <a:uFillTx/>
                <a:latin typeface="Calibri"/>
                <a:ea typeface="+mn-ea"/>
                <a:cs typeface="+mn-cs"/>
              </a:rPr>
              <a:t>Thank</a:t>
            </a:r>
            <a:r>
              <a:rPr kumimoji="0" lang="en-US" sz="3733" b="0" i="0" u="none" strike="noStrike" kern="1200" cap="none" spc="0" normalizeH="0" noProof="0" dirty="0" smtClean="0">
                <a:ln>
                  <a:noFill/>
                </a:ln>
                <a:solidFill>
                  <a:prstClr val="black"/>
                </a:solidFill>
                <a:effectLst/>
                <a:uLnTx/>
                <a:uFillTx/>
                <a:latin typeface="Calibri"/>
                <a:ea typeface="+mn-ea"/>
                <a:cs typeface="+mn-cs"/>
              </a:rPr>
              <a:t> Y</a:t>
            </a:r>
            <a:r>
              <a:rPr kumimoji="0" lang="en-US" sz="3733" b="0" i="0" u="none" strike="noStrike" kern="1200" cap="none" spc="0" normalizeH="0" baseline="0" noProof="0" dirty="0" smtClean="0">
                <a:ln>
                  <a:noFill/>
                </a:ln>
                <a:solidFill>
                  <a:prstClr val="black"/>
                </a:solidFill>
                <a:effectLst/>
                <a:uLnTx/>
                <a:uFillTx/>
                <a:latin typeface="Calibri"/>
                <a:ea typeface="+mn-ea"/>
                <a:cs typeface="+mn-cs"/>
              </a:rPr>
              <a:t>ou</a:t>
            </a:r>
            <a:r>
              <a:rPr kumimoji="0" lang="en-US" sz="3733"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2050" name="Picture 2" descr="https://lh3.googleusercontent.com/-iNB3hV6LGj4/XHcGuP3KwlI/AAAAAAAAAy8/4rTfIdVpT2sBNqmR8dDuqpnL9sHjSyrkwCL0BGAYYCw/h288/2019-02-2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6" y="1745501"/>
            <a:ext cx="10319658" cy="511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70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798" t="2217" r="1326" b="2064"/>
          <a:stretch/>
        </p:blipFill>
        <p:spPr>
          <a:xfrm>
            <a:off x="1528010" y="0"/>
            <a:ext cx="8982336" cy="6858000"/>
          </a:xfrm>
          <a:prstGeom prst="rect">
            <a:avLst/>
          </a:prstGeom>
        </p:spPr>
      </p:pic>
    </p:spTree>
    <p:extLst>
      <p:ext uri="{BB962C8B-B14F-4D97-AF65-F5344CB8AC3E}">
        <p14:creationId xmlns:p14="http://schemas.microsoft.com/office/powerpoint/2010/main" val="3426691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711" y="671682"/>
            <a:ext cx="10972800" cy="1143000"/>
          </a:xfrm>
        </p:spPr>
        <p:txBody>
          <a:bodyPr>
            <a:normAutofit fontScale="90000"/>
          </a:bodyPr>
          <a:lstStyle/>
          <a:p>
            <a:r>
              <a:rPr lang="en-US" dirty="0" smtClean="0"/>
              <a:t>Next </a:t>
            </a:r>
            <a:r>
              <a:rPr lang="en-US" dirty="0" smtClean="0"/>
              <a:t>Targets for </a:t>
            </a:r>
            <a:r>
              <a:rPr lang="en-US" dirty="0" err="1" smtClean="0"/>
              <a:t>GPSonBM</a:t>
            </a:r>
            <a:r>
              <a:rPr lang="en-US" dirty="0"/>
              <a:t>: </a:t>
            </a:r>
            <a:r>
              <a:rPr lang="en-US" dirty="0" smtClean="0"/>
              <a:t/>
            </a:r>
            <a:br>
              <a:rPr lang="en-US" dirty="0" smtClean="0"/>
            </a:br>
            <a:r>
              <a:rPr lang="en-US" sz="4900" dirty="0" smtClean="0"/>
              <a:t>NCAT and </a:t>
            </a:r>
            <a:r>
              <a:rPr lang="en-US" sz="4900" dirty="0" err="1" smtClean="0"/>
              <a:t>VDatum</a:t>
            </a:r>
            <a:endParaRPr lang="en-US" dirty="0"/>
          </a:p>
        </p:txBody>
      </p:sp>
      <p:sp>
        <p:nvSpPr>
          <p:cNvPr id="3" name="Content Placeholder 2"/>
          <p:cNvSpPr>
            <a:spLocks noGrp="1"/>
          </p:cNvSpPr>
          <p:nvPr>
            <p:ph idx="1"/>
          </p:nvPr>
        </p:nvSpPr>
        <p:spPr>
          <a:xfrm>
            <a:off x="84222" y="2033337"/>
            <a:ext cx="12107778" cy="3732609"/>
          </a:xfrm>
        </p:spPr>
        <p:txBody>
          <a:bodyPr>
            <a:normAutofit/>
          </a:bodyPr>
          <a:lstStyle/>
          <a:p>
            <a:pPr marL="0" indent="0" algn="ctr">
              <a:buNone/>
            </a:pPr>
            <a:r>
              <a:rPr lang="en-US" sz="3200" dirty="0" smtClean="0"/>
              <a:t>The </a:t>
            </a:r>
            <a:r>
              <a:rPr lang="en-US" sz="3200" dirty="0" err="1" smtClean="0"/>
              <a:t>GPSonBM</a:t>
            </a:r>
            <a:r>
              <a:rPr lang="en-US" sz="3200" dirty="0" smtClean="0"/>
              <a:t> program will now shift gears to focus on collecting data to provide local improvements to other national scale NGS products. </a:t>
            </a:r>
            <a:endParaRPr lang="en-US" sz="3200" dirty="0"/>
          </a:p>
        </p:txBody>
      </p:sp>
      <p:pic>
        <p:nvPicPr>
          <p:cNvPr id="4" name="Picture 3"/>
          <p:cNvPicPr>
            <a:picLocks noChangeAspect="1"/>
          </p:cNvPicPr>
          <p:nvPr/>
        </p:nvPicPr>
        <p:blipFill>
          <a:blip r:embed="rId4"/>
          <a:stretch>
            <a:fillRect/>
          </a:stretch>
        </p:blipFill>
        <p:spPr>
          <a:xfrm>
            <a:off x="-61617" y="3248526"/>
            <a:ext cx="5533241" cy="3482764"/>
          </a:xfrm>
          <a:prstGeom prst="rect">
            <a:avLst/>
          </a:prstGeom>
        </p:spPr>
      </p:pic>
      <p:pic>
        <p:nvPicPr>
          <p:cNvPr id="5" name="Picture 4"/>
          <p:cNvPicPr>
            <a:picLocks noChangeAspect="1"/>
          </p:cNvPicPr>
          <p:nvPr/>
        </p:nvPicPr>
        <p:blipFill>
          <a:blip r:embed="rId5"/>
          <a:stretch>
            <a:fillRect/>
          </a:stretch>
        </p:blipFill>
        <p:spPr>
          <a:xfrm>
            <a:off x="5523026" y="3248526"/>
            <a:ext cx="6668974" cy="3482765"/>
          </a:xfrm>
          <a:prstGeom prst="rect">
            <a:avLst/>
          </a:prstGeom>
        </p:spPr>
      </p:pic>
    </p:spTree>
    <p:extLst>
      <p:ext uri="{BB962C8B-B14F-4D97-AF65-F5344CB8AC3E}">
        <p14:creationId xmlns:p14="http://schemas.microsoft.com/office/powerpoint/2010/main" val="588382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1"/>
            <a:ext cx="12192000" cy="774031"/>
          </a:xfrm>
        </p:spPr>
        <p:txBody>
          <a:bodyPr>
            <a:noAutofit/>
          </a:bodyPr>
          <a:lstStyle/>
          <a:p>
            <a:r>
              <a:rPr lang="en-US" sz="4800" dirty="0" err="1" smtClean="0"/>
              <a:t>GPSonBM</a:t>
            </a:r>
            <a:r>
              <a:rPr lang="en-US" sz="4800" dirty="0" smtClean="0"/>
              <a:t> Priority List for Transformation Tools</a:t>
            </a:r>
            <a:endParaRPr lang="en-US" sz="4800" dirty="0"/>
          </a:p>
        </p:txBody>
      </p:sp>
      <p:sp>
        <p:nvSpPr>
          <p:cNvPr id="3" name="Content Placeholder 2"/>
          <p:cNvSpPr>
            <a:spLocks noGrp="1"/>
          </p:cNvSpPr>
          <p:nvPr>
            <p:ph idx="1"/>
          </p:nvPr>
        </p:nvSpPr>
        <p:spPr>
          <a:xfrm>
            <a:off x="-48128" y="1383632"/>
            <a:ext cx="5988675" cy="3959078"/>
          </a:xfrm>
        </p:spPr>
        <p:txBody>
          <a:bodyPr>
            <a:noAutofit/>
          </a:bodyPr>
          <a:lstStyle/>
          <a:p>
            <a:r>
              <a:rPr lang="en-US" sz="2400" dirty="0"/>
              <a:t>10 </a:t>
            </a:r>
            <a:r>
              <a:rPr lang="en-US" sz="2400" dirty="0" smtClean="0"/>
              <a:t>km optimal </a:t>
            </a:r>
            <a:r>
              <a:rPr lang="en-US" sz="2400" dirty="0" smtClean="0"/>
              <a:t>minimum data spacing requires ~90,000 marks by mid-2022</a:t>
            </a:r>
          </a:p>
          <a:p>
            <a:pPr lvl="1"/>
            <a:r>
              <a:rPr lang="en-US" sz="1800" dirty="0" smtClean="0"/>
              <a:t>(was 30 km / 5,900 for GEOID18)</a:t>
            </a:r>
            <a:endParaRPr lang="en-US" sz="3600" dirty="0" smtClean="0"/>
          </a:p>
          <a:p>
            <a:r>
              <a:rPr lang="en-US" sz="2400" dirty="0" smtClean="0"/>
              <a:t>Grid cells will be 2 km. W</a:t>
            </a:r>
            <a:r>
              <a:rPr lang="en-US" sz="2400" i="1" dirty="0" smtClean="0"/>
              <a:t>here </a:t>
            </a:r>
            <a:r>
              <a:rPr lang="en-US" sz="2400" i="1" dirty="0"/>
              <a:t>local data </a:t>
            </a:r>
            <a:r>
              <a:rPr lang="en-US" sz="2400" i="1" dirty="0" smtClean="0"/>
              <a:t>exists, </a:t>
            </a:r>
            <a:r>
              <a:rPr lang="en-US" sz="2400" dirty="0" smtClean="0"/>
              <a:t>this will capture geographical nuances in transformation relationships</a:t>
            </a:r>
            <a:endParaRPr lang="en-US" sz="2400" i="1" dirty="0" smtClean="0"/>
          </a:p>
          <a:p>
            <a:r>
              <a:rPr lang="en-US" sz="2400" dirty="0" smtClean="0"/>
              <a:t>Automatic updates as new data comes in  </a:t>
            </a:r>
          </a:p>
          <a:p>
            <a:pPr lvl="1"/>
            <a:r>
              <a:rPr lang="en-US" sz="2000" dirty="0" smtClean="0"/>
              <a:t>New OPUS Share data: </a:t>
            </a:r>
            <a:r>
              <a:rPr lang="en-US" sz="2000" u="sng" dirty="0" smtClean="0"/>
              <a:t>weekly</a:t>
            </a:r>
          </a:p>
          <a:p>
            <a:pPr lvl="1"/>
            <a:r>
              <a:rPr lang="en-US" sz="2000" dirty="0"/>
              <a:t>M</a:t>
            </a:r>
            <a:r>
              <a:rPr lang="en-US" sz="2000" dirty="0" smtClean="0"/>
              <a:t>ark Recoveries &amp; </a:t>
            </a:r>
            <a:r>
              <a:rPr lang="en-US" sz="2000" dirty="0" err="1" smtClean="0"/>
              <a:t>Bluebooked</a:t>
            </a:r>
            <a:r>
              <a:rPr lang="en-US" sz="2000" dirty="0" smtClean="0"/>
              <a:t> data: </a:t>
            </a:r>
            <a:r>
              <a:rPr lang="en-US" sz="2000" u="sng" dirty="0" smtClean="0"/>
              <a:t>monthly</a:t>
            </a:r>
          </a:p>
          <a:p>
            <a:endParaRPr lang="en-US" sz="2400" dirty="0" smtClean="0"/>
          </a:p>
        </p:txBody>
      </p:sp>
      <p:pic>
        <p:nvPicPr>
          <p:cNvPr id="4" name="Picture 3"/>
          <p:cNvPicPr>
            <a:picLocks noChangeAspect="1"/>
          </p:cNvPicPr>
          <p:nvPr/>
        </p:nvPicPr>
        <p:blipFill>
          <a:blip r:embed="rId4"/>
          <a:stretch>
            <a:fillRect/>
          </a:stretch>
        </p:blipFill>
        <p:spPr>
          <a:xfrm>
            <a:off x="5773237" y="1632857"/>
            <a:ext cx="6418763" cy="3567656"/>
          </a:xfrm>
          <a:prstGeom prst="rect">
            <a:avLst/>
          </a:prstGeom>
        </p:spPr>
      </p:pic>
      <p:pic>
        <p:nvPicPr>
          <p:cNvPr id="5" name="Picture 4"/>
          <p:cNvPicPr>
            <a:picLocks noChangeAspect="1"/>
          </p:cNvPicPr>
          <p:nvPr/>
        </p:nvPicPr>
        <p:blipFill>
          <a:blip r:embed="rId5"/>
          <a:stretch>
            <a:fillRect/>
          </a:stretch>
        </p:blipFill>
        <p:spPr>
          <a:xfrm>
            <a:off x="5773237" y="4004656"/>
            <a:ext cx="1653096" cy="1195857"/>
          </a:xfrm>
          <a:prstGeom prst="rect">
            <a:avLst/>
          </a:prstGeom>
        </p:spPr>
      </p:pic>
      <p:sp>
        <p:nvSpPr>
          <p:cNvPr id="6" name="Content Placeholder 2"/>
          <p:cNvSpPr txBox="1">
            <a:spLocks/>
          </p:cNvSpPr>
          <p:nvPr/>
        </p:nvSpPr>
        <p:spPr>
          <a:xfrm>
            <a:off x="195943" y="5342709"/>
            <a:ext cx="11730445" cy="142385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2800" dirty="0" smtClean="0"/>
              <a:t>Priority map shows where data is needed for minimum coverage as well as where densification can take place to “buy up” the quality of the transformation. Prioritization algorithm picks the best marks in each area.</a:t>
            </a:r>
            <a:endParaRPr lang="en-US" sz="2800" dirty="0"/>
          </a:p>
        </p:txBody>
      </p:sp>
    </p:spTree>
    <p:extLst>
      <p:ext uri="{BB962C8B-B14F-4D97-AF65-F5344CB8AC3E}">
        <p14:creationId xmlns:p14="http://schemas.microsoft.com/office/powerpoint/2010/main" val="470879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800" dirty="0" smtClean="0"/>
              <a:t>Further Benefits </a:t>
            </a:r>
            <a:r>
              <a:rPr lang="en-US" sz="4800" dirty="0" smtClean="0"/>
              <a:t>of </a:t>
            </a:r>
            <a:r>
              <a:rPr lang="en-US" sz="4800" dirty="0" smtClean="0"/>
              <a:t>Sharing </a:t>
            </a:r>
            <a:r>
              <a:rPr lang="en-US" sz="4800" dirty="0" err="1" smtClean="0"/>
              <a:t>GPSonBM</a:t>
            </a:r>
            <a:r>
              <a:rPr lang="en-US" sz="4800" dirty="0" smtClean="0"/>
              <a:t> Data Beyond NCAT &amp; </a:t>
            </a:r>
            <a:r>
              <a:rPr lang="en-US" sz="4800" dirty="0" err="1" smtClean="0"/>
              <a:t>VDatum</a:t>
            </a:r>
            <a:endParaRPr lang="en-US" sz="4800" dirty="0"/>
          </a:p>
        </p:txBody>
      </p:sp>
      <p:sp>
        <p:nvSpPr>
          <p:cNvPr id="3" name="Content Placeholder 2"/>
          <p:cNvSpPr>
            <a:spLocks noGrp="1"/>
          </p:cNvSpPr>
          <p:nvPr>
            <p:ph idx="1"/>
          </p:nvPr>
        </p:nvSpPr>
        <p:spPr>
          <a:xfrm>
            <a:off x="609600" y="2182092"/>
            <a:ext cx="10972800" cy="4525963"/>
          </a:xfrm>
        </p:spPr>
        <p:txBody>
          <a:bodyPr>
            <a:normAutofit fontScale="92500" lnSpcReduction="10000"/>
          </a:bodyPr>
          <a:lstStyle/>
          <a:p>
            <a:pPr fontAlgn="base"/>
            <a:r>
              <a:rPr lang="en-US" b="1" dirty="0" smtClean="0"/>
              <a:t>Automatic </a:t>
            </a:r>
            <a:r>
              <a:rPr lang="en-US" b="1" dirty="0"/>
              <a:t>Reprocessing in 2022</a:t>
            </a:r>
            <a:endParaRPr lang="en-US" dirty="0"/>
          </a:p>
          <a:p>
            <a:pPr fontAlgn="base"/>
            <a:r>
              <a:rPr lang="en-US" b="1" dirty="0"/>
              <a:t>Update Passive Control </a:t>
            </a:r>
            <a:r>
              <a:rPr lang="en-US" b="1" dirty="0" smtClean="0"/>
              <a:t>Status</a:t>
            </a:r>
            <a:endParaRPr lang="en-US" dirty="0"/>
          </a:p>
          <a:p>
            <a:pPr fontAlgn="base"/>
            <a:r>
              <a:rPr lang="en-US" b="1" dirty="0"/>
              <a:t>Validate Static Gravimetric Geoid</a:t>
            </a:r>
          </a:p>
          <a:p>
            <a:pPr fontAlgn="base"/>
            <a:r>
              <a:rPr lang="en-US" b="1" dirty="0" smtClean="0">
                <a:solidFill>
                  <a:schemeClr val="tx1">
                    <a:lumMod val="50000"/>
                    <a:lumOff val="50000"/>
                  </a:schemeClr>
                </a:solidFill>
              </a:rPr>
              <a:t>Identify </a:t>
            </a:r>
            <a:r>
              <a:rPr lang="en-US" b="1" dirty="0">
                <a:solidFill>
                  <a:schemeClr val="tx1">
                    <a:lumMod val="50000"/>
                    <a:lumOff val="50000"/>
                  </a:schemeClr>
                </a:solidFill>
              </a:rPr>
              <a:t>marks suspected of </a:t>
            </a:r>
            <a:r>
              <a:rPr lang="en-US" b="1" dirty="0" smtClean="0">
                <a:solidFill>
                  <a:schemeClr val="tx1">
                    <a:lumMod val="50000"/>
                    <a:lumOff val="50000"/>
                  </a:schemeClr>
                </a:solidFill>
              </a:rPr>
              <a:t>movement</a:t>
            </a:r>
          </a:p>
          <a:p>
            <a:pPr fontAlgn="base"/>
            <a:r>
              <a:rPr lang="en-US" b="1" dirty="0" smtClean="0">
                <a:solidFill>
                  <a:schemeClr val="tx1">
                    <a:lumMod val="50000"/>
                    <a:lumOff val="50000"/>
                  </a:schemeClr>
                </a:solidFill>
              </a:rPr>
              <a:t>Establish </a:t>
            </a:r>
            <a:r>
              <a:rPr lang="en-US" b="1" dirty="0">
                <a:solidFill>
                  <a:schemeClr val="tx1">
                    <a:lumMod val="50000"/>
                    <a:lumOff val="50000"/>
                  </a:schemeClr>
                </a:solidFill>
              </a:rPr>
              <a:t>RTN Check </a:t>
            </a:r>
            <a:r>
              <a:rPr lang="en-US" b="1" dirty="0" smtClean="0">
                <a:solidFill>
                  <a:schemeClr val="tx1">
                    <a:lumMod val="50000"/>
                    <a:lumOff val="50000"/>
                  </a:schemeClr>
                </a:solidFill>
              </a:rPr>
              <a:t>Stations</a:t>
            </a:r>
            <a:endParaRPr lang="en-US" dirty="0" smtClean="0">
              <a:solidFill>
                <a:schemeClr val="tx1">
                  <a:lumMod val="50000"/>
                  <a:lumOff val="50000"/>
                </a:schemeClr>
              </a:solidFill>
            </a:endParaRPr>
          </a:p>
          <a:p>
            <a:pPr fontAlgn="base"/>
            <a:r>
              <a:rPr lang="en-US" b="1" dirty="0" smtClean="0">
                <a:solidFill>
                  <a:schemeClr val="tx1">
                    <a:lumMod val="50000"/>
                    <a:lumOff val="50000"/>
                  </a:schemeClr>
                </a:solidFill>
              </a:rPr>
              <a:t>Test </a:t>
            </a:r>
            <a:r>
              <a:rPr lang="en-US" b="1" dirty="0">
                <a:solidFill>
                  <a:schemeClr val="tx1">
                    <a:lumMod val="50000"/>
                    <a:lumOff val="50000"/>
                  </a:schemeClr>
                </a:solidFill>
              </a:rPr>
              <a:t>and Evaluate Intra-frame Velocity Model (</a:t>
            </a:r>
            <a:r>
              <a:rPr lang="en-US" b="1" dirty="0" smtClean="0">
                <a:solidFill>
                  <a:schemeClr val="tx1">
                    <a:lumMod val="50000"/>
                    <a:lumOff val="50000"/>
                  </a:schemeClr>
                </a:solidFill>
              </a:rPr>
              <a:t>IFVM)</a:t>
            </a:r>
          </a:p>
          <a:p>
            <a:pPr fontAlgn="base"/>
            <a:endParaRPr lang="en-US" b="1" dirty="0"/>
          </a:p>
          <a:p>
            <a:endParaRPr lang="en-US" dirty="0"/>
          </a:p>
        </p:txBody>
      </p:sp>
    </p:spTree>
    <p:extLst>
      <p:ext uri="{BB962C8B-B14F-4D97-AF65-F5344CB8AC3E}">
        <p14:creationId xmlns:p14="http://schemas.microsoft.com/office/powerpoint/2010/main" val="2114898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1568</Words>
  <Application>Microsoft Office PowerPoint</Application>
  <PresentationFormat>Widescreen</PresentationFormat>
  <Paragraphs>173</Paragraphs>
  <Slides>18</Slides>
  <Notes>12</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ＭＳ Ｐゴシック</vt:lpstr>
      <vt:lpstr>ＭＳ Ｐゴシック</vt:lpstr>
      <vt:lpstr>Arial</vt:lpstr>
      <vt:lpstr>Bradley Hand ITC</vt:lpstr>
      <vt:lpstr>Calibri</vt:lpstr>
      <vt:lpstr>Helvetica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Next Targets for GPSonBM:  NCAT and VDatum</vt:lpstr>
      <vt:lpstr>GPSonBM Priority List for Transformation Tools</vt:lpstr>
      <vt:lpstr>Further Benefits of Sharing GPSonBM Data Beyond NCAT &amp; VDatum</vt:lpstr>
      <vt:lpstr>PowerPoint Presentation</vt:lpstr>
      <vt:lpstr>PowerPoint Presentation</vt:lpstr>
      <vt:lpstr>PowerPoint Presentation</vt:lpstr>
      <vt:lpstr>PowerPoint Presentation</vt:lpstr>
      <vt:lpstr>PowerPoint Presentation</vt:lpstr>
      <vt:lpstr>Call to Action: Ramp It Up Thru 2022</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Galen Scott</cp:lastModifiedBy>
  <cp:revision>111</cp:revision>
  <dcterms:created xsi:type="dcterms:W3CDTF">2018-08-06T13:27:19Z</dcterms:created>
  <dcterms:modified xsi:type="dcterms:W3CDTF">2019-05-03T20:31:24Z</dcterms:modified>
</cp:coreProperties>
</file>