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568" r:id="rId1"/>
    <p:sldMasterId id="2147487879" r:id="rId2"/>
    <p:sldMasterId id="2147487891" r:id="rId3"/>
  </p:sldMasterIdLst>
  <p:notesMasterIdLst>
    <p:notesMasterId r:id="rId21"/>
  </p:notesMasterIdLst>
  <p:handoutMasterIdLst>
    <p:handoutMasterId r:id="rId22"/>
  </p:handoutMasterIdLst>
  <p:sldIdLst>
    <p:sldId id="362" r:id="rId4"/>
    <p:sldId id="1147" r:id="rId5"/>
    <p:sldId id="1148" r:id="rId6"/>
    <p:sldId id="1149" r:id="rId7"/>
    <p:sldId id="1150" r:id="rId8"/>
    <p:sldId id="1242" r:id="rId9"/>
    <p:sldId id="1154" r:id="rId10"/>
    <p:sldId id="1155" r:id="rId11"/>
    <p:sldId id="1156" r:id="rId12"/>
    <p:sldId id="1243" r:id="rId13"/>
    <p:sldId id="1244" r:id="rId14"/>
    <p:sldId id="1245" r:id="rId15"/>
    <p:sldId id="1248" r:id="rId16"/>
    <p:sldId id="1153" r:id="rId17"/>
    <p:sldId id="1250" r:id="rId18"/>
    <p:sldId id="1240" r:id="rId19"/>
    <p:sldId id="1249" r:id="rId2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F8A628-72DE-4096-A056-B4556D9A6753}">
          <p14:sldIdLst>
            <p14:sldId id="362"/>
            <p14:sldId id="1147"/>
            <p14:sldId id="1148"/>
            <p14:sldId id="1149"/>
            <p14:sldId id="1150"/>
            <p14:sldId id="1242"/>
            <p14:sldId id="1154"/>
            <p14:sldId id="1155"/>
            <p14:sldId id="1156"/>
            <p14:sldId id="1243"/>
            <p14:sldId id="1244"/>
            <p14:sldId id="1245"/>
            <p14:sldId id="1248"/>
            <p14:sldId id="1153"/>
            <p14:sldId id="1250"/>
            <p14:sldId id="1240"/>
            <p14:sldId id="12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orient="horz" pos="1892" userDrawn="1">
          <p15:clr>
            <a:srgbClr val="A4A3A4"/>
          </p15:clr>
        </p15:guide>
        <p15:guide id="3" orient="horz" pos="2304" userDrawn="1">
          <p15:clr>
            <a:srgbClr val="A4A3A4"/>
          </p15:clr>
        </p15:guide>
        <p15:guide id="4" orient="horz" pos="1709" userDrawn="1">
          <p15:clr>
            <a:srgbClr val="A4A3A4"/>
          </p15:clr>
        </p15:guide>
        <p15:guide id="5" orient="horz" pos="3157" userDrawn="1">
          <p15:clr>
            <a:srgbClr val="A4A3A4"/>
          </p15:clr>
        </p15:guide>
        <p15:guide id="6" orient="horz" pos="4170" userDrawn="1">
          <p15:clr>
            <a:srgbClr val="A4A3A4"/>
          </p15:clr>
        </p15:guide>
        <p15:guide id="7" orient="horz" pos="2886" userDrawn="1">
          <p15:clr>
            <a:srgbClr val="A4A3A4"/>
          </p15:clr>
        </p15:guide>
        <p15:guide id="8" pos="708" userDrawn="1">
          <p15:clr>
            <a:srgbClr val="A4A3A4"/>
          </p15:clr>
        </p15:guide>
        <p15:guide id="9" pos="4464" userDrawn="1">
          <p15:clr>
            <a:srgbClr val="A4A3A4"/>
          </p15:clr>
        </p15:guide>
        <p15:guide id="10" pos="2635" userDrawn="1">
          <p15:clr>
            <a:srgbClr val="A4A3A4"/>
          </p15:clr>
        </p15:guide>
        <p15:guide id="11" pos="556" userDrawn="1">
          <p15:clr>
            <a:srgbClr val="A4A3A4"/>
          </p15:clr>
        </p15:guide>
        <p15:guide id="12" pos="6627" userDrawn="1">
          <p15:clr>
            <a:srgbClr val="A4A3A4"/>
          </p15:clr>
        </p15:guide>
        <p15:guide id="13" pos="1719" userDrawn="1">
          <p15:clr>
            <a:srgbClr val="A4A3A4"/>
          </p15:clr>
        </p15:guide>
        <p15:guide id="14" pos="71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u Smith" initials="DS" lastIdx="1" clrIdx="0">
    <p:extLst>
      <p:ext uri="{19B8F6BF-5375-455C-9EA6-DF929625EA0E}">
        <p15:presenceInfo xmlns:p15="http://schemas.microsoft.com/office/powerpoint/2012/main" userId="Dru Sm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  <a:srgbClr val="C00000"/>
    <a:srgbClr val="0099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4" autoAdjust="0"/>
    <p:restoredTop sz="93164" autoAdjust="0"/>
  </p:normalViewPr>
  <p:slideViewPr>
    <p:cSldViewPr snapToGrid="0">
      <p:cViewPr varScale="1">
        <p:scale>
          <a:sx n="62" d="100"/>
          <a:sy n="62" d="100"/>
        </p:scale>
        <p:origin x="580" y="56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708"/>
        <p:guide pos="4464"/>
        <p:guide pos="2635"/>
        <p:guide pos="556"/>
        <p:guide pos="6627"/>
        <p:guide pos="1719"/>
        <p:guide pos="7172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4/15/2019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4/15/2019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82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WGS-84 iterated closer to ITRF – both are now  2+</a:t>
            </a:r>
            <a:r>
              <a:rPr lang="en-US" baseline="0" dirty="0" smtClean="0"/>
              <a:t> meters from NAD 83</a:t>
            </a:r>
          </a:p>
          <a:p>
            <a:r>
              <a:rPr lang="en-US" baseline="0" dirty="0" smtClean="0"/>
              <a:t>Fixing this will remove ambiguities in positioning dependent on reference frame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NAD 83 is static while the Earth is </a:t>
            </a:r>
            <a:r>
              <a:rPr lang="en-US" i="1" baseline="0" dirty="0" smtClean="0"/>
              <a:t>not</a:t>
            </a:r>
          </a:p>
          <a:p>
            <a:r>
              <a:rPr lang="en-US" dirty="0" smtClean="0"/>
              <a:t>All plates are moving</a:t>
            </a:r>
            <a:r>
              <a:rPr lang="en-US" baseline="0" dirty="0" smtClean="0"/>
              <a:t> w.r.t. the frame and each other.</a:t>
            </a:r>
          </a:p>
          <a:p>
            <a:r>
              <a:rPr lang="en-US" baseline="0" dirty="0" smtClean="0"/>
              <a:t>Image also on </a:t>
            </a:r>
            <a:r>
              <a:rPr lang="en-US" baseline="0" dirty="0" err="1" smtClean="0"/>
              <a:t>ly</a:t>
            </a:r>
            <a:r>
              <a:rPr lang="en-US" baseline="0" dirty="0" smtClean="0"/>
              <a:t> shows the </a:t>
            </a:r>
            <a:r>
              <a:rPr lang="en-US" i="1" baseline="0" dirty="0" smtClean="0"/>
              <a:t>horizontal</a:t>
            </a:r>
            <a:r>
              <a:rPr lang="en-US" baseline="0" dirty="0" smtClean="0"/>
              <a:t> motion and doesn’t capture any </a:t>
            </a:r>
            <a:r>
              <a:rPr lang="en-US" i="1" baseline="0" dirty="0" smtClean="0"/>
              <a:t>vertical</a:t>
            </a:r>
            <a:r>
              <a:rPr lang="en-US" baseline="0" dirty="0" smtClean="0"/>
              <a:t> motion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13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ITRF2014 as of now …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7280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24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velocities were arrived at by taking IGS08 velocities and removing the 3 parameter Euler Pole</a:t>
            </a:r>
            <a:r>
              <a:rPr lang="en-US" baseline="0" dirty="0" smtClean="0"/>
              <a:t> rotation of the North American plate as currently known (ITRF08 plate motion model).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residual velocities will then be modeled into the IFVM for NATRF2022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4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0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May 6, 2019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2019 Geospatial Summit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May 6, 2019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2019 Geospatial Summit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May 6, 2019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2019 Geospatial Summit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79600" y="2292496"/>
            <a:ext cx="8331200" cy="272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NSRS Modernization Overview:</a:t>
            </a:r>
          </a:p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Blueprint Part 1: Geometric Coordinates</a:t>
            </a:r>
          </a:p>
          <a:p>
            <a:pPr algn="ctr">
              <a:defRPr/>
            </a:pPr>
            <a:endParaRPr lang="en-US" b="1" i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Dan Roman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Chief Geodesist</a:t>
            </a: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Velocities – IGS08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2153098"/>
            <a:ext cx="5384800" cy="2397639"/>
          </a:xfrm>
        </p:spPr>
        <p:txBody>
          <a:bodyPr/>
          <a:lstStyle/>
          <a:p>
            <a:r>
              <a:rPr lang="en-US" sz="2400" dirty="0" smtClean="0"/>
              <a:t>Looking at West Coast more closely</a:t>
            </a:r>
          </a:p>
          <a:p>
            <a:endParaRPr lang="en-US" sz="2400" dirty="0" smtClean="0"/>
          </a:p>
          <a:p>
            <a:r>
              <a:rPr lang="en-US" sz="2400" dirty="0" smtClean="0"/>
              <a:t>Vectors in absolute frame vary</a:t>
            </a:r>
          </a:p>
          <a:p>
            <a:endParaRPr lang="en-US" sz="2400" dirty="0"/>
          </a:p>
          <a:p>
            <a:r>
              <a:rPr lang="en-US" sz="2400" dirty="0" smtClean="0"/>
              <a:t>Not consistent with the bulk of NA vectors</a:t>
            </a:r>
          </a:p>
          <a:p>
            <a:endParaRPr lang="en-US" sz="2400" dirty="0"/>
          </a:p>
          <a:p>
            <a:r>
              <a:rPr lang="en-US" sz="2400" dirty="0" smtClean="0"/>
              <a:t>Indicates there will be residual vectors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6, 2019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512" y="1028261"/>
            <a:ext cx="3657600" cy="53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96" y="1049914"/>
            <a:ext cx="3657600" cy="5330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Velocities – NATRF2022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62000" y="2195515"/>
            <a:ext cx="5384800" cy="3025071"/>
          </a:xfrm>
        </p:spPr>
        <p:txBody>
          <a:bodyPr/>
          <a:lstStyle/>
          <a:p>
            <a:r>
              <a:rPr lang="en-US" sz="2400" dirty="0" smtClean="0"/>
              <a:t>Same as previous except now w.r.t. a North American Frame</a:t>
            </a:r>
          </a:p>
          <a:p>
            <a:endParaRPr lang="en-US" sz="2400" dirty="0"/>
          </a:p>
          <a:p>
            <a:r>
              <a:rPr lang="en-US" sz="2400" dirty="0" smtClean="0"/>
              <a:t>Some residual velocities in interior</a:t>
            </a:r>
          </a:p>
          <a:p>
            <a:endParaRPr lang="en-US" sz="2400" dirty="0"/>
          </a:p>
          <a:p>
            <a:r>
              <a:rPr lang="en-US" sz="2400" dirty="0" smtClean="0"/>
              <a:t>More significant residual velocities in southern California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6, 2019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2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85" y="1028645"/>
            <a:ext cx="3657600" cy="5330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Velocities </a:t>
            </a:r>
            <a:r>
              <a:rPr lang="en-US" smtClean="0"/>
              <a:t>– PATRF2022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10794" y="2332038"/>
            <a:ext cx="6375991" cy="3324484"/>
          </a:xfrm>
        </p:spPr>
        <p:txBody>
          <a:bodyPr/>
          <a:lstStyle/>
          <a:p>
            <a:r>
              <a:rPr lang="en-US" sz="2400" dirty="0" smtClean="0"/>
              <a:t>Residual velocities now w.r.t. Pacific plate</a:t>
            </a:r>
          </a:p>
          <a:p>
            <a:endParaRPr lang="en-US" sz="2400" dirty="0"/>
          </a:p>
          <a:p>
            <a:r>
              <a:rPr lang="en-US" sz="2400" dirty="0" smtClean="0"/>
              <a:t>More significant residual velocities in interior</a:t>
            </a:r>
          </a:p>
          <a:p>
            <a:endParaRPr lang="en-US" sz="2400" dirty="0"/>
          </a:p>
          <a:p>
            <a:r>
              <a:rPr lang="en-US" sz="2400" dirty="0" smtClean="0"/>
              <a:t>Southern California  has almost none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6, 2019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2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Considerations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09600" y="1077907"/>
            <a:ext cx="5386917" cy="639762"/>
          </a:xfrm>
        </p:spPr>
        <p:txBody>
          <a:bodyPr/>
          <a:lstStyle/>
          <a:p>
            <a:r>
              <a:rPr lang="en-US" sz="2000" dirty="0" smtClean="0"/>
              <a:t>EPP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1717669"/>
            <a:ext cx="5386917" cy="3951288"/>
          </a:xfrm>
        </p:spPr>
        <p:txBody>
          <a:bodyPr/>
          <a:lstStyle/>
          <a:p>
            <a:r>
              <a:rPr lang="en-US" sz="2000" dirty="0"/>
              <a:t>C</a:t>
            </a:r>
            <a:r>
              <a:rPr lang="en-US" sz="2000" dirty="0" smtClean="0"/>
              <a:t>omputation is straight forward</a:t>
            </a:r>
          </a:p>
          <a:p>
            <a:r>
              <a:rPr lang="en-US" sz="2000" dirty="0" smtClean="0"/>
              <a:t>Difficulty is what to include</a:t>
            </a:r>
          </a:p>
          <a:p>
            <a:r>
              <a:rPr lang="en-US" sz="2000" dirty="0" smtClean="0"/>
              <a:t>Modeling from CORS or CORS-like data</a:t>
            </a:r>
          </a:p>
          <a:p>
            <a:r>
              <a:rPr lang="en-US" sz="2000" dirty="0" smtClean="0"/>
              <a:t>Which to include? </a:t>
            </a:r>
          </a:p>
          <a:p>
            <a:pPr lvl="1"/>
            <a:r>
              <a:rPr lang="en-US" sz="1600" dirty="0" smtClean="0"/>
              <a:t>All? </a:t>
            </a:r>
          </a:p>
          <a:p>
            <a:pPr lvl="1"/>
            <a:r>
              <a:rPr lang="en-US" sz="1600" dirty="0" smtClean="0"/>
              <a:t>Selected? </a:t>
            </a:r>
          </a:p>
          <a:p>
            <a:pPr lvl="1"/>
            <a:r>
              <a:rPr lang="en-US" sz="1600" dirty="0" smtClean="0"/>
              <a:t>Exclude western sites (deformation)?</a:t>
            </a:r>
          </a:p>
          <a:p>
            <a:r>
              <a:rPr lang="en-US" sz="2000" dirty="0" smtClean="0"/>
              <a:t>Not restricted to NA determination</a:t>
            </a:r>
          </a:p>
          <a:p>
            <a:pPr lvl="1"/>
            <a:r>
              <a:rPr lang="en-US" sz="1600" dirty="0" smtClean="0"/>
              <a:t>Caribbean has significant deformation</a:t>
            </a:r>
          </a:p>
          <a:p>
            <a:pPr lvl="1"/>
            <a:r>
              <a:rPr lang="en-US" sz="1600" dirty="0" smtClean="0"/>
              <a:t>Pacific has better but fewer sites</a:t>
            </a:r>
          </a:p>
          <a:p>
            <a:pPr lvl="1"/>
            <a:r>
              <a:rPr lang="en-US" sz="1600" dirty="0" smtClean="0"/>
              <a:t>Marianas is very difficult</a:t>
            </a:r>
          </a:p>
          <a:p>
            <a:r>
              <a:rPr lang="en-US" sz="2000" dirty="0" smtClean="0"/>
              <a:t>IAG 1.3c WG focused on EPP determination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93369" y="1077907"/>
            <a:ext cx="5389033" cy="639762"/>
          </a:xfrm>
        </p:spPr>
        <p:txBody>
          <a:bodyPr/>
          <a:lstStyle/>
          <a:p>
            <a:r>
              <a:rPr lang="en-US" sz="2000" dirty="0" smtClean="0"/>
              <a:t>IFVM</a:t>
            </a:r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69027" y="1717669"/>
            <a:ext cx="5835131" cy="4181477"/>
          </a:xfrm>
        </p:spPr>
        <p:txBody>
          <a:bodyPr/>
          <a:lstStyle/>
          <a:p>
            <a:r>
              <a:rPr lang="en-US" sz="2000" dirty="0" smtClean="0"/>
              <a:t>Aim of IFVM is to describe expected motion in between CORS through time</a:t>
            </a:r>
          </a:p>
          <a:p>
            <a:r>
              <a:rPr lang="en-US" sz="2000" dirty="0"/>
              <a:t>While EPP may seek to restrict, IFVM benefits from more </a:t>
            </a:r>
            <a:r>
              <a:rPr lang="en-US" sz="2000" dirty="0" smtClean="0"/>
              <a:t>inclusion: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sz="1600" dirty="0" smtClean="0"/>
              <a:t>NOAA (NGS) CORS Network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sz="1600" dirty="0" smtClean="0"/>
              <a:t>Other CORS Networks, </a:t>
            </a:r>
            <a:r>
              <a:rPr lang="en-US" sz="1600" dirty="0" err="1" smtClean="0"/>
              <a:t>cGNSS</a:t>
            </a:r>
            <a:r>
              <a:rPr lang="en-US" sz="1600" dirty="0" smtClean="0"/>
              <a:t> sites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US" sz="1400" dirty="0" smtClean="0"/>
              <a:t>SIRGAS-CON, APREF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US" sz="1400" dirty="0" smtClean="0"/>
              <a:t>SCGN, other RTN’s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sz="1600" dirty="0" smtClean="0"/>
              <a:t>Geophysical modeling (akin to HTDP)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sz="1600" dirty="0" err="1" smtClean="0"/>
              <a:t>InSAR</a:t>
            </a:r>
            <a:r>
              <a:rPr lang="en-US" sz="1600" dirty="0" smtClean="0"/>
              <a:t> (Sentinel-1, NISAR, etc.)</a:t>
            </a:r>
          </a:p>
          <a:p>
            <a:pPr marL="685800" lvl="1" indent="-342900">
              <a:buFont typeface="+mj-lt"/>
              <a:buAutoNum type="alphaUcPeriod"/>
            </a:pPr>
            <a:r>
              <a:rPr lang="en-US" sz="1600" dirty="0" smtClean="0"/>
              <a:t>All of the above?</a:t>
            </a:r>
          </a:p>
          <a:p>
            <a:pPr marL="385762" indent="-342900"/>
            <a:r>
              <a:rPr lang="en-US" sz="2000" dirty="0" smtClean="0"/>
              <a:t>Horizontal motion after EPP removed</a:t>
            </a:r>
          </a:p>
          <a:p>
            <a:pPr marL="385762" indent="-342900"/>
            <a:r>
              <a:rPr lang="en-US" sz="2000" dirty="0" smtClean="0"/>
              <a:t>All vertical motion</a:t>
            </a:r>
          </a:p>
          <a:p>
            <a:pPr marL="385762" indent="-342900"/>
            <a:r>
              <a:rPr lang="en-US" sz="2000" b="1" dirty="0" smtClean="0"/>
              <a:t>Signal: regional to continental scales</a:t>
            </a:r>
          </a:p>
          <a:p>
            <a:pPr marL="385762" indent="-342900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50990"/>
            <a:ext cx="8229600" cy="857250"/>
          </a:xfrm>
        </p:spPr>
        <p:txBody>
          <a:bodyPr/>
          <a:lstStyle/>
          <a:p>
            <a:r>
              <a:rPr lang="en-US" dirty="0" smtClean="0"/>
              <a:t>Can CORS alone serve as an IFVM?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106" y="1648045"/>
            <a:ext cx="5982592" cy="36487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Eastern CONUS will largely be resolved</a:t>
            </a:r>
          </a:p>
          <a:p>
            <a:endParaRPr lang="en-US" sz="2400" dirty="0"/>
          </a:p>
          <a:p>
            <a:r>
              <a:rPr lang="en-US" sz="2400" dirty="0" smtClean="0"/>
              <a:t>It is “stable” and “monolithic” - only not really</a:t>
            </a:r>
          </a:p>
          <a:p>
            <a:endParaRPr lang="en-US" sz="2400" dirty="0" smtClean="0"/>
          </a:p>
          <a:p>
            <a:r>
              <a:rPr lang="en-US" sz="2400" dirty="0" smtClean="0"/>
              <a:t>Western CONUS has some more significant anomalies</a:t>
            </a:r>
          </a:p>
          <a:p>
            <a:endParaRPr lang="en-US" sz="2400" dirty="0"/>
          </a:p>
          <a:p>
            <a:r>
              <a:rPr lang="en-US" sz="2400" dirty="0" smtClean="0"/>
              <a:t>Significant variability can occur between CORS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60" y="1435393"/>
            <a:ext cx="5622523" cy="4899258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6, 2019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3CB1C-6E9B-46EC-AE82-4CCAD02047A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NAD 83 variants replaced in 2022</a:t>
            </a:r>
          </a:p>
          <a:p>
            <a:r>
              <a:rPr lang="en-US" dirty="0" smtClean="0"/>
              <a:t>Position and motion are measured in absolute frame (ITRF)</a:t>
            </a:r>
          </a:p>
          <a:p>
            <a:r>
              <a:rPr lang="en-US" dirty="0" smtClean="0"/>
              <a:t>EPP will be defined four plates: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North America, Caribbean, Pacific and Mariana</a:t>
            </a:r>
          </a:p>
          <a:p>
            <a:r>
              <a:rPr lang="en-US" dirty="0" smtClean="0"/>
              <a:t>Removing the EPP’s results in the four new TRF’s: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NATRF, CATRF, PATRF, and MATRF, respectively</a:t>
            </a:r>
          </a:p>
          <a:p>
            <a:r>
              <a:rPr lang="en-US" dirty="0" smtClean="0"/>
              <a:t>IFVM for each is the residual horizontal and all vertical motion</a:t>
            </a:r>
          </a:p>
          <a:p>
            <a:r>
              <a:rPr lang="en-US" dirty="0" smtClean="0"/>
              <a:t>ITRF = EPP + IFVM</a:t>
            </a:r>
          </a:p>
          <a:p>
            <a:r>
              <a:rPr lang="en-US" dirty="0" smtClean="0"/>
              <a:t>IFVM will require more detail than the NGS CORS Network</a:t>
            </a:r>
          </a:p>
          <a:p>
            <a:r>
              <a:rPr lang="en-US" dirty="0" smtClean="0"/>
              <a:t>Possibly use other CORS Networks in between, geophysical models, and/or </a:t>
            </a:r>
            <a:r>
              <a:rPr lang="en-US" dirty="0" err="1" smtClean="0"/>
              <a:t>InSAR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D534D-F749-4E34-9E16-A977421D79C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30373" y="4736386"/>
            <a:ext cx="431515" cy="102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730044" y="4734676"/>
            <a:ext cx="431515" cy="102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70813" y="4722692"/>
            <a:ext cx="431515" cy="102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342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634" y="2865902"/>
            <a:ext cx="8229600" cy="857250"/>
          </a:xfrm>
        </p:spPr>
        <p:txBody>
          <a:bodyPr/>
          <a:lstStyle/>
          <a:p>
            <a:r>
              <a:rPr lang="en-US" dirty="0" smtClean="0"/>
              <a:t>Hold questions until the end.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Next up, Blueprint Part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6, 2019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384" y="1600203"/>
            <a:ext cx="5724415" cy="4525963"/>
          </a:xfrm>
        </p:spPr>
        <p:txBody>
          <a:bodyPr/>
          <a:lstStyle/>
          <a:p>
            <a:r>
              <a:rPr lang="en-US" sz="3000" dirty="0"/>
              <a:t>Why replace NAD 83?</a:t>
            </a:r>
          </a:p>
          <a:p>
            <a:endParaRPr lang="en-US" sz="1200" dirty="0"/>
          </a:p>
          <a:p>
            <a:r>
              <a:rPr lang="en-US" sz="3000" dirty="0"/>
              <a:t>What’s being replaced?</a:t>
            </a:r>
          </a:p>
          <a:p>
            <a:endParaRPr lang="en-US" sz="1200" dirty="0"/>
          </a:p>
          <a:p>
            <a:r>
              <a:rPr lang="en-US" sz="3000" dirty="0"/>
              <a:t>Four Terrestrial Reference Frames (TRFs)</a:t>
            </a:r>
          </a:p>
          <a:p>
            <a:endParaRPr lang="en-US" sz="1200" dirty="0"/>
          </a:p>
          <a:p>
            <a:r>
              <a:rPr lang="en-US" sz="3000" dirty="0"/>
              <a:t>Intra-Frame Velocity Model (IFVM)</a:t>
            </a:r>
          </a:p>
          <a:p>
            <a:endParaRPr lang="en-US" sz="1200" dirty="0"/>
          </a:p>
          <a:p>
            <a:r>
              <a:rPr lang="en-US" sz="3000" dirty="0"/>
              <a:t>Summary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6, 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9230" y="936929"/>
            <a:ext cx="4232616" cy="56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8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489114"/>
            <a:ext cx="2886075" cy="3223022"/>
          </a:xfrm>
        </p:spPr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Geocentricity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6, 2019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324726" y="1489114"/>
            <a:ext cx="2886075" cy="322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Dynamism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8" y="1919076"/>
            <a:ext cx="5687767" cy="426582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045200" y="1919076"/>
            <a:ext cx="5163906" cy="4265824"/>
            <a:chOff x="4521200" y="2717800"/>
            <a:chExt cx="4648200" cy="34671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2" t="7681" r="9731" b="4939"/>
            <a:stretch/>
          </p:blipFill>
          <p:spPr>
            <a:xfrm>
              <a:off x="4521200" y="2717800"/>
              <a:ext cx="4648200" cy="34671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645426" y="5955411"/>
              <a:ext cx="11052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err="1"/>
                <a:t>Altamimi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00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NSRS Modernization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6, 2019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583918" y="2394314"/>
            <a:ext cx="2050676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u="sng" kern="0" dirty="0">
                <a:latin typeface="Gill Sans MT" panose="020B0502020104020203" pitchFamily="34" charset="0"/>
              </a:rPr>
              <a:t>The Old:</a:t>
            </a:r>
          </a:p>
          <a:p>
            <a:pPr marL="0" indent="0">
              <a:buNone/>
              <a:defRPr/>
            </a:pPr>
            <a:r>
              <a:rPr lang="en-US" sz="1800" kern="0" dirty="0">
                <a:latin typeface="Gill Sans MT" panose="020B0502020104020203" pitchFamily="34" charset="0"/>
              </a:rPr>
              <a:t>NAD 83(2011)</a:t>
            </a:r>
          </a:p>
          <a:p>
            <a:pPr marL="0" indent="0">
              <a:buNone/>
              <a:defRPr/>
            </a:pPr>
            <a:endParaRPr lang="en-US" sz="18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1800" kern="0" dirty="0">
                <a:latin typeface="Gill Sans MT" panose="020B0502020104020203" pitchFamily="34" charset="0"/>
              </a:rPr>
              <a:t>NAD 83(PA11)</a:t>
            </a:r>
          </a:p>
          <a:p>
            <a:pPr marL="0" indent="0">
              <a:buNone/>
              <a:defRPr/>
            </a:pPr>
            <a:endParaRPr lang="en-US" sz="18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1800" kern="0" dirty="0">
                <a:latin typeface="Gill Sans MT" panose="020B0502020104020203" pitchFamily="34" charset="0"/>
              </a:rPr>
              <a:t>NAD 83(MA11)</a:t>
            </a:r>
          </a:p>
          <a:p>
            <a:pPr lvl="1">
              <a:defRPr/>
            </a:pPr>
            <a:endParaRPr lang="en-US" sz="1800" kern="0" dirty="0"/>
          </a:p>
          <a:p>
            <a:pPr marL="0" indent="0">
              <a:buNone/>
              <a:defRPr/>
            </a:pPr>
            <a:endParaRPr lang="en-US" sz="1800" b="1" kern="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2907587" y="2084386"/>
            <a:ext cx="57601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u="sng" kern="0" dirty="0">
                <a:latin typeface="Gill Sans MT" panose="020B0502020104020203" pitchFamily="34" charset="0"/>
              </a:rPr>
              <a:t>The New:</a:t>
            </a:r>
          </a:p>
          <a:p>
            <a:pPr marL="0" indent="0">
              <a:buNone/>
              <a:defRPr/>
            </a:pPr>
            <a:r>
              <a:rPr lang="en-US" sz="1800" kern="0" dirty="0">
                <a:latin typeface="Gill Sans MT" panose="020B0502020104020203" pitchFamily="34" charset="0"/>
              </a:rPr>
              <a:t>The North American Terrestrial Reference Frame of 2022 </a:t>
            </a:r>
          </a:p>
          <a:p>
            <a:pPr marL="0" indent="0">
              <a:buNone/>
              <a:defRPr/>
            </a:pPr>
            <a:r>
              <a:rPr lang="en-US" sz="1800" kern="0" dirty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None/>
              <a:defRPr/>
            </a:pPr>
            <a:endParaRPr lang="en-US" sz="18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1800" kern="0" dirty="0"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1800" kern="0" dirty="0">
                <a:latin typeface="Gill Sans MT" panose="020B0502020104020203" pitchFamily="34" charset="0"/>
              </a:rPr>
              <a:t>	(CATRF2022)</a:t>
            </a:r>
          </a:p>
          <a:p>
            <a:pPr marL="0" indent="0">
              <a:buNone/>
              <a:defRPr/>
            </a:pPr>
            <a:endParaRPr lang="en-US" sz="18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1800" kern="0" dirty="0">
                <a:latin typeface="Gill Sans MT" panose="020B0502020104020203" pitchFamily="34" charset="0"/>
              </a:rPr>
              <a:t>The Pacific Terrestrial Reference Frame of 2022 </a:t>
            </a:r>
          </a:p>
          <a:p>
            <a:pPr marL="0" indent="0">
              <a:buNone/>
              <a:defRPr/>
            </a:pPr>
            <a:r>
              <a:rPr lang="en-US" sz="1800" kern="0" dirty="0">
                <a:latin typeface="Gill Sans MT" panose="020B0502020104020203" pitchFamily="34" charset="0"/>
              </a:rPr>
              <a:t>	(PATRF2022)</a:t>
            </a:r>
          </a:p>
          <a:p>
            <a:pPr marL="0" indent="0">
              <a:buNone/>
              <a:defRPr/>
            </a:pPr>
            <a:endParaRPr lang="en-US" sz="18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1800" kern="0" dirty="0">
                <a:latin typeface="Gill Sans MT" panose="020B0502020104020203" pitchFamily="34" charset="0"/>
              </a:rPr>
              <a:t>The Mariana Terrestrial Reference Frame of 2022 </a:t>
            </a:r>
          </a:p>
          <a:p>
            <a:pPr marL="0" indent="0">
              <a:buNone/>
              <a:defRPr/>
            </a:pPr>
            <a:r>
              <a:rPr lang="en-US" sz="1800" kern="0" dirty="0">
                <a:latin typeface="Gill Sans MT" panose="020B0502020104020203" pitchFamily="34" charset="0"/>
              </a:rPr>
              <a:t>	(MATRF2022</a:t>
            </a:r>
            <a:r>
              <a:rPr lang="en-US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12777" y="2681555"/>
            <a:ext cx="694810" cy="27978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12775" y="2961340"/>
            <a:ext cx="586208" cy="6858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12775" y="3541375"/>
            <a:ext cx="586208" cy="104248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84693" y="4404075"/>
            <a:ext cx="586208" cy="1203742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15249" y="3513579"/>
            <a:ext cx="1555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Densified</a:t>
            </a:r>
            <a:r>
              <a:rPr lang="en-US" sz="2400" dirty="0" smtClean="0"/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ITRF2014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8537825" y="2717413"/>
            <a:ext cx="1674680" cy="99137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8026400" y="3760342"/>
            <a:ext cx="2083326" cy="113728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592602" y="4126675"/>
            <a:ext cx="2421430" cy="539892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677950" y="4355115"/>
            <a:ext cx="2431774" cy="138128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779810">
            <a:off x="8657475" y="289771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EPP2022 (NA)</a:t>
            </a:r>
          </a:p>
        </p:txBody>
      </p:sp>
      <p:sp>
        <p:nvSpPr>
          <p:cNvPr id="25" name="TextBox 24"/>
          <p:cNvSpPr txBox="1"/>
          <p:nvPr/>
        </p:nvSpPr>
        <p:spPr>
          <a:xfrm rot="257850">
            <a:off x="8120015" y="344120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EPP2022 (CA)</a:t>
            </a:r>
          </a:p>
        </p:txBody>
      </p:sp>
      <p:sp>
        <p:nvSpPr>
          <p:cNvPr id="26" name="TextBox 25"/>
          <p:cNvSpPr txBox="1"/>
          <p:nvPr/>
        </p:nvSpPr>
        <p:spPr>
          <a:xfrm rot="20864555">
            <a:off x="7720779" y="4070785"/>
            <a:ext cx="166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EPP2022 (PA)</a:t>
            </a:r>
          </a:p>
        </p:txBody>
      </p:sp>
      <p:sp>
        <p:nvSpPr>
          <p:cNvPr id="27" name="TextBox 26"/>
          <p:cNvSpPr txBox="1"/>
          <p:nvPr/>
        </p:nvSpPr>
        <p:spPr>
          <a:xfrm rot="19791271">
            <a:off x="7592602" y="486108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EPP2022 (</a:t>
            </a:r>
            <a:r>
              <a:rPr lang="en-US" dirty="0" smtClean="0">
                <a:solidFill>
                  <a:srgbClr val="FF0000"/>
                </a:solidFill>
              </a:rPr>
              <a:t>MA)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67" y="1141925"/>
            <a:ext cx="10894031" cy="4525963"/>
          </a:xfrm>
        </p:spPr>
        <p:txBody>
          <a:bodyPr/>
          <a:lstStyle/>
          <a:p>
            <a:r>
              <a:rPr lang="en-US" dirty="0" smtClean="0"/>
              <a:t>The NSRS in 2022 will contain four </a:t>
            </a:r>
            <a:r>
              <a:rPr lang="en-US" u="sng" dirty="0" smtClean="0"/>
              <a:t>terrestrial reference frames</a:t>
            </a:r>
          </a:p>
          <a:p>
            <a:pPr lvl="1"/>
            <a:r>
              <a:rPr lang="en-US" sz="2000" dirty="0" smtClean="0"/>
              <a:t>Each one related to a densified International Terrestrial Reference Frame (ITRF) by a </a:t>
            </a:r>
            <a:r>
              <a:rPr lang="en-US" sz="2000" dirty="0" smtClean="0">
                <a:solidFill>
                  <a:srgbClr val="FF0000"/>
                </a:solidFill>
              </a:rPr>
              <a:t>plate rotation model </a:t>
            </a:r>
            <a:r>
              <a:rPr lang="en-US" sz="2000" i="1" dirty="0" smtClean="0"/>
              <a:t>only</a:t>
            </a:r>
          </a:p>
          <a:p>
            <a:pPr lvl="2"/>
            <a:r>
              <a:rPr lang="en-US" dirty="0" smtClean="0"/>
              <a:t>Plate rotations determine Euler Pole Parameters (EPP2022) </a:t>
            </a:r>
          </a:p>
          <a:p>
            <a:pPr lvl="2"/>
            <a:r>
              <a:rPr lang="en-US" dirty="0" smtClean="0"/>
              <a:t>EPP will be defined separately for each plate</a:t>
            </a:r>
          </a:p>
          <a:p>
            <a:pPr lvl="2"/>
            <a:r>
              <a:rPr lang="en-US" dirty="0" smtClean="0"/>
              <a:t>This will leave </a:t>
            </a:r>
            <a:r>
              <a:rPr lang="en-US" i="1" dirty="0" smtClean="0">
                <a:solidFill>
                  <a:srgbClr val="FF0000"/>
                </a:solidFill>
              </a:rPr>
              <a:t>residual</a:t>
            </a:r>
            <a:r>
              <a:rPr lang="en-US" dirty="0" smtClean="0"/>
              <a:t> velocities</a:t>
            </a:r>
          </a:p>
          <a:p>
            <a:pPr lvl="2"/>
            <a:r>
              <a:rPr lang="en-US" dirty="0" smtClean="0"/>
              <a:t>EPP will capture significant horizontal motion but not all</a:t>
            </a:r>
          </a:p>
          <a:p>
            <a:pPr lvl="2"/>
            <a:r>
              <a:rPr lang="en-US" dirty="0" smtClean="0"/>
              <a:t>EPP cannot account for any vertical motion (e.g., subsidence)</a:t>
            </a:r>
          </a:p>
          <a:p>
            <a:pPr lvl="1"/>
            <a:r>
              <a:rPr lang="en-US" sz="2000" dirty="0" smtClean="0"/>
              <a:t>NGS will model those residual velocities in an Intra-Frame Velocity Model (IFVM)</a:t>
            </a:r>
          </a:p>
          <a:p>
            <a:pPr lvl="2"/>
            <a:r>
              <a:rPr lang="en-US" dirty="0"/>
              <a:t>This approach will facilitate work over/near plate boundaries</a:t>
            </a:r>
          </a:p>
          <a:p>
            <a:pPr lvl="2"/>
            <a:r>
              <a:rPr lang="en-US" dirty="0" smtClean="0"/>
              <a:t>Linear relationship between ITRF velocities, EPP rotation and IFVM: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ITRF = EPP(NA) + IFVM(NA) = EPP(CA) + IFVM(CA) </a:t>
            </a:r>
          </a:p>
          <a:p>
            <a:pPr marL="685800" lvl="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= EPP(PA) +  IFVM(PA) = EPP(MA) + IFVM(MA)</a:t>
            </a:r>
          </a:p>
          <a:p>
            <a:pPr lvl="2"/>
            <a:r>
              <a:rPr lang="en-US" dirty="0" smtClean="0"/>
              <a:t>The absolute velocity can be described equally by all the above</a:t>
            </a:r>
          </a:p>
          <a:p>
            <a:endParaRPr lang="en-US" sz="1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6, 2019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67572" y="634695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688878" y="4623371"/>
            <a:ext cx="1439118" cy="15937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688878" y="4642094"/>
            <a:ext cx="1469797" cy="18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127996" y="4623371"/>
            <a:ext cx="0" cy="15937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9231814" y="4317926"/>
            <a:ext cx="646331" cy="369332"/>
            <a:chOff x="9231814" y="4883001"/>
            <a:chExt cx="646331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9231814" y="4883001"/>
              <a:ext cx="6463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EPP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9324280" y="4931596"/>
              <a:ext cx="487540" cy="700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 rot="5400000">
            <a:off x="9988026" y="5199219"/>
            <a:ext cx="736099" cy="369332"/>
            <a:chOff x="10192126" y="4757225"/>
            <a:chExt cx="736099" cy="369332"/>
          </a:xfrm>
        </p:grpSpPr>
        <p:sp>
          <p:nvSpPr>
            <p:cNvPr id="15" name="TextBox 14"/>
            <p:cNvSpPr txBox="1"/>
            <p:nvPr/>
          </p:nvSpPr>
          <p:spPr>
            <a:xfrm rot="10800000">
              <a:off x="10192126" y="4757225"/>
              <a:ext cx="736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IFVM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0298809" y="5074570"/>
              <a:ext cx="519879" cy="8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2847274">
            <a:off x="8774132" y="5287611"/>
            <a:ext cx="697627" cy="369332"/>
            <a:chOff x="8435085" y="5256789"/>
            <a:chExt cx="69762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8435085" y="5256789"/>
              <a:ext cx="6976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ITRF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8486455" y="5302704"/>
              <a:ext cx="544529" cy="485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>
            <a:off x="2804897" y="4955434"/>
            <a:ext cx="1081230" cy="3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828780" y="4956595"/>
            <a:ext cx="913986" cy="3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197434" y="4943114"/>
            <a:ext cx="497324" cy="53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81533" y="4972658"/>
            <a:ext cx="1081230" cy="3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929272" y="4973819"/>
            <a:ext cx="913986" cy="3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754534" y="5290719"/>
            <a:ext cx="1081230" cy="3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818177" y="5291880"/>
            <a:ext cx="913986" cy="3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925269" y="5274811"/>
            <a:ext cx="1081230" cy="3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909392" y="5275972"/>
            <a:ext cx="913986" cy="3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5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6,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429035" y="2601391"/>
            <a:ext cx="552322" cy="685799"/>
            <a:chOff x="1121342" y="1414914"/>
            <a:chExt cx="1155032" cy="1434164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1501541" y="1414914"/>
              <a:ext cx="9625" cy="9721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524000" y="2385462"/>
              <a:ext cx="752374" cy="1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1121342" y="2385462"/>
              <a:ext cx="412283" cy="4636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9053373" y="2590131"/>
            <a:ext cx="552322" cy="685799"/>
            <a:chOff x="1121342" y="1414914"/>
            <a:chExt cx="1155032" cy="1434164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1501541" y="1414914"/>
              <a:ext cx="9625" cy="9721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24000" y="2385462"/>
              <a:ext cx="752374" cy="1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1121342" y="2385462"/>
              <a:ext cx="412283" cy="4636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070838" y="2590131"/>
            <a:ext cx="552322" cy="685799"/>
            <a:chOff x="1121342" y="1414914"/>
            <a:chExt cx="1155032" cy="1434164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1501541" y="1414914"/>
              <a:ext cx="9625" cy="9721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24000" y="2385462"/>
              <a:ext cx="752374" cy="16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121342" y="2385462"/>
              <a:ext cx="412283" cy="4636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9032443" y="1162038"/>
            <a:ext cx="557209" cy="685799"/>
            <a:chOff x="7371248" y="706156"/>
            <a:chExt cx="742945" cy="914399"/>
          </a:xfrm>
        </p:grpSpPr>
        <p:sp>
          <p:nvSpPr>
            <p:cNvPr id="58" name="Arc 57"/>
            <p:cNvSpPr/>
            <p:nvPr/>
          </p:nvSpPr>
          <p:spPr>
            <a:xfrm rot="11572551">
              <a:off x="7502988" y="1460828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Arc 56"/>
            <p:cNvSpPr/>
            <p:nvPr/>
          </p:nvSpPr>
          <p:spPr>
            <a:xfrm rot="3677880">
              <a:off x="7789245" y="116810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Arc 53"/>
            <p:cNvSpPr/>
            <p:nvPr/>
          </p:nvSpPr>
          <p:spPr>
            <a:xfrm rot="19861229">
              <a:off x="7371248" y="919410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 rot="20128352">
              <a:off x="7377764" y="706156"/>
              <a:ext cx="736429" cy="914399"/>
              <a:chOff x="1121342" y="1414914"/>
              <a:chExt cx="1155032" cy="1434164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" name="Group 131"/>
          <p:cNvGrpSpPr/>
          <p:nvPr/>
        </p:nvGrpSpPr>
        <p:grpSpPr>
          <a:xfrm>
            <a:off x="9070010" y="1893512"/>
            <a:ext cx="611959" cy="685799"/>
            <a:chOff x="7393429" y="1766248"/>
            <a:chExt cx="815945" cy="914399"/>
          </a:xfrm>
        </p:grpSpPr>
        <p:grpSp>
          <p:nvGrpSpPr>
            <p:cNvPr id="131" name="Group 130"/>
            <p:cNvGrpSpPr/>
            <p:nvPr/>
          </p:nvGrpSpPr>
          <p:grpSpPr>
            <a:xfrm>
              <a:off x="7393429" y="1898757"/>
              <a:ext cx="702510" cy="731334"/>
              <a:chOff x="7393429" y="1898757"/>
              <a:chExt cx="702510" cy="731334"/>
            </a:xfrm>
          </p:grpSpPr>
          <p:sp>
            <p:nvSpPr>
              <p:cNvPr id="70" name="Arc 69"/>
              <p:cNvSpPr/>
              <p:nvPr/>
            </p:nvSpPr>
            <p:spPr>
              <a:xfrm rot="15646121">
                <a:off x="7294893" y="2224569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Arc 70"/>
              <p:cNvSpPr/>
              <p:nvPr/>
            </p:nvSpPr>
            <p:spPr>
              <a:xfrm rot="7751450">
                <a:off x="7673829" y="2379616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Arc 71"/>
              <p:cNvSpPr/>
              <p:nvPr/>
            </p:nvSpPr>
            <p:spPr>
              <a:xfrm rot="2334799">
                <a:off x="7746928" y="1898757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 rot="2601922">
              <a:off x="7472945" y="1766248"/>
              <a:ext cx="736429" cy="914399"/>
              <a:chOff x="1121342" y="1414914"/>
              <a:chExt cx="1155032" cy="1434164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0" name="Group 129"/>
          <p:cNvGrpSpPr/>
          <p:nvPr/>
        </p:nvGrpSpPr>
        <p:grpSpPr>
          <a:xfrm>
            <a:off x="9066729" y="3513392"/>
            <a:ext cx="552322" cy="685799"/>
            <a:chOff x="7411905" y="3894222"/>
            <a:chExt cx="736429" cy="914399"/>
          </a:xfrm>
        </p:grpSpPr>
        <p:sp>
          <p:nvSpPr>
            <p:cNvPr id="78" name="Arc 77"/>
            <p:cNvSpPr/>
            <p:nvPr/>
          </p:nvSpPr>
          <p:spPr>
            <a:xfrm rot="12598319">
              <a:off x="7430372" y="4612259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Arc 78"/>
            <p:cNvSpPr/>
            <p:nvPr/>
          </p:nvSpPr>
          <p:spPr>
            <a:xfrm rot="4703648">
              <a:off x="7790035" y="4416620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Arc 79"/>
            <p:cNvSpPr/>
            <p:nvPr/>
          </p:nvSpPr>
          <p:spPr>
            <a:xfrm rot="20886997">
              <a:off x="7463617" y="4056037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1" name="Group 80"/>
            <p:cNvGrpSpPr/>
            <p:nvPr/>
          </p:nvGrpSpPr>
          <p:grpSpPr>
            <a:xfrm rot="21154120">
              <a:off x="7411905" y="3894222"/>
              <a:ext cx="736429" cy="914399"/>
              <a:chOff x="1121342" y="1414914"/>
              <a:chExt cx="1155032" cy="1434164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/>
          <p:cNvGrpSpPr/>
          <p:nvPr/>
        </p:nvGrpSpPr>
        <p:grpSpPr>
          <a:xfrm>
            <a:off x="9133920" y="4525001"/>
            <a:ext cx="685799" cy="571955"/>
            <a:chOff x="7410197" y="5159828"/>
            <a:chExt cx="914399" cy="762607"/>
          </a:xfrm>
        </p:grpSpPr>
        <p:sp>
          <p:nvSpPr>
            <p:cNvPr id="86" name="Arc 85"/>
            <p:cNvSpPr/>
            <p:nvPr/>
          </p:nvSpPr>
          <p:spPr>
            <a:xfrm rot="16535990">
              <a:off x="7313782" y="5457613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Arc 86"/>
            <p:cNvSpPr/>
            <p:nvPr/>
          </p:nvSpPr>
          <p:spPr>
            <a:xfrm rot="8641319">
              <a:off x="7640406" y="570449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Arc 87"/>
            <p:cNvSpPr/>
            <p:nvPr/>
          </p:nvSpPr>
          <p:spPr>
            <a:xfrm rot="3224668">
              <a:off x="7834155" y="5258364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9" name="Group 88"/>
            <p:cNvGrpSpPr/>
            <p:nvPr/>
          </p:nvGrpSpPr>
          <p:grpSpPr>
            <a:xfrm rot="3491791">
              <a:off x="7499182" y="5097021"/>
              <a:ext cx="736429" cy="914399"/>
              <a:chOff x="1121342" y="1414914"/>
              <a:chExt cx="1155032" cy="1434164"/>
            </a:xfrm>
          </p:grpSpPr>
          <p:cxnSp>
            <p:nvCxnSpPr>
              <p:cNvPr id="90" name="Straight Arrow Connector 89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8" name="Group 127"/>
          <p:cNvGrpSpPr/>
          <p:nvPr/>
        </p:nvGrpSpPr>
        <p:grpSpPr>
          <a:xfrm>
            <a:off x="1955854" y="1117542"/>
            <a:ext cx="685799" cy="597358"/>
            <a:chOff x="496895" y="563162"/>
            <a:chExt cx="914399" cy="796477"/>
          </a:xfrm>
        </p:grpSpPr>
        <p:grpSp>
          <p:nvGrpSpPr>
            <p:cNvPr id="127" name="Group 126"/>
            <p:cNvGrpSpPr/>
            <p:nvPr/>
          </p:nvGrpSpPr>
          <p:grpSpPr>
            <a:xfrm>
              <a:off x="619135" y="721803"/>
              <a:ext cx="736684" cy="637836"/>
              <a:chOff x="619135" y="721803"/>
              <a:chExt cx="736684" cy="637836"/>
            </a:xfrm>
          </p:grpSpPr>
          <p:sp>
            <p:nvSpPr>
              <p:cNvPr id="94" name="Arc 93"/>
              <p:cNvSpPr/>
              <p:nvPr/>
            </p:nvSpPr>
            <p:spPr>
              <a:xfrm rot="9635543">
                <a:off x="921150" y="1207699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5" name="Arc 94"/>
              <p:cNvSpPr/>
              <p:nvPr/>
            </p:nvSpPr>
            <p:spPr>
              <a:xfrm rot="1740872">
                <a:off x="1006808" y="807331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6" name="Arc 95"/>
              <p:cNvSpPr/>
              <p:nvPr/>
            </p:nvSpPr>
            <p:spPr>
              <a:xfrm rot="17924221">
                <a:off x="520599" y="820339"/>
                <a:ext cx="349011" cy="151940"/>
              </a:xfrm>
              <a:prstGeom prst="arc">
                <a:avLst>
                  <a:gd name="adj1" fmla="val 8100893"/>
                  <a:gd name="adj2" fmla="val 3741038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 rot="18191344">
              <a:off x="585880" y="474177"/>
              <a:ext cx="736429" cy="914399"/>
              <a:chOff x="1121342" y="1414914"/>
              <a:chExt cx="1155032" cy="1434164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" name="Group 125"/>
          <p:cNvGrpSpPr/>
          <p:nvPr/>
        </p:nvGrpSpPr>
        <p:grpSpPr>
          <a:xfrm>
            <a:off x="2086135" y="1919027"/>
            <a:ext cx="564833" cy="685799"/>
            <a:chOff x="859822" y="1688520"/>
            <a:chExt cx="753111" cy="914399"/>
          </a:xfrm>
        </p:grpSpPr>
        <p:sp>
          <p:nvSpPr>
            <p:cNvPr id="102" name="Arc 101"/>
            <p:cNvSpPr/>
            <p:nvPr/>
          </p:nvSpPr>
          <p:spPr>
            <a:xfrm rot="14216412">
              <a:off x="761286" y="229046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3" name="Arc 102"/>
            <p:cNvSpPr/>
            <p:nvPr/>
          </p:nvSpPr>
          <p:spPr>
            <a:xfrm rot="6321741">
              <a:off x="1170560" y="227920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4" name="Arc 103"/>
            <p:cNvSpPr/>
            <p:nvPr/>
          </p:nvSpPr>
          <p:spPr>
            <a:xfrm rot="905090">
              <a:off x="1043161" y="1809799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105" name="Group 104"/>
            <p:cNvGrpSpPr/>
            <p:nvPr/>
          </p:nvGrpSpPr>
          <p:grpSpPr>
            <a:xfrm rot="1172213">
              <a:off x="876504" y="1688520"/>
              <a:ext cx="736429" cy="914399"/>
              <a:chOff x="1121342" y="1414914"/>
              <a:chExt cx="1155032" cy="1434164"/>
            </a:xfrm>
          </p:grpSpPr>
          <p:cxnSp>
            <p:nvCxnSpPr>
              <p:cNvPr id="106" name="Straight Arrow Connector 105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" name="Group 124"/>
          <p:cNvGrpSpPr/>
          <p:nvPr/>
        </p:nvGrpSpPr>
        <p:grpSpPr>
          <a:xfrm>
            <a:off x="2030912" y="3265163"/>
            <a:ext cx="565185" cy="685799"/>
            <a:chOff x="903375" y="4077823"/>
            <a:chExt cx="753580" cy="914399"/>
          </a:xfrm>
        </p:grpSpPr>
        <p:sp>
          <p:nvSpPr>
            <p:cNvPr id="110" name="Arc 109"/>
            <p:cNvSpPr/>
            <p:nvPr/>
          </p:nvSpPr>
          <p:spPr>
            <a:xfrm rot="11345834">
              <a:off x="1070509" y="4836197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1" name="Arc 110"/>
            <p:cNvSpPr/>
            <p:nvPr/>
          </p:nvSpPr>
          <p:spPr>
            <a:xfrm rot="3451163">
              <a:off x="1336853" y="452524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2" name="Arc 111"/>
            <p:cNvSpPr/>
            <p:nvPr/>
          </p:nvSpPr>
          <p:spPr>
            <a:xfrm rot="19634512">
              <a:off x="903375" y="4304638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113" name="Group 112"/>
            <p:cNvGrpSpPr/>
            <p:nvPr/>
          </p:nvGrpSpPr>
          <p:grpSpPr>
            <a:xfrm rot="19901635">
              <a:off x="920526" y="4077823"/>
              <a:ext cx="736429" cy="914399"/>
              <a:chOff x="1121342" y="1414914"/>
              <a:chExt cx="1155032" cy="1434164"/>
            </a:xfrm>
          </p:grpSpPr>
          <p:cxnSp>
            <p:nvCxnSpPr>
              <p:cNvPr id="114" name="Straight Arrow Connector 113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116"/>
          <p:cNvGrpSpPr/>
          <p:nvPr/>
        </p:nvGrpSpPr>
        <p:grpSpPr>
          <a:xfrm rot="3666327">
            <a:off x="2143852" y="3995317"/>
            <a:ext cx="557209" cy="685799"/>
            <a:chOff x="7371248" y="706156"/>
            <a:chExt cx="742945" cy="914399"/>
          </a:xfrm>
        </p:grpSpPr>
        <p:sp>
          <p:nvSpPr>
            <p:cNvPr id="118" name="Arc 117"/>
            <p:cNvSpPr/>
            <p:nvPr/>
          </p:nvSpPr>
          <p:spPr>
            <a:xfrm rot="11572551">
              <a:off x="7502988" y="1460828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9" name="Arc 118"/>
            <p:cNvSpPr/>
            <p:nvPr/>
          </p:nvSpPr>
          <p:spPr>
            <a:xfrm rot="3677880">
              <a:off x="7789245" y="1168101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0" name="Arc 119"/>
            <p:cNvSpPr/>
            <p:nvPr/>
          </p:nvSpPr>
          <p:spPr>
            <a:xfrm rot="19861229">
              <a:off x="7371248" y="919410"/>
              <a:ext cx="349011" cy="151940"/>
            </a:xfrm>
            <a:prstGeom prst="arc">
              <a:avLst>
                <a:gd name="adj1" fmla="val 8100893"/>
                <a:gd name="adj2" fmla="val 374103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121" name="Group 120"/>
            <p:cNvGrpSpPr/>
            <p:nvPr/>
          </p:nvGrpSpPr>
          <p:grpSpPr>
            <a:xfrm rot="20128352">
              <a:off x="7377764" y="706156"/>
              <a:ext cx="736429" cy="914399"/>
              <a:chOff x="1121342" y="1414914"/>
              <a:chExt cx="1155032" cy="1434164"/>
            </a:xfrm>
          </p:grpSpPr>
          <p:cxnSp>
            <p:nvCxnSpPr>
              <p:cNvPr id="122" name="Straight Arrow Connector 121"/>
              <p:cNvCxnSpPr/>
              <p:nvPr/>
            </p:nvCxnSpPr>
            <p:spPr>
              <a:xfrm flipH="1" flipV="1">
                <a:off x="1501541" y="1414914"/>
                <a:ext cx="9625" cy="97215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22"/>
              <p:cNvCxnSpPr/>
              <p:nvPr/>
            </p:nvCxnSpPr>
            <p:spPr>
              <a:xfrm>
                <a:off x="1524000" y="2385462"/>
                <a:ext cx="752374" cy="160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/>
              <p:nvPr/>
            </p:nvCxnSpPr>
            <p:spPr>
              <a:xfrm flipH="1">
                <a:off x="1121342" y="2385462"/>
                <a:ext cx="412283" cy="46361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5" name="Group 134"/>
          <p:cNvGrpSpPr/>
          <p:nvPr/>
        </p:nvGrpSpPr>
        <p:grpSpPr>
          <a:xfrm>
            <a:off x="5153507" y="4732256"/>
            <a:ext cx="2334935" cy="1200329"/>
            <a:chOff x="3461047" y="3596271"/>
            <a:chExt cx="3113247" cy="1600438"/>
          </a:xfrm>
        </p:grpSpPr>
        <p:sp>
          <p:nvSpPr>
            <p:cNvPr id="133" name="TextBox 132"/>
            <p:cNvSpPr txBox="1"/>
            <p:nvPr/>
          </p:nvSpPr>
          <p:spPr>
            <a:xfrm>
              <a:off x="3461047" y="3596271"/>
              <a:ext cx="3113247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 “t  ” when</a:t>
              </a:r>
            </a:p>
            <a:p>
              <a:r>
                <a:rPr lang="en-US" dirty="0" smtClean="0"/>
                <a:t>all four TRFs and the</a:t>
              </a:r>
            </a:p>
            <a:p>
              <a:r>
                <a:rPr lang="en-US" dirty="0" smtClean="0"/>
                <a:t>IGS are identical.</a:t>
              </a:r>
            </a:p>
            <a:p>
              <a:r>
                <a:rPr lang="en-US" dirty="0" smtClean="0"/>
                <a:t>(2020.00)</a:t>
              </a:r>
              <a:endParaRPr lang="en-US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415246" y="3759212"/>
              <a:ext cx="33171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0</a:t>
              </a:r>
            </a:p>
          </p:txBody>
        </p:sp>
      </p:grpSp>
      <p:cxnSp>
        <p:nvCxnSpPr>
          <p:cNvPr id="137" name="Straight Arrow Connector 136"/>
          <p:cNvCxnSpPr/>
          <p:nvPr/>
        </p:nvCxnSpPr>
        <p:spPr>
          <a:xfrm>
            <a:off x="2843861" y="1470954"/>
            <a:ext cx="5994930" cy="3450667"/>
          </a:xfrm>
          <a:prstGeom prst="straightConnector1">
            <a:avLst/>
          </a:prstGeom>
          <a:ln>
            <a:solidFill>
              <a:srgbClr val="FFC000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9576011" y="4813610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MATRF2022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1362952" y="1455700"/>
            <a:ext cx="917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MATRF2022</a:t>
            </a:r>
          </a:p>
        </p:txBody>
      </p:sp>
      <p:sp>
        <p:nvSpPr>
          <p:cNvPr id="141" name="TextBox 140"/>
          <p:cNvSpPr txBox="1"/>
          <p:nvPr/>
        </p:nvSpPr>
        <p:spPr>
          <a:xfrm rot="1815697">
            <a:off x="6702407" y="3925423"/>
            <a:ext cx="1720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Rotation of Mariana Plate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8905598" y="5129886"/>
            <a:ext cx="1467068" cy="646331"/>
            <a:chOff x="7140033" y="5696844"/>
            <a:chExt cx="1956091" cy="861775"/>
          </a:xfrm>
        </p:grpSpPr>
        <p:sp>
          <p:nvSpPr>
            <p:cNvPr id="146" name="TextBox 145"/>
            <p:cNvSpPr txBox="1"/>
            <p:nvPr/>
          </p:nvSpPr>
          <p:spPr>
            <a:xfrm>
              <a:off x="7140033" y="5696844"/>
              <a:ext cx="1956091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t=t  + </a:t>
              </a:r>
              <a:r>
                <a:rPr lang="en-US" dirty="0" smtClean="0">
                  <a:latin typeface="Symbol" panose="05050102010706020507" pitchFamily="18" charset="2"/>
                </a:rPr>
                <a:t>D</a:t>
              </a:r>
              <a:r>
                <a:rPr lang="en-US" dirty="0" smtClean="0"/>
                <a:t>t</a:t>
              </a:r>
            </a:p>
            <a:p>
              <a:r>
                <a:rPr lang="en-US" dirty="0" smtClean="0"/>
                <a:t>(“the future”)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483970" y="5882183"/>
              <a:ext cx="33171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0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382944" y="5122136"/>
            <a:ext cx="1313180" cy="646331"/>
            <a:chOff x="7134814" y="5826277"/>
            <a:chExt cx="1750907" cy="861776"/>
          </a:xfrm>
        </p:grpSpPr>
        <p:sp>
          <p:nvSpPr>
            <p:cNvPr id="150" name="TextBox 149"/>
            <p:cNvSpPr txBox="1"/>
            <p:nvPr/>
          </p:nvSpPr>
          <p:spPr>
            <a:xfrm>
              <a:off x="7134814" y="5826277"/>
              <a:ext cx="1750907" cy="861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t=t  - </a:t>
              </a:r>
              <a:r>
                <a:rPr lang="en-US" dirty="0" smtClean="0">
                  <a:latin typeface="Symbol" panose="05050102010706020507" pitchFamily="18" charset="2"/>
                </a:rPr>
                <a:t>D</a:t>
              </a:r>
              <a:r>
                <a:rPr lang="en-US" dirty="0" smtClean="0"/>
                <a:t>t</a:t>
              </a:r>
            </a:p>
            <a:p>
              <a:r>
                <a:rPr lang="en-US" dirty="0" smtClean="0"/>
                <a:t>(“the past”)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7483970" y="5979919"/>
              <a:ext cx="34667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0</a:t>
              </a: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9638494" y="3814544"/>
            <a:ext cx="902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CATRF2022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334330" y="2081543"/>
            <a:ext cx="902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CATRF2022</a:t>
            </a:r>
          </a:p>
        </p:txBody>
      </p:sp>
      <p:sp>
        <p:nvSpPr>
          <p:cNvPr id="154" name="Up Arrow 153"/>
          <p:cNvSpPr/>
          <p:nvPr/>
        </p:nvSpPr>
        <p:spPr>
          <a:xfrm>
            <a:off x="5786479" y="3994742"/>
            <a:ext cx="363474" cy="73380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1371168" y="4559895"/>
            <a:ext cx="902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NATRF2022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1343582" y="3686118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PATRF2022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9698268" y="1267828"/>
            <a:ext cx="902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NATRF2022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9674223" y="2150654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PATRF2022</a:t>
            </a:r>
          </a:p>
        </p:txBody>
      </p:sp>
      <p:cxnSp>
        <p:nvCxnSpPr>
          <p:cNvPr id="159" name="Straight Arrow Connector 158"/>
          <p:cNvCxnSpPr/>
          <p:nvPr/>
        </p:nvCxnSpPr>
        <p:spPr>
          <a:xfrm>
            <a:off x="2815706" y="2284004"/>
            <a:ext cx="6042267" cy="1684621"/>
          </a:xfrm>
          <a:prstGeom prst="straightConnector1">
            <a:avLst/>
          </a:prstGeom>
          <a:ln>
            <a:solidFill>
              <a:srgbClr val="7030A0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 rot="921111">
            <a:off x="6801796" y="3426732"/>
            <a:ext cx="1927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Rotation of Caribbean Plate</a:t>
            </a:r>
          </a:p>
        </p:txBody>
      </p:sp>
      <p:cxnSp>
        <p:nvCxnSpPr>
          <p:cNvPr id="164" name="Straight Arrow Connector 163"/>
          <p:cNvCxnSpPr/>
          <p:nvPr/>
        </p:nvCxnSpPr>
        <p:spPr>
          <a:xfrm flipV="1">
            <a:off x="2990392" y="3041377"/>
            <a:ext cx="5952946" cy="1674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6769266" y="2824796"/>
            <a:ext cx="1840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IGS frame through time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9641499" y="293537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ITRF </a:t>
            </a:r>
            <a:r>
              <a:rPr lang="en-US" sz="1000" b="1" dirty="0"/>
              <a:t>frame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1413721" y="2937917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ITRF </a:t>
            </a:r>
            <a:r>
              <a:rPr lang="en-US" sz="1000" b="1" dirty="0"/>
              <a:t>frame</a:t>
            </a:r>
          </a:p>
        </p:txBody>
      </p:sp>
      <p:cxnSp>
        <p:nvCxnSpPr>
          <p:cNvPr id="171" name="Straight Arrow Connector 170"/>
          <p:cNvCxnSpPr/>
          <p:nvPr/>
        </p:nvCxnSpPr>
        <p:spPr>
          <a:xfrm flipV="1">
            <a:off x="2905868" y="2280991"/>
            <a:ext cx="5883684" cy="1477670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 rot="20678676">
            <a:off x="6556670" y="2353737"/>
            <a:ext cx="19173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Rotation of Pacific Plate</a:t>
            </a:r>
          </a:p>
        </p:txBody>
      </p:sp>
      <p:cxnSp>
        <p:nvCxnSpPr>
          <p:cNvPr id="174" name="Straight Arrow Connector 173"/>
          <p:cNvCxnSpPr/>
          <p:nvPr/>
        </p:nvCxnSpPr>
        <p:spPr>
          <a:xfrm flipV="1">
            <a:off x="2959803" y="1447099"/>
            <a:ext cx="5793213" cy="3024411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 rot="20025690">
            <a:off x="6409105" y="1797158"/>
            <a:ext cx="2184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Rotation of North American Plate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787703" y="672527"/>
            <a:ext cx="7886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relation of five global reference frames through time.</a:t>
            </a:r>
            <a:endParaRPr lang="en-US" sz="2400" dirty="0"/>
          </a:p>
        </p:txBody>
      </p:sp>
      <p:sp>
        <p:nvSpPr>
          <p:cNvPr id="179" name="TextBox 178"/>
          <p:cNvSpPr txBox="1"/>
          <p:nvPr/>
        </p:nvSpPr>
        <p:spPr>
          <a:xfrm>
            <a:off x="5131131" y="1320258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Rotations are not to scale</a:t>
            </a:r>
          </a:p>
        </p:txBody>
      </p:sp>
    </p:spTree>
    <p:extLst>
      <p:ext uri="{BB962C8B-B14F-4D97-AF65-F5344CB8AC3E}">
        <p14:creationId xmlns:p14="http://schemas.microsoft.com/office/powerpoint/2010/main" val="24686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/>
      <p:bldP spid="152" grpId="0"/>
      <p:bldP spid="153" grpId="0"/>
      <p:bldP spid="154" grpId="0" animBg="1"/>
      <p:bldP spid="155" grpId="0"/>
      <p:bldP spid="156" grpId="0"/>
      <p:bldP spid="157" grpId="0"/>
      <p:bldP spid="158" grpId="0"/>
      <p:bldP spid="160" grpId="0"/>
      <p:bldP spid="172" grpId="0"/>
      <p:bldP spid="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Velocities – IGS08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6, 2019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36" y="1182258"/>
            <a:ext cx="8686800" cy="51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924" y="1176208"/>
            <a:ext cx="8686800" cy="5174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Velocities – NATRF2022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6, 2019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04" y="1176194"/>
            <a:ext cx="8686800" cy="517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Velocities – PATRF2022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May 6, 2019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2019 Geospatial Summit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66EEE-DC84-4D1F-987F-3E776EDE92C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86198</TotalTime>
  <Words>862</Words>
  <Application>Microsoft Office PowerPoint</Application>
  <PresentationFormat>Widescreen</PresentationFormat>
  <Paragraphs>229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Gill Sans MT</vt:lpstr>
      <vt:lpstr>Symbol</vt:lpstr>
      <vt:lpstr>Times New Roman</vt:lpstr>
      <vt:lpstr>Verdana</vt:lpstr>
      <vt:lpstr>Wingdings</vt:lpstr>
      <vt:lpstr>Office Theme</vt:lpstr>
      <vt:lpstr>1_Office Theme</vt:lpstr>
      <vt:lpstr>2_Office Theme</vt:lpstr>
      <vt:lpstr>PowerPoint Presentation</vt:lpstr>
      <vt:lpstr>Overview</vt:lpstr>
      <vt:lpstr>Why?  </vt:lpstr>
      <vt:lpstr>NSRS Modernization</vt:lpstr>
      <vt:lpstr>Reference Frames</vt:lpstr>
      <vt:lpstr>PowerPoint Presentation</vt:lpstr>
      <vt:lpstr>CORS Velocities – IGS08</vt:lpstr>
      <vt:lpstr>CORS Velocities – NATRF2022</vt:lpstr>
      <vt:lpstr>CORS Velocities – PATRF2022</vt:lpstr>
      <vt:lpstr>CORS Velocities – IGS08</vt:lpstr>
      <vt:lpstr>CORS Velocities – NATRF2022</vt:lpstr>
      <vt:lpstr>CORS Velocities – PATRF2022</vt:lpstr>
      <vt:lpstr>Modeling Considerations</vt:lpstr>
      <vt:lpstr>Can CORS alone serve as an IFVM?</vt:lpstr>
      <vt:lpstr>Summary</vt:lpstr>
      <vt:lpstr>Hold questions until the end.  Next up, Blueprint Part 2</vt:lpstr>
      <vt:lpstr>Break</vt:lpstr>
    </vt:vector>
  </TitlesOfParts>
  <Company>NOS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Dan</cp:lastModifiedBy>
  <cp:revision>2814</cp:revision>
  <cp:lastPrinted>2017-02-02T17:15:29Z</cp:lastPrinted>
  <dcterms:created xsi:type="dcterms:W3CDTF">2009-09-30T12:20:38Z</dcterms:created>
  <dcterms:modified xsi:type="dcterms:W3CDTF">2019-04-15T17:05:45Z</dcterms:modified>
</cp:coreProperties>
</file>