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66344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BDB"/>
    <a:srgbClr val="FF9933"/>
    <a:srgbClr val="00FF00"/>
    <a:srgbClr val="FF00FF"/>
    <a:srgbClr val="C6D9F1"/>
    <a:srgbClr val="B2B2B2"/>
    <a:srgbClr val="66CCFF"/>
    <a:srgbClr val="3399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12" autoAdjust="0"/>
    <p:restoredTop sz="94581" autoAdjust="0"/>
  </p:normalViewPr>
  <p:slideViewPr>
    <p:cSldViewPr snapToGrid="0" snapToObjects="1">
      <p:cViewPr varScale="1">
        <p:scale>
          <a:sx n="21" d="100"/>
          <a:sy n="21" d="100"/>
        </p:scale>
        <p:origin x="-1800" y="-126"/>
      </p:cViewPr>
      <p:guideLst>
        <p:guide orient="horz" pos="10368"/>
        <p:guide pos="1468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F80AF8-F0EE-A94C-8E99-A0B092431B8B}" type="datetimeFigureOut">
              <a:rPr lang="en-US" smtClean="0"/>
              <a:t>1/23/2014</a:t>
            </a:fld>
            <a:endParaRPr lang="en-US"/>
          </a:p>
        </p:txBody>
      </p:sp>
      <p:sp>
        <p:nvSpPr>
          <p:cNvPr id="4" name="Slide Image Placeholder 3"/>
          <p:cNvSpPr>
            <a:spLocks noGrp="1" noRot="1" noChangeAspect="1"/>
          </p:cNvSpPr>
          <p:nvPr>
            <p:ph type="sldImg" idx="2"/>
          </p:nvPr>
        </p:nvSpPr>
        <p:spPr>
          <a:xfrm>
            <a:off x="1000125" y="685800"/>
            <a:ext cx="4857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5B8AD5-3327-B44D-B4ED-971BFC25C6AA}" type="slidenum">
              <a:rPr lang="en-US" smtClean="0"/>
              <a:t>‹#›</a:t>
            </a:fld>
            <a:endParaRPr lang="en-US"/>
          </a:p>
        </p:txBody>
      </p:sp>
    </p:spTree>
    <p:extLst>
      <p:ext uri="{BB962C8B-B14F-4D97-AF65-F5344CB8AC3E}">
        <p14:creationId xmlns:p14="http://schemas.microsoft.com/office/powerpoint/2010/main" val="2682289229"/>
      </p:ext>
    </p:extLst>
  </p:cSld>
  <p:clrMap bg1="lt1" tx1="dk1" bg2="lt2" tx2="dk2" accent1="accent1" accent2="accent2" accent3="accent3" accent4="accent4" accent5="accent5" accent6="accent6" hlink="hlink" folHlink="folHlink"/>
  <p:notesStyle>
    <a:lvl1pPr marL="0" algn="l" defTabSz="2194560" rtl="0" eaLnBrk="1" latinLnBrk="0" hangingPunct="1">
      <a:defRPr sz="5800" kern="1200">
        <a:solidFill>
          <a:schemeClr val="tx1"/>
        </a:solidFill>
        <a:latin typeface="+mn-lt"/>
        <a:ea typeface="+mn-ea"/>
        <a:cs typeface="+mn-cs"/>
      </a:defRPr>
    </a:lvl1pPr>
    <a:lvl2pPr marL="2194560" algn="l" defTabSz="2194560" rtl="0" eaLnBrk="1" latinLnBrk="0" hangingPunct="1">
      <a:defRPr sz="5800" kern="1200">
        <a:solidFill>
          <a:schemeClr val="tx1"/>
        </a:solidFill>
        <a:latin typeface="+mn-lt"/>
        <a:ea typeface="+mn-ea"/>
        <a:cs typeface="+mn-cs"/>
      </a:defRPr>
    </a:lvl2pPr>
    <a:lvl3pPr marL="4389120" algn="l" defTabSz="2194560" rtl="0" eaLnBrk="1" latinLnBrk="0" hangingPunct="1">
      <a:defRPr sz="5800" kern="1200">
        <a:solidFill>
          <a:schemeClr val="tx1"/>
        </a:solidFill>
        <a:latin typeface="+mn-lt"/>
        <a:ea typeface="+mn-ea"/>
        <a:cs typeface="+mn-cs"/>
      </a:defRPr>
    </a:lvl3pPr>
    <a:lvl4pPr marL="6583680" algn="l" defTabSz="2194560" rtl="0" eaLnBrk="1" latinLnBrk="0" hangingPunct="1">
      <a:defRPr sz="5800" kern="1200">
        <a:solidFill>
          <a:schemeClr val="tx1"/>
        </a:solidFill>
        <a:latin typeface="+mn-lt"/>
        <a:ea typeface="+mn-ea"/>
        <a:cs typeface="+mn-cs"/>
      </a:defRPr>
    </a:lvl4pPr>
    <a:lvl5pPr marL="8778240" algn="l" defTabSz="2194560" rtl="0" eaLnBrk="1" latinLnBrk="0" hangingPunct="1">
      <a:defRPr sz="5800" kern="1200">
        <a:solidFill>
          <a:schemeClr val="tx1"/>
        </a:solidFill>
        <a:latin typeface="+mn-lt"/>
        <a:ea typeface="+mn-ea"/>
        <a:cs typeface="+mn-cs"/>
      </a:defRPr>
    </a:lvl5pPr>
    <a:lvl6pPr marL="10972800" algn="l" defTabSz="2194560" rtl="0" eaLnBrk="1" latinLnBrk="0" hangingPunct="1">
      <a:defRPr sz="5800" kern="1200">
        <a:solidFill>
          <a:schemeClr val="tx1"/>
        </a:solidFill>
        <a:latin typeface="+mn-lt"/>
        <a:ea typeface="+mn-ea"/>
        <a:cs typeface="+mn-cs"/>
      </a:defRPr>
    </a:lvl6pPr>
    <a:lvl7pPr marL="13167360" algn="l" defTabSz="2194560" rtl="0" eaLnBrk="1" latinLnBrk="0" hangingPunct="1">
      <a:defRPr sz="5800" kern="1200">
        <a:solidFill>
          <a:schemeClr val="tx1"/>
        </a:solidFill>
        <a:latin typeface="+mn-lt"/>
        <a:ea typeface="+mn-ea"/>
        <a:cs typeface="+mn-cs"/>
      </a:defRPr>
    </a:lvl7pPr>
    <a:lvl8pPr marL="15361920" algn="l" defTabSz="2194560" rtl="0" eaLnBrk="1" latinLnBrk="0" hangingPunct="1">
      <a:defRPr sz="5800" kern="1200">
        <a:solidFill>
          <a:schemeClr val="tx1"/>
        </a:solidFill>
        <a:latin typeface="+mn-lt"/>
        <a:ea typeface="+mn-ea"/>
        <a:cs typeface="+mn-cs"/>
      </a:defRPr>
    </a:lvl8pPr>
    <a:lvl9pPr marL="17556480" algn="l" defTabSz="219456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5B8AD5-3327-B44D-B4ED-971BFC25C6AA}" type="slidenum">
              <a:rPr lang="en-US" smtClean="0"/>
              <a:t>1</a:t>
            </a:fld>
            <a:endParaRPr lang="en-US"/>
          </a:p>
        </p:txBody>
      </p:sp>
    </p:spTree>
    <p:extLst>
      <p:ext uri="{BB962C8B-B14F-4D97-AF65-F5344CB8AC3E}">
        <p14:creationId xmlns:p14="http://schemas.microsoft.com/office/powerpoint/2010/main" val="156002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97580" y="10226042"/>
            <a:ext cx="3963924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995160" y="18653760"/>
            <a:ext cx="3264408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549538-C5D0-4646-9CA7-698F9F10FC08}"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3710365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49538-C5D0-4646-9CA7-698F9F10FC08}"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411825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809940" y="1318265"/>
            <a:ext cx="1049274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31720" y="1318265"/>
            <a:ext cx="3070098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49538-C5D0-4646-9CA7-698F9F10FC08}"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79813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49538-C5D0-4646-9CA7-698F9F10FC08}"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881954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83797" y="21153122"/>
            <a:ext cx="3963924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683797" y="13952225"/>
            <a:ext cx="3963924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549538-C5D0-4646-9CA7-698F9F10FC08}"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69529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31720" y="7680963"/>
            <a:ext cx="2059686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705820" y="7680963"/>
            <a:ext cx="2059686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549538-C5D0-4646-9CA7-698F9F10FC08}" type="datetimeFigureOut">
              <a:rPr lang="en-US" smtClean="0"/>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18174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331722" y="7368543"/>
            <a:ext cx="20604959"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331722" y="10439401"/>
            <a:ext cx="20604959"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689630" y="7368543"/>
            <a:ext cx="20613053"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3689630" y="10439401"/>
            <a:ext cx="20613053"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549538-C5D0-4646-9CA7-698F9F10FC08}" type="datetimeFigureOut">
              <a:rPr lang="en-US" smtClean="0"/>
              <a:t>1/23/2014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1475639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549538-C5D0-4646-9CA7-698F9F10FC08}" type="datetimeFigureOut">
              <a:rPr lang="en-US" smtClean="0"/>
              <a:t>1/23/2014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402868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49538-C5D0-4646-9CA7-698F9F10FC08}" type="datetimeFigureOut">
              <a:rPr lang="en-US" smtClean="0"/>
              <a:t>1/23/2014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3327972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1724" y="1310640"/>
            <a:ext cx="15342397"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8232755" y="1310643"/>
            <a:ext cx="26069925"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331724" y="6888483"/>
            <a:ext cx="15342397"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49538-C5D0-4646-9CA7-698F9F10FC08}" type="datetimeFigureOut">
              <a:rPr lang="en-US" smtClean="0"/>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181293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0669" y="23042881"/>
            <a:ext cx="2798064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9140669" y="2941320"/>
            <a:ext cx="2798064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9140669" y="25763223"/>
            <a:ext cx="2798064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49538-C5D0-4646-9CA7-698F9F10FC08}" type="datetimeFigureOut">
              <a:rPr lang="en-US" smtClean="0"/>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1456602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1720" y="1318262"/>
            <a:ext cx="4197096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331720" y="7680963"/>
            <a:ext cx="4197096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331720" y="30510482"/>
            <a:ext cx="1088136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AE549538-C5D0-4646-9CA7-698F9F10FC08}" type="datetimeFigureOut">
              <a:rPr lang="en-US" smtClean="0"/>
              <a:t>1/23/2014</a:t>
            </a:fld>
            <a:endParaRPr lang="en-US"/>
          </a:p>
        </p:txBody>
      </p:sp>
      <p:sp>
        <p:nvSpPr>
          <p:cNvPr id="5" name="Footer Placeholder 4"/>
          <p:cNvSpPr>
            <a:spLocks noGrp="1"/>
          </p:cNvSpPr>
          <p:nvPr>
            <p:ph type="ftr" sz="quarter" idx="3"/>
          </p:nvPr>
        </p:nvSpPr>
        <p:spPr>
          <a:xfrm>
            <a:off x="15933420" y="30510482"/>
            <a:ext cx="1476756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3421320" y="30510482"/>
            <a:ext cx="1088136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253446CF-CB10-2849-BFBC-11796A1A901A}" type="slidenum">
              <a:rPr lang="en-US" smtClean="0"/>
              <a:t>‹#›</a:t>
            </a:fld>
            <a:endParaRPr lang="en-US"/>
          </a:p>
        </p:txBody>
      </p:sp>
    </p:spTree>
    <p:extLst>
      <p:ext uri="{BB962C8B-B14F-4D97-AF65-F5344CB8AC3E}">
        <p14:creationId xmlns:p14="http://schemas.microsoft.com/office/powerpoint/2010/main" val="3815033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acc.igs.org/reprocess2.html" TargetMode="External"/><Relationship Id="rId3" Type="http://schemas.openxmlformats.org/officeDocument/2006/relationships/image" Target="../media/image1.png"/><Relationship Id="rId7" Type="http://schemas.openxmlformats.org/officeDocument/2006/relationships/hyperlink" Target="http://acc.igs.org/index_igsacc_ppp.html" TargetMode="External"/><Relationship Id="rId12" Type="http://schemas.openxmlformats.org/officeDocument/2006/relationships/image" Target="../media/image7.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acc.igs.org/" TargetMode="External"/><Relationship Id="rId11" Type="http://schemas.openxmlformats.org/officeDocument/2006/relationships/image" Target="../media/image6.tif"/><Relationship Id="rId5" Type="http://schemas.openxmlformats.org/officeDocument/2006/relationships/image" Target="../media/image3.tif"/><Relationship Id="rId10" Type="http://schemas.openxmlformats.org/officeDocument/2006/relationships/image" Target="../media/image5.tif"/><Relationship Id="rId4" Type="http://schemas.openxmlformats.org/officeDocument/2006/relationships/image" Target="../media/image2.emf"/><Relationship Id="rId9"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46634400" cy="32918399"/>
          </a:xfrm>
          <a:prstGeom prst="rect">
            <a:avLst/>
          </a:prstGeom>
          <a:ln w="127000" cmpd="sng">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27431980" y="20074408"/>
            <a:ext cx="18948412" cy="12480756"/>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0" y="0"/>
            <a:ext cx="46634400" cy="5188571"/>
          </a:xfrm>
          <a:prstGeom prst="rect">
            <a:avLst/>
          </a:prstGeom>
          <a:solidFill>
            <a:schemeClr val="bg1"/>
          </a:solidFill>
          <a:ln w="1270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216712"/>
            <a:ext cx="46634400" cy="4755147"/>
          </a:xfrm>
          <a:prstGeom prst="rect">
            <a:avLst/>
          </a:prstGeom>
          <a:noFill/>
        </p:spPr>
        <p:txBody>
          <a:bodyPr wrap="square" rtlCol="0">
            <a:spAutoFit/>
          </a:bodyPr>
          <a:lstStyle/>
          <a:p>
            <a:pPr algn="ctr"/>
            <a:r>
              <a:rPr lang="en-US" sz="6000" dirty="0" smtClean="0"/>
              <a:t>2013 AGU Fall Meeting – 9 </a:t>
            </a:r>
            <a:r>
              <a:rPr lang="en-US" sz="6000" dirty="0"/>
              <a:t>December 2013 – </a:t>
            </a:r>
            <a:r>
              <a:rPr lang="en-US" sz="6000" dirty="0" smtClean="0"/>
              <a:t> San Francisco, CA </a:t>
            </a:r>
            <a:r>
              <a:rPr lang="en-US" sz="6000" dirty="0"/>
              <a:t>– </a:t>
            </a:r>
            <a:r>
              <a:rPr lang="en-US" sz="6000" dirty="0" smtClean="0"/>
              <a:t> Poster #G13B-0933</a:t>
            </a:r>
            <a:endParaRPr lang="en-US" sz="6000" b="1" dirty="0" smtClean="0"/>
          </a:p>
          <a:p>
            <a:pPr algn="ctr">
              <a:spcBef>
                <a:spcPts val="1200"/>
              </a:spcBef>
              <a:spcAft>
                <a:spcPts val="1200"/>
              </a:spcAft>
            </a:pPr>
            <a:r>
              <a:rPr lang="en-US" sz="11500" b="1" dirty="0" smtClean="0"/>
              <a:t>Status of IGS Core Products</a:t>
            </a:r>
          </a:p>
          <a:p>
            <a:pPr algn="ctr"/>
            <a:r>
              <a:rPr lang="en-US" sz="5400" b="1" dirty="0" smtClean="0"/>
              <a:t>J. Griffiths</a:t>
            </a:r>
            <a:r>
              <a:rPr lang="en-US" sz="5400" dirty="0" smtClean="0"/>
              <a:t> (jake.griffiths@noaa.gov)</a:t>
            </a:r>
          </a:p>
          <a:p>
            <a:pPr algn="ctr"/>
            <a:r>
              <a:rPr lang="en-US" sz="5400" i="1" dirty="0" smtClean="0"/>
              <a:t>NOAA, Silver Spring, Maryland, USA 20910</a:t>
            </a:r>
          </a:p>
        </p:txBody>
      </p:sp>
      <p:pic>
        <p:nvPicPr>
          <p:cNvPr id="11" name="Picture 10"/>
          <p:cNvPicPr>
            <a:picLocks noChangeAspect="1"/>
          </p:cNvPicPr>
          <p:nvPr/>
        </p:nvPicPr>
        <p:blipFill>
          <a:blip r:embed="rId3"/>
          <a:stretch>
            <a:fillRect/>
          </a:stretch>
        </p:blipFill>
        <p:spPr>
          <a:xfrm>
            <a:off x="914400" y="879785"/>
            <a:ext cx="3429000" cy="3429000"/>
          </a:xfrm>
          <a:prstGeom prst="rect">
            <a:avLst/>
          </a:prstGeom>
        </p:spPr>
      </p:pic>
      <p:sp>
        <p:nvSpPr>
          <p:cNvPr id="16" name="Rectangle 15"/>
          <p:cNvSpPr/>
          <p:nvPr/>
        </p:nvSpPr>
        <p:spPr>
          <a:xfrm>
            <a:off x="290185" y="5490999"/>
            <a:ext cx="13273415" cy="5989802"/>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616740" y="5576710"/>
            <a:ext cx="4680675" cy="769441"/>
          </a:xfrm>
          <a:prstGeom prst="rect">
            <a:avLst/>
          </a:prstGeom>
          <a:noFill/>
        </p:spPr>
        <p:txBody>
          <a:bodyPr wrap="square" rtlCol="0">
            <a:spAutoFit/>
          </a:bodyPr>
          <a:lstStyle/>
          <a:p>
            <a:r>
              <a:rPr lang="en-US" sz="4400" b="1" dirty="0" smtClean="0"/>
              <a:t>Abstract</a:t>
            </a:r>
            <a:endParaRPr lang="en-US" sz="4400" b="1" dirty="0"/>
          </a:p>
        </p:txBody>
      </p:sp>
      <p:sp>
        <p:nvSpPr>
          <p:cNvPr id="18" name="TextBox 17"/>
          <p:cNvSpPr txBox="1"/>
          <p:nvPr/>
        </p:nvSpPr>
        <p:spPr>
          <a:xfrm>
            <a:off x="567277" y="6293136"/>
            <a:ext cx="12669962" cy="4893647"/>
          </a:xfrm>
          <a:prstGeom prst="rect">
            <a:avLst/>
          </a:prstGeom>
          <a:noFill/>
        </p:spPr>
        <p:txBody>
          <a:bodyPr wrap="square" rtlCol="0">
            <a:spAutoFit/>
          </a:bodyPr>
          <a:lstStyle/>
          <a:p>
            <a:r>
              <a:rPr lang="en-US" sz="2400" dirty="0" smtClean="0"/>
              <a:t>The International GNSS Service (IGS) generally aims to provide ~1 cm satellite orbits and ~1 mm terrestrial frame products to meet the most demanding user needs. While the goal has not yet been met, the IGS has made good progress. The current Global Positioning System (GPS) Final orbits have accuracies better than 2.5 cm; the Rapids are of similar quality; and the near real-time parts of the Ultra-rapids have an accuracy of ~3.0 cm, while the real-time parts have an accuracy of about 5 cm. About half of the total error in the GPS orbits can be attributed to systematic time-varying rotational misalignment of the orbital frames; the other half is dominated by errors in the model for sub-daily tidal variations in Earth orientation. Near-field multi-path errors, anthropogenic changes at tracking stations, and the presence of </a:t>
            </a:r>
            <a:r>
              <a:rPr lang="en-US" sz="2400" dirty="0" err="1" smtClean="0"/>
              <a:t>uncalibrated</a:t>
            </a:r>
            <a:r>
              <a:rPr lang="en-US" sz="2400" dirty="0" smtClean="0"/>
              <a:t> GNSS antenna </a:t>
            </a:r>
            <a:r>
              <a:rPr lang="en-US" sz="2400" dirty="0" err="1" smtClean="0"/>
              <a:t>radomes</a:t>
            </a:r>
            <a:r>
              <a:rPr lang="en-US" sz="2400" dirty="0" smtClean="0"/>
              <a:t> at multi-technique sites continue to be a significant source of error. While recent model and analysis changes have reduced some errors, others will remain for the foreseeable future. This paper summarizes the quality state of the IGS core products since the switch to daily terrestrial reference frame integrations (Aug. 2012), and as preparations for the next reprocessing campaign continue.</a:t>
            </a:r>
            <a:endParaRPr lang="en-US" sz="2400" dirty="0"/>
          </a:p>
        </p:txBody>
      </p:sp>
      <p:cxnSp>
        <p:nvCxnSpPr>
          <p:cNvPr id="20" name="Straight Connector 19"/>
          <p:cNvCxnSpPr/>
          <p:nvPr/>
        </p:nvCxnSpPr>
        <p:spPr>
          <a:xfrm>
            <a:off x="0" y="5188571"/>
            <a:ext cx="46634400" cy="0"/>
          </a:xfrm>
          <a:prstGeom prst="line">
            <a:avLst/>
          </a:prstGeom>
          <a:ln w="228600">
            <a:solidFill>
              <a:srgbClr val="1F497D"/>
            </a:solidFill>
          </a:ln>
          <a:effectLst/>
        </p:spPr>
        <p:style>
          <a:lnRef idx="2">
            <a:schemeClr val="accent1"/>
          </a:lnRef>
          <a:fillRef idx="0">
            <a:schemeClr val="accent1"/>
          </a:fillRef>
          <a:effectRef idx="1">
            <a:schemeClr val="accent1"/>
          </a:effectRef>
          <a:fontRef idx="minor">
            <a:schemeClr val="tx1"/>
          </a:fontRef>
        </p:style>
      </p:cxnSp>
      <p:pic>
        <p:nvPicPr>
          <p:cNvPr id="27" name="Picture 26" descr="IGS_New-Logo-Concept-combined.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2901" y="1681763"/>
            <a:ext cx="4446122" cy="1825045"/>
          </a:xfrm>
          <a:prstGeom prst="rect">
            <a:avLst/>
          </a:prstGeom>
        </p:spPr>
      </p:pic>
      <p:sp>
        <p:nvSpPr>
          <p:cNvPr id="28" name="Rectangle 27"/>
          <p:cNvSpPr/>
          <p:nvPr/>
        </p:nvSpPr>
        <p:spPr>
          <a:xfrm>
            <a:off x="290185" y="11777664"/>
            <a:ext cx="13273415" cy="8481757"/>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544184" y="11855972"/>
            <a:ext cx="6609788" cy="769441"/>
          </a:xfrm>
          <a:prstGeom prst="rect">
            <a:avLst/>
          </a:prstGeom>
          <a:noFill/>
        </p:spPr>
        <p:txBody>
          <a:bodyPr wrap="square" rtlCol="0">
            <a:spAutoFit/>
          </a:bodyPr>
          <a:lstStyle/>
          <a:p>
            <a:r>
              <a:rPr lang="en-US" sz="4400" b="1" dirty="0" smtClean="0"/>
              <a:t>IGS Core Product Series</a:t>
            </a:r>
            <a:endParaRPr lang="en-US" sz="4400" b="1" dirty="0"/>
          </a:p>
        </p:txBody>
      </p:sp>
      <p:sp>
        <p:nvSpPr>
          <p:cNvPr id="105" name="Rectangle 104"/>
          <p:cNvSpPr/>
          <p:nvPr/>
        </p:nvSpPr>
        <p:spPr>
          <a:xfrm>
            <a:off x="290184" y="20601395"/>
            <a:ext cx="13273415" cy="11953769"/>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6" name="Table 105"/>
          <p:cNvGraphicFramePr>
            <a:graphicFrameLocks noGrp="1"/>
          </p:cNvGraphicFramePr>
          <p:nvPr>
            <p:extLst>
              <p:ext uri="{D42A27DB-BD31-4B8C-83A1-F6EECF244321}">
                <p14:modId xmlns:p14="http://schemas.microsoft.com/office/powerpoint/2010/main" val="2424367161"/>
              </p:ext>
            </p:extLst>
          </p:nvPr>
        </p:nvGraphicFramePr>
        <p:xfrm>
          <a:off x="676949" y="12720803"/>
          <a:ext cx="12524006" cy="7250735"/>
        </p:xfrm>
        <a:graphic>
          <a:graphicData uri="http://schemas.openxmlformats.org/drawingml/2006/table">
            <a:tbl>
              <a:tblPr/>
              <a:tblGrid>
                <a:gridCol w="1043667"/>
                <a:gridCol w="1043667"/>
                <a:gridCol w="345600"/>
                <a:gridCol w="698066"/>
                <a:gridCol w="283805"/>
                <a:gridCol w="759864"/>
                <a:gridCol w="794195"/>
                <a:gridCol w="249473"/>
                <a:gridCol w="1043667"/>
                <a:gridCol w="931519"/>
                <a:gridCol w="112148"/>
                <a:gridCol w="1043667"/>
                <a:gridCol w="913209"/>
                <a:gridCol w="130458"/>
                <a:gridCol w="1043667"/>
                <a:gridCol w="1043667"/>
                <a:gridCol w="1043667"/>
              </a:tblGrid>
              <a:tr h="936096">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Series</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ID</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Latency</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Issue times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(UTC)</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Data spans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(UTC)</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Remarks</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304581">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Ultra-Rapid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charset="0"/>
                          <a:ea typeface="MS PGothic" charset="0"/>
                          <a:cs typeface="Arial" charset="0"/>
                        </a:rPr>
                        <a:t>(predicted half)</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IGU</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real-time</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03:00, 09:00, 15:00, 21:00</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+24 </a:t>
                      </a:r>
                      <a:r>
                        <a:rPr kumimoji="0" lang="en-US" sz="2400" b="0" i="0" u="none" strike="noStrike" cap="none" normalizeH="0" baseline="0" dirty="0" err="1">
                          <a:ln>
                            <a:noFill/>
                          </a:ln>
                          <a:solidFill>
                            <a:schemeClr val="tx1"/>
                          </a:solidFill>
                          <a:effectLst/>
                          <a:latin typeface="Calibri" charset="0"/>
                          <a:ea typeface="MS PGothic" charset="0"/>
                          <a:cs typeface="Arial" charset="0"/>
                        </a:rPr>
                        <a:t>hr</a:t>
                      </a:r>
                      <a:r>
                        <a:rPr kumimoji="0" lang="en-US" sz="2400" b="0" i="0" u="none" strike="noStrike" cap="none" normalizeH="0" baseline="0" dirty="0">
                          <a:ln>
                            <a:noFill/>
                          </a:ln>
                          <a:solidFill>
                            <a:schemeClr val="tx1"/>
                          </a:solidFill>
                          <a:effectLst/>
                          <a:latin typeface="Calibri" charset="0"/>
                          <a:ea typeface="MS PGothic"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00:00, 06:00,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12:00, 18:00</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for real-time apps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GPS &amp; GLONASS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issued with prior IGA</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9454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r>
              <a:tr h="1492260">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Ultra-Rapid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alibri" charset="0"/>
                          <a:ea typeface="MS PGothic" charset="0"/>
                          <a:cs typeface="Arial" charset="0"/>
                        </a:rPr>
                        <a:t>(observed half)</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IGA</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3 - 9 </a:t>
                      </a:r>
                      <a:r>
                        <a:rPr kumimoji="0" lang="en-US" sz="2400" b="0" i="0" u="none" strike="noStrike" cap="none" normalizeH="0" baseline="0" dirty="0" err="1" smtClean="0">
                          <a:ln>
                            <a:noFill/>
                          </a:ln>
                          <a:solidFill>
                            <a:schemeClr val="tx1"/>
                          </a:solidFill>
                          <a:effectLst/>
                          <a:latin typeface="Calibri" charset="0"/>
                          <a:ea typeface="MS PGothic" charset="0"/>
                          <a:cs typeface="Arial" charset="0"/>
                        </a:rPr>
                        <a:t>hr</a:t>
                      </a:r>
                      <a:r>
                        <a:rPr kumimoji="0" lang="en-US" sz="2400" b="0" i="0" u="none" strike="noStrike" cap="none" normalizeH="0" baseline="0" dirty="0" smtClean="0">
                          <a:ln>
                            <a:noFill/>
                          </a:ln>
                          <a:solidFill>
                            <a:schemeClr val="tx1"/>
                          </a:solidFill>
                          <a:effectLst/>
                          <a:latin typeface="Calibri" charset="0"/>
                          <a:ea typeface="MS PGothic" charset="0"/>
                          <a:cs typeface="Arial" charset="0"/>
                        </a:rPr>
                        <a:t> (near real-time)</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03:00, 09:00,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15:00, 21:00</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-24 hr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00:00, 06:00,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12:00, 18:00</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for near real-time apps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GPS &amp; GLONASS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issued with following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IGU</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94544">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32746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Rapid </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IGR</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17 - 41 hr</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17:00 daily</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±12 hr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12:00</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for near-definitive,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rapid apps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GPS only</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94544">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38468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Final </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IGS</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12 - 19 d</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weekly each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Thursday</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±12 </a:t>
                      </a:r>
                      <a:r>
                        <a:rPr kumimoji="0" lang="en-US" sz="2400" b="0" i="0" u="none" strike="noStrike" cap="none" normalizeH="0" baseline="0" dirty="0" err="1">
                          <a:ln>
                            <a:noFill/>
                          </a:ln>
                          <a:solidFill>
                            <a:schemeClr val="tx1"/>
                          </a:solidFill>
                          <a:effectLst/>
                          <a:latin typeface="Calibri" charset="0"/>
                          <a:ea typeface="MS PGothic" charset="0"/>
                          <a:cs typeface="Arial" charset="0"/>
                        </a:rPr>
                        <a:t>hr</a:t>
                      </a:r>
                      <a:r>
                        <a:rPr kumimoji="0" lang="en-US" sz="2400" b="0" i="0" u="none" strike="noStrike" cap="none" normalizeH="0" baseline="0" dirty="0">
                          <a:ln>
                            <a:noFill/>
                          </a:ln>
                          <a:solidFill>
                            <a:schemeClr val="tx1"/>
                          </a:solidFill>
                          <a:effectLst/>
                          <a:latin typeface="Calibri" charset="0"/>
                          <a:ea typeface="MS PGothic"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12:00 for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7 d</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Calibri" charset="0"/>
                          <a:ea typeface="MS PGothic" charset="0"/>
                          <a:cs typeface="Arial" charset="0"/>
                        </a:rPr>
                        <a:t>●</a:t>
                      </a:r>
                      <a:r>
                        <a:rPr kumimoji="0" lang="en-US" sz="2400" b="0" i="0" u="none" strike="noStrike" cap="none" normalizeH="0" baseline="0">
                          <a:ln>
                            <a:noFill/>
                          </a:ln>
                          <a:solidFill>
                            <a:schemeClr val="tx1"/>
                          </a:solidFill>
                          <a:effectLst/>
                          <a:latin typeface="Calibri" charset="0"/>
                          <a:ea typeface="MS PGothic" charset="0"/>
                          <a:cs typeface="Arial" charset="0"/>
                        </a:rPr>
                        <a:t> for definitive apps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Calibri" charset="0"/>
                          <a:ea typeface="MS PGothic" charset="0"/>
                          <a:cs typeface="Arial" charset="0"/>
                        </a:rPr>
                        <a:t>●</a:t>
                      </a:r>
                      <a:r>
                        <a:rPr kumimoji="0" lang="en-US" sz="2400" b="0" i="0" u="none" strike="noStrike" cap="none" normalizeH="0" baseline="0">
                          <a:ln>
                            <a:noFill/>
                          </a:ln>
                          <a:solidFill>
                            <a:schemeClr val="tx1"/>
                          </a:solidFill>
                          <a:effectLst/>
                          <a:latin typeface="Calibri" charset="0"/>
                          <a:ea typeface="MS PGothic" charset="0"/>
                          <a:cs typeface="Arial" charset="0"/>
                        </a:rPr>
                        <a:t> GPS &amp; GLONASS</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22008">
                <a:tc gridSpan="17">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Verdana"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07" name="TextBox 106"/>
          <p:cNvSpPr txBox="1"/>
          <p:nvPr/>
        </p:nvSpPr>
        <p:spPr>
          <a:xfrm>
            <a:off x="653024" y="20718347"/>
            <a:ext cx="7538476" cy="769441"/>
          </a:xfrm>
          <a:prstGeom prst="rect">
            <a:avLst/>
          </a:prstGeom>
          <a:noFill/>
        </p:spPr>
        <p:txBody>
          <a:bodyPr wrap="square" rtlCol="0">
            <a:spAutoFit/>
          </a:bodyPr>
          <a:lstStyle/>
          <a:p>
            <a:r>
              <a:rPr lang="en-US" sz="4400" b="1" dirty="0" smtClean="0"/>
              <a:t>Analysis Center Contributions</a:t>
            </a:r>
            <a:endParaRPr lang="en-US" sz="4400" b="1" dirty="0"/>
          </a:p>
        </p:txBody>
      </p:sp>
      <p:sp>
        <p:nvSpPr>
          <p:cNvPr id="108" name="Rectangle 107"/>
          <p:cNvSpPr/>
          <p:nvPr/>
        </p:nvSpPr>
        <p:spPr>
          <a:xfrm>
            <a:off x="13842994" y="5490997"/>
            <a:ext cx="13277088" cy="11831803"/>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9" name="Table 108"/>
          <p:cNvGraphicFramePr>
            <a:graphicFrameLocks noGrp="1"/>
          </p:cNvGraphicFramePr>
          <p:nvPr>
            <p:extLst>
              <p:ext uri="{D42A27DB-BD31-4B8C-83A1-F6EECF244321}">
                <p14:modId xmlns:p14="http://schemas.microsoft.com/office/powerpoint/2010/main" val="1076879625"/>
              </p:ext>
            </p:extLst>
          </p:nvPr>
        </p:nvGraphicFramePr>
        <p:xfrm>
          <a:off x="14181670" y="9552791"/>
          <a:ext cx="12505495" cy="7380605"/>
        </p:xfrm>
        <a:graphic>
          <a:graphicData uri="http://schemas.openxmlformats.org/drawingml/2006/table">
            <a:tbl>
              <a:tblPr/>
              <a:tblGrid>
                <a:gridCol w="1388729"/>
                <a:gridCol w="1116873"/>
                <a:gridCol w="274121"/>
                <a:gridCol w="1388728"/>
                <a:gridCol w="40916"/>
                <a:gridCol w="1347953"/>
                <a:gridCol w="523322"/>
                <a:gridCol w="867672"/>
                <a:gridCol w="1388728"/>
                <a:gridCol w="1270926"/>
                <a:gridCol w="117804"/>
                <a:gridCol w="1390995"/>
                <a:gridCol w="1388728"/>
              </a:tblGrid>
              <a:tr h="60804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Series</a:t>
                      </a: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Product Types</a:t>
                      </a: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Accuracies</a:t>
                      </a: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Output Intervals</a:t>
                      </a: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r>
              <a:tr h="366685">
                <a:tc rowSpan="4"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Ultra-Rapid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a:ln>
                            <a:noFill/>
                          </a:ln>
                          <a:solidFill>
                            <a:schemeClr val="tx1"/>
                          </a:solidFill>
                          <a:effectLst/>
                          <a:latin typeface="Calibri" charset="0"/>
                          <a:ea typeface="MS PGothic" charset="0"/>
                          <a:cs typeface="Arial" charset="0"/>
                        </a:rPr>
                        <a:t>(predicted half)</a:t>
                      </a:r>
                    </a:p>
                  </a:txBody>
                  <a:tcPr marL="4782" marR="4782" marT="4782" marB="4782" anchor="ctr" horzOverflow="overflow">
                    <a:lnL>
                      <a:noFill/>
                    </a:lnL>
                    <a:lnR>
                      <a:noFill/>
                    </a:lnR>
                    <a:lnT>
                      <a:noFill/>
                    </a:lnT>
                    <a:lnB>
                      <a:noFill/>
                    </a:lnB>
                    <a:lnTlToBr>
                      <a:noFill/>
                    </a:lnTlToBr>
                    <a:lnBlToTr>
                      <a:noFill/>
                    </a:lnBlToTr>
                    <a:solidFill>
                      <a:srgbClr val="FEFBDB">
                        <a:alpha val="69803"/>
                      </a:srgbClr>
                    </a:solidFill>
                  </a:tcPr>
                </a:tc>
                <a:tc rowSpan="4"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5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GLONASS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~10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SV clocks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~3 ns RMS / ~1.5 ns </a:t>
                      </a:r>
                      <a:r>
                        <a:rPr kumimoji="0" lang="en-US" sz="2400" b="0" i="0" u="none" strike="noStrike" cap="none" normalizeH="0" baseline="0" dirty="0" err="1">
                          <a:ln>
                            <a:noFill/>
                          </a:ln>
                          <a:solidFill>
                            <a:schemeClr val="tx1"/>
                          </a:solidFill>
                          <a:effectLst/>
                          <a:latin typeface="Calibri" charset="0"/>
                          <a:ea typeface="MS PGothic" charset="0"/>
                          <a:cs typeface="Arial" charset="0"/>
                        </a:rPr>
                        <a:t>Sdev</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ERPs</a:t>
                      </a:r>
                      <a:r>
                        <a:rPr kumimoji="0" lang="en-US" sz="2400" b="1" i="0" u="none" strike="noStrike" cap="none" normalizeH="0" baseline="0" dirty="0">
                          <a:ln>
                            <a:noFill/>
                          </a:ln>
                          <a:solidFill>
                            <a:schemeClr val="tx1"/>
                          </a:solidFill>
                          <a:effectLst/>
                          <a:latin typeface="Calibri" charset="0"/>
                          <a:ea typeface="MS PGothic" charset="0"/>
                          <a:cs typeface="Arial" charset="0"/>
                        </a:rPr>
                        <a:t>: PM + </a:t>
                      </a:r>
                      <a:r>
                        <a:rPr kumimoji="0" lang="en-US" sz="2400" b="1" i="0" u="none" strike="noStrike" cap="none" normalizeH="0" baseline="0" dirty="0" err="1">
                          <a:ln>
                            <a:noFill/>
                          </a:ln>
                          <a:solidFill>
                            <a:schemeClr val="tx1"/>
                          </a:solidFill>
                          <a:effectLst/>
                          <a:latin typeface="Calibri" charset="0"/>
                          <a:ea typeface="MS PGothic" charset="0"/>
                          <a:cs typeface="Arial" charset="0"/>
                        </a:rPr>
                        <a:t>dLOD</a:t>
                      </a:r>
                      <a:endParaRPr kumimoji="0" lang="en-US" sz="24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~250 µas / ~50 µs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6 </a:t>
                      </a:r>
                      <a:r>
                        <a:rPr kumimoji="0" lang="en-US" sz="2400" b="0" i="0" u="none" strike="noStrike" cap="none" normalizeH="0" baseline="0" dirty="0" err="1">
                          <a:ln>
                            <a:noFill/>
                          </a:ln>
                          <a:solidFill>
                            <a:schemeClr val="tx1"/>
                          </a:solidFill>
                          <a:effectLst/>
                          <a:latin typeface="Calibri" charset="0"/>
                          <a:ea typeface="MS PGothic" charset="0"/>
                          <a:cs typeface="Arial" charset="0"/>
                        </a:rPr>
                        <a:t>hr</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19184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r>
              <a:tr h="366685">
                <a:tc rowSpan="4"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Ultra-Rapid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chemeClr val="tx1"/>
                          </a:solidFill>
                          <a:effectLst/>
                          <a:latin typeface="Calibri" charset="0"/>
                          <a:ea typeface="MS PGothic" charset="0"/>
                          <a:cs typeface="Arial" charset="0"/>
                        </a:rPr>
                        <a:t>(observed half)</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rowSpan="4"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3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GLONASS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~5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SV clocks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~150 </a:t>
                      </a:r>
                      <a:r>
                        <a:rPr kumimoji="0" lang="en-US" sz="2400" b="0" i="0" u="none" strike="noStrike" cap="none" normalizeH="0" baseline="0" dirty="0" err="1">
                          <a:ln>
                            <a:noFill/>
                          </a:ln>
                          <a:solidFill>
                            <a:schemeClr val="tx1"/>
                          </a:solidFill>
                          <a:effectLst/>
                          <a:latin typeface="Calibri" charset="0"/>
                          <a:ea typeface="MS PGothic" charset="0"/>
                          <a:cs typeface="Arial" charset="0"/>
                        </a:rPr>
                        <a:t>ps</a:t>
                      </a:r>
                      <a:r>
                        <a:rPr kumimoji="0" lang="en-US" sz="2400" b="0" i="0" u="none" strike="noStrike" cap="none" normalizeH="0" baseline="0" dirty="0">
                          <a:ln>
                            <a:noFill/>
                          </a:ln>
                          <a:solidFill>
                            <a:schemeClr val="tx1"/>
                          </a:solidFill>
                          <a:effectLst/>
                          <a:latin typeface="Calibri" charset="0"/>
                          <a:ea typeface="MS PGothic" charset="0"/>
                          <a:cs typeface="Arial" charset="0"/>
                        </a:rPr>
                        <a:t> RMS / ~50 </a:t>
                      </a:r>
                      <a:r>
                        <a:rPr kumimoji="0" lang="en-US" sz="2400" b="0" i="0" u="none" strike="noStrike" cap="none" normalizeH="0" baseline="0" dirty="0" err="1">
                          <a:ln>
                            <a:noFill/>
                          </a:ln>
                          <a:solidFill>
                            <a:schemeClr val="tx1"/>
                          </a:solidFill>
                          <a:effectLst/>
                          <a:latin typeface="Calibri" charset="0"/>
                          <a:ea typeface="MS PGothic" charset="0"/>
                          <a:cs typeface="Arial" charset="0"/>
                        </a:rPr>
                        <a:t>ps</a:t>
                      </a:r>
                      <a:r>
                        <a:rPr kumimoji="0" lang="en-US" sz="2400" b="0" i="0" u="none" strike="noStrike" cap="none" normalizeH="0" baseline="0" dirty="0">
                          <a:ln>
                            <a:noFill/>
                          </a:ln>
                          <a:solidFill>
                            <a:schemeClr val="tx1"/>
                          </a:solidFill>
                          <a:effectLst/>
                          <a:latin typeface="Calibri" charset="0"/>
                          <a:ea typeface="MS PGothic" charset="0"/>
                          <a:cs typeface="Arial" charset="0"/>
                        </a:rPr>
                        <a:t> </a:t>
                      </a:r>
                      <a:r>
                        <a:rPr kumimoji="0" lang="en-US" sz="2400" b="0" i="0" u="none" strike="noStrike" cap="none" normalizeH="0" baseline="0" dirty="0" err="1">
                          <a:ln>
                            <a:noFill/>
                          </a:ln>
                          <a:solidFill>
                            <a:schemeClr val="tx1"/>
                          </a:solidFill>
                          <a:effectLst/>
                          <a:latin typeface="Calibri" charset="0"/>
                          <a:ea typeface="MS PGothic" charset="0"/>
                          <a:cs typeface="Arial" charset="0"/>
                        </a:rPr>
                        <a:t>Sdev</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ERPs</a:t>
                      </a:r>
                      <a:r>
                        <a:rPr kumimoji="0" lang="en-US" sz="2400" b="1" i="0" u="none" strike="noStrike" cap="none" normalizeH="0" baseline="0" dirty="0">
                          <a:ln>
                            <a:noFill/>
                          </a:ln>
                          <a:solidFill>
                            <a:schemeClr val="tx1"/>
                          </a:solidFill>
                          <a:effectLst/>
                          <a:latin typeface="Calibri" charset="0"/>
                          <a:ea typeface="MS PGothic" charset="0"/>
                          <a:cs typeface="Arial" charset="0"/>
                        </a:rPr>
                        <a:t>: PM + </a:t>
                      </a:r>
                      <a:r>
                        <a:rPr kumimoji="0" lang="en-US" sz="2400" b="1" i="0" u="none" strike="noStrike" cap="none" normalizeH="0" baseline="0" dirty="0" err="1">
                          <a:ln>
                            <a:noFill/>
                          </a:ln>
                          <a:solidFill>
                            <a:schemeClr val="tx1"/>
                          </a:solidFill>
                          <a:effectLst/>
                          <a:latin typeface="Calibri" charset="0"/>
                          <a:ea typeface="MS PGothic" charset="0"/>
                          <a:cs typeface="Arial" charset="0"/>
                        </a:rPr>
                        <a:t>dLOD</a:t>
                      </a:r>
                      <a:endParaRPr kumimoji="0" lang="en-US" sz="24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&lt;50 µas / ~10 µs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6 </a:t>
                      </a:r>
                      <a:r>
                        <a:rPr kumimoji="0" lang="en-US" sz="2400" b="0" i="0" u="none" strike="noStrike" cap="none" normalizeH="0" baseline="0" dirty="0" err="1">
                          <a:ln>
                            <a:noFill/>
                          </a:ln>
                          <a:solidFill>
                            <a:schemeClr val="tx1"/>
                          </a:solidFill>
                          <a:effectLst/>
                          <a:latin typeface="Calibri" charset="0"/>
                          <a:ea typeface="MS PGothic" charset="0"/>
                          <a:cs typeface="Arial" charset="0"/>
                        </a:rPr>
                        <a:t>hr</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191844">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r>
              <a:tr h="366685">
                <a:tc rowSpan="3"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Rapid </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rowSpan="3"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~2.5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SV &amp; station clocks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~75 </a:t>
                      </a:r>
                      <a:r>
                        <a:rPr kumimoji="0" lang="en-US" sz="2400" b="0" i="0" u="none" strike="noStrike" cap="none" normalizeH="0" baseline="0" dirty="0" err="1">
                          <a:ln>
                            <a:noFill/>
                          </a:ln>
                          <a:solidFill>
                            <a:schemeClr val="tx1"/>
                          </a:solidFill>
                          <a:effectLst/>
                          <a:latin typeface="Calibri" charset="0"/>
                          <a:ea typeface="MS PGothic" charset="0"/>
                          <a:cs typeface="Arial" charset="0"/>
                        </a:rPr>
                        <a:t>ps</a:t>
                      </a:r>
                      <a:r>
                        <a:rPr kumimoji="0" lang="en-US" sz="2400" b="0" i="0" u="none" strike="noStrike" cap="none" normalizeH="0" baseline="0" dirty="0">
                          <a:ln>
                            <a:noFill/>
                          </a:ln>
                          <a:solidFill>
                            <a:schemeClr val="tx1"/>
                          </a:solidFill>
                          <a:effectLst/>
                          <a:latin typeface="Calibri" charset="0"/>
                          <a:ea typeface="MS PGothic" charset="0"/>
                          <a:cs typeface="Arial" charset="0"/>
                        </a:rPr>
                        <a:t> RMS / ~25 </a:t>
                      </a:r>
                      <a:r>
                        <a:rPr kumimoji="0" lang="en-US" sz="2400" b="0" i="0" u="none" strike="noStrike" cap="none" normalizeH="0" baseline="0" dirty="0" err="1">
                          <a:ln>
                            <a:noFill/>
                          </a:ln>
                          <a:solidFill>
                            <a:schemeClr val="tx1"/>
                          </a:solidFill>
                          <a:effectLst/>
                          <a:latin typeface="Calibri" charset="0"/>
                          <a:ea typeface="MS PGothic" charset="0"/>
                          <a:cs typeface="Arial" charset="0"/>
                        </a:rPr>
                        <a:t>ps</a:t>
                      </a:r>
                      <a:r>
                        <a:rPr kumimoji="0" lang="en-US" sz="2400" b="0" i="0" u="none" strike="noStrike" cap="none" normalizeH="0" baseline="0" dirty="0">
                          <a:ln>
                            <a:noFill/>
                          </a:ln>
                          <a:solidFill>
                            <a:schemeClr val="tx1"/>
                          </a:solidFill>
                          <a:effectLst/>
                          <a:latin typeface="Calibri" charset="0"/>
                          <a:ea typeface="MS PGothic" charset="0"/>
                          <a:cs typeface="Arial" charset="0"/>
                        </a:rPr>
                        <a:t> </a:t>
                      </a:r>
                      <a:r>
                        <a:rPr kumimoji="0" lang="en-US" sz="2400" b="0" i="0" u="none" strike="noStrike" cap="none" normalizeH="0" baseline="0" dirty="0" err="1">
                          <a:ln>
                            <a:noFill/>
                          </a:ln>
                          <a:solidFill>
                            <a:schemeClr val="tx1"/>
                          </a:solidFill>
                          <a:effectLst/>
                          <a:latin typeface="Calibri" charset="0"/>
                          <a:ea typeface="MS PGothic" charset="0"/>
                          <a:cs typeface="Arial" charset="0"/>
                        </a:rPr>
                        <a:t>Sdev</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ERPs</a:t>
                      </a:r>
                      <a:r>
                        <a:rPr kumimoji="0" lang="en-US" sz="2400" b="1" i="0" u="none" strike="noStrike" cap="none" normalizeH="0" baseline="0" dirty="0">
                          <a:ln>
                            <a:noFill/>
                          </a:ln>
                          <a:solidFill>
                            <a:schemeClr val="tx1"/>
                          </a:solidFill>
                          <a:effectLst/>
                          <a:latin typeface="Calibri" charset="0"/>
                          <a:ea typeface="MS PGothic" charset="0"/>
                          <a:cs typeface="Arial" charset="0"/>
                        </a:rPr>
                        <a:t>: PM + </a:t>
                      </a:r>
                      <a:r>
                        <a:rPr kumimoji="0" lang="en-US" sz="2400" b="1" i="0" u="none" strike="noStrike" cap="none" normalizeH="0" baseline="0" dirty="0" err="1">
                          <a:ln>
                            <a:noFill/>
                          </a:ln>
                          <a:solidFill>
                            <a:schemeClr val="tx1"/>
                          </a:solidFill>
                          <a:effectLst/>
                          <a:latin typeface="Calibri" charset="0"/>
                          <a:ea typeface="MS PGothic" charset="0"/>
                          <a:cs typeface="Arial" charset="0"/>
                        </a:rPr>
                        <a:t>dLOD</a:t>
                      </a:r>
                      <a:endParaRPr kumimoji="0" lang="en-US" sz="24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&lt;40 µas / ~10 µs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daily</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191844">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r>
              <a:tr h="366685">
                <a:tc rowSpan="5"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Final </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rowSpan="5"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&lt;2.5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GLONASS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&lt;5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SV &amp; station clocks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~75 ps RMS / ~20 ps SDev</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30 s (SVs) + 5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ERPs</a:t>
                      </a:r>
                      <a:r>
                        <a:rPr kumimoji="0" lang="en-US" sz="2400" b="1" i="0" u="none" strike="noStrike" cap="none" normalizeH="0" baseline="0" dirty="0">
                          <a:ln>
                            <a:noFill/>
                          </a:ln>
                          <a:solidFill>
                            <a:schemeClr val="tx1"/>
                          </a:solidFill>
                          <a:effectLst/>
                          <a:latin typeface="Calibri" charset="0"/>
                          <a:ea typeface="MS PGothic" charset="0"/>
                          <a:cs typeface="Arial" charset="0"/>
                        </a:rPr>
                        <a:t>: PM + </a:t>
                      </a:r>
                      <a:r>
                        <a:rPr kumimoji="0" lang="en-US" sz="2400" b="1" i="0" u="none" strike="noStrike" cap="none" normalizeH="0" baseline="0" dirty="0" err="1">
                          <a:ln>
                            <a:noFill/>
                          </a:ln>
                          <a:solidFill>
                            <a:schemeClr val="tx1"/>
                          </a:solidFill>
                          <a:effectLst/>
                          <a:latin typeface="Calibri" charset="0"/>
                          <a:ea typeface="MS PGothic" charset="0"/>
                          <a:cs typeface="Arial" charset="0"/>
                        </a:rPr>
                        <a:t>dLOD</a:t>
                      </a:r>
                      <a:endParaRPr kumimoji="0" lang="en-US" sz="24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&lt;30 µas / ~10 µs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daily</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Terrestrial </a:t>
                      </a:r>
                      <a:r>
                        <a:rPr kumimoji="0" lang="en-US" sz="2400" b="1" i="0" u="none" strike="noStrike" cap="none" normalizeH="0" baseline="0" dirty="0">
                          <a:ln>
                            <a:noFill/>
                          </a:ln>
                          <a:solidFill>
                            <a:schemeClr val="tx1"/>
                          </a:solidFill>
                          <a:effectLst/>
                          <a:latin typeface="Calibri" charset="0"/>
                          <a:ea typeface="MS PGothic" charset="0"/>
                          <a:cs typeface="Arial" charset="0"/>
                        </a:rPr>
                        <a:t>frames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~2.5 mm N&amp;E / ~6 mm U</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daily</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191844">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10" name="TextBox 109"/>
          <p:cNvSpPr txBox="1"/>
          <p:nvPr/>
        </p:nvSpPr>
        <p:spPr>
          <a:xfrm>
            <a:off x="14043535" y="5576710"/>
            <a:ext cx="10212344" cy="769441"/>
          </a:xfrm>
          <a:prstGeom prst="rect">
            <a:avLst/>
          </a:prstGeom>
          <a:noFill/>
        </p:spPr>
        <p:txBody>
          <a:bodyPr wrap="square" rtlCol="0">
            <a:spAutoFit/>
          </a:bodyPr>
          <a:lstStyle/>
          <a:p>
            <a:r>
              <a:rPr lang="en-US" sz="4400" b="1" dirty="0" smtClean="0"/>
              <a:t>Accuracy of Core IGS Products</a:t>
            </a:r>
            <a:endParaRPr lang="en-US" sz="4400" b="1" dirty="0"/>
          </a:p>
        </p:txBody>
      </p:sp>
      <p:sp>
        <p:nvSpPr>
          <p:cNvPr id="121" name="Rectangle 120"/>
          <p:cNvSpPr/>
          <p:nvPr/>
        </p:nvSpPr>
        <p:spPr>
          <a:xfrm>
            <a:off x="13842994" y="17624106"/>
            <a:ext cx="13277088" cy="8741094"/>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17" name="Table 116"/>
          <p:cNvGraphicFramePr>
            <a:graphicFrameLocks noGrp="1"/>
          </p:cNvGraphicFramePr>
          <p:nvPr>
            <p:extLst>
              <p:ext uri="{D42A27DB-BD31-4B8C-83A1-F6EECF244321}">
                <p14:modId xmlns:p14="http://schemas.microsoft.com/office/powerpoint/2010/main" val="2478729328"/>
              </p:ext>
            </p:extLst>
          </p:nvPr>
        </p:nvGraphicFramePr>
        <p:xfrm>
          <a:off x="14181668" y="20259421"/>
          <a:ext cx="12643678" cy="5738765"/>
        </p:xfrm>
        <a:graphic>
          <a:graphicData uri="http://schemas.openxmlformats.org/drawingml/2006/table">
            <a:tbl>
              <a:tblPr/>
              <a:tblGrid>
                <a:gridCol w="2019286"/>
                <a:gridCol w="1323495"/>
                <a:gridCol w="42473"/>
                <a:gridCol w="2405283"/>
                <a:gridCol w="147020"/>
                <a:gridCol w="42473"/>
                <a:gridCol w="1332730"/>
                <a:gridCol w="1332728"/>
                <a:gridCol w="1332730"/>
                <a:gridCol w="1332730"/>
                <a:gridCol w="1332730"/>
              </a:tblGrid>
              <a:tr h="918995">
                <a:tc>
                  <a:txBody>
                    <a:bodyPr/>
                    <a:lstStyle/>
                    <a:p>
                      <a:r>
                        <a:rPr lang="en-US" sz="2900" b="1" dirty="0" smtClean="0">
                          <a:latin typeface="+mn-lt"/>
                        </a:rPr>
                        <a:t>Product</a:t>
                      </a:r>
                      <a:endParaRPr lang="en-US" sz="2900" b="1" dirty="0">
                        <a:latin typeface="+mn-lt"/>
                      </a:endParaRPr>
                    </a:p>
                  </a:txBody>
                  <a:tcPr marL="4679" marR="4679" marT="4679" marB="4679" anchor="ctr">
                    <a:lnL>
                      <a:noFill/>
                    </a:lnL>
                    <a:lnR>
                      <a:noFill/>
                    </a:lnR>
                    <a:lnT>
                      <a:noFill/>
                    </a:lnT>
                    <a:lnB>
                      <a:noFill/>
                    </a:lnB>
                    <a:solidFill>
                      <a:schemeClr val="tx2">
                        <a:lumMod val="40000"/>
                        <a:lumOff val="60000"/>
                      </a:schemeClr>
                    </a:solidFill>
                  </a:tcPr>
                </a:tc>
                <a:tc gridSpan="2">
                  <a:txBody>
                    <a:bodyPr/>
                    <a:lstStyle/>
                    <a:p>
                      <a:pPr algn="ctr"/>
                      <a:r>
                        <a:rPr lang="en-US" sz="2900" b="1" smtClean="0">
                          <a:latin typeface="+mn-lt"/>
                        </a:rPr>
                        <a:t>GNSS</a:t>
                      </a:r>
                      <a:endParaRPr lang="en-US" sz="2900" b="1"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pPr algn="ctr"/>
                      <a:endParaRPr lang="en-US" sz="2000" b="1" baseline="0" dirty="0" smtClean="0">
                        <a:latin typeface="+mn-lt"/>
                      </a:endParaRPr>
                    </a:p>
                  </a:txBody>
                  <a:tcPr marL="3271" marR="3271" marT="3271" marB="3271" anchor="ctr">
                    <a:lnL>
                      <a:noFill/>
                    </a:lnL>
                    <a:lnR>
                      <a:noFill/>
                    </a:lnR>
                    <a:lnT>
                      <a:noFill/>
                    </a:lnT>
                    <a:lnB>
                      <a:noFill/>
                    </a:lnB>
                    <a:solidFill>
                      <a:srgbClr val="A3D3FB"/>
                    </a:solidFill>
                  </a:tcPr>
                </a:tc>
                <a:tc>
                  <a:txBody>
                    <a:bodyPr/>
                    <a:lstStyle/>
                    <a:p>
                      <a:pPr algn="ctr"/>
                      <a:r>
                        <a:rPr lang="en-US" sz="2900" b="1" baseline="0" dirty="0" smtClean="0">
                          <a:latin typeface="+mn-lt"/>
                        </a:rPr>
                        <a:t>Total Hits</a:t>
                      </a:r>
                    </a:p>
                  </a:txBody>
                  <a:tcPr marL="4679" marR="4679" marT="4679" marB="4679" anchor="ctr">
                    <a:lnL>
                      <a:noFill/>
                    </a:lnL>
                    <a:lnR>
                      <a:noFill/>
                    </a:lnR>
                    <a:lnT>
                      <a:noFill/>
                    </a:lnT>
                    <a:lnB>
                      <a:noFill/>
                    </a:lnB>
                    <a:solidFill>
                      <a:schemeClr val="tx2">
                        <a:lumMod val="40000"/>
                        <a:lumOff val="60000"/>
                      </a:schemeClr>
                    </a:solidFill>
                  </a:tcPr>
                </a:tc>
                <a:tc>
                  <a:txBody>
                    <a:bodyPr/>
                    <a:lstStyle/>
                    <a:p>
                      <a:endParaRPr lang="en-US" sz="2900" b="1" dirty="0" smtClean="0">
                        <a:latin typeface="+mn-lt"/>
                      </a:endParaRPr>
                    </a:p>
                  </a:txBody>
                  <a:tcPr marL="4679" marR="4679" marT="4679" marB="4679" anchor="ctr">
                    <a:lnL>
                      <a:noFill/>
                    </a:lnL>
                    <a:lnR>
                      <a:noFill/>
                    </a:lnR>
                    <a:lnT>
                      <a:noFill/>
                    </a:lnT>
                    <a:lnB>
                      <a:noFill/>
                    </a:lnB>
                    <a:solidFill>
                      <a:schemeClr val="tx2">
                        <a:lumMod val="40000"/>
                        <a:lumOff val="60000"/>
                      </a:schemeClr>
                    </a:solidFill>
                  </a:tcPr>
                </a:tc>
                <a:tc gridSpan="2">
                  <a:txBody>
                    <a:bodyPr/>
                    <a:lstStyle/>
                    <a:p>
                      <a:pPr algn="ctr"/>
                      <a:r>
                        <a:rPr lang="en-US" sz="2900" b="1" dirty="0" smtClean="0">
                          <a:latin typeface="+mn-lt"/>
                        </a:rPr>
                        <a:t>SP3</a:t>
                      </a:r>
                      <a:br>
                        <a:rPr lang="en-US" sz="2900" b="1" dirty="0" smtClean="0">
                          <a:latin typeface="+mn-lt"/>
                        </a:rPr>
                      </a:br>
                      <a:r>
                        <a:rPr lang="en-US" sz="2300" b="1" dirty="0" smtClean="0">
                          <a:latin typeface="+mn-lt"/>
                        </a:rPr>
                        <a:t>(%)</a:t>
                      </a:r>
                      <a:endParaRPr lang="en-US" sz="2300" b="1"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pPr algn="ctr"/>
                      <a:endParaRPr lang="en-US" sz="1600" b="1" dirty="0">
                        <a:latin typeface="+mn-lt"/>
                      </a:endParaRPr>
                    </a:p>
                  </a:txBody>
                  <a:tcPr marL="3271" marR="3271" marT="3271" marB="3271" anchor="ctr">
                    <a:lnL>
                      <a:noFill/>
                    </a:lnL>
                    <a:lnR>
                      <a:noFill/>
                    </a:lnR>
                    <a:lnT>
                      <a:noFill/>
                    </a:lnT>
                    <a:lnB>
                      <a:noFill/>
                    </a:lnB>
                    <a:solidFill>
                      <a:srgbClr val="A3D3F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900" b="1" dirty="0" smtClean="0">
                          <a:latin typeface="+mn-lt"/>
                        </a:rPr>
                        <a:t>ERP</a:t>
                      </a:r>
                      <a:br>
                        <a:rPr lang="en-US" sz="2900" b="1" dirty="0" smtClean="0">
                          <a:latin typeface="+mn-lt"/>
                        </a:rPr>
                      </a:br>
                      <a:r>
                        <a:rPr lang="en-US" sz="2300" b="1" dirty="0" smtClean="0">
                          <a:latin typeface="+mn-lt"/>
                        </a:rPr>
                        <a:t>(%)</a:t>
                      </a:r>
                    </a:p>
                  </a:txBody>
                  <a:tcPr marL="4679" marR="4679" marT="4679" marB="4679" anchor="ctr">
                    <a:lnL>
                      <a:noFill/>
                    </a:lnL>
                    <a:lnR>
                      <a:noFill/>
                    </a:lnR>
                    <a:lnT>
                      <a:noFill/>
                    </a:lnT>
                    <a:lnB>
                      <a:noFill/>
                    </a:lnB>
                    <a:solidFill>
                      <a:schemeClr val="tx2">
                        <a:lumMod val="40000"/>
                        <a:lumOff val="60000"/>
                      </a:schemeClr>
                    </a:solidFill>
                  </a:tcPr>
                </a:tc>
                <a:tc>
                  <a:txBody>
                    <a:bodyPr/>
                    <a:lstStyle/>
                    <a:p>
                      <a:pPr algn="ctr"/>
                      <a:r>
                        <a:rPr lang="en-US" sz="2900" b="1" dirty="0" smtClean="0">
                          <a:latin typeface="+mn-lt"/>
                        </a:rPr>
                        <a:t>CLK</a:t>
                      </a:r>
                      <a:br>
                        <a:rPr lang="en-US" sz="2900" b="1" dirty="0" smtClean="0">
                          <a:latin typeface="+mn-lt"/>
                        </a:rPr>
                      </a:br>
                      <a:r>
                        <a:rPr lang="en-US" sz="2300" b="1" dirty="0" smtClean="0">
                          <a:latin typeface="+mn-lt"/>
                        </a:rPr>
                        <a:t>(%)</a:t>
                      </a:r>
                      <a:endParaRPr lang="en-US" sz="2300" b="1" dirty="0">
                        <a:latin typeface="+mn-lt"/>
                      </a:endParaRPr>
                    </a:p>
                  </a:txBody>
                  <a:tcPr marL="4679" marR="4679" marT="4679" marB="4679" anchor="ctr">
                    <a:lnL>
                      <a:noFill/>
                    </a:lnL>
                    <a:lnR>
                      <a:noFill/>
                    </a:lnR>
                    <a:lnT>
                      <a:noFill/>
                    </a:lnT>
                    <a:lnB>
                      <a:noFill/>
                    </a:lnB>
                    <a:solidFill>
                      <a:schemeClr val="tx2">
                        <a:lumMod val="40000"/>
                        <a:lumOff val="60000"/>
                      </a:schemeClr>
                    </a:solidFill>
                  </a:tcPr>
                </a:tc>
                <a:tc>
                  <a:txBody>
                    <a:bodyPr/>
                    <a:lstStyle/>
                    <a:p>
                      <a:pPr algn="ctr"/>
                      <a:r>
                        <a:rPr lang="en-US" sz="2900" b="1" dirty="0" smtClean="0">
                          <a:latin typeface="+mn-lt"/>
                        </a:rPr>
                        <a:t>SNX</a:t>
                      </a:r>
                      <a:br>
                        <a:rPr lang="en-US" sz="2900" b="1" dirty="0" smtClean="0">
                          <a:latin typeface="+mn-lt"/>
                        </a:rPr>
                      </a:br>
                      <a:r>
                        <a:rPr lang="en-US" sz="2300" b="1" dirty="0" smtClean="0">
                          <a:latin typeface="+mn-lt"/>
                        </a:rPr>
                        <a:t>(%)</a:t>
                      </a:r>
                      <a:endParaRPr lang="en-US" sz="2300" b="1" dirty="0">
                        <a:latin typeface="+mn-lt"/>
                      </a:endParaRPr>
                    </a:p>
                  </a:txBody>
                  <a:tcPr marL="4679" marR="4679" marT="4679" marB="4679" anchor="ctr">
                    <a:lnL>
                      <a:noFill/>
                    </a:lnL>
                    <a:lnR>
                      <a:noFill/>
                    </a:lnR>
                    <a:lnT>
                      <a:noFill/>
                    </a:lnT>
                    <a:lnB>
                      <a:noFill/>
                    </a:lnB>
                    <a:solidFill>
                      <a:schemeClr val="tx2">
                        <a:lumMod val="40000"/>
                        <a:lumOff val="60000"/>
                      </a:schemeClr>
                    </a:solidFill>
                  </a:tcPr>
                </a:tc>
                <a:tc>
                  <a:txBody>
                    <a:bodyPr/>
                    <a:lstStyle/>
                    <a:p>
                      <a:pPr algn="ctr"/>
                      <a:r>
                        <a:rPr lang="en-US" sz="2900" b="1" dirty="0" smtClean="0">
                          <a:latin typeface="+mn-lt"/>
                        </a:rPr>
                        <a:t>SUM</a:t>
                      </a:r>
                      <a:br>
                        <a:rPr lang="en-US" sz="2900" b="1" dirty="0" smtClean="0">
                          <a:latin typeface="+mn-lt"/>
                        </a:rPr>
                      </a:br>
                      <a:r>
                        <a:rPr lang="en-US" sz="2300" b="1" dirty="0" smtClean="0">
                          <a:latin typeface="+mn-lt"/>
                        </a:rPr>
                        <a:t>(%)</a:t>
                      </a:r>
                      <a:endParaRPr lang="en-US" sz="2300" b="1" dirty="0">
                        <a:latin typeface="+mn-lt"/>
                      </a:endParaRPr>
                    </a:p>
                  </a:txBody>
                  <a:tcPr marL="4679" marR="4679" marT="4679" marB="4679" anchor="ctr">
                    <a:lnL>
                      <a:noFill/>
                    </a:lnL>
                    <a:lnR>
                      <a:noFill/>
                    </a:lnR>
                    <a:lnT>
                      <a:noFill/>
                    </a:lnT>
                    <a:lnB>
                      <a:noFill/>
                    </a:lnB>
                    <a:solidFill>
                      <a:schemeClr val="tx2">
                        <a:lumMod val="40000"/>
                        <a:lumOff val="60000"/>
                      </a:schemeClr>
                    </a:solidFill>
                  </a:tcPr>
                </a:tc>
              </a:tr>
              <a:tr h="638256">
                <a:tc>
                  <a:txBody>
                    <a:bodyPr/>
                    <a:lstStyle/>
                    <a:p>
                      <a:r>
                        <a:rPr lang="en-US" sz="2900" b="1" dirty="0" smtClean="0">
                          <a:latin typeface="+mn-lt"/>
                        </a:rPr>
                        <a:t>Ultra-rapid</a:t>
                      </a:r>
                      <a:endParaRPr lang="en-US" sz="2900" b="1"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algn="ctr"/>
                      <a:r>
                        <a:rPr lang="en-US" sz="2300" b="1" dirty="0" smtClean="0">
                          <a:latin typeface="+mn-lt"/>
                        </a:rPr>
                        <a:t>GPS</a:t>
                      </a:r>
                      <a:endParaRPr lang="en-US" sz="2300" b="1" dirty="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pPr algn="ctr"/>
                      <a:endParaRPr lang="en-US" sz="1200" dirty="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algn="ctr"/>
                      <a:r>
                        <a:rPr lang="en-US" sz="2300" dirty="0" smtClean="0">
                          <a:solidFill>
                            <a:schemeClr val="tx1"/>
                          </a:solidFill>
                        </a:rPr>
                        <a:t>11,711,506</a:t>
                      </a:r>
                    </a:p>
                    <a:p>
                      <a:pPr algn="ctr"/>
                      <a:r>
                        <a:rPr lang="en-US" sz="1700" dirty="0" smtClean="0">
                          <a:solidFill>
                            <a:schemeClr val="tx1"/>
                          </a:solidFill>
                        </a:rPr>
                        <a:t>(</a:t>
                      </a:r>
                      <a:r>
                        <a:rPr lang="en-US" sz="1700" dirty="0" smtClean="0">
                          <a:solidFill>
                            <a:schemeClr val="tx1"/>
                          </a:solidFill>
                          <a:sym typeface="Symbol"/>
                        </a:rPr>
                        <a:t> </a:t>
                      </a:r>
                      <a:r>
                        <a:rPr lang="en-US" sz="1700" dirty="0" smtClean="0">
                          <a:solidFill>
                            <a:schemeClr val="tx1"/>
                          </a:solidFill>
                        </a:rPr>
                        <a:t>4  *  2,927,877 daily)</a:t>
                      </a:r>
                      <a:endParaRPr lang="en-US" sz="17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300"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93.7</a:t>
                      </a:r>
                    </a:p>
                  </a:txBody>
                  <a:tcPr marL="4679" marR="4679" marT="4679" marB="4679" anchor="ctr">
                    <a:lnL>
                      <a:noFill/>
                    </a:lnL>
                    <a:lnR>
                      <a:noFill/>
                    </a:lnR>
                    <a:lnT>
                      <a:noFill/>
                    </a:lnT>
                    <a:lnB>
                      <a:noFill/>
                    </a:lnB>
                    <a:solidFill>
                      <a:srgbClr val="FEFBDB">
                        <a:alpha val="7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3.1</a:t>
                      </a: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3.2</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r>
              <a:tr h="261613">
                <a:tc gridSpan="11">
                  <a:txBody>
                    <a:bodyPr/>
                    <a:lstStyle/>
                    <a:p>
                      <a:pPr marL="285750" indent="-285750">
                        <a:buFont typeface="Arial" pitchFamily="34" charset="0"/>
                        <a:buChar char="•"/>
                      </a:pPr>
                      <a:endParaRPr lang="en-US" sz="100" b="1" baseline="0"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pPr marL="285750" indent="-285750" algn="ctr">
                        <a:buFont typeface="Arial" pitchFamily="34" charset="0"/>
                        <a:buChar char="•"/>
                      </a:pPr>
                      <a:endParaRPr lang="en-US" sz="100" b="1"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285750" indent="-285750" algn="ctr">
                        <a:buFont typeface="Arial" pitchFamily="34" charset="0"/>
                        <a:buChar char="•"/>
                      </a:pP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sz="100" dirty="0"/>
                    </a:p>
                  </a:txBody>
                  <a:tcPr marL="3271" marR="3271" marT="3271" marB="3271" anchor="ctr">
                    <a:lnL>
                      <a:noFill/>
                    </a:lnL>
                    <a:lnR>
                      <a:noFill/>
                    </a:lnR>
                    <a:lnT>
                      <a:noFill/>
                    </a:lnT>
                    <a:lnB>
                      <a:noFill/>
                    </a:lnB>
                    <a:solidFill>
                      <a:srgbClr val="A3D3FB">
                        <a:alpha val="70000"/>
                      </a:srgbClr>
                    </a:solidFill>
                  </a:tcPr>
                </a:tc>
                <a:tc hMerge="1">
                  <a:txBody>
                    <a:bodyPr/>
                    <a:lstStyle/>
                    <a:p>
                      <a:pPr marL="285750" indent="-285750" algn="ctr">
                        <a:buFont typeface="Arial" pitchFamily="34" charset="0"/>
                        <a:buChar char="•"/>
                      </a:pP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sz="100" dirty="0"/>
                    </a:p>
                  </a:txBody>
                  <a:tcPr marL="3271" marR="3271" marT="3271" marB="3271" anchor="ctr">
                    <a:lnL>
                      <a:noFill/>
                    </a:lnL>
                    <a:lnR>
                      <a:noFill/>
                    </a:lnR>
                    <a:lnT>
                      <a:noFill/>
                    </a:lnT>
                    <a:lnB>
                      <a:noFill/>
                    </a:lnB>
                    <a:solidFill>
                      <a:srgbClr val="A3D3FB">
                        <a:alpha val="70000"/>
                      </a:srgbClr>
                    </a:solidFill>
                  </a:tcPr>
                </a:tc>
                <a:tc hMerge="1">
                  <a:txBody>
                    <a:bodyPr/>
                    <a:lstStyle/>
                    <a:p>
                      <a:pPr marL="285750" marR="0" indent="-285750" algn="ctr" defTabSz="914400" rtl="0" eaLnBrk="1" fontAlgn="auto" latinLnBrk="0" hangingPunct="1">
                        <a:lnSpc>
                          <a:spcPct val="100000"/>
                        </a:lnSpc>
                        <a:spcBef>
                          <a:spcPts val="0"/>
                        </a:spcBef>
                        <a:spcAft>
                          <a:spcPts val="0"/>
                        </a:spcAft>
                        <a:buClrTx/>
                        <a:buSzTx/>
                        <a:buFont typeface="Arial" pitchFamily="34" charset="0"/>
                        <a:buChar char="•"/>
                        <a:tabLst/>
                        <a:defRPr/>
                      </a:pPr>
                      <a:endParaRPr lang="en-US" sz="100" baseline="0" dirty="0" smtClean="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285750" marR="0" indent="-285750" algn="ctr" defTabSz="914400" rtl="0" eaLnBrk="1" fontAlgn="auto" latinLnBrk="0" hangingPunct="1">
                        <a:lnSpc>
                          <a:spcPct val="100000"/>
                        </a:lnSpc>
                        <a:spcBef>
                          <a:spcPts val="0"/>
                        </a:spcBef>
                        <a:spcAft>
                          <a:spcPts val="0"/>
                        </a:spcAft>
                        <a:buClrTx/>
                        <a:buSzTx/>
                        <a:buFont typeface="Arial" pitchFamily="34" charset="0"/>
                        <a:buChar char="•"/>
                        <a:tabLst/>
                        <a:defRPr/>
                      </a:pPr>
                      <a:endParaRPr lang="en-US" sz="100" baseline="0" dirty="0" smtClean="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285750" indent="-285750" algn="ctr">
                        <a:buFont typeface="Arial" pitchFamily="34" charset="0"/>
                        <a:buChar char="•"/>
                      </a:pP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285750" indent="-285750" algn="ctr">
                        <a:buFont typeface="Arial" pitchFamily="34" charset="0"/>
                        <a:buChar char="•"/>
                      </a:pP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285750" indent="-285750" algn="ctr">
                        <a:buFont typeface="Arial" pitchFamily="34" charset="0"/>
                        <a:buChar char="•"/>
                      </a:pP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r>
              <a:tr h="638256">
                <a:tc>
                  <a:txBody>
                    <a:bodyPr/>
                    <a:lstStyle/>
                    <a:p>
                      <a:r>
                        <a:rPr lang="en-US" sz="2900" b="1" dirty="0" smtClean="0">
                          <a:latin typeface="+mn-lt"/>
                        </a:rPr>
                        <a:t>Final (IGS)</a:t>
                      </a:r>
                      <a:endParaRPr lang="en-US" sz="2900" b="1"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algn="ctr"/>
                      <a:r>
                        <a:rPr lang="en-US" sz="2400" b="1" dirty="0" smtClean="0">
                          <a:latin typeface="+mn-lt"/>
                        </a:rPr>
                        <a:t>GPS</a:t>
                      </a:r>
                      <a:endParaRPr lang="en-US" sz="2400" b="1" dirty="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pPr algn="ctr"/>
                      <a:endParaRPr lang="en-US" sz="1600" dirty="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algn="ctr"/>
                      <a:r>
                        <a:rPr lang="en-US" sz="2400" dirty="0" smtClean="0">
                          <a:solidFill>
                            <a:schemeClr val="tx1"/>
                          </a:solidFill>
                        </a:rPr>
                        <a:t>1,359,656</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60.7</a:t>
                      </a:r>
                    </a:p>
                  </a:txBody>
                  <a:tcPr marL="4679" marR="4679" marT="4679" marB="4679" anchor="ctr">
                    <a:lnL>
                      <a:noFill/>
                    </a:lnL>
                    <a:lnR>
                      <a:noFill/>
                    </a:lnR>
                    <a:lnT>
                      <a:noFill/>
                    </a:lnT>
                    <a:lnB>
                      <a:noFill/>
                    </a:lnB>
                    <a:solidFill>
                      <a:srgbClr val="FEFBDB">
                        <a:alpha val="7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6.8</a:t>
                      </a: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24.8</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5.8</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2.0</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r>
              <a:tr h="261613">
                <a:tc gridSpan="11">
                  <a:txBody>
                    <a:bodyPr/>
                    <a:lstStyle/>
                    <a:p>
                      <a:endParaRPr lang="en-US" sz="100" b="1" baseline="0"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pPr algn="ctr"/>
                      <a:endParaRPr lang="en-US" sz="100" b="1"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sz="100" dirty="0"/>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sz="100" dirty="0"/>
                    </a:p>
                  </a:txBody>
                  <a:tcPr marL="3271" marR="3271" marT="3271" marB="3271" anchor="ctr">
                    <a:lnL>
                      <a:noFill/>
                    </a:lnL>
                    <a:lnR>
                      <a:noFill/>
                    </a:lnR>
                    <a:lnT>
                      <a:noFill/>
                    </a:lnT>
                    <a:lnB>
                      <a:noFill/>
                    </a:lnB>
                    <a:solidFill>
                      <a:srgbClr val="A3D3FB">
                        <a:alpha val="7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aseline="0" dirty="0" smtClean="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aseline="0" dirty="0" smtClean="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r>
              <a:tr h="638256">
                <a:tc>
                  <a:txBody>
                    <a:bodyPr/>
                    <a:lstStyle/>
                    <a:p>
                      <a:r>
                        <a:rPr lang="en-US" sz="2900" b="1" dirty="0" smtClean="0">
                          <a:latin typeface="+mn-lt"/>
                        </a:rPr>
                        <a:t>Rapid</a:t>
                      </a:r>
                      <a:endParaRPr lang="en-US" sz="2900" b="1" dirty="0">
                        <a:latin typeface="+mn-lt"/>
                      </a:endParaRPr>
                    </a:p>
                  </a:txBody>
                  <a:tcPr marL="4679" marR="4679" marT="4679" marB="4679" anchor="ctr">
                    <a:lnL>
                      <a:noFill/>
                    </a:lnL>
                    <a:lnR>
                      <a:noFill/>
                    </a:lnR>
                    <a:lnT>
                      <a:noFill/>
                    </a:lnT>
                    <a:lnB>
                      <a:noFill/>
                    </a:lnB>
                    <a:solidFill>
                      <a:srgbClr val="FEFBDB">
                        <a:alpha val="69804"/>
                      </a:srgbClr>
                    </a:solidFill>
                  </a:tcPr>
                </a:tc>
                <a:tc gridSpan="2">
                  <a:txBody>
                    <a:bodyPr/>
                    <a:lstStyle/>
                    <a:p>
                      <a:pPr algn="ctr"/>
                      <a:r>
                        <a:rPr lang="en-US" sz="2400" b="1" dirty="0" smtClean="0">
                          <a:latin typeface="+mn-lt"/>
                        </a:rPr>
                        <a:t>GPS</a:t>
                      </a:r>
                      <a:endParaRPr lang="en-US" sz="2400" b="1" dirty="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pPr algn="ctr"/>
                      <a:endParaRPr lang="en-US" sz="1600" dirty="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algn="ctr"/>
                      <a:r>
                        <a:rPr lang="en-US" sz="2400" dirty="0" smtClean="0">
                          <a:solidFill>
                            <a:schemeClr val="tx1"/>
                          </a:solidFill>
                        </a:rPr>
                        <a:t>887,986</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65.6</a:t>
                      </a:r>
                    </a:p>
                  </a:txBody>
                  <a:tcPr marL="4679" marR="4679" marT="4679" marB="4679" anchor="ctr">
                    <a:lnL>
                      <a:noFill/>
                    </a:lnL>
                    <a:lnR>
                      <a:noFill/>
                    </a:lnR>
                    <a:lnT>
                      <a:noFill/>
                    </a:lnT>
                    <a:lnB>
                      <a:noFill/>
                    </a:lnB>
                    <a:solidFill>
                      <a:srgbClr val="FEFBDB">
                        <a:alpha val="7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8.7</a:t>
                      </a: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16.9</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6.4</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r>
              <a:tr h="261613">
                <a:tc gridSpan="11">
                  <a:txBody>
                    <a:bodyPr/>
                    <a:lstStyle/>
                    <a:p>
                      <a:pPr algn="l"/>
                      <a:endParaRPr lang="en-US" sz="100" b="1"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endParaRPr lang="en-US"/>
                    </a:p>
                  </a:txBody>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a:p>
                  </a:txBody>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a:p>
                  </a:txBody>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r>
              <a:tr h="638256">
                <a:tc>
                  <a:txBody>
                    <a:bodyPr/>
                    <a:lstStyle/>
                    <a:p>
                      <a:r>
                        <a:rPr lang="en-US" sz="2900" b="1" dirty="0" smtClean="0">
                          <a:latin typeface="+mn-lt"/>
                        </a:rPr>
                        <a:t>Final</a:t>
                      </a:r>
                      <a:r>
                        <a:rPr lang="en-US" sz="2900" b="1" baseline="0" dirty="0" smtClean="0">
                          <a:latin typeface="+mn-lt"/>
                        </a:rPr>
                        <a:t> (IGL)</a:t>
                      </a:r>
                      <a:endParaRPr lang="en-US" sz="2900" b="1"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b="1" dirty="0" smtClean="0">
                          <a:latin typeface="+mn-lt"/>
                        </a:rPr>
                        <a:t>GLO</a:t>
                      </a:r>
                    </a:p>
                  </a:txBody>
                  <a:tcPr marL="4679" marR="4679" marT="4679" marB="4679" anchor="ctr">
                    <a:lnL>
                      <a:noFill/>
                    </a:lnL>
                    <a:lnR>
                      <a:noFill/>
                    </a:lnR>
                    <a:lnT>
                      <a:noFill/>
                    </a:lnT>
                    <a:lnB>
                      <a:noFill/>
                    </a:lnB>
                    <a:solidFill>
                      <a:srgbClr val="FEFBDB">
                        <a:alpha val="70000"/>
                      </a:srgbClr>
                    </a:solidFill>
                  </a:tcPr>
                </a:tc>
                <a:tc gridSpan="2">
                  <a:txBody>
                    <a:bodyPr/>
                    <a:lstStyle/>
                    <a:p>
                      <a:pPr algn="ctr"/>
                      <a:r>
                        <a:rPr lang="en-US" sz="2400" dirty="0" smtClean="0">
                          <a:solidFill>
                            <a:schemeClr val="tx1"/>
                          </a:solidFill>
                        </a:rPr>
                        <a:t>225,515</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99.1</a:t>
                      </a:r>
                    </a:p>
                  </a:txBody>
                  <a:tcPr marL="4679" marR="4679" marT="4679" marB="4679" anchor="ctr">
                    <a:lnL>
                      <a:noFill/>
                    </a:lnL>
                    <a:lnR>
                      <a:noFill/>
                    </a:lnR>
                    <a:lnT>
                      <a:noFill/>
                    </a:lnT>
                    <a:lnB>
                      <a:noFill/>
                    </a:lnB>
                    <a:solidFill>
                      <a:srgbClr val="FEFBDB">
                        <a:alpha val="7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0.3</a:t>
                      </a: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0.6</a:t>
                      </a:r>
                    </a:p>
                  </a:txBody>
                  <a:tcPr marL="4679" marR="4679" marT="4679" marB="4679" anchor="ctr">
                    <a:lnL>
                      <a:noFill/>
                    </a:lnL>
                    <a:lnR>
                      <a:noFill/>
                    </a:lnR>
                    <a:lnT>
                      <a:noFill/>
                    </a:lnT>
                    <a:lnB>
                      <a:noFill/>
                    </a:lnB>
                    <a:solidFill>
                      <a:srgbClr val="FEFBDB">
                        <a:alpha val="70000"/>
                      </a:srgbClr>
                    </a:solidFill>
                  </a:tcPr>
                </a:tc>
              </a:tr>
              <a:tr h="261613">
                <a:tc gridSpan="11">
                  <a:txBody>
                    <a:bodyPr/>
                    <a:lstStyle/>
                    <a:p>
                      <a:endParaRPr lang="en-US" sz="100" b="1"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pPr algn="ctr"/>
                      <a:endParaRPr lang="en-US" sz="100" b="1" dirty="0">
                        <a:latin typeface="+mn-lt"/>
                      </a:endParaRPr>
                    </a:p>
                  </a:txBody>
                  <a:tcPr marL="3271" marR="3271" marT="3271" marB="3271" anchor="ctr">
                    <a:lnL>
                      <a:noFill/>
                    </a:lnL>
                    <a:lnR>
                      <a:noFill/>
                    </a:lnR>
                    <a:lnT>
                      <a:noFill/>
                    </a:lnT>
                    <a:lnB>
                      <a:noFill/>
                    </a:lnB>
                    <a:solidFill>
                      <a:srgbClr val="A3D3FB"/>
                    </a:solidFill>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endParaRPr lang="en-US"/>
                    </a:p>
                  </a:txBody>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endParaRPr lang="en-US"/>
                    </a:p>
                  </a:txBody>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r>
              <a:tr h="881404">
                <a:tc>
                  <a:txBody>
                    <a:bodyPr/>
                    <a:lstStyle/>
                    <a:p>
                      <a:r>
                        <a:rPr lang="en-US" sz="2900" b="1" dirty="0" smtClean="0">
                          <a:latin typeface="+mn-lt"/>
                        </a:rPr>
                        <a:t>Ultra-rapid</a:t>
                      </a:r>
                    </a:p>
                    <a:p>
                      <a:r>
                        <a:rPr lang="en-US" sz="2900" b="1" dirty="0" smtClean="0">
                          <a:latin typeface="+mn-lt"/>
                        </a:rPr>
                        <a:t>(IGV)</a:t>
                      </a: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b="1" dirty="0" smtClean="0">
                          <a:latin typeface="+mn-lt"/>
                        </a:rPr>
                        <a:t>GPS &amp; GLO</a:t>
                      </a:r>
                      <a:endParaRPr lang="en-US" sz="2400" b="1"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algn="ctr"/>
                      <a:r>
                        <a:rPr lang="en-US" sz="2400" dirty="0" smtClean="0">
                          <a:solidFill>
                            <a:schemeClr val="tx1"/>
                          </a:solidFill>
                        </a:rPr>
                        <a:t>223,562</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95.0</a:t>
                      </a:r>
                    </a:p>
                  </a:txBody>
                  <a:tcPr marL="4679" marR="4679" marT="4679" marB="4679" anchor="ctr">
                    <a:lnL>
                      <a:noFill/>
                    </a:lnL>
                    <a:lnR>
                      <a:noFill/>
                    </a:lnR>
                    <a:lnT>
                      <a:noFill/>
                    </a:lnT>
                    <a:lnB>
                      <a:noFill/>
                    </a:lnB>
                    <a:solidFill>
                      <a:srgbClr val="FEFBDB">
                        <a:alpha val="7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5.0</a:t>
                      </a:r>
                    </a:p>
                  </a:txBody>
                  <a:tcPr marL="4679" marR="4679" marT="4679" marB="4679" anchor="ctr">
                    <a:lnL>
                      <a:noFill/>
                    </a:lnL>
                    <a:lnR>
                      <a:noFill/>
                    </a:lnR>
                    <a:lnT>
                      <a:noFill/>
                    </a:lnT>
                    <a:lnB>
                      <a:noFill/>
                    </a:lnB>
                    <a:solidFill>
                      <a:srgbClr val="FEFBDB">
                        <a:alpha val="70000"/>
                      </a:srgbClr>
                    </a:solidFill>
                  </a:tcPr>
                </a:tc>
              </a:tr>
              <a:tr h="327016">
                <a:tc gridSpan="11">
                  <a:txBody>
                    <a:bodyPr/>
                    <a:lstStyle/>
                    <a:p>
                      <a:endParaRPr lang="en-US" sz="1100" dirty="0">
                        <a:latin typeface="Verdana" pitchFamily="34" charset="0"/>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800" dirty="0">
                        <a:latin typeface="Verdana" pitchFamily="34" charset="0"/>
                      </a:endParaRPr>
                    </a:p>
                  </a:txBody>
                  <a:tcPr marL="3271" marR="3271" marT="3271" marB="3271" anchor="ctr">
                    <a:lnL>
                      <a:noFill/>
                    </a:lnL>
                    <a:lnR>
                      <a:noFill/>
                    </a:lnR>
                    <a:lnT>
                      <a:noFill/>
                    </a:lnT>
                    <a:lnB>
                      <a:noFill/>
                    </a:lnB>
                    <a:solidFill>
                      <a:srgbClr val="A3D3FB"/>
                    </a:solidFill>
                  </a:tcPr>
                </a:tc>
                <a:tc hMerge="1">
                  <a:txBody>
                    <a:bodyPr/>
                    <a:lstStyle/>
                    <a:p>
                      <a:endParaRPr lang="en-US" sz="800" dirty="0">
                        <a:latin typeface="Verdana" pitchFamily="34" charset="0"/>
                      </a:endParaRPr>
                    </a:p>
                  </a:txBody>
                  <a:tcPr marL="3271" marR="3271" marT="3271" marB="3271" anchor="ctr">
                    <a:lnL>
                      <a:noFill/>
                    </a:lnL>
                    <a:lnR>
                      <a:noFill/>
                    </a:lnR>
                    <a:lnT>
                      <a:noFill/>
                    </a:lnT>
                    <a:lnB>
                      <a:noFill/>
                    </a:lnB>
                    <a:solidFill>
                      <a:srgbClr val="A3D3FB"/>
                    </a:solidFill>
                  </a:tcPr>
                </a:tc>
              </a:tr>
            </a:tbl>
          </a:graphicData>
        </a:graphic>
      </p:graphicFrame>
      <p:sp>
        <p:nvSpPr>
          <p:cNvPr id="122" name="TextBox 121"/>
          <p:cNvSpPr txBox="1"/>
          <p:nvPr/>
        </p:nvSpPr>
        <p:spPr>
          <a:xfrm>
            <a:off x="14205834" y="17715807"/>
            <a:ext cx="8425566" cy="769441"/>
          </a:xfrm>
          <a:prstGeom prst="rect">
            <a:avLst/>
          </a:prstGeom>
          <a:noFill/>
        </p:spPr>
        <p:txBody>
          <a:bodyPr wrap="square" rtlCol="0">
            <a:spAutoFit/>
          </a:bodyPr>
          <a:lstStyle/>
          <a:p>
            <a:r>
              <a:rPr lang="en-US" sz="4400" b="1" dirty="0" smtClean="0"/>
              <a:t>Popularity of Core IGS Products</a:t>
            </a:r>
            <a:endParaRPr lang="en-US" sz="4400" b="1" dirty="0"/>
          </a:p>
        </p:txBody>
      </p:sp>
      <p:sp>
        <p:nvSpPr>
          <p:cNvPr id="119" name="TextBox 6"/>
          <p:cNvSpPr txBox="1">
            <a:spLocks noChangeArrowheads="1"/>
          </p:cNvSpPr>
          <p:nvPr/>
        </p:nvSpPr>
        <p:spPr bwMode="auto">
          <a:xfrm>
            <a:off x="19266965" y="25622153"/>
            <a:ext cx="75583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en-US" b="1" i="1" dirty="0" smtClean="0"/>
              <a:t>FTP download </a:t>
            </a:r>
            <a:r>
              <a:rPr lang="en-US" b="1" i="1" dirty="0"/>
              <a:t>l</a:t>
            </a:r>
            <a:r>
              <a:rPr lang="en-US" b="1" i="1" dirty="0" smtClean="0"/>
              <a:t>ogs </a:t>
            </a:r>
            <a:r>
              <a:rPr lang="en-US" b="1" i="1" dirty="0"/>
              <a:t>c</a:t>
            </a:r>
            <a:r>
              <a:rPr lang="en-US" b="1" i="1" dirty="0" smtClean="0"/>
              <a:t>ourtesy of C</a:t>
            </a:r>
            <a:r>
              <a:rPr lang="en-US" b="1" i="1" dirty="0"/>
              <a:t>. Noll (NASA/CDDIS)</a:t>
            </a:r>
          </a:p>
        </p:txBody>
      </p:sp>
      <p:sp>
        <p:nvSpPr>
          <p:cNvPr id="123" name="TextBox 122"/>
          <p:cNvSpPr txBox="1"/>
          <p:nvPr/>
        </p:nvSpPr>
        <p:spPr>
          <a:xfrm>
            <a:off x="14205833" y="18574654"/>
            <a:ext cx="12619513" cy="1569660"/>
          </a:xfrm>
          <a:prstGeom prst="rect">
            <a:avLst/>
          </a:prstGeom>
          <a:noFill/>
        </p:spPr>
        <p:txBody>
          <a:bodyPr wrap="square" rtlCol="0">
            <a:spAutoFit/>
          </a:bodyPr>
          <a:lstStyle/>
          <a:p>
            <a:pPr marL="342900" indent="-342900">
              <a:buFont typeface="Arial"/>
              <a:buChar char="•"/>
            </a:pPr>
            <a:r>
              <a:rPr lang="en-US" sz="2400" dirty="0" smtClean="0">
                <a:latin typeface="Calibri" charset="0"/>
                <a:ea typeface="MS PGothic" charset="0"/>
              </a:rPr>
              <a:t>Based on FTP download statistics for 1/2012 thru 6/2012</a:t>
            </a:r>
          </a:p>
          <a:p>
            <a:pPr marL="342900" indent="-342900">
              <a:buFont typeface="Arial"/>
              <a:buChar char="•"/>
            </a:pPr>
            <a:r>
              <a:rPr lang="en-US" sz="2400" dirty="0" smtClean="0">
                <a:latin typeface="Calibri" charset="0"/>
                <a:ea typeface="MS PGothic" charset="0"/>
              </a:rPr>
              <a:t>&gt;3.6 million file downloads per month</a:t>
            </a:r>
          </a:p>
          <a:p>
            <a:pPr marL="342900" indent="-342900">
              <a:buFont typeface="Arial"/>
              <a:buChar char="•"/>
            </a:pPr>
            <a:r>
              <a:rPr lang="en-US" sz="2400" dirty="0" smtClean="0">
                <a:latin typeface="Calibri" charset="0"/>
                <a:ea typeface="MS PGothic" charset="0"/>
              </a:rPr>
              <a:t>5 biggest users of CDDIS/IGS files:</a:t>
            </a:r>
          </a:p>
          <a:p>
            <a:pPr marL="577850" lvl="1" indent="-342900">
              <a:buFont typeface="Arial"/>
              <a:buChar char="•"/>
            </a:pPr>
            <a:r>
              <a:rPr lang="en-US" sz="2400" dirty="0" smtClean="0">
                <a:latin typeface="Calibri" charset="0"/>
                <a:ea typeface="MS PGothic" charset="0"/>
              </a:rPr>
              <a:t>U.S. 64.3%,  Indonesia 19.3%, Canada 1.64%,  Sweden 1.57%, Belgium 1.16%</a:t>
            </a:r>
          </a:p>
        </p:txBody>
      </p:sp>
      <p:sp>
        <p:nvSpPr>
          <p:cNvPr id="124" name="Rectangle 123"/>
          <p:cNvSpPr/>
          <p:nvPr/>
        </p:nvSpPr>
        <p:spPr>
          <a:xfrm>
            <a:off x="13842994" y="26695401"/>
            <a:ext cx="13277088" cy="5859763"/>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TextBox 124"/>
          <p:cNvSpPr txBox="1"/>
          <p:nvPr/>
        </p:nvSpPr>
        <p:spPr>
          <a:xfrm>
            <a:off x="14205834" y="26784244"/>
            <a:ext cx="12273106" cy="769441"/>
          </a:xfrm>
          <a:prstGeom prst="rect">
            <a:avLst/>
          </a:prstGeom>
          <a:noFill/>
        </p:spPr>
        <p:txBody>
          <a:bodyPr wrap="square" rtlCol="0">
            <a:spAutoFit/>
          </a:bodyPr>
          <a:lstStyle/>
          <a:p>
            <a:r>
              <a:rPr lang="en-US" sz="4400" b="1" dirty="0" smtClean="0"/>
              <a:t>Preparations for 2</a:t>
            </a:r>
            <a:r>
              <a:rPr lang="en-US" sz="4400" b="1" baseline="30000" dirty="0" smtClean="0"/>
              <a:t>nd</a:t>
            </a:r>
            <a:r>
              <a:rPr lang="en-US" sz="4400" b="1" dirty="0" smtClean="0"/>
              <a:t> Reprocessing (Repro2)</a:t>
            </a:r>
            <a:endParaRPr lang="en-US" sz="4400" b="1" dirty="0"/>
          </a:p>
        </p:txBody>
      </p:sp>
      <p:graphicFrame>
        <p:nvGraphicFramePr>
          <p:cNvPr id="66" name="Table 65"/>
          <p:cNvGraphicFramePr>
            <a:graphicFrameLocks noGrp="1"/>
          </p:cNvGraphicFramePr>
          <p:nvPr>
            <p:extLst>
              <p:ext uri="{D42A27DB-BD31-4B8C-83A1-F6EECF244321}">
                <p14:modId xmlns:p14="http://schemas.microsoft.com/office/powerpoint/2010/main" val="1351298132"/>
              </p:ext>
            </p:extLst>
          </p:nvPr>
        </p:nvGraphicFramePr>
        <p:xfrm>
          <a:off x="524549" y="21904641"/>
          <a:ext cx="12832786" cy="9973580"/>
        </p:xfrm>
        <a:graphic>
          <a:graphicData uri="http://schemas.openxmlformats.org/drawingml/2006/table">
            <a:tbl>
              <a:tblPr/>
              <a:tblGrid>
                <a:gridCol w="851705"/>
                <a:gridCol w="5291246"/>
                <a:gridCol w="658030"/>
                <a:gridCol w="680254"/>
                <a:gridCol w="654854"/>
                <a:gridCol w="710417"/>
                <a:gridCol w="658030"/>
                <a:gridCol w="680255"/>
                <a:gridCol w="654855"/>
                <a:gridCol w="658030"/>
                <a:gridCol w="680255"/>
                <a:gridCol w="654855"/>
              </a:tblGrid>
              <a:tr h="457200">
                <a:tc rowSpan="2">
                  <a:txBody>
                    <a:bodyPr/>
                    <a:lstStyle/>
                    <a:p>
                      <a:pPr algn="l"/>
                      <a:r>
                        <a:rPr lang="en-US" sz="2400" b="1" dirty="0" smtClean="0">
                          <a:latin typeface="+mn-lt"/>
                        </a:rPr>
                        <a:t>Cen</a:t>
                      </a: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rowSpan="2">
                  <a:txBody>
                    <a:bodyPr/>
                    <a:lstStyle/>
                    <a:p>
                      <a:pPr algn="l"/>
                      <a:r>
                        <a:rPr lang="en-US" sz="2400" b="1" dirty="0" smtClean="0">
                          <a:latin typeface="+mn-lt"/>
                        </a:rPr>
                        <a:t> Name</a:t>
                      </a:r>
                      <a:endParaRPr lang="en-US" sz="24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gridSpan="4">
                  <a:txBody>
                    <a:bodyPr/>
                    <a:lstStyle/>
                    <a:p>
                      <a:pPr algn="ctr"/>
                      <a:r>
                        <a:rPr lang="en-US" sz="2400" b="1" dirty="0" smtClean="0">
                          <a:latin typeface="+mn-lt"/>
                        </a:rPr>
                        <a:t>Final (IGS)</a:t>
                      </a:r>
                      <a:endParaRPr lang="en-US" sz="24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2400" b="1" dirty="0" smtClean="0">
                          <a:latin typeface="+mn-lt"/>
                        </a:rPr>
                        <a:t>Rapid</a:t>
                      </a:r>
                      <a:r>
                        <a:rPr lang="en-US" sz="2400" b="1" baseline="0" dirty="0" smtClean="0">
                          <a:latin typeface="+mn-lt"/>
                        </a:rPr>
                        <a:t> </a:t>
                      </a:r>
                      <a:r>
                        <a:rPr lang="en-US" sz="2400" b="1" dirty="0" smtClean="0">
                          <a:latin typeface="+mn-lt"/>
                        </a:rPr>
                        <a:t>(IGR)</a:t>
                      </a:r>
                      <a:endParaRPr lang="en-US" sz="24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hMerge="1">
                  <a:txBody>
                    <a:bodyPr/>
                    <a:lstStyle/>
                    <a:p>
                      <a:endParaRPr lang="en-US"/>
                    </a:p>
                  </a:txBody>
                  <a:tcPr/>
                </a:tc>
                <a:tc hMerge="1">
                  <a:txBody>
                    <a:bodyPr/>
                    <a:lstStyle/>
                    <a:p>
                      <a:endParaRPr lang="en-US"/>
                    </a:p>
                  </a:txBody>
                  <a:tcPr/>
                </a:tc>
                <a:tc gridSpan="3">
                  <a:txBody>
                    <a:bodyPr/>
                    <a:lstStyle/>
                    <a:p>
                      <a:pPr algn="ctr"/>
                      <a:r>
                        <a:rPr lang="en-US" sz="2400" b="1" dirty="0" smtClean="0">
                          <a:latin typeface="+mn-lt"/>
                        </a:rPr>
                        <a:t>Ultra</a:t>
                      </a:r>
                      <a:r>
                        <a:rPr lang="en-US" sz="2400" b="1" baseline="0" dirty="0" smtClean="0">
                          <a:latin typeface="+mn-lt"/>
                        </a:rPr>
                        <a:t> </a:t>
                      </a:r>
                      <a:r>
                        <a:rPr lang="en-US" sz="2400" b="1" dirty="0" smtClean="0">
                          <a:latin typeface="+mn-lt"/>
                        </a:rPr>
                        <a:t>(IGU)</a:t>
                      </a:r>
                      <a:endParaRPr lang="en-US" sz="24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hMerge="1">
                  <a:txBody>
                    <a:bodyPr/>
                    <a:lstStyle/>
                    <a:p>
                      <a:endParaRPr lang="en-US"/>
                    </a:p>
                  </a:txBody>
                  <a:tcPr/>
                </a:tc>
                <a:tc hMerge="1">
                  <a:txBody>
                    <a:bodyPr/>
                    <a:lstStyle/>
                    <a:p>
                      <a:endParaRPr lang="en-US"/>
                    </a:p>
                  </a:txBody>
                  <a:tcPr/>
                </a:tc>
              </a:tr>
              <a:tr h="457200">
                <a:tc vMerge="1">
                  <a:txBody>
                    <a:bodyPr/>
                    <a:lstStyle/>
                    <a:p>
                      <a:endParaRPr lang="en-US"/>
                    </a:p>
                  </a:txBody>
                  <a:tcPr/>
                </a:tc>
                <a:tc vMerge="1">
                  <a:txBody>
                    <a:bodyPr/>
                    <a:lstStyle/>
                    <a:p>
                      <a:endParaRPr lang="en-US"/>
                    </a:p>
                  </a:txBody>
                  <a:tcPr/>
                </a:tc>
                <a:tc>
                  <a:txBody>
                    <a:bodyPr/>
                    <a:lstStyle/>
                    <a:p>
                      <a:pPr algn="ctr"/>
                      <a:r>
                        <a:rPr lang="en-US" sz="2400" b="1" dirty="0" smtClean="0">
                          <a:latin typeface="+mn-lt"/>
                        </a:rPr>
                        <a:t>SP3</a:t>
                      </a:r>
                      <a:endParaRPr lang="en-US" sz="24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pPr algn="ctr"/>
                      <a:r>
                        <a:rPr lang="en-US" sz="2400" b="1" dirty="0" smtClean="0">
                          <a:latin typeface="+mn-lt"/>
                        </a:rPr>
                        <a:t>ERP</a:t>
                      </a:r>
                      <a:endParaRPr lang="en-US" sz="24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pPr algn="ctr"/>
                      <a:r>
                        <a:rPr lang="en-US" sz="2400" b="1" dirty="0" smtClean="0">
                          <a:latin typeface="+mn-lt"/>
                        </a:rPr>
                        <a:t>SNX</a:t>
                      </a:r>
                      <a:endParaRPr lang="en-US" sz="24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pPr algn="ctr"/>
                      <a:r>
                        <a:rPr lang="en-US" sz="2400" b="1" dirty="0" smtClean="0">
                          <a:latin typeface="+mn-lt"/>
                        </a:rPr>
                        <a:t>CLK</a:t>
                      </a: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SP3</a:t>
                      </a:r>
                      <a:endParaRPr lang="en-US" sz="2400" b="1" dirty="0"/>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ERP</a:t>
                      </a:r>
                      <a:endParaRPr lang="en-US" sz="2400" b="1" dirty="0"/>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CLK</a:t>
                      </a:r>
                      <a:endParaRPr lang="en-US" sz="2400" b="1" dirty="0"/>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SP3</a:t>
                      </a:r>
                      <a:endParaRPr lang="en-US" sz="2400" b="1" dirty="0"/>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ERP</a:t>
                      </a:r>
                      <a:endParaRPr lang="en-US" sz="2400" b="1" dirty="0"/>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CLK</a:t>
                      </a:r>
                      <a:endParaRPr lang="en-US" sz="2400" b="1" dirty="0"/>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r>
              <a:tr h="547208">
                <a:tc>
                  <a:txBody>
                    <a:bodyPr/>
                    <a:lstStyle/>
                    <a:p>
                      <a:pPr algn="l"/>
                      <a:r>
                        <a:rPr lang="en-US" sz="2400" b="1" i="1" dirty="0" smtClean="0">
                          <a:latin typeface="+mn-lt"/>
                        </a:rPr>
                        <a:t>cod*</a:t>
                      </a:r>
                      <a:endParaRPr lang="en-US" sz="2400" b="1" i="1" dirty="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Centre for Orbit Determination</a:t>
                      </a:r>
                      <a:r>
                        <a:rPr lang="en-US" sz="2400" b="0" baseline="0" dirty="0" smtClean="0">
                          <a:latin typeface="+mn-lt"/>
                        </a:rPr>
                        <a:t> </a:t>
                      </a:r>
                      <a:r>
                        <a:rPr lang="en-US" sz="2400" b="0" dirty="0" smtClean="0">
                          <a:latin typeface="+mn-lt"/>
                        </a:rPr>
                        <a:t>in Europe, Bern, CHE</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solidFill>
                          <a:srgbClr val="00B05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solidFill>
                          <a:srgbClr val="00B05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solidFill>
                          <a:srgbClr val="00B05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solidFill>
                          <a:srgbClr val="00B05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700" b="1" dirty="0" smtClean="0">
                          <a:solidFill>
                            <a:srgbClr val="FF0000"/>
                          </a:solidFill>
                          <a:latin typeface="+mn-lt"/>
                          <a:sym typeface="Wingdings"/>
                        </a:rPr>
                        <a:t></a:t>
                      </a:r>
                      <a:endParaRPr lang="en-US" sz="2700" b="1" dirty="0" smtClean="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400" b="0" dirty="0" err="1" smtClean="0">
                          <a:solidFill>
                            <a:srgbClr val="FF0000"/>
                          </a:solidFill>
                          <a:latin typeface="+mn-lt"/>
                          <a:sym typeface="Wingdings"/>
                        </a:rPr>
                        <a:t>brd</a:t>
                      </a:r>
                      <a:endParaRPr lang="en-US" sz="2400" b="0"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457200">
                <a:tc>
                  <a:txBody>
                    <a:bodyPr/>
                    <a:lstStyle/>
                    <a:p>
                      <a:pPr algn="l"/>
                      <a:r>
                        <a:rPr lang="en-US" sz="2400" b="1" i="1" dirty="0" err="1" smtClean="0">
                          <a:latin typeface="+mn-lt"/>
                        </a:rPr>
                        <a:t>emr</a:t>
                      </a:r>
                      <a:r>
                        <a:rPr lang="en-US" sz="2400" b="1" i="1" dirty="0" smtClean="0">
                          <a:latin typeface="+mn-lt"/>
                        </a:rPr>
                        <a:t>*</a:t>
                      </a:r>
                      <a:endParaRPr lang="en-US" sz="2400" b="1" i="1" dirty="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Natural Resources</a:t>
                      </a:r>
                      <a:r>
                        <a:rPr lang="en-US" sz="2400" b="0" baseline="0" dirty="0" smtClean="0">
                          <a:latin typeface="+mn-lt"/>
                        </a:rPr>
                        <a:t> </a:t>
                      </a:r>
                      <a:r>
                        <a:rPr lang="en-US" sz="2400" b="0" dirty="0" smtClean="0">
                          <a:latin typeface="+mn-lt"/>
                        </a:rPr>
                        <a:t>Canada, Ottawa, CAN</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457200">
                <a:tc>
                  <a:txBody>
                    <a:bodyPr/>
                    <a:lstStyle/>
                    <a:p>
                      <a:pPr algn="l"/>
                      <a:r>
                        <a:rPr lang="en-US" sz="2400" b="1" i="1" dirty="0" err="1" smtClean="0">
                          <a:latin typeface="+mn-lt"/>
                        </a:rPr>
                        <a:t>esa</a:t>
                      </a:r>
                      <a:r>
                        <a:rPr lang="en-US" sz="2400" b="1" i="1" dirty="0" smtClean="0">
                          <a:latin typeface="+mn-lt"/>
                        </a:rPr>
                        <a:t>*</a:t>
                      </a:r>
                      <a:endParaRPr lang="en-US" sz="2400" b="1" i="1" dirty="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latin typeface="+mn-lt"/>
                        </a:rPr>
                        <a:t>European Space Agency, Darmstadt, DEU</a:t>
                      </a: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gfz</a:t>
                      </a:r>
                      <a:r>
                        <a:rPr lang="en-US" sz="2400" b="1" i="1" dirty="0" smtClean="0">
                          <a:latin typeface="+mn-lt"/>
                        </a:rPr>
                        <a:t>*</a:t>
                      </a:r>
                      <a:endParaRPr lang="en-US" sz="2400" b="1" i="1" dirty="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err="1" smtClean="0">
                          <a:latin typeface="+mn-lt"/>
                        </a:rPr>
                        <a:t>GeoForschungsZentrum</a:t>
                      </a:r>
                      <a:r>
                        <a:rPr lang="en-US" sz="2400" b="0" dirty="0" smtClean="0">
                          <a:latin typeface="+mn-lt"/>
                        </a:rPr>
                        <a:t>, Potsdam, DEU</a:t>
                      </a: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400" b="0" dirty="0" err="1" smtClean="0">
                          <a:solidFill>
                            <a:srgbClr val="FF0000"/>
                          </a:solidFill>
                          <a:latin typeface="+mn-lt"/>
                          <a:sym typeface="Wingdings"/>
                        </a:rPr>
                        <a:t>brd</a:t>
                      </a:r>
                      <a:endParaRPr lang="en-US" sz="2400" b="0" dirty="0" smtClean="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gop</a:t>
                      </a:r>
                      <a:endParaRPr lang="en-US" sz="2400" b="1" i="1" dirty="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latin typeface="+mn-lt"/>
                        </a:rPr>
                        <a:t>Geodetic Observatory </a:t>
                      </a:r>
                      <a:r>
                        <a:rPr lang="en-US" sz="2400" b="0" dirty="0" err="1" smtClean="0">
                          <a:latin typeface="+mn-lt"/>
                        </a:rPr>
                        <a:t>Pecny</a:t>
                      </a:r>
                      <a:r>
                        <a:rPr lang="en-US" sz="2400" b="0" dirty="0" smtClean="0">
                          <a:latin typeface="+mn-lt"/>
                        </a:rPr>
                        <a:t>, CZE</a:t>
                      </a: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err="1" smtClean="0">
                          <a:solidFill>
                            <a:srgbClr val="FF0000"/>
                          </a:solidFill>
                          <a:latin typeface="+mn-lt"/>
                          <a:sym typeface="Wingdings"/>
                        </a:rPr>
                        <a:t>brd</a:t>
                      </a:r>
                      <a:endParaRPr lang="en-US" sz="24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733239">
                <a:tc>
                  <a:txBody>
                    <a:bodyPr/>
                    <a:lstStyle/>
                    <a:p>
                      <a:pPr algn="l"/>
                      <a:r>
                        <a:rPr lang="en-US" sz="2400" b="1" i="1" dirty="0" err="1" smtClean="0">
                          <a:latin typeface="+mn-lt"/>
                        </a:rPr>
                        <a:t>grg</a:t>
                      </a:r>
                      <a:r>
                        <a:rPr lang="en-US" sz="2400" b="1" i="1" dirty="0" smtClean="0">
                          <a:latin typeface="+mn-lt"/>
                        </a:rPr>
                        <a:t>*</a:t>
                      </a: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fr-FR" sz="2400" dirty="0" smtClean="0"/>
                        <a:t>CNES</a:t>
                      </a:r>
                      <a:r>
                        <a:rPr lang="fr-FR" sz="2400" baseline="0" dirty="0" smtClean="0"/>
                        <a:t> Groupe de Recherche de </a:t>
                      </a:r>
                      <a:r>
                        <a:rPr lang="fr-FR" sz="2400" baseline="0" dirty="0" err="1" smtClean="0"/>
                        <a:t>Geodesie</a:t>
                      </a:r>
                      <a:r>
                        <a:rPr lang="fr-FR" sz="2400" baseline="0" dirty="0" smtClean="0"/>
                        <a:t> Spatiale</a:t>
                      </a:r>
                      <a:r>
                        <a:rPr lang="en-US" sz="2400" b="0" dirty="0" smtClean="0">
                          <a:latin typeface="+mn-lt"/>
                        </a:rPr>
                        <a:t>, Toulouse, FRA</a:t>
                      </a: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FF00"/>
                          </a:solidFill>
                          <a:latin typeface="+mn-lt"/>
                          <a:sym typeface="Wingdings"/>
                        </a:rPr>
                        <a:t></a:t>
                      </a:r>
                      <a:endParaRPr lang="en-US" sz="2700" b="1" dirty="0" smtClean="0">
                        <a:solidFill>
                          <a:srgbClr val="FFFF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733239">
                <a:tc>
                  <a:txBody>
                    <a:bodyPr/>
                    <a:lstStyle/>
                    <a:p>
                      <a:pPr algn="l"/>
                      <a:r>
                        <a:rPr lang="en-US" sz="2400" b="1" i="1" dirty="0" err="1" smtClean="0">
                          <a:latin typeface="+mn-lt"/>
                        </a:rPr>
                        <a:t>iac</a:t>
                      </a:r>
                      <a:r>
                        <a:rPr lang="en-US" sz="2400" b="1" i="1" baseline="30000" dirty="0" smtClean="0">
                          <a:latin typeface="+mn-lt"/>
                        </a:rPr>
                        <a:t>+</a:t>
                      </a: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Information and Analysis Center of Navigation,</a:t>
                      </a:r>
                      <a:r>
                        <a:rPr lang="en-US" sz="2400" b="0" baseline="0" dirty="0" smtClean="0">
                          <a:latin typeface="+mn-lt"/>
                        </a:rPr>
                        <a:t> </a:t>
                      </a:r>
                      <a:r>
                        <a:rPr lang="en-US" sz="2400" dirty="0" err="1" smtClean="0"/>
                        <a:t>Korolyov</a:t>
                      </a:r>
                      <a:r>
                        <a:rPr lang="en-US" sz="2400" dirty="0" smtClean="0"/>
                        <a:t>, RUS</a:t>
                      </a:r>
                      <a:endParaRPr lang="en-US" sz="2400" b="0"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solidFill>
                          <a:srgbClr val="FFFF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jpl</a:t>
                      </a:r>
                      <a:endParaRPr lang="en-US" sz="2400" b="1" i="1" dirty="0" smtClean="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Jet Propulsion Laboratory, Pasadena, USA</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733239">
                <a:tc>
                  <a:txBody>
                    <a:bodyPr/>
                    <a:lstStyle/>
                    <a:p>
                      <a:pPr algn="l"/>
                      <a:r>
                        <a:rPr lang="en-US" sz="2400" b="1" i="1" dirty="0" err="1" smtClean="0">
                          <a:latin typeface="+mn-lt"/>
                        </a:rPr>
                        <a:t>mit</a:t>
                      </a:r>
                      <a:endParaRPr lang="en-US" sz="2400" b="1" i="1" dirty="0" smtClean="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Massachusetts Institute of Technology, Boston,</a:t>
                      </a:r>
                      <a:r>
                        <a:rPr lang="en-US" sz="2400" b="0" baseline="0" dirty="0" smtClean="0">
                          <a:latin typeface="+mn-lt"/>
                        </a:rPr>
                        <a:t> USA</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733239">
                <a:tc>
                  <a:txBody>
                    <a:bodyPr/>
                    <a:lstStyle/>
                    <a:p>
                      <a:pPr algn="l"/>
                      <a:r>
                        <a:rPr lang="en-US" sz="2400" b="1" i="1" dirty="0" err="1" smtClean="0">
                          <a:latin typeface="+mn-lt"/>
                        </a:rPr>
                        <a:t>ngs</a:t>
                      </a:r>
                      <a:endParaRPr lang="en-US" sz="2400" b="1" i="1" dirty="0" smtClean="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National Geodetic Survey, Silver Spring, USA</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400" b="0" dirty="0" err="1" smtClean="0">
                          <a:solidFill>
                            <a:srgbClr val="FF0000"/>
                          </a:solidFill>
                          <a:latin typeface="+mn-lt"/>
                          <a:sym typeface="Wingdings"/>
                        </a:rPr>
                        <a:t>brd</a:t>
                      </a:r>
                      <a:endParaRPr lang="en-US" sz="2400" b="0"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400" b="0" dirty="0" err="1" smtClean="0">
                          <a:solidFill>
                            <a:srgbClr val="FF0000"/>
                          </a:solidFill>
                          <a:latin typeface="+mn-lt"/>
                          <a:sym typeface="Wingdings"/>
                        </a:rPr>
                        <a:t>brd</a:t>
                      </a:r>
                      <a:endParaRPr lang="en-US" sz="2400" b="0"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FF00"/>
                          </a:solidFill>
                          <a:latin typeface="+mn-lt"/>
                          <a:sym typeface="Wingdings"/>
                        </a:rPr>
                        <a:t></a:t>
                      </a:r>
                      <a:endParaRPr lang="en-US" sz="2700" b="1" dirty="0">
                        <a:solidFill>
                          <a:srgbClr val="FFFF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400" b="0" dirty="0" err="1" smtClean="0">
                          <a:solidFill>
                            <a:srgbClr val="FF0000"/>
                          </a:solidFill>
                          <a:latin typeface="+mn-lt"/>
                          <a:sym typeface="Wingdings"/>
                        </a:rPr>
                        <a:t>brd</a:t>
                      </a:r>
                      <a:endParaRPr lang="en-US" sz="2400" b="0" dirty="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sio</a:t>
                      </a:r>
                      <a:endParaRPr lang="en-US" sz="2400" b="1" i="1" dirty="0" smtClean="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Scripps Institution of Oceanography, La Jolla, USA</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solidFill>
                          <a:srgbClr val="00B05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usn</a:t>
                      </a:r>
                      <a:endParaRPr lang="en-US" sz="2400" b="1" i="1" dirty="0" smtClean="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U.S. Naval Observatory, Washington, USA</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whu</a:t>
                      </a:r>
                      <a:r>
                        <a:rPr lang="en-US" sz="2400" b="1" i="1" dirty="0" smtClean="0">
                          <a:latin typeface="+mn-lt"/>
                        </a:rPr>
                        <a:t>*</a:t>
                      </a: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Wuhan</a:t>
                      </a:r>
                      <a:r>
                        <a:rPr lang="en-US" sz="2400" b="0" baseline="0" dirty="0" smtClean="0">
                          <a:latin typeface="+mn-lt"/>
                        </a:rPr>
                        <a:t> University, Wuhan, CHN</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bl>
          </a:graphicData>
        </a:graphic>
      </p:graphicFrame>
      <p:sp>
        <p:nvSpPr>
          <p:cNvPr id="2" name="TextBox 1"/>
          <p:cNvSpPr txBox="1"/>
          <p:nvPr/>
        </p:nvSpPr>
        <p:spPr>
          <a:xfrm>
            <a:off x="524549" y="31981857"/>
            <a:ext cx="12832785" cy="461665"/>
          </a:xfrm>
          <a:prstGeom prst="rect">
            <a:avLst/>
          </a:prstGeom>
          <a:solidFill>
            <a:srgbClr val="C6D9F1">
              <a:alpha val="69804"/>
            </a:srgbClr>
          </a:solidFill>
        </p:spPr>
        <p:txBody>
          <a:bodyPr wrap="square" rtlCol="0">
            <a:spAutoFit/>
          </a:bodyPr>
          <a:lstStyle/>
          <a:p>
            <a:r>
              <a:rPr lang="en-US" sz="2400" b="1" dirty="0">
                <a:solidFill>
                  <a:srgbClr val="00B050"/>
                </a:solidFill>
                <a:sym typeface="Wingdings"/>
              </a:rPr>
              <a:t></a:t>
            </a:r>
            <a:r>
              <a:rPr lang="en-US" sz="2400" dirty="0" smtClean="0"/>
              <a:t> = AC included    </a:t>
            </a:r>
            <a:r>
              <a:rPr lang="en-US" sz="2400" b="1" dirty="0" smtClean="0">
                <a:solidFill>
                  <a:srgbClr val="FFFF00"/>
                </a:solidFill>
                <a:sym typeface="Wingdings"/>
              </a:rPr>
              <a:t></a:t>
            </a:r>
            <a:r>
              <a:rPr lang="en-US" sz="2400" dirty="0" smtClean="0"/>
              <a:t>= AC partially included    </a:t>
            </a:r>
            <a:r>
              <a:rPr lang="en-US" sz="2400" b="1" dirty="0" smtClean="0">
                <a:solidFill>
                  <a:srgbClr val="FF0000"/>
                </a:solidFill>
                <a:sym typeface="Wingdings"/>
              </a:rPr>
              <a:t> </a:t>
            </a:r>
            <a:r>
              <a:rPr lang="en-US" sz="2400" dirty="0" smtClean="0"/>
              <a:t>= AC excluded     </a:t>
            </a:r>
            <a:r>
              <a:rPr lang="en-US" sz="2400" dirty="0" err="1">
                <a:solidFill>
                  <a:srgbClr val="FF0000"/>
                </a:solidFill>
                <a:sym typeface="Wingdings"/>
              </a:rPr>
              <a:t>brd</a:t>
            </a:r>
            <a:r>
              <a:rPr lang="en-US" sz="2400" dirty="0" smtClean="0">
                <a:sym typeface="Wingdings"/>
              </a:rPr>
              <a:t> = excl. </a:t>
            </a:r>
            <a:r>
              <a:rPr lang="en-US" sz="2400" dirty="0" err="1" smtClean="0">
                <a:sym typeface="Wingdings"/>
              </a:rPr>
              <a:t>brdc</a:t>
            </a:r>
            <a:r>
              <a:rPr lang="en-US" sz="2400" dirty="0" smtClean="0">
                <a:sym typeface="Wingdings"/>
              </a:rPr>
              <a:t> clock    </a:t>
            </a:r>
            <a:r>
              <a:rPr lang="en-US" sz="2400" dirty="0" smtClean="0"/>
              <a:t>empty = none</a:t>
            </a:r>
            <a:endParaRPr lang="en-US" sz="2400" dirty="0"/>
          </a:p>
        </p:txBody>
      </p:sp>
      <p:sp>
        <p:nvSpPr>
          <p:cNvPr id="33" name="TextBox 32"/>
          <p:cNvSpPr txBox="1"/>
          <p:nvPr/>
        </p:nvSpPr>
        <p:spPr>
          <a:xfrm>
            <a:off x="27740807" y="20216675"/>
            <a:ext cx="12365777" cy="769441"/>
          </a:xfrm>
          <a:prstGeom prst="rect">
            <a:avLst/>
          </a:prstGeom>
          <a:noFill/>
        </p:spPr>
        <p:txBody>
          <a:bodyPr wrap="square" rtlCol="0">
            <a:spAutoFit/>
          </a:bodyPr>
          <a:lstStyle/>
          <a:p>
            <a:r>
              <a:rPr lang="en-US" sz="4400" b="1" dirty="0" smtClean="0"/>
              <a:t>Performance of Latest Products Using PPP</a:t>
            </a:r>
            <a:endParaRPr lang="en-US" sz="4400" b="1" dirty="0"/>
          </a:p>
        </p:txBody>
      </p:sp>
      <p:graphicFrame>
        <p:nvGraphicFramePr>
          <p:cNvPr id="15" name="Table 14"/>
          <p:cNvGraphicFramePr>
            <a:graphicFrameLocks noGrp="1"/>
          </p:cNvGraphicFramePr>
          <p:nvPr>
            <p:extLst>
              <p:ext uri="{D42A27DB-BD31-4B8C-83A1-F6EECF244321}">
                <p14:modId xmlns:p14="http://schemas.microsoft.com/office/powerpoint/2010/main" val="1339234947"/>
              </p:ext>
            </p:extLst>
          </p:nvPr>
        </p:nvGraphicFramePr>
        <p:xfrm>
          <a:off x="28205266" y="29883978"/>
          <a:ext cx="8321040" cy="2286000"/>
        </p:xfrm>
        <a:graphic>
          <a:graphicData uri="http://schemas.openxmlformats.org/drawingml/2006/table">
            <a:tbl>
              <a:tblPr firstRow="1" bandRow="1">
                <a:tableStyleId>{5C22544A-7EE6-4342-B048-85BDC9FD1C3A}</a:tableStyleId>
              </a:tblPr>
              <a:tblGrid>
                <a:gridCol w="1602684"/>
                <a:gridCol w="2239452"/>
                <a:gridCol w="2239452"/>
                <a:gridCol w="2239452"/>
              </a:tblGrid>
              <a:tr h="370840">
                <a:tc>
                  <a:txBody>
                    <a:bodyPr/>
                    <a:lstStyle/>
                    <a:p>
                      <a:r>
                        <a:rPr lang="en-US" sz="2400" dirty="0" smtClean="0">
                          <a:solidFill>
                            <a:schemeClr val="tx1"/>
                          </a:solidFill>
                        </a:rPr>
                        <a:t>Series</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North</a:t>
                      </a:r>
                      <a:r>
                        <a:rPr lang="en-US" sz="2400" baseline="0" dirty="0" smtClean="0">
                          <a:solidFill>
                            <a:schemeClr val="tx1"/>
                          </a:solidFill>
                        </a:rPr>
                        <a:t> (mm)</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East (mm)</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Up (mm)</a:t>
                      </a:r>
                      <a:endParaRPr lang="en-US" sz="2400" dirty="0">
                        <a:solidFill>
                          <a:schemeClr val="tx1"/>
                        </a:solidFill>
                      </a:endParaRPr>
                    </a:p>
                  </a:txBody>
                  <a:tcPr>
                    <a:solidFill>
                      <a:schemeClr val="tx2">
                        <a:lumMod val="40000"/>
                        <a:lumOff val="60000"/>
                      </a:schemeClr>
                    </a:solidFill>
                  </a:tcPr>
                </a:tc>
              </a:tr>
              <a:tr h="370840">
                <a:tc>
                  <a:txBody>
                    <a:bodyPr/>
                    <a:lstStyle/>
                    <a:p>
                      <a:r>
                        <a:rPr lang="en-US" sz="2400" dirty="0" smtClean="0"/>
                        <a:t>Final IGS</a:t>
                      </a:r>
                      <a:endParaRPr lang="en-US" sz="2400" dirty="0"/>
                    </a:p>
                  </a:txBody>
                  <a:tcPr>
                    <a:solidFill>
                      <a:srgbClr val="FEFBDB">
                        <a:alpha val="69804"/>
                      </a:srgbClr>
                    </a:solidFill>
                  </a:tcPr>
                </a:tc>
                <a:tc>
                  <a:txBody>
                    <a:bodyPr/>
                    <a:lstStyle/>
                    <a:p>
                      <a:pPr algn="ctr"/>
                      <a:r>
                        <a:rPr lang="en-US" sz="2400" dirty="0" smtClean="0"/>
                        <a:t>4.1</a:t>
                      </a:r>
                      <a:r>
                        <a:rPr lang="en-US" sz="2400" baseline="0" dirty="0" smtClean="0"/>
                        <a:t> ±</a:t>
                      </a:r>
                      <a:r>
                        <a:rPr lang="en-US" sz="2400" dirty="0" smtClean="0"/>
                        <a:t>0.4</a:t>
                      </a:r>
                      <a:endParaRPr lang="en-US" sz="2400" dirty="0"/>
                    </a:p>
                  </a:txBody>
                  <a:tcPr>
                    <a:solidFill>
                      <a:srgbClr val="FEFBDB">
                        <a:alpha val="69804"/>
                      </a:srgbClr>
                    </a:solidFill>
                  </a:tcPr>
                </a:tc>
                <a:tc>
                  <a:txBody>
                    <a:bodyPr/>
                    <a:lstStyle/>
                    <a:p>
                      <a:pPr algn="ctr"/>
                      <a:r>
                        <a:rPr lang="en-US" sz="2400" dirty="0" smtClean="0"/>
                        <a:t>4.8 </a:t>
                      </a:r>
                      <a:r>
                        <a:rPr lang="en-US" sz="2400" baseline="0" dirty="0" smtClean="0"/>
                        <a:t>±0.4</a:t>
                      </a:r>
                      <a:endParaRPr lang="en-US" sz="2400" dirty="0"/>
                    </a:p>
                  </a:txBody>
                  <a:tcPr>
                    <a:solidFill>
                      <a:srgbClr val="FEFBDB">
                        <a:alpha val="69804"/>
                      </a:srgbClr>
                    </a:solidFill>
                  </a:tcPr>
                </a:tc>
                <a:tc>
                  <a:txBody>
                    <a:bodyPr/>
                    <a:lstStyle/>
                    <a:p>
                      <a:pPr algn="ctr"/>
                      <a:r>
                        <a:rPr lang="en-US" sz="2400" dirty="0" smtClean="0"/>
                        <a:t>9.5 </a:t>
                      </a:r>
                      <a:r>
                        <a:rPr lang="en-US" sz="2400" baseline="0" dirty="0" smtClean="0"/>
                        <a:t>±0.7</a:t>
                      </a:r>
                      <a:endParaRPr lang="en-US" sz="2400" dirty="0"/>
                    </a:p>
                  </a:txBody>
                  <a:tcPr>
                    <a:solidFill>
                      <a:srgbClr val="FEFBDB">
                        <a:alpha val="69804"/>
                      </a:srgbClr>
                    </a:solidFill>
                  </a:tcPr>
                </a:tc>
              </a:tr>
              <a:tr h="370840">
                <a:tc>
                  <a:txBody>
                    <a:bodyPr/>
                    <a:lstStyle/>
                    <a:p>
                      <a:r>
                        <a:rPr lang="en-US" sz="2400" dirty="0" smtClean="0">
                          <a:solidFill>
                            <a:srgbClr val="FF0000"/>
                          </a:solidFill>
                        </a:rPr>
                        <a:t>Final IGR</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3.8 </a:t>
                      </a:r>
                      <a:r>
                        <a:rPr lang="en-US" sz="2400" baseline="0" dirty="0" smtClean="0">
                          <a:solidFill>
                            <a:srgbClr val="FF0000"/>
                          </a:solidFill>
                        </a:rPr>
                        <a:t>±0.3</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4.5 </a:t>
                      </a:r>
                      <a:r>
                        <a:rPr lang="en-US" sz="2400" baseline="0" dirty="0" smtClean="0">
                          <a:solidFill>
                            <a:srgbClr val="FF0000"/>
                          </a:solidFill>
                        </a:rPr>
                        <a:t>±0.4</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9.3 </a:t>
                      </a:r>
                      <a:r>
                        <a:rPr lang="en-US" sz="2400" baseline="0" dirty="0" smtClean="0">
                          <a:solidFill>
                            <a:srgbClr val="FF0000"/>
                          </a:solidFill>
                        </a:rPr>
                        <a:t>±0.7</a:t>
                      </a:r>
                      <a:endParaRPr lang="en-US" sz="2400" dirty="0">
                        <a:solidFill>
                          <a:srgbClr val="FF0000"/>
                        </a:solidFill>
                      </a:endParaRPr>
                    </a:p>
                  </a:txBody>
                  <a:tcPr>
                    <a:solidFill>
                      <a:srgbClr val="FEFBDB">
                        <a:alpha val="69804"/>
                      </a:srgbClr>
                    </a:solidFill>
                  </a:tcPr>
                </a:tc>
              </a:tr>
              <a:tr h="370840">
                <a:tc>
                  <a:txBody>
                    <a:bodyPr/>
                    <a:lstStyle/>
                    <a:p>
                      <a:r>
                        <a:rPr lang="en-US" sz="2400" dirty="0" smtClean="0">
                          <a:solidFill>
                            <a:srgbClr val="FF00FF"/>
                          </a:solidFill>
                        </a:rPr>
                        <a:t>Rapid IGR</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3.8 </a:t>
                      </a:r>
                      <a:r>
                        <a:rPr lang="en-US" sz="2400" baseline="0" dirty="0" smtClean="0">
                          <a:solidFill>
                            <a:srgbClr val="FF00FF"/>
                          </a:solidFill>
                        </a:rPr>
                        <a:t>±0.4</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4.5 </a:t>
                      </a:r>
                      <a:r>
                        <a:rPr lang="en-US" sz="2400" baseline="0" dirty="0" smtClean="0">
                          <a:solidFill>
                            <a:srgbClr val="FF00FF"/>
                          </a:solidFill>
                        </a:rPr>
                        <a:t>±0.4</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9.3 </a:t>
                      </a:r>
                      <a:r>
                        <a:rPr lang="en-US" sz="2400" baseline="0" dirty="0" smtClean="0">
                          <a:solidFill>
                            <a:srgbClr val="FF00FF"/>
                          </a:solidFill>
                        </a:rPr>
                        <a:t>±0.6</a:t>
                      </a:r>
                      <a:endParaRPr lang="en-US" sz="2400" dirty="0">
                        <a:solidFill>
                          <a:srgbClr val="FF00FF"/>
                        </a:solidFill>
                      </a:endParaRPr>
                    </a:p>
                  </a:txBody>
                  <a:tcPr>
                    <a:solidFill>
                      <a:srgbClr val="FEFBDB">
                        <a:alpha val="69804"/>
                      </a:srgbClr>
                    </a:solidFill>
                  </a:tcPr>
                </a:tc>
              </a:tr>
              <a:tr h="370840">
                <a:tc>
                  <a:txBody>
                    <a:bodyPr/>
                    <a:lstStyle/>
                    <a:p>
                      <a:r>
                        <a:rPr lang="en-US" sz="2400" dirty="0" smtClean="0">
                          <a:solidFill>
                            <a:srgbClr val="00FF00"/>
                          </a:solidFill>
                        </a:rPr>
                        <a:t>Rapid IGA</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4.3 </a:t>
                      </a:r>
                      <a:r>
                        <a:rPr lang="en-US" sz="2400" baseline="0" dirty="0" smtClean="0">
                          <a:solidFill>
                            <a:srgbClr val="00FF00"/>
                          </a:solidFill>
                        </a:rPr>
                        <a:t>±0.5</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5.1 </a:t>
                      </a:r>
                      <a:r>
                        <a:rPr lang="en-US" sz="2400" baseline="0" dirty="0" smtClean="0">
                          <a:solidFill>
                            <a:srgbClr val="00FF00"/>
                          </a:solidFill>
                        </a:rPr>
                        <a:t>±0.6</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10 </a:t>
                      </a:r>
                      <a:r>
                        <a:rPr lang="en-US" sz="2400" baseline="0" dirty="0" smtClean="0">
                          <a:solidFill>
                            <a:srgbClr val="00FF00"/>
                          </a:solidFill>
                        </a:rPr>
                        <a:t>±0.8</a:t>
                      </a:r>
                      <a:endParaRPr lang="en-US" sz="2400" dirty="0">
                        <a:solidFill>
                          <a:srgbClr val="00FF00"/>
                        </a:solidFill>
                      </a:endParaRPr>
                    </a:p>
                  </a:txBody>
                  <a:tcPr>
                    <a:solidFill>
                      <a:srgbClr val="FEFBDB">
                        <a:alpha val="69804"/>
                      </a:srgbClr>
                    </a:solidFill>
                  </a:tcPr>
                </a:tc>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3066112619"/>
              </p:ext>
            </p:extLst>
          </p:nvPr>
        </p:nvGraphicFramePr>
        <p:xfrm>
          <a:off x="37736403" y="29883978"/>
          <a:ext cx="8316686" cy="2286000"/>
        </p:xfrm>
        <a:graphic>
          <a:graphicData uri="http://schemas.openxmlformats.org/drawingml/2006/table">
            <a:tbl>
              <a:tblPr firstRow="1" bandRow="1">
                <a:tableStyleId>{5C22544A-7EE6-4342-B048-85BDC9FD1C3A}</a:tableStyleId>
              </a:tblPr>
              <a:tblGrid>
                <a:gridCol w="1601846"/>
                <a:gridCol w="2238280"/>
                <a:gridCol w="2238280"/>
                <a:gridCol w="2238280"/>
              </a:tblGrid>
              <a:tr h="370840">
                <a:tc>
                  <a:txBody>
                    <a:bodyPr/>
                    <a:lstStyle/>
                    <a:p>
                      <a:r>
                        <a:rPr lang="en-US" sz="2400" dirty="0" smtClean="0">
                          <a:solidFill>
                            <a:schemeClr val="tx1"/>
                          </a:solidFill>
                        </a:rPr>
                        <a:t>Series</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Mean RX </a:t>
                      </a:r>
                      <a:r>
                        <a:rPr lang="en-US" sz="2400" baseline="0" dirty="0" smtClean="0">
                          <a:solidFill>
                            <a:schemeClr val="tx1"/>
                          </a:solidFill>
                        </a:rPr>
                        <a:t>(µas)</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Mean RY (</a:t>
                      </a:r>
                      <a:r>
                        <a:rPr lang="en-US" sz="2400" baseline="0" dirty="0" smtClean="0">
                          <a:solidFill>
                            <a:schemeClr val="tx1"/>
                          </a:solidFill>
                        </a:rPr>
                        <a:t>µ</a:t>
                      </a:r>
                      <a:r>
                        <a:rPr lang="en-US" sz="2400" dirty="0" smtClean="0">
                          <a:solidFill>
                            <a:schemeClr val="tx1"/>
                          </a:solidFill>
                        </a:rPr>
                        <a:t>as)</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Mean RZ (</a:t>
                      </a:r>
                      <a:r>
                        <a:rPr lang="en-US" sz="2400" baseline="0" dirty="0" smtClean="0">
                          <a:solidFill>
                            <a:schemeClr val="tx1"/>
                          </a:solidFill>
                        </a:rPr>
                        <a:t>µ</a:t>
                      </a:r>
                      <a:r>
                        <a:rPr lang="en-US" sz="2400" dirty="0" smtClean="0">
                          <a:solidFill>
                            <a:schemeClr val="tx1"/>
                          </a:solidFill>
                        </a:rPr>
                        <a:t>as)</a:t>
                      </a:r>
                      <a:endParaRPr lang="en-US" sz="2400" dirty="0">
                        <a:solidFill>
                          <a:schemeClr val="tx1"/>
                        </a:solidFill>
                      </a:endParaRPr>
                    </a:p>
                  </a:txBody>
                  <a:tcPr>
                    <a:solidFill>
                      <a:schemeClr val="tx2">
                        <a:lumMod val="40000"/>
                        <a:lumOff val="60000"/>
                      </a:schemeClr>
                    </a:solidFill>
                  </a:tcPr>
                </a:tc>
              </a:tr>
              <a:tr h="370840">
                <a:tc>
                  <a:txBody>
                    <a:bodyPr/>
                    <a:lstStyle/>
                    <a:p>
                      <a:r>
                        <a:rPr lang="en-US" sz="2400" dirty="0" smtClean="0"/>
                        <a:t>Final IGS</a:t>
                      </a:r>
                      <a:endParaRPr lang="en-US" sz="2400" dirty="0"/>
                    </a:p>
                  </a:txBody>
                  <a:tcPr>
                    <a:solidFill>
                      <a:srgbClr val="FEFBDB">
                        <a:alpha val="69804"/>
                      </a:srgbClr>
                    </a:solidFill>
                  </a:tcPr>
                </a:tc>
                <a:tc>
                  <a:txBody>
                    <a:bodyPr/>
                    <a:lstStyle/>
                    <a:p>
                      <a:pPr algn="ctr"/>
                      <a:r>
                        <a:rPr lang="en-US" sz="2400" dirty="0" smtClean="0"/>
                        <a:t>-11 </a:t>
                      </a:r>
                      <a:r>
                        <a:rPr lang="en-US" sz="2400" baseline="0" dirty="0" smtClean="0"/>
                        <a:t>±22</a:t>
                      </a:r>
                      <a:endParaRPr lang="en-US" sz="2400" dirty="0"/>
                    </a:p>
                  </a:txBody>
                  <a:tcPr>
                    <a:solidFill>
                      <a:srgbClr val="FEFBDB">
                        <a:alpha val="69804"/>
                      </a:srgbClr>
                    </a:solidFill>
                  </a:tcPr>
                </a:tc>
                <a:tc>
                  <a:txBody>
                    <a:bodyPr/>
                    <a:lstStyle/>
                    <a:p>
                      <a:pPr algn="ctr"/>
                      <a:r>
                        <a:rPr lang="en-US" sz="2400" dirty="0" smtClean="0"/>
                        <a:t>-8 </a:t>
                      </a:r>
                      <a:r>
                        <a:rPr lang="en-US" sz="2400" baseline="0" dirty="0" smtClean="0"/>
                        <a:t>±26</a:t>
                      </a:r>
                      <a:endParaRPr lang="en-US" sz="2400" dirty="0"/>
                    </a:p>
                  </a:txBody>
                  <a:tcPr>
                    <a:solidFill>
                      <a:srgbClr val="FEFBDB">
                        <a:alpha val="69804"/>
                      </a:srgbClr>
                    </a:solidFill>
                  </a:tcPr>
                </a:tc>
                <a:tc>
                  <a:txBody>
                    <a:bodyPr/>
                    <a:lstStyle/>
                    <a:p>
                      <a:pPr algn="ctr"/>
                      <a:r>
                        <a:rPr lang="en-US" sz="2400" dirty="0" smtClean="0"/>
                        <a:t>-28 </a:t>
                      </a:r>
                      <a:r>
                        <a:rPr lang="en-US" sz="2400" baseline="0" dirty="0" smtClean="0"/>
                        <a:t>±44</a:t>
                      </a:r>
                      <a:endParaRPr lang="en-US" sz="2400" dirty="0"/>
                    </a:p>
                  </a:txBody>
                  <a:tcPr>
                    <a:solidFill>
                      <a:srgbClr val="FEFBDB">
                        <a:alpha val="69804"/>
                      </a:srgbClr>
                    </a:solidFill>
                  </a:tcPr>
                </a:tc>
              </a:tr>
              <a:tr h="370840">
                <a:tc>
                  <a:txBody>
                    <a:bodyPr/>
                    <a:lstStyle/>
                    <a:p>
                      <a:r>
                        <a:rPr lang="en-US" sz="2400" dirty="0" smtClean="0">
                          <a:solidFill>
                            <a:srgbClr val="FF0000"/>
                          </a:solidFill>
                        </a:rPr>
                        <a:t>Final IGR</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-24 </a:t>
                      </a:r>
                      <a:r>
                        <a:rPr lang="en-US" sz="2400" baseline="0" dirty="0" smtClean="0">
                          <a:solidFill>
                            <a:srgbClr val="FF0000"/>
                          </a:solidFill>
                        </a:rPr>
                        <a:t>±26</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26 </a:t>
                      </a:r>
                      <a:r>
                        <a:rPr lang="en-US" sz="2400" baseline="0" dirty="0" smtClean="0">
                          <a:solidFill>
                            <a:srgbClr val="FF0000"/>
                          </a:solidFill>
                        </a:rPr>
                        <a:t>±29</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-9 </a:t>
                      </a:r>
                      <a:r>
                        <a:rPr lang="en-US" sz="2400" baseline="0" dirty="0" smtClean="0">
                          <a:solidFill>
                            <a:srgbClr val="FF0000"/>
                          </a:solidFill>
                        </a:rPr>
                        <a:t>±34</a:t>
                      </a:r>
                      <a:endParaRPr lang="en-US" sz="2400" dirty="0">
                        <a:solidFill>
                          <a:srgbClr val="FF0000"/>
                        </a:solidFill>
                      </a:endParaRPr>
                    </a:p>
                  </a:txBody>
                  <a:tcPr>
                    <a:solidFill>
                      <a:srgbClr val="FEFBDB">
                        <a:alpha val="69804"/>
                      </a:srgbClr>
                    </a:solidFill>
                  </a:tcPr>
                </a:tc>
              </a:tr>
              <a:tr h="370840">
                <a:tc>
                  <a:txBody>
                    <a:bodyPr/>
                    <a:lstStyle/>
                    <a:p>
                      <a:r>
                        <a:rPr lang="en-US" sz="2400" dirty="0" smtClean="0">
                          <a:solidFill>
                            <a:srgbClr val="FF00FF"/>
                          </a:solidFill>
                        </a:rPr>
                        <a:t>Rapid IGR</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-24 </a:t>
                      </a:r>
                      <a:r>
                        <a:rPr lang="en-US" sz="2400" baseline="0" dirty="0" smtClean="0">
                          <a:solidFill>
                            <a:srgbClr val="FF00FF"/>
                          </a:solidFill>
                        </a:rPr>
                        <a:t>±24</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27 </a:t>
                      </a:r>
                      <a:r>
                        <a:rPr lang="en-US" sz="2400" baseline="0" dirty="0" smtClean="0">
                          <a:solidFill>
                            <a:srgbClr val="FF00FF"/>
                          </a:solidFill>
                        </a:rPr>
                        <a:t>±25</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-6 </a:t>
                      </a:r>
                      <a:r>
                        <a:rPr lang="en-US" sz="2400" baseline="0" dirty="0" smtClean="0">
                          <a:solidFill>
                            <a:srgbClr val="FF00FF"/>
                          </a:solidFill>
                        </a:rPr>
                        <a:t>±35</a:t>
                      </a:r>
                      <a:endParaRPr lang="en-US" sz="2400" dirty="0">
                        <a:solidFill>
                          <a:srgbClr val="FF00FF"/>
                        </a:solidFill>
                      </a:endParaRPr>
                    </a:p>
                  </a:txBody>
                  <a:tcPr>
                    <a:solidFill>
                      <a:srgbClr val="FEFBDB">
                        <a:alpha val="69804"/>
                      </a:srgbClr>
                    </a:solidFill>
                  </a:tcPr>
                </a:tc>
              </a:tr>
              <a:tr h="370840">
                <a:tc>
                  <a:txBody>
                    <a:bodyPr/>
                    <a:lstStyle/>
                    <a:p>
                      <a:r>
                        <a:rPr lang="en-US" sz="2400" dirty="0" smtClean="0">
                          <a:solidFill>
                            <a:srgbClr val="00FF00"/>
                          </a:solidFill>
                        </a:rPr>
                        <a:t>Rapid IGA</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-32 </a:t>
                      </a:r>
                      <a:r>
                        <a:rPr lang="en-US" sz="2400" baseline="0" dirty="0" smtClean="0">
                          <a:solidFill>
                            <a:srgbClr val="00FF00"/>
                          </a:solidFill>
                        </a:rPr>
                        <a:t>±50</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3 </a:t>
                      </a:r>
                      <a:r>
                        <a:rPr lang="en-US" sz="2400" baseline="0" dirty="0" smtClean="0">
                          <a:solidFill>
                            <a:srgbClr val="00FF00"/>
                          </a:solidFill>
                        </a:rPr>
                        <a:t>±42</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-3 </a:t>
                      </a:r>
                      <a:r>
                        <a:rPr lang="en-US" sz="2400" baseline="0" dirty="0" smtClean="0">
                          <a:solidFill>
                            <a:srgbClr val="00FF00"/>
                          </a:solidFill>
                        </a:rPr>
                        <a:t>±50</a:t>
                      </a:r>
                      <a:endParaRPr lang="en-US" sz="2400" dirty="0">
                        <a:solidFill>
                          <a:srgbClr val="00FF00"/>
                        </a:solidFill>
                      </a:endParaRPr>
                    </a:p>
                  </a:txBody>
                  <a:tcPr>
                    <a:solidFill>
                      <a:srgbClr val="FEFBDB">
                        <a:alpha val="69804"/>
                      </a:srgbClr>
                    </a:solidFill>
                  </a:tcPr>
                </a:tc>
              </a:tr>
            </a:tbl>
          </a:graphicData>
        </a:graphic>
      </p:graphicFrame>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05245" y="22290487"/>
            <a:ext cx="9150715" cy="6400800"/>
          </a:xfrm>
          <a:prstGeom prst="rect">
            <a:avLst/>
          </a:prstGeom>
        </p:spPr>
      </p:pic>
      <p:sp>
        <p:nvSpPr>
          <p:cNvPr id="44" name="TextBox 43"/>
          <p:cNvSpPr txBox="1"/>
          <p:nvPr/>
        </p:nvSpPr>
        <p:spPr>
          <a:xfrm>
            <a:off x="36906187" y="28812676"/>
            <a:ext cx="9249774"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~180d RZ feature (IGR &amp; IGS) predominantly from EMR, JPL &amp; </a:t>
            </a:r>
            <a:r>
              <a:rPr lang="en-US" sz="2400" dirty="0" smtClean="0"/>
              <a:t>MIT</a:t>
            </a:r>
          </a:p>
          <a:p>
            <a:pPr marL="342900" indent="-342900">
              <a:buFont typeface="Arial" panose="020B0604020202020204" pitchFamily="34" charset="0"/>
              <a:buChar char="•"/>
            </a:pPr>
            <a:r>
              <a:rPr lang="en-US" sz="2400" dirty="0" smtClean="0"/>
              <a:t>Mean RX, RY, RZ offsets (below) due to misalignment of orbital frame</a:t>
            </a:r>
          </a:p>
        </p:txBody>
      </p:sp>
      <p:sp>
        <p:nvSpPr>
          <p:cNvPr id="45" name="TextBox 44"/>
          <p:cNvSpPr txBox="1"/>
          <p:nvPr/>
        </p:nvSpPr>
        <p:spPr>
          <a:xfrm>
            <a:off x="14181670" y="6400088"/>
            <a:ext cx="12505495" cy="3046988"/>
          </a:xfrm>
          <a:prstGeom prst="rect">
            <a:avLst/>
          </a:prstGeom>
          <a:noFill/>
        </p:spPr>
        <p:txBody>
          <a:bodyPr wrap="square" rtlCol="0">
            <a:spAutoFit/>
          </a:bodyPr>
          <a:lstStyle/>
          <a:p>
            <a:r>
              <a:rPr lang="en-US" sz="2400" dirty="0" smtClean="0"/>
              <a:t>The table below was presented at the EGU General Assembly in 2012 [</a:t>
            </a:r>
            <a:r>
              <a:rPr lang="en-US" sz="2400" i="1" dirty="0" smtClean="0"/>
              <a:t>Ray and Griffiths</a:t>
            </a:r>
            <a:r>
              <a:rPr lang="en-US" sz="2400" dirty="0" smtClean="0"/>
              <a:t>, 2012]. It represents a best effort to quantify the accuracy of IGS products from: combination statistics and PPP analysis results (</a:t>
            </a:r>
            <a:r>
              <a:rPr lang="en-US" sz="2400" dirty="0" smtClean="0">
                <a:hlinkClick r:id="rId6"/>
              </a:rPr>
              <a:t>http://acc.igs.org</a:t>
            </a:r>
            <a:r>
              <a:rPr lang="en-US" sz="2400" dirty="0" smtClean="0"/>
              <a:t>); spectral analyses of station position time series [</a:t>
            </a:r>
            <a:r>
              <a:rPr lang="en-US" sz="2400" i="1" dirty="0" smtClean="0"/>
              <a:t>Ray</a:t>
            </a:r>
            <a:r>
              <a:rPr lang="en-US" sz="2400" dirty="0" smtClean="0"/>
              <a:t>, 2006; </a:t>
            </a:r>
            <a:r>
              <a:rPr lang="en-US" sz="2400" i="1" dirty="0" err="1" smtClean="0"/>
              <a:t>Collilieux</a:t>
            </a:r>
            <a:r>
              <a:rPr lang="en-US" sz="2400" i="1" dirty="0"/>
              <a:t> </a:t>
            </a:r>
            <a:r>
              <a:rPr lang="en-US" sz="2400" i="1" dirty="0" smtClean="0"/>
              <a:t>et al.</a:t>
            </a:r>
            <a:r>
              <a:rPr lang="en-US" sz="2400" dirty="0" smtClean="0"/>
              <a:t>, 2007; </a:t>
            </a:r>
            <a:r>
              <a:rPr lang="en-US" sz="2400" i="1" dirty="0" smtClean="0"/>
              <a:t>Ray et al.</a:t>
            </a:r>
            <a:r>
              <a:rPr lang="en-US" sz="2400" dirty="0" smtClean="0"/>
              <a:t>, 2008; </a:t>
            </a:r>
            <a:r>
              <a:rPr lang="en-US" sz="2400" i="1" dirty="0" smtClean="0"/>
              <a:t>Ray et al.</a:t>
            </a:r>
            <a:r>
              <a:rPr lang="en-US" sz="2400" dirty="0" smtClean="0"/>
              <a:t>, 2013]; spectral analyses of midnight GPS orbit jumps [</a:t>
            </a:r>
            <a:r>
              <a:rPr lang="en-US" sz="2400" i="1" dirty="0" smtClean="0"/>
              <a:t>Griffiths and Ray</a:t>
            </a:r>
            <a:r>
              <a:rPr lang="en-US" sz="2400" dirty="0" smtClean="0"/>
              <a:t>, 2009; </a:t>
            </a:r>
            <a:r>
              <a:rPr lang="en-US" sz="2400" i="1" dirty="0" smtClean="0"/>
              <a:t>Griffiths and Ray</a:t>
            </a:r>
            <a:r>
              <a:rPr lang="en-US" sz="2400" dirty="0" smtClean="0"/>
              <a:t>, 2013 ] and midnight discontinuities in ERPs [</a:t>
            </a:r>
            <a:r>
              <a:rPr lang="en-US" sz="2400" i="1" dirty="0" smtClean="0"/>
              <a:t>Ray and Griffiths</a:t>
            </a:r>
            <a:r>
              <a:rPr lang="en-US" sz="2400" dirty="0" smtClean="0"/>
              <a:t>, 2011]; along with comparisons to loading models [</a:t>
            </a:r>
            <a:r>
              <a:rPr lang="en-US" sz="2400" i="1" dirty="0" smtClean="0"/>
              <a:t>Ray et al.</a:t>
            </a:r>
            <a:r>
              <a:rPr lang="en-US" sz="2400" dirty="0" smtClean="0"/>
              <a:t>, 2011]. Very little has changed since EGU 2012, with exception for improvements in the rotational alignment of Final GPS orbits to the IGS terrestrial frame (IGb08) due to refined combination procedures.</a:t>
            </a:r>
            <a:endParaRPr lang="en-US" sz="2400" dirty="0"/>
          </a:p>
        </p:txBody>
      </p:sp>
      <p:sp>
        <p:nvSpPr>
          <p:cNvPr id="47" name="TextBox 6"/>
          <p:cNvSpPr txBox="1">
            <a:spLocks noChangeArrowheads="1"/>
          </p:cNvSpPr>
          <p:nvPr/>
        </p:nvSpPr>
        <p:spPr bwMode="auto">
          <a:xfrm>
            <a:off x="37772095" y="32073615"/>
            <a:ext cx="8316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indent="0" algn="r" eaLnBrk="1" hangingPunct="1"/>
            <a:r>
              <a:rPr lang="en-US" altLang="en-US" dirty="0" smtClean="0"/>
              <a:t>1 µas = ~0.03 </a:t>
            </a:r>
            <a:r>
              <a:rPr lang="en-US" altLang="en-US" dirty="0"/>
              <a:t>m</a:t>
            </a:r>
            <a:r>
              <a:rPr lang="en-US" altLang="en-US" dirty="0" smtClean="0"/>
              <a:t>m shift @ Earth surface</a:t>
            </a:r>
            <a:endParaRPr lang="en-US" altLang="en-US" dirty="0"/>
          </a:p>
        </p:txBody>
      </p:sp>
      <p:sp>
        <p:nvSpPr>
          <p:cNvPr id="48" name="TextBox 47"/>
          <p:cNvSpPr txBox="1"/>
          <p:nvPr/>
        </p:nvSpPr>
        <p:spPr>
          <a:xfrm>
            <a:off x="27588408" y="20898992"/>
            <a:ext cx="18567552" cy="1200329"/>
          </a:xfrm>
          <a:prstGeom prst="rect">
            <a:avLst/>
          </a:prstGeom>
          <a:noFill/>
        </p:spPr>
        <p:txBody>
          <a:bodyPr wrap="square" rtlCol="0">
            <a:spAutoFit/>
          </a:bodyPr>
          <a:lstStyle/>
          <a:p>
            <a:r>
              <a:rPr lang="en-US" sz="2400" dirty="0" smtClean="0"/>
              <a:t>Large majority (&gt;80%) of users rely on combined satellite orbits and clocks. To monitor the quality of these products, a PPP analysis is performed as part of the routine Final and Rapid combinations for the IGS, IGR and IGA series (</a:t>
            </a:r>
            <a:r>
              <a:rPr lang="en-US" sz="2400" dirty="0" smtClean="0">
                <a:hlinkClick r:id="rId7"/>
              </a:rPr>
              <a:t>http</a:t>
            </a:r>
            <a:r>
              <a:rPr lang="en-US" sz="2400" dirty="0">
                <a:hlinkClick r:id="rId7"/>
              </a:rPr>
              <a:t>://</a:t>
            </a:r>
            <a:r>
              <a:rPr lang="en-US" sz="2400" dirty="0" smtClean="0">
                <a:hlinkClick r:id="rId7"/>
              </a:rPr>
              <a:t>acc.igs.org/index_igsacc_ppp.html</a:t>
            </a:r>
            <a:r>
              <a:rPr lang="en-US" sz="2400" dirty="0" smtClean="0"/>
              <a:t>). Similarity comparisons between each series’ network of PPP-derived station positions and IGb08 give important insight into the quality of the combined products.</a:t>
            </a:r>
          </a:p>
        </p:txBody>
      </p:sp>
      <p:sp>
        <p:nvSpPr>
          <p:cNvPr id="111" name="Rectangle 110"/>
          <p:cNvSpPr/>
          <p:nvPr/>
        </p:nvSpPr>
        <p:spPr>
          <a:xfrm>
            <a:off x="27431980" y="10809424"/>
            <a:ext cx="18948412" cy="8934980"/>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27771287" y="10895135"/>
            <a:ext cx="15027699" cy="769441"/>
          </a:xfrm>
          <a:prstGeom prst="rect">
            <a:avLst/>
          </a:prstGeom>
          <a:noFill/>
        </p:spPr>
        <p:txBody>
          <a:bodyPr wrap="square" rtlCol="0">
            <a:spAutoFit/>
          </a:bodyPr>
          <a:lstStyle/>
          <a:p>
            <a:r>
              <a:rPr lang="en-US" sz="4400" b="1" dirty="0" smtClean="0"/>
              <a:t>Latest Results from the Orbit Combinations</a:t>
            </a:r>
            <a:endParaRPr lang="en-US" sz="4400" b="1" dirty="0"/>
          </a:p>
        </p:txBody>
      </p:sp>
      <p:sp>
        <p:nvSpPr>
          <p:cNvPr id="49" name="TextBox 48"/>
          <p:cNvSpPr txBox="1"/>
          <p:nvPr/>
        </p:nvSpPr>
        <p:spPr>
          <a:xfrm>
            <a:off x="37155238" y="18392957"/>
            <a:ext cx="8933544" cy="1200329"/>
          </a:xfrm>
          <a:prstGeom prst="rect">
            <a:avLst/>
          </a:prstGeom>
          <a:noFill/>
        </p:spPr>
        <p:txBody>
          <a:bodyPr wrap="square" rtlCol="0">
            <a:spAutoFit/>
          </a:bodyPr>
          <a:lstStyle/>
          <a:p>
            <a:pPr marL="0" lvl="1" algn="ctr"/>
            <a:r>
              <a:rPr lang="en-US" sz="2400" dirty="0" smtClean="0"/>
              <a:t>RX</a:t>
            </a:r>
            <a:r>
              <a:rPr lang="en-US" sz="2400" baseline="-25000" dirty="0" smtClean="0"/>
              <a:t>[(IGS-IGR)/</a:t>
            </a:r>
            <a:r>
              <a:rPr lang="en-US" sz="2400" baseline="-25000" dirty="0" smtClean="0">
                <a:sym typeface="Symbol"/>
              </a:rPr>
              <a:t>2]</a:t>
            </a:r>
            <a:r>
              <a:rPr lang="en-US" sz="2400" dirty="0" smtClean="0"/>
              <a:t> </a:t>
            </a:r>
            <a:r>
              <a:rPr lang="en-US" sz="2400" dirty="0" smtClean="0">
                <a:sym typeface="Symbol"/>
              </a:rPr>
              <a:t>=</a:t>
            </a:r>
            <a:r>
              <a:rPr lang="en-US" sz="2400" dirty="0" smtClean="0"/>
              <a:t>   -9.2 (± 62.2) </a:t>
            </a:r>
            <a:r>
              <a:rPr lang="en-US" sz="2400" dirty="0" err="1" smtClean="0"/>
              <a:t>μas</a:t>
            </a:r>
            <a:r>
              <a:rPr lang="en-US" sz="2400" dirty="0" smtClean="0"/>
              <a:t>, or -1.2 (± 8.1) mm shift @ GPS</a:t>
            </a:r>
          </a:p>
          <a:p>
            <a:pPr marL="0" lvl="1" algn="ctr"/>
            <a:r>
              <a:rPr lang="en-US" sz="2400" dirty="0" smtClean="0"/>
              <a:t>RY</a:t>
            </a:r>
            <a:r>
              <a:rPr lang="en-US" sz="2400" baseline="-25000" dirty="0" smtClean="0"/>
              <a:t>[(</a:t>
            </a:r>
            <a:r>
              <a:rPr lang="en-US" sz="2400" baseline="-25000" dirty="0"/>
              <a:t>IGS-IGR)/</a:t>
            </a:r>
            <a:r>
              <a:rPr lang="en-US" sz="2400" baseline="-25000" dirty="0">
                <a:sym typeface="Symbol"/>
              </a:rPr>
              <a:t>2]</a:t>
            </a:r>
            <a:r>
              <a:rPr lang="en-US" sz="2400" dirty="0" smtClean="0"/>
              <a:t> </a:t>
            </a:r>
            <a:r>
              <a:rPr lang="en-US" sz="2400" dirty="0" smtClean="0">
                <a:sym typeface="Symbol"/>
              </a:rPr>
              <a:t>=</a:t>
            </a:r>
            <a:r>
              <a:rPr lang="en-US" sz="2400" dirty="0" smtClean="0"/>
              <a:t> -20.5 (± 73.5) </a:t>
            </a:r>
            <a:r>
              <a:rPr lang="en-US" sz="2400" dirty="0" err="1" smtClean="0"/>
              <a:t>μas</a:t>
            </a:r>
            <a:r>
              <a:rPr lang="en-US" sz="2400" dirty="0" smtClean="0"/>
              <a:t>, or -2.7 (± 9.5) mm shift @ GPS</a:t>
            </a:r>
          </a:p>
          <a:p>
            <a:pPr marL="0" lvl="1" algn="ctr"/>
            <a:r>
              <a:rPr lang="en-US" sz="2400" dirty="0" smtClean="0"/>
              <a:t>RZ</a:t>
            </a:r>
            <a:r>
              <a:rPr lang="en-US" sz="2400" baseline="-25000" dirty="0" smtClean="0"/>
              <a:t>[(</a:t>
            </a:r>
            <a:r>
              <a:rPr lang="en-US" sz="2400" baseline="-25000" dirty="0"/>
              <a:t>IGS-IGR)/</a:t>
            </a:r>
            <a:r>
              <a:rPr lang="en-US" sz="2400" baseline="-25000" dirty="0">
                <a:sym typeface="Symbol"/>
              </a:rPr>
              <a:t>2]</a:t>
            </a:r>
            <a:r>
              <a:rPr lang="en-US" sz="2400" dirty="0" smtClean="0"/>
              <a:t> </a:t>
            </a:r>
            <a:r>
              <a:rPr lang="en-US" sz="2400" dirty="0" smtClean="0">
                <a:sym typeface="Symbol"/>
              </a:rPr>
              <a:t>=</a:t>
            </a:r>
            <a:r>
              <a:rPr lang="en-US" sz="2400" dirty="0" smtClean="0"/>
              <a:t>  14.8 (± 55.9) </a:t>
            </a:r>
            <a:r>
              <a:rPr lang="en-US" sz="2400" dirty="0" err="1" smtClean="0"/>
              <a:t>μas</a:t>
            </a:r>
            <a:r>
              <a:rPr lang="en-US" sz="2400" dirty="0" smtClean="0"/>
              <a:t>, or -1.9 (± 7.3) mm shift @ GPS</a:t>
            </a:r>
            <a:endParaRPr lang="en-US" sz="2400" dirty="0"/>
          </a:p>
        </p:txBody>
      </p:sp>
      <p:sp>
        <p:nvSpPr>
          <p:cNvPr id="54" name="TextBox 53"/>
          <p:cNvSpPr txBox="1"/>
          <p:nvPr/>
        </p:nvSpPr>
        <p:spPr>
          <a:xfrm>
            <a:off x="14205833" y="27651430"/>
            <a:ext cx="12481331" cy="4524315"/>
          </a:xfrm>
          <a:prstGeom prst="rect">
            <a:avLst/>
          </a:prstGeom>
          <a:noFill/>
        </p:spPr>
        <p:txBody>
          <a:bodyPr wrap="square" rtlCol="0">
            <a:spAutoFit/>
          </a:bodyPr>
          <a:lstStyle/>
          <a:p>
            <a:r>
              <a:rPr lang="en-US" sz="2400" dirty="0" smtClean="0"/>
              <a:t>Preparations are underway to reanalyze </a:t>
            </a:r>
            <a:r>
              <a:rPr lang="en-US" sz="2400" dirty="0"/>
              <a:t>the full-history of GPS (and maybe GLONASS) </a:t>
            </a:r>
            <a:r>
              <a:rPr lang="en-US" sz="2400" dirty="0" smtClean="0"/>
              <a:t>data using </a:t>
            </a:r>
            <a:r>
              <a:rPr lang="en-US" sz="2400" dirty="0"/>
              <a:t>the latest analysis models and </a:t>
            </a:r>
            <a:r>
              <a:rPr lang="en-US" sz="2400" dirty="0" smtClean="0"/>
              <a:t>methodologies. The expected outcome is a set of homogeneous reprocessed IGS solutions for:</a:t>
            </a:r>
            <a:endParaRPr lang="en-US" sz="2400" b="1" dirty="0" smtClean="0"/>
          </a:p>
          <a:p>
            <a:pPr marL="804863" indent="-342900">
              <a:buFont typeface="Arial"/>
              <a:buChar char="•"/>
            </a:pPr>
            <a:r>
              <a:rPr lang="en-US" sz="2400" dirty="0"/>
              <a:t>daily GPS &amp; </a:t>
            </a:r>
            <a:r>
              <a:rPr lang="en-US" sz="2400" dirty="0" smtClean="0"/>
              <a:t>GLO orbits </a:t>
            </a:r>
            <a:r>
              <a:rPr lang="en-US" sz="2400" dirty="0"/>
              <a:t>&amp; GPS satellite </a:t>
            </a:r>
            <a:r>
              <a:rPr lang="en-US" sz="2400" dirty="0" smtClean="0"/>
              <a:t>clocks in SP3 format</a:t>
            </a:r>
          </a:p>
          <a:p>
            <a:pPr marL="804863" indent="-342900">
              <a:buFont typeface="Arial"/>
              <a:buChar char="•"/>
            </a:pPr>
            <a:r>
              <a:rPr lang="en-US" sz="2400" dirty="0"/>
              <a:t>daily GPS satellite &amp; tracking station </a:t>
            </a:r>
            <a:r>
              <a:rPr lang="en-US" sz="2400" dirty="0" smtClean="0"/>
              <a:t>clocks (5m &amp; 30s) in CLK RINEX format</a:t>
            </a:r>
          </a:p>
          <a:p>
            <a:pPr marL="804863" indent="-342900">
              <a:buFont typeface="Arial"/>
              <a:buChar char="•"/>
            </a:pPr>
            <a:r>
              <a:rPr lang="en-US" sz="2400" dirty="0"/>
              <a:t>daily </a:t>
            </a:r>
            <a:r>
              <a:rPr lang="en-US" sz="2400" dirty="0" smtClean="0"/>
              <a:t>ERPs from </a:t>
            </a:r>
            <a:r>
              <a:rPr lang="en-US" sz="2400" dirty="0"/>
              <a:t>SINEX (official product) &amp; classic orbit combinations (for comparison only) </a:t>
            </a:r>
            <a:endParaRPr lang="en-US" sz="2400" dirty="0" smtClean="0"/>
          </a:p>
          <a:p>
            <a:pPr marL="804863" indent="-342900">
              <a:buFont typeface="Arial"/>
              <a:buChar char="•"/>
            </a:pPr>
            <a:r>
              <a:rPr lang="en-US" sz="2400" dirty="0" smtClean="0"/>
              <a:t>terrestrial </a:t>
            </a:r>
            <a:r>
              <a:rPr lang="en-US" sz="2400" dirty="0"/>
              <a:t>coordinate frames with </a:t>
            </a:r>
            <a:r>
              <a:rPr lang="en-US" sz="2400" dirty="0" smtClean="0"/>
              <a:t>ERPs, with</a:t>
            </a:r>
            <a:endParaRPr lang="en-US" sz="2200" dirty="0" smtClean="0"/>
          </a:p>
          <a:p>
            <a:pPr marL="1131888" lvl="1" indent="-342900">
              <a:buFont typeface="Wingdings" charset="2"/>
              <a:buChar char="§"/>
            </a:pPr>
            <a:r>
              <a:rPr lang="en-US" sz="2400" dirty="0" smtClean="0"/>
              <a:t>full </a:t>
            </a:r>
            <a:r>
              <a:rPr lang="en-US" sz="2400" dirty="0"/>
              <a:t>variance-covariance </a:t>
            </a:r>
            <a:r>
              <a:rPr lang="en-US" sz="2400" dirty="0" smtClean="0"/>
              <a:t>matrix and Z</a:t>
            </a:r>
            <a:r>
              <a:rPr lang="en-US" sz="2400" dirty="0"/>
              <a:t>-offset parameters for satellite </a:t>
            </a:r>
            <a:r>
              <a:rPr lang="en-US" sz="2400" dirty="0" smtClean="0"/>
              <a:t>antennas</a:t>
            </a:r>
          </a:p>
          <a:p>
            <a:pPr marL="788988" lvl="1"/>
            <a:endParaRPr lang="en-US" sz="2400" dirty="0"/>
          </a:p>
          <a:p>
            <a:pPr marL="0" lvl="1"/>
            <a:r>
              <a:rPr lang="en-US" sz="2400" dirty="0" smtClean="0"/>
              <a:t>Repro2 results </a:t>
            </a:r>
            <a:r>
              <a:rPr lang="en-US" sz="2400" dirty="0"/>
              <a:t>are intended for inclusion in ITRF2013, and to support advancements in Earth science research and other applications of high-precision GNSS. Details about </a:t>
            </a:r>
            <a:r>
              <a:rPr lang="en-US" sz="2400" dirty="0" smtClean="0"/>
              <a:t>repro2 analysis </a:t>
            </a:r>
            <a:r>
              <a:rPr lang="en-US" sz="2400" dirty="0"/>
              <a:t>standards are available at: </a:t>
            </a:r>
            <a:r>
              <a:rPr lang="en-US" sz="2400" dirty="0">
                <a:hlinkClick r:id="rId8"/>
              </a:rPr>
              <a:t>http://acc.igs.org/reprocess2.html</a:t>
            </a:r>
            <a:r>
              <a:rPr lang="en-US" sz="2400" dirty="0" smtClean="0"/>
              <a:t>. </a:t>
            </a:r>
          </a:p>
        </p:txBody>
      </p:sp>
      <p:sp>
        <p:nvSpPr>
          <p:cNvPr id="53" name="TextBox 52"/>
          <p:cNvSpPr txBox="1"/>
          <p:nvPr/>
        </p:nvSpPr>
        <p:spPr>
          <a:xfrm>
            <a:off x="27588407" y="16546298"/>
            <a:ext cx="8933544"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W</a:t>
            </a:r>
            <a:r>
              <a:rPr lang="en-US" sz="2400" dirty="0" smtClean="0"/>
              <a:t>eighted RMS (WRMS) of residuals from comparisons of AC GPS orbits to the IGS Finals measure inter-AC agreement and provide an internal estimate of IGS precision (1D)</a:t>
            </a:r>
          </a:p>
          <a:p>
            <a:pPr marL="342900" indent="-342900">
              <a:buFont typeface="Arial" panose="020B0604020202020204" pitchFamily="34" charset="0"/>
              <a:buChar char="•"/>
            </a:pPr>
            <a:r>
              <a:rPr lang="en-US" sz="2400" dirty="0" smtClean="0"/>
              <a:t>IGS precision ranges </a:t>
            </a:r>
            <a:r>
              <a:rPr lang="en-US" sz="2400" dirty="0"/>
              <a:t>from 11 </a:t>
            </a:r>
            <a:r>
              <a:rPr lang="en-US" sz="2400" dirty="0" smtClean="0"/>
              <a:t>mm (= </a:t>
            </a:r>
            <a:r>
              <a:rPr lang="en-US" sz="2400" dirty="0"/>
              <a:t>16 mm/√2) given by EMR, to 4.5 mm (= 6.4 mm/√2) given by ESA, and possibly down to 3.5 mm (= 5 mm/√2) given by IGR</a:t>
            </a:r>
          </a:p>
          <a:p>
            <a:pPr marL="342900" indent="-342900">
              <a:buFont typeface="Arial" panose="020B0604020202020204" pitchFamily="34" charset="0"/>
              <a:buChar char="•"/>
            </a:pPr>
            <a:r>
              <a:rPr lang="en-US" sz="2400" dirty="0" smtClean="0"/>
              <a:t>Time-varying rotations (see plot to the right) of orbit frames are small, but significant—dominated by ESA issues before </a:t>
            </a:r>
            <a:r>
              <a:rPr lang="en-US" sz="2400" dirty="0" err="1" smtClean="0"/>
              <a:t>Wk</a:t>
            </a:r>
            <a:r>
              <a:rPr lang="en-US" sz="2400" dirty="0" smtClean="0"/>
              <a:t> 1730</a:t>
            </a:r>
            <a:endParaRPr lang="en-US" sz="2400" dirty="0"/>
          </a:p>
        </p:txBody>
      </p:sp>
      <p:sp>
        <p:nvSpPr>
          <p:cNvPr id="55" name="TextBox 54"/>
          <p:cNvSpPr txBox="1"/>
          <p:nvPr/>
        </p:nvSpPr>
        <p:spPr>
          <a:xfrm>
            <a:off x="27588407" y="28812676"/>
            <a:ext cx="9047843"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Differences in Mean RMS of daily </a:t>
            </a:r>
            <a:r>
              <a:rPr lang="en-US" sz="2400" dirty="0"/>
              <a:t>residuals </a:t>
            </a:r>
            <a:r>
              <a:rPr lang="en-US" sz="2400" dirty="0" smtClean="0"/>
              <a:t>(below) is probably dominated by differences in satellite clock errors between products.</a:t>
            </a:r>
            <a:endParaRPr lang="en-US" sz="2400" dirty="0"/>
          </a:p>
        </p:txBody>
      </p:sp>
      <p:sp>
        <p:nvSpPr>
          <p:cNvPr id="56" name="Rectangle 55"/>
          <p:cNvSpPr/>
          <p:nvPr/>
        </p:nvSpPr>
        <p:spPr>
          <a:xfrm>
            <a:off x="27431980" y="5490997"/>
            <a:ext cx="18948412" cy="4993610"/>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TextBox 57"/>
          <p:cNvSpPr txBox="1"/>
          <p:nvPr/>
        </p:nvSpPr>
        <p:spPr>
          <a:xfrm>
            <a:off x="27538714" y="5585687"/>
            <a:ext cx="15027699" cy="769441"/>
          </a:xfrm>
          <a:prstGeom prst="rect">
            <a:avLst/>
          </a:prstGeom>
          <a:noFill/>
        </p:spPr>
        <p:txBody>
          <a:bodyPr wrap="square" rtlCol="0">
            <a:spAutoFit/>
          </a:bodyPr>
          <a:lstStyle/>
          <a:p>
            <a:r>
              <a:rPr lang="en-US" sz="4400" b="1" dirty="0" smtClean="0"/>
              <a:t>IGS Tracking Stations Used in Latest Products</a:t>
            </a:r>
            <a:endParaRPr lang="en-US" sz="4400" b="1" dirty="0"/>
          </a:p>
        </p:txBody>
      </p:sp>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88408" y="22290487"/>
            <a:ext cx="9066489" cy="6400800"/>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88407" y="11711044"/>
            <a:ext cx="8754305" cy="4709160"/>
          </a:xfrm>
          <a:prstGeom prst="rect">
            <a:avLst/>
          </a:prstGeom>
        </p:spPr>
      </p:pic>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55294" y="5676720"/>
            <a:ext cx="7333488" cy="4614672"/>
          </a:xfrm>
          <a:prstGeom prst="rect">
            <a:avLst/>
          </a:prstGeom>
        </p:spPr>
      </p:pic>
      <p:sp>
        <p:nvSpPr>
          <p:cNvPr id="68" name="TextBox 67"/>
          <p:cNvSpPr txBox="1"/>
          <p:nvPr/>
        </p:nvSpPr>
        <p:spPr>
          <a:xfrm>
            <a:off x="27588405" y="6386773"/>
            <a:ext cx="10816396"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IGS network currently consists of ~430 GNSS stations distributed globally, with relatively dense coverage in Europe</a:t>
            </a:r>
          </a:p>
          <a:p>
            <a:pPr marL="342900" indent="-342900">
              <a:buFont typeface="Arial" panose="020B0604020202020204" pitchFamily="34" charset="0"/>
              <a:buChar char="•"/>
            </a:pPr>
            <a:r>
              <a:rPr lang="en-US" sz="2400" dirty="0"/>
              <a:t>92 IGS </a:t>
            </a:r>
            <a:r>
              <a:rPr lang="en-US" sz="2400" dirty="0" smtClean="0"/>
              <a:t>stations (current &amp; former) </a:t>
            </a:r>
            <a:r>
              <a:rPr lang="en-US" sz="2400" dirty="0"/>
              <a:t>are co-located </a:t>
            </a:r>
            <a:r>
              <a:rPr lang="en-US" sz="2400" dirty="0" smtClean="0"/>
              <a:t>with VLBI, SLR and/or DORIS, which is an important contribution to ITRF</a:t>
            </a:r>
          </a:p>
          <a:p>
            <a:pPr marL="342900" indent="-342900">
              <a:buFont typeface="Arial" panose="020B0604020202020204" pitchFamily="34" charset="0"/>
              <a:buChar char="•"/>
            </a:pPr>
            <a:r>
              <a:rPr lang="en-US" sz="2400" dirty="0" smtClean="0"/>
              <a:t>Antennas at 30.4% of co-located stations are covered with </a:t>
            </a:r>
            <a:r>
              <a:rPr lang="en-US" sz="2400" dirty="0" err="1" smtClean="0"/>
              <a:t>uncalibrated</a:t>
            </a:r>
            <a:r>
              <a:rPr lang="en-US" sz="2400" dirty="0" smtClean="0"/>
              <a:t> </a:t>
            </a:r>
            <a:r>
              <a:rPr lang="en-US" sz="2400" dirty="0" err="1" smtClean="0"/>
              <a:t>radomes</a:t>
            </a:r>
            <a:r>
              <a:rPr lang="en-US" sz="2400" dirty="0" smtClean="0"/>
              <a:t>—see poster </a:t>
            </a:r>
            <a:r>
              <a:rPr lang="en-US" sz="2400" b="1" dirty="0" smtClean="0"/>
              <a:t>G13B-0946</a:t>
            </a:r>
            <a:r>
              <a:rPr lang="en-US" sz="2400" dirty="0" smtClean="0"/>
              <a:t> for efforts to mitigate effects at some stations</a:t>
            </a:r>
          </a:p>
          <a:p>
            <a:pPr marL="342900" indent="-342900">
              <a:buFont typeface="Arial" panose="020B0604020202020204" pitchFamily="34" charset="0"/>
              <a:buChar char="•"/>
            </a:pPr>
            <a:r>
              <a:rPr lang="en-US" sz="2400" dirty="0" smtClean="0"/>
              <a:t>ACs use data from ~326 IGS stations—as shown in plot to right—for their GPS and GLONASS contributions to Finals combinations (</a:t>
            </a:r>
            <a:r>
              <a:rPr lang="en-US" sz="2400" dirty="0" err="1" smtClean="0"/>
              <a:t>Wk</a:t>
            </a:r>
            <a:r>
              <a:rPr lang="en-US" sz="2400" dirty="0" smtClean="0"/>
              <a:t> 1765)</a:t>
            </a:r>
          </a:p>
          <a:p>
            <a:pPr marL="342900" indent="-342900">
              <a:buFont typeface="Arial" panose="020B0604020202020204" pitchFamily="34" charset="0"/>
              <a:buChar char="•"/>
            </a:pPr>
            <a:r>
              <a:rPr lang="en-US" sz="2400" dirty="0" smtClean="0"/>
              <a:t>The other ~145 stations used by the ACs (again, Finals GPS </a:t>
            </a:r>
            <a:r>
              <a:rPr lang="en-US" sz="2400" dirty="0" err="1" smtClean="0"/>
              <a:t>Wk</a:t>
            </a:r>
            <a:r>
              <a:rPr lang="en-US" sz="2400" dirty="0" smtClean="0"/>
              <a:t> 1765) are from regional networks (not shown)</a:t>
            </a:r>
          </a:p>
        </p:txBody>
      </p:sp>
      <p:sp>
        <p:nvSpPr>
          <p:cNvPr id="69" name="TextBox 68"/>
          <p:cNvSpPr txBox="1"/>
          <p:nvPr/>
        </p:nvSpPr>
        <p:spPr>
          <a:xfrm>
            <a:off x="567277" y="21465376"/>
            <a:ext cx="12669962" cy="461665"/>
          </a:xfrm>
          <a:prstGeom prst="rect">
            <a:avLst/>
          </a:prstGeom>
          <a:noFill/>
        </p:spPr>
        <p:txBody>
          <a:bodyPr wrap="square" rtlCol="0">
            <a:spAutoFit/>
          </a:bodyPr>
          <a:lstStyle/>
          <a:p>
            <a:r>
              <a:rPr lang="en-US" sz="2400" dirty="0" smtClean="0"/>
              <a:t>Table focuses on GPS; </a:t>
            </a:r>
            <a:r>
              <a:rPr lang="en-US" sz="2400" dirty="0"/>
              <a:t>all GLO-only (</a:t>
            </a:r>
            <a:r>
              <a:rPr lang="en-US" sz="2400" baseline="30000" dirty="0"/>
              <a:t>+</a:t>
            </a:r>
            <a:r>
              <a:rPr lang="en-US" sz="2400" dirty="0"/>
              <a:t>) and GNSS AC (*) products are included in GLO </a:t>
            </a:r>
            <a:r>
              <a:rPr lang="en-US" sz="2400" dirty="0" smtClean="0"/>
              <a:t>combinations.</a:t>
            </a: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525135" y="11711044"/>
            <a:ext cx="9530776" cy="6629400"/>
          </a:xfrm>
          <a:prstGeom prst="rect">
            <a:avLst/>
          </a:prstGeom>
        </p:spPr>
      </p:pic>
    </p:spTree>
    <p:extLst>
      <p:ext uri="{BB962C8B-B14F-4D97-AF65-F5344CB8AC3E}">
        <p14:creationId xmlns:p14="http://schemas.microsoft.com/office/powerpoint/2010/main" val="788491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1747</TotalTime>
  <Words>1914</Words>
  <Application>Microsoft Office PowerPoint</Application>
  <PresentationFormat>Custom</PresentationFormat>
  <Paragraphs>368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Jake Griffiths</dc:creator>
  <cp:lastModifiedBy>Jake Griffiths</cp:lastModifiedBy>
  <cp:revision>168</cp:revision>
  <dcterms:created xsi:type="dcterms:W3CDTF">2013-11-23T08:45:17Z</dcterms:created>
  <dcterms:modified xsi:type="dcterms:W3CDTF">2014-01-23T18:36:51Z</dcterms:modified>
</cp:coreProperties>
</file>