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media/image57.jpg" ContentType="image/jpeg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media/image64.jpg" ContentType="image/jpeg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media/image74.jpg" ContentType="image/jpeg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media/image95.jpg" ContentType="image/jpeg"/>
  <Override PartName="/ppt/notesSlides/notesSlide113.xml" ContentType="application/vnd.openxmlformats-officedocument.presentationml.notesSlide+xml"/>
  <Override PartName="/ppt/media/image96.jpg" ContentType="image/jpeg"/>
  <Override PartName="/ppt/media/image97.jpg" ContentType="image/jpeg"/>
  <Override PartName="/ppt/notesSlides/notesSlide114.xml" ContentType="application/vnd.openxmlformats-officedocument.presentationml.notesSlide+xml"/>
  <Override PartName="/ppt/media/image98.jpg" ContentType="image/jpeg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media/image109.jpg" ContentType="image/jpeg"/>
  <Override PartName="/ppt/notesSlides/notesSlide1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2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media/image116.jpg" ContentType="image/jpeg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media/image117.jpg" ContentType="image/jpeg"/>
  <Override PartName="/ppt/notesSlides/notesSlide136.xml" ContentType="application/vnd.openxmlformats-officedocument.presentationml.notesSlide+xml"/>
  <Override PartName="/ppt/media/image119.jpg" ContentType="image/jpeg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855" r:id="rId2"/>
  </p:sldMasterIdLst>
  <p:notesMasterIdLst>
    <p:notesMasterId r:id="rId210"/>
  </p:notesMasterIdLst>
  <p:handoutMasterIdLst>
    <p:handoutMasterId r:id="rId211"/>
  </p:handoutMasterIdLst>
  <p:sldIdLst>
    <p:sldId id="261" r:id="rId3"/>
    <p:sldId id="963" r:id="rId4"/>
    <p:sldId id="815" r:id="rId5"/>
    <p:sldId id="1049" r:id="rId6"/>
    <p:sldId id="1170" r:id="rId7"/>
    <p:sldId id="894" r:id="rId8"/>
    <p:sldId id="1122" r:id="rId9"/>
    <p:sldId id="1120" r:id="rId10"/>
    <p:sldId id="1121" r:id="rId11"/>
    <p:sldId id="1153" r:id="rId12"/>
    <p:sldId id="1154" r:id="rId13"/>
    <p:sldId id="1155" r:id="rId14"/>
    <p:sldId id="1156" r:id="rId15"/>
    <p:sldId id="901" r:id="rId16"/>
    <p:sldId id="902" r:id="rId17"/>
    <p:sldId id="905" r:id="rId18"/>
    <p:sldId id="1157" r:id="rId19"/>
    <p:sldId id="1158" r:id="rId20"/>
    <p:sldId id="1159" r:id="rId21"/>
    <p:sldId id="1160" r:id="rId22"/>
    <p:sldId id="1161" r:id="rId23"/>
    <p:sldId id="1162" r:id="rId24"/>
    <p:sldId id="1163" r:id="rId25"/>
    <p:sldId id="924" r:id="rId26"/>
    <p:sldId id="925" r:id="rId27"/>
    <p:sldId id="926" r:id="rId28"/>
    <p:sldId id="1050" r:id="rId29"/>
    <p:sldId id="1164" r:id="rId30"/>
    <p:sldId id="1165" r:id="rId31"/>
    <p:sldId id="1166" r:id="rId32"/>
    <p:sldId id="931" r:id="rId33"/>
    <p:sldId id="1125" r:id="rId34"/>
    <p:sldId id="1126" r:id="rId35"/>
    <p:sldId id="933" r:id="rId36"/>
    <p:sldId id="934" r:id="rId37"/>
    <p:sldId id="1169" r:id="rId38"/>
    <p:sldId id="1192" r:id="rId39"/>
    <p:sldId id="1167" r:id="rId40"/>
    <p:sldId id="1168" r:id="rId41"/>
    <p:sldId id="938" r:id="rId42"/>
    <p:sldId id="940" r:id="rId43"/>
    <p:sldId id="941" r:id="rId44"/>
    <p:sldId id="942" r:id="rId45"/>
    <p:sldId id="943" r:id="rId46"/>
    <p:sldId id="944" r:id="rId47"/>
    <p:sldId id="945" r:id="rId48"/>
    <p:sldId id="966" r:id="rId49"/>
    <p:sldId id="967" r:id="rId50"/>
    <p:sldId id="968" r:id="rId51"/>
    <p:sldId id="969" r:id="rId52"/>
    <p:sldId id="997" r:id="rId53"/>
    <p:sldId id="972" r:id="rId54"/>
    <p:sldId id="855" r:id="rId55"/>
    <p:sldId id="1088" r:id="rId56"/>
    <p:sldId id="1089" r:id="rId57"/>
    <p:sldId id="853" r:id="rId58"/>
    <p:sldId id="1127" r:id="rId59"/>
    <p:sldId id="960" r:id="rId60"/>
    <p:sldId id="962" r:id="rId61"/>
    <p:sldId id="998" r:id="rId62"/>
    <p:sldId id="1193" r:id="rId63"/>
    <p:sldId id="821" r:id="rId64"/>
    <p:sldId id="1129" r:id="rId65"/>
    <p:sldId id="848" r:id="rId66"/>
    <p:sldId id="823" r:id="rId67"/>
    <p:sldId id="1133" r:id="rId68"/>
    <p:sldId id="1130" r:id="rId69"/>
    <p:sldId id="999" r:id="rId70"/>
    <p:sldId id="1060" r:id="rId71"/>
    <p:sldId id="1131" r:id="rId72"/>
    <p:sldId id="1135" r:id="rId73"/>
    <p:sldId id="959" r:id="rId74"/>
    <p:sldId id="875" r:id="rId75"/>
    <p:sldId id="1132" r:id="rId76"/>
    <p:sldId id="1070" r:id="rId77"/>
    <p:sldId id="1136" r:id="rId78"/>
    <p:sldId id="1138" r:id="rId79"/>
    <p:sldId id="1150" r:id="rId80"/>
    <p:sldId id="833" r:id="rId81"/>
    <p:sldId id="1065" r:id="rId82"/>
    <p:sldId id="1140" r:id="rId83"/>
    <p:sldId id="1141" r:id="rId84"/>
    <p:sldId id="1142" r:id="rId85"/>
    <p:sldId id="1143" r:id="rId86"/>
    <p:sldId id="1144" r:id="rId87"/>
    <p:sldId id="1145" r:id="rId88"/>
    <p:sldId id="1068" r:id="rId89"/>
    <p:sldId id="1067" r:id="rId90"/>
    <p:sldId id="1069" r:id="rId91"/>
    <p:sldId id="1151" r:id="rId92"/>
    <p:sldId id="1147" r:id="rId93"/>
    <p:sldId id="1148" r:id="rId94"/>
    <p:sldId id="1149" r:id="rId95"/>
    <p:sldId id="865" r:id="rId96"/>
    <p:sldId id="1194" r:id="rId97"/>
    <p:sldId id="1195" r:id="rId98"/>
    <p:sldId id="1071" r:id="rId99"/>
    <p:sldId id="1048" r:id="rId100"/>
    <p:sldId id="1072" r:id="rId101"/>
    <p:sldId id="882" r:id="rId102"/>
    <p:sldId id="1152" r:id="rId103"/>
    <p:sldId id="1085" r:id="rId104"/>
    <p:sldId id="849" r:id="rId105"/>
    <p:sldId id="872" r:id="rId106"/>
    <p:sldId id="832" r:id="rId107"/>
    <p:sldId id="1128" r:id="rId108"/>
    <p:sldId id="1176" r:id="rId109"/>
    <p:sldId id="1196" r:id="rId110"/>
    <p:sldId id="1197" r:id="rId111"/>
    <p:sldId id="1198" r:id="rId112"/>
    <p:sldId id="1175" r:id="rId113"/>
    <p:sldId id="825" r:id="rId114"/>
    <p:sldId id="1171" r:id="rId115"/>
    <p:sldId id="866" r:id="rId116"/>
    <p:sldId id="985" r:id="rId117"/>
    <p:sldId id="1199" r:id="rId118"/>
    <p:sldId id="1200" r:id="rId119"/>
    <p:sldId id="1201" r:id="rId120"/>
    <p:sldId id="1291" r:id="rId121"/>
    <p:sldId id="1202" r:id="rId122"/>
    <p:sldId id="1203" r:id="rId123"/>
    <p:sldId id="1204" r:id="rId124"/>
    <p:sldId id="1205" r:id="rId125"/>
    <p:sldId id="1105" r:id="rId126"/>
    <p:sldId id="1106" r:id="rId127"/>
    <p:sldId id="1107" r:id="rId128"/>
    <p:sldId id="1109" r:id="rId129"/>
    <p:sldId id="1110" r:id="rId130"/>
    <p:sldId id="1111" r:id="rId131"/>
    <p:sldId id="1206" r:id="rId132"/>
    <p:sldId id="1207" r:id="rId133"/>
    <p:sldId id="956" r:id="rId134"/>
    <p:sldId id="958" r:id="rId135"/>
    <p:sldId id="957" r:id="rId136"/>
    <p:sldId id="835" r:id="rId137"/>
    <p:sldId id="836" r:id="rId138"/>
    <p:sldId id="843" r:id="rId139"/>
    <p:sldId id="1087" r:id="rId140"/>
    <p:sldId id="1208" r:id="rId141"/>
    <p:sldId id="1047" r:id="rId142"/>
    <p:sldId id="1177" r:id="rId143"/>
    <p:sldId id="1178" r:id="rId144"/>
    <p:sldId id="1179" r:id="rId145"/>
    <p:sldId id="1180" r:id="rId146"/>
    <p:sldId id="1190" r:id="rId147"/>
    <p:sldId id="1181" r:id="rId148"/>
    <p:sldId id="1182" r:id="rId149"/>
    <p:sldId id="1189" r:id="rId150"/>
    <p:sldId id="1183" r:id="rId151"/>
    <p:sldId id="1184" r:id="rId152"/>
    <p:sldId id="1185" r:id="rId153"/>
    <p:sldId id="1186" r:id="rId154"/>
    <p:sldId id="1187" r:id="rId155"/>
    <p:sldId id="1188" r:id="rId156"/>
    <p:sldId id="1191" r:id="rId157"/>
    <p:sldId id="1211" r:id="rId158"/>
    <p:sldId id="1221" r:id="rId159"/>
    <p:sldId id="1222" r:id="rId160"/>
    <p:sldId id="1223" r:id="rId161"/>
    <p:sldId id="1224" r:id="rId162"/>
    <p:sldId id="1225" r:id="rId163"/>
    <p:sldId id="1226" r:id="rId164"/>
    <p:sldId id="1227" r:id="rId165"/>
    <p:sldId id="1228" r:id="rId166"/>
    <p:sldId id="1229" r:id="rId167"/>
    <p:sldId id="1230" r:id="rId168"/>
    <p:sldId id="1231" r:id="rId169"/>
    <p:sldId id="1232" r:id="rId170"/>
    <p:sldId id="1288" r:id="rId171"/>
    <p:sldId id="1289" r:id="rId172"/>
    <p:sldId id="1290" r:id="rId173"/>
    <p:sldId id="1233" r:id="rId174"/>
    <p:sldId id="1234" r:id="rId175"/>
    <p:sldId id="1243" r:id="rId176"/>
    <p:sldId id="1256" r:id="rId177"/>
    <p:sldId id="1281" r:id="rId178"/>
    <p:sldId id="1282" r:id="rId179"/>
    <p:sldId id="1273" r:id="rId180"/>
    <p:sldId id="1274" r:id="rId181"/>
    <p:sldId id="1275" r:id="rId182"/>
    <p:sldId id="1276" r:id="rId183"/>
    <p:sldId id="1277" r:id="rId184"/>
    <p:sldId id="1278" r:id="rId185"/>
    <p:sldId id="1279" r:id="rId186"/>
    <p:sldId id="1280" r:id="rId187"/>
    <p:sldId id="1244" r:id="rId188"/>
    <p:sldId id="1245" r:id="rId189"/>
    <p:sldId id="1246" r:id="rId190"/>
    <p:sldId id="1247" r:id="rId191"/>
    <p:sldId id="1248" r:id="rId192"/>
    <p:sldId id="1249" r:id="rId193"/>
    <p:sldId id="1250" r:id="rId194"/>
    <p:sldId id="1251" r:id="rId195"/>
    <p:sldId id="1252" r:id="rId196"/>
    <p:sldId id="1253" r:id="rId197"/>
    <p:sldId id="1254" r:id="rId198"/>
    <p:sldId id="1255" r:id="rId199"/>
    <p:sldId id="1267" r:id="rId200"/>
    <p:sldId id="1268" r:id="rId201"/>
    <p:sldId id="1269" r:id="rId202"/>
    <p:sldId id="1270" r:id="rId203"/>
    <p:sldId id="1271" r:id="rId204"/>
    <p:sldId id="1284" r:id="rId205"/>
    <p:sldId id="1283" r:id="rId206"/>
    <p:sldId id="1285" r:id="rId207"/>
    <p:sldId id="851" r:id="rId208"/>
    <p:sldId id="1286" r:id="rId209"/>
  </p:sldIdLst>
  <p:sldSz cx="9144000" cy="6858000" type="screen4x3"/>
  <p:notesSz cx="9296400" cy="7010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424242"/>
    <a:srgbClr val="00B050"/>
    <a:srgbClr val="F6AB16"/>
    <a:srgbClr val="B0F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8" autoAdjust="0"/>
    <p:restoredTop sz="76277" autoAdjust="0"/>
  </p:normalViewPr>
  <p:slideViewPr>
    <p:cSldViewPr snapToGrid="0" snapToObjects="1">
      <p:cViewPr varScale="1">
        <p:scale>
          <a:sx n="65" d="100"/>
          <a:sy n="65" d="100"/>
        </p:scale>
        <p:origin x="816" y="66"/>
      </p:cViewPr>
      <p:guideLst>
        <p:guide orient="horz" pos="26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74" y="-96"/>
      </p:cViewPr>
      <p:guideLst>
        <p:guide orient="horz" pos="2208"/>
        <p:guide pos="29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1" Type="http://schemas.openxmlformats.org/officeDocument/2006/relationships/handoutMaster" Target="handoutMasters/handout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presProps" Target="presProps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theme" Target="theme/them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notesMaster" Target="notesMasters/notesMaster1.xml"/><Relationship Id="rId215" Type="http://schemas.openxmlformats.org/officeDocument/2006/relationships/tableStyles" Target="tableStyle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64E7D2-7565-4BB2-9838-3506CEB0ED2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97DA56B-D265-479C-9FCD-9DBF258A5CE5}">
      <dgm:prSet phldrT="[Text]" custT="1"/>
      <dgm:spPr>
        <a:solidFill>
          <a:schemeClr val="accent6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NAD27</a:t>
          </a:r>
          <a:endParaRPr lang="en-US" sz="2000" dirty="0">
            <a:solidFill>
              <a:schemeClr val="tx1"/>
            </a:solidFill>
          </a:endParaRPr>
        </a:p>
      </dgm:t>
    </dgm:pt>
    <dgm:pt modelId="{D2D55A34-5519-4579-906C-D4ED5D443770}" type="par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C9661E72-7B6A-4DF4-A65E-C2E052618C17}" type="sibTrans" cxnId="{F7B1D737-F1FA-498E-BB9B-4A22DC8E5553}">
      <dgm:prSet/>
      <dgm:spPr/>
      <dgm:t>
        <a:bodyPr/>
        <a:lstStyle/>
        <a:p>
          <a:pPr algn="ctr"/>
          <a:endParaRPr lang="en-US"/>
        </a:p>
      </dgm:t>
    </dgm:pt>
    <dgm:pt modelId="{E081A86D-12A8-41E3-A3BE-C671A52D9376}">
      <dgm:prSet phldrT="[Text]" custT="1"/>
      <dgm:spPr>
        <a:solidFill>
          <a:srgbClr val="FBF616"/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(1986)</a:t>
          </a:r>
          <a:endParaRPr lang="en-US" sz="2400" dirty="0">
            <a:solidFill>
              <a:schemeClr val="tx1"/>
            </a:solidFill>
          </a:endParaRPr>
        </a:p>
      </dgm:t>
    </dgm:pt>
    <dgm:pt modelId="{424BE90C-FA10-4EA6-A936-F75E800E373F}" type="par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E945B78C-AC2B-4E2B-991B-F30033E0A5D2}" type="sibTrans" cxnId="{A0FF9B40-4C4B-4D21-8B41-F2E5C02E7955}">
      <dgm:prSet/>
      <dgm:spPr/>
      <dgm:t>
        <a:bodyPr/>
        <a:lstStyle/>
        <a:p>
          <a:pPr algn="ctr"/>
          <a:endParaRPr lang="en-US"/>
        </a:p>
      </dgm:t>
    </dgm:pt>
    <dgm:pt modelId="{5B15CA0A-F019-42B4-860D-EECB53E6E161}">
      <dgm:prSet phldrT="[Text]" custT="1"/>
      <dgm:spPr>
        <a:solidFill>
          <a:schemeClr val="accent3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2BE7C007-60A3-4C05-AC6F-CF0B729AFC32}" type="par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E719348E-B54A-4036-AF7B-3D4FD2A6C88D}" type="sibTrans" cxnId="{97AB65F2-35BA-4CEA-A3D7-64235955DD5C}">
      <dgm:prSet/>
      <dgm:spPr/>
      <dgm:t>
        <a:bodyPr/>
        <a:lstStyle/>
        <a:p>
          <a:pPr algn="ctr"/>
          <a:endParaRPr lang="en-US"/>
        </a:p>
      </dgm:t>
    </dgm:pt>
    <dgm:pt modelId="{18C9A2AD-D228-4102-91BA-739599C05699}">
      <dgm:prSet phldrT="[Text]" custT="1"/>
      <dgm:spPr>
        <a:solidFill>
          <a:schemeClr val="accent6"/>
        </a:solidFill>
        <a:ln>
          <a:solidFill>
            <a:schemeClr val="tx1"/>
          </a:solidFill>
        </a:ln>
      </dgm:spPr>
      <dgm:t>
        <a:bodyPr/>
        <a:lstStyle/>
        <a:p>
          <a:pPr algn="ctr"/>
          <a:endParaRPr lang="en-US" sz="2000" dirty="0">
            <a:solidFill>
              <a:schemeClr val="tx1"/>
            </a:solidFill>
          </a:endParaRPr>
        </a:p>
      </dgm:t>
    </dgm:pt>
    <dgm:pt modelId="{CF65A571-A390-4737-9AF4-6A572D42D518}" type="par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7E8DD8E3-839F-4326-9B80-0BBD08E66360}" type="sibTrans" cxnId="{4EF50818-E815-49E5-8B4E-BCB30CD67757}">
      <dgm:prSet/>
      <dgm:spPr/>
      <dgm:t>
        <a:bodyPr/>
        <a:lstStyle/>
        <a:p>
          <a:pPr algn="ctr"/>
          <a:endParaRPr lang="en-US"/>
        </a:p>
      </dgm:t>
    </dgm:pt>
    <dgm:pt modelId="{32CC5A6A-BB3C-4D25-88E8-8C890926075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pPr algn="ctr"/>
          <a:r>
            <a:rPr lang="en-US" sz="2400" dirty="0" smtClean="0">
              <a:solidFill>
                <a:schemeClr val="tx1"/>
              </a:solidFill>
            </a:rPr>
            <a:t>NAD83 (2011)</a:t>
          </a:r>
          <a:endParaRPr lang="en-US" sz="2400" dirty="0">
            <a:solidFill>
              <a:schemeClr val="tx1"/>
            </a:solidFill>
          </a:endParaRPr>
        </a:p>
      </dgm:t>
    </dgm:pt>
    <dgm:pt modelId="{AE92E2C1-3018-4F52-835E-E3DCD70A21DD}" type="parTrans" cxnId="{B1DC1CA8-9048-45A0-A71D-115CA84BB9D5}">
      <dgm:prSet/>
      <dgm:spPr/>
      <dgm:t>
        <a:bodyPr/>
        <a:lstStyle/>
        <a:p>
          <a:endParaRPr lang="en-US"/>
        </a:p>
      </dgm:t>
    </dgm:pt>
    <dgm:pt modelId="{B42ECEE3-B9FC-42CE-BBF9-B8CC31FE7770}" type="sibTrans" cxnId="{B1DC1CA8-9048-45A0-A71D-115CA84BB9D5}">
      <dgm:prSet/>
      <dgm:spPr/>
      <dgm:t>
        <a:bodyPr/>
        <a:lstStyle/>
        <a:p>
          <a:endParaRPr lang="en-US"/>
        </a:p>
      </dgm:t>
    </dgm:pt>
    <dgm:pt modelId="{8C340ED1-C2C0-4ABE-ADC7-48616CAEC23E}" type="pres">
      <dgm:prSet presAssocID="{4664E7D2-7565-4BB2-9838-3506CEB0ED28}" presName="Name0" presStyleCnt="0">
        <dgm:presLayoutVars>
          <dgm:dir/>
          <dgm:animLvl val="lvl"/>
          <dgm:resizeHandles val="exact"/>
        </dgm:presLayoutVars>
      </dgm:prSet>
      <dgm:spPr/>
    </dgm:pt>
    <dgm:pt modelId="{A0E98B29-CCF6-4268-BB6E-5CE7A9501B0A}" type="pres">
      <dgm:prSet presAssocID="{697DA56B-D265-479C-9FCD-9DBF258A5CE5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42393-0DD7-4FC3-9B3B-55AEDA1FDF2B}" type="pres">
      <dgm:prSet presAssocID="{C9661E72-7B6A-4DF4-A65E-C2E052618C17}" presName="parTxOnlySpace" presStyleCnt="0"/>
      <dgm:spPr/>
    </dgm:pt>
    <dgm:pt modelId="{5EB6A662-EB0A-4387-A904-8C06F2F50B26}" type="pres">
      <dgm:prSet presAssocID="{18C9A2AD-D228-4102-91BA-739599C0569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CD689-E811-4738-B97C-B51019F9A09F}" type="pres">
      <dgm:prSet presAssocID="{7E8DD8E3-839F-4326-9B80-0BBD08E66360}" presName="parTxOnlySpace" presStyleCnt="0"/>
      <dgm:spPr/>
    </dgm:pt>
    <dgm:pt modelId="{F52C1901-4091-46C2-906D-20AAC097A5D4}" type="pres">
      <dgm:prSet presAssocID="{E081A86D-12A8-41E3-A3BE-C671A52D9376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7CD711-91B9-4A62-8607-DA28AFEDB362}" type="pres">
      <dgm:prSet presAssocID="{E945B78C-AC2B-4E2B-991B-F30033E0A5D2}" presName="parTxOnlySpace" presStyleCnt="0"/>
      <dgm:spPr/>
    </dgm:pt>
    <dgm:pt modelId="{EEFC2EA2-6546-43E5-98DA-C18A1D58B2B3}" type="pres">
      <dgm:prSet presAssocID="{5B15CA0A-F019-42B4-860D-EECB53E6E161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B48F1D-A757-48EE-8A3D-F1D5F0ECF9B8}" type="pres">
      <dgm:prSet presAssocID="{E719348E-B54A-4036-AF7B-3D4FD2A6C88D}" presName="parTxOnlySpace" presStyleCnt="0"/>
      <dgm:spPr/>
    </dgm:pt>
    <dgm:pt modelId="{EA8B618A-6C09-44E5-AB5B-53F19DF4A409}" type="pres">
      <dgm:prSet presAssocID="{32CC5A6A-BB3C-4D25-88E8-8C890926075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DC1CA8-9048-45A0-A71D-115CA84BB9D5}" srcId="{4664E7D2-7565-4BB2-9838-3506CEB0ED28}" destId="{32CC5A6A-BB3C-4D25-88E8-8C890926075F}" srcOrd="4" destOrd="0" parTransId="{AE92E2C1-3018-4F52-835E-E3DCD70A21DD}" sibTransId="{B42ECEE3-B9FC-42CE-BBF9-B8CC31FE7770}"/>
    <dgm:cxn modelId="{CC9B4886-0711-44D0-A33B-EB3CB64B4AC4}" type="presOf" srcId="{5B15CA0A-F019-42B4-860D-EECB53E6E161}" destId="{EEFC2EA2-6546-43E5-98DA-C18A1D58B2B3}" srcOrd="0" destOrd="0" presId="urn:microsoft.com/office/officeart/2005/8/layout/chevron1"/>
    <dgm:cxn modelId="{A0FF9B40-4C4B-4D21-8B41-F2E5C02E7955}" srcId="{4664E7D2-7565-4BB2-9838-3506CEB0ED28}" destId="{E081A86D-12A8-41E3-A3BE-C671A52D9376}" srcOrd="2" destOrd="0" parTransId="{424BE90C-FA10-4EA6-A936-F75E800E373F}" sibTransId="{E945B78C-AC2B-4E2B-991B-F30033E0A5D2}"/>
    <dgm:cxn modelId="{17DA7143-FF16-46BB-8BBB-6866A1FD94E8}" type="presOf" srcId="{18C9A2AD-D228-4102-91BA-739599C05699}" destId="{5EB6A662-EB0A-4387-A904-8C06F2F50B26}" srcOrd="0" destOrd="0" presId="urn:microsoft.com/office/officeart/2005/8/layout/chevron1"/>
    <dgm:cxn modelId="{4EF50818-E815-49E5-8B4E-BCB30CD67757}" srcId="{4664E7D2-7565-4BB2-9838-3506CEB0ED28}" destId="{18C9A2AD-D228-4102-91BA-739599C05699}" srcOrd="1" destOrd="0" parTransId="{CF65A571-A390-4737-9AF4-6A572D42D518}" sibTransId="{7E8DD8E3-839F-4326-9B80-0BBD08E66360}"/>
    <dgm:cxn modelId="{47FA6632-677F-40E2-A6BE-6E0F7533838B}" type="presOf" srcId="{4664E7D2-7565-4BB2-9838-3506CEB0ED28}" destId="{8C340ED1-C2C0-4ABE-ADC7-48616CAEC23E}" srcOrd="0" destOrd="0" presId="urn:microsoft.com/office/officeart/2005/8/layout/chevron1"/>
    <dgm:cxn modelId="{0BC3B11B-C92D-4366-ADD9-3D454D12C315}" type="presOf" srcId="{E081A86D-12A8-41E3-A3BE-C671A52D9376}" destId="{F52C1901-4091-46C2-906D-20AAC097A5D4}" srcOrd="0" destOrd="0" presId="urn:microsoft.com/office/officeart/2005/8/layout/chevron1"/>
    <dgm:cxn modelId="{69C6E5C0-3753-4BDE-8B3F-38A9782A1D9F}" type="presOf" srcId="{32CC5A6A-BB3C-4D25-88E8-8C890926075F}" destId="{EA8B618A-6C09-44E5-AB5B-53F19DF4A409}" srcOrd="0" destOrd="0" presId="urn:microsoft.com/office/officeart/2005/8/layout/chevron1"/>
    <dgm:cxn modelId="{97AB65F2-35BA-4CEA-A3D7-64235955DD5C}" srcId="{4664E7D2-7565-4BB2-9838-3506CEB0ED28}" destId="{5B15CA0A-F019-42B4-860D-EECB53E6E161}" srcOrd="3" destOrd="0" parTransId="{2BE7C007-60A3-4C05-AC6F-CF0B729AFC32}" sibTransId="{E719348E-B54A-4036-AF7B-3D4FD2A6C88D}"/>
    <dgm:cxn modelId="{FD38F3FF-B13A-4972-A7C3-B9E04E5DC869}" type="presOf" srcId="{697DA56B-D265-479C-9FCD-9DBF258A5CE5}" destId="{A0E98B29-CCF6-4268-BB6E-5CE7A9501B0A}" srcOrd="0" destOrd="0" presId="urn:microsoft.com/office/officeart/2005/8/layout/chevron1"/>
    <dgm:cxn modelId="{F7B1D737-F1FA-498E-BB9B-4A22DC8E5553}" srcId="{4664E7D2-7565-4BB2-9838-3506CEB0ED28}" destId="{697DA56B-D265-479C-9FCD-9DBF258A5CE5}" srcOrd="0" destOrd="0" parTransId="{D2D55A34-5519-4579-906C-D4ED5D443770}" sibTransId="{C9661E72-7B6A-4DF4-A65E-C2E052618C17}"/>
    <dgm:cxn modelId="{486FFFDD-813A-4F3F-8038-71C6ACF90D99}" type="presParOf" srcId="{8C340ED1-C2C0-4ABE-ADC7-48616CAEC23E}" destId="{A0E98B29-CCF6-4268-BB6E-5CE7A9501B0A}" srcOrd="0" destOrd="0" presId="urn:microsoft.com/office/officeart/2005/8/layout/chevron1"/>
    <dgm:cxn modelId="{68B1095F-D24C-4DDE-85BA-AD1175DFE4DB}" type="presParOf" srcId="{8C340ED1-C2C0-4ABE-ADC7-48616CAEC23E}" destId="{E4B42393-0DD7-4FC3-9B3B-55AEDA1FDF2B}" srcOrd="1" destOrd="0" presId="urn:microsoft.com/office/officeart/2005/8/layout/chevron1"/>
    <dgm:cxn modelId="{58FE6A29-627E-4417-846E-5D087658ECA6}" type="presParOf" srcId="{8C340ED1-C2C0-4ABE-ADC7-48616CAEC23E}" destId="{5EB6A662-EB0A-4387-A904-8C06F2F50B26}" srcOrd="2" destOrd="0" presId="urn:microsoft.com/office/officeart/2005/8/layout/chevron1"/>
    <dgm:cxn modelId="{CC5792CF-55F2-49E7-BA16-21574D23AC2C}" type="presParOf" srcId="{8C340ED1-C2C0-4ABE-ADC7-48616CAEC23E}" destId="{489CD689-E811-4738-B97C-B51019F9A09F}" srcOrd="3" destOrd="0" presId="urn:microsoft.com/office/officeart/2005/8/layout/chevron1"/>
    <dgm:cxn modelId="{A043D51C-6A2D-4A23-BEB9-2343B93EA87D}" type="presParOf" srcId="{8C340ED1-C2C0-4ABE-ADC7-48616CAEC23E}" destId="{F52C1901-4091-46C2-906D-20AAC097A5D4}" srcOrd="4" destOrd="0" presId="urn:microsoft.com/office/officeart/2005/8/layout/chevron1"/>
    <dgm:cxn modelId="{62263AEC-0FA4-4DCA-ABFC-76203B2F2C8B}" type="presParOf" srcId="{8C340ED1-C2C0-4ABE-ADC7-48616CAEC23E}" destId="{0C7CD711-91B9-4A62-8607-DA28AFEDB362}" srcOrd="5" destOrd="0" presId="urn:microsoft.com/office/officeart/2005/8/layout/chevron1"/>
    <dgm:cxn modelId="{018ACBF5-8234-4C14-9DF0-59A21FC123BD}" type="presParOf" srcId="{8C340ED1-C2C0-4ABE-ADC7-48616CAEC23E}" destId="{EEFC2EA2-6546-43E5-98DA-C18A1D58B2B3}" srcOrd="6" destOrd="0" presId="urn:microsoft.com/office/officeart/2005/8/layout/chevron1"/>
    <dgm:cxn modelId="{CFEFCF28-BE64-4B48-82E3-53A210C21E57}" type="presParOf" srcId="{8C340ED1-C2C0-4ABE-ADC7-48616CAEC23E}" destId="{4BB48F1D-A757-48EE-8A3D-F1D5F0ECF9B8}" srcOrd="7" destOrd="0" presId="urn:microsoft.com/office/officeart/2005/8/layout/chevron1"/>
    <dgm:cxn modelId="{51A42D85-2422-44DF-98DB-F43D46ED3C2C}" type="presParOf" srcId="{8C340ED1-C2C0-4ABE-ADC7-48616CAEC23E}" destId="{EA8B618A-6C09-44E5-AB5B-53F19DF4A40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E98B29-CCF6-4268-BB6E-5CE7A9501B0A}">
      <dsp:nvSpPr>
        <dsp:cNvPr id="0" name=""/>
        <dsp:cNvSpPr/>
      </dsp:nvSpPr>
      <dsp:spPr>
        <a:xfrm>
          <a:off x="2156" y="375471"/>
          <a:ext cx="1919394" cy="767757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NAD27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86035" y="375471"/>
        <a:ext cx="1151637" cy="767757"/>
      </dsp:txXfrm>
    </dsp:sp>
    <dsp:sp modelId="{5EB6A662-EB0A-4387-A904-8C06F2F50B26}">
      <dsp:nvSpPr>
        <dsp:cNvPr id="0" name=""/>
        <dsp:cNvSpPr/>
      </dsp:nvSpPr>
      <dsp:spPr>
        <a:xfrm>
          <a:off x="1729611" y="375471"/>
          <a:ext cx="1919394" cy="767757"/>
        </a:xfrm>
        <a:prstGeom prst="chevron">
          <a:avLst/>
        </a:prstGeom>
        <a:solidFill>
          <a:schemeClr val="accent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2113490" y="375471"/>
        <a:ext cx="1151637" cy="767757"/>
      </dsp:txXfrm>
    </dsp:sp>
    <dsp:sp modelId="{F52C1901-4091-46C2-906D-20AAC097A5D4}">
      <dsp:nvSpPr>
        <dsp:cNvPr id="0" name=""/>
        <dsp:cNvSpPr/>
      </dsp:nvSpPr>
      <dsp:spPr>
        <a:xfrm>
          <a:off x="3457067" y="375471"/>
          <a:ext cx="1919394" cy="767757"/>
        </a:xfrm>
        <a:prstGeom prst="chevron">
          <a:avLst/>
        </a:prstGeom>
        <a:solidFill>
          <a:srgbClr val="FBF616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(1986)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40946" y="375471"/>
        <a:ext cx="1151637" cy="767757"/>
      </dsp:txXfrm>
    </dsp:sp>
    <dsp:sp modelId="{EEFC2EA2-6546-43E5-98DA-C18A1D58B2B3}">
      <dsp:nvSpPr>
        <dsp:cNvPr id="0" name=""/>
        <dsp:cNvSpPr/>
      </dsp:nvSpPr>
      <dsp:spPr>
        <a:xfrm>
          <a:off x="5184522" y="375471"/>
          <a:ext cx="1919394" cy="767757"/>
        </a:xfrm>
        <a:prstGeom prst="chevron">
          <a:avLst/>
        </a:prstGeom>
        <a:solidFill>
          <a:schemeClr val="accent3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solidFill>
              <a:schemeClr val="tx1"/>
            </a:solidFill>
          </a:endParaRPr>
        </a:p>
      </dsp:txBody>
      <dsp:txXfrm>
        <a:off x="5568401" y="375471"/>
        <a:ext cx="1151637" cy="767757"/>
      </dsp:txXfrm>
    </dsp:sp>
    <dsp:sp modelId="{EA8B618A-6C09-44E5-AB5B-53F19DF4A409}">
      <dsp:nvSpPr>
        <dsp:cNvPr id="0" name=""/>
        <dsp:cNvSpPr/>
      </dsp:nvSpPr>
      <dsp:spPr>
        <a:xfrm>
          <a:off x="6911977" y="375471"/>
          <a:ext cx="1919394" cy="767757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tx1"/>
              </a:solidFill>
            </a:rPr>
            <a:t>NAD83 (2011)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7295856" y="375471"/>
        <a:ext cx="1151637" cy="767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C6883DAC-523E-4974-AC29-DCB431DC9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94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0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pPr>
              <a:defRPr/>
            </a:pPr>
            <a:fld id="{404DAA2B-7E61-4BA4-9603-AA753C73C6B0}" type="datetimeFigureOut">
              <a:rPr lang="en-US"/>
              <a:pPr>
                <a:defRPr/>
              </a:pPr>
              <a:t>01/30/2020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7050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29940"/>
            <a:ext cx="7437120" cy="31546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4"/>
            <a:ext cx="4028440" cy="3505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pPr>
              <a:defRPr/>
            </a:pPr>
            <a:fld id="{5BB99B5A-D3DB-4354-AA55-43E94BB02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39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41609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8332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8541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213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7522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2982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4793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612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C87AE7-44F7-4F90-9A68-82DDD49D767A}" type="slidenum">
              <a:rPr lang="en-US" altLang="en-US" sz="1300" smtClean="0"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119</a:t>
            </a:fld>
            <a:endParaRPr lang="en-US" altLang="en-US" sz="130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77246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67040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10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1734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9FB43C-F078-4A11-ADB5-ADBCC264F6F7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1336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2459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530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419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5995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88510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7075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413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548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228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1730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3750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3603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7409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9938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427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8938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3600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908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480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052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2400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DAE5F8-9A81-4505-A28D-5C18E67DF43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81113" y="730250"/>
            <a:ext cx="4845050" cy="36337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4606925"/>
            <a:ext cx="5932488" cy="4360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917312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6610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0980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7052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3789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0805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18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142137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7971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6303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1656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0107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57761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9251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841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762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95175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02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02313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85260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9938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4275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8938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33600" indent="-2365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08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80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052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62400" indent="-2365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92BE9-A839-43A0-8DF4-CE3E762D15C6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ＭＳ Ｐゴシック" pitchFamily="34" charset="-128"/>
                <a:cs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0" lang="en-US" altLang="en-US" sz="13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3702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7163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1393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8898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3625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0686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32222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60520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50007-6DAA-40A7-BB94-072BAD43B9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25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49270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32668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3731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12829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04289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ED2CC-BADC-4677-8145-F4A6E1426BC2}" type="slidenum">
              <a:rPr lang="en-US" smtClean="0"/>
              <a:t>173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690849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4357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653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3051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03459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24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23008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88569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28260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6347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19091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82725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47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73996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6671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5300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10096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3333096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83742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784070-7A54-4724-87EA-E2CB999F1A6A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86626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845679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14318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57020" indent="-291161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64647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3050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96365" indent="-232929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62224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28082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93941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59800" indent="-232929" defTabSz="46585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26C3BD8-B2E5-4319-9CBE-B60D43F31E53}" type="slidenum">
              <a:rPr lang="en-US" smtClean="0"/>
              <a:pPr eaLnBrk="1" hangingPunct="1"/>
              <a:t>206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51923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19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5979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22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63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74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6164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7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6132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4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38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3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28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71749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4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70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2911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8386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539973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33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94890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5728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84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04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13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38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91111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31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7130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06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477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99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6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44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766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179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965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64332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261276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49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77590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16581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61690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02089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2363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1625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20888" indent="-223838" defTabSz="9128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80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52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24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9688" indent="-223838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FAF5C0-36E2-4EA1-8339-41C33C35736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eaLnBrk="1" hangingPunct="1"/>
              <a:t>52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231616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196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360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28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6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8256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600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946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730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305628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4299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252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5917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880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62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514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301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4367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743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7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7050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8663" indent="-2794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22363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71625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20888" indent="-223838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80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52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24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9688" indent="-223838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198DFF-37DE-4FAA-9E29-95275F2A0D3E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/>
              <a:t>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338536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661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042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9033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055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2462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8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4573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898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2803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74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1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462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0928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20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157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89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7918775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90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862713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4599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3807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727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627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5697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262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B5857B-6BAE-944B-AAB1-ECC8570D1349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6700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700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0829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5004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29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509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50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0"/>
              </a:spcBef>
            </a:pPr>
            <a:fld id="{A7AF627A-4B0A-4F07-AA98-FC43EF4A1389}" type="slidenum">
              <a:rPr lang="en-US" altLang="en-US" sz="1300" smtClean="0">
                <a:latin typeface="Times New Roman" panose="02020603050405020304" pitchFamily="18" charset="0"/>
                <a:cs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108</a:t>
            </a:fld>
            <a:endParaRPr lang="en-US" altLang="en-US" sz="1300" smtClean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184989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902197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B99B5A-D3DB-4354-AA55-43E94BB02C0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593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0CC89A-0E2C-4414-8162-E471C7858615}" type="slidenum">
              <a:rPr lang="en-US" smtClean="0"/>
              <a:pPr/>
              <a:t>111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11263" y="700088"/>
            <a:ext cx="4681537" cy="350996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7" y="4445739"/>
            <a:ext cx="5208482" cy="4210064"/>
          </a:xfrm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4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4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6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75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32"/>
          </p:nvPr>
        </p:nvSpPr>
        <p:spPr>
          <a:xfrm>
            <a:off x="457201" y="1600200"/>
            <a:ext cx="8194076" cy="42672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smtClean="0"/>
              <a:t>Text = 28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9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width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>
            <a:lvl1pPr marL="171450" indent="-171450">
              <a:buFont typeface="Arial"/>
              <a:buChar char="•"/>
              <a:defRPr sz="1500"/>
            </a:lvl1pPr>
            <a:lvl2pPr marL="342900" indent="-171450">
              <a:buFont typeface="Arial"/>
              <a:buChar char="•"/>
              <a:defRPr sz="1200"/>
            </a:lvl2pPr>
            <a:lvl3pPr marL="514350" indent="-171450">
              <a:buFont typeface="Arial"/>
              <a:buChar char="•"/>
              <a:defRPr/>
            </a:lvl3pPr>
            <a:lvl4pPr marL="685800" indent="-171450">
              <a:defRPr/>
            </a:lvl4pPr>
            <a:lvl5pPr marL="857250" indent="-171450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>
          <a:xfrm>
            <a:off x="17860" y="6656388"/>
            <a:ext cx="1828800" cy="182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FE7DD-BFE8-4466-B837-BC66D83EA7C5}" type="datetime4">
              <a:rPr lang="en-US" altLang="en-US"/>
              <a:pPr>
                <a:defRPr/>
              </a:pPr>
              <a:t>30 January, 2020</a:t>
            </a:fld>
            <a:endParaRPr lang="en-US" altLang="en-US" dirty="0"/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17861" y="6475413"/>
            <a:ext cx="364331" cy="182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2DB8B-DA84-4D8E-9C3D-ACFD8BC52A2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700802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2194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5641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21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413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9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32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430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5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9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512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91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618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D3AFA7-8427-4D37-B261-D1F7D58714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3" r:id="rId12"/>
    <p:sldLayoutId id="2147483854" r:id="rId13"/>
    <p:sldLayoutId id="2147483861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ＭＳ Ｐゴシック" charset="0"/>
          <a:cs typeface="Times New Roman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14350" y="1046137"/>
            <a:ext cx="8629650" cy="18986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2468879" y="292607"/>
            <a:ext cx="3749039" cy="162153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432307" y="269614"/>
            <a:ext cx="3745890" cy="1618051"/>
          </a:xfrm>
          <a:prstGeom prst="rect">
            <a:avLst/>
          </a:prstGeom>
          <a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01/30/2020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757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g"/><Relationship Id="rId9" Type="http://schemas.openxmlformats.org/officeDocument/2006/relationships/image" Target="../media/image93.jp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eodesy.noaa.gov/web/about_ngs/info/tenyearfinal.shtml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notesSlide" Target="../notesSlides/notesSlide126.xml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1.jpeg"/><Relationship Id="rId5" Type="http://schemas.openxmlformats.org/officeDocument/2006/relationships/image" Target="../media/image110.jpg"/><Relationship Id="rId4" Type="http://schemas.openxmlformats.org/officeDocument/2006/relationships/image" Target="../media/image1.jpeg"/><Relationship Id="rId9" Type="http://schemas.openxmlformats.org/officeDocument/2006/relationships/image" Target="../media/image114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notesSlide" Target="../notesSlides/notesSlide127.xml"/><Relationship Id="rId7" Type="http://schemas.openxmlformats.org/officeDocument/2006/relationships/image" Target="../media/image11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11.jpeg"/><Relationship Id="rId5" Type="http://schemas.openxmlformats.org/officeDocument/2006/relationships/image" Target="../media/image110.jpg"/><Relationship Id="rId4" Type="http://schemas.openxmlformats.org/officeDocument/2006/relationships/image" Target="../media/image1.jpeg"/><Relationship Id="rId9" Type="http://schemas.openxmlformats.org/officeDocument/2006/relationships/image" Target="../media/image114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mailto:NGS.Feedback@noaa.gov" TargetMode="External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irports-gis.faa.gov/public/surveyorsIntro.html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a.gov/air_traffic/flight_info/aeronav/productcatalog/supplementalcharts/airportobstruction/" TargetMode="Externa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hyperlink" Target="http://beta.ngs.noaa.gov/cgi-bin/recvy_entry_www.prl" TargetMode="External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.maps.arcgis.com/apps/webappviewer/index.html?id=6093dd81e9e94f7a9062e2fe5fb2f7f5" TargetMode="External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ORS/Gpscal.s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index.html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ADVISOR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NCAT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horeline.noaa.gov/data/datasheets/cusp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CBLINES/calibration.shtml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rs.org/IERS/EN/DataProducts/ITRF/map/itrfmap.html;jsessionid=47E90579598A19CB6E3FDFFE6E92B668.live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gs.noaa.gov/PUBS_LIB/FedRegister/FRdoc93-14922.pdf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gs.noaa.gov/PUBS_LIB/FedRegister/FRN-Affirmation_of_Datum_for_Surveying_and_Mapping_Activities_-%5b1989%5d.pdf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0.jpeg"/><Relationship Id="rId4" Type="http://schemas.openxmlformats.org/officeDocument/2006/relationships/diagramData" Target="../diagrams/data1.xml"/><Relationship Id="rId9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457196" y="1230356"/>
            <a:ext cx="82296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NSRS Modernization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3903587"/>
            <a:ext cx="870727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GISP</a:t>
            </a:r>
          </a:p>
          <a:p>
            <a:pPr algn="ctr"/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</a:t>
            </a:r>
            <a:r>
              <a:rPr lang="en-GB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Advisor</a:t>
            </a:r>
          </a:p>
          <a:p>
            <a:pPr algn="ctr"/>
            <a:endParaRPr lang="en-GB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18365" y="2484345"/>
            <a:ext cx="8707271" cy="82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PLSO </a:t>
            </a:r>
            <a:r>
              <a:rPr lang="en-GB" sz="40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Western Reserve Chapter</a:t>
            </a:r>
            <a:endParaRPr lang="en-GB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28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December </a:t>
            </a:r>
            <a:r>
              <a:rPr lang="en-GB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2854797" y="1516856"/>
            <a:ext cx="1543048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83365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2552700"/>
          </a:xfrm>
        </p:spPr>
        <p:txBody>
          <a:bodyPr/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EPP2022</a:t>
            </a:r>
            <a:b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</a:b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IFVM2022</a:t>
            </a:r>
            <a:endParaRPr lang="en-US" sz="5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-942975" y="5973491"/>
            <a:ext cx="110108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i="1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They work together to account for the Drift…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" y="3187545"/>
            <a:ext cx="9144000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tools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that will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make time dependent geodetic control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practical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2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 of application of EPP and IFVM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0894"/>
            <a:ext cx="6642101" cy="1690661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It’s 2039 and you are working in San Diego using NATRF2022 </a:t>
            </a:r>
          </a:p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you want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compare your work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to another survey from 2028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81732" y="1266112"/>
            <a:ext cx="2935267" cy="1440261"/>
          </a:xfrm>
          <a:prstGeom prst="cloud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Important:  This slide only covers </a:t>
            </a:r>
            <a:r>
              <a:rPr lang="en-US" i="1" dirty="0" smtClean="0">
                <a:solidFill>
                  <a:schemeClr val="tx1"/>
                </a:solidFill>
              </a:rPr>
              <a:t>geometric</a:t>
            </a:r>
            <a:r>
              <a:rPr lang="en-US" dirty="0" smtClean="0">
                <a:solidFill>
                  <a:schemeClr val="tx1"/>
                </a:solidFill>
              </a:rPr>
              <a:t> coordinates.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67125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9700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53412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67125" y="5700697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53412" y="5700699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700" y="5700698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Flowchart: Data 41"/>
          <p:cNvSpPr/>
          <p:nvPr/>
        </p:nvSpPr>
        <p:spPr>
          <a:xfrm>
            <a:off x="2098302" y="3695853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Flowchart: Data 43"/>
          <p:cNvSpPr/>
          <p:nvPr/>
        </p:nvSpPr>
        <p:spPr>
          <a:xfrm>
            <a:off x="5844719" y="3707252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Flowchart: Data 44"/>
          <p:cNvSpPr/>
          <p:nvPr/>
        </p:nvSpPr>
        <p:spPr>
          <a:xfrm>
            <a:off x="5844719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Flowchart: Data 46"/>
          <p:cNvSpPr/>
          <p:nvPr/>
        </p:nvSpPr>
        <p:spPr>
          <a:xfrm>
            <a:off x="2098302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9700" y="4664075"/>
            <a:ext cx="1449875" cy="616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(PA)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567125" y="4719320"/>
            <a:ext cx="1449875" cy="56149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(NA)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35" idx="3"/>
            <a:endCxn id="42" idx="2"/>
          </p:cNvCxnSpPr>
          <p:nvPr/>
        </p:nvCxnSpPr>
        <p:spPr>
          <a:xfrm flipV="1">
            <a:off x="1589574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2" idx="5"/>
            <a:endCxn id="36" idx="1"/>
          </p:cNvCxnSpPr>
          <p:nvPr/>
        </p:nvCxnSpPr>
        <p:spPr>
          <a:xfrm>
            <a:off x="3220047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2"/>
            <a:endCxn id="36" idx="3"/>
          </p:cNvCxnSpPr>
          <p:nvPr/>
        </p:nvCxnSpPr>
        <p:spPr>
          <a:xfrm flipH="1" flipV="1">
            <a:off x="5303288" y="4007878"/>
            <a:ext cx="66607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3" idx="1"/>
            <a:endCxn id="44" idx="5"/>
          </p:cNvCxnSpPr>
          <p:nvPr/>
        </p:nvCxnSpPr>
        <p:spPr>
          <a:xfrm flipH="1">
            <a:off x="6966465" y="4007878"/>
            <a:ext cx="60066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0"/>
            <a:endCxn id="33" idx="2"/>
          </p:cNvCxnSpPr>
          <p:nvPr/>
        </p:nvCxnSpPr>
        <p:spPr>
          <a:xfrm flipV="1">
            <a:off x="8292062" y="4308502"/>
            <a:ext cx="0" cy="410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38" idx="0"/>
          </p:cNvCxnSpPr>
          <p:nvPr/>
        </p:nvCxnSpPr>
        <p:spPr>
          <a:xfrm>
            <a:off x="8292062" y="5280818"/>
            <a:ext cx="0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0"/>
            <a:endCxn id="35" idx="2"/>
          </p:cNvCxnSpPr>
          <p:nvPr/>
        </p:nvCxnSpPr>
        <p:spPr>
          <a:xfrm flipH="1" flipV="1">
            <a:off x="864638" y="4308501"/>
            <a:ext cx="1" cy="3555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8" idx="4"/>
            <a:endCxn id="41" idx="0"/>
          </p:cNvCxnSpPr>
          <p:nvPr/>
        </p:nvCxnSpPr>
        <p:spPr>
          <a:xfrm flipH="1">
            <a:off x="864638" y="5280819"/>
            <a:ext cx="1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1" idx="3"/>
            <a:endCxn id="47" idx="2"/>
          </p:cNvCxnSpPr>
          <p:nvPr/>
        </p:nvCxnSpPr>
        <p:spPr>
          <a:xfrm flipV="1">
            <a:off x="1589574" y="5995622"/>
            <a:ext cx="633366" cy="5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5"/>
            <a:endCxn id="39" idx="1"/>
          </p:cNvCxnSpPr>
          <p:nvPr/>
        </p:nvCxnSpPr>
        <p:spPr>
          <a:xfrm>
            <a:off x="3220047" y="5995621"/>
            <a:ext cx="633366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  <a:endCxn id="45" idx="2"/>
          </p:cNvCxnSpPr>
          <p:nvPr/>
        </p:nvCxnSpPr>
        <p:spPr>
          <a:xfrm flipV="1">
            <a:off x="5303288" y="5995621"/>
            <a:ext cx="666071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8" idx="1"/>
            <a:endCxn id="45" idx="5"/>
          </p:cNvCxnSpPr>
          <p:nvPr/>
        </p:nvCxnSpPr>
        <p:spPr>
          <a:xfrm flipH="1" flipV="1">
            <a:off x="6966465" y="5995621"/>
            <a:ext cx="600661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68300" y="2990348"/>
            <a:ext cx="8407400" cy="4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 catch is, that survey was done in PATRF2022</a:t>
            </a:r>
            <a:endParaRPr lang="en-US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5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3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87538"/>
            <a:ext cx="9144000" cy="2112962"/>
          </a:xfrm>
        </p:spPr>
        <p:txBody>
          <a:bodyPr/>
          <a:lstStyle/>
          <a:p>
            <a:r>
              <a:rPr lang="en-US" sz="4000" dirty="0"/>
              <a:t>Alright </a:t>
            </a:r>
            <a:r>
              <a:rPr lang="en-US" sz="4000" dirty="0" smtClean="0"/>
              <a:t>Jeff... </a:t>
            </a:r>
            <a:r>
              <a:rPr lang="en-US" sz="4000" dirty="0"/>
              <a:t>enough </a:t>
            </a:r>
            <a:r>
              <a:rPr lang="en-US" sz="4000" dirty="0" err="1"/>
              <a:t>jibba-jabba</a:t>
            </a:r>
            <a:r>
              <a:rPr lang="en-US" sz="4000" dirty="0"/>
              <a:t>, what’s the impact?</a:t>
            </a:r>
          </a:p>
        </p:txBody>
      </p:sp>
    </p:spTree>
    <p:extLst>
      <p:ext uri="{BB962C8B-B14F-4D97-AF65-F5344CB8AC3E}">
        <p14:creationId xmlns:p14="http://schemas.microsoft.com/office/powerpoint/2010/main" val="34859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>
            <a:spLocks noChangeAspect="1"/>
          </p:cNvSpPr>
          <p:nvPr/>
        </p:nvSpPr>
        <p:spPr>
          <a:xfrm>
            <a:off x="-352381" y="28466"/>
            <a:ext cx="9848763" cy="6807232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66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658" y="2426293"/>
            <a:ext cx="6217734" cy="4431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-7434" y="401442"/>
            <a:ext cx="91216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What’s that going to look like?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1472658" y="1151856"/>
            <a:ext cx="675694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PHOTO = NAD83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RED = NAD83 shoreline data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GREEN = shoreline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transformed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40773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If you’re only working in this region…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" y="2337246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4400" b="1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5" name="object 5"/>
          <p:cNvSpPr>
            <a:spLocks noChangeAspect="1"/>
          </p:cNvSpPr>
          <p:nvPr/>
        </p:nvSpPr>
        <p:spPr>
          <a:xfrm>
            <a:off x="410453" y="536170"/>
            <a:ext cx="8323096" cy="5553307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348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American-Pacific Geopotential Datum of 2022</a:t>
            </a:r>
            <a:r>
              <a:rPr lang="en-US"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endParaRPr lang="en-US" sz="54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</a:t>
            </a: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nap-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jee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dee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880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2173956"/>
            <a:ext cx="9144000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lang="en-US" sz="4800" spc="-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 brief h</a:t>
            </a:r>
            <a:r>
              <a:rPr lang="en-US" sz="4800" spc="-1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(the most prevalent)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U.S</a:t>
            </a:r>
            <a:r>
              <a:rPr lang="en-US" sz="4800" spc="-15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 </a:t>
            </a:r>
            <a:r>
              <a:rPr lang="en-US" sz="4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vertical </a:t>
            </a:r>
            <a:r>
              <a:rPr lang="en-US" sz="4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datums</a:t>
            </a:r>
            <a:endParaRPr lang="en-US" sz="48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lum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9" name="WordArt 3"/>
          <p:cNvSpPr>
            <a:spLocks noChangeArrowheads="1" noChangeShapeType="1" noTextEdit="1"/>
          </p:cNvSpPr>
          <p:nvPr/>
        </p:nvSpPr>
        <p:spPr bwMode="auto">
          <a:xfrm>
            <a:off x="2438400" y="228600"/>
            <a:ext cx="3733800" cy="16764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19889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NGVD29</a:t>
            </a:r>
          </a:p>
        </p:txBody>
      </p:sp>
      <p:sp>
        <p:nvSpPr>
          <p:cNvPr id="1416196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Referenced </a:t>
            </a:r>
            <a:r>
              <a:rPr lang="en-US" altLang="en-US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26 tide gauges in the US and Canada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95498" y="1234966"/>
            <a:ext cx="3962400" cy="4900613"/>
            <a:chOff x="2688" y="1008"/>
            <a:chExt cx="2448" cy="2880"/>
          </a:xfrm>
        </p:grpSpPr>
        <p:sp>
          <p:nvSpPr>
            <p:cNvPr id="183312" name="Line 6"/>
            <p:cNvSpPr>
              <a:spLocks noChangeShapeType="1"/>
            </p:cNvSpPr>
            <p:nvPr/>
          </p:nvSpPr>
          <p:spPr bwMode="auto">
            <a:xfrm>
              <a:off x="4032" y="1008"/>
              <a:ext cx="624" cy="4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3" name="Line 7"/>
            <p:cNvSpPr>
              <a:spLocks noChangeShapeType="1"/>
            </p:cNvSpPr>
            <p:nvPr/>
          </p:nvSpPr>
          <p:spPr bwMode="auto">
            <a:xfrm>
              <a:off x="4032" y="1008"/>
              <a:ext cx="1104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4" name="Line 8"/>
            <p:cNvSpPr>
              <a:spLocks noChangeShapeType="1"/>
            </p:cNvSpPr>
            <p:nvPr/>
          </p:nvSpPr>
          <p:spPr bwMode="auto">
            <a:xfrm>
              <a:off x="4032" y="1008"/>
              <a:ext cx="1008" cy="57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5" name="Line 9"/>
            <p:cNvSpPr>
              <a:spLocks noChangeShapeType="1"/>
            </p:cNvSpPr>
            <p:nvPr/>
          </p:nvSpPr>
          <p:spPr bwMode="auto">
            <a:xfrm>
              <a:off x="4032" y="1008"/>
              <a:ext cx="720" cy="6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6" name="Line 10"/>
            <p:cNvSpPr>
              <a:spLocks noChangeShapeType="1"/>
            </p:cNvSpPr>
            <p:nvPr/>
          </p:nvSpPr>
          <p:spPr bwMode="auto">
            <a:xfrm>
              <a:off x="4032" y="1008"/>
              <a:ext cx="624" cy="8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7" name="Line 11"/>
            <p:cNvSpPr>
              <a:spLocks noChangeShapeType="1"/>
            </p:cNvSpPr>
            <p:nvPr/>
          </p:nvSpPr>
          <p:spPr bwMode="auto">
            <a:xfrm>
              <a:off x="4032" y="1008"/>
              <a:ext cx="528" cy="11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8" name="Line 12"/>
            <p:cNvSpPr>
              <a:spLocks noChangeShapeType="1"/>
            </p:cNvSpPr>
            <p:nvPr/>
          </p:nvSpPr>
          <p:spPr bwMode="auto">
            <a:xfrm>
              <a:off x="4032" y="1008"/>
              <a:ext cx="336" cy="13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19" name="Line 13"/>
            <p:cNvSpPr>
              <a:spLocks noChangeShapeType="1"/>
            </p:cNvSpPr>
            <p:nvPr/>
          </p:nvSpPr>
          <p:spPr bwMode="auto">
            <a:xfrm>
              <a:off x="4032" y="1008"/>
              <a:ext cx="336" cy="16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0" name="Line 14"/>
            <p:cNvSpPr>
              <a:spLocks noChangeShapeType="1"/>
            </p:cNvSpPr>
            <p:nvPr/>
          </p:nvSpPr>
          <p:spPr bwMode="auto">
            <a:xfrm>
              <a:off x="4032" y="1008"/>
              <a:ext cx="0" cy="249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1" name="Line 15"/>
            <p:cNvSpPr>
              <a:spLocks noChangeShapeType="1"/>
            </p:cNvSpPr>
            <p:nvPr/>
          </p:nvSpPr>
          <p:spPr bwMode="auto">
            <a:xfrm flipH="1">
              <a:off x="3504" y="1008"/>
              <a:ext cx="528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2" name="Line 16"/>
            <p:cNvSpPr>
              <a:spLocks noChangeShapeType="1"/>
            </p:cNvSpPr>
            <p:nvPr/>
          </p:nvSpPr>
          <p:spPr bwMode="auto">
            <a:xfrm flipH="1">
              <a:off x="3312" y="1008"/>
              <a:ext cx="720" cy="26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3323" name="Line 17"/>
            <p:cNvSpPr>
              <a:spLocks noChangeShapeType="1"/>
            </p:cNvSpPr>
            <p:nvPr/>
          </p:nvSpPr>
          <p:spPr bwMode="auto">
            <a:xfrm flipH="1">
              <a:off x="2688" y="1008"/>
              <a:ext cx="1344" cy="28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57200" y="228600"/>
            <a:ext cx="1828800" cy="4495800"/>
            <a:chOff x="288" y="144"/>
            <a:chExt cx="1152" cy="2832"/>
          </a:xfrm>
        </p:grpSpPr>
        <p:grpSp>
          <p:nvGrpSpPr>
            <p:cNvPr id="183303" name="Group 19"/>
            <p:cNvGrpSpPr>
              <a:grpSpLocks/>
            </p:cNvGrpSpPr>
            <p:nvPr/>
          </p:nvGrpSpPr>
          <p:grpSpPr bwMode="auto">
            <a:xfrm>
              <a:off x="288" y="144"/>
              <a:ext cx="1152" cy="2832"/>
              <a:chOff x="288" y="288"/>
              <a:chExt cx="1152" cy="2688"/>
            </a:xfrm>
          </p:grpSpPr>
          <p:sp>
            <p:nvSpPr>
              <p:cNvPr id="183305" name="Line 20"/>
              <p:cNvSpPr>
                <a:spLocks noChangeShapeType="1"/>
              </p:cNvSpPr>
              <p:nvPr/>
            </p:nvSpPr>
            <p:spPr bwMode="auto">
              <a:xfrm flipH="1" flipV="1">
                <a:off x="624" y="288"/>
                <a:ext cx="816" cy="52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6" name="Line 21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9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7" name="Line 22"/>
              <p:cNvSpPr>
                <a:spLocks noChangeShapeType="1"/>
              </p:cNvSpPr>
              <p:nvPr/>
            </p:nvSpPr>
            <p:spPr bwMode="auto">
              <a:xfrm flipH="1">
                <a:off x="720" y="816"/>
                <a:ext cx="720" cy="19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8" name="Line 23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33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09" name="Line 24"/>
              <p:cNvSpPr>
                <a:spLocks noChangeShapeType="1"/>
              </p:cNvSpPr>
              <p:nvPr/>
            </p:nvSpPr>
            <p:spPr bwMode="auto">
              <a:xfrm flipH="1">
                <a:off x="288" y="816"/>
                <a:ext cx="1152" cy="144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0" name="Line 25"/>
              <p:cNvSpPr>
                <a:spLocks noChangeShapeType="1"/>
              </p:cNvSpPr>
              <p:nvPr/>
            </p:nvSpPr>
            <p:spPr bwMode="auto">
              <a:xfrm flipH="1">
                <a:off x="528" y="816"/>
                <a:ext cx="912" cy="20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83311" name="Line 26"/>
              <p:cNvSpPr>
                <a:spLocks noChangeShapeType="1"/>
              </p:cNvSpPr>
              <p:nvPr/>
            </p:nvSpPr>
            <p:spPr bwMode="auto">
              <a:xfrm flipH="1">
                <a:off x="624" y="816"/>
                <a:ext cx="816" cy="216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3304" name="Line 27"/>
            <p:cNvSpPr>
              <a:spLocks noChangeShapeType="1"/>
            </p:cNvSpPr>
            <p:nvPr/>
          </p:nvSpPr>
          <p:spPr bwMode="auto">
            <a:xfrm flipH="1">
              <a:off x="528" y="700"/>
              <a:ext cx="912" cy="45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2270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619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949281" y="2124467"/>
            <a:ext cx="390114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Referenced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 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single tide gauge in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Canada</a:t>
            </a:r>
          </a:p>
        </p:txBody>
      </p:sp>
      <p:sp>
        <p:nvSpPr>
          <p:cNvPr id="3" name="object 3"/>
          <p:cNvSpPr/>
          <p:nvPr/>
        </p:nvSpPr>
        <p:spPr>
          <a:xfrm>
            <a:off x="6324600" y="1219200"/>
            <a:ext cx="1546860" cy="129540"/>
          </a:xfrm>
          <a:custGeom>
            <a:avLst/>
            <a:gdLst/>
            <a:ahLst/>
            <a:cxnLst/>
            <a:rect l="l" t="t" r="r" b="b"/>
            <a:pathLst>
              <a:path w="1367154" h="73659">
                <a:moveTo>
                  <a:pt x="0" y="0"/>
                </a:moveTo>
                <a:lnTo>
                  <a:pt x="1367040" y="73317"/>
                </a:lnTo>
              </a:path>
            </a:pathLst>
          </a:custGeom>
          <a:ln w="38100">
            <a:solidFill>
              <a:srgbClr val="FFC000"/>
            </a:solidFill>
            <a:tailEnd type="triangle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78129" y="2807807"/>
            <a:ext cx="3418881" cy="4013729"/>
            <a:chOff x="5678129" y="2619121"/>
            <a:chExt cx="3418881" cy="4013729"/>
          </a:xfrm>
        </p:grpSpPr>
        <p:pic>
          <p:nvPicPr>
            <p:cNvPr id="4" name="Picture 6" descr="Father Point lighthous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910" y="2619121"/>
              <a:ext cx="2451100" cy="372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678129" y="6263518"/>
              <a:ext cx="34188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Father Point Lighthouse, </a:t>
              </a: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Times New Roman" pitchFamily="18" charset="0"/>
                </a:rPr>
                <a:t>Quebec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3730591"/>
            <a:ext cx="6516914" cy="26244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Why one gage fixed this time?</a:t>
            </a:r>
          </a:p>
          <a:p>
            <a:pPr marL="174625" marR="0" lvl="0" indent="-174625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Cambria" panose="02040503050406030204" pitchFamily="18" charset="0"/>
              <a:buChar char="‒"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removed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local sea level variation problem 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NGVD29</a:t>
            </a:r>
            <a:endParaRPr kumimoji="0" lang="en-US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But it did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introduce possibility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of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cross-continent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error </a:t>
            </a:r>
            <a:r>
              <a:rPr kumimoji="0" lang="en-US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build-up…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8754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084031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…the establishment of </a:t>
            </a:r>
            <a:r>
              <a:rPr lang="en-US" altLang="en-US" i="1" dirty="0">
                <a:latin typeface="Cambria" panose="02040503050406030204" pitchFamily="18" charset="0"/>
                <a:ea typeface="Cambria" panose="02040503050406030204" pitchFamily="18" charset="0"/>
              </a:rPr>
              <a:t>accurate, reliable heights using GNSS technology </a:t>
            </a:r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in conjunction with traditional leveling, gravity, and modern remote sensing information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marL="0" indent="0" eaLnBrk="1" hangingPunct="1">
              <a:buFontTx/>
              <a:buNone/>
            </a:pP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-propagation and long-term monitoring (for subsidence) of control thru static GPS campaigns, GPS on BMs, digital leveling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-combined with relative gravity data, LiDAR, </a:t>
            </a:r>
            <a:r>
              <a:rPr lang="en-US" alt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etc</a:t>
            </a:r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>
            <a:spLocks noChangeAspect="1"/>
          </p:cNvSpPr>
          <p:nvPr/>
        </p:nvSpPr>
        <p:spPr>
          <a:xfrm>
            <a:off x="0" y="0"/>
            <a:ext cx="9143999" cy="5052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635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0" y="5204730"/>
            <a:ext cx="9144000" cy="44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1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9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Approximate </a:t>
            </a:r>
            <a:r>
              <a:rPr kumimoji="0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Error </a:t>
            </a:r>
            <a:r>
              <a:rPr kumimoji="0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in </a:t>
            </a:r>
            <a:r>
              <a:rPr kumimoji="0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NAVD88 </a:t>
            </a:r>
            <a:r>
              <a:rPr kumimoji="0" lang="en-US" sz="2900" b="1" i="0" u="none" strike="noStrike" kern="1200" cap="none" spc="-3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"</a:t>
            </a:r>
            <a:r>
              <a:rPr kumimoji="0" lang="en-US" sz="2900" b="1" i="0" u="none" strike="noStrike" kern="1200" cap="none" spc="-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zero </a:t>
            </a:r>
            <a:r>
              <a:rPr kumimoji="0" lang="en-US" sz="2900" b="1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elevation</a:t>
            </a:r>
            <a:r>
              <a:rPr kumimoji="0" lang="en-US" sz="29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” (H=</a:t>
            </a:r>
            <a:r>
              <a:rPr kumimoji="0" lang="en-US" sz="29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0)</a:t>
            </a:r>
            <a:endParaRPr kumimoji="0" lang="en-US" sz="2900" b="1" i="0" u="none" strike="noStrike" kern="1200" cap="none" spc="-13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3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Map is the H=0 surface overlaid onto satellite</a:t>
            </a:r>
            <a:r>
              <a:rPr kumimoji="0" lang="en-US" sz="2400" b="1" i="0" u="none" strike="noStrike" kern="1200" cap="none" spc="-13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ＭＳ Ｐゴシック" pitchFamily="34" charset="-128"/>
                <a:cs typeface="Calibri"/>
              </a:rPr>
              <a:t> gravity data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462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525"/>
            <a:ext cx="9145588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125413" y="2209800"/>
            <a:ext cx="7512051" cy="3735388"/>
            <a:chOff x="-79" y="1392"/>
            <a:chExt cx="4732" cy="2353"/>
          </a:xfrm>
        </p:grpSpPr>
        <p:sp>
          <p:nvSpPr>
            <p:cNvPr id="32827" name="Text Box 4"/>
            <p:cNvSpPr txBox="1">
              <a:spLocks noChangeArrowheads="1"/>
            </p:cNvSpPr>
            <p:nvPr/>
          </p:nvSpPr>
          <p:spPr bwMode="auto">
            <a:xfrm>
              <a:off x="4176" y="2010"/>
              <a:ext cx="47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400">
                  <a:solidFill>
                    <a:srgbClr val="FF99FF"/>
                  </a:solidFill>
                </a:rPr>
                <a:t>4 cm</a:t>
              </a:r>
            </a:p>
          </p:txBody>
        </p:sp>
        <p:sp>
          <p:nvSpPr>
            <p:cNvPr id="32828" name="Line 5"/>
            <p:cNvSpPr>
              <a:spLocks noChangeShapeType="1"/>
            </p:cNvSpPr>
            <p:nvPr/>
          </p:nvSpPr>
          <p:spPr bwMode="auto">
            <a:xfrm flipH="1">
              <a:off x="4382" y="2202"/>
              <a:ext cx="0" cy="1543"/>
            </a:xfrm>
            <a:prstGeom prst="line">
              <a:avLst/>
            </a:prstGeom>
            <a:noFill/>
            <a:ln w="9525">
              <a:solidFill>
                <a:srgbClr val="FF99FF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-79" y="1392"/>
              <a:ext cx="1568" cy="2112"/>
              <a:chOff x="-79" y="1392"/>
              <a:chExt cx="1568" cy="2112"/>
            </a:xfrm>
          </p:grpSpPr>
          <p:sp>
            <p:nvSpPr>
              <p:cNvPr id="32830" name="Line 7"/>
              <p:cNvSpPr>
                <a:spLocks noChangeShapeType="1"/>
              </p:cNvSpPr>
              <p:nvPr/>
            </p:nvSpPr>
            <p:spPr bwMode="auto">
              <a:xfrm flipH="1">
                <a:off x="1109" y="1584"/>
                <a:ext cx="14" cy="842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1" name="Text Box 8"/>
              <p:cNvSpPr txBox="1">
                <a:spLocks noChangeArrowheads="1"/>
              </p:cNvSpPr>
              <p:nvPr/>
            </p:nvSpPr>
            <p:spPr bwMode="auto">
              <a:xfrm>
                <a:off x="768" y="1392"/>
                <a:ext cx="72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125 cm</a:t>
                </a:r>
              </a:p>
            </p:txBody>
          </p:sp>
          <p:sp>
            <p:nvSpPr>
              <p:cNvPr id="32832" name="Line 9"/>
              <p:cNvSpPr>
                <a:spLocks noChangeShapeType="1"/>
              </p:cNvSpPr>
              <p:nvPr/>
            </p:nvSpPr>
            <p:spPr bwMode="auto">
              <a:xfrm>
                <a:off x="144" y="2160"/>
                <a:ext cx="96" cy="1344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3" name="Line 10"/>
              <p:cNvSpPr>
                <a:spLocks noChangeShapeType="1"/>
              </p:cNvSpPr>
              <p:nvPr/>
            </p:nvSpPr>
            <p:spPr bwMode="auto">
              <a:xfrm flipH="1">
                <a:off x="344" y="1968"/>
                <a:ext cx="44" cy="1193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4" name="Text Box 11"/>
              <p:cNvSpPr txBox="1">
                <a:spLocks noChangeArrowheads="1"/>
              </p:cNvSpPr>
              <p:nvPr/>
            </p:nvSpPr>
            <p:spPr bwMode="auto">
              <a:xfrm>
                <a:off x="-79" y="1968"/>
                <a:ext cx="46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70 cm</a:t>
                </a:r>
              </a:p>
            </p:txBody>
          </p:sp>
          <p:sp>
            <p:nvSpPr>
              <p:cNvPr id="32835" name="Text Box 12"/>
              <p:cNvSpPr txBox="1">
                <a:spLocks noChangeArrowheads="1"/>
              </p:cNvSpPr>
              <p:nvPr/>
            </p:nvSpPr>
            <p:spPr bwMode="auto">
              <a:xfrm>
                <a:off x="47" y="1776"/>
                <a:ext cx="721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85 cm</a:t>
                </a:r>
              </a:p>
            </p:txBody>
          </p:sp>
          <p:sp>
            <p:nvSpPr>
              <p:cNvPr id="32836" name="Line 13"/>
              <p:cNvSpPr>
                <a:spLocks noChangeShapeType="1"/>
              </p:cNvSpPr>
              <p:nvPr/>
            </p:nvSpPr>
            <p:spPr bwMode="auto">
              <a:xfrm flipH="1">
                <a:off x="864" y="1872"/>
                <a:ext cx="0" cy="712"/>
              </a:xfrm>
              <a:prstGeom prst="line">
                <a:avLst/>
              </a:prstGeom>
              <a:noFill/>
              <a:ln w="9525">
                <a:solidFill>
                  <a:srgbClr val="FF99FF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37" name="Text Box 14"/>
              <p:cNvSpPr txBox="1">
                <a:spLocks noChangeArrowheads="1"/>
              </p:cNvSpPr>
              <p:nvPr/>
            </p:nvSpPr>
            <p:spPr bwMode="auto">
              <a:xfrm>
                <a:off x="480" y="1728"/>
                <a:ext cx="7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FF99FF"/>
                    </a:solidFill>
                  </a:rPr>
                  <a:t>102 cm</a:t>
                </a:r>
              </a:p>
            </p:txBody>
          </p:sp>
        </p:grpSp>
      </p:grpSp>
      <p:sp>
        <p:nvSpPr>
          <p:cNvPr id="1397775" name="Text Box 15"/>
          <p:cNvSpPr txBox="1">
            <a:spLocks noChangeArrowheads="1"/>
          </p:cNvSpPr>
          <p:nvPr/>
        </p:nvSpPr>
        <p:spPr bwMode="auto">
          <a:xfrm>
            <a:off x="2362200" y="822325"/>
            <a:ext cx="4129088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i="1">
                <a:solidFill>
                  <a:srgbClr val="FFFF00"/>
                </a:solidFill>
              </a:rPr>
              <a:t>NGVD 29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Referenced to 26 Tide Gages</a:t>
            </a:r>
          </a:p>
        </p:txBody>
      </p:sp>
      <p:sp>
        <p:nvSpPr>
          <p:cNvPr id="1397776" name="Text Box 16"/>
          <p:cNvSpPr txBox="1">
            <a:spLocks noChangeArrowheads="1"/>
          </p:cNvSpPr>
          <p:nvPr/>
        </p:nvSpPr>
        <p:spPr bwMode="auto">
          <a:xfrm>
            <a:off x="2362200" y="774700"/>
            <a:ext cx="4129088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i="1">
                <a:solidFill>
                  <a:srgbClr val="FFFF00"/>
                </a:solidFill>
              </a:rPr>
              <a:t>NAVD 88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Referenced to 1 Tide Gauge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600" b="1" i="1">
                <a:solidFill>
                  <a:srgbClr val="FFFF00"/>
                </a:solidFill>
              </a:rPr>
              <a:t>(Father’s Point)</a:t>
            </a:r>
          </a:p>
        </p:txBody>
      </p:sp>
      <p:sp>
        <p:nvSpPr>
          <p:cNvPr id="1397777" name="Text Box 17"/>
          <p:cNvSpPr txBox="1">
            <a:spLocks noChangeArrowheads="1"/>
          </p:cNvSpPr>
          <p:nvPr/>
        </p:nvSpPr>
        <p:spPr bwMode="auto">
          <a:xfrm>
            <a:off x="2276475" y="2757488"/>
            <a:ext cx="4048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NAVD88 minus LMSL(1960-1978)</a:t>
            </a: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319963" y="1905000"/>
            <a:ext cx="1863725" cy="4233863"/>
            <a:chOff x="4611" y="1200"/>
            <a:chExt cx="1174" cy="2667"/>
          </a:xfrm>
        </p:grpSpPr>
        <p:sp>
          <p:nvSpPr>
            <p:cNvPr id="32818" name="Line 19"/>
            <p:cNvSpPr>
              <a:spLocks noChangeShapeType="1"/>
            </p:cNvSpPr>
            <p:nvPr/>
          </p:nvSpPr>
          <p:spPr bwMode="auto">
            <a:xfrm flipV="1">
              <a:off x="4611" y="2112"/>
              <a:ext cx="196" cy="1664"/>
            </a:xfrm>
            <a:prstGeom prst="line">
              <a:avLst/>
            </a:prstGeom>
            <a:noFill/>
            <a:ln w="9525">
              <a:solidFill>
                <a:srgbClr val="99FF33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4611" y="1200"/>
              <a:ext cx="1174" cy="2667"/>
              <a:chOff x="4611" y="1200"/>
              <a:chExt cx="1174" cy="2667"/>
            </a:xfrm>
          </p:grpSpPr>
          <p:sp>
            <p:nvSpPr>
              <p:cNvPr id="32820" name="Line 21"/>
              <p:cNvSpPr>
                <a:spLocks noChangeShapeType="1"/>
              </p:cNvSpPr>
              <p:nvPr/>
            </p:nvSpPr>
            <p:spPr bwMode="auto">
              <a:xfrm flipV="1">
                <a:off x="5486" y="2544"/>
                <a:ext cx="79" cy="1323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1" name="Text Box 22"/>
              <p:cNvSpPr txBox="1">
                <a:spLocks noChangeArrowheads="1"/>
              </p:cNvSpPr>
              <p:nvPr/>
            </p:nvSpPr>
            <p:spPr bwMode="auto">
              <a:xfrm>
                <a:off x="5308" y="2406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-23 cm</a:t>
                </a:r>
              </a:p>
            </p:txBody>
          </p:sp>
          <p:sp>
            <p:nvSpPr>
              <p:cNvPr id="32822" name="Line 23"/>
              <p:cNvSpPr>
                <a:spLocks noChangeShapeType="1"/>
              </p:cNvSpPr>
              <p:nvPr/>
            </p:nvSpPr>
            <p:spPr bwMode="auto">
              <a:xfrm flipV="1">
                <a:off x="5184" y="1665"/>
                <a:ext cx="138" cy="1266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3" name="Text Box 24"/>
              <p:cNvSpPr txBox="1">
                <a:spLocks noChangeArrowheads="1"/>
              </p:cNvSpPr>
              <p:nvPr/>
            </p:nvSpPr>
            <p:spPr bwMode="auto">
              <a:xfrm>
                <a:off x="5187" y="1488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-23 cm</a:t>
                </a:r>
              </a:p>
            </p:txBody>
          </p:sp>
          <p:sp>
            <p:nvSpPr>
              <p:cNvPr id="32824" name="Text Box 25"/>
              <p:cNvSpPr txBox="1">
                <a:spLocks noChangeArrowheads="1"/>
              </p:cNvSpPr>
              <p:nvPr/>
            </p:nvSpPr>
            <p:spPr bwMode="auto">
              <a:xfrm>
                <a:off x="4611" y="1920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-11 cm</a:t>
                </a:r>
              </a:p>
            </p:txBody>
          </p:sp>
          <p:sp>
            <p:nvSpPr>
              <p:cNvPr id="32825" name="Line 26"/>
              <p:cNvSpPr>
                <a:spLocks noChangeShapeType="1"/>
              </p:cNvSpPr>
              <p:nvPr/>
            </p:nvSpPr>
            <p:spPr bwMode="auto">
              <a:xfrm flipV="1">
                <a:off x="5088" y="1392"/>
                <a:ext cx="99" cy="1314"/>
              </a:xfrm>
              <a:prstGeom prst="line">
                <a:avLst/>
              </a:prstGeom>
              <a:noFill/>
              <a:ln w="9525">
                <a:solidFill>
                  <a:srgbClr val="99FF33"/>
                </a:solidFill>
                <a:round/>
                <a:headEnd/>
                <a:tailEnd type="triangle" w="med" len="med"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826" name="Text Box 27"/>
              <p:cNvSpPr txBox="1">
                <a:spLocks noChangeArrowheads="1"/>
              </p:cNvSpPr>
              <p:nvPr/>
            </p:nvSpPr>
            <p:spPr bwMode="auto">
              <a:xfrm>
                <a:off x="5088" y="1200"/>
                <a:ext cx="47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400">
                    <a:solidFill>
                      <a:srgbClr val="99FF33"/>
                    </a:solidFill>
                  </a:rPr>
                  <a:t>-11 cm</a:t>
                </a:r>
              </a:p>
            </p:txBody>
          </p:sp>
        </p:grpSp>
      </p:grpSp>
      <p:grpSp>
        <p:nvGrpSpPr>
          <p:cNvPr id="6" name="Group 28"/>
          <p:cNvGrpSpPr>
            <a:grpSpLocks/>
          </p:cNvGrpSpPr>
          <p:nvPr/>
        </p:nvGrpSpPr>
        <p:grpSpPr bwMode="auto">
          <a:xfrm rot="-242494">
            <a:off x="381000" y="3703638"/>
            <a:ext cx="8097838" cy="2789237"/>
            <a:chOff x="136" y="2384"/>
            <a:chExt cx="5481" cy="1744"/>
          </a:xfrm>
        </p:grpSpPr>
        <p:sp>
          <p:nvSpPr>
            <p:cNvPr id="32805" name="Freeform 29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6" name="Freeform 30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7" name="Freeform 31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8" name="Freeform 32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9" name="Freeform 33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0" name="Freeform 34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1" name="Freeform 35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2" name="Freeform 36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3" name="Freeform 37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4" name="Freeform 38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5" name="Freeform 39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6" name="Freeform 40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17" name="Freeform 41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431800" y="3652838"/>
            <a:ext cx="8097838" cy="2789237"/>
            <a:chOff x="136" y="2384"/>
            <a:chExt cx="5481" cy="1744"/>
          </a:xfrm>
        </p:grpSpPr>
        <p:sp>
          <p:nvSpPr>
            <p:cNvPr id="32792" name="Freeform 43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3" name="Freeform 44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4" name="Freeform 45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5" name="Freeform 46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6" name="Freeform 47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7" name="Freeform 48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8" name="Freeform 49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9" name="Freeform 50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0" name="Freeform 51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1" name="Freeform 52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2" name="Freeform 53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3" name="Freeform 54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804" name="Freeform 55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430213" y="3678238"/>
            <a:ext cx="8097837" cy="2789237"/>
            <a:chOff x="136" y="2384"/>
            <a:chExt cx="5481" cy="1744"/>
          </a:xfrm>
        </p:grpSpPr>
        <p:sp>
          <p:nvSpPr>
            <p:cNvPr id="32779" name="Freeform 57"/>
            <p:cNvSpPr>
              <a:spLocks/>
            </p:cNvSpPr>
            <p:nvPr/>
          </p:nvSpPr>
          <p:spPr bwMode="auto">
            <a:xfrm>
              <a:off x="136" y="3168"/>
              <a:ext cx="152" cy="480"/>
            </a:xfrm>
            <a:custGeom>
              <a:avLst/>
              <a:gdLst>
                <a:gd name="T0" fmla="*/ 152 w 152"/>
                <a:gd name="T1" fmla="*/ 0 h 480"/>
                <a:gd name="T2" fmla="*/ 8 w 152"/>
                <a:gd name="T3" fmla="*/ 240 h 480"/>
                <a:gd name="T4" fmla="*/ 104 w 152"/>
                <a:gd name="T5" fmla="*/ 480 h 480"/>
                <a:gd name="T6" fmla="*/ 0 60000 65536"/>
                <a:gd name="T7" fmla="*/ 0 60000 65536"/>
                <a:gd name="T8" fmla="*/ 0 60000 65536"/>
                <a:gd name="T9" fmla="*/ 0 w 152"/>
                <a:gd name="T10" fmla="*/ 0 h 480"/>
                <a:gd name="T11" fmla="*/ 152 w 152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2" h="480">
                  <a:moveTo>
                    <a:pt x="152" y="0"/>
                  </a:moveTo>
                  <a:cubicBezTo>
                    <a:pt x="84" y="80"/>
                    <a:pt x="16" y="160"/>
                    <a:pt x="8" y="240"/>
                  </a:cubicBezTo>
                  <a:cubicBezTo>
                    <a:pt x="0" y="320"/>
                    <a:pt x="52" y="400"/>
                    <a:pt x="104" y="48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0" name="Freeform 58"/>
            <p:cNvSpPr>
              <a:spLocks/>
            </p:cNvSpPr>
            <p:nvPr/>
          </p:nvSpPr>
          <p:spPr bwMode="auto">
            <a:xfrm>
              <a:off x="1104" y="2384"/>
              <a:ext cx="3840" cy="256"/>
            </a:xfrm>
            <a:custGeom>
              <a:avLst/>
              <a:gdLst>
                <a:gd name="T0" fmla="*/ 3840 w 3840"/>
                <a:gd name="T1" fmla="*/ 256 h 256"/>
                <a:gd name="T2" fmla="*/ 1728 w 3840"/>
                <a:gd name="T3" fmla="*/ 16 h 256"/>
                <a:gd name="T4" fmla="*/ 0 w 3840"/>
                <a:gd name="T5" fmla="*/ 160 h 256"/>
                <a:gd name="T6" fmla="*/ 0 60000 65536"/>
                <a:gd name="T7" fmla="*/ 0 60000 65536"/>
                <a:gd name="T8" fmla="*/ 0 60000 65536"/>
                <a:gd name="T9" fmla="*/ 0 w 3840"/>
                <a:gd name="T10" fmla="*/ 0 h 256"/>
                <a:gd name="T11" fmla="*/ 3840 w 3840"/>
                <a:gd name="T12" fmla="*/ 256 h 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0" h="256">
                  <a:moveTo>
                    <a:pt x="3840" y="256"/>
                  </a:moveTo>
                  <a:cubicBezTo>
                    <a:pt x="3104" y="144"/>
                    <a:pt x="2368" y="32"/>
                    <a:pt x="1728" y="16"/>
                  </a:cubicBezTo>
                  <a:cubicBezTo>
                    <a:pt x="1088" y="0"/>
                    <a:pt x="344" y="144"/>
                    <a:pt x="0" y="16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28575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1" name="Freeform 59"/>
            <p:cNvSpPr>
              <a:spLocks/>
            </p:cNvSpPr>
            <p:nvPr/>
          </p:nvSpPr>
          <p:spPr bwMode="auto">
            <a:xfrm>
              <a:off x="288" y="2544"/>
              <a:ext cx="816" cy="576"/>
            </a:xfrm>
            <a:custGeom>
              <a:avLst/>
              <a:gdLst>
                <a:gd name="T0" fmla="*/ 816 w 816"/>
                <a:gd name="T1" fmla="*/ 0 h 576"/>
                <a:gd name="T2" fmla="*/ 240 w 816"/>
                <a:gd name="T3" fmla="*/ 336 h 576"/>
                <a:gd name="T4" fmla="*/ 0 w 816"/>
                <a:gd name="T5" fmla="*/ 576 h 576"/>
                <a:gd name="T6" fmla="*/ 0 60000 65536"/>
                <a:gd name="T7" fmla="*/ 0 60000 65536"/>
                <a:gd name="T8" fmla="*/ 0 60000 65536"/>
                <a:gd name="T9" fmla="*/ 0 w 816"/>
                <a:gd name="T10" fmla="*/ 0 h 576"/>
                <a:gd name="T11" fmla="*/ 816 w 81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6" h="576">
                  <a:moveTo>
                    <a:pt x="816" y="0"/>
                  </a:moveTo>
                  <a:cubicBezTo>
                    <a:pt x="596" y="120"/>
                    <a:pt x="376" y="240"/>
                    <a:pt x="240" y="336"/>
                  </a:cubicBezTo>
                  <a:cubicBezTo>
                    <a:pt x="104" y="432"/>
                    <a:pt x="52" y="504"/>
                    <a:pt x="0" y="576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2" name="Freeform 60"/>
            <p:cNvSpPr>
              <a:spLocks/>
            </p:cNvSpPr>
            <p:nvPr/>
          </p:nvSpPr>
          <p:spPr bwMode="auto">
            <a:xfrm>
              <a:off x="4992" y="2640"/>
              <a:ext cx="624" cy="672"/>
            </a:xfrm>
            <a:custGeom>
              <a:avLst/>
              <a:gdLst>
                <a:gd name="T0" fmla="*/ 0 w 624"/>
                <a:gd name="T1" fmla="*/ 0 h 672"/>
                <a:gd name="T2" fmla="*/ 384 w 624"/>
                <a:gd name="T3" fmla="*/ 336 h 672"/>
                <a:gd name="T4" fmla="*/ 624 w 624"/>
                <a:gd name="T5" fmla="*/ 672 h 672"/>
                <a:gd name="T6" fmla="*/ 0 60000 65536"/>
                <a:gd name="T7" fmla="*/ 0 60000 65536"/>
                <a:gd name="T8" fmla="*/ 0 60000 65536"/>
                <a:gd name="T9" fmla="*/ 0 w 624"/>
                <a:gd name="T10" fmla="*/ 0 h 672"/>
                <a:gd name="T11" fmla="*/ 624 w 624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4" h="672">
                  <a:moveTo>
                    <a:pt x="0" y="0"/>
                  </a:moveTo>
                  <a:cubicBezTo>
                    <a:pt x="140" y="112"/>
                    <a:pt x="280" y="224"/>
                    <a:pt x="384" y="336"/>
                  </a:cubicBezTo>
                  <a:cubicBezTo>
                    <a:pt x="488" y="448"/>
                    <a:pt x="556" y="560"/>
                    <a:pt x="624" y="67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3" name="Freeform 61"/>
            <p:cNvSpPr>
              <a:spLocks/>
            </p:cNvSpPr>
            <p:nvPr/>
          </p:nvSpPr>
          <p:spPr bwMode="auto">
            <a:xfrm>
              <a:off x="5616" y="3312"/>
              <a:ext cx="1" cy="816"/>
            </a:xfrm>
            <a:custGeom>
              <a:avLst/>
              <a:gdLst>
                <a:gd name="T0" fmla="*/ 0 w 1"/>
                <a:gd name="T1" fmla="*/ 0 h 816"/>
                <a:gd name="T2" fmla="*/ 0 w 1"/>
                <a:gd name="T3" fmla="*/ 336 h 816"/>
                <a:gd name="T4" fmla="*/ 0 w 1"/>
                <a:gd name="T5" fmla="*/ 816 h 816"/>
                <a:gd name="T6" fmla="*/ 0 60000 65536"/>
                <a:gd name="T7" fmla="*/ 0 60000 65536"/>
                <a:gd name="T8" fmla="*/ 0 60000 65536"/>
                <a:gd name="T9" fmla="*/ 0 w 1"/>
                <a:gd name="T10" fmla="*/ 0 h 816"/>
                <a:gd name="T11" fmla="*/ 1 w 1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16">
                  <a:moveTo>
                    <a:pt x="0" y="0"/>
                  </a:moveTo>
                  <a:cubicBezTo>
                    <a:pt x="0" y="100"/>
                    <a:pt x="0" y="200"/>
                    <a:pt x="0" y="336"/>
                  </a:cubicBezTo>
                  <a:cubicBezTo>
                    <a:pt x="0" y="472"/>
                    <a:pt x="0" y="736"/>
                    <a:pt x="0" y="816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4" name="Freeform 62"/>
            <p:cNvSpPr>
              <a:spLocks/>
            </p:cNvSpPr>
            <p:nvPr/>
          </p:nvSpPr>
          <p:spPr bwMode="auto">
            <a:xfrm>
              <a:off x="3648" y="3928"/>
              <a:ext cx="1968" cy="200"/>
            </a:xfrm>
            <a:custGeom>
              <a:avLst/>
              <a:gdLst>
                <a:gd name="T0" fmla="*/ 1968 w 1968"/>
                <a:gd name="T1" fmla="*/ 152 h 200"/>
                <a:gd name="T2" fmla="*/ 864 w 1968"/>
                <a:gd name="T3" fmla="*/ 8 h 200"/>
                <a:gd name="T4" fmla="*/ 0 w 1968"/>
                <a:gd name="T5" fmla="*/ 200 h 200"/>
                <a:gd name="T6" fmla="*/ 0 60000 65536"/>
                <a:gd name="T7" fmla="*/ 0 60000 65536"/>
                <a:gd name="T8" fmla="*/ 0 60000 65536"/>
                <a:gd name="T9" fmla="*/ 0 w 1968"/>
                <a:gd name="T10" fmla="*/ 0 h 200"/>
                <a:gd name="T11" fmla="*/ 1968 w 1968"/>
                <a:gd name="T12" fmla="*/ 200 h 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68" h="200">
                  <a:moveTo>
                    <a:pt x="1968" y="152"/>
                  </a:moveTo>
                  <a:cubicBezTo>
                    <a:pt x="1580" y="76"/>
                    <a:pt x="1192" y="0"/>
                    <a:pt x="864" y="8"/>
                  </a:cubicBezTo>
                  <a:cubicBezTo>
                    <a:pt x="536" y="16"/>
                    <a:pt x="268" y="108"/>
                    <a:pt x="0" y="20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5" name="Freeform 63"/>
            <p:cNvSpPr>
              <a:spLocks/>
            </p:cNvSpPr>
            <p:nvPr/>
          </p:nvSpPr>
          <p:spPr bwMode="auto">
            <a:xfrm>
              <a:off x="240" y="3616"/>
              <a:ext cx="3408" cy="512"/>
            </a:xfrm>
            <a:custGeom>
              <a:avLst/>
              <a:gdLst>
                <a:gd name="T0" fmla="*/ 3408 w 3408"/>
                <a:gd name="T1" fmla="*/ 512 h 512"/>
                <a:gd name="T2" fmla="*/ 1824 w 3408"/>
                <a:gd name="T3" fmla="*/ 80 h 512"/>
                <a:gd name="T4" fmla="*/ 0 w 3408"/>
                <a:gd name="T5" fmla="*/ 32 h 512"/>
                <a:gd name="T6" fmla="*/ 0 60000 65536"/>
                <a:gd name="T7" fmla="*/ 0 60000 65536"/>
                <a:gd name="T8" fmla="*/ 0 60000 65536"/>
                <a:gd name="T9" fmla="*/ 0 w 3408"/>
                <a:gd name="T10" fmla="*/ 0 h 512"/>
                <a:gd name="T11" fmla="*/ 3408 w 3408"/>
                <a:gd name="T12" fmla="*/ 512 h 5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08" h="512">
                  <a:moveTo>
                    <a:pt x="3408" y="512"/>
                  </a:moveTo>
                  <a:cubicBezTo>
                    <a:pt x="2900" y="336"/>
                    <a:pt x="2392" y="160"/>
                    <a:pt x="1824" y="80"/>
                  </a:cubicBezTo>
                  <a:cubicBezTo>
                    <a:pt x="1256" y="0"/>
                    <a:pt x="628" y="16"/>
                    <a:pt x="0" y="3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6" name="Freeform 64"/>
            <p:cNvSpPr>
              <a:spLocks/>
            </p:cNvSpPr>
            <p:nvPr/>
          </p:nvSpPr>
          <p:spPr bwMode="auto">
            <a:xfrm>
              <a:off x="192" y="2928"/>
              <a:ext cx="5088" cy="480"/>
            </a:xfrm>
            <a:custGeom>
              <a:avLst/>
              <a:gdLst>
                <a:gd name="T0" fmla="*/ 5088 w 5088"/>
                <a:gd name="T1" fmla="*/ 0 h 480"/>
                <a:gd name="T2" fmla="*/ 4368 w 5088"/>
                <a:gd name="T3" fmla="*/ 144 h 480"/>
                <a:gd name="T4" fmla="*/ 3936 w 5088"/>
                <a:gd name="T5" fmla="*/ 144 h 480"/>
                <a:gd name="T6" fmla="*/ 3168 w 5088"/>
                <a:gd name="T7" fmla="*/ 144 h 480"/>
                <a:gd name="T8" fmla="*/ 2352 w 5088"/>
                <a:gd name="T9" fmla="*/ 144 h 480"/>
                <a:gd name="T10" fmla="*/ 1728 w 5088"/>
                <a:gd name="T11" fmla="*/ 96 h 480"/>
                <a:gd name="T12" fmla="*/ 1344 w 5088"/>
                <a:gd name="T13" fmla="*/ 48 h 480"/>
                <a:gd name="T14" fmla="*/ 1056 w 5088"/>
                <a:gd name="T15" fmla="*/ 48 h 480"/>
                <a:gd name="T16" fmla="*/ 336 w 5088"/>
                <a:gd name="T17" fmla="*/ 240 h 480"/>
                <a:gd name="T18" fmla="*/ 96 w 5088"/>
                <a:gd name="T19" fmla="*/ 432 h 480"/>
                <a:gd name="T20" fmla="*/ 0 w 5088"/>
                <a:gd name="T21" fmla="*/ 480 h 4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88"/>
                <a:gd name="T34" fmla="*/ 0 h 480"/>
                <a:gd name="T35" fmla="*/ 5088 w 5088"/>
                <a:gd name="T36" fmla="*/ 480 h 4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88" h="480">
                  <a:moveTo>
                    <a:pt x="5088" y="0"/>
                  </a:moveTo>
                  <a:cubicBezTo>
                    <a:pt x="4824" y="60"/>
                    <a:pt x="4560" y="120"/>
                    <a:pt x="4368" y="144"/>
                  </a:cubicBezTo>
                  <a:cubicBezTo>
                    <a:pt x="4176" y="168"/>
                    <a:pt x="4136" y="144"/>
                    <a:pt x="3936" y="144"/>
                  </a:cubicBezTo>
                  <a:cubicBezTo>
                    <a:pt x="3736" y="144"/>
                    <a:pt x="3432" y="144"/>
                    <a:pt x="3168" y="144"/>
                  </a:cubicBezTo>
                  <a:cubicBezTo>
                    <a:pt x="2904" y="144"/>
                    <a:pt x="2592" y="152"/>
                    <a:pt x="2352" y="144"/>
                  </a:cubicBezTo>
                  <a:cubicBezTo>
                    <a:pt x="2112" y="136"/>
                    <a:pt x="1896" y="112"/>
                    <a:pt x="1728" y="96"/>
                  </a:cubicBezTo>
                  <a:cubicBezTo>
                    <a:pt x="1560" y="80"/>
                    <a:pt x="1456" y="56"/>
                    <a:pt x="1344" y="48"/>
                  </a:cubicBezTo>
                  <a:cubicBezTo>
                    <a:pt x="1232" y="40"/>
                    <a:pt x="1224" y="16"/>
                    <a:pt x="1056" y="48"/>
                  </a:cubicBezTo>
                  <a:cubicBezTo>
                    <a:pt x="888" y="80"/>
                    <a:pt x="496" y="176"/>
                    <a:pt x="336" y="240"/>
                  </a:cubicBezTo>
                  <a:cubicBezTo>
                    <a:pt x="176" y="304"/>
                    <a:pt x="152" y="392"/>
                    <a:pt x="96" y="432"/>
                  </a:cubicBezTo>
                  <a:cubicBezTo>
                    <a:pt x="40" y="472"/>
                    <a:pt x="20" y="476"/>
                    <a:pt x="0" y="48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7" name="Freeform 65"/>
            <p:cNvSpPr>
              <a:spLocks/>
            </p:cNvSpPr>
            <p:nvPr/>
          </p:nvSpPr>
          <p:spPr bwMode="auto">
            <a:xfrm>
              <a:off x="3432" y="2520"/>
              <a:ext cx="192" cy="1464"/>
            </a:xfrm>
            <a:custGeom>
              <a:avLst/>
              <a:gdLst>
                <a:gd name="T0" fmla="*/ 24 w 192"/>
                <a:gd name="T1" fmla="*/ 72 h 1464"/>
                <a:gd name="T2" fmla="*/ 72 w 192"/>
                <a:gd name="T3" fmla="*/ 72 h 1464"/>
                <a:gd name="T4" fmla="*/ 24 w 192"/>
                <a:gd name="T5" fmla="*/ 504 h 1464"/>
                <a:gd name="T6" fmla="*/ 24 w 192"/>
                <a:gd name="T7" fmla="*/ 888 h 1464"/>
                <a:gd name="T8" fmla="*/ 168 w 192"/>
                <a:gd name="T9" fmla="*/ 1176 h 1464"/>
                <a:gd name="T10" fmla="*/ 168 w 192"/>
                <a:gd name="T11" fmla="*/ 1464 h 1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2"/>
                <a:gd name="T19" fmla="*/ 0 h 1464"/>
                <a:gd name="T20" fmla="*/ 192 w 192"/>
                <a:gd name="T21" fmla="*/ 1464 h 1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2" h="1464">
                  <a:moveTo>
                    <a:pt x="24" y="72"/>
                  </a:moveTo>
                  <a:cubicBezTo>
                    <a:pt x="48" y="36"/>
                    <a:pt x="72" y="0"/>
                    <a:pt x="72" y="72"/>
                  </a:cubicBezTo>
                  <a:cubicBezTo>
                    <a:pt x="72" y="144"/>
                    <a:pt x="32" y="368"/>
                    <a:pt x="24" y="504"/>
                  </a:cubicBezTo>
                  <a:cubicBezTo>
                    <a:pt x="16" y="640"/>
                    <a:pt x="0" y="776"/>
                    <a:pt x="24" y="888"/>
                  </a:cubicBezTo>
                  <a:cubicBezTo>
                    <a:pt x="48" y="1000"/>
                    <a:pt x="144" y="1080"/>
                    <a:pt x="168" y="1176"/>
                  </a:cubicBezTo>
                  <a:cubicBezTo>
                    <a:pt x="192" y="1272"/>
                    <a:pt x="168" y="1416"/>
                    <a:pt x="168" y="1464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8" name="Freeform 66"/>
            <p:cNvSpPr>
              <a:spLocks/>
            </p:cNvSpPr>
            <p:nvPr/>
          </p:nvSpPr>
          <p:spPr bwMode="auto">
            <a:xfrm>
              <a:off x="3456" y="2448"/>
              <a:ext cx="1152" cy="1488"/>
            </a:xfrm>
            <a:custGeom>
              <a:avLst/>
              <a:gdLst>
                <a:gd name="T0" fmla="*/ 0 w 1152"/>
                <a:gd name="T1" fmla="*/ 0 h 1488"/>
                <a:gd name="T2" fmla="*/ 48 w 1152"/>
                <a:gd name="T3" fmla="*/ 192 h 1488"/>
                <a:gd name="T4" fmla="*/ 240 w 1152"/>
                <a:gd name="T5" fmla="*/ 384 h 1488"/>
                <a:gd name="T6" fmla="*/ 480 w 1152"/>
                <a:gd name="T7" fmla="*/ 528 h 1488"/>
                <a:gd name="T8" fmla="*/ 672 w 1152"/>
                <a:gd name="T9" fmla="*/ 912 h 1488"/>
                <a:gd name="T10" fmla="*/ 672 w 1152"/>
                <a:gd name="T11" fmla="*/ 1248 h 1488"/>
                <a:gd name="T12" fmla="*/ 1152 w 1152"/>
                <a:gd name="T13" fmla="*/ 1488 h 1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1488"/>
                <a:gd name="T23" fmla="*/ 1152 w 1152"/>
                <a:gd name="T24" fmla="*/ 1488 h 1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1488">
                  <a:moveTo>
                    <a:pt x="0" y="0"/>
                  </a:moveTo>
                  <a:cubicBezTo>
                    <a:pt x="4" y="64"/>
                    <a:pt x="8" y="128"/>
                    <a:pt x="48" y="192"/>
                  </a:cubicBezTo>
                  <a:cubicBezTo>
                    <a:pt x="88" y="256"/>
                    <a:pt x="168" y="328"/>
                    <a:pt x="240" y="384"/>
                  </a:cubicBezTo>
                  <a:cubicBezTo>
                    <a:pt x="312" y="440"/>
                    <a:pt x="408" y="440"/>
                    <a:pt x="480" y="528"/>
                  </a:cubicBezTo>
                  <a:cubicBezTo>
                    <a:pt x="552" y="616"/>
                    <a:pt x="640" y="792"/>
                    <a:pt x="672" y="912"/>
                  </a:cubicBezTo>
                  <a:cubicBezTo>
                    <a:pt x="704" y="1032"/>
                    <a:pt x="592" y="1152"/>
                    <a:pt x="672" y="1248"/>
                  </a:cubicBezTo>
                  <a:cubicBezTo>
                    <a:pt x="752" y="1344"/>
                    <a:pt x="1072" y="1448"/>
                    <a:pt x="1152" y="1488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89" name="Freeform 67"/>
            <p:cNvSpPr>
              <a:spLocks/>
            </p:cNvSpPr>
            <p:nvPr/>
          </p:nvSpPr>
          <p:spPr bwMode="auto">
            <a:xfrm>
              <a:off x="288" y="2448"/>
              <a:ext cx="1632" cy="1152"/>
            </a:xfrm>
            <a:custGeom>
              <a:avLst/>
              <a:gdLst>
                <a:gd name="T0" fmla="*/ 1632 w 1632"/>
                <a:gd name="T1" fmla="*/ 0 h 1152"/>
                <a:gd name="T2" fmla="*/ 1536 w 1632"/>
                <a:gd name="T3" fmla="*/ 336 h 1152"/>
                <a:gd name="T4" fmla="*/ 1296 w 1632"/>
                <a:gd name="T5" fmla="*/ 528 h 1152"/>
                <a:gd name="T6" fmla="*/ 960 w 1632"/>
                <a:gd name="T7" fmla="*/ 720 h 1152"/>
                <a:gd name="T8" fmla="*/ 528 w 1632"/>
                <a:gd name="T9" fmla="*/ 960 h 1152"/>
                <a:gd name="T10" fmla="*/ 288 w 1632"/>
                <a:gd name="T11" fmla="*/ 1104 h 1152"/>
                <a:gd name="T12" fmla="*/ 0 w 1632"/>
                <a:gd name="T13" fmla="*/ 1152 h 11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32"/>
                <a:gd name="T22" fmla="*/ 0 h 1152"/>
                <a:gd name="T23" fmla="*/ 1632 w 1632"/>
                <a:gd name="T24" fmla="*/ 1152 h 11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32" h="1152">
                  <a:moveTo>
                    <a:pt x="1632" y="0"/>
                  </a:moveTo>
                  <a:cubicBezTo>
                    <a:pt x="1612" y="124"/>
                    <a:pt x="1592" y="248"/>
                    <a:pt x="1536" y="336"/>
                  </a:cubicBezTo>
                  <a:cubicBezTo>
                    <a:pt x="1480" y="424"/>
                    <a:pt x="1392" y="464"/>
                    <a:pt x="1296" y="528"/>
                  </a:cubicBezTo>
                  <a:cubicBezTo>
                    <a:pt x="1200" y="592"/>
                    <a:pt x="1088" y="648"/>
                    <a:pt x="960" y="720"/>
                  </a:cubicBezTo>
                  <a:cubicBezTo>
                    <a:pt x="832" y="792"/>
                    <a:pt x="640" y="896"/>
                    <a:pt x="528" y="960"/>
                  </a:cubicBezTo>
                  <a:cubicBezTo>
                    <a:pt x="416" y="1024"/>
                    <a:pt x="376" y="1072"/>
                    <a:pt x="288" y="1104"/>
                  </a:cubicBezTo>
                  <a:cubicBezTo>
                    <a:pt x="200" y="1136"/>
                    <a:pt x="48" y="1144"/>
                    <a:pt x="0" y="115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0" name="Freeform 68"/>
            <p:cNvSpPr>
              <a:spLocks/>
            </p:cNvSpPr>
            <p:nvPr/>
          </p:nvSpPr>
          <p:spPr bwMode="auto">
            <a:xfrm>
              <a:off x="2640" y="2400"/>
              <a:ext cx="56" cy="672"/>
            </a:xfrm>
            <a:custGeom>
              <a:avLst/>
              <a:gdLst>
                <a:gd name="T0" fmla="*/ 48 w 56"/>
                <a:gd name="T1" fmla="*/ 0 h 672"/>
                <a:gd name="T2" fmla="*/ 48 w 56"/>
                <a:gd name="T3" fmla="*/ 384 h 672"/>
                <a:gd name="T4" fmla="*/ 0 w 56"/>
                <a:gd name="T5" fmla="*/ 672 h 672"/>
                <a:gd name="T6" fmla="*/ 0 60000 65536"/>
                <a:gd name="T7" fmla="*/ 0 60000 65536"/>
                <a:gd name="T8" fmla="*/ 0 60000 65536"/>
                <a:gd name="T9" fmla="*/ 0 w 56"/>
                <a:gd name="T10" fmla="*/ 0 h 672"/>
                <a:gd name="T11" fmla="*/ 56 w 56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" h="672">
                  <a:moveTo>
                    <a:pt x="48" y="0"/>
                  </a:moveTo>
                  <a:cubicBezTo>
                    <a:pt x="52" y="136"/>
                    <a:pt x="56" y="272"/>
                    <a:pt x="48" y="384"/>
                  </a:cubicBezTo>
                  <a:cubicBezTo>
                    <a:pt x="40" y="496"/>
                    <a:pt x="20" y="584"/>
                    <a:pt x="0" y="672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791" name="Freeform 69"/>
            <p:cNvSpPr>
              <a:spLocks/>
            </p:cNvSpPr>
            <p:nvPr/>
          </p:nvSpPr>
          <p:spPr bwMode="auto">
            <a:xfrm>
              <a:off x="1840" y="3264"/>
              <a:ext cx="3776" cy="432"/>
            </a:xfrm>
            <a:custGeom>
              <a:avLst/>
              <a:gdLst>
                <a:gd name="T0" fmla="*/ 80 w 3776"/>
                <a:gd name="T1" fmla="*/ 432 h 432"/>
                <a:gd name="T2" fmla="*/ 128 w 3776"/>
                <a:gd name="T3" fmla="*/ 384 h 432"/>
                <a:gd name="T4" fmla="*/ 848 w 3776"/>
                <a:gd name="T5" fmla="*/ 288 h 432"/>
                <a:gd name="T6" fmla="*/ 1376 w 3776"/>
                <a:gd name="T7" fmla="*/ 240 h 432"/>
                <a:gd name="T8" fmla="*/ 1760 w 3776"/>
                <a:gd name="T9" fmla="*/ 288 h 432"/>
                <a:gd name="T10" fmla="*/ 2240 w 3776"/>
                <a:gd name="T11" fmla="*/ 240 h 432"/>
                <a:gd name="T12" fmla="*/ 2576 w 3776"/>
                <a:gd name="T13" fmla="*/ 288 h 432"/>
                <a:gd name="T14" fmla="*/ 3104 w 3776"/>
                <a:gd name="T15" fmla="*/ 144 h 432"/>
                <a:gd name="T16" fmla="*/ 3488 w 3776"/>
                <a:gd name="T17" fmla="*/ 96 h 432"/>
                <a:gd name="T18" fmla="*/ 3728 w 3776"/>
                <a:gd name="T19" fmla="*/ 48 h 432"/>
                <a:gd name="T20" fmla="*/ 3776 w 3776"/>
                <a:gd name="T21" fmla="*/ 0 h 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76"/>
                <a:gd name="T34" fmla="*/ 0 h 432"/>
                <a:gd name="T35" fmla="*/ 3776 w 3776"/>
                <a:gd name="T36" fmla="*/ 432 h 4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76" h="432">
                  <a:moveTo>
                    <a:pt x="80" y="432"/>
                  </a:moveTo>
                  <a:cubicBezTo>
                    <a:pt x="40" y="420"/>
                    <a:pt x="0" y="408"/>
                    <a:pt x="128" y="384"/>
                  </a:cubicBezTo>
                  <a:cubicBezTo>
                    <a:pt x="256" y="360"/>
                    <a:pt x="640" y="312"/>
                    <a:pt x="848" y="288"/>
                  </a:cubicBezTo>
                  <a:cubicBezTo>
                    <a:pt x="1056" y="264"/>
                    <a:pt x="1224" y="240"/>
                    <a:pt x="1376" y="240"/>
                  </a:cubicBezTo>
                  <a:cubicBezTo>
                    <a:pt x="1528" y="240"/>
                    <a:pt x="1616" y="288"/>
                    <a:pt x="1760" y="288"/>
                  </a:cubicBezTo>
                  <a:cubicBezTo>
                    <a:pt x="1904" y="288"/>
                    <a:pt x="2104" y="240"/>
                    <a:pt x="2240" y="240"/>
                  </a:cubicBezTo>
                  <a:cubicBezTo>
                    <a:pt x="2376" y="240"/>
                    <a:pt x="2432" y="304"/>
                    <a:pt x="2576" y="288"/>
                  </a:cubicBezTo>
                  <a:cubicBezTo>
                    <a:pt x="2720" y="272"/>
                    <a:pt x="2952" y="176"/>
                    <a:pt x="3104" y="144"/>
                  </a:cubicBezTo>
                  <a:cubicBezTo>
                    <a:pt x="3256" y="112"/>
                    <a:pt x="3384" y="112"/>
                    <a:pt x="3488" y="96"/>
                  </a:cubicBezTo>
                  <a:cubicBezTo>
                    <a:pt x="3592" y="80"/>
                    <a:pt x="3680" y="64"/>
                    <a:pt x="3728" y="48"/>
                  </a:cubicBezTo>
                  <a:cubicBezTo>
                    <a:pt x="3776" y="32"/>
                    <a:pt x="3776" y="16"/>
                    <a:pt x="3776" y="0"/>
                  </a:cubicBezTo>
                </a:path>
              </a:pathLst>
            </a:custGeom>
            <a:solidFill>
              <a:srgbClr val="DBE5E5">
                <a:alpha val="25882"/>
              </a:srgbClr>
            </a:solidFill>
            <a:ln w="38100" cap="rnd">
              <a:solidFill>
                <a:schemeClr val="folHlink"/>
              </a:solidFill>
              <a:prstDash val="sysDot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1996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397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9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9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7775" grpId="0"/>
      <p:bldP spid="1397775" grpId="1"/>
      <p:bldP spid="1397776" grpId="0"/>
      <p:bldP spid="1397777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Why Replace </a:t>
            </a:r>
            <a:r>
              <a:rPr lang="en-US" spc="-13" dirty="0" smtClean="0">
                <a:latin typeface="Cambria" panose="02040503050406030204" pitchFamily="18" charset="0"/>
                <a:cs typeface="Calibri"/>
              </a:rPr>
              <a:t>NAVD88?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172536" y="1322211"/>
            <a:ext cx="8775521" cy="5441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0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20232" y="2879011"/>
            <a:ext cx="5827827" cy="322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Cambria" panose="02040503050406030204" pitchFamily="18" charset="0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Known </a:t>
            </a:r>
            <a:r>
              <a:rPr lang="en-US" spc="-13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Issues with NAVD88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536" y="1178545"/>
            <a:ext cx="8895264" cy="1700464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82880" indent="-274320">
              <a:spcBef>
                <a:spcPts val="579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300" spc="-7" dirty="0">
                <a:latin typeface="Cambria" panose="02040503050406030204" pitchFamily="18" charset="0"/>
                <a:cs typeface="Calibri"/>
              </a:rPr>
              <a:t>t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ilt</a:t>
            </a:r>
            <a:r>
              <a:rPr lang="en-US" sz="3300" spc="-7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bias in </a:t>
            </a:r>
            <a:r>
              <a:rPr sz="3300" spc="-47" dirty="0">
                <a:latin typeface="Cambria" panose="02040503050406030204" pitchFamily="18" charset="0"/>
                <a:cs typeface="Calibri"/>
              </a:rPr>
              <a:t>zero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reference</a:t>
            </a:r>
            <a:r>
              <a:rPr sz="33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surface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7" dirty="0">
                <a:latin typeface="Cambria" panose="02040503050406030204" pitchFamily="18" charset="0"/>
                <a:cs typeface="Calibri"/>
              </a:rPr>
              <a:t>subsidence, uplift, </a:t>
            </a:r>
            <a:r>
              <a:rPr sz="3300" spc="-33" dirty="0">
                <a:latin typeface="Cambria" panose="02040503050406030204" pitchFamily="18" charset="0"/>
                <a:cs typeface="Calibri"/>
              </a:rPr>
              <a:t>freeze</a:t>
            </a:r>
            <a:r>
              <a:rPr sz="3300" dirty="0">
                <a:latin typeface="Cambria" panose="02040503050406030204" pitchFamily="18" charset="0"/>
                <a:cs typeface="Calibri"/>
              </a:rPr>
              <a:t>/</a:t>
            </a:r>
            <a:r>
              <a:rPr sz="3300" spc="-13" dirty="0">
                <a:latin typeface="Cambria" panose="02040503050406030204" pitchFamily="18" charset="0"/>
                <a:cs typeface="Calibri"/>
              </a:rPr>
              <a:t>thaw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300" dirty="0">
                <a:latin typeface="Cambria" panose="02040503050406030204" pitchFamily="18" charset="0"/>
                <a:cs typeface="Calibri"/>
              </a:rPr>
              <a:t>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BMs</a:t>
            </a:r>
            <a:endParaRPr sz="3300" dirty="0">
              <a:latin typeface="Cambria" panose="02040503050406030204" pitchFamily="18" charset="0"/>
              <a:cs typeface="Calibri"/>
            </a:endParaRPr>
          </a:p>
          <a:p>
            <a:pPr marL="182880" indent="-274320">
              <a:spcBef>
                <a:spcPts val="447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300" spc="-13" dirty="0">
                <a:latin typeface="Cambria" panose="02040503050406030204" pitchFamily="18" charset="0"/>
                <a:cs typeface="Calibri"/>
              </a:rPr>
              <a:t>limited </a:t>
            </a:r>
            <a:r>
              <a:rPr sz="3300" spc="-7" dirty="0">
                <a:latin typeface="Cambria" panose="02040503050406030204" pitchFamily="18" charset="0"/>
                <a:cs typeface="Calibri"/>
              </a:rPr>
              <a:t>access</a:t>
            </a:r>
            <a:r>
              <a:rPr lang="en-US" sz="3300" dirty="0">
                <a:latin typeface="Cambria" panose="02040503050406030204" pitchFamily="18" charset="0"/>
                <a:cs typeface="Calibri"/>
              </a:rPr>
              <a:t>, </a:t>
            </a:r>
            <a:r>
              <a:rPr sz="3300" spc="-20" dirty="0">
                <a:latin typeface="Cambria" panose="02040503050406030204" pitchFamily="18" charset="0"/>
                <a:cs typeface="Calibri"/>
              </a:rPr>
              <a:t>availability</a:t>
            </a:r>
            <a:r>
              <a:rPr lang="en-US" sz="3300" spc="-20" dirty="0">
                <a:latin typeface="Cambria" panose="02040503050406030204" pitchFamily="18" charset="0"/>
                <a:cs typeface="Calibri"/>
              </a:rPr>
              <a:t> of undisturbed marks</a:t>
            </a:r>
            <a:endParaRPr sz="33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52801" y="6119130"/>
            <a:ext cx="5595257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20" dirty="0">
                <a:latin typeface="Cambria" panose="02040503050406030204" pitchFamily="18" charset="0"/>
                <a:cs typeface="Calibri"/>
              </a:rPr>
              <a:t>Approximate </a:t>
            </a:r>
            <a:r>
              <a:rPr sz="2000" b="1" spc="-13" dirty="0">
                <a:latin typeface="Cambria" panose="02040503050406030204" pitchFamily="18" charset="0"/>
                <a:cs typeface="Calibri"/>
              </a:rPr>
              <a:t>Error </a:t>
            </a:r>
            <a:r>
              <a:rPr sz="2000" b="1" spc="-7" dirty="0">
                <a:latin typeface="Cambria" panose="02040503050406030204" pitchFamily="18" charset="0"/>
                <a:cs typeface="Calibri"/>
              </a:rPr>
              <a:t>in </a:t>
            </a:r>
            <a:r>
              <a:rPr sz="2000" b="1" spc="-33" dirty="0">
                <a:latin typeface="Cambria" panose="02040503050406030204" pitchFamily="18" charset="0"/>
                <a:cs typeface="Calibri"/>
              </a:rPr>
              <a:t>NAVD88 </a:t>
            </a:r>
            <a:r>
              <a:rPr lang="en-US" sz="2000" b="1" spc="-33" dirty="0">
                <a:latin typeface="Cambria" panose="02040503050406030204" pitchFamily="18" charset="0"/>
                <a:cs typeface="Calibri"/>
              </a:rPr>
              <a:t>"</a:t>
            </a:r>
            <a:r>
              <a:rPr lang="en-US" sz="2000" b="1" spc="-7" dirty="0">
                <a:latin typeface="Cambria" panose="02040503050406030204" pitchFamily="18" charset="0"/>
                <a:cs typeface="Calibri"/>
              </a:rPr>
              <a:t>zero </a:t>
            </a:r>
            <a:r>
              <a:rPr lang="en-US" sz="2000" b="1" spc="-13" dirty="0">
                <a:latin typeface="Cambria" panose="02040503050406030204" pitchFamily="18" charset="0"/>
                <a:cs typeface="Calibri"/>
              </a:rPr>
              <a:t>elevation”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25" y="2982507"/>
            <a:ext cx="2648062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2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 txBox="1">
            <a:spLocks noGrp="1"/>
          </p:cNvSpPr>
          <p:nvPr>
            <p:ph type="title"/>
          </p:nvPr>
        </p:nvSpPr>
        <p:spPr>
          <a:xfrm>
            <a:off x="0" y="115096"/>
            <a:ext cx="9144000" cy="1028487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3500" spc="-10" dirty="0">
                <a:latin typeface="Gill Sans MT"/>
                <a:cs typeface="Gill Sans MT"/>
              </a:rPr>
              <a:t>P</a:t>
            </a:r>
            <a:r>
              <a:rPr sz="3500" spc="-10" dirty="0">
                <a:latin typeface="Gill Sans MT"/>
                <a:cs typeface="Gill Sans MT"/>
              </a:rPr>
              <a:t>assive </a:t>
            </a:r>
            <a:r>
              <a:rPr sz="3500" dirty="0">
                <a:latin typeface="Gill Sans MT"/>
                <a:cs typeface="Gill Sans MT"/>
              </a:rPr>
              <a:t>marks </a:t>
            </a:r>
            <a:r>
              <a:rPr sz="3500" spc="-40" dirty="0">
                <a:latin typeface="Gill Sans MT"/>
                <a:cs typeface="Gill Sans MT"/>
              </a:rPr>
              <a:t>may </a:t>
            </a:r>
            <a:r>
              <a:rPr sz="3500" spc="-5" dirty="0">
                <a:latin typeface="Gill Sans MT"/>
                <a:cs typeface="Gill Sans MT"/>
              </a:rPr>
              <a:t>lie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… </a:t>
            </a:r>
            <a:r>
              <a:rPr sz="3500" dirty="0">
                <a:latin typeface="Gill Sans MT"/>
                <a:cs typeface="Gill Sans MT"/>
              </a:rPr>
              <a:t>but </a:t>
            </a:r>
            <a:r>
              <a:rPr sz="3500" spc="-15" dirty="0">
                <a:latin typeface="Gill Sans MT"/>
                <a:cs typeface="Gill Sans MT"/>
              </a:rPr>
              <a:t>they </a:t>
            </a:r>
            <a:r>
              <a:rPr sz="3500" dirty="0">
                <a:latin typeface="Gill Sans MT"/>
                <a:cs typeface="Gill Sans MT"/>
              </a:rPr>
              <a:t>still</a:t>
            </a:r>
            <a:r>
              <a:rPr lang="en-US" sz="3500" dirty="0">
                <a:latin typeface="Gill Sans MT"/>
                <a:cs typeface="Gill Sans MT"/>
              </a:rPr>
              <a:t> may</a:t>
            </a:r>
            <a:r>
              <a:rPr lang="en-US" sz="3500" spc="-295" dirty="0">
                <a:latin typeface="Gill Sans MT"/>
                <a:cs typeface="Gill Sans MT"/>
              </a:rPr>
              <a:t> </a:t>
            </a:r>
            <a:r>
              <a:rPr sz="3500" spc="-5" dirty="0">
                <a:latin typeface="Gill Sans MT"/>
                <a:cs typeface="Gill Sans MT"/>
              </a:rPr>
              <a:t>lie</a:t>
            </a:r>
            <a:r>
              <a:rPr lang="en-US" sz="3500" spc="-5" dirty="0" smtClean="0">
                <a:latin typeface="Gill Sans MT"/>
                <a:cs typeface="Gill Sans MT"/>
              </a:rPr>
              <a:t>!</a:t>
            </a:r>
            <a:r>
              <a:rPr lang="en-US" sz="3000" spc="-5" dirty="0">
                <a:latin typeface="Gill Sans MT"/>
                <a:cs typeface="Gill Sans MT"/>
              </a:rPr>
              <a:t/>
            </a:r>
            <a:br>
              <a:rPr lang="en-US" sz="3000" spc="-5" dirty="0">
                <a:latin typeface="Gill Sans MT"/>
                <a:cs typeface="Gill Sans MT"/>
              </a:rPr>
            </a:br>
            <a:r>
              <a:rPr sz="3000" i="1" dirty="0" smtClean="0">
                <a:latin typeface="Gill Sans MT"/>
                <a:cs typeface="Gill Sans MT"/>
              </a:rPr>
              <a:t>small </a:t>
            </a:r>
            <a:r>
              <a:rPr sz="3000" i="1" spc="-5" dirty="0">
                <a:latin typeface="Gill Sans MT"/>
                <a:cs typeface="Gill Sans MT"/>
              </a:rPr>
              <a:t>instability </a:t>
            </a:r>
            <a:r>
              <a:rPr sz="3000" i="1" dirty="0">
                <a:latin typeface="Gill Sans MT"/>
                <a:cs typeface="Gill Sans MT"/>
              </a:rPr>
              <a:t>x long </a:t>
            </a:r>
            <a:r>
              <a:rPr sz="3000" i="1" spc="-5" dirty="0">
                <a:latin typeface="Gill Sans MT"/>
                <a:cs typeface="Gill Sans MT"/>
              </a:rPr>
              <a:t>time </a:t>
            </a:r>
            <a:r>
              <a:rPr sz="3000" i="1" dirty="0">
                <a:latin typeface="Gill Sans MT"/>
                <a:cs typeface="Gill Sans MT"/>
              </a:rPr>
              <a:t>=</a:t>
            </a:r>
            <a:r>
              <a:rPr sz="3000" i="1" spc="-20" dirty="0">
                <a:latin typeface="Gill Sans MT"/>
                <a:cs typeface="Gill Sans MT"/>
              </a:rPr>
              <a:t> </a:t>
            </a:r>
            <a:r>
              <a:rPr lang="en-US" sz="3000" i="1" spc="-20" dirty="0">
                <a:latin typeface="Gill Sans MT"/>
                <a:cs typeface="Gill Sans MT"/>
              </a:rPr>
              <a:t>large </a:t>
            </a:r>
            <a:r>
              <a:rPr sz="3000" i="1" spc="-5" dirty="0">
                <a:latin typeface="Gill Sans MT"/>
                <a:cs typeface="Gill Sans MT"/>
              </a:rPr>
              <a:t>inaccuracy</a:t>
            </a:r>
            <a:endParaRPr sz="3000" i="1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2378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Replacing NAVD88</a:t>
            </a:r>
            <a:endParaRPr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9027886" cy="4155839"/>
          </a:xfrm>
          <a:prstGeom prst="rect">
            <a:avLst/>
          </a:prstGeom>
        </p:spPr>
        <p:txBody>
          <a:bodyPr vert="horz" wrap="square" lIns="0" tIns="130387" rIns="0" bIns="0" rtlCol="0">
            <a:spAutoFit/>
          </a:bodyPr>
          <a:lstStyle/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primary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access via GNSS 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and </a:t>
            </a:r>
            <a:r>
              <a:rPr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</a:t>
            </a:r>
            <a:r>
              <a:rPr lang="en-US" sz="3200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(OPUS, etc.)</a:t>
            </a: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27" dirty="0">
                <a:latin typeface="Cambria" panose="02040503050406030204" pitchFamily="18" charset="0"/>
                <a:cs typeface="Calibri"/>
              </a:rPr>
              <a:t>accurate 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continental </a:t>
            </a:r>
            <a:r>
              <a:rPr lang="en-US" sz="3200" b="1" spc="-20" dirty="0"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geoid 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(1-2 cm</a:t>
            </a:r>
            <a:r>
              <a:rPr lang="en-US" sz="3200" spc="-13" dirty="0">
                <a:latin typeface="Cambria" panose="02040503050406030204" pitchFamily="18" charset="0"/>
                <a:cs typeface="Calibri"/>
              </a:rPr>
              <a:t>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900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lang="en-US" sz="3200" spc="-7" dirty="0">
                <a:latin typeface="Cambria" panose="02040503050406030204" pitchFamily="18" charset="0"/>
                <a:cs typeface="Calibri"/>
              </a:rPr>
              <a:t>a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ligned</a:t>
            </a:r>
            <a:r>
              <a:rPr lang="en-US" sz="3200" spc="-7" dirty="0">
                <a:latin typeface="Cambria" panose="02040503050406030204" pitchFamily="18" charset="0"/>
                <a:cs typeface="Calibri"/>
              </a:rPr>
              <a:t> with:</a:t>
            </a: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dirty="0">
                <a:latin typeface="Cambria" panose="02040503050406030204" pitchFamily="18" charset="0"/>
                <a:cs typeface="Calibri"/>
              </a:rPr>
              <a:t>NATRF</a:t>
            </a:r>
            <a:r>
              <a:rPr sz="3200" dirty="0">
                <a:latin typeface="Cambria" panose="02040503050406030204" pitchFamily="18" charset="0"/>
                <a:cs typeface="Calibri"/>
              </a:rPr>
              <a:t>2022</a:t>
            </a:r>
            <a:r>
              <a:rPr lang="en-US" sz="3200" dirty="0">
                <a:latin typeface="Cambria" panose="02040503050406030204" pitchFamily="18" charset="0"/>
                <a:cs typeface="Calibri"/>
              </a:rPr>
              <a:t> (or CATRF, PATRF, MATRF)</a:t>
            </a:r>
            <a:endParaRPr lang="en-US" sz="3200" spc="-20" dirty="0">
              <a:latin typeface="Cambria" panose="02040503050406030204" pitchFamily="18" charset="0"/>
              <a:cs typeface="Calibri"/>
            </a:endParaRPr>
          </a:p>
          <a:p>
            <a:pPr marL="988482" lvl="1" indent="-514350">
              <a:spcBef>
                <a:spcPts val="900"/>
              </a:spcBef>
              <a:buSzPct val="66000"/>
              <a:buFont typeface="+mj-lt"/>
              <a:buAutoNum type="arabicParenR"/>
              <a:tabLst>
                <a:tab pos="473275" algn="l"/>
                <a:tab pos="474121" algn="l"/>
              </a:tabLst>
            </a:pPr>
            <a:r>
              <a:rPr lang="en-US" sz="3200" u="sng" spc="-20" dirty="0">
                <a:latin typeface="Cambria" panose="02040503050406030204" pitchFamily="18" charset="0"/>
                <a:cs typeface="Calibri"/>
              </a:rPr>
              <a:t>global</a:t>
            </a:r>
            <a:r>
              <a:rPr lang="en-US" sz="3200" spc="-20" dirty="0">
                <a:latin typeface="Cambria" panose="02040503050406030204" pitchFamily="18" charset="0"/>
                <a:cs typeface="Calibri"/>
              </a:rPr>
              <a:t> mean sea level (GMSL)</a:t>
            </a:r>
            <a:endParaRPr sz="3200" dirty="0">
              <a:latin typeface="Cambria" panose="02040503050406030204" pitchFamily="18" charset="0"/>
              <a:cs typeface="Calibri"/>
            </a:endParaRPr>
          </a:p>
          <a:p>
            <a:pPr marL="474121" indent="-457189">
              <a:spcBef>
                <a:spcPts val="893"/>
              </a:spcBef>
              <a:buFont typeface="Arial"/>
              <a:buChar char="•"/>
              <a:tabLst>
                <a:tab pos="473275" algn="l"/>
                <a:tab pos="474121" algn="l"/>
              </a:tabLst>
            </a:pPr>
            <a:r>
              <a:rPr sz="3200" spc="-7" dirty="0">
                <a:latin typeface="Cambria" panose="02040503050406030204" pitchFamily="18" charset="0"/>
                <a:cs typeface="Calibri"/>
              </a:rPr>
              <a:t>monitor </a:t>
            </a:r>
            <a:r>
              <a:rPr sz="3200" spc="-13" dirty="0">
                <a:latin typeface="Cambria" panose="02040503050406030204" pitchFamily="18" charset="0"/>
                <a:cs typeface="Calibri"/>
              </a:rPr>
              <a:t>time-varying </a:t>
            </a:r>
            <a:r>
              <a:rPr sz="3200" spc="-20" dirty="0">
                <a:latin typeface="Cambria" panose="02040503050406030204" pitchFamily="18" charset="0"/>
                <a:cs typeface="Calibri"/>
              </a:rPr>
              <a:t>nature </a:t>
            </a:r>
            <a:r>
              <a:rPr sz="3200" spc="-7" dirty="0">
                <a:latin typeface="Cambria" panose="02040503050406030204" pitchFamily="18" charset="0"/>
                <a:cs typeface="Calibri"/>
              </a:rPr>
              <a:t>of</a:t>
            </a:r>
            <a:r>
              <a:rPr sz="3200" dirty="0">
                <a:latin typeface="Cambria" panose="02040503050406030204" pitchFamily="18" charset="0"/>
                <a:cs typeface="Calibri"/>
              </a:rPr>
              <a:t> </a:t>
            </a:r>
            <a:r>
              <a:rPr sz="3200" spc="-27" dirty="0">
                <a:latin typeface="Cambria" panose="02040503050406030204" pitchFamily="18" charset="0"/>
                <a:cs typeface="Calibri"/>
              </a:rPr>
              <a:t>gravity</a:t>
            </a:r>
            <a:r>
              <a:rPr lang="en-US" sz="3200" spc="-27" dirty="0">
                <a:latin typeface="Cambria" panose="02040503050406030204" pitchFamily="18" charset="0"/>
                <a:cs typeface="Calibri"/>
              </a:rPr>
              <a:t> (NGS Geoid Monitoring Service </a:t>
            </a:r>
            <a:r>
              <a:rPr lang="en-US" sz="3200" b="1" spc="-27" dirty="0" err="1">
                <a:latin typeface="Cambria" panose="02040503050406030204" pitchFamily="18" charset="0"/>
                <a:cs typeface="Calibri"/>
              </a:rPr>
              <a:t>GeMS</a:t>
            </a:r>
            <a:r>
              <a:rPr lang="en-US" sz="3200" spc="-27" dirty="0" smtClean="0">
                <a:latin typeface="Cambria" panose="02040503050406030204" pitchFamily="18" charset="0"/>
                <a:cs typeface="Calibri"/>
              </a:rPr>
              <a:t>)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b="1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545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Two flavors of geoid models…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8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606705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Gravimetric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created from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“scratch”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with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various types of gravity data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H</a:t>
            </a:r>
            <a:r>
              <a:rPr lang="en-US" sz="3000" b="1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ybrid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 is simply a gravimetric geoid </a:t>
            </a:r>
            <a:r>
              <a:rPr lang="en-US" sz="3000" u="sng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warped to fit some vertical datum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… like </a:t>
            </a: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NAVD88</a:t>
            </a: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47755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085" y="1494739"/>
            <a:ext cx="8739769" cy="4079720"/>
          </a:xfrm>
          <a:prstGeom prst="rect">
            <a:avLst/>
          </a:prstGeom>
        </p:spPr>
        <p:txBody>
          <a:bodyPr vert="horz" wrap="square" lIns="0" tIns="97790" rIns="0" bIns="0" rtlCol="0">
            <a:noAutofit/>
          </a:bodyPr>
          <a:lstStyle/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USGG2003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USGG2009, USGG2012, xGEOID19</a:t>
            </a: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lvl="1" indent="-228600">
              <a:spcBef>
                <a:spcPts val="670"/>
              </a:spcBef>
              <a:buFont typeface="Arial" panose="020B0604020202020204" pitchFamily="34" charset="0"/>
              <a:buChar char="•"/>
            </a:pPr>
            <a:endParaRPr lang="en-US" sz="3000" spc="-5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57200" lvl="3" indent="-22860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sz="3000" spc="-5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cs typeface="Calibri"/>
            </a:endParaRPr>
          </a:p>
          <a:p>
            <a:pPr marL="465138" lvl="3" indent="-236538">
              <a:spcBef>
                <a:spcPts val="900"/>
              </a:spcBef>
              <a:buFont typeface="Cambria" panose="02040503050406030204" pitchFamily="18" charset="0"/>
              <a:buChar char="–"/>
            </a:pPr>
            <a:r>
              <a:rPr lang="en-US" sz="3000" spc="-5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GEOID03</a:t>
            </a:r>
            <a:r>
              <a:rPr lang="en-US" sz="3000" spc="-5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, GEOID09, GEOID12B, GEOID18</a:t>
            </a:r>
          </a:p>
        </p:txBody>
      </p:sp>
      <p:sp>
        <p:nvSpPr>
          <p:cNvPr id="4" name="object 2"/>
          <p:cNvSpPr txBox="1">
            <a:spLocks/>
          </p:cNvSpPr>
          <p:nvPr/>
        </p:nvSpPr>
        <p:spPr bwMode="auto">
          <a:xfrm>
            <a:off x="1" y="332250"/>
            <a:ext cx="9144000" cy="84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Gravimetric </a:t>
            </a:r>
            <a:r>
              <a:rPr lang="en-US" sz="5400" spc="-7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 Hybrid</a:t>
            </a:r>
            <a:endParaRPr lang="en-US" sz="5400" dirty="0">
              <a:latin typeface="Cambria" panose="02040503050406030204" pitchFamily="18" charset="0"/>
              <a:cs typeface="Calibri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61972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106601" y="3231309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831614" y="3231307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677025" y="3231308"/>
            <a:ext cx="275994" cy="1743075"/>
          </a:xfrm>
          <a:prstGeom prst="straightConnector1">
            <a:avLst/>
          </a:prstGeom>
          <a:ln w="50800">
            <a:tailEnd type="triangle"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902437" y="3736134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 bwMode="auto">
          <a:xfrm>
            <a:off x="1042640" y="3764709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2635987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 bwMode="auto">
          <a:xfrm>
            <a:off x="2776190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410076" y="3767447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 bwMode="auto">
          <a:xfrm>
            <a:off x="4550279" y="3796022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6215936" y="3766078"/>
            <a:ext cx="1254860" cy="704850"/>
          </a:xfrm>
          <a:prstGeom prst="ellipse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 bwMode="auto">
          <a:xfrm>
            <a:off x="6356139" y="3794653"/>
            <a:ext cx="11146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best fit to NAVD88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5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8"/>
          <p:cNvSpPr>
            <a:spLocks noGrp="1"/>
          </p:cNvSpPr>
          <p:nvPr>
            <p:ph type="title"/>
          </p:nvPr>
        </p:nvSpPr>
        <p:spPr>
          <a:xfrm>
            <a:off x="0" y="364128"/>
            <a:ext cx="9144000" cy="1143000"/>
          </a:xfrm>
        </p:spPr>
        <p:txBody>
          <a:bodyPr/>
          <a:lstStyle/>
          <a:p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Which NAD83 with which geoid?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552733" y="1838521"/>
            <a:ext cx="4387752" cy="4525963"/>
          </a:xfrm>
        </p:spPr>
        <p:txBody>
          <a:bodyPr/>
          <a:lstStyle/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NAD83(2011)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Bef>
                <a:spcPts val="7800"/>
              </a:spcBef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NAD83(2007)     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NAD83(HARN/FBN)</a:t>
            </a:r>
          </a:p>
          <a:p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NAD83(CORS96)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109675" y="1546674"/>
            <a:ext cx="3417379" cy="134175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GEOID18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GEOID12B</a:t>
            </a:r>
          </a:p>
        </p:txBody>
      </p:sp>
      <p:sp>
        <p:nvSpPr>
          <p:cNvPr id="4" name="Right Brace 3"/>
          <p:cNvSpPr/>
          <p:nvPr/>
        </p:nvSpPr>
        <p:spPr>
          <a:xfrm>
            <a:off x="4693139" y="5161902"/>
            <a:ext cx="364501" cy="1141267"/>
          </a:xfrm>
          <a:prstGeom prst="rightBrace">
            <a:avLst>
              <a:gd name="adj1" fmla="val 8333"/>
              <a:gd name="adj2" fmla="val 49259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ontent Placeholder 10"/>
          <p:cNvSpPr txBox="1">
            <a:spLocks/>
          </p:cNvSpPr>
          <p:nvPr/>
        </p:nvSpPr>
        <p:spPr bwMode="auto">
          <a:xfrm>
            <a:off x="5109676" y="3087984"/>
            <a:ext cx="4038600" cy="13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GEOID09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GEOID06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(AK only)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 bwMode="auto">
          <a:xfrm>
            <a:off x="5282823" y="4810990"/>
            <a:ext cx="2152650" cy="184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GEOID03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GEOID99</a:t>
            </a:r>
          </a:p>
          <a:p>
            <a:pPr marL="0" indent="0">
              <a:buNone/>
            </a:pP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GEOID96</a:t>
            </a:r>
          </a:p>
        </p:txBody>
      </p:sp>
    </p:spTree>
    <p:extLst>
      <p:ext uri="{BB962C8B-B14F-4D97-AF65-F5344CB8AC3E}">
        <p14:creationId xmlns:p14="http://schemas.microsoft.com/office/powerpoint/2010/main" val="35333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612900" y="1145479"/>
            <a:ext cx="75311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b="1"/>
              <a:t>Participating and Interested States</a:t>
            </a:r>
          </a:p>
        </p:txBody>
      </p:sp>
      <p:sp>
        <p:nvSpPr>
          <p:cNvPr id="8" name="Rectangle 172"/>
          <p:cNvSpPr>
            <a:spLocks noChangeArrowheads="1"/>
          </p:cNvSpPr>
          <p:nvPr/>
        </p:nvSpPr>
        <p:spPr bwMode="auto">
          <a:xfrm>
            <a:off x="6727393" y="6094411"/>
            <a:ext cx="2057371" cy="527050"/>
          </a:xfrm>
          <a:prstGeom prst="rect">
            <a:avLst/>
          </a:prstGeom>
          <a:solidFill>
            <a:srgbClr val="E997CC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/>
              <a:t>Current Funded Partners</a:t>
            </a:r>
          </a:p>
        </p:txBody>
      </p:sp>
      <p:sp>
        <p:nvSpPr>
          <p:cNvPr id="9" name="Rectangle 175"/>
          <p:cNvSpPr>
            <a:spLocks noChangeArrowheads="1"/>
          </p:cNvSpPr>
          <p:nvPr/>
        </p:nvSpPr>
        <p:spPr bwMode="auto">
          <a:xfrm>
            <a:off x="6809325" y="4381705"/>
            <a:ext cx="2027209" cy="952500"/>
          </a:xfrm>
          <a:prstGeom prst="rect">
            <a:avLst/>
          </a:prstGeom>
          <a:solidFill>
            <a:srgbClr val="B1CDE7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cs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400" b="1" dirty="0"/>
              <a:t>States engaged in HM without federal funding assistance</a:t>
            </a:r>
          </a:p>
        </p:txBody>
      </p:sp>
      <p:grpSp>
        <p:nvGrpSpPr>
          <p:cNvPr id="10" name="Group 183"/>
          <p:cNvGrpSpPr>
            <a:grpSpLocks/>
          </p:cNvGrpSpPr>
          <p:nvPr/>
        </p:nvGrpSpPr>
        <p:grpSpPr bwMode="auto">
          <a:xfrm>
            <a:off x="358583" y="5832106"/>
            <a:ext cx="3032082" cy="739775"/>
            <a:chOff x="603250" y="5334000"/>
            <a:chExt cx="3032125" cy="739775"/>
          </a:xfrm>
        </p:grpSpPr>
        <p:sp>
          <p:nvSpPr>
            <p:cNvPr id="11" name="Rectangle 171"/>
            <p:cNvSpPr>
              <a:spLocks noChangeArrowheads="1"/>
            </p:cNvSpPr>
            <p:nvPr/>
          </p:nvSpPr>
          <p:spPr bwMode="auto">
            <a:xfrm>
              <a:off x="603250" y="5334000"/>
              <a:ext cx="3032125" cy="739775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r>
                <a:rPr lang="en-US" altLang="en-US" sz="1400" b="1" dirty="0">
                  <a:solidFill>
                    <a:srgbClr val="AAC5E2"/>
                  </a:solidFill>
                </a:rPr>
                <a:t>    </a:t>
              </a:r>
              <a:r>
                <a:rPr lang="en-US" altLang="en-US" sz="1400" b="1" dirty="0"/>
                <a:t>Spatial Reference Centers</a:t>
              </a:r>
            </a:p>
            <a:p>
              <a:pPr eaLnBrk="0" hangingPunct="0"/>
              <a:r>
                <a:rPr lang="en-US" altLang="en-US" sz="1400" b="1" dirty="0"/>
                <a:t>    Regional Leaders</a:t>
              </a:r>
            </a:p>
            <a:p>
              <a:pPr eaLnBrk="0" hangingPunct="0"/>
              <a:r>
                <a:rPr lang="en-US" altLang="en-US" sz="1400" b="1" dirty="0"/>
                <a:t>    Other funded partners</a:t>
              </a:r>
            </a:p>
          </p:txBody>
        </p:sp>
        <p:sp>
          <p:nvSpPr>
            <p:cNvPr id="12" name="AutoShape 173"/>
            <p:cNvSpPr>
              <a:spLocks noChangeArrowheads="1"/>
            </p:cNvSpPr>
            <p:nvPr/>
          </p:nvSpPr>
          <p:spPr bwMode="auto">
            <a:xfrm flipV="1">
              <a:off x="755652" y="5887874"/>
              <a:ext cx="42864" cy="42863"/>
            </a:xfrm>
            <a:prstGeom prst="star5">
              <a:avLst/>
            </a:prstGeom>
            <a:solidFill>
              <a:schemeClr val="tx2"/>
            </a:solidFill>
            <a:ln w="25400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13" name="AutoShape 174"/>
            <p:cNvSpPr>
              <a:spLocks noChangeArrowheads="1"/>
            </p:cNvSpPr>
            <p:nvPr/>
          </p:nvSpPr>
          <p:spPr bwMode="auto">
            <a:xfrm>
              <a:off x="738188" y="5468938"/>
              <a:ext cx="88900" cy="88900"/>
            </a:xfrm>
            <a:prstGeom prst="pentagon">
              <a:avLst/>
            </a:prstGeom>
            <a:solidFill>
              <a:srgbClr val="FF0000"/>
            </a:solidFill>
            <a:ln w="12700" algn="ctr">
              <a:solidFill>
                <a:srgbClr val="00008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14" name="AutoShape 176"/>
            <p:cNvSpPr>
              <a:spLocks noChangeArrowheads="1"/>
            </p:cNvSpPr>
            <p:nvPr/>
          </p:nvSpPr>
          <p:spPr bwMode="auto">
            <a:xfrm>
              <a:off x="711200" y="5676901"/>
              <a:ext cx="128588" cy="93663"/>
            </a:xfrm>
            <a:prstGeom prst="triangle">
              <a:avLst>
                <a:gd name="adj" fmla="val 50616"/>
              </a:avLst>
            </a:prstGeom>
            <a:solidFill>
              <a:srgbClr val="FFFF00"/>
            </a:solidFill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</p:grpSp>
      <p:grpSp>
        <p:nvGrpSpPr>
          <p:cNvPr id="15" name="Group 182"/>
          <p:cNvGrpSpPr>
            <a:grpSpLocks/>
          </p:cNvGrpSpPr>
          <p:nvPr/>
        </p:nvGrpSpPr>
        <p:grpSpPr bwMode="auto">
          <a:xfrm>
            <a:off x="361950" y="1402654"/>
            <a:ext cx="6732588" cy="4543425"/>
            <a:chOff x="739775" y="911225"/>
            <a:chExt cx="6724650" cy="4360863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7086600" y="2895600"/>
              <a:ext cx="1841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 eaLnBrk="0" hangingPunct="0"/>
              <a:endParaRPr lang="en-US" altLang="en-US" sz="1400" b="1"/>
            </a:p>
          </p:txBody>
        </p:sp>
        <p:grpSp>
          <p:nvGrpSpPr>
            <p:cNvPr id="17" name="Group 11"/>
            <p:cNvGrpSpPr>
              <a:grpSpLocks/>
            </p:cNvGrpSpPr>
            <p:nvPr/>
          </p:nvGrpSpPr>
          <p:grpSpPr bwMode="auto">
            <a:xfrm>
              <a:off x="2454275" y="2195513"/>
              <a:ext cx="4949825" cy="2919412"/>
              <a:chOff x="1058" y="983"/>
              <a:chExt cx="3118" cy="1839"/>
            </a:xfrm>
          </p:grpSpPr>
          <p:sp>
            <p:nvSpPr>
              <p:cNvPr id="42" name="Freeform 12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39"/>
                  <a:gd name="T73" fmla="*/ 0 h 388"/>
                  <a:gd name="T74" fmla="*/ 239 w 239"/>
                  <a:gd name="T75" fmla="*/ 388 h 38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" name="Freeform 13"/>
              <p:cNvSpPr>
                <a:spLocks/>
              </p:cNvSpPr>
              <p:nvPr/>
            </p:nvSpPr>
            <p:spPr bwMode="auto">
              <a:xfrm>
                <a:off x="3123" y="2125"/>
                <a:ext cx="228" cy="348"/>
              </a:xfrm>
              <a:custGeom>
                <a:avLst/>
                <a:gdLst>
                  <a:gd name="T0" fmla="*/ 0 w 239"/>
                  <a:gd name="T1" fmla="*/ 4 h 388"/>
                  <a:gd name="T2" fmla="*/ 6 w 239"/>
                  <a:gd name="T3" fmla="*/ 4 h 388"/>
                  <a:gd name="T4" fmla="*/ 0 w 239"/>
                  <a:gd name="T5" fmla="*/ 11 h 388"/>
                  <a:gd name="T6" fmla="*/ 10 w 239"/>
                  <a:gd name="T7" fmla="*/ 14 h 388"/>
                  <a:gd name="T8" fmla="*/ 10 w 239"/>
                  <a:gd name="T9" fmla="*/ 14 h 388"/>
                  <a:gd name="T10" fmla="*/ 10 w 239"/>
                  <a:gd name="T11" fmla="*/ 13 h 388"/>
                  <a:gd name="T12" fmla="*/ 10 w 239"/>
                  <a:gd name="T13" fmla="*/ 14 h 388"/>
                  <a:gd name="T14" fmla="*/ 10 w 239"/>
                  <a:gd name="T15" fmla="*/ 14 h 388"/>
                  <a:gd name="T16" fmla="*/ 14 w 239"/>
                  <a:gd name="T17" fmla="*/ 14 h 388"/>
                  <a:gd name="T18" fmla="*/ 10 w 239"/>
                  <a:gd name="T19" fmla="*/ 14 h 388"/>
                  <a:gd name="T20" fmla="*/ 20 w 239"/>
                  <a:gd name="T21" fmla="*/ 14 h 388"/>
                  <a:gd name="T22" fmla="*/ 21 w 239"/>
                  <a:gd name="T23" fmla="*/ 14 h 388"/>
                  <a:gd name="T24" fmla="*/ 20 w 239"/>
                  <a:gd name="T25" fmla="*/ 14 h 388"/>
                  <a:gd name="T26" fmla="*/ 21 w 239"/>
                  <a:gd name="T27" fmla="*/ 13 h 388"/>
                  <a:gd name="T28" fmla="*/ 16 w 239"/>
                  <a:gd name="T29" fmla="*/ 13 h 388"/>
                  <a:gd name="T30" fmla="*/ 16 w 239"/>
                  <a:gd name="T31" fmla="*/ 13 h 388"/>
                  <a:gd name="T32" fmla="*/ 58 w 239"/>
                  <a:gd name="T33" fmla="*/ 12 h 388"/>
                  <a:gd name="T34" fmla="*/ 55 w 239"/>
                  <a:gd name="T35" fmla="*/ 10 h 388"/>
                  <a:gd name="T36" fmla="*/ 55 w 239"/>
                  <a:gd name="T37" fmla="*/ 9 h 388"/>
                  <a:gd name="T38" fmla="*/ 57 w 239"/>
                  <a:gd name="T39" fmla="*/ 9 h 388"/>
                  <a:gd name="T40" fmla="*/ 55 w 239"/>
                  <a:gd name="T41" fmla="*/ 8 h 388"/>
                  <a:gd name="T42" fmla="*/ 51 w 239"/>
                  <a:gd name="T43" fmla="*/ 6 h 388"/>
                  <a:gd name="T44" fmla="*/ 41 w 239"/>
                  <a:gd name="T45" fmla="*/ 0 h 388"/>
                  <a:gd name="T46" fmla="*/ 0 w 239"/>
                  <a:gd name="T47" fmla="*/ 4 h 388"/>
                  <a:gd name="T48" fmla="*/ 0 w 239"/>
                  <a:gd name="T49" fmla="*/ 4 h 38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39"/>
                  <a:gd name="T76" fmla="*/ 0 h 388"/>
                  <a:gd name="T77" fmla="*/ 239 w 239"/>
                  <a:gd name="T78" fmla="*/ 388 h 38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39" h="388">
                    <a:moveTo>
                      <a:pt x="0" y="14"/>
                    </a:moveTo>
                    <a:lnTo>
                      <a:pt x="6" y="21"/>
                    </a:lnTo>
                    <a:lnTo>
                      <a:pt x="0" y="261"/>
                    </a:lnTo>
                    <a:lnTo>
                      <a:pt x="15" y="376"/>
                    </a:lnTo>
                    <a:lnTo>
                      <a:pt x="33" y="381"/>
                    </a:lnTo>
                    <a:lnTo>
                      <a:pt x="39" y="345"/>
                    </a:lnTo>
                    <a:lnTo>
                      <a:pt x="45" y="354"/>
                    </a:lnTo>
                    <a:lnTo>
                      <a:pt x="46" y="372"/>
                    </a:lnTo>
                    <a:lnTo>
                      <a:pt x="57" y="379"/>
                    </a:lnTo>
                    <a:lnTo>
                      <a:pt x="42" y="388"/>
                    </a:lnTo>
                    <a:lnTo>
                      <a:pt x="75" y="379"/>
                    </a:lnTo>
                    <a:lnTo>
                      <a:pt x="82" y="369"/>
                    </a:lnTo>
                    <a:lnTo>
                      <a:pt x="76" y="363"/>
                    </a:lnTo>
                    <a:lnTo>
                      <a:pt x="81" y="352"/>
                    </a:lnTo>
                    <a:lnTo>
                      <a:pt x="64" y="337"/>
                    </a:lnTo>
                    <a:lnTo>
                      <a:pt x="64" y="325"/>
                    </a:lnTo>
                    <a:lnTo>
                      <a:pt x="239" y="309"/>
                    </a:lnTo>
                    <a:lnTo>
                      <a:pt x="224" y="249"/>
                    </a:lnTo>
                    <a:lnTo>
                      <a:pt x="226" y="225"/>
                    </a:lnTo>
                    <a:lnTo>
                      <a:pt x="233" y="212"/>
                    </a:lnTo>
                    <a:lnTo>
                      <a:pt x="227" y="191"/>
                    </a:lnTo>
                    <a:lnTo>
                      <a:pt x="211" y="163"/>
                    </a:lnTo>
                    <a:lnTo>
                      <a:pt x="166" y="0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4" name="Freeform 14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0"/>
                  <a:gd name="T40" fmla="*/ 0 h 219"/>
                  <a:gd name="T41" fmla="*/ 100 w 100"/>
                  <a:gd name="T42" fmla="*/ 219 h 2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" name="Freeform 15"/>
              <p:cNvSpPr>
                <a:spLocks/>
              </p:cNvSpPr>
              <p:nvPr/>
            </p:nvSpPr>
            <p:spPr bwMode="auto">
              <a:xfrm>
                <a:off x="3925" y="1267"/>
                <a:ext cx="94" cy="195"/>
              </a:xfrm>
              <a:custGeom>
                <a:avLst/>
                <a:gdLst>
                  <a:gd name="T0" fmla="*/ 0 w 100"/>
                  <a:gd name="T1" fmla="*/ 4 h 219"/>
                  <a:gd name="T2" fmla="*/ 6 w 100"/>
                  <a:gd name="T3" fmla="*/ 4 h 219"/>
                  <a:gd name="T4" fmla="*/ 8 w 100"/>
                  <a:gd name="T5" fmla="*/ 4 h 219"/>
                  <a:gd name="T6" fmla="*/ 8 w 100"/>
                  <a:gd name="T7" fmla="*/ 4 h 219"/>
                  <a:gd name="T8" fmla="*/ 8 w 100"/>
                  <a:gd name="T9" fmla="*/ 4 h 219"/>
                  <a:gd name="T10" fmla="*/ 8 w 100"/>
                  <a:gd name="T11" fmla="*/ 0 h 219"/>
                  <a:gd name="T12" fmla="*/ 13 w 100"/>
                  <a:gd name="T13" fmla="*/ 4 h 219"/>
                  <a:gd name="T14" fmla="*/ 17 w 100"/>
                  <a:gd name="T15" fmla="*/ 4 h 219"/>
                  <a:gd name="T16" fmla="*/ 17 w 100"/>
                  <a:gd name="T17" fmla="*/ 5 h 219"/>
                  <a:gd name="T18" fmla="*/ 17 w 100"/>
                  <a:gd name="T19" fmla="*/ 5 h 219"/>
                  <a:gd name="T20" fmla="*/ 13 w 100"/>
                  <a:gd name="T21" fmla="*/ 6 h 219"/>
                  <a:gd name="T22" fmla="*/ 8 w 100"/>
                  <a:gd name="T23" fmla="*/ 7 h 219"/>
                  <a:gd name="T24" fmla="*/ 0 w 100"/>
                  <a:gd name="T25" fmla="*/ 4 h 219"/>
                  <a:gd name="T26" fmla="*/ 0 w 100"/>
                  <a:gd name="T27" fmla="*/ 4 h 2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0"/>
                  <a:gd name="T43" fmla="*/ 0 h 219"/>
                  <a:gd name="T44" fmla="*/ 100 w 100"/>
                  <a:gd name="T45" fmla="*/ 219 h 2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0" h="219">
                    <a:moveTo>
                      <a:pt x="0" y="150"/>
                    </a:moveTo>
                    <a:lnTo>
                      <a:pt x="6" y="103"/>
                    </a:lnTo>
                    <a:lnTo>
                      <a:pt x="18" y="80"/>
                    </a:lnTo>
                    <a:lnTo>
                      <a:pt x="20" y="28"/>
                    </a:lnTo>
                    <a:lnTo>
                      <a:pt x="18" y="10"/>
                    </a:lnTo>
                    <a:lnTo>
                      <a:pt x="36" y="0"/>
                    </a:lnTo>
                    <a:lnTo>
                      <a:pt x="78" y="135"/>
                    </a:lnTo>
                    <a:lnTo>
                      <a:pt x="99" y="167"/>
                    </a:lnTo>
                    <a:lnTo>
                      <a:pt x="100" y="173"/>
                    </a:lnTo>
                    <a:lnTo>
                      <a:pt x="99" y="185"/>
                    </a:lnTo>
                    <a:lnTo>
                      <a:pt x="79" y="201"/>
                    </a:lnTo>
                    <a:lnTo>
                      <a:pt x="11" y="219"/>
                    </a:lnTo>
                    <a:lnTo>
                      <a:pt x="0" y="15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6" name="Freeform 16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373"/>
                  <a:gd name="T136" fmla="*/ 0 h 604"/>
                  <a:gd name="T137" fmla="*/ 373 w 373"/>
                  <a:gd name="T138" fmla="*/ 604 h 60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7" name="Freeform 17"/>
              <p:cNvSpPr>
                <a:spLocks/>
              </p:cNvSpPr>
              <p:nvPr/>
            </p:nvSpPr>
            <p:spPr bwMode="auto">
              <a:xfrm>
                <a:off x="1488" y="1050"/>
                <a:ext cx="357" cy="539"/>
              </a:xfrm>
              <a:custGeom>
                <a:avLst/>
                <a:gdLst>
                  <a:gd name="T0" fmla="*/ 47 w 373"/>
                  <a:gd name="T1" fmla="*/ 4 h 604"/>
                  <a:gd name="T2" fmla="*/ 33 w 373"/>
                  <a:gd name="T3" fmla="*/ 0 h 604"/>
                  <a:gd name="T4" fmla="*/ 22 w 373"/>
                  <a:gd name="T5" fmla="*/ 7 h 604"/>
                  <a:gd name="T6" fmla="*/ 22 w 373"/>
                  <a:gd name="T7" fmla="*/ 8 h 604"/>
                  <a:gd name="T8" fmla="*/ 23 w 373"/>
                  <a:gd name="T9" fmla="*/ 8 h 604"/>
                  <a:gd name="T10" fmla="*/ 26 w 373"/>
                  <a:gd name="T11" fmla="*/ 9 h 604"/>
                  <a:gd name="T12" fmla="*/ 23 w 373"/>
                  <a:gd name="T13" fmla="*/ 10 h 604"/>
                  <a:gd name="T14" fmla="*/ 20 w 373"/>
                  <a:gd name="T15" fmla="*/ 10 h 604"/>
                  <a:gd name="T16" fmla="*/ 15 w 373"/>
                  <a:gd name="T17" fmla="*/ 11 h 604"/>
                  <a:gd name="T18" fmla="*/ 11 w 373"/>
                  <a:gd name="T19" fmla="*/ 11 h 604"/>
                  <a:gd name="T20" fmla="*/ 11 w 373"/>
                  <a:gd name="T21" fmla="*/ 12 h 604"/>
                  <a:gd name="T22" fmla="*/ 11 w 373"/>
                  <a:gd name="T23" fmla="*/ 12 h 604"/>
                  <a:gd name="T24" fmla="*/ 11 w 373"/>
                  <a:gd name="T25" fmla="*/ 12 h 604"/>
                  <a:gd name="T26" fmla="*/ 11 w 373"/>
                  <a:gd name="T27" fmla="*/ 13 h 604"/>
                  <a:gd name="T28" fmla="*/ 11 w 373"/>
                  <a:gd name="T29" fmla="*/ 13 h 604"/>
                  <a:gd name="T30" fmla="*/ 0 w 373"/>
                  <a:gd name="T31" fmla="*/ 18 h 604"/>
                  <a:gd name="T32" fmla="*/ 50 w 373"/>
                  <a:gd name="T33" fmla="*/ 19 h 604"/>
                  <a:gd name="T34" fmla="*/ 91 w 373"/>
                  <a:gd name="T35" fmla="*/ 20 h 604"/>
                  <a:gd name="T36" fmla="*/ 100 w 373"/>
                  <a:gd name="T37" fmla="*/ 13 h 604"/>
                  <a:gd name="T38" fmla="*/ 96 w 373"/>
                  <a:gd name="T39" fmla="*/ 12 h 604"/>
                  <a:gd name="T40" fmla="*/ 95 w 373"/>
                  <a:gd name="T41" fmla="*/ 13 h 604"/>
                  <a:gd name="T42" fmla="*/ 83 w 373"/>
                  <a:gd name="T43" fmla="*/ 12 h 604"/>
                  <a:gd name="T44" fmla="*/ 79 w 373"/>
                  <a:gd name="T45" fmla="*/ 13 h 604"/>
                  <a:gd name="T46" fmla="*/ 76 w 373"/>
                  <a:gd name="T47" fmla="*/ 12 h 604"/>
                  <a:gd name="T48" fmla="*/ 73 w 373"/>
                  <a:gd name="T49" fmla="*/ 13 h 604"/>
                  <a:gd name="T50" fmla="*/ 71 w 373"/>
                  <a:gd name="T51" fmla="*/ 12 h 604"/>
                  <a:gd name="T52" fmla="*/ 71 w 373"/>
                  <a:gd name="T53" fmla="*/ 12 h 604"/>
                  <a:gd name="T54" fmla="*/ 67 w 373"/>
                  <a:gd name="T55" fmla="*/ 12 h 604"/>
                  <a:gd name="T56" fmla="*/ 62 w 373"/>
                  <a:gd name="T57" fmla="*/ 10 h 604"/>
                  <a:gd name="T58" fmla="*/ 56 w 373"/>
                  <a:gd name="T59" fmla="*/ 10 h 604"/>
                  <a:gd name="T60" fmla="*/ 53 w 373"/>
                  <a:gd name="T61" fmla="*/ 10 h 604"/>
                  <a:gd name="T62" fmla="*/ 57 w 373"/>
                  <a:gd name="T63" fmla="*/ 9 h 604"/>
                  <a:gd name="T64" fmla="*/ 55 w 373"/>
                  <a:gd name="T65" fmla="*/ 8 h 604"/>
                  <a:gd name="T66" fmla="*/ 60 w 373"/>
                  <a:gd name="T67" fmla="*/ 7 h 604"/>
                  <a:gd name="T68" fmla="*/ 60 w 373"/>
                  <a:gd name="T69" fmla="*/ 7 h 604"/>
                  <a:gd name="T70" fmla="*/ 57 w 373"/>
                  <a:gd name="T71" fmla="*/ 7 h 604"/>
                  <a:gd name="T72" fmla="*/ 55 w 373"/>
                  <a:gd name="T73" fmla="*/ 7 h 604"/>
                  <a:gd name="T74" fmla="*/ 54 w 373"/>
                  <a:gd name="T75" fmla="*/ 7 h 604"/>
                  <a:gd name="T76" fmla="*/ 49 w 373"/>
                  <a:gd name="T77" fmla="*/ 4 h 604"/>
                  <a:gd name="T78" fmla="*/ 44 w 373"/>
                  <a:gd name="T79" fmla="*/ 4 h 604"/>
                  <a:gd name="T80" fmla="*/ 46 w 373"/>
                  <a:gd name="T81" fmla="*/ 4 h 604"/>
                  <a:gd name="T82" fmla="*/ 46 w 373"/>
                  <a:gd name="T83" fmla="*/ 4 h 604"/>
                  <a:gd name="T84" fmla="*/ 42 w 373"/>
                  <a:gd name="T85" fmla="*/ 4 h 604"/>
                  <a:gd name="T86" fmla="*/ 48 w 373"/>
                  <a:gd name="T87" fmla="*/ 4 h 604"/>
                  <a:gd name="T88" fmla="*/ 47 w 373"/>
                  <a:gd name="T89" fmla="*/ 4 h 604"/>
                  <a:gd name="T90" fmla="*/ 47 w 373"/>
                  <a:gd name="T91" fmla="*/ 4 h 60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73"/>
                  <a:gd name="T139" fmla="*/ 0 h 604"/>
                  <a:gd name="T140" fmla="*/ 373 w 373"/>
                  <a:gd name="T141" fmla="*/ 604 h 60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73" h="604">
                    <a:moveTo>
                      <a:pt x="173" y="10"/>
                    </a:moveTo>
                    <a:lnTo>
                      <a:pt x="124" y="0"/>
                    </a:lnTo>
                    <a:lnTo>
                      <a:pt x="76" y="204"/>
                    </a:lnTo>
                    <a:lnTo>
                      <a:pt x="76" y="228"/>
                    </a:lnTo>
                    <a:lnTo>
                      <a:pt x="82" y="246"/>
                    </a:lnTo>
                    <a:lnTo>
                      <a:pt x="94" y="262"/>
                    </a:lnTo>
                    <a:lnTo>
                      <a:pt x="79" y="282"/>
                    </a:lnTo>
                    <a:lnTo>
                      <a:pt x="70" y="300"/>
                    </a:lnTo>
                    <a:lnTo>
                      <a:pt x="56" y="318"/>
                    </a:lnTo>
                    <a:lnTo>
                      <a:pt x="37" y="340"/>
                    </a:lnTo>
                    <a:lnTo>
                      <a:pt x="30" y="352"/>
                    </a:lnTo>
                    <a:lnTo>
                      <a:pt x="31" y="359"/>
                    </a:lnTo>
                    <a:lnTo>
                      <a:pt x="46" y="374"/>
                    </a:lnTo>
                    <a:lnTo>
                      <a:pt x="30" y="403"/>
                    </a:lnTo>
                    <a:lnTo>
                      <a:pt x="28" y="415"/>
                    </a:lnTo>
                    <a:lnTo>
                      <a:pt x="0" y="536"/>
                    </a:lnTo>
                    <a:lnTo>
                      <a:pt x="185" y="576"/>
                    </a:lnTo>
                    <a:lnTo>
                      <a:pt x="340" y="604"/>
                    </a:lnTo>
                    <a:lnTo>
                      <a:pt x="373" y="409"/>
                    </a:lnTo>
                    <a:lnTo>
                      <a:pt x="357" y="385"/>
                    </a:lnTo>
                    <a:lnTo>
                      <a:pt x="352" y="401"/>
                    </a:lnTo>
                    <a:lnTo>
                      <a:pt x="310" y="391"/>
                    </a:lnTo>
                    <a:lnTo>
                      <a:pt x="295" y="401"/>
                    </a:lnTo>
                    <a:lnTo>
                      <a:pt x="282" y="391"/>
                    </a:lnTo>
                    <a:lnTo>
                      <a:pt x="273" y="401"/>
                    </a:lnTo>
                    <a:lnTo>
                      <a:pt x="264" y="391"/>
                    </a:lnTo>
                    <a:lnTo>
                      <a:pt x="264" y="367"/>
                    </a:lnTo>
                    <a:lnTo>
                      <a:pt x="249" y="367"/>
                    </a:lnTo>
                    <a:lnTo>
                      <a:pt x="231" y="283"/>
                    </a:lnTo>
                    <a:lnTo>
                      <a:pt x="209" y="303"/>
                    </a:lnTo>
                    <a:lnTo>
                      <a:pt x="197" y="291"/>
                    </a:lnTo>
                    <a:lnTo>
                      <a:pt x="213" y="268"/>
                    </a:lnTo>
                    <a:lnTo>
                      <a:pt x="206" y="246"/>
                    </a:lnTo>
                    <a:lnTo>
                      <a:pt x="224" y="219"/>
                    </a:lnTo>
                    <a:lnTo>
                      <a:pt x="225" y="210"/>
                    </a:lnTo>
                    <a:lnTo>
                      <a:pt x="215" y="210"/>
                    </a:lnTo>
                    <a:lnTo>
                      <a:pt x="206" y="200"/>
                    </a:lnTo>
                    <a:lnTo>
                      <a:pt x="201" y="204"/>
                    </a:lnTo>
                    <a:lnTo>
                      <a:pt x="180" y="148"/>
                    </a:lnTo>
                    <a:lnTo>
                      <a:pt x="162" y="137"/>
                    </a:lnTo>
                    <a:lnTo>
                      <a:pt x="168" y="131"/>
                    </a:lnTo>
                    <a:lnTo>
                      <a:pt x="167" y="113"/>
                    </a:lnTo>
                    <a:lnTo>
                      <a:pt x="156" y="85"/>
                    </a:lnTo>
                    <a:lnTo>
                      <a:pt x="174" y="10"/>
                    </a:lnTo>
                    <a:lnTo>
                      <a:pt x="173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" name="Freeform 18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4"/>
                  <a:gd name="T142" fmla="*/ 0 h 234"/>
                  <a:gd name="T143" fmla="*/ 454 w 454"/>
                  <a:gd name="T144" fmla="*/ 234 h 23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" name="Freeform 19"/>
              <p:cNvSpPr>
                <a:spLocks/>
              </p:cNvSpPr>
              <p:nvPr/>
            </p:nvSpPr>
            <p:spPr bwMode="auto">
              <a:xfrm>
                <a:off x="3042" y="1827"/>
                <a:ext cx="433" cy="209"/>
              </a:xfrm>
              <a:custGeom>
                <a:avLst/>
                <a:gdLst>
                  <a:gd name="T0" fmla="*/ 0 w 454"/>
                  <a:gd name="T1" fmla="*/ 8 h 234"/>
                  <a:gd name="T2" fmla="*/ 5 w 454"/>
                  <a:gd name="T3" fmla="*/ 8 h 234"/>
                  <a:gd name="T4" fmla="*/ 10 w 454"/>
                  <a:gd name="T5" fmla="*/ 8 h 234"/>
                  <a:gd name="T6" fmla="*/ 10 w 454"/>
                  <a:gd name="T7" fmla="*/ 7 h 234"/>
                  <a:gd name="T8" fmla="*/ 10 w 454"/>
                  <a:gd name="T9" fmla="*/ 7 h 234"/>
                  <a:gd name="T10" fmla="*/ 10 w 454"/>
                  <a:gd name="T11" fmla="*/ 7 h 234"/>
                  <a:gd name="T12" fmla="*/ 10 w 454"/>
                  <a:gd name="T13" fmla="*/ 6 h 234"/>
                  <a:gd name="T14" fmla="*/ 13 w 454"/>
                  <a:gd name="T15" fmla="*/ 6 h 234"/>
                  <a:gd name="T16" fmla="*/ 14 w 454"/>
                  <a:gd name="T17" fmla="*/ 5 h 234"/>
                  <a:gd name="T18" fmla="*/ 20 w 454"/>
                  <a:gd name="T19" fmla="*/ 4 h 234"/>
                  <a:gd name="T20" fmla="*/ 20 w 454"/>
                  <a:gd name="T21" fmla="*/ 4 h 234"/>
                  <a:gd name="T22" fmla="*/ 21 w 454"/>
                  <a:gd name="T23" fmla="*/ 4 h 234"/>
                  <a:gd name="T24" fmla="*/ 22 w 454"/>
                  <a:gd name="T25" fmla="*/ 4 h 234"/>
                  <a:gd name="T26" fmla="*/ 28 w 454"/>
                  <a:gd name="T27" fmla="*/ 4 h 234"/>
                  <a:gd name="T28" fmla="*/ 30 w 454"/>
                  <a:gd name="T29" fmla="*/ 4 h 234"/>
                  <a:gd name="T30" fmla="*/ 37 w 454"/>
                  <a:gd name="T31" fmla="*/ 4 h 234"/>
                  <a:gd name="T32" fmla="*/ 40 w 454"/>
                  <a:gd name="T33" fmla="*/ 4 h 234"/>
                  <a:gd name="T34" fmla="*/ 42 w 454"/>
                  <a:gd name="T35" fmla="*/ 4 h 234"/>
                  <a:gd name="T36" fmla="*/ 44 w 454"/>
                  <a:gd name="T37" fmla="*/ 4 h 234"/>
                  <a:gd name="T38" fmla="*/ 50 w 454"/>
                  <a:gd name="T39" fmla="*/ 4 h 234"/>
                  <a:gd name="T40" fmla="*/ 50 w 454"/>
                  <a:gd name="T41" fmla="*/ 4 h 234"/>
                  <a:gd name="T42" fmla="*/ 56 w 454"/>
                  <a:gd name="T43" fmla="*/ 4 h 234"/>
                  <a:gd name="T44" fmla="*/ 57 w 454"/>
                  <a:gd name="T45" fmla="*/ 4 h 234"/>
                  <a:gd name="T46" fmla="*/ 60 w 454"/>
                  <a:gd name="T47" fmla="*/ 4 h 234"/>
                  <a:gd name="T48" fmla="*/ 66 w 454"/>
                  <a:gd name="T49" fmla="*/ 4 h 234"/>
                  <a:gd name="T50" fmla="*/ 63 w 454"/>
                  <a:gd name="T51" fmla="*/ 4 h 234"/>
                  <a:gd name="T52" fmla="*/ 64 w 454"/>
                  <a:gd name="T53" fmla="*/ 1 h 234"/>
                  <a:gd name="T54" fmla="*/ 69 w 454"/>
                  <a:gd name="T55" fmla="*/ 0 h 234"/>
                  <a:gd name="T56" fmla="*/ 72 w 454"/>
                  <a:gd name="T57" fmla="*/ 4 h 234"/>
                  <a:gd name="T58" fmla="*/ 72 w 454"/>
                  <a:gd name="T59" fmla="*/ 4 h 234"/>
                  <a:gd name="T60" fmla="*/ 78 w 454"/>
                  <a:gd name="T61" fmla="*/ 4 h 234"/>
                  <a:gd name="T62" fmla="*/ 81 w 454"/>
                  <a:gd name="T63" fmla="*/ 4 h 234"/>
                  <a:gd name="T64" fmla="*/ 88 w 454"/>
                  <a:gd name="T65" fmla="*/ 4 h 234"/>
                  <a:gd name="T66" fmla="*/ 92 w 454"/>
                  <a:gd name="T67" fmla="*/ 4 h 234"/>
                  <a:gd name="T68" fmla="*/ 98 w 454"/>
                  <a:gd name="T69" fmla="*/ 4 h 234"/>
                  <a:gd name="T70" fmla="*/ 101 w 454"/>
                  <a:gd name="T71" fmla="*/ 4 h 234"/>
                  <a:gd name="T72" fmla="*/ 105 w 454"/>
                  <a:gd name="T73" fmla="*/ 4 h 234"/>
                  <a:gd name="T74" fmla="*/ 111 w 454"/>
                  <a:gd name="T75" fmla="*/ 4 h 234"/>
                  <a:gd name="T76" fmla="*/ 106 w 454"/>
                  <a:gd name="T77" fmla="*/ 4 h 234"/>
                  <a:gd name="T78" fmla="*/ 101 w 454"/>
                  <a:gd name="T79" fmla="*/ 4 h 234"/>
                  <a:gd name="T80" fmla="*/ 98 w 454"/>
                  <a:gd name="T81" fmla="*/ 5 h 234"/>
                  <a:gd name="T82" fmla="*/ 98 w 454"/>
                  <a:gd name="T83" fmla="*/ 5 h 234"/>
                  <a:gd name="T84" fmla="*/ 88 w 454"/>
                  <a:gd name="T85" fmla="*/ 7 h 234"/>
                  <a:gd name="T86" fmla="*/ 27 w 454"/>
                  <a:gd name="T87" fmla="*/ 8 h 234"/>
                  <a:gd name="T88" fmla="*/ 22 w 454"/>
                  <a:gd name="T89" fmla="*/ 8 h 234"/>
                  <a:gd name="T90" fmla="*/ 22 w 454"/>
                  <a:gd name="T91" fmla="*/ 8 h 234"/>
                  <a:gd name="T92" fmla="*/ 0 w 454"/>
                  <a:gd name="T93" fmla="*/ 8 h 234"/>
                  <a:gd name="T94" fmla="*/ 0 w 454"/>
                  <a:gd name="T95" fmla="*/ 8 h 23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54"/>
                  <a:gd name="T145" fmla="*/ 0 h 234"/>
                  <a:gd name="T146" fmla="*/ 454 w 454"/>
                  <a:gd name="T147" fmla="*/ 234 h 23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54" h="234">
                    <a:moveTo>
                      <a:pt x="0" y="234"/>
                    </a:moveTo>
                    <a:lnTo>
                      <a:pt x="5" y="222"/>
                    </a:lnTo>
                    <a:lnTo>
                      <a:pt x="15" y="221"/>
                    </a:lnTo>
                    <a:lnTo>
                      <a:pt x="18" y="195"/>
                    </a:lnTo>
                    <a:lnTo>
                      <a:pt x="12" y="194"/>
                    </a:lnTo>
                    <a:lnTo>
                      <a:pt x="12" y="188"/>
                    </a:lnTo>
                    <a:lnTo>
                      <a:pt x="25" y="174"/>
                    </a:lnTo>
                    <a:lnTo>
                      <a:pt x="54" y="183"/>
                    </a:lnTo>
                    <a:lnTo>
                      <a:pt x="58" y="155"/>
                    </a:lnTo>
                    <a:lnTo>
                      <a:pt x="78" y="148"/>
                    </a:lnTo>
                    <a:lnTo>
                      <a:pt x="75" y="142"/>
                    </a:lnTo>
                    <a:lnTo>
                      <a:pt x="79" y="124"/>
                    </a:lnTo>
                    <a:lnTo>
                      <a:pt x="85" y="116"/>
                    </a:lnTo>
                    <a:lnTo>
                      <a:pt x="114" y="110"/>
                    </a:lnTo>
                    <a:lnTo>
                      <a:pt x="123" y="113"/>
                    </a:lnTo>
                    <a:lnTo>
                      <a:pt x="152" y="103"/>
                    </a:lnTo>
                    <a:lnTo>
                      <a:pt x="163" y="112"/>
                    </a:lnTo>
                    <a:lnTo>
                      <a:pt x="173" y="89"/>
                    </a:lnTo>
                    <a:lnTo>
                      <a:pt x="182" y="85"/>
                    </a:lnTo>
                    <a:lnTo>
                      <a:pt x="206" y="95"/>
                    </a:lnTo>
                    <a:lnTo>
                      <a:pt x="208" y="82"/>
                    </a:lnTo>
                    <a:lnTo>
                      <a:pt x="232" y="52"/>
                    </a:lnTo>
                    <a:lnTo>
                      <a:pt x="237" y="34"/>
                    </a:lnTo>
                    <a:lnTo>
                      <a:pt x="245" y="37"/>
                    </a:lnTo>
                    <a:lnTo>
                      <a:pt x="269" y="21"/>
                    </a:lnTo>
                    <a:lnTo>
                      <a:pt x="261" y="9"/>
                    </a:lnTo>
                    <a:lnTo>
                      <a:pt x="266" y="1"/>
                    </a:lnTo>
                    <a:lnTo>
                      <a:pt x="282" y="0"/>
                    </a:lnTo>
                    <a:lnTo>
                      <a:pt x="296" y="4"/>
                    </a:lnTo>
                    <a:lnTo>
                      <a:pt x="303" y="19"/>
                    </a:lnTo>
                    <a:lnTo>
                      <a:pt x="324" y="22"/>
                    </a:lnTo>
                    <a:lnTo>
                      <a:pt x="336" y="28"/>
                    </a:lnTo>
                    <a:lnTo>
                      <a:pt x="363" y="27"/>
                    </a:lnTo>
                    <a:lnTo>
                      <a:pt x="378" y="19"/>
                    </a:lnTo>
                    <a:lnTo>
                      <a:pt x="408" y="37"/>
                    </a:lnTo>
                    <a:lnTo>
                      <a:pt x="420" y="76"/>
                    </a:lnTo>
                    <a:lnTo>
                      <a:pt x="432" y="91"/>
                    </a:lnTo>
                    <a:lnTo>
                      <a:pt x="454" y="104"/>
                    </a:lnTo>
                    <a:lnTo>
                      <a:pt x="436" y="124"/>
                    </a:lnTo>
                    <a:lnTo>
                      <a:pt x="421" y="136"/>
                    </a:lnTo>
                    <a:lnTo>
                      <a:pt x="405" y="155"/>
                    </a:lnTo>
                    <a:lnTo>
                      <a:pt x="405" y="163"/>
                    </a:lnTo>
                    <a:lnTo>
                      <a:pt x="360" y="192"/>
                    </a:lnTo>
                    <a:lnTo>
                      <a:pt x="109" y="215"/>
                    </a:lnTo>
                    <a:lnTo>
                      <a:pt x="84" y="215"/>
                    </a:lnTo>
                    <a:lnTo>
                      <a:pt x="85" y="228"/>
                    </a:lnTo>
                    <a:lnTo>
                      <a:pt x="0" y="23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0" name="Freeform 20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17"/>
                  <a:gd name="T118" fmla="*/ 0 h 364"/>
                  <a:gd name="T119" fmla="*/ 417 w 417"/>
                  <a:gd name="T120" fmla="*/ 364 h 3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1" name="Freeform 21"/>
              <p:cNvSpPr>
                <a:spLocks/>
              </p:cNvSpPr>
              <p:nvPr/>
            </p:nvSpPr>
            <p:spPr bwMode="auto">
              <a:xfrm>
                <a:off x="2662" y="1750"/>
                <a:ext cx="397" cy="324"/>
              </a:xfrm>
              <a:custGeom>
                <a:avLst/>
                <a:gdLst>
                  <a:gd name="T0" fmla="*/ 0 w 417"/>
                  <a:gd name="T1" fmla="*/ 4 h 364"/>
                  <a:gd name="T2" fmla="*/ 10 w 417"/>
                  <a:gd name="T3" fmla="*/ 4 h 364"/>
                  <a:gd name="T4" fmla="*/ 10 w 417"/>
                  <a:gd name="T5" fmla="*/ 4 h 364"/>
                  <a:gd name="T6" fmla="*/ 10 w 417"/>
                  <a:gd name="T7" fmla="*/ 4 h 364"/>
                  <a:gd name="T8" fmla="*/ 11 w 417"/>
                  <a:gd name="T9" fmla="*/ 4 h 364"/>
                  <a:gd name="T10" fmla="*/ 12 w 417"/>
                  <a:gd name="T11" fmla="*/ 4 h 364"/>
                  <a:gd name="T12" fmla="*/ 10 w 417"/>
                  <a:gd name="T13" fmla="*/ 4 h 364"/>
                  <a:gd name="T14" fmla="*/ 10 w 417"/>
                  <a:gd name="T15" fmla="*/ 4 h 364"/>
                  <a:gd name="T16" fmla="*/ 13 w 417"/>
                  <a:gd name="T17" fmla="*/ 4 h 364"/>
                  <a:gd name="T18" fmla="*/ 18 w 417"/>
                  <a:gd name="T19" fmla="*/ 4 h 364"/>
                  <a:gd name="T20" fmla="*/ 17 w 417"/>
                  <a:gd name="T21" fmla="*/ 9 h 364"/>
                  <a:gd name="T22" fmla="*/ 18 w 417"/>
                  <a:gd name="T23" fmla="*/ 10 h 364"/>
                  <a:gd name="T24" fmla="*/ 79 w 417"/>
                  <a:gd name="T25" fmla="*/ 10 h 364"/>
                  <a:gd name="T26" fmla="*/ 81 w 417"/>
                  <a:gd name="T27" fmla="*/ 11 h 364"/>
                  <a:gd name="T28" fmla="*/ 78 w 417"/>
                  <a:gd name="T29" fmla="*/ 11 h 364"/>
                  <a:gd name="T30" fmla="*/ 87 w 417"/>
                  <a:gd name="T31" fmla="*/ 11 h 364"/>
                  <a:gd name="T32" fmla="*/ 89 w 417"/>
                  <a:gd name="T33" fmla="*/ 11 h 364"/>
                  <a:gd name="T34" fmla="*/ 89 w 417"/>
                  <a:gd name="T35" fmla="*/ 10 h 364"/>
                  <a:gd name="T36" fmla="*/ 91 w 417"/>
                  <a:gd name="T37" fmla="*/ 10 h 364"/>
                  <a:gd name="T38" fmla="*/ 93 w 417"/>
                  <a:gd name="T39" fmla="*/ 10 h 364"/>
                  <a:gd name="T40" fmla="*/ 95 w 417"/>
                  <a:gd name="T41" fmla="*/ 10 h 364"/>
                  <a:gd name="T42" fmla="*/ 95 w 417"/>
                  <a:gd name="T43" fmla="*/ 9 h 364"/>
                  <a:gd name="T44" fmla="*/ 94 w 417"/>
                  <a:gd name="T45" fmla="*/ 9 h 364"/>
                  <a:gd name="T46" fmla="*/ 91 w 417"/>
                  <a:gd name="T47" fmla="*/ 9 h 364"/>
                  <a:gd name="T48" fmla="*/ 89 w 417"/>
                  <a:gd name="T49" fmla="*/ 8 h 364"/>
                  <a:gd name="T50" fmla="*/ 89 w 417"/>
                  <a:gd name="T51" fmla="*/ 7 h 364"/>
                  <a:gd name="T52" fmla="*/ 86 w 417"/>
                  <a:gd name="T53" fmla="*/ 7 h 364"/>
                  <a:gd name="T54" fmla="*/ 83 w 417"/>
                  <a:gd name="T55" fmla="*/ 6 h 364"/>
                  <a:gd name="T56" fmla="*/ 78 w 417"/>
                  <a:gd name="T57" fmla="*/ 6 h 364"/>
                  <a:gd name="T58" fmla="*/ 77 w 417"/>
                  <a:gd name="T59" fmla="*/ 5 h 364"/>
                  <a:gd name="T60" fmla="*/ 79 w 417"/>
                  <a:gd name="T61" fmla="*/ 4 h 364"/>
                  <a:gd name="T62" fmla="*/ 77 w 417"/>
                  <a:gd name="T63" fmla="*/ 4 h 364"/>
                  <a:gd name="T64" fmla="*/ 70 w 417"/>
                  <a:gd name="T65" fmla="*/ 4 h 364"/>
                  <a:gd name="T66" fmla="*/ 69 w 417"/>
                  <a:gd name="T67" fmla="*/ 4 h 364"/>
                  <a:gd name="T68" fmla="*/ 60 w 417"/>
                  <a:gd name="T69" fmla="*/ 4 h 364"/>
                  <a:gd name="T70" fmla="*/ 59 w 417"/>
                  <a:gd name="T71" fmla="*/ 4 h 364"/>
                  <a:gd name="T72" fmla="*/ 60 w 417"/>
                  <a:gd name="T73" fmla="*/ 4 h 364"/>
                  <a:gd name="T74" fmla="*/ 55 w 417"/>
                  <a:gd name="T75" fmla="*/ 0 h 364"/>
                  <a:gd name="T76" fmla="*/ 0 w 417"/>
                  <a:gd name="T77" fmla="*/ 4 h 364"/>
                  <a:gd name="T78" fmla="*/ 0 w 417"/>
                  <a:gd name="T79" fmla="*/ 4 h 36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17"/>
                  <a:gd name="T121" fmla="*/ 0 h 364"/>
                  <a:gd name="T122" fmla="*/ 417 w 417"/>
                  <a:gd name="T123" fmla="*/ 364 h 36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17" h="364">
                    <a:moveTo>
                      <a:pt x="0" y="6"/>
                    </a:moveTo>
                    <a:lnTo>
                      <a:pt x="26" y="53"/>
                    </a:lnTo>
                    <a:lnTo>
                      <a:pt x="39" y="64"/>
                    </a:lnTo>
                    <a:lnTo>
                      <a:pt x="47" y="61"/>
                    </a:lnTo>
                    <a:lnTo>
                      <a:pt x="53" y="67"/>
                    </a:lnTo>
                    <a:lnTo>
                      <a:pt x="54" y="73"/>
                    </a:lnTo>
                    <a:lnTo>
                      <a:pt x="48" y="75"/>
                    </a:lnTo>
                    <a:lnTo>
                      <a:pt x="39" y="91"/>
                    </a:lnTo>
                    <a:lnTo>
                      <a:pt x="59" y="117"/>
                    </a:lnTo>
                    <a:lnTo>
                      <a:pt x="72" y="121"/>
                    </a:lnTo>
                    <a:lnTo>
                      <a:pt x="71" y="291"/>
                    </a:lnTo>
                    <a:lnTo>
                      <a:pt x="72" y="332"/>
                    </a:lnTo>
                    <a:lnTo>
                      <a:pt x="347" y="324"/>
                    </a:lnTo>
                    <a:lnTo>
                      <a:pt x="353" y="348"/>
                    </a:lnTo>
                    <a:lnTo>
                      <a:pt x="341" y="364"/>
                    </a:lnTo>
                    <a:lnTo>
                      <a:pt x="381" y="361"/>
                    </a:lnTo>
                    <a:lnTo>
                      <a:pt x="389" y="348"/>
                    </a:lnTo>
                    <a:lnTo>
                      <a:pt x="390" y="332"/>
                    </a:lnTo>
                    <a:lnTo>
                      <a:pt x="399" y="321"/>
                    </a:lnTo>
                    <a:lnTo>
                      <a:pt x="404" y="309"/>
                    </a:lnTo>
                    <a:lnTo>
                      <a:pt x="414" y="308"/>
                    </a:lnTo>
                    <a:lnTo>
                      <a:pt x="417" y="282"/>
                    </a:lnTo>
                    <a:lnTo>
                      <a:pt x="411" y="281"/>
                    </a:lnTo>
                    <a:lnTo>
                      <a:pt x="402" y="279"/>
                    </a:lnTo>
                    <a:lnTo>
                      <a:pt x="392" y="261"/>
                    </a:lnTo>
                    <a:lnTo>
                      <a:pt x="387" y="235"/>
                    </a:lnTo>
                    <a:lnTo>
                      <a:pt x="377" y="218"/>
                    </a:lnTo>
                    <a:lnTo>
                      <a:pt x="362" y="211"/>
                    </a:lnTo>
                    <a:lnTo>
                      <a:pt x="341" y="196"/>
                    </a:lnTo>
                    <a:lnTo>
                      <a:pt x="333" y="173"/>
                    </a:lnTo>
                    <a:lnTo>
                      <a:pt x="344" y="139"/>
                    </a:lnTo>
                    <a:lnTo>
                      <a:pt x="333" y="132"/>
                    </a:lnTo>
                    <a:lnTo>
                      <a:pt x="311" y="132"/>
                    </a:lnTo>
                    <a:lnTo>
                      <a:pt x="305" y="111"/>
                    </a:lnTo>
                    <a:lnTo>
                      <a:pt x="265" y="69"/>
                    </a:lnTo>
                    <a:lnTo>
                      <a:pt x="256" y="33"/>
                    </a:lnTo>
                    <a:lnTo>
                      <a:pt x="262" y="20"/>
                    </a:lnTo>
                    <a:lnTo>
                      <a:pt x="242" y="0"/>
                    </a:lnTo>
                    <a:lnTo>
                      <a:pt x="0" y="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2" name="Freeform 22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5"/>
                  <a:gd name="T64" fmla="*/ 0 h 284"/>
                  <a:gd name="T65" fmla="*/ 315 w 315"/>
                  <a:gd name="T66" fmla="*/ 284 h 28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3" name="Freeform 23"/>
              <p:cNvSpPr>
                <a:spLocks/>
              </p:cNvSpPr>
              <p:nvPr/>
            </p:nvSpPr>
            <p:spPr bwMode="auto">
              <a:xfrm>
                <a:off x="2730" y="2039"/>
                <a:ext cx="301" cy="254"/>
              </a:xfrm>
              <a:custGeom>
                <a:avLst/>
                <a:gdLst>
                  <a:gd name="T0" fmla="*/ 0 w 315"/>
                  <a:gd name="T1" fmla="*/ 4 h 284"/>
                  <a:gd name="T2" fmla="*/ 11 w 315"/>
                  <a:gd name="T3" fmla="*/ 4 h 284"/>
                  <a:gd name="T4" fmla="*/ 11 w 315"/>
                  <a:gd name="T5" fmla="*/ 9 h 284"/>
                  <a:gd name="T6" fmla="*/ 11 w 315"/>
                  <a:gd name="T7" fmla="*/ 9 h 284"/>
                  <a:gd name="T8" fmla="*/ 11 w 315"/>
                  <a:gd name="T9" fmla="*/ 9 h 284"/>
                  <a:gd name="T10" fmla="*/ 11 w 315"/>
                  <a:gd name="T11" fmla="*/ 10 h 284"/>
                  <a:gd name="T12" fmla="*/ 58 w 315"/>
                  <a:gd name="T13" fmla="*/ 10 h 284"/>
                  <a:gd name="T14" fmla="*/ 57 w 315"/>
                  <a:gd name="T15" fmla="*/ 9 h 284"/>
                  <a:gd name="T16" fmla="*/ 62 w 315"/>
                  <a:gd name="T17" fmla="*/ 7 h 284"/>
                  <a:gd name="T18" fmla="*/ 68 w 315"/>
                  <a:gd name="T19" fmla="*/ 5 h 284"/>
                  <a:gd name="T20" fmla="*/ 67 w 315"/>
                  <a:gd name="T21" fmla="*/ 5 h 284"/>
                  <a:gd name="T22" fmla="*/ 72 w 315"/>
                  <a:gd name="T23" fmla="*/ 4 h 284"/>
                  <a:gd name="T24" fmla="*/ 74 w 315"/>
                  <a:gd name="T25" fmla="*/ 4 h 284"/>
                  <a:gd name="T26" fmla="*/ 72 w 315"/>
                  <a:gd name="T27" fmla="*/ 4 h 284"/>
                  <a:gd name="T28" fmla="*/ 77 w 315"/>
                  <a:gd name="T29" fmla="*/ 4 h 284"/>
                  <a:gd name="T30" fmla="*/ 81 w 315"/>
                  <a:gd name="T31" fmla="*/ 4 h 284"/>
                  <a:gd name="T32" fmla="*/ 78 w 315"/>
                  <a:gd name="T33" fmla="*/ 4 h 284"/>
                  <a:gd name="T34" fmla="*/ 69 w 315"/>
                  <a:gd name="T35" fmla="*/ 4 h 284"/>
                  <a:gd name="T36" fmla="*/ 72 w 315"/>
                  <a:gd name="T37" fmla="*/ 4 h 284"/>
                  <a:gd name="T38" fmla="*/ 71 w 315"/>
                  <a:gd name="T39" fmla="*/ 0 h 284"/>
                  <a:gd name="T40" fmla="*/ 0 w 315"/>
                  <a:gd name="T41" fmla="*/ 4 h 284"/>
                  <a:gd name="T42" fmla="*/ 0 w 315"/>
                  <a:gd name="T43" fmla="*/ 4 h 28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15"/>
                  <a:gd name="T67" fmla="*/ 0 h 284"/>
                  <a:gd name="T68" fmla="*/ 315 w 315"/>
                  <a:gd name="T69" fmla="*/ 284 h 28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15" h="284">
                    <a:moveTo>
                      <a:pt x="0" y="8"/>
                    </a:moveTo>
                    <a:lnTo>
                      <a:pt x="12" y="96"/>
                    </a:lnTo>
                    <a:lnTo>
                      <a:pt x="11" y="234"/>
                    </a:lnTo>
                    <a:lnTo>
                      <a:pt x="17" y="242"/>
                    </a:lnTo>
                    <a:lnTo>
                      <a:pt x="39" y="240"/>
                    </a:lnTo>
                    <a:lnTo>
                      <a:pt x="39" y="284"/>
                    </a:lnTo>
                    <a:lnTo>
                      <a:pt x="227" y="281"/>
                    </a:lnTo>
                    <a:lnTo>
                      <a:pt x="224" y="239"/>
                    </a:lnTo>
                    <a:lnTo>
                      <a:pt x="239" y="191"/>
                    </a:lnTo>
                    <a:lnTo>
                      <a:pt x="263" y="157"/>
                    </a:lnTo>
                    <a:lnTo>
                      <a:pt x="261" y="148"/>
                    </a:lnTo>
                    <a:lnTo>
                      <a:pt x="281" y="120"/>
                    </a:lnTo>
                    <a:lnTo>
                      <a:pt x="290" y="87"/>
                    </a:lnTo>
                    <a:lnTo>
                      <a:pt x="284" y="84"/>
                    </a:lnTo>
                    <a:lnTo>
                      <a:pt x="300" y="72"/>
                    </a:lnTo>
                    <a:lnTo>
                      <a:pt x="315" y="43"/>
                    </a:lnTo>
                    <a:lnTo>
                      <a:pt x="309" y="37"/>
                    </a:lnTo>
                    <a:lnTo>
                      <a:pt x="269" y="40"/>
                    </a:lnTo>
                    <a:lnTo>
                      <a:pt x="281" y="24"/>
                    </a:lnTo>
                    <a:lnTo>
                      <a:pt x="275" y="0"/>
                    </a:lnTo>
                    <a:lnTo>
                      <a:pt x="0" y="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4" name="Freeform 24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45"/>
                  <a:gd name="T118" fmla="*/ 0 h 443"/>
                  <a:gd name="T119" fmla="*/ 245 w 245"/>
                  <a:gd name="T120" fmla="*/ 443 h 44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5" name="Freeform 25"/>
              <p:cNvSpPr>
                <a:spLocks/>
              </p:cNvSpPr>
              <p:nvPr/>
            </p:nvSpPr>
            <p:spPr bwMode="auto">
              <a:xfrm>
                <a:off x="2906" y="1605"/>
                <a:ext cx="234" cy="396"/>
              </a:xfrm>
              <a:custGeom>
                <a:avLst/>
                <a:gdLst>
                  <a:gd name="T0" fmla="*/ 0 w 245"/>
                  <a:gd name="T1" fmla="*/ 7 h 443"/>
                  <a:gd name="T2" fmla="*/ 6 w 245"/>
                  <a:gd name="T3" fmla="*/ 6 h 443"/>
                  <a:gd name="T4" fmla="*/ 11 w 245"/>
                  <a:gd name="T5" fmla="*/ 5 h 443"/>
                  <a:gd name="T6" fmla="*/ 11 w 245"/>
                  <a:gd name="T7" fmla="*/ 4 h 443"/>
                  <a:gd name="T8" fmla="*/ 11 w 245"/>
                  <a:gd name="T9" fmla="*/ 4 h 443"/>
                  <a:gd name="T10" fmla="*/ 17 w 245"/>
                  <a:gd name="T11" fmla="*/ 4 h 443"/>
                  <a:gd name="T12" fmla="*/ 20 w 245"/>
                  <a:gd name="T13" fmla="*/ 4 h 443"/>
                  <a:gd name="T14" fmla="*/ 20 w 245"/>
                  <a:gd name="T15" fmla="*/ 4 h 443"/>
                  <a:gd name="T16" fmla="*/ 11 w 245"/>
                  <a:gd name="T17" fmla="*/ 4 h 443"/>
                  <a:gd name="T18" fmla="*/ 52 w 245"/>
                  <a:gd name="T19" fmla="*/ 0 h 443"/>
                  <a:gd name="T20" fmla="*/ 53 w 245"/>
                  <a:gd name="T21" fmla="*/ 4 h 443"/>
                  <a:gd name="T22" fmla="*/ 58 w 245"/>
                  <a:gd name="T23" fmla="*/ 4 h 443"/>
                  <a:gd name="T24" fmla="*/ 61 w 245"/>
                  <a:gd name="T25" fmla="*/ 8 h 443"/>
                  <a:gd name="T26" fmla="*/ 60 w 245"/>
                  <a:gd name="T27" fmla="*/ 10 h 443"/>
                  <a:gd name="T28" fmla="*/ 62 w 245"/>
                  <a:gd name="T29" fmla="*/ 10 h 443"/>
                  <a:gd name="T30" fmla="*/ 59 w 245"/>
                  <a:gd name="T31" fmla="*/ 11 h 443"/>
                  <a:gd name="T32" fmla="*/ 55 w 245"/>
                  <a:gd name="T33" fmla="*/ 12 h 443"/>
                  <a:gd name="T34" fmla="*/ 55 w 245"/>
                  <a:gd name="T35" fmla="*/ 13 h 443"/>
                  <a:gd name="T36" fmla="*/ 55 w 245"/>
                  <a:gd name="T37" fmla="*/ 13 h 443"/>
                  <a:gd name="T38" fmla="*/ 55 w 245"/>
                  <a:gd name="T39" fmla="*/ 13 h 443"/>
                  <a:gd name="T40" fmla="*/ 55 w 245"/>
                  <a:gd name="T41" fmla="*/ 13 h 443"/>
                  <a:gd name="T42" fmla="*/ 51 w 245"/>
                  <a:gd name="T43" fmla="*/ 13 h 443"/>
                  <a:gd name="T44" fmla="*/ 50 w 245"/>
                  <a:gd name="T45" fmla="*/ 15 h 443"/>
                  <a:gd name="T46" fmla="*/ 43 w 245"/>
                  <a:gd name="T47" fmla="*/ 15 h 443"/>
                  <a:gd name="T48" fmla="*/ 39 w 245"/>
                  <a:gd name="T49" fmla="*/ 15 h 443"/>
                  <a:gd name="T50" fmla="*/ 39 w 245"/>
                  <a:gd name="T51" fmla="*/ 15 h 443"/>
                  <a:gd name="T52" fmla="*/ 37 w 245"/>
                  <a:gd name="T53" fmla="*/ 15 h 443"/>
                  <a:gd name="T54" fmla="*/ 33 w 245"/>
                  <a:gd name="T55" fmla="*/ 15 h 443"/>
                  <a:gd name="T56" fmla="*/ 32 w 245"/>
                  <a:gd name="T57" fmla="*/ 13 h 443"/>
                  <a:gd name="T58" fmla="*/ 31 w 245"/>
                  <a:gd name="T59" fmla="*/ 13 h 443"/>
                  <a:gd name="T60" fmla="*/ 28 w 245"/>
                  <a:gd name="T61" fmla="*/ 13 h 443"/>
                  <a:gd name="T62" fmla="*/ 23 w 245"/>
                  <a:gd name="T63" fmla="*/ 12 h 443"/>
                  <a:gd name="T64" fmla="*/ 21 w 245"/>
                  <a:gd name="T65" fmla="*/ 12 h 443"/>
                  <a:gd name="T66" fmla="*/ 24 w 245"/>
                  <a:gd name="T67" fmla="*/ 11 h 443"/>
                  <a:gd name="T68" fmla="*/ 21 w 245"/>
                  <a:gd name="T69" fmla="*/ 11 h 443"/>
                  <a:gd name="T70" fmla="*/ 14 w 245"/>
                  <a:gd name="T71" fmla="*/ 11 h 443"/>
                  <a:gd name="T72" fmla="*/ 11 w 245"/>
                  <a:gd name="T73" fmla="*/ 10 h 443"/>
                  <a:gd name="T74" fmla="*/ 9 w 245"/>
                  <a:gd name="T75" fmla="*/ 8 h 443"/>
                  <a:gd name="T76" fmla="*/ 0 w 245"/>
                  <a:gd name="T77" fmla="*/ 7 h 443"/>
                  <a:gd name="T78" fmla="*/ 0 w 245"/>
                  <a:gd name="T79" fmla="*/ 7 h 4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5"/>
                  <a:gd name="T121" fmla="*/ 0 h 443"/>
                  <a:gd name="T122" fmla="*/ 245 w 245"/>
                  <a:gd name="T123" fmla="*/ 443 h 44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5" h="443">
                    <a:moveTo>
                      <a:pt x="0" y="195"/>
                    </a:moveTo>
                    <a:lnTo>
                      <a:pt x="6" y="182"/>
                    </a:lnTo>
                    <a:lnTo>
                      <a:pt x="21" y="155"/>
                    </a:lnTo>
                    <a:lnTo>
                      <a:pt x="30" y="125"/>
                    </a:lnTo>
                    <a:lnTo>
                      <a:pt x="22" y="104"/>
                    </a:lnTo>
                    <a:lnTo>
                      <a:pt x="64" y="71"/>
                    </a:lnTo>
                    <a:lnTo>
                      <a:pt x="73" y="55"/>
                    </a:lnTo>
                    <a:lnTo>
                      <a:pt x="73" y="46"/>
                    </a:lnTo>
                    <a:lnTo>
                      <a:pt x="40" y="10"/>
                    </a:lnTo>
                    <a:lnTo>
                      <a:pt x="206" y="0"/>
                    </a:lnTo>
                    <a:lnTo>
                      <a:pt x="210" y="26"/>
                    </a:lnTo>
                    <a:lnTo>
                      <a:pt x="227" y="59"/>
                    </a:lnTo>
                    <a:lnTo>
                      <a:pt x="240" y="228"/>
                    </a:lnTo>
                    <a:lnTo>
                      <a:pt x="237" y="262"/>
                    </a:lnTo>
                    <a:lnTo>
                      <a:pt x="245" y="283"/>
                    </a:lnTo>
                    <a:lnTo>
                      <a:pt x="234" y="322"/>
                    </a:lnTo>
                    <a:lnTo>
                      <a:pt x="222" y="338"/>
                    </a:lnTo>
                    <a:lnTo>
                      <a:pt x="218" y="367"/>
                    </a:lnTo>
                    <a:lnTo>
                      <a:pt x="222" y="373"/>
                    </a:lnTo>
                    <a:lnTo>
                      <a:pt x="218" y="391"/>
                    </a:lnTo>
                    <a:lnTo>
                      <a:pt x="221" y="397"/>
                    </a:lnTo>
                    <a:lnTo>
                      <a:pt x="201" y="404"/>
                    </a:lnTo>
                    <a:lnTo>
                      <a:pt x="197" y="432"/>
                    </a:lnTo>
                    <a:lnTo>
                      <a:pt x="168" y="423"/>
                    </a:lnTo>
                    <a:lnTo>
                      <a:pt x="155" y="437"/>
                    </a:lnTo>
                    <a:lnTo>
                      <a:pt x="155" y="443"/>
                    </a:lnTo>
                    <a:lnTo>
                      <a:pt x="146" y="441"/>
                    </a:lnTo>
                    <a:lnTo>
                      <a:pt x="136" y="423"/>
                    </a:lnTo>
                    <a:lnTo>
                      <a:pt x="131" y="397"/>
                    </a:lnTo>
                    <a:lnTo>
                      <a:pt x="121" y="380"/>
                    </a:lnTo>
                    <a:lnTo>
                      <a:pt x="106" y="373"/>
                    </a:lnTo>
                    <a:lnTo>
                      <a:pt x="85" y="358"/>
                    </a:lnTo>
                    <a:lnTo>
                      <a:pt x="77" y="335"/>
                    </a:lnTo>
                    <a:lnTo>
                      <a:pt x="88" y="301"/>
                    </a:lnTo>
                    <a:lnTo>
                      <a:pt x="77" y="294"/>
                    </a:lnTo>
                    <a:lnTo>
                      <a:pt x="55" y="294"/>
                    </a:lnTo>
                    <a:lnTo>
                      <a:pt x="49" y="273"/>
                    </a:lnTo>
                    <a:lnTo>
                      <a:pt x="9" y="231"/>
                    </a:lnTo>
                    <a:lnTo>
                      <a:pt x="0" y="19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" name="Freeform 26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" name="Freeform 27"/>
              <p:cNvSpPr>
                <a:spLocks/>
              </p:cNvSpPr>
              <p:nvPr/>
            </p:nvSpPr>
            <p:spPr bwMode="auto">
              <a:xfrm>
                <a:off x="2941" y="1256"/>
                <a:ext cx="341" cy="165"/>
              </a:xfrm>
              <a:custGeom>
                <a:avLst/>
                <a:gdLst>
                  <a:gd name="T0" fmla="*/ 10 w 358"/>
                  <a:gd name="T1" fmla="*/ 4 h 185"/>
                  <a:gd name="T2" fmla="*/ 29 w 358"/>
                  <a:gd name="T3" fmla="*/ 4 h 185"/>
                  <a:gd name="T4" fmla="*/ 34 w 358"/>
                  <a:gd name="T5" fmla="*/ 4 h 185"/>
                  <a:gd name="T6" fmla="*/ 42 w 358"/>
                  <a:gd name="T7" fmla="*/ 4 h 185"/>
                  <a:gd name="T8" fmla="*/ 44 w 358"/>
                  <a:gd name="T9" fmla="*/ 4 h 185"/>
                  <a:gd name="T10" fmla="*/ 46 w 358"/>
                  <a:gd name="T11" fmla="*/ 4 h 185"/>
                  <a:gd name="T12" fmla="*/ 45 w 358"/>
                  <a:gd name="T13" fmla="*/ 4 h 185"/>
                  <a:gd name="T14" fmla="*/ 47 w 358"/>
                  <a:gd name="T15" fmla="*/ 4 h 185"/>
                  <a:gd name="T16" fmla="*/ 49 w 358"/>
                  <a:gd name="T17" fmla="*/ 4 h 185"/>
                  <a:gd name="T18" fmla="*/ 50 w 358"/>
                  <a:gd name="T19" fmla="*/ 4 h 185"/>
                  <a:gd name="T20" fmla="*/ 50 w 358"/>
                  <a:gd name="T21" fmla="*/ 4 h 185"/>
                  <a:gd name="T22" fmla="*/ 52 w 358"/>
                  <a:gd name="T23" fmla="*/ 4 h 185"/>
                  <a:gd name="T24" fmla="*/ 60 w 358"/>
                  <a:gd name="T25" fmla="*/ 4 h 185"/>
                  <a:gd name="T26" fmla="*/ 64 w 358"/>
                  <a:gd name="T27" fmla="*/ 4 h 185"/>
                  <a:gd name="T28" fmla="*/ 72 w 358"/>
                  <a:gd name="T29" fmla="*/ 4 h 185"/>
                  <a:gd name="T30" fmla="*/ 76 w 358"/>
                  <a:gd name="T31" fmla="*/ 4 h 185"/>
                  <a:gd name="T32" fmla="*/ 84 w 358"/>
                  <a:gd name="T33" fmla="*/ 4 h 185"/>
                  <a:gd name="T34" fmla="*/ 78 w 358"/>
                  <a:gd name="T35" fmla="*/ 4 h 185"/>
                  <a:gd name="T36" fmla="*/ 72 w 358"/>
                  <a:gd name="T37" fmla="*/ 4 h 185"/>
                  <a:gd name="T38" fmla="*/ 69 w 358"/>
                  <a:gd name="T39" fmla="*/ 4 h 185"/>
                  <a:gd name="T40" fmla="*/ 68 w 358"/>
                  <a:gd name="T41" fmla="*/ 4 h 185"/>
                  <a:gd name="T42" fmla="*/ 65 w 358"/>
                  <a:gd name="T43" fmla="*/ 4 h 185"/>
                  <a:gd name="T44" fmla="*/ 53 w 358"/>
                  <a:gd name="T45" fmla="*/ 4 h 185"/>
                  <a:gd name="T46" fmla="*/ 47 w 358"/>
                  <a:gd name="T47" fmla="*/ 4 h 185"/>
                  <a:gd name="T48" fmla="*/ 44 w 358"/>
                  <a:gd name="T49" fmla="*/ 4 h 185"/>
                  <a:gd name="T50" fmla="*/ 39 w 358"/>
                  <a:gd name="T51" fmla="*/ 4 h 185"/>
                  <a:gd name="T52" fmla="*/ 29 w 358"/>
                  <a:gd name="T53" fmla="*/ 4 h 185"/>
                  <a:gd name="T54" fmla="*/ 27 w 358"/>
                  <a:gd name="T55" fmla="*/ 4 h 185"/>
                  <a:gd name="T56" fmla="*/ 26 w 358"/>
                  <a:gd name="T57" fmla="*/ 4 h 185"/>
                  <a:gd name="T58" fmla="*/ 25 w 358"/>
                  <a:gd name="T59" fmla="*/ 4 h 185"/>
                  <a:gd name="T60" fmla="*/ 30 w 358"/>
                  <a:gd name="T61" fmla="*/ 4 h 185"/>
                  <a:gd name="T62" fmla="*/ 32 w 358"/>
                  <a:gd name="T63" fmla="*/ 0 h 185"/>
                  <a:gd name="T64" fmla="*/ 25 w 358"/>
                  <a:gd name="T65" fmla="*/ 4 h 185"/>
                  <a:gd name="T66" fmla="*/ 21 w 358"/>
                  <a:gd name="T67" fmla="*/ 4 h 185"/>
                  <a:gd name="T68" fmla="*/ 17 w 358"/>
                  <a:gd name="T69" fmla="*/ 4 h 185"/>
                  <a:gd name="T70" fmla="*/ 12 w 358"/>
                  <a:gd name="T71" fmla="*/ 4 h 185"/>
                  <a:gd name="T72" fmla="*/ 10 w 358"/>
                  <a:gd name="T73" fmla="*/ 4 h 185"/>
                  <a:gd name="T74" fmla="*/ 0 w 358"/>
                  <a:gd name="T75" fmla="*/ 4 h 18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8"/>
                  <a:gd name="T115" fmla="*/ 0 h 185"/>
                  <a:gd name="T116" fmla="*/ 358 w 358"/>
                  <a:gd name="T117" fmla="*/ 185 h 18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8" h="185">
                    <a:moveTo>
                      <a:pt x="0" y="81"/>
                    </a:moveTo>
                    <a:lnTo>
                      <a:pt x="28" y="99"/>
                    </a:lnTo>
                    <a:lnTo>
                      <a:pt x="97" y="117"/>
                    </a:lnTo>
                    <a:lnTo>
                      <a:pt x="128" y="121"/>
                    </a:lnTo>
                    <a:lnTo>
                      <a:pt x="133" y="131"/>
                    </a:lnTo>
                    <a:lnTo>
                      <a:pt x="145" y="136"/>
                    </a:lnTo>
                    <a:lnTo>
                      <a:pt x="164" y="185"/>
                    </a:lnTo>
                    <a:lnTo>
                      <a:pt x="179" y="146"/>
                    </a:lnTo>
                    <a:lnTo>
                      <a:pt x="182" y="137"/>
                    </a:lnTo>
                    <a:lnTo>
                      <a:pt x="187" y="133"/>
                    </a:lnTo>
                    <a:lnTo>
                      <a:pt x="187" y="125"/>
                    </a:lnTo>
                    <a:lnTo>
                      <a:pt x="194" y="117"/>
                    </a:lnTo>
                    <a:lnTo>
                      <a:pt x="194" y="118"/>
                    </a:lnTo>
                    <a:lnTo>
                      <a:pt x="193" y="122"/>
                    </a:lnTo>
                    <a:lnTo>
                      <a:pt x="194" y="133"/>
                    </a:lnTo>
                    <a:lnTo>
                      <a:pt x="200" y="130"/>
                    </a:lnTo>
                    <a:lnTo>
                      <a:pt x="203" y="119"/>
                    </a:lnTo>
                    <a:lnTo>
                      <a:pt x="211" y="119"/>
                    </a:lnTo>
                    <a:lnTo>
                      <a:pt x="215" y="115"/>
                    </a:lnTo>
                    <a:lnTo>
                      <a:pt x="217" y="119"/>
                    </a:lnTo>
                    <a:lnTo>
                      <a:pt x="208" y="136"/>
                    </a:lnTo>
                    <a:lnTo>
                      <a:pt x="215" y="137"/>
                    </a:lnTo>
                    <a:lnTo>
                      <a:pt x="220" y="128"/>
                    </a:lnTo>
                    <a:lnTo>
                      <a:pt x="227" y="122"/>
                    </a:lnTo>
                    <a:lnTo>
                      <a:pt x="231" y="111"/>
                    </a:lnTo>
                    <a:lnTo>
                      <a:pt x="254" y="106"/>
                    </a:lnTo>
                    <a:lnTo>
                      <a:pt x="263" y="106"/>
                    </a:lnTo>
                    <a:lnTo>
                      <a:pt x="278" y="96"/>
                    </a:lnTo>
                    <a:lnTo>
                      <a:pt x="300" y="97"/>
                    </a:lnTo>
                    <a:lnTo>
                      <a:pt x="315" y="109"/>
                    </a:lnTo>
                    <a:lnTo>
                      <a:pt x="317" y="96"/>
                    </a:lnTo>
                    <a:lnTo>
                      <a:pt x="324" y="96"/>
                    </a:lnTo>
                    <a:lnTo>
                      <a:pt x="343" y="96"/>
                    </a:lnTo>
                    <a:lnTo>
                      <a:pt x="358" y="93"/>
                    </a:lnTo>
                    <a:lnTo>
                      <a:pt x="339" y="81"/>
                    </a:lnTo>
                    <a:lnTo>
                      <a:pt x="335" y="61"/>
                    </a:lnTo>
                    <a:lnTo>
                      <a:pt x="320" y="63"/>
                    </a:lnTo>
                    <a:lnTo>
                      <a:pt x="314" y="61"/>
                    </a:lnTo>
                    <a:lnTo>
                      <a:pt x="308" y="63"/>
                    </a:lnTo>
                    <a:lnTo>
                      <a:pt x="299" y="61"/>
                    </a:lnTo>
                    <a:lnTo>
                      <a:pt x="294" y="61"/>
                    </a:lnTo>
                    <a:lnTo>
                      <a:pt x="293" y="49"/>
                    </a:lnTo>
                    <a:lnTo>
                      <a:pt x="296" y="39"/>
                    </a:lnTo>
                    <a:lnTo>
                      <a:pt x="279" y="42"/>
                    </a:lnTo>
                    <a:lnTo>
                      <a:pt x="266" y="49"/>
                    </a:lnTo>
                    <a:lnTo>
                      <a:pt x="230" y="54"/>
                    </a:lnTo>
                    <a:lnTo>
                      <a:pt x="206" y="78"/>
                    </a:lnTo>
                    <a:lnTo>
                      <a:pt x="202" y="72"/>
                    </a:lnTo>
                    <a:lnTo>
                      <a:pt x="194" y="75"/>
                    </a:lnTo>
                    <a:lnTo>
                      <a:pt x="185" y="69"/>
                    </a:lnTo>
                    <a:lnTo>
                      <a:pt x="181" y="70"/>
                    </a:lnTo>
                    <a:lnTo>
                      <a:pt x="167" y="72"/>
                    </a:lnTo>
                    <a:lnTo>
                      <a:pt x="149" y="48"/>
                    </a:lnTo>
                    <a:lnTo>
                      <a:pt x="127" y="43"/>
                    </a:lnTo>
                    <a:lnTo>
                      <a:pt x="121" y="45"/>
                    </a:lnTo>
                    <a:lnTo>
                      <a:pt x="117" y="51"/>
                    </a:lnTo>
                    <a:lnTo>
                      <a:pt x="121" y="39"/>
                    </a:lnTo>
                    <a:lnTo>
                      <a:pt x="111" y="49"/>
                    </a:lnTo>
                    <a:lnTo>
                      <a:pt x="106" y="58"/>
                    </a:lnTo>
                    <a:lnTo>
                      <a:pt x="106" y="42"/>
                    </a:lnTo>
                    <a:lnTo>
                      <a:pt x="117" y="21"/>
                    </a:lnTo>
                    <a:lnTo>
                      <a:pt x="130" y="6"/>
                    </a:lnTo>
                    <a:lnTo>
                      <a:pt x="142" y="2"/>
                    </a:lnTo>
                    <a:lnTo>
                      <a:pt x="139" y="0"/>
                    </a:lnTo>
                    <a:lnTo>
                      <a:pt x="120" y="2"/>
                    </a:lnTo>
                    <a:lnTo>
                      <a:pt x="106" y="9"/>
                    </a:lnTo>
                    <a:lnTo>
                      <a:pt x="102" y="15"/>
                    </a:lnTo>
                    <a:lnTo>
                      <a:pt x="85" y="28"/>
                    </a:lnTo>
                    <a:lnTo>
                      <a:pt x="79" y="39"/>
                    </a:lnTo>
                    <a:lnTo>
                      <a:pt x="69" y="42"/>
                    </a:lnTo>
                    <a:lnTo>
                      <a:pt x="63" y="49"/>
                    </a:lnTo>
                    <a:lnTo>
                      <a:pt x="54" y="52"/>
                    </a:lnTo>
                    <a:lnTo>
                      <a:pt x="34" y="58"/>
                    </a:lnTo>
                    <a:lnTo>
                      <a:pt x="30" y="61"/>
                    </a:lnTo>
                    <a:lnTo>
                      <a:pt x="18" y="72"/>
                    </a:lnTo>
                    <a:lnTo>
                      <a:pt x="0" y="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8" name="Freeform 28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2"/>
                  <a:gd name="T187" fmla="*/ 0 h 329"/>
                  <a:gd name="T188" fmla="*/ 242 w 242"/>
                  <a:gd name="T189" fmla="*/ 329 h 32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9" name="Freeform 29"/>
              <p:cNvSpPr>
                <a:spLocks/>
              </p:cNvSpPr>
              <p:nvPr/>
            </p:nvSpPr>
            <p:spPr bwMode="auto">
              <a:xfrm>
                <a:off x="3161" y="1358"/>
                <a:ext cx="231" cy="294"/>
              </a:xfrm>
              <a:custGeom>
                <a:avLst/>
                <a:gdLst>
                  <a:gd name="T0" fmla="*/ 0 w 242"/>
                  <a:gd name="T1" fmla="*/ 12 h 329"/>
                  <a:gd name="T2" fmla="*/ 11 w 242"/>
                  <a:gd name="T3" fmla="*/ 10 h 329"/>
                  <a:gd name="T4" fmla="*/ 11 w 242"/>
                  <a:gd name="T5" fmla="*/ 10 h 329"/>
                  <a:gd name="T6" fmla="*/ 11 w 242"/>
                  <a:gd name="T7" fmla="*/ 9 h 329"/>
                  <a:gd name="T8" fmla="*/ 11 w 242"/>
                  <a:gd name="T9" fmla="*/ 8 h 329"/>
                  <a:gd name="T10" fmla="*/ 10 w 242"/>
                  <a:gd name="T11" fmla="*/ 7 h 329"/>
                  <a:gd name="T12" fmla="*/ 3 w 242"/>
                  <a:gd name="T13" fmla="*/ 6 h 329"/>
                  <a:gd name="T14" fmla="*/ 9 w 242"/>
                  <a:gd name="T15" fmla="*/ 5 h 329"/>
                  <a:gd name="T16" fmla="*/ 1 w 242"/>
                  <a:gd name="T17" fmla="*/ 5 h 329"/>
                  <a:gd name="T18" fmla="*/ 9 w 242"/>
                  <a:gd name="T19" fmla="*/ 4 h 329"/>
                  <a:gd name="T20" fmla="*/ 11 w 242"/>
                  <a:gd name="T21" fmla="*/ 4 h 329"/>
                  <a:gd name="T22" fmla="*/ 11 w 242"/>
                  <a:gd name="T23" fmla="*/ 4 h 329"/>
                  <a:gd name="T24" fmla="*/ 11 w 242"/>
                  <a:gd name="T25" fmla="*/ 4 h 329"/>
                  <a:gd name="T26" fmla="*/ 11 w 242"/>
                  <a:gd name="T27" fmla="*/ 4 h 329"/>
                  <a:gd name="T28" fmla="*/ 11 w 242"/>
                  <a:gd name="T29" fmla="*/ 4 h 329"/>
                  <a:gd name="T30" fmla="*/ 11 w 242"/>
                  <a:gd name="T31" fmla="*/ 4 h 329"/>
                  <a:gd name="T32" fmla="*/ 11 w 242"/>
                  <a:gd name="T33" fmla="*/ 4 h 329"/>
                  <a:gd name="T34" fmla="*/ 14 w 242"/>
                  <a:gd name="T35" fmla="*/ 4 h 329"/>
                  <a:gd name="T36" fmla="*/ 14 w 242"/>
                  <a:gd name="T37" fmla="*/ 4 h 329"/>
                  <a:gd name="T38" fmla="*/ 18 w 242"/>
                  <a:gd name="T39" fmla="*/ 4 h 329"/>
                  <a:gd name="T40" fmla="*/ 21 w 242"/>
                  <a:gd name="T41" fmla="*/ 4 h 329"/>
                  <a:gd name="T42" fmla="*/ 19 w 242"/>
                  <a:gd name="T43" fmla="*/ 4 h 329"/>
                  <a:gd name="T44" fmla="*/ 18 w 242"/>
                  <a:gd name="T45" fmla="*/ 4 h 329"/>
                  <a:gd name="T46" fmla="*/ 20 w 242"/>
                  <a:gd name="T47" fmla="*/ 4 h 329"/>
                  <a:gd name="T48" fmla="*/ 23 w 242"/>
                  <a:gd name="T49" fmla="*/ 0 h 329"/>
                  <a:gd name="T50" fmla="*/ 29 w 242"/>
                  <a:gd name="T51" fmla="*/ 4 h 329"/>
                  <a:gd name="T52" fmla="*/ 31 w 242"/>
                  <a:gd name="T53" fmla="*/ 4 h 329"/>
                  <a:gd name="T54" fmla="*/ 40 w 242"/>
                  <a:gd name="T55" fmla="*/ 4 h 329"/>
                  <a:gd name="T56" fmla="*/ 42 w 242"/>
                  <a:gd name="T57" fmla="*/ 4 h 329"/>
                  <a:gd name="T58" fmla="*/ 44 w 242"/>
                  <a:gd name="T59" fmla="*/ 4 h 329"/>
                  <a:gd name="T60" fmla="*/ 42 w 242"/>
                  <a:gd name="T61" fmla="*/ 4 h 329"/>
                  <a:gd name="T62" fmla="*/ 42 w 242"/>
                  <a:gd name="T63" fmla="*/ 4 h 329"/>
                  <a:gd name="T64" fmla="*/ 44 w 242"/>
                  <a:gd name="T65" fmla="*/ 4 h 329"/>
                  <a:gd name="T66" fmla="*/ 45 w 242"/>
                  <a:gd name="T67" fmla="*/ 4 h 329"/>
                  <a:gd name="T68" fmla="*/ 45 w 242"/>
                  <a:gd name="T69" fmla="*/ 4 h 329"/>
                  <a:gd name="T70" fmla="*/ 42 w 242"/>
                  <a:gd name="T71" fmla="*/ 4 h 329"/>
                  <a:gd name="T72" fmla="*/ 42 w 242"/>
                  <a:gd name="T73" fmla="*/ 4 h 329"/>
                  <a:gd name="T74" fmla="*/ 38 w 242"/>
                  <a:gd name="T75" fmla="*/ 4 h 329"/>
                  <a:gd name="T76" fmla="*/ 37 w 242"/>
                  <a:gd name="T77" fmla="*/ 4 h 329"/>
                  <a:gd name="T78" fmla="*/ 38 w 242"/>
                  <a:gd name="T79" fmla="*/ 5 h 329"/>
                  <a:gd name="T80" fmla="*/ 42 w 242"/>
                  <a:gd name="T81" fmla="*/ 5 h 329"/>
                  <a:gd name="T82" fmla="*/ 45 w 242"/>
                  <a:gd name="T83" fmla="*/ 5 h 329"/>
                  <a:gd name="T84" fmla="*/ 47 w 242"/>
                  <a:gd name="T85" fmla="*/ 4 h 329"/>
                  <a:gd name="T86" fmla="*/ 51 w 242"/>
                  <a:gd name="T87" fmla="*/ 4 h 329"/>
                  <a:gd name="T88" fmla="*/ 53 w 242"/>
                  <a:gd name="T89" fmla="*/ 4 h 329"/>
                  <a:gd name="T90" fmla="*/ 56 w 242"/>
                  <a:gd name="T91" fmla="*/ 5 h 329"/>
                  <a:gd name="T92" fmla="*/ 59 w 242"/>
                  <a:gd name="T93" fmla="*/ 7 h 329"/>
                  <a:gd name="T94" fmla="*/ 60 w 242"/>
                  <a:gd name="T95" fmla="*/ 7 h 329"/>
                  <a:gd name="T96" fmla="*/ 60 w 242"/>
                  <a:gd name="T97" fmla="*/ 8 h 329"/>
                  <a:gd name="T98" fmla="*/ 60 w 242"/>
                  <a:gd name="T99" fmla="*/ 8 h 329"/>
                  <a:gd name="T100" fmla="*/ 59 w 242"/>
                  <a:gd name="T101" fmla="*/ 9 h 329"/>
                  <a:gd name="T102" fmla="*/ 57 w 242"/>
                  <a:gd name="T103" fmla="*/ 8 h 329"/>
                  <a:gd name="T104" fmla="*/ 56 w 242"/>
                  <a:gd name="T105" fmla="*/ 9 h 329"/>
                  <a:gd name="T106" fmla="*/ 56 w 242"/>
                  <a:gd name="T107" fmla="*/ 9 h 329"/>
                  <a:gd name="T108" fmla="*/ 54 w 242"/>
                  <a:gd name="T109" fmla="*/ 9 h 329"/>
                  <a:gd name="T110" fmla="*/ 52 w 242"/>
                  <a:gd name="T111" fmla="*/ 10 h 329"/>
                  <a:gd name="T112" fmla="*/ 52 w 242"/>
                  <a:gd name="T113" fmla="*/ 10 h 329"/>
                  <a:gd name="T114" fmla="*/ 51 w 242"/>
                  <a:gd name="T115" fmla="*/ 10 h 329"/>
                  <a:gd name="T116" fmla="*/ 49 w 242"/>
                  <a:gd name="T117" fmla="*/ 11 h 329"/>
                  <a:gd name="T118" fmla="*/ 30 w 242"/>
                  <a:gd name="T119" fmla="*/ 11 h 329"/>
                  <a:gd name="T120" fmla="*/ 30 w 242"/>
                  <a:gd name="T121" fmla="*/ 11 h 329"/>
                  <a:gd name="T122" fmla="*/ 0 w 242"/>
                  <a:gd name="T123" fmla="*/ 12 h 329"/>
                  <a:gd name="T124" fmla="*/ 0 w 242"/>
                  <a:gd name="T125" fmla="*/ 12 h 3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42"/>
                  <a:gd name="T190" fmla="*/ 0 h 329"/>
                  <a:gd name="T191" fmla="*/ 242 w 242"/>
                  <a:gd name="T192" fmla="*/ 329 h 3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42" h="329">
                    <a:moveTo>
                      <a:pt x="0" y="329"/>
                    </a:moveTo>
                    <a:lnTo>
                      <a:pt x="24" y="289"/>
                    </a:lnTo>
                    <a:lnTo>
                      <a:pt x="27" y="274"/>
                    </a:lnTo>
                    <a:lnTo>
                      <a:pt x="30" y="246"/>
                    </a:lnTo>
                    <a:lnTo>
                      <a:pt x="24" y="219"/>
                    </a:lnTo>
                    <a:lnTo>
                      <a:pt x="10" y="192"/>
                    </a:lnTo>
                    <a:lnTo>
                      <a:pt x="3" y="179"/>
                    </a:lnTo>
                    <a:lnTo>
                      <a:pt x="9" y="164"/>
                    </a:lnTo>
                    <a:lnTo>
                      <a:pt x="1" y="149"/>
                    </a:lnTo>
                    <a:lnTo>
                      <a:pt x="9" y="137"/>
                    </a:lnTo>
                    <a:lnTo>
                      <a:pt x="15" y="108"/>
                    </a:lnTo>
                    <a:lnTo>
                      <a:pt x="12" y="94"/>
                    </a:lnTo>
                    <a:lnTo>
                      <a:pt x="22" y="88"/>
                    </a:lnTo>
                    <a:lnTo>
                      <a:pt x="21" y="76"/>
                    </a:lnTo>
                    <a:lnTo>
                      <a:pt x="36" y="71"/>
                    </a:lnTo>
                    <a:lnTo>
                      <a:pt x="48" y="50"/>
                    </a:lnTo>
                    <a:lnTo>
                      <a:pt x="45" y="83"/>
                    </a:lnTo>
                    <a:lnTo>
                      <a:pt x="57" y="76"/>
                    </a:lnTo>
                    <a:lnTo>
                      <a:pt x="55" y="50"/>
                    </a:lnTo>
                    <a:lnTo>
                      <a:pt x="69" y="34"/>
                    </a:lnTo>
                    <a:lnTo>
                      <a:pt x="78" y="32"/>
                    </a:lnTo>
                    <a:lnTo>
                      <a:pt x="72" y="28"/>
                    </a:lnTo>
                    <a:lnTo>
                      <a:pt x="69" y="17"/>
                    </a:lnTo>
                    <a:lnTo>
                      <a:pt x="73" y="4"/>
                    </a:lnTo>
                    <a:lnTo>
                      <a:pt x="85" y="0"/>
                    </a:lnTo>
                    <a:lnTo>
                      <a:pt x="113" y="8"/>
                    </a:lnTo>
                    <a:lnTo>
                      <a:pt x="124" y="19"/>
                    </a:lnTo>
                    <a:lnTo>
                      <a:pt x="158" y="26"/>
                    </a:lnTo>
                    <a:lnTo>
                      <a:pt x="164" y="35"/>
                    </a:lnTo>
                    <a:lnTo>
                      <a:pt x="175" y="47"/>
                    </a:lnTo>
                    <a:lnTo>
                      <a:pt x="166" y="47"/>
                    </a:lnTo>
                    <a:lnTo>
                      <a:pt x="164" y="55"/>
                    </a:lnTo>
                    <a:lnTo>
                      <a:pt x="175" y="67"/>
                    </a:lnTo>
                    <a:lnTo>
                      <a:pt x="176" y="91"/>
                    </a:lnTo>
                    <a:lnTo>
                      <a:pt x="176" y="104"/>
                    </a:lnTo>
                    <a:lnTo>
                      <a:pt x="166" y="120"/>
                    </a:lnTo>
                    <a:lnTo>
                      <a:pt x="166" y="128"/>
                    </a:lnTo>
                    <a:lnTo>
                      <a:pt x="152" y="134"/>
                    </a:lnTo>
                    <a:lnTo>
                      <a:pt x="149" y="141"/>
                    </a:lnTo>
                    <a:lnTo>
                      <a:pt x="151" y="159"/>
                    </a:lnTo>
                    <a:lnTo>
                      <a:pt x="164" y="165"/>
                    </a:lnTo>
                    <a:lnTo>
                      <a:pt x="176" y="152"/>
                    </a:lnTo>
                    <a:lnTo>
                      <a:pt x="184" y="134"/>
                    </a:lnTo>
                    <a:lnTo>
                      <a:pt x="205" y="123"/>
                    </a:lnTo>
                    <a:lnTo>
                      <a:pt x="216" y="129"/>
                    </a:lnTo>
                    <a:lnTo>
                      <a:pt x="225" y="150"/>
                    </a:lnTo>
                    <a:lnTo>
                      <a:pt x="236" y="189"/>
                    </a:lnTo>
                    <a:lnTo>
                      <a:pt x="242" y="202"/>
                    </a:lnTo>
                    <a:lnTo>
                      <a:pt x="239" y="211"/>
                    </a:lnTo>
                    <a:lnTo>
                      <a:pt x="239" y="229"/>
                    </a:lnTo>
                    <a:lnTo>
                      <a:pt x="236" y="238"/>
                    </a:lnTo>
                    <a:lnTo>
                      <a:pt x="230" y="229"/>
                    </a:lnTo>
                    <a:lnTo>
                      <a:pt x="224" y="234"/>
                    </a:lnTo>
                    <a:lnTo>
                      <a:pt x="224" y="249"/>
                    </a:lnTo>
                    <a:lnTo>
                      <a:pt x="221" y="255"/>
                    </a:lnTo>
                    <a:lnTo>
                      <a:pt x="211" y="262"/>
                    </a:lnTo>
                    <a:lnTo>
                      <a:pt x="211" y="283"/>
                    </a:lnTo>
                    <a:lnTo>
                      <a:pt x="203" y="292"/>
                    </a:lnTo>
                    <a:lnTo>
                      <a:pt x="197" y="307"/>
                    </a:lnTo>
                    <a:lnTo>
                      <a:pt x="118" y="320"/>
                    </a:lnTo>
                    <a:lnTo>
                      <a:pt x="116" y="317"/>
                    </a:lnTo>
                    <a:lnTo>
                      <a:pt x="0" y="32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" name="Freeform 30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14"/>
                  <a:gd name="T145" fmla="*/ 0 h 462"/>
                  <a:gd name="T146" fmla="*/ 414 w 414"/>
                  <a:gd name="T147" fmla="*/ 462 h 46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" name="Freeform 31"/>
              <p:cNvSpPr>
                <a:spLocks/>
              </p:cNvSpPr>
              <p:nvPr/>
            </p:nvSpPr>
            <p:spPr bwMode="auto">
              <a:xfrm>
                <a:off x="2588" y="1136"/>
                <a:ext cx="396" cy="414"/>
              </a:xfrm>
              <a:custGeom>
                <a:avLst/>
                <a:gdLst>
                  <a:gd name="T0" fmla="*/ 0 w 414"/>
                  <a:gd name="T1" fmla="*/ 4 h 462"/>
                  <a:gd name="T2" fmla="*/ 5 w 414"/>
                  <a:gd name="T3" fmla="*/ 4 h 462"/>
                  <a:gd name="T4" fmla="*/ 11 w 414"/>
                  <a:gd name="T5" fmla="*/ 5 h 462"/>
                  <a:gd name="T6" fmla="*/ 11 w 414"/>
                  <a:gd name="T7" fmla="*/ 9 h 462"/>
                  <a:gd name="T8" fmla="*/ 11 w 414"/>
                  <a:gd name="T9" fmla="*/ 11 h 462"/>
                  <a:gd name="T10" fmla="*/ 11 w 414"/>
                  <a:gd name="T11" fmla="*/ 12 h 462"/>
                  <a:gd name="T12" fmla="*/ 11 w 414"/>
                  <a:gd name="T13" fmla="*/ 12 h 462"/>
                  <a:gd name="T14" fmla="*/ 11 w 414"/>
                  <a:gd name="T15" fmla="*/ 18 h 462"/>
                  <a:gd name="T16" fmla="*/ 89 w 414"/>
                  <a:gd name="T17" fmla="*/ 18 h 462"/>
                  <a:gd name="T18" fmla="*/ 87 w 414"/>
                  <a:gd name="T19" fmla="*/ 16 h 462"/>
                  <a:gd name="T20" fmla="*/ 85 w 414"/>
                  <a:gd name="T21" fmla="*/ 16 h 462"/>
                  <a:gd name="T22" fmla="*/ 79 w 414"/>
                  <a:gd name="T23" fmla="*/ 15 h 462"/>
                  <a:gd name="T24" fmla="*/ 75 w 414"/>
                  <a:gd name="T25" fmla="*/ 14 h 462"/>
                  <a:gd name="T26" fmla="*/ 65 w 414"/>
                  <a:gd name="T27" fmla="*/ 13 h 462"/>
                  <a:gd name="T28" fmla="*/ 65 w 414"/>
                  <a:gd name="T29" fmla="*/ 12 h 462"/>
                  <a:gd name="T30" fmla="*/ 62 w 414"/>
                  <a:gd name="T31" fmla="*/ 11 h 462"/>
                  <a:gd name="T32" fmla="*/ 71 w 414"/>
                  <a:gd name="T33" fmla="*/ 10 h 462"/>
                  <a:gd name="T34" fmla="*/ 71 w 414"/>
                  <a:gd name="T35" fmla="*/ 9 h 462"/>
                  <a:gd name="T36" fmla="*/ 73 w 414"/>
                  <a:gd name="T37" fmla="*/ 8 h 462"/>
                  <a:gd name="T38" fmla="*/ 83 w 414"/>
                  <a:gd name="T39" fmla="*/ 7 h 462"/>
                  <a:gd name="T40" fmla="*/ 88 w 414"/>
                  <a:gd name="T41" fmla="*/ 5 h 462"/>
                  <a:gd name="T42" fmla="*/ 95 w 414"/>
                  <a:gd name="T43" fmla="*/ 4 h 462"/>
                  <a:gd name="T44" fmla="*/ 110 w 414"/>
                  <a:gd name="T45" fmla="*/ 4 h 462"/>
                  <a:gd name="T46" fmla="*/ 104 w 414"/>
                  <a:gd name="T47" fmla="*/ 4 h 462"/>
                  <a:gd name="T48" fmla="*/ 99 w 414"/>
                  <a:gd name="T49" fmla="*/ 4 h 462"/>
                  <a:gd name="T50" fmla="*/ 92 w 414"/>
                  <a:gd name="T51" fmla="*/ 4 h 462"/>
                  <a:gd name="T52" fmla="*/ 90 w 414"/>
                  <a:gd name="T53" fmla="*/ 4 h 462"/>
                  <a:gd name="T54" fmla="*/ 87 w 414"/>
                  <a:gd name="T55" fmla="*/ 4 h 462"/>
                  <a:gd name="T56" fmla="*/ 82 w 414"/>
                  <a:gd name="T57" fmla="*/ 4 h 462"/>
                  <a:gd name="T58" fmla="*/ 77 w 414"/>
                  <a:gd name="T59" fmla="*/ 4 h 462"/>
                  <a:gd name="T60" fmla="*/ 76 w 414"/>
                  <a:gd name="T61" fmla="*/ 4 h 462"/>
                  <a:gd name="T62" fmla="*/ 74 w 414"/>
                  <a:gd name="T63" fmla="*/ 4 h 462"/>
                  <a:gd name="T64" fmla="*/ 73 w 414"/>
                  <a:gd name="T65" fmla="*/ 4 h 462"/>
                  <a:gd name="T66" fmla="*/ 70 w 414"/>
                  <a:gd name="T67" fmla="*/ 4 h 462"/>
                  <a:gd name="T68" fmla="*/ 70 w 414"/>
                  <a:gd name="T69" fmla="*/ 4 h 462"/>
                  <a:gd name="T70" fmla="*/ 68 w 414"/>
                  <a:gd name="T71" fmla="*/ 4 h 462"/>
                  <a:gd name="T72" fmla="*/ 67 w 414"/>
                  <a:gd name="T73" fmla="*/ 4 h 462"/>
                  <a:gd name="T74" fmla="*/ 64 w 414"/>
                  <a:gd name="T75" fmla="*/ 4 h 462"/>
                  <a:gd name="T76" fmla="*/ 65 w 414"/>
                  <a:gd name="T77" fmla="*/ 4 h 462"/>
                  <a:gd name="T78" fmla="*/ 58 w 414"/>
                  <a:gd name="T79" fmla="*/ 4 h 462"/>
                  <a:gd name="T80" fmla="*/ 56 w 414"/>
                  <a:gd name="T81" fmla="*/ 4 h 462"/>
                  <a:gd name="T82" fmla="*/ 49 w 414"/>
                  <a:gd name="T83" fmla="*/ 4 h 462"/>
                  <a:gd name="T84" fmla="*/ 48 w 414"/>
                  <a:gd name="T85" fmla="*/ 4 h 462"/>
                  <a:gd name="T86" fmla="*/ 35 w 414"/>
                  <a:gd name="T87" fmla="*/ 4 h 462"/>
                  <a:gd name="T88" fmla="*/ 33 w 414"/>
                  <a:gd name="T89" fmla="*/ 4 h 462"/>
                  <a:gd name="T90" fmla="*/ 30 w 414"/>
                  <a:gd name="T91" fmla="*/ 0 h 462"/>
                  <a:gd name="T92" fmla="*/ 30 w 414"/>
                  <a:gd name="T93" fmla="*/ 4 h 462"/>
                  <a:gd name="T94" fmla="*/ 0 w 414"/>
                  <a:gd name="T95" fmla="*/ 4 h 462"/>
                  <a:gd name="T96" fmla="*/ 0 w 414"/>
                  <a:gd name="T97" fmla="*/ 4 h 46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14"/>
                  <a:gd name="T148" fmla="*/ 0 h 462"/>
                  <a:gd name="T149" fmla="*/ 414 w 414"/>
                  <a:gd name="T150" fmla="*/ 462 h 46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14" h="462">
                    <a:moveTo>
                      <a:pt x="0" y="30"/>
                    </a:moveTo>
                    <a:lnTo>
                      <a:pt x="5" y="94"/>
                    </a:lnTo>
                    <a:lnTo>
                      <a:pt x="21" y="146"/>
                    </a:lnTo>
                    <a:lnTo>
                      <a:pt x="23" y="215"/>
                    </a:lnTo>
                    <a:lnTo>
                      <a:pt x="33" y="270"/>
                    </a:lnTo>
                    <a:lnTo>
                      <a:pt x="20" y="298"/>
                    </a:lnTo>
                    <a:lnTo>
                      <a:pt x="41" y="319"/>
                    </a:lnTo>
                    <a:lnTo>
                      <a:pt x="39" y="462"/>
                    </a:lnTo>
                    <a:lnTo>
                      <a:pt x="338" y="458"/>
                    </a:lnTo>
                    <a:lnTo>
                      <a:pt x="330" y="430"/>
                    </a:lnTo>
                    <a:lnTo>
                      <a:pt x="323" y="419"/>
                    </a:lnTo>
                    <a:lnTo>
                      <a:pt x="299" y="404"/>
                    </a:lnTo>
                    <a:lnTo>
                      <a:pt x="284" y="386"/>
                    </a:lnTo>
                    <a:lnTo>
                      <a:pt x="244" y="361"/>
                    </a:lnTo>
                    <a:lnTo>
                      <a:pt x="245" y="319"/>
                    </a:lnTo>
                    <a:lnTo>
                      <a:pt x="236" y="291"/>
                    </a:lnTo>
                    <a:lnTo>
                      <a:pt x="269" y="251"/>
                    </a:lnTo>
                    <a:lnTo>
                      <a:pt x="266" y="212"/>
                    </a:lnTo>
                    <a:lnTo>
                      <a:pt x="275" y="204"/>
                    </a:lnTo>
                    <a:lnTo>
                      <a:pt x="314" y="170"/>
                    </a:lnTo>
                    <a:lnTo>
                      <a:pt x="335" y="145"/>
                    </a:lnTo>
                    <a:lnTo>
                      <a:pt x="362" y="124"/>
                    </a:lnTo>
                    <a:lnTo>
                      <a:pt x="414" y="97"/>
                    </a:lnTo>
                    <a:lnTo>
                      <a:pt x="393" y="100"/>
                    </a:lnTo>
                    <a:lnTo>
                      <a:pt x="375" y="91"/>
                    </a:lnTo>
                    <a:lnTo>
                      <a:pt x="347" y="94"/>
                    </a:lnTo>
                    <a:lnTo>
                      <a:pt x="339" y="82"/>
                    </a:lnTo>
                    <a:lnTo>
                      <a:pt x="330" y="86"/>
                    </a:lnTo>
                    <a:lnTo>
                      <a:pt x="311" y="98"/>
                    </a:lnTo>
                    <a:lnTo>
                      <a:pt x="296" y="95"/>
                    </a:lnTo>
                    <a:lnTo>
                      <a:pt x="290" y="88"/>
                    </a:lnTo>
                    <a:lnTo>
                      <a:pt x="279" y="85"/>
                    </a:lnTo>
                    <a:lnTo>
                      <a:pt x="275" y="76"/>
                    </a:lnTo>
                    <a:lnTo>
                      <a:pt x="265" y="77"/>
                    </a:lnTo>
                    <a:lnTo>
                      <a:pt x="263" y="86"/>
                    </a:lnTo>
                    <a:lnTo>
                      <a:pt x="259" y="86"/>
                    </a:lnTo>
                    <a:lnTo>
                      <a:pt x="251" y="71"/>
                    </a:lnTo>
                    <a:lnTo>
                      <a:pt x="242" y="70"/>
                    </a:lnTo>
                    <a:lnTo>
                      <a:pt x="245" y="62"/>
                    </a:lnTo>
                    <a:lnTo>
                      <a:pt x="220" y="56"/>
                    </a:lnTo>
                    <a:lnTo>
                      <a:pt x="212" y="56"/>
                    </a:lnTo>
                    <a:lnTo>
                      <a:pt x="184" y="68"/>
                    </a:lnTo>
                    <a:lnTo>
                      <a:pt x="179" y="56"/>
                    </a:lnTo>
                    <a:lnTo>
                      <a:pt x="136" y="48"/>
                    </a:lnTo>
                    <a:lnTo>
                      <a:pt x="129" y="4"/>
                    </a:lnTo>
                    <a:lnTo>
                      <a:pt x="111" y="0"/>
                    </a:lnTo>
                    <a:lnTo>
                      <a:pt x="111" y="30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2" name="Freeform 32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15"/>
                  <a:gd name="T61" fmla="*/ 0 h 259"/>
                  <a:gd name="T62" fmla="*/ 515 w 515"/>
                  <a:gd name="T63" fmla="*/ 259 h 2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" name="Freeform 33"/>
              <p:cNvSpPr>
                <a:spLocks/>
              </p:cNvSpPr>
              <p:nvPr/>
            </p:nvSpPr>
            <p:spPr bwMode="auto">
              <a:xfrm>
                <a:off x="2194" y="1565"/>
                <a:ext cx="492" cy="232"/>
              </a:xfrm>
              <a:custGeom>
                <a:avLst/>
                <a:gdLst>
                  <a:gd name="T0" fmla="*/ 0 w 515"/>
                  <a:gd name="T1" fmla="*/ 5 h 259"/>
                  <a:gd name="T2" fmla="*/ 11 w 515"/>
                  <a:gd name="T3" fmla="*/ 0 h 259"/>
                  <a:gd name="T4" fmla="*/ 84 w 515"/>
                  <a:gd name="T5" fmla="*/ 4 h 259"/>
                  <a:gd name="T6" fmla="*/ 90 w 515"/>
                  <a:gd name="T7" fmla="*/ 4 h 259"/>
                  <a:gd name="T8" fmla="*/ 98 w 515"/>
                  <a:gd name="T9" fmla="*/ 4 h 259"/>
                  <a:gd name="T10" fmla="*/ 103 w 515"/>
                  <a:gd name="T11" fmla="*/ 4 h 259"/>
                  <a:gd name="T12" fmla="*/ 109 w 515"/>
                  <a:gd name="T13" fmla="*/ 4 h 259"/>
                  <a:gd name="T14" fmla="*/ 112 w 515"/>
                  <a:gd name="T15" fmla="*/ 4 h 259"/>
                  <a:gd name="T16" fmla="*/ 115 w 515"/>
                  <a:gd name="T17" fmla="*/ 4 h 259"/>
                  <a:gd name="T18" fmla="*/ 118 w 515"/>
                  <a:gd name="T19" fmla="*/ 4 h 259"/>
                  <a:gd name="T20" fmla="*/ 118 w 515"/>
                  <a:gd name="T21" fmla="*/ 4 h 259"/>
                  <a:gd name="T22" fmla="*/ 121 w 515"/>
                  <a:gd name="T23" fmla="*/ 5 h 259"/>
                  <a:gd name="T24" fmla="*/ 123 w 515"/>
                  <a:gd name="T25" fmla="*/ 7 h 259"/>
                  <a:gd name="T26" fmla="*/ 122 w 515"/>
                  <a:gd name="T27" fmla="*/ 7 h 259"/>
                  <a:gd name="T28" fmla="*/ 124 w 515"/>
                  <a:gd name="T29" fmla="*/ 8 h 259"/>
                  <a:gd name="T30" fmla="*/ 130 w 515"/>
                  <a:gd name="T31" fmla="*/ 10 h 259"/>
                  <a:gd name="T32" fmla="*/ 72 w 515"/>
                  <a:gd name="T33" fmla="*/ 10 h 259"/>
                  <a:gd name="T34" fmla="*/ 29 w 515"/>
                  <a:gd name="T35" fmla="*/ 9 h 259"/>
                  <a:gd name="T36" fmla="*/ 30 w 515"/>
                  <a:gd name="T37" fmla="*/ 6 h 259"/>
                  <a:gd name="T38" fmla="*/ 0 w 515"/>
                  <a:gd name="T39" fmla="*/ 5 h 259"/>
                  <a:gd name="T40" fmla="*/ 0 w 515"/>
                  <a:gd name="T41" fmla="*/ 5 h 2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5"/>
                  <a:gd name="T64" fmla="*/ 0 h 259"/>
                  <a:gd name="T65" fmla="*/ 515 w 515"/>
                  <a:gd name="T66" fmla="*/ 259 h 25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5" h="259">
                    <a:moveTo>
                      <a:pt x="0" y="159"/>
                    </a:moveTo>
                    <a:lnTo>
                      <a:pt x="13" y="0"/>
                    </a:lnTo>
                    <a:lnTo>
                      <a:pt x="333" y="20"/>
                    </a:lnTo>
                    <a:lnTo>
                      <a:pt x="354" y="35"/>
                    </a:lnTo>
                    <a:lnTo>
                      <a:pt x="392" y="35"/>
                    </a:lnTo>
                    <a:lnTo>
                      <a:pt x="409" y="38"/>
                    </a:lnTo>
                    <a:lnTo>
                      <a:pt x="430" y="48"/>
                    </a:lnTo>
                    <a:lnTo>
                      <a:pt x="440" y="62"/>
                    </a:lnTo>
                    <a:lnTo>
                      <a:pt x="451" y="63"/>
                    </a:lnTo>
                    <a:lnTo>
                      <a:pt x="469" y="112"/>
                    </a:lnTo>
                    <a:lnTo>
                      <a:pt x="469" y="127"/>
                    </a:lnTo>
                    <a:lnTo>
                      <a:pt x="480" y="151"/>
                    </a:lnTo>
                    <a:lnTo>
                      <a:pt x="486" y="188"/>
                    </a:lnTo>
                    <a:lnTo>
                      <a:pt x="483" y="200"/>
                    </a:lnTo>
                    <a:lnTo>
                      <a:pt x="489" y="212"/>
                    </a:lnTo>
                    <a:lnTo>
                      <a:pt x="515" y="259"/>
                    </a:lnTo>
                    <a:lnTo>
                      <a:pt x="285" y="257"/>
                    </a:lnTo>
                    <a:lnTo>
                      <a:pt x="113" y="247"/>
                    </a:lnTo>
                    <a:lnTo>
                      <a:pt x="118" y="167"/>
                    </a:lnTo>
                    <a:lnTo>
                      <a:pt x="0" y="1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4" name="Freeform 34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39"/>
                  <a:gd name="T112" fmla="*/ 0 h 283"/>
                  <a:gd name="T113" fmla="*/ 539 w 539"/>
                  <a:gd name="T114" fmla="*/ 283 h 2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" name="Freeform 35"/>
              <p:cNvSpPr>
                <a:spLocks/>
              </p:cNvSpPr>
              <p:nvPr/>
            </p:nvSpPr>
            <p:spPr bwMode="auto">
              <a:xfrm>
                <a:off x="2227" y="1996"/>
                <a:ext cx="514" cy="252"/>
              </a:xfrm>
              <a:custGeom>
                <a:avLst/>
                <a:gdLst>
                  <a:gd name="T0" fmla="*/ 0 w 539"/>
                  <a:gd name="T1" fmla="*/ 4 h 283"/>
                  <a:gd name="T2" fmla="*/ 3 w 539"/>
                  <a:gd name="T3" fmla="*/ 0 h 283"/>
                  <a:gd name="T4" fmla="*/ 15 w 539"/>
                  <a:gd name="T5" fmla="*/ 4 h 283"/>
                  <a:gd name="T6" fmla="*/ 80 w 539"/>
                  <a:gd name="T7" fmla="*/ 4 h 283"/>
                  <a:gd name="T8" fmla="*/ 128 w 539"/>
                  <a:gd name="T9" fmla="*/ 4 h 283"/>
                  <a:gd name="T10" fmla="*/ 128 w 539"/>
                  <a:gd name="T11" fmla="*/ 4 h 283"/>
                  <a:gd name="T12" fmla="*/ 129 w 539"/>
                  <a:gd name="T13" fmla="*/ 4 h 283"/>
                  <a:gd name="T14" fmla="*/ 128 w 539"/>
                  <a:gd name="T15" fmla="*/ 9 h 283"/>
                  <a:gd name="T16" fmla="*/ 126 w 539"/>
                  <a:gd name="T17" fmla="*/ 9 h 283"/>
                  <a:gd name="T18" fmla="*/ 118 w 539"/>
                  <a:gd name="T19" fmla="*/ 8 h 283"/>
                  <a:gd name="T20" fmla="*/ 116 w 539"/>
                  <a:gd name="T21" fmla="*/ 8 h 283"/>
                  <a:gd name="T22" fmla="*/ 108 w 539"/>
                  <a:gd name="T23" fmla="*/ 8 h 283"/>
                  <a:gd name="T24" fmla="*/ 101 w 539"/>
                  <a:gd name="T25" fmla="*/ 9 h 283"/>
                  <a:gd name="T26" fmla="*/ 96 w 539"/>
                  <a:gd name="T27" fmla="*/ 8 h 283"/>
                  <a:gd name="T28" fmla="*/ 92 w 539"/>
                  <a:gd name="T29" fmla="*/ 8 h 283"/>
                  <a:gd name="T30" fmla="*/ 92 w 539"/>
                  <a:gd name="T31" fmla="*/ 8 h 283"/>
                  <a:gd name="T32" fmla="*/ 88 w 539"/>
                  <a:gd name="T33" fmla="*/ 8 h 283"/>
                  <a:gd name="T34" fmla="*/ 88 w 539"/>
                  <a:gd name="T35" fmla="*/ 9 h 283"/>
                  <a:gd name="T36" fmla="*/ 88 w 539"/>
                  <a:gd name="T37" fmla="*/ 8 h 283"/>
                  <a:gd name="T38" fmla="*/ 84 w 539"/>
                  <a:gd name="T39" fmla="*/ 9 h 283"/>
                  <a:gd name="T40" fmla="*/ 80 w 539"/>
                  <a:gd name="T41" fmla="*/ 8 h 283"/>
                  <a:gd name="T42" fmla="*/ 76 w 539"/>
                  <a:gd name="T43" fmla="*/ 8 h 283"/>
                  <a:gd name="T44" fmla="*/ 75 w 539"/>
                  <a:gd name="T45" fmla="*/ 8 h 283"/>
                  <a:gd name="T46" fmla="*/ 72 w 539"/>
                  <a:gd name="T47" fmla="*/ 7 h 283"/>
                  <a:gd name="T48" fmla="*/ 69 w 539"/>
                  <a:gd name="T49" fmla="*/ 7 h 283"/>
                  <a:gd name="T50" fmla="*/ 69 w 539"/>
                  <a:gd name="T51" fmla="*/ 8 h 283"/>
                  <a:gd name="T52" fmla="*/ 66 w 539"/>
                  <a:gd name="T53" fmla="*/ 7 h 283"/>
                  <a:gd name="T54" fmla="*/ 63 w 539"/>
                  <a:gd name="T55" fmla="*/ 7 h 283"/>
                  <a:gd name="T56" fmla="*/ 60 w 539"/>
                  <a:gd name="T57" fmla="*/ 7 h 283"/>
                  <a:gd name="T58" fmla="*/ 55 w 539"/>
                  <a:gd name="T59" fmla="*/ 7 h 283"/>
                  <a:gd name="T60" fmla="*/ 55 w 539"/>
                  <a:gd name="T61" fmla="*/ 7 h 283"/>
                  <a:gd name="T62" fmla="*/ 53 w 539"/>
                  <a:gd name="T63" fmla="*/ 6 h 283"/>
                  <a:gd name="T64" fmla="*/ 52 w 539"/>
                  <a:gd name="T65" fmla="*/ 7 h 283"/>
                  <a:gd name="T66" fmla="*/ 48 w 539"/>
                  <a:gd name="T67" fmla="*/ 7 h 283"/>
                  <a:gd name="T68" fmla="*/ 44 w 539"/>
                  <a:gd name="T69" fmla="*/ 6 h 283"/>
                  <a:gd name="T70" fmla="*/ 45 w 539"/>
                  <a:gd name="T71" fmla="*/ 4 h 283"/>
                  <a:gd name="T72" fmla="*/ 0 w 539"/>
                  <a:gd name="T73" fmla="*/ 4 h 283"/>
                  <a:gd name="T74" fmla="*/ 0 w 539"/>
                  <a:gd name="T75" fmla="*/ 4 h 28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39"/>
                  <a:gd name="T115" fmla="*/ 0 h 283"/>
                  <a:gd name="T116" fmla="*/ 539 w 539"/>
                  <a:gd name="T117" fmla="*/ 283 h 28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39" h="283">
                    <a:moveTo>
                      <a:pt x="0" y="42"/>
                    </a:moveTo>
                    <a:lnTo>
                      <a:pt x="3" y="0"/>
                    </a:lnTo>
                    <a:lnTo>
                      <a:pt x="61" y="4"/>
                    </a:lnTo>
                    <a:lnTo>
                      <a:pt x="327" y="16"/>
                    </a:lnTo>
                    <a:lnTo>
                      <a:pt x="526" y="16"/>
                    </a:lnTo>
                    <a:lnTo>
                      <a:pt x="527" y="57"/>
                    </a:lnTo>
                    <a:lnTo>
                      <a:pt x="539" y="145"/>
                    </a:lnTo>
                    <a:lnTo>
                      <a:pt x="538" y="283"/>
                    </a:lnTo>
                    <a:lnTo>
                      <a:pt x="521" y="277"/>
                    </a:lnTo>
                    <a:lnTo>
                      <a:pt x="493" y="258"/>
                    </a:lnTo>
                    <a:lnTo>
                      <a:pt x="482" y="264"/>
                    </a:lnTo>
                    <a:lnTo>
                      <a:pt x="448" y="267"/>
                    </a:lnTo>
                    <a:lnTo>
                      <a:pt x="414" y="277"/>
                    </a:lnTo>
                    <a:lnTo>
                      <a:pt x="400" y="266"/>
                    </a:lnTo>
                    <a:lnTo>
                      <a:pt x="382" y="269"/>
                    </a:lnTo>
                    <a:lnTo>
                      <a:pt x="379" y="260"/>
                    </a:lnTo>
                    <a:lnTo>
                      <a:pt x="366" y="267"/>
                    </a:lnTo>
                    <a:lnTo>
                      <a:pt x="364" y="279"/>
                    </a:lnTo>
                    <a:lnTo>
                      <a:pt x="360" y="264"/>
                    </a:lnTo>
                    <a:lnTo>
                      <a:pt x="348" y="273"/>
                    </a:lnTo>
                    <a:lnTo>
                      <a:pt x="329" y="257"/>
                    </a:lnTo>
                    <a:lnTo>
                      <a:pt x="318" y="267"/>
                    </a:lnTo>
                    <a:lnTo>
                      <a:pt x="311" y="263"/>
                    </a:lnTo>
                    <a:lnTo>
                      <a:pt x="300" y="242"/>
                    </a:lnTo>
                    <a:lnTo>
                      <a:pt x="284" y="242"/>
                    </a:lnTo>
                    <a:lnTo>
                      <a:pt x="282" y="248"/>
                    </a:lnTo>
                    <a:lnTo>
                      <a:pt x="270" y="240"/>
                    </a:lnTo>
                    <a:lnTo>
                      <a:pt x="260" y="242"/>
                    </a:lnTo>
                    <a:lnTo>
                      <a:pt x="248" y="236"/>
                    </a:lnTo>
                    <a:lnTo>
                      <a:pt x="231" y="234"/>
                    </a:lnTo>
                    <a:lnTo>
                      <a:pt x="231" y="225"/>
                    </a:lnTo>
                    <a:lnTo>
                      <a:pt x="221" y="215"/>
                    </a:lnTo>
                    <a:lnTo>
                      <a:pt x="218" y="222"/>
                    </a:lnTo>
                    <a:lnTo>
                      <a:pt x="200" y="221"/>
                    </a:lnTo>
                    <a:lnTo>
                      <a:pt x="181" y="206"/>
                    </a:lnTo>
                    <a:lnTo>
                      <a:pt x="188" y="52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6" name="Freeform 36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9"/>
                  <a:gd name="T31" fmla="*/ 0 h 365"/>
                  <a:gd name="T32" fmla="*/ 439 w 439"/>
                  <a:gd name="T33" fmla="*/ 365 h 36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" name="Freeform 37"/>
              <p:cNvSpPr>
                <a:spLocks/>
              </p:cNvSpPr>
              <p:nvPr/>
            </p:nvSpPr>
            <p:spPr bwMode="auto">
              <a:xfrm>
                <a:off x="1801" y="1381"/>
                <a:ext cx="420" cy="327"/>
              </a:xfrm>
              <a:custGeom>
                <a:avLst/>
                <a:gdLst>
                  <a:gd name="T0" fmla="*/ 0 w 439"/>
                  <a:gd name="T1" fmla="*/ 12 h 365"/>
                  <a:gd name="T2" fmla="*/ 11 w 439"/>
                  <a:gd name="T3" fmla="*/ 9 h 365"/>
                  <a:gd name="T4" fmla="*/ 11 w 439"/>
                  <a:gd name="T5" fmla="*/ 4 h 365"/>
                  <a:gd name="T6" fmla="*/ 12 w 439"/>
                  <a:gd name="T7" fmla="*/ 0 h 365"/>
                  <a:gd name="T8" fmla="*/ 60 w 439"/>
                  <a:gd name="T9" fmla="*/ 4 h 365"/>
                  <a:gd name="T10" fmla="*/ 117 w 439"/>
                  <a:gd name="T11" fmla="*/ 4 h 365"/>
                  <a:gd name="T12" fmla="*/ 113 w 439"/>
                  <a:gd name="T13" fmla="*/ 8 h 365"/>
                  <a:gd name="T14" fmla="*/ 110 w 439"/>
                  <a:gd name="T15" fmla="*/ 13 h 365"/>
                  <a:gd name="T16" fmla="*/ 31 w 439"/>
                  <a:gd name="T17" fmla="*/ 13 h 365"/>
                  <a:gd name="T18" fmla="*/ 0 w 439"/>
                  <a:gd name="T19" fmla="*/ 12 h 365"/>
                  <a:gd name="T20" fmla="*/ 0 w 439"/>
                  <a:gd name="T21" fmla="*/ 12 h 36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9"/>
                  <a:gd name="T34" fmla="*/ 0 h 365"/>
                  <a:gd name="T35" fmla="*/ 439 w 439"/>
                  <a:gd name="T36" fmla="*/ 365 h 36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9" h="365">
                    <a:moveTo>
                      <a:pt x="0" y="312"/>
                    </a:moveTo>
                    <a:lnTo>
                      <a:pt x="14" y="233"/>
                    </a:lnTo>
                    <a:lnTo>
                      <a:pt x="45" y="39"/>
                    </a:lnTo>
                    <a:lnTo>
                      <a:pt x="51" y="0"/>
                    </a:lnTo>
                    <a:lnTo>
                      <a:pt x="226" y="26"/>
                    </a:lnTo>
                    <a:lnTo>
                      <a:pt x="439" y="48"/>
                    </a:lnTo>
                    <a:lnTo>
                      <a:pt x="424" y="206"/>
                    </a:lnTo>
                    <a:lnTo>
                      <a:pt x="411" y="365"/>
                    </a:lnTo>
                    <a:lnTo>
                      <a:pt x="118" y="330"/>
                    </a:lnTo>
                    <a:lnTo>
                      <a:pt x="0" y="31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" name="Freeform 38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8"/>
                  <a:gd name="T52" fmla="*/ 0 h 103"/>
                  <a:gd name="T53" fmla="*/ 108 w 108"/>
                  <a:gd name="T54" fmla="*/ 103 h 10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" name="Freeform 39"/>
              <p:cNvSpPr>
                <a:spLocks/>
              </p:cNvSpPr>
              <p:nvPr/>
            </p:nvSpPr>
            <p:spPr bwMode="auto">
              <a:xfrm>
                <a:off x="3891" y="1502"/>
                <a:ext cx="103" cy="92"/>
              </a:xfrm>
              <a:custGeom>
                <a:avLst/>
                <a:gdLst>
                  <a:gd name="T0" fmla="*/ 0 w 108"/>
                  <a:gd name="T1" fmla="*/ 4 h 103"/>
                  <a:gd name="T2" fmla="*/ 9 w 108"/>
                  <a:gd name="T3" fmla="*/ 4 h 103"/>
                  <a:gd name="T4" fmla="*/ 9 w 108"/>
                  <a:gd name="T5" fmla="*/ 4 h 103"/>
                  <a:gd name="T6" fmla="*/ 10 w 108"/>
                  <a:gd name="T7" fmla="*/ 4 h 103"/>
                  <a:gd name="T8" fmla="*/ 10 w 108"/>
                  <a:gd name="T9" fmla="*/ 4 h 103"/>
                  <a:gd name="T10" fmla="*/ 10 w 108"/>
                  <a:gd name="T11" fmla="*/ 4 h 103"/>
                  <a:gd name="T12" fmla="*/ 10 w 108"/>
                  <a:gd name="T13" fmla="*/ 4 h 103"/>
                  <a:gd name="T14" fmla="*/ 11 w 108"/>
                  <a:gd name="T15" fmla="*/ 4 h 103"/>
                  <a:gd name="T16" fmla="*/ 15 w 108"/>
                  <a:gd name="T17" fmla="*/ 4 h 103"/>
                  <a:gd name="T18" fmla="*/ 20 w 108"/>
                  <a:gd name="T19" fmla="*/ 4 h 103"/>
                  <a:gd name="T20" fmla="*/ 21 w 108"/>
                  <a:gd name="T21" fmla="*/ 4 h 103"/>
                  <a:gd name="T22" fmla="*/ 22 w 108"/>
                  <a:gd name="T23" fmla="*/ 4 h 103"/>
                  <a:gd name="T24" fmla="*/ 23 w 108"/>
                  <a:gd name="T25" fmla="*/ 4 h 103"/>
                  <a:gd name="T26" fmla="*/ 25 w 108"/>
                  <a:gd name="T27" fmla="*/ 4 h 103"/>
                  <a:gd name="T28" fmla="*/ 27 w 108"/>
                  <a:gd name="T29" fmla="*/ 4 h 103"/>
                  <a:gd name="T30" fmla="*/ 25 w 108"/>
                  <a:gd name="T31" fmla="*/ 0 h 103"/>
                  <a:gd name="T32" fmla="*/ 0 w 108"/>
                  <a:gd name="T33" fmla="*/ 4 h 103"/>
                  <a:gd name="T34" fmla="*/ 0 w 108"/>
                  <a:gd name="T35" fmla="*/ 4 h 10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8"/>
                  <a:gd name="T55" fmla="*/ 0 h 103"/>
                  <a:gd name="T56" fmla="*/ 108 w 108"/>
                  <a:gd name="T57" fmla="*/ 103 h 10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8" h="103">
                    <a:moveTo>
                      <a:pt x="0" y="21"/>
                    </a:moveTo>
                    <a:lnTo>
                      <a:pt x="9" y="74"/>
                    </a:lnTo>
                    <a:lnTo>
                      <a:pt x="9" y="103"/>
                    </a:lnTo>
                    <a:lnTo>
                      <a:pt x="18" y="100"/>
                    </a:lnTo>
                    <a:lnTo>
                      <a:pt x="23" y="92"/>
                    </a:lnTo>
                    <a:lnTo>
                      <a:pt x="38" y="86"/>
                    </a:lnTo>
                    <a:lnTo>
                      <a:pt x="47" y="71"/>
                    </a:lnTo>
                    <a:lnTo>
                      <a:pt x="50" y="74"/>
                    </a:lnTo>
                    <a:lnTo>
                      <a:pt x="62" y="70"/>
                    </a:lnTo>
                    <a:lnTo>
                      <a:pt x="77" y="67"/>
                    </a:lnTo>
                    <a:lnTo>
                      <a:pt x="80" y="61"/>
                    </a:lnTo>
                    <a:lnTo>
                      <a:pt x="84" y="64"/>
                    </a:lnTo>
                    <a:lnTo>
                      <a:pt x="87" y="59"/>
                    </a:lnTo>
                    <a:lnTo>
                      <a:pt x="97" y="58"/>
                    </a:lnTo>
                    <a:lnTo>
                      <a:pt x="108" y="52"/>
                    </a:lnTo>
                    <a:lnTo>
                      <a:pt x="97" y="0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" name="Freeform 40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6"/>
                  <a:gd name="T61" fmla="*/ 0 h 107"/>
                  <a:gd name="T62" fmla="*/ 66 w 66"/>
                  <a:gd name="T63" fmla="*/ 107 h 1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1" name="Freeform 41"/>
              <p:cNvSpPr>
                <a:spLocks/>
              </p:cNvSpPr>
              <p:nvPr/>
            </p:nvSpPr>
            <p:spPr bwMode="auto">
              <a:xfrm>
                <a:off x="3802" y="1700"/>
                <a:ext cx="64" cy="95"/>
              </a:xfrm>
              <a:custGeom>
                <a:avLst/>
                <a:gdLst>
                  <a:gd name="T0" fmla="*/ 0 w 66"/>
                  <a:gd name="T1" fmla="*/ 4 h 107"/>
                  <a:gd name="T2" fmla="*/ 9 w 66"/>
                  <a:gd name="T3" fmla="*/ 0 h 107"/>
                  <a:gd name="T4" fmla="*/ 16 w 66"/>
                  <a:gd name="T5" fmla="*/ 0 h 107"/>
                  <a:gd name="T6" fmla="*/ 16 w 66"/>
                  <a:gd name="T7" fmla="*/ 4 h 107"/>
                  <a:gd name="T8" fmla="*/ 13 w 66"/>
                  <a:gd name="T9" fmla="*/ 4 h 107"/>
                  <a:gd name="T10" fmla="*/ 15 w 66"/>
                  <a:gd name="T11" fmla="*/ 4 h 107"/>
                  <a:gd name="T12" fmla="*/ 16 w 66"/>
                  <a:gd name="T13" fmla="*/ 4 h 107"/>
                  <a:gd name="T14" fmla="*/ 16 w 66"/>
                  <a:gd name="T15" fmla="*/ 4 h 107"/>
                  <a:gd name="T16" fmla="*/ 16 w 66"/>
                  <a:gd name="T17" fmla="*/ 4 h 107"/>
                  <a:gd name="T18" fmla="*/ 16 w 66"/>
                  <a:gd name="T19" fmla="*/ 4 h 107"/>
                  <a:gd name="T20" fmla="*/ 18 w 66"/>
                  <a:gd name="T21" fmla="*/ 4 h 107"/>
                  <a:gd name="T22" fmla="*/ 23 w 66"/>
                  <a:gd name="T23" fmla="*/ 4 h 107"/>
                  <a:gd name="T24" fmla="*/ 26 w 66"/>
                  <a:gd name="T25" fmla="*/ 4 h 107"/>
                  <a:gd name="T26" fmla="*/ 21 w 66"/>
                  <a:gd name="T27" fmla="*/ 4 h 107"/>
                  <a:gd name="T28" fmla="*/ 26 w 66"/>
                  <a:gd name="T29" fmla="*/ 4 h 107"/>
                  <a:gd name="T30" fmla="*/ 27 w 66"/>
                  <a:gd name="T31" fmla="*/ 4 h 107"/>
                  <a:gd name="T32" fmla="*/ 18 w 66"/>
                  <a:gd name="T33" fmla="*/ 4 h 107"/>
                  <a:gd name="T34" fmla="*/ 16 w 66"/>
                  <a:gd name="T35" fmla="*/ 4 h 107"/>
                  <a:gd name="T36" fmla="*/ 16 w 66"/>
                  <a:gd name="T37" fmla="*/ 4 h 107"/>
                  <a:gd name="T38" fmla="*/ 0 w 66"/>
                  <a:gd name="T39" fmla="*/ 4 h 107"/>
                  <a:gd name="T40" fmla="*/ 0 w 66"/>
                  <a:gd name="T41" fmla="*/ 4 h 10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6"/>
                  <a:gd name="T64" fmla="*/ 0 h 107"/>
                  <a:gd name="T65" fmla="*/ 66 w 66"/>
                  <a:gd name="T66" fmla="*/ 107 h 10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6" h="107">
                    <a:moveTo>
                      <a:pt x="0" y="10"/>
                    </a:moveTo>
                    <a:lnTo>
                      <a:pt x="9" y="0"/>
                    </a:lnTo>
                    <a:lnTo>
                      <a:pt x="21" y="0"/>
                    </a:lnTo>
                    <a:lnTo>
                      <a:pt x="18" y="10"/>
                    </a:lnTo>
                    <a:lnTo>
                      <a:pt x="13" y="13"/>
                    </a:lnTo>
                    <a:lnTo>
                      <a:pt x="15" y="26"/>
                    </a:lnTo>
                    <a:lnTo>
                      <a:pt x="22" y="34"/>
                    </a:lnTo>
                    <a:lnTo>
                      <a:pt x="31" y="44"/>
                    </a:lnTo>
                    <a:lnTo>
                      <a:pt x="34" y="56"/>
                    </a:lnTo>
                    <a:lnTo>
                      <a:pt x="42" y="64"/>
                    </a:lnTo>
                    <a:lnTo>
                      <a:pt x="48" y="71"/>
                    </a:lnTo>
                    <a:lnTo>
                      <a:pt x="57" y="74"/>
                    </a:lnTo>
                    <a:lnTo>
                      <a:pt x="63" y="85"/>
                    </a:lnTo>
                    <a:lnTo>
                      <a:pt x="54" y="92"/>
                    </a:lnTo>
                    <a:lnTo>
                      <a:pt x="63" y="92"/>
                    </a:lnTo>
                    <a:lnTo>
                      <a:pt x="66" y="100"/>
                    </a:lnTo>
                    <a:lnTo>
                      <a:pt x="48" y="103"/>
                    </a:lnTo>
                    <a:lnTo>
                      <a:pt x="25" y="107"/>
                    </a:lnTo>
                    <a:lnTo>
                      <a:pt x="24" y="10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2" name="Freeform 42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4"/>
                  <a:gd name="T17" fmla="*/ 10 w 10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3" name="Freeform 43"/>
              <p:cNvSpPr>
                <a:spLocks/>
              </p:cNvSpPr>
              <p:nvPr/>
            </p:nvSpPr>
            <p:spPr bwMode="auto">
              <a:xfrm>
                <a:off x="3739" y="1773"/>
                <a:ext cx="8" cy="14"/>
              </a:xfrm>
              <a:custGeom>
                <a:avLst/>
                <a:gdLst>
                  <a:gd name="T0" fmla="*/ 0 w 10"/>
                  <a:gd name="T1" fmla="*/ 3 h 14"/>
                  <a:gd name="T2" fmla="*/ 2 w 10"/>
                  <a:gd name="T3" fmla="*/ 0 h 14"/>
                  <a:gd name="T4" fmla="*/ 2 w 10"/>
                  <a:gd name="T5" fmla="*/ 9 h 14"/>
                  <a:gd name="T6" fmla="*/ 2 w 10"/>
                  <a:gd name="T7" fmla="*/ 14 h 14"/>
                  <a:gd name="T8" fmla="*/ 0 w 10"/>
                  <a:gd name="T9" fmla="*/ 3 h 14"/>
                  <a:gd name="T10" fmla="*/ 0 w 10"/>
                  <a:gd name="T11" fmla="*/ 3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4"/>
                  <a:gd name="T20" fmla="*/ 10 w 1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4">
                    <a:moveTo>
                      <a:pt x="0" y="3"/>
                    </a:moveTo>
                    <a:lnTo>
                      <a:pt x="6" y="0"/>
                    </a:lnTo>
                    <a:lnTo>
                      <a:pt x="10" y="9"/>
                    </a:lnTo>
                    <a:lnTo>
                      <a:pt x="7" y="14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4" name="Freeform 44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5" name="Freeform 45"/>
              <p:cNvSpPr>
                <a:spLocks/>
              </p:cNvSpPr>
              <p:nvPr/>
            </p:nvSpPr>
            <p:spPr bwMode="auto">
              <a:xfrm>
                <a:off x="3184" y="2389"/>
                <a:ext cx="540" cy="387"/>
              </a:xfrm>
              <a:custGeom>
                <a:avLst/>
                <a:gdLst>
                  <a:gd name="T0" fmla="*/ 10 w 566"/>
                  <a:gd name="T1" fmla="*/ 4 h 433"/>
                  <a:gd name="T2" fmla="*/ 10 w 566"/>
                  <a:gd name="T3" fmla="*/ 4 h 433"/>
                  <a:gd name="T4" fmla="*/ 21 w 566"/>
                  <a:gd name="T5" fmla="*/ 4 h 433"/>
                  <a:gd name="T6" fmla="*/ 26 w 566"/>
                  <a:gd name="T7" fmla="*/ 4 h 433"/>
                  <a:gd name="T8" fmla="*/ 22 w 566"/>
                  <a:gd name="T9" fmla="*/ 4 h 433"/>
                  <a:gd name="T10" fmla="*/ 31 w 566"/>
                  <a:gd name="T11" fmla="*/ 4 h 433"/>
                  <a:gd name="T12" fmla="*/ 32 w 566"/>
                  <a:gd name="T13" fmla="*/ 4 h 433"/>
                  <a:gd name="T14" fmla="*/ 32 w 566"/>
                  <a:gd name="T15" fmla="*/ 4 h 433"/>
                  <a:gd name="T16" fmla="*/ 40 w 566"/>
                  <a:gd name="T17" fmla="*/ 4 h 433"/>
                  <a:gd name="T18" fmla="*/ 38 w 566"/>
                  <a:gd name="T19" fmla="*/ 4 h 433"/>
                  <a:gd name="T20" fmla="*/ 43 w 566"/>
                  <a:gd name="T21" fmla="*/ 4 h 433"/>
                  <a:gd name="T22" fmla="*/ 46 w 566"/>
                  <a:gd name="T23" fmla="*/ 4 h 433"/>
                  <a:gd name="T24" fmla="*/ 52 w 566"/>
                  <a:gd name="T25" fmla="*/ 4 h 433"/>
                  <a:gd name="T26" fmla="*/ 54 w 566"/>
                  <a:gd name="T27" fmla="*/ 4 h 433"/>
                  <a:gd name="T28" fmla="*/ 61 w 566"/>
                  <a:gd name="T29" fmla="*/ 4 h 433"/>
                  <a:gd name="T30" fmla="*/ 70 w 566"/>
                  <a:gd name="T31" fmla="*/ 4 h 433"/>
                  <a:gd name="T32" fmla="*/ 73 w 566"/>
                  <a:gd name="T33" fmla="*/ 4 h 433"/>
                  <a:gd name="T34" fmla="*/ 77 w 566"/>
                  <a:gd name="T35" fmla="*/ 4 h 433"/>
                  <a:gd name="T36" fmla="*/ 83 w 566"/>
                  <a:gd name="T37" fmla="*/ 4 h 433"/>
                  <a:gd name="T38" fmla="*/ 88 w 566"/>
                  <a:gd name="T39" fmla="*/ 6 h 433"/>
                  <a:gd name="T40" fmla="*/ 86 w 566"/>
                  <a:gd name="T41" fmla="*/ 9 h 433"/>
                  <a:gd name="T42" fmla="*/ 89 w 566"/>
                  <a:gd name="T43" fmla="*/ 9 h 433"/>
                  <a:gd name="T44" fmla="*/ 89 w 566"/>
                  <a:gd name="T45" fmla="*/ 8 h 433"/>
                  <a:gd name="T46" fmla="*/ 90 w 566"/>
                  <a:gd name="T47" fmla="*/ 8 h 433"/>
                  <a:gd name="T48" fmla="*/ 93 w 566"/>
                  <a:gd name="T49" fmla="*/ 8 h 433"/>
                  <a:gd name="T50" fmla="*/ 90 w 566"/>
                  <a:gd name="T51" fmla="*/ 10 h 433"/>
                  <a:gd name="T52" fmla="*/ 93 w 566"/>
                  <a:gd name="T53" fmla="*/ 10 h 433"/>
                  <a:gd name="T54" fmla="*/ 97 w 566"/>
                  <a:gd name="T55" fmla="*/ 11 h 433"/>
                  <a:gd name="T56" fmla="*/ 100 w 566"/>
                  <a:gd name="T57" fmla="*/ 11 h 433"/>
                  <a:gd name="T58" fmla="*/ 99 w 566"/>
                  <a:gd name="T59" fmla="*/ 11 h 433"/>
                  <a:gd name="T60" fmla="*/ 102 w 566"/>
                  <a:gd name="T61" fmla="*/ 11 h 433"/>
                  <a:gd name="T62" fmla="*/ 102 w 566"/>
                  <a:gd name="T63" fmla="*/ 12 h 433"/>
                  <a:gd name="T64" fmla="*/ 107 w 566"/>
                  <a:gd name="T65" fmla="*/ 12 h 433"/>
                  <a:gd name="T66" fmla="*/ 112 w 566"/>
                  <a:gd name="T67" fmla="*/ 13 h 433"/>
                  <a:gd name="T68" fmla="*/ 123 w 566"/>
                  <a:gd name="T69" fmla="*/ 15 h 433"/>
                  <a:gd name="T70" fmla="*/ 125 w 566"/>
                  <a:gd name="T71" fmla="*/ 15 h 433"/>
                  <a:gd name="T72" fmla="*/ 123 w 566"/>
                  <a:gd name="T73" fmla="*/ 15 h 433"/>
                  <a:gd name="T74" fmla="*/ 126 w 566"/>
                  <a:gd name="T75" fmla="*/ 15 h 433"/>
                  <a:gd name="T76" fmla="*/ 131 w 566"/>
                  <a:gd name="T77" fmla="*/ 15 h 433"/>
                  <a:gd name="T78" fmla="*/ 135 w 566"/>
                  <a:gd name="T79" fmla="*/ 13 h 433"/>
                  <a:gd name="T80" fmla="*/ 135 w 566"/>
                  <a:gd name="T81" fmla="*/ 13 h 433"/>
                  <a:gd name="T82" fmla="*/ 135 w 566"/>
                  <a:gd name="T83" fmla="*/ 11 h 433"/>
                  <a:gd name="T84" fmla="*/ 120 w 566"/>
                  <a:gd name="T85" fmla="*/ 6 h 433"/>
                  <a:gd name="T86" fmla="*/ 117 w 566"/>
                  <a:gd name="T87" fmla="*/ 5 h 433"/>
                  <a:gd name="T88" fmla="*/ 102 w 566"/>
                  <a:gd name="T89" fmla="*/ 4 h 433"/>
                  <a:gd name="T90" fmla="*/ 99 w 566"/>
                  <a:gd name="T91" fmla="*/ 4 h 433"/>
                  <a:gd name="T92" fmla="*/ 92 w 566"/>
                  <a:gd name="T93" fmla="*/ 4 h 433"/>
                  <a:gd name="T94" fmla="*/ 90 w 566"/>
                  <a:gd name="T95" fmla="*/ 4 h 433"/>
                  <a:gd name="T96" fmla="*/ 46 w 566"/>
                  <a:gd name="T97" fmla="*/ 4 h 433"/>
                  <a:gd name="T98" fmla="*/ 0 w 566"/>
                  <a:gd name="T99" fmla="*/ 4 h 4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66"/>
                  <a:gd name="T151" fmla="*/ 0 h 433"/>
                  <a:gd name="T152" fmla="*/ 566 w 566"/>
                  <a:gd name="T153" fmla="*/ 433 h 4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66" h="433">
                    <a:moveTo>
                      <a:pt x="0" y="28"/>
                    </a:moveTo>
                    <a:lnTo>
                      <a:pt x="15" y="57"/>
                    </a:lnTo>
                    <a:lnTo>
                      <a:pt x="18" y="73"/>
                    </a:lnTo>
                    <a:lnTo>
                      <a:pt x="36" y="67"/>
                    </a:lnTo>
                    <a:lnTo>
                      <a:pt x="70" y="67"/>
                    </a:lnTo>
                    <a:lnTo>
                      <a:pt x="81" y="63"/>
                    </a:lnTo>
                    <a:lnTo>
                      <a:pt x="95" y="60"/>
                    </a:lnTo>
                    <a:lnTo>
                      <a:pt x="101" y="64"/>
                    </a:lnTo>
                    <a:lnTo>
                      <a:pt x="78" y="67"/>
                    </a:lnTo>
                    <a:lnTo>
                      <a:pt x="85" y="69"/>
                    </a:lnTo>
                    <a:lnTo>
                      <a:pt x="112" y="75"/>
                    </a:lnTo>
                    <a:lnTo>
                      <a:pt x="130" y="85"/>
                    </a:lnTo>
                    <a:lnTo>
                      <a:pt x="127" y="72"/>
                    </a:lnTo>
                    <a:lnTo>
                      <a:pt x="134" y="82"/>
                    </a:lnTo>
                    <a:lnTo>
                      <a:pt x="146" y="84"/>
                    </a:lnTo>
                    <a:lnTo>
                      <a:pt x="136" y="87"/>
                    </a:lnTo>
                    <a:lnTo>
                      <a:pt x="155" y="97"/>
                    </a:lnTo>
                    <a:lnTo>
                      <a:pt x="163" y="106"/>
                    </a:lnTo>
                    <a:lnTo>
                      <a:pt x="163" y="115"/>
                    </a:lnTo>
                    <a:lnTo>
                      <a:pt x="154" y="105"/>
                    </a:lnTo>
                    <a:lnTo>
                      <a:pt x="158" y="120"/>
                    </a:lnTo>
                    <a:lnTo>
                      <a:pt x="175" y="114"/>
                    </a:lnTo>
                    <a:lnTo>
                      <a:pt x="184" y="112"/>
                    </a:lnTo>
                    <a:lnTo>
                      <a:pt x="190" y="106"/>
                    </a:lnTo>
                    <a:lnTo>
                      <a:pt x="194" y="109"/>
                    </a:lnTo>
                    <a:lnTo>
                      <a:pt x="213" y="94"/>
                    </a:lnTo>
                    <a:lnTo>
                      <a:pt x="227" y="94"/>
                    </a:lnTo>
                    <a:lnTo>
                      <a:pt x="222" y="88"/>
                    </a:lnTo>
                    <a:lnTo>
                      <a:pt x="231" y="76"/>
                    </a:lnTo>
                    <a:lnTo>
                      <a:pt x="252" y="75"/>
                    </a:lnTo>
                    <a:lnTo>
                      <a:pt x="272" y="85"/>
                    </a:lnTo>
                    <a:lnTo>
                      <a:pt x="285" y="100"/>
                    </a:lnTo>
                    <a:lnTo>
                      <a:pt x="294" y="105"/>
                    </a:lnTo>
                    <a:lnTo>
                      <a:pt x="297" y="115"/>
                    </a:lnTo>
                    <a:lnTo>
                      <a:pt x="310" y="121"/>
                    </a:lnTo>
                    <a:lnTo>
                      <a:pt x="315" y="130"/>
                    </a:lnTo>
                    <a:lnTo>
                      <a:pt x="322" y="137"/>
                    </a:lnTo>
                    <a:lnTo>
                      <a:pt x="340" y="137"/>
                    </a:lnTo>
                    <a:lnTo>
                      <a:pt x="346" y="149"/>
                    </a:lnTo>
                    <a:lnTo>
                      <a:pt x="357" y="172"/>
                    </a:lnTo>
                    <a:lnTo>
                      <a:pt x="352" y="217"/>
                    </a:lnTo>
                    <a:lnTo>
                      <a:pt x="352" y="242"/>
                    </a:lnTo>
                    <a:lnTo>
                      <a:pt x="364" y="249"/>
                    </a:lnTo>
                    <a:lnTo>
                      <a:pt x="366" y="237"/>
                    </a:lnTo>
                    <a:lnTo>
                      <a:pt x="360" y="233"/>
                    </a:lnTo>
                    <a:lnTo>
                      <a:pt x="361" y="225"/>
                    </a:lnTo>
                    <a:lnTo>
                      <a:pt x="363" y="227"/>
                    </a:lnTo>
                    <a:lnTo>
                      <a:pt x="372" y="230"/>
                    </a:lnTo>
                    <a:lnTo>
                      <a:pt x="373" y="239"/>
                    </a:lnTo>
                    <a:lnTo>
                      <a:pt x="381" y="228"/>
                    </a:lnTo>
                    <a:lnTo>
                      <a:pt x="384" y="237"/>
                    </a:lnTo>
                    <a:lnTo>
                      <a:pt x="369" y="264"/>
                    </a:lnTo>
                    <a:lnTo>
                      <a:pt x="367" y="269"/>
                    </a:lnTo>
                    <a:lnTo>
                      <a:pt x="376" y="275"/>
                    </a:lnTo>
                    <a:lnTo>
                      <a:pt x="385" y="296"/>
                    </a:lnTo>
                    <a:lnTo>
                      <a:pt x="397" y="308"/>
                    </a:lnTo>
                    <a:lnTo>
                      <a:pt x="403" y="315"/>
                    </a:lnTo>
                    <a:lnTo>
                      <a:pt x="410" y="315"/>
                    </a:lnTo>
                    <a:lnTo>
                      <a:pt x="402" y="302"/>
                    </a:lnTo>
                    <a:lnTo>
                      <a:pt x="409" y="303"/>
                    </a:lnTo>
                    <a:lnTo>
                      <a:pt x="418" y="302"/>
                    </a:lnTo>
                    <a:lnTo>
                      <a:pt x="413" y="308"/>
                    </a:lnTo>
                    <a:lnTo>
                      <a:pt x="416" y="318"/>
                    </a:lnTo>
                    <a:lnTo>
                      <a:pt x="421" y="333"/>
                    </a:lnTo>
                    <a:lnTo>
                      <a:pt x="434" y="339"/>
                    </a:lnTo>
                    <a:lnTo>
                      <a:pt x="437" y="349"/>
                    </a:lnTo>
                    <a:lnTo>
                      <a:pt x="449" y="378"/>
                    </a:lnTo>
                    <a:lnTo>
                      <a:pt x="464" y="378"/>
                    </a:lnTo>
                    <a:lnTo>
                      <a:pt x="476" y="385"/>
                    </a:lnTo>
                    <a:lnTo>
                      <a:pt x="499" y="414"/>
                    </a:lnTo>
                    <a:lnTo>
                      <a:pt x="515" y="416"/>
                    </a:lnTo>
                    <a:lnTo>
                      <a:pt x="516" y="422"/>
                    </a:lnTo>
                    <a:lnTo>
                      <a:pt x="512" y="425"/>
                    </a:lnTo>
                    <a:lnTo>
                      <a:pt x="499" y="419"/>
                    </a:lnTo>
                    <a:lnTo>
                      <a:pt x="502" y="433"/>
                    </a:lnTo>
                    <a:lnTo>
                      <a:pt x="518" y="427"/>
                    </a:lnTo>
                    <a:lnTo>
                      <a:pt x="531" y="427"/>
                    </a:lnTo>
                    <a:lnTo>
                      <a:pt x="539" y="419"/>
                    </a:lnTo>
                    <a:lnTo>
                      <a:pt x="551" y="418"/>
                    </a:lnTo>
                    <a:lnTo>
                      <a:pt x="558" y="406"/>
                    </a:lnTo>
                    <a:lnTo>
                      <a:pt x="555" y="390"/>
                    </a:lnTo>
                    <a:lnTo>
                      <a:pt x="560" y="369"/>
                    </a:lnTo>
                    <a:lnTo>
                      <a:pt x="566" y="370"/>
                    </a:lnTo>
                    <a:lnTo>
                      <a:pt x="560" y="302"/>
                    </a:lnTo>
                    <a:lnTo>
                      <a:pt x="555" y="282"/>
                    </a:lnTo>
                    <a:lnTo>
                      <a:pt x="493" y="182"/>
                    </a:lnTo>
                    <a:lnTo>
                      <a:pt x="479" y="149"/>
                    </a:lnTo>
                    <a:lnTo>
                      <a:pt x="485" y="149"/>
                    </a:lnTo>
                    <a:lnTo>
                      <a:pt x="445" y="85"/>
                    </a:lnTo>
                    <a:lnTo>
                      <a:pt x="418" y="18"/>
                    </a:lnTo>
                    <a:lnTo>
                      <a:pt x="415" y="6"/>
                    </a:lnTo>
                    <a:lnTo>
                      <a:pt x="407" y="5"/>
                    </a:lnTo>
                    <a:lnTo>
                      <a:pt x="382" y="0"/>
                    </a:lnTo>
                    <a:lnTo>
                      <a:pt x="375" y="9"/>
                    </a:lnTo>
                    <a:lnTo>
                      <a:pt x="381" y="37"/>
                    </a:lnTo>
                    <a:lnTo>
                      <a:pt x="369" y="37"/>
                    </a:lnTo>
                    <a:lnTo>
                      <a:pt x="366" y="24"/>
                    </a:lnTo>
                    <a:lnTo>
                      <a:pt x="185" y="34"/>
                    </a:lnTo>
                    <a:lnTo>
                      <a:pt x="175" y="12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6" name="Freeform 46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9"/>
                  <a:gd name="T29" fmla="*/ 30 w 30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7" name="Freeform 47"/>
              <p:cNvSpPr>
                <a:spLocks/>
              </p:cNvSpPr>
              <p:nvPr/>
            </p:nvSpPr>
            <p:spPr bwMode="auto">
              <a:xfrm>
                <a:off x="3632" y="2804"/>
                <a:ext cx="28" cy="18"/>
              </a:xfrm>
              <a:custGeom>
                <a:avLst/>
                <a:gdLst>
                  <a:gd name="T0" fmla="*/ 0 w 30"/>
                  <a:gd name="T1" fmla="*/ 9 h 19"/>
                  <a:gd name="T2" fmla="*/ 3 w 30"/>
                  <a:gd name="T3" fmla="*/ 9 h 19"/>
                  <a:gd name="T4" fmla="*/ 7 w 30"/>
                  <a:gd name="T5" fmla="*/ 7 h 19"/>
                  <a:gd name="T6" fmla="*/ 7 w 30"/>
                  <a:gd name="T7" fmla="*/ 0 h 19"/>
                  <a:gd name="T8" fmla="*/ 7 w 30"/>
                  <a:gd name="T9" fmla="*/ 9 h 19"/>
                  <a:gd name="T10" fmla="*/ 7 w 30"/>
                  <a:gd name="T11" fmla="*/ 9 h 19"/>
                  <a:gd name="T12" fmla="*/ 7 w 30"/>
                  <a:gd name="T13" fmla="*/ 9 h 19"/>
                  <a:gd name="T14" fmla="*/ 7 w 30"/>
                  <a:gd name="T15" fmla="*/ 9 h 19"/>
                  <a:gd name="T16" fmla="*/ 0 w 30"/>
                  <a:gd name="T17" fmla="*/ 9 h 19"/>
                  <a:gd name="T18" fmla="*/ 0 w 30"/>
                  <a:gd name="T19" fmla="*/ 9 h 1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19"/>
                  <a:gd name="T32" fmla="*/ 30 w 30"/>
                  <a:gd name="T33" fmla="*/ 19 h 1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19">
                    <a:moveTo>
                      <a:pt x="0" y="19"/>
                    </a:moveTo>
                    <a:lnTo>
                      <a:pt x="3" y="9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30" y="9"/>
                    </a:lnTo>
                    <a:lnTo>
                      <a:pt x="15" y="13"/>
                    </a:lnTo>
                    <a:lnTo>
                      <a:pt x="7" y="12"/>
                    </a:lnTo>
                    <a:lnTo>
                      <a:pt x="9" y="16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8" name="Freeform 48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4"/>
                  <a:gd name="T17" fmla="*/ 22 w 2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9" name="Freeform 49"/>
              <p:cNvSpPr>
                <a:spLocks/>
              </p:cNvSpPr>
              <p:nvPr/>
            </p:nvSpPr>
            <p:spPr bwMode="auto">
              <a:xfrm>
                <a:off x="3672" y="2795"/>
                <a:ext cx="21" cy="13"/>
              </a:xfrm>
              <a:custGeom>
                <a:avLst/>
                <a:gdLst>
                  <a:gd name="T0" fmla="*/ 0 w 22"/>
                  <a:gd name="T1" fmla="*/ 7 h 14"/>
                  <a:gd name="T2" fmla="*/ 4 w 22"/>
                  <a:gd name="T3" fmla="*/ 7 h 14"/>
                  <a:gd name="T4" fmla="*/ 11 w 22"/>
                  <a:gd name="T5" fmla="*/ 0 h 14"/>
                  <a:gd name="T6" fmla="*/ 4 w 22"/>
                  <a:gd name="T7" fmla="*/ 7 h 14"/>
                  <a:gd name="T8" fmla="*/ 0 w 22"/>
                  <a:gd name="T9" fmla="*/ 7 h 14"/>
                  <a:gd name="T10" fmla="*/ 0 w 22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14"/>
                  <a:gd name="T20" fmla="*/ 22 w 22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14">
                    <a:moveTo>
                      <a:pt x="0" y="14"/>
                    </a:moveTo>
                    <a:lnTo>
                      <a:pt x="4" y="14"/>
                    </a:lnTo>
                    <a:lnTo>
                      <a:pt x="22" y="0"/>
                    </a:lnTo>
                    <a:lnTo>
                      <a:pt x="4" y="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0" name="Freeform 50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8"/>
                  <a:gd name="T17" fmla="*/ 17 w 1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1" name="Freeform 51"/>
              <p:cNvSpPr>
                <a:spLocks/>
              </p:cNvSpPr>
              <p:nvPr/>
            </p:nvSpPr>
            <p:spPr bwMode="auto">
              <a:xfrm>
                <a:off x="3707" y="2756"/>
                <a:ext cx="17" cy="25"/>
              </a:xfrm>
              <a:custGeom>
                <a:avLst/>
                <a:gdLst>
                  <a:gd name="T0" fmla="*/ 0 w 17"/>
                  <a:gd name="T1" fmla="*/ 4 h 28"/>
                  <a:gd name="T2" fmla="*/ 9 w 17"/>
                  <a:gd name="T3" fmla="*/ 4 h 28"/>
                  <a:gd name="T4" fmla="*/ 17 w 17"/>
                  <a:gd name="T5" fmla="*/ 0 h 28"/>
                  <a:gd name="T6" fmla="*/ 11 w 17"/>
                  <a:gd name="T7" fmla="*/ 4 h 28"/>
                  <a:gd name="T8" fmla="*/ 0 w 17"/>
                  <a:gd name="T9" fmla="*/ 4 h 28"/>
                  <a:gd name="T10" fmla="*/ 0 w 17"/>
                  <a:gd name="T11" fmla="*/ 4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8"/>
                  <a:gd name="T20" fmla="*/ 17 w 1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8">
                    <a:moveTo>
                      <a:pt x="0" y="28"/>
                    </a:moveTo>
                    <a:lnTo>
                      <a:pt x="9" y="17"/>
                    </a:lnTo>
                    <a:lnTo>
                      <a:pt x="17" y="0"/>
                    </a:lnTo>
                    <a:lnTo>
                      <a:pt x="11" y="7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" name="Freeform 52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9"/>
                  <a:gd name="T130" fmla="*/ 0 h 353"/>
                  <a:gd name="T131" fmla="*/ 339 w 339"/>
                  <a:gd name="T132" fmla="*/ 353 h 35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" name="Freeform 53"/>
              <p:cNvSpPr>
                <a:spLocks/>
              </p:cNvSpPr>
              <p:nvPr/>
            </p:nvSpPr>
            <p:spPr bwMode="auto">
              <a:xfrm>
                <a:off x="3281" y="2109"/>
                <a:ext cx="325" cy="316"/>
              </a:xfrm>
              <a:custGeom>
                <a:avLst/>
                <a:gdLst>
                  <a:gd name="T0" fmla="*/ 0 w 339"/>
                  <a:gd name="T1" fmla="*/ 4 h 353"/>
                  <a:gd name="T2" fmla="*/ 12 w 339"/>
                  <a:gd name="T3" fmla="*/ 6 h 353"/>
                  <a:gd name="T4" fmla="*/ 18 w 339"/>
                  <a:gd name="T5" fmla="*/ 8 h 353"/>
                  <a:gd name="T6" fmla="*/ 20 w 339"/>
                  <a:gd name="T7" fmla="*/ 9 h 353"/>
                  <a:gd name="T8" fmla="*/ 18 w 339"/>
                  <a:gd name="T9" fmla="*/ 9 h 353"/>
                  <a:gd name="T10" fmla="*/ 17 w 339"/>
                  <a:gd name="T11" fmla="*/ 10 h 353"/>
                  <a:gd name="T12" fmla="*/ 22 w 339"/>
                  <a:gd name="T13" fmla="*/ 12 h 353"/>
                  <a:gd name="T14" fmla="*/ 26 w 339"/>
                  <a:gd name="T15" fmla="*/ 12 h 353"/>
                  <a:gd name="T16" fmla="*/ 75 w 339"/>
                  <a:gd name="T17" fmla="*/ 12 h 353"/>
                  <a:gd name="T18" fmla="*/ 75 w 339"/>
                  <a:gd name="T19" fmla="*/ 12 h 353"/>
                  <a:gd name="T20" fmla="*/ 78 w 339"/>
                  <a:gd name="T21" fmla="*/ 12 h 353"/>
                  <a:gd name="T22" fmla="*/ 78 w 339"/>
                  <a:gd name="T23" fmla="*/ 12 h 353"/>
                  <a:gd name="T24" fmla="*/ 79 w 339"/>
                  <a:gd name="T25" fmla="*/ 11 h 353"/>
                  <a:gd name="T26" fmla="*/ 87 w 339"/>
                  <a:gd name="T27" fmla="*/ 12 h 353"/>
                  <a:gd name="T28" fmla="*/ 88 w 339"/>
                  <a:gd name="T29" fmla="*/ 11 h 353"/>
                  <a:gd name="T30" fmla="*/ 87 w 339"/>
                  <a:gd name="T31" fmla="*/ 11 h 353"/>
                  <a:gd name="T32" fmla="*/ 88 w 339"/>
                  <a:gd name="T33" fmla="*/ 11 h 353"/>
                  <a:gd name="T34" fmla="*/ 84 w 339"/>
                  <a:gd name="T35" fmla="*/ 11 h 353"/>
                  <a:gd name="T36" fmla="*/ 88 w 339"/>
                  <a:gd name="T37" fmla="*/ 10 h 353"/>
                  <a:gd name="T38" fmla="*/ 88 w 339"/>
                  <a:gd name="T39" fmla="*/ 10 h 353"/>
                  <a:gd name="T40" fmla="*/ 92 w 339"/>
                  <a:gd name="T41" fmla="*/ 10 h 353"/>
                  <a:gd name="T42" fmla="*/ 88 w 339"/>
                  <a:gd name="T43" fmla="*/ 9 h 353"/>
                  <a:gd name="T44" fmla="*/ 92 w 339"/>
                  <a:gd name="T45" fmla="*/ 9 h 353"/>
                  <a:gd name="T46" fmla="*/ 92 w 339"/>
                  <a:gd name="T47" fmla="*/ 9 h 353"/>
                  <a:gd name="T48" fmla="*/ 92 w 339"/>
                  <a:gd name="T49" fmla="*/ 9 h 353"/>
                  <a:gd name="T50" fmla="*/ 92 w 339"/>
                  <a:gd name="T51" fmla="*/ 9 h 353"/>
                  <a:gd name="T52" fmla="*/ 92 w 339"/>
                  <a:gd name="T53" fmla="*/ 8 h 353"/>
                  <a:gd name="T54" fmla="*/ 92 w 339"/>
                  <a:gd name="T55" fmla="*/ 8 h 353"/>
                  <a:gd name="T56" fmla="*/ 96 w 339"/>
                  <a:gd name="T57" fmla="*/ 8 h 353"/>
                  <a:gd name="T58" fmla="*/ 96 w 339"/>
                  <a:gd name="T59" fmla="*/ 8 h 353"/>
                  <a:gd name="T60" fmla="*/ 92 w 339"/>
                  <a:gd name="T61" fmla="*/ 8 h 353"/>
                  <a:gd name="T62" fmla="*/ 88 w 339"/>
                  <a:gd name="T63" fmla="*/ 7 h 353"/>
                  <a:gd name="T64" fmla="*/ 84 w 339"/>
                  <a:gd name="T65" fmla="*/ 6 h 353"/>
                  <a:gd name="T66" fmla="*/ 84 w 339"/>
                  <a:gd name="T67" fmla="*/ 6 h 353"/>
                  <a:gd name="T68" fmla="*/ 79 w 339"/>
                  <a:gd name="T69" fmla="*/ 4 h 353"/>
                  <a:gd name="T70" fmla="*/ 75 w 339"/>
                  <a:gd name="T71" fmla="*/ 4 h 353"/>
                  <a:gd name="T72" fmla="*/ 69 w 339"/>
                  <a:gd name="T73" fmla="*/ 4 h 353"/>
                  <a:gd name="T74" fmla="*/ 58 w 339"/>
                  <a:gd name="T75" fmla="*/ 4 h 353"/>
                  <a:gd name="T76" fmla="*/ 54 w 339"/>
                  <a:gd name="T77" fmla="*/ 4 h 353"/>
                  <a:gd name="T78" fmla="*/ 42 w 339"/>
                  <a:gd name="T79" fmla="*/ 4 h 353"/>
                  <a:gd name="T80" fmla="*/ 46 w 339"/>
                  <a:gd name="T81" fmla="*/ 0 h 353"/>
                  <a:gd name="T82" fmla="*/ 25 w 339"/>
                  <a:gd name="T83" fmla="*/ 4 h 353"/>
                  <a:gd name="T84" fmla="*/ 0 w 339"/>
                  <a:gd name="T85" fmla="*/ 4 h 353"/>
                  <a:gd name="T86" fmla="*/ 0 w 339"/>
                  <a:gd name="T87" fmla="*/ 4 h 35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39"/>
                  <a:gd name="T133" fmla="*/ 0 h 353"/>
                  <a:gd name="T134" fmla="*/ 339 w 339"/>
                  <a:gd name="T135" fmla="*/ 353 h 35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39" h="353">
                    <a:moveTo>
                      <a:pt x="0" y="19"/>
                    </a:moveTo>
                    <a:lnTo>
                      <a:pt x="45" y="182"/>
                    </a:lnTo>
                    <a:lnTo>
                      <a:pt x="61" y="210"/>
                    </a:lnTo>
                    <a:lnTo>
                      <a:pt x="67" y="231"/>
                    </a:lnTo>
                    <a:lnTo>
                      <a:pt x="60" y="244"/>
                    </a:lnTo>
                    <a:lnTo>
                      <a:pt x="58" y="268"/>
                    </a:lnTo>
                    <a:lnTo>
                      <a:pt x="73" y="328"/>
                    </a:lnTo>
                    <a:lnTo>
                      <a:pt x="85" y="349"/>
                    </a:lnTo>
                    <a:lnTo>
                      <a:pt x="266" y="338"/>
                    </a:lnTo>
                    <a:lnTo>
                      <a:pt x="267" y="352"/>
                    </a:lnTo>
                    <a:lnTo>
                      <a:pt x="279" y="353"/>
                    </a:lnTo>
                    <a:lnTo>
                      <a:pt x="275" y="324"/>
                    </a:lnTo>
                    <a:lnTo>
                      <a:pt x="281" y="316"/>
                    </a:lnTo>
                    <a:lnTo>
                      <a:pt x="307" y="321"/>
                    </a:lnTo>
                    <a:lnTo>
                      <a:pt x="313" y="300"/>
                    </a:lnTo>
                    <a:lnTo>
                      <a:pt x="307" y="298"/>
                    </a:lnTo>
                    <a:lnTo>
                      <a:pt x="313" y="294"/>
                    </a:lnTo>
                    <a:lnTo>
                      <a:pt x="304" y="289"/>
                    </a:lnTo>
                    <a:lnTo>
                      <a:pt x="310" y="282"/>
                    </a:lnTo>
                    <a:lnTo>
                      <a:pt x="309" y="271"/>
                    </a:lnTo>
                    <a:lnTo>
                      <a:pt x="321" y="264"/>
                    </a:lnTo>
                    <a:lnTo>
                      <a:pt x="315" y="253"/>
                    </a:lnTo>
                    <a:lnTo>
                      <a:pt x="321" y="249"/>
                    </a:lnTo>
                    <a:lnTo>
                      <a:pt x="325" y="241"/>
                    </a:lnTo>
                    <a:lnTo>
                      <a:pt x="321" y="239"/>
                    </a:lnTo>
                    <a:lnTo>
                      <a:pt x="328" y="230"/>
                    </a:lnTo>
                    <a:lnTo>
                      <a:pt x="324" y="224"/>
                    </a:lnTo>
                    <a:lnTo>
                      <a:pt x="331" y="224"/>
                    </a:lnTo>
                    <a:lnTo>
                      <a:pt x="339" y="213"/>
                    </a:lnTo>
                    <a:lnTo>
                      <a:pt x="337" y="210"/>
                    </a:lnTo>
                    <a:lnTo>
                      <a:pt x="325" y="209"/>
                    </a:lnTo>
                    <a:lnTo>
                      <a:pt x="316" y="198"/>
                    </a:lnTo>
                    <a:lnTo>
                      <a:pt x="303" y="174"/>
                    </a:lnTo>
                    <a:lnTo>
                      <a:pt x="297" y="170"/>
                    </a:lnTo>
                    <a:lnTo>
                      <a:pt x="281" y="139"/>
                    </a:lnTo>
                    <a:lnTo>
                      <a:pt x="260" y="125"/>
                    </a:lnTo>
                    <a:lnTo>
                      <a:pt x="245" y="103"/>
                    </a:lnTo>
                    <a:lnTo>
                      <a:pt x="204" y="76"/>
                    </a:lnTo>
                    <a:lnTo>
                      <a:pt x="188" y="52"/>
                    </a:lnTo>
                    <a:lnTo>
                      <a:pt x="146" y="24"/>
                    </a:lnTo>
                    <a:lnTo>
                      <a:pt x="160" y="0"/>
                    </a:lnTo>
                    <a:lnTo>
                      <a:pt x="82" y="7"/>
                    </a:lnTo>
                    <a:lnTo>
                      <a:pt x="0" y="1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4" name="Freeform 54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94"/>
                  <a:gd name="T85" fmla="*/ 0 h 332"/>
                  <a:gd name="T86" fmla="*/ 194 w 194"/>
                  <a:gd name="T87" fmla="*/ 332 h 3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" name="Freeform 55"/>
              <p:cNvSpPr>
                <a:spLocks/>
              </p:cNvSpPr>
              <p:nvPr/>
            </p:nvSpPr>
            <p:spPr bwMode="auto">
              <a:xfrm>
                <a:off x="3115" y="1641"/>
                <a:ext cx="184" cy="298"/>
              </a:xfrm>
              <a:custGeom>
                <a:avLst/>
                <a:gdLst>
                  <a:gd name="T0" fmla="*/ 0 w 194"/>
                  <a:gd name="T1" fmla="*/ 13 h 332"/>
                  <a:gd name="T2" fmla="*/ 4 w 194"/>
                  <a:gd name="T3" fmla="*/ 13 h 332"/>
                  <a:gd name="T4" fmla="*/ 9 w 194"/>
                  <a:gd name="T5" fmla="*/ 13 h 332"/>
                  <a:gd name="T6" fmla="*/ 9 w 194"/>
                  <a:gd name="T7" fmla="*/ 13 h 332"/>
                  <a:gd name="T8" fmla="*/ 9 w 194"/>
                  <a:gd name="T9" fmla="*/ 13 h 332"/>
                  <a:gd name="T10" fmla="*/ 17 w 194"/>
                  <a:gd name="T11" fmla="*/ 12 h 332"/>
                  <a:gd name="T12" fmla="*/ 19 w 194"/>
                  <a:gd name="T13" fmla="*/ 13 h 332"/>
                  <a:gd name="T14" fmla="*/ 21 w 194"/>
                  <a:gd name="T15" fmla="*/ 12 h 332"/>
                  <a:gd name="T16" fmla="*/ 23 w 194"/>
                  <a:gd name="T17" fmla="*/ 12 h 332"/>
                  <a:gd name="T18" fmla="*/ 27 w 194"/>
                  <a:gd name="T19" fmla="*/ 12 h 332"/>
                  <a:gd name="T20" fmla="*/ 27 w 194"/>
                  <a:gd name="T21" fmla="*/ 12 h 332"/>
                  <a:gd name="T22" fmla="*/ 32 w 194"/>
                  <a:gd name="T23" fmla="*/ 11 h 332"/>
                  <a:gd name="T24" fmla="*/ 34 w 194"/>
                  <a:gd name="T25" fmla="*/ 10 h 332"/>
                  <a:gd name="T26" fmla="*/ 36 w 194"/>
                  <a:gd name="T27" fmla="*/ 10 h 332"/>
                  <a:gd name="T28" fmla="*/ 40 w 194"/>
                  <a:gd name="T29" fmla="*/ 10 h 332"/>
                  <a:gd name="T30" fmla="*/ 38 w 194"/>
                  <a:gd name="T31" fmla="*/ 9 h 332"/>
                  <a:gd name="T32" fmla="*/ 40 w 194"/>
                  <a:gd name="T33" fmla="*/ 9 h 332"/>
                  <a:gd name="T34" fmla="*/ 34 w 194"/>
                  <a:gd name="T35" fmla="*/ 3 h 332"/>
                  <a:gd name="T36" fmla="*/ 34 w 194"/>
                  <a:gd name="T37" fmla="*/ 0 h 332"/>
                  <a:gd name="T38" fmla="*/ 9 w 194"/>
                  <a:gd name="T39" fmla="*/ 4 h 332"/>
                  <a:gd name="T40" fmla="*/ 9 w 194"/>
                  <a:gd name="T41" fmla="*/ 4 h 332"/>
                  <a:gd name="T42" fmla="*/ 9 w 194"/>
                  <a:gd name="T43" fmla="*/ 4 h 332"/>
                  <a:gd name="T44" fmla="*/ 9 w 194"/>
                  <a:gd name="T45" fmla="*/ 8 h 332"/>
                  <a:gd name="T46" fmla="*/ 9 w 194"/>
                  <a:gd name="T47" fmla="*/ 9 h 332"/>
                  <a:gd name="T48" fmla="*/ 9 w 194"/>
                  <a:gd name="T49" fmla="*/ 10 h 332"/>
                  <a:gd name="T50" fmla="*/ 9 w 194"/>
                  <a:gd name="T51" fmla="*/ 11 h 332"/>
                  <a:gd name="T52" fmla="*/ 4 w 194"/>
                  <a:gd name="T53" fmla="*/ 12 h 332"/>
                  <a:gd name="T54" fmla="*/ 0 w 194"/>
                  <a:gd name="T55" fmla="*/ 13 h 332"/>
                  <a:gd name="T56" fmla="*/ 0 w 194"/>
                  <a:gd name="T57" fmla="*/ 13 h 3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4"/>
                  <a:gd name="T88" fmla="*/ 0 h 332"/>
                  <a:gd name="T89" fmla="*/ 194 w 194"/>
                  <a:gd name="T90" fmla="*/ 332 h 3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4" h="332">
                    <a:moveTo>
                      <a:pt x="0" y="326"/>
                    </a:moveTo>
                    <a:lnTo>
                      <a:pt x="4" y="332"/>
                    </a:lnTo>
                    <a:lnTo>
                      <a:pt x="10" y="324"/>
                    </a:lnTo>
                    <a:lnTo>
                      <a:pt x="39" y="318"/>
                    </a:lnTo>
                    <a:lnTo>
                      <a:pt x="48" y="321"/>
                    </a:lnTo>
                    <a:lnTo>
                      <a:pt x="77" y="311"/>
                    </a:lnTo>
                    <a:lnTo>
                      <a:pt x="88" y="320"/>
                    </a:lnTo>
                    <a:lnTo>
                      <a:pt x="98" y="297"/>
                    </a:lnTo>
                    <a:lnTo>
                      <a:pt x="107" y="293"/>
                    </a:lnTo>
                    <a:lnTo>
                      <a:pt x="131" y="303"/>
                    </a:lnTo>
                    <a:lnTo>
                      <a:pt x="133" y="290"/>
                    </a:lnTo>
                    <a:lnTo>
                      <a:pt x="157" y="260"/>
                    </a:lnTo>
                    <a:lnTo>
                      <a:pt x="162" y="242"/>
                    </a:lnTo>
                    <a:lnTo>
                      <a:pt x="170" y="245"/>
                    </a:lnTo>
                    <a:lnTo>
                      <a:pt x="194" y="229"/>
                    </a:lnTo>
                    <a:lnTo>
                      <a:pt x="186" y="217"/>
                    </a:lnTo>
                    <a:lnTo>
                      <a:pt x="191" y="209"/>
                    </a:lnTo>
                    <a:lnTo>
                      <a:pt x="167" y="3"/>
                    </a:lnTo>
                    <a:lnTo>
                      <a:pt x="165" y="0"/>
                    </a:lnTo>
                    <a:lnTo>
                      <a:pt x="49" y="12"/>
                    </a:lnTo>
                    <a:lnTo>
                      <a:pt x="27" y="26"/>
                    </a:lnTo>
                    <a:lnTo>
                      <a:pt x="9" y="18"/>
                    </a:lnTo>
                    <a:lnTo>
                      <a:pt x="22" y="187"/>
                    </a:lnTo>
                    <a:lnTo>
                      <a:pt x="19" y="221"/>
                    </a:lnTo>
                    <a:lnTo>
                      <a:pt x="27" y="242"/>
                    </a:lnTo>
                    <a:lnTo>
                      <a:pt x="16" y="281"/>
                    </a:lnTo>
                    <a:lnTo>
                      <a:pt x="4" y="297"/>
                    </a:lnTo>
                    <a:lnTo>
                      <a:pt x="0" y="3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6" name="Freeform 56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73"/>
                  <a:gd name="T73" fmla="*/ 0 h 248"/>
                  <a:gd name="T74" fmla="*/ 373 w 373"/>
                  <a:gd name="T75" fmla="*/ 248 h 24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" name="Freeform 57"/>
              <p:cNvSpPr>
                <a:spLocks/>
              </p:cNvSpPr>
              <p:nvPr/>
            </p:nvSpPr>
            <p:spPr bwMode="auto">
              <a:xfrm>
                <a:off x="2618" y="1546"/>
                <a:ext cx="357" cy="221"/>
              </a:xfrm>
              <a:custGeom>
                <a:avLst/>
                <a:gdLst>
                  <a:gd name="T0" fmla="*/ 0 w 373"/>
                  <a:gd name="T1" fmla="*/ 4 h 248"/>
                  <a:gd name="T2" fmla="*/ 0 w 373"/>
                  <a:gd name="T3" fmla="*/ 4 h 248"/>
                  <a:gd name="T4" fmla="*/ 6 w 373"/>
                  <a:gd name="T5" fmla="*/ 4 h 248"/>
                  <a:gd name="T6" fmla="*/ 1 w 373"/>
                  <a:gd name="T7" fmla="*/ 4 h 248"/>
                  <a:gd name="T8" fmla="*/ 6 w 373"/>
                  <a:gd name="T9" fmla="*/ 4 h 248"/>
                  <a:gd name="T10" fmla="*/ 11 w 373"/>
                  <a:gd name="T11" fmla="*/ 4 h 248"/>
                  <a:gd name="T12" fmla="*/ 11 w 373"/>
                  <a:gd name="T13" fmla="*/ 4 h 248"/>
                  <a:gd name="T14" fmla="*/ 11 w 373"/>
                  <a:gd name="T15" fmla="*/ 5 h 248"/>
                  <a:gd name="T16" fmla="*/ 11 w 373"/>
                  <a:gd name="T17" fmla="*/ 6 h 248"/>
                  <a:gd name="T18" fmla="*/ 11 w 373"/>
                  <a:gd name="T19" fmla="*/ 7 h 248"/>
                  <a:gd name="T20" fmla="*/ 11 w 373"/>
                  <a:gd name="T21" fmla="*/ 7 h 248"/>
                  <a:gd name="T22" fmla="*/ 77 w 373"/>
                  <a:gd name="T23" fmla="*/ 7 h 248"/>
                  <a:gd name="T24" fmla="*/ 82 w 373"/>
                  <a:gd name="T25" fmla="*/ 8 h 248"/>
                  <a:gd name="T26" fmla="*/ 86 w 373"/>
                  <a:gd name="T27" fmla="*/ 7 h 248"/>
                  <a:gd name="T28" fmla="*/ 89 w 373"/>
                  <a:gd name="T29" fmla="*/ 6 h 248"/>
                  <a:gd name="T30" fmla="*/ 87 w 373"/>
                  <a:gd name="T31" fmla="*/ 5 h 248"/>
                  <a:gd name="T32" fmla="*/ 98 w 373"/>
                  <a:gd name="T33" fmla="*/ 4 h 248"/>
                  <a:gd name="T34" fmla="*/ 100 w 373"/>
                  <a:gd name="T35" fmla="*/ 4 h 248"/>
                  <a:gd name="T36" fmla="*/ 100 w 373"/>
                  <a:gd name="T37" fmla="*/ 4 h 248"/>
                  <a:gd name="T38" fmla="*/ 91 w 373"/>
                  <a:gd name="T39" fmla="*/ 4 h 248"/>
                  <a:gd name="T40" fmla="*/ 83 w 373"/>
                  <a:gd name="T41" fmla="*/ 4 h 248"/>
                  <a:gd name="T42" fmla="*/ 82 w 373"/>
                  <a:gd name="T43" fmla="*/ 0 h 248"/>
                  <a:gd name="T44" fmla="*/ 7 w 373"/>
                  <a:gd name="T45" fmla="*/ 4 h 248"/>
                  <a:gd name="T46" fmla="*/ 0 w 373"/>
                  <a:gd name="T47" fmla="*/ 4 h 248"/>
                  <a:gd name="T48" fmla="*/ 0 w 373"/>
                  <a:gd name="T49" fmla="*/ 4 h 2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73"/>
                  <a:gd name="T76" fmla="*/ 0 h 248"/>
                  <a:gd name="T77" fmla="*/ 373 w 373"/>
                  <a:gd name="T78" fmla="*/ 248 h 2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73" h="248">
                    <a:moveTo>
                      <a:pt x="0" y="4"/>
                    </a:moveTo>
                    <a:lnTo>
                      <a:pt x="0" y="24"/>
                    </a:lnTo>
                    <a:lnTo>
                      <a:pt x="6" y="39"/>
                    </a:lnTo>
                    <a:lnTo>
                      <a:pt x="1" y="51"/>
                    </a:lnTo>
                    <a:lnTo>
                      <a:pt x="6" y="85"/>
                    </a:lnTo>
                    <a:lnTo>
                      <a:pt x="24" y="134"/>
                    </a:lnTo>
                    <a:lnTo>
                      <a:pt x="24" y="149"/>
                    </a:lnTo>
                    <a:lnTo>
                      <a:pt x="35" y="173"/>
                    </a:lnTo>
                    <a:lnTo>
                      <a:pt x="41" y="210"/>
                    </a:lnTo>
                    <a:lnTo>
                      <a:pt x="38" y="222"/>
                    </a:lnTo>
                    <a:lnTo>
                      <a:pt x="44" y="234"/>
                    </a:lnTo>
                    <a:lnTo>
                      <a:pt x="286" y="228"/>
                    </a:lnTo>
                    <a:lnTo>
                      <a:pt x="306" y="248"/>
                    </a:lnTo>
                    <a:lnTo>
                      <a:pt x="321" y="221"/>
                    </a:lnTo>
                    <a:lnTo>
                      <a:pt x="330" y="191"/>
                    </a:lnTo>
                    <a:lnTo>
                      <a:pt x="322" y="170"/>
                    </a:lnTo>
                    <a:lnTo>
                      <a:pt x="364" y="137"/>
                    </a:lnTo>
                    <a:lnTo>
                      <a:pt x="373" y="121"/>
                    </a:lnTo>
                    <a:lnTo>
                      <a:pt x="373" y="112"/>
                    </a:lnTo>
                    <a:lnTo>
                      <a:pt x="340" y="76"/>
                    </a:lnTo>
                    <a:lnTo>
                      <a:pt x="310" y="39"/>
                    </a:lnTo>
                    <a:lnTo>
                      <a:pt x="306" y="0"/>
                    </a:lnTo>
                    <a:lnTo>
                      <a:pt x="7" y="4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8" name="Freeform 58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6"/>
                  <a:gd name="T46" fmla="*/ 0 h 250"/>
                  <a:gd name="T47" fmla="*/ 466 w 466"/>
                  <a:gd name="T48" fmla="*/ 250 h 25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9" name="Freeform 59"/>
              <p:cNvSpPr>
                <a:spLocks/>
              </p:cNvSpPr>
              <p:nvPr/>
            </p:nvSpPr>
            <p:spPr bwMode="auto">
              <a:xfrm>
                <a:off x="2284" y="1787"/>
                <a:ext cx="446" cy="223"/>
              </a:xfrm>
              <a:custGeom>
                <a:avLst/>
                <a:gdLst>
                  <a:gd name="T0" fmla="*/ 0 w 466"/>
                  <a:gd name="T1" fmla="*/ 8 h 250"/>
                  <a:gd name="T2" fmla="*/ 11 w 466"/>
                  <a:gd name="T3" fmla="*/ 0 h 250"/>
                  <a:gd name="T4" fmla="*/ 52 w 466"/>
                  <a:gd name="T5" fmla="*/ 4 h 250"/>
                  <a:gd name="T6" fmla="*/ 113 w 466"/>
                  <a:gd name="T7" fmla="*/ 4 h 250"/>
                  <a:gd name="T8" fmla="*/ 117 w 466"/>
                  <a:gd name="T9" fmla="*/ 4 h 250"/>
                  <a:gd name="T10" fmla="*/ 118 w 466"/>
                  <a:gd name="T11" fmla="*/ 4 h 250"/>
                  <a:gd name="T12" fmla="*/ 120 w 466"/>
                  <a:gd name="T13" fmla="*/ 4 h 250"/>
                  <a:gd name="T14" fmla="*/ 121 w 466"/>
                  <a:gd name="T15" fmla="*/ 4 h 250"/>
                  <a:gd name="T16" fmla="*/ 118 w 466"/>
                  <a:gd name="T17" fmla="*/ 4 h 250"/>
                  <a:gd name="T18" fmla="*/ 117 w 466"/>
                  <a:gd name="T19" fmla="*/ 4 h 250"/>
                  <a:gd name="T20" fmla="*/ 122 w 466"/>
                  <a:gd name="T21" fmla="*/ 4 h 250"/>
                  <a:gd name="T22" fmla="*/ 125 w 466"/>
                  <a:gd name="T23" fmla="*/ 4 h 250"/>
                  <a:gd name="T24" fmla="*/ 125 w 466"/>
                  <a:gd name="T25" fmla="*/ 9 h 250"/>
                  <a:gd name="T26" fmla="*/ 72 w 466"/>
                  <a:gd name="T27" fmla="*/ 9 h 250"/>
                  <a:gd name="T28" fmla="*/ 0 w 466"/>
                  <a:gd name="T29" fmla="*/ 8 h 250"/>
                  <a:gd name="T30" fmla="*/ 0 w 466"/>
                  <a:gd name="T31" fmla="*/ 8 h 2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66"/>
                  <a:gd name="T49" fmla="*/ 0 h 250"/>
                  <a:gd name="T50" fmla="*/ 466 w 466"/>
                  <a:gd name="T51" fmla="*/ 250 h 25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66" h="250">
                    <a:moveTo>
                      <a:pt x="0" y="238"/>
                    </a:moveTo>
                    <a:lnTo>
                      <a:pt x="18" y="0"/>
                    </a:lnTo>
                    <a:lnTo>
                      <a:pt x="190" y="10"/>
                    </a:lnTo>
                    <a:lnTo>
                      <a:pt x="420" y="12"/>
                    </a:lnTo>
                    <a:lnTo>
                      <a:pt x="433" y="23"/>
                    </a:lnTo>
                    <a:lnTo>
                      <a:pt x="441" y="20"/>
                    </a:lnTo>
                    <a:lnTo>
                      <a:pt x="447" y="26"/>
                    </a:lnTo>
                    <a:lnTo>
                      <a:pt x="448" y="32"/>
                    </a:lnTo>
                    <a:lnTo>
                      <a:pt x="442" y="34"/>
                    </a:lnTo>
                    <a:lnTo>
                      <a:pt x="433" y="50"/>
                    </a:lnTo>
                    <a:lnTo>
                      <a:pt x="453" y="76"/>
                    </a:lnTo>
                    <a:lnTo>
                      <a:pt x="466" y="80"/>
                    </a:lnTo>
                    <a:lnTo>
                      <a:pt x="465" y="250"/>
                    </a:lnTo>
                    <a:lnTo>
                      <a:pt x="266" y="250"/>
                    </a:lnTo>
                    <a:lnTo>
                      <a:pt x="0" y="23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0" name="Freeform 60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27"/>
                  <a:gd name="T181" fmla="*/ 0 h 363"/>
                  <a:gd name="T182" fmla="*/ 227 w 227"/>
                  <a:gd name="T183" fmla="*/ 363 h 36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1" name="Freeform 61"/>
              <p:cNvSpPr>
                <a:spLocks/>
              </p:cNvSpPr>
              <p:nvPr/>
            </p:nvSpPr>
            <p:spPr bwMode="auto">
              <a:xfrm>
                <a:off x="3959" y="1091"/>
                <a:ext cx="217" cy="325"/>
              </a:xfrm>
              <a:custGeom>
                <a:avLst/>
                <a:gdLst>
                  <a:gd name="T0" fmla="*/ 0 w 227"/>
                  <a:gd name="T1" fmla="*/ 7 h 363"/>
                  <a:gd name="T2" fmla="*/ 11 w 227"/>
                  <a:gd name="T3" fmla="*/ 7 h 363"/>
                  <a:gd name="T4" fmla="*/ 11 w 227"/>
                  <a:gd name="T5" fmla="*/ 6 h 363"/>
                  <a:gd name="T6" fmla="*/ 11 w 227"/>
                  <a:gd name="T7" fmla="*/ 4 h 363"/>
                  <a:gd name="T8" fmla="*/ 11 w 227"/>
                  <a:gd name="T9" fmla="*/ 4 h 363"/>
                  <a:gd name="T10" fmla="*/ 11 w 227"/>
                  <a:gd name="T11" fmla="*/ 4 h 363"/>
                  <a:gd name="T12" fmla="*/ 11 w 227"/>
                  <a:gd name="T13" fmla="*/ 4 h 363"/>
                  <a:gd name="T14" fmla="*/ 14 w 227"/>
                  <a:gd name="T15" fmla="*/ 4 h 363"/>
                  <a:gd name="T16" fmla="*/ 17 w 227"/>
                  <a:gd name="T17" fmla="*/ 4 h 363"/>
                  <a:gd name="T18" fmla="*/ 18 w 227"/>
                  <a:gd name="T19" fmla="*/ 4 h 363"/>
                  <a:gd name="T20" fmla="*/ 27 w 227"/>
                  <a:gd name="T21" fmla="*/ 4 h 363"/>
                  <a:gd name="T22" fmla="*/ 27 w 227"/>
                  <a:gd name="T23" fmla="*/ 2 h 363"/>
                  <a:gd name="T24" fmla="*/ 29 w 227"/>
                  <a:gd name="T25" fmla="*/ 0 h 363"/>
                  <a:gd name="T26" fmla="*/ 32 w 227"/>
                  <a:gd name="T27" fmla="*/ 4 h 363"/>
                  <a:gd name="T28" fmla="*/ 35 w 227"/>
                  <a:gd name="T29" fmla="*/ 4 h 363"/>
                  <a:gd name="T30" fmla="*/ 44 w 227"/>
                  <a:gd name="T31" fmla="*/ 4 h 363"/>
                  <a:gd name="T32" fmla="*/ 49 w 227"/>
                  <a:gd name="T33" fmla="*/ 4 h 363"/>
                  <a:gd name="T34" fmla="*/ 50 w 227"/>
                  <a:gd name="T35" fmla="*/ 4 h 363"/>
                  <a:gd name="T36" fmla="*/ 49 w 227"/>
                  <a:gd name="T37" fmla="*/ 4 h 363"/>
                  <a:gd name="T38" fmla="*/ 52 w 227"/>
                  <a:gd name="T39" fmla="*/ 5 h 363"/>
                  <a:gd name="T40" fmla="*/ 53 w 227"/>
                  <a:gd name="T41" fmla="*/ 4 h 363"/>
                  <a:gd name="T42" fmla="*/ 58 w 227"/>
                  <a:gd name="T43" fmla="*/ 5 h 363"/>
                  <a:gd name="T44" fmla="*/ 55 w 227"/>
                  <a:gd name="T45" fmla="*/ 6 h 363"/>
                  <a:gd name="T46" fmla="*/ 56 w 227"/>
                  <a:gd name="T47" fmla="*/ 6 h 363"/>
                  <a:gd name="T48" fmla="*/ 58 w 227"/>
                  <a:gd name="T49" fmla="*/ 6 h 363"/>
                  <a:gd name="T50" fmla="*/ 57 w 227"/>
                  <a:gd name="T51" fmla="*/ 7 h 363"/>
                  <a:gd name="T52" fmla="*/ 54 w 227"/>
                  <a:gd name="T53" fmla="*/ 7 h 363"/>
                  <a:gd name="T54" fmla="*/ 52 w 227"/>
                  <a:gd name="T55" fmla="*/ 7 h 363"/>
                  <a:gd name="T56" fmla="*/ 53 w 227"/>
                  <a:gd name="T57" fmla="*/ 7 h 363"/>
                  <a:gd name="T58" fmla="*/ 51 w 227"/>
                  <a:gd name="T59" fmla="*/ 8 h 363"/>
                  <a:gd name="T60" fmla="*/ 50 w 227"/>
                  <a:gd name="T61" fmla="*/ 8 h 363"/>
                  <a:gd name="T62" fmla="*/ 50 w 227"/>
                  <a:gd name="T63" fmla="*/ 8 h 363"/>
                  <a:gd name="T64" fmla="*/ 48 w 227"/>
                  <a:gd name="T65" fmla="*/ 8 h 363"/>
                  <a:gd name="T66" fmla="*/ 47 w 227"/>
                  <a:gd name="T67" fmla="*/ 8 h 363"/>
                  <a:gd name="T68" fmla="*/ 45 w 227"/>
                  <a:gd name="T69" fmla="*/ 8 h 363"/>
                  <a:gd name="T70" fmla="*/ 43 w 227"/>
                  <a:gd name="T71" fmla="*/ 8 h 363"/>
                  <a:gd name="T72" fmla="*/ 40 w 227"/>
                  <a:gd name="T73" fmla="*/ 9 h 363"/>
                  <a:gd name="T74" fmla="*/ 39 w 227"/>
                  <a:gd name="T75" fmla="*/ 9 h 363"/>
                  <a:gd name="T76" fmla="*/ 37 w 227"/>
                  <a:gd name="T77" fmla="*/ 9 h 363"/>
                  <a:gd name="T78" fmla="*/ 38 w 227"/>
                  <a:gd name="T79" fmla="*/ 9 h 363"/>
                  <a:gd name="T80" fmla="*/ 35 w 227"/>
                  <a:gd name="T81" fmla="*/ 8 h 363"/>
                  <a:gd name="T82" fmla="*/ 33 w 227"/>
                  <a:gd name="T83" fmla="*/ 9 h 363"/>
                  <a:gd name="T84" fmla="*/ 34 w 227"/>
                  <a:gd name="T85" fmla="*/ 10 h 363"/>
                  <a:gd name="T86" fmla="*/ 33 w 227"/>
                  <a:gd name="T87" fmla="*/ 10 h 363"/>
                  <a:gd name="T88" fmla="*/ 32 w 227"/>
                  <a:gd name="T89" fmla="*/ 10 h 363"/>
                  <a:gd name="T90" fmla="*/ 31 w 227"/>
                  <a:gd name="T91" fmla="*/ 10 h 363"/>
                  <a:gd name="T92" fmla="*/ 29 w 227"/>
                  <a:gd name="T93" fmla="*/ 11 h 363"/>
                  <a:gd name="T94" fmla="*/ 27 w 227"/>
                  <a:gd name="T95" fmla="*/ 11 h 363"/>
                  <a:gd name="T96" fmla="*/ 28 w 227"/>
                  <a:gd name="T97" fmla="*/ 11 h 363"/>
                  <a:gd name="T98" fmla="*/ 26 w 227"/>
                  <a:gd name="T99" fmla="*/ 11 h 363"/>
                  <a:gd name="T100" fmla="*/ 22 w 227"/>
                  <a:gd name="T101" fmla="*/ 11 h 363"/>
                  <a:gd name="T102" fmla="*/ 21 w 227"/>
                  <a:gd name="T103" fmla="*/ 11 h 363"/>
                  <a:gd name="T104" fmla="*/ 23 w 227"/>
                  <a:gd name="T105" fmla="*/ 12 h 363"/>
                  <a:gd name="T106" fmla="*/ 21 w 227"/>
                  <a:gd name="T107" fmla="*/ 12 h 363"/>
                  <a:gd name="T108" fmla="*/ 21 w 227"/>
                  <a:gd name="T109" fmla="*/ 12 h 363"/>
                  <a:gd name="T110" fmla="*/ 19 w 227"/>
                  <a:gd name="T111" fmla="*/ 12 h 363"/>
                  <a:gd name="T112" fmla="*/ 19 w 227"/>
                  <a:gd name="T113" fmla="*/ 13 h 363"/>
                  <a:gd name="T114" fmla="*/ 17 w 227"/>
                  <a:gd name="T115" fmla="*/ 13 h 363"/>
                  <a:gd name="T116" fmla="*/ 11 w 227"/>
                  <a:gd name="T117" fmla="*/ 12 h 363"/>
                  <a:gd name="T118" fmla="*/ 0 w 227"/>
                  <a:gd name="T119" fmla="*/ 7 h 363"/>
                  <a:gd name="T120" fmla="*/ 0 w 227"/>
                  <a:gd name="T121" fmla="*/ 7 h 3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7"/>
                  <a:gd name="T184" fmla="*/ 0 h 363"/>
                  <a:gd name="T185" fmla="*/ 227 w 227"/>
                  <a:gd name="T186" fmla="*/ 363 h 36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7" h="363">
                    <a:moveTo>
                      <a:pt x="0" y="196"/>
                    </a:moveTo>
                    <a:lnTo>
                      <a:pt x="14" y="197"/>
                    </a:lnTo>
                    <a:lnTo>
                      <a:pt x="14" y="173"/>
                    </a:lnTo>
                    <a:lnTo>
                      <a:pt x="31" y="140"/>
                    </a:lnTo>
                    <a:lnTo>
                      <a:pt x="24" y="118"/>
                    </a:lnTo>
                    <a:lnTo>
                      <a:pt x="30" y="87"/>
                    </a:lnTo>
                    <a:lnTo>
                      <a:pt x="30" y="75"/>
                    </a:lnTo>
                    <a:lnTo>
                      <a:pt x="55" y="5"/>
                    </a:lnTo>
                    <a:lnTo>
                      <a:pt x="63" y="5"/>
                    </a:lnTo>
                    <a:lnTo>
                      <a:pt x="66" y="19"/>
                    </a:lnTo>
                    <a:lnTo>
                      <a:pt x="99" y="8"/>
                    </a:lnTo>
                    <a:lnTo>
                      <a:pt x="99" y="2"/>
                    </a:lnTo>
                    <a:lnTo>
                      <a:pt x="109" y="0"/>
                    </a:lnTo>
                    <a:lnTo>
                      <a:pt x="126" y="8"/>
                    </a:lnTo>
                    <a:lnTo>
                      <a:pt x="137" y="19"/>
                    </a:lnTo>
                    <a:lnTo>
                      <a:pt x="169" y="119"/>
                    </a:lnTo>
                    <a:lnTo>
                      <a:pt x="188" y="119"/>
                    </a:lnTo>
                    <a:lnTo>
                      <a:pt x="191" y="125"/>
                    </a:lnTo>
                    <a:lnTo>
                      <a:pt x="188" y="130"/>
                    </a:lnTo>
                    <a:lnTo>
                      <a:pt x="203" y="152"/>
                    </a:lnTo>
                    <a:lnTo>
                      <a:pt x="206" y="146"/>
                    </a:lnTo>
                    <a:lnTo>
                      <a:pt x="223" y="163"/>
                    </a:lnTo>
                    <a:lnTo>
                      <a:pt x="217" y="166"/>
                    </a:lnTo>
                    <a:lnTo>
                      <a:pt x="218" y="170"/>
                    </a:lnTo>
                    <a:lnTo>
                      <a:pt x="227" y="170"/>
                    </a:lnTo>
                    <a:lnTo>
                      <a:pt x="221" y="190"/>
                    </a:lnTo>
                    <a:lnTo>
                      <a:pt x="212" y="187"/>
                    </a:lnTo>
                    <a:lnTo>
                      <a:pt x="203" y="196"/>
                    </a:lnTo>
                    <a:lnTo>
                      <a:pt x="205" y="202"/>
                    </a:lnTo>
                    <a:lnTo>
                      <a:pt x="197" y="206"/>
                    </a:lnTo>
                    <a:lnTo>
                      <a:pt x="190" y="204"/>
                    </a:lnTo>
                    <a:lnTo>
                      <a:pt x="190" y="216"/>
                    </a:lnTo>
                    <a:lnTo>
                      <a:pt x="184" y="212"/>
                    </a:lnTo>
                    <a:lnTo>
                      <a:pt x="181" y="225"/>
                    </a:lnTo>
                    <a:lnTo>
                      <a:pt x="170" y="215"/>
                    </a:lnTo>
                    <a:lnTo>
                      <a:pt x="163" y="224"/>
                    </a:lnTo>
                    <a:lnTo>
                      <a:pt x="154" y="230"/>
                    </a:lnTo>
                    <a:lnTo>
                      <a:pt x="151" y="242"/>
                    </a:lnTo>
                    <a:lnTo>
                      <a:pt x="142" y="237"/>
                    </a:lnTo>
                    <a:lnTo>
                      <a:pt x="145" y="228"/>
                    </a:lnTo>
                    <a:lnTo>
                      <a:pt x="137" y="219"/>
                    </a:lnTo>
                    <a:lnTo>
                      <a:pt x="130" y="234"/>
                    </a:lnTo>
                    <a:lnTo>
                      <a:pt x="133" y="263"/>
                    </a:lnTo>
                    <a:lnTo>
                      <a:pt x="130" y="270"/>
                    </a:lnTo>
                    <a:lnTo>
                      <a:pt x="123" y="272"/>
                    </a:lnTo>
                    <a:lnTo>
                      <a:pt x="117" y="270"/>
                    </a:lnTo>
                    <a:lnTo>
                      <a:pt x="109" y="287"/>
                    </a:lnTo>
                    <a:lnTo>
                      <a:pt x="99" y="287"/>
                    </a:lnTo>
                    <a:lnTo>
                      <a:pt x="102" y="302"/>
                    </a:lnTo>
                    <a:lnTo>
                      <a:pt x="94" y="290"/>
                    </a:lnTo>
                    <a:lnTo>
                      <a:pt x="79" y="303"/>
                    </a:lnTo>
                    <a:lnTo>
                      <a:pt x="76" y="310"/>
                    </a:lnTo>
                    <a:lnTo>
                      <a:pt x="81" y="318"/>
                    </a:lnTo>
                    <a:lnTo>
                      <a:pt x="75" y="321"/>
                    </a:lnTo>
                    <a:lnTo>
                      <a:pt x="75" y="331"/>
                    </a:lnTo>
                    <a:lnTo>
                      <a:pt x="70" y="340"/>
                    </a:lnTo>
                    <a:lnTo>
                      <a:pt x="69" y="363"/>
                    </a:lnTo>
                    <a:lnTo>
                      <a:pt x="63" y="363"/>
                    </a:lnTo>
                    <a:lnTo>
                      <a:pt x="42" y="331"/>
                    </a:lnTo>
                    <a:lnTo>
                      <a:pt x="0" y="19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" name="Freeform 62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6"/>
                  <a:gd name="T109" fmla="*/ 0 h 140"/>
                  <a:gd name="T110" fmla="*/ 286 w 286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3" name="Freeform 63"/>
              <p:cNvSpPr>
                <a:spLocks/>
              </p:cNvSpPr>
              <p:nvPr/>
            </p:nvSpPr>
            <p:spPr bwMode="auto">
              <a:xfrm>
                <a:off x="3593" y="1709"/>
                <a:ext cx="273" cy="125"/>
              </a:xfrm>
              <a:custGeom>
                <a:avLst/>
                <a:gdLst>
                  <a:gd name="T0" fmla="*/ 8 w 286"/>
                  <a:gd name="T1" fmla="*/ 4 h 140"/>
                  <a:gd name="T2" fmla="*/ 16 w 286"/>
                  <a:gd name="T3" fmla="*/ 4 h 140"/>
                  <a:gd name="T4" fmla="*/ 23 w 286"/>
                  <a:gd name="T5" fmla="*/ 4 h 140"/>
                  <a:gd name="T6" fmla="*/ 28 w 286"/>
                  <a:gd name="T7" fmla="*/ 4 h 140"/>
                  <a:gd name="T8" fmla="*/ 34 w 286"/>
                  <a:gd name="T9" fmla="*/ 4 h 140"/>
                  <a:gd name="T10" fmla="*/ 40 w 286"/>
                  <a:gd name="T11" fmla="*/ 4 h 140"/>
                  <a:gd name="T12" fmla="*/ 40 w 286"/>
                  <a:gd name="T13" fmla="*/ 4 h 140"/>
                  <a:gd name="T14" fmla="*/ 36 w 286"/>
                  <a:gd name="T15" fmla="*/ 4 h 140"/>
                  <a:gd name="T16" fmla="*/ 41 w 286"/>
                  <a:gd name="T17" fmla="*/ 4 h 140"/>
                  <a:gd name="T18" fmla="*/ 44 w 286"/>
                  <a:gd name="T19" fmla="*/ 4 h 140"/>
                  <a:gd name="T20" fmla="*/ 46 w 286"/>
                  <a:gd name="T21" fmla="*/ 4 h 140"/>
                  <a:gd name="T22" fmla="*/ 49 w 286"/>
                  <a:gd name="T23" fmla="*/ 4 h 140"/>
                  <a:gd name="T24" fmla="*/ 52 w 286"/>
                  <a:gd name="T25" fmla="*/ 4 h 140"/>
                  <a:gd name="T26" fmla="*/ 46 w 286"/>
                  <a:gd name="T27" fmla="*/ 4 h 140"/>
                  <a:gd name="T28" fmla="*/ 48 w 286"/>
                  <a:gd name="T29" fmla="*/ 4 h 140"/>
                  <a:gd name="T30" fmla="*/ 48 w 286"/>
                  <a:gd name="T31" fmla="*/ 4 h 140"/>
                  <a:gd name="T32" fmla="*/ 50 w 286"/>
                  <a:gd name="T33" fmla="*/ 4 h 140"/>
                  <a:gd name="T34" fmla="*/ 53 w 286"/>
                  <a:gd name="T35" fmla="*/ 4 h 140"/>
                  <a:gd name="T36" fmla="*/ 51 w 286"/>
                  <a:gd name="T37" fmla="*/ 4 h 140"/>
                  <a:gd name="T38" fmla="*/ 50 w 286"/>
                  <a:gd name="T39" fmla="*/ 4 h 140"/>
                  <a:gd name="T40" fmla="*/ 51 w 286"/>
                  <a:gd name="T41" fmla="*/ 4 h 140"/>
                  <a:gd name="T42" fmla="*/ 52 w 286"/>
                  <a:gd name="T43" fmla="*/ 4 h 140"/>
                  <a:gd name="T44" fmla="*/ 50 w 286"/>
                  <a:gd name="T45" fmla="*/ 4 h 140"/>
                  <a:gd name="T46" fmla="*/ 53 w 286"/>
                  <a:gd name="T47" fmla="*/ 4 h 140"/>
                  <a:gd name="T48" fmla="*/ 51 w 286"/>
                  <a:gd name="T49" fmla="*/ 4 h 140"/>
                  <a:gd name="T50" fmla="*/ 56 w 286"/>
                  <a:gd name="T51" fmla="*/ 4 h 140"/>
                  <a:gd name="T52" fmla="*/ 59 w 286"/>
                  <a:gd name="T53" fmla="*/ 4 h 140"/>
                  <a:gd name="T54" fmla="*/ 59 w 286"/>
                  <a:gd name="T55" fmla="*/ 4 h 140"/>
                  <a:gd name="T56" fmla="*/ 59 w 286"/>
                  <a:gd name="T57" fmla="*/ 4 h 140"/>
                  <a:gd name="T58" fmla="*/ 64 w 286"/>
                  <a:gd name="T59" fmla="*/ 4 h 140"/>
                  <a:gd name="T60" fmla="*/ 68 w 286"/>
                  <a:gd name="T61" fmla="*/ 4 h 140"/>
                  <a:gd name="T62" fmla="*/ 68 w 286"/>
                  <a:gd name="T63" fmla="*/ 4 h 140"/>
                  <a:gd name="T64" fmla="*/ 68 w 286"/>
                  <a:gd name="T65" fmla="*/ 4 h 140"/>
                  <a:gd name="T66" fmla="*/ 71 w 286"/>
                  <a:gd name="T67" fmla="*/ 4 h 140"/>
                  <a:gd name="T68" fmla="*/ 61 w 286"/>
                  <a:gd name="T69" fmla="*/ 4 h 140"/>
                  <a:gd name="T70" fmla="*/ 53 w 286"/>
                  <a:gd name="T71" fmla="*/ 0 h 140"/>
                  <a:gd name="T72" fmla="*/ 0 w 286"/>
                  <a:gd name="T73" fmla="*/ 4 h 14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86"/>
                  <a:gd name="T112" fmla="*/ 0 h 140"/>
                  <a:gd name="T113" fmla="*/ 286 w 286"/>
                  <a:gd name="T114" fmla="*/ 140 h 14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86" h="140">
                    <a:moveTo>
                      <a:pt x="0" y="42"/>
                    </a:moveTo>
                    <a:lnTo>
                      <a:pt x="8" y="82"/>
                    </a:lnTo>
                    <a:lnTo>
                      <a:pt x="30" y="57"/>
                    </a:lnTo>
                    <a:lnTo>
                      <a:pt x="63" y="46"/>
                    </a:lnTo>
                    <a:lnTo>
                      <a:pt x="71" y="36"/>
                    </a:lnTo>
                    <a:lnTo>
                      <a:pt x="88" y="34"/>
                    </a:lnTo>
                    <a:lnTo>
                      <a:pt x="103" y="42"/>
                    </a:lnTo>
                    <a:lnTo>
                      <a:pt x="112" y="54"/>
                    </a:lnTo>
                    <a:lnTo>
                      <a:pt x="129" y="58"/>
                    </a:lnTo>
                    <a:lnTo>
                      <a:pt x="139" y="70"/>
                    </a:lnTo>
                    <a:lnTo>
                      <a:pt x="153" y="76"/>
                    </a:lnTo>
                    <a:lnTo>
                      <a:pt x="159" y="73"/>
                    </a:lnTo>
                    <a:lnTo>
                      <a:pt x="163" y="82"/>
                    </a:lnTo>
                    <a:lnTo>
                      <a:pt x="160" y="87"/>
                    </a:lnTo>
                    <a:lnTo>
                      <a:pt x="159" y="96"/>
                    </a:lnTo>
                    <a:lnTo>
                      <a:pt x="148" y="113"/>
                    </a:lnTo>
                    <a:lnTo>
                      <a:pt x="153" y="125"/>
                    </a:lnTo>
                    <a:lnTo>
                      <a:pt x="165" y="119"/>
                    </a:lnTo>
                    <a:lnTo>
                      <a:pt x="166" y="115"/>
                    </a:lnTo>
                    <a:lnTo>
                      <a:pt x="175" y="127"/>
                    </a:lnTo>
                    <a:lnTo>
                      <a:pt x="180" y="121"/>
                    </a:lnTo>
                    <a:lnTo>
                      <a:pt x="184" y="128"/>
                    </a:lnTo>
                    <a:lnTo>
                      <a:pt x="187" y="125"/>
                    </a:lnTo>
                    <a:lnTo>
                      <a:pt x="199" y="128"/>
                    </a:lnTo>
                    <a:lnTo>
                      <a:pt x="205" y="127"/>
                    </a:lnTo>
                    <a:lnTo>
                      <a:pt x="214" y="137"/>
                    </a:lnTo>
                    <a:lnTo>
                      <a:pt x="206" y="122"/>
                    </a:lnTo>
                    <a:lnTo>
                      <a:pt x="187" y="107"/>
                    </a:lnTo>
                    <a:lnTo>
                      <a:pt x="206" y="116"/>
                    </a:lnTo>
                    <a:lnTo>
                      <a:pt x="194" y="101"/>
                    </a:lnTo>
                    <a:lnTo>
                      <a:pt x="192" y="88"/>
                    </a:lnTo>
                    <a:lnTo>
                      <a:pt x="193" y="57"/>
                    </a:lnTo>
                    <a:lnTo>
                      <a:pt x="181" y="49"/>
                    </a:lnTo>
                    <a:lnTo>
                      <a:pt x="205" y="28"/>
                    </a:lnTo>
                    <a:lnTo>
                      <a:pt x="205" y="16"/>
                    </a:lnTo>
                    <a:lnTo>
                      <a:pt x="218" y="18"/>
                    </a:lnTo>
                    <a:lnTo>
                      <a:pt x="215" y="28"/>
                    </a:lnTo>
                    <a:lnTo>
                      <a:pt x="206" y="33"/>
                    </a:lnTo>
                    <a:lnTo>
                      <a:pt x="202" y="45"/>
                    </a:lnTo>
                    <a:lnTo>
                      <a:pt x="205" y="55"/>
                    </a:lnTo>
                    <a:lnTo>
                      <a:pt x="211" y="52"/>
                    </a:lnTo>
                    <a:lnTo>
                      <a:pt x="208" y="64"/>
                    </a:lnTo>
                    <a:lnTo>
                      <a:pt x="211" y="70"/>
                    </a:lnTo>
                    <a:lnTo>
                      <a:pt x="211" y="78"/>
                    </a:lnTo>
                    <a:lnTo>
                      <a:pt x="206" y="75"/>
                    </a:lnTo>
                    <a:lnTo>
                      <a:pt x="203" y="84"/>
                    </a:lnTo>
                    <a:lnTo>
                      <a:pt x="217" y="82"/>
                    </a:lnTo>
                    <a:lnTo>
                      <a:pt x="217" y="88"/>
                    </a:lnTo>
                    <a:lnTo>
                      <a:pt x="223" y="93"/>
                    </a:lnTo>
                    <a:lnTo>
                      <a:pt x="209" y="93"/>
                    </a:lnTo>
                    <a:lnTo>
                      <a:pt x="214" y="112"/>
                    </a:lnTo>
                    <a:lnTo>
                      <a:pt x="229" y="119"/>
                    </a:lnTo>
                    <a:lnTo>
                      <a:pt x="236" y="109"/>
                    </a:lnTo>
                    <a:lnTo>
                      <a:pt x="238" y="125"/>
                    </a:lnTo>
                    <a:lnTo>
                      <a:pt x="247" y="122"/>
                    </a:lnTo>
                    <a:lnTo>
                      <a:pt x="241" y="128"/>
                    </a:lnTo>
                    <a:lnTo>
                      <a:pt x="250" y="128"/>
                    </a:lnTo>
                    <a:lnTo>
                      <a:pt x="242" y="137"/>
                    </a:lnTo>
                    <a:lnTo>
                      <a:pt x="245" y="140"/>
                    </a:lnTo>
                    <a:lnTo>
                      <a:pt x="259" y="134"/>
                    </a:lnTo>
                    <a:lnTo>
                      <a:pt x="274" y="127"/>
                    </a:lnTo>
                    <a:lnTo>
                      <a:pt x="278" y="107"/>
                    </a:lnTo>
                    <a:lnTo>
                      <a:pt x="281" y="119"/>
                    </a:lnTo>
                    <a:lnTo>
                      <a:pt x="278" y="124"/>
                    </a:lnTo>
                    <a:lnTo>
                      <a:pt x="275" y="134"/>
                    </a:lnTo>
                    <a:lnTo>
                      <a:pt x="277" y="140"/>
                    </a:lnTo>
                    <a:lnTo>
                      <a:pt x="283" y="124"/>
                    </a:lnTo>
                    <a:lnTo>
                      <a:pt x="286" y="90"/>
                    </a:lnTo>
                    <a:lnTo>
                      <a:pt x="268" y="93"/>
                    </a:lnTo>
                    <a:lnTo>
                      <a:pt x="245" y="97"/>
                    </a:lnTo>
                    <a:lnTo>
                      <a:pt x="244" y="90"/>
                    </a:lnTo>
                    <a:lnTo>
                      <a:pt x="220" y="0"/>
                    </a:lnTo>
                    <a:lnTo>
                      <a:pt x="0" y="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4" name="Freeform 64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8"/>
                  <a:gd name="T145" fmla="*/ 0 h 106"/>
                  <a:gd name="T146" fmla="*/ 208 w 208"/>
                  <a:gd name="T147" fmla="*/ 106 h 10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5" name="Freeform 65"/>
              <p:cNvSpPr>
                <a:spLocks/>
              </p:cNvSpPr>
              <p:nvPr/>
            </p:nvSpPr>
            <p:spPr bwMode="auto">
              <a:xfrm>
                <a:off x="3891" y="1431"/>
                <a:ext cx="199" cy="95"/>
              </a:xfrm>
              <a:custGeom>
                <a:avLst/>
                <a:gdLst>
                  <a:gd name="T0" fmla="*/ 0 w 208"/>
                  <a:gd name="T1" fmla="*/ 4 h 106"/>
                  <a:gd name="T2" fmla="*/ 0 w 208"/>
                  <a:gd name="T3" fmla="*/ 4 h 106"/>
                  <a:gd name="T4" fmla="*/ 27 w 208"/>
                  <a:gd name="T5" fmla="*/ 4 h 106"/>
                  <a:gd name="T6" fmla="*/ 31 w 208"/>
                  <a:gd name="T7" fmla="*/ 4 h 106"/>
                  <a:gd name="T8" fmla="*/ 32 w 208"/>
                  <a:gd name="T9" fmla="*/ 4 h 106"/>
                  <a:gd name="T10" fmla="*/ 33 w 208"/>
                  <a:gd name="T11" fmla="*/ 4 h 106"/>
                  <a:gd name="T12" fmla="*/ 37 w 208"/>
                  <a:gd name="T13" fmla="*/ 4 h 106"/>
                  <a:gd name="T14" fmla="*/ 39 w 208"/>
                  <a:gd name="T15" fmla="*/ 4 h 106"/>
                  <a:gd name="T16" fmla="*/ 41 w 208"/>
                  <a:gd name="T17" fmla="*/ 4 h 106"/>
                  <a:gd name="T18" fmla="*/ 42 w 208"/>
                  <a:gd name="T19" fmla="*/ 4 h 106"/>
                  <a:gd name="T20" fmla="*/ 43 w 208"/>
                  <a:gd name="T21" fmla="*/ 4 h 106"/>
                  <a:gd name="T22" fmla="*/ 44 w 208"/>
                  <a:gd name="T23" fmla="*/ 4 h 106"/>
                  <a:gd name="T24" fmla="*/ 45 w 208"/>
                  <a:gd name="T25" fmla="*/ 4 h 106"/>
                  <a:gd name="T26" fmla="*/ 46 w 208"/>
                  <a:gd name="T27" fmla="*/ 4 h 106"/>
                  <a:gd name="T28" fmla="*/ 49 w 208"/>
                  <a:gd name="T29" fmla="*/ 4 h 106"/>
                  <a:gd name="T30" fmla="*/ 49 w 208"/>
                  <a:gd name="T31" fmla="*/ 4 h 106"/>
                  <a:gd name="T32" fmla="*/ 52 w 208"/>
                  <a:gd name="T33" fmla="*/ 4 h 106"/>
                  <a:gd name="T34" fmla="*/ 54 w 208"/>
                  <a:gd name="T35" fmla="*/ 4 h 106"/>
                  <a:gd name="T36" fmla="*/ 55 w 208"/>
                  <a:gd name="T37" fmla="*/ 4 h 106"/>
                  <a:gd name="T38" fmla="*/ 55 w 208"/>
                  <a:gd name="T39" fmla="*/ 4 h 106"/>
                  <a:gd name="T40" fmla="*/ 53 w 208"/>
                  <a:gd name="T41" fmla="*/ 4 h 106"/>
                  <a:gd name="T42" fmla="*/ 51 w 208"/>
                  <a:gd name="T43" fmla="*/ 4 h 106"/>
                  <a:gd name="T44" fmla="*/ 49 w 208"/>
                  <a:gd name="T45" fmla="*/ 4 h 106"/>
                  <a:gd name="T46" fmla="*/ 50 w 208"/>
                  <a:gd name="T47" fmla="*/ 4 h 106"/>
                  <a:gd name="T48" fmla="*/ 51 w 208"/>
                  <a:gd name="T49" fmla="*/ 4 h 106"/>
                  <a:gd name="T50" fmla="*/ 52 w 208"/>
                  <a:gd name="T51" fmla="*/ 4 h 106"/>
                  <a:gd name="T52" fmla="*/ 53 w 208"/>
                  <a:gd name="T53" fmla="*/ 4 h 106"/>
                  <a:gd name="T54" fmla="*/ 54 w 208"/>
                  <a:gd name="T55" fmla="*/ 4 h 106"/>
                  <a:gd name="T56" fmla="*/ 53 w 208"/>
                  <a:gd name="T57" fmla="*/ 4 h 106"/>
                  <a:gd name="T58" fmla="*/ 49 w 208"/>
                  <a:gd name="T59" fmla="*/ 4 h 106"/>
                  <a:gd name="T60" fmla="*/ 47 w 208"/>
                  <a:gd name="T61" fmla="*/ 4 h 106"/>
                  <a:gd name="T62" fmla="*/ 46 w 208"/>
                  <a:gd name="T63" fmla="*/ 4 h 106"/>
                  <a:gd name="T64" fmla="*/ 43 w 208"/>
                  <a:gd name="T65" fmla="*/ 4 h 106"/>
                  <a:gd name="T66" fmla="*/ 44 w 208"/>
                  <a:gd name="T67" fmla="*/ 4 h 106"/>
                  <a:gd name="T68" fmla="*/ 41 w 208"/>
                  <a:gd name="T69" fmla="*/ 4 h 106"/>
                  <a:gd name="T70" fmla="*/ 38 w 208"/>
                  <a:gd name="T71" fmla="*/ 4 h 106"/>
                  <a:gd name="T72" fmla="*/ 38 w 208"/>
                  <a:gd name="T73" fmla="*/ 4 h 106"/>
                  <a:gd name="T74" fmla="*/ 35 w 208"/>
                  <a:gd name="T75" fmla="*/ 4 h 106"/>
                  <a:gd name="T76" fmla="*/ 35 w 208"/>
                  <a:gd name="T77" fmla="*/ 4 h 106"/>
                  <a:gd name="T78" fmla="*/ 35 w 208"/>
                  <a:gd name="T79" fmla="*/ 4 h 106"/>
                  <a:gd name="T80" fmla="*/ 37 w 208"/>
                  <a:gd name="T81" fmla="*/ 4 h 106"/>
                  <a:gd name="T82" fmla="*/ 37 w 208"/>
                  <a:gd name="T83" fmla="*/ 4 h 106"/>
                  <a:gd name="T84" fmla="*/ 39 w 208"/>
                  <a:gd name="T85" fmla="*/ 4 h 106"/>
                  <a:gd name="T86" fmla="*/ 36 w 208"/>
                  <a:gd name="T87" fmla="*/ 4 h 106"/>
                  <a:gd name="T88" fmla="*/ 35 w 208"/>
                  <a:gd name="T89" fmla="*/ 0 h 106"/>
                  <a:gd name="T90" fmla="*/ 31 w 208"/>
                  <a:gd name="T91" fmla="*/ 4 h 106"/>
                  <a:gd name="T92" fmla="*/ 11 w 208"/>
                  <a:gd name="T93" fmla="*/ 4 h 106"/>
                  <a:gd name="T94" fmla="*/ 0 w 208"/>
                  <a:gd name="T95" fmla="*/ 4 h 106"/>
                  <a:gd name="T96" fmla="*/ 0 w 208"/>
                  <a:gd name="T97" fmla="*/ 4 h 10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08"/>
                  <a:gd name="T148" fmla="*/ 0 h 106"/>
                  <a:gd name="T149" fmla="*/ 208 w 208"/>
                  <a:gd name="T150" fmla="*/ 106 h 10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08" h="106">
                    <a:moveTo>
                      <a:pt x="0" y="43"/>
                    </a:moveTo>
                    <a:lnTo>
                      <a:pt x="0" y="100"/>
                    </a:lnTo>
                    <a:lnTo>
                      <a:pt x="97" y="79"/>
                    </a:lnTo>
                    <a:lnTo>
                      <a:pt x="114" y="74"/>
                    </a:lnTo>
                    <a:lnTo>
                      <a:pt x="121" y="76"/>
                    </a:lnTo>
                    <a:lnTo>
                      <a:pt x="129" y="91"/>
                    </a:lnTo>
                    <a:lnTo>
                      <a:pt x="141" y="92"/>
                    </a:lnTo>
                    <a:lnTo>
                      <a:pt x="147" y="106"/>
                    </a:lnTo>
                    <a:lnTo>
                      <a:pt x="153" y="106"/>
                    </a:lnTo>
                    <a:lnTo>
                      <a:pt x="156" y="98"/>
                    </a:lnTo>
                    <a:lnTo>
                      <a:pt x="160" y="94"/>
                    </a:lnTo>
                    <a:lnTo>
                      <a:pt x="163" y="83"/>
                    </a:lnTo>
                    <a:lnTo>
                      <a:pt x="166" y="82"/>
                    </a:lnTo>
                    <a:lnTo>
                      <a:pt x="171" y="98"/>
                    </a:lnTo>
                    <a:lnTo>
                      <a:pt x="181" y="94"/>
                    </a:lnTo>
                    <a:lnTo>
                      <a:pt x="183" y="89"/>
                    </a:lnTo>
                    <a:lnTo>
                      <a:pt x="195" y="82"/>
                    </a:lnTo>
                    <a:lnTo>
                      <a:pt x="203" y="80"/>
                    </a:lnTo>
                    <a:lnTo>
                      <a:pt x="208" y="86"/>
                    </a:lnTo>
                    <a:lnTo>
                      <a:pt x="208" y="70"/>
                    </a:lnTo>
                    <a:lnTo>
                      <a:pt x="198" y="52"/>
                    </a:lnTo>
                    <a:lnTo>
                      <a:pt x="192" y="49"/>
                    </a:lnTo>
                    <a:lnTo>
                      <a:pt x="184" y="50"/>
                    </a:lnTo>
                    <a:lnTo>
                      <a:pt x="186" y="55"/>
                    </a:lnTo>
                    <a:lnTo>
                      <a:pt x="190" y="55"/>
                    </a:lnTo>
                    <a:lnTo>
                      <a:pt x="195" y="55"/>
                    </a:lnTo>
                    <a:lnTo>
                      <a:pt x="201" y="59"/>
                    </a:lnTo>
                    <a:lnTo>
                      <a:pt x="202" y="68"/>
                    </a:lnTo>
                    <a:lnTo>
                      <a:pt x="199" y="73"/>
                    </a:lnTo>
                    <a:lnTo>
                      <a:pt x="183" y="80"/>
                    </a:lnTo>
                    <a:lnTo>
                      <a:pt x="174" y="77"/>
                    </a:lnTo>
                    <a:lnTo>
                      <a:pt x="169" y="68"/>
                    </a:lnTo>
                    <a:lnTo>
                      <a:pt x="160" y="65"/>
                    </a:lnTo>
                    <a:lnTo>
                      <a:pt x="163" y="59"/>
                    </a:lnTo>
                    <a:lnTo>
                      <a:pt x="153" y="49"/>
                    </a:lnTo>
                    <a:lnTo>
                      <a:pt x="142" y="44"/>
                    </a:lnTo>
                    <a:lnTo>
                      <a:pt x="142" y="49"/>
                    </a:lnTo>
                    <a:lnTo>
                      <a:pt x="135" y="47"/>
                    </a:lnTo>
                    <a:lnTo>
                      <a:pt x="133" y="41"/>
                    </a:lnTo>
                    <a:lnTo>
                      <a:pt x="135" y="34"/>
                    </a:lnTo>
                    <a:lnTo>
                      <a:pt x="141" y="29"/>
                    </a:lnTo>
                    <a:lnTo>
                      <a:pt x="139" y="25"/>
                    </a:lnTo>
                    <a:lnTo>
                      <a:pt x="147" y="18"/>
                    </a:lnTo>
                    <a:lnTo>
                      <a:pt x="138" y="10"/>
                    </a:lnTo>
                    <a:lnTo>
                      <a:pt x="135" y="0"/>
                    </a:lnTo>
                    <a:lnTo>
                      <a:pt x="115" y="16"/>
                    </a:lnTo>
                    <a:lnTo>
                      <a:pt x="47" y="34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6" name="Freeform 66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6"/>
                  <a:gd name="T14" fmla="*/ 18 w 18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" name="Freeform 67"/>
              <p:cNvSpPr>
                <a:spLocks/>
              </p:cNvSpPr>
              <p:nvPr/>
            </p:nvSpPr>
            <p:spPr bwMode="auto">
              <a:xfrm>
                <a:off x="4051" y="1524"/>
                <a:ext cx="17" cy="14"/>
              </a:xfrm>
              <a:custGeom>
                <a:avLst/>
                <a:gdLst>
                  <a:gd name="T0" fmla="*/ 0 w 18"/>
                  <a:gd name="T1" fmla="*/ 4 h 16"/>
                  <a:gd name="T2" fmla="*/ 7 w 18"/>
                  <a:gd name="T3" fmla="*/ 0 h 16"/>
                  <a:gd name="T4" fmla="*/ 9 w 18"/>
                  <a:gd name="T5" fmla="*/ 4 h 16"/>
                  <a:gd name="T6" fmla="*/ 0 w 18"/>
                  <a:gd name="T7" fmla="*/ 4 h 16"/>
                  <a:gd name="T8" fmla="*/ 0 w 18"/>
                  <a:gd name="T9" fmla="*/ 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6"/>
                  <a:gd name="T17" fmla="*/ 18 w 18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6">
                    <a:moveTo>
                      <a:pt x="0" y="16"/>
                    </a:moveTo>
                    <a:lnTo>
                      <a:pt x="7" y="0"/>
                    </a:lnTo>
                    <a:lnTo>
                      <a:pt x="18" y="6"/>
                    </a:lnTo>
                    <a:lnTo>
                      <a:pt x="0" y="1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8" name="Freeform 68"/>
              <p:cNvSpPr>
                <a:spLocks/>
              </p:cNvSpPr>
              <p:nvPr/>
            </p:nvSpPr>
            <p:spPr bwMode="auto">
              <a:xfrm>
                <a:off x="4084" y="1521"/>
                <a:ext cx="14" cy="11"/>
              </a:xfrm>
              <a:custGeom>
                <a:avLst/>
                <a:gdLst>
                  <a:gd name="T0" fmla="*/ 0 w 15"/>
                  <a:gd name="T1" fmla="*/ 11 h 11"/>
                  <a:gd name="T2" fmla="*/ 7 w 15"/>
                  <a:gd name="T3" fmla="*/ 0 h 11"/>
                  <a:gd name="T4" fmla="*/ 7 w 15"/>
                  <a:gd name="T5" fmla="*/ 8 h 11"/>
                  <a:gd name="T6" fmla="*/ 0 w 15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1"/>
                  <a:gd name="T14" fmla="*/ 15 w 15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1">
                    <a:moveTo>
                      <a:pt x="0" y="11"/>
                    </a:moveTo>
                    <a:lnTo>
                      <a:pt x="9" y="0"/>
                    </a:lnTo>
                    <a:lnTo>
                      <a:pt x="15" y="8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9" name="Freeform 69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9"/>
                  <a:gd name="T34" fmla="*/ 0 h 617"/>
                  <a:gd name="T35" fmla="*/ 399 w 399"/>
                  <a:gd name="T36" fmla="*/ 617 h 6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0" name="Freeform 70"/>
              <p:cNvSpPr>
                <a:spLocks/>
              </p:cNvSpPr>
              <p:nvPr/>
            </p:nvSpPr>
            <p:spPr bwMode="auto">
              <a:xfrm>
                <a:off x="1269" y="1493"/>
                <a:ext cx="381" cy="550"/>
              </a:xfrm>
              <a:custGeom>
                <a:avLst/>
                <a:gdLst>
                  <a:gd name="T0" fmla="*/ 0 w 399"/>
                  <a:gd name="T1" fmla="*/ 8 h 617"/>
                  <a:gd name="T2" fmla="*/ 11 w 399"/>
                  <a:gd name="T3" fmla="*/ 9 h 617"/>
                  <a:gd name="T4" fmla="*/ 64 w 399"/>
                  <a:gd name="T5" fmla="*/ 20 h 617"/>
                  <a:gd name="T6" fmla="*/ 66 w 399"/>
                  <a:gd name="T7" fmla="*/ 17 h 617"/>
                  <a:gd name="T8" fmla="*/ 69 w 399"/>
                  <a:gd name="T9" fmla="*/ 17 h 617"/>
                  <a:gd name="T10" fmla="*/ 75 w 399"/>
                  <a:gd name="T11" fmla="*/ 18 h 617"/>
                  <a:gd name="T12" fmla="*/ 80 w 399"/>
                  <a:gd name="T13" fmla="*/ 15 h 617"/>
                  <a:gd name="T14" fmla="*/ 100 w 399"/>
                  <a:gd name="T15" fmla="*/ 4 h 617"/>
                  <a:gd name="T16" fmla="*/ 57 w 399"/>
                  <a:gd name="T17" fmla="*/ 4 h 617"/>
                  <a:gd name="T18" fmla="*/ 15 w 399"/>
                  <a:gd name="T19" fmla="*/ 0 h 617"/>
                  <a:gd name="T20" fmla="*/ 0 w 399"/>
                  <a:gd name="T21" fmla="*/ 8 h 617"/>
                  <a:gd name="T22" fmla="*/ 0 w 399"/>
                  <a:gd name="T23" fmla="*/ 8 h 6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9"/>
                  <a:gd name="T37" fmla="*/ 0 h 617"/>
                  <a:gd name="T38" fmla="*/ 399 w 399"/>
                  <a:gd name="T39" fmla="*/ 617 h 6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9" h="617">
                    <a:moveTo>
                      <a:pt x="0" y="226"/>
                    </a:moveTo>
                    <a:lnTo>
                      <a:pt x="18" y="261"/>
                    </a:lnTo>
                    <a:lnTo>
                      <a:pt x="254" y="617"/>
                    </a:lnTo>
                    <a:lnTo>
                      <a:pt x="263" y="533"/>
                    </a:lnTo>
                    <a:lnTo>
                      <a:pt x="276" y="529"/>
                    </a:lnTo>
                    <a:lnTo>
                      <a:pt x="300" y="542"/>
                    </a:lnTo>
                    <a:lnTo>
                      <a:pt x="321" y="469"/>
                    </a:lnTo>
                    <a:lnTo>
                      <a:pt x="399" y="78"/>
                    </a:lnTo>
                    <a:lnTo>
                      <a:pt x="227" y="41"/>
                    </a:lnTo>
                    <a:lnTo>
                      <a:pt x="60" y="0"/>
                    </a:lnTo>
                    <a:lnTo>
                      <a:pt x="0" y="22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1" name="Freeform 71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0"/>
                  <a:gd name="T115" fmla="*/ 0 h 193"/>
                  <a:gd name="T116" fmla="*/ 80 w 80"/>
                  <a:gd name="T117" fmla="*/ 193 h 19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" name="Freeform 72"/>
              <p:cNvSpPr>
                <a:spLocks/>
              </p:cNvSpPr>
              <p:nvPr/>
            </p:nvSpPr>
            <p:spPr bwMode="auto">
              <a:xfrm>
                <a:off x="3819" y="1582"/>
                <a:ext cx="78" cy="172"/>
              </a:xfrm>
              <a:custGeom>
                <a:avLst/>
                <a:gdLst>
                  <a:gd name="T0" fmla="*/ 0 w 80"/>
                  <a:gd name="T1" fmla="*/ 4 h 193"/>
                  <a:gd name="T2" fmla="*/ 3 w 80"/>
                  <a:gd name="T3" fmla="*/ 4 h 193"/>
                  <a:gd name="T4" fmla="*/ 18 w 80"/>
                  <a:gd name="T5" fmla="*/ 4 h 193"/>
                  <a:gd name="T6" fmla="*/ 20 w 80"/>
                  <a:gd name="T7" fmla="*/ 4 h 193"/>
                  <a:gd name="T8" fmla="*/ 20 w 80"/>
                  <a:gd name="T9" fmla="*/ 4 h 193"/>
                  <a:gd name="T10" fmla="*/ 1 w 80"/>
                  <a:gd name="T11" fmla="*/ 4 h 193"/>
                  <a:gd name="T12" fmla="*/ 1 w 80"/>
                  <a:gd name="T13" fmla="*/ 4 h 193"/>
                  <a:gd name="T14" fmla="*/ 16 w 80"/>
                  <a:gd name="T15" fmla="*/ 0 h 193"/>
                  <a:gd name="T16" fmla="*/ 34 w 80"/>
                  <a:gd name="T17" fmla="*/ 4 h 193"/>
                  <a:gd name="T18" fmla="*/ 35 w 80"/>
                  <a:gd name="T19" fmla="*/ 4 h 193"/>
                  <a:gd name="T20" fmla="*/ 31 w 80"/>
                  <a:gd name="T21" fmla="*/ 4 h 193"/>
                  <a:gd name="T22" fmla="*/ 29 w 80"/>
                  <a:gd name="T23" fmla="*/ 4 h 193"/>
                  <a:gd name="T24" fmla="*/ 28 w 80"/>
                  <a:gd name="T25" fmla="*/ 4 h 193"/>
                  <a:gd name="T26" fmla="*/ 31 w 80"/>
                  <a:gd name="T27" fmla="*/ 4 h 193"/>
                  <a:gd name="T28" fmla="*/ 34 w 80"/>
                  <a:gd name="T29" fmla="*/ 4 h 193"/>
                  <a:gd name="T30" fmla="*/ 36 w 80"/>
                  <a:gd name="T31" fmla="*/ 4 h 193"/>
                  <a:gd name="T32" fmla="*/ 36 w 80"/>
                  <a:gd name="T33" fmla="*/ 4 h 193"/>
                  <a:gd name="T34" fmla="*/ 37 w 80"/>
                  <a:gd name="T35" fmla="*/ 4 h 193"/>
                  <a:gd name="T36" fmla="*/ 39 w 80"/>
                  <a:gd name="T37" fmla="*/ 4 h 193"/>
                  <a:gd name="T38" fmla="*/ 39 w 80"/>
                  <a:gd name="T39" fmla="*/ 4 h 193"/>
                  <a:gd name="T40" fmla="*/ 39 w 80"/>
                  <a:gd name="T41" fmla="*/ 4 h 193"/>
                  <a:gd name="T42" fmla="*/ 38 w 80"/>
                  <a:gd name="T43" fmla="*/ 4 h 193"/>
                  <a:gd name="T44" fmla="*/ 37 w 80"/>
                  <a:gd name="T45" fmla="*/ 4 h 193"/>
                  <a:gd name="T46" fmla="*/ 38 w 80"/>
                  <a:gd name="T47" fmla="*/ 4 h 193"/>
                  <a:gd name="T48" fmla="*/ 37 w 80"/>
                  <a:gd name="T49" fmla="*/ 4 h 193"/>
                  <a:gd name="T50" fmla="*/ 38 w 80"/>
                  <a:gd name="T51" fmla="*/ 4 h 193"/>
                  <a:gd name="T52" fmla="*/ 36 w 80"/>
                  <a:gd name="T53" fmla="*/ 4 h 193"/>
                  <a:gd name="T54" fmla="*/ 33 w 80"/>
                  <a:gd name="T55" fmla="*/ 4 h 193"/>
                  <a:gd name="T56" fmla="*/ 34 w 80"/>
                  <a:gd name="T57" fmla="*/ 4 h 193"/>
                  <a:gd name="T58" fmla="*/ 30 w 80"/>
                  <a:gd name="T59" fmla="*/ 4 h 193"/>
                  <a:gd name="T60" fmla="*/ 20 w 80"/>
                  <a:gd name="T61" fmla="*/ 6 h 193"/>
                  <a:gd name="T62" fmla="*/ 20 w 80"/>
                  <a:gd name="T63" fmla="*/ 6 h 193"/>
                  <a:gd name="T64" fmla="*/ 20 w 80"/>
                  <a:gd name="T65" fmla="*/ 5 h 193"/>
                  <a:gd name="T66" fmla="*/ 20 w 80"/>
                  <a:gd name="T67" fmla="*/ 5 h 193"/>
                  <a:gd name="T68" fmla="*/ 20 w 80"/>
                  <a:gd name="T69" fmla="*/ 5 h 193"/>
                  <a:gd name="T70" fmla="*/ 9 w 80"/>
                  <a:gd name="T71" fmla="*/ 4 h 193"/>
                  <a:gd name="T72" fmla="*/ 3 w 80"/>
                  <a:gd name="T73" fmla="*/ 4 h 193"/>
                  <a:gd name="T74" fmla="*/ 0 w 80"/>
                  <a:gd name="T75" fmla="*/ 4 h 193"/>
                  <a:gd name="T76" fmla="*/ 0 w 80"/>
                  <a:gd name="T77" fmla="*/ 4 h 19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"/>
                  <a:gd name="T118" fmla="*/ 0 h 193"/>
                  <a:gd name="T119" fmla="*/ 80 w 80"/>
                  <a:gd name="T120" fmla="*/ 193 h 19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" h="193">
                    <a:moveTo>
                      <a:pt x="0" y="142"/>
                    </a:moveTo>
                    <a:lnTo>
                      <a:pt x="3" y="132"/>
                    </a:lnTo>
                    <a:lnTo>
                      <a:pt x="18" y="123"/>
                    </a:lnTo>
                    <a:lnTo>
                      <a:pt x="25" y="106"/>
                    </a:lnTo>
                    <a:lnTo>
                      <a:pt x="37" y="94"/>
                    </a:lnTo>
                    <a:lnTo>
                      <a:pt x="1" y="64"/>
                    </a:lnTo>
                    <a:lnTo>
                      <a:pt x="1" y="36"/>
                    </a:lnTo>
                    <a:lnTo>
                      <a:pt x="16" y="0"/>
                    </a:lnTo>
                    <a:lnTo>
                      <a:pt x="70" y="20"/>
                    </a:lnTo>
                    <a:lnTo>
                      <a:pt x="71" y="26"/>
                    </a:lnTo>
                    <a:lnTo>
                      <a:pt x="64" y="47"/>
                    </a:lnTo>
                    <a:lnTo>
                      <a:pt x="60" y="52"/>
                    </a:lnTo>
                    <a:lnTo>
                      <a:pt x="58" y="63"/>
                    </a:lnTo>
                    <a:lnTo>
                      <a:pt x="64" y="67"/>
                    </a:lnTo>
                    <a:lnTo>
                      <a:pt x="70" y="64"/>
                    </a:lnTo>
                    <a:lnTo>
                      <a:pt x="74" y="66"/>
                    </a:lnTo>
                    <a:lnTo>
                      <a:pt x="74" y="61"/>
                    </a:lnTo>
                    <a:lnTo>
                      <a:pt x="76" y="63"/>
                    </a:lnTo>
                    <a:lnTo>
                      <a:pt x="80" y="75"/>
                    </a:lnTo>
                    <a:lnTo>
                      <a:pt x="80" y="115"/>
                    </a:lnTo>
                    <a:lnTo>
                      <a:pt x="80" y="105"/>
                    </a:lnTo>
                    <a:lnTo>
                      <a:pt x="77" y="96"/>
                    </a:lnTo>
                    <a:lnTo>
                      <a:pt x="76" y="100"/>
                    </a:lnTo>
                    <a:lnTo>
                      <a:pt x="77" y="109"/>
                    </a:lnTo>
                    <a:lnTo>
                      <a:pt x="76" y="115"/>
                    </a:lnTo>
                    <a:lnTo>
                      <a:pt x="77" y="127"/>
                    </a:lnTo>
                    <a:lnTo>
                      <a:pt x="73" y="138"/>
                    </a:lnTo>
                    <a:lnTo>
                      <a:pt x="67" y="139"/>
                    </a:lnTo>
                    <a:lnTo>
                      <a:pt x="70" y="148"/>
                    </a:lnTo>
                    <a:lnTo>
                      <a:pt x="61" y="161"/>
                    </a:lnTo>
                    <a:lnTo>
                      <a:pt x="49" y="191"/>
                    </a:lnTo>
                    <a:lnTo>
                      <a:pt x="45" y="193"/>
                    </a:lnTo>
                    <a:lnTo>
                      <a:pt x="46" y="179"/>
                    </a:lnTo>
                    <a:lnTo>
                      <a:pt x="45" y="175"/>
                    </a:lnTo>
                    <a:lnTo>
                      <a:pt x="30" y="176"/>
                    </a:lnTo>
                    <a:lnTo>
                      <a:pt x="9" y="163"/>
                    </a:lnTo>
                    <a:lnTo>
                      <a:pt x="3" y="157"/>
                    </a:lnTo>
                    <a:lnTo>
                      <a:pt x="0" y="14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" name="Freeform 73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68"/>
                  <a:gd name="T160" fmla="*/ 0 h 331"/>
                  <a:gd name="T161" fmla="*/ 368 w 368"/>
                  <a:gd name="T162" fmla="*/ 331 h 3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" name="Freeform 74"/>
              <p:cNvSpPr>
                <a:spLocks/>
              </p:cNvSpPr>
              <p:nvPr/>
            </p:nvSpPr>
            <p:spPr bwMode="auto">
              <a:xfrm>
                <a:off x="3547" y="1316"/>
                <a:ext cx="352" cy="295"/>
              </a:xfrm>
              <a:custGeom>
                <a:avLst/>
                <a:gdLst>
                  <a:gd name="T0" fmla="*/ 0 w 368"/>
                  <a:gd name="T1" fmla="*/ 9 h 331"/>
                  <a:gd name="T2" fmla="*/ 11 w 368"/>
                  <a:gd name="T3" fmla="*/ 10 h 331"/>
                  <a:gd name="T4" fmla="*/ 67 w 368"/>
                  <a:gd name="T5" fmla="*/ 8 h 331"/>
                  <a:gd name="T6" fmla="*/ 71 w 368"/>
                  <a:gd name="T7" fmla="*/ 8 h 331"/>
                  <a:gd name="T8" fmla="*/ 74 w 368"/>
                  <a:gd name="T9" fmla="*/ 9 h 331"/>
                  <a:gd name="T10" fmla="*/ 79 w 368"/>
                  <a:gd name="T11" fmla="*/ 9 h 331"/>
                  <a:gd name="T12" fmla="*/ 94 w 368"/>
                  <a:gd name="T13" fmla="*/ 10 h 331"/>
                  <a:gd name="T14" fmla="*/ 94 w 368"/>
                  <a:gd name="T15" fmla="*/ 10 h 331"/>
                  <a:gd name="T16" fmla="*/ 95 w 368"/>
                  <a:gd name="T17" fmla="*/ 10 h 331"/>
                  <a:gd name="T18" fmla="*/ 96 w 368"/>
                  <a:gd name="T19" fmla="*/ 10 h 331"/>
                  <a:gd name="T20" fmla="*/ 97 w 368"/>
                  <a:gd name="T21" fmla="*/ 10 h 331"/>
                  <a:gd name="T22" fmla="*/ 97 w 368"/>
                  <a:gd name="T23" fmla="*/ 9 h 331"/>
                  <a:gd name="T24" fmla="*/ 95 w 368"/>
                  <a:gd name="T25" fmla="*/ 7 h 331"/>
                  <a:gd name="T26" fmla="*/ 95 w 368"/>
                  <a:gd name="T27" fmla="*/ 5 h 331"/>
                  <a:gd name="T28" fmla="*/ 92 w 368"/>
                  <a:gd name="T29" fmla="*/ 4 h 331"/>
                  <a:gd name="T30" fmla="*/ 88 w 368"/>
                  <a:gd name="T31" fmla="*/ 4 h 331"/>
                  <a:gd name="T32" fmla="*/ 87 w 368"/>
                  <a:gd name="T33" fmla="*/ 4 h 331"/>
                  <a:gd name="T34" fmla="*/ 83 w 368"/>
                  <a:gd name="T35" fmla="*/ 0 h 331"/>
                  <a:gd name="T36" fmla="*/ 64 w 368"/>
                  <a:gd name="T37" fmla="*/ 4 h 331"/>
                  <a:gd name="T38" fmla="*/ 62 w 368"/>
                  <a:gd name="T39" fmla="*/ 4 h 331"/>
                  <a:gd name="T40" fmla="*/ 55 w 368"/>
                  <a:gd name="T41" fmla="*/ 4 h 331"/>
                  <a:gd name="T42" fmla="*/ 51 w 368"/>
                  <a:gd name="T43" fmla="*/ 4 h 331"/>
                  <a:gd name="T44" fmla="*/ 50 w 368"/>
                  <a:gd name="T45" fmla="*/ 4 h 331"/>
                  <a:gd name="T46" fmla="*/ 48 w 368"/>
                  <a:gd name="T47" fmla="*/ 4 h 331"/>
                  <a:gd name="T48" fmla="*/ 44 w 368"/>
                  <a:gd name="T49" fmla="*/ 4 h 331"/>
                  <a:gd name="T50" fmla="*/ 46 w 368"/>
                  <a:gd name="T51" fmla="*/ 4 h 331"/>
                  <a:gd name="T52" fmla="*/ 46 w 368"/>
                  <a:gd name="T53" fmla="*/ 4 h 331"/>
                  <a:gd name="T54" fmla="*/ 47 w 368"/>
                  <a:gd name="T55" fmla="*/ 4 h 331"/>
                  <a:gd name="T56" fmla="*/ 46 w 368"/>
                  <a:gd name="T57" fmla="*/ 4 h 331"/>
                  <a:gd name="T58" fmla="*/ 48 w 368"/>
                  <a:gd name="T59" fmla="*/ 4 h 331"/>
                  <a:gd name="T60" fmla="*/ 47 w 368"/>
                  <a:gd name="T61" fmla="*/ 4 h 331"/>
                  <a:gd name="T62" fmla="*/ 46 w 368"/>
                  <a:gd name="T63" fmla="*/ 4 h 331"/>
                  <a:gd name="T64" fmla="*/ 46 w 368"/>
                  <a:gd name="T65" fmla="*/ 4 h 331"/>
                  <a:gd name="T66" fmla="*/ 48 w 368"/>
                  <a:gd name="T67" fmla="*/ 4 h 331"/>
                  <a:gd name="T68" fmla="*/ 48 w 368"/>
                  <a:gd name="T69" fmla="*/ 4 h 331"/>
                  <a:gd name="T70" fmla="*/ 45 w 368"/>
                  <a:gd name="T71" fmla="*/ 4 h 331"/>
                  <a:gd name="T72" fmla="*/ 42 w 368"/>
                  <a:gd name="T73" fmla="*/ 5 h 331"/>
                  <a:gd name="T74" fmla="*/ 38 w 368"/>
                  <a:gd name="T75" fmla="*/ 5 h 331"/>
                  <a:gd name="T76" fmla="*/ 32 w 368"/>
                  <a:gd name="T77" fmla="*/ 5 h 331"/>
                  <a:gd name="T78" fmla="*/ 30 w 368"/>
                  <a:gd name="T79" fmla="*/ 5 h 331"/>
                  <a:gd name="T80" fmla="*/ 27 w 368"/>
                  <a:gd name="T81" fmla="*/ 5 h 331"/>
                  <a:gd name="T82" fmla="*/ 15 w 368"/>
                  <a:gd name="T83" fmla="*/ 5 h 331"/>
                  <a:gd name="T84" fmla="*/ 11 w 368"/>
                  <a:gd name="T85" fmla="*/ 6 h 331"/>
                  <a:gd name="T86" fmla="*/ 11 w 368"/>
                  <a:gd name="T87" fmla="*/ 6 h 331"/>
                  <a:gd name="T88" fmla="*/ 11 w 368"/>
                  <a:gd name="T89" fmla="*/ 7 h 331"/>
                  <a:gd name="T90" fmla="*/ 11 w 368"/>
                  <a:gd name="T91" fmla="*/ 7 h 331"/>
                  <a:gd name="T92" fmla="*/ 11 w 368"/>
                  <a:gd name="T93" fmla="*/ 7 h 331"/>
                  <a:gd name="T94" fmla="*/ 11 w 368"/>
                  <a:gd name="T95" fmla="*/ 7 h 331"/>
                  <a:gd name="T96" fmla="*/ 11 w 368"/>
                  <a:gd name="T97" fmla="*/ 7 h 331"/>
                  <a:gd name="T98" fmla="*/ 11 w 368"/>
                  <a:gd name="T99" fmla="*/ 7 h 331"/>
                  <a:gd name="T100" fmla="*/ 11 w 368"/>
                  <a:gd name="T101" fmla="*/ 8 h 331"/>
                  <a:gd name="T102" fmla="*/ 11 w 368"/>
                  <a:gd name="T103" fmla="*/ 8 h 331"/>
                  <a:gd name="T104" fmla="*/ 0 w 368"/>
                  <a:gd name="T105" fmla="*/ 9 h 331"/>
                  <a:gd name="T106" fmla="*/ 0 w 368"/>
                  <a:gd name="T107" fmla="*/ 9 h 33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68"/>
                  <a:gd name="T163" fmla="*/ 0 h 331"/>
                  <a:gd name="T164" fmla="*/ 368 w 368"/>
                  <a:gd name="T165" fmla="*/ 331 h 33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68" h="331">
                    <a:moveTo>
                      <a:pt x="0" y="285"/>
                    </a:moveTo>
                    <a:lnTo>
                      <a:pt x="12" y="304"/>
                    </a:lnTo>
                    <a:lnTo>
                      <a:pt x="252" y="258"/>
                    </a:lnTo>
                    <a:lnTo>
                      <a:pt x="268" y="267"/>
                    </a:lnTo>
                    <a:lnTo>
                      <a:pt x="279" y="285"/>
                    </a:lnTo>
                    <a:lnTo>
                      <a:pt x="301" y="298"/>
                    </a:lnTo>
                    <a:lnTo>
                      <a:pt x="355" y="318"/>
                    </a:lnTo>
                    <a:lnTo>
                      <a:pt x="356" y="324"/>
                    </a:lnTo>
                    <a:lnTo>
                      <a:pt x="359" y="331"/>
                    </a:lnTo>
                    <a:lnTo>
                      <a:pt x="364" y="327"/>
                    </a:lnTo>
                    <a:lnTo>
                      <a:pt x="368" y="312"/>
                    </a:lnTo>
                    <a:lnTo>
                      <a:pt x="368" y="283"/>
                    </a:lnTo>
                    <a:lnTo>
                      <a:pt x="359" y="230"/>
                    </a:lnTo>
                    <a:lnTo>
                      <a:pt x="359" y="173"/>
                    </a:lnTo>
                    <a:lnTo>
                      <a:pt x="349" y="128"/>
                    </a:lnTo>
                    <a:lnTo>
                      <a:pt x="334" y="91"/>
                    </a:lnTo>
                    <a:lnTo>
                      <a:pt x="330" y="56"/>
                    </a:lnTo>
                    <a:lnTo>
                      <a:pt x="313" y="0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10" y="36"/>
                    </a:lnTo>
                    <a:lnTo>
                      <a:pt x="191" y="65"/>
                    </a:lnTo>
                    <a:lnTo>
                      <a:pt x="189" y="77"/>
                    </a:lnTo>
                    <a:lnTo>
                      <a:pt x="179" y="89"/>
                    </a:lnTo>
                    <a:lnTo>
                      <a:pt x="164" y="106"/>
                    </a:lnTo>
                    <a:lnTo>
                      <a:pt x="170" y="116"/>
                    </a:lnTo>
                    <a:lnTo>
                      <a:pt x="171" y="107"/>
                    </a:lnTo>
                    <a:lnTo>
                      <a:pt x="177" y="112"/>
                    </a:lnTo>
                    <a:lnTo>
                      <a:pt x="174" y="115"/>
                    </a:lnTo>
                    <a:lnTo>
                      <a:pt x="179" y="116"/>
                    </a:lnTo>
                    <a:lnTo>
                      <a:pt x="176" y="124"/>
                    </a:lnTo>
                    <a:lnTo>
                      <a:pt x="171" y="122"/>
                    </a:lnTo>
                    <a:lnTo>
                      <a:pt x="171" y="127"/>
                    </a:lnTo>
                    <a:lnTo>
                      <a:pt x="179" y="139"/>
                    </a:lnTo>
                    <a:lnTo>
                      <a:pt x="180" y="148"/>
                    </a:lnTo>
                    <a:lnTo>
                      <a:pt x="168" y="152"/>
                    </a:lnTo>
                    <a:lnTo>
                      <a:pt x="156" y="170"/>
                    </a:lnTo>
                    <a:lnTo>
                      <a:pt x="143" y="179"/>
                    </a:lnTo>
                    <a:lnTo>
                      <a:pt x="121" y="180"/>
                    </a:lnTo>
                    <a:lnTo>
                      <a:pt x="112" y="188"/>
                    </a:lnTo>
                    <a:lnTo>
                      <a:pt x="98" y="182"/>
                    </a:lnTo>
                    <a:lnTo>
                      <a:pt x="58" y="186"/>
                    </a:lnTo>
                    <a:lnTo>
                      <a:pt x="28" y="198"/>
                    </a:lnTo>
                    <a:lnTo>
                      <a:pt x="29" y="209"/>
                    </a:lnTo>
                    <a:lnTo>
                      <a:pt x="28" y="213"/>
                    </a:lnTo>
                    <a:lnTo>
                      <a:pt x="29" y="213"/>
                    </a:lnTo>
                    <a:lnTo>
                      <a:pt x="35" y="224"/>
                    </a:lnTo>
                    <a:lnTo>
                      <a:pt x="38" y="224"/>
                    </a:lnTo>
                    <a:lnTo>
                      <a:pt x="43" y="234"/>
                    </a:lnTo>
                    <a:lnTo>
                      <a:pt x="43" y="237"/>
                    </a:lnTo>
                    <a:lnTo>
                      <a:pt x="35" y="242"/>
                    </a:lnTo>
                    <a:lnTo>
                      <a:pt x="31" y="255"/>
                    </a:lnTo>
                    <a:lnTo>
                      <a:pt x="0" y="28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" name="Freeform 75"/>
              <p:cNvSpPr>
                <a:spLocks/>
              </p:cNvSpPr>
              <p:nvPr/>
            </p:nvSpPr>
            <p:spPr bwMode="auto">
              <a:xfrm>
                <a:off x="3887" y="1568"/>
                <a:ext cx="109" cy="60"/>
              </a:xfrm>
              <a:custGeom>
                <a:avLst/>
                <a:gdLst>
                  <a:gd name="T0" fmla="*/ 0 w 115"/>
                  <a:gd name="T1" fmla="*/ 4 h 68"/>
                  <a:gd name="T2" fmla="*/ 3 w 115"/>
                  <a:gd name="T3" fmla="*/ 4 h 68"/>
                  <a:gd name="T4" fmla="*/ 4 w 115"/>
                  <a:gd name="T5" fmla="*/ 4 h 68"/>
                  <a:gd name="T6" fmla="*/ 9 w 115"/>
                  <a:gd name="T7" fmla="*/ 4 h 68"/>
                  <a:gd name="T8" fmla="*/ 9 w 115"/>
                  <a:gd name="T9" fmla="*/ 4 h 68"/>
                  <a:gd name="T10" fmla="*/ 9 w 115"/>
                  <a:gd name="T11" fmla="*/ 4 h 68"/>
                  <a:gd name="T12" fmla="*/ 7 w 115"/>
                  <a:gd name="T13" fmla="*/ 4 h 68"/>
                  <a:gd name="T14" fmla="*/ 9 w 115"/>
                  <a:gd name="T15" fmla="*/ 4 h 68"/>
                  <a:gd name="T16" fmla="*/ 9 w 115"/>
                  <a:gd name="T17" fmla="*/ 4 h 68"/>
                  <a:gd name="T18" fmla="*/ 9 w 115"/>
                  <a:gd name="T19" fmla="*/ 4 h 68"/>
                  <a:gd name="T20" fmla="*/ 9 w 115"/>
                  <a:gd name="T21" fmla="*/ 4 h 68"/>
                  <a:gd name="T22" fmla="*/ 12 w 115"/>
                  <a:gd name="T23" fmla="*/ 4 h 68"/>
                  <a:gd name="T24" fmla="*/ 16 w 115"/>
                  <a:gd name="T25" fmla="*/ 4 h 68"/>
                  <a:gd name="T26" fmla="*/ 16 w 115"/>
                  <a:gd name="T27" fmla="*/ 4 h 68"/>
                  <a:gd name="T28" fmla="*/ 9 w 115"/>
                  <a:gd name="T29" fmla="*/ 4 h 68"/>
                  <a:gd name="T30" fmla="*/ 9 w 115"/>
                  <a:gd name="T31" fmla="*/ 4 h 68"/>
                  <a:gd name="T32" fmla="*/ 9 w 115"/>
                  <a:gd name="T33" fmla="*/ 4 h 68"/>
                  <a:gd name="T34" fmla="*/ 10 w 115"/>
                  <a:gd name="T35" fmla="*/ 4 h 68"/>
                  <a:gd name="T36" fmla="*/ 19 w 115"/>
                  <a:gd name="T37" fmla="*/ 4 h 68"/>
                  <a:gd name="T38" fmla="*/ 20 w 115"/>
                  <a:gd name="T39" fmla="*/ 4 h 68"/>
                  <a:gd name="T40" fmla="*/ 24 w 115"/>
                  <a:gd name="T41" fmla="*/ 4 h 68"/>
                  <a:gd name="T42" fmla="*/ 24 w 115"/>
                  <a:gd name="T43" fmla="*/ 1 h 68"/>
                  <a:gd name="T44" fmla="*/ 23 w 115"/>
                  <a:gd name="T45" fmla="*/ 1 h 68"/>
                  <a:gd name="T46" fmla="*/ 22 w 115"/>
                  <a:gd name="T47" fmla="*/ 4 h 68"/>
                  <a:gd name="T48" fmla="*/ 21 w 115"/>
                  <a:gd name="T49" fmla="*/ 4 h 68"/>
                  <a:gd name="T50" fmla="*/ 19 w 115"/>
                  <a:gd name="T51" fmla="*/ 4 h 68"/>
                  <a:gd name="T52" fmla="*/ 19 w 115"/>
                  <a:gd name="T53" fmla="*/ 4 h 68"/>
                  <a:gd name="T54" fmla="*/ 18 w 115"/>
                  <a:gd name="T55" fmla="*/ 4 h 68"/>
                  <a:gd name="T56" fmla="*/ 17 w 115"/>
                  <a:gd name="T57" fmla="*/ 4 h 68"/>
                  <a:gd name="T58" fmla="*/ 16 w 115"/>
                  <a:gd name="T59" fmla="*/ 4 h 68"/>
                  <a:gd name="T60" fmla="*/ 18 w 115"/>
                  <a:gd name="T61" fmla="*/ 4 h 68"/>
                  <a:gd name="T62" fmla="*/ 18 w 115"/>
                  <a:gd name="T63" fmla="*/ 4 h 68"/>
                  <a:gd name="T64" fmla="*/ 19 w 115"/>
                  <a:gd name="T65" fmla="*/ 0 h 68"/>
                  <a:gd name="T66" fmla="*/ 19 w 115"/>
                  <a:gd name="T67" fmla="*/ 0 h 68"/>
                  <a:gd name="T68" fmla="*/ 15 w 115"/>
                  <a:gd name="T69" fmla="*/ 4 h 68"/>
                  <a:gd name="T70" fmla="*/ 10 w 115"/>
                  <a:gd name="T71" fmla="*/ 4 h 68"/>
                  <a:gd name="T72" fmla="*/ 9 w 115"/>
                  <a:gd name="T73" fmla="*/ 4 h 68"/>
                  <a:gd name="T74" fmla="*/ 9 w 115"/>
                  <a:gd name="T75" fmla="*/ 4 h 68"/>
                  <a:gd name="T76" fmla="*/ 9 w 115"/>
                  <a:gd name="T77" fmla="*/ 4 h 68"/>
                  <a:gd name="T78" fmla="*/ 9 w 115"/>
                  <a:gd name="T79" fmla="*/ 4 h 68"/>
                  <a:gd name="T80" fmla="*/ 9 w 115"/>
                  <a:gd name="T81" fmla="*/ 4 h 68"/>
                  <a:gd name="T82" fmla="*/ 9 w 115"/>
                  <a:gd name="T83" fmla="*/ 4 h 68"/>
                  <a:gd name="T84" fmla="*/ 9 w 115"/>
                  <a:gd name="T85" fmla="*/ 4 h 68"/>
                  <a:gd name="T86" fmla="*/ 9 w 115"/>
                  <a:gd name="T87" fmla="*/ 4 h 68"/>
                  <a:gd name="T88" fmla="*/ 9 w 115"/>
                  <a:gd name="T89" fmla="*/ 4 h 68"/>
                  <a:gd name="T90" fmla="*/ 9 w 115"/>
                  <a:gd name="T91" fmla="*/ 4 h 68"/>
                  <a:gd name="T92" fmla="*/ 4 w 115"/>
                  <a:gd name="T93" fmla="*/ 4 h 68"/>
                  <a:gd name="T94" fmla="*/ 3 w 115"/>
                  <a:gd name="T95" fmla="*/ 4 h 68"/>
                  <a:gd name="T96" fmla="*/ 0 w 115"/>
                  <a:gd name="T97" fmla="*/ 4 h 6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5"/>
                  <a:gd name="T148" fmla="*/ 0 h 68"/>
                  <a:gd name="T149" fmla="*/ 115 w 115"/>
                  <a:gd name="T150" fmla="*/ 68 h 6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5" h="68">
                    <a:moveTo>
                      <a:pt x="0" y="63"/>
                    </a:moveTo>
                    <a:lnTo>
                      <a:pt x="3" y="67"/>
                    </a:lnTo>
                    <a:lnTo>
                      <a:pt x="4" y="68"/>
                    </a:lnTo>
                    <a:lnTo>
                      <a:pt x="9" y="63"/>
                    </a:lnTo>
                    <a:lnTo>
                      <a:pt x="13" y="61"/>
                    </a:lnTo>
                    <a:lnTo>
                      <a:pt x="15" y="63"/>
                    </a:lnTo>
                    <a:lnTo>
                      <a:pt x="7" y="68"/>
                    </a:lnTo>
                    <a:lnTo>
                      <a:pt x="18" y="64"/>
                    </a:lnTo>
                    <a:lnTo>
                      <a:pt x="19" y="61"/>
                    </a:lnTo>
                    <a:lnTo>
                      <a:pt x="36" y="55"/>
                    </a:lnTo>
                    <a:lnTo>
                      <a:pt x="49" y="46"/>
                    </a:lnTo>
                    <a:lnTo>
                      <a:pt x="63" y="40"/>
                    </a:lnTo>
                    <a:lnTo>
                      <a:pt x="76" y="33"/>
                    </a:lnTo>
                    <a:lnTo>
                      <a:pt x="75" y="33"/>
                    </a:lnTo>
                    <a:lnTo>
                      <a:pt x="51" y="52"/>
                    </a:lnTo>
                    <a:lnTo>
                      <a:pt x="46" y="52"/>
                    </a:lnTo>
                    <a:lnTo>
                      <a:pt x="51" y="54"/>
                    </a:lnTo>
                    <a:lnTo>
                      <a:pt x="57" y="51"/>
                    </a:lnTo>
                    <a:lnTo>
                      <a:pt x="91" y="24"/>
                    </a:lnTo>
                    <a:lnTo>
                      <a:pt x="97" y="18"/>
                    </a:lnTo>
                    <a:lnTo>
                      <a:pt x="115" y="4"/>
                    </a:lnTo>
                    <a:lnTo>
                      <a:pt x="115" y="1"/>
                    </a:lnTo>
                    <a:lnTo>
                      <a:pt x="112" y="1"/>
                    </a:lnTo>
                    <a:lnTo>
                      <a:pt x="104" y="9"/>
                    </a:lnTo>
                    <a:lnTo>
                      <a:pt x="100" y="7"/>
                    </a:lnTo>
                    <a:lnTo>
                      <a:pt x="91" y="12"/>
                    </a:lnTo>
                    <a:lnTo>
                      <a:pt x="90" y="10"/>
                    </a:lnTo>
                    <a:lnTo>
                      <a:pt x="84" y="27"/>
                    </a:lnTo>
                    <a:lnTo>
                      <a:pt x="81" y="24"/>
                    </a:lnTo>
                    <a:lnTo>
                      <a:pt x="75" y="24"/>
                    </a:lnTo>
                    <a:lnTo>
                      <a:pt x="87" y="12"/>
                    </a:lnTo>
                    <a:lnTo>
                      <a:pt x="85" y="9"/>
                    </a:lnTo>
                    <a:lnTo>
                      <a:pt x="91" y="0"/>
                    </a:lnTo>
                    <a:lnTo>
                      <a:pt x="88" y="0"/>
                    </a:lnTo>
                    <a:lnTo>
                      <a:pt x="73" y="18"/>
                    </a:lnTo>
                    <a:lnTo>
                      <a:pt x="55" y="25"/>
                    </a:lnTo>
                    <a:lnTo>
                      <a:pt x="45" y="27"/>
                    </a:lnTo>
                    <a:lnTo>
                      <a:pt x="43" y="31"/>
                    </a:lnTo>
                    <a:lnTo>
                      <a:pt x="31" y="36"/>
                    </a:lnTo>
                    <a:lnTo>
                      <a:pt x="27" y="33"/>
                    </a:lnTo>
                    <a:lnTo>
                      <a:pt x="27" y="37"/>
                    </a:lnTo>
                    <a:lnTo>
                      <a:pt x="21" y="37"/>
                    </a:lnTo>
                    <a:lnTo>
                      <a:pt x="18" y="40"/>
                    </a:lnTo>
                    <a:lnTo>
                      <a:pt x="18" y="46"/>
                    </a:lnTo>
                    <a:lnTo>
                      <a:pt x="15" y="43"/>
                    </a:lnTo>
                    <a:lnTo>
                      <a:pt x="12" y="49"/>
                    </a:lnTo>
                    <a:lnTo>
                      <a:pt x="4" y="52"/>
                    </a:lnTo>
                    <a:lnTo>
                      <a:pt x="3" y="5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" name="Freeform 76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35"/>
                  <a:gd name="T136" fmla="*/ 0 h 240"/>
                  <a:gd name="T137" fmla="*/ 535 w 535"/>
                  <a:gd name="T138" fmla="*/ 240 h 24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" name="Freeform 77"/>
              <p:cNvSpPr>
                <a:spLocks/>
              </p:cNvSpPr>
              <p:nvPr/>
            </p:nvSpPr>
            <p:spPr bwMode="auto">
              <a:xfrm>
                <a:off x="3360" y="1933"/>
                <a:ext cx="511" cy="215"/>
              </a:xfrm>
              <a:custGeom>
                <a:avLst/>
                <a:gdLst>
                  <a:gd name="T0" fmla="*/ 0 w 535"/>
                  <a:gd name="T1" fmla="*/ 8 h 240"/>
                  <a:gd name="T2" fmla="*/ 31 w 535"/>
                  <a:gd name="T3" fmla="*/ 7 h 240"/>
                  <a:gd name="T4" fmla="*/ 61 w 535"/>
                  <a:gd name="T5" fmla="*/ 7 h 240"/>
                  <a:gd name="T6" fmla="*/ 96 w 535"/>
                  <a:gd name="T7" fmla="*/ 10 h 240"/>
                  <a:gd name="T8" fmla="*/ 105 w 535"/>
                  <a:gd name="T9" fmla="*/ 9 h 240"/>
                  <a:gd name="T10" fmla="*/ 107 w 535"/>
                  <a:gd name="T11" fmla="*/ 9 h 240"/>
                  <a:gd name="T12" fmla="*/ 111 w 535"/>
                  <a:gd name="T13" fmla="*/ 7 h 240"/>
                  <a:gd name="T14" fmla="*/ 112 w 535"/>
                  <a:gd name="T15" fmla="*/ 7 h 240"/>
                  <a:gd name="T16" fmla="*/ 111 w 535"/>
                  <a:gd name="T17" fmla="*/ 6 h 240"/>
                  <a:gd name="T18" fmla="*/ 112 w 535"/>
                  <a:gd name="T19" fmla="*/ 6 h 240"/>
                  <a:gd name="T20" fmla="*/ 115 w 535"/>
                  <a:gd name="T21" fmla="*/ 6 h 240"/>
                  <a:gd name="T22" fmla="*/ 115 w 535"/>
                  <a:gd name="T23" fmla="*/ 6 h 240"/>
                  <a:gd name="T24" fmla="*/ 117 w 535"/>
                  <a:gd name="T25" fmla="*/ 6 h 240"/>
                  <a:gd name="T26" fmla="*/ 126 w 535"/>
                  <a:gd name="T27" fmla="*/ 5 h 240"/>
                  <a:gd name="T28" fmla="*/ 127 w 535"/>
                  <a:gd name="T29" fmla="*/ 4 h 240"/>
                  <a:gd name="T30" fmla="*/ 126 w 535"/>
                  <a:gd name="T31" fmla="*/ 4 h 240"/>
                  <a:gd name="T32" fmla="*/ 126 w 535"/>
                  <a:gd name="T33" fmla="*/ 4 h 240"/>
                  <a:gd name="T34" fmla="*/ 123 w 535"/>
                  <a:gd name="T35" fmla="*/ 4 h 240"/>
                  <a:gd name="T36" fmla="*/ 115 w 535"/>
                  <a:gd name="T37" fmla="*/ 4 h 240"/>
                  <a:gd name="T38" fmla="*/ 120 w 535"/>
                  <a:gd name="T39" fmla="*/ 4 h 240"/>
                  <a:gd name="T40" fmla="*/ 121 w 535"/>
                  <a:gd name="T41" fmla="*/ 4 h 240"/>
                  <a:gd name="T42" fmla="*/ 121 w 535"/>
                  <a:gd name="T43" fmla="*/ 4 h 240"/>
                  <a:gd name="T44" fmla="*/ 117 w 535"/>
                  <a:gd name="T45" fmla="*/ 4 h 240"/>
                  <a:gd name="T46" fmla="*/ 121 w 535"/>
                  <a:gd name="T47" fmla="*/ 4 h 240"/>
                  <a:gd name="T48" fmla="*/ 121 w 535"/>
                  <a:gd name="T49" fmla="*/ 4 h 240"/>
                  <a:gd name="T50" fmla="*/ 121 w 535"/>
                  <a:gd name="T51" fmla="*/ 4 h 240"/>
                  <a:gd name="T52" fmla="*/ 126 w 535"/>
                  <a:gd name="T53" fmla="*/ 4 h 240"/>
                  <a:gd name="T54" fmla="*/ 127 w 535"/>
                  <a:gd name="T55" fmla="*/ 4 h 240"/>
                  <a:gd name="T56" fmla="*/ 132 w 535"/>
                  <a:gd name="T57" fmla="*/ 4 h 240"/>
                  <a:gd name="T58" fmla="*/ 135 w 535"/>
                  <a:gd name="T59" fmla="*/ 4 h 240"/>
                  <a:gd name="T60" fmla="*/ 133 w 535"/>
                  <a:gd name="T61" fmla="*/ 4 h 240"/>
                  <a:gd name="T62" fmla="*/ 129 w 535"/>
                  <a:gd name="T63" fmla="*/ 4 h 240"/>
                  <a:gd name="T64" fmla="*/ 127 w 535"/>
                  <a:gd name="T65" fmla="*/ 4 h 240"/>
                  <a:gd name="T66" fmla="*/ 117 w 535"/>
                  <a:gd name="T67" fmla="*/ 4 h 240"/>
                  <a:gd name="T68" fmla="*/ 121 w 535"/>
                  <a:gd name="T69" fmla="*/ 4 h 240"/>
                  <a:gd name="T70" fmla="*/ 126 w 535"/>
                  <a:gd name="T71" fmla="*/ 4 h 240"/>
                  <a:gd name="T72" fmla="*/ 127 w 535"/>
                  <a:gd name="T73" fmla="*/ 4 h 240"/>
                  <a:gd name="T74" fmla="*/ 129 w 535"/>
                  <a:gd name="T75" fmla="*/ 4 h 240"/>
                  <a:gd name="T76" fmla="*/ 77 w 535"/>
                  <a:gd name="T77" fmla="*/ 4 h 240"/>
                  <a:gd name="T78" fmla="*/ 38 w 535"/>
                  <a:gd name="T79" fmla="*/ 4 h 240"/>
                  <a:gd name="T80" fmla="*/ 32 w 535"/>
                  <a:gd name="T81" fmla="*/ 4 h 240"/>
                  <a:gd name="T82" fmla="*/ 29 w 535"/>
                  <a:gd name="T83" fmla="*/ 4 h 240"/>
                  <a:gd name="T84" fmla="*/ 26 w 535"/>
                  <a:gd name="T85" fmla="*/ 4 h 240"/>
                  <a:gd name="T86" fmla="*/ 21 w 535"/>
                  <a:gd name="T87" fmla="*/ 4 h 240"/>
                  <a:gd name="T88" fmla="*/ 11 w 535"/>
                  <a:gd name="T89" fmla="*/ 7 h 240"/>
                  <a:gd name="T90" fmla="*/ 0 w 535"/>
                  <a:gd name="T91" fmla="*/ 7 h 24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35"/>
                  <a:gd name="T139" fmla="*/ 0 h 240"/>
                  <a:gd name="T140" fmla="*/ 535 w 535"/>
                  <a:gd name="T141" fmla="*/ 240 h 24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35" h="240">
                    <a:moveTo>
                      <a:pt x="0" y="188"/>
                    </a:moveTo>
                    <a:lnTo>
                      <a:pt x="0" y="204"/>
                    </a:lnTo>
                    <a:lnTo>
                      <a:pt x="78" y="197"/>
                    </a:lnTo>
                    <a:lnTo>
                      <a:pt x="122" y="174"/>
                    </a:lnTo>
                    <a:lnTo>
                      <a:pt x="209" y="164"/>
                    </a:lnTo>
                    <a:lnTo>
                      <a:pt x="243" y="186"/>
                    </a:lnTo>
                    <a:lnTo>
                      <a:pt x="299" y="179"/>
                    </a:lnTo>
                    <a:lnTo>
                      <a:pt x="382" y="240"/>
                    </a:lnTo>
                    <a:lnTo>
                      <a:pt x="393" y="233"/>
                    </a:lnTo>
                    <a:lnTo>
                      <a:pt x="414" y="231"/>
                    </a:lnTo>
                    <a:lnTo>
                      <a:pt x="418" y="215"/>
                    </a:lnTo>
                    <a:lnTo>
                      <a:pt x="423" y="224"/>
                    </a:lnTo>
                    <a:lnTo>
                      <a:pt x="427" y="195"/>
                    </a:lnTo>
                    <a:lnTo>
                      <a:pt x="439" y="180"/>
                    </a:lnTo>
                    <a:lnTo>
                      <a:pt x="449" y="173"/>
                    </a:lnTo>
                    <a:lnTo>
                      <a:pt x="445" y="170"/>
                    </a:lnTo>
                    <a:lnTo>
                      <a:pt x="445" y="164"/>
                    </a:lnTo>
                    <a:lnTo>
                      <a:pt x="442" y="156"/>
                    </a:lnTo>
                    <a:lnTo>
                      <a:pt x="449" y="164"/>
                    </a:lnTo>
                    <a:lnTo>
                      <a:pt x="446" y="167"/>
                    </a:lnTo>
                    <a:lnTo>
                      <a:pt x="452" y="170"/>
                    </a:lnTo>
                    <a:lnTo>
                      <a:pt x="458" y="162"/>
                    </a:lnTo>
                    <a:lnTo>
                      <a:pt x="461" y="162"/>
                    </a:lnTo>
                    <a:lnTo>
                      <a:pt x="458" y="152"/>
                    </a:lnTo>
                    <a:lnTo>
                      <a:pt x="461" y="152"/>
                    </a:lnTo>
                    <a:lnTo>
                      <a:pt x="464" y="158"/>
                    </a:lnTo>
                    <a:lnTo>
                      <a:pt x="484" y="147"/>
                    </a:lnTo>
                    <a:lnTo>
                      <a:pt x="500" y="147"/>
                    </a:lnTo>
                    <a:lnTo>
                      <a:pt x="511" y="127"/>
                    </a:lnTo>
                    <a:lnTo>
                      <a:pt x="506" y="122"/>
                    </a:lnTo>
                    <a:lnTo>
                      <a:pt x="500" y="130"/>
                    </a:lnTo>
                    <a:lnTo>
                      <a:pt x="499" y="119"/>
                    </a:lnTo>
                    <a:lnTo>
                      <a:pt x="493" y="127"/>
                    </a:lnTo>
                    <a:lnTo>
                      <a:pt x="494" y="131"/>
                    </a:lnTo>
                    <a:lnTo>
                      <a:pt x="487" y="130"/>
                    </a:lnTo>
                    <a:lnTo>
                      <a:pt x="487" y="134"/>
                    </a:lnTo>
                    <a:lnTo>
                      <a:pt x="469" y="134"/>
                    </a:lnTo>
                    <a:lnTo>
                      <a:pt x="457" y="125"/>
                    </a:lnTo>
                    <a:lnTo>
                      <a:pt x="458" y="121"/>
                    </a:lnTo>
                    <a:lnTo>
                      <a:pt x="476" y="131"/>
                    </a:lnTo>
                    <a:lnTo>
                      <a:pt x="493" y="115"/>
                    </a:lnTo>
                    <a:lnTo>
                      <a:pt x="484" y="113"/>
                    </a:lnTo>
                    <a:lnTo>
                      <a:pt x="493" y="101"/>
                    </a:lnTo>
                    <a:lnTo>
                      <a:pt x="484" y="104"/>
                    </a:lnTo>
                    <a:lnTo>
                      <a:pt x="455" y="94"/>
                    </a:lnTo>
                    <a:lnTo>
                      <a:pt x="469" y="92"/>
                    </a:lnTo>
                    <a:lnTo>
                      <a:pt x="482" y="97"/>
                    </a:lnTo>
                    <a:lnTo>
                      <a:pt x="484" y="94"/>
                    </a:lnTo>
                    <a:lnTo>
                      <a:pt x="476" y="86"/>
                    </a:lnTo>
                    <a:lnTo>
                      <a:pt x="482" y="86"/>
                    </a:lnTo>
                    <a:lnTo>
                      <a:pt x="490" y="83"/>
                    </a:lnTo>
                    <a:lnTo>
                      <a:pt x="485" y="89"/>
                    </a:lnTo>
                    <a:lnTo>
                      <a:pt x="488" y="97"/>
                    </a:lnTo>
                    <a:lnTo>
                      <a:pt x="496" y="91"/>
                    </a:lnTo>
                    <a:lnTo>
                      <a:pt x="499" y="97"/>
                    </a:lnTo>
                    <a:lnTo>
                      <a:pt x="505" y="97"/>
                    </a:lnTo>
                    <a:lnTo>
                      <a:pt x="512" y="95"/>
                    </a:lnTo>
                    <a:lnTo>
                      <a:pt x="520" y="86"/>
                    </a:lnTo>
                    <a:lnTo>
                      <a:pt x="526" y="71"/>
                    </a:lnTo>
                    <a:lnTo>
                      <a:pt x="535" y="68"/>
                    </a:lnTo>
                    <a:lnTo>
                      <a:pt x="535" y="61"/>
                    </a:lnTo>
                    <a:lnTo>
                      <a:pt x="529" y="47"/>
                    </a:lnTo>
                    <a:lnTo>
                      <a:pt x="520" y="47"/>
                    </a:lnTo>
                    <a:lnTo>
                      <a:pt x="512" y="68"/>
                    </a:lnTo>
                    <a:lnTo>
                      <a:pt x="509" y="58"/>
                    </a:lnTo>
                    <a:lnTo>
                      <a:pt x="506" y="45"/>
                    </a:lnTo>
                    <a:lnTo>
                      <a:pt x="490" y="52"/>
                    </a:lnTo>
                    <a:lnTo>
                      <a:pt x="467" y="58"/>
                    </a:lnTo>
                    <a:lnTo>
                      <a:pt x="469" y="47"/>
                    </a:lnTo>
                    <a:lnTo>
                      <a:pt x="482" y="40"/>
                    </a:lnTo>
                    <a:lnTo>
                      <a:pt x="505" y="31"/>
                    </a:lnTo>
                    <a:lnTo>
                      <a:pt x="497" y="21"/>
                    </a:lnTo>
                    <a:lnTo>
                      <a:pt x="512" y="28"/>
                    </a:lnTo>
                    <a:lnTo>
                      <a:pt x="508" y="18"/>
                    </a:lnTo>
                    <a:lnTo>
                      <a:pt x="521" y="31"/>
                    </a:lnTo>
                    <a:lnTo>
                      <a:pt x="511" y="9"/>
                    </a:lnTo>
                    <a:lnTo>
                      <a:pt x="500" y="0"/>
                    </a:lnTo>
                    <a:lnTo>
                      <a:pt x="309" y="37"/>
                    </a:lnTo>
                    <a:lnTo>
                      <a:pt x="152" y="58"/>
                    </a:lnTo>
                    <a:lnTo>
                      <a:pt x="149" y="74"/>
                    </a:lnTo>
                    <a:lnTo>
                      <a:pt x="140" y="80"/>
                    </a:lnTo>
                    <a:lnTo>
                      <a:pt x="130" y="100"/>
                    </a:lnTo>
                    <a:lnTo>
                      <a:pt x="121" y="98"/>
                    </a:lnTo>
                    <a:lnTo>
                      <a:pt x="112" y="104"/>
                    </a:lnTo>
                    <a:lnTo>
                      <a:pt x="106" y="113"/>
                    </a:lnTo>
                    <a:lnTo>
                      <a:pt x="96" y="107"/>
                    </a:lnTo>
                    <a:lnTo>
                      <a:pt x="81" y="119"/>
                    </a:lnTo>
                    <a:lnTo>
                      <a:pt x="79" y="131"/>
                    </a:lnTo>
                    <a:lnTo>
                      <a:pt x="19" y="165"/>
                    </a:lnTo>
                    <a:lnTo>
                      <a:pt x="16" y="179"/>
                    </a:lnTo>
                    <a:lnTo>
                      <a:pt x="0" y="18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" name="Freeform 78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0"/>
                  <a:gd name="T31" fmla="*/ 0 h 260"/>
                  <a:gd name="T32" fmla="*/ 410 w 410"/>
                  <a:gd name="T33" fmla="*/ 260 h 2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" name="Freeform 79"/>
              <p:cNvSpPr>
                <a:spLocks/>
              </p:cNvSpPr>
              <p:nvPr/>
            </p:nvSpPr>
            <p:spPr bwMode="auto">
              <a:xfrm>
                <a:off x="2228" y="1146"/>
                <a:ext cx="392" cy="231"/>
              </a:xfrm>
              <a:custGeom>
                <a:avLst/>
                <a:gdLst>
                  <a:gd name="T0" fmla="*/ 0 w 410"/>
                  <a:gd name="T1" fmla="*/ 7 h 260"/>
                  <a:gd name="T2" fmla="*/ 11 w 410"/>
                  <a:gd name="T3" fmla="*/ 0 h 260"/>
                  <a:gd name="T4" fmla="*/ 58 w 410"/>
                  <a:gd name="T5" fmla="*/ 4 h 260"/>
                  <a:gd name="T6" fmla="*/ 98 w 410"/>
                  <a:gd name="T7" fmla="*/ 4 h 260"/>
                  <a:gd name="T8" fmla="*/ 99 w 410"/>
                  <a:gd name="T9" fmla="*/ 4 h 260"/>
                  <a:gd name="T10" fmla="*/ 104 w 410"/>
                  <a:gd name="T11" fmla="*/ 4 h 260"/>
                  <a:gd name="T12" fmla="*/ 104 w 410"/>
                  <a:gd name="T13" fmla="*/ 6 h 260"/>
                  <a:gd name="T14" fmla="*/ 107 w 410"/>
                  <a:gd name="T15" fmla="*/ 8 h 260"/>
                  <a:gd name="T16" fmla="*/ 51 w 410"/>
                  <a:gd name="T17" fmla="*/ 7 h 260"/>
                  <a:gd name="T18" fmla="*/ 0 w 410"/>
                  <a:gd name="T19" fmla="*/ 7 h 260"/>
                  <a:gd name="T20" fmla="*/ 0 w 410"/>
                  <a:gd name="T21" fmla="*/ 7 h 2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0"/>
                  <a:gd name="T34" fmla="*/ 0 h 260"/>
                  <a:gd name="T35" fmla="*/ 410 w 410"/>
                  <a:gd name="T36" fmla="*/ 260 h 2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0" h="260">
                    <a:moveTo>
                      <a:pt x="0" y="239"/>
                    </a:moveTo>
                    <a:lnTo>
                      <a:pt x="20" y="0"/>
                    </a:lnTo>
                    <a:lnTo>
                      <a:pt x="224" y="14"/>
                    </a:lnTo>
                    <a:lnTo>
                      <a:pt x="377" y="20"/>
                    </a:lnTo>
                    <a:lnTo>
                      <a:pt x="382" y="84"/>
                    </a:lnTo>
                    <a:lnTo>
                      <a:pt x="398" y="136"/>
                    </a:lnTo>
                    <a:lnTo>
                      <a:pt x="400" y="205"/>
                    </a:lnTo>
                    <a:lnTo>
                      <a:pt x="410" y="260"/>
                    </a:lnTo>
                    <a:lnTo>
                      <a:pt x="195" y="252"/>
                    </a:lnTo>
                    <a:lnTo>
                      <a:pt x="0" y="2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" name="Freeform 80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3"/>
                  <a:gd name="T115" fmla="*/ 0 h 295"/>
                  <a:gd name="T116" fmla="*/ 263 w 263"/>
                  <a:gd name="T117" fmla="*/ 295 h 29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" name="Freeform 81"/>
              <p:cNvSpPr>
                <a:spLocks/>
              </p:cNvSpPr>
              <p:nvPr/>
            </p:nvSpPr>
            <p:spPr bwMode="auto">
              <a:xfrm>
                <a:off x="3273" y="1596"/>
                <a:ext cx="251" cy="264"/>
              </a:xfrm>
              <a:custGeom>
                <a:avLst/>
                <a:gdLst>
                  <a:gd name="T0" fmla="*/ 0 w 263"/>
                  <a:gd name="T1" fmla="*/ 4 h 295"/>
                  <a:gd name="T2" fmla="*/ 10 w 263"/>
                  <a:gd name="T3" fmla="*/ 10 h 295"/>
                  <a:gd name="T4" fmla="*/ 10 w 263"/>
                  <a:gd name="T5" fmla="*/ 10 h 295"/>
                  <a:gd name="T6" fmla="*/ 13 w 263"/>
                  <a:gd name="T7" fmla="*/ 10 h 295"/>
                  <a:gd name="T8" fmla="*/ 15 w 263"/>
                  <a:gd name="T9" fmla="*/ 10 h 295"/>
                  <a:gd name="T10" fmla="*/ 21 w 263"/>
                  <a:gd name="T11" fmla="*/ 10 h 295"/>
                  <a:gd name="T12" fmla="*/ 24 w 263"/>
                  <a:gd name="T13" fmla="*/ 11 h 295"/>
                  <a:gd name="T14" fmla="*/ 30 w 263"/>
                  <a:gd name="T15" fmla="*/ 11 h 295"/>
                  <a:gd name="T16" fmla="*/ 33 w 263"/>
                  <a:gd name="T17" fmla="*/ 10 h 295"/>
                  <a:gd name="T18" fmla="*/ 41 w 263"/>
                  <a:gd name="T19" fmla="*/ 11 h 295"/>
                  <a:gd name="T20" fmla="*/ 46 w 263"/>
                  <a:gd name="T21" fmla="*/ 10 h 295"/>
                  <a:gd name="T22" fmla="*/ 47 w 263"/>
                  <a:gd name="T23" fmla="*/ 9 h 295"/>
                  <a:gd name="T24" fmla="*/ 50 w 263"/>
                  <a:gd name="T25" fmla="*/ 9 h 295"/>
                  <a:gd name="T26" fmla="*/ 51 w 263"/>
                  <a:gd name="T27" fmla="*/ 8 h 295"/>
                  <a:gd name="T28" fmla="*/ 59 w 263"/>
                  <a:gd name="T29" fmla="*/ 7 h 295"/>
                  <a:gd name="T30" fmla="*/ 62 w 263"/>
                  <a:gd name="T31" fmla="*/ 7 h 295"/>
                  <a:gd name="T32" fmla="*/ 65 w 263"/>
                  <a:gd name="T33" fmla="*/ 4 h 295"/>
                  <a:gd name="T34" fmla="*/ 62 w 263"/>
                  <a:gd name="T35" fmla="*/ 4 h 295"/>
                  <a:gd name="T36" fmla="*/ 65 w 263"/>
                  <a:gd name="T37" fmla="*/ 4 h 295"/>
                  <a:gd name="T38" fmla="*/ 61 w 263"/>
                  <a:gd name="T39" fmla="*/ 0 h 295"/>
                  <a:gd name="T40" fmla="*/ 53 w 263"/>
                  <a:gd name="T41" fmla="*/ 4 h 295"/>
                  <a:gd name="T42" fmla="*/ 50 w 263"/>
                  <a:gd name="T43" fmla="*/ 4 h 295"/>
                  <a:gd name="T44" fmla="*/ 48 w 263"/>
                  <a:gd name="T45" fmla="*/ 4 h 295"/>
                  <a:gd name="T46" fmla="*/ 45 w 263"/>
                  <a:gd name="T47" fmla="*/ 4 h 295"/>
                  <a:gd name="T48" fmla="*/ 41 w 263"/>
                  <a:gd name="T49" fmla="*/ 4 h 295"/>
                  <a:gd name="T50" fmla="*/ 36 w 263"/>
                  <a:gd name="T51" fmla="*/ 4 h 295"/>
                  <a:gd name="T52" fmla="*/ 33 w 263"/>
                  <a:gd name="T53" fmla="*/ 4 h 295"/>
                  <a:gd name="T54" fmla="*/ 31 w 263"/>
                  <a:gd name="T55" fmla="*/ 4 h 295"/>
                  <a:gd name="T56" fmla="*/ 28 w 263"/>
                  <a:gd name="T57" fmla="*/ 4 h 295"/>
                  <a:gd name="T58" fmla="*/ 27 w 263"/>
                  <a:gd name="T59" fmla="*/ 4 h 295"/>
                  <a:gd name="T60" fmla="*/ 30 w 263"/>
                  <a:gd name="T61" fmla="*/ 4 h 295"/>
                  <a:gd name="T62" fmla="*/ 30 w 263"/>
                  <a:gd name="T63" fmla="*/ 4 h 295"/>
                  <a:gd name="T64" fmla="*/ 29 w 263"/>
                  <a:gd name="T65" fmla="*/ 4 h 295"/>
                  <a:gd name="T66" fmla="*/ 28 w 263"/>
                  <a:gd name="T67" fmla="*/ 4 h 295"/>
                  <a:gd name="T68" fmla="*/ 23 w 263"/>
                  <a:gd name="T69" fmla="*/ 4 h 295"/>
                  <a:gd name="T70" fmla="*/ 20 w 263"/>
                  <a:gd name="T71" fmla="*/ 4 h 295"/>
                  <a:gd name="T72" fmla="*/ 21 w 263"/>
                  <a:gd name="T73" fmla="*/ 4 h 295"/>
                  <a:gd name="T74" fmla="*/ 0 w 263"/>
                  <a:gd name="T75" fmla="*/ 4 h 295"/>
                  <a:gd name="T76" fmla="*/ 0 w 263"/>
                  <a:gd name="T77" fmla="*/ 4 h 2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63"/>
                  <a:gd name="T118" fmla="*/ 0 h 295"/>
                  <a:gd name="T119" fmla="*/ 263 w 263"/>
                  <a:gd name="T120" fmla="*/ 295 h 2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63" h="295">
                    <a:moveTo>
                      <a:pt x="0" y="53"/>
                    </a:moveTo>
                    <a:lnTo>
                      <a:pt x="24" y="259"/>
                    </a:lnTo>
                    <a:lnTo>
                      <a:pt x="40" y="258"/>
                    </a:lnTo>
                    <a:lnTo>
                      <a:pt x="54" y="262"/>
                    </a:lnTo>
                    <a:lnTo>
                      <a:pt x="61" y="277"/>
                    </a:lnTo>
                    <a:lnTo>
                      <a:pt x="82" y="280"/>
                    </a:lnTo>
                    <a:lnTo>
                      <a:pt x="94" y="286"/>
                    </a:lnTo>
                    <a:lnTo>
                      <a:pt x="121" y="285"/>
                    </a:lnTo>
                    <a:lnTo>
                      <a:pt x="136" y="277"/>
                    </a:lnTo>
                    <a:lnTo>
                      <a:pt x="166" y="295"/>
                    </a:lnTo>
                    <a:lnTo>
                      <a:pt x="185" y="279"/>
                    </a:lnTo>
                    <a:lnTo>
                      <a:pt x="190" y="247"/>
                    </a:lnTo>
                    <a:lnTo>
                      <a:pt x="202" y="253"/>
                    </a:lnTo>
                    <a:lnTo>
                      <a:pt x="207" y="226"/>
                    </a:lnTo>
                    <a:lnTo>
                      <a:pt x="240" y="203"/>
                    </a:lnTo>
                    <a:lnTo>
                      <a:pt x="252" y="189"/>
                    </a:lnTo>
                    <a:lnTo>
                      <a:pt x="260" y="124"/>
                    </a:lnTo>
                    <a:lnTo>
                      <a:pt x="254" y="110"/>
                    </a:lnTo>
                    <a:lnTo>
                      <a:pt x="263" y="104"/>
                    </a:lnTo>
                    <a:lnTo>
                      <a:pt x="245" y="0"/>
                    </a:lnTo>
                    <a:lnTo>
                      <a:pt x="219" y="13"/>
                    </a:lnTo>
                    <a:lnTo>
                      <a:pt x="202" y="24"/>
                    </a:lnTo>
                    <a:lnTo>
                      <a:pt x="194" y="34"/>
                    </a:lnTo>
                    <a:lnTo>
                      <a:pt x="179" y="47"/>
                    </a:lnTo>
                    <a:lnTo>
                      <a:pt x="163" y="50"/>
                    </a:lnTo>
                    <a:lnTo>
                      <a:pt x="146" y="58"/>
                    </a:lnTo>
                    <a:lnTo>
                      <a:pt x="137" y="62"/>
                    </a:lnTo>
                    <a:lnTo>
                      <a:pt x="127" y="56"/>
                    </a:lnTo>
                    <a:lnTo>
                      <a:pt x="112" y="64"/>
                    </a:lnTo>
                    <a:lnTo>
                      <a:pt x="109" y="59"/>
                    </a:lnTo>
                    <a:lnTo>
                      <a:pt x="124" y="52"/>
                    </a:lnTo>
                    <a:lnTo>
                      <a:pt x="122" y="50"/>
                    </a:lnTo>
                    <a:lnTo>
                      <a:pt x="116" y="50"/>
                    </a:lnTo>
                    <a:lnTo>
                      <a:pt x="110" y="55"/>
                    </a:lnTo>
                    <a:lnTo>
                      <a:pt x="87" y="44"/>
                    </a:lnTo>
                    <a:lnTo>
                      <a:pt x="76" y="47"/>
                    </a:lnTo>
                    <a:lnTo>
                      <a:pt x="79" y="40"/>
                    </a:lnTo>
                    <a:lnTo>
                      <a:pt x="0" y="5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" name="Freeform 82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99"/>
                  <a:gd name="T79" fmla="*/ 0 h 426"/>
                  <a:gd name="T80" fmla="*/ 499 w 499"/>
                  <a:gd name="T81" fmla="*/ 426 h 42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" name="Freeform 83"/>
              <p:cNvSpPr>
                <a:spLocks/>
              </p:cNvSpPr>
              <p:nvPr/>
            </p:nvSpPr>
            <p:spPr bwMode="auto">
              <a:xfrm>
                <a:off x="1101" y="1148"/>
                <a:ext cx="476" cy="380"/>
              </a:xfrm>
              <a:custGeom>
                <a:avLst/>
                <a:gdLst>
                  <a:gd name="T0" fmla="*/ 0 w 499"/>
                  <a:gd name="T1" fmla="*/ 11 h 426"/>
                  <a:gd name="T2" fmla="*/ 9 w 499"/>
                  <a:gd name="T3" fmla="*/ 8 h 426"/>
                  <a:gd name="T4" fmla="*/ 10 w 499"/>
                  <a:gd name="T5" fmla="*/ 6 h 426"/>
                  <a:gd name="T6" fmla="*/ 27 w 499"/>
                  <a:gd name="T7" fmla="*/ 0 h 426"/>
                  <a:gd name="T8" fmla="*/ 34 w 499"/>
                  <a:gd name="T9" fmla="*/ 4 h 426"/>
                  <a:gd name="T10" fmla="*/ 34 w 499"/>
                  <a:gd name="T11" fmla="*/ 4 h 426"/>
                  <a:gd name="T12" fmla="*/ 36 w 499"/>
                  <a:gd name="T13" fmla="*/ 4 h 426"/>
                  <a:gd name="T14" fmla="*/ 40 w 499"/>
                  <a:gd name="T15" fmla="*/ 4 h 426"/>
                  <a:gd name="T16" fmla="*/ 40 w 499"/>
                  <a:gd name="T17" fmla="*/ 4 h 426"/>
                  <a:gd name="T18" fmla="*/ 46 w 499"/>
                  <a:gd name="T19" fmla="*/ 4 h 426"/>
                  <a:gd name="T20" fmla="*/ 55 w 499"/>
                  <a:gd name="T21" fmla="*/ 4 h 426"/>
                  <a:gd name="T22" fmla="*/ 64 w 499"/>
                  <a:gd name="T23" fmla="*/ 4 h 426"/>
                  <a:gd name="T24" fmla="*/ 67 w 499"/>
                  <a:gd name="T25" fmla="*/ 4 h 426"/>
                  <a:gd name="T26" fmla="*/ 90 w 499"/>
                  <a:gd name="T27" fmla="*/ 4 h 426"/>
                  <a:gd name="T28" fmla="*/ 117 w 499"/>
                  <a:gd name="T29" fmla="*/ 4 h 426"/>
                  <a:gd name="T30" fmla="*/ 117 w 499"/>
                  <a:gd name="T31" fmla="*/ 4 h 426"/>
                  <a:gd name="T32" fmla="*/ 122 w 499"/>
                  <a:gd name="T33" fmla="*/ 4 h 426"/>
                  <a:gd name="T34" fmla="*/ 117 w 499"/>
                  <a:gd name="T35" fmla="*/ 6 h 426"/>
                  <a:gd name="T36" fmla="*/ 112 w 499"/>
                  <a:gd name="T37" fmla="*/ 7 h 426"/>
                  <a:gd name="T38" fmla="*/ 107 w 499"/>
                  <a:gd name="T39" fmla="*/ 8 h 426"/>
                  <a:gd name="T40" fmla="*/ 107 w 499"/>
                  <a:gd name="T41" fmla="*/ 8 h 426"/>
                  <a:gd name="T42" fmla="*/ 109 w 499"/>
                  <a:gd name="T43" fmla="*/ 9 h 426"/>
                  <a:gd name="T44" fmla="*/ 107 w 499"/>
                  <a:gd name="T45" fmla="*/ 10 h 426"/>
                  <a:gd name="T46" fmla="*/ 97 w 499"/>
                  <a:gd name="T47" fmla="*/ 14 h 426"/>
                  <a:gd name="T48" fmla="*/ 58 w 499"/>
                  <a:gd name="T49" fmla="*/ 12 h 426"/>
                  <a:gd name="T50" fmla="*/ 0 w 499"/>
                  <a:gd name="T51" fmla="*/ 11 h 426"/>
                  <a:gd name="T52" fmla="*/ 0 w 499"/>
                  <a:gd name="T53" fmla="*/ 11 h 42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99"/>
                  <a:gd name="T82" fmla="*/ 0 h 426"/>
                  <a:gd name="T83" fmla="*/ 499 w 499"/>
                  <a:gd name="T84" fmla="*/ 426 h 42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99" h="426">
                    <a:moveTo>
                      <a:pt x="0" y="318"/>
                    </a:moveTo>
                    <a:lnTo>
                      <a:pt x="9" y="240"/>
                    </a:lnTo>
                    <a:lnTo>
                      <a:pt x="48" y="179"/>
                    </a:lnTo>
                    <a:lnTo>
                      <a:pt x="109" y="0"/>
                    </a:lnTo>
                    <a:lnTo>
                      <a:pt x="140" y="11"/>
                    </a:lnTo>
                    <a:lnTo>
                      <a:pt x="140" y="17"/>
                    </a:lnTo>
                    <a:lnTo>
                      <a:pt x="149" y="20"/>
                    </a:lnTo>
                    <a:lnTo>
                      <a:pt x="164" y="49"/>
                    </a:lnTo>
                    <a:lnTo>
                      <a:pt x="163" y="60"/>
                    </a:lnTo>
                    <a:lnTo>
                      <a:pt x="187" y="81"/>
                    </a:lnTo>
                    <a:lnTo>
                      <a:pt x="229" y="79"/>
                    </a:lnTo>
                    <a:lnTo>
                      <a:pt x="261" y="93"/>
                    </a:lnTo>
                    <a:lnTo>
                      <a:pt x="276" y="90"/>
                    </a:lnTo>
                    <a:lnTo>
                      <a:pt x="372" y="93"/>
                    </a:lnTo>
                    <a:lnTo>
                      <a:pt x="481" y="120"/>
                    </a:lnTo>
                    <a:lnTo>
                      <a:pt x="485" y="133"/>
                    </a:lnTo>
                    <a:lnTo>
                      <a:pt x="499" y="152"/>
                    </a:lnTo>
                    <a:lnTo>
                      <a:pt x="481" y="179"/>
                    </a:lnTo>
                    <a:lnTo>
                      <a:pt x="463" y="209"/>
                    </a:lnTo>
                    <a:lnTo>
                      <a:pt x="439" y="232"/>
                    </a:lnTo>
                    <a:lnTo>
                      <a:pt x="436" y="246"/>
                    </a:lnTo>
                    <a:lnTo>
                      <a:pt x="449" y="263"/>
                    </a:lnTo>
                    <a:lnTo>
                      <a:pt x="435" y="297"/>
                    </a:lnTo>
                    <a:lnTo>
                      <a:pt x="403" y="426"/>
                    </a:lnTo>
                    <a:lnTo>
                      <a:pt x="236" y="385"/>
                    </a:lnTo>
                    <a:lnTo>
                      <a:pt x="0" y="31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" name="Freeform 84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4"/>
                  <a:gd name="T58" fmla="*/ 0 h 234"/>
                  <a:gd name="T59" fmla="*/ 364 w 364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" name="Freeform 85"/>
              <p:cNvSpPr>
                <a:spLocks/>
              </p:cNvSpPr>
              <p:nvPr/>
            </p:nvSpPr>
            <p:spPr bwMode="auto">
              <a:xfrm>
                <a:off x="3507" y="1546"/>
                <a:ext cx="348" cy="210"/>
              </a:xfrm>
              <a:custGeom>
                <a:avLst/>
                <a:gdLst>
                  <a:gd name="T0" fmla="*/ 0 w 364"/>
                  <a:gd name="T1" fmla="*/ 4 h 234"/>
                  <a:gd name="T2" fmla="*/ 11 w 364"/>
                  <a:gd name="T3" fmla="*/ 6 h 234"/>
                  <a:gd name="T4" fmla="*/ 11 w 364"/>
                  <a:gd name="T5" fmla="*/ 10 h 234"/>
                  <a:gd name="T6" fmla="*/ 25 w 364"/>
                  <a:gd name="T7" fmla="*/ 9 h 234"/>
                  <a:gd name="T8" fmla="*/ 80 w 364"/>
                  <a:gd name="T9" fmla="*/ 7 h 234"/>
                  <a:gd name="T10" fmla="*/ 82 w 364"/>
                  <a:gd name="T11" fmla="*/ 7 h 234"/>
                  <a:gd name="T12" fmla="*/ 86 w 364"/>
                  <a:gd name="T13" fmla="*/ 7 h 234"/>
                  <a:gd name="T14" fmla="*/ 90 w 364"/>
                  <a:gd name="T15" fmla="*/ 6 h 234"/>
                  <a:gd name="T16" fmla="*/ 92 w 364"/>
                  <a:gd name="T17" fmla="*/ 5 h 234"/>
                  <a:gd name="T18" fmla="*/ 94 w 364"/>
                  <a:gd name="T19" fmla="*/ 5 h 234"/>
                  <a:gd name="T20" fmla="*/ 85 w 364"/>
                  <a:gd name="T21" fmla="*/ 4 h 234"/>
                  <a:gd name="T22" fmla="*/ 85 w 364"/>
                  <a:gd name="T23" fmla="*/ 4 h 234"/>
                  <a:gd name="T24" fmla="*/ 89 w 364"/>
                  <a:gd name="T25" fmla="*/ 4 h 234"/>
                  <a:gd name="T26" fmla="*/ 84 w 364"/>
                  <a:gd name="T27" fmla="*/ 4 h 234"/>
                  <a:gd name="T28" fmla="*/ 80 w 364"/>
                  <a:gd name="T29" fmla="*/ 4 h 234"/>
                  <a:gd name="T30" fmla="*/ 76 w 364"/>
                  <a:gd name="T31" fmla="*/ 0 h 234"/>
                  <a:gd name="T32" fmla="*/ 14 w 364"/>
                  <a:gd name="T33" fmla="*/ 4 h 234"/>
                  <a:gd name="T34" fmla="*/ 11 w 364"/>
                  <a:gd name="T35" fmla="*/ 4 h 234"/>
                  <a:gd name="T36" fmla="*/ 0 w 364"/>
                  <a:gd name="T37" fmla="*/ 4 h 234"/>
                  <a:gd name="T38" fmla="*/ 0 w 364"/>
                  <a:gd name="T39" fmla="*/ 4 h 2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64"/>
                  <a:gd name="T61" fmla="*/ 0 h 234"/>
                  <a:gd name="T62" fmla="*/ 364 w 364"/>
                  <a:gd name="T63" fmla="*/ 234 h 2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64" h="234">
                    <a:moveTo>
                      <a:pt x="0" y="57"/>
                    </a:moveTo>
                    <a:lnTo>
                      <a:pt x="18" y="161"/>
                    </a:lnTo>
                    <a:lnTo>
                      <a:pt x="30" y="234"/>
                    </a:lnTo>
                    <a:lnTo>
                      <a:pt x="89" y="224"/>
                    </a:lnTo>
                    <a:lnTo>
                      <a:pt x="309" y="182"/>
                    </a:lnTo>
                    <a:lnTo>
                      <a:pt x="318" y="172"/>
                    </a:lnTo>
                    <a:lnTo>
                      <a:pt x="330" y="172"/>
                    </a:lnTo>
                    <a:lnTo>
                      <a:pt x="345" y="163"/>
                    </a:lnTo>
                    <a:lnTo>
                      <a:pt x="352" y="146"/>
                    </a:lnTo>
                    <a:lnTo>
                      <a:pt x="364" y="134"/>
                    </a:lnTo>
                    <a:lnTo>
                      <a:pt x="328" y="104"/>
                    </a:lnTo>
                    <a:lnTo>
                      <a:pt x="328" y="76"/>
                    </a:lnTo>
                    <a:lnTo>
                      <a:pt x="343" y="40"/>
                    </a:lnTo>
                    <a:lnTo>
                      <a:pt x="321" y="27"/>
                    </a:lnTo>
                    <a:lnTo>
                      <a:pt x="310" y="9"/>
                    </a:lnTo>
                    <a:lnTo>
                      <a:pt x="294" y="0"/>
                    </a:lnTo>
                    <a:lnTo>
                      <a:pt x="54" y="46"/>
                    </a:lnTo>
                    <a:lnTo>
                      <a:pt x="42" y="2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6" name="Freeform 86"/>
              <p:cNvSpPr>
                <a:spLocks/>
              </p:cNvSpPr>
              <p:nvPr/>
            </p:nvSpPr>
            <p:spPr bwMode="auto">
              <a:xfrm>
                <a:off x="3983" y="1498"/>
                <a:ext cx="47" cy="53"/>
              </a:xfrm>
              <a:custGeom>
                <a:avLst/>
                <a:gdLst>
                  <a:gd name="T0" fmla="*/ 0 w 50"/>
                  <a:gd name="T1" fmla="*/ 4 h 60"/>
                  <a:gd name="T2" fmla="*/ 8 w 50"/>
                  <a:gd name="T3" fmla="*/ 4 h 60"/>
                  <a:gd name="T4" fmla="*/ 8 w 50"/>
                  <a:gd name="T5" fmla="*/ 4 h 60"/>
                  <a:gd name="T6" fmla="*/ 8 w 50"/>
                  <a:gd name="T7" fmla="*/ 4 h 60"/>
                  <a:gd name="T8" fmla="*/ 8 w 50"/>
                  <a:gd name="T9" fmla="*/ 4 h 60"/>
                  <a:gd name="T10" fmla="*/ 8 w 50"/>
                  <a:gd name="T11" fmla="*/ 4 h 60"/>
                  <a:gd name="T12" fmla="*/ 8 w 50"/>
                  <a:gd name="T13" fmla="*/ 4 h 60"/>
                  <a:gd name="T14" fmla="*/ 8 w 50"/>
                  <a:gd name="T15" fmla="*/ 4 h 60"/>
                  <a:gd name="T16" fmla="*/ 8 w 50"/>
                  <a:gd name="T17" fmla="*/ 4 h 60"/>
                  <a:gd name="T18" fmla="*/ 8 w 50"/>
                  <a:gd name="T19" fmla="*/ 4 h 60"/>
                  <a:gd name="T20" fmla="*/ 8 w 50"/>
                  <a:gd name="T21" fmla="*/ 4 h 60"/>
                  <a:gd name="T22" fmla="*/ 8 w 50"/>
                  <a:gd name="T23" fmla="*/ 4 h 60"/>
                  <a:gd name="T24" fmla="*/ 8 w 50"/>
                  <a:gd name="T25" fmla="*/ 2 h 60"/>
                  <a:gd name="T26" fmla="*/ 8 w 50"/>
                  <a:gd name="T27" fmla="*/ 0 h 60"/>
                  <a:gd name="T28" fmla="*/ 0 w 50"/>
                  <a:gd name="T29" fmla="*/ 4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60"/>
                  <a:gd name="T47" fmla="*/ 50 w 50"/>
                  <a:gd name="T48" fmla="*/ 60 h 6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60">
                    <a:moveTo>
                      <a:pt x="0" y="5"/>
                    </a:moveTo>
                    <a:lnTo>
                      <a:pt x="11" y="57"/>
                    </a:lnTo>
                    <a:lnTo>
                      <a:pt x="14" y="60"/>
                    </a:lnTo>
                    <a:lnTo>
                      <a:pt x="30" y="49"/>
                    </a:lnTo>
                    <a:lnTo>
                      <a:pt x="29" y="35"/>
                    </a:lnTo>
                    <a:lnTo>
                      <a:pt x="33" y="27"/>
                    </a:lnTo>
                    <a:lnTo>
                      <a:pt x="36" y="32"/>
                    </a:lnTo>
                    <a:lnTo>
                      <a:pt x="38" y="42"/>
                    </a:lnTo>
                    <a:lnTo>
                      <a:pt x="44" y="42"/>
                    </a:lnTo>
                    <a:lnTo>
                      <a:pt x="50" y="32"/>
                    </a:lnTo>
                    <a:lnTo>
                      <a:pt x="44" y="18"/>
                    </a:lnTo>
                    <a:lnTo>
                      <a:pt x="32" y="17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7" name="Freeform 87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8"/>
                  <a:gd name="T85" fmla="*/ 0 h 243"/>
                  <a:gd name="T86" fmla="*/ 318 w 318"/>
                  <a:gd name="T87" fmla="*/ 243 h 24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8" name="Freeform 88"/>
              <p:cNvSpPr>
                <a:spLocks/>
              </p:cNvSpPr>
              <p:nvPr/>
            </p:nvSpPr>
            <p:spPr bwMode="auto">
              <a:xfrm>
                <a:off x="3422" y="2079"/>
                <a:ext cx="303" cy="218"/>
              </a:xfrm>
              <a:custGeom>
                <a:avLst/>
                <a:gdLst>
                  <a:gd name="T0" fmla="*/ 0 w 318"/>
                  <a:gd name="T1" fmla="*/ 4 h 243"/>
                  <a:gd name="T2" fmla="*/ 10 w 318"/>
                  <a:gd name="T3" fmla="*/ 4 h 243"/>
                  <a:gd name="T4" fmla="*/ 13 w 318"/>
                  <a:gd name="T5" fmla="*/ 4 h 243"/>
                  <a:gd name="T6" fmla="*/ 34 w 318"/>
                  <a:gd name="T7" fmla="*/ 0 h 243"/>
                  <a:gd name="T8" fmla="*/ 42 w 318"/>
                  <a:gd name="T9" fmla="*/ 4 h 243"/>
                  <a:gd name="T10" fmla="*/ 55 w 318"/>
                  <a:gd name="T11" fmla="*/ 4 h 243"/>
                  <a:gd name="T12" fmla="*/ 75 w 318"/>
                  <a:gd name="T13" fmla="*/ 4 h 243"/>
                  <a:gd name="T14" fmla="*/ 68 w 318"/>
                  <a:gd name="T15" fmla="*/ 4 h 243"/>
                  <a:gd name="T16" fmla="*/ 67 w 318"/>
                  <a:gd name="T17" fmla="*/ 4 h 243"/>
                  <a:gd name="T18" fmla="*/ 67 w 318"/>
                  <a:gd name="T19" fmla="*/ 5 h 243"/>
                  <a:gd name="T20" fmla="*/ 61 w 318"/>
                  <a:gd name="T21" fmla="*/ 6 h 243"/>
                  <a:gd name="T22" fmla="*/ 57 w 318"/>
                  <a:gd name="T23" fmla="*/ 8 h 243"/>
                  <a:gd name="T24" fmla="*/ 51 w 318"/>
                  <a:gd name="T25" fmla="*/ 8 h 243"/>
                  <a:gd name="T26" fmla="*/ 48 w 318"/>
                  <a:gd name="T27" fmla="*/ 8 h 243"/>
                  <a:gd name="T28" fmla="*/ 48 w 318"/>
                  <a:gd name="T29" fmla="*/ 9 h 243"/>
                  <a:gd name="T30" fmla="*/ 44 w 318"/>
                  <a:gd name="T31" fmla="*/ 9 h 243"/>
                  <a:gd name="T32" fmla="*/ 48 w 318"/>
                  <a:gd name="T33" fmla="*/ 9 h 243"/>
                  <a:gd name="T34" fmla="*/ 45 w 318"/>
                  <a:gd name="T35" fmla="*/ 10 h 243"/>
                  <a:gd name="T36" fmla="*/ 42 w 318"/>
                  <a:gd name="T37" fmla="*/ 10 h 243"/>
                  <a:gd name="T38" fmla="*/ 40 w 318"/>
                  <a:gd name="T39" fmla="*/ 10 h 243"/>
                  <a:gd name="T40" fmla="*/ 37 w 318"/>
                  <a:gd name="T41" fmla="*/ 9 h 243"/>
                  <a:gd name="T42" fmla="*/ 36 w 318"/>
                  <a:gd name="T43" fmla="*/ 8 h 243"/>
                  <a:gd name="T44" fmla="*/ 30 w 318"/>
                  <a:gd name="T45" fmla="*/ 7 h 243"/>
                  <a:gd name="T46" fmla="*/ 27 w 318"/>
                  <a:gd name="T47" fmla="*/ 6 h 243"/>
                  <a:gd name="T48" fmla="*/ 24 w 318"/>
                  <a:gd name="T49" fmla="*/ 5 h 243"/>
                  <a:gd name="T50" fmla="*/ 13 w 318"/>
                  <a:gd name="T51" fmla="*/ 4 h 243"/>
                  <a:gd name="T52" fmla="*/ 10 w 318"/>
                  <a:gd name="T53" fmla="*/ 4 h 243"/>
                  <a:gd name="T54" fmla="*/ 0 w 318"/>
                  <a:gd name="T55" fmla="*/ 4 h 243"/>
                  <a:gd name="T56" fmla="*/ 0 w 318"/>
                  <a:gd name="T57" fmla="*/ 4 h 2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18"/>
                  <a:gd name="T88" fmla="*/ 0 h 243"/>
                  <a:gd name="T89" fmla="*/ 318 w 318"/>
                  <a:gd name="T90" fmla="*/ 243 h 24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18" h="243">
                    <a:moveTo>
                      <a:pt x="0" y="57"/>
                    </a:moveTo>
                    <a:lnTo>
                      <a:pt x="14" y="33"/>
                    </a:lnTo>
                    <a:lnTo>
                      <a:pt x="58" y="10"/>
                    </a:lnTo>
                    <a:lnTo>
                      <a:pt x="145" y="0"/>
                    </a:lnTo>
                    <a:lnTo>
                      <a:pt x="179" y="22"/>
                    </a:lnTo>
                    <a:lnTo>
                      <a:pt x="235" y="15"/>
                    </a:lnTo>
                    <a:lnTo>
                      <a:pt x="318" y="76"/>
                    </a:lnTo>
                    <a:lnTo>
                      <a:pt x="293" y="103"/>
                    </a:lnTo>
                    <a:lnTo>
                      <a:pt x="281" y="121"/>
                    </a:lnTo>
                    <a:lnTo>
                      <a:pt x="282" y="142"/>
                    </a:lnTo>
                    <a:lnTo>
                      <a:pt x="260" y="160"/>
                    </a:lnTo>
                    <a:lnTo>
                      <a:pt x="242" y="186"/>
                    </a:lnTo>
                    <a:lnTo>
                      <a:pt x="220" y="200"/>
                    </a:lnTo>
                    <a:lnTo>
                      <a:pt x="209" y="203"/>
                    </a:lnTo>
                    <a:lnTo>
                      <a:pt x="203" y="221"/>
                    </a:lnTo>
                    <a:lnTo>
                      <a:pt x="190" y="210"/>
                    </a:lnTo>
                    <a:lnTo>
                      <a:pt x="202" y="228"/>
                    </a:lnTo>
                    <a:lnTo>
                      <a:pt x="191" y="243"/>
                    </a:lnTo>
                    <a:lnTo>
                      <a:pt x="179" y="242"/>
                    </a:lnTo>
                    <a:lnTo>
                      <a:pt x="170" y="231"/>
                    </a:lnTo>
                    <a:lnTo>
                      <a:pt x="157" y="207"/>
                    </a:lnTo>
                    <a:lnTo>
                      <a:pt x="151" y="203"/>
                    </a:lnTo>
                    <a:lnTo>
                      <a:pt x="135" y="172"/>
                    </a:lnTo>
                    <a:lnTo>
                      <a:pt x="114" y="158"/>
                    </a:lnTo>
                    <a:lnTo>
                      <a:pt x="99" y="136"/>
                    </a:lnTo>
                    <a:lnTo>
                      <a:pt x="58" y="109"/>
                    </a:lnTo>
                    <a:lnTo>
                      <a:pt x="42" y="85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9" name="Freeform 89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1"/>
                  <a:gd name="T61" fmla="*/ 0 h 294"/>
                  <a:gd name="T62" fmla="*/ 441 w 441"/>
                  <a:gd name="T63" fmla="*/ 294 h 29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0" name="Freeform 90"/>
              <p:cNvSpPr>
                <a:spLocks/>
              </p:cNvSpPr>
              <p:nvPr/>
            </p:nvSpPr>
            <p:spPr bwMode="auto">
              <a:xfrm>
                <a:off x="2206" y="1358"/>
                <a:ext cx="422" cy="263"/>
              </a:xfrm>
              <a:custGeom>
                <a:avLst/>
                <a:gdLst>
                  <a:gd name="T0" fmla="*/ 0 w 441"/>
                  <a:gd name="T1" fmla="*/ 9 h 294"/>
                  <a:gd name="T2" fmla="*/ 11 w 441"/>
                  <a:gd name="T3" fmla="*/ 4 h 294"/>
                  <a:gd name="T4" fmla="*/ 11 w 441"/>
                  <a:gd name="T5" fmla="*/ 0 h 294"/>
                  <a:gd name="T6" fmla="*/ 57 w 441"/>
                  <a:gd name="T7" fmla="*/ 4 h 294"/>
                  <a:gd name="T8" fmla="*/ 116 w 441"/>
                  <a:gd name="T9" fmla="*/ 4 h 294"/>
                  <a:gd name="T10" fmla="*/ 112 w 441"/>
                  <a:gd name="T11" fmla="*/ 4 h 294"/>
                  <a:gd name="T12" fmla="*/ 117 w 441"/>
                  <a:gd name="T13" fmla="*/ 4 h 294"/>
                  <a:gd name="T14" fmla="*/ 117 w 441"/>
                  <a:gd name="T15" fmla="*/ 8 h 294"/>
                  <a:gd name="T16" fmla="*/ 116 w 441"/>
                  <a:gd name="T17" fmla="*/ 8 h 294"/>
                  <a:gd name="T18" fmla="*/ 116 w 441"/>
                  <a:gd name="T19" fmla="*/ 9 h 294"/>
                  <a:gd name="T20" fmla="*/ 117 w 441"/>
                  <a:gd name="T21" fmla="*/ 9 h 294"/>
                  <a:gd name="T22" fmla="*/ 116 w 441"/>
                  <a:gd name="T23" fmla="*/ 10 h 294"/>
                  <a:gd name="T24" fmla="*/ 117 w 441"/>
                  <a:gd name="T25" fmla="*/ 11 h 294"/>
                  <a:gd name="T26" fmla="*/ 114 w 441"/>
                  <a:gd name="T27" fmla="*/ 11 h 294"/>
                  <a:gd name="T28" fmla="*/ 112 w 441"/>
                  <a:gd name="T29" fmla="*/ 10 h 294"/>
                  <a:gd name="T30" fmla="*/ 106 w 441"/>
                  <a:gd name="T31" fmla="*/ 10 h 294"/>
                  <a:gd name="T32" fmla="*/ 101 w 441"/>
                  <a:gd name="T33" fmla="*/ 10 h 294"/>
                  <a:gd name="T34" fmla="*/ 92 w 441"/>
                  <a:gd name="T35" fmla="*/ 10 h 294"/>
                  <a:gd name="T36" fmla="*/ 85 w 441"/>
                  <a:gd name="T37" fmla="*/ 9 h 294"/>
                  <a:gd name="T38" fmla="*/ 0 w 441"/>
                  <a:gd name="T39" fmla="*/ 9 h 294"/>
                  <a:gd name="T40" fmla="*/ 0 w 441"/>
                  <a:gd name="T41" fmla="*/ 9 h 2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41"/>
                  <a:gd name="T64" fmla="*/ 0 h 294"/>
                  <a:gd name="T65" fmla="*/ 441 w 441"/>
                  <a:gd name="T66" fmla="*/ 294 h 2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41" h="294">
                    <a:moveTo>
                      <a:pt x="0" y="231"/>
                    </a:moveTo>
                    <a:lnTo>
                      <a:pt x="15" y="73"/>
                    </a:lnTo>
                    <a:lnTo>
                      <a:pt x="23" y="0"/>
                    </a:lnTo>
                    <a:lnTo>
                      <a:pt x="218" y="13"/>
                    </a:lnTo>
                    <a:lnTo>
                      <a:pt x="433" y="21"/>
                    </a:lnTo>
                    <a:lnTo>
                      <a:pt x="420" y="49"/>
                    </a:lnTo>
                    <a:lnTo>
                      <a:pt x="441" y="70"/>
                    </a:lnTo>
                    <a:lnTo>
                      <a:pt x="439" y="213"/>
                    </a:lnTo>
                    <a:lnTo>
                      <a:pt x="432" y="213"/>
                    </a:lnTo>
                    <a:lnTo>
                      <a:pt x="432" y="233"/>
                    </a:lnTo>
                    <a:lnTo>
                      <a:pt x="438" y="248"/>
                    </a:lnTo>
                    <a:lnTo>
                      <a:pt x="433" y="260"/>
                    </a:lnTo>
                    <a:lnTo>
                      <a:pt x="438" y="294"/>
                    </a:lnTo>
                    <a:lnTo>
                      <a:pt x="427" y="293"/>
                    </a:lnTo>
                    <a:lnTo>
                      <a:pt x="417" y="279"/>
                    </a:lnTo>
                    <a:lnTo>
                      <a:pt x="396" y="269"/>
                    </a:lnTo>
                    <a:lnTo>
                      <a:pt x="379" y="266"/>
                    </a:lnTo>
                    <a:lnTo>
                      <a:pt x="341" y="266"/>
                    </a:lnTo>
                    <a:lnTo>
                      <a:pt x="320" y="251"/>
                    </a:lnTo>
                    <a:lnTo>
                      <a:pt x="0" y="23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1" name="Freeform 91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31"/>
                  <a:gd name="T91" fmla="*/ 0 h 181"/>
                  <a:gd name="T92" fmla="*/ 531 w 531"/>
                  <a:gd name="T93" fmla="*/ 181 h 18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2" name="Freeform 92"/>
              <p:cNvSpPr>
                <a:spLocks/>
              </p:cNvSpPr>
              <p:nvPr/>
            </p:nvSpPr>
            <p:spPr bwMode="auto">
              <a:xfrm>
                <a:off x="2998" y="1985"/>
                <a:ext cx="508" cy="162"/>
              </a:xfrm>
              <a:custGeom>
                <a:avLst/>
                <a:gdLst>
                  <a:gd name="T0" fmla="*/ 0 w 531"/>
                  <a:gd name="T1" fmla="*/ 6 h 181"/>
                  <a:gd name="T2" fmla="*/ 9 w 531"/>
                  <a:gd name="T3" fmla="*/ 5 h 181"/>
                  <a:gd name="T4" fmla="*/ 3 w 531"/>
                  <a:gd name="T5" fmla="*/ 4 h 181"/>
                  <a:gd name="T6" fmla="*/ 11 w 531"/>
                  <a:gd name="T7" fmla="*/ 4 h 181"/>
                  <a:gd name="T8" fmla="*/ 11 w 531"/>
                  <a:gd name="T9" fmla="*/ 4 h 181"/>
                  <a:gd name="T10" fmla="*/ 11 w 531"/>
                  <a:gd name="T11" fmla="*/ 4 h 181"/>
                  <a:gd name="T12" fmla="*/ 11 w 531"/>
                  <a:gd name="T13" fmla="*/ 4 h 181"/>
                  <a:gd name="T14" fmla="*/ 11 w 531"/>
                  <a:gd name="T15" fmla="*/ 4 h 181"/>
                  <a:gd name="T16" fmla="*/ 11 w 531"/>
                  <a:gd name="T17" fmla="*/ 4 h 181"/>
                  <a:gd name="T18" fmla="*/ 34 w 531"/>
                  <a:gd name="T19" fmla="*/ 4 h 181"/>
                  <a:gd name="T20" fmla="*/ 33 w 531"/>
                  <a:gd name="T21" fmla="*/ 4 h 181"/>
                  <a:gd name="T22" fmla="*/ 41 w 531"/>
                  <a:gd name="T23" fmla="*/ 4 h 181"/>
                  <a:gd name="T24" fmla="*/ 108 w 531"/>
                  <a:gd name="T25" fmla="*/ 4 h 181"/>
                  <a:gd name="T26" fmla="*/ 141 w 531"/>
                  <a:gd name="T27" fmla="*/ 0 h 181"/>
                  <a:gd name="T28" fmla="*/ 140 w 531"/>
                  <a:gd name="T29" fmla="*/ 4 h 181"/>
                  <a:gd name="T30" fmla="*/ 138 w 531"/>
                  <a:gd name="T31" fmla="*/ 4 h 181"/>
                  <a:gd name="T32" fmla="*/ 135 w 531"/>
                  <a:gd name="T33" fmla="*/ 4 h 181"/>
                  <a:gd name="T34" fmla="*/ 132 w 531"/>
                  <a:gd name="T35" fmla="*/ 4 h 181"/>
                  <a:gd name="T36" fmla="*/ 131 w 531"/>
                  <a:gd name="T37" fmla="*/ 4 h 181"/>
                  <a:gd name="T38" fmla="*/ 129 w 531"/>
                  <a:gd name="T39" fmla="*/ 4 h 181"/>
                  <a:gd name="T40" fmla="*/ 126 w 531"/>
                  <a:gd name="T41" fmla="*/ 4 h 181"/>
                  <a:gd name="T42" fmla="*/ 121 w 531"/>
                  <a:gd name="T43" fmla="*/ 4 h 181"/>
                  <a:gd name="T44" fmla="*/ 121 w 531"/>
                  <a:gd name="T45" fmla="*/ 4 h 181"/>
                  <a:gd name="T46" fmla="*/ 106 w 531"/>
                  <a:gd name="T47" fmla="*/ 4 h 181"/>
                  <a:gd name="T48" fmla="*/ 105 w 531"/>
                  <a:gd name="T49" fmla="*/ 4 h 181"/>
                  <a:gd name="T50" fmla="*/ 100 w 531"/>
                  <a:gd name="T51" fmla="*/ 4 h 181"/>
                  <a:gd name="T52" fmla="*/ 100 w 531"/>
                  <a:gd name="T53" fmla="*/ 4 h 181"/>
                  <a:gd name="T54" fmla="*/ 78 w 531"/>
                  <a:gd name="T55" fmla="*/ 5 h 181"/>
                  <a:gd name="T56" fmla="*/ 34 w 531"/>
                  <a:gd name="T57" fmla="*/ 6 h 181"/>
                  <a:gd name="T58" fmla="*/ 0 w 531"/>
                  <a:gd name="T59" fmla="*/ 6 h 181"/>
                  <a:gd name="T60" fmla="*/ 0 w 531"/>
                  <a:gd name="T61" fmla="*/ 6 h 18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31"/>
                  <a:gd name="T94" fmla="*/ 0 h 181"/>
                  <a:gd name="T95" fmla="*/ 531 w 531"/>
                  <a:gd name="T96" fmla="*/ 181 h 18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31" h="181">
                    <a:moveTo>
                      <a:pt x="0" y="181"/>
                    </a:moveTo>
                    <a:lnTo>
                      <a:pt x="9" y="148"/>
                    </a:lnTo>
                    <a:lnTo>
                      <a:pt x="3" y="145"/>
                    </a:lnTo>
                    <a:lnTo>
                      <a:pt x="19" y="133"/>
                    </a:lnTo>
                    <a:lnTo>
                      <a:pt x="34" y="104"/>
                    </a:lnTo>
                    <a:lnTo>
                      <a:pt x="28" y="98"/>
                    </a:lnTo>
                    <a:lnTo>
                      <a:pt x="36" y="85"/>
                    </a:lnTo>
                    <a:lnTo>
                      <a:pt x="37" y="69"/>
                    </a:lnTo>
                    <a:lnTo>
                      <a:pt x="46" y="58"/>
                    </a:lnTo>
                    <a:lnTo>
                      <a:pt x="131" y="52"/>
                    </a:lnTo>
                    <a:lnTo>
                      <a:pt x="130" y="39"/>
                    </a:lnTo>
                    <a:lnTo>
                      <a:pt x="155" y="39"/>
                    </a:lnTo>
                    <a:lnTo>
                      <a:pt x="406" y="16"/>
                    </a:lnTo>
                    <a:lnTo>
                      <a:pt x="531" y="0"/>
                    </a:lnTo>
                    <a:lnTo>
                      <a:pt x="528" y="16"/>
                    </a:lnTo>
                    <a:lnTo>
                      <a:pt x="519" y="22"/>
                    </a:lnTo>
                    <a:lnTo>
                      <a:pt x="509" y="42"/>
                    </a:lnTo>
                    <a:lnTo>
                      <a:pt x="500" y="40"/>
                    </a:lnTo>
                    <a:lnTo>
                      <a:pt x="491" y="46"/>
                    </a:lnTo>
                    <a:lnTo>
                      <a:pt x="485" y="55"/>
                    </a:lnTo>
                    <a:lnTo>
                      <a:pt x="475" y="49"/>
                    </a:lnTo>
                    <a:lnTo>
                      <a:pt x="460" y="61"/>
                    </a:lnTo>
                    <a:lnTo>
                      <a:pt x="458" y="73"/>
                    </a:lnTo>
                    <a:lnTo>
                      <a:pt x="398" y="107"/>
                    </a:lnTo>
                    <a:lnTo>
                      <a:pt x="395" y="121"/>
                    </a:lnTo>
                    <a:lnTo>
                      <a:pt x="379" y="130"/>
                    </a:lnTo>
                    <a:lnTo>
                      <a:pt x="379" y="146"/>
                    </a:lnTo>
                    <a:lnTo>
                      <a:pt x="297" y="158"/>
                    </a:lnTo>
                    <a:lnTo>
                      <a:pt x="131" y="172"/>
                    </a:lnTo>
                    <a:lnTo>
                      <a:pt x="0" y="18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" name="Freeform 93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4" name="Freeform 94"/>
              <p:cNvSpPr>
                <a:spLocks/>
              </p:cNvSpPr>
              <p:nvPr/>
            </p:nvSpPr>
            <p:spPr bwMode="auto">
              <a:xfrm>
                <a:off x="1968" y="2033"/>
                <a:ext cx="836" cy="758"/>
              </a:xfrm>
              <a:custGeom>
                <a:avLst/>
                <a:gdLst>
                  <a:gd name="T0" fmla="*/ 0 w 875"/>
                  <a:gd name="T1" fmla="*/ 11 h 849"/>
                  <a:gd name="T2" fmla="*/ 60 w 875"/>
                  <a:gd name="T3" fmla="*/ 12 h 849"/>
                  <a:gd name="T4" fmla="*/ 116 w 875"/>
                  <a:gd name="T5" fmla="*/ 4 h 849"/>
                  <a:gd name="T6" fmla="*/ 119 w 875"/>
                  <a:gd name="T7" fmla="*/ 6 h 849"/>
                  <a:gd name="T8" fmla="*/ 127 w 875"/>
                  <a:gd name="T9" fmla="*/ 6 h 849"/>
                  <a:gd name="T10" fmla="*/ 137 w 875"/>
                  <a:gd name="T11" fmla="*/ 7 h 849"/>
                  <a:gd name="T12" fmla="*/ 146 w 875"/>
                  <a:gd name="T13" fmla="*/ 7 h 849"/>
                  <a:gd name="T14" fmla="*/ 153 w 875"/>
                  <a:gd name="T15" fmla="*/ 7 h 849"/>
                  <a:gd name="T16" fmla="*/ 161 w 875"/>
                  <a:gd name="T17" fmla="*/ 8 h 849"/>
                  <a:gd name="T18" fmla="*/ 170 w 875"/>
                  <a:gd name="T19" fmla="*/ 8 h 849"/>
                  <a:gd name="T20" fmla="*/ 192 w 875"/>
                  <a:gd name="T21" fmla="*/ 8 h 849"/>
                  <a:gd name="T22" fmla="*/ 205 w 875"/>
                  <a:gd name="T23" fmla="*/ 8 h 849"/>
                  <a:gd name="T24" fmla="*/ 212 w 875"/>
                  <a:gd name="T25" fmla="*/ 10 h 849"/>
                  <a:gd name="T26" fmla="*/ 218 w 875"/>
                  <a:gd name="T27" fmla="*/ 13 h 849"/>
                  <a:gd name="T28" fmla="*/ 222 w 875"/>
                  <a:gd name="T29" fmla="*/ 15 h 849"/>
                  <a:gd name="T30" fmla="*/ 220 w 875"/>
                  <a:gd name="T31" fmla="*/ 17 h 849"/>
                  <a:gd name="T32" fmla="*/ 219 w 875"/>
                  <a:gd name="T33" fmla="*/ 19 h 849"/>
                  <a:gd name="T34" fmla="*/ 202 w 875"/>
                  <a:gd name="T35" fmla="*/ 19 h 849"/>
                  <a:gd name="T36" fmla="*/ 202 w 875"/>
                  <a:gd name="T37" fmla="*/ 19 h 849"/>
                  <a:gd name="T38" fmla="*/ 200 w 875"/>
                  <a:gd name="T39" fmla="*/ 19 h 849"/>
                  <a:gd name="T40" fmla="*/ 194 w 875"/>
                  <a:gd name="T41" fmla="*/ 20 h 849"/>
                  <a:gd name="T42" fmla="*/ 174 w 875"/>
                  <a:gd name="T43" fmla="*/ 22 h 849"/>
                  <a:gd name="T44" fmla="*/ 176 w 875"/>
                  <a:gd name="T45" fmla="*/ 21 h 849"/>
                  <a:gd name="T46" fmla="*/ 171 w 875"/>
                  <a:gd name="T47" fmla="*/ 21 h 849"/>
                  <a:gd name="T48" fmla="*/ 171 w 875"/>
                  <a:gd name="T49" fmla="*/ 21 h 849"/>
                  <a:gd name="T50" fmla="*/ 163 w 875"/>
                  <a:gd name="T51" fmla="*/ 23 h 849"/>
                  <a:gd name="T52" fmla="*/ 160 w 875"/>
                  <a:gd name="T53" fmla="*/ 23 h 849"/>
                  <a:gd name="T54" fmla="*/ 155 w 875"/>
                  <a:gd name="T55" fmla="*/ 23 h 849"/>
                  <a:gd name="T56" fmla="*/ 153 w 875"/>
                  <a:gd name="T57" fmla="*/ 25 h 849"/>
                  <a:gd name="T58" fmla="*/ 147 w 875"/>
                  <a:gd name="T59" fmla="*/ 24 h 849"/>
                  <a:gd name="T60" fmla="*/ 154 w 875"/>
                  <a:gd name="T61" fmla="*/ 25 h 849"/>
                  <a:gd name="T62" fmla="*/ 154 w 875"/>
                  <a:gd name="T63" fmla="*/ 27 h 849"/>
                  <a:gd name="T64" fmla="*/ 153 w 875"/>
                  <a:gd name="T65" fmla="*/ 28 h 849"/>
                  <a:gd name="T66" fmla="*/ 140 w 875"/>
                  <a:gd name="T67" fmla="*/ 28 h 849"/>
                  <a:gd name="T68" fmla="*/ 123 w 875"/>
                  <a:gd name="T69" fmla="*/ 27 h 849"/>
                  <a:gd name="T70" fmla="*/ 121 w 875"/>
                  <a:gd name="T71" fmla="*/ 26 h 849"/>
                  <a:gd name="T72" fmla="*/ 118 w 875"/>
                  <a:gd name="T73" fmla="*/ 25 h 849"/>
                  <a:gd name="T74" fmla="*/ 116 w 875"/>
                  <a:gd name="T75" fmla="*/ 23 h 849"/>
                  <a:gd name="T76" fmla="*/ 106 w 875"/>
                  <a:gd name="T77" fmla="*/ 22 h 849"/>
                  <a:gd name="T78" fmla="*/ 88 w 875"/>
                  <a:gd name="T79" fmla="*/ 19 h 849"/>
                  <a:gd name="T80" fmla="*/ 80 w 875"/>
                  <a:gd name="T81" fmla="*/ 18 h 849"/>
                  <a:gd name="T82" fmla="*/ 70 w 875"/>
                  <a:gd name="T83" fmla="*/ 18 h 849"/>
                  <a:gd name="T84" fmla="*/ 64 w 875"/>
                  <a:gd name="T85" fmla="*/ 18 h 849"/>
                  <a:gd name="T86" fmla="*/ 54 w 875"/>
                  <a:gd name="T87" fmla="*/ 20 h 849"/>
                  <a:gd name="T88" fmla="*/ 44 w 875"/>
                  <a:gd name="T89" fmla="*/ 19 h 849"/>
                  <a:gd name="T90" fmla="*/ 31 w 875"/>
                  <a:gd name="T91" fmla="*/ 18 h 849"/>
                  <a:gd name="T92" fmla="*/ 30 w 875"/>
                  <a:gd name="T93" fmla="*/ 17 h 849"/>
                  <a:gd name="T94" fmla="*/ 20 w 875"/>
                  <a:gd name="T95" fmla="*/ 14 h 849"/>
                  <a:gd name="T96" fmla="*/ 11 w 875"/>
                  <a:gd name="T97" fmla="*/ 12 h 849"/>
                  <a:gd name="T98" fmla="*/ 4 w 875"/>
                  <a:gd name="T99" fmla="*/ 12 h 8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75"/>
                  <a:gd name="T151" fmla="*/ 0 h 849"/>
                  <a:gd name="T152" fmla="*/ 875 w 875"/>
                  <a:gd name="T153" fmla="*/ 849 h 8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75" h="849">
                    <a:moveTo>
                      <a:pt x="4" y="347"/>
                    </a:moveTo>
                    <a:lnTo>
                      <a:pt x="0" y="331"/>
                    </a:lnTo>
                    <a:lnTo>
                      <a:pt x="16" y="334"/>
                    </a:lnTo>
                    <a:lnTo>
                      <a:pt x="236" y="353"/>
                    </a:lnTo>
                    <a:lnTo>
                      <a:pt x="270" y="0"/>
                    </a:lnTo>
                    <a:lnTo>
                      <a:pt x="458" y="10"/>
                    </a:lnTo>
                    <a:lnTo>
                      <a:pt x="451" y="164"/>
                    </a:lnTo>
                    <a:lnTo>
                      <a:pt x="470" y="179"/>
                    </a:lnTo>
                    <a:lnTo>
                      <a:pt x="488" y="180"/>
                    </a:lnTo>
                    <a:lnTo>
                      <a:pt x="501" y="183"/>
                    </a:lnTo>
                    <a:lnTo>
                      <a:pt x="518" y="194"/>
                    </a:lnTo>
                    <a:lnTo>
                      <a:pt x="540" y="198"/>
                    </a:lnTo>
                    <a:lnTo>
                      <a:pt x="554" y="200"/>
                    </a:lnTo>
                    <a:lnTo>
                      <a:pt x="570" y="200"/>
                    </a:lnTo>
                    <a:lnTo>
                      <a:pt x="581" y="221"/>
                    </a:lnTo>
                    <a:lnTo>
                      <a:pt x="599" y="215"/>
                    </a:lnTo>
                    <a:lnTo>
                      <a:pt x="618" y="231"/>
                    </a:lnTo>
                    <a:lnTo>
                      <a:pt x="634" y="237"/>
                    </a:lnTo>
                    <a:lnTo>
                      <a:pt x="649" y="218"/>
                    </a:lnTo>
                    <a:lnTo>
                      <a:pt x="670" y="224"/>
                    </a:lnTo>
                    <a:lnTo>
                      <a:pt x="718" y="225"/>
                    </a:lnTo>
                    <a:lnTo>
                      <a:pt x="752" y="222"/>
                    </a:lnTo>
                    <a:lnTo>
                      <a:pt x="791" y="235"/>
                    </a:lnTo>
                    <a:lnTo>
                      <a:pt x="808" y="241"/>
                    </a:lnTo>
                    <a:lnTo>
                      <a:pt x="836" y="247"/>
                    </a:lnTo>
                    <a:lnTo>
                      <a:pt x="836" y="291"/>
                    </a:lnTo>
                    <a:lnTo>
                      <a:pt x="840" y="374"/>
                    </a:lnTo>
                    <a:lnTo>
                      <a:pt x="854" y="406"/>
                    </a:lnTo>
                    <a:lnTo>
                      <a:pt x="875" y="434"/>
                    </a:lnTo>
                    <a:lnTo>
                      <a:pt x="872" y="461"/>
                    </a:lnTo>
                    <a:lnTo>
                      <a:pt x="861" y="483"/>
                    </a:lnTo>
                    <a:lnTo>
                      <a:pt x="866" y="510"/>
                    </a:lnTo>
                    <a:lnTo>
                      <a:pt x="857" y="532"/>
                    </a:lnTo>
                    <a:lnTo>
                      <a:pt x="855" y="550"/>
                    </a:lnTo>
                    <a:lnTo>
                      <a:pt x="820" y="562"/>
                    </a:lnTo>
                    <a:lnTo>
                      <a:pt x="791" y="577"/>
                    </a:lnTo>
                    <a:lnTo>
                      <a:pt x="808" y="565"/>
                    </a:lnTo>
                    <a:lnTo>
                      <a:pt x="791" y="565"/>
                    </a:lnTo>
                    <a:lnTo>
                      <a:pt x="796" y="543"/>
                    </a:lnTo>
                    <a:lnTo>
                      <a:pt x="781" y="556"/>
                    </a:lnTo>
                    <a:lnTo>
                      <a:pt x="782" y="582"/>
                    </a:lnTo>
                    <a:lnTo>
                      <a:pt x="764" y="591"/>
                    </a:lnTo>
                    <a:lnTo>
                      <a:pt x="761" y="607"/>
                    </a:lnTo>
                    <a:lnTo>
                      <a:pt x="681" y="656"/>
                    </a:lnTo>
                    <a:lnTo>
                      <a:pt x="719" y="628"/>
                    </a:lnTo>
                    <a:lnTo>
                      <a:pt x="690" y="641"/>
                    </a:lnTo>
                    <a:lnTo>
                      <a:pt x="693" y="628"/>
                    </a:lnTo>
                    <a:lnTo>
                      <a:pt x="676" y="631"/>
                    </a:lnTo>
                    <a:lnTo>
                      <a:pt x="660" y="631"/>
                    </a:lnTo>
                    <a:lnTo>
                      <a:pt x="676" y="652"/>
                    </a:lnTo>
                    <a:lnTo>
                      <a:pt x="660" y="661"/>
                    </a:lnTo>
                    <a:lnTo>
                      <a:pt x="645" y="682"/>
                    </a:lnTo>
                    <a:lnTo>
                      <a:pt x="621" y="673"/>
                    </a:lnTo>
                    <a:lnTo>
                      <a:pt x="627" y="695"/>
                    </a:lnTo>
                    <a:lnTo>
                      <a:pt x="599" y="698"/>
                    </a:lnTo>
                    <a:lnTo>
                      <a:pt x="609" y="716"/>
                    </a:lnTo>
                    <a:lnTo>
                      <a:pt x="600" y="741"/>
                    </a:lnTo>
                    <a:lnTo>
                      <a:pt x="600" y="732"/>
                    </a:lnTo>
                    <a:lnTo>
                      <a:pt x="591" y="741"/>
                    </a:lnTo>
                    <a:lnTo>
                      <a:pt x="581" y="728"/>
                    </a:lnTo>
                    <a:lnTo>
                      <a:pt x="582" y="743"/>
                    </a:lnTo>
                    <a:lnTo>
                      <a:pt x="605" y="746"/>
                    </a:lnTo>
                    <a:lnTo>
                      <a:pt x="594" y="767"/>
                    </a:lnTo>
                    <a:lnTo>
                      <a:pt x="602" y="810"/>
                    </a:lnTo>
                    <a:lnTo>
                      <a:pt x="621" y="847"/>
                    </a:lnTo>
                    <a:lnTo>
                      <a:pt x="597" y="849"/>
                    </a:lnTo>
                    <a:lnTo>
                      <a:pt x="572" y="837"/>
                    </a:lnTo>
                    <a:lnTo>
                      <a:pt x="551" y="837"/>
                    </a:lnTo>
                    <a:lnTo>
                      <a:pt x="521" y="820"/>
                    </a:lnTo>
                    <a:lnTo>
                      <a:pt x="485" y="809"/>
                    </a:lnTo>
                    <a:lnTo>
                      <a:pt x="482" y="795"/>
                    </a:lnTo>
                    <a:lnTo>
                      <a:pt x="473" y="774"/>
                    </a:lnTo>
                    <a:lnTo>
                      <a:pt x="461" y="759"/>
                    </a:lnTo>
                    <a:lnTo>
                      <a:pt x="463" y="741"/>
                    </a:lnTo>
                    <a:lnTo>
                      <a:pt x="457" y="737"/>
                    </a:lnTo>
                    <a:lnTo>
                      <a:pt x="458" y="716"/>
                    </a:lnTo>
                    <a:lnTo>
                      <a:pt x="436" y="698"/>
                    </a:lnTo>
                    <a:lnTo>
                      <a:pt x="413" y="665"/>
                    </a:lnTo>
                    <a:lnTo>
                      <a:pt x="375" y="580"/>
                    </a:lnTo>
                    <a:lnTo>
                      <a:pt x="346" y="559"/>
                    </a:lnTo>
                    <a:lnTo>
                      <a:pt x="337" y="538"/>
                    </a:lnTo>
                    <a:lnTo>
                      <a:pt x="313" y="535"/>
                    </a:lnTo>
                    <a:lnTo>
                      <a:pt x="292" y="532"/>
                    </a:lnTo>
                    <a:lnTo>
                      <a:pt x="275" y="525"/>
                    </a:lnTo>
                    <a:lnTo>
                      <a:pt x="269" y="532"/>
                    </a:lnTo>
                    <a:lnTo>
                      <a:pt x="249" y="532"/>
                    </a:lnTo>
                    <a:lnTo>
                      <a:pt x="234" y="573"/>
                    </a:lnTo>
                    <a:lnTo>
                      <a:pt x="213" y="591"/>
                    </a:lnTo>
                    <a:lnTo>
                      <a:pt x="204" y="589"/>
                    </a:lnTo>
                    <a:lnTo>
                      <a:pt x="170" y="565"/>
                    </a:lnTo>
                    <a:lnTo>
                      <a:pt x="155" y="559"/>
                    </a:lnTo>
                    <a:lnTo>
                      <a:pt x="122" y="531"/>
                    </a:lnTo>
                    <a:lnTo>
                      <a:pt x="115" y="509"/>
                    </a:lnTo>
                    <a:lnTo>
                      <a:pt x="115" y="483"/>
                    </a:lnTo>
                    <a:lnTo>
                      <a:pt x="100" y="450"/>
                    </a:lnTo>
                    <a:lnTo>
                      <a:pt x="73" y="429"/>
                    </a:lnTo>
                    <a:lnTo>
                      <a:pt x="37" y="383"/>
                    </a:lnTo>
                    <a:lnTo>
                      <a:pt x="22" y="376"/>
                    </a:lnTo>
                    <a:lnTo>
                      <a:pt x="15" y="352"/>
                    </a:lnTo>
                    <a:lnTo>
                      <a:pt x="4" y="34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5" name="Freeform 95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4"/>
                  <a:gd name="T22" fmla="*/ 0 h 443"/>
                  <a:gd name="T23" fmla="*/ 354 w 354"/>
                  <a:gd name="T24" fmla="*/ 443 h 44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6" name="Freeform 96"/>
              <p:cNvSpPr>
                <a:spLocks/>
              </p:cNvSpPr>
              <p:nvPr/>
            </p:nvSpPr>
            <p:spPr bwMode="auto">
              <a:xfrm>
                <a:off x="1576" y="1562"/>
                <a:ext cx="339" cy="396"/>
              </a:xfrm>
              <a:custGeom>
                <a:avLst/>
                <a:gdLst>
                  <a:gd name="T0" fmla="*/ 0 w 354"/>
                  <a:gd name="T1" fmla="*/ 13 h 443"/>
                  <a:gd name="T2" fmla="*/ 23 w 354"/>
                  <a:gd name="T3" fmla="*/ 0 h 443"/>
                  <a:gd name="T4" fmla="*/ 68 w 354"/>
                  <a:gd name="T5" fmla="*/ 4 h 443"/>
                  <a:gd name="T6" fmla="*/ 65 w 354"/>
                  <a:gd name="T7" fmla="*/ 4 h 443"/>
                  <a:gd name="T8" fmla="*/ 96 w 354"/>
                  <a:gd name="T9" fmla="*/ 4 h 443"/>
                  <a:gd name="T10" fmla="*/ 84 w 354"/>
                  <a:gd name="T11" fmla="*/ 15 h 443"/>
                  <a:gd name="T12" fmla="*/ 0 w 354"/>
                  <a:gd name="T13" fmla="*/ 13 h 443"/>
                  <a:gd name="T14" fmla="*/ 0 w 354"/>
                  <a:gd name="T15" fmla="*/ 13 h 4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4"/>
                  <a:gd name="T25" fmla="*/ 0 h 443"/>
                  <a:gd name="T26" fmla="*/ 354 w 354"/>
                  <a:gd name="T27" fmla="*/ 443 h 4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4" h="443">
                    <a:moveTo>
                      <a:pt x="0" y="391"/>
                    </a:moveTo>
                    <a:lnTo>
                      <a:pt x="78" y="0"/>
                    </a:lnTo>
                    <a:lnTo>
                      <a:pt x="250" y="31"/>
                    </a:lnTo>
                    <a:lnTo>
                      <a:pt x="236" y="110"/>
                    </a:lnTo>
                    <a:lnTo>
                      <a:pt x="354" y="128"/>
                    </a:lnTo>
                    <a:lnTo>
                      <a:pt x="308" y="443"/>
                    </a:lnTo>
                    <a:lnTo>
                      <a:pt x="0" y="3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7" name="Freeform 97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2"/>
                  <a:gd name="T34" fmla="*/ 0 h 200"/>
                  <a:gd name="T35" fmla="*/ 102 w 102"/>
                  <a:gd name="T36" fmla="*/ 200 h 20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8" name="Freeform 98"/>
              <p:cNvSpPr>
                <a:spLocks/>
              </p:cNvSpPr>
              <p:nvPr/>
            </p:nvSpPr>
            <p:spPr bwMode="auto">
              <a:xfrm>
                <a:off x="3847" y="1292"/>
                <a:ext cx="97" cy="178"/>
              </a:xfrm>
              <a:custGeom>
                <a:avLst/>
                <a:gdLst>
                  <a:gd name="T0" fmla="*/ 0 w 102"/>
                  <a:gd name="T1" fmla="*/ 4 h 200"/>
                  <a:gd name="T2" fmla="*/ 10 w 102"/>
                  <a:gd name="T3" fmla="*/ 4 h 200"/>
                  <a:gd name="T4" fmla="*/ 10 w 102"/>
                  <a:gd name="T5" fmla="*/ 4 h 200"/>
                  <a:gd name="T6" fmla="*/ 10 w 102"/>
                  <a:gd name="T7" fmla="*/ 4 h 200"/>
                  <a:gd name="T8" fmla="*/ 10 w 102"/>
                  <a:gd name="T9" fmla="*/ 6 h 200"/>
                  <a:gd name="T10" fmla="*/ 22 w 102"/>
                  <a:gd name="T11" fmla="*/ 5 h 200"/>
                  <a:gd name="T12" fmla="*/ 19 w 102"/>
                  <a:gd name="T13" fmla="*/ 4 h 200"/>
                  <a:gd name="T14" fmla="*/ 21 w 102"/>
                  <a:gd name="T15" fmla="*/ 4 h 200"/>
                  <a:gd name="T16" fmla="*/ 24 w 102"/>
                  <a:gd name="T17" fmla="*/ 4 h 200"/>
                  <a:gd name="T18" fmla="*/ 24 w 102"/>
                  <a:gd name="T19" fmla="*/ 0 h 200"/>
                  <a:gd name="T20" fmla="*/ 0 w 102"/>
                  <a:gd name="T21" fmla="*/ 4 h 200"/>
                  <a:gd name="T22" fmla="*/ 0 w 102"/>
                  <a:gd name="T23" fmla="*/ 4 h 2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2"/>
                  <a:gd name="T37" fmla="*/ 0 h 200"/>
                  <a:gd name="T38" fmla="*/ 102 w 102"/>
                  <a:gd name="T39" fmla="*/ 200 h 2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2" h="200">
                    <a:moveTo>
                      <a:pt x="0" y="27"/>
                    </a:moveTo>
                    <a:lnTo>
                      <a:pt x="17" y="83"/>
                    </a:lnTo>
                    <a:lnTo>
                      <a:pt x="21" y="118"/>
                    </a:lnTo>
                    <a:lnTo>
                      <a:pt x="32" y="148"/>
                    </a:lnTo>
                    <a:lnTo>
                      <a:pt x="46" y="200"/>
                    </a:lnTo>
                    <a:lnTo>
                      <a:pt x="93" y="191"/>
                    </a:lnTo>
                    <a:lnTo>
                      <a:pt x="82" y="122"/>
                    </a:lnTo>
                    <a:lnTo>
                      <a:pt x="88" y="75"/>
                    </a:lnTo>
                    <a:lnTo>
                      <a:pt x="102" y="54"/>
                    </a:lnTo>
                    <a:lnTo>
                      <a:pt x="102" y="0"/>
                    </a:lnTo>
                    <a:lnTo>
                      <a:pt x="0" y="2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9" name="Freeform 99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0" name="Freeform 100"/>
              <p:cNvSpPr>
                <a:spLocks/>
              </p:cNvSpPr>
              <p:nvPr/>
            </p:nvSpPr>
            <p:spPr bwMode="auto">
              <a:xfrm>
                <a:off x="3387" y="1754"/>
                <a:ext cx="461" cy="245"/>
              </a:xfrm>
              <a:custGeom>
                <a:avLst/>
                <a:gdLst>
                  <a:gd name="T0" fmla="*/ 10 w 484"/>
                  <a:gd name="T1" fmla="*/ 9 h 274"/>
                  <a:gd name="T2" fmla="*/ 14 w 484"/>
                  <a:gd name="T3" fmla="*/ 8 h 274"/>
                  <a:gd name="T4" fmla="*/ 23 w 484"/>
                  <a:gd name="T5" fmla="*/ 7 h 274"/>
                  <a:gd name="T6" fmla="*/ 30 w 484"/>
                  <a:gd name="T7" fmla="*/ 7 h 274"/>
                  <a:gd name="T8" fmla="*/ 37 w 484"/>
                  <a:gd name="T9" fmla="*/ 7 h 274"/>
                  <a:gd name="T10" fmla="*/ 44 w 484"/>
                  <a:gd name="T11" fmla="*/ 6 h 274"/>
                  <a:gd name="T12" fmla="*/ 46 w 484"/>
                  <a:gd name="T13" fmla="*/ 5 h 274"/>
                  <a:gd name="T14" fmla="*/ 51 w 484"/>
                  <a:gd name="T15" fmla="*/ 4 h 274"/>
                  <a:gd name="T16" fmla="*/ 60 w 484"/>
                  <a:gd name="T17" fmla="*/ 4 h 274"/>
                  <a:gd name="T18" fmla="*/ 66 w 484"/>
                  <a:gd name="T19" fmla="*/ 4 h 274"/>
                  <a:gd name="T20" fmla="*/ 74 w 484"/>
                  <a:gd name="T21" fmla="*/ 4 h 274"/>
                  <a:gd name="T22" fmla="*/ 80 w 484"/>
                  <a:gd name="T23" fmla="*/ 4 h 274"/>
                  <a:gd name="T24" fmla="*/ 86 w 484"/>
                  <a:gd name="T25" fmla="*/ 4 h 274"/>
                  <a:gd name="T26" fmla="*/ 87 w 484"/>
                  <a:gd name="T27" fmla="*/ 4 h 274"/>
                  <a:gd name="T28" fmla="*/ 86 w 484"/>
                  <a:gd name="T29" fmla="*/ 4 h 274"/>
                  <a:gd name="T30" fmla="*/ 90 w 484"/>
                  <a:gd name="T31" fmla="*/ 4 h 274"/>
                  <a:gd name="T32" fmla="*/ 95 w 484"/>
                  <a:gd name="T33" fmla="*/ 4 h 274"/>
                  <a:gd name="T34" fmla="*/ 102 w 484"/>
                  <a:gd name="T35" fmla="*/ 4 h 274"/>
                  <a:gd name="T36" fmla="*/ 101 w 484"/>
                  <a:gd name="T37" fmla="*/ 4 h 274"/>
                  <a:gd name="T38" fmla="*/ 100 w 484"/>
                  <a:gd name="T39" fmla="*/ 4 h 274"/>
                  <a:gd name="T40" fmla="*/ 91 w 484"/>
                  <a:gd name="T41" fmla="*/ 4 h 274"/>
                  <a:gd name="T42" fmla="*/ 102 w 484"/>
                  <a:gd name="T43" fmla="*/ 4 h 274"/>
                  <a:gd name="T44" fmla="*/ 105 w 484"/>
                  <a:gd name="T45" fmla="*/ 4 h 274"/>
                  <a:gd name="T46" fmla="*/ 102 w 484"/>
                  <a:gd name="T47" fmla="*/ 4 h 274"/>
                  <a:gd name="T48" fmla="*/ 101 w 484"/>
                  <a:gd name="T49" fmla="*/ 4 h 274"/>
                  <a:gd name="T50" fmla="*/ 101 w 484"/>
                  <a:gd name="T51" fmla="*/ 5 h 274"/>
                  <a:gd name="T52" fmla="*/ 95 w 484"/>
                  <a:gd name="T53" fmla="*/ 4 h 274"/>
                  <a:gd name="T54" fmla="*/ 100 w 484"/>
                  <a:gd name="T55" fmla="*/ 5 h 274"/>
                  <a:gd name="T56" fmla="*/ 105 w 484"/>
                  <a:gd name="T57" fmla="*/ 5 h 274"/>
                  <a:gd name="T58" fmla="*/ 105 w 484"/>
                  <a:gd name="T59" fmla="*/ 5 h 274"/>
                  <a:gd name="T60" fmla="*/ 102 w 484"/>
                  <a:gd name="T61" fmla="*/ 6 h 274"/>
                  <a:gd name="T62" fmla="*/ 100 w 484"/>
                  <a:gd name="T63" fmla="*/ 5 h 274"/>
                  <a:gd name="T64" fmla="*/ 95 w 484"/>
                  <a:gd name="T65" fmla="*/ 5 h 274"/>
                  <a:gd name="T66" fmla="*/ 99 w 484"/>
                  <a:gd name="T67" fmla="*/ 5 h 274"/>
                  <a:gd name="T68" fmla="*/ 104 w 484"/>
                  <a:gd name="T69" fmla="*/ 6 h 274"/>
                  <a:gd name="T70" fmla="*/ 105 w 484"/>
                  <a:gd name="T71" fmla="*/ 6 h 274"/>
                  <a:gd name="T72" fmla="*/ 110 w 484"/>
                  <a:gd name="T73" fmla="*/ 6 h 274"/>
                  <a:gd name="T74" fmla="*/ 110 w 484"/>
                  <a:gd name="T75" fmla="*/ 7 h 274"/>
                  <a:gd name="T76" fmla="*/ 65 w 484"/>
                  <a:gd name="T77" fmla="*/ 9 h 274"/>
                  <a:gd name="T78" fmla="*/ 0 w 484"/>
                  <a:gd name="T79" fmla="*/ 10 h 27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84"/>
                  <a:gd name="T121" fmla="*/ 0 h 274"/>
                  <a:gd name="T122" fmla="*/ 484 w 484"/>
                  <a:gd name="T123" fmla="*/ 274 h 27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84" h="274">
                    <a:moveTo>
                      <a:pt x="0" y="274"/>
                    </a:moveTo>
                    <a:lnTo>
                      <a:pt x="45" y="245"/>
                    </a:lnTo>
                    <a:lnTo>
                      <a:pt x="45" y="237"/>
                    </a:lnTo>
                    <a:lnTo>
                      <a:pt x="61" y="218"/>
                    </a:lnTo>
                    <a:lnTo>
                      <a:pt x="76" y="206"/>
                    </a:lnTo>
                    <a:lnTo>
                      <a:pt x="94" y="186"/>
                    </a:lnTo>
                    <a:lnTo>
                      <a:pt x="112" y="206"/>
                    </a:lnTo>
                    <a:lnTo>
                      <a:pt x="134" y="197"/>
                    </a:lnTo>
                    <a:lnTo>
                      <a:pt x="143" y="204"/>
                    </a:lnTo>
                    <a:lnTo>
                      <a:pt x="157" y="197"/>
                    </a:lnTo>
                    <a:lnTo>
                      <a:pt x="164" y="185"/>
                    </a:lnTo>
                    <a:lnTo>
                      <a:pt x="190" y="180"/>
                    </a:lnTo>
                    <a:lnTo>
                      <a:pt x="203" y="164"/>
                    </a:lnTo>
                    <a:lnTo>
                      <a:pt x="195" y="158"/>
                    </a:lnTo>
                    <a:lnTo>
                      <a:pt x="218" y="107"/>
                    </a:lnTo>
                    <a:lnTo>
                      <a:pt x="224" y="80"/>
                    </a:lnTo>
                    <a:lnTo>
                      <a:pt x="245" y="91"/>
                    </a:lnTo>
                    <a:lnTo>
                      <a:pt x="257" y="61"/>
                    </a:lnTo>
                    <a:lnTo>
                      <a:pt x="267" y="59"/>
                    </a:lnTo>
                    <a:lnTo>
                      <a:pt x="284" y="31"/>
                    </a:lnTo>
                    <a:lnTo>
                      <a:pt x="288" y="0"/>
                    </a:lnTo>
                    <a:lnTo>
                      <a:pt x="322" y="19"/>
                    </a:lnTo>
                    <a:lnTo>
                      <a:pt x="328" y="3"/>
                    </a:lnTo>
                    <a:lnTo>
                      <a:pt x="345" y="7"/>
                    </a:lnTo>
                    <a:lnTo>
                      <a:pt x="355" y="19"/>
                    </a:lnTo>
                    <a:lnTo>
                      <a:pt x="369" y="25"/>
                    </a:lnTo>
                    <a:lnTo>
                      <a:pt x="376" y="36"/>
                    </a:lnTo>
                    <a:lnTo>
                      <a:pt x="375" y="45"/>
                    </a:lnTo>
                    <a:lnTo>
                      <a:pt x="364" y="62"/>
                    </a:lnTo>
                    <a:lnTo>
                      <a:pt x="369" y="74"/>
                    </a:lnTo>
                    <a:lnTo>
                      <a:pt x="381" y="68"/>
                    </a:lnTo>
                    <a:lnTo>
                      <a:pt x="387" y="77"/>
                    </a:lnTo>
                    <a:lnTo>
                      <a:pt x="391" y="82"/>
                    </a:lnTo>
                    <a:lnTo>
                      <a:pt x="412" y="83"/>
                    </a:lnTo>
                    <a:lnTo>
                      <a:pt x="418" y="91"/>
                    </a:lnTo>
                    <a:lnTo>
                      <a:pt x="439" y="97"/>
                    </a:lnTo>
                    <a:lnTo>
                      <a:pt x="434" y="101"/>
                    </a:lnTo>
                    <a:lnTo>
                      <a:pt x="436" y="113"/>
                    </a:lnTo>
                    <a:lnTo>
                      <a:pt x="436" y="119"/>
                    </a:lnTo>
                    <a:lnTo>
                      <a:pt x="430" y="116"/>
                    </a:lnTo>
                    <a:lnTo>
                      <a:pt x="416" y="109"/>
                    </a:lnTo>
                    <a:lnTo>
                      <a:pt x="396" y="95"/>
                    </a:lnTo>
                    <a:lnTo>
                      <a:pt x="424" y="122"/>
                    </a:lnTo>
                    <a:lnTo>
                      <a:pt x="440" y="125"/>
                    </a:lnTo>
                    <a:lnTo>
                      <a:pt x="431" y="128"/>
                    </a:lnTo>
                    <a:lnTo>
                      <a:pt x="448" y="137"/>
                    </a:lnTo>
                    <a:lnTo>
                      <a:pt x="448" y="143"/>
                    </a:lnTo>
                    <a:lnTo>
                      <a:pt x="440" y="137"/>
                    </a:lnTo>
                    <a:lnTo>
                      <a:pt x="434" y="137"/>
                    </a:lnTo>
                    <a:lnTo>
                      <a:pt x="436" y="143"/>
                    </a:lnTo>
                    <a:lnTo>
                      <a:pt x="440" y="148"/>
                    </a:lnTo>
                    <a:lnTo>
                      <a:pt x="434" y="149"/>
                    </a:lnTo>
                    <a:lnTo>
                      <a:pt x="418" y="139"/>
                    </a:lnTo>
                    <a:lnTo>
                      <a:pt x="410" y="133"/>
                    </a:lnTo>
                    <a:lnTo>
                      <a:pt x="415" y="140"/>
                    </a:lnTo>
                    <a:lnTo>
                      <a:pt x="431" y="152"/>
                    </a:lnTo>
                    <a:lnTo>
                      <a:pt x="439" y="153"/>
                    </a:lnTo>
                    <a:lnTo>
                      <a:pt x="446" y="156"/>
                    </a:lnTo>
                    <a:lnTo>
                      <a:pt x="445" y="159"/>
                    </a:lnTo>
                    <a:lnTo>
                      <a:pt x="449" y="159"/>
                    </a:lnTo>
                    <a:lnTo>
                      <a:pt x="451" y="164"/>
                    </a:lnTo>
                    <a:lnTo>
                      <a:pt x="443" y="170"/>
                    </a:lnTo>
                    <a:lnTo>
                      <a:pt x="430" y="164"/>
                    </a:lnTo>
                    <a:lnTo>
                      <a:pt x="427" y="158"/>
                    </a:lnTo>
                    <a:lnTo>
                      <a:pt x="412" y="156"/>
                    </a:lnTo>
                    <a:lnTo>
                      <a:pt x="409" y="150"/>
                    </a:lnTo>
                    <a:lnTo>
                      <a:pt x="403" y="158"/>
                    </a:lnTo>
                    <a:lnTo>
                      <a:pt x="424" y="162"/>
                    </a:lnTo>
                    <a:lnTo>
                      <a:pt x="427" y="168"/>
                    </a:lnTo>
                    <a:lnTo>
                      <a:pt x="445" y="177"/>
                    </a:lnTo>
                    <a:lnTo>
                      <a:pt x="449" y="177"/>
                    </a:lnTo>
                    <a:lnTo>
                      <a:pt x="451" y="170"/>
                    </a:lnTo>
                    <a:lnTo>
                      <a:pt x="458" y="173"/>
                    </a:lnTo>
                    <a:lnTo>
                      <a:pt x="470" y="171"/>
                    </a:lnTo>
                    <a:lnTo>
                      <a:pt x="484" y="197"/>
                    </a:lnTo>
                    <a:lnTo>
                      <a:pt x="476" y="192"/>
                    </a:lnTo>
                    <a:lnTo>
                      <a:pt x="473" y="200"/>
                    </a:lnTo>
                    <a:lnTo>
                      <a:pt x="282" y="237"/>
                    </a:lnTo>
                    <a:lnTo>
                      <a:pt x="125" y="258"/>
                    </a:lnTo>
                    <a:lnTo>
                      <a:pt x="0" y="2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" name="Freeform 101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77"/>
                  <a:gd name="T26" fmla="*/ 27 w 27"/>
                  <a:gd name="T27" fmla="*/ 77 h 7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2" name="Freeform 102"/>
              <p:cNvSpPr>
                <a:spLocks/>
              </p:cNvSpPr>
              <p:nvPr/>
            </p:nvSpPr>
            <p:spPr bwMode="auto">
              <a:xfrm>
                <a:off x="3829" y="1822"/>
                <a:ext cx="25" cy="68"/>
              </a:xfrm>
              <a:custGeom>
                <a:avLst/>
                <a:gdLst>
                  <a:gd name="T0" fmla="*/ 0 w 27"/>
                  <a:gd name="T1" fmla="*/ 4 h 77"/>
                  <a:gd name="T2" fmla="*/ 0 w 27"/>
                  <a:gd name="T3" fmla="*/ 4 h 77"/>
                  <a:gd name="T4" fmla="*/ 6 w 27"/>
                  <a:gd name="T5" fmla="*/ 4 h 77"/>
                  <a:gd name="T6" fmla="*/ 6 w 27"/>
                  <a:gd name="T7" fmla="*/ 4 h 77"/>
                  <a:gd name="T8" fmla="*/ 6 w 27"/>
                  <a:gd name="T9" fmla="*/ 4 h 77"/>
                  <a:gd name="T10" fmla="*/ 6 w 27"/>
                  <a:gd name="T11" fmla="*/ 0 h 77"/>
                  <a:gd name="T12" fmla="*/ 6 w 27"/>
                  <a:gd name="T13" fmla="*/ 4 h 77"/>
                  <a:gd name="T14" fmla="*/ 0 w 27"/>
                  <a:gd name="T15" fmla="*/ 4 h 77"/>
                  <a:gd name="T16" fmla="*/ 0 w 27"/>
                  <a:gd name="T17" fmla="*/ 4 h 7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77"/>
                  <a:gd name="T29" fmla="*/ 27 w 27"/>
                  <a:gd name="T30" fmla="*/ 77 h 7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77">
                    <a:moveTo>
                      <a:pt x="0" y="43"/>
                    </a:moveTo>
                    <a:lnTo>
                      <a:pt x="0" y="67"/>
                    </a:lnTo>
                    <a:lnTo>
                      <a:pt x="6" y="77"/>
                    </a:lnTo>
                    <a:lnTo>
                      <a:pt x="10" y="49"/>
                    </a:lnTo>
                    <a:lnTo>
                      <a:pt x="19" y="37"/>
                    </a:lnTo>
                    <a:lnTo>
                      <a:pt x="27" y="0"/>
                    </a:lnTo>
                    <a:lnTo>
                      <a:pt x="12" y="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" name="Freeform 103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4" name="Freeform 104"/>
              <p:cNvSpPr>
                <a:spLocks/>
              </p:cNvSpPr>
              <p:nvPr/>
            </p:nvSpPr>
            <p:spPr bwMode="auto">
              <a:xfrm>
                <a:off x="1207" y="983"/>
                <a:ext cx="400" cy="273"/>
              </a:xfrm>
              <a:custGeom>
                <a:avLst/>
                <a:gdLst>
                  <a:gd name="T0" fmla="*/ 11 w 418"/>
                  <a:gd name="T1" fmla="*/ 4 h 305"/>
                  <a:gd name="T2" fmla="*/ 11 w 418"/>
                  <a:gd name="T3" fmla="*/ 4 h 305"/>
                  <a:gd name="T4" fmla="*/ 11 w 418"/>
                  <a:gd name="T5" fmla="*/ 4 h 305"/>
                  <a:gd name="T6" fmla="*/ 9 w 418"/>
                  <a:gd name="T7" fmla="*/ 5 h 305"/>
                  <a:gd name="T8" fmla="*/ 0 w 418"/>
                  <a:gd name="T9" fmla="*/ 6 h 305"/>
                  <a:gd name="T10" fmla="*/ 13 w 418"/>
                  <a:gd name="T11" fmla="*/ 9 h 305"/>
                  <a:gd name="T12" fmla="*/ 32 w 418"/>
                  <a:gd name="T13" fmla="*/ 10 h 305"/>
                  <a:gd name="T14" fmla="*/ 45 w 418"/>
                  <a:gd name="T15" fmla="*/ 10 h 305"/>
                  <a:gd name="T16" fmla="*/ 98 w 418"/>
                  <a:gd name="T17" fmla="*/ 11 h 305"/>
                  <a:gd name="T18" fmla="*/ 112 w 418"/>
                  <a:gd name="T19" fmla="*/ 4 h 305"/>
                  <a:gd name="T20" fmla="*/ 33 w 418"/>
                  <a:gd name="T21" fmla="*/ 4 h 305"/>
                  <a:gd name="T22" fmla="*/ 34 w 418"/>
                  <a:gd name="T23" fmla="*/ 4 h 305"/>
                  <a:gd name="T24" fmla="*/ 32 w 418"/>
                  <a:gd name="T25" fmla="*/ 4 h 305"/>
                  <a:gd name="T26" fmla="*/ 32 w 418"/>
                  <a:gd name="T27" fmla="*/ 4 h 305"/>
                  <a:gd name="T28" fmla="*/ 31 w 418"/>
                  <a:gd name="T29" fmla="*/ 4 h 305"/>
                  <a:gd name="T30" fmla="*/ 29 w 418"/>
                  <a:gd name="T31" fmla="*/ 4 h 305"/>
                  <a:gd name="T32" fmla="*/ 28 w 418"/>
                  <a:gd name="T33" fmla="*/ 4 h 305"/>
                  <a:gd name="T34" fmla="*/ 24 w 418"/>
                  <a:gd name="T35" fmla="*/ 4 h 305"/>
                  <a:gd name="T36" fmla="*/ 23 w 418"/>
                  <a:gd name="T37" fmla="*/ 4 h 305"/>
                  <a:gd name="T38" fmla="*/ 22 w 418"/>
                  <a:gd name="T39" fmla="*/ 4 h 305"/>
                  <a:gd name="T40" fmla="*/ 22 w 418"/>
                  <a:gd name="T41" fmla="*/ 4 h 305"/>
                  <a:gd name="T42" fmla="*/ 22 w 418"/>
                  <a:gd name="T43" fmla="*/ 4 h 305"/>
                  <a:gd name="T44" fmla="*/ 22 w 418"/>
                  <a:gd name="T45" fmla="*/ 4 h 305"/>
                  <a:gd name="T46" fmla="*/ 21 w 418"/>
                  <a:gd name="T47" fmla="*/ 4 h 305"/>
                  <a:gd name="T48" fmla="*/ 23 w 418"/>
                  <a:gd name="T49" fmla="*/ 4 h 305"/>
                  <a:gd name="T50" fmla="*/ 24 w 418"/>
                  <a:gd name="T51" fmla="*/ 4 h 305"/>
                  <a:gd name="T52" fmla="*/ 26 w 418"/>
                  <a:gd name="T53" fmla="*/ 4 h 305"/>
                  <a:gd name="T54" fmla="*/ 27 w 418"/>
                  <a:gd name="T55" fmla="*/ 4 h 305"/>
                  <a:gd name="T56" fmla="*/ 27 w 418"/>
                  <a:gd name="T57" fmla="*/ 4 h 305"/>
                  <a:gd name="T58" fmla="*/ 29 w 418"/>
                  <a:gd name="T59" fmla="*/ 4 h 305"/>
                  <a:gd name="T60" fmla="*/ 27 w 418"/>
                  <a:gd name="T61" fmla="*/ 4 h 305"/>
                  <a:gd name="T62" fmla="*/ 29 w 418"/>
                  <a:gd name="T63" fmla="*/ 4 h 305"/>
                  <a:gd name="T64" fmla="*/ 31 w 418"/>
                  <a:gd name="T65" fmla="*/ 4 h 305"/>
                  <a:gd name="T66" fmla="*/ 30 w 418"/>
                  <a:gd name="T67" fmla="*/ 4 h 305"/>
                  <a:gd name="T68" fmla="*/ 30 w 418"/>
                  <a:gd name="T69" fmla="*/ 4 h 305"/>
                  <a:gd name="T70" fmla="*/ 27 w 418"/>
                  <a:gd name="T71" fmla="*/ 4 h 305"/>
                  <a:gd name="T72" fmla="*/ 23 w 418"/>
                  <a:gd name="T73" fmla="*/ 4 h 305"/>
                  <a:gd name="T74" fmla="*/ 25 w 418"/>
                  <a:gd name="T75" fmla="*/ 4 h 305"/>
                  <a:gd name="T76" fmla="*/ 20 w 418"/>
                  <a:gd name="T77" fmla="*/ 4 h 305"/>
                  <a:gd name="T78" fmla="*/ 26 w 418"/>
                  <a:gd name="T79" fmla="*/ 4 h 305"/>
                  <a:gd name="T80" fmla="*/ 28 w 418"/>
                  <a:gd name="T81" fmla="*/ 4 h 305"/>
                  <a:gd name="T82" fmla="*/ 30 w 418"/>
                  <a:gd name="T83" fmla="*/ 4 h 305"/>
                  <a:gd name="T84" fmla="*/ 30 w 418"/>
                  <a:gd name="T85" fmla="*/ 4 h 305"/>
                  <a:gd name="T86" fmla="*/ 29 w 418"/>
                  <a:gd name="T87" fmla="*/ 4 h 305"/>
                  <a:gd name="T88" fmla="*/ 29 w 418"/>
                  <a:gd name="T89" fmla="*/ 4 h 305"/>
                  <a:gd name="T90" fmla="*/ 28 w 418"/>
                  <a:gd name="T91" fmla="*/ 4 h 305"/>
                  <a:gd name="T92" fmla="*/ 26 w 418"/>
                  <a:gd name="T93" fmla="*/ 4 h 305"/>
                  <a:gd name="T94" fmla="*/ 23 w 418"/>
                  <a:gd name="T95" fmla="*/ 4 h 305"/>
                  <a:gd name="T96" fmla="*/ 11 w 418"/>
                  <a:gd name="T97" fmla="*/ 4 h 305"/>
                  <a:gd name="T98" fmla="*/ 9 w 418"/>
                  <a:gd name="T99" fmla="*/ 4 h 3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18"/>
                  <a:gd name="T151" fmla="*/ 0 h 305"/>
                  <a:gd name="T152" fmla="*/ 418 w 418"/>
                  <a:gd name="T153" fmla="*/ 305 h 30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18" h="305">
                    <a:moveTo>
                      <a:pt x="9" y="52"/>
                    </a:moveTo>
                    <a:lnTo>
                      <a:pt x="16" y="66"/>
                    </a:lnTo>
                    <a:lnTo>
                      <a:pt x="13" y="84"/>
                    </a:lnTo>
                    <a:lnTo>
                      <a:pt x="13" y="100"/>
                    </a:lnTo>
                    <a:lnTo>
                      <a:pt x="11" y="129"/>
                    </a:lnTo>
                    <a:lnTo>
                      <a:pt x="28" y="133"/>
                    </a:lnTo>
                    <a:lnTo>
                      <a:pt x="11" y="134"/>
                    </a:lnTo>
                    <a:lnTo>
                      <a:pt x="9" y="149"/>
                    </a:lnTo>
                    <a:lnTo>
                      <a:pt x="13" y="166"/>
                    </a:lnTo>
                    <a:lnTo>
                      <a:pt x="0" y="179"/>
                    </a:lnTo>
                    <a:lnTo>
                      <a:pt x="29" y="196"/>
                    </a:lnTo>
                    <a:lnTo>
                      <a:pt x="53" y="234"/>
                    </a:lnTo>
                    <a:lnTo>
                      <a:pt x="76" y="266"/>
                    </a:lnTo>
                    <a:lnTo>
                      <a:pt x="118" y="264"/>
                    </a:lnTo>
                    <a:lnTo>
                      <a:pt x="150" y="278"/>
                    </a:lnTo>
                    <a:lnTo>
                      <a:pt x="165" y="275"/>
                    </a:lnTo>
                    <a:lnTo>
                      <a:pt x="261" y="278"/>
                    </a:lnTo>
                    <a:lnTo>
                      <a:pt x="370" y="305"/>
                    </a:lnTo>
                    <a:lnTo>
                      <a:pt x="371" y="270"/>
                    </a:lnTo>
                    <a:lnTo>
                      <a:pt x="418" y="75"/>
                    </a:lnTo>
                    <a:lnTo>
                      <a:pt x="128" y="0"/>
                    </a:lnTo>
                    <a:lnTo>
                      <a:pt x="125" y="15"/>
                    </a:lnTo>
                    <a:lnTo>
                      <a:pt x="134" y="30"/>
                    </a:lnTo>
                    <a:lnTo>
                      <a:pt x="129" y="45"/>
                    </a:lnTo>
                    <a:lnTo>
                      <a:pt x="128" y="73"/>
                    </a:lnTo>
                    <a:lnTo>
                      <a:pt x="120" y="93"/>
                    </a:lnTo>
                    <a:lnTo>
                      <a:pt x="116" y="103"/>
                    </a:lnTo>
                    <a:lnTo>
                      <a:pt x="118" y="109"/>
                    </a:lnTo>
                    <a:lnTo>
                      <a:pt x="115" y="111"/>
                    </a:lnTo>
                    <a:lnTo>
                      <a:pt x="115" y="129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1" y="129"/>
                    </a:lnTo>
                    <a:lnTo>
                      <a:pt x="101" y="131"/>
                    </a:lnTo>
                    <a:lnTo>
                      <a:pt x="89" y="142"/>
                    </a:lnTo>
                    <a:lnTo>
                      <a:pt x="86" y="142"/>
                    </a:lnTo>
                    <a:lnTo>
                      <a:pt x="83" y="137"/>
                    </a:lnTo>
                    <a:lnTo>
                      <a:pt x="82" y="140"/>
                    </a:lnTo>
                    <a:lnTo>
                      <a:pt x="80" y="137"/>
                    </a:lnTo>
                    <a:lnTo>
                      <a:pt x="77" y="145"/>
                    </a:lnTo>
                    <a:lnTo>
                      <a:pt x="76" y="143"/>
                    </a:lnTo>
                    <a:lnTo>
                      <a:pt x="77" y="137"/>
                    </a:lnTo>
                    <a:lnTo>
                      <a:pt x="73" y="139"/>
                    </a:lnTo>
                    <a:lnTo>
                      <a:pt x="77" y="134"/>
                    </a:lnTo>
                    <a:lnTo>
                      <a:pt x="71" y="134"/>
                    </a:lnTo>
                    <a:lnTo>
                      <a:pt x="76" y="131"/>
                    </a:lnTo>
                    <a:lnTo>
                      <a:pt x="71" y="130"/>
                    </a:lnTo>
                    <a:lnTo>
                      <a:pt x="73" y="126"/>
                    </a:lnTo>
                    <a:lnTo>
                      <a:pt x="77" y="130"/>
                    </a:lnTo>
                    <a:lnTo>
                      <a:pt x="82" y="124"/>
                    </a:lnTo>
                    <a:lnTo>
                      <a:pt x="89" y="120"/>
                    </a:lnTo>
                    <a:lnTo>
                      <a:pt x="86" y="131"/>
                    </a:lnTo>
                    <a:lnTo>
                      <a:pt x="88" y="134"/>
                    </a:lnTo>
                    <a:lnTo>
                      <a:pt x="91" y="126"/>
                    </a:lnTo>
                    <a:lnTo>
                      <a:pt x="98" y="121"/>
                    </a:lnTo>
                    <a:lnTo>
                      <a:pt x="95" y="129"/>
                    </a:lnTo>
                    <a:lnTo>
                      <a:pt x="98" y="131"/>
                    </a:lnTo>
                    <a:lnTo>
                      <a:pt x="98" y="126"/>
                    </a:lnTo>
                    <a:lnTo>
                      <a:pt x="104" y="123"/>
                    </a:lnTo>
                    <a:lnTo>
                      <a:pt x="107" y="115"/>
                    </a:lnTo>
                    <a:lnTo>
                      <a:pt x="107" y="111"/>
                    </a:lnTo>
                    <a:lnTo>
                      <a:pt x="98" y="111"/>
                    </a:lnTo>
                    <a:lnTo>
                      <a:pt x="101" y="102"/>
                    </a:lnTo>
                    <a:lnTo>
                      <a:pt x="104" y="108"/>
                    </a:lnTo>
                    <a:lnTo>
                      <a:pt x="106" y="96"/>
                    </a:lnTo>
                    <a:lnTo>
                      <a:pt x="115" y="97"/>
                    </a:lnTo>
                    <a:lnTo>
                      <a:pt x="115" y="85"/>
                    </a:lnTo>
                    <a:lnTo>
                      <a:pt x="112" y="81"/>
                    </a:lnTo>
                    <a:lnTo>
                      <a:pt x="112" y="90"/>
                    </a:lnTo>
                    <a:lnTo>
                      <a:pt x="109" y="87"/>
                    </a:lnTo>
                    <a:lnTo>
                      <a:pt x="101" y="93"/>
                    </a:lnTo>
                    <a:lnTo>
                      <a:pt x="98" y="99"/>
                    </a:lnTo>
                    <a:lnTo>
                      <a:pt x="92" y="100"/>
                    </a:lnTo>
                    <a:lnTo>
                      <a:pt x="82" y="106"/>
                    </a:lnTo>
                    <a:lnTo>
                      <a:pt x="74" y="115"/>
                    </a:lnTo>
                    <a:lnTo>
                      <a:pt x="88" y="115"/>
                    </a:lnTo>
                    <a:lnTo>
                      <a:pt x="76" y="118"/>
                    </a:lnTo>
                    <a:lnTo>
                      <a:pt x="71" y="115"/>
                    </a:lnTo>
                    <a:lnTo>
                      <a:pt x="82" y="100"/>
                    </a:lnTo>
                    <a:lnTo>
                      <a:pt x="91" y="96"/>
                    </a:lnTo>
                    <a:lnTo>
                      <a:pt x="100" y="84"/>
                    </a:lnTo>
                    <a:lnTo>
                      <a:pt x="101" y="90"/>
                    </a:lnTo>
                    <a:lnTo>
                      <a:pt x="107" y="85"/>
                    </a:lnTo>
                    <a:lnTo>
                      <a:pt x="112" y="73"/>
                    </a:lnTo>
                    <a:lnTo>
                      <a:pt x="110" y="67"/>
                    </a:lnTo>
                    <a:lnTo>
                      <a:pt x="109" y="72"/>
                    </a:lnTo>
                    <a:lnTo>
                      <a:pt x="106" y="70"/>
                    </a:lnTo>
                    <a:lnTo>
                      <a:pt x="107" y="63"/>
                    </a:lnTo>
                    <a:lnTo>
                      <a:pt x="104" y="63"/>
                    </a:lnTo>
                    <a:lnTo>
                      <a:pt x="104" y="70"/>
                    </a:lnTo>
                    <a:lnTo>
                      <a:pt x="100" y="73"/>
                    </a:lnTo>
                    <a:lnTo>
                      <a:pt x="100" y="64"/>
                    </a:lnTo>
                    <a:lnTo>
                      <a:pt x="97" y="63"/>
                    </a:lnTo>
                    <a:lnTo>
                      <a:pt x="94" y="67"/>
                    </a:lnTo>
                    <a:lnTo>
                      <a:pt x="89" y="57"/>
                    </a:lnTo>
                    <a:lnTo>
                      <a:pt x="80" y="57"/>
                    </a:lnTo>
                    <a:lnTo>
                      <a:pt x="41" y="37"/>
                    </a:lnTo>
                    <a:lnTo>
                      <a:pt x="17" y="14"/>
                    </a:lnTo>
                    <a:lnTo>
                      <a:pt x="9" y="30"/>
                    </a:lnTo>
                    <a:lnTo>
                      <a:pt x="9" y="5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5" name="Freeform 105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0"/>
                  <a:gd name="T118" fmla="*/ 0 h 278"/>
                  <a:gd name="T119" fmla="*/ 280 w 280"/>
                  <a:gd name="T120" fmla="*/ 278 h 27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AFD5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6" name="Freeform 106"/>
              <p:cNvSpPr>
                <a:spLocks/>
              </p:cNvSpPr>
              <p:nvPr/>
            </p:nvSpPr>
            <p:spPr bwMode="auto">
              <a:xfrm>
                <a:off x="3432" y="1689"/>
                <a:ext cx="267" cy="250"/>
              </a:xfrm>
              <a:custGeom>
                <a:avLst/>
                <a:gdLst>
                  <a:gd name="T0" fmla="*/ 0 w 280"/>
                  <a:gd name="T1" fmla="*/ 8 h 278"/>
                  <a:gd name="T2" fmla="*/ 10 w 280"/>
                  <a:gd name="T3" fmla="*/ 10 h 278"/>
                  <a:gd name="T4" fmla="*/ 10 w 280"/>
                  <a:gd name="T5" fmla="*/ 10 h 278"/>
                  <a:gd name="T6" fmla="*/ 10 w 280"/>
                  <a:gd name="T7" fmla="*/ 11 h 278"/>
                  <a:gd name="T8" fmla="*/ 16 w 280"/>
                  <a:gd name="T9" fmla="*/ 11 h 278"/>
                  <a:gd name="T10" fmla="*/ 22 w 280"/>
                  <a:gd name="T11" fmla="*/ 11 h 278"/>
                  <a:gd name="T12" fmla="*/ 24 w 280"/>
                  <a:gd name="T13" fmla="*/ 11 h 278"/>
                  <a:gd name="T14" fmla="*/ 27 w 280"/>
                  <a:gd name="T15" fmla="*/ 11 h 278"/>
                  <a:gd name="T16" fmla="*/ 28 w 280"/>
                  <a:gd name="T17" fmla="*/ 11 h 278"/>
                  <a:gd name="T18" fmla="*/ 33 w 280"/>
                  <a:gd name="T19" fmla="*/ 11 h 278"/>
                  <a:gd name="T20" fmla="*/ 37 w 280"/>
                  <a:gd name="T21" fmla="*/ 10 h 278"/>
                  <a:gd name="T22" fmla="*/ 35 w 280"/>
                  <a:gd name="T23" fmla="*/ 10 h 278"/>
                  <a:gd name="T24" fmla="*/ 41 w 280"/>
                  <a:gd name="T25" fmla="*/ 7 h 278"/>
                  <a:gd name="T26" fmla="*/ 43 w 280"/>
                  <a:gd name="T27" fmla="*/ 6 h 278"/>
                  <a:gd name="T28" fmla="*/ 47 w 280"/>
                  <a:gd name="T29" fmla="*/ 6 h 278"/>
                  <a:gd name="T30" fmla="*/ 50 w 280"/>
                  <a:gd name="T31" fmla="*/ 5 h 278"/>
                  <a:gd name="T32" fmla="*/ 52 w 280"/>
                  <a:gd name="T33" fmla="*/ 4 h 278"/>
                  <a:gd name="T34" fmla="*/ 57 w 280"/>
                  <a:gd name="T35" fmla="*/ 4 h 278"/>
                  <a:gd name="T36" fmla="*/ 57 w 280"/>
                  <a:gd name="T37" fmla="*/ 4 h 278"/>
                  <a:gd name="T38" fmla="*/ 66 w 280"/>
                  <a:gd name="T39" fmla="*/ 4 h 278"/>
                  <a:gd name="T40" fmla="*/ 68 w 280"/>
                  <a:gd name="T41" fmla="*/ 4 h 278"/>
                  <a:gd name="T42" fmla="*/ 66 w 280"/>
                  <a:gd name="T43" fmla="*/ 4 h 278"/>
                  <a:gd name="T44" fmla="*/ 62 w 280"/>
                  <a:gd name="T45" fmla="*/ 4 h 278"/>
                  <a:gd name="T46" fmla="*/ 57 w 280"/>
                  <a:gd name="T47" fmla="*/ 4 h 278"/>
                  <a:gd name="T48" fmla="*/ 55 w 280"/>
                  <a:gd name="T49" fmla="*/ 4 h 278"/>
                  <a:gd name="T50" fmla="*/ 47 w 280"/>
                  <a:gd name="T51" fmla="*/ 4 h 278"/>
                  <a:gd name="T52" fmla="*/ 43 w 280"/>
                  <a:gd name="T53" fmla="*/ 4 h 278"/>
                  <a:gd name="T54" fmla="*/ 41 w 280"/>
                  <a:gd name="T55" fmla="*/ 4 h 278"/>
                  <a:gd name="T56" fmla="*/ 27 w 280"/>
                  <a:gd name="T57" fmla="*/ 4 h 278"/>
                  <a:gd name="T58" fmla="*/ 24 w 280"/>
                  <a:gd name="T59" fmla="*/ 0 h 278"/>
                  <a:gd name="T60" fmla="*/ 22 w 280"/>
                  <a:gd name="T61" fmla="*/ 4 h 278"/>
                  <a:gd name="T62" fmla="*/ 24 w 280"/>
                  <a:gd name="T63" fmla="*/ 4 h 278"/>
                  <a:gd name="T64" fmla="*/ 22 w 280"/>
                  <a:gd name="T65" fmla="*/ 4 h 278"/>
                  <a:gd name="T66" fmla="*/ 19 w 280"/>
                  <a:gd name="T67" fmla="*/ 4 h 278"/>
                  <a:gd name="T68" fmla="*/ 10 w 280"/>
                  <a:gd name="T69" fmla="*/ 4 h 278"/>
                  <a:gd name="T70" fmla="*/ 10 w 280"/>
                  <a:gd name="T71" fmla="*/ 6 h 278"/>
                  <a:gd name="T72" fmla="*/ 10 w 280"/>
                  <a:gd name="T73" fmla="*/ 5 h 278"/>
                  <a:gd name="T74" fmla="*/ 10 w 280"/>
                  <a:gd name="T75" fmla="*/ 7 h 278"/>
                  <a:gd name="T76" fmla="*/ 0 w 280"/>
                  <a:gd name="T77" fmla="*/ 8 h 278"/>
                  <a:gd name="T78" fmla="*/ 0 w 280"/>
                  <a:gd name="T79" fmla="*/ 8 h 27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80"/>
                  <a:gd name="T121" fmla="*/ 0 h 278"/>
                  <a:gd name="T122" fmla="*/ 280 w 280"/>
                  <a:gd name="T123" fmla="*/ 278 h 27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80" h="278">
                    <a:moveTo>
                      <a:pt x="0" y="191"/>
                    </a:moveTo>
                    <a:lnTo>
                      <a:pt x="12" y="230"/>
                    </a:lnTo>
                    <a:lnTo>
                      <a:pt x="24" y="245"/>
                    </a:lnTo>
                    <a:lnTo>
                      <a:pt x="46" y="258"/>
                    </a:lnTo>
                    <a:lnTo>
                      <a:pt x="64" y="278"/>
                    </a:lnTo>
                    <a:lnTo>
                      <a:pt x="86" y="269"/>
                    </a:lnTo>
                    <a:lnTo>
                      <a:pt x="95" y="276"/>
                    </a:lnTo>
                    <a:lnTo>
                      <a:pt x="109" y="269"/>
                    </a:lnTo>
                    <a:lnTo>
                      <a:pt x="116" y="257"/>
                    </a:lnTo>
                    <a:lnTo>
                      <a:pt x="142" y="252"/>
                    </a:lnTo>
                    <a:lnTo>
                      <a:pt x="155" y="236"/>
                    </a:lnTo>
                    <a:lnTo>
                      <a:pt x="147" y="230"/>
                    </a:lnTo>
                    <a:lnTo>
                      <a:pt x="170" y="179"/>
                    </a:lnTo>
                    <a:lnTo>
                      <a:pt x="176" y="152"/>
                    </a:lnTo>
                    <a:lnTo>
                      <a:pt x="197" y="163"/>
                    </a:lnTo>
                    <a:lnTo>
                      <a:pt x="209" y="133"/>
                    </a:lnTo>
                    <a:lnTo>
                      <a:pt x="219" y="131"/>
                    </a:lnTo>
                    <a:lnTo>
                      <a:pt x="236" y="103"/>
                    </a:lnTo>
                    <a:lnTo>
                      <a:pt x="240" y="72"/>
                    </a:lnTo>
                    <a:lnTo>
                      <a:pt x="274" y="91"/>
                    </a:lnTo>
                    <a:lnTo>
                      <a:pt x="280" y="75"/>
                    </a:lnTo>
                    <a:lnTo>
                      <a:pt x="271" y="63"/>
                    </a:lnTo>
                    <a:lnTo>
                      <a:pt x="256" y="55"/>
                    </a:lnTo>
                    <a:lnTo>
                      <a:pt x="239" y="57"/>
                    </a:lnTo>
                    <a:lnTo>
                      <a:pt x="231" y="67"/>
                    </a:lnTo>
                    <a:lnTo>
                      <a:pt x="198" y="78"/>
                    </a:lnTo>
                    <a:lnTo>
                      <a:pt x="176" y="103"/>
                    </a:lnTo>
                    <a:lnTo>
                      <a:pt x="168" y="63"/>
                    </a:lnTo>
                    <a:lnTo>
                      <a:pt x="109" y="73"/>
                    </a:lnTo>
                    <a:lnTo>
                      <a:pt x="97" y="0"/>
                    </a:lnTo>
                    <a:lnTo>
                      <a:pt x="88" y="6"/>
                    </a:lnTo>
                    <a:lnTo>
                      <a:pt x="94" y="20"/>
                    </a:lnTo>
                    <a:lnTo>
                      <a:pt x="86" y="85"/>
                    </a:lnTo>
                    <a:lnTo>
                      <a:pt x="74" y="99"/>
                    </a:lnTo>
                    <a:lnTo>
                      <a:pt x="41" y="122"/>
                    </a:lnTo>
                    <a:lnTo>
                      <a:pt x="36" y="149"/>
                    </a:lnTo>
                    <a:lnTo>
                      <a:pt x="24" y="143"/>
                    </a:lnTo>
                    <a:lnTo>
                      <a:pt x="19" y="175"/>
                    </a:lnTo>
                    <a:lnTo>
                      <a:pt x="0" y="191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7" name="Freeform 107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30"/>
                  <a:gd name="T151" fmla="*/ 0 h 349"/>
                  <a:gd name="T152" fmla="*/ 330 w 330"/>
                  <a:gd name="T153" fmla="*/ 349 h 34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8" name="Freeform 108"/>
              <p:cNvSpPr>
                <a:spLocks/>
              </p:cNvSpPr>
              <p:nvPr/>
            </p:nvSpPr>
            <p:spPr bwMode="auto">
              <a:xfrm>
                <a:off x="2814" y="1303"/>
                <a:ext cx="315" cy="311"/>
              </a:xfrm>
              <a:custGeom>
                <a:avLst/>
                <a:gdLst>
                  <a:gd name="T0" fmla="*/ 0 w 330"/>
                  <a:gd name="T1" fmla="*/ 4 h 349"/>
                  <a:gd name="T2" fmla="*/ 9 w 330"/>
                  <a:gd name="T3" fmla="*/ 4 h 349"/>
                  <a:gd name="T4" fmla="*/ 8 w 330"/>
                  <a:gd name="T5" fmla="*/ 5 h 349"/>
                  <a:gd name="T6" fmla="*/ 10 w 330"/>
                  <a:gd name="T7" fmla="*/ 6 h 349"/>
                  <a:gd name="T8" fmla="*/ 16 w 330"/>
                  <a:gd name="T9" fmla="*/ 7 h 349"/>
                  <a:gd name="T10" fmla="*/ 23 w 330"/>
                  <a:gd name="T11" fmla="*/ 7 h 349"/>
                  <a:gd name="T12" fmla="*/ 25 w 330"/>
                  <a:gd name="T13" fmla="*/ 8 h 349"/>
                  <a:gd name="T14" fmla="*/ 27 w 330"/>
                  <a:gd name="T15" fmla="*/ 9 h 349"/>
                  <a:gd name="T16" fmla="*/ 27 w 330"/>
                  <a:gd name="T17" fmla="*/ 10 h 349"/>
                  <a:gd name="T18" fmla="*/ 33 w 330"/>
                  <a:gd name="T19" fmla="*/ 11 h 349"/>
                  <a:gd name="T20" fmla="*/ 74 w 330"/>
                  <a:gd name="T21" fmla="*/ 11 h 349"/>
                  <a:gd name="T22" fmla="*/ 72 w 330"/>
                  <a:gd name="T23" fmla="*/ 9 h 349"/>
                  <a:gd name="T24" fmla="*/ 74 w 330"/>
                  <a:gd name="T25" fmla="*/ 7 h 349"/>
                  <a:gd name="T26" fmla="*/ 74 w 330"/>
                  <a:gd name="T27" fmla="*/ 6 h 349"/>
                  <a:gd name="T28" fmla="*/ 74 w 330"/>
                  <a:gd name="T29" fmla="*/ 5 h 349"/>
                  <a:gd name="T30" fmla="*/ 81 w 330"/>
                  <a:gd name="T31" fmla="*/ 4 h 349"/>
                  <a:gd name="T32" fmla="*/ 82 w 330"/>
                  <a:gd name="T33" fmla="*/ 4 h 349"/>
                  <a:gd name="T34" fmla="*/ 80 w 330"/>
                  <a:gd name="T35" fmla="*/ 4 h 349"/>
                  <a:gd name="T36" fmla="*/ 78 w 330"/>
                  <a:gd name="T37" fmla="*/ 4 h 349"/>
                  <a:gd name="T38" fmla="*/ 76 w 330"/>
                  <a:gd name="T39" fmla="*/ 4 h 349"/>
                  <a:gd name="T40" fmla="*/ 74 w 330"/>
                  <a:gd name="T41" fmla="*/ 4 h 349"/>
                  <a:gd name="T42" fmla="*/ 71 w 330"/>
                  <a:gd name="T43" fmla="*/ 4 h 349"/>
                  <a:gd name="T44" fmla="*/ 68 w 330"/>
                  <a:gd name="T45" fmla="*/ 5 h 349"/>
                  <a:gd name="T46" fmla="*/ 68 w 330"/>
                  <a:gd name="T47" fmla="*/ 4 h 349"/>
                  <a:gd name="T48" fmla="*/ 71 w 330"/>
                  <a:gd name="T49" fmla="*/ 4 h 349"/>
                  <a:gd name="T50" fmla="*/ 74 w 330"/>
                  <a:gd name="T51" fmla="*/ 4 h 349"/>
                  <a:gd name="T52" fmla="*/ 74 w 330"/>
                  <a:gd name="T53" fmla="*/ 4 h 349"/>
                  <a:gd name="T54" fmla="*/ 68 w 330"/>
                  <a:gd name="T55" fmla="*/ 4 h 349"/>
                  <a:gd name="T56" fmla="*/ 65 w 330"/>
                  <a:gd name="T57" fmla="*/ 4 h 349"/>
                  <a:gd name="T58" fmla="*/ 65 w 330"/>
                  <a:gd name="T59" fmla="*/ 4 h 349"/>
                  <a:gd name="T60" fmla="*/ 56 w 330"/>
                  <a:gd name="T61" fmla="*/ 4 h 349"/>
                  <a:gd name="T62" fmla="*/ 40 w 330"/>
                  <a:gd name="T63" fmla="*/ 4 h 349"/>
                  <a:gd name="T64" fmla="*/ 32 w 330"/>
                  <a:gd name="T65" fmla="*/ 4 h 349"/>
                  <a:gd name="T66" fmla="*/ 30 w 330"/>
                  <a:gd name="T67" fmla="*/ 4 h 349"/>
                  <a:gd name="T68" fmla="*/ 28 w 330"/>
                  <a:gd name="T69" fmla="*/ 4 h 349"/>
                  <a:gd name="T70" fmla="*/ 27 w 330"/>
                  <a:gd name="T71" fmla="*/ 4 h 349"/>
                  <a:gd name="T72" fmla="*/ 28 w 330"/>
                  <a:gd name="T73" fmla="*/ 4 h 349"/>
                  <a:gd name="T74" fmla="*/ 28 w 330"/>
                  <a:gd name="T75" fmla="*/ 4 h 349"/>
                  <a:gd name="T76" fmla="*/ 29 w 330"/>
                  <a:gd name="T77" fmla="*/ 4 h 349"/>
                  <a:gd name="T78" fmla="*/ 29 w 330"/>
                  <a:gd name="T79" fmla="*/ 3 h 349"/>
                  <a:gd name="T80" fmla="*/ 28 w 330"/>
                  <a:gd name="T81" fmla="*/ 0 h 349"/>
                  <a:gd name="T82" fmla="*/ 18 w 330"/>
                  <a:gd name="T83" fmla="*/ 4 h 349"/>
                  <a:gd name="T84" fmla="*/ 14 w 330"/>
                  <a:gd name="T85" fmla="*/ 4 h 349"/>
                  <a:gd name="T86" fmla="*/ 12 w 330"/>
                  <a:gd name="T87" fmla="*/ 4 h 349"/>
                  <a:gd name="T88" fmla="*/ 10 w 330"/>
                  <a:gd name="T89" fmla="*/ 4 h 349"/>
                  <a:gd name="T90" fmla="*/ 10 w 330"/>
                  <a:gd name="T91" fmla="*/ 4 h 349"/>
                  <a:gd name="T92" fmla="*/ 10 w 330"/>
                  <a:gd name="T93" fmla="*/ 4 h 349"/>
                  <a:gd name="T94" fmla="*/ 10 w 330"/>
                  <a:gd name="T95" fmla="*/ 4 h 349"/>
                  <a:gd name="T96" fmla="*/ 10 w 330"/>
                  <a:gd name="T97" fmla="*/ 4 h 349"/>
                  <a:gd name="T98" fmla="*/ 0 w 330"/>
                  <a:gd name="T99" fmla="*/ 4 h 349"/>
                  <a:gd name="T100" fmla="*/ 0 w 330"/>
                  <a:gd name="T101" fmla="*/ 4 h 34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30"/>
                  <a:gd name="T154" fmla="*/ 0 h 349"/>
                  <a:gd name="T155" fmla="*/ 330 w 330"/>
                  <a:gd name="T156" fmla="*/ 349 h 34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30" h="349">
                    <a:moveTo>
                      <a:pt x="0" y="106"/>
                    </a:moveTo>
                    <a:lnTo>
                      <a:pt x="9" y="134"/>
                    </a:lnTo>
                    <a:lnTo>
                      <a:pt x="8" y="176"/>
                    </a:lnTo>
                    <a:lnTo>
                      <a:pt x="48" y="201"/>
                    </a:lnTo>
                    <a:lnTo>
                      <a:pt x="63" y="219"/>
                    </a:lnTo>
                    <a:lnTo>
                      <a:pt x="87" y="234"/>
                    </a:lnTo>
                    <a:lnTo>
                      <a:pt x="94" y="245"/>
                    </a:lnTo>
                    <a:lnTo>
                      <a:pt x="102" y="273"/>
                    </a:lnTo>
                    <a:lnTo>
                      <a:pt x="106" y="312"/>
                    </a:lnTo>
                    <a:lnTo>
                      <a:pt x="136" y="349"/>
                    </a:lnTo>
                    <a:lnTo>
                      <a:pt x="302" y="339"/>
                    </a:lnTo>
                    <a:lnTo>
                      <a:pt x="293" y="285"/>
                    </a:lnTo>
                    <a:lnTo>
                      <a:pt x="299" y="228"/>
                    </a:lnTo>
                    <a:lnTo>
                      <a:pt x="306" y="203"/>
                    </a:lnTo>
                    <a:lnTo>
                      <a:pt x="306" y="180"/>
                    </a:lnTo>
                    <a:lnTo>
                      <a:pt x="327" y="130"/>
                    </a:lnTo>
                    <a:lnTo>
                      <a:pt x="330" y="118"/>
                    </a:lnTo>
                    <a:lnTo>
                      <a:pt x="324" y="115"/>
                    </a:lnTo>
                    <a:lnTo>
                      <a:pt x="317" y="125"/>
                    </a:lnTo>
                    <a:lnTo>
                      <a:pt x="309" y="152"/>
                    </a:lnTo>
                    <a:lnTo>
                      <a:pt x="296" y="154"/>
                    </a:lnTo>
                    <a:lnTo>
                      <a:pt x="290" y="168"/>
                    </a:lnTo>
                    <a:lnTo>
                      <a:pt x="276" y="180"/>
                    </a:lnTo>
                    <a:lnTo>
                      <a:pt x="278" y="164"/>
                    </a:lnTo>
                    <a:lnTo>
                      <a:pt x="285" y="146"/>
                    </a:lnTo>
                    <a:lnTo>
                      <a:pt x="296" y="139"/>
                    </a:lnTo>
                    <a:lnTo>
                      <a:pt x="297" y="134"/>
                    </a:lnTo>
                    <a:lnTo>
                      <a:pt x="278" y="85"/>
                    </a:lnTo>
                    <a:lnTo>
                      <a:pt x="266" y="80"/>
                    </a:lnTo>
                    <a:lnTo>
                      <a:pt x="261" y="70"/>
                    </a:lnTo>
                    <a:lnTo>
                      <a:pt x="230" y="66"/>
                    </a:lnTo>
                    <a:lnTo>
                      <a:pt x="161" y="48"/>
                    </a:lnTo>
                    <a:lnTo>
                      <a:pt x="133" y="30"/>
                    </a:lnTo>
                    <a:lnTo>
                      <a:pt x="118" y="21"/>
                    </a:lnTo>
                    <a:lnTo>
                      <a:pt x="109" y="30"/>
                    </a:lnTo>
                    <a:lnTo>
                      <a:pt x="105" y="27"/>
                    </a:lnTo>
                    <a:lnTo>
                      <a:pt x="109" y="21"/>
                    </a:lnTo>
                    <a:lnTo>
                      <a:pt x="111" y="12"/>
                    </a:lnTo>
                    <a:lnTo>
                      <a:pt x="114" y="10"/>
                    </a:lnTo>
                    <a:lnTo>
                      <a:pt x="114" y="3"/>
                    </a:lnTo>
                    <a:lnTo>
                      <a:pt x="109" y="0"/>
                    </a:lnTo>
                    <a:lnTo>
                      <a:pt x="70" y="18"/>
                    </a:lnTo>
                    <a:lnTo>
                      <a:pt x="57" y="22"/>
                    </a:lnTo>
                    <a:lnTo>
                      <a:pt x="51" y="24"/>
                    </a:lnTo>
                    <a:lnTo>
                      <a:pt x="42" y="19"/>
                    </a:lnTo>
                    <a:lnTo>
                      <a:pt x="39" y="22"/>
                    </a:lnTo>
                    <a:lnTo>
                      <a:pt x="39" y="19"/>
                    </a:lnTo>
                    <a:lnTo>
                      <a:pt x="30" y="27"/>
                    </a:lnTo>
                    <a:lnTo>
                      <a:pt x="33" y="66"/>
                    </a:lnTo>
                    <a:lnTo>
                      <a:pt x="0" y="106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9" name="Freeform 109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7"/>
                  <a:gd name="T43" fmla="*/ 0 h 359"/>
                  <a:gd name="T44" fmla="*/ 457 w 457"/>
                  <a:gd name="T45" fmla="*/ 359 h 3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solidFill>
                <a:srgbClr val="BD44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0" name="Freeform 110"/>
              <p:cNvSpPr>
                <a:spLocks/>
              </p:cNvSpPr>
              <p:nvPr/>
            </p:nvSpPr>
            <p:spPr bwMode="auto">
              <a:xfrm>
                <a:off x="1870" y="1678"/>
                <a:ext cx="436" cy="321"/>
              </a:xfrm>
              <a:custGeom>
                <a:avLst/>
                <a:gdLst>
                  <a:gd name="T0" fmla="*/ 107 w 457"/>
                  <a:gd name="T1" fmla="*/ 13 h 359"/>
                  <a:gd name="T2" fmla="*/ 83 w 457"/>
                  <a:gd name="T3" fmla="*/ 12 h 359"/>
                  <a:gd name="T4" fmla="*/ 66 w 457"/>
                  <a:gd name="T5" fmla="*/ 12 h 359"/>
                  <a:gd name="T6" fmla="*/ 55 w 457"/>
                  <a:gd name="T7" fmla="*/ 12 h 359"/>
                  <a:gd name="T8" fmla="*/ 44 w 457"/>
                  <a:gd name="T9" fmla="*/ 12 h 359"/>
                  <a:gd name="T10" fmla="*/ 40 w 457"/>
                  <a:gd name="T11" fmla="*/ 12 h 359"/>
                  <a:gd name="T12" fmla="*/ 25 w 457"/>
                  <a:gd name="T13" fmla="*/ 12 h 359"/>
                  <a:gd name="T14" fmla="*/ 20 w 457"/>
                  <a:gd name="T15" fmla="*/ 12 h 359"/>
                  <a:gd name="T16" fmla="*/ 13 w 457"/>
                  <a:gd name="T17" fmla="*/ 11 h 359"/>
                  <a:gd name="T18" fmla="*/ 10 w 457"/>
                  <a:gd name="T19" fmla="*/ 11 h 359"/>
                  <a:gd name="T20" fmla="*/ 0 w 457"/>
                  <a:gd name="T21" fmla="*/ 11 h 359"/>
                  <a:gd name="T22" fmla="*/ 10 w 457"/>
                  <a:gd name="T23" fmla="*/ 0 h 359"/>
                  <a:gd name="T24" fmla="*/ 112 w 457"/>
                  <a:gd name="T25" fmla="*/ 4 h 359"/>
                  <a:gd name="T26" fmla="*/ 107 w 457"/>
                  <a:gd name="T27" fmla="*/ 13 h 359"/>
                  <a:gd name="T28" fmla="*/ 107 w 457"/>
                  <a:gd name="T29" fmla="*/ 13 h 3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7"/>
                  <a:gd name="T46" fmla="*/ 0 h 359"/>
                  <a:gd name="T47" fmla="*/ 457 w 457"/>
                  <a:gd name="T48" fmla="*/ 359 h 35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7" h="359">
                    <a:moveTo>
                      <a:pt x="434" y="359"/>
                    </a:moveTo>
                    <a:lnTo>
                      <a:pt x="340" y="353"/>
                    </a:lnTo>
                    <a:lnTo>
                      <a:pt x="269" y="344"/>
                    </a:lnTo>
                    <a:lnTo>
                      <a:pt x="225" y="340"/>
                    </a:lnTo>
                    <a:lnTo>
                      <a:pt x="177" y="337"/>
                    </a:lnTo>
                    <a:lnTo>
                      <a:pt x="160" y="334"/>
                    </a:lnTo>
                    <a:lnTo>
                      <a:pt x="95" y="324"/>
                    </a:lnTo>
                    <a:lnTo>
                      <a:pt x="76" y="322"/>
                    </a:lnTo>
                    <a:lnTo>
                      <a:pt x="55" y="319"/>
                    </a:lnTo>
                    <a:lnTo>
                      <a:pt x="34" y="315"/>
                    </a:lnTo>
                    <a:lnTo>
                      <a:pt x="0" y="313"/>
                    </a:lnTo>
                    <a:lnTo>
                      <a:pt x="46" y="0"/>
                    </a:lnTo>
                    <a:lnTo>
                      <a:pt x="457" y="43"/>
                    </a:lnTo>
                    <a:lnTo>
                      <a:pt x="434" y="35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1" name="Freeform 111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95"/>
                  <a:gd name="T160" fmla="*/ 0 h 851"/>
                  <a:gd name="T161" fmla="*/ 495 w 495"/>
                  <a:gd name="T162" fmla="*/ 851 h 85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2" name="Freeform 112"/>
              <p:cNvSpPr>
                <a:spLocks/>
              </p:cNvSpPr>
              <p:nvPr/>
            </p:nvSpPr>
            <p:spPr bwMode="auto">
              <a:xfrm>
                <a:off x="1058" y="1432"/>
                <a:ext cx="472" cy="761"/>
              </a:xfrm>
              <a:custGeom>
                <a:avLst/>
                <a:gdLst>
                  <a:gd name="T0" fmla="*/ 10 w 495"/>
                  <a:gd name="T1" fmla="*/ 5 h 851"/>
                  <a:gd name="T2" fmla="*/ 10 w 495"/>
                  <a:gd name="T3" fmla="*/ 6 h 851"/>
                  <a:gd name="T4" fmla="*/ 3 w 495"/>
                  <a:gd name="T5" fmla="*/ 9 h 851"/>
                  <a:gd name="T6" fmla="*/ 10 w 495"/>
                  <a:gd name="T7" fmla="*/ 10 h 851"/>
                  <a:gd name="T8" fmla="*/ 11 w 495"/>
                  <a:gd name="T9" fmla="*/ 12 h 851"/>
                  <a:gd name="T10" fmla="*/ 13 w 495"/>
                  <a:gd name="T11" fmla="*/ 12 h 851"/>
                  <a:gd name="T12" fmla="*/ 13 w 495"/>
                  <a:gd name="T13" fmla="*/ 12 h 851"/>
                  <a:gd name="T14" fmla="*/ 16 w 495"/>
                  <a:gd name="T15" fmla="*/ 12 h 851"/>
                  <a:gd name="T16" fmla="*/ 18 w 495"/>
                  <a:gd name="T17" fmla="*/ 12 h 851"/>
                  <a:gd name="T18" fmla="*/ 14 w 495"/>
                  <a:gd name="T19" fmla="*/ 12 h 851"/>
                  <a:gd name="T20" fmla="*/ 16 w 495"/>
                  <a:gd name="T21" fmla="*/ 12 h 851"/>
                  <a:gd name="T22" fmla="*/ 19 w 495"/>
                  <a:gd name="T23" fmla="*/ 13 h 851"/>
                  <a:gd name="T24" fmla="*/ 17 w 495"/>
                  <a:gd name="T25" fmla="*/ 13 h 851"/>
                  <a:gd name="T26" fmla="*/ 12 w 495"/>
                  <a:gd name="T27" fmla="*/ 13 h 851"/>
                  <a:gd name="T28" fmla="*/ 13 w 495"/>
                  <a:gd name="T29" fmla="*/ 12 h 851"/>
                  <a:gd name="T30" fmla="*/ 11 w 495"/>
                  <a:gd name="T31" fmla="*/ 12 h 851"/>
                  <a:gd name="T32" fmla="*/ 10 w 495"/>
                  <a:gd name="T33" fmla="*/ 13 h 851"/>
                  <a:gd name="T34" fmla="*/ 10 w 495"/>
                  <a:gd name="T35" fmla="*/ 14 h 851"/>
                  <a:gd name="T36" fmla="*/ 12 w 495"/>
                  <a:gd name="T37" fmla="*/ 15 h 851"/>
                  <a:gd name="T38" fmla="*/ 18 w 495"/>
                  <a:gd name="T39" fmla="*/ 15 h 851"/>
                  <a:gd name="T40" fmla="*/ 16 w 495"/>
                  <a:gd name="T41" fmla="*/ 16 h 851"/>
                  <a:gd name="T42" fmla="*/ 13 w 495"/>
                  <a:gd name="T43" fmla="*/ 16 h 851"/>
                  <a:gd name="T44" fmla="*/ 12 w 495"/>
                  <a:gd name="T45" fmla="*/ 17 h 851"/>
                  <a:gd name="T46" fmla="*/ 20 w 495"/>
                  <a:gd name="T47" fmla="*/ 19 h 851"/>
                  <a:gd name="T48" fmla="*/ 24 w 495"/>
                  <a:gd name="T49" fmla="*/ 19 h 851"/>
                  <a:gd name="T50" fmla="*/ 24 w 495"/>
                  <a:gd name="T51" fmla="*/ 20 h 851"/>
                  <a:gd name="T52" fmla="*/ 26 w 495"/>
                  <a:gd name="T53" fmla="*/ 21 h 851"/>
                  <a:gd name="T54" fmla="*/ 25 w 495"/>
                  <a:gd name="T55" fmla="*/ 21 h 851"/>
                  <a:gd name="T56" fmla="*/ 24 w 495"/>
                  <a:gd name="T57" fmla="*/ 22 h 851"/>
                  <a:gd name="T58" fmla="*/ 26 w 495"/>
                  <a:gd name="T59" fmla="*/ 22 h 851"/>
                  <a:gd name="T60" fmla="*/ 39 w 495"/>
                  <a:gd name="T61" fmla="*/ 24 h 851"/>
                  <a:gd name="T62" fmla="*/ 45 w 495"/>
                  <a:gd name="T63" fmla="*/ 24 h 851"/>
                  <a:gd name="T64" fmla="*/ 51 w 495"/>
                  <a:gd name="T65" fmla="*/ 25 h 851"/>
                  <a:gd name="T66" fmla="*/ 51 w 495"/>
                  <a:gd name="T67" fmla="*/ 26 h 851"/>
                  <a:gd name="T68" fmla="*/ 57 w 495"/>
                  <a:gd name="T69" fmla="*/ 26 h 851"/>
                  <a:gd name="T70" fmla="*/ 63 w 495"/>
                  <a:gd name="T71" fmla="*/ 27 h 851"/>
                  <a:gd name="T72" fmla="*/ 66 w 495"/>
                  <a:gd name="T73" fmla="*/ 28 h 851"/>
                  <a:gd name="T74" fmla="*/ 66 w 495"/>
                  <a:gd name="T75" fmla="*/ 30 h 851"/>
                  <a:gd name="T76" fmla="*/ 109 w 495"/>
                  <a:gd name="T77" fmla="*/ 30 h 851"/>
                  <a:gd name="T78" fmla="*/ 105 w 495"/>
                  <a:gd name="T79" fmla="*/ 30 h 851"/>
                  <a:gd name="T80" fmla="*/ 108 w 495"/>
                  <a:gd name="T81" fmla="*/ 28 h 851"/>
                  <a:gd name="T82" fmla="*/ 115 w 495"/>
                  <a:gd name="T83" fmla="*/ 27 h 851"/>
                  <a:gd name="T84" fmla="*/ 119 w 495"/>
                  <a:gd name="T85" fmla="*/ 27 h 851"/>
                  <a:gd name="T86" fmla="*/ 115 w 495"/>
                  <a:gd name="T87" fmla="*/ 26 h 851"/>
                  <a:gd name="T88" fmla="*/ 115 w 495"/>
                  <a:gd name="T89" fmla="*/ 24 h 851"/>
                  <a:gd name="T90" fmla="*/ 57 w 495"/>
                  <a:gd name="T91" fmla="*/ 12 h 851"/>
                  <a:gd name="T92" fmla="*/ 53 w 495"/>
                  <a:gd name="T93" fmla="*/ 11 h 851"/>
                  <a:gd name="T94" fmla="*/ 69 w 495"/>
                  <a:gd name="T95" fmla="*/ 4 h 851"/>
                  <a:gd name="T96" fmla="*/ 10 w 495"/>
                  <a:gd name="T97" fmla="*/ 0 h 851"/>
                  <a:gd name="T98" fmla="*/ 10 w 495"/>
                  <a:gd name="T99" fmla="*/ 4 h 851"/>
                  <a:gd name="T100" fmla="*/ 10 w 495"/>
                  <a:gd name="T101" fmla="*/ 4 h 851"/>
                  <a:gd name="T102" fmla="*/ 0 w 495"/>
                  <a:gd name="T103" fmla="*/ 4 h 851"/>
                  <a:gd name="T104" fmla="*/ 10 w 495"/>
                  <a:gd name="T105" fmla="*/ 5 h 851"/>
                  <a:gd name="T106" fmla="*/ 10 w 495"/>
                  <a:gd name="T107" fmla="*/ 5 h 85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95"/>
                  <a:gd name="T163" fmla="*/ 0 h 851"/>
                  <a:gd name="T164" fmla="*/ 495 w 495"/>
                  <a:gd name="T165" fmla="*/ 851 h 85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95" h="851">
                    <a:moveTo>
                      <a:pt x="10" y="154"/>
                    </a:moveTo>
                    <a:lnTo>
                      <a:pt x="18" y="173"/>
                    </a:lnTo>
                    <a:lnTo>
                      <a:pt x="3" y="239"/>
                    </a:lnTo>
                    <a:lnTo>
                      <a:pt x="12" y="260"/>
                    </a:lnTo>
                    <a:lnTo>
                      <a:pt x="51" y="346"/>
                    </a:lnTo>
                    <a:lnTo>
                      <a:pt x="55" y="343"/>
                    </a:lnTo>
                    <a:lnTo>
                      <a:pt x="57" y="325"/>
                    </a:lnTo>
                    <a:lnTo>
                      <a:pt x="64" y="322"/>
                    </a:lnTo>
                    <a:lnTo>
                      <a:pt x="70" y="327"/>
                    </a:lnTo>
                    <a:lnTo>
                      <a:pt x="58" y="339"/>
                    </a:lnTo>
                    <a:lnTo>
                      <a:pt x="64" y="345"/>
                    </a:lnTo>
                    <a:lnTo>
                      <a:pt x="74" y="384"/>
                    </a:lnTo>
                    <a:lnTo>
                      <a:pt x="67" y="381"/>
                    </a:lnTo>
                    <a:lnTo>
                      <a:pt x="54" y="366"/>
                    </a:lnTo>
                    <a:lnTo>
                      <a:pt x="57" y="351"/>
                    </a:lnTo>
                    <a:lnTo>
                      <a:pt x="51" y="352"/>
                    </a:lnTo>
                    <a:lnTo>
                      <a:pt x="43" y="367"/>
                    </a:lnTo>
                    <a:lnTo>
                      <a:pt x="45" y="403"/>
                    </a:lnTo>
                    <a:lnTo>
                      <a:pt x="54" y="418"/>
                    </a:lnTo>
                    <a:lnTo>
                      <a:pt x="71" y="431"/>
                    </a:lnTo>
                    <a:lnTo>
                      <a:pt x="65" y="448"/>
                    </a:lnTo>
                    <a:lnTo>
                      <a:pt x="55" y="451"/>
                    </a:lnTo>
                    <a:lnTo>
                      <a:pt x="54" y="473"/>
                    </a:lnTo>
                    <a:lnTo>
                      <a:pt x="77" y="524"/>
                    </a:lnTo>
                    <a:lnTo>
                      <a:pt x="95" y="555"/>
                    </a:lnTo>
                    <a:lnTo>
                      <a:pt x="94" y="575"/>
                    </a:lnTo>
                    <a:lnTo>
                      <a:pt x="106" y="587"/>
                    </a:lnTo>
                    <a:lnTo>
                      <a:pt x="101" y="599"/>
                    </a:lnTo>
                    <a:lnTo>
                      <a:pt x="94" y="628"/>
                    </a:lnTo>
                    <a:lnTo>
                      <a:pt x="103" y="639"/>
                    </a:lnTo>
                    <a:lnTo>
                      <a:pt x="163" y="660"/>
                    </a:lnTo>
                    <a:lnTo>
                      <a:pt x="186" y="693"/>
                    </a:lnTo>
                    <a:lnTo>
                      <a:pt x="216" y="704"/>
                    </a:lnTo>
                    <a:lnTo>
                      <a:pt x="216" y="725"/>
                    </a:lnTo>
                    <a:lnTo>
                      <a:pt x="234" y="730"/>
                    </a:lnTo>
                    <a:lnTo>
                      <a:pt x="261" y="764"/>
                    </a:lnTo>
                    <a:lnTo>
                      <a:pt x="275" y="794"/>
                    </a:lnTo>
                    <a:lnTo>
                      <a:pt x="276" y="840"/>
                    </a:lnTo>
                    <a:lnTo>
                      <a:pt x="452" y="851"/>
                    </a:lnTo>
                    <a:lnTo>
                      <a:pt x="440" y="833"/>
                    </a:lnTo>
                    <a:lnTo>
                      <a:pt x="448" y="804"/>
                    </a:lnTo>
                    <a:lnTo>
                      <a:pt x="475" y="760"/>
                    </a:lnTo>
                    <a:lnTo>
                      <a:pt x="495" y="745"/>
                    </a:lnTo>
                    <a:lnTo>
                      <a:pt x="484" y="728"/>
                    </a:lnTo>
                    <a:lnTo>
                      <a:pt x="476" y="684"/>
                    </a:lnTo>
                    <a:lnTo>
                      <a:pt x="240" y="328"/>
                    </a:lnTo>
                    <a:lnTo>
                      <a:pt x="222" y="293"/>
                    </a:lnTo>
                    <a:lnTo>
                      <a:pt x="282" y="67"/>
                    </a:lnTo>
                    <a:lnTo>
                      <a:pt x="46" y="0"/>
                    </a:lnTo>
                    <a:lnTo>
                      <a:pt x="40" y="14"/>
                    </a:lnTo>
                    <a:lnTo>
                      <a:pt x="43" y="43"/>
                    </a:lnTo>
                    <a:lnTo>
                      <a:pt x="0" y="114"/>
                    </a:lnTo>
                    <a:lnTo>
                      <a:pt x="10" y="15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" name="Freeform 113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7"/>
                  <a:gd name="T55" fmla="*/ 0 h 495"/>
                  <a:gd name="T56" fmla="*/ 427 w 427"/>
                  <a:gd name="T57" fmla="*/ 495 h 49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4" name="Freeform 114"/>
              <p:cNvSpPr>
                <a:spLocks/>
              </p:cNvSpPr>
              <p:nvPr/>
            </p:nvSpPr>
            <p:spPr bwMode="auto">
              <a:xfrm>
                <a:off x="1462" y="1911"/>
                <a:ext cx="408" cy="443"/>
              </a:xfrm>
              <a:custGeom>
                <a:avLst/>
                <a:gdLst>
                  <a:gd name="T0" fmla="*/ 0 w 427"/>
                  <a:gd name="T1" fmla="*/ 12 h 495"/>
                  <a:gd name="T2" fmla="*/ 11 w 427"/>
                  <a:gd name="T3" fmla="*/ 11 h 495"/>
                  <a:gd name="T4" fmla="*/ 11 w 427"/>
                  <a:gd name="T5" fmla="*/ 11 h 495"/>
                  <a:gd name="T6" fmla="*/ 11 w 427"/>
                  <a:gd name="T7" fmla="*/ 10 h 495"/>
                  <a:gd name="T8" fmla="*/ 12 w 427"/>
                  <a:gd name="T9" fmla="*/ 8 h 495"/>
                  <a:gd name="T10" fmla="*/ 19 w 427"/>
                  <a:gd name="T11" fmla="*/ 8 h 495"/>
                  <a:gd name="T12" fmla="*/ 15 w 427"/>
                  <a:gd name="T13" fmla="*/ 7 h 495"/>
                  <a:gd name="T14" fmla="*/ 12 w 427"/>
                  <a:gd name="T15" fmla="*/ 5 h 495"/>
                  <a:gd name="T16" fmla="*/ 16 w 427"/>
                  <a:gd name="T17" fmla="*/ 4 h 495"/>
                  <a:gd name="T18" fmla="*/ 20 w 427"/>
                  <a:gd name="T19" fmla="*/ 4 h 495"/>
                  <a:gd name="T20" fmla="*/ 26 w 427"/>
                  <a:gd name="T21" fmla="*/ 4 h 495"/>
                  <a:gd name="T22" fmla="*/ 30 w 427"/>
                  <a:gd name="T23" fmla="*/ 0 h 495"/>
                  <a:gd name="T24" fmla="*/ 108 w 427"/>
                  <a:gd name="T25" fmla="*/ 4 h 495"/>
                  <a:gd name="T26" fmla="*/ 93 w 427"/>
                  <a:gd name="T27" fmla="*/ 17 h 495"/>
                  <a:gd name="T28" fmla="*/ 69 w 427"/>
                  <a:gd name="T29" fmla="*/ 17 h 495"/>
                  <a:gd name="T30" fmla="*/ 54 w 427"/>
                  <a:gd name="T31" fmla="*/ 17 h 495"/>
                  <a:gd name="T32" fmla="*/ 24 w 427"/>
                  <a:gd name="T33" fmla="*/ 13 h 495"/>
                  <a:gd name="T34" fmla="*/ 0 w 427"/>
                  <a:gd name="T35" fmla="*/ 12 h 495"/>
                  <a:gd name="T36" fmla="*/ 0 w 427"/>
                  <a:gd name="T37" fmla="*/ 12 h 49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7"/>
                  <a:gd name="T58" fmla="*/ 0 h 495"/>
                  <a:gd name="T59" fmla="*/ 427 w 427"/>
                  <a:gd name="T60" fmla="*/ 495 h 49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7" h="495">
                    <a:moveTo>
                      <a:pt x="0" y="339"/>
                    </a:moveTo>
                    <a:lnTo>
                      <a:pt x="28" y="315"/>
                    </a:lnTo>
                    <a:lnTo>
                      <a:pt x="16" y="297"/>
                    </a:lnTo>
                    <a:lnTo>
                      <a:pt x="24" y="268"/>
                    </a:lnTo>
                    <a:lnTo>
                      <a:pt x="51" y="224"/>
                    </a:lnTo>
                    <a:lnTo>
                      <a:pt x="71" y="209"/>
                    </a:lnTo>
                    <a:lnTo>
                      <a:pt x="60" y="192"/>
                    </a:lnTo>
                    <a:lnTo>
                      <a:pt x="52" y="148"/>
                    </a:lnTo>
                    <a:lnTo>
                      <a:pt x="61" y="64"/>
                    </a:lnTo>
                    <a:lnTo>
                      <a:pt x="74" y="60"/>
                    </a:lnTo>
                    <a:lnTo>
                      <a:pt x="98" y="73"/>
                    </a:lnTo>
                    <a:lnTo>
                      <a:pt x="119" y="0"/>
                    </a:lnTo>
                    <a:lnTo>
                      <a:pt x="427" y="52"/>
                    </a:lnTo>
                    <a:lnTo>
                      <a:pt x="363" y="495"/>
                    </a:lnTo>
                    <a:lnTo>
                      <a:pt x="267" y="482"/>
                    </a:lnTo>
                    <a:lnTo>
                      <a:pt x="209" y="465"/>
                    </a:lnTo>
                    <a:lnTo>
                      <a:pt x="88" y="394"/>
                    </a:lnTo>
                    <a:lnTo>
                      <a:pt x="0" y="339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5" name="Freeform 115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7"/>
                  <a:gd name="T28" fmla="*/ 0 h 361"/>
                  <a:gd name="T29" fmla="*/ 457 w 457"/>
                  <a:gd name="T30" fmla="*/ 361 h 3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6" name="Freeform 116"/>
              <p:cNvSpPr>
                <a:spLocks/>
              </p:cNvSpPr>
              <p:nvPr/>
            </p:nvSpPr>
            <p:spPr bwMode="auto">
              <a:xfrm>
                <a:off x="1870" y="1676"/>
                <a:ext cx="436" cy="323"/>
              </a:xfrm>
              <a:custGeom>
                <a:avLst/>
                <a:gdLst>
                  <a:gd name="T0" fmla="*/ 0 w 457"/>
                  <a:gd name="T1" fmla="*/ 11 h 361"/>
                  <a:gd name="T2" fmla="*/ 10 w 457"/>
                  <a:gd name="T3" fmla="*/ 0 h 361"/>
                  <a:gd name="T4" fmla="*/ 82 w 457"/>
                  <a:gd name="T5" fmla="*/ 4 h 361"/>
                  <a:gd name="T6" fmla="*/ 112 w 457"/>
                  <a:gd name="T7" fmla="*/ 4 h 361"/>
                  <a:gd name="T8" fmla="*/ 110 w 457"/>
                  <a:gd name="T9" fmla="*/ 4 h 361"/>
                  <a:gd name="T10" fmla="*/ 107 w 457"/>
                  <a:gd name="T11" fmla="*/ 13 h 361"/>
                  <a:gd name="T12" fmla="*/ 93 w 457"/>
                  <a:gd name="T13" fmla="*/ 13 h 361"/>
                  <a:gd name="T14" fmla="*/ 46 w 457"/>
                  <a:gd name="T15" fmla="*/ 12 h 361"/>
                  <a:gd name="T16" fmla="*/ 0 w 457"/>
                  <a:gd name="T17" fmla="*/ 11 h 361"/>
                  <a:gd name="T18" fmla="*/ 0 w 457"/>
                  <a:gd name="T19" fmla="*/ 11 h 36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7"/>
                  <a:gd name="T31" fmla="*/ 0 h 361"/>
                  <a:gd name="T32" fmla="*/ 457 w 457"/>
                  <a:gd name="T33" fmla="*/ 361 h 36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7" h="361">
                    <a:moveTo>
                      <a:pt x="0" y="315"/>
                    </a:moveTo>
                    <a:lnTo>
                      <a:pt x="46" y="0"/>
                    </a:lnTo>
                    <a:lnTo>
                      <a:pt x="339" y="35"/>
                    </a:lnTo>
                    <a:lnTo>
                      <a:pt x="457" y="43"/>
                    </a:lnTo>
                    <a:lnTo>
                      <a:pt x="452" y="123"/>
                    </a:lnTo>
                    <a:lnTo>
                      <a:pt x="434" y="361"/>
                    </a:lnTo>
                    <a:lnTo>
                      <a:pt x="376" y="357"/>
                    </a:lnTo>
                    <a:lnTo>
                      <a:pt x="189" y="340"/>
                    </a:lnTo>
                    <a:lnTo>
                      <a:pt x="0" y="31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7" name="Freeform 117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51"/>
                  <a:gd name="T139" fmla="*/ 0 h 310"/>
                  <a:gd name="T140" fmla="*/ 351 w 351"/>
                  <a:gd name="T141" fmla="*/ 310 h 31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8" name="Freeform 118"/>
              <p:cNvSpPr>
                <a:spLocks/>
              </p:cNvSpPr>
              <p:nvPr/>
            </p:nvSpPr>
            <p:spPr bwMode="auto">
              <a:xfrm>
                <a:off x="2767" y="2291"/>
                <a:ext cx="336" cy="276"/>
              </a:xfrm>
              <a:custGeom>
                <a:avLst/>
                <a:gdLst>
                  <a:gd name="T0" fmla="*/ 4 w 351"/>
                  <a:gd name="T1" fmla="*/ 4 h 310"/>
                  <a:gd name="T2" fmla="*/ 11 w 351"/>
                  <a:gd name="T3" fmla="*/ 4 h 310"/>
                  <a:gd name="T4" fmla="*/ 11 w 351"/>
                  <a:gd name="T5" fmla="*/ 5 h 310"/>
                  <a:gd name="T6" fmla="*/ 11 w 351"/>
                  <a:gd name="T7" fmla="*/ 6 h 310"/>
                  <a:gd name="T8" fmla="*/ 11 w 351"/>
                  <a:gd name="T9" fmla="*/ 7 h 310"/>
                  <a:gd name="T10" fmla="*/ 11 w 351"/>
                  <a:gd name="T11" fmla="*/ 8 h 310"/>
                  <a:gd name="T12" fmla="*/ 19 w 351"/>
                  <a:gd name="T13" fmla="*/ 8 h 310"/>
                  <a:gd name="T14" fmla="*/ 38 w 351"/>
                  <a:gd name="T15" fmla="*/ 8 h 310"/>
                  <a:gd name="T16" fmla="*/ 40 w 351"/>
                  <a:gd name="T17" fmla="*/ 8 h 310"/>
                  <a:gd name="T18" fmla="*/ 48 w 351"/>
                  <a:gd name="T19" fmla="*/ 9 h 310"/>
                  <a:gd name="T20" fmla="*/ 53 w 351"/>
                  <a:gd name="T21" fmla="*/ 9 h 310"/>
                  <a:gd name="T22" fmla="*/ 56 w 351"/>
                  <a:gd name="T23" fmla="*/ 9 h 310"/>
                  <a:gd name="T24" fmla="*/ 62 w 351"/>
                  <a:gd name="T25" fmla="*/ 9 h 310"/>
                  <a:gd name="T26" fmla="*/ 67 w 351"/>
                  <a:gd name="T27" fmla="*/ 9 h 310"/>
                  <a:gd name="T28" fmla="*/ 69 w 351"/>
                  <a:gd name="T29" fmla="*/ 9 h 310"/>
                  <a:gd name="T30" fmla="*/ 73 w 351"/>
                  <a:gd name="T31" fmla="*/ 9 h 310"/>
                  <a:gd name="T32" fmla="*/ 76 w 351"/>
                  <a:gd name="T33" fmla="*/ 9 h 310"/>
                  <a:gd name="T34" fmla="*/ 76 w 351"/>
                  <a:gd name="T35" fmla="*/ 9 h 310"/>
                  <a:gd name="T36" fmla="*/ 79 w 351"/>
                  <a:gd name="T37" fmla="*/ 9 h 310"/>
                  <a:gd name="T38" fmla="*/ 83 w 351"/>
                  <a:gd name="T39" fmla="*/ 9 h 310"/>
                  <a:gd name="T40" fmla="*/ 87 w 351"/>
                  <a:gd name="T41" fmla="*/ 9 h 310"/>
                  <a:gd name="T42" fmla="*/ 89 w 351"/>
                  <a:gd name="T43" fmla="*/ 9 h 310"/>
                  <a:gd name="T44" fmla="*/ 91 w 351"/>
                  <a:gd name="T45" fmla="*/ 9 h 310"/>
                  <a:gd name="T46" fmla="*/ 93 w 351"/>
                  <a:gd name="T47" fmla="*/ 9 h 310"/>
                  <a:gd name="T48" fmla="*/ 95 w 351"/>
                  <a:gd name="T49" fmla="*/ 9 h 310"/>
                  <a:gd name="T50" fmla="*/ 91 w 351"/>
                  <a:gd name="T51" fmla="*/ 9 h 310"/>
                  <a:gd name="T52" fmla="*/ 89 w 351"/>
                  <a:gd name="T53" fmla="*/ 9 h 310"/>
                  <a:gd name="T54" fmla="*/ 83 w 351"/>
                  <a:gd name="T55" fmla="*/ 8 h 310"/>
                  <a:gd name="T56" fmla="*/ 87 w 351"/>
                  <a:gd name="T57" fmla="*/ 8 h 310"/>
                  <a:gd name="T58" fmla="*/ 89 w 351"/>
                  <a:gd name="T59" fmla="*/ 8 h 310"/>
                  <a:gd name="T60" fmla="*/ 91 w 351"/>
                  <a:gd name="T61" fmla="*/ 7 h 310"/>
                  <a:gd name="T62" fmla="*/ 87 w 351"/>
                  <a:gd name="T63" fmla="*/ 7 h 310"/>
                  <a:gd name="T64" fmla="*/ 83 w 351"/>
                  <a:gd name="T65" fmla="*/ 7 h 310"/>
                  <a:gd name="T66" fmla="*/ 79 w 351"/>
                  <a:gd name="T67" fmla="*/ 7 h 310"/>
                  <a:gd name="T68" fmla="*/ 81 w 351"/>
                  <a:gd name="T69" fmla="*/ 7 h 310"/>
                  <a:gd name="T70" fmla="*/ 80 w 351"/>
                  <a:gd name="T71" fmla="*/ 7 h 310"/>
                  <a:gd name="T72" fmla="*/ 79 w 351"/>
                  <a:gd name="T73" fmla="*/ 7 h 310"/>
                  <a:gd name="T74" fmla="*/ 76 w 351"/>
                  <a:gd name="T75" fmla="*/ 7 h 310"/>
                  <a:gd name="T76" fmla="*/ 69 w 351"/>
                  <a:gd name="T77" fmla="*/ 7 h 310"/>
                  <a:gd name="T78" fmla="*/ 72 w 351"/>
                  <a:gd name="T79" fmla="*/ 6 h 310"/>
                  <a:gd name="T80" fmla="*/ 76 w 351"/>
                  <a:gd name="T81" fmla="*/ 6 h 310"/>
                  <a:gd name="T82" fmla="*/ 78 w 351"/>
                  <a:gd name="T83" fmla="*/ 5 h 310"/>
                  <a:gd name="T84" fmla="*/ 46 w 351"/>
                  <a:gd name="T85" fmla="*/ 4 h 310"/>
                  <a:gd name="T86" fmla="*/ 50 w 351"/>
                  <a:gd name="T87" fmla="*/ 4 h 310"/>
                  <a:gd name="T88" fmla="*/ 54 w 351"/>
                  <a:gd name="T89" fmla="*/ 4 h 310"/>
                  <a:gd name="T90" fmla="*/ 51 w 351"/>
                  <a:gd name="T91" fmla="*/ 0 h 310"/>
                  <a:gd name="T92" fmla="*/ 0 w 351"/>
                  <a:gd name="T93" fmla="*/ 3 h 31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51"/>
                  <a:gd name="T142" fmla="*/ 0 h 310"/>
                  <a:gd name="T143" fmla="*/ 351 w 351"/>
                  <a:gd name="T144" fmla="*/ 310 h 31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51" h="310">
                    <a:moveTo>
                      <a:pt x="0" y="3"/>
                    </a:moveTo>
                    <a:lnTo>
                      <a:pt x="4" y="86"/>
                    </a:lnTo>
                    <a:lnTo>
                      <a:pt x="13" y="95"/>
                    </a:lnTo>
                    <a:lnTo>
                      <a:pt x="18" y="118"/>
                    </a:lnTo>
                    <a:lnTo>
                      <a:pt x="39" y="146"/>
                    </a:lnTo>
                    <a:lnTo>
                      <a:pt x="36" y="173"/>
                    </a:lnTo>
                    <a:lnTo>
                      <a:pt x="25" y="195"/>
                    </a:lnTo>
                    <a:lnTo>
                      <a:pt x="27" y="209"/>
                    </a:lnTo>
                    <a:lnTo>
                      <a:pt x="30" y="222"/>
                    </a:lnTo>
                    <a:lnTo>
                      <a:pt x="28" y="237"/>
                    </a:lnTo>
                    <a:lnTo>
                      <a:pt x="21" y="244"/>
                    </a:lnTo>
                    <a:lnTo>
                      <a:pt x="13" y="256"/>
                    </a:lnTo>
                    <a:lnTo>
                      <a:pt x="19" y="262"/>
                    </a:lnTo>
                    <a:lnTo>
                      <a:pt x="67" y="256"/>
                    </a:lnTo>
                    <a:lnTo>
                      <a:pt x="104" y="271"/>
                    </a:lnTo>
                    <a:lnTo>
                      <a:pt x="140" y="271"/>
                    </a:lnTo>
                    <a:lnTo>
                      <a:pt x="136" y="259"/>
                    </a:lnTo>
                    <a:lnTo>
                      <a:pt x="148" y="250"/>
                    </a:lnTo>
                    <a:lnTo>
                      <a:pt x="173" y="256"/>
                    </a:lnTo>
                    <a:lnTo>
                      <a:pt x="176" y="273"/>
                    </a:lnTo>
                    <a:lnTo>
                      <a:pt x="184" y="271"/>
                    </a:lnTo>
                    <a:lnTo>
                      <a:pt x="194" y="277"/>
                    </a:lnTo>
                    <a:lnTo>
                      <a:pt x="206" y="288"/>
                    </a:lnTo>
                    <a:lnTo>
                      <a:pt x="207" y="297"/>
                    </a:lnTo>
                    <a:lnTo>
                      <a:pt x="219" y="298"/>
                    </a:lnTo>
                    <a:lnTo>
                      <a:pt x="230" y="306"/>
                    </a:lnTo>
                    <a:lnTo>
                      <a:pt x="236" y="303"/>
                    </a:lnTo>
                    <a:lnTo>
                      <a:pt x="245" y="294"/>
                    </a:lnTo>
                    <a:lnTo>
                      <a:pt x="245" y="288"/>
                    </a:lnTo>
                    <a:lnTo>
                      <a:pt x="254" y="295"/>
                    </a:lnTo>
                    <a:lnTo>
                      <a:pt x="261" y="289"/>
                    </a:lnTo>
                    <a:lnTo>
                      <a:pt x="269" y="304"/>
                    </a:lnTo>
                    <a:lnTo>
                      <a:pt x="279" y="295"/>
                    </a:lnTo>
                    <a:lnTo>
                      <a:pt x="282" y="292"/>
                    </a:lnTo>
                    <a:lnTo>
                      <a:pt x="279" y="288"/>
                    </a:lnTo>
                    <a:lnTo>
                      <a:pt x="279" y="273"/>
                    </a:lnTo>
                    <a:lnTo>
                      <a:pt x="284" y="273"/>
                    </a:lnTo>
                    <a:lnTo>
                      <a:pt x="294" y="273"/>
                    </a:lnTo>
                    <a:lnTo>
                      <a:pt x="296" y="283"/>
                    </a:lnTo>
                    <a:lnTo>
                      <a:pt x="307" y="283"/>
                    </a:lnTo>
                    <a:lnTo>
                      <a:pt x="316" y="289"/>
                    </a:lnTo>
                    <a:lnTo>
                      <a:pt x="318" y="288"/>
                    </a:lnTo>
                    <a:lnTo>
                      <a:pt x="324" y="295"/>
                    </a:lnTo>
                    <a:lnTo>
                      <a:pt x="330" y="300"/>
                    </a:lnTo>
                    <a:lnTo>
                      <a:pt x="327" y="310"/>
                    </a:lnTo>
                    <a:lnTo>
                      <a:pt x="337" y="300"/>
                    </a:lnTo>
                    <a:lnTo>
                      <a:pt x="343" y="306"/>
                    </a:lnTo>
                    <a:lnTo>
                      <a:pt x="343" y="298"/>
                    </a:lnTo>
                    <a:lnTo>
                      <a:pt x="351" y="295"/>
                    </a:lnTo>
                    <a:lnTo>
                      <a:pt x="351" y="292"/>
                    </a:lnTo>
                    <a:lnTo>
                      <a:pt x="343" y="289"/>
                    </a:lnTo>
                    <a:lnTo>
                      <a:pt x="337" y="283"/>
                    </a:lnTo>
                    <a:lnTo>
                      <a:pt x="330" y="283"/>
                    </a:lnTo>
                    <a:lnTo>
                      <a:pt x="327" y="277"/>
                    </a:lnTo>
                    <a:lnTo>
                      <a:pt x="316" y="277"/>
                    </a:lnTo>
                    <a:lnTo>
                      <a:pt x="309" y="261"/>
                    </a:lnTo>
                    <a:lnTo>
                      <a:pt x="313" y="258"/>
                    </a:lnTo>
                    <a:lnTo>
                      <a:pt x="321" y="253"/>
                    </a:lnTo>
                    <a:lnTo>
                      <a:pt x="322" y="244"/>
                    </a:lnTo>
                    <a:lnTo>
                      <a:pt x="328" y="244"/>
                    </a:lnTo>
                    <a:lnTo>
                      <a:pt x="337" y="235"/>
                    </a:lnTo>
                    <a:lnTo>
                      <a:pt x="334" y="233"/>
                    </a:lnTo>
                    <a:lnTo>
                      <a:pt x="334" y="216"/>
                    </a:lnTo>
                    <a:lnTo>
                      <a:pt x="324" y="225"/>
                    </a:lnTo>
                    <a:lnTo>
                      <a:pt x="313" y="225"/>
                    </a:lnTo>
                    <a:lnTo>
                      <a:pt x="305" y="240"/>
                    </a:lnTo>
                    <a:lnTo>
                      <a:pt x="291" y="233"/>
                    </a:lnTo>
                    <a:lnTo>
                      <a:pt x="294" y="227"/>
                    </a:lnTo>
                    <a:lnTo>
                      <a:pt x="300" y="225"/>
                    </a:lnTo>
                    <a:lnTo>
                      <a:pt x="300" y="227"/>
                    </a:lnTo>
                    <a:lnTo>
                      <a:pt x="305" y="219"/>
                    </a:lnTo>
                    <a:lnTo>
                      <a:pt x="299" y="222"/>
                    </a:lnTo>
                    <a:lnTo>
                      <a:pt x="296" y="218"/>
                    </a:lnTo>
                    <a:lnTo>
                      <a:pt x="294" y="222"/>
                    </a:lnTo>
                    <a:lnTo>
                      <a:pt x="288" y="218"/>
                    </a:lnTo>
                    <a:lnTo>
                      <a:pt x="282" y="227"/>
                    </a:lnTo>
                    <a:lnTo>
                      <a:pt x="270" y="228"/>
                    </a:lnTo>
                    <a:lnTo>
                      <a:pt x="252" y="225"/>
                    </a:lnTo>
                    <a:lnTo>
                      <a:pt x="251" y="221"/>
                    </a:lnTo>
                    <a:lnTo>
                      <a:pt x="263" y="203"/>
                    </a:lnTo>
                    <a:lnTo>
                      <a:pt x="275" y="203"/>
                    </a:lnTo>
                    <a:lnTo>
                      <a:pt x="282" y="212"/>
                    </a:lnTo>
                    <a:lnTo>
                      <a:pt x="310" y="216"/>
                    </a:lnTo>
                    <a:lnTo>
                      <a:pt x="290" y="179"/>
                    </a:lnTo>
                    <a:lnTo>
                      <a:pt x="293" y="152"/>
                    </a:lnTo>
                    <a:lnTo>
                      <a:pt x="167" y="158"/>
                    </a:lnTo>
                    <a:lnTo>
                      <a:pt x="167" y="143"/>
                    </a:lnTo>
                    <a:lnTo>
                      <a:pt x="182" y="100"/>
                    </a:lnTo>
                    <a:lnTo>
                      <a:pt x="203" y="70"/>
                    </a:lnTo>
                    <a:lnTo>
                      <a:pt x="197" y="61"/>
                    </a:lnTo>
                    <a:lnTo>
                      <a:pt x="200" y="33"/>
                    </a:lnTo>
                    <a:lnTo>
                      <a:pt x="188" y="0"/>
                    </a:lnTo>
                    <a:lnTo>
                      <a:pt x="0" y="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9" name="Freeform 119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21"/>
                  <a:gd name="T88" fmla="*/ 0 h 386"/>
                  <a:gd name="T89" fmla="*/ 221 w 221"/>
                  <a:gd name="T90" fmla="*/ 386 h 38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0" name="Freeform 120"/>
              <p:cNvSpPr>
                <a:spLocks/>
              </p:cNvSpPr>
              <p:nvPr/>
            </p:nvSpPr>
            <p:spPr bwMode="auto">
              <a:xfrm>
                <a:off x="2926" y="2138"/>
                <a:ext cx="212" cy="345"/>
              </a:xfrm>
              <a:custGeom>
                <a:avLst/>
                <a:gdLst>
                  <a:gd name="T0" fmla="*/ 0 w 221"/>
                  <a:gd name="T1" fmla="*/ 12 h 386"/>
                  <a:gd name="T2" fmla="*/ 0 w 221"/>
                  <a:gd name="T3" fmla="*/ 11 h 386"/>
                  <a:gd name="T4" fmla="*/ 12 w 221"/>
                  <a:gd name="T5" fmla="*/ 10 h 386"/>
                  <a:gd name="T6" fmla="*/ 12 w 221"/>
                  <a:gd name="T7" fmla="*/ 9 h 386"/>
                  <a:gd name="T8" fmla="*/ 12 w 221"/>
                  <a:gd name="T9" fmla="*/ 8 h 386"/>
                  <a:gd name="T10" fmla="*/ 12 w 221"/>
                  <a:gd name="T11" fmla="*/ 7 h 386"/>
                  <a:gd name="T12" fmla="*/ 12 w 221"/>
                  <a:gd name="T13" fmla="*/ 6 h 386"/>
                  <a:gd name="T14" fmla="*/ 12 w 221"/>
                  <a:gd name="T15" fmla="*/ 4 h 386"/>
                  <a:gd name="T16" fmla="*/ 12 w 221"/>
                  <a:gd name="T17" fmla="*/ 4 h 386"/>
                  <a:gd name="T18" fmla="*/ 16 w 221"/>
                  <a:gd name="T19" fmla="*/ 4 h 386"/>
                  <a:gd name="T20" fmla="*/ 15 w 221"/>
                  <a:gd name="T21" fmla="*/ 4 h 386"/>
                  <a:gd name="T22" fmla="*/ 23 w 221"/>
                  <a:gd name="T23" fmla="*/ 4 h 386"/>
                  <a:gd name="T24" fmla="*/ 59 w 221"/>
                  <a:gd name="T25" fmla="*/ 0 h 386"/>
                  <a:gd name="T26" fmla="*/ 61 w 221"/>
                  <a:gd name="T27" fmla="*/ 4 h 386"/>
                  <a:gd name="T28" fmla="*/ 59 w 221"/>
                  <a:gd name="T29" fmla="*/ 9 h 386"/>
                  <a:gd name="T30" fmla="*/ 64 w 221"/>
                  <a:gd name="T31" fmla="*/ 12 h 386"/>
                  <a:gd name="T32" fmla="*/ 61 w 221"/>
                  <a:gd name="T33" fmla="*/ 13 h 386"/>
                  <a:gd name="T34" fmla="*/ 59 w 221"/>
                  <a:gd name="T35" fmla="*/ 12 h 386"/>
                  <a:gd name="T36" fmla="*/ 57 w 221"/>
                  <a:gd name="T37" fmla="*/ 13 h 386"/>
                  <a:gd name="T38" fmla="*/ 55 w 221"/>
                  <a:gd name="T39" fmla="*/ 12 h 386"/>
                  <a:gd name="T40" fmla="*/ 55 w 221"/>
                  <a:gd name="T41" fmla="*/ 12 h 386"/>
                  <a:gd name="T42" fmla="*/ 51 w 221"/>
                  <a:gd name="T43" fmla="*/ 13 h 386"/>
                  <a:gd name="T44" fmla="*/ 47 w 221"/>
                  <a:gd name="T45" fmla="*/ 13 h 386"/>
                  <a:gd name="T46" fmla="*/ 46 w 221"/>
                  <a:gd name="T47" fmla="*/ 13 h 386"/>
                  <a:gd name="T48" fmla="*/ 44 w 221"/>
                  <a:gd name="T49" fmla="*/ 13 h 386"/>
                  <a:gd name="T50" fmla="*/ 41 w 221"/>
                  <a:gd name="T51" fmla="*/ 13 h 386"/>
                  <a:gd name="T52" fmla="*/ 35 w 221"/>
                  <a:gd name="T53" fmla="*/ 12 h 386"/>
                  <a:gd name="T54" fmla="*/ 35 w 221"/>
                  <a:gd name="T55" fmla="*/ 11 h 386"/>
                  <a:gd name="T56" fmla="*/ 0 w 221"/>
                  <a:gd name="T57" fmla="*/ 12 h 386"/>
                  <a:gd name="T58" fmla="*/ 0 w 221"/>
                  <a:gd name="T59" fmla="*/ 12 h 38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21"/>
                  <a:gd name="T91" fmla="*/ 0 h 386"/>
                  <a:gd name="T92" fmla="*/ 221 w 221"/>
                  <a:gd name="T93" fmla="*/ 386 h 38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21" h="386">
                    <a:moveTo>
                      <a:pt x="0" y="328"/>
                    </a:moveTo>
                    <a:lnTo>
                      <a:pt x="0" y="313"/>
                    </a:lnTo>
                    <a:lnTo>
                      <a:pt x="15" y="270"/>
                    </a:lnTo>
                    <a:lnTo>
                      <a:pt x="36" y="240"/>
                    </a:lnTo>
                    <a:lnTo>
                      <a:pt x="30" y="231"/>
                    </a:lnTo>
                    <a:lnTo>
                      <a:pt x="33" y="203"/>
                    </a:lnTo>
                    <a:lnTo>
                      <a:pt x="21" y="170"/>
                    </a:lnTo>
                    <a:lnTo>
                      <a:pt x="18" y="128"/>
                    </a:lnTo>
                    <a:lnTo>
                      <a:pt x="33" y="80"/>
                    </a:lnTo>
                    <a:lnTo>
                      <a:pt x="57" y="46"/>
                    </a:lnTo>
                    <a:lnTo>
                      <a:pt x="55" y="37"/>
                    </a:lnTo>
                    <a:lnTo>
                      <a:pt x="75" y="9"/>
                    </a:lnTo>
                    <a:lnTo>
                      <a:pt x="206" y="0"/>
                    </a:lnTo>
                    <a:lnTo>
                      <a:pt x="212" y="7"/>
                    </a:lnTo>
                    <a:lnTo>
                      <a:pt x="206" y="247"/>
                    </a:lnTo>
                    <a:lnTo>
                      <a:pt x="221" y="362"/>
                    </a:lnTo>
                    <a:lnTo>
                      <a:pt x="215" y="368"/>
                    </a:lnTo>
                    <a:lnTo>
                      <a:pt x="208" y="362"/>
                    </a:lnTo>
                    <a:lnTo>
                      <a:pt x="196" y="368"/>
                    </a:lnTo>
                    <a:lnTo>
                      <a:pt x="188" y="361"/>
                    </a:lnTo>
                    <a:lnTo>
                      <a:pt x="187" y="365"/>
                    </a:lnTo>
                    <a:lnTo>
                      <a:pt x="176" y="367"/>
                    </a:lnTo>
                    <a:lnTo>
                      <a:pt x="161" y="373"/>
                    </a:lnTo>
                    <a:lnTo>
                      <a:pt x="157" y="370"/>
                    </a:lnTo>
                    <a:lnTo>
                      <a:pt x="151" y="382"/>
                    </a:lnTo>
                    <a:lnTo>
                      <a:pt x="143" y="386"/>
                    </a:lnTo>
                    <a:lnTo>
                      <a:pt x="123" y="349"/>
                    </a:lnTo>
                    <a:lnTo>
                      <a:pt x="126" y="322"/>
                    </a:lnTo>
                    <a:lnTo>
                      <a:pt x="0" y="32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1" name="Freeform 121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9"/>
                  <a:gd name="T106" fmla="*/ 0 h 407"/>
                  <a:gd name="T107" fmla="*/ 639 w 639"/>
                  <a:gd name="T108" fmla="*/ 407 h 40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2" name="Freeform 122"/>
              <p:cNvSpPr>
                <a:spLocks/>
              </p:cNvSpPr>
              <p:nvPr/>
            </p:nvSpPr>
            <p:spPr bwMode="auto">
              <a:xfrm>
                <a:off x="1637" y="1061"/>
                <a:ext cx="611" cy="363"/>
              </a:xfrm>
              <a:custGeom>
                <a:avLst/>
                <a:gdLst>
                  <a:gd name="T0" fmla="*/ 0 w 639"/>
                  <a:gd name="T1" fmla="*/ 4 h 407"/>
                  <a:gd name="T2" fmla="*/ 11 w 639"/>
                  <a:gd name="T3" fmla="*/ 4 h 407"/>
                  <a:gd name="T4" fmla="*/ 11 w 639"/>
                  <a:gd name="T5" fmla="*/ 4 h 407"/>
                  <a:gd name="T6" fmla="*/ 6 w 639"/>
                  <a:gd name="T7" fmla="*/ 4 h 407"/>
                  <a:gd name="T8" fmla="*/ 11 w 639"/>
                  <a:gd name="T9" fmla="*/ 4 h 407"/>
                  <a:gd name="T10" fmla="*/ 11 w 639"/>
                  <a:gd name="T11" fmla="*/ 6 h 407"/>
                  <a:gd name="T12" fmla="*/ 13 w 639"/>
                  <a:gd name="T13" fmla="*/ 6 h 407"/>
                  <a:gd name="T14" fmla="*/ 13 w 639"/>
                  <a:gd name="T15" fmla="*/ 6 h 407"/>
                  <a:gd name="T16" fmla="*/ 17 w 639"/>
                  <a:gd name="T17" fmla="*/ 6 h 407"/>
                  <a:gd name="T18" fmla="*/ 19 w 639"/>
                  <a:gd name="T19" fmla="*/ 6 h 407"/>
                  <a:gd name="T20" fmla="*/ 13 w 639"/>
                  <a:gd name="T21" fmla="*/ 8 h 407"/>
                  <a:gd name="T22" fmla="*/ 14 w 639"/>
                  <a:gd name="T23" fmla="*/ 9 h 407"/>
                  <a:gd name="T24" fmla="*/ 11 w 639"/>
                  <a:gd name="T25" fmla="*/ 9 h 407"/>
                  <a:gd name="T26" fmla="*/ 12 w 639"/>
                  <a:gd name="T27" fmla="*/ 10 h 407"/>
                  <a:gd name="T28" fmla="*/ 22 w 639"/>
                  <a:gd name="T29" fmla="*/ 9 h 407"/>
                  <a:gd name="T30" fmla="*/ 26 w 639"/>
                  <a:gd name="T31" fmla="*/ 11 h 407"/>
                  <a:gd name="T32" fmla="*/ 28 w 639"/>
                  <a:gd name="T33" fmla="*/ 12 h 407"/>
                  <a:gd name="T34" fmla="*/ 29 w 639"/>
                  <a:gd name="T35" fmla="*/ 12 h 407"/>
                  <a:gd name="T36" fmla="*/ 31 w 639"/>
                  <a:gd name="T37" fmla="*/ 12 h 407"/>
                  <a:gd name="T38" fmla="*/ 32 w 639"/>
                  <a:gd name="T39" fmla="*/ 12 h 407"/>
                  <a:gd name="T40" fmla="*/ 37 w 639"/>
                  <a:gd name="T41" fmla="*/ 12 h 407"/>
                  <a:gd name="T42" fmla="*/ 41 w 639"/>
                  <a:gd name="T43" fmla="*/ 12 h 407"/>
                  <a:gd name="T44" fmla="*/ 49 w 639"/>
                  <a:gd name="T45" fmla="*/ 12 h 407"/>
                  <a:gd name="T46" fmla="*/ 51 w 639"/>
                  <a:gd name="T47" fmla="*/ 12 h 407"/>
                  <a:gd name="T48" fmla="*/ 53 w 639"/>
                  <a:gd name="T49" fmla="*/ 12 h 407"/>
                  <a:gd name="T50" fmla="*/ 55 w 639"/>
                  <a:gd name="T51" fmla="*/ 13 h 407"/>
                  <a:gd name="T52" fmla="*/ 58 w 639"/>
                  <a:gd name="T53" fmla="*/ 12 h 407"/>
                  <a:gd name="T54" fmla="*/ 104 w 639"/>
                  <a:gd name="T55" fmla="*/ 12 h 407"/>
                  <a:gd name="T56" fmla="*/ 160 w 639"/>
                  <a:gd name="T57" fmla="*/ 13 h 407"/>
                  <a:gd name="T58" fmla="*/ 160 w 639"/>
                  <a:gd name="T59" fmla="*/ 11 h 407"/>
                  <a:gd name="T60" fmla="*/ 167 w 639"/>
                  <a:gd name="T61" fmla="*/ 4 h 407"/>
                  <a:gd name="T62" fmla="*/ 93 w 639"/>
                  <a:gd name="T63" fmla="*/ 4 h 407"/>
                  <a:gd name="T64" fmla="*/ 55 w 639"/>
                  <a:gd name="T65" fmla="*/ 4 h 407"/>
                  <a:gd name="T66" fmla="*/ 11 w 639"/>
                  <a:gd name="T67" fmla="*/ 0 h 407"/>
                  <a:gd name="T68" fmla="*/ 0 w 639"/>
                  <a:gd name="T69" fmla="*/ 4 h 407"/>
                  <a:gd name="T70" fmla="*/ 0 w 639"/>
                  <a:gd name="T71" fmla="*/ 4 h 40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39"/>
                  <a:gd name="T109" fmla="*/ 0 h 407"/>
                  <a:gd name="T110" fmla="*/ 639 w 639"/>
                  <a:gd name="T111" fmla="*/ 407 h 40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39" h="407">
                    <a:moveTo>
                      <a:pt x="0" y="74"/>
                    </a:moveTo>
                    <a:lnTo>
                      <a:pt x="12" y="103"/>
                    </a:lnTo>
                    <a:lnTo>
                      <a:pt x="12" y="121"/>
                    </a:lnTo>
                    <a:lnTo>
                      <a:pt x="6" y="122"/>
                    </a:lnTo>
                    <a:lnTo>
                      <a:pt x="26" y="141"/>
                    </a:lnTo>
                    <a:lnTo>
                      <a:pt x="45" y="189"/>
                    </a:lnTo>
                    <a:lnTo>
                      <a:pt x="53" y="188"/>
                    </a:lnTo>
                    <a:lnTo>
                      <a:pt x="53" y="195"/>
                    </a:lnTo>
                    <a:lnTo>
                      <a:pt x="63" y="198"/>
                    </a:lnTo>
                    <a:lnTo>
                      <a:pt x="69" y="198"/>
                    </a:lnTo>
                    <a:lnTo>
                      <a:pt x="53" y="233"/>
                    </a:lnTo>
                    <a:lnTo>
                      <a:pt x="54" y="258"/>
                    </a:lnTo>
                    <a:lnTo>
                      <a:pt x="41" y="280"/>
                    </a:lnTo>
                    <a:lnTo>
                      <a:pt x="51" y="289"/>
                    </a:lnTo>
                    <a:lnTo>
                      <a:pt x="77" y="276"/>
                    </a:lnTo>
                    <a:lnTo>
                      <a:pt x="95" y="352"/>
                    </a:lnTo>
                    <a:lnTo>
                      <a:pt x="105" y="356"/>
                    </a:lnTo>
                    <a:lnTo>
                      <a:pt x="108" y="379"/>
                    </a:lnTo>
                    <a:lnTo>
                      <a:pt x="117" y="389"/>
                    </a:lnTo>
                    <a:lnTo>
                      <a:pt x="124" y="380"/>
                    </a:lnTo>
                    <a:lnTo>
                      <a:pt x="141" y="388"/>
                    </a:lnTo>
                    <a:lnTo>
                      <a:pt x="153" y="380"/>
                    </a:lnTo>
                    <a:lnTo>
                      <a:pt x="187" y="386"/>
                    </a:lnTo>
                    <a:lnTo>
                      <a:pt x="196" y="389"/>
                    </a:lnTo>
                    <a:lnTo>
                      <a:pt x="201" y="373"/>
                    </a:lnTo>
                    <a:lnTo>
                      <a:pt x="217" y="398"/>
                    </a:lnTo>
                    <a:lnTo>
                      <a:pt x="223" y="359"/>
                    </a:lnTo>
                    <a:lnTo>
                      <a:pt x="398" y="385"/>
                    </a:lnTo>
                    <a:lnTo>
                      <a:pt x="611" y="407"/>
                    </a:lnTo>
                    <a:lnTo>
                      <a:pt x="619" y="334"/>
                    </a:lnTo>
                    <a:lnTo>
                      <a:pt x="639" y="95"/>
                    </a:lnTo>
                    <a:lnTo>
                      <a:pt x="356" y="62"/>
                    </a:lnTo>
                    <a:lnTo>
                      <a:pt x="215" y="39"/>
                    </a:lnTo>
                    <a:lnTo>
                      <a:pt x="17" y="0"/>
                    </a:lnTo>
                    <a:lnTo>
                      <a:pt x="0" y="74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" name="Freeform 123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0"/>
                  <a:gd name="T37" fmla="*/ 0 h 451"/>
                  <a:gd name="T38" fmla="*/ 440 w 440"/>
                  <a:gd name="T39" fmla="*/ 451 h 4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BA7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" name="Freeform 124"/>
              <p:cNvSpPr>
                <a:spLocks/>
              </p:cNvSpPr>
              <p:nvPr/>
            </p:nvSpPr>
            <p:spPr bwMode="auto">
              <a:xfrm>
                <a:off x="1809" y="1958"/>
                <a:ext cx="420" cy="403"/>
              </a:xfrm>
              <a:custGeom>
                <a:avLst/>
                <a:gdLst>
                  <a:gd name="T0" fmla="*/ 0 w 440"/>
                  <a:gd name="T1" fmla="*/ 15 h 451"/>
                  <a:gd name="T2" fmla="*/ 14 w 440"/>
                  <a:gd name="T3" fmla="*/ 15 h 451"/>
                  <a:gd name="T4" fmla="*/ 16 w 440"/>
                  <a:gd name="T5" fmla="*/ 15 h 451"/>
                  <a:gd name="T6" fmla="*/ 43 w 440"/>
                  <a:gd name="T7" fmla="*/ 15 h 451"/>
                  <a:gd name="T8" fmla="*/ 42 w 440"/>
                  <a:gd name="T9" fmla="*/ 15 h 451"/>
                  <a:gd name="T10" fmla="*/ 46 w 440"/>
                  <a:gd name="T11" fmla="*/ 15 h 451"/>
                  <a:gd name="T12" fmla="*/ 99 w 440"/>
                  <a:gd name="T13" fmla="*/ 15 h 451"/>
                  <a:gd name="T14" fmla="*/ 109 w 440"/>
                  <a:gd name="T15" fmla="*/ 4 h 451"/>
                  <a:gd name="T16" fmla="*/ 109 w 440"/>
                  <a:gd name="T17" fmla="*/ 4 h 451"/>
                  <a:gd name="T18" fmla="*/ 63 w 440"/>
                  <a:gd name="T19" fmla="*/ 4 h 451"/>
                  <a:gd name="T20" fmla="*/ 17 w 440"/>
                  <a:gd name="T21" fmla="*/ 0 h 451"/>
                  <a:gd name="T22" fmla="*/ 0 w 440"/>
                  <a:gd name="T23" fmla="*/ 15 h 451"/>
                  <a:gd name="T24" fmla="*/ 0 w 440"/>
                  <a:gd name="T25" fmla="*/ 15 h 4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0"/>
                  <a:gd name="T40" fmla="*/ 0 h 451"/>
                  <a:gd name="T41" fmla="*/ 440 w 440"/>
                  <a:gd name="T42" fmla="*/ 451 h 4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0" h="451">
                    <a:moveTo>
                      <a:pt x="0" y="443"/>
                    </a:moveTo>
                    <a:lnTo>
                      <a:pt x="55" y="451"/>
                    </a:lnTo>
                    <a:lnTo>
                      <a:pt x="61" y="418"/>
                    </a:lnTo>
                    <a:lnTo>
                      <a:pt x="171" y="431"/>
                    </a:lnTo>
                    <a:lnTo>
                      <a:pt x="167" y="415"/>
                    </a:lnTo>
                    <a:lnTo>
                      <a:pt x="183" y="418"/>
                    </a:lnTo>
                    <a:lnTo>
                      <a:pt x="403" y="437"/>
                    </a:lnTo>
                    <a:lnTo>
                      <a:pt x="437" y="84"/>
                    </a:lnTo>
                    <a:lnTo>
                      <a:pt x="440" y="42"/>
                    </a:lnTo>
                    <a:lnTo>
                      <a:pt x="253" y="25"/>
                    </a:lnTo>
                    <a:lnTo>
                      <a:pt x="64" y="0"/>
                    </a:lnTo>
                    <a:lnTo>
                      <a:pt x="0" y="443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5" name="Freeform 125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" name="Freeform 126"/>
              <p:cNvSpPr>
                <a:spLocks/>
              </p:cNvSpPr>
              <p:nvPr/>
            </p:nvSpPr>
            <p:spPr bwMode="auto">
              <a:xfrm>
                <a:off x="1324" y="2111"/>
                <a:ext cx="54" cy="50"/>
              </a:xfrm>
              <a:custGeom>
                <a:avLst/>
                <a:gdLst>
                  <a:gd name="T0" fmla="*/ 7 w 58"/>
                  <a:gd name="T1" fmla="*/ 0 h 55"/>
                  <a:gd name="T2" fmla="*/ 7 w 58"/>
                  <a:gd name="T3" fmla="*/ 5 h 55"/>
                  <a:gd name="T4" fmla="*/ 7 w 58"/>
                  <a:gd name="T5" fmla="*/ 5 h 55"/>
                  <a:gd name="T6" fmla="*/ 7 w 58"/>
                  <a:gd name="T7" fmla="*/ 5 h 55"/>
                  <a:gd name="T8" fmla="*/ 7 w 58"/>
                  <a:gd name="T9" fmla="*/ 5 h 55"/>
                  <a:gd name="T10" fmla="*/ 7 w 58"/>
                  <a:gd name="T11" fmla="*/ 5 h 55"/>
                  <a:gd name="T12" fmla="*/ 7 w 58"/>
                  <a:gd name="T13" fmla="*/ 5 h 55"/>
                  <a:gd name="T14" fmla="*/ 6 w 58"/>
                  <a:gd name="T15" fmla="*/ 5 h 55"/>
                  <a:gd name="T16" fmla="*/ 0 w 58"/>
                  <a:gd name="T17" fmla="*/ 5 h 55"/>
                  <a:gd name="T18" fmla="*/ 7 w 58"/>
                  <a:gd name="T19" fmla="*/ 5 h 55"/>
                  <a:gd name="T20" fmla="*/ 7 w 58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5"/>
                  <a:gd name="T35" fmla="*/ 58 w 58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5">
                    <a:moveTo>
                      <a:pt x="30" y="0"/>
                    </a:moveTo>
                    <a:lnTo>
                      <a:pt x="43" y="10"/>
                    </a:lnTo>
                    <a:lnTo>
                      <a:pt x="58" y="21"/>
                    </a:lnTo>
                    <a:lnTo>
                      <a:pt x="52" y="37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7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7" name="Freeform 127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8" name="Freeform 128"/>
              <p:cNvSpPr>
                <a:spLocks/>
              </p:cNvSpPr>
              <p:nvPr/>
            </p:nvSpPr>
            <p:spPr bwMode="auto">
              <a:xfrm>
                <a:off x="1636" y="2138"/>
                <a:ext cx="54" cy="49"/>
              </a:xfrm>
              <a:custGeom>
                <a:avLst/>
                <a:gdLst>
                  <a:gd name="T0" fmla="*/ 9 w 57"/>
                  <a:gd name="T1" fmla="*/ 0 h 55"/>
                  <a:gd name="T2" fmla="*/ 9 w 57"/>
                  <a:gd name="T3" fmla="*/ 4 h 55"/>
                  <a:gd name="T4" fmla="*/ 10 w 57"/>
                  <a:gd name="T5" fmla="*/ 4 h 55"/>
                  <a:gd name="T6" fmla="*/ 9 w 57"/>
                  <a:gd name="T7" fmla="*/ 4 h 55"/>
                  <a:gd name="T8" fmla="*/ 9 w 57"/>
                  <a:gd name="T9" fmla="*/ 4 h 55"/>
                  <a:gd name="T10" fmla="*/ 9 w 57"/>
                  <a:gd name="T11" fmla="*/ 4 h 55"/>
                  <a:gd name="T12" fmla="*/ 9 w 57"/>
                  <a:gd name="T13" fmla="*/ 4 h 55"/>
                  <a:gd name="T14" fmla="*/ 6 w 57"/>
                  <a:gd name="T15" fmla="*/ 4 h 55"/>
                  <a:gd name="T16" fmla="*/ 0 w 57"/>
                  <a:gd name="T17" fmla="*/ 4 h 55"/>
                  <a:gd name="T18" fmla="*/ 9 w 57"/>
                  <a:gd name="T19" fmla="*/ 4 h 55"/>
                  <a:gd name="T20" fmla="*/ 9 w 57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5"/>
                  <a:gd name="T35" fmla="*/ 57 w 57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5">
                    <a:moveTo>
                      <a:pt x="28" y="0"/>
                    </a:moveTo>
                    <a:lnTo>
                      <a:pt x="43" y="10"/>
                    </a:lnTo>
                    <a:lnTo>
                      <a:pt x="57" y="20"/>
                    </a:lnTo>
                    <a:lnTo>
                      <a:pt x="52" y="37"/>
                    </a:lnTo>
                    <a:lnTo>
                      <a:pt x="46" y="55"/>
                    </a:lnTo>
                    <a:lnTo>
                      <a:pt x="28" y="55"/>
                    </a:lnTo>
                    <a:lnTo>
                      <a:pt x="10" y="55"/>
                    </a:lnTo>
                    <a:lnTo>
                      <a:pt x="6" y="37"/>
                    </a:lnTo>
                    <a:lnTo>
                      <a:pt x="0" y="20"/>
                    </a:lnTo>
                    <a:lnTo>
                      <a:pt x="15" y="10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9" name="Freeform 129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0" name="Freeform 130"/>
              <p:cNvSpPr>
                <a:spLocks/>
              </p:cNvSpPr>
              <p:nvPr/>
            </p:nvSpPr>
            <p:spPr bwMode="auto">
              <a:xfrm>
                <a:off x="1335" y="1048"/>
                <a:ext cx="54" cy="50"/>
              </a:xfrm>
              <a:custGeom>
                <a:avLst/>
                <a:gdLst>
                  <a:gd name="T0" fmla="*/ 9 w 57"/>
                  <a:gd name="T1" fmla="*/ 0 h 56"/>
                  <a:gd name="T2" fmla="*/ 9 w 57"/>
                  <a:gd name="T3" fmla="*/ 4 h 56"/>
                  <a:gd name="T4" fmla="*/ 10 w 57"/>
                  <a:gd name="T5" fmla="*/ 4 h 56"/>
                  <a:gd name="T6" fmla="*/ 9 w 57"/>
                  <a:gd name="T7" fmla="*/ 4 h 56"/>
                  <a:gd name="T8" fmla="*/ 9 w 57"/>
                  <a:gd name="T9" fmla="*/ 4 h 56"/>
                  <a:gd name="T10" fmla="*/ 9 w 57"/>
                  <a:gd name="T11" fmla="*/ 4 h 56"/>
                  <a:gd name="T12" fmla="*/ 9 w 57"/>
                  <a:gd name="T13" fmla="*/ 4 h 56"/>
                  <a:gd name="T14" fmla="*/ 6 w 57"/>
                  <a:gd name="T15" fmla="*/ 4 h 56"/>
                  <a:gd name="T16" fmla="*/ 0 w 57"/>
                  <a:gd name="T17" fmla="*/ 4 h 56"/>
                  <a:gd name="T18" fmla="*/ 9 w 57"/>
                  <a:gd name="T19" fmla="*/ 4 h 56"/>
                  <a:gd name="T20" fmla="*/ 9 w 57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7"/>
                  <a:gd name="T34" fmla="*/ 0 h 56"/>
                  <a:gd name="T35" fmla="*/ 57 w 57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7" h="56">
                    <a:moveTo>
                      <a:pt x="28" y="0"/>
                    </a:moveTo>
                    <a:lnTo>
                      <a:pt x="43" y="11"/>
                    </a:lnTo>
                    <a:lnTo>
                      <a:pt x="57" y="21"/>
                    </a:lnTo>
                    <a:lnTo>
                      <a:pt x="52" y="39"/>
                    </a:lnTo>
                    <a:lnTo>
                      <a:pt x="46" y="56"/>
                    </a:lnTo>
                    <a:lnTo>
                      <a:pt x="28" y="56"/>
                    </a:lnTo>
                    <a:lnTo>
                      <a:pt x="10" y="56"/>
                    </a:lnTo>
                    <a:lnTo>
                      <a:pt x="6" y="39"/>
                    </a:lnTo>
                    <a:lnTo>
                      <a:pt x="0" y="21"/>
                    </a:lnTo>
                    <a:lnTo>
                      <a:pt x="13" y="11"/>
                    </a:lnTo>
                    <a:lnTo>
                      <a:pt x="28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1" name="Freeform 131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2" name="Freeform 132"/>
              <p:cNvSpPr>
                <a:spLocks/>
              </p:cNvSpPr>
              <p:nvPr/>
            </p:nvSpPr>
            <p:spPr bwMode="auto">
              <a:xfrm>
                <a:off x="2504" y="2599"/>
                <a:ext cx="56" cy="50"/>
              </a:xfrm>
              <a:custGeom>
                <a:avLst/>
                <a:gdLst>
                  <a:gd name="T0" fmla="*/ 14 w 58"/>
                  <a:gd name="T1" fmla="*/ 0 h 56"/>
                  <a:gd name="T2" fmla="*/ 14 w 58"/>
                  <a:gd name="T3" fmla="*/ 4 h 56"/>
                  <a:gd name="T4" fmla="*/ 20 w 58"/>
                  <a:gd name="T5" fmla="*/ 4 h 56"/>
                  <a:gd name="T6" fmla="*/ 17 w 58"/>
                  <a:gd name="T7" fmla="*/ 4 h 56"/>
                  <a:gd name="T8" fmla="*/ 15 w 58"/>
                  <a:gd name="T9" fmla="*/ 4 h 56"/>
                  <a:gd name="T10" fmla="*/ 14 w 58"/>
                  <a:gd name="T11" fmla="*/ 4 h 56"/>
                  <a:gd name="T12" fmla="*/ 12 w 58"/>
                  <a:gd name="T13" fmla="*/ 4 h 56"/>
                  <a:gd name="T14" fmla="*/ 6 w 58"/>
                  <a:gd name="T15" fmla="*/ 4 h 56"/>
                  <a:gd name="T16" fmla="*/ 0 w 58"/>
                  <a:gd name="T17" fmla="*/ 4 h 56"/>
                  <a:gd name="T18" fmla="*/ 14 w 58"/>
                  <a:gd name="T19" fmla="*/ 4 h 56"/>
                  <a:gd name="T20" fmla="*/ 14 w 58"/>
                  <a:gd name="T21" fmla="*/ 0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"/>
                  <a:gd name="T34" fmla="*/ 0 h 56"/>
                  <a:gd name="T35" fmla="*/ 58 w 58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" h="56">
                    <a:moveTo>
                      <a:pt x="30" y="0"/>
                    </a:moveTo>
                    <a:lnTo>
                      <a:pt x="44" y="11"/>
                    </a:lnTo>
                    <a:lnTo>
                      <a:pt x="58" y="21"/>
                    </a:lnTo>
                    <a:lnTo>
                      <a:pt x="52" y="38"/>
                    </a:lnTo>
                    <a:lnTo>
                      <a:pt x="48" y="56"/>
                    </a:lnTo>
                    <a:lnTo>
                      <a:pt x="30" y="56"/>
                    </a:lnTo>
                    <a:lnTo>
                      <a:pt x="12" y="56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1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3" name="Freeform 133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DA2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" name="Freeform 134"/>
              <p:cNvSpPr>
                <a:spLocks/>
              </p:cNvSpPr>
              <p:nvPr/>
            </p:nvSpPr>
            <p:spPr bwMode="auto">
              <a:xfrm>
                <a:off x="2873" y="2382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5" name="Freeform 139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6" name="Freeform 140"/>
              <p:cNvSpPr>
                <a:spLocks/>
              </p:cNvSpPr>
              <p:nvPr/>
            </p:nvSpPr>
            <p:spPr bwMode="auto">
              <a:xfrm>
                <a:off x="3205" y="2206"/>
                <a:ext cx="47" cy="47"/>
              </a:xfrm>
              <a:custGeom>
                <a:avLst/>
                <a:gdLst>
                  <a:gd name="T0" fmla="*/ 3 w 50"/>
                  <a:gd name="T1" fmla="*/ 5 h 52"/>
                  <a:gd name="T2" fmla="*/ 8 w 50"/>
                  <a:gd name="T3" fmla="*/ 5 h 52"/>
                  <a:gd name="T4" fmla="*/ 0 w 50"/>
                  <a:gd name="T5" fmla="*/ 5 h 52"/>
                  <a:gd name="T6" fmla="*/ 8 w 50"/>
                  <a:gd name="T7" fmla="*/ 5 h 52"/>
                  <a:gd name="T8" fmla="*/ 8 w 50"/>
                  <a:gd name="T9" fmla="*/ 0 h 52"/>
                  <a:gd name="T10" fmla="*/ 8 w 50"/>
                  <a:gd name="T11" fmla="*/ 5 h 52"/>
                  <a:gd name="T12" fmla="*/ 8 w 50"/>
                  <a:gd name="T13" fmla="*/ 5 h 52"/>
                  <a:gd name="T14" fmla="*/ 8 w 50"/>
                  <a:gd name="T15" fmla="*/ 5 h 52"/>
                  <a:gd name="T16" fmla="*/ 8 w 50"/>
                  <a:gd name="T17" fmla="*/ 5 h 52"/>
                  <a:gd name="T18" fmla="*/ 8 w 50"/>
                  <a:gd name="T19" fmla="*/ 5 h 52"/>
                  <a:gd name="T20" fmla="*/ 3 w 50"/>
                  <a:gd name="T21" fmla="*/ 5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1"/>
                    </a:lnTo>
                    <a:lnTo>
                      <a:pt x="0" y="21"/>
                    </a:lnTo>
                    <a:lnTo>
                      <a:pt x="18" y="21"/>
                    </a:lnTo>
                    <a:lnTo>
                      <a:pt x="26" y="0"/>
                    </a:lnTo>
                    <a:lnTo>
                      <a:pt x="33" y="21"/>
                    </a:lnTo>
                    <a:lnTo>
                      <a:pt x="50" y="21"/>
                    </a:lnTo>
                    <a:lnTo>
                      <a:pt x="35" y="31"/>
                    </a:lnTo>
                    <a:lnTo>
                      <a:pt x="47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7" name="Freeform 143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solidFill>
                <a:srgbClr val="131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8" name="Freeform 144"/>
              <p:cNvSpPr>
                <a:spLocks/>
              </p:cNvSpPr>
              <p:nvPr/>
            </p:nvSpPr>
            <p:spPr bwMode="auto">
              <a:xfrm>
                <a:off x="3610" y="2130"/>
                <a:ext cx="47" cy="48"/>
              </a:xfrm>
              <a:custGeom>
                <a:avLst/>
                <a:gdLst>
                  <a:gd name="T0" fmla="*/ 3 w 50"/>
                  <a:gd name="T1" fmla="*/ 6 h 52"/>
                  <a:gd name="T2" fmla="*/ 8 w 50"/>
                  <a:gd name="T3" fmla="*/ 6 h 52"/>
                  <a:gd name="T4" fmla="*/ 0 w 50"/>
                  <a:gd name="T5" fmla="*/ 6 h 52"/>
                  <a:gd name="T6" fmla="*/ 8 w 50"/>
                  <a:gd name="T7" fmla="*/ 6 h 52"/>
                  <a:gd name="T8" fmla="*/ 8 w 50"/>
                  <a:gd name="T9" fmla="*/ 0 h 52"/>
                  <a:gd name="T10" fmla="*/ 8 w 50"/>
                  <a:gd name="T11" fmla="*/ 6 h 52"/>
                  <a:gd name="T12" fmla="*/ 8 w 50"/>
                  <a:gd name="T13" fmla="*/ 6 h 52"/>
                  <a:gd name="T14" fmla="*/ 8 w 50"/>
                  <a:gd name="T15" fmla="*/ 6 h 52"/>
                  <a:gd name="T16" fmla="*/ 8 w 50"/>
                  <a:gd name="T17" fmla="*/ 6 h 52"/>
                  <a:gd name="T18" fmla="*/ 8 w 50"/>
                  <a:gd name="T19" fmla="*/ 6 h 52"/>
                  <a:gd name="T20" fmla="*/ 3 w 50"/>
                  <a:gd name="T21" fmla="*/ 6 h 5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52"/>
                  <a:gd name="T35" fmla="*/ 50 w 50"/>
                  <a:gd name="T36" fmla="*/ 52 h 5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52">
                    <a:moveTo>
                      <a:pt x="3" y="52"/>
                    </a:moveTo>
                    <a:lnTo>
                      <a:pt x="17" y="32"/>
                    </a:lnTo>
                    <a:lnTo>
                      <a:pt x="0" y="20"/>
                    </a:lnTo>
                    <a:lnTo>
                      <a:pt x="18" y="20"/>
                    </a:lnTo>
                    <a:lnTo>
                      <a:pt x="26" y="0"/>
                    </a:lnTo>
                    <a:lnTo>
                      <a:pt x="33" y="20"/>
                    </a:lnTo>
                    <a:lnTo>
                      <a:pt x="50" y="20"/>
                    </a:lnTo>
                    <a:lnTo>
                      <a:pt x="35" y="32"/>
                    </a:lnTo>
                    <a:lnTo>
                      <a:pt x="48" y="52"/>
                    </a:lnTo>
                    <a:lnTo>
                      <a:pt x="26" y="40"/>
                    </a:lnTo>
                    <a:lnTo>
                      <a:pt x="3" y="52"/>
                    </a:lnTo>
                    <a:close/>
                  </a:path>
                </a:pathLst>
              </a:cu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9" name="Freeform 145"/>
              <p:cNvSpPr>
                <a:spLocks/>
              </p:cNvSpPr>
              <p:nvPr/>
            </p:nvSpPr>
            <p:spPr bwMode="auto">
              <a:xfrm>
                <a:off x="2094" y="1330"/>
                <a:ext cx="30" cy="13"/>
              </a:xfrm>
              <a:custGeom>
                <a:avLst/>
                <a:gdLst>
                  <a:gd name="T0" fmla="*/ 0 w 30"/>
                  <a:gd name="T1" fmla="*/ 3 h 15"/>
                  <a:gd name="T2" fmla="*/ 7 w 30"/>
                  <a:gd name="T3" fmla="*/ 3 h 15"/>
                  <a:gd name="T4" fmla="*/ 28 w 30"/>
                  <a:gd name="T5" fmla="*/ 0 h 15"/>
                  <a:gd name="T6" fmla="*/ 30 w 30"/>
                  <a:gd name="T7" fmla="*/ 3 h 15"/>
                  <a:gd name="T8" fmla="*/ 0 w 30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5"/>
                  <a:gd name="T17" fmla="*/ 30 w 3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5">
                    <a:moveTo>
                      <a:pt x="0" y="15"/>
                    </a:moveTo>
                    <a:lnTo>
                      <a:pt x="7" y="6"/>
                    </a:lnTo>
                    <a:lnTo>
                      <a:pt x="28" y="0"/>
                    </a:lnTo>
                    <a:lnTo>
                      <a:pt x="30" y="3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0" name="Freeform 146"/>
              <p:cNvSpPr>
                <a:spLocks/>
              </p:cNvSpPr>
              <p:nvPr/>
            </p:nvSpPr>
            <p:spPr bwMode="auto">
              <a:xfrm>
                <a:off x="2137" y="1324"/>
                <a:ext cx="17" cy="11"/>
              </a:xfrm>
              <a:custGeom>
                <a:avLst/>
                <a:gdLst>
                  <a:gd name="T0" fmla="*/ 0 w 18"/>
                  <a:gd name="T1" fmla="*/ 3 h 13"/>
                  <a:gd name="T2" fmla="*/ 3 w 18"/>
                  <a:gd name="T3" fmla="*/ 0 h 13"/>
                  <a:gd name="T4" fmla="*/ 9 w 18"/>
                  <a:gd name="T5" fmla="*/ 3 h 13"/>
                  <a:gd name="T6" fmla="*/ 9 w 18"/>
                  <a:gd name="T7" fmla="*/ 3 h 13"/>
                  <a:gd name="T8" fmla="*/ 0 w 18"/>
                  <a:gd name="T9" fmla="*/ 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3"/>
                  <a:gd name="T17" fmla="*/ 18 w 1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3">
                    <a:moveTo>
                      <a:pt x="0" y="13"/>
                    </a:moveTo>
                    <a:lnTo>
                      <a:pt x="3" y="0"/>
                    </a:lnTo>
                    <a:lnTo>
                      <a:pt x="18" y="3"/>
                    </a:lnTo>
                    <a:lnTo>
                      <a:pt x="15" y="1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1" name="Freeform 147"/>
              <p:cNvSpPr>
                <a:spLocks/>
              </p:cNvSpPr>
              <p:nvPr/>
            </p:nvSpPr>
            <p:spPr bwMode="auto">
              <a:xfrm>
                <a:off x="2176" y="1311"/>
                <a:ext cx="31" cy="13"/>
              </a:xfrm>
              <a:custGeom>
                <a:avLst/>
                <a:gdLst>
                  <a:gd name="T0" fmla="*/ 0 w 33"/>
                  <a:gd name="T1" fmla="*/ 7 h 14"/>
                  <a:gd name="T2" fmla="*/ 7 w 33"/>
                  <a:gd name="T3" fmla="*/ 0 h 14"/>
                  <a:gd name="T4" fmla="*/ 8 w 33"/>
                  <a:gd name="T5" fmla="*/ 0 h 14"/>
                  <a:gd name="T6" fmla="*/ 8 w 33"/>
                  <a:gd name="T7" fmla="*/ 7 h 14"/>
                  <a:gd name="T8" fmla="*/ 8 w 33"/>
                  <a:gd name="T9" fmla="*/ 7 h 14"/>
                  <a:gd name="T10" fmla="*/ 0 w 33"/>
                  <a:gd name="T11" fmla="*/ 7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14"/>
                  <a:gd name="T20" fmla="*/ 33 w 33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14">
                    <a:moveTo>
                      <a:pt x="0" y="14"/>
                    </a:moveTo>
                    <a:lnTo>
                      <a:pt x="7" y="0"/>
                    </a:lnTo>
                    <a:lnTo>
                      <a:pt x="28" y="0"/>
                    </a:lnTo>
                    <a:lnTo>
                      <a:pt x="33" y="12"/>
                    </a:lnTo>
                    <a:lnTo>
                      <a:pt x="10" y="8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C7C7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2" name="Freeform 148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7"/>
                  <a:gd name="T25" fmla="*/ 0 h 30"/>
                  <a:gd name="T26" fmla="*/ 37 w 37"/>
                  <a:gd name="T27" fmla="*/ 30 h 3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3" name="Freeform 149"/>
              <p:cNvSpPr>
                <a:spLocks/>
              </p:cNvSpPr>
              <p:nvPr/>
            </p:nvSpPr>
            <p:spPr bwMode="auto">
              <a:xfrm>
                <a:off x="2161" y="2505"/>
                <a:ext cx="37" cy="27"/>
              </a:xfrm>
              <a:custGeom>
                <a:avLst/>
                <a:gdLst>
                  <a:gd name="T0" fmla="*/ 0 w 37"/>
                  <a:gd name="T1" fmla="*/ 5 h 30"/>
                  <a:gd name="T2" fmla="*/ 13 w 37"/>
                  <a:gd name="T3" fmla="*/ 5 h 30"/>
                  <a:gd name="T4" fmla="*/ 21 w 37"/>
                  <a:gd name="T5" fmla="*/ 5 h 30"/>
                  <a:gd name="T6" fmla="*/ 33 w 37"/>
                  <a:gd name="T7" fmla="*/ 5 h 30"/>
                  <a:gd name="T8" fmla="*/ 37 w 37"/>
                  <a:gd name="T9" fmla="*/ 5 h 30"/>
                  <a:gd name="T10" fmla="*/ 30 w 37"/>
                  <a:gd name="T11" fmla="*/ 0 h 30"/>
                  <a:gd name="T12" fmla="*/ 18 w 37"/>
                  <a:gd name="T13" fmla="*/ 2 h 30"/>
                  <a:gd name="T14" fmla="*/ 0 w 37"/>
                  <a:gd name="T15" fmla="*/ 5 h 30"/>
                  <a:gd name="T16" fmla="*/ 0 w 37"/>
                  <a:gd name="T17" fmla="*/ 5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"/>
                  <a:gd name="T28" fmla="*/ 0 h 30"/>
                  <a:gd name="T29" fmla="*/ 37 w 37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" h="30">
                    <a:moveTo>
                      <a:pt x="0" y="17"/>
                    </a:moveTo>
                    <a:lnTo>
                      <a:pt x="13" y="30"/>
                    </a:lnTo>
                    <a:lnTo>
                      <a:pt x="21" y="28"/>
                    </a:lnTo>
                    <a:lnTo>
                      <a:pt x="33" y="21"/>
                    </a:lnTo>
                    <a:lnTo>
                      <a:pt x="37" y="6"/>
                    </a:lnTo>
                    <a:lnTo>
                      <a:pt x="30" y="0"/>
                    </a:lnTo>
                    <a:lnTo>
                      <a:pt x="18" y="2"/>
                    </a:lnTo>
                    <a:lnTo>
                      <a:pt x="0" y="1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" name="Freeform 150"/>
              <p:cNvSpPr>
                <a:spLocks/>
              </p:cNvSpPr>
              <p:nvPr/>
            </p:nvSpPr>
            <p:spPr bwMode="auto">
              <a:xfrm>
                <a:off x="2335" y="2578"/>
                <a:ext cx="40" cy="11"/>
              </a:xfrm>
              <a:custGeom>
                <a:avLst/>
                <a:gdLst>
                  <a:gd name="T0" fmla="*/ 0 w 43"/>
                  <a:gd name="T1" fmla="*/ 6 h 12"/>
                  <a:gd name="T2" fmla="*/ 4 w 43"/>
                  <a:gd name="T3" fmla="*/ 0 h 12"/>
                  <a:gd name="T4" fmla="*/ 7 w 43"/>
                  <a:gd name="T5" fmla="*/ 4 h 12"/>
                  <a:gd name="T6" fmla="*/ 7 w 43"/>
                  <a:gd name="T7" fmla="*/ 6 h 12"/>
                  <a:gd name="T8" fmla="*/ 0 w 43"/>
                  <a:gd name="T9" fmla="*/ 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3"/>
                  <a:gd name="T16" fmla="*/ 0 h 12"/>
                  <a:gd name="T17" fmla="*/ 43 w 43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3" h="12">
                    <a:moveTo>
                      <a:pt x="0" y="9"/>
                    </a:moveTo>
                    <a:lnTo>
                      <a:pt x="4" y="0"/>
                    </a:lnTo>
                    <a:lnTo>
                      <a:pt x="43" y="4"/>
                    </a:lnTo>
                    <a:lnTo>
                      <a:pt x="35" y="12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5" name="Freeform 151"/>
              <p:cNvSpPr>
                <a:spLocks/>
              </p:cNvSpPr>
              <p:nvPr/>
            </p:nvSpPr>
            <p:spPr bwMode="auto">
              <a:xfrm>
                <a:off x="2353" y="2600"/>
                <a:ext cx="17" cy="10"/>
              </a:xfrm>
              <a:custGeom>
                <a:avLst/>
                <a:gdLst>
                  <a:gd name="T0" fmla="*/ 0 w 18"/>
                  <a:gd name="T1" fmla="*/ 0 h 12"/>
                  <a:gd name="T2" fmla="*/ 7 w 18"/>
                  <a:gd name="T3" fmla="*/ 3 h 12"/>
                  <a:gd name="T4" fmla="*/ 9 w 18"/>
                  <a:gd name="T5" fmla="*/ 3 h 12"/>
                  <a:gd name="T6" fmla="*/ 9 w 18"/>
                  <a:gd name="T7" fmla="*/ 0 h 12"/>
                  <a:gd name="T8" fmla="*/ 0 w 18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2"/>
                  <a:gd name="T17" fmla="*/ 18 w 1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2">
                    <a:moveTo>
                      <a:pt x="0" y="0"/>
                    </a:moveTo>
                    <a:lnTo>
                      <a:pt x="7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BE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6" name="Freeform 152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7" name="Freeform 153"/>
              <p:cNvSpPr>
                <a:spLocks/>
              </p:cNvSpPr>
              <p:nvPr/>
            </p:nvSpPr>
            <p:spPr bwMode="auto">
              <a:xfrm>
                <a:off x="2320" y="1119"/>
                <a:ext cx="9" cy="23"/>
              </a:xfrm>
              <a:custGeom>
                <a:avLst/>
                <a:gdLst>
                  <a:gd name="T0" fmla="*/ 3 w 9"/>
                  <a:gd name="T1" fmla="*/ 6 h 25"/>
                  <a:gd name="T2" fmla="*/ 0 w 9"/>
                  <a:gd name="T3" fmla="*/ 6 h 25"/>
                  <a:gd name="T4" fmla="*/ 0 w 9"/>
                  <a:gd name="T5" fmla="*/ 6 h 25"/>
                  <a:gd name="T6" fmla="*/ 0 w 9"/>
                  <a:gd name="T7" fmla="*/ 4 h 25"/>
                  <a:gd name="T8" fmla="*/ 0 w 9"/>
                  <a:gd name="T9" fmla="*/ 3 h 25"/>
                  <a:gd name="T10" fmla="*/ 1 w 9"/>
                  <a:gd name="T11" fmla="*/ 1 h 25"/>
                  <a:gd name="T12" fmla="*/ 1 w 9"/>
                  <a:gd name="T13" fmla="*/ 0 h 25"/>
                  <a:gd name="T14" fmla="*/ 4 w 9"/>
                  <a:gd name="T15" fmla="*/ 0 h 25"/>
                  <a:gd name="T16" fmla="*/ 6 w 9"/>
                  <a:gd name="T17" fmla="*/ 0 h 25"/>
                  <a:gd name="T18" fmla="*/ 7 w 9"/>
                  <a:gd name="T19" fmla="*/ 1 h 25"/>
                  <a:gd name="T20" fmla="*/ 9 w 9"/>
                  <a:gd name="T21" fmla="*/ 3 h 25"/>
                  <a:gd name="T22" fmla="*/ 9 w 9"/>
                  <a:gd name="T23" fmla="*/ 4 h 25"/>
                  <a:gd name="T24" fmla="*/ 9 w 9"/>
                  <a:gd name="T25" fmla="*/ 6 h 25"/>
                  <a:gd name="T26" fmla="*/ 7 w 9"/>
                  <a:gd name="T27" fmla="*/ 6 h 25"/>
                  <a:gd name="T28" fmla="*/ 4 w 9"/>
                  <a:gd name="T29" fmla="*/ 6 h 25"/>
                  <a:gd name="T30" fmla="*/ 3 w 9"/>
                  <a:gd name="T31" fmla="*/ 6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9"/>
                  <a:gd name="T49" fmla="*/ 0 h 25"/>
                  <a:gd name="T50" fmla="*/ 9 w 9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9" h="25">
                    <a:moveTo>
                      <a:pt x="3" y="25"/>
                    </a:moveTo>
                    <a:lnTo>
                      <a:pt x="0" y="11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9" y="4"/>
                    </a:lnTo>
                    <a:lnTo>
                      <a:pt x="9" y="7"/>
                    </a:lnTo>
                    <a:lnTo>
                      <a:pt x="7" y="11"/>
                    </a:lnTo>
                    <a:lnTo>
                      <a:pt x="4" y="25"/>
                    </a:lnTo>
                    <a:lnTo>
                      <a:pt x="3" y="25"/>
                    </a:lnTo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8" name="Freeform 154"/>
              <p:cNvSpPr>
                <a:spLocks/>
              </p:cNvSpPr>
              <p:nvPr/>
            </p:nvSpPr>
            <p:spPr bwMode="auto">
              <a:xfrm>
                <a:off x="3064" y="2398"/>
                <a:ext cx="56" cy="50"/>
              </a:xfrm>
              <a:custGeom>
                <a:avLst/>
                <a:gdLst>
                  <a:gd name="T0" fmla="*/ 9 w 59"/>
                  <a:gd name="T1" fmla="*/ 0 h 55"/>
                  <a:gd name="T2" fmla="*/ 9 w 59"/>
                  <a:gd name="T3" fmla="*/ 5 h 55"/>
                  <a:gd name="T4" fmla="*/ 12 w 59"/>
                  <a:gd name="T5" fmla="*/ 5 h 55"/>
                  <a:gd name="T6" fmla="*/ 10 w 59"/>
                  <a:gd name="T7" fmla="*/ 5 h 55"/>
                  <a:gd name="T8" fmla="*/ 9 w 59"/>
                  <a:gd name="T9" fmla="*/ 5 h 55"/>
                  <a:gd name="T10" fmla="*/ 9 w 59"/>
                  <a:gd name="T11" fmla="*/ 5 h 55"/>
                  <a:gd name="T12" fmla="*/ 9 w 59"/>
                  <a:gd name="T13" fmla="*/ 5 h 55"/>
                  <a:gd name="T14" fmla="*/ 6 w 59"/>
                  <a:gd name="T15" fmla="*/ 5 h 55"/>
                  <a:gd name="T16" fmla="*/ 0 w 59"/>
                  <a:gd name="T17" fmla="*/ 5 h 55"/>
                  <a:gd name="T18" fmla="*/ 9 w 59"/>
                  <a:gd name="T19" fmla="*/ 5 h 55"/>
                  <a:gd name="T20" fmla="*/ 9 w 59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9"/>
                  <a:gd name="T34" fmla="*/ 0 h 55"/>
                  <a:gd name="T35" fmla="*/ 59 w 59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9" h="55">
                    <a:moveTo>
                      <a:pt x="30" y="0"/>
                    </a:moveTo>
                    <a:lnTo>
                      <a:pt x="44" y="10"/>
                    </a:lnTo>
                    <a:lnTo>
                      <a:pt x="59" y="21"/>
                    </a:lnTo>
                    <a:lnTo>
                      <a:pt x="53" y="38"/>
                    </a:lnTo>
                    <a:lnTo>
                      <a:pt x="48" y="55"/>
                    </a:lnTo>
                    <a:lnTo>
                      <a:pt x="30" y="55"/>
                    </a:lnTo>
                    <a:lnTo>
                      <a:pt x="12" y="55"/>
                    </a:lnTo>
                    <a:lnTo>
                      <a:pt x="6" y="38"/>
                    </a:lnTo>
                    <a:lnTo>
                      <a:pt x="0" y="21"/>
                    </a:lnTo>
                    <a:lnTo>
                      <a:pt x="15" y="1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0000"/>
              </a:solidFill>
              <a:ln w="1651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" name="Freeform 155"/>
            <p:cNvSpPr>
              <a:spLocks/>
            </p:cNvSpPr>
            <p:nvPr/>
          </p:nvSpPr>
          <p:spPr bwMode="auto">
            <a:xfrm>
              <a:off x="936625" y="911225"/>
              <a:ext cx="1577975" cy="1327150"/>
            </a:xfrm>
            <a:custGeom>
              <a:avLst/>
              <a:gdLst>
                <a:gd name="T0" fmla="*/ 2147483647 w 157"/>
                <a:gd name="T1" fmla="*/ 2147483647 h 132"/>
                <a:gd name="T2" fmla="*/ 2147483647 w 157"/>
                <a:gd name="T3" fmla="*/ 2147483647 h 132"/>
                <a:gd name="T4" fmla="*/ 2147483647 w 157"/>
                <a:gd name="T5" fmla="*/ 2147483647 h 132"/>
                <a:gd name="T6" fmla="*/ 2147483647 w 157"/>
                <a:gd name="T7" fmla="*/ 2147483647 h 132"/>
                <a:gd name="T8" fmla="*/ 2147483647 w 157"/>
                <a:gd name="T9" fmla="*/ 2147483647 h 132"/>
                <a:gd name="T10" fmla="*/ 2147483647 w 157"/>
                <a:gd name="T11" fmla="*/ 2147483647 h 132"/>
                <a:gd name="T12" fmla="*/ 2147483647 w 157"/>
                <a:gd name="T13" fmla="*/ 2147483647 h 132"/>
                <a:gd name="T14" fmla="*/ 2147483647 w 157"/>
                <a:gd name="T15" fmla="*/ 2147483647 h 132"/>
                <a:gd name="T16" fmla="*/ 2147483647 w 157"/>
                <a:gd name="T17" fmla="*/ 2147483647 h 132"/>
                <a:gd name="T18" fmla="*/ 2147483647 w 157"/>
                <a:gd name="T19" fmla="*/ 2147483647 h 132"/>
                <a:gd name="T20" fmla="*/ 2147483647 w 157"/>
                <a:gd name="T21" fmla="*/ 2147483647 h 132"/>
                <a:gd name="T22" fmla="*/ 2147483647 w 157"/>
                <a:gd name="T23" fmla="*/ 2147483647 h 132"/>
                <a:gd name="T24" fmla="*/ 2147483647 w 157"/>
                <a:gd name="T25" fmla="*/ 2147483647 h 132"/>
                <a:gd name="T26" fmla="*/ 2147483647 w 157"/>
                <a:gd name="T27" fmla="*/ 2147483647 h 132"/>
                <a:gd name="T28" fmla="*/ 2147483647 w 157"/>
                <a:gd name="T29" fmla="*/ 2147483647 h 132"/>
                <a:gd name="T30" fmla="*/ 2147483647 w 157"/>
                <a:gd name="T31" fmla="*/ 2147483647 h 132"/>
                <a:gd name="T32" fmla="*/ 2147483647 w 157"/>
                <a:gd name="T33" fmla="*/ 2147483647 h 132"/>
                <a:gd name="T34" fmla="*/ 2147483647 w 157"/>
                <a:gd name="T35" fmla="*/ 2147483647 h 132"/>
                <a:gd name="T36" fmla="*/ 2147483647 w 157"/>
                <a:gd name="T37" fmla="*/ 2147483647 h 132"/>
                <a:gd name="T38" fmla="*/ 2147483647 w 157"/>
                <a:gd name="T39" fmla="*/ 2147483647 h 132"/>
                <a:gd name="T40" fmla="*/ 2147483647 w 157"/>
                <a:gd name="T41" fmla="*/ 2147483647 h 132"/>
                <a:gd name="T42" fmla="*/ 2147483647 w 157"/>
                <a:gd name="T43" fmla="*/ 2147483647 h 132"/>
                <a:gd name="T44" fmla="*/ 2147483647 w 157"/>
                <a:gd name="T45" fmla="*/ 2147483647 h 132"/>
                <a:gd name="T46" fmla="*/ 2147483647 w 157"/>
                <a:gd name="T47" fmla="*/ 2147483647 h 132"/>
                <a:gd name="T48" fmla="*/ 2147483647 w 157"/>
                <a:gd name="T49" fmla="*/ 2147483647 h 132"/>
                <a:gd name="T50" fmla="*/ 2147483647 w 157"/>
                <a:gd name="T51" fmla="*/ 2147483647 h 132"/>
                <a:gd name="T52" fmla="*/ 2147483647 w 157"/>
                <a:gd name="T53" fmla="*/ 2147483647 h 132"/>
                <a:gd name="T54" fmla="*/ 2147483647 w 157"/>
                <a:gd name="T55" fmla="*/ 2147483647 h 132"/>
                <a:gd name="T56" fmla="*/ 2147483647 w 157"/>
                <a:gd name="T57" fmla="*/ 2147483647 h 132"/>
                <a:gd name="T58" fmla="*/ 2147483647 w 157"/>
                <a:gd name="T59" fmla="*/ 2147483647 h 132"/>
                <a:gd name="T60" fmla="*/ 2147483647 w 157"/>
                <a:gd name="T61" fmla="*/ 2147483647 h 132"/>
                <a:gd name="T62" fmla="*/ 2147483647 w 157"/>
                <a:gd name="T63" fmla="*/ 2147483647 h 132"/>
                <a:gd name="T64" fmla="*/ 2147483647 w 157"/>
                <a:gd name="T65" fmla="*/ 2147483647 h 132"/>
                <a:gd name="T66" fmla="*/ 2147483647 w 157"/>
                <a:gd name="T67" fmla="*/ 2147483647 h 132"/>
                <a:gd name="T68" fmla="*/ 2147483647 w 157"/>
                <a:gd name="T69" fmla="*/ 2147483647 h 132"/>
                <a:gd name="T70" fmla="*/ 2147483647 w 157"/>
                <a:gd name="T71" fmla="*/ 2147483647 h 132"/>
                <a:gd name="T72" fmla="*/ 2147483647 w 157"/>
                <a:gd name="T73" fmla="*/ 2147483647 h 132"/>
                <a:gd name="T74" fmla="*/ 2147483647 w 157"/>
                <a:gd name="T75" fmla="*/ 2147483647 h 132"/>
                <a:gd name="T76" fmla="*/ 2147483647 w 157"/>
                <a:gd name="T77" fmla="*/ 2147483647 h 132"/>
                <a:gd name="T78" fmla="*/ 2147483647 w 157"/>
                <a:gd name="T79" fmla="*/ 2147483647 h 132"/>
                <a:gd name="T80" fmla="*/ 2147483647 w 157"/>
                <a:gd name="T81" fmla="*/ 2147483647 h 132"/>
                <a:gd name="T82" fmla="*/ 2147483647 w 157"/>
                <a:gd name="T83" fmla="*/ 2147483647 h 132"/>
                <a:gd name="T84" fmla="*/ 2147483647 w 157"/>
                <a:gd name="T85" fmla="*/ 2147483647 h 132"/>
                <a:gd name="T86" fmla="*/ 2147483647 w 157"/>
                <a:gd name="T87" fmla="*/ 2147483647 h 132"/>
                <a:gd name="T88" fmla="*/ 2147483647 w 157"/>
                <a:gd name="T89" fmla="*/ 2147483647 h 132"/>
                <a:gd name="T90" fmla="*/ 2147483647 w 157"/>
                <a:gd name="T91" fmla="*/ 2147483647 h 132"/>
                <a:gd name="T92" fmla="*/ 2147483647 w 157"/>
                <a:gd name="T93" fmla="*/ 2147483647 h 132"/>
                <a:gd name="T94" fmla="*/ 2147483647 w 157"/>
                <a:gd name="T95" fmla="*/ 2147483647 h 132"/>
                <a:gd name="T96" fmla="*/ 2147483647 w 157"/>
                <a:gd name="T97" fmla="*/ 2147483647 h 132"/>
                <a:gd name="T98" fmla="*/ 2147483647 w 157"/>
                <a:gd name="T99" fmla="*/ 2147483647 h 132"/>
                <a:gd name="T100" fmla="*/ 2147483647 w 157"/>
                <a:gd name="T101" fmla="*/ 2147483647 h 132"/>
                <a:gd name="T102" fmla="*/ 2147483647 w 157"/>
                <a:gd name="T103" fmla="*/ 2147483647 h 132"/>
                <a:gd name="T104" fmla="*/ 2147483647 w 157"/>
                <a:gd name="T105" fmla="*/ 2147483647 h 132"/>
                <a:gd name="T106" fmla="*/ 2147483647 w 157"/>
                <a:gd name="T107" fmla="*/ 2147483647 h 132"/>
                <a:gd name="T108" fmla="*/ 2147483647 w 157"/>
                <a:gd name="T109" fmla="*/ 2147483647 h 132"/>
                <a:gd name="T110" fmla="*/ 2147483647 w 157"/>
                <a:gd name="T111" fmla="*/ 2147483647 h 132"/>
                <a:gd name="T112" fmla="*/ 2147483647 w 157"/>
                <a:gd name="T113" fmla="*/ 2147483647 h 132"/>
                <a:gd name="T114" fmla="*/ 2147483647 w 157"/>
                <a:gd name="T115" fmla="*/ 2147483647 h 132"/>
                <a:gd name="T116" fmla="*/ 2147483647 w 157"/>
                <a:gd name="T117" fmla="*/ 2147483647 h 132"/>
                <a:gd name="T118" fmla="*/ 2147483647 w 157"/>
                <a:gd name="T119" fmla="*/ 2147483647 h 132"/>
                <a:gd name="T120" fmla="*/ 2147483647 w 157"/>
                <a:gd name="T121" fmla="*/ 2147483647 h 132"/>
                <a:gd name="T122" fmla="*/ 0 w 157"/>
                <a:gd name="T123" fmla="*/ 2147483647 h 1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7"/>
                <a:gd name="T187" fmla="*/ 0 h 132"/>
                <a:gd name="T188" fmla="*/ 157 w 157"/>
                <a:gd name="T189" fmla="*/ 132 h 13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7" h="132">
                  <a:moveTo>
                    <a:pt x="0" y="126"/>
                  </a:moveTo>
                  <a:lnTo>
                    <a:pt x="9" y="120"/>
                  </a:lnTo>
                  <a:lnTo>
                    <a:pt x="13" y="120"/>
                  </a:lnTo>
                  <a:lnTo>
                    <a:pt x="19" y="118"/>
                  </a:lnTo>
                  <a:lnTo>
                    <a:pt x="25" y="115"/>
                  </a:lnTo>
                  <a:lnTo>
                    <a:pt x="30" y="111"/>
                  </a:lnTo>
                  <a:lnTo>
                    <a:pt x="32" y="106"/>
                  </a:lnTo>
                  <a:lnTo>
                    <a:pt x="36" y="101"/>
                  </a:lnTo>
                  <a:lnTo>
                    <a:pt x="30" y="101"/>
                  </a:lnTo>
                  <a:lnTo>
                    <a:pt x="25" y="99"/>
                  </a:lnTo>
                  <a:lnTo>
                    <a:pt x="17" y="99"/>
                  </a:lnTo>
                  <a:lnTo>
                    <a:pt x="13" y="98"/>
                  </a:lnTo>
                  <a:lnTo>
                    <a:pt x="17" y="95"/>
                  </a:lnTo>
                  <a:lnTo>
                    <a:pt x="16" y="86"/>
                  </a:lnTo>
                  <a:lnTo>
                    <a:pt x="12" y="89"/>
                  </a:lnTo>
                  <a:lnTo>
                    <a:pt x="8" y="87"/>
                  </a:lnTo>
                  <a:lnTo>
                    <a:pt x="7" y="82"/>
                  </a:lnTo>
                  <a:lnTo>
                    <a:pt x="7" y="77"/>
                  </a:lnTo>
                  <a:lnTo>
                    <a:pt x="4" y="71"/>
                  </a:lnTo>
                  <a:lnTo>
                    <a:pt x="12" y="64"/>
                  </a:lnTo>
                  <a:lnTo>
                    <a:pt x="16" y="60"/>
                  </a:lnTo>
                  <a:lnTo>
                    <a:pt x="22" y="61"/>
                  </a:lnTo>
                  <a:lnTo>
                    <a:pt x="28" y="60"/>
                  </a:lnTo>
                  <a:lnTo>
                    <a:pt x="29" y="55"/>
                  </a:lnTo>
                  <a:lnTo>
                    <a:pt x="31" y="51"/>
                  </a:lnTo>
                  <a:lnTo>
                    <a:pt x="24" y="53"/>
                  </a:lnTo>
                  <a:lnTo>
                    <a:pt x="15" y="50"/>
                  </a:lnTo>
                  <a:lnTo>
                    <a:pt x="11" y="41"/>
                  </a:lnTo>
                  <a:lnTo>
                    <a:pt x="8" y="37"/>
                  </a:lnTo>
                  <a:lnTo>
                    <a:pt x="23" y="34"/>
                  </a:lnTo>
                  <a:lnTo>
                    <a:pt x="30" y="40"/>
                  </a:lnTo>
                  <a:lnTo>
                    <a:pt x="29" y="32"/>
                  </a:lnTo>
                  <a:lnTo>
                    <a:pt x="32" y="37"/>
                  </a:lnTo>
                  <a:lnTo>
                    <a:pt x="38" y="38"/>
                  </a:lnTo>
                  <a:lnTo>
                    <a:pt x="32" y="35"/>
                  </a:lnTo>
                  <a:lnTo>
                    <a:pt x="27" y="30"/>
                  </a:lnTo>
                  <a:lnTo>
                    <a:pt x="27" y="26"/>
                  </a:lnTo>
                  <a:lnTo>
                    <a:pt x="20" y="18"/>
                  </a:lnTo>
                  <a:lnTo>
                    <a:pt x="24" y="13"/>
                  </a:lnTo>
                  <a:lnTo>
                    <a:pt x="29" y="15"/>
                  </a:lnTo>
                  <a:lnTo>
                    <a:pt x="33" y="13"/>
                  </a:lnTo>
                  <a:lnTo>
                    <a:pt x="40" y="6"/>
                  </a:lnTo>
                  <a:lnTo>
                    <a:pt x="45" y="5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7" y="6"/>
                  </a:lnTo>
                  <a:lnTo>
                    <a:pt x="63" y="7"/>
                  </a:lnTo>
                  <a:lnTo>
                    <a:pt x="67" y="7"/>
                  </a:lnTo>
                  <a:lnTo>
                    <a:pt x="76" y="11"/>
                  </a:lnTo>
                  <a:lnTo>
                    <a:pt x="80" y="14"/>
                  </a:lnTo>
                  <a:lnTo>
                    <a:pt x="84" y="13"/>
                  </a:lnTo>
                  <a:lnTo>
                    <a:pt x="88" y="15"/>
                  </a:lnTo>
                  <a:lnTo>
                    <a:pt x="92" y="13"/>
                  </a:lnTo>
                  <a:lnTo>
                    <a:pt x="100" y="17"/>
                  </a:lnTo>
                  <a:lnTo>
                    <a:pt x="105" y="93"/>
                  </a:lnTo>
                  <a:lnTo>
                    <a:pt x="112" y="93"/>
                  </a:lnTo>
                  <a:lnTo>
                    <a:pt x="115" y="97"/>
                  </a:lnTo>
                  <a:lnTo>
                    <a:pt x="120" y="101"/>
                  </a:lnTo>
                  <a:lnTo>
                    <a:pt x="124" y="100"/>
                  </a:lnTo>
                  <a:lnTo>
                    <a:pt x="127" y="96"/>
                  </a:lnTo>
                  <a:lnTo>
                    <a:pt x="132" y="99"/>
                  </a:lnTo>
                  <a:lnTo>
                    <a:pt x="136" y="103"/>
                  </a:lnTo>
                  <a:lnTo>
                    <a:pt x="147" y="119"/>
                  </a:lnTo>
                  <a:lnTo>
                    <a:pt x="157" y="122"/>
                  </a:lnTo>
                  <a:lnTo>
                    <a:pt x="156" y="126"/>
                  </a:lnTo>
                  <a:lnTo>
                    <a:pt x="155" y="132"/>
                  </a:lnTo>
                  <a:lnTo>
                    <a:pt x="153" y="127"/>
                  </a:lnTo>
                  <a:lnTo>
                    <a:pt x="151" y="123"/>
                  </a:lnTo>
                  <a:lnTo>
                    <a:pt x="146" y="126"/>
                  </a:lnTo>
                  <a:lnTo>
                    <a:pt x="147" y="122"/>
                  </a:lnTo>
                  <a:lnTo>
                    <a:pt x="142" y="122"/>
                  </a:lnTo>
                  <a:lnTo>
                    <a:pt x="146" y="119"/>
                  </a:lnTo>
                  <a:lnTo>
                    <a:pt x="139" y="115"/>
                  </a:lnTo>
                  <a:lnTo>
                    <a:pt x="139" y="110"/>
                  </a:lnTo>
                  <a:lnTo>
                    <a:pt x="135" y="108"/>
                  </a:lnTo>
                  <a:lnTo>
                    <a:pt x="132" y="104"/>
                  </a:lnTo>
                  <a:lnTo>
                    <a:pt x="130" y="100"/>
                  </a:lnTo>
                  <a:lnTo>
                    <a:pt x="131" y="106"/>
                  </a:lnTo>
                  <a:lnTo>
                    <a:pt x="137" y="110"/>
                  </a:lnTo>
                  <a:lnTo>
                    <a:pt x="137" y="115"/>
                  </a:lnTo>
                  <a:lnTo>
                    <a:pt x="141" y="117"/>
                  </a:lnTo>
                  <a:lnTo>
                    <a:pt x="138" y="120"/>
                  </a:lnTo>
                  <a:lnTo>
                    <a:pt x="136" y="126"/>
                  </a:lnTo>
                  <a:lnTo>
                    <a:pt x="135" y="117"/>
                  </a:lnTo>
                  <a:lnTo>
                    <a:pt x="131" y="107"/>
                  </a:lnTo>
                  <a:lnTo>
                    <a:pt x="127" y="106"/>
                  </a:lnTo>
                  <a:lnTo>
                    <a:pt x="126" y="102"/>
                  </a:lnTo>
                  <a:lnTo>
                    <a:pt x="122" y="103"/>
                  </a:lnTo>
                  <a:lnTo>
                    <a:pt x="126" y="105"/>
                  </a:lnTo>
                  <a:lnTo>
                    <a:pt x="122" y="107"/>
                  </a:lnTo>
                  <a:lnTo>
                    <a:pt x="118" y="103"/>
                  </a:lnTo>
                  <a:lnTo>
                    <a:pt x="112" y="100"/>
                  </a:lnTo>
                  <a:lnTo>
                    <a:pt x="108" y="100"/>
                  </a:lnTo>
                  <a:lnTo>
                    <a:pt x="111" y="97"/>
                  </a:lnTo>
                  <a:lnTo>
                    <a:pt x="105" y="98"/>
                  </a:lnTo>
                  <a:lnTo>
                    <a:pt x="91" y="97"/>
                  </a:lnTo>
                  <a:lnTo>
                    <a:pt x="88" y="93"/>
                  </a:lnTo>
                  <a:lnTo>
                    <a:pt x="82" y="94"/>
                  </a:lnTo>
                  <a:lnTo>
                    <a:pt x="83" y="90"/>
                  </a:lnTo>
                  <a:lnTo>
                    <a:pt x="79" y="90"/>
                  </a:lnTo>
                  <a:lnTo>
                    <a:pt x="74" y="88"/>
                  </a:lnTo>
                  <a:lnTo>
                    <a:pt x="74" y="92"/>
                  </a:lnTo>
                  <a:lnTo>
                    <a:pt x="78" y="94"/>
                  </a:lnTo>
                  <a:lnTo>
                    <a:pt x="80" y="97"/>
                  </a:lnTo>
                  <a:lnTo>
                    <a:pt x="76" y="98"/>
                  </a:lnTo>
                  <a:lnTo>
                    <a:pt x="71" y="97"/>
                  </a:lnTo>
                  <a:lnTo>
                    <a:pt x="67" y="95"/>
                  </a:lnTo>
                  <a:lnTo>
                    <a:pt x="65" y="99"/>
                  </a:lnTo>
                  <a:lnTo>
                    <a:pt x="61" y="101"/>
                  </a:lnTo>
                  <a:lnTo>
                    <a:pt x="61" y="89"/>
                  </a:lnTo>
                  <a:lnTo>
                    <a:pt x="68" y="88"/>
                  </a:lnTo>
                  <a:lnTo>
                    <a:pt x="71" y="83"/>
                  </a:lnTo>
                  <a:lnTo>
                    <a:pt x="66" y="85"/>
                  </a:lnTo>
                  <a:lnTo>
                    <a:pt x="67" y="81"/>
                  </a:lnTo>
                  <a:lnTo>
                    <a:pt x="64" y="86"/>
                  </a:lnTo>
                  <a:lnTo>
                    <a:pt x="57" y="92"/>
                  </a:lnTo>
                  <a:lnTo>
                    <a:pt x="48" y="101"/>
                  </a:lnTo>
                  <a:lnTo>
                    <a:pt x="35" y="116"/>
                  </a:lnTo>
                  <a:lnTo>
                    <a:pt x="23" y="120"/>
                  </a:lnTo>
                  <a:lnTo>
                    <a:pt x="20" y="125"/>
                  </a:lnTo>
                  <a:lnTo>
                    <a:pt x="14" y="125"/>
                  </a:lnTo>
                  <a:lnTo>
                    <a:pt x="10" y="125"/>
                  </a:lnTo>
                  <a:lnTo>
                    <a:pt x="6" y="127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8FB9E5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9" name="Group 156"/>
            <p:cNvGrpSpPr>
              <a:grpSpLocks/>
            </p:cNvGrpSpPr>
            <p:nvPr/>
          </p:nvGrpSpPr>
          <p:grpSpPr bwMode="auto">
            <a:xfrm>
              <a:off x="739775" y="4211638"/>
              <a:ext cx="584200" cy="412750"/>
              <a:chOff x="1042" y="2733"/>
              <a:chExt cx="368" cy="260"/>
            </a:xfrm>
          </p:grpSpPr>
          <p:sp>
            <p:nvSpPr>
              <p:cNvPr id="36" name="Freeform 157"/>
              <p:cNvSpPr>
                <a:spLocks/>
              </p:cNvSpPr>
              <p:nvPr/>
            </p:nvSpPr>
            <p:spPr bwMode="auto">
              <a:xfrm>
                <a:off x="1042" y="2733"/>
                <a:ext cx="38" cy="32"/>
              </a:xfrm>
              <a:custGeom>
                <a:avLst/>
                <a:gdLst>
                  <a:gd name="T0" fmla="*/ 0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2147483647 h 5"/>
                  <a:gd name="T8" fmla="*/ 2147483647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0 w 6"/>
                  <a:gd name="T15" fmla="*/ 2147483647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0" y="3"/>
                    </a:moveTo>
                    <a:lnTo>
                      <a:pt x="2" y="5"/>
                    </a:lnTo>
                    <a:lnTo>
                      <a:pt x="3" y="5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7" name="Freeform 158"/>
              <p:cNvSpPr>
                <a:spLocks/>
              </p:cNvSpPr>
              <p:nvPr/>
            </p:nvSpPr>
            <p:spPr bwMode="auto">
              <a:xfrm>
                <a:off x="1156" y="2777"/>
                <a:ext cx="38" cy="38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2147483647 h 6"/>
                  <a:gd name="T4" fmla="*/ 2147483647 w 6"/>
                  <a:gd name="T5" fmla="*/ 2147483647 h 6"/>
                  <a:gd name="T6" fmla="*/ 2147483647 w 6"/>
                  <a:gd name="T7" fmla="*/ 2147483647 h 6"/>
                  <a:gd name="T8" fmla="*/ 2147483647 w 6"/>
                  <a:gd name="T9" fmla="*/ 2147483647 h 6"/>
                  <a:gd name="T10" fmla="*/ 2147483647 w 6"/>
                  <a:gd name="T11" fmla="*/ 2147483647 h 6"/>
                  <a:gd name="T12" fmla="*/ 2147483647 w 6"/>
                  <a:gd name="T13" fmla="*/ 2147483647 h 6"/>
                  <a:gd name="T14" fmla="*/ 2147483647 w 6"/>
                  <a:gd name="T15" fmla="*/ 2147483647 h 6"/>
                  <a:gd name="T16" fmla="*/ 2147483647 w 6"/>
                  <a:gd name="T17" fmla="*/ 0 h 6"/>
                  <a:gd name="T18" fmla="*/ 0 w 6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6"/>
                  <a:gd name="T32" fmla="*/ 6 w 6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6">
                    <a:moveTo>
                      <a:pt x="0" y="2"/>
                    </a:moveTo>
                    <a:lnTo>
                      <a:pt x="1" y="5"/>
                    </a:lnTo>
                    <a:lnTo>
                      <a:pt x="3" y="5"/>
                    </a:lnTo>
                    <a:lnTo>
                      <a:pt x="3" y="4"/>
                    </a:lnTo>
                    <a:lnTo>
                      <a:pt x="5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8" name="Freeform 159"/>
              <p:cNvSpPr>
                <a:spLocks/>
              </p:cNvSpPr>
              <p:nvPr/>
            </p:nvSpPr>
            <p:spPr bwMode="auto">
              <a:xfrm>
                <a:off x="1226" y="2815"/>
                <a:ext cx="44" cy="13"/>
              </a:xfrm>
              <a:custGeom>
                <a:avLst/>
                <a:gdLst>
                  <a:gd name="T0" fmla="*/ 0 w 7"/>
                  <a:gd name="T1" fmla="*/ 2147483647 h 2"/>
                  <a:gd name="T2" fmla="*/ 0 w 7"/>
                  <a:gd name="T3" fmla="*/ 0 h 2"/>
                  <a:gd name="T4" fmla="*/ 2147483647 w 7"/>
                  <a:gd name="T5" fmla="*/ 2147483647 h 2"/>
                  <a:gd name="T6" fmla="*/ 2147483647 w 7"/>
                  <a:gd name="T7" fmla="*/ 2147483647 h 2"/>
                  <a:gd name="T8" fmla="*/ 0 w 7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"/>
                  <a:gd name="T17" fmla="*/ 7 w 7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">
                    <a:moveTo>
                      <a:pt x="0" y="2"/>
                    </a:moveTo>
                    <a:lnTo>
                      <a:pt x="0" y="0"/>
                    </a:lnTo>
                    <a:lnTo>
                      <a:pt x="7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9" name="Freeform 160"/>
              <p:cNvSpPr>
                <a:spLocks/>
              </p:cNvSpPr>
              <p:nvPr/>
            </p:nvSpPr>
            <p:spPr bwMode="auto">
              <a:xfrm>
                <a:off x="1245" y="2841"/>
                <a:ext cx="13" cy="12"/>
              </a:xfrm>
              <a:custGeom>
                <a:avLst/>
                <a:gdLst>
                  <a:gd name="T0" fmla="*/ 0 w 2"/>
                  <a:gd name="T1" fmla="*/ 0 h 2"/>
                  <a:gd name="T2" fmla="*/ 2147483647 w 2"/>
                  <a:gd name="T3" fmla="*/ 2147483647 h 2"/>
                  <a:gd name="T4" fmla="*/ 2147483647 w 2"/>
                  <a:gd name="T5" fmla="*/ 2147483647 h 2"/>
                  <a:gd name="T6" fmla="*/ 2147483647 w 2"/>
                  <a:gd name="T7" fmla="*/ 0 h 2"/>
                  <a:gd name="T8" fmla="*/ 0 w 2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2"/>
                  <a:gd name="T17" fmla="*/ 2 w 2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2">
                    <a:moveTo>
                      <a:pt x="0" y="0"/>
                    </a:moveTo>
                    <a:lnTo>
                      <a:pt x="1" y="2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" name="Freeform 161"/>
              <p:cNvSpPr>
                <a:spLocks/>
              </p:cNvSpPr>
              <p:nvPr/>
            </p:nvSpPr>
            <p:spPr bwMode="auto">
              <a:xfrm>
                <a:off x="1270" y="2828"/>
                <a:ext cx="51" cy="38"/>
              </a:xfrm>
              <a:custGeom>
                <a:avLst/>
                <a:gdLst>
                  <a:gd name="T0" fmla="*/ 0 w 8"/>
                  <a:gd name="T1" fmla="*/ 2147483647 h 6"/>
                  <a:gd name="T2" fmla="*/ 2147483647 w 8"/>
                  <a:gd name="T3" fmla="*/ 0 h 6"/>
                  <a:gd name="T4" fmla="*/ 2147483647 w 8"/>
                  <a:gd name="T5" fmla="*/ 2147483647 h 6"/>
                  <a:gd name="T6" fmla="*/ 2147483647 w 8"/>
                  <a:gd name="T7" fmla="*/ 2147483647 h 6"/>
                  <a:gd name="T8" fmla="*/ 2147483647 w 8"/>
                  <a:gd name="T9" fmla="*/ 2147483647 h 6"/>
                  <a:gd name="T10" fmla="*/ 2147483647 w 8"/>
                  <a:gd name="T11" fmla="*/ 2147483647 h 6"/>
                  <a:gd name="T12" fmla="*/ 2147483647 w 8"/>
                  <a:gd name="T13" fmla="*/ 2147483647 h 6"/>
                  <a:gd name="T14" fmla="*/ 2147483647 w 8"/>
                  <a:gd name="T15" fmla="*/ 2147483647 h 6"/>
                  <a:gd name="T16" fmla="*/ 2147483647 w 8"/>
                  <a:gd name="T17" fmla="*/ 2147483647 h 6"/>
                  <a:gd name="T18" fmla="*/ 0 w 8"/>
                  <a:gd name="T19" fmla="*/ 2147483647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"/>
                  <a:gd name="T31" fmla="*/ 0 h 6"/>
                  <a:gd name="T32" fmla="*/ 8 w 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" h="6">
                    <a:moveTo>
                      <a:pt x="0" y="2"/>
                    </a:moveTo>
                    <a:lnTo>
                      <a:pt x="1" y="0"/>
                    </a:lnTo>
                    <a:lnTo>
                      <a:pt x="2" y="2"/>
                    </a:lnTo>
                    <a:lnTo>
                      <a:pt x="5" y="1"/>
                    </a:lnTo>
                    <a:lnTo>
                      <a:pt x="8" y="4"/>
                    </a:lnTo>
                    <a:lnTo>
                      <a:pt x="7" y="5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1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1" name="Freeform 162"/>
              <p:cNvSpPr>
                <a:spLocks/>
              </p:cNvSpPr>
              <p:nvPr/>
            </p:nvSpPr>
            <p:spPr bwMode="auto">
              <a:xfrm>
                <a:off x="1315" y="2891"/>
                <a:ext cx="95" cy="102"/>
              </a:xfrm>
              <a:custGeom>
                <a:avLst/>
                <a:gdLst>
                  <a:gd name="T0" fmla="*/ 0 w 15"/>
                  <a:gd name="T1" fmla="*/ 2147483647 h 16"/>
                  <a:gd name="T2" fmla="*/ 2147483647 w 15"/>
                  <a:gd name="T3" fmla="*/ 2147483647 h 16"/>
                  <a:gd name="T4" fmla="*/ 2147483647 w 15"/>
                  <a:gd name="T5" fmla="*/ 2147483647 h 16"/>
                  <a:gd name="T6" fmla="*/ 2147483647 w 15"/>
                  <a:gd name="T7" fmla="*/ 2147483647 h 16"/>
                  <a:gd name="T8" fmla="*/ 2147483647 w 15"/>
                  <a:gd name="T9" fmla="*/ 2147483647 h 16"/>
                  <a:gd name="T10" fmla="*/ 2147483647 w 15"/>
                  <a:gd name="T11" fmla="*/ 2147483647 h 16"/>
                  <a:gd name="T12" fmla="*/ 2147483647 w 15"/>
                  <a:gd name="T13" fmla="*/ 2147483647 h 16"/>
                  <a:gd name="T14" fmla="*/ 2147483647 w 15"/>
                  <a:gd name="T15" fmla="*/ 2147483647 h 16"/>
                  <a:gd name="T16" fmla="*/ 2147483647 w 15"/>
                  <a:gd name="T17" fmla="*/ 0 h 16"/>
                  <a:gd name="T18" fmla="*/ 2147483647 w 15"/>
                  <a:gd name="T19" fmla="*/ 2147483647 h 16"/>
                  <a:gd name="T20" fmla="*/ 2147483647 w 15"/>
                  <a:gd name="T21" fmla="*/ 2147483647 h 16"/>
                  <a:gd name="T22" fmla="*/ 0 w 15"/>
                  <a:gd name="T23" fmla="*/ 2147483647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"/>
                  <a:gd name="T37" fmla="*/ 0 h 16"/>
                  <a:gd name="T38" fmla="*/ 15 w 15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" h="16">
                    <a:moveTo>
                      <a:pt x="0" y="6"/>
                    </a:moveTo>
                    <a:lnTo>
                      <a:pt x="2" y="11"/>
                    </a:lnTo>
                    <a:lnTo>
                      <a:pt x="2" y="14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13" y="11"/>
                    </a:lnTo>
                    <a:lnTo>
                      <a:pt x="15" y="9"/>
                    </a:lnTo>
                    <a:lnTo>
                      <a:pt x="10" y="3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3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0" name="Group 163"/>
            <p:cNvGrpSpPr>
              <a:grpSpLocks/>
            </p:cNvGrpSpPr>
            <p:nvPr/>
          </p:nvGrpSpPr>
          <p:grpSpPr bwMode="auto">
            <a:xfrm>
              <a:off x="6759575" y="5132388"/>
              <a:ext cx="704850" cy="139700"/>
              <a:chOff x="4386" y="3345"/>
              <a:chExt cx="444" cy="88"/>
            </a:xfrm>
          </p:grpSpPr>
          <p:sp>
            <p:nvSpPr>
              <p:cNvPr id="31" name="Freeform 164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8FB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2" name="Freeform 165"/>
              <p:cNvSpPr>
                <a:spLocks/>
              </p:cNvSpPr>
              <p:nvPr/>
            </p:nvSpPr>
            <p:spPr bwMode="auto">
              <a:xfrm>
                <a:off x="4386" y="3345"/>
                <a:ext cx="197" cy="69"/>
              </a:xfrm>
              <a:custGeom>
                <a:avLst/>
                <a:gdLst>
                  <a:gd name="T0" fmla="*/ 2147483647 w 31"/>
                  <a:gd name="T1" fmla="*/ 2147483647 h 11"/>
                  <a:gd name="T2" fmla="*/ 2147483647 w 31"/>
                  <a:gd name="T3" fmla="*/ 2147483647 h 11"/>
                  <a:gd name="T4" fmla="*/ 2147483647 w 31"/>
                  <a:gd name="T5" fmla="*/ 2147483647 h 11"/>
                  <a:gd name="T6" fmla="*/ 2147483647 w 31"/>
                  <a:gd name="T7" fmla="*/ 2147483647 h 11"/>
                  <a:gd name="T8" fmla="*/ 2147483647 w 31"/>
                  <a:gd name="T9" fmla="*/ 2147483647 h 11"/>
                  <a:gd name="T10" fmla="*/ 2147483647 w 31"/>
                  <a:gd name="T11" fmla="*/ 2147483647 h 11"/>
                  <a:gd name="T12" fmla="*/ 2147483647 w 31"/>
                  <a:gd name="T13" fmla="*/ 2147483647 h 11"/>
                  <a:gd name="T14" fmla="*/ 2147483647 w 31"/>
                  <a:gd name="T15" fmla="*/ 2147483647 h 11"/>
                  <a:gd name="T16" fmla="*/ 0 w 31"/>
                  <a:gd name="T17" fmla="*/ 2147483647 h 11"/>
                  <a:gd name="T18" fmla="*/ 2147483647 w 31"/>
                  <a:gd name="T19" fmla="*/ 2147483647 h 11"/>
                  <a:gd name="T20" fmla="*/ 2147483647 w 31"/>
                  <a:gd name="T21" fmla="*/ 0 h 11"/>
                  <a:gd name="T22" fmla="*/ 2147483647 w 31"/>
                  <a:gd name="T23" fmla="*/ 0 h 11"/>
                  <a:gd name="T24" fmla="*/ 2147483647 w 31"/>
                  <a:gd name="T25" fmla="*/ 0 h 11"/>
                  <a:gd name="T26" fmla="*/ 2147483647 w 31"/>
                  <a:gd name="T27" fmla="*/ 0 h 11"/>
                  <a:gd name="T28" fmla="*/ 2147483647 w 31"/>
                  <a:gd name="T29" fmla="*/ 0 h 11"/>
                  <a:gd name="T30" fmla="*/ 2147483647 w 31"/>
                  <a:gd name="T31" fmla="*/ 2147483647 h 11"/>
                  <a:gd name="T32" fmla="*/ 2147483647 w 31"/>
                  <a:gd name="T33" fmla="*/ 0 h 11"/>
                  <a:gd name="T34" fmla="*/ 2147483647 w 31"/>
                  <a:gd name="T35" fmla="*/ 2147483647 h 11"/>
                  <a:gd name="T36" fmla="*/ 2147483647 w 31"/>
                  <a:gd name="T37" fmla="*/ 2147483647 h 11"/>
                  <a:gd name="T38" fmla="*/ 2147483647 w 31"/>
                  <a:gd name="T39" fmla="*/ 2147483647 h 11"/>
                  <a:gd name="T40" fmla="*/ 2147483647 w 31"/>
                  <a:gd name="T41" fmla="*/ 2147483647 h 1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11"/>
                  <a:gd name="T65" fmla="*/ 31 w 31"/>
                  <a:gd name="T66" fmla="*/ 11 h 1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11">
                    <a:moveTo>
                      <a:pt x="29" y="6"/>
                    </a:moveTo>
                    <a:lnTo>
                      <a:pt x="27" y="9"/>
                    </a:lnTo>
                    <a:lnTo>
                      <a:pt x="25" y="10"/>
                    </a:lnTo>
                    <a:lnTo>
                      <a:pt x="19" y="10"/>
                    </a:lnTo>
                    <a:lnTo>
                      <a:pt x="10" y="10"/>
                    </a:lnTo>
                    <a:lnTo>
                      <a:pt x="5" y="11"/>
                    </a:lnTo>
                    <a:lnTo>
                      <a:pt x="1" y="11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31" y="1"/>
                    </a:lnTo>
                    <a:lnTo>
                      <a:pt x="31" y="3"/>
                    </a:lnTo>
                    <a:lnTo>
                      <a:pt x="31" y="4"/>
                    </a:lnTo>
                    <a:lnTo>
                      <a:pt x="29" y="6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3" name="Freeform 166"/>
              <p:cNvSpPr>
                <a:spLocks/>
              </p:cNvSpPr>
              <p:nvPr/>
            </p:nvSpPr>
            <p:spPr bwMode="auto">
              <a:xfrm>
                <a:off x="4747" y="3357"/>
                <a:ext cx="45" cy="19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2147483647 w 7"/>
                  <a:gd name="T7" fmla="*/ 2147483647 h 3"/>
                  <a:gd name="T8" fmla="*/ 2147483647 w 7"/>
                  <a:gd name="T9" fmla="*/ 2147483647 h 3"/>
                  <a:gd name="T10" fmla="*/ 2147483647 w 7"/>
                  <a:gd name="T11" fmla="*/ 2147483647 h 3"/>
                  <a:gd name="T12" fmla="*/ 2147483647 w 7"/>
                  <a:gd name="T13" fmla="*/ 2147483647 h 3"/>
                  <a:gd name="T14" fmla="*/ 2147483647 w 7"/>
                  <a:gd name="T15" fmla="*/ 2147483647 h 3"/>
                  <a:gd name="T16" fmla="*/ 2147483647 w 7"/>
                  <a:gd name="T17" fmla="*/ 0 h 3"/>
                  <a:gd name="T18" fmla="*/ 0 w 7"/>
                  <a:gd name="T19" fmla="*/ 2147483647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3"/>
                  <a:gd name="T32" fmla="*/ 7 w 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3">
                    <a:moveTo>
                      <a:pt x="0" y="2"/>
                    </a:move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4" name="Freeform 167"/>
              <p:cNvSpPr>
                <a:spLocks/>
              </p:cNvSpPr>
              <p:nvPr/>
            </p:nvSpPr>
            <p:spPr bwMode="auto">
              <a:xfrm>
                <a:off x="4811" y="3364"/>
                <a:ext cx="19" cy="12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w 3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0"/>
                    </a:moveTo>
                    <a:lnTo>
                      <a:pt x="1" y="2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5" name="Freeform 168"/>
              <p:cNvSpPr>
                <a:spLocks/>
              </p:cNvSpPr>
              <p:nvPr/>
            </p:nvSpPr>
            <p:spPr bwMode="auto">
              <a:xfrm>
                <a:off x="4754" y="3402"/>
                <a:ext cx="57" cy="31"/>
              </a:xfrm>
              <a:custGeom>
                <a:avLst/>
                <a:gdLst>
                  <a:gd name="T0" fmla="*/ 0 w 9"/>
                  <a:gd name="T1" fmla="*/ 2147483647 h 5"/>
                  <a:gd name="T2" fmla="*/ 2147483647 w 9"/>
                  <a:gd name="T3" fmla="*/ 2147483647 h 5"/>
                  <a:gd name="T4" fmla="*/ 2147483647 w 9"/>
                  <a:gd name="T5" fmla="*/ 2147483647 h 5"/>
                  <a:gd name="T6" fmla="*/ 2147483647 w 9"/>
                  <a:gd name="T7" fmla="*/ 2147483647 h 5"/>
                  <a:gd name="T8" fmla="*/ 2147483647 w 9"/>
                  <a:gd name="T9" fmla="*/ 2147483647 h 5"/>
                  <a:gd name="T10" fmla="*/ 2147483647 w 9"/>
                  <a:gd name="T11" fmla="*/ 2147483647 h 5"/>
                  <a:gd name="T12" fmla="*/ 2147483647 w 9"/>
                  <a:gd name="T13" fmla="*/ 2147483647 h 5"/>
                  <a:gd name="T14" fmla="*/ 2147483647 w 9"/>
                  <a:gd name="T15" fmla="*/ 0 h 5"/>
                  <a:gd name="T16" fmla="*/ 2147483647 w 9"/>
                  <a:gd name="T17" fmla="*/ 2147483647 h 5"/>
                  <a:gd name="T18" fmla="*/ 2147483647 w 9"/>
                  <a:gd name="T19" fmla="*/ 2147483647 h 5"/>
                  <a:gd name="T20" fmla="*/ 2147483647 w 9"/>
                  <a:gd name="T21" fmla="*/ 2147483647 h 5"/>
                  <a:gd name="T22" fmla="*/ 0 w 9"/>
                  <a:gd name="T23" fmla="*/ 2147483647 h 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"/>
                  <a:gd name="T37" fmla="*/ 0 h 5"/>
                  <a:gd name="T38" fmla="*/ 9 w 9"/>
                  <a:gd name="T39" fmla="*/ 5 h 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" h="5">
                    <a:moveTo>
                      <a:pt x="0" y="3"/>
                    </a:moveTo>
                    <a:lnTo>
                      <a:pt x="1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6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FB9E5"/>
              </a:solidFill>
              <a:ln w="0">
                <a:solidFill>
                  <a:srgbClr val="24211D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  <a:cs typeface="Times New Roman" panose="02020603050405020304" pitchFamily="18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1" name="Isosceles Triangle 174"/>
            <p:cNvSpPr>
              <a:spLocks noChangeArrowheads="1"/>
            </p:cNvSpPr>
            <p:nvPr/>
          </p:nvSpPr>
          <p:spPr bwMode="auto">
            <a:xfrm>
              <a:off x="6705600" y="38100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2" name="Isosceles Triangle 175"/>
            <p:cNvSpPr>
              <a:spLocks noChangeArrowheads="1"/>
            </p:cNvSpPr>
            <p:nvPr/>
          </p:nvSpPr>
          <p:spPr bwMode="auto">
            <a:xfrm>
              <a:off x="5562600" y="2984500"/>
              <a:ext cx="88900" cy="101600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158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marL="2286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endParaRPr lang="en-US" altLang="en-US"/>
            </a:p>
          </p:txBody>
        </p:sp>
        <p:sp>
          <p:nvSpPr>
            <p:cNvPr id="23" name="Freeform 142"/>
            <p:cNvSpPr>
              <a:spLocks/>
            </p:cNvSpPr>
            <p:nvPr/>
          </p:nvSpPr>
          <p:spPr bwMode="auto">
            <a:xfrm>
              <a:off x="3871913" y="41243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Freeform 142"/>
            <p:cNvSpPr>
              <a:spLocks/>
            </p:cNvSpPr>
            <p:nvPr/>
          </p:nvSpPr>
          <p:spPr bwMode="auto">
            <a:xfrm>
              <a:off x="6284913" y="3717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noFill/>
            <a:ln w="1588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Freeform 142"/>
            <p:cNvSpPr>
              <a:spLocks/>
            </p:cNvSpPr>
            <p:nvPr/>
          </p:nvSpPr>
          <p:spPr bwMode="auto">
            <a:xfrm>
              <a:off x="6107113" y="35909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" name="Freeform 142"/>
            <p:cNvSpPr>
              <a:spLocks/>
            </p:cNvSpPr>
            <p:nvPr/>
          </p:nvSpPr>
          <p:spPr bwMode="auto">
            <a:xfrm>
              <a:off x="4164013" y="3473998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Freeform 142"/>
            <p:cNvSpPr>
              <a:spLocks/>
            </p:cNvSpPr>
            <p:nvPr/>
          </p:nvSpPr>
          <p:spPr bwMode="auto">
            <a:xfrm>
              <a:off x="3656013" y="2676525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8" name="Freeform 142"/>
            <p:cNvSpPr>
              <a:spLocks/>
            </p:cNvSpPr>
            <p:nvPr/>
          </p:nvSpPr>
          <p:spPr bwMode="auto">
            <a:xfrm>
              <a:off x="5120454" y="2806591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Freeform 142"/>
            <p:cNvSpPr>
              <a:spLocks/>
            </p:cNvSpPr>
            <p:nvPr/>
          </p:nvSpPr>
          <p:spPr bwMode="auto">
            <a:xfrm>
              <a:off x="5609186" y="3468742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" name="Freeform 142"/>
            <p:cNvSpPr>
              <a:spLocks/>
            </p:cNvSpPr>
            <p:nvPr/>
          </p:nvSpPr>
          <p:spPr bwMode="auto">
            <a:xfrm>
              <a:off x="5956027" y="3058840"/>
              <a:ext cx="76200" cy="73025"/>
            </a:xfrm>
            <a:custGeom>
              <a:avLst/>
              <a:gdLst>
                <a:gd name="T0" fmla="*/ 2147483647 w 51"/>
                <a:gd name="T1" fmla="*/ 2147483647 h 52"/>
                <a:gd name="T2" fmla="*/ 2147483647 w 51"/>
                <a:gd name="T3" fmla="*/ 2147483647 h 52"/>
                <a:gd name="T4" fmla="*/ 0 w 51"/>
                <a:gd name="T5" fmla="*/ 2147483647 h 52"/>
                <a:gd name="T6" fmla="*/ 2147483647 w 51"/>
                <a:gd name="T7" fmla="*/ 2147483647 h 52"/>
                <a:gd name="T8" fmla="*/ 2147483647 w 51"/>
                <a:gd name="T9" fmla="*/ 0 h 52"/>
                <a:gd name="T10" fmla="*/ 2147483647 w 51"/>
                <a:gd name="T11" fmla="*/ 2147483647 h 52"/>
                <a:gd name="T12" fmla="*/ 2147483647 w 51"/>
                <a:gd name="T13" fmla="*/ 2147483647 h 52"/>
                <a:gd name="T14" fmla="*/ 2147483647 w 51"/>
                <a:gd name="T15" fmla="*/ 2147483647 h 52"/>
                <a:gd name="T16" fmla="*/ 2147483647 w 51"/>
                <a:gd name="T17" fmla="*/ 2147483647 h 52"/>
                <a:gd name="T18" fmla="*/ 2147483647 w 51"/>
                <a:gd name="T19" fmla="*/ 2147483647 h 52"/>
                <a:gd name="T20" fmla="*/ 2147483647 w 51"/>
                <a:gd name="T21" fmla="*/ 2147483647 h 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1"/>
                <a:gd name="T34" fmla="*/ 0 h 52"/>
                <a:gd name="T35" fmla="*/ 51 w 51"/>
                <a:gd name="T36" fmla="*/ 52 h 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1" h="52">
                  <a:moveTo>
                    <a:pt x="4" y="52"/>
                  </a:moveTo>
                  <a:lnTo>
                    <a:pt x="16" y="31"/>
                  </a:lnTo>
                  <a:lnTo>
                    <a:pt x="0" y="21"/>
                  </a:lnTo>
                  <a:lnTo>
                    <a:pt x="18" y="21"/>
                  </a:lnTo>
                  <a:lnTo>
                    <a:pt x="25" y="0"/>
                  </a:lnTo>
                  <a:lnTo>
                    <a:pt x="33" y="21"/>
                  </a:lnTo>
                  <a:lnTo>
                    <a:pt x="51" y="21"/>
                  </a:lnTo>
                  <a:lnTo>
                    <a:pt x="34" y="31"/>
                  </a:lnTo>
                  <a:lnTo>
                    <a:pt x="48" y="52"/>
                  </a:lnTo>
                  <a:lnTo>
                    <a:pt x="25" y="40"/>
                  </a:lnTo>
                  <a:lnTo>
                    <a:pt x="4" y="52"/>
                  </a:lnTo>
                  <a:close/>
                </a:path>
              </a:pathLst>
            </a:custGeom>
            <a:solidFill>
              <a:schemeClr val="tx1"/>
            </a:solidFill>
            <a:ln w="1588">
              <a:solidFill>
                <a:srgbClr val="1F1A17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cs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79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temp\geoidSche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820" y="0"/>
            <a:ext cx="9223820" cy="65178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71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 (data from diff. distances)</a:t>
            </a:r>
          </a:p>
          <a:p>
            <a:pPr marL="681038" lvl="1" indent="-223838"/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 satellite, airborne,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terrestrial,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ship track data, etc.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Obtaining 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29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/>
          </p:cNvSpPr>
          <p:nvPr/>
        </p:nvSpPr>
        <p:spPr bwMode="auto">
          <a:xfrm>
            <a:off x="203073" y="1378777"/>
            <a:ext cx="8772976" cy="526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800100" indent="-3429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First you need a gravity field (data from diff. distances)</a:t>
            </a:r>
          </a:p>
          <a:p>
            <a:pPr marL="681038" lvl="1" indent="-223838"/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combine satellite, airborne, </a:t>
            </a:r>
            <a:r>
              <a:rPr lang="en-US" alt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terrestrial, </a:t>
            </a:r>
            <a:r>
              <a:rPr lang="en-US" alt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ship track data, etc.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Next calculate gravity anomaly, or </a:t>
            </a:r>
            <a:r>
              <a:rPr lang="en-US" alt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∆g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Then, just solve Stokes’ integral!</a:t>
            </a:r>
          </a:p>
          <a:p>
            <a:pPr marL="223838" indent="-223838"/>
            <a:endParaRPr lang="en-US" altLang="en-US" sz="28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 the mean radius of the earth</a:t>
            </a: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ɣ0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mean surface gravity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ellipsoid</a:t>
            </a:r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3838" indent="-223838"/>
            <a:r>
              <a:rPr lang="en-US" alt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is a geometric function of </a:t>
            </a:r>
            <a:r>
              <a:rPr lang="en-US" altLang="en-US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position</a:t>
            </a:r>
          </a:p>
          <a:p>
            <a:pPr marL="223838" indent="-223838"/>
            <a:endParaRPr lang="en-US" alt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…there’s a catch</a:t>
            </a:r>
          </a:p>
          <a:p>
            <a:pPr marL="223838" indent="-223838"/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Need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know </a:t>
            </a:r>
            <a:r>
              <a:rPr lang="en-US" alt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∆g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over entire </a:t>
            </a:r>
            <a:r>
              <a:rPr lang="en-US" alt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surface of the </a:t>
            </a:r>
            <a:r>
              <a:rPr lang="en-US" alt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earth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17" t="3160" r="17495" b="18886"/>
          <a:stretch/>
        </p:blipFill>
        <p:spPr>
          <a:xfrm>
            <a:off x="4649164" y="3191069"/>
            <a:ext cx="4326885" cy="1100309"/>
          </a:xfrm>
          <a:prstGeom prst="rect">
            <a:avLst/>
          </a:prstGeom>
        </p:spPr>
      </p:pic>
      <p:sp>
        <p:nvSpPr>
          <p:cNvPr id="11" name="object 2"/>
          <p:cNvSpPr txBox="1">
            <a:spLocks noGrp="1"/>
          </p:cNvSpPr>
          <p:nvPr>
            <p:ph type="title"/>
          </p:nvPr>
        </p:nvSpPr>
        <p:spPr>
          <a:xfrm>
            <a:off x="1" y="422959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7" dirty="0" smtClean="0">
                <a:latin typeface="Cambria" panose="02040503050406030204" pitchFamily="18" charset="0"/>
                <a:cs typeface="Calibri"/>
              </a:rPr>
              <a:t>Obtaining N</a:t>
            </a:r>
            <a:r>
              <a:rPr lang="en-US" spc="-7" baseline="-25000" dirty="0" smtClean="0">
                <a:latin typeface="Cambria" panose="02040503050406030204" pitchFamily="18" charset="0"/>
                <a:cs typeface="Calibri"/>
              </a:rPr>
              <a:t>g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 is </a:t>
            </a:r>
            <a:r>
              <a:rPr lang="en-US" i="1" spc="-7" dirty="0" smtClean="0">
                <a:latin typeface="Cambria" panose="02040503050406030204" pitchFamily="18" charset="0"/>
                <a:cs typeface="Calibri"/>
              </a:rPr>
              <a:t>not easy</a:t>
            </a:r>
            <a:r>
              <a:rPr lang="en-US" spc="-7" dirty="0" smtClean="0">
                <a:latin typeface="Cambria" panose="02040503050406030204" pitchFamily="18" charset="0"/>
                <a:cs typeface="Calibri"/>
              </a:rPr>
              <a:t>!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543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50905"/>
            <a:ext cx="9144001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7" dirty="0">
                <a:latin typeface="Cambria" panose="02040503050406030204" pitchFamily="18" charset="0"/>
                <a:cs typeface="Calibri"/>
              </a:rPr>
              <a:t>Building </a:t>
            </a:r>
            <a:r>
              <a:rPr dirty="0">
                <a:latin typeface="Cambria" panose="02040503050406030204" pitchFamily="18" charset="0"/>
                <a:cs typeface="Calibri"/>
              </a:rPr>
              <a:t>a </a:t>
            </a:r>
            <a:r>
              <a:rPr spc="-13" dirty="0">
                <a:latin typeface="Cambria" panose="02040503050406030204" pitchFamily="18" charset="0"/>
                <a:cs typeface="Calibri"/>
              </a:rPr>
              <a:t>Geopotential </a:t>
            </a:r>
            <a:r>
              <a:rPr spc="-7" dirty="0">
                <a:latin typeface="Cambria" panose="02040503050406030204" pitchFamily="18" charset="0"/>
                <a:cs typeface="Calibri"/>
              </a:rPr>
              <a:t>Field</a:t>
            </a:r>
            <a:r>
              <a:rPr spc="-173" dirty="0">
                <a:latin typeface="Cambria" panose="02040503050406030204" pitchFamily="18" charset="0"/>
                <a:cs typeface="Calibri"/>
              </a:rPr>
              <a:t> </a:t>
            </a:r>
            <a:r>
              <a:rPr dirty="0">
                <a:latin typeface="Cambria" panose="02040503050406030204" pitchFamily="18" charset="0"/>
                <a:cs typeface="Calibri"/>
              </a:rPr>
              <a:t>Model</a:t>
            </a:r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6517285" y="3002280"/>
            <a:ext cx="2564383" cy="1746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1" y="4002416"/>
            <a:ext cx="3306269" cy="385576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algn="ctr">
              <a:spcBef>
                <a:spcPts val="2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Airborne</a:t>
            </a:r>
            <a:r>
              <a:rPr sz="2400" spc="8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4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endParaRPr lang="en-US" sz="2400" spc="-13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7" name="object 7"/>
          <p:cNvSpPr txBox="1">
            <a:spLocks/>
          </p:cNvSpPr>
          <p:nvPr/>
        </p:nvSpPr>
        <p:spPr>
          <a:xfrm>
            <a:off x="1" y="6037227"/>
            <a:ext cx="4279322" cy="63265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R="6773" algn="ctr">
              <a:spcBef>
                <a:spcPts val="0"/>
              </a:spcBef>
            </a:pPr>
            <a:r>
              <a:rPr lang="en-US" sz="2000" spc="-7" dirty="0">
                <a:latin typeface="Cambria" panose="02040503050406030204" pitchFamily="18" charset="0"/>
                <a:cs typeface="Calibri"/>
              </a:rPr>
              <a:t>Terrestrial/Surface</a:t>
            </a:r>
            <a:r>
              <a:rPr sz="20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000" spc="-13" dirty="0" smtClean="0">
                <a:latin typeface="Cambria" panose="02040503050406030204" pitchFamily="18" charset="0"/>
                <a:cs typeface="Calibri"/>
              </a:rPr>
              <a:t>Observations</a:t>
            </a:r>
            <a:r>
              <a:rPr sz="2000" spc="-13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000" dirty="0">
                <a:latin typeface="Cambria" panose="02040503050406030204" pitchFamily="18" charset="0"/>
                <a:cs typeface="Calibri"/>
              </a:rPr>
              <a:t>and 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Predicted 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000" spc="-13" dirty="0">
                <a:latin typeface="Cambria" panose="02040503050406030204" pitchFamily="18" charset="0"/>
                <a:cs typeface="Calibri"/>
              </a:rPr>
              <a:t>from</a:t>
            </a:r>
            <a:r>
              <a:rPr sz="2000" spc="-20" dirty="0">
                <a:latin typeface="Cambria" panose="02040503050406030204" pitchFamily="18" charset="0"/>
                <a:cs typeface="Calibri"/>
              </a:rPr>
              <a:t> </a:t>
            </a:r>
            <a:r>
              <a:rPr sz="2000" spc="-33" dirty="0">
                <a:latin typeface="Cambria" panose="02040503050406030204" pitchFamily="18" charset="0"/>
                <a:cs typeface="Calibri"/>
              </a:rPr>
              <a:t>Topography</a:t>
            </a:r>
            <a:endParaRPr sz="20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object 8"/>
          <p:cNvSpPr txBox="1">
            <a:spLocks noChangeAspect="1"/>
          </p:cNvSpPr>
          <p:nvPr/>
        </p:nvSpPr>
        <p:spPr>
          <a:xfrm>
            <a:off x="3439209" y="5153141"/>
            <a:ext cx="2704256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indent="15875" algn="ctr">
              <a:spcBef>
                <a:spcPts val="127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Short</a:t>
            </a:r>
            <a:r>
              <a:rPr sz="2400" spc="-60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(&lt;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100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9" name="object 9"/>
          <p:cNvSpPr>
            <a:spLocks noChangeAspect="1"/>
          </p:cNvSpPr>
          <p:nvPr/>
        </p:nvSpPr>
        <p:spPr>
          <a:xfrm>
            <a:off x="6757337" y="5041396"/>
            <a:ext cx="2162064" cy="16244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ChangeAspect="1"/>
          </p:cNvSpPr>
          <p:nvPr/>
        </p:nvSpPr>
        <p:spPr>
          <a:xfrm>
            <a:off x="4582144" y="2605945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  <p:sp>
        <p:nvSpPr>
          <p:cNvPr id="13" name="object 13"/>
          <p:cNvSpPr>
            <a:spLocks noChangeAspect="1"/>
          </p:cNvSpPr>
          <p:nvPr/>
        </p:nvSpPr>
        <p:spPr>
          <a:xfrm>
            <a:off x="1050511" y="1363112"/>
            <a:ext cx="1047495" cy="786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>
            <a:spLocks noChangeAspect="1"/>
          </p:cNvSpPr>
          <p:nvPr/>
        </p:nvSpPr>
        <p:spPr>
          <a:xfrm>
            <a:off x="854052" y="3093423"/>
            <a:ext cx="1598167" cy="1198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501490" y="5161278"/>
            <a:ext cx="2148041" cy="801997"/>
            <a:chOff x="677340" y="5073353"/>
            <a:chExt cx="2148041" cy="801997"/>
          </a:xfrm>
        </p:grpSpPr>
        <p:sp>
          <p:nvSpPr>
            <p:cNvPr id="15" name="object 15"/>
            <p:cNvSpPr>
              <a:spLocks noChangeAspect="1"/>
            </p:cNvSpPr>
            <p:nvPr/>
          </p:nvSpPr>
          <p:spPr>
            <a:xfrm>
              <a:off x="677340" y="5102175"/>
              <a:ext cx="1031239" cy="7731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>
              <a:spLocks noChangeAspect="1"/>
            </p:cNvSpPr>
            <p:nvPr/>
          </p:nvSpPr>
          <p:spPr>
            <a:xfrm>
              <a:off x="1946541" y="5073353"/>
              <a:ext cx="878840" cy="7802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ChangeAspect="1"/>
          </p:cNvSpPr>
          <p:nvPr/>
        </p:nvSpPr>
        <p:spPr>
          <a:xfrm>
            <a:off x="3553146" y="1770871"/>
            <a:ext cx="2476382" cy="7685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 indent="15875" algn="ctr">
              <a:spcBef>
                <a:spcPts val="133"/>
              </a:spcBef>
            </a:pPr>
            <a:r>
              <a:rPr sz="2400" spc="-7" dirty="0">
                <a:latin typeface="Cambria" panose="02040503050406030204" pitchFamily="18" charset="0"/>
                <a:cs typeface="Calibri"/>
              </a:rPr>
              <a:t>Long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(&gt; </a:t>
            </a:r>
            <a:r>
              <a:rPr sz="2400" dirty="0">
                <a:latin typeface="Cambria" panose="02040503050406030204" pitchFamily="18" charset="0"/>
                <a:cs typeface="Calibri"/>
              </a:rPr>
              <a:t>250</a:t>
            </a:r>
            <a:r>
              <a:rPr sz="2400" spc="-33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1" name="object 21"/>
          <p:cNvSpPr txBox="1">
            <a:spLocks/>
          </p:cNvSpPr>
          <p:nvPr/>
        </p:nvSpPr>
        <p:spPr>
          <a:xfrm>
            <a:off x="1" y="2258593"/>
            <a:ext cx="3148514" cy="69420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2200" spc="-7" dirty="0">
                <a:latin typeface="Cambria" panose="02040503050406030204" pitchFamily="18" charset="0"/>
                <a:cs typeface="Calibri"/>
              </a:rPr>
              <a:t>GRACE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GOCE</a:t>
            </a:r>
            <a:r>
              <a:rPr sz="2200" dirty="0">
                <a:latin typeface="Cambria" panose="02040503050406030204" pitchFamily="18" charset="0"/>
                <a:cs typeface="Calibri"/>
              </a:rPr>
              <a:t>/</a:t>
            </a:r>
            <a:r>
              <a:rPr sz="2200" spc="-13" dirty="0">
                <a:latin typeface="Cambria" panose="02040503050406030204" pitchFamily="18" charset="0"/>
                <a:cs typeface="Calibri"/>
              </a:rPr>
              <a:t>Satellite</a:t>
            </a:r>
            <a:r>
              <a:rPr sz="2200" spc="-40" dirty="0">
                <a:latin typeface="Cambria" panose="02040503050406030204" pitchFamily="18" charset="0"/>
                <a:cs typeface="Calibri"/>
              </a:rPr>
              <a:t> </a:t>
            </a:r>
            <a:r>
              <a:rPr sz="2200" spc="-7" dirty="0">
                <a:latin typeface="Cambria" panose="02040503050406030204" pitchFamily="18" charset="0"/>
                <a:cs typeface="Calibri"/>
              </a:rPr>
              <a:t>Altimetry</a:t>
            </a:r>
            <a:endParaRPr sz="2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2" name="object 22"/>
          <p:cNvSpPr>
            <a:spLocks noChangeAspect="1"/>
          </p:cNvSpPr>
          <p:nvPr/>
        </p:nvSpPr>
        <p:spPr>
          <a:xfrm>
            <a:off x="6799793" y="1122681"/>
            <a:ext cx="2079344" cy="1804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8"/>
          <p:cNvSpPr txBox="1">
            <a:spLocks noChangeAspect="1"/>
          </p:cNvSpPr>
          <p:nvPr/>
        </p:nvSpPr>
        <p:spPr>
          <a:xfrm>
            <a:off x="3043720" y="3540534"/>
            <a:ext cx="3495235" cy="754908"/>
          </a:xfrm>
          <a:prstGeom prst="rect">
            <a:avLst/>
          </a:prstGeom>
        </p:spPr>
        <p:txBody>
          <a:bodyPr vert="horz" wrap="square" lIns="0" tIns="16087" rIns="0" bIns="0" rtlCol="0">
            <a:noAutofit/>
          </a:bodyPr>
          <a:lstStyle/>
          <a:p>
            <a:pPr marR="6773" algn="ctr">
              <a:spcBef>
                <a:spcPts val="127"/>
              </a:spcBef>
            </a:pPr>
            <a:r>
              <a:rPr lang="en-US" sz="2400" spc="-7" dirty="0">
                <a:latin typeface="Cambria" panose="02040503050406030204" pitchFamily="18" charset="0"/>
                <a:cs typeface="Calibri"/>
              </a:rPr>
              <a:t>Intermediate </a:t>
            </a:r>
            <a:r>
              <a:rPr sz="2400" spc="-27" dirty="0" smtClean="0">
                <a:latin typeface="Cambria" panose="02040503050406030204" pitchFamily="18" charset="0"/>
                <a:cs typeface="Calibri"/>
              </a:rPr>
              <a:t>Wavelengths</a:t>
            </a:r>
            <a:r>
              <a:rPr lang="en-US"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 smtClean="0">
                <a:latin typeface="Cambria" panose="02040503050406030204" pitchFamily="18" charset="0"/>
                <a:cs typeface="Calibri"/>
              </a:rPr>
              <a:t>(</a:t>
            </a:r>
            <a:r>
              <a:rPr lang="en-US" sz="2400" spc="-7" dirty="0">
                <a:latin typeface="Cambria" panose="02040503050406030204" pitchFamily="18" charset="0"/>
                <a:cs typeface="Calibri"/>
              </a:rPr>
              <a:t>20km to 3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00</a:t>
            </a:r>
            <a:r>
              <a:rPr sz="2400" spc="-27" dirty="0">
                <a:latin typeface="Cambria" panose="02040503050406030204" pitchFamily="18" charset="0"/>
                <a:cs typeface="Calibri"/>
              </a:rPr>
              <a:t> </a:t>
            </a:r>
            <a:r>
              <a:rPr sz="2400" spc="-7" dirty="0">
                <a:latin typeface="Cambria" panose="02040503050406030204" pitchFamily="18" charset="0"/>
                <a:cs typeface="Calibri"/>
              </a:rPr>
              <a:t>km)</a:t>
            </a:r>
            <a:endParaRPr sz="2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24" name="object 10"/>
          <p:cNvSpPr txBox="1">
            <a:spLocks noChangeAspect="1"/>
          </p:cNvSpPr>
          <p:nvPr/>
        </p:nvSpPr>
        <p:spPr>
          <a:xfrm>
            <a:off x="4582144" y="4364230"/>
            <a:ext cx="430107" cy="83777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33"/>
              </a:spcBef>
            </a:pPr>
            <a:r>
              <a:rPr sz="5333" b="1" dirty="0">
                <a:latin typeface="Arial"/>
                <a:cs typeface="Arial"/>
              </a:rPr>
              <a:t>+</a:t>
            </a:r>
            <a:endParaRPr sz="5333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225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9673"/>
            <a:ext cx="9152150" cy="514808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140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GRACE -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 Satellites measuring separation</a:t>
            </a:r>
          </a:p>
        </p:txBody>
      </p:sp>
    </p:spTree>
    <p:extLst>
      <p:ext uri="{BB962C8B-B14F-4D97-AF65-F5344CB8AC3E}">
        <p14:creationId xmlns:p14="http://schemas.microsoft.com/office/powerpoint/2010/main" val="37455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25" y="949890"/>
            <a:ext cx="9160825" cy="601179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573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GRAV-D –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airborne relative gravimeters</a:t>
            </a:r>
          </a:p>
        </p:txBody>
      </p:sp>
    </p:spTree>
    <p:extLst>
      <p:ext uri="{BB962C8B-B14F-4D97-AF65-F5344CB8AC3E}">
        <p14:creationId xmlns:p14="http://schemas.microsoft.com/office/powerpoint/2010/main" val="5365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65943"/>
            <a:ext cx="8229600" cy="52360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Terrestrial Gravimeter - Relative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2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86" y="1168835"/>
            <a:ext cx="8588828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Terrestrial Gravimeter - Relative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535" y="1168835"/>
            <a:ext cx="5560930" cy="556093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Terrestrial Gravimeter - Absolute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8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36" y="1206886"/>
            <a:ext cx="7560128" cy="565111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Terrestrial Gravimeters - Absolute and Relative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64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084031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supports various non-NGS Federal Programs</a:t>
            </a:r>
          </a:p>
          <a:p>
            <a:pPr lvl="1"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FEMA: FIRMs, ECs, etc. </a:t>
            </a:r>
          </a:p>
          <a:p>
            <a:pPr lvl="1"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USACE: Levee/Dam Safety Programs, etc.</a:t>
            </a:r>
          </a:p>
          <a:p>
            <a:pPr eaLnBrk="1" hangingPunct="1"/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and countless non-Federal programs</a:t>
            </a:r>
          </a:p>
          <a:p>
            <a:pPr eaLnBrk="1" hangingPunct="1"/>
            <a:endParaRPr lang="en-US" alt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US" alt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till an active program but there have not been any grants in a few years</a:t>
            </a:r>
          </a:p>
          <a:p>
            <a:pPr lvl="1" eaLnBrk="1" hangingPunct="1"/>
            <a:endParaRPr lang="en-US" alt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Height Modernization Program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79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22616"/>
            <a:ext cx="9144000" cy="5535385"/>
          </a:xfrm>
        </p:spPr>
        <p:txBody>
          <a:bodyPr/>
          <a:lstStyle/>
          <a:p>
            <a:pPr marL="365760">
              <a:spcBef>
                <a:spcPts val="0"/>
              </a:spcBef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lobal</a:t>
            </a:r>
            <a:r>
              <a:rPr lang="en-US" sz="3600" b="1" spc="-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</a:t>
            </a: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odel</a:t>
            </a:r>
            <a:r>
              <a:rPr lang="en-US" sz="3600" spc="-67" dirty="0" smtClean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geopotential field</a:t>
            </a:r>
            <a:endParaRPr lang="en-US" sz="3600" spc="-67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</a:pPr>
            <a:r>
              <a:rPr lang="en-US" sz="3600" b="1" dirty="0" smtClean="0">
                <a:latin typeface="Cambria" panose="02040503050406030204" pitchFamily="18" charset="0"/>
                <a:cs typeface="Calibri"/>
              </a:rPr>
              <a:t>GM2022</a:t>
            </a:r>
            <a:endParaRPr lang="en-US" sz="3600" dirty="0" smtClean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eoid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undulation models by region</a:t>
            </a: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GEOID2022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 aka “</a:t>
            </a:r>
            <a:r>
              <a:rPr lang="en-US" sz="3600" dirty="0">
                <a:latin typeface="Cambria" panose="02040503050406030204" pitchFamily="18" charset="0"/>
                <a:cs typeface="Calibri"/>
              </a:rPr>
              <a:t>0</a:t>
            </a:r>
            <a:r>
              <a:rPr lang="en-US" sz="36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3600" spc="-60" dirty="0">
                <a:latin typeface="Cambria" panose="02040503050406030204" pitchFamily="18" charset="0"/>
                <a:cs typeface="Calibri"/>
              </a:rPr>
              <a:t>elevation”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13" dirty="0">
                <a:latin typeface="Cambria" panose="02040503050406030204" pitchFamily="18" charset="0"/>
                <a:cs typeface="Calibri"/>
              </a:rPr>
              <a:t>D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eflection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of the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V</a:t>
            </a:r>
            <a:r>
              <a:rPr lang="en-US" sz="3600" spc="-13" dirty="0" smtClean="0">
                <a:latin typeface="Cambria" panose="02040503050406030204" pitchFamily="18" charset="0"/>
                <a:cs typeface="Calibri"/>
              </a:rPr>
              <a:t>ertical 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(</a:t>
            </a:r>
            <a:r>
              <a:rPr lang="en-US" sz="3600" spc="-13" dirty="0" err="1">
                <a:latin typeface="Cambria" panose="02040503050406030204" pitchFamily="18" charset="0"/>
                <a:cs typeface="Calibri"/>
              </a:rPr>
              <a:t>DoV</a:t>
            </a:r>
            <a:r>
              <a:rPr lang="en-US" sz="3600" spc="-13" dirty="0">
                <a:latin typeface="Cambria" panose="02040503050406030204" pitchFamily="18" charset="0"/>
                <a:cs typeface="Calibri"/>
              </a:rPr>
              <a:t>) models by region</a:t>
            </a:r>
            <a:endParaRPr lang="en-US" sz="3600" spc="-20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spcAft>
                <a:spcPts val="1200"/>
              </a:spcAft>
              <a:tabLst>
                <a:tab pos="473275" algn="l"/>
                <a:tab pos="474121" algn="l"/>
              </a:tabLst>
            </a:pPr>
            <a:r>
              <a:rPr lang="en-US" sz="3600" b="1" spc="-7" dirty="0">
                <a:latin typeface="Cambria" panose="02040503050406030204" pitchFamily="18" charset="0"/>
                <a:cs typeface="Calibri"/>
              </a:rPr>
              <a:t>DEFLEC2022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  <a:p>
            <a:pPr marL="365760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spc="-27" dirty="0">
                <a:latin typeface="Cambria" panose="02040503050406030204" pitchFamily="18" charset="0"/>
                <a:cs typeface="Calibri"/>
              </a:rPr>
              <a:t>S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urface </a:t>
            </a:r>
            <a:r>
              <a:rPr lang="en-US" sz="3600" spc="-27" dirty="0">
                <a:latin typeface="Cambria" panose="02040503050406030204" pitchFamily="18" charset="0"/>
                <a:cs typeface="Calibri"/>
              </a:rPr>
              <a:t>G</a:t>
            </a:r>
            <a:r>
              <a:rPr lang="en-US" sz="3600" spc="-27" dirty="0" smtClean="0">
                <a:latin typeface="Cambria" panose="02040503050406030204" pitchFamily="18" charset="0"/>
                <a:cs typeface="Calibri"/>
              </a:rPr>
              <a:t>ravity </a:t>
            </a:r>
            <a:r>
              <a:rPr lang="en-US" sz="3600" spc="-7" dirty="0">
                <a:latin typeface="Cambria" panose="02040503050406030204" pitchFamily="18" charset="0"/>
                <a:cs typeface="Calibri"/>
              </a:rPr>
              <a:t>models by region</a:t>
            </a:r>
            <a:endParaRPr lang="en-US" sz="3600" spc="-33" dirty="0">
              <a:latin typeface="Cambria" panose="02040503050406030204" pitchFamily="18" charset="0"/>
              <a:cs typeface="Calibri"/>
            </a:endParaRPr>
          </a:p>
          <a:p>
            <a:pPr marL="765810" lvl="1">
              <a:spcBef>
                <a:spcPts val="0"/>
              </a:spcBef>
              <a:tabLst>
                <a:tab pos="473275" algn="l"/>
                <a:tab pos="474121" algn="l"/>
              </a:tabLst>
            </a:pPr>
            <a:r>
              <a:rPr lang="en-US" sz="3600" b="1" spc="-20" dirty="0" smtClean="0">
                <a:latin typeface="Cambria" panose="02040503050406030204" pitchFamily="18" charset="0"/>
                <a:cs typeface="Calibri"/>
              </a:rPr>
              <a:t>GRAV2022</a:t>
            </a:r>
            <a:endParaRPr lang="en-US" sz="3600" b="1" spc="-2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>
                <a:latin typeface="Cambria" panose="02040503050406030204" pitchFamily="18" charset="0"/>
                <a:ea typeface="Cambria" panose="02040503050406030204" pitchFamily="18" charset="0"/>
              </a:rPr>
              <a:t>Individual Components of NAPGD2022</a:t>
            </a:r>
          </a:p>
        </p:txBody>
      </p:sp>
    </p:spTree>
    <p:extLst>
      <p:ext uri="{BB962C8B-B14F-4D97-AF65-F5344CB8AC3E}">
        <p14:creationId xmlns:p14="http://schemas.microsoft.com/office/powerpoint/2010/main" val="24592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3399"/>
            <a:ext cx="9144000" cy="57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7300"/>
            <a:ext cx="9162419" cy="50482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8250"/>
            <a:ext cx="9137415" cy="5029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3" t="4653" r="2498" b="3689"/>
          <a:stretch/>
        </p:blipFill>
        <p:spPr>
          <a:xfrm>
            <a:off x="0" y="1295733"/>
            <a:ext cx="9144000" cy="5047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0668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Sea Level Change and the Geoid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5787483"/>
            <a:ext cx="3493026" cy="568715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0"/>
            <a:ext cx="9143999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1"/>
            <a:ext cx="9144000" cy="57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384" y="5745193"/>
            <a:ext cx="1940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(NAPGD2022 </a:t>
            </a:r>
            <a:r>
              <a:rPr lang="en-US" b="1" i="1" dirty="0">
                <a:solidFill>
                  <a:srgbClr val="000000"/>
                </a:solidFill>
                <a:latin typeface="Calibri"/>
                <a:ea typeface="+mn-ea"/>
              </a:rPr>
              <a:t>approximated using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ea typeface="+mn-ea"/>
              </a:rPr>
              <a:t>xGEOID16B)</a:t>
            </a:r>
            <a:endParaRPr lang="en-US" b="1" i="1" dirty="0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78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49008"/>
            <a:ext cx="9144000" cy="51949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165568"/>
            <a:ext cx="2171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latin typeface="Calibri"/>
                <a:ea typeface="+mn-ea"/>
              </a:rPr>
              <a:t>(NAPGD2022 approximated using xGEOID16B)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8050" y="4416302"/>
            <a:ext cx="1885950" cy="1927638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0" y="367991"/>
            <a:ext cx="9144000" cy="7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>
              <a:defRPr/>
            </a:pPr>
            <a:r>
              <a:rPr lang="en-US" sz="2300" dirty="0">
                <a:latin typeface="Cambria" panose="02040503050406030204" pitchFamily="18" charset="0"/>
              </a:rPr>
              <a:t>Estimated change in orthometric heights from NAVD88 to </a:t>
            </a:r>
            <a:r>
              <a:rPr lang="en-US" sz="2300" b="1" dirty="0">
                <a:latin typeface="Cambria" panose="02040503050406030204" pitchFamily="18" charset="0"/>
              </a:rPr>
              <a:t>NAPGD2022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58050" y="5099539"/>
            <a:ext cx="1644410" cy="7805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 bwMode="auto">
          <a:xfrm>
            <a:off x="457201" y="6361562"/>
            <a:ext cx="8248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</a:rPr>
              <a:t>Vertical change of about -0.6 to -2.0 feet</a:t>
            </a:r>
          </a:p>
        </p:txBody>
      </p:sp>
    </p:spTree>
    <p:extLst>
      <p:ext uri="{BB962C8B-B14F-4D97-AF65-F5344CB8AC3E}">
        <p14:creationId xmlns:p14="http://schemas.microsoft.com/office/powerpoint/2010/main" val="36233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1" y="2337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-Pacific Geopotential Datum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of</a:t>
            </a:r>
            <a:r>
              <a:rPr sz="4400" b="1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</a:t>
            </a:r>
            <a:r>
              <a:rPr lang="en-US"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PGD</a:t>
            </a:r>
            <a:r>
              <a:rPr sz="4400" b="1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2022)</a:t>
            </a:r>
            <a:endParaRPr sz="4400" dirty="0"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114301" y="533524"/>
            <a:ext cx="8915399" cy="588704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524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371600" y="1335088"/>
            <a:ext cx="11899900" cy="2112962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can I prepare?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Where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did this all start</a:t>
            </a: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b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  </a:t>
            </a:r>
            <a: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altLang="en-US" sz="4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alt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the benefit to me?</a:t>
            </a:r>
            <a:endParaRPr lang="en-US" alt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0" y="3767138"/>
            <a:ext cx="9144000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Well, </a:t>
            </a:r>
            <a:r>
              <a:rPr lang="en-US" alt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besides learning a whole new set of terminology and methods…</a:t>
            </a:r>
          </a:p>
        </p:txBody>
      </p:sp>
    </p:spTree>
    <p:extLst>
      <p:ext uri="{BB962C8B-B14F-4D97-AF65-F5344CB8AC3E}">
        <p14:creationId xmlns:p14="http://schemas.microsoft.com/office/powerpoint/2010/main" val="363987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32252"/>
            <a:ext cx="9144000" cy="848095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009201" marR="6773" indent="-993115">
              <a:spcBef>
                <a:spcPts val="133"/>
              </a:spcBef>
            </a:pPr>
            <a:r>
              <a:rPr lang="en-US" sz="5400" spc="-7" dirty="0" smtClean="0">
                <a:latin typeface="Cambria" panose="02040503050406030204" pitchFamily="18" charset="0"/>
                <a:cs typeface="Calibri"/>
              </a:rPr>
              <a:t>How can surveyors prepare?</a:t>
            </a:r>
            <a:endParaRPr sz="5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6114" y="1243568"/>
            <a:ext cx="8918704" cy="5498426"/>
          </a:xfrm>
          <a:prstGeom prst="rect">
            <a:avLst/>
          </a:prstGeom>
        </p:spPr>
        <p:txBody>
          <a:bodyPr vert="horz" wrap="square" lIns="0" tIns="130387" rIns="0" bIns="0" rtlCol="0">
            <a:noAutofit/>
          </a:bodyPr>
          <a:lstStyle/>
          <a:p>
            <a:pPr marL="287338" indent="-269875">
              <a:spcBef>
                <a:spcPts val="893"/>
              </a:spcBef>
              <a:buFont typeface="Arial"/>
              <a:buChar char="•"/>
            </a:pPr>
            <a:endParaRPr lang="en-US" sz="3600" spc="-7" dirty="0" smtClean="0">
              <a:latin typeface="Cambria" panose="02040503050406030204" pitchFamily="18" charset="0"/>
              <a:cs typeface="Calibri"/>
            </a:endParaRP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Get familiar with terms, ask now, be </a:t>
            </a: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ready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Set/occupy RTN Validation Stations (OPUS)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cs typeface="Calibri"/>
              </a:rPr>
              <a:t>Research your published control</a:t>
            </a:r>
            <a:endParaRPr lang="en-US" sz="2800" spc="-7" dirty="0" smtClean="0">
              <a:latin typeface="Cambria" panose="02040503050406030204" pitchFamily="18" charset="0"/>
              <a:cs typeface="Calibri"/>
            </a:endParaRPr>
          </a:p>
          <a:p>
            <a:pPr marL="1201738" lvl="2" indent="-269875">
              <a:spcBef>
                <a:spcPts val="893"/>
              </a:spcBef>
              <a:buFont typeface="Arial"/>
              <a:buChar char="•"/>
            </a:pP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pre-1995 will </a:t>
            </a:r>
            <a:r>
              <a:rPr lang="en-US" sz="2800" b="1" spc="-7" dirty="0" smtClean="0">
                <a:latin typeface="Cambria" panose="02040503050406030204" pitchFamily="18" charset="0"/>
                <a:cs typeface="Calibri"/>
              </a:rPr>
              <a:t>NOT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 get new coordinates (GPS only)</a:t>
            </a:r>
          </a:p>
          <a:p>
            <a:pPr marL="287338" indent="-269875">
              <a:spcBef>
                <a:spcPts val="893"/>
              </a:spcBef>
              <a:buFont typeface="Arial"/>
              <a:buChar char="•"/>
            </a:pPr>
            <a:r>
              <a:rPr lang="en-US" sz="3600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Use OPUS Projects to re-observe/process</a:t>
            </a:r>
          </a:p>
        </p:txBody>
      </p:sp>
    </p:spTree>
    <p:extLst>
      <p:ext uri="{BB962C8B-B14F-4D97-AF65-F5344CB8AC3E}">
        <p14:creationId xmlns:p14="http://schemas.microsoft.com/office/powerpoint/2010/main" val="33459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4397847" y="1516858"/>
            <a:ext cx="1543048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77536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6794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NGS Ten-Year </a:t>
            </a:r>
            <a:r>
              <a:rPr lang="en-US" alt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Strategic Plan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" y="1619249"/>
            <a:ext cx="5895354" cy="4458165"/>
          </a:xfrm>
        </p:spPr>
        <p:txBody>
          <a:bodyPr/>
          <a:lstStyle/>
          <a:p>
            <a:pPr marL="111125" lvl="1" indent="0" eaLnBrk="1" hangingPunct="1">
              <a:buNone/>
              <a:defRPr/>
            </a:pPr>
            <a:r>
              <a:rPr lang="en-US" sz="2400" dirty="0" smtClean="0">
                <a:latin typeface="+mj-lt"/>
                <a:ea typeface="MS PGothic" pitchFamily="34" charset="-128"/>
              </a:rPr>
              <a:t>By </a:t>
            </a:r>
            <a:r>
              <a:rPr lang="en-US" sz="2400" dirty="0">
                <a:latin typeface="+mj-lt"/>
                <a:ea typeface="MS PGothic" pitchFamily="34" charset="-128"/>
              </a:rPr>
              <a:t>2022, reduce all definitional &amp; access-related errors in </a:t>
            </a:r>
            <a:r>
              <a:rPr lang="en-US" sz="2400" b="1" dirty="0">
                <a:latin typeface="+mj-lt"/>
                <a:ea typeface="MS PGothic" pitchFamily="34" charset="-128"/>
              </a:rPr>
              <a:t>geometric reference frame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1 cm when using 15 min </a:t>
            </a:r>
            <a:r>
              <a:rPr lang="en-US" sz="2400" dirty="0">
                <a:latin typeface="+mj-lt"/>
                <a:ea typeface="MS PGothic" pitchFamily="34" charset="-128"/>
              </a:rPr>
              <a:t>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NAD83”</a:t>
            </a:r>
          </a:p>
          <a:p>
            <a:pPr marL="111125" lvl="1" indent="0" eaLnBrk="1" hangingPunct="1">
              <a:buNone/>
              <a:defRPr/>
            </a:pPr>
            <a:endParaRPr lang="en-US" sz="2400" b="1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endParaRPr lang="en-US" sz="1200" dirty="0">
              <a:latin typeface="+mj-lt"/>
              <a:ea typeface="MS PGothic" pitchFamily="34" charset="-128"/>
            </a:endParaRPr>
          </a:p>
          <a:p>
            <a:pPr marL="111125" lvl="1" indent="0" eaLnBrk="1" hangingPunct="1">
              <a:buNone/>
              <a:defRPr/>
            </a:pPr>
            <a:r>
              <a:rPr lang="en-US" sz="2400" dirty="0">
                <a:latin typeface="+mj-lt"/>
                <a:ea typeface="MS PGothic" pitchFamily="34" charset="-128"/>
              </a:rPr>
              <a:t>By 2022, reduce all definitional &amp; access-related errors in orthometric heights in </a:t>
            </a:r>
            <a:r>
              <a:rPr lang="en-US" sz="2400" b="1" dirty="0">
                <a:latin typeface="+mj-lt"/>
                <a:ea typeface="MS PGothic" pitchFamily="34" charset="-128"/>
              </a:rPr>
              <a:t>geopotential datum </a:t>
            </a:r>
            <a:r>
              <a:rPr lang="en-US" sz="2400" dirty="0">
                <a:latin typeface="+mj-lt"/>
                <a:ea typeface="MS PGothic" pitchFamily="34" charset="-128"/>
              </a:rPr>
              <a:t>to </a:t>
            </a:r>
            <a:r>
              <a:rPr lang="en-US" sz="2400" u="sng" dirty="0">
                <a:latin typeface="+mj-lt"/>
                <a:ea typeface="MS PGothic" pitchFamily="34" charset="-128"/>
              </a:rPr>
              <a:t>2 cm when using 15 min</a:t>
            </a:r>
            <a:r>
              <a:rPr lang="en-US" sz="2400" dirty="0">
                <a:latin typeface="+mj-lt"/>
                <a:ea typeface="MS PGothic" pitchFamily="34" charset="-128"/>
              </a:rPr>
              <a:t> of GNSS data</a:t>
            </a:r>
          </a:p>
          <a:p>
            <a:pPr marL="111125" lvl="1" indent="0" eaLnBrk="1" hangingPunct="1">
              <a:buNone/>
              <a:defRPr/>
            </a:pPr>
            <a:r>
              <a:rPr lang="en-US" sz="2400" b="1" dirty="0">
                <a:latin typeface="+mj-lt"/>
                <a:ea typeface="MS PGothic" pitchFamily="34" charset="-128"/>
              </a:rPr>
              <a:t>		aka “Replace NAVD88”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5355" y="1826173"/>
            <a:ext cx="2953991" cy="391232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9461" name="TextBox 2"/>
          <p:cNvSpPr txBox="1">
            <a:spLocks noChangeArrowheads="1"/>
          </p:cNvSpPr>
          <p:nvPr/>
        </p:nvSpPr>
        <p:spPr bwMode="auto">
          <a:xfrm>
            <a:off x="609602" y="6346827"/>
            <a:ext cx="6384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4"/>
              </a:rPr>
              <a:t>https://geodesy.noaa.gov/web/about_ngs/info/tenyearfinal.shtml</a:t>
            </a:r>
            <a:endParaRPr lang="en-US" altLang="en-US" sz="1800" dirty="0">
              <a:solidFill>
                <a:schemeClr val="tx2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85750" y="1600202"/>
            <a:ext cx="8858250" cy="3235567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CORS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of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pace geodetic instruments worldwide that feed into ITRF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Teamwork with other geodetic organizations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Research and Development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Testing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How is all this possible?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609600" y="5370027"/>
            <a:ext cx="8229600" cy="96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Science!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80972"/>
            <a:ext cx="85725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9749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1808551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93313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4138" y="4024216"/>
            <a:ext cx="2094712" cy="184904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4075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aser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anging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SLR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5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4634"/>
            <a:ext cx="9144000" cy="613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6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1333917"/>
            <a:ext cx="2101365" cy="26753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189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90725" y="1619254"/>
            <a:ext cx="5162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ery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ong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aseline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nterferometry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VLBI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6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603" y="0"/>
            <a:ext cx="83707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60439" y="103239"/>
            <a:ext cx="15190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VLBI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802167"/>
            <a:ext cx="9143999" cy="4616388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major campaigns within GRAV-D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14350"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High-resolution snapshot of gravity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primarily airborne observations, all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relative gravity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estimated cost of ~$39 million</a:t>
            </a:r>
          </a:p>
          <a:p>
            <a:pPr lvl="1"/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14350">
              <a:buFont typeface="+mj-lt"/>
              <a:buAutoNum type="arabicPeriod"/>
            </a:pP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Low-resolution “movie” of gravity changes</a:t>
            </a:r>
          </a:p>
          <a:p>
            <a:pPr lvl="1"/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primarily terrestrial, episodic observations of 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absolute gravity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sites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7806"/>
            <a:ext cx="8229600" cy="1143000"/>
          </a:xfrm>
        </p:spPr>
        <p:txBody>
          <a:bodyPr/>
          <a:lstStyle/>
          <a:p>
            <a:r>
              <a:rPr lang="en-US" b="1" u="sng" dirty="0"/>
              <a:t>G</a:t>
            </a:r>
            <a:r>
              <a:rPr lang="en-US" b="1" dirty="0"/>
              <a:t>ravity for the </a:t>
            </a:r>
            <a:r>
              <a:rPr lang="en-US" b="1" u="sng" dirty="0"/>
              <a:t>R</a:t>
            </a:r>
            <a:r>
              <a:rPr lang="en-US" b="1" dirty="0"/>
              <a:t>edefinition of the </a:t>
            </a:r>
            <a:r>
              <a:rPr lang="en-US" b="1" u="sng" dirty="0"/>
              <a:t>A</a:t>
            </a:r>
            <a:r>
              <a:rPr lang="en-US" b="1" dirty="0"/>
              <a:t>merican </a:t>
            </a:r>
            <a:r>
              <a:rPr lang="en-US" b="1" u="sng" dirty="0"/>
              <a:t>V</a:t>
            </a:r>
            <a:r>
              <a:rPr lang="en-US" b="1" dirty="0"/>
              <a:t>ertical </a:t>
            </a:r>
            <a:r>
              <a:rPr lang="en-US" b="1" u="sng" dirty="0" smtClean="0"/>
              <a:t>D</a:t>
            </a:r>
            <a:r>
              <a:rPr lang="en-US" b="1" dirty="0" smtClean="0"/>
              <a:t>atum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915150" y="4024367"/>
            <a:ext cx="2101365" cy="283363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1" y="318254"/>
            <a:ext cx="8829672" cy="1015663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24485" algn="ctr">
              <a:lnSpc>
                <a:spcPct val="100000"/>
              </a:lnSpc>
              <a:spcBef>
                <a:spcPts val="520"/>
              </a:spcBef>
            </a:pPr>
            <a:r>
              <a:rPr lang="en-US" spc="-5" dirty="0" smtClean="0">
                <a:latin typeface="Cambria" panose="02040503050406030204" pitchFamily="18" charset="0"/>
                <a:ea typeface="Cambria" panose="02040503050406030204" pitchFamily="18" charset="0"/>
              </a:rPr>
              <a:t>Co-location Site</a:t>
            </a:r>
            <a:endParaRPr spc="-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22580" algn="ctr">
              <a:lnSpc>
                <a:spcPct val="100000"/>
              </a:lnSpc>
              <a:spcBef>
                <a:spcPts val="240"/>
              </a:spcBef>
            </a:pP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NASA Goddard Space Flight </a:t>
            </a:r>
            <a:r>
              <a:rPr sz="1600" spc="-30" dirty="0">
                <a:latin typeface="Cambria" panose="02040503050406030204" pitchFamily="18" charset="0"/>
                <a:ea typeface="Cambria" panose="02040503050406030204" pitchFamily="18" charset="0"/>
              </a:rPr>
              <a:t>Center,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Greenbelt MD,</a:t>
            </a:r>
            <a:r>
              <a:rPr sz="1600" spc="-5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1600" spc="-5" dirty="0">
                <a:latin typeface="Cambria" panose="02040503050406030204" pitchFamily="18" charset="0"/>
                <a:ea typeface="Cambria" panose="02040503050406030204" pitchFamily="18" charset="0"/>
              </a:rPr>
              <a:t>USA</a:t>
            </a:r>
            <a:endParaRPr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2228850" y="1534427"/>
            <a:ext cx="4686300" cy="4343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35234" y="4191000"/>
            <a:ext cx="1463673" cy="2400298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35234" y="1553308"/>
            <a:ext cx="1463673" cy="223509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4222" y="2113085"/>
            <a:ext cx="1454544" cy="12049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222" y="4330030"/>
            <a:ext cx="1463675" cy="119379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54222" y="5961858"/>
            <a:ext cx="7003853" cy="577081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12800" lvl="1" indent="-571500">
              <a:lnSpc>
                <a:spcPct val="100000"/>
              </a:lnSpc>
              <a:spcBef>
                <a:spcPts val="39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3600" spc="-5" dirty="0" smtClean="0">
                <a:latin typeface="Trebuchet MS"/>
                <a:cs typeface="Trebuchet MS"/>
              </a:rPr>
              <a:t>GNSS</a:t>
            </a:r>
            <a:r>
              <a:rPr sz="3600" spc="-5" dirty="0" smtClean="0">
                <a:latin typeface="Trebuchet MS"/>
                <a:cs typeface="Trebuchet MS"/>
              </a:rPr>
              <a:t>, </a:t>
            </a:r>
            <a:r>
              <a:rPr lang="en-US" sz="3600" spc="-5" dirty="0" smtClean="0">
                <a:latin typeface="Trebuchet MS"/>
                <a:cs typeface="Trebuchet MS"/>
              </a:rPr>
              <a:t>SLR, </a:t>
            </a:r>
            <a:r>
              <a:rPr sz="3600" spc="-5" dirty="0" smtClean="0">
                <a:latin typeface="Trebuchet MS"/>
                <a:cs typeface="Trebuchet MS"/>
              </a:rPr>
              <a:t>VLBI</a:t>
            </a:r>
            <a:r>
              <a:rPr sz="3600" spc="-5" dirty="0">
                <a:latin typeface="Trebuchet MS"/>
                <a:cs typeface="Trebuchet MS"/>
              </a:rPr>
              <a:t>, </a:t>
            </a:r>
            <a:r>
              <a:rPr sz="3600" spc="-5" dirty="0" smtClean="0">
                <a:latin typeface="Trebuchet MS"/>
                <a:cs typeface="Trebuchet MS"/>
              </a:rPr>
              <a:t>DORIS</a:t>
            </a:r>
            <a:endParaRPr sz="3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1867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47725" y="1600202"/>
            <a:ext cx="7448550" cy="4906106"/>
          </a:xfrm>
        </p:spPr>
        <p:txBody>
          <a:bodyPr/>
          <a:lstStyle/>
          <a:p>
            <a:pPr marL="0" indent="0" algn="ctr">
              <a:buNone/>
            </a:pP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oppler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rbitography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US" sz="5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5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adiopositioning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ntegrated by </a:t>
            </a:r>
            <a:r>
              <a:rPr lang="en-US" sz="5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atellite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latin typeface="Cambria" panose="02040503050406030204" pitchFamily="18" charset="0"/>
                <a:ea typeface="Cambria" panose="02040503050406030204" pitchFamily="18" charset="0"/>
              </a:rPr>
              <a:t>DORIS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6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95"/>
            <a:ext cx="9144000" cy="598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0" y="6018058"/>
            <a:ext cx="9144000" cy="46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/>
              <a:t>D</a:t>
            </a:r>
            <a:r>
              <a:rPr lang="en-US" sz="2400" dirty="0"/>
              <a:t>oppler </a:t>
            </a:r>
            <a:r>
              <a:rPr lang="en-US" sz="2400" b="1" dirty="0" err="1"/>
              <a:t>O</a:t>
            </a:r>
            <a:r>
              <a:rPr lang="en-US" sz="2400" dirty="0" err="1"/>
              <a:t>rbitography</a:t>
            </a:r>
            <a:r>
              <a:rPr lang="en-US" sz="2400" dirty="0"/>
              <a:t> and </a:t>
            </a:r>
            <a:r>
              <a:rPr lang="en-US" sz="2400" b="1" dirty="0" err="1"/>
              <a:t>R</a:t>
            </a:r>
            <a:r>
              <a:rPr lang="en-US" sz="2400" dirty="0" err="1"/>
              <a:t>adiopositioning</a:t>
            </a:r>
            <a:r>
              <a:rPr lang="en-US" sz="2400" dirty="0"/>
              <a:t> </a:t>
            </a:r>
            <a:r>
              <a:rPr lang="en-US" sz="2400" b="1" dirty="0"/>
              <a:t>I</a:t>
            </a:r>
            <a:r>
              <a:rPr lang="en-US" sz="2400" dirty="0"/>
              <a:t>ntegrated by </a:t>
            </a:r>
            <a:r>
              <a:rPr lang="en-US" sz="2400" b="1" dirty="0"/>
              <a:t>S</a:t>
            </a:r>
            <a:r>
              <a:rPr lang="en-US" sz="2400" dirty="0"/>
              <a:t>atellite</a:t>
            </a:r>
          </a:p>
        </p:txBody>
      </p:sp>
    </p:spTree>
    <p:extLst>
      <p:ext uri="{BB962C8B-B14F-4D97-AF65-F5344CB8AC3E}">
        <p14:creationId xmlns:p14="http://schemas.microsoft.com/office/powerpoint/2010/main" val="3390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177" y="1417638"/>
            <a:ext cx="9077645" cy="41416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8262" y="274638"/>
            <a:ext cx="895256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Space Geodesy Co-location Diagram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191440" y="5835859"/>
            <a:ext cx="895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Generic concept of “co-location survey”, typically more complex.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9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4634"/>
            <a:ext cx="9144000" cy="39014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Altogether now!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701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158262" y="5697415"/>
            <a:ext cx="88274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All these techniques work together to create a well-defined, robust reference frame that improves positioning for users globally.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13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15237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</a:t>
            </a:r>
            <a:r>
              <a:rPr lang="en-US" sz="4800" i="1" spc="-40" dirty="0" smtClean="0">
                <a:latin typeface="Cambria" panose="02040503050406030204" pitchFamily="18" charset="0"/>
                <a:cs typeface="Calibri"/>
              </a:rPr>
              <a:t>just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24394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876300" y="3682822"/>
            <a:ext cx="7391400" cy="283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-OPUS enhancements/additions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-retire the US Survey Foot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types of coordinates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-new methods for establishing control</a:t>
            </a:r>
          </a:p>
          <a:p>
            <a:pPr marL="16933" algn="l">
              <a:spcBef>
                <a:spcPts val="133"/>
              </a:spcBef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-streamlined Bluebooking</a:t>
            </a:r>
            <a:endParaRPr lang="en-US" sz="36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6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74703"/>
            <a:ext cx="8229600" cy="5361905"/>
          </a:xfrm>
        </p:spPr>
        <p:txBody>
          <a:bodyPr/>
          <a:lstStyle/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Rapid Static  (OPUS-RS)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ual frequency receiver data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sessions only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30 seconds epoch rate (aka recording interval)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15 minutes to 2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Static  (OPUS-S)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ame requirements as above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2 to 48 hours of GPS data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OPUS Projects  (OP)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adds session processing and network adjustment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training by NGS required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12 hours</a:t>
            </a:r>
          </a:p>
          <a:p>
            <a:pPr lvl="3">
              <a:spcBef>
                <a:spcPts val="0"/>
              </a:spcBef>
              <a:spcAft>
                <a:spcPts val="300"/>
              </a:spcAft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iles uploaded to OPUS with a “Project ID” keyed in Options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OPUS Projects (BOP)</a:t>
            </a:r>
          </a:p>
          <a:p>
            <a:pPr lvl="3"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enhancements and added features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8509" y="3219450"/>
            <a:ext cx="723900" cy="2901651"/>
            <a:chOff x="171450" y="3343274"/>
            <a:chExt cx="723900" cy="2789719"/>
          </a:xfrm>
        </p:grpSpPr>
        <p:sp>
          <p:nvSpPr>
            <p:cNvPr id="4" name="Curved Right Arrow 3"/>
            <p:cNvSpPr/>
            <p:nvPr/>
          </p:nvSpPr>
          <p:spPr>
            <a:xfrm>
              <a:off x="361950" y="3343274"/>
              <a:ext cx="533400" cy="131868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Curved Right Arrow 4"/>
            <p:cNvSpPr/>
            <p:nvPr/>
          </p:nvSpPr>
          <p:spPr>
            <a:xfrm>
              <a:off x="171450" y="3343274"/>
              <a:ext cx="723900" cy="2789719"/>
            </a:xfrm>
            <a:prstGeom prst="curvedRightArrow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2700000" scaled="1"/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09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7650" y="345815"/>
            <a:ext cx="8648700" cy="805079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a note on OPUS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“my profile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48" y="1148492"/>
            <a:ext cx="7920704" cy="5709508"/>
          </a:xfrm>
        </p:spPr>
      </p:pic>
      <p:sp>
        <p:nvSpPr>
          <p:cNvPr id="6" name="Rounded Rectangle 5"/>
          <p:cNvSpPr/>
          <p:nvPr/>
        </p:nvSpPr>
        <p:spPr>
          <a:xfrm>
            <a:off x="2779414" y="5411537"/>
            <a:ext cx="2408222" cy="380245"/>
          </a:xfrm>
          <a:prstGeom prst="roundRect">
            <a:avLst/>
          </a:prstGeom>
          <a:solidFill>
            <a:srgbClr val="FFC000">
              <a:alpha val="45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92480" y="4937209"/>
            <a:ext cx="1832486" cy="1328899"/>
            <a:chOff x="792480" y="4937207"/>
            <a:chExt cx="1832486" cy="1328899"/>
          </a:xfrm>
        </p:grpSpPr>
        <p:sp>
          <p:nvSpPr>
            <p:cNvPr id="9" name="Right Arrow 8"/>
            <p:cNvSpPr/>
            <p:nvPr/>
          </p:nvSpPr>
          <p:spPr>
            <a:xfrm>
              <a:off x="792480" y="4937207"/>
              <a:ext cx="1832486" cy="132889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870861" y="5390611"/>
              <a:ext cx="146304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  <a:ea typeface="ＭＳ Ｐゴシック" pitchFamily="34" charset="-128"/>
                  <a:cs typeface="+mn-cs"/>
                </a:rPr>
                <a:t>be careful!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624966" y="2819400"/>
            <a:ext cx="765934" cy="428625"/>
          </a:xfrm>
          <a:prstGeom prst="ellipse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5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3825" y="364865"/>
            <a:ext cx="8915400" cy="805079"/>
          </a:xfrm>
        </p:spPr>
        <p:txBody>
          <a:bodyPr/>
          <a:lstStyle/>
          <a:p>
            <a:r>
              <a:rPr lang="en-US" sz="5000" dirty="0" smtClean="0">
                <a:latin typeface="Cambria" panose="02040503050406030204" pitchFamily="18" charset="0"/>
                <a:ea typeface="Cambria" panose="02040503050406030204" pitchFamily="18" charset="0"/>
              </a:rPr>
              <a:t>Online Positioning User Service</a:t>
            </a:r>
            <a:endParaRPr lang="en-US" sz="5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2158449"/>
            <a:ext cx="9144000" cy="232542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But wait… there’s more!</a:t>
            </a: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endParaRPr kumimoji="0" lang="en-US" sz="50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>
                <a:solidFill>
                  <a:srgbClr val="1F497D"/>
                </a:solidFill>
              </a:uFill>
              <a:latin typeface="Cambria" panose="02040503050406030204" pitchFamily="18" charset="0"/>
              <a:ea typeface="ＭＳ Ｐゴシック" pitchFamily="34" charset="-128"/>
              <a:cs typeface="Arial"/>
            </a:endParaRPr>
          </a:p>
          <a:p>
            <a:pPr marL="16933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59375"/>
              <a:buFontTx/>
              <a:buNone/>
              <a:tabLst>
                <a:tab pos="397077" algn="l"/>
                <a:tab pos="397923" algn="l"/>
              </a:tabLst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ea typeface="ＭＳ Ｐゴシック" pitchFamily="34" charset="-128"/>
                <a:cs typeface="Arial"/>
              </a:rPr>
              <a:t>Coming soon…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ＭＳ Ｐゴシック" pitchFamily="34" charset="-128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9712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0" y="1042818"/>
            <a:ext cx="91440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dirty="0"/>
              <a:t>Hybrid </a:t>
            </a:r>
            <a:r>
              <a:rPr lang="en-US" altLang="en-US" sz="3200" dirty="0" smtClean="0"/>
              <a:t>Control Networks = </a:t>
            </a:r>
            <a:r>
              <a:rPr lang="en-US" altLang="en-US" sz="3200" dirty="0"/>
              <a:t>Static + </a:t>
            </a:r>
            <a:r>
              <a:rPr lang="en-US" altLang="en-US" sz="3200" dirty="0" smtClean="0"/>
              <a:t>RTK/RTN </a:t>
            </a:r>
            <a:endParaRPr lang="en-US" alt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42857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OPUS 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for 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RTK/RTN-GNSS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16" y="1796527"/>
            <a:ext cx="9122827" cy="46167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8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5886"/>
            <a:ext cx="9144000" cy="551274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423974"/>
            <a:ext cx="9144000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2800" spc="-27" dirty="0">
                <a:latin typeface="Cambria" panose="02040503050406030204" pitchFamily="18" charset="0"/>
                <a:cs typeface="Calibri"/>
              </a:rPr>
              <a:t>Gravity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for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the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Redefinition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of the American </a:t>
            </a:r>
            <a:r>
              <a:rPr sz="2800" spc="-33" dirty="0">
                <a:latin typeface="Cambria" panose="02040503050406030204" pitchFamily="18" charset="0"/>
                <a:cs typeface="Calibri"/>
              </a:rPr>
              <a:t>Vertical</a:t>
            </a:r>
            <a:r>
              <a:rPr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Datum</a:t>
            </a:r>
            <a:endParaRPr sz="2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7611" y="5669274"/>
            <a:ext cx="2883141" cy="1020931"/>
          </a:xfrm>
          <a:prstGeom prst="rect">
            <a:avLst/>
          </a:prstGeom>
          <a:solidFill>
            <a:srgbClr val="92D050"/>
          </a:solidFill>
          <a:ln w="19050">
            <a:solidFill>
              <a:schemeClr val="tx1"/>
            </a:solidFill>
          </a:ln>
        </p:spPr>
        <p:txBody>
          <a:bodyPr vert="horz" wrap="square" lIns="0" tIns="44027" rIns="0" bIns="0" rtlCol="0">
            <a:noAutofit/>
          </a:bodyPr>
          <a:lstStyle/>
          <a:p>
            <a:pPr marL="847" algn="ctr">
              <a:spcBef>
                <a:spcPts val="347"/>
              </a:spcBef>
            </a:pPr>
            <a:r>
              <a:rPr lang="en-US" sz="3200" spc="-7" dirty="0">
                <a:latin typeface="Calibri"/>
                <a:cs typeface="Calibri"/>
              </a:rPr>
              <a:t>As of AUG2019</a:t>
            </a:r>
            <a:r>
              <a:rPr sz="3200" spc="-7" dirty="0">
                <a:latin typeface="Calibri"/>
                <a:cs typeface="Calibri"/>
              </a:rPr>
              <a:t>:</a:t>
            </a:r>
            <a:endParaRPr sz="3200" dirty="0">
              <a:latin typeface="Calibri"/>
              <a:cs typeface="Calibri"/>
            </a:endParaRPr>
          </a:p>
          <a:p>
            <a:pPr marL="847" algn="ctr"/>
            <a:r>
              <a:rPr lang="en-US" sz="3200" spc="-7" dirty="0">
                <a:latin typeface="Calibri"/>
                <a:cs typeface="Calibri"/>
              </a:rPr>
              <a:t>78</a:t>
            </a:r>
            <a:r>
              <a:rPr sz="3200" spc="-7" dirty="0">
                <a:latin typeface="Calibri"/>
                <a:cs typeface="Calibri"/>
              </a:rPr>
              <a:t>%</a:t>
            </a:r>
            <a:r>
              <a:rPr sz="3200" spc="-13" dirty="0">
                <a:latin typeface="Calibri"/>
                <a:cs typeface="Calibri"/>
              </a:rPr>
              <a:t> complete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97981" y="5501476"/>
            <a:ext cx="2446021" cy="1356524"/>
          </a:xfrm>
          <a:prstGeom prst="rect">
            <a:avLst/>
          </a:prstGeom>
          <a:solidFill>
            <a:srgbClr val="EEECE1"/>
          </a:solidFill>
          <a:ln w="19050">
            <a:solidFill>
              <a:schemeClr val="tx1"/>
            </a:solidFill>
          </a:ln>
        </p:spPr>
        <p:txBody>
          <a:bodyPr vert="horz" wrap="square" lIns="0" tIns="43179" rIns="0" bIns="0" rtlCol="0">
            <a:spAutoFit/>
          </a:bodyPr>
          <a:lstStyle/>
          <a:p>
            <a:pPr marL="285750" indent="-163513">
              <a:spcBef>
                <a:spcPts val="339"/>
              </a:spcBef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libri"/>
                <a:cs typeface="Calibri"/>
              </a:rPr>
              <a:t>10 km </a:t>
            </a:r>
            <a:r>
              <a:rPr sz="2133" spc="-20" dirty="0">
                <a:latin typeface="Calibri"/>
                <a:cs typeface="Calibri"/>
              </a:rPr>
              <a:t>data</a:t>
            </a:r>
            <a:r>
              <a:rPr sz="2133" spc="-93" dirty="0">
                <a:latin typeface="Calibri"/>
                <a:cs typeface="Calibri"/>
              </a:rPr>
              <a:t> </a:t>
            </a:r>
            <a:r>
              <a:rPr sz="2133" spc="-7" dirty="0">
                <a:latin typeface="Calibri"/>
                <a:cs typeface="Calibri"/>
              </a:rPr>
              <a:t>lines</a:t>
            </a:r>
            <a:endParaRPr sz="2133" dirty="0">
              <a:latin typeface="Calibri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libri"/>
                <a:cs typeface="Calibri"/>
              </a:rPr>
              <a:t>70 km </a:t>
            </a:r>
            <a:r>
              <a:rPr sz="2133" spc="-13" dirty="0">
                <a:latin typeface="Calibri"/>
                <a:cs typeface="Calibri"/>
              </a:rPr>
              <a:t>cross</a:t>
            </a:r>
            <a:r>
              <a:rPr sz="2133" spc="-67" dirty="0">
                <a:latin typeface="Calibri"/>
                <a:cs typeface="Calibri"/>
              </a:rPr>
              <a:t> </a:t>
            </a:r>
            <a:r>
              <a:rPr sz="2133" spc="-7" dirty="0">
                <a:latin typeface="Calibri"/>
                <a:cs typeface="Calibri"/>
              </a:rPr>
              <a:t>lines</a:t>
            </a:r>
            <a:endParaRPr sz="2133" dirty="0">
              <a:latin typeface="Calibri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libri"/>
                <a:cs typeface="Calibri"/>
              </a:rPr>
              <a:t>20,000 ft</a:t>
            </a:r>
            <a:r>
              <a:rPr sz="2133" spc="-13" dirty="0">
                <a:latin typeface="Calibri"/>
                <a:cs typeface="Calibri"/>
              </a:rPr>
              <a:t> </a:t>
            </a:r>
            <a:r>
              <a:rPr sz="2133" spc="-7" dirty="0">
                <a:latin typeface="Calibri"/>
                <a:cs typeface="Calibri"/>
              </a:rPr>
              <a:t>altitude</a:t>
            </a:r>
            <a:endParaRPr sz="2133" dirty="0">
              <a:latin typeface="Calibri"/>
              <a:cs typeface="Calibri"/>
            </a:endParaRPr>
          </a:p>
          <a:p>
            <a:pPr marL="285750" indent="-163513">
              <a:buFont typeface="Arial"/>
              <a:buChar char="•"/>
              <a:tabLst>
                <a:tab pos="502061" algn="l"/>
                <a:tab pos="502907" algn="l"/>
              </a:tabLst>
            </a:pPr>
            <a:r>
              <a:rPr sz="2133" spc="-7" dirty="0">
                <a:latin typeface="Calibri"/>
                <a:cs typeface="Calibri"/>
              </a:rPr>
              <a:t>230 kt </a:t>
            </a:r>
            <a:r>
              <a:rPr sz="2133" spc="-13" dirty="0">
                <a:latin typeface="Calibri"/>
                <a:cs typeface="Calibri"/>
              </a:rPr>
              <a:t>flight</a:t>
            </a:r>
            <a:r>
              <a:rPr sz="2133" spc="-40" dirty="0">
                <a:latin typeface="Calibri"/>
                <a:cs typeface="Calibri"/>
              </a:rPr>
              <a:t> </a:t>
            </a:r>
            <a:r>
              <a:rPr sz="2133" spc="-7" dirty="0">
                <a:latin typeface="Calibri"/>
                <a:cs typeface="Calibri"/>
              </a:rPr>
              <a:t>speed</a:t>
            </a:r>
            <a:endParaRPr sz="2133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" y="5042118"/>
            <a:ext cx="3040380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2700" dirty="0"/>
              <a:t>Green = Complete</a:t>
            </a:r>
          </a:p>
          <a:p>
            <a:r>
              <a:rPr lang="en-US" sz="2700" dirty="0"/>
              <a:t>Blue = In Processing</a:t>
            </a:r>
          </a:p>
          <a:p>
            <a:r>
              <a:rPr lang="en-US" sz="2700" dirty="0"/>
              <a:t>Yellow = Underway</a:t>
            </a:r>
          </a:p>
          <a:p>
            <a:r>
              <a:rPr lang="en-US" sz="2700" dirty="0"/>
              <a:t>White = Planned</a:t>
            </a:r>
          </a:p>
        </p:txBody>
      </p:sp>
    </p:spTree>
    <p:extLst>
      <p:ext uri="{BB962C8B-B14F-4D97-AF65-F5344CB8AC3E}">
        <p14:creationId xmlns:p14="http://schemas.microsoft.com/office/powerpoint/2010/main" val="2475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342857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OPUS 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for 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RTK/RTN-GNSS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6999" y="1812681"/>
            <a:ext cx="9017001" cy="4910504"/>
          </a:xfrm>
        </p:spPr>
        <p:txBody>
          <a:bodyPr/>
          <a:lstStyle/>
          <a:p>
            <a:pPr marL="228600" indent="-228600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Run least squares adjustment(s) of the combined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Static and 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RTN vectors </a:t>
            </a:r>
            <a:endParaRPr lang="en-US" altLang="en-US" sz="3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/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Hold NCN CORS 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(and possibly other published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coordinates) </a:t>
            </a:r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adjustments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Check quality of results</a:t>
            </a:r>
          </a:p>
          <a:p>
            <a:pPr marL="228600" indent="-228600"/>
            <a:r>
              <a:rPr lang="en-US" alt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Submit survey project to NGS for review and publication in national 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database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042818"/>
            <a:ext cx="91440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“What’s the benefit?”</a:t>
            </a:r>
            <a:r>
              <a:rPr lang="en-US" alt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they say…</a:t>
            </a:r>
            <a:endParaRPr lang="en-US" alt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6999" y="4536769"/>
            <a:ext cx="8877301" cy="11528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-6351" y="590301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…you’ll be able to Bluebook RTK/RTN data!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0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/>
          <p:nvPr/>
        </p:nvSpPr>
        <p:spPr>
          <a:xfrm>
            <a:off x="0" y="1448239"/>
            <a:ext cx="9144000" cy="272553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US Survey Foot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and 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Foot</a:t>
            </a:r>
          </a:p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9900" y="5755385"/>
            <a:ext cx="7404100" cy="69420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buSzPct val="159375"/>
              <a:tabLst>
                <a:tab pos="397077" algn="l"/>
                <a:tab pos="397923" algn="l"/>
              </a:tabLst>
            </a:pP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…or </a:t>
            </a:r>
            <a:r>
              <a:rPr lang="en-US" sz="4400" b="1" dirty="0" err="1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Feets</a:t>
            </a:r>
            <a:r>
              <a:rPr lang="en-US" sz="4400" b="1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Don’t Fail Me Now</a:t>
            </a: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7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63040"/>
            <a:ext cx="9144001" cy="5110288"/>
          </a:xfrm>
        </p:spPr>
        <p:txBody>
          <a:bodyPr>
            <a:norm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Two versions of same unit in current use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international foot and “old” U.S. survey foot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“New” shorter than “old” by 2 ppm (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0.01 ft per mile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problem with </a:t>
            </a:r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real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costs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What’s in a name?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“U.S. survey” versus “international”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Who is using U.S. survey feet?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Surveyors exclusively, in most (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 all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 states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it impacts everyone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</p:spPr>
            <p:txBody>
              <a:bodyPr>
                <a:noAutofit/>
              </a:bodyPr>
              <a:lstStyle/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= 999,998.00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10,000,000.00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sft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 = 9,999,980.00 </a:t>
                </a:r>
                <a:r>
                  <a:rPr lang="en-US" sz="4000" dirty="0" err="1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ift</a:t>
                </a:r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4000" dirty="0" smtClean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International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 = .3048 m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US 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  <a:sym typeface="Wingdings" panose="05000000000000000000" pitchFamily="2" charset="2"/>
                  </a:rPr>
                  <a:t>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ft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.30480061 m (approx</a:t>
                </a:r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.)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/>
                <a:r>
                  <a:rPr lang="en-US" sz="4000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frequently calculated by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1200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3937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C395BD-A9FA-42D3-9500-A16CE225B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1463040"/>
                <a:ext cx="9144001" cy="5110288"/>
              </a:xfrm>
              <a:blipFill>
                <a:blip r:embed="rId3"/>
                <a:stretch>
                  <a:fillRect l="-2133" t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parts per million (ppm)</a:t>
            </a:r>
          </a:p>
        </p:txBody>
      </p:sp>
    </p:spTree>
    <p:extLst>
      <p:ext uri="{BB962C8B-B14F-4D97-AF65-F5344CB8AC3E}">
        <p14:creationId xmlns:p14="http://schemas.microsoft.com/office/powerpoint/2010/main" val="25277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395BD-A9FA-42D3-9500-A16CE225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87190"/>
            <a:ext cx="9144001" cy="511028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When does this matter?</a:t>
            </a:r>
          </a:p>
          <a:p>
            <a:pPr marL="457200" lvl="1"/>
            <a:r>
              <a:rPr lang="en-US" sz="3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typically in lengths/distances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But in published planar coordinate systems</a:t>
            </a:r>
          </a:p>
          <a:p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Like what?</a:t>
            </a:r>
          </a:p>
          <a:p>
            <a:pPr marL="457200" lvl="1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 and UTM are very popular and both fall victim to mix-ups</a:t>
            </a:r>
          </a:p>
          <a:p>
            <a:pPr marL="57150"/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Why?</a:t>
            </a:r>
          </a:p>
          <a:p>
            <a:pPr marL="457200" lvl="1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arge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false eastings and northings</a:t>
            </a:r>
          </a:p>
          <a:p>
            <a:pPr marL="457200" lvl="1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406F13-EFFD-7044-8E42-B94EAFCC3BE8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What’s impacted?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896DFA-7A80-49F5-8C92-8D5F1E94B3A2}"/>
              </a:ext>
            </a:extLst>
          </p:cNvPr>
          <p:cNvSpPr txBox="1">
            <a:spLocks/>
          </p:cNvSpPr>
          <p:nvPr/>
        </p:nvSpPr>
        <p:spPr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Who is responsible for standards?</a:t>
            </a:r>
          </a:p>
        </p:txBody>
      </p:sp>
      <p:cxnSp>
        <p:nvCxnSpPr>
          <p:cNvPr id="11" name="NGS Connector 10">
            <a:extLst>
              <a:ext uri="{FF2B5EF4-FFF2-40B4-BE49-F238E27FC236}">
                <a16:creationId xmlns:a16="http://schemas.microsoft.com/office/drawing/2014/main" id="{1EFF221F-9C2C-47FB-B912-CEC923E6192C}"/>
              </a:ext>
            </a:extLst>
          </p:cNvPr>
          <p:cNvCxnSpPr>
            <a:cxnSpLocks/>
          </p:cNvCxnSpPr>
          <p:nvPr/>
        </p:nvCxnSpPr>
        <p:spPr>
          <a:xfrm flipH="1">
            <a:off x="7142704" y="4340838"/>
            <a:ext cx="13" cy="182880"/>
          </a:xfrm>
          <a:prstGeom prst="line">
            <a:avLst/>
          </a:prstGeom>
          <a:ln w="38100" cap="rnd"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GS logo" descr="Image result for national geodetic survey">
            <a:extLst>
              <a:ext uri="{FF2B5EF4-FFF2-40B4-BE49-F238E27FC236}">
                <a16:creationId xmlns:a16="http://schemas.microsoft.com/office/drawing/2014/main" id="{4229D351-5C96-4FBF-AAF9-8E61A35D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902" y="4594999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OAA connector">
            <a:extLst>
              <a:ext uri="{FF2B5EF4-FFF2-40B4-BE49-F238E27FC236}">
                <a16:creationId xmlns:a16="http://schemas.microsoft.com/office/drawing/2014/main" id="{CCBD645C-810C-43B8-9F27-6309FB71FC69}"/>
              </a:ext>
            </a:extLst>
          </p:cNvPr>
          <p:cNvGrpSpPr/>
          <p:nvPr/>
        </p:nvGrpSpPr>
        <p:grpSpPr>
          <a:xfrm>
            <a:off x="5496791" y="2464654"/>
            <a:ext cx="1645920" cy="182880"/>
            <a:chOff x="8412480" y="2468880"/>
            <a:chExt cx="182881" cy="37039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6C529D3-3191-4303-81FA-4B95E2CBD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95360" y="2473518"/>
              <a:ext cx="1" cy="36576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A20C07E-3A9B-4B7C-ADB2-2CE88DEDA8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12480" y="2468880"/>
              <a:ext cx="182880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NIST connector">
            <a:extLst>
              <a:ext uri="{FF2B5EF4-FFF2-40B4-BE49-F238E27FC236}">
                <a16:creationId xmlns:a16="http://schemas.microsoft.com/office/drawing/2014/main" id="{8AC53BF7-E7A7-4C78-BDA1-DEC3AC398934}"/>
              </a:ext>
            </a:extLst>
          </p:cNvPr>
          <p:cNvGrpSpPr/>
          <p:nvPr/>
        </p:nvGrpSpPr>
        <p:grpSpPr>
          <a:xfrm>
            <a:off x="1808019" y="2464653"/>
            <a:ext cx="1713670" cy="640080"/>
            <a:chOff x="1943100" y="2262099"/>
            <a:chExt cx="1631373" cy="50188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D2E6A44-CE15-41E3-9421-B0C9D0BD4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9" y="2263567"/>
              <a:ext cx="1631364" cy="0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DB61366-DA54-4041-B4E1-03D856697F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43100" y="2262099"/>
              <a:ext cx="9" cy="501883"/>
            </a:xfrm>
            <a:prstGeom prst="line">
              <a:avLst/>
            </a:prstGeom>
            <a:ln w="38100" cap="rnd"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NIST logo" descr="Image result for nist">
            <a:extLst>
              <a:ext uri="{FF2B5EF4-FFF2-40B4-BE49-F238E27FC236}">
                <a16:creationId xmlns:a16="http://schemas.microsoft.com/office/drawing/2014/main" id="{89F08F8A-9879-4621-8810-89AD30BF7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320" b="22317"/>
          <a:stretch/>
        </p:blipFill>
        <p:spPr bwMode="auto">
          <a:xfrm>
            <a:off x="573579" y="3082706"/>
            <a:ext cx="246888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C logo" descr="Image result for department of commerce">
            <a:extLst>
              <a:ext uri="{FF2B5EF4-FFF2-40B4-BE49-F238E27FC236}">
                <a16:creationId xmlns:a16="http://schemas.microsoft.com/office/drawing/2014/main" id="{48F230E8-0015-40AD-A8CD-490A032E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840" y="155025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noaa">
            <a:extLst>
              <a:ext uri="{FF2B5EF4-FFF2-40B4-BE49-F238E27FC236}">
                <a16:creationId xmlns:a16="http://schemas.microsoft.com/office/drawing/2014/main" id="{8D73734E-740A-4116-A8F0-A780E2117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5462" y="2716946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AB565DB-C914-4F0F-8888-CBE4D34D7C01}"/>
              </a:ext>
            </a:extLst>
          </p:cNvPr>
          <p:cNvSpPr txBox="1">
            <a:spLocks/>
          </p:cNvSpPr>
          <p:nvPr/>
        </p:nvSpPr>
        <p:spPr>
          <a:xfrm>
            <a:off x="144319" y="4008609"/>
            <a:ext cx="3327400" cy="19065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spcBef>
                <a:spcPts val="0"/>
              </a:spcBef>
              <a:buNone/>
            </a:pP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Institute of Standards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6054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90768" y="3765597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374066"/>
            <a:ext cx="2471202" cy="9831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National Bureau of Standards created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1901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1959</a:t>
            </a:r>
          </a:p>
        </p:txBody>
      </p:sp>
      <p:sp>
        <p:nvSpPr>
          <p:cNvPr id="25" name="Oval 24"/>
          <p:cNvSpPr/>
          <p:nvPr/>
        </p:nvSpPr>
        <p:spPr>
          <a:xfrm>
            <a:off x="2744144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2710078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1933</a:t>
            </a:r>
          </a:p>
        </p:txBody>
      </p:sp>
      <p:sp>
        <p:nvSpPr>
          <p:cNvPr id="28" name="Oval 27"/>
          <p:cNvSpPr/>
          <p:nvPr/>
        </p:nvSpPr>
        <p:spPr>
          <a:xfrm>
            <a:off x="5107001" y="3765597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089902" y="3945910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Adopted International Foot in 1959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343372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337101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962196" y="4811501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2366954" y="4988473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954313" y="5058357"/>
            <a:ext cx="2471202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ANSI predecessor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297330" y="2084940"/>
            <a:ext cx="2471202" cy="12805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foot definition adopted by NASA predecessor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325053" y="3429309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4729811" y="3366601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231608" y="3763851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197542" y="3944164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1954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449660" y="480975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5854418" y="498672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631984" y="5065527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nautical mile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6848446" y="2371252"/>
            <a:ext cx="2471202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Adopted as “new” foot for entire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3426495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3363787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BC10309-8680-CA48-B7A4-D2500D309424}"/>
              </a:ext>
            </a:extLst>
          </p:cNvPr>
          <p:cNvSpPr txBox="1"/>
          <p:nvPr/>
        </p:nvSpPr>
        <p:spPr>
          <a:xfrm>
            <a:off x="5604438" y="5659592"/>
            <a:ext cx="214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1,852 m exact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BE8BBF-B374-C643-8FDB-14AFE1433D75}"/>
              </a:ext>
            </a:extLst>
          </p:cNvPr>
          <p:cNvSpPr txBox="1"/>
          <p:nvPr/>
        </p:nvSpPr>
        <p:spPr>
          <a:xfrm>
            <a:off x="7845135" y="4744289"/>
            <a:ext cx="126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With one little exception…</a:t>
            </a:r>
          </a:p>
        </p:txBody>
      </p:sp>
      <p:cxnSp>
        <p:nvCxnSpPr>
          <p:cNvPr id="7" name="Straight Arrow Connector 6"/>
          <p:cNvCxnSpPr>
            <a:endCxn id="34" idx="0"/>
          </p:cNvCxnSpPr>
          <p:nvPr/>
        </p:nvCxnSpPr>
        <p:spPr>
          <a:xfrm>
            <a:off x="8084047" y="1874520"/>
            <a:ext cx="0" cy="4967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 bwMode="auto">
          <a:xfrm>
            <a:off x="510363" y="1432779"/>
            <a:ext cx="8604622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foot = 0.3048 meter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exactly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 yard = 0.9144 m)</a:t>
            </a:r>
          </a:p>
        </p:txBody>
      </p:sp>
    </p:spTree>
    <p:extLst>
      <p:ext uri="{BB962C8B-B14F-4D97-AF65-F5344CB8AC3E}">
        <p14:creationId xmlns:p14="http://schemas.microsoft.com/office/powerpoint/2010/main" val="97219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one little exception…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7D4F32F-5CEA-0C41-BB04-26E88753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63040"/>
            <a:ext cx="8820150" cy="5212080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“Any data expressed in feet derived from and published as a result of 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geodetic surveys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within the United States will continue to bear the following relationship as defined in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1893:  1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foot = 1200/3937 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meter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The foot unit defined by this equation shall be referred to as the 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U.S. Survey Foot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and it shall continue to be used, for the purpose given herein,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until such a time as it becomes desirable and expedient to readjust the basic geodetic survey networks in the United States</a:t>
            </a:r>
            <a:r>
              <a:rPr lang="en-US" sz="2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after which the ratio of a yard, equal to 0.9144 meter, shall apply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170106" y="4437720"/>
            <a:ext cx="1645920" cy="693838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83AC72B-D0CC-3446-8433-8144716C1D79}"/>
              </a:ext>
            </a:extLst>
          </p:cNvPr>
          <p:cNvSpPr/>
          <p:nvPr/>
        </p:nvSpPr>
        <p:spPr>
          <a:xfrm>
            <a:off x="58110" y="3137790"/>
            <a:ext cx="8985103" cy="89154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2519" y="2035631"/>
            <a:ext cx="2471202" cy="6937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vs. U.S. Survey Foot</a:t>
            </a:r>
          </a:p>
        </p:txBody>
      </p:sp>
      <p:sp>
        <p:nvSpPr>
          <p:cNvPr id="4" name="Oval 3"/>
          <p:cNvSpPr/>
          <p:nvPr/>
        </p:nvSpPr>
        <p:spPr>
          <a:xfrm>
            <a:off x="717312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 flipH="1">
            <a:off x="683246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1975</a:t>
            </a:r>
          </a:p>
        </p:txBody>
      </p:sp>
      <p:sp>
        <p:nvSpPr>
          <p:cNvPr id="22" name="Oval 21"/>
          <p:cNvSpPr/>
          <p:nvPr/>
        </p:nvSpPr>
        <p:spPr>
          <a:xfrm>
            <a:off x="763827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604211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1990</a:t>
            </a:r>
          </a:p>
        </p:txBody>
      </p:sp>
      <p:sp>
        <p:nvSpPr>
          <p:cNvPr id="25" name="Oval 24"/>
          <p:cNvSpPr/>
          <p:nvPr/>
        </p:nvSpPr>
        <p:spPr>
          <a:xfrm>
            <a:off x="2014796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flipH="1">
            <a:off x="1980730" y="3318103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1977</a:t>
            </a:r>
          </a:p>
        </p:txBody>
      </p:sp>
      <p:sp>
        <p:nvSpPr>
          <p:cNvPr id="28" name="Oval 27"/>
          <p:cNvSpPr/>
          <p:nvPr/>
        </p:nvSpPr>
        <p:spPr>
          <a:xfrm>
            <a:off x="5422687" y="3137790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flipH="1">
            <a:off x="5371369" y="3319272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144F6-D379-A44A-96CC-E3AD5E3CF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More Federal Register Notices</a:t>
            </a:r>
          </a:p>
        </p:txBody>
      </p:sp>
      <p:sp>
        <p:nvSpPr>
          <p:cNvPr id="37" name="Isosceles Triangle 36"/>
          <p:cNvSpPr/>
          <p:nvPr/>
        </p:nvSpPr>
        <p:spPr>
          <a:xfrm flipV="1">
            <a:off x="935364" y="280591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070CB3-E0FA-9946-9E3E-7615A2159DF3}"/>
              </a:ext>
            </a:extLst>
          </p:cNvPr>
          <p:cNvSpPr/>
          <p:nvPr/>
        </p:nvSpPr>
        <p:spPr>
          <a:xfrm>
            <a:off x="340122" y="274320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Isosceles Triangle 36">
            <a:extLst>
              <a:ext uri="{FF2B5EF4-FFF2-40B4-BE49-F238E27FC236}">
                <a16:creationId xmlns:a16="http://schemas.microsoft.com/office/drawing/2014/main" id="{BB2060F4-41D2-714B-B70F-00898365E010}"/>
              </a:ext>
            </a:extLst>
          </p:cNvPr>
          <p:cNvSpPr/>
          <p:nvPr/>
        </p:nvSpPr>
        <p:spPr>
          <a:xfrm>
            <a:off x="2232848" y="4183694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1C46E1-5865-E147-8218-54993BCC0E44}"/>
              </a:ext>
            </a:extLst>
          </p:cNvPr>
          <p:cNvSpPr>
            <a:spLocks/>
          </p:cNvSpPr>
          <p:nvPr/>
        </p:nvSpPr>
        <p:spPr>
          <a:xfrm flipV="1">
            <a:off x="1637606" y="4360666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0A505C-EBE6-2E40-A297-C8C37FF9CC08}"/>
              </a:ext>
            </a:extLst>
          </p:cNvPr>
          <p:cNvSpPr txBox="1"/>
          <p:nvPr/>
        </p:nvSpPr>
        <p:spPr>
          <a:xfrm>
            <a:off x="1318885" y="4430550"/>
            <a:ext cx="2305364" cy="13937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NGS goes entirely metric (for NAD 83)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905E83-7C36-5349-AD24-69122DA59344}"/>
              </a:ext>
            </a:extLst>
          </p:cNvPr>
          <p:cNvSpPr txBox="1"/>
          <p:nvPr/>
        </p:nvSpPr>
        <p:spPr>
          <a:xfrm>
            <a:off x="4613016" y="1736341"/>
            <a:ext cx="2471202" cy="1001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Proposed permanent use of U.S. Survey Foot</a:t>
            </a:r>
          </a:p>
        </p:txBody>
      </p:sp>
      <p:sp>
        <p:nvSpPr>
          <p:cNvPr id="35" name="Isosceles Triangle 36">
            <a:extLst>
              <a:ext uri="{FF2B5EF4-FFF2-40B4-BE49-F238E27FC236}">
                <a16:creationId xmlns:a16="http://schemas.microsoft.com/office/drawing/2014/main" id="{64176DE9-E3B7-2E47-8708-A83EF61C9B57}"/>
              </a:ext>
            </a:extLst>
          </p:cNvPr>
          <p:cNvSpPr/>
          <p:nvPr/>
        </p:nvSpPr>
        <p:spPr>
          <a:xfrm flipV="1">
            <a:off x="5640739" y="2801502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C9FD1B-AEE6-4B44-A6FC-7FE2CDDFD6C8}"/>
              </a:ext>
            </a:extLst>
          </p:cNvPr>
          <p:cNvSpPr/>
          <p:nvPr/>
        </p:nvSpPr>
        <p:spPr>
          <a:xfrm>
            <a:off x="5045497" y="2738794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69DE8-1729-4F4B-A3A6-9ED56E738A93}"/>
              </a:ext>
            </a:extLst>
          </p:cNvPr>
          <p:cNvSpPr/>
          <p:nvPr/>
        </p:nvSpPr>
        <p:spPr>
          <a:xfrm>
            <a:off x="6547296" y="3136044"/>
            <a:ext cx="891540" cy="891540"/>
          </a:xfrm>
          <a:prstGeom prst="ellipse">
            <a:avLst/>
          </a:prstGeom>
          <a:solidFill>
            <a:schemeClr val="tx2"/>
          </a:solidFill>
          <a:ln w="38100"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DE08528-E7E2-8048-8C44-2A480824B17F}"/>
              </a:ext>
            </a:extLst>
          </p:cNvPr>
          <p:cNvSpPr txBox="1"/>
          <p:nvPr/>
        </p:nvSpPr>
        <p:spPr>
          <a:xfrm flipH="1">
            <a:off x="6513230" y="3316357"/>
            <a:ext cx="95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1989</a:t>
            </a:r>
          </a:p>
        </p:txBody>
      </p:sp>
      <p:sp>
        <p:nvSpPr>
          <p:cNvPr id="47" name="Isosceles Triangle 36">
            <a:extLst>
              <a:ext uri="{FF2B5EF4-FFF2-40B4-BE49-F238E27FC236}">
                <a16:creationId xmlns:a16="http://schemas.microsoft.com/office/drawing/2014/main" id="{CA267BB3-00A1-374A-BBDA-A92073E261B3}"/>
              </a:ext>
            </a:extLst>
          </p:cNvPr>
          <p:cNvSpPr/>
          <p:nvPr/>
        </p:nvSpPr>
        <p:spPr>
          <a:xfrm>
            <a:off x="6765348" y="418194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317EC70-2626-2045-A026-125F43551797}"/>
              </a:ext>
            </a:extLst>
          </p:cNvPr>
          <p:cNvSpPr/>
          <p:nvPr/>
        </p:nvSpPr>
        <p:spPr>
          <a:xfrm flipV="1">
            <a:off x="6170106" y="435892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B1BB11-62CC-184B-B106-4FBE10678FEB}"/>
              </a:ext>
            </a:extLst>
          </p:cNvPr>
          <p:cNvSpPr txBox="1"/>
          <p:nvPr/>
        </p:nvSpPr>
        <p:spPr>
          <a:xfrm>
            <a:off x="5947672" y="4437720"/>
            <a:ext cx="2090793" cy="10271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NAD 83 announced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3ECF53-166A-9B47-9245-A5B6F7ABEC78}"/>
              </a:ext>
            </a:extLst>
          </p:cNvPr>
          <p:cNvSpPr txBox="1"/>
          <p:nvPr/>
        </p:nvSpPr>
        <p:spPr>
          <a:xfrm>
            <a:off x="7010402" y="1743445"/>
            <a:ext cx="2076355" cy="9913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Restatement that metric used for U.S.</a:t>
            </a:r>
          </a:p>
        </p:txBody>
      </p:sp>
      <p:sp>
        <p:nvSpPr>
          <p:cNvPr id="38" name="Isosceles Triangle 36">
            <a:extLst>
              <a:ext uri="{FF2B5EF4-FFF2-40B4-BE49-F238E27FC236}">
                <a16:creationId xmlns:a16="http://schemas.microsoft.com/office/drawing/2014/main" id="{92948424-8096-184B-8133-B832CC40DD4A}"/>
              </a:ext>
            </a:extLst>
          </p:cNvPr>
          <p:cNvSpPr/>
          <p:nvPr/>
        </p:nvSpPr>
        <p:spPr>
          <a:xfrm flipV="1">
            <a:off x="7856329" y="2798688"/>
            <a:ext cx="455441" cy="17697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8B434-0733-CF4F-9FE9-20F0EF87865F}"/>
              </a:ext>
            </a:extLst>
          </p:cNvPr>
          <p:cNvSpPr/>
          <p:nvPr/>
        </p:nvSpPr>
        <p:spPr>
          <a:xfrm>
            <a:off x="7261087" y="2735980"/>
            <a:ext cx="1645920" cy="627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2610480" y="1661331"/>
            <a:ext cx="1865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 w="0"/>
                <a:solidFill>
                  <a:srgbClr val="F79646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Surveying and mapping only (pending analysis,  never resolved)</a:t>
            </a:r>
          </a:p>
        </p:txBody>
      </p:sp>
      <p:sp>
        <p:nvSpPr>
          <p:cNvPr id="43" name="Isosceles Triangle 36">
            <a:extLst>
              <a:ext uri="{FF2B5EF4-FFF2-40B4-BE49-F238E27FC236}">
                <a16:creationId xmlns:a16="http://schemas.microsoft.com/office/drawing/2014/main" id="{8FB8B43B-CB57-2449-86C0-9151886FD83A}"/>
              </a:ext>
            </a:extLst>
          </p:cNvPr>
          <p:cNvSpPr/>
          <p:nvPr/>
        </p:nvSpPr>
        <p:spPr>
          <a:xfrm rot="16200000" flipV="1">
            <a:off x="4407972" y="2216809"/>
            <a:ext cx="239486" cy="94838"/>
          </a:xfrm>
          <a:prstGeom prst="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4227027" y="5346604"/>
            <a:ext cx="467998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We</a:t>
            </a:r>
            <a:r>
              <a:rPr kumimoji="0" lang="en-US" sz="3200" b="1" u="none" strike="noStrike" kern="1200" cap="none" spc="0" normalizeH="0" noProof="0" dirty="0" smtClean="0">
                <a:ln w="0"/>
                <a:solidFill>
                  <a:srgbClr val="FF0000"/>
                </a:solidFill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readjusted the basic geodetic network!</a:t>
            </a:r>
            <a:endParaRPr kumimoji="0" lang="en-US" sz="3200" b="1" u="none" strike="noStrike" kern="1200" cap="none" spc="0" normalizeH="0" baseline="0" noProof="0" dirty="0">
              <a:ln w="0"/>
              <a:solidFill>
                <a:srgbClr val="FF0000"/>
              </a:solidFill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1A6BFD0-CBA3-1D42-81D8-776A38E2F912}"/>
              </a:ext>
            </a:extLst>
          </p:cNvPr>
          <p:cNvSpPr txBox="1"/>
          <p:nvPr/>
        </p:nvSpPr>
        <p:spPr>
          <a:xfrm>
            <a:off x="144593" y="5474793"/>
            <a:ext cx="3721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International foot used for “engineering”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U.S. survey foot used for “mapping and land measurement”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1038135" y="4114807"/>
            <a:ext cx="239486" cy="1302653"/>
            <a:chOff x="1038135" y="4114805"/>
            <a:chExt cx="239486" cy="1302653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157878" y="4162224"/>
              <a:ext cx="0" cy="1255234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5" name="Isosceles Triangle 36">
              <a:extLst>
                <a:ext uri="{FF2B5EF4-FFF2-40B4-BE49-F238E27FC236}">
                  <a16:creationId xmlns:a16="http://schemas.microsoft.com/office/drawing/2014/main" id="{8FB8B43B-CB57-2449-86C0-9151886FD83A}"/>
                </a:ext>
              </a:extLst>
            </p:cNvPr>
            <p:cNvSpPr/>
            <p:nvPr/>
          </p:nvSpPr>
          <p:spPr>
            <a:xfrm rot="10800000" flipV="1">
              <a:off x="1038135" y="4114805"/>
              <a:ext cx="239486" cy="9483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2"/>
                </a:solidFill>
              </a:endParaRP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273ED0D-190A-490A-9C98-845DFBD5F9BC}"/>
              </a:ext>
            </a:extLst>
          </p:cNvPr>
          <p:cNvSpPr/>
          <p:nvPr/>
        </p:nvSpPr>
        <p:spPr>
          <a:xfrm>
            <a:off x="58110" y="5464877"/>
            <a:ext cx="3807835" cy="12552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4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6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8FEFFD0-D163-C440-9E2B-F721AA1592FE}"/>
              </a:ext>
            </a:extLst>
          </p:cNvPr>
          <p:cNvSpPr txBox="1">
            <a:spLocks/>
          </p:cNvSpPr>
          <p:nvPr/>
        </p:nvSpPr>
        <p:spPr bwMode="auto">
          <a:xfrm>
            <a:off x="0" y="477796"/>
            <a:ext cx="9144000" cy="8023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4000" b="1" dirty="0">
                <a:solidFill>
                  <a:schemeClr val="bg1"/>
                </a:solidFill>
              </a:rPr>
              <a:t> Out of order, </a:t>
            </a:r>
            <a:r>
              <a:rPr lang="en-US" sz="4000" b="1" i="1" dirty="0">
                <a:solidFill>
                  <a:schemeClr val="bg1"/>
                </a:solidFill>
              </a:rPr>
              <a:t>chaos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ABA35-E277-4564-85E2-7209120F2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463040"/>
            <a:ext cx="5799776" cy="52612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foot still in </a:t>
            </a: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limbo</a:t>
            </a:r>
          </a:p>
          <a:p>
            <a:pPr marL="0" indent="0">
              <a:buNone/>
            </a:pPr>
            <a:r>
              <a:rPr lang="en-US" sz="23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2008</a:t>
            </a: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NIST “Guide to the </a:t>
            </a:r>
            <a:b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Use of the SI”</a:t>
            </a:r>
          </a:p>
          <a:p>
            <a:r>
              <a:rPr lang="en-US" sz="23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survey foot </a:t>
            </a:r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still used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but never </a:t>
            </a:r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permanently adopted</a:t>
            </a:r>
          </a:p>
          <a:p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Repeats 1975 FRN ideas </a:t>
            </a:r>
            <a:b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about the two feet: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engineering</a:t>
            </a:r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1"/>
            <a:r>
              <a:rPr lang="en-US" sz="23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ft used for </a:t>
            </a:r>
            <a:r>
              <a:rPr lang="en-US" sz="2300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surveying &amp; mapping</a:t>
            </a:r>
          </a:p>
          <a:p>
            <a:pPr marL="0" indent="0">
              <a:buNone/>
            </a:pPr>
            <a:r>
              <a:rPr lang="en-US" sz="23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odds with very idea of “standards”</a:t>
            </a:r>
            <a:endParaRPr lang="en-US" sz="23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1" indent="0">
              <a:buNone/>
            </a:pPr>
            <a:endParaRPr lang="en-US" sz="23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4BD2F1-9B3C-41EE-943B-3E16D966A8A0}"/>
              </a:ext>
            </a:extLst>
          </p:cNvPr>
          <p:cNvSpPr/>
          <p:nvPr/>
        </p:nvSpPr>
        <p:spPr>
          <a:xfrm>
            <a:off x="137013" y="5481043"/>
            <a:ext cx="5273188" cy="5651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28390-40E8-4C0D-B44C-CFC0AD031E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876" y="1463040"/>
            <a:ext cx="3017520" cy="39050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548003" y="3021201"/>
            <a:ext cx="1543048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3740463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557404" cy="47548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Problem created and perpetuated </a:t>
            </a: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 NGS</a:t>
            </a:r>
          </a:p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 1959.  Then in 1986.  And again in 2016…</a:t>
            </a: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Oops</a:t>
            </a:r>
            <a:r>
              <a:rPr lang="en-US" sz="4000" b="1" i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" y="2558385"/>
            <a:ext cx="8595360" cy="39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CBEEF-76FB-4BFE-A941-429AA1DF4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63040"/>
            <a:ext cx="8915400" cy="4754880"/>
          </a:xfrm>
        </p:spPr>
        <p:txBody>
          <a:bodyPr>
            <a:noAutofit/>
          </a:bodyPr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 nothing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(i.e., NGS stays “metric” only)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States choose whatever foot they want</a:t>
            </a:r>
          </a:p>
          <a:p>
            <a:pPr lvl="1"/>
            <a:r>
              <a:rPr lang="en-US" sz="26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Both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feet will creep back into NGS products &amp; services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Officially adopt U.S. survey foot for specific things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U.S. survey foot for surveying and mapping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International foot for engineering (and everything else)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international foot for everything</a:t>
            </a:r>
          </a:p>
          <a:p>
            <a:pPr lvl="1"/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Support only foot = 0.3048 meter </a:t>
            </a:r>
            <a:r>
              <a:rPr lang="en-US" sz="260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</a:t>
            </a:r>
            <a:r>
              <a:rPr lang="en-US" sz="260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2022</a:t>
            </a:r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Use U.S. survey foot for everything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(highly unlikely)</a:t>
            </a:r>
          </a:p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Go entirely metric </a:t>
            </a:r>
            <a:r>
              <a:rPr lang="en-US" sz="26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(ideal situation, but also unlikely)</a:t>
            </a:r>
          </a:p>
          <a:p>
            <a:endParaRPr lang="en-US" sz="26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92B54-C33A-4E08-9C03-7ECDE37C5D1F}"/>
              </a:ext>
            </a:extLst>
          </p:cNvPr>
          <p:cNvSpPr/>
          <p:nvPr/>
        </p:nvSpPr>
        <p:spPr>
          <a:xfrm>
            <a:off x="222250" y="4368800"/>
            <a:ext cx="8591910" cy="9271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D2EFE50-5FC9-B34E-99AC-0814D34A6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What are the choices?</a:t>
            </a:r>
          </a:p>
        </p:txBody>
      </p:sp>
    </p:spTree>
    <p:extLst>
      <p:ext uri="{BB962C8B-B14F-4D97-AF65-F5344CB8AC3E}">
        <p14:creationId xmlns:p14="http://schemas.microsoft.com/office/powerpoint/2010/main" val="23811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463041"/>
            <a:ext cx="8782050" cy="5030227"/>
          </a:xfrm>
        </p:spPr>
        <p:txBody>
          <a:bodyPr>
            <a:noAutofit/>
          </a:bodyPr>
          <a:lstStyle/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Only one foot after 2022 (1 foot = 0.3048 meter)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Make official through NIST</a:t>
            </a:r>
          </a:p>
          <a:p>
            <a:pPr lvl="1"/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NO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 option for U.S. survey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foot in NATRF/SPCS2022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NGS will help with the transition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Will fully support backward compatibility</a:t>
            </a: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Use “correct” foot for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SPCS83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SPCS27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Automatically done by NGS products and services</a:t>
            </a:r>
          </a:p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Guiding </a:t>
            </a:r>
            <a:r>
              <a:rPr lang="en-US" sz="27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ideas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Of all changes in 2022, this is the least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significant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About the </a:t>
            </a:r>
            <a:r>
              <a:rPr lang="en-US" sz="2700" b="1" i="1" dirty="0">
                <a:latin typeface="Cambria" panose="02040503050406030204" pitchFamily="18" charset="0"/>
                <a:ea typeface="Cambria" panose="02040503050406030204" pitchFamily="18" charset="0"/>
              </a:rPr>
              <a:t>future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, not the </a:t>
            </a:r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past</a:t>
            </a:r>
            <a:endParaRPr lang="en-US" sz="2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A06B2D-47B2-794E-9350-B320D7CE9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282001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8C60E-F773-4BD1-80B1-67B673EF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63039"/>
            <a:ext cx="9144000" cy="5124029"/>
          </a:xfrm>
        </p:spPr>
        <p:txBody>
          <a:bodyPr>
            <a:no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NGS created problem, will help fix it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Fully support backward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compatibility (NAD83, NAD27)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3088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Unit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change minor compared to other 2022 changes</a:t>
            </a:r>
          </a:p>
          <a:p>
            <a:pPr marL="573088" lvl="1" indent="-231775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Contact us at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NGS.Feedback@noaa.gov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 Register Notice – 17 October 2019</a:t>
            </a:r>
            <a:endParaRPr lang="en-US" b="1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Deprecate US Survey Foot on 31 December 2022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After,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use International conversion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(1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ft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0.3048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Drop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“International”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 to unit simply as “foot”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Comment period open thru 02 December 2019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FRN follow-up webinar on 12 December @ 14:00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202733-C61A-D04A-8F2B-1605F78DB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7796"/>
            <a:ext cx="9144000" cy="802365"/>
          </a:xfrm>
          <a:solidFill>
            <a:schemeClr val="accent1"/>
          </a:solidFill>
        </p:spPr>
        <p:txBody>
          <a:bodyPr/>
          <a:lstStyle/>
          <a:p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Putting our best “foot” forward…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74785" y="5980846"/>
            <a:ext cx="7649307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01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37" y="1181100"/>
            <a:ext cx="8233528" cy="558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2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cs typeface="Calibri"/>
              </a:rPr>
              <a:t>Blueprint for 2022, Part 3</a:t>
            </a:r>
            <a:endParaRPr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4843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99364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Let’s look at some new terminology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1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038"/>
            <a:ext cx="9144000" cy="1143000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 NOAA CORS Network (NCN)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8304"/>
            <a:ext cx="91440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As of 2019, this is the official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name of the network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managed at NGS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Historically referred to as “CORS” or “the CORS”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4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span of four consecutive GPS weeks, where the first GPS week in the GPS month is an integer multiple of 4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0 = GPS Weeks 0, 1, 2 and 3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1 = GPS Weeks 4, 5, 6 and 7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Month 2 = GPS Weeks 8, 9, 10, and 11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Etc.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1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9936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New Types of Coordinates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EB6791C4-DF4E-4C17-A41C-B2BEB15390BD}" type="slidenum">
              <a:rPr lang="en-US" smtClean="0"/>
              <a:pPr>
                <a:defRPr/>
              </a:pPr>
              <a:t>178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9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-1" y="1449804"/>
          <a:ext cx="9144000" cy="4271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237">
                  <a:extLst>
                    <a:ext uri="{9D8B030D-6E8A-4147-A177-3AD203B41FA5}">
                      <a16:colId xmlns:a16="http://schemas.microsoft.com/office/drawing/2014/main" val="3072164736"/>
                    </a:ext>
                  </a:extLst>
                </a:gridCol>
                <a:gridCol w="1513384">
                  <a:extLst>
                    <a:ext uri="{9D8B030D-6E8A-4147-A177-3AD203B41FA5}">
                      <a16:colId xmlns:a16="http://schemas.microsoft.com/office/drawing/2014/main" val="2891838301"/>
                    </a:ext>
                  </a:extLst>
                </a:gridCol>
                <a:gridCol w="6178379">
                  <a:extLst>
                    <a:ext uri="{9D8B030D-6E8A-4147-A177-3AD203B41FA5}">
                      <a16:colId xmlns:a16="http://schemas.microsoft.com/office/drawing/2014/main" val="3937670442"/>
                    </a:ext>
                  </a:extLst>
                </a:gridCol>
              </a:tblGrid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Name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Generally </a:t>
                      </a:r>
                      <a:r>
                        <a:rPr lang="en-US" sz="2000" baseline="0" dirty="0" smtClean="0"/>
                        <a:t>on…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Description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28047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Reported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“Quick and Dirty”.  Smartphone</a:t>
                      </a:r>
                      <a:r>
                        <a:rPr lang="en-US" sz="2000" baseline="0" dirty="0" smtClean="0"/>
                        <a:t> accuracy.  (aka HD_HELD)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401024"/>
                  </a:ext>
                </a:extLst>
              </a:tr>
              <a:tr h="46154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Preliminary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Computed by you with OPUS </a:t>
                      </a:r>
                      <a:r>
                        <a:rPr lang="en-US" sz="2000" dirty="0" smtClean="0"/>
                        <a:t>using your data.  Unchecked by NGS.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725360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Final Discrete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B050"/>
                          </a:solidFill>
                        </a:rPr>
                        <a:t>Most</a:t>
                      </a:r>
                      <a:r>
                        <a:rPr lang="en-US" sz="2000" b="1" baseline="0" dirty="0" smtClean="0">
                          <a:solidFill>
                            <a:srgbClr val="00B050"/>
                          </a:solidFill>
                        </a:rPr>
                        <a:t> accurate</a:t>
                      </a:r>
                      <a:r>
                        <a:rPr lang="en-US" sz="2000" baseline="0" dirty="0" smtClean="0"/>
                        <a:t>.  Time-dependent.  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four weeks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257"/>
                  </a:ext>
                </a:extLst>
              </a:tr>
              <a:tr h="67069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Final Running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Continuous</a:t>
                      </a:r>
                      <a:r>
                        <a:rPr lang="en-US" sz="2000" baseline="0" dirty="0" smtClean="0"/>
                        <a:t> time-dependent CORS coordinates.  Checked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day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3036895"/>
                  </a:ext>
                </a:extLst>
              </a:tr>
              <a:tr h="79664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Reference Epoch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Passive and CORS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Modeled</a:t>
                      </a:r>
                      <a:r>
                        <a:rPr lang="en-US" sz="2000" baseline="0" dirty="0" smtClean="0"/>
                        <a:t> from Final Discrete, Final Running, IFVM2022 and </a:t>
                      </a:r>
                      <a:r>
                        <a:rPr lang="en-US" sz="2000" baseline="0" dirty="0" err="1" smtClean="0"/>
                        <a:t>GeMS</a:t>
                      </a:r>
                      <a:r>
                        <a:rPr lang="en-US" sz="2000" baseline="0" dirty="0" smtClean="0"/>
                        <a:t>.</a:t>
                      </a:r>
                    </a:p>
                    <a:p>
                      <a:r>
                        <a:rPr lang="en-US" sz="2000" baseline="0" dirty="0" smtClean="0"/>
                        <a:t>Computed by NGS 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every five years</a:t>
                      </a:r>
                      <a:r>
                        <a:rPr lang="en-US" sz="2000" baseline="0" dirty="0" smtClean="0"/>
                        <a:t>.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6356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ive types of coordinates in Modernized NSRS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5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45813"/>
            <a:ext cx="8229600" cy="805079"/>
          </a:xfrm>
        </p:spPr>
        <p:txBody>
          <a:bodyPr/>
          <a:lstStyle/>
          <a:p>
            <a:r>
              <a:rPr lang="en-US" dirty="0" smtClean="0"/>
              <a:t>Aeronautical Survey Program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Interagency Program with the FAA</a:t>
            </a:r>
          </a:p>
          <a:p>
            <a:pPr lvl="1"/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rimary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irport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ontrol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tation (PACS) and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econdary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irport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ontrol </a:t>
            </a:r>
            <a:r>
              <a:rPr lang="en-US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tations (SACS)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Airports GIS (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AGIS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Airport Obstruction Charts (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AOC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function of NGS is to serve as QA and SME for airport surveys (of all types) that are contracted by airports</a:t>
            </a:r>
          </a:p>
          <a:p>
            <a:pPr lvl="1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 Reported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4"/>
            <a:ext cx="9010650" cy="5003797"/>
          </a:xfrm>
        </p:spPr>
        <p:txBody>
          <a:bodyPr/>
          <a:lstStyle/>
          <a:p>
            <a:pPr marL="228600" indent="0">
              <a:buNone/>
            </a:pP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Reported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“These are from any source where the coordinate is directly reported to NGS </a:t>
            </a:r>
            <a:r>
              <a:rPr lang="en-US" i="1" u="sng" dirty="0">
                <a:latin typeface="Cambria" panose="02040503050406030204" pitchFamily="18" charset="0"/>
                <a:ea typeface="Cambria" panose="02040503050406030204" pitchFamily="18" charset="0"/>
              </a:rPr>
              <a:t>without the data necessary for NGS to replicate the coordinate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Scaled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NCAT or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Hand Held (HD_HELD) / Smartphone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Reported directly from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RTK/RTN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rover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without data files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7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Reported Coordinates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6147"/>
            <a:ext cx="3356789" cy="41774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47" y="1392204"/>
            <a:ext cx="5354998" cy="49053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09836" y="3794258"/>
            <a:ext cx="1737265" cy="51739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77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- Preliminary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4"/>
            <a:ext cx="8991600" cy="4525963"/>
          </a:xfrm>
        </p:spPr>
        <p:txBody>
          <a:bodyPr/>
          <a:lstStyle/>
          <a:p>
            <a:pPr marL="228600" indent="0">
              <a:buNone/>
            </a:pP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Preliminary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“These are coordinates </a:t>
            </a:r>
            <a:r>
              <a:rPr lang="en-US" sz="3200" i="1" u="sng" dirty="0">
                <a:latin typeface="Cambria" panose="02040503050406030204" pitchFamily="18" charset="0"/>
                <a:ea typeface="Cambria" panose="02040503050406030204" pitchFamily="18" charset="0"/>
              </a:rPr>
              <a:t>at survey epoch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that have been computed from OPUS, but </a:t>
            </a:r>
            <a:r>
              <a:rPr lang="en-US" sz="3200" i="1" u="sng" dirty="0">
                <a:latin typeface="Cambria" panose="02040503050406030204" pitchFamily="18" charset="0"/>
                <a:ea typeface="Cambria" panose="02040503050406030204" pitchFamily="18" charset="0"/>
              </a:rPr>
              <a:t>not yet quality checked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and loaded into the National Spatial Reference System Database (NSRS DB).”</a:t>
            </a:r>
          </a:p>
          <a:p>
            <a:pPr lvl="2"/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User-computed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values, such as they might get today from either OPUS-S or OPUS-Projects</a:t>
            </a:r>
          </a:p>
          <a:p>
            <a:pPr lvl="2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“Preliminary” coordinates are the </a:t>
            </a:r>
            <a:r>
              <a:rPr lang="en-US" sz="2800" b="1" i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coordinates a user will get directly from OPUS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– Final Discrete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1301"/>
            <a:ext cx="9144000" cy="5257799"/>
          </a:xfrm>
        </p:spPr>
        <p:txBody>
          <a:bodyPr/>
          <a:lstStyle/>
          <a:p>
            <a:pPr marL="228600" indent="0">
              <a:buNone/>
            </a:pP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Final Discrete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“These are coordinates </a:t>
            </a:r>
            <a:r>
              <a:rPr lang="en-US" i="1" u="sng" dirty="0">
                <a:latin typeface="Cambria" panose="02040503050406030204" pitchFamily="18" charset="0"/>
                <a:ea typeface="Cambria" panose="02040503050406030204" pitchFamily="18" charset="0"/>
              </a:rPr>
              <a:t>computed by NGS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using submitted data and metadata, checked and adjusted and </a:t>
            </a:r>
            <a:r>
              <a:rPr lang="en-US" i="1" u="sng" dirty="0">
                <a:latin typeface="Cambria" panose="02040503050406030204" pitchFamily="18" charset="0"/>
                <a:ea typeface="Cambria" panose="02040503050406030204" pitchFamily="18" charset="0"/>
              </a:rPr>
              <a:t>referenced to a single survey epoch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.” 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Represent the best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estimates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of the time-dependent coordinates at any mark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Survey epochs:</a:t>
            </a:r>
          </a:p>
          <a:p>
            <a:pPr lvl="3"/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GNSS:  Each GPS Month</a:t>
            </a:r>
          </a:p>
          <a:p>
            <a:pPr lvl="4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Stand-alone occupations, RTK/RTN, Campaigns, </a:t>
            </a:r>
            <a:r>
              <a:rPr lang="en-US" sz="1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etc</a:t>
            </a:r>
            <a:endParaRPr lang="en-US" sz="1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/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Leveling:  Annually</a:t>
            </a:r>
          </a:p>
          <a:p>
            <a:pPr lvl="4"/>
            <a:r>
              <a:rPr lang="en-US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Orthometric heights:  Leveling will be adjusted to GNSS-based orthometric heights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6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74638"/>
            <a:ext cx="89154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– Final Running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4"/>
            <a:ext cx="9055100" cy="4525963"/>
          </a:xfrm>
        </p:spPr>
        <p:txBody>
          <a:bodyPr/>
          <a:lstStyle/>
          <a:p>
            <a:pPr marL="228600" indent="0">
              <a:buNone/>
            </a:pP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Final Running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3600" i="1" dirty="0">
                <a:latin typeface="Cambria" panose="02040503050406030204" pitchFamily="18" charset="0"/>
                <a:ea typeface="Cambria" panose="02040503050406030204" pitchFamily="18" charset="0"/>
              </a:rPr>
              <a:t>“Of all types of coordinates on a mark, these are the only ones which will have a coordinate at any time.”</a:t>
            </a:r>
          </a:p>
          <a:p>
            <a:pPr lvl="2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Generally will only be available at each CORS</a:t>
            </a:r>
          </a:p>
          <a:p>
            <a:pPr lvl="3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Also being called the </a:t>
            </a:r>
            <a:r>
              <a:rPr lang="en-US" sz="2800" u="sng" dirty="0">
                <a:latin typeface="Cambria" panose="02040503050406030204" pitchFamily="18" charset="0"/>
                <a:ea typeface="Cambria" panose="02040503050406030204" pitchFamily="18" charset="0"/>
              </a:rPr>
              <a:t>coordinate function</a:t>
            </a:r>
          </a:p>
          <a:p>
            <a:pPr lvl="3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Which will be generated by a “fit” to daily processed data</a:t>
            </a:r>
          </a:p>
        </p:txBody>
      </p:sp>
    </p:spTree>
    <p:extLst>
      <p:ext uri="{BB962C8B-B14F-4D97-AF65-F5344CB8AC3E}">
        <p14:creationId xmlns:p14="http://schemas.microsoft.com/office/powerpoint/2010/main" val="330838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– Reference Epoch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4"/>
            <a:ext cx="9144000" cy="5029197"/>
          </a:xfrm>
        </p:spPr>
        <p:txBody>
          <a:bodyPr/>
          <a:lstStyle/>
          <a:p>
            <a:pPr marL="228600" indent="0">
              <a:buNone/>
            </a:pPr>
            <a:r>
              <a:rPr lang="en-US" sz="3600" b="1" u="sng" dirty="0">
                <a:latin typeface="Cambria" panose="02040503050406030204" pitchFamily="18" charset="0"/>
                <a:ea typeface="Cambria" panose="02040503050406030204" pitchFamily="18" charset="0"/>
              </a:rPr>
              <a:t>Reference Epoch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“These are coordinates which have been </a:t>
            </a:r>
            <a:r>
              <a:rPr lang="en-US" i="1" u="sng" dirty="0">
                <a:latin typeface="Cambria" panose="02040503050406030204" pitchFamily="18" charset="0"/>
                <a:ea typeface="Cambria" panose="02040503050406030204" pitchFamily="18" charset="0"/>
              </a:rPr>
              <a:t>estimated by NGS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, from time-dependent (final discrete and final running) coordinates, </a:t>
            </a:r>
            <a:r>
              <a:rPr lang="en-US" i="1" u="sng" dirty="0">
                <a:latin typeface="Cambria" panose="02040503050406030204" pitchFamily="18" charset="0"/>
                <a:ea typeface="Cambria" panose="02040503050406030204" pitchFamily="18" charset="0"/>
              </a:rPr>
              <a:t>at an </a:t>
            </a:r>
            <a:r>
              <a:rPr lang="en-US" b="1" u="sng" dirty="0">
                <a:latin typeface="Cambria" panose="02040503050406030204" pitchFamily="18" charset="0"/>
                <a:ea typeface="Cambria" panose="02040503050406030204" pitchFamily="18" charset="0"/>
              </a:rPr>
              <a:t>Official NSRS Reference Epoch (ONRE)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NAD 83(2011) epoch 2010.00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would 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kinda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fall under this category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These will be computed by NGS every 5 years</a:t>
            </a:r>
          </a:p>
          <a:p>
            <a:pPr lvl="3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 a schedule 2-3 years past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ONRE</a:t>
            </a:r>
          </a:p>
          <a:p>
            <a:pPr lvl="4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2020.00 coordinates will be computed in CY 2022</a:t>
            </a:r>
          </a:p>
          <a:p>
            <a:pPr lvl="4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2025.00 coordinates will be computed in CY 2027</a:t>
            </a:r>
          </a:p>
        </p:txBody>
      </p:sp>
    </p:spTree>
    <p:extLst>
      <p:ext uri="{BB962C8B-B14F-4D97-AF65-F5344CB8AC3E}">
        <p14:creationId xmlns:p14="http://schemas.microsoft.com/office/powerpoint/2010/main" val="101262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38150"/>
            <a:ext cx="9144000" cy="2552700"/>
          </a:xfrm>
        </p:spPr>
        <p:txBody>
          <a:bodyPr/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EPP2022</a:t>
            </a:r>
            <a:b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</a:b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IFVM2022</a:t>
            </a:r>
            <a:endParaRPr lang="en-US" sz="54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-942975" y="5973491"/>
            <a:ext cx="1101089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i="1" spc="-2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They work together to account for the Drift…</a:t>
            </a:r>
            <a:endParaRPr lang="en-US" sz="2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1" y="3187545"/>
            <a:ext cx="9144000" cy="232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Two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tools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that will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make time dependent geodetic control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practical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2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 of application of EPP and IFVM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0894"/>
            <a:ext cx="6642101" cy="1690661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It’s 2039 and you are working in San Diego using NATRF2022 </a:t>
            </a:r>
          </a:p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you want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compare your work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to another survey from 2028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81732" y="1266112"/>
            <a:ext cx="2935267" cy="1440261"/>
          </a:xfrm>
          <a:prstGeom prst="cloud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Important:  This slide only covers </a:t>
            </a:r>
            <a:r>
              <a:rPr lang="en-US" i="1" dirty="0" smtClean="0">
                <a:solidFill>
                  <a:schemeClr val="tx1"/>
                </a:solidFill>
              </a:rPr>
              <a:t>geometric</a:t>
            </a:r>
            <a:r>
              <a:rPr lang="en-US" dirty="0" smtClean="0">
                <a:solidFill>
                  <a:schemeClr val="tx1"/>
                </a:solidFill>
              </a:rPr>
              <a:t> coordinates.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67125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9700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53412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2028.048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67125" y="5700697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53412" y="5700699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700" y="5700698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2039.704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Flowchart: Data 41"/>
          <p:cNvSpPr/>
          <p:nvPr/>
        </p:nvSpPr>
        <p:spPr>
          <a:xfrm>
            <a:off x="2098302" y="3695853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Flowchart: Data 43"/>
          <p:cNvSpPr/>
          <p:nvPr/>
        </p:nvSpPr>
        <p:spPr>
          <a:xfrm>
            <a:off x="5844719" y="3707252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Flowchart: Data 44"/>
          <p:cNvSpPr/>
          <p:nvPr/>
        </p:nvSpPr>
        <p:spPr>
          <a:xfrm>
            <a:off x="5844719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Flowchart: Data 46"/>
          <p:cNvSpPr/>
          <p:nvPr/>
        </p:nvSpPr>
        <p:spPr>
          <a:xfrm>
            <a:off x="2098302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9700" y="4664075"/>
            <a:ext cx="1449875" cy="616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(PA)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567125" y="4719320"/>
            <a:ext cx="1449875" cy="56149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(NA)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35" idx="3"/>
            <a:endCxn id="42" idx="2"/>
          </p:cNvCxnSpPr>
          <p:nvPr/>
        </p:nvCxnSpPr>
        <p:spPr>
          <a:xfrm flipV="1">
            <a:off x="1589574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2" idx="5"/>
            <a:endCxn id="36" idx="1"/>
          </p:cNvCxnSpPr>
          <p:nvPr/>
        </p:nvCxnSpPr>
        <p:spPr>
          <a:xfrm>
            <a:off x="3220047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2"/>
            <a:endCxn id="36" idx="3"/>
          </p:cNvCxnSpPr>
          <p:nvPr/>
        </p:nvCxnSpPr>
        <p:spPr>
          <a:xfrm flipH="1" flipV="1">
            <a:off x="5303288" y="4007878"/>
            <a:ext cx="66607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3" idx="1"/>
            <a:endCxn id="44" idx="5"/>
          </p:cNvCxnSpPr>
          <p:nvPr/>
        </p:nvCxnSpPr>
        <p:spPr>
          <a:xfrm flipH="1">
            <a:off x="6966465" y="4007878"/>
            <a:ext cx="60066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0"/>
            <a:endCxn id="33" idx="2"/>
          </p:cNvCxnSpPr>
          <p:nvPr/>
        </p:nvCxnSpPr>
        <p:spPr>
          <a:xfrm flipV="1">
            <a:off x="8292062" y="4308502"/>
            <a:ext cx="0" cy="410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38" idx="0"/>
          </p:cNvCxnSpPr>
          <p:nvPr/>
        </p:nvCxnSpPr>
        <p:spPr>
          <a:xfrm>
            <a:off x="8292062" y="5280818"/>
            <a:ext cx="0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0"/>
            <a:endCxn id="35" idx="2"/>
          </p:cNvCxnSpPr>
          <p:nvPr/>
        </p:nvCxnSpPr>
        <p:spPr>
          <a:xfrm flipH="1" flipV="1">
            <a:off x="864638" y="4308501"/>
            <a:ext cx="1" cy="3555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8" idx="4"/>
            <a:endCxn id="41" idx="0"/>
          </p:cNvCxnSpPr>
          <p:nvPr/>
        </p:nvCxnSpPr>
        <p:spPr>
          <a:xfrm flipH="1">
            <a:off x="864638" y="5280819"/>
            <a:ext cx="1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1" idx="3"/>
            <a:endCxn id="47" idx="2"/>
          </p:cNvCxnSpPr>
          <p:nvPr/>
        </p:nvCxnSpPr>
        <p:spPr>
          <a:xfrm flipV="1">
            <a:off x="1589574" y="5995622"/>
            <a:ext cx="633366" cy="5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5"/>
            <a:endCxn id="39" idx="1"/>
          </p:cNvCxnSpPr>
          <p:nvPr/>
        </p:nvCxnSpPr>
        <p:spPr>
          <a:xfrm>
            <a:off x="3220047" y="5995621"/>
            <a:ext cx="633366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  <a:endCxn id="45" idx="2"/>
          </p:cNvCxnSpPr>
          <p:nvPr/>
        </p:nvCxnSpPr>
        <p:spPr>
          <a:xfrm flipV="1">
            <a:off x="5303288" y="5995621"/>
            <a:ext cx="666071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8" idx="1"/>
            <a:endCxn id="45" idx="5"/>
          </p:cNvCxnSpPr>
          <p:nvPr/>
        </p:nvCxnSpPr>
        <p:spPr>
          <a:xfrm flipH="1" flipV="1">
            <a:off x="6966465" y="5995621"/>
            <a:ext cx="600661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368300" y="2990348"/>
            <a:ext cx="8407400" cy="4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9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 catch is, that survey was done in PATRF2022</a:t>
            </a:r>
            <a:endParaRPr lang="en-US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67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Daily Epochs?!?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26994"/>
            <a:ext cx="9144000" cy="5531005"/>
          </a:xfrm>
        </p:spPr>
        <p:txBody>
          <a:bodyPr/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It seems unlikely that the majority of surveyors will embrace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(e.g.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2028.048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2039.074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from last slide)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To mitigate that, NGS will issue “snapshots” of the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NSRS every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five years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We’re calling these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Reference Epochs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These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will be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estimates of coordinates at specific 5 year intervals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- based on historic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coordinates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and the IFVM2022</a:t>
            </a:r>
          </a:p>
          <a:p>
            <a:pPr>
              <a:spcBef>
                <a:spcPts val="1200"/>
              </a:spcBef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Beginning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with 2020.00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Each “snapshot” will be published 2-3 years after the reference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epoch, so the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2020.00 Reference Epoch Coordinates get published by the end of calendar year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2022…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thus the name/date of 2022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0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33400" y="27241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Epoch Coordinates</a:t>
            </a:r>
            <a:b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from</a:t>
            </a:r>
            <a:b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Time-Dependent Coordinates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7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6083299" y="3021201"/>
            <a:ext cx="1371601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1817643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7460" y="146124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7460" y="5740013"/>
            <a:ext cx="7658826" cy="1662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278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3442" y="592788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7397" y="558723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1623" y="214703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2662" y="279249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3692" y="34379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4731" y="408341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3698" y="472886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4737" y="537432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5218" y="529589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5218" y="466836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5218" y="400497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5218" y="335055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5218" y="27230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5218" y="20596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110" name="Oval 109"/>
          <p:cNvSpPr/>
          <p:nvPr/>
        </p:nvSpPr>
        <p:spPr>
          <a:xfrm>
            <a:off x="1896587" y="418650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41243" y="39803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2437" y="303077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5086" y="311632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2441" y="924277"/>
            <a:ext cx="54340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Assume “h” was determined four different times: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2007" y="558162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3163" y="559791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7773" y="559230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3128" y="559824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7738" y="559264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8894" y="560893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3504" y="560332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6631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3288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2396" y="592228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9053" y="591949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2070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30373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2106" y="591033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8626" y="592788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761677" y="1363788"/>
            <a:ext cx="804825" cy="2698519"/>
          </a:xfrm>
          <a:custGeom>
            <a:avLst/>
            <a:gdLst>
              <a:gd name="connsiteX0" fmla="*/ 804825 w 804825"/>
              <a:gd name="connsiteY0" fmla="*/ 76505 h 2698519"/>
              <a:gd name="connsiteX1" fmla="*/ 44661 w 804825"/>
              <a:gd name="connsiteY1" fmla="*/ 329893 h 2698519"/>
              <a:gd name="connsiteX2" fmla="*/ 154829 w 804825"/>
              <a:gd name="connsiteY2" fmla="*/ 2698519 h 269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4825" h="2698519">
                <a:moveTo>
                  <a:pt x="804825" y="76505"/>
                </a:moveTo>
                <a:cubicBezTo>
                  <a:pt x="478909" y="-15302"/>
                  <a:pt x="152994" y="-107109"/>
                  <a:pt x="44661" y="329893"/>
                </a:cubicBezTo>
                <a:cubicBezTo>
                  <a:pt x="-63672" y="766895"/>
                  <a:pt x="45578" y="1732707"/>
                  <a:pt x="154829" y="2698519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213744" y="1595562"/>
            <a:ext cx="396824" cy="2290475"/>
          </a:xfrm>
          <a:custGeom>
            <a:avLst/>
            <a:gdLst>
              <a:gd name="connsiteX0" fmla="*/ 396824 w 396824"/>
              <a:gd name="connsiteY0" fmla="*/ 120153 h 2290475"/>
              <a:gd name="connsiteX1" fmla="*/ 217 w 396824"/>
              <a:gd name="connsiteY1" fmla="*/ 241338 h 2290475"/>
              <a:gd name="connsiteX2" fmla="*/ 352757 w 396824"/>
              <a:gd name="connsiteY2" fmla="*/ 2290475 h 229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6824" h="2290475">
                <a:moveTo>
                  <a:pt x="396824" y="120153"/>
                </a:moveTo>
                <a:cubicBezTo>
                  <a:pt x="202192" y="-115"/>
                  <a:pt x="7561" y="-120382"/>
                  <a:pt x="217" y="241338"/>
                </a:cubicBezTo>
                <a:cubicBezTo>
                  <a:pt x="-7127" y="603058"/>
                  <a:pt x="172815" y="1446766"/>
                  <a:pt x="352757" y="2290475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454045" y="2008383"/>
            <a:ext cx="927704" cy="1018338"/>
          </a:xfrm>
          <a:custGeom>
            <a:avLst/>
            <a:gdLst>
              <a:gd name="connsiteX0" fmla="*/ 200591 w 927704"/>
              <a:gd name="connsiteY0" fmla="*/ 15803 h 1018338"/>
              <a:gd name="connsiteX1" fmla="*/ 35338 w 927704"/>
              <a:gd name="connsiteY1" fmla="*/ 59870 h 1018338"/>
              <a:gd name="connsiteX2" fmla="*/ 90422 w 927704"/>
              <a:gd name="connsiteY2" fmla="*/ 500545 h 1018338"/>
              <a:gd name="connsiteX3" fmla="*/ 927704 w 927704"/>
              <a:gd name="connsiteY3" fmla="*/ 1018338 h 101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704" h="1018338">
                <a:moveTo>
                  <a:pt x="200591" y="15803"/>
                </a:moveTo>
                <a:cubicBezTo>
                  <a:pt x="127145" y="-2559"/>
                  <a:pt x="53699" y="-20920"/>
                  <a:pt x="35338" y="59870"/>
                </a:cubicBezTo>
                <a:cubicBezTo>
                  <a:pt x="16977" y="140660"/>
                  <a:pt x="-58306" y="340800"/>
                  <a:pt x="90422" y="500545"/>
                </a:cubicBezTo>
                <a:cubicBezTo>
                  <a:pt x="239150" y="660290"/>
                  <a:pt x="583427" y="839314"/>
                  <a:pt x="927704" y="1018338"/>
                </a:cubicBezTo>
              </a:path>
            </a:pathLst>
          </a:custGeom>
          <a:noFill/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4040688" y="2325251"/>
            <a:ext cx="1012292" cy="679436"/>
          </a:xfrm>
          <a:custGeom>
            <a:avLst/>
            <a:gdLst>
              <a:gd name="connsiteX0" fmla="*/ 0 w 492426"/>
              <a:gd name="connsiteY0" fmla="*/ 7407 h 679436"/>
              <a:gd name="connsiteX1" fmla="*/ 462708 w 492426"/>
              <a:gd name="connsiteY1" fmla="*/ 95542 h 679436"/>
              <a:gd name="connsiteX2" fmla="*/ 407624 w 492426"/>
              <a:gd name="connsiteY2" fmla="*/ 679436 h 679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426" h="679436">
                <a:moveTo>
                  <a:pt x="0" y="7407"/>
                </a:moveTo>
                <a:cubicBezTo>
                  <a:pt x="197385" y="-4528"/>
                  <a:pt x="394771" y="-16463"/>
                  <a:pt x="462708" y="95542"/>
                </a:cubicBezTo>
                <a:cubicBezTo>
                  <a:pt x="530645" y="207547"/>
                  <a:pt x="469134" y="443491"/>
                  <a:pt x="407624" y="679436"/>
                </a:cubicBezTo>
              </a:path>
            </a:pathLst>
          </a:custGeom>
          <a:noFill/>
          <a:ln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5493" y="1462870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5493" y="5741635"/>
            <a:ext cx="7662244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082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1475" y="5929511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5430" y="55888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9656" y="21486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0695" y="279411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1725" y="343957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2764" y="408503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1731" y="47304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2770" y="5375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7185" y="52975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7185" y="466998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7185" y="400660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7185" y="33521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7185" y="272464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7185" y="206125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4620" y="418812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276" y="3981966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0470" y="3032401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119" y="311794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040" y="55832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196" y="559953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5806" y="559392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161" y="55998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5771" y="55942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6927" y="561055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1537" y="560494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4664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1321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0429" y="5923903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7086" y="59211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0103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8406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0139" y="591195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6659" y="592951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2654" y="3745677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3814" y="2880378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7818" y="3763603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9690" y="2846389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3974387" y="3738974"/>
            <a:ext cx="52030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modernized NSRS these time-dependent</a:t>
            </a:r>
          </a:p>
          <a:p>
            <a:r>
              <a:rPr lang="en-US" sz="2000" b="1" dirty="0"/>
              <a:t>coordinates, estimated at the actual date when</a:t>
            </a:r>
          </a:p>
          <a:p>
            <a:r>
              <a:rPr lang="en-US" sz="2000" b="1" dirty="0"/>
              <a:t>the surveys took place, will be called </a:t>
            </a:r>
          </a:p>
          <a:p>
            <a:r>
              <a:rPr lang="en-US" sz="2200" b="1" dirty="0">
                <a:solidFill>
                  <a:srgbClr val="00B050"/>
                </a:solidFill>
              </a:rPr>
              <a:t>Final Discrete Coordinates</a:t>
            </a:r>
            <a:endParaRPr lang="en-US" sz="2200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661505" y="618123"/>
            <a:ext cx="61478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All measurements have error.  Shown here are the same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Values of “h”, but with their error estimates.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1990:  2.100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+/- 0.0375 (3.75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1994:  2.110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2002:  2.190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+/- 0.0200 (2.00 cm)</a:t>
            </a:r>
          </a:p>
          <a:p>
            <a:pPr eaLnBrk="0" hangingPunct="0"/>
            <a:r>
              <a:rPr lang="en-US" sz="2000" b="1" dirty="0">
                <a:solidFill>
                  <a:prstClr val="black"/>
                </a:solidFill>
                <a:latin typeface="+mj-lt"/>
              </a:rPr>
              <a:t>	2009:  2.180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+/- 0.0250 (2.50 cm)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9989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2228" y="5739641"/>
            <a:ext cx="7662672" cy="1754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2" name="TextBox 1"/>
          <p:cNvSpPr txBox="1">
            <a:spLocks noChangeArrowheads="1"/>
          </p:cNvSpPr>
          <p:nvPr/>
        </p:nvSpPr>
        <p:spPr bwMode="auto">
          <a:xfrm>
            <a:off x="1731364" y="1253785"/>
            <a:ext cx="6186908" cy="106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In </a:t>
            </a:r>
            <a:r>
              <a:rPr lang="en-US" altLang="en-US" sz="2000" i="1" u="sng" dirty="0">
                <a:latin typeface="+mn-lt"/>
              </a:rPr>
              <a:t>today’s</a:t>
            </a:r>
            <a:r>
              <a:rPr lang="en-US" altLang="en-US" sz="2000" i="1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NSRS, a height is held fixed until replaced.  So plotting the height of these </a:t>
            </a:r>
            <a:r>
              <a:rPr lang="en-US" altLang="en-US" sz="2200" dirty="0">
                <a:solidFill>
                  <a:srgbClr val="00B050"/>
                </a:solidFill>
                <a:latin typeface="+mn-lt"/>
              </a:rPr>
              <a:t>Final Discrete Coordinates</a:t>
            </a:r>
            <a:r>
              <a:rPr lang="en-US" altLang="en-US" sz="2200" dirty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as seen on a datasheet over time would look like this:</a:t>
            </a:r>
          </a:p>
          <a:p>
            <a:pPr eaLnBrk="1" hangingPunct="1"/>
            <a:r>
              <a:rPr lang="en-US" altLang="en-US" dirty="0"/>
              <a:t>	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4872321" y="3183183"/>
            <a:ext cx="2489200" cy="6350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71733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1506815" y="745402"/>
            <a:ext cx="6177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</a:t>
            </a:r>
            <a:r>
              <a:rPr lang="en-US" sz="2000" b="1" i="1" dirty="0"/>
              <a:t>modernized</a:t>
            </a:r>
            <a:r>
              <a:rPr lang="en-US" sz="2000" b="1" dirty="0"/>
              <a:t> NSRS we will also have an estimate of</a:t>
            </a:r>
          </a:p>
          <a:p>
            <a:r>
              <a:rPr lang="en-US" sz="2000" b="1" dirty="0"/>
              <a:t>crustal motion from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</a:p>
        </p:txBody>
      </p:sp>
      <p:sp>
        <p:nvSpPr>
          <p:cNvPr id="4" name="Freeform 3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4613821" y="4156743"/>
            <a:ext cx="4643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Combining </a:t>
            </a:r>
            <a:r>
              <a:rPr lang="en-US" sz="2200" b="1" dirty="0">
                <a:solidFill>
                  <a:srgbClr val="00B050"/>
                </a:solidFill>
              </a:rPr>
              <a:t>Final Discrete Coordinates </a:t>
            </a:r>
          </a:p>
          <a:p>
            <a:r>
              <a:rPr lang="en-US" sz="2000" b="1" dirty="0"/>
              <a:t>with </a:t>
            </a:r>
            <a:r>
              <a:rPr lang="en-US" sz="2000" b="1" dirty="0">
                <a:solidFill>
                  <a:srgbClr val="FF0000"/>
                </a:solidFill>
              </a:rPr>
              <a:t>IFVM2022</a:t>
            </a:r>
            <a:r>
              <a:rPr lang="en-US" sz="2000" b="1" dirty="0"/>
              <a:t> allows NGS to </a:t>
            </a:r>
            <a:r>
              <a:rPr lang="en-US" sz="2000" b="1" i="1" dirty="0"/>
              <a:t>estimate</a:t>
            </a:r>
            <a:r>
              <a:rPr lang="en-US" sz="2000" b="1" dirty="0"/>
              <a:t> </a:t>
            </a:r>
            <a:r>
              <a:rPr lang="en-US" sz="2200" b="1" dirty="0">
                <a:solidFill>
                  <a:srgbClr val="FF0000"/>
                </a:solidFill>
              </a:rPr>
              <a:t>Reference Epoch Coordinates</a:t>
            </a:r>
          </a:p>
        </p:txBody>
      </p:sp>
      <p:sp>
        <p:nvSpPr>
          <p:cNvPr id="70" name="Oval 69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81" name="Oval 80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1429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0" grpId="0" animBg="1"/>
      <p:bldP spid="72" grpId="0" animBg="1"/>
      <p:bldP spid="81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21" name="Freeform 120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107"/>
          <p:cNvSpPr/>
          <p:nvPr/>
        </p:nvSpPr>
        <p:spPr>
          <a:xfrm>
            <a:off x="915377" y="736113"/>
            <a:ext cx="7596554" cy="3669323"/>
          </a:xfrm>
          <a:custGeom>
            <a:avLst/>
            <a:gdLst>
              <a:gd name="connsiteX0" fmla="*/ 0 w 7596554"/>
              <a:gd name="connsiteY0" fmla="*/ 3669323 h 3669323"/>
              <a:gd name="connsiteX1" fmla="*/ 644769 w 7596554"/>
              <a:gd name="connsiteY1" fmla="*/ 3622430 h 3669323"/>
              <a:gd name="connsiteX2" fmla="*/ 1336431 w 7596554"/>
              <a:gd name="connsiteY2" fmla="*/ 3446584 h 3669323"/>
              <a:gd name="connsiteX3" fmla="*/ 1922585 w 7596554"/>
              <a:gd name="connsiteY3" fmla="*/ 3235569 h 3669323"/>
              <a:gd name="connsiteX4" fmla="*/ 2743200 w 7596554"/>
              <a:gd name="connsiteY4" fmla="*/ 2930769 h 3669323"/>
              <a:gd name="connsiteX5" fmla="*/ 3305908 w 7596554"/>
              <a:gd name="connsiteY5" fmla="*/ 2684584 h 3669323"/>
              <a:gd name="connsiteX6" fmla="*/ 3868615 w 7596554"/>
              <a:gd name="connsiteY6" fmla="*/ 2344615 h 3669323"/>
              <a:gd name="connsiteX7" fmla="*/ 4196861 w 7596554"/>
              <a:gd name="connsiteY7" fmla="*/ 2157046 h 3669323"/>
              <a:gd name="connsiteX8" fmla="*/ 4560277 w 7596554"/>
              <a:gd name="connsiteY8" fmla="*/ 2004646 h 3669323"/>
              <a:gd name="connsiteX9" fmla="*/ 4712677 w 7596554"/>
              <a:gd name="connsiteY9" fmla="*/ 1910861 h 3669323"/>
              <a:gd name="connsiteX10" fmla="*/ 5615354 w 7596554"/>
              <a:gd name="connsiteY10" fmla="*/ 1184030 h 3669323"/>
              <a:gd name="connsiteX11" fmla="*/ 6283569 w 7596554"/>
              <a:gd name="connsiteY11" fmla="*/ 762000 h 3669323"/>
              <a:gd name="connsiteX12" fmla="*/ 7092461 w 7596554"/>
              <a:gd name="connsiteY12" fmla="*/ 269630 h 3669323"/>
              <a:gd name="connsiteX13" fmla="*/ 7596554 w 7596554"/>
              <a:gd name="connsiteY13" fmla="*/ 0 h 36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6554" h="3669323">
                <a:moveTo>
                  <a:pt x="0" y="3669323"/>
                </a:moveTo>
                <a:cubicBezTo>
                  <a:pt x="211015" y="3664438"/>
                  <a:pt x="422031" y="3659553"/>
                  <a:pt x="644769" y="3622430"/>
                </a:cubicBezTo>
                <a:cubicBezTo>
                  <a:pt x="867507" y="3585307"/>
                  <a:pt x="1123462" y="3511061"/>
                  <a:pt x="1336431" y="3446584"/>
                </a:cubicBezTo>
                <a:cubicBezTo>
                  <a:pt x="1549400" y="3382107"/>
                  <a:pt x="1922585" y="3235569"/>
                  <a:pt x="1922585" y="3235569"/>
                </a:cubicBezTo>
                <a:cubicBezTo>
                  <a:pt x="2157046" y="3149600"/>
                  <a:pt x="2512646" y="3022600"/>
                  <a:pt x="2743200" y="2930769"/>
                </a:cubicBezTo>
                <a:cubicBezTo>
                  <a:pt x="2973754" y="2838938"/>
                  <a:pt x="3118339" y="2782276"/>
                  <a:pt x="3305908" y="2684584"/>
                </a:cubicBezTo>
                <a:cubicBezTo>
                  <a:pt x="3493477" y="2586892"/>
                  <a:pt x="3720123" y="2432538"/>
                  <a:pt x="3868615" y="2344615"/>
                </a:cubicBezTo>
                <a:cubicBezTo>
                  <a:pt x="4017107" y="2256692"/>
                  <a:pt x="4081584" y="2213707"/>
                  <a:pt x="4196861" y="2157046"/>
                </a:cubicBezTo>
                <a:cubicBezTo>
                  <a:pt x="4312138" y="2100385"/>
                  <a:pt x="4474308" y="2045677"/>
                  <a:pt x="4560277" y="2004646"/>
                </a:cubicBezTo>
                <a:cubicBezTo>
                  <a:pt x="4646246" y="1963615"/>
                  <a:pt x="4536831" y="2047630"/>
                  <a:pt x="4712677" y="1910861"/>
                </a:cubicBezTo>
                <a:cubicBezTo>
                  <a:pt x="4888523" y="1774092"/>
                  <a:pt x="5353539" y="1375507"/>
                  <a:pt x="5615354" y="1184030"/>
                </a:cubicBezTo>
                <a:cubicBezTo>
                  <a:pt x="5877169" y="992553"/>
                  <a:pt x="6037385" y="914400"/>
                  <a:pt x="6283569" y="762000"/>
                </a:cubicBezTo>
                <a:cubicBezTo>
                  <a:pt x="6529754" y="609600"/>
                  <a:pt x="6873630" y="396630"/>
                  <a:pt x="7092461" y="269630"/>
                </a:cubicBezTo>
                <a:cubicBezTo>
                  <a:pt x="7311292" y="142630"/>
                  <a:pt x="7453923" y="71315"/>
                  <a:pt x="759655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 108"/>
          <p:cNvSpPr/>
          <p:nvPr/>
        </p:nvSpPr>
        <p:spPr>
          <a:xfrm>
            <a:off x="1442916" y="2541465"/>
            <a:ext cx="7760677" cy="2321170"/>
          </a:xfrm>
          <a:custGeom>
            <a:avLst/>
            <a:gdLst>
              <a:gd name="connsiteX0" fmla="*/ 0 w 7760677"/>
              <a:gd name="connsiteY0" fmla="*/ 2321170 h 2321170"/>
              <a:gd name="connsiteX1" fmla="*/ 679939 w 7760677"/>
              <a:gd name="connsiteY1" fmla="*/ 2215662 h 2321170"/>
              <a:gd name="connsiteX2" fmla="*/ 1336431 w 7760677"/>
              <a:gd name="connsiteY2" fmla="*/ 2028093 h 2321170"/>
              <a:gd name="connsiteX3" fmla="*/ 2074985 w 7760677"/>
              <a:gd name="connsiteY3" fmla="*/ 1770185 h 2321170"/>
              <a:gd name="connsiteX4" fmla="*/ 2661139 w 7760677"/>
              <a:gd name="connsiteY4" fmla="*/ 1535723 h 2321170"/>
              <a:gd name="connsiteX5" fmla="*/ 3341077 w 7760677"/>
              <a:gd name="connsiteY5" fmla="*/ 1172308 h 2321170"/>
              <a:gd name="connsiteX6" fmla="*/ 3962400 w 7760677"/>
              <a:gd name="connsiteY6" fmla="*/ 785447 h 2321170"/>
              <a:gd name="connsiteX7" fmla="*/ 4314093 w 7760677"/>
              <a:gd name="connsiteY7" fmla="*/ 574431 h 2321170"/>
              <a:gd name="connsiteX8" fmla="*/ 4818185 w 7760677"/>
              <a:gd name="connsiteY8" fmla="*/ 445477 h 2321170"/>
              <a:gd name="connsiteX9" fmla="*/ 5791200 w 7760677"/>
              <a:gd name="connsiteY9" fmla="*/ 257908 h 2321170"/>
              <a:gd name="connsiteX10" fmla="*/ 6541477 w 7760677"/>
              <a:gd name="connsiteY10" fmla="*/ 128954 h 2321170"/>
              <a:gd name="connsiteX11" fmla="*/ 7760677 w 7760677"/>
              <a:gd name="connsiteY11" fmla="*/ 0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60677" h="2321170">
                <a:moveTo>
                  <a:pt x="0" y="2321170"/>
                </a:moveTo>
                <a:cubicBezTo>
                  <a:pt x="228600" y="2292839"/>
                  <a:pt x="457201" y="2264508"/>
                  <a:pt x="679939" y="2215662"/>
                </a:cubicBezTo>
                <a:cubicBezTo>
                  <a:pt x="902678" y="2166816"/>
                  <a:pt x="1103923" y="2102339"/>
                  <a:pt x="1336431" y="2028093"/>
                </a:cubicBezTo>
                <a:cubicBezTo>
                  <a:pt x="1568939" y="1953847"/>
                  <a:pt x="1854200" y="1852247"/>
                  <a:pt x="2074985" y="1770185"/>
                </a:cubicBezTo>
                <a:cubicBezTo>
                  <a:pt x="2295770" y="1688123"/>
                  <a:pt x="2450124" y="1635369"/>
                  <a:pt x="2661139" y="1535723"/>
                </a:cubicBezTo>
                <a:cubicBezTo>
                  <a:pt x="2872154" y="1436077"/>
                  <a:pt x="3124200" y="1297354"/>
                  <a:pt x="3341077" y="1172308"/>
                </a:cubicBezTo>
                <a:cubicBezTo>
                  <a:pt x="3557954" y="1047262"/>
                  <a:pt x="3800231" y="885093"/>
                  <a:pt x="3962400" y="785447"/>
                </a:cubicBezTo>
                <a:cubicBezTo>
                  <a:pt x="4124569" y="685801"/>
                  <a:pt x="4171462" y="631093"/>
                  <a:pt x="4314093" y="574431"/>
                </a:cubicBezTo>
                <a:cubicBezTo>
                  <a:pt x="4456724" y="517769"/>
                  <a:pt x="4572001" y="498231"/>
                  <a:pt x="4818185" y="445477"/>
                </a:cubicBezTo>
                <a:cubicBezTo>
                  <a:pt x="5064369" y="392723"/>
                  <a:pt x="5503985" y="310662"/>
                  <a:pt x="5791200" y="257908"/>
                </a:cubicBezTo>
                <a:cubicBezTo>
                  <a:pt x="6078415" y="205154"/>
                  <a:pt x="6213231" y="171939"/>
                  <a:pt x="6541477" y="128954"/>
                </a:cubicBezTo>
                <a:cubicBezTo>
                  <a:pt x="6869723" y="85969"/>
                  <a:pt x="7315200" y="42984"/>
                  <a:pt x="7760677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436249" y="735204"/>
            <a:ext cx="57598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IFVM2022</a:t>
            </a:r>
            <a:r>
              <a:rPr lang="en-US" sz="2400" b="1" dirty="0"/>
              <a:t> </a:t>
            </a:r>
            <a:r>
              <a:rPr lang="en-US" sz="2400" b="1" dirty="0" smtClean="0"/>
              <a:t>will </a:t>
            </a:r>
            <a:r>
              <a:rPr lang="en-US" sz="2400" b="1" dirty="0"/>
              <a:t>(statistically) </a:t>
            </a:r>
          </a:p>
          <a:p>
            <a:r>
              <a:rPr lang="en-US" sz="2400" b="1" dirty="0" smtClean="0"/>
              <a:t>align to these </a:t>
            </a:r>
            <a:r>
              <a:rPr lang="en-US" sz="2400" b="1" dirty="0">
                <a:solidFill>
                  <a:srgbClr val="FF0000"/>
                </a:solidFill>
              </a:rPr>
              <a:t>R</a:t>
            </a:r>
            <a:r>
              <a:rPr lang="en-US" sz="2400" b="1" dirty="0" smtClean="0">
                <a:solidFill>
                  <a:srgbClr val="FF0000"/>
                </a:solidFill>
              </a:rPr>
              <a:t>eference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poch </a:t>
            </a:r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smtClean="0">
                <a:solidFill>
                  <a:srgbClr val="FF0000"/>
                </a:solidFill>
              </a:rPr>
              <a:t>oordinates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6" name="Freeform 5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3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6" grpId="0" animBg="1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1266196" y="1459288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6196" y="5720121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7152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52178" y="592592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6133" y="558527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40359" y="2145074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31398" y="27905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22428" y="343599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13467" y="40814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22434" y="472690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13473" y="53723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46482" y="529393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46482" y="46664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46482" y="400301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46482" y="33485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46482" y="27210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46482" y="205767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5323" y="418454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9979" y="3978384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01173" y="3028819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803822" y="3114360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60743" y="557966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201899" y="559595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6509" y="5590345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91864" y="559628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6474" y="559068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7630" y="560697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22240" y="56013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5367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32024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91132" y="5920321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7789" y="591753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70806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9109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90842" y="590837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7362" y="592592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93357" y="3742095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4517" y="2876796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8521" y="3760021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60393" y="2842807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63896" y="238487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8262" y="2057712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5472" y="1814523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83536" y="1002161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32519" y="1861805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30608" y="1449906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Box 119"/>
          <p:cNvSpPr txBox="1"/>
          <p:nvPr/>
        </p:nvSpPr>
        <p:spPr>
          <a:xfrm>
            <a:off x="3098691" y="4673024"/>
            <a:ext cx="6004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 the absence of new survey data, error estimates will</a:t>
            </a:r>
          </a:p>
          <a:p>
            <a:r>
              <a:rPr lang="en-US" sz="2000" b="1" dirty="0"/>
              <a:t>grow through time.</a:t>
            </a:r>
          </a:p>
        </p:txBody>
      </p:sp>
      <p:sp>
        <p:nvSpPr>
          <p:cNvPr id="82" name="Freeform 81"/>
          <p:cNvSpPr/>
          <p:nvPr/>
        </p:nvSpPr>
        <p:spPr>
          <a:xfrm>
            <a:off x="919345" y="734525"/>
            <a:ext cx="7596554" cy="3669323"/>
          </a:xfrm>
          <a:custGeom>
            <a:avLst/>
            <a:gdLst>
              <a:gd name="connsiteX0" fmla="*/ 0 w 7596554"/>
              <a:gd name="connsiteY0" fmla="*/ 3669323 h 3669323"/>
              <a:gd name="connsiteX1" fmla="*/ 644769 w 7596554"/>
              <a:gd name="connsiteY1" fmla="*/ 3622430 h 3669323"/>
              <a:gd name="connsiteX2" fmla="*/ 1336431 w 7596554"/>
              <a:gd name="connsiteY2" fmla="*/ 3446584 h 3669323"/>
              <a:gd name="connsiteX3" fmla="*/ 1922585 w 7596554"/>
              <a:gd name="connsiteY3" fmla="*/ 3235569 h 3669323"/>
              <a:gd name="connsiteX4" fmla="*/ 2743200 w 7596554"/>
              <a:gd name="connsiteY4" fmla="*/ 2930769 h 3669323"/>
              <a:gd name="connsiteX5" fmla="*/ 3305908 w 7596554"/>
              <a:gd name="connsiteY5" fmla="*/ 2684584 h 3669323"/>
              <a:gd name="connsiteX6" fmla="*/ 3868615 w 7596554"/>
              <a:gd name="connsiteY6" fmla="*/ 2344615 h 3669323"/>
              <a:gd name="connsiteX7" fmla="*/ 4196861 w 7596554"/>
              <a:gd name="connsiteY7" fmla="*/ 2157046 h 3669323"/>
              <a:gd name="connsiteX8" fmla="*/ 4560277 w 7596554"/>
              <a:gd name="connsiteY8" fmla="*/ 2004646 h 3669323"/>
              <a:gd name="connsiteX9" fmla="*/ 4712677 w 7596554"/>
              <a:gd name="connsiteY9" fmla="*/ 1910861 h 3669323"/>
              <a:gd name="connsiteX10" fmla="*/ 5615354 w 7596554"/>
              <a:gd name="connsiteY10" fmla="*/ 1184030 h 3669323"/>
              <a:gd name="connsiteX11" fmla="*/ 6283569 w 7596554"/>
              <a:gd name="connsiteY11" fmla="*/ 762000 h 3669323"/>
              <a:gd name="connsiteX12" fmla="*/ 7092461 w 7596554"/>
              <a:gd name="connsiteY12" fmla="*/ 269630 h 3669323"/>
              <a:gd name="connsiteX13" fmla="*/ 7596554 w 7596554"/>
              <a:gd name="connsiteY13" fmla="*/ 0 h 36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596554" h="3669323">
                <a:moveTo>
                  <a:pt x="0" y="3669323"/>
                </a:moveTo>
                <a:cubicBezTo>
                  <a:pt x="211015" y="3664438"/>
                  <a:pt x="422031" y="3659553"/>
                  <a:pt x="644769" y="3622430"/>
                </a:cubicBezTo>
                <a:cubicBezTo>
                  <a:pt x="867507" y="3585307"/>
                  <a:pt x="1123462" y="3511061"/>
                  <a:pt x="1336431" y="3446584"/>
                </a:cubicBezTo>
                <a:cubicBezTo>
                  <a:pt x="1549400" y="3382107"/>
                  <a:pt x="1922585" y="3235569"/>
                  <a:pt x="1922585" y="3235569"/>
                </a:cubicBezTo>
                <a:cubicBezTo>
                  <a:pt x="2157046" y="3149600"/>
                  <a:pt x="2512646" y="3022600"/>
                  <a:pt x="2743200" y="2930769"/>
                </a:cubicBezTo>
                <a:cubicBezTo>
                  <a:pt x="2973754" y="2838938"/>
                  <a:pt x="3118339" y="2782276"/>
                  <a:pt x="3305908" y="2684584"/>
                </a:cubicBezTo>
                <a:cubicBezTo>
                  <a:pt x="3493477" y="2586892"/>
                  <a:pt x="3720123" y="2432538"/>
                  <a:pt x="3868615" y="2344615"/>
                </a:cubicBezTo>
                <a:cubicBezTo>
                  <a:pt x="4017107" y="2256692"/>
                  <a:pt x="4081584" y="2213707"/>
                  <a:pt x="4196861" y="2157046"/>
                </a:cubicBezTo>
                <a:cubicBezTo>
                  <a:pt x="4312138" y="2100385"/>
                  <a:pt x="4474308" y="2045677"/>
                  <a:pt x="4560277" y="2004646"/>
                </a:cubicBezTo>
                <a:cubicBezTo>
                  <a:pt x="4646246" y="1963615"/>
                  <a:pt x="4536831" y="2047630"/>
                  <a:pt x="4712677" y="1910861"/>
                </a:cubicBezTo>
                <a:cubicBezTo>
                  <a:pt x="4888523" y="1774092"/>
                  <a:pt x="5353539" y="1375507"/>
                  <a:pt x="5615354" y="1184030"/>
                </a:cubicBezTo>
                <a:cubicBezTo>
                  <a:pt x="5877169" y="992553"/>
                  <a:pt x="6037385" y="914400"/>
                  <a:pt x="6283569" y="762000"/>
                </a:cubicBezTo>
                <a:cubicBezTo>
                  <a:pt x="6529754" y="609600"/>
                  <a:pt x="6873630" y="396630"/>
                  <a:pt x="7092461" y="269630"/>
                </a:cubicBezTo>
                <a:cubicBezTo>
                  <a:pt x="7311292" y="142630"/>
                  <a:pt x="7453923" y="71315"/>
                  <a:pt x="7596554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/>
          <p:cNvSpPr/>
          <p:nvPr/>
        </p:nvSpPr>
        <p:spPr>
          <a:xfrm>
            <a:off x="1446884" y="2539877"/>
            <a:ext cx="7760677" cy="2321170"/>
          </a:xfrm>
          <a:custGeom>
            <a:avLst/>
            <a:gdLst>
              <a:gd name="connsiteX0" fmla="*/ 0 w 7760677"/>
              <a:gd name="connsiteY0" fmla="*/ 2321170 h 2321170"/>
              <a:gd name="connsiteX1" fmla="*/ 679939 w 7760677"/>
              <a:gd name="connsiteY1" fmla="*/ 2215662 h 2321170"/>
              <a:gd name="connsiteX2" fmla="*/ 1336431 w 7760677"/>
              <a:gd name="connsiteY2" fmla="*/ 2028093 h 2321170"/>
              <a:gd name="connsiteX3" fmla="*/ 2074985 w 7760677"/>
              <a:gd name="connsiteY3" fmla="*/ 1770185 h 2321170"/>
              <a:gd name="connsiteX4" fmla="*/ 2661139 w 7760677"/>
              <a:gd name="connsiteY4" fmla="*/ 1535723 h 2321170"/>
              <a:gd name="connsiteX5" fmla="*/ 3341077 w 7760677"/>
              <a:gd name="connsiteY5" fmla="*/ 1172308 h 2321170"/>
              <a:gd name="connsiteX6" fmla="*/ 3962400 w 7760677"/>
              <a:gd name="connsiteY6" fmla="*/ 785447 h 2321170"/>
              <a:gd name="connsiteX7" fmla="*/ 4314093 w 7760677"/>
              <a:gd name="connsiteY7" fmla="*/ 574431 h 2321170"/>
              <a:gd name="connsiteX8" fmla="*/ 4818185 w 7760677"/>
              <a:gd name="connsiteY8" fmla="*/ 445477 h 2321170"/>
              <a:gd name="connsiteX9" fmla="*/ 5791200 w 7760677"/>
              <a:gd name="connsiteY9" fmla="*/ 257908 h 2321170"/>
              <a:gd name="connsiteX10" fmla="*/ 6541477 w 7760677"/>
              <a:gd name="connsiteY10" fmla="*/ 128954 h 2321170"/>
              <a:gd name="connsiteX11" fmla="*/ 7760677 w 7760677"/>
              <a:gd name="connsiteY11" fmla="*/ 0 h 2321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760677" h="2321170">
                <a:moveTo>
                  <a:pt x="0" y="2321170"/>
                </a:moveTo>
                <a:cubicBezTo>
                  <a:pt x="228600" y="2292839"/>
                  <a:pt x="457201" y="2264508"/>
                  <a:pt x="679939" y="2215662"/>
                </a:cubicBezTo>
                <a:cubicBezTo>
                  <a:pt x="902678" y="2166816"/>
                  <a:pt x="1103923" y="2102339"/>
                  <a:pt x="1336431" y="2028093"/>
                </a:cubicBezTo>
                <a:cubicBezTo>
                  <a:pt x="1568939" y="1953847"/>
                  <a:pt x="1854200" y="1852247"/>
                  <a:pt x="2074985" y="1770185"/>
                </a:cubicBezTo>
                <a:cubicBezTo>
                  <a:pt x="2295770" y="1688123"/>
                  <a:pt x="2450124" y="1635369"/>
                  <a:pt x="2661139" y="1535723"/>
                </a:cubicBezTo>
                <a:cubicBezTo>
                  <a:pt x="2872154" y="1436077"/>
                  <a:pt x="3124200" y="1297354"/>
                  <a:pt x="3341077" y="1172308"/>
                </a:cubicBezTo>
                <a:cubicBezTo>
                  <a:pt x="3557954" y="1047262"/>
                  <a:pt x="3800231" y="885093"/>
                  <a:pt x="3962400" y="785447"/>
                </a:cubicBezTo>
                <a:cubicBezTo>
                  <a:pt x="4124569" y="685801"/>
                  <a:pt x="4171462" y="631093"/>
                  <a:pt x="4314093" y="574431"/>
                </a:cubicBezTo>
                <a:cubicBezTo>
                  <a:pt x="4456724" y="517769"/>
                  <a:pt x="4572001" y="498231"/>
                  <a:pt x="4818185" y="445477"/>
                </a:cubicBezTo>
                <a:cubicBezTo>
                  <a:pt x="5064369" y="392723"/>
                  <a:pt x="5503985" y="310662"/>
                  <a:pt x="5791200" y="257908"/>
                </a:cubicBezTo>
                <a:cubicBezTo>
                  <a:pt x="6078415" y="205154"/>
                  <a:pt x="6213231" y="171939"/>
                  <a:pt x="6541477" y="128954"/>
                </a:cubicBezTo>
                <a:cubicBezTo>
                  <a:pt x="6869723" y="85969"/>
                  <a:pt x="7315200" y="42984"/>
                  <a:pt x="7760677" y="0"/>
                </a:cubicBezTo>
              </a:path>
            </a:pathLst>
          </a:custGeom>
          <a:noFill/>
          <a:ln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48131" y="1238942"/>
            <a:ext cx="587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4400" b="1" dirty="0">
                <a:solidFill>
                  <a:prstClr val="black"/>
                </a:solidFill>
                <a:latin typeface="Verdana" pitchFamily="34" charset="0"/>
              </a:rPr>
              <a:t>h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961897" y="6229563"/>
            <a:ext cx="12202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prstClr val="black"/>
                </a:solidFill>
                <a:latin typeface="Verdana" pitchFamily="34" charset="0"/>
              </a:rPr>
              <a:t>time</a:t>
            </a:r>
          </a:p>
        </p:txBody>
      </p:sp>
      <p:sp>
        <p:nvSpPr>
          <p:cNvPr id="90" name="Freeform 89"/>
          <p:cNvSpPr/>
          <p:nvPr/>
        </p:nvSpPr>
        <p:spPr>
          <a:xfrm>
            <a:off x="1321547" y="2898815"/>
            <a:ext cx="4356847" cy="169970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  <a:gd name="connsiteX0" fmla="*/ 0 w 6691257"/>
              <a:gd name="connsiteY0" fmla="*/ 2743200 h 2743200"/>
              <a:gd name="connsiteX1" fmla="*/ 666974 w 6691257"/>
              <a:gd name="connsiteY1" fmla="*/ 2657138 h 2743200"/>
              <a:gd name="connsiteX2" fmla="*/ 1968649 w 6691257"/>
              <a:gd name="connsiteY2" fmla="*/ 2269863 h 2743200"/>
              <a:gd name="connsiteX3" fmla="*/ 2452744 w 6691257"/>
              <a:gd name="connsiteY3" fmla="*/ 2086983 h 2743200"/>
              <a:gd name="connsiteX4" fmla="*/ 3431689 w 6691257"/>
              <a:gd name="connsiteY4" fmla="*/ 1581374 h 2743200"/>
              <a:gd name="connsiteX5" fmla="*/ 4120179 w 6691257"/>
              <a:gd name="connsiteY5" fmla="*/ 1151068 h 2743200"/>
              <a:gd name="connsiteX6" fmla="*/ 4356847 w 6691257"/>
              <a:gd name="connsiteY6" fmla="*/ 1043491 h 2743200"/>
              <a:gd name="connsiteX7" fmla="*/ 4959275 w 6691257"/>
              <a:gd name="connsiteY7" fmla="*/ 645458 h 2743200"/>
              <a:gd name="connsiteX8" fmla="*/ 5529431 w 6691257"/>
              <a:gd name="connsiteY8" fmla="*/ 365760 h 2743200"/>
              <a:gd name="connsiteX9" fmla="*/ 6099586 w 6691257"/>
              <a:gd name="connsiteY9" fmla="*/ 129091 h 2743200"/>
              <a:gd name="connsiteX10" fmla="*/ 6691257 w 6691257"/>
              <a:gd name="connsiteY10" fmla="*/ 0 h 2743200"/>
              <a:gd name="connsiteX0" fmla="*/ 0 w 6099586"/>
              <a:gd name="connsiteY0" fmla="*/ 2614109 h 2614109"/>
              <a:gd name="connsiteX1" fmla="*/ 666974 w 6099586"/>
              <a:gd name="connsiteY1" fmla="*/ 2528047 h 2614109"/>
              <a:gd name="connsiteX2" fmla="*/ 1968649 w 6099586"/>
              <a:gd name="connsiteY2" fmla="*/ 2140772 h 2614109"/>
              <a:gd name="connsiteX3" fmla="*/ 2452744 w 6099586"/>
              <a:gd name="connsiteY3" fmla="*/ 1957892 h 2614109"/>
              <a:gd name="connsiteX4" fmla="*/ 3431689 w 6099586"/>
              <a:gd name="connsiteY4" fmla="*/ 1452283 h 2614109"/>
              <a:gd name="connsiteX5" fmla="*/ 4120179 w 6099586"/>
              <a:gd name="connsiteY5" fmla="*/ 1021977 h 2614109"/>
              <a:gd name="connsiteX6" fmla="*/ 4356847 w 6099586"/>
              <a:gd name="connsiteY6" fmla="*/ 914400 h 2614109"/>
              <a:gd name="connsiteX7" fmla="*/ 4959275 w 6099586"/>
              <a:gd name="connsiteY7" fmla="*/ 516367 h 2614109"/>
              <a:gd name="connsiteX8" fmla="*/ 5529431 w 6099586"/>
              <a:gd name="connsiteY8" fmla="*/ 236669 h 2614109"/>
              <a:gd name="connsiteX9" fmla="*/ 6099586 w 6099586"/>
              <a:gd name="connsiteY9" fmla="*/ 0 h 2614109"/>
              <a:gd name="connsiteX0" fmla="*/ 0 w 5529431"/>
              <a:gd name="connsiteY0" fmla="*/ 2377440 h 2377440"/>
              <a:gd name="connsiteX1" fmla="*/ 666974 w 5529431"/>
              <a:gd name="connsiteY1" fmla="*/ 2291378 h 2377440"/>
              <a:gd name="connsiteX2" fmla="*/ 1968649 w 5529431"/>
              <a:gd name="connsiteY2" fmla="*/ 1904103 h 2377440"/>
              <a:gd name="connsiteX3" fmla="*/ 2452744 w 5529431"/>
              <a:gd name="connsiteY3" fmla="*/ 1721223 h 2377440"/>
              <a:gd name="connsiteX4" fmla="*/ 3431689 w 5529431"/>
              <a:gd name="connsiteY4" fmla="*/ 1215614 h 2377440"/>
              <a:gd name="connsiteX5" fmla="*/ 4120179 w 5529431"/>
              <a:gd name="connsiteY5" fmla="*/ 785308 h 2377440"/>
              <a:gd name="connsiteX6" fmla="*/ 4356847 w 5529431"/>
              <a:gd name="connsiteY6" fmla="*/ 677731 h 2377440"/>
              <a:gd name="connsiteX7" fmla="*/ 4959275 w 5529431"/>
              <a:gd name="connsiteY7" fmla="*/ 279698 h 2377440"/>
              <a:gd name="connsiteX8" fmla="*/ 5529431 w 5529431"/>
              <a:gd name="connsiteY8" fmla="*/ 0 h 2377440"/>
              <a:gd name="connsiteX0" fmla="*/ 0 w 4959275"/>
              <a:gd name="connsiteY0" fmla="*/ 2097742 h 2097742"/>
              <a:gd name="connsiteX1" fmla="*/ 666974 w 4959275"/>
              <a:gd name="connsiteY1" fmla="*/ 2011680 h 2097742"/>
              <a:gd name="connsiteX2" fmla="*/ 1968649 w 4959275"/>
              <a:gd name="connsiteY2" fmla="*/ 1624405 h 2097742"/>
              <a:gd name="connsiteX3" fmla="*/ 2452744 w 4959275"/>
              <a:gd name="connsiteY3" fmla="*/ 1441525 h 2097742"/>
              <a:gd name="connsiteX4" fmla="*/ 3431689 w 4959275"/>
              <a:gd name="connsiteY4" fmla="*/ 935916 h 2097742"/>
              <a:gd name="connsiteX5" fmla="*/ 4120179 w 4959275"/>
              <a:gd name="connsiteY5" fmla="*/ 505610 h 2097742"/>
              <a:gd name="connsiteX6" fmla="*/ 4356847 w 4959275"/>
              <a:gd name="connsiteY6" fmla="*/ 398033 h 2097742"/>
              <a:gd name="connsiteX7" fmla="*/ 4959275 w 4959275"/>
              <a:gd name="connsiteY7" fmla="*/ 0 h 2097742"/>
              <a:gd name="connsiteX0" fmla="*/ 0 w 4356847"/>
              <a:gd name="connsiteY0" fmla="*/ 1699709 h 1699709"/>
              <a:gd name="connsiteX1" fmla="*/ 666974 w 4356847"/>
              <a:gd name="connsiteY1" fmla="*/ 1613647 h 1699709"/>
              <a:gd name="connsiteX2" fmla="*/ 1968649 w 4356847"/>
              <a:gd name="connsiteY2" fmla="*/ 1226372 h 1699709"/>
              <a:gd name="connsiteX3" fmla="*/ 2452744 w 4356847"/>
              <a:gd name="connsiteY3" fmla="*/ 1043492 h 1699709"/>
              <a:gd name="connsiteX4" fmla="*/ 3431689 w 4356847"/>
              <a:gd name="connsiteY4" fmla="*/ 537883 h 1699709"/>
              <a:gd name="connsiteX5" fmla="*/ 4120179 w 4356847"/>
              <a:gd name="connsiteY5" fmla="*/ 107577 h 1699709"/>
              <a:gd name="connsiteX6" fmla="*/ 4356847 w 4356847"/>
              <a:gd name="connsiteY6" fmla="*/ 0 h 1699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6847" h="1699709">
                <a:moveTo>
                  <a:pt x="0" y="1699709"/>
                </a:moveTo>
                <a:cubicBezTo>
                  <a:pt x="169433" y="1696122"/>
                  <a:pt x="338866" y="1692536"/>
                  <a:pt x="666974" y="1613647"/>
                </a:cubicBezTo>
                <a:cubicBezTo>
                  <a:pt x="995082" y="1534757"/>
                  <a:pt x="1671021" y="1321398"/>
                  <a:pt x="1968649" y="1226372"/>
                </a:cubicBezTo>
                <a:cubicBezTo>
                  <a:pt x="2266277" y="1131346"/>
                  <a:pt x="2208904" y="1158240"/>
                  <a:pt x="2452744" y="1043492"/>
                </a:cubicBezTo>
                <a:cubicBezTo>
                  <a:pt x="2696584" y="928744"/>
                  <a:pt x="3153783" y="693869"/>
                  <a:pt x="3431689" y="537883"/>
                </a:cubicBezTo>
                <a:cubicBezTo>
                  <a:pt x="3709595" y="381897"/>
                  <a:pt x="3965986" y="197224"/>
                  <a:pt x="4120179" y="107577"/>
                </a:cubicBezTo>
                <a:cubicBezTo>
                  <a:pt x="4274372" y="17930"/>
                  <a:pt x="4216998" y="84268"/>
                  <a:pt x="4356847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 116"/>
          <p:cNvSpPr/>
          <p:nvPr/>
        </p:nvSpPr>
        <p:spPr>
          <a:xfrm>
            <a:off x="5572125" y="1695450"/>
            <a:ext cx="3143250" cy="1247775"/>
          </a:xfrm>
          <a:custGeom>
            <a:avLst/>
            <a:gdLst>
              <a:gd name="connsiteX0" fmla="*/ 3143250 w 3143250"/>
              <a:gd name="connsiteY0" fmla="*/ 0 h 1247775"/>
              <a:gd name="connsiteX1" fmla="*/ 3019425 w 3143250"/>
              <a:gd name="connsiteY1" fmla="*/ 9525 h 1247775"/>
              <a:gd name="connsiteX2" fmla="*/ 2990850 w 3143250"/>
              <a:gd name="connsiteY2" fmla="*/ 28575 h 1247775"/>
              <a:gd name="connsiteX3" fmla="*/ 2895600 w 3143250"/>
              <a:gd name="connsiteY3" fmla="*/ 57150 h 1247775"/>
              <a:gd name="connsiteX4" fmla="*/ 2838450 w 3143250"/>
              <a:gd name="connsiteY4" fmla="*/ 95250 h 1247775"/>
              <a:gd name="connsiteX5" fmla="*/ 2781300 w 3143250"/>
              <a:gd name="connsiteY5" fmla="*/ 114300 h 1247775"/>
              <a:gd name="connsiteX6" fmla="*/ 2752725 w 3143250"/>
              <a:gd name="connsiteY6" fmla="*/ 123825 h 1247775"/>
              <a:gd name="connsiteX7" fmla="*/ 2638425 w 3143250"/>
              <a:gd name="connsiteY7" fmla="*/ 133350 h 1247775"/>
              <a:gd name="connsiteX8" fmla="*/ 2590800 w 3143250"/>
              <a:gd name="connsiteY8" fmla="*/ 142875 h 1247775"/>
              <a:gd name="connsiteX9" fmla="*/ 2562225 w 3143250"/>
              <a:gd name="connsiteY9" fmla="*/ 152400 h 1247775"/>
              <a:gd name="connsiteX10" fmla="*/ 2524125 w 3143250"/>
              <a:gd name="connsiteY10" fmla="*/ 161925 h 1247775"/>
              <a:gd name="connsiteX11" fmla="*/ 2476500 w 3143250"/>
              <a:gd name="connsiteY11" fmla="*/ 171450 h 1247775"/>
              <a:gd name="connsiteX12" fmla="*/ 2447925 w 3143250"/>
              <a:gd name="connsiteY12" fmla="*/ 180975 h 1247775"/>
              <a:gd name="connsiteX13" fmla="*/ 2409825 w 3143250"/>
              <a:gd name="connsiteY13" fmla="*/ 190500 h 1247775"/>
              <a:gd name="connsiteX14" fmla="*/ 2352675 w 3143250"/>
              <a:gd name="connsiteY14" fmla="*/ 209550 h 1247775"/>
              <a:gd name="connsiteX15" fmla="*/ 2276475 w 3143250"/>
              <a:gd name="connsiteY15" fmla="*/ 228600 h 1247775"/>
              <a:gd name="connsiteX16" fmla="*/ 2181225 w 3143250"/>
              <a:gd name="connsiteY16" fmla="*/ 257175 h 1247775"/>
              <a:gd name="connsiteX17" fmla="*/ 2152650 w 3143250"/>
              <a:gd name="connsiteY17" fmla="*/ 266700 h 1247775"/>
              <a:gd name="connsiteX18" fmla="*/ 2076450 w 3143250"/>
              <a:gd name="connsiteY18" fmla="*/ 285750 h 1247775"/>
              <a:gd name="connsiteX19" fmla="*/ 2009775 w 3143250"/>
              <a:gd name="connsiteY19" fmla="*/ 314325 h 1247775"/>
              <a:gd name="connsiteX20" fmla="*/ 1952625 w 3143250"/>
              <a:gd name="connsiteY20" fmla="*/ 333375 h 1247775"/>
              <a:gd name="connsiteX21" fmla="*/ 1924050 w 3143250"/>
              <a:gd name="connsiteY21" fmla="*/ 342900 h 1247775"/>
              <a:gd name="connsiteX22" fmla="*/ 1885950 w 3143250"/>
              <a:gd name="connsiteY22" fmla="*/ 352425 h 1247775"/>
              <a:gd name="connsiteX23" fmla="*/ 1857375 w 3143250"/>
              <a:gd name="connsiteY23" fmla="*/ 361950 h 1247775"/>
              <a:gd name="connsiteX24" fmla="*/ 1781175 w 3143250"/>
              <a:gd name="connsiteY24" fmla="*/ 371475 h 1247775"/>
              <a:gd name="connsiteX25" fmla="*/ 1704975 w 3143250"/>
              <a:gd name="connsiteY25" fmla="*/ 390525 h 1247775"/>
              <a:gd name="connsiteX26" fmla="*/ 1647825 w 3143250"/>
              <a:gd name="connsiteY26" fmla="*/ 409575 h 1247775"/>
              <a:gd name="connsiteX27" fmla="*/ 1619250 w 3143250"/>
              <a:gd name="connsiteY27" fmla="*/ 419100 h 1247775"/>
              <a:gd name="connsiteX28" fmla="*/ 1524000 w 3143250"/>
              <a:gd name="connsiteY28" fmla="*/ 447675 h 1247775"/>
              <a:gd name="connsiteX29" fmla="*/ 1438275 w 3143250"/>
              <a:gd name="connsiteY29" fmla="*/ 485775 h 1247775"/>
              <a:gd name="connsiteX30" fmla="*/ 1409700 w 3143250"/>
              <a:gd name="connsiteY30" fmla="*/ 495300 h 1247775"/>
              <a:gd name="connsiteX31" fmla="*/ 1343025 w 3143250"/>
              <a:gd name="connsiteY31" fmla="*/ 523875 h 1247775"/>
              <a:gd name="connsiteX32" fmla="*/ 1304925 w 3143250"/>
              <a:gd name="connsiteY32" fmla="*/ 552450 h 1247775"/>
              <a:gd name="connsiteX33" fmla="*/ 1276350 w 3143250"/>
              <a:gd name="connsiteY33" fmla="*/ 561975 h 1247775"/>
              <a:gd name="connsiteX34" fmla="*/ 1257300 w 3143250"/>
              <a:gd name="connsiteY34" fmla="*/ 590550 h 1247775"/>
              <a:gd name="connsiteX35" fmla="*/ 1228725 w 3143250"/>
              <a:gd name="connsiteY35" fmla="*/ 600075 h 1247775"/>
              <a:gd name="connsiteX36" fmla="*/ 1200150 w 3143250"/>
              <a:gd name="connsiteY36" fmla="*/ 619125 h 1247775"/>
              <a:gd name="connsiteX37" fmla="*/ 1171575 w 3143250"/>
              <a:gd name="connsiteY37" fmla="*/ 628650 h 1247775"/>
              <a:gd name="connsiteX38" fmla="*/ 1114425 w 3143250"/>
              <a:gd name="connsiteY38" fmla="*/ 666750 h 1247775"/>
              <a:gd name="connsiteX39" fmla="*/ 1085850 w 3143250"/>
              <a:gd name="connsiteY39" fmla="*/ 685800 h 1247775"/>
              <a:gd name="connsiteX40" fmla="*/ 1047750 w 3143250"/>
              <a:gd name="connsiteY40" fmla="*/ 704850 h 1247775"/>
              <a:gd name="connsiteX41" fmla="*/ 1019175 w 3143250"/>
              <a:gd name="connsiteY41" fmla="*/ 723900 h 1247775"/>
              <a:gd name="connsiteX42" fmla="*/ 962025 w 3143250"/>
              <a:gd name="connsiteY42" fmla="*/ 742950 h 1247775"/>
              <a:gd name="connsiteX43" fmla="*/ 933450 w 3143250"/>
              <a:gd name="connsiteY43" fmla="*/ 752475 h 1247775"/>
              <a:gd name="connsiteX44" fmla="*/ 904875 w 3143250"/>
              <a:gd name="connsiteY44" fmla="*/ 762000 h 1247775"/>
              <a:gd name="connsiteX45" fmla="*/ 847725 w 3143250"/>
              <a:gd name="connsiteY45" fmla="*/ 790575 h 1247775"/>
              <a:gd name="connsiteX46" fmla="*/ 819150 w 3143250"/>
              <a:gd name="connsiteY46" fmla="*/ 809625 h 1247775"/>
              <a:gd name="connsiteX47" fmla="*/ 781050 w 3143250"/>
              <a:gd name="connsiteY47" fmla="*/ 828675 h 1247775"/>
              <a:gd name="connsiteX48" fmla="*/ 752475 w 3143250"/>
              <a:gd name="connsiteY48" fmla="*/ 857250 h 1247775"/>
              <a:gd name="connsiteX49" fmla="*/ 695325 w 3143250"/>
              <a:gd name="connsiteY49" fmla="*/ 895350 h 1247775"/>
              <a:gd name="connsiteX50" fmla="*/ 628650 w 3143250"/>
              <a:gd name="connsiteY50" fmla="*/ 933450 h 1247775"/>
              <a:gd name="connsiteX51" fmla="*/ 571500 w 3143250"/>
              <a:gd name="connsiteY51" fmla="*/ 971550 h 1247775"/>
              <a:gd name="connsiteX52" fmla="*/ 542925 w 3143250"/>
              <a:gd name="connsiteY52" fmla="*/ 981075 h 1247775"/>
              <a:gd name="connsiteX53" fmla="*/ 485775 w 3143250"/>
              <a:gd name="connsiteY53" fmla="*/ 1019175 h 1247775"/>
              <a:gd name="connsiteX54" fmla="*/ 428625 w 3143250"/>
              <a:gd name="connsiteY54" fmla="*/ 1047750 h 1247775"/>
              <a:gd name="connsiteX55" fmla="*/ 371475 w 3143250"/>
              <a:gd name="connsiteY55" fmla="*/ 1066800 h 1247775"/>
              <a:gd name="connsiteX56" fmla="*/ 342900 w 3143250"/>
              <a:gd name="connsiteY56" fmla="*/ 1085850 h 1247775"/>
              <a:gd name="connsiteX57" fmla="*/ 285750 w 3143250"/>
              <a:gd name="connsiteY57" fmla="*/ 1104900 h 1247775"/>
              <a:gd name="connsiteX58" fmla="*/ 257175 w 3143250"/>
              <a:gd name="connsiteY58" fmla="*/ 1123950 h 1247775"/>
              <a:gd name="connsiteX59" fmla="*/ 161925 w 3143250"/>
              <a:gd name="connsiteY59" fmla="*/ 1152525 h 1247775"/>
              <a:gd name="connsiteX60" fmla="*/ 104775 w 3143250"/>
              <a:gd name="connsiteY60" fmla="*/ 1171575 h 1247775"/>
              <a:gd name="connsiteX61" fmla="*/ 76200 w 3143250"/>
              <a:gd name="connsiteY61" fmla="*/ 1200150 h 1247775"/>
              <a:gd name="connsiteX62" fmla="*/ 47625 w 3143250"/>
              <a:gd name="connsiteY62" fmla="*/ 1209675 h 1247775"/>
              <a:gd name="connsiteX63" fmla="*/ 28575 w 3143250"/>
              <a:gd name="connsiteY63" fmla="*/ 1238250 h 1247775"/>
              <a:gd name="connsiteX64" fmla="*/ 0 w 3143250"/>
              <a:gd name="connsiteY64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143250" h="1247775">
                <a:moveTo>
                  <a:pt x="3143250" y="0"/>
                </a:moveTo>
                <a:cubicBezTo>
                  <a:pt x="3101975" y="3175"/>
                  <a:pt x="3060113" y="1896"/>
                  <a:pt x="3019425" y="9525"/>
                </a:cubicBezTo>
                <a:cubicBezTo>
                  <a:pt x="3008173" y="11635"/>
                  <a:pt x="3001311" y="23926"/>
                  <a:pt x="2990850" y="28575"/>
                </a:cubicBezTo>
                <a:cubicBezTo>
                  <a:pt x="2961035" y="41826"/>
                  <a:pt x="2927265" y="49234"/>
                  <a:pt x="2895600" y="57150"/>
                </a:cubicBezTo>
                <a:cubicBezTo>
                  <a:pt x="2876550" y="69850"/>
                  <a:pt x="2860170" y="88010"/>
                  <a:pt x="2838450" y="95250"/>
                </a:cubicBezTo>
                <a:lnTo>
                  <a:pt x="2781300" y="114300"/>
                </a:lnTo>
                <a:cubicBezTo>
                  <a:pt x="2771775" y="117475"/>
                  <a:pt x="2762731" y="122991"/>
                  <a:pt x="2752725" y="123825"/>
                </a:cubicBezTo>
                <a:lnTo>
                  <a:pt x="2638425" y="133350"/>
                </a:lnTo>
                <a:cubicBezTo>
                  <a:pt x="2622550" y="136525"/>
                  <a:pt x="2606506" y="138948"/>
                  <a:pt x="2590800" y="142875"/>
                </a:cubicBezTo>
                <a:cubicBezTo>
                  <a:pt x="2581060" y="145310"/>
                  <a:pt x="2571879" y="149642"/>
                  <a:pt x="2562225" y="152400"/>
                </a:cubicBezTo>
                <a:cubicBezTo>
                  <a:pt x="2549638" y="155996"/>
                  <a:pt x="2536904" y="159085"/>
                  <a:pt x="2524125" y="161925"/>
                </a:cubicBezTo>
                <a:cubicBezTo>
                  <a:pt x="2508321" y="165437"/>
                  <a:pt x="2492206" y="167523"/>
                  <a:pt x="2476500" y="171450"/>
                </a:cubicBezTo>
                <a:cubicBezTo>
                  <a:pt x="2466760" y="173885"/>
                  <a:pt x="2457579" y="178217"/>
                  <a:pt x="2447925" y="180975"/>
                </a:cubicBezTo>
                <a:cubicBezTo>
                  <a:pt x="2435338" y="184571"/>
                  <a:pt x="2422364" y="186738"/>
                  <a:pt x="2409825" y="190500"/>
                </a:cubicBezTo>
                <a:cubicBezTo>
                  <a:pt x="2390591" y="196270"/>
                  <a:pt x="2372156" y="204680"/>
                  <a:pt x="2352675" y="209550"/>
                </a:cubicBezTo>
                <a:cubicBezTo>
                  <a:pt x="2327275" y="215900"/>
                  <a:pt x="2301313" y="220321"/>
                  <a:pt x="2276475" y="228600"/>
                </a:cubicBezTo>
                <a:cubicBezTo>
                  <a:pt x="2140662" y="273871"/>
                  <a:pt x="2281992" y="228385"/>
                  <a:pt x="2181225" y="257175"/>
                </a:cubicBezTo>
                <a:cubicBezTo>
                  <a:pt x="2171571" y="259933"/>
                  <a:pt x="2162336" y="264058"/>
                  <a:pt x="2152650" y="266700"/>
                </a:cubicBezTo>
                <a:cubicBezTo>
                  <a:pt x="2127391" y="273589"/>
                  <a:pt x="2101288" y="277471"/>
                  <a:pt x="2076450" y="285750"/>
                </a:cubicBezTo>
                <a:cubicBezTo>
                  <a:pt x="1984468" y="316411"/>
                  <a:pt x="2127476" y="267245"/>
                  <a:pt x="2009775" y="314325"/>
                </a:cubicBezTo>
                <a:cubicBezTo>
                  <a:pt x="1991131" y="321783"/>
                  <a:pt x="1971675" y="327025"/>
                  <a:pt x="1952625" y="333375"/>
                </a:cubicBezTo>
                <a:cubicBezTo>
                  <a:pt x="1943100" y="336550"/>
                  <a:pt x="1933790" y="340465"/>
                  <a:pt x="1924050" y="342900"/>
                </a:cubicBezTo>
                <a:cubicBezTo>
                  <a:pt x="1911350" y="346075"/>
                  <a:pt x="1898537" y="348829"/>
                  <a:pt x="1885950" y="352425"/>
                </a:cubicBezTo>
                <a:cubicBezTo>
                  <a:pt x="1876296" y="355183"/>
                  <a:pt x="1867253" y="360154"/>
                  <a:pt x="1857375" y="361950"/>
                </a:cubicBezTo>
                <a:cubicBezTo>
                  <a:pt x="1832190" y="366529"/>
                  <a:pt x="1806575" y="368300"/>
                  <a:pt x="1781175" y="371475"/>
                </a:cubicBezTo>
                <a:cubicBezTo>
                  <a:pt x="1694472" y="400376"/>
                  <a:pt x="1831410" y="356043"/>
                  <a:pt x="1704975" y="390525"/>
                </a:cubicBezTo>
                <a:cubicBezTo>
                  <a:pt x="1685602" y="395809"/>
                  <a:pt x="1666875" y="403225"/>
                  <a:pt x="1647825" y="409575"/>
                </a:cubicBezTo>
                <a:cubicBezTo>
                  <a:pt x="1638300" y="412750"/>
                  <a:pt x="1628990" y="416665"/>
                  <a:pt x="1619250" y="419100"/>
                </a:cubicBezTo>
                <a:cubicBezTo>
                  <a:pt x="1597952" y="424425"/>
                  <a:pt x="1537914" y="438399"/>
                  <a:pt x="1524000" y="447675"/>
                </a:cubicBezTo>
                <a:cubicBezTo>
                  <a:pt x="1478717" y="477864"/>
                  <a:pt x="1506285" y="463105"/>
                  <a:pt x="1438275" y="485775"/>
                </a:cubicBezTo>
                <a:cubicBezTo>
                  <a:pt x="1428750" y="488950"/>
                  <a:pt x="1418054" y="489731"/>
                  <a:pt x="1409700" y="495300"/>
                </a:cubicBezTo>
                <a:cubicBezTo>
                  <a:pt x="1370233" y="521612"/>
                  <a:pt x="1392231" y="511574"/>
                  <a:pt x="1343025" y="523875"/>
                </a:cubicBezTo>
                <a:cubicBezTo>
                  <a:pt x="1330325" y="533400"/>
                  <a:pt x="1318708" y="544574"/>
                  <a:pt x="1304925" y="552450"/>
                </a:cubicBezTo>
                <a:cubicBezTo>
                  <a:pt x="1296208" y="557431"/>
                  <a:pt x="1284190" y="555703"/>
                  <a:pt x="1276350" y="561975"/>
                </a:cubicBezTo>
                <a:cubicBezTo>
                  <a:pt x="1267411" y="569126"/>
                  <a:pt x="1266239" y="583399"/>
                  <a:pt x="1257300" y="590550"/>
                </a:cubicBezTo>
                <a:cubicBezTo>
                  <a:pt x="1249460" y="596822"/>
                  <a:pt x="1237705" y="595585"/>
                  <a:pt x="1228725" y="600075"/>
                </a:cubicBezTo>
                <a:cubicBezTo>
                  <a:pt x="1218486" y="605195"/>
                  <a:pt x="1210389" y="614005"/>
                  <a:pt x="1200150" y="619125"/>
                </a:cubicBezTo>
                <a:cubicBezTo>
                  <a:pt x="1191170" y="623615"/>
                  <a:pt x="1180352" y="623774"/>
                  <a:pt x="1171575" y="628650"/>
                </a:cubicBezTo>
                <a:cubicBezTo>
                  <a:pt x="1151561" y="639769"/>
                  <a:pt x="1133475" y="654050"/>
                  <a:pt x="1114425" y="666750"/>
                </a:cubicBezTo>
                <a:cubicBezTo>
                  <a:pt x="1104900" y="673100"/>
                  <a:pt x="1096089" y="680680"/>
                  <a:pt x="1085850" y="685800"/>
                </a:cubicBezTo>
                <a:cubicBezTo>
                  <a:pt x="1073150" y="692150"/>
                  <a:pt x="1060078" y="697805"/>
                  <a:pt x="1047750" y="704850"/>
                </a:cubicBezTo>
                <a:cubicBezTo>
                  <a:pt x="1037811" y="710530"/>
                  <a:pt x="1029636" y="719251"/>
                  <a:pt x="1019175" y="723900"/>
                </a:cubicBezTo>
                <a:cubicBezTo>
                  <a:pt x="1000825" y="732055"/>
                  <a:pt x="981075" y="736600"/>
                  <a:pt x="962025" y="742950"/>
                </a:cubicBezTo>
                <a:lnTo>
                  <a:pt x="933450" y="752475"/>
                </a:lnTo>
                <a:cubicBezTo>
                  <a:pt x="923925" y="755650"/>
                  <a:pt x="913229" y="756431"/>
                  <a:pt x="904875" y="762000"/>
                </a:cubicBezTo>
                <a:cubicBezTo>
                  <a:pt x="822983" y="816595"/>
                  <a:pt x="926595" y="751140"/>
                  <a:pt x="847725" y="790575"/>
                </a:cubicBezTo>
                <a:cubicBezTo>
                  <a:pt x="837486" y="795695"/>
                  <a:pt x="829089" y="803945"/>
                  <a:pt x="819150" y="809625"/>
                </a:cubicBezTo>
                <a:cubicBezTo>
                  <a:pt x="806822" y="816670"/>
                  <a:pt x="792604" y="820422"/>
                  <a:pt x="781050" y="828675"/>
                </a:cubicBezTo>
                <a:cubicBezTo>
                  <a:pt x="770089" y="836505"/>
                  <a:pt x="763108" y="848980"/>
                  <a:pt x="752475" y="857250"/>
                </a:cubicBezTo>
                <a:cubicBezTo>
                  <a:pt x="734403" y="871306"/>
                  <a:pt x="714375" y="882650"/>
                  <a:pt x="695325" y="895350"/>
                </a:cubicBezTo>
                <a:cubicBezTo>
                  <a:pt x="596477" y="961248"/>
                  <a:pt x="749498" y="860941"/>
                  <a:pt x="628650" y="933450"/>
                </a:cubicBezTo>
                <a:cubicBezTo>
                  <a:pt x="609017" y="945230"/>
                  <a:pt x="593220" y="964310"/>
                  <a:pt x="571500" y="971550"/>
                </a:cubicBezTo>
                <a:cubicBezTo>
                  <a:pt x="561975" y="974725"/>
                  <a:pt x="551702" y="976199"/>
                  <a:pt x="542925" y="981075"/>
                </a:cubicBezTo>
                <a:cubicBezTo>
                  <a:pt x="522911" y="992194"/>
                  <a:pt x="507495" y="1011935"/>
                  <a:pt x="485775" y="1019175"/>
                </a:cubicBezTo>
                <a:cubicBezTo>
                  <a:pt x="381562" y="1053913"/>
                  <a:pt x="539412" y="998511"/>
                  <a:pt x="428625" y="1047750"/>
                </a:cubicBezTo>
                <a:cubicBezTo>
                  <a:pt x="410275" y="1055905"/>
                  <a:pt x="388183" y="1055661"/>
                  <a:pt x="371475" y="1066800"/>
                </a:cubicBezTo>
                <a:cubicBezTo>
                  <a:pt x="361950" y="1073150"/>
                  <a:pt x="353361" y="1081201"/>
                  <a:pt x="342900" y="1085850"/>
                </a:cubicBezTo>
                <a:cubicBezTo>
                  <a:pt x="324550" y="1094005"/>
                  <a:pt x="302458" y="1093761"/>
                  <a:pt x="285750" y="1104900"/>
                </a:cubicBezTo>
                <a:cubicBezTo>
                  <a:pt x="276225" y="1111250"/>
                  <a:pt x="267636" y="1119301"/>
                  <a:pt x="257175" y="1123950"/>
                </a:cubicBezTo>
                <a:cubicBezTo>
                  <a:pt x="210547" y="1144674"/>
                  <a:pt x="204550" y="1139737"/>
                  <a:pt x="161925" y="1152525"/>
                </a:cubicBezTo>
                <a:cubicBezTo>
                  <a:pt x="142691" y="1158295"/>
                  <a:pt x="104775" y="1171575"/>
                  <a:pt x="104775" y="1171575"/>
                </a:cubicBezTo>
                <a:cubicBezTo>
                  <a:pt x="95250" y="1181100"/>
                  <a:pt x="87408" y="1192678"/>
                  <a:pt x="76200" y="1200150"/>
                </a:cubicBezTo>
                <a:cubicBezTo>
                  <a:pt x="67846" y="1205719"/>
                  <a:pt x="55465" y="1203403"/>
                  <a:pt x="47625" y="1209675"/>
                </a:cubicBezTo>
                <a:cubicBezTo>
                  <a:pt x="38686" y="1216826"/>
                  <a:pt x="37514" y="1231099"/>
                  <a:pt x="28575" y="1238250"/>
                </a:cubicBezTo>
                <a:cubicBezTo>
                  <a:pt x="20735" y="1244522"/>
                  <a:pt x="0" y="1247775"/>
                  <a:pt x="0" y="1247775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74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/>
          <p:cNvCxnSpPr/>
          <p:nvPr/>
        </p:nvCxnSpPr>
        <p:spPr>
          <a:xfrm>
            <a:off x="2613478" y="4035714"/>
            <a:ext cx="979487" cy="79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3574391" y="3065141"/>
            <a:ext cx="1297930" cy="190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872321" y="3169629"/>
            <a:ext cx="3710638" cy="13555"/>
          </a:xfrm>
          <a:prstGeom prst="line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1262228" y="1460876"/>
            <a:ext cx="0" cy="429631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62228" y="5721709"/>
            <a:ext cx="7662672" cy="1793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96755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48210" y="592751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1990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2712165" y="558685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1236391" y="2146662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1227430" y="279212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rot="5400000">
            <a:off x="1218460" y="3437579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rot="5400000">
            <a:off x="1209499" y="408303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1218466" y="4728497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rot="5400000">
            <a:off x="1209505" y="537395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-50450" y="529552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2.000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-50450" y="466799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2.050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50450" y="4004606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2.100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50450" y="335018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2.150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-50450" y="2722652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2.200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-50450" y="2059264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400" b="1" dirty="0">
                <a:solidFill>
                  <a:prstClr val="black"/>
                </a:solidFill>
                <a:latin typeface="Verdana" pitchFamily="34" charset="0"/>
              </a:rPr>
              <a:t>2.250</a:t>
            </a:r>
          </a:p>
        </p:txBody>
      </p:sp>
      <p:sp>
        <p:nvSpPr>
          <p:cNvPr id="110" name="Oval 109"/>
          <p:cNvSpPr/>
          <p:nvPr/>
        </p:nvSpPr>
        <p:spPr>
          <a:xfrm>
            <a:off x="1891355" y="418613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36011" y="3979972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497205" y="3030407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4799854" y="3115948"/>
            <a:ext cx="152400" cy="1344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3456775" y="558125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197931" y="5597541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942541" y="5591933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687896" y="5597876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6432506" y="559226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7173662" y="5608558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7918272" y="5602950"/>
            <a:ext cx="0" cy="3406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2401399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‘95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128056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887164" y="5921909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‘05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613821" y="591912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366838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‘15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125141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886874" y="590996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‘25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603394" y="5927517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‘30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489389" y="3743683"/>
            <a:ext cx="251010" cy="645458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50549" y="2878384"/>
            <a:ext cx="251010" cy="609599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1854553" y="3761609"/>
            <a:ext cx="251010" cy="959223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5" name="Straight Connector 54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456425" y="2844395"/>
            <a:ext cx="251010" cy="510992"/>
            <a:chOff x="2492188" y="1990165"/>
            <a:chExt cx="349623" cy="1004048"/>
          </a:xfrm>
          <a:solidFill>
            <a:srgbClr val="00B050"/>
          </a:solidFill>
        </p:grpSpPr>
        <p:cxnSp>
          <p:nvCxnSpPr>
            <p:cNvPr id="59" name="Straight Connector 58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grpFill/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Oval 62"/>
          <p:cNvSpPr/>
          <p:nvPr/>
        </p:nvSpPr>
        <p:spPr>
          <a:xfrm>
            <a:off x="6359928" y="2386458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064294" y="2059300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sp>
        <p:nvSpPr>
          <p:cNvPr id="72" name="Oval 71"/>
          <p:cNvSpPr/>
          <p:nvPr/>
        </p:nvSpPr>
        <p:spPr>
          <a:xfrm>
            <a:off x="7821504" y="1816111"/>
            <a:ext cx="152400" cy="13447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prstClr val="white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79568" y="1003749"/>
            <a:ext cx="251010" cy="1685362"/>
            <a:chOff x="2492188" y="1990165"/>
            <a:chExt cx="349623" cy="1004048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/>
          <p:cNvGrpSpPr/>
          <p:nvPr/>
        </p:nvGrpSpPr>
        <p:grpSpPr>
          <a:xfrm>
            <a:off x="6328551" y="1863393"/>
            <a:ext cx="251010" cy="1147481"/>
            <a:chOff x="2492188" y="1990165"/>
            <a:chExt cx="349623" cy="100404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7026640" y="1451494"/>
            <a:ext cx="251010" cy="1371598"/>
            <a:chOff x="2492188" y="1990165"/>
            <a:chExt cx="349623" cy="1004048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653554" y="1990165"/>
              <a:ext cx="8964" cy="100404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>
              <a:off x="2492188" y="1990165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2492188" y="2994213"/>
              <a:ext cx="349623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Freeform 80"/>
          <p:cNvSpPr/>
          <p:nvPr/>
        </p:nvSpPr>
        <p:spPr>
          <a:xfrm>
            <a:off x="1321548" y="1801533"/>
            <a:ext cx="6981713" cy="2796989"/>
          </a:xfrm>
          <a:custGeom>
            <a:avLst/>
            <a:gdLst>
              <a:gd name="connsiteX0" fmla="*/ 0 w 6981713"/>
              <a:gd name="connsiteY0" fmla="*/ 2796989 h 2796989"/>
              <a:gd name="connsiteX1" fmla="*/ 666974 w 6981713"/>
              <a:gd name="connsiteY1" fmla="*/ 2710927 h 2796989"/>
              <a:gd name="connsiteX2" fmla="*/ 1968649 w 6981713"/>
              <a:gd name="connsiteY2" fmla="*/ 2323652 h 2796989"/>
              <a:gd name="connsiteX3" fmla="*/ 2452744 w 6981713"/>
              <a:gd name="connsiteY3" fmla="*/ 2140772 h 2796989"/>
              <a:gd name="connsiteX4" fmla="*/ 3431689 w 6981713"/>
              <a:gd name="connsiteY4" fmla="*/ 1635163 h 2796989"/>
              <a:gd name="connsiteX5" fmla="*/ 4120179 w 6981713"/>
              <a:gd name="connsiteY5" fmla="*/ 1204857 h 2796989"/>
              <a:gd name="connsiteX6" fmla="*/ 4356847 w 6981713"/>
              <a:gd name="connsiteY6" fmla="*/ 1097280 h 2796989"/>
              <a:gd name="connsiteX7" fmla="*/ 4959275 w 6981713"/>
              <a:gd name="connsiteY7" fmla="*/ 699247 h 2796989"/>
              <a:gd name="connsiteX8" fmla="*/ 5529431 w 6981713"/>
              <a:gd name="connsiteY8" fmla="*/ 419549 h 2796989"/>
              <a:gd name="connsiteX9" fmla="*/ 6099586 w 6981713"/>
              <a:gd name="connsiteY9" fmla="*/ 182880 h 2796989"/>
              <a:gd name="connsiteX10" fmla="*/ 6691257 w 6981713"/>
              <a:gd name="connsiteY10" fmla="*/ 53789 h 2796989"/>
              <a:gd name="connsiteX11" fmla="*/ 6981713 w 6981713"/>
              <a:gd name="connsiteY11" fmla="*/ 0 h 279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1713" h="2796989">
                <a:moveTo>
                  <a:pt x="0" y="2796989"/>
                </a:moveTo>
                <a:cubicBezTo>
                  <a:pt x="169433" y="2793402"/>
                  <a:pt x="338866" y="2789816"/>
                  <a:pt x="666974" y="2710927"/>
                </a:cubicBezTo>
                <a:cubicBezTo>
                  <a:pt x="995082" y="2632037"/>
                  <a:pt x="1671021" y="2418678"/>
                  <a:pt x="1968649" y="2323652"/>
                </a:cubicBezTo>
                <a:cubicBezTo>
                  <a:pt x="2266277" y="2228626"/>
                  <a:pt x="2208904" y="2255520"/>
                  <a:pt x="2452744" y="2140772"/>
                </a:cubicBezTo>
                <a:cubicBezTo>
                  <a:pt x="2696584" y="2026024"/>
                  <a:pt x="3153783" y="1791149"/>
                  <a:pt x="3431689" y="1635163"/>
                </a:cubicBezTo>
                <a:cubicBezTo>
                  <a:pt x="3709595" y="1479177"/>
                  <a:pt x="3965986" y="1294504"/>
                  <a:pt x="4120179" y="1204857"/>
                </a:cubicBezTo>
                <a:cubicBezTo>
                  <a:pt x="4274372" y="1115210"/>
                  <a:pt x="4216998" y="1181548"/>
                  <a:pt x="4356847" y="1097280"/>
                </a:cubicBezTo>
                <a:cubicBezTo>
                  <a:pt x="4496696" y="1013012"/>
                  <a:pt x="4763844" y="812202"/>
                  <a:pt x="4959275" y="699247"/>
                </a:cubicBezTo>
                <a:cubicBezTo>
                  <a:pt x="5154706" y="586292"/>
                  <a:pt x="5339379" y="505610"/>
                  <a:pt x="5529431" y="419549"/>
                </a:cubicBezTo>
                <a:cubicBezTo>
                  <a:pt x="5719483" y="333488"/>
                  <a:pt x="5905948" y="243840"/>
                  <a:pt x="6099586" y="182880"/>
                </a:cubicBezTo>
                <a:cubicBezTo>
                  <a:pt x="6293224" y="121920"/>
                  <a:pt x="6544236" y="84269"/>
                  <a:pt x="6691257" y="53789"/>
                </a:cubicBezTo>
                <a:cubicBezTo>
                  <a:pt x="6838278" y="23309"/>
                  <a:pt x="6909995" y="11654"/>
                  <a:pt x="6981713" y="0"/>
                </a:cubicBezTo>
              </a:path>
            </a:pathLst>
          </a:cu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2043756" y="4248150"/>
            <a:ext cx="5508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04535" y="11614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The (in)ability of current approach to 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properly inform users of the height of</a:t>
            </a:r>
          </a:p>
          <a:p>
            <a:pPr eaLnBrk="0" hangingPunct="0"/>
            <a:r>
              <a:rPr lang="en-US" b="1" dirty="0">
                <a:solidFill>
                  <a:prstClr val="black"/>
                </a:solidFill>
                <a:latin typeface="Verdana" pitchFamily="34" charset="0"/>
              </a:rPr>
              <a:t>this mark can be seen in </a:t>
            </a:r>
            <a:r>
              <a:rPr lang="en-US" b="1" dirty="0" smtClean="0">
                <a:solidFill>
                  <a:srgbClr val="00B0F0"/>
                </a:solidFill>
                <a:latin typeface="Verdana" pitchFamily="34" charset="0"/>
              </a:rPr>
              <a:t>blue</a:t>
            </a:r>
            <a:r>
              <a:rPr lang="en-US" b="1" dirty="0" smtClean="0">
                <a:solidFill>
                  <a:prstClr val="black"/>
                </a:solidFill>
                <a:latin typeface="Verdana" pitchFamily="34" charset="0"/>
              </a:rPr>
              <a:t>.</a:t>
            </a:r>
            <a:endParaRPr lang="en-US" b="1" dirty="0">
              <a:solidFill>
                <a:prstClr val="black"/>
              </a:solidFill>
              <a:latin typeface="Verdana" pitchFamily="34" charset="0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 flipH="1">
            <a:off x="6450840" y="2456126"/>
            <a:ext cx="1" cy="74390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7148929" y="2112722"/>
            <a:ext cx="1" cy="1070460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 flipH="1">
            <a:off x="7905074" y="1862274"/>
            <a:ext cx="4535" cy="1322042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3582634" y="3084003"/>
            <a:ext cx="10330" cy="951709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4873519" y="3161073"/>
            <a:ext cx="5238" cy="21156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H="1">
            <a:off x="2613478" y="4019831"/>
            <a:ext cx="6805" cy="32488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endCxn id="81" idx="1"/>
          </p:cNvCxnSpPr>
          <p:nvPr/>
        </p:nvCxnSpPr>
        <p:spPr>
          <a:xfrm flipH="1">
            <a:off x="1988522" y="4226571"/>
            <a:ext cx="767" cy="285888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35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9143999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 and IFVM with Reference Epochs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10894"/>
            <a:ext cx="6642101" cy="1690661"/>
          </a:xfrm>
        </p:spPr>
        <p:txBody>
          <a:bodyPr/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It’s 2039 and you are working in San Diego using NATRF2022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2035.00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And you need to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compare your work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to another survey from 2028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6081732" y="1266112"/>
            <a:ext cx="2935267" cy="1440261"/>
          </a:xfrm>
          <a:prstGeom prst="cloud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Important:  This slide only covers </a:t>
            </a:r>
            <a:r>
              <a:rPr lang="en-US" i="1" dirty="0" smtClean="0">
                <a:solidFill>
                  <a:schemeClr val="tx1"/>
                </a:solidFill>
              </a:rPr>
              <a:t>geometric</a:t>
            </a:r>
            <a:r>
              <a:rPr lang="en-US" dirty="0" smtClean="0">
                <a:solidFill>
                  <a:schemeClr val="tx1"/>
                </a:solidFill>
              </a:rPr>
              <a:t> coordinates.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567125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2025.00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9700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2025.00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853412" y="3707253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ep. 2025.00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67125" y="5700697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NATRF2022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2035.00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53412" y="5700699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ITRF2014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2035.00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39700" y="5700698"/>
            <a:ext cx="1449874" cy="601249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B0F0"/>
                </a:solidFill>
              </a:rPr>
              <a:t>PATRF2022</a:t>
            </a:r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ep. 2035.00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2" name="Flowchart: Data 41"/>
          <p:cNvSpPr/>
          <p:nvPr/>
        </p:nvSpPr>
        <p:spPr>
          <a:xfrm>
            <a:off x="2098302" y="3695853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4" name="Flowchart: Data 43"/>
          <p:cNvSpPr/>
          <p:nvPr/>
        </p:nvSpPr>
        <p:spPr>
          <a:xfrm>
            <a:off x="5844719" y="3707252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Flowchart: Data 44"/>
          <p:cNvSpPr/>
          <p:nvPr/>
        </p:nvSpPr>
        <p:spPr>
          <a:xfrm>
            <a:off x="5844719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(NA)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Flowchart: Data 46"/>
          <p:cNvSpPr/>
          <p:nvPr/>
        </p:nvSpPr>
        <p:spPr>
          <a:xfrm>
            <a:off x="2098302" y="5689297"/>
            <a:ext cx="1246383" cy="612648"/>
          </a:xfrm>
          <a:prstGeom prst="flowChartInputOutpu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EPP2022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(PA)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139700" y="4686935"/>
            <a:ext cx="1449875" cy="61674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(PA)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7567125" y="4719320"/>
            <a:ext cx="1449875" cy="561498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IFVM2022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(NA)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>
            <a:stCxn id="35" idx="3"/>
            <a:endCxn id="42" idx="2"/>
          </p:cNvCxnSpPr>
          <p:nvPr/>
        </p:nvCxnSpPr>
        <p:spPr>
          <a:xfrm flipV="1">
            <a:off x="1589574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2" idx="5"/>
            <a:endCxn id="36" idx="1"/>
          </p:cNvCxnSpPr>
          <p:nvPr/>
        </p:nvCxnSpPr>
        <p:spPr>
          <a:xfrm>
            <a:off x="3220047" y="4002177"/>
            <a:ext cx="633366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44" idx="2"/>
            <a:endCxn id="36" idx="3"/>
          </p:cNvCxnSpPr>
          <p:nvPr/>
        </p:nvCxnSpPr>
        <p:spPr>
          <a:xfrm flipH="1" flipV="1">
            <a:off x="5303288" y="4007878"/>
            <a:ext cx="66607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33" idx="1"/>
            <a:endCxn id="44" idx="5"/>
          </p:cNvCxnSpPr>
          <p:nvPr/>
        </p:nvCxnSpPr>
        <p:spPr>
          <a:xfrm flipH="1">
            <a:off x="6966465" y="4007878"/>
            <a:ext cx="600661" cy="569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50" idx="0"/>
            <a:endCxn id="33" idx="2"/>
          </p:cNvCxnSpPr>
          <p:nvPr/>
        </p:nvCxnSpPr>
        <p:spPr>
          <a:xfrm flipV="1">
            <a:off x="8292062" y="4308502"/>
            <a:ext cx="0" cy="4108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0" idx="4"/>
            <a:endCxn id="38" idx="0"/>
          </p:cNvCxnSpPr>
          <p:nvPr/>
        </p:nvCxnSpPr>
        <p:spPr>
          <a:xfrm>
            <a:off x="8292062" y="5280818"/>
            <a:ext cx="0" cy="41987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0"/>
            <a:endCxn id="35" idx="2"/>
          </p:cNvCxnSpPr>
          <p:nvPr/>
        </p:nvCxnSpPr>
        <p:spPr>
          <a:xfrm flipH="1" flipV="1">
            <a:off x="864637" y="4308502"/>
            <a:ext cx="1" cy="3784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8" idx="4"/>
            <a:endCxn id="41" idx="0"/>
          </p:cNvCxnSpPr>
          <p:nvPr/>
        </p:nvCxnSpPr>
        <p:spPr>
          <a:xfrm flipH="1">
            <a:off x="864637" y="5303679"/>
            <a:ext cx="1" cy="39701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1" idx="3"/>
            <a:endCxn id="47" idx="2"/>
          </p:cNvCxnSpPr>
          <p:nvPr/>
        </p:nvCxnSpPr>
        <p:spPr>
          <a:xfrm flipV="1">
            <a:off x="1589574" y="5995622"/>
            <a:ext cx="633366" cy="570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7" idx="5"/>
            <a:endCxn id="39" idx="1"/>
          </p:cNvCxnSpPr>
          <p:nvPr/>
        </p:nvCxnSpPr>
        <p:spPr>
          <a:xfrm>
            <a:off x="3220047" y="5995621"/>
            <a:ext cx="633366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3"/>
            <a:endCxn id="45" idx="2"/>
          </p:cNvCxnSpPr>
          <p:nvPr/>
        </p:nvCxnSpPr>
        <p:spPr>
          <a:xfrm flipV="1">
            <a:off x="5303288" y="5995621"/>
            <a:ext cx="666071" cy="57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38" idx="1"/>
            <a:endCxn id="45" idx="5"/>
          </p:cNvCxnSpPr>
          <p:nvPr/>
        </p:nvCxnSpPr>
        <p:spPr>
          <a:xfrm flipH="1" flipV="1">
            <a:off x="6966465" y="5995621"/>
            <a:ext cx="600661" cy="57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2"/>
          <p:cNvSpPr txBox="1">
            <a:spLocks/>
          </p:cNvSpPr>
          <p:nvPr/>
        </p:nvSpPr>
        <p:spPr bwMode="auto">
          <a:xfrm>
            <a:off x="139699" y="2990348"/>
            <a:ext cx="8877299" cy="41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…the catch is, that survey was done in PATRF2022 (</a:t>
            </a:r>
            <a:r>
              <a:rPr lang="en-US" sz="23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epoch 2025.00</a:t>
            </a:r>
            <a:r>
              <a:rPr lang="en-US" sz="23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57132" y="4817083"/>
            <a:ext cx="5133970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This would’ve been a NADCON function in the past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1" idx="3"/>
            <a:endCxn id="50" idx="2"/>
          </p:cNvCxnSpPr>
          <p:nvPr/>
        </p:nvCxnSpPr>
        <p:spPr>
          <a:xfrm flipV="1">
            <a:off x="7091102" y="5000069"/>
            <a:ext cx="476023" cy="1680"/>
          </a:xfrm>
          <a:prstGeom prst="straightConnector1">
            <a:avLst/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31" idx="1"/>
            <a:endCxn id="48" idx="6"/>
          </p:cNvCxnSpPr>
          <p:nvPr/>
        </p:nvCxnSpPr>
        <p:spPr>
          <a:xfrm flipH="1" flipV="1">
            <a:off x="1589575" y="4995307"/>
            <a:ext cx="367557" cy="6442"/>
          </a:xfrm>
          <a:prstGeom prst="straightConnector1">
            <a:avLst/>
          </a:prstGeom>
          <a:ln>
            <a:solidFill>
              <a:srgbClr val="00B0F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5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30" grpId="0"/>
      <p:bldP spid="31" grpId="0" animBg="1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600204"/>
            <a:ext cx="8763000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OPUS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Guidance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(such as pre-selected CORSs and assistance in locating marks in project areas)</a:t>
            </a:r>
          </a:p>
          <a:p>
            <a:pPr lvl="1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Users will decide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what control to hold fixed and what epochs they wish to set for the adjustment</a:t>
            </a:r>
          </a:p>
          <a:p>
            <a:pPr lvl="2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“Preliminary coordinates”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If submitted to NGS (aka “Shared”), we will harvest your raw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GNSS data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and use it to compute Final Discrete coordinates</a:t>
            </a:r>
          </a:p>
        </p:txBody>
      </p:sp>
    </p:spTree>
    <p:extLst>
      <p:ext uri="{BB962C8B-B14F-4D97-AF65-F5344CB8AC3E}">
        <p14:creationId xmlns:p14="http://schemas.microsoft.com/office/powerpoint/2010/main" val="221094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Using the modernized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17639"/>
            <a:ext cx="8782050" cy="5287962"/>
          </a:xfrm>
        </p:spPr>
        <p:txBody>
          <a:bodyPr/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GNSS is your only entry (for now)</a:t>
            </a:r>
          </a:p>
          <a:p>
            <a:pPr lvl="1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Leveling and Classical/TS surveys will need some GNSS if you wish to submit your survey to NGS for inclusion in the NSRS database</a:t>
            </a: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Some GNSS = RTK or RTN is fine</a:t>
            </a:r>
          </a:p>
          <a:p>
            <a:pPr lvl="2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No decision yet on whether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OP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will operate if projects have no GNSS</a:t>
            </a:r>
          </a:p>
          <a:p>
            <a:pPr lvl="3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If it does, this tends to encourage reliance upon passive control </a:t>
            </a:r>
          </a:p>
          <a:p>
            <a:pPr lvl="4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which is “so 90’s” …1890s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brah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71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60585"/>
            <a:ext cx="8229600" cy="5521571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Licensed Surveyor in OH, PA, and WV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Certified GIS Professional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University of Akron graduate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Came to NGS from USACE (Pittsburgh, PA)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 experience is engineering surveys, including structural deformation, hydrographic/bathymetric, terrestrial LiDAR, GNSS control, local/legacy datum resolution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previously survey intern, Cadastral Surveyor, GIS Technician, warehouse picker/packer, busboy…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My Background	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4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5802" y="1328604"/>
            <a:ext cx="8899556" cy="5198945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orbit analysis and computation is performed together with, and as a component of, the International GNSS Service (IGS)</a:t>
            </a:r>
          </a:p>
          <a:p>
            <a:pPr lvl="1"/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IGS coordinates the collection of satellite tracking data</a:t>
            </a:r>
          </a:p>
          <a:p>
            <a:pPr lvl="1"/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Designated with this responsibility by the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Civil GPS Service Interface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Committee (CGSIC)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you’re using OPUS, it’s all behind-the-curtain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GPS Orbit Data aka Ephemerides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3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74638"/>
            <a:ext cx="9029700" cy="1143000"/>
          </a:xfrm>
        </p:spPr>
        <p:txBody>
          <a:bodyPr/>
          <a:lstStyle/>
          <a:p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So much more to NSRS Modernization!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206504"/>
            <a:ext cx="8699500" cy="5397496"/>
          </a:xfrm>
        </p:spPr>
        <p:txBody>
          <a:bodyPr/>
          <a:lstStyle/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version of PAGES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Multi-Constellation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GPS, Galileo, GLONASS,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Beidou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, QZSS, etc.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Target: 15 minute occupations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OPUS expansion plan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RTK/RTN:  </a:t>
            </a:r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2020 rollout, already mentioned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Leveling, Classical, Gravity: 2020-2025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Fully integrated (GPS projects with leveling and gravity?  No problem!)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Ease of submission to NGS for inclusion in the NSRS</a:t>
            </a:r>
          </a:p>
          <a:p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New Mark Recovery Tool</a:t>
            </a:r>
          </a:p>
          <a:p>
            <a:pPr lvl="1"/>
            <a:r>
              <a:rPr lang="en-US" sz="2200" dirty="0" smtClean="0">
                <a:latin typeface="Cambria" panose="02040503050406030204" pitchFamily="18" charset="0"/>
                <a:ea typeface="Cambria" panose="02040503050406030204" pitchFamily="18" charset="0"/>
              </a:rPr>
              <a:t>mentioned earlier, search: “NGS mark recovery” and go to Beta </a:t>
            </a:r>
            <a:endParaRPr lang="en-US" sz="2200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700" dirty="0" smtClean="0">
                <a:latin typeface="Cambria" panose="02040503050406030204" pitchFamily="18" charset="0"/>
                <a:ea typeface="Cambria" panose="02040503050406030204" pitchFamily="18" charset="0"/>
              </a:rPr>
              <a:t>Fully </a:t>
            </a:r>
            <a:r>
              <a:rPr lang="en-US" sz="2700" dirty="0">
                <a:latin typeface="Cambria" panose="02040503050406030204" pitchFamily="18" charset="0"/>
                <a:ea typeface="Cambria" panose="02040503050406030204" pitchFamily="18" charset="0"/>
              </a:rPr>
              <a:t>integrated toolkit</a:t>
            </a:r>
          </a:p>
          <a:p>
            <a:pPr lvl="1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NCAT and </a:t>
            </a:r>
            <a:r>
              <a:rPr lang="en-US" sz="2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VDatum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9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/>
        </p:nvSpPr>
        <p:spPr>
          <a:xfrm>
            <a:off x="2242475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GPS survey 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data files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photos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descriptions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/>
              <a:t>etc.</a:t>
            </a:r>
          </a:p>
        </p:txBody>
      </p:sp>
      <p:sp>
        <p:nvSpPr>
          <p:cNvPr id="330" name="Shape 330"/>
          <p:cNvSpPr/>
          <p:nvPr/>
        </p:nvSpPr>
        <p:spPr>
          <a:xfrm>
            <a:off x="4047100" y="1141350"/>
            <a:ext cx="1596300" cy="1902300"/>
          </a:xfrm>
          <a:prstGeom prst="rect">
            <a:avLst/>
          </a:prstGeom>
          <a:solidFill>
            <a:srgbClr val="FFF2CC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Process data using vendor software or PAGE-NT.</a:t>
            </a:r>
          </a:p>
        </p:txBody>
      </p:sp>
      <p:sp>
        <p:nvSpPr>
          <p:cNvPr id="331" name="Shape 331"/>
          <p:cNvSpPr/>
          <p:nvPr/>
        </p:nvSpPr>
        <p:spPr>
          <a:xfrm>
            <a:off x="5851725" y="1141350"/>
            <a:ext cx="1596300" cy="1902300"/>
          </a:xfrm>
          <a:prstGeom prst="rect">
            <a:avLst/>
          </a:prstGeom>
          <a:solidFill>
            <a:srgbClr val="FFF2CC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Construct bluebook files using software and editor.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Run ADJUST.</a:t>
            </a:r>
          </a:p>
        </p:txBody>
      </p:sp>
      <p:sp>
        <p:nvSpPr>
          <p:cNvPr id="332" name="Shape 332"/>
          <p:cNvSpPr/>
          <p:nvPr/>
        </p:nvSpPr>
        <p:spPr>
          <a:xfrm>
            <a:off x="437850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geodesy.noaa.gov/ project_tracking/</a:t>
            </a:r>
          </a:p>
        </p:txBody>
      </p:sp>
      <p:sp>
        <p:nvSpPr>
          <p:cNvPr id="333" name="Shape 333"/>
          <p:cNvSpPr/>
          <p:nvPr/>
        </p:nvSpPr>
        <p:spPr>
          <a:xfrm>
            <a:off x="7784575" y="2802500"/>
            <a:ext cx="10131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review and publish to IDB</a:t>
            </a:r>
          </a:p>
        </p:txBody>
      </p:sp>
      <p:cxnSp>
        <p:nvCxnSpPr>
          <p:cNvPr id="334" name="Shape 334"/>
          <p:cNvCxnSpPr>
            <a:stCxn id="329" idx="3"/>
            <a:endCxn id="330" idx="1"/>
          </p:cNvCxnSpPr>
          <p:nvPr/>
        </p:nvCxnSpPr>
        <p:spPr>
          <a:xfrm>
            <a:off x="3838775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5" name="Shape 335"/>
          <p:cNvCxnSpPr>
            <a:stCxn id="332" idx="3"/>
            <a:endCxn id="329" idx="1"/>
          </p:cNvCxnSpPr>
          <p:nvPr/>
        </p:nvCxnSpPr>
        <p:spPr>
          <a:xfrm>
            <a:off x="203415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6" name="Shape 336"/>
          <p:cNvCxnSpPr>
            <a:stCxn id="330" idx="3"/>
            <a:endCxn id="331" idx="1"/>
          </p:cNvCxnSpPr>
          <p:nvPr/>
        </p:nvCxnSpPr>
        <p:spPr>
          <a:xfrm>
            <a:off x="564340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37" name="Shape 337"/>
          <p:cNvCxnSpPr>
            <a:stCxn id="331" idx="2"/>
            <a:endCxn id="333" idx="1"/>
          </p:cNvCxnSpPr>
          <p:nvPr/>
        </p:nvCxnSpPr>
        <p:spPr>
          <a:xfrm>
            <a:off x="6649875" y="3043650"/>
            <a:ext cx="1134600" cy="7101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8" name="Shape 338"/>
          <p:cNvSpPr txBox="1"/>
          <p:nvPr/>
        </p:nvSpPr>
        <p:spPr>
          <a:xfrm>
            <a:off x="0" y="330200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Bluebooking a Project now</a:t>
            </a:r>
            <a:endParaRPr lang="en-US" sz="36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201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/>
        </p:nvSpPr>
        <p:spPr>
          <a:xfrm>
            <a:off x="7784575" y="2802500"/>
            <a:ext cx="10131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review and publish to IDB</a:t>
            </a:r>
          </a:p>
        </p:txBody>
      </p:sp>
      <p:sp>
        <p:nvSpPr>
          <p:cNvPr id="345" name="Shape 345"/>
          <p:cNvSpPr/>
          <p:nvPr/>
        </p:nvSpPr>
        <p:spPr>
          <a:xfrm>
            <a:off x="4047100" y="4494150"/>
            <a:ext cx="1596300" cy="19023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Upload to OPUS-Projects</a:t>
            </a:r>
          </a:p>
        </p:txBody>
      </p:sp>
      <p:cxnSp>
        <p:nvCxnSpPr>
          <p:cNvPr id="346" name="Shape 346"/>
          <p:cNvCxnSpPr>
            <a:stCxn id="347" idx="2"/>
            <a:endCxn id="345" idx="0"/>
          </p:cNvCxnSpPr>
          <p:nvPr/>
        </p:nvCxnSpPr>
        <p:spPr>
          <a:xfrm>
            <a:off x="3040625" y="3043650"/>
            <a:ext cx="1804500" cy="14505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48" name="Shape 348"/>
          <p:cNvCxnSpPr>
            <a:stCxn id="345" idx="3"/>
            <a:endCxn id="349" idx="1"/>
          </p:cNvCxnSpPr>
          <p:nvPr/>
        </p:nvCxnSpPr>
        <p:spPr>
          <a:xfrm>
            <a:off x="5643400" y="54453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0" name="Shape 350"/>
          <p:cNvCxnSpPr>
            <a:stCxn id="349" idx="0"/>
            <a:endCxn id="344" idx="1"/>
          </p:cNvCxnSpPr>
          <p:nvPr/>
        </p:nvCxnSpPr>
        <p:spPr>
          <a:xfrm rot="10800000" flipH="1">
            <a:off x="6649874" y="3753750"/>
            <a:ext cx="1134600" cy="7404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49" name="Shape 349"/>
          <p:cNvSpPr/>
          <p:nvPr/>
        </p:nvSpPr>
        <p:spPr>
          <a:xfrm>
            <a:off x="5851724" y="4494150"/>
            <a:ext cx="1596300" cy="19023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274E13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/>
              <a:t>Process in OPUS-Projects</a:t>
            </a:r>
          </a:p>
        </p:txBody>
      </p:sp>
      <p:sp>
        <p:nvSpPr>
          <p:cNvPr id="347" name="Shape 347"/>
          <p:cNvSpPr/>
          <p:nvPr/>
        </p:nvSpPr>
        <p:spPr>
          <a:xfrm>
            <a:off x="2242475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/>
              <a:t>GPS </a:t>
            </a:r>
            <a:r>
              <a:rPr lang="en-US" dirty="0" smtClean="0"/>
              <a:t>survey</a:t>
            </a:r>
            <a:endParaRPr lang="en-US" dirty="0"/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data files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photos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descriptions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en-US" dirty="0"/>
              <a:t>etc.</a:t>
            </a:r>
          </a:p>
        </p:txBody>
      </p:sp>
      <p:sp>
        <p:nvSpPr>
          <p:cNvPr id="351" name="Shape 351"/>
          <p:cNvSpPr/>
          <p:nvPr/>
        </p:nvSpPr>
        <p:spPr>
          <a:xfrm>
            <a:off x="4047100" y="1141350"/>
            <a:ext cx="1596300" cy="19023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Process data using vendor software or PAGE-NT.</a:t>
            </a:r>
          </a:p>
        </p:txBody>
      </p:sp>
      <p:sp>
        <p:nvSpPr>
          <p:cNvPr id="352" name="Shape 352"/>
          <p:cNvSpPr/>
          <p:nvPr/>
        </p:nvSpPr>
        <p:spPr>
          <a:xfrm>
            <a:off x="5851725" y="1141350"/>
            <a:ext cx="1596300" cy="19023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Construct bluebook files using software and editor.</a:t>
            </a:r>
          </a:p>
          <a:p>
            <a:pPr lvl="0" algn="ctr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>
                <a:solidFill>
                  <a:srgbClr val="CCCCCC"/>
                </a:solidFill>
              </a:rPr>
              <a:t>Run ADJUST.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>
              <a:solidFill>
                <a:srgbClr val="CCCCCC"/>
              </a:solidFill>
            </a:endParaRPr>
          </a:p>
        </p:txBody>
      </p:sp>
      <p:sp>
        <p:nvSpPr>
          <p:cNvPr id="353" name="Shape 353"/>
          <p:cNvSpPr/>
          <p:nvPr/>
        </p:nvSpPr>
        <p:spPr>
          <a:xfrm>
            <a:off x="437850" y="1141350"/>
            <a:ext cx="1596300" cy="190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200"/>
              <a:t>geodesy.noaa.gov/ project_tracking/</a:t>
            </a:r>
          </a:p>
        </p:txBody>
      </p:sp>
      <p:cxnSp>
        <p:nvCxnSpPr>
          <p:cNvPr id="354" name="Shape 354"/>
          <p:cNvCxnSpPr>
            <a:stCxn id="347" idx="3"/>
            <a:endCxn id="351" idx="1"/>
          </p:cNvCxnSpPr>
          <p:nvPr/>
        </p:nvCxnSpPr>
        <p:spPr>
          <a:xfrm>
            <a:off x="3838775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5" name="Shape 355"/>
          <p:cNvCxnSpPr>
            <a:stCxn id="353" idx="3"/>
            <a:endCxn id="347" idx="1"/>
          </p:cNvCxnSpPr>
          <p:nvPr/>
        </p:nvCxnSpPr>
        <p:spPr>
          <a:xfrm>
            <a:off x="203415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6" name="Shape 356"/>
          <p:cNvCxnSpPr>
            <a:stCxn id="351" idx="3"/>
            <a:endCxn id="352" idx="1"/>
          </p:cNvCxnSpPr>
          <p:nvPr/>
        </p:nvCxnSpPr>
        <p:spPr>
          <a:xfrm>
            <a:off x="5643400" y="2092500"/>
            <a:ext cx="208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57" name="Shape 357"/>
          <p:cNvCxnSpPr>
            <a:stCxn id="352" idx="2"/>
          </p:cNvCxnSpPr>
          <p:nvPr/>
        </p:nvCxnSpPr>
        <p:spPr>
          <a:xfrm>
            <a:off x="6649875" y="3043650"/>
            <a:ext cx="1134600" cy="7101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202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hape 338"/>
          <p:cNvSpPr txBox="1"/>
          <p:nvPr/>
        </p:nvSpPr>
        <p:spPr>
          <a:xfrm>
            <a:off x="0" y="330200"/>
            <a:ext cx="9144000" cy="79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600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Bluebooking with OPUS Projects in the future</a:t>
            </a:r>
            <a:endParaRPr lang="en-US" sz="36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19" name="Shape 338"/>
          <p:cNvSpPr txBox="1"/>
          <p:nvPr/>
        </p:nvSpPr>
        <p:spPr>
          <a:xfrm>
            <a:off x="0" y="4312500"/>
            <a:ext cx="4046975" cy="11327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32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Available now!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US" sz="2400" i="1" dirty="0" smtClean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(with certain caveats)</a:t>
            </a:r>
            <a:endParaRPr lang="en-US" sz="2400" i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68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238"/>
            <a:ext cx="9144000" cy="1143000"/>
          </a:xfrm>
        </p:spPr>
        <p:txBody>
          <a:bodyPr/>
          <a:lstStyle/>
          <a:p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450" y="1265238"/>
            <a:ext cx="8782050" cy="5300663"/>
          </a:xfrm>
        </p:spPr>
        <p:txBody>
          <a:bodyPr/>
          <a:lstStyle/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use your smartphone to submit recovery</a:t>
            </a:r>
          </a:p>
          <a:p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Any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major search engine: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	“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 survey 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ecovery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beta.ngs.noaa.gov/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cgi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-bin/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recvy_entry_www.prl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spcBef>
                <a:spcPts val="1800"/>
              </a:spcBef>
              <a:buNone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Try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it out! Give us feedback!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NGS.Feedback@noaa.gov</a:t>
            </a:r>
          </a:p>
          <a:p>
            <a:pPr lvl="1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49" y="5182318"/>
            <a:ext cx="3200400" cy="167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7708"/>
            <a:ext cx="9143999" cy="57109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600" spc="-40" dirty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08" y="963048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918" y="963047"/>
            <a:ext cx="3268612" cy="581086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67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255376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What new tools are already live?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2" name="object 2"/>
          <p:cNvSpPr txBox="1">
            <a:spLocks/>
          </p:cNvSpPr>
          <p:nvPr/>
        </p:nvSpPr>
        <p:spPr bwMode="auto">
          <a:xfrm>
            <a:off x="206477" y="1147931"/>
            <a:ext cx="8937523" cy="552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VERTCON 3.0 – functionality in Beta NCAT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Mark Recovery – mobile browser compatible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VDatum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4.0.1 – released in October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GEOID18 – latest, greatest, </a:t>
            </a:r>
            <a:r>
              <a:rPr lang="en-US" sz="3600" i="1" spc="-40" dirty="0" smtClean="0">
                <a:latin typeface="Cambria" panose="02040503050406030204" pitchFamily="18" charset="0"/>
                <a:cs typeface="Calibri"/>
              </a:rPr>
              <a:t>and last 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hybrid</a:t>
            </a: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spc="-40" dirty="0" err="1" smtClean="0">
                <a:latin typeface="Cambria" panose="02040503050406030204" pitchFamily="18" charset="0"/>
                <a:cs typeface="Calibri"/>
              </a:rPr>
              <a:t>GPSonBM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 – updated tracking map (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  <a:hlinkClick r:id="rId3"/>
              </a:rPr>
              <a:t>AGOL</a:t>
            </a:r>
            <a:r>
              <a:rPr lang="en-US" sz="3600" spc="-40" dirty="0" smtClean="0">
                <a:latin typeface="Cambria" panose="02040503050406030204" pitchFamily="18" charset="0"/>
                <a:cs typeface="Calibri"/>
              </a:rPr>
              <a:t>)</a:t>
            </a:r>
          </a:p>
          <a:p>
            <a:pPr marL="1195388" lvl="2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i="1" spc="-40" dirty="0" smtClean="0">
                <a:latin typeface="Cambria" panose="02040503050406030204" pitchFamily="18" charset="0"/>
                <a:cs typeface="Calibri"/>
              </a:rPr>
              <a:t>for NAVD88</a:t>
            </a:r>
            <a:r>
              <a:rPr lang="en-US" sz="3200" i="1" spc="-40" dirty="0" smtClean="0">
                <a:latin typeface="Cambria" panose="02040503050406030204" pitchFamily="18" charset="0"/>
                <a:cs typeface="Calibri"/>
                <a:sym typeface="Wingdings" panose="05000000000000000000" pitchFamily="2" charset="2"/>
              </a:rPr>
              <a:t>NAPGD2022 transformation</a:t>
            </a:r>
            <a:endParaRPr lang="en-US" sz="3200" i="1" spc="-40" dirty="0" smtClean="0">
              <a:latin typeface="Cambria" panose="02040503050406030204" pitchFamily="18" charset="0"/>
              <a:cs typeface="Calibri"/>
            </a:endParaRPr>
          </a:p>
          <a:p>
            <a:pPr marL="280988" indent="-265113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spc="-40" dirty="0" smtClean="0">
              <a:latin typeface="Cambria" panose="02040503050406030204" pitchFamily="18" charset="0"/>
              <a:cs typeface="Calibri"/>
            </a:endParaRPr>
          </a:p>
          <a:p>
            <a:pPr marL="588433" indent="-5715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076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Content Placeholder 2"/>
          <p:cNvSpPr txBox="1">
            <a:spLocks/>
          </p:cNvSpPr>
          <p:nvPr/>
        </p:nvSpPr>
        <p:spPr bwMode="auto">
          <a:xfrm>
            <a:off x="218365" y="1034890"/>
            <a:ext cx="8707271" cy="113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  <a:hlinkClick r:id="rId3"/>
              </a:rPr>
              <a:t>https://www.ngs.noaa.gov/ADVISORS/</a:t>
            </a:r>
            <a:endParaRPr lang="en-US" sz="32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algn="ctr">
              <a:lnSpc>
                <a:spcPct val="95000"/>
              </a:lnSpc>
              <a:buClr>
                <a:srgbClr val="000000"/>
              </a:buClr>
              <a:buSzPct val="45000"/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-use any major search engine: “NGS advisors”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8365" y="2792200"/>
            <a:ext cx="870727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 Jalbrzikowski, P.S., </a:t>
            </a:r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GISP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Appalachian Regional Geodetic Advisor</a:t>
            </a:r>
          </a:p>
          <a:p>
            <a:pPr algn="ctr"/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jeff.jalbrzikowski@noaa.gov</a:t>
            </a:r>
          </a:p>
          <a:p>
            <a:pPr algn="ctr"/>
            <a:r>
              <a:rPr lang="en-GB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240-988-5486</a:t>
            </a:r>
            <a:endParaRPr lang="en-GB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44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0264"/>
            <a:ext cx="9144000" cy="5029197"/>
          </a:xfrm>
        </p:spPr>
        <p:txBody>
          <a:bodyPr/>
          <a:lstStyle/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</a:t>
            </a:r>
          </a:p>
          <a:p>
            <a:pPr marL="228600" indent="0" algn="ctr">
              <a:buNone/>
            </a:pPr>
            <a:endParaRPr lang="en-US" sz="72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0" algn="ctr">
              <a:buNone/>
            </a:pPr>
            <a:r>
              <a:rPr lang="en-US" sz="8000" dirty="0" smtClean="0">
                <a:latin typeface="Cambria" panose="02040503050406030204" pitchFamily="18" charset="0"/>
                <a:ea typeface="Cambria" panose="02040503050406030204" pitchFamily="18" charset="0"/>
              </a:rPr>
              <a:t>beta.ngs.noaa.gov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53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 bwMode="auto">
          <a:xfrm>
            <a:off x="0" y="6527549"/>
            <a:ext cx="20440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Link to NGS GPS Calendar</a:t>
            </a:r>
            <a:endParaRPr lang="en-US" sz="1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095" y="2952"/>
            <a:ext cx="5921810" cy="6852096"/>
          </a:xfrm>
        </p:spPr>
      </p:pic>
    </p:spTree>
    <p:extLst>
      <p:ext uri="{BB962C8B-B14F-4D97-AF65-F5344CB8AC3E}">
        <p14:creationId xmlns:p14="http://schemas.microsoft.com/office/powerpoint/2010/main" val="32788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540343" y="4154606"/>
            <a:ext cx="1519856" cy="13146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949214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5390" y="1283343"/>
            <a:ext cx="8664166" cy="1251628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official national shoreline data, in support of NOAA nautical charting mission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Shapefile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in Mean High Water and Mean Lower Low Water datum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Organized by “Project Area” 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6749" y="274638"/>
            <a:ext cx="8917663" cy="1143000"/>
          </a:xfrm>
        </p:spPr>
        <p:txBody>
          <a:bodyPr/>
          <a:lstStyle/>
          <a:p>
            <a:r>
              <a:rPr lang="en-US" sz="43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National Shoreline</a:t>
            </a:r>
            <a:endParaRPr lang="en-US" sz="4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31989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hyperlink to the National Shoreline homepage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063"/>
            <a:ext cx="9144000" cy="53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38945" y="4154608"/>
            <a:ext cx="1427107" cy="13146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3932621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" t="570" r="1604" b="2480"/>
          <a:stretch/>
        </p:blipFill>
        <p:spPr>
          <a:xfrm>
            <a:off x="24807" y="0"/>
            <a:ext cx="9093795" cy="6848764"/>
          </a:xfrm>
        </p:spPr>
      </p:pic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2367645" y="45620"/>
            <a:ext cx="6776357" cy="44798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2800" spc="-7" dirty="0">
                <a:solidFill>
                  <a:schemeClr val="bg1"/>
                </a:solidFill>
                <a:latin typeface="Cambria" panose="02040503050406030204" pitchFamily="18" charset="0"/>
                <a:cs typeface="Calibri"/>
              </a:rPr>
              <a:t>https://www.ngs.noaa.gov/ADVISORS/</a:t>
            </a:r>
            <a:endParaRPr sz="2800" dirty="0">
              <a:solidFill>
                <a:schemeClr val="bg1"/>
              </a:solidFill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0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01034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www.ngs.noaa.gov/ADVISORS/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query any major search engine: “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advisors”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74638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Regional Geodetic Advisor Program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4513" y="2842159"/>
            <a:ext cx="4315427" cy="358190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923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5803" y="274638"/>
            <a:ext cx="8890503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State Geodetic Coordinators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440" y="2582454"/>
            <a:ext cx="3658617" cy="381053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9236" y="1183748"/>
            <a:ext cx="9153236" cy="4525963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ot an NGS employee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liaison between the State’s geospatial community and the NGS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Ray is here!</a:t>
            </a:r>
          </a:p>
        </p:txBody>
      </p:sp>
    </p:spTree>
    <p:extLst>
      <p:ext uri="{BB962C8B-B14F-4D97-AF65-F5344CB8AC3E}">
        <p14:creationId xmlns:p14="http://schemas.microsoft.com/office/powerpoint/2010/main" val="3901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4461343" y="4154606"/>
            <a:ext cx="1464919" cy="13146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341181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Mission of the Remote Sensing Division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Pre-Storm and Post-Storm photos are taken along the coastal CONUS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Supports Homeland Security (DHS) and Emergency Response (FEMA, etc.) events</a:t>
            </a:r>
          </a:p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Emergency Response Imagery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8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152399" y="854097"/>
            <a:ext cx="8858251" cy="2960521"/>
          </a:xfrm>
        </p:spPr>
        <p:txBody>
          <a:bodyPr/>
          <a:lstStyle/>
          <a:p>
            <a:pPr marL="0" indent="0" algn="ctr">
              <a:buNone/>
              <a:tabLst>
                <a:tab pos="0" algn="l"/>
              </a:tabLst>
            </a:pP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Have you </a:t>
            </a: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already </a:t>
            </a:r>
            <a:r>
              <a:rPr lang="en-US" altLang="zh-CN" sz="54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heard that NAD83 and NAVD88 are scheduled to be </a:t>
            </a:r>
            <a:r>
              <a:rPr lang="en-US" altLang="zh-CN" sz="5400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replaced?</a:t>
            </a:r>
            <a:endParaRPr lang="en-US" altLang="zh-CN" sz="54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359231" y="4041326"/>
            <a:ext cx="294349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nervous?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2222319" y="4872442"/>
            <a:ext cx="27083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ready?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309257" y="5696480"/>
            <a:ext cx="58347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Who’s already working in ITRF?</a:t>
            </a:r>
          </a:p>
        </p:txBody>
      </p:sp>
    </p:spTree>
    <p:extLst>
      <p:ext uri="{BB962C8B-B14F-4D97-AF65-F5344CB8AC3E}">
        <p14:creationId xmlns:p14="http://schemas.microsoft.com/office/powerpoint/2010/main" val="33091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Emergency Response Imagery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141" y="1222219"/>
            <a:ext cx="8815897" cy="5593340"/>
          </a:xfrm>
        </p:spPr>
      </p:pic>
    </p:spTree>
    <p:extLst>
      <p:ext uri="{BB962C8B-B14F-4D97-AF65-F5344CB8AC3E}">
        <p14:creationId xmlns:p14="http://schemas.microsoft.com/office/powerpoint/2010/main" val="27081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35041" y="4154608"/>
            <a:ext cx="1580205" cy="1314613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3206392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 - conceptual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397004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b="1" dirty="0">
                <a:solidFill>
                  <a:srgbClr val="F6AB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Orange dot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mean point of signal reception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Blue dot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Antenna Reference Point (ARP)</a:t>
            </a:r>
          </a:p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Red line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= Phase Center Offset (PCO)</a:t>
            </a:r>
          </a:p>
        </p:txBody>
      </p:sp>
      <p:sp>
        <p:nvSpPr>
          <p:cNvPr id="6" name="object 5"/>
          <p:cNvSpPr/>
          <p:nvPr/>
        </p:nvSpPr>
        <p:spPr>
          <a:xfrm>
            <a:off x="61271" y="3499678"/>
            <a:ext cx="9082729" cy="27248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3355602" y="3725933"/>
            <a:ext cx="408723" cy="406996"/>
          </a:xfrm>
          <a:prstGeom prst="flowChartConnector">
            <a:avLst/>
          </a:prstGeom>
          <a:solidFill>
            <a:srgbClr val="F6AB16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03364" y="5955703"/>
            <a:ext cx="408723" cy="406996"/>
          </a:xfrm>
          <a:prstGeom prst="flowChartConnector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11" name="Straight Connector 10"/>
          <p:cNvCxnSpPr/>
          <p:nvPr/>
        </p:nvCxnSpPr>
        <p:spPr>
          <a:xfrm>
            <a:off x="3559963" y="3929431"/>
            <a:ext cx="347762" cy="2229770"/>
          </a:xfrm>
          <a:prstGeom prst="line">
            <a:avLst/>
          </a:prstGeom>
          <a:ln w="79375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6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Phase Center Offset - conceptual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1271" y="1278666"/>
            <a:ext cx="8968429" cy="1792607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PCO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is one reason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it is important to select the correct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antenna for OPUS upload!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818" y="2325581"/>
            <a:ext cx="5363882" cy="44427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66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552062" y="5425023"/>
            <a:ext cx="1471353" cy="125098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680375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8417"/>
            <a:ext cx="9143999" cy="627873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241235"/>
            <a:ext cx="9144001" cy="571500"/>
          </a:xfrm>
        </p:spPr>
        <p:txBody>
          <a:bodyPr/>
          <a:lstStyle/>
          <a:p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NGS Coordinate Conversion and Transformation Tool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6981092" y="4863773"/>
            <a:ext cx="1863969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NCAT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 preferRelativeResize="0"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56"/>
          <a:stretch/>
        </p:blipFill>
        <p:spPr>
          <a:xfrm>
            <a:off x="1" y="35286"/>
            <a:ext cx="9143999" cy="53807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502679"/>
            <a:ext cx="9144000" cy="1091552"/>
          </a:xfrm>
        </p:spPr>
        <p:txBody>
          <a:bodyPr/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NCAT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– includes VERTCON 3.0 for NGVD29 to NAVD88 transformation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89385" y="1019908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07677" y="1576754"/>
            <a:ext cx="1107830" cy="246184"/>
          </a:xfrm>
          <a:prstGeom prst="ellipse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497015" y="4009292"/>
            <a:ext cx="6629400" cy="650631"/>
          </a:xfrm>
          <a:prstGeom prst="round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7" y="1217825"/>
            <a:ext cx="6490709" cy="4741014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46020" y="5273723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1606" y="5624963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70200" y="5674938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54298" y="5148554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96282" y="5158290"/>
            <a:ext cx="19812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5080" indent="-63500">
              <a:spcBef>
                <a:spcPts val="100"/>
              </a:spcBef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9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  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71868" y="5509529"/>
            <a:ext cx="204470" cy="253274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69850" marR="5080" indent="-57785">
              <a:lnSpc>
                <a:spcPct val="105300"/>
              </a:lnSpc>
              <a:spcBef>
                <a:spcPts val="85"/>
              </a:spcBef>
            </a:pPr>
            <a:r>
              <a:rPr sz="750" b="1" spc="10" dirty="0">
                <a:latin typeface="Calibri"/>
                <a:cs typeface="Calibri"/>
              </a:rPr>
              <a:t>USN  </a:t>
            </a:r>
            <a:r>
              <a:rPr sz="750" b="1" spc="15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0464" y="5559505"/>
            <a:ext cx="25654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704560" y="5033120"/>
            <a:ext cx="1746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" marR="5080" indent="-33655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SP  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1603" y="2179051"/>
            <a:ext cx="218008" cy="1981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15"/>
              </a:lnSpc>
            </a:pPr>
            <a:r>
              <a:rPr sz="750" b="1" dirty="0">
                <a:latin typeface="Calibri"/>
                <a:cs typeface="Calibri"/>
              </a:rPr>
              <a:t>X,</a:t>
            </a:r>
            <a:r>
              <a:rPr sz="750" b="1" spc="-7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Y,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Z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553986" y="1897337"/>
            <a:ext cx="218008" cy="204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algn="ctr">
              <a:lnSpc>
                <a:spcPts val="840"/>
              </a:lnSpc>
            </a:pPr>
            <a:r>
              <a:rPr sz="750" b="1" dirty="0">
                <a:latin typeface="Calibri"/>
                <a:cs typeface="Calibri"/>
              </a:rPr>
              <a:t>USN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750" b="1" dirty="0">
                <a:latin typeface="Calibri"/>
                <a:cs typeface="Calibri"/>
              </a:rPr>
              <a:t>G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07582" y="1396592"/>
            <a:ext cx="128240" cy="256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b="1" dirty="0">
                <a:latin typeface="Calibri"/>
                <a:cs typeface="Calibri"/>
              </a:rPr>
              <a:t>U</a:t>
            </a:r>
            <a:r>
              <a:rPr sz="900" b="1" spc="-5" dirty="0">
                <a:latin typeface="Calibri"/>
                <a:cs typeface="Calibri"/>
              </a:rPr>
              <a:t>TM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4833" y="1316846"/>
            <a:ext cx="338554" cy="174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dirty="0">
                <a:latin typeface="Calibri"/>
                <a:cs typeface="Calibri"/>
              </a:rPr>
              <a:t>SP</a:t>
            </a:r>
            <a:endParaRPr sz="1200">
              <a:latin typeface="Calibri"/>
              <a:cs typeface="Calibri"/>
            </a:endParaRPr>
          </a:p>
          <a:p>
            <a:pPr marL="45720"/>
            <a:r>
              <a:rPr sz="1200" dirty="0">
                <a:latin typeface="Calibri"/>
                <a:cs typeface="Calibri"/>
              </a:rPr>
              <a:t>C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88838" y="1710222"/>
            <a:ext cx="206082" cy="180975"/>
          </a:xfrm>
          <a:prstGeom prst="rect">
            <a:avLst/>
          </a:prstGeom>
        </p:spPr>
        <p:txBody>
          <a:bodyPr vert="vert270" wrap="square" lIns="0" tIns="13335" rIns="0" bIns="0" rtlCol="0">
            <a:spAutoFit/>
          </a:bodyPr>
          <a:lstStyle/>
          <a:p>
            <a:pPr marL="66675" marR="5080" indent="-54610">
              <a:lnSpc>
                <a:spcPct val="103099"/>
              </a:lnSpc>
              <a:spcBef>
                <a:spcPts val="10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5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62755" y="1223365"/>
            <a:ext cx="402526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5" dirty="0">
                <a:solidFill>
                  <a:srgbClr val="000000"/>
                </a:solidFill>
                <a:latin typeface="Calibri"/>
                <a:cs typeface="Calibri"/>
              </a:rPr>
              <a:t>Coordinate </a:t>
            </a:r>
            <a:r>
              <a:rPr sz="2400" spc="-25" dirty="0">
                <a:solidFill>
                  <a:srgbClr val="000000"/>
                </a:solidFill>
                <a:latin typeface="Calibri"/>
                <a:cs typeface="Calibri"/>
              </a:rPr>
              <a:t>Transformation</a:t>
            </a:r>
            <a:r>
              <a:rPr sz="2400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000000"/>
                </a:solidFill>
                <a:latin typeface="Calibri"/>
                <a:cs typeface="Calibri"/>
              </a:rPr>
              <a:t>Tool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6129" y="1589125"/>
            <a:ext cx="2757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40" dirty="0">
                <a:latin typeface="Calibri"/>
                <a:cs typeface="Calibri"/>
              </a:rPr>
              <a:t>(NCAT </a:t>
            </a:r>
            <a:r>
              <a:rPr sz="2400" b="1" dirty="0">
                <a:latin typeface="Calibri"/>
                <a:cs typeface="Calibri"/>
              </a:rPr>
              <a:t>/ </a:t>
            </a:r>
            <a:r>
              <a:rPr sz="2400" b="1" spc="-10" dirty="0">
                <a:latin typeface="Calibri"/>
                <a:cs typeface="Calibri"/>
              </a:rPr>
              <a:t>NADCON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5.0)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66656" y="1786085"/>
            <a:ext cx="32321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U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SSD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71178" y="3090115"/>
            <a:ext cx="443865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27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48520" y="4190119"/>
            <a:ext cx="8305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6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(1986)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193690" y="2259685"/>
            <a:ext cx="3229610" cy="107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635" marR="539750" indent="-623570">
              <a:spcBef>
                <a:spcPts val="100"/>
              </a:spcBef>
            </a:pPr>
            <a:r>
              <a:rPr sz="2400" b="1" spc="-15" dirty="0">
                <a:solidFill>
                  <a:srgbClr val="C00000"/>
                </a:solidFill>
                <a:latin typeface="Calibri"/>
                <a:cs typeface="Calibri"/>
              </a:rPr>
              <a:t>Relating coordinates: 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then </a:t>
            </a:r>
            <a:r>
              <a:rPr sz="2400" b="1" dirty="0">
                <a:solidFill>
                  <a:srgbClr val="C00000"/>
                </a:solidFill>
                <a:latin typeface="Calibri"/>
                <a:cs typeface="Calibri"/>
              </a:rPr>
              <a:t>&amp;</a:t>
            </a:r>
            <a:r>
              <a:rPr sz="2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Calibri"/>
                <a:cs typeface="Calibri"/>
              </a:rPr>
              <a:t>now</a:t>
            </a:r>
            <a:endParaRPr sz="2400">
              <a:latin typeface="Calibri"/>
              <a:cs typeface="Calibri"/>
            </a:endParaRPr>
          </a:p>
          <a:p>
            <a:pPr marR="5080" algn="r">
              <a:spcBef>
                <a:spcPts val="1235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8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(2011)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14707" y="4022765"/>
            <a:ext cx="112014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2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(NSRS2007)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897456" y="4418146"/>
            <a:ext cx="78168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5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(FBN)</a:t>
            </a:r>
            <a:endParaRPr sz="1050">
              <a:latin typeface="Calibri"/>
              <a:cs typeface="Calibri"/>
            </a:endParaRPr>
          </a:p>
          <a:p>
            <a:pPr marL="297180" marR="320675" algn="ctr">
              <a:lnSpc>
                <a:spcPct val="103099"/>
              </a:lnSpc>
              <a:spcBef>
                <a:spcPts val="725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7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351528" y="4557897"/>
            <a:ext cx="886460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NAD </a:t>
            </a: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83</a:t>
            </a:r>
            <a:r>
              <a:rPr sz="1050" b="1" spc="-50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sz="1050" b="1" spc="-5" dirty="0">
                <a:solidFill>
                  <a:srgbClr val="7030A0"/>
                </a:solidFill>
                <a:latin typeface="Calibri"/>
                <a:cs typeface="Calibri"/>
              </a:rPr>
              <a:t>(HARN)</a:t>
            </a:r>
            <a:endParaRPr sz="1050">
              <a:latin typeface="Calibri"/>
              <a:cs typeface="Calibri"/>
            </a:endParaRPr>
          </a:p>
          <a:p>
            <a:pPr marL="246379" marR="529590" indent="-54610">
              <a:lnSpc>
                <a:spcPct val="103099"/>
              </a:lnSpc>
              <a:spcBef>
                <a:spcPts val="530"/>
              </a:spcBef>
            </a:pPr>
            <a:r>
              <a:rPr sz="650" b="1" dirty="0">
                <a:latin typeface="Symbol"/>
                <a:cs typeface="Symbol"/>
              </a:rPr>
              <a:t></a:t>
            </a:r>
            <a:r>
              <a:rPr sz="650" b="1" dirty="0">
                <a:latin typeface="Calibri"/>
                <a:cs typeface="Calibri"/>
              </a:rPr>
              <a:t>,</a:t>
            </a:r>
            <a:r>
              <a:rPr sz="650" b="1" spc="-60" dirty="0">
                <a:latin typeface="Calibri"/>
                <a:cs typeface="Calibri"/>
              </a:rPr>
              <a:t> </a:t>
            </a:r>
            <a:r>
              <a:rPr sz="650" b="1" dirty="0">
                <a:latin typeface="Symbol"/>
                <a:cs typeface="Symbol"/>
              </a:rPr>
              <a:t></a:t>
            </a:r>
            <a:r>
              <a:rPr sz="650" b="1" dirty="0">
                <a:latin typeface="Calibri"/>
                <a:cs typeface="Calibri"/>
              </a:rPr>
              <a:t>,  </a:t>
            </a:r>
            <a:r>
              <a:rPr sz="650" b="1" spc="10" dirty="0">
                <a:latin typeface="Calibri"/>
                <a:cs typeface="Calibri"/>
              </a:rPr>
              <a:t>h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257758" y="1717810"/>
            <a:ext cx="29718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50" b="1" dirty="0">
                <a:solidFill>
                  <a:srgbClr val="7030A0"/>
                </a:solidFill>
                <a:latin typeface="Calibri"/>
                <a:cs typeface="Calibri"/>
              </a:rPr>
              <a:t>2022</a:t>
            </a:r>
            <a:endParaRPr sz="105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4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3025757" y="5425023"/>
            <a:ext cx="1440294" cy="125098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6" y="1284008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3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4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5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 smtClean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  <a:endPara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7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09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7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4" y="3100902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7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2" y="2799675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7" y="4310832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38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28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3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18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0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1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1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7" y="5635918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7" y="5527971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1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6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3462686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83343"/>
            <a:ext cx="8229600" cy="1251628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Just what it says, a dynamic product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Available for download as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Shapefiles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Developed by image interpretation and/or vertical modeling using water level stations (tide or lake gages)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Referenced to a computed Mean High Water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3999" cy="1143000"/>
          </a:xfrm>
        </p:spPr>
        <p:txBody>
          <a:bodyPr/>
          <a:lstStyle/>
          <a:p>
            <a:r>
              <a:rPr lang="en-US" sz="41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Continually Updated Shoreline Product</a:t>
            </a:r>
            <a:endParaRPr lang="en-US" sz="4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70118"/>
            <a:ext cx="2329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  <a:ea typeface="Cambria" panose="02040503050406030204" pitchFamily="18" charset="0"/>
                <a:hlinkClick r:id="rId3"/>
              </a:rPr>
              <a:t>hyperlink to the CUSP homepage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2617"/>
            <a:ext cx="9144000" cy="53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4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53391"/>
            <a:ext cx="8229600" cy="4026631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 Government – Executive Branch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-Department of Commerce (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DoC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	(~47,000 employees)</a:t>
            </a:r>
          </a:p>
          <a:p>
            <a:pPr marL="457200" lvl="1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Oceanic and Atmospheric 						Administration (NOAA)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		-National Ocean Service (NOS)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Organizational Structure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8836" y="1679755"/>
            <a:ext cx="997792" cy="997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9877" y="3136947"/>
            <a:ext cx="1135710" cy="1135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311" y="5566170"/>
            <a:ext cx="1258634" cy="12656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572000" y="2763750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572000" y="4190145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82274" y="5246671"/>
            <a:ext cx="0" cy="595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57200" y="5232971"/>
            <a:ext cx="8229600" cy="16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-National Geodetic Survey (NGS)</a:t>
            </a:r>
          </a:p>
          <a:p>
            <a:pPr marL="457200" lvl="1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						(~175 employees)</a:t>
            </a:r>
          </a:p>
          <a:p>
            <a:pPr marL="457200" lvl="1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9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4455065" y="5425023"/>
            <a:ext cx="1442730" cy="125098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74936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1214" y="1283335"/>
            <a:ext cx="8842786" cy="5240129"/>
          </a:xfrm>
        </p:spPr>
        <p:txBody>
          <a:bodyPr/>
          <a:lstStyle/>
          <a:p>
            <a:pPr>
              <a:spcAft>
                <a:spcPts val="800"/>
              </a:spcAft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types of CBL defined by NGS</a:t>
            </a: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Primary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PCBL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in Woodford, VA at NGS TTC; it is open for use to organizations like the PLSO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Federal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FCBL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at the NGS PCBL and IAW NOAA TM NGS-8</a:t>
            </a:r>
          </a:p>
          <a:p>
            <a:pPr lvl="3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13 across Ohio, 1 reported unstable condition in Defiance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Cooperative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CBL (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CCBL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): established with EDM checked on an FCBL and IAW that same NGS-8 manual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 flipV="1">
            <a:off x="130882" y="2164081"/>
            <a:ext cx="548641" cy="1618282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 flipV="1">
            <a:off x="130883" y="4023359"/>
            <a:ext cx="600638" cy="2123727"/>
          </a:xfrm>
          <a:prstGeom prst="curv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4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365" y="1600204"/>
            <a:ext cx="8885816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NGS commitment to the CBL Program: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A minimum of one FCBL per State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Establishment procedures document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Public access to the CBL database 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Software to process your observations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Verification and re-measurement data review</a:t>
            </a:r>
          </a:p>
          <a:p>
            <a:pPr lvl="1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Technical support (Advisors or other personnel)</a:t>
            </a:r>
          </a:p>
          <a:p>
            <a:pPr lvl="1"/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Calibration Base Lines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3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Beta CBL Map Viewer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39" y="1290918"/>
            <a:ext cx="9168839" cy="4838457"/>
          </a:xfrm>
        </p:spPr>
      </p:pic>
    </p:spTree>
    <p:extLst>
      <p:ext uri="{BB962C8B-B14F-4D97-AF65-F5344CB8AC3E}">
        <p14:creationId xmlns:p14="http://schemas.microsoft.com/office/powerpoint/2010/main" val="1649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5911005" y="5425023"/>
            <a:ext cx="1631282" cy="1250986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4124207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26115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Meteorology… why?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origin of the program was the National Weather Service, also a NOAA sub-agency.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expanded to various NOAA missions, including NGS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642" y="383274"/>
            <a:ext cx="8971984" cy="1143000"/>
          </a:xfrm>
        </p:spPr>
        <p:txBody>
          <a:bodyPr/>
          <a:lstStyle/>
          <a:p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ooperative program for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perational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eteorology,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ducation, and </a:t>
            </a:r>
            <a:r>
              <a:rPr lang="en-US" sz="40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raining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3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751" y="1574933"/>
            <a:ext cx="8908609" cy="469006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Outreach and COMET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3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6881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61258" y="1417642"/>
            <a:ext cx="8556172" cy="511651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A consistent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coordinate system that </a:t>
            </a: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defines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latitude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longitude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height</a:t>
            </a:r>
          </a:p>
          <a:p>
            <a:pPr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scale</a:t>
            </a:r>
          </a:p>
          <a:p>
            <a:pPr>
              <a:tabLst>
                <a:tab pos="0" algn="l"/>
              </a:tabLst>
            </a:pPr>
            <a:r>
              <a:rPr lang="en-US" altLang="en-US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orientation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tabLst>
                <a:tab pos="0" algn="l"/>
              </a:tabLst>
            </a:pP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gravity</a:t>
            </a:r>
            <a:endParaRPr lang="en-US" altLang="en-US" dirty="0" smtClean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0" algn="l"/>
              </a:tabLst>
            </a:pPr>
            <a:r>
              <a:rPr lang="en-US" altLang="en-US" dirty="0" smtClean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throughout </a:t>
            </a:r>
            <a:r>
              <a:rPr lang="en-US" altLang="en-US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the United States. </a:t>
            </a:r>
          </a:p>
          <a:p>
            <a:pPr marL="0" indent="0">
              <a:buNone/>
              <a:tabLst>
                <a:tab pos="0" algn="l"/>
              </a:tabLst>
            </a:pPr>
            <a:endParaRPr lang="en-US" altLang="zh-CN" sz="1800" dirty="0">
              <a:latin typeface="Cambria" panose="02040503050406030204" pitchFamily="18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 bwMode="auto">
          <a:xfrm>
            <a:off x="4539347" y="3975897"/>
            <a:ext cx="46209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</a:rPr>
              <a:t>…and their time variants</a:t>
            </a:r>
          </a:p>
        </p:txBody>
      </p:sp>
    </p:spTree>
    <p:extLst>
      <p:ext uri="{BB962C8B-B14F-4D97-AF65-F5344CB8AC3E}">
        <p14:creationId xmlns:p14="http://schemas.microsoft.com/office/powerpoint/2010/main" val="61053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 bwMode="auto">
          <a:xfrm>
            <a:off x="114301" y="1184566"/>
            <a:ext cx="88426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ARE part of the NSRS</a:t>
            </a:r>
          </a:p>
        </p:txBody>
      </p:sp>
      <p:graphicFrame>
        <p:nvGraphicFramePr>
          <p:cNvPr id="13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623719"/>
              </p:ext>
            </p:extLst>
          </p:nvPr>
        </p:nvGraphicFramePr>
        <p:xfrm>
          <a:off x="114300" y="1797623"/>
          <a:ext cx="8925791" cy="4534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937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51342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1221062">
                  <a:extLst>
                    <a:ext uri="{9D8B030D-6E8A-4147-A177-3AD203B41FA5}">
                      <a16:colId xmlns:a16="http://schemas.microsoft.com/office/drawing/2014/main" val="1566734961"/>
                    </a:ext>
                  </a:extLst>
                </a:gridCol>
                <a:gridCol w="1788597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06376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5596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Great Lakes Datums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NAVD88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IGLD85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GEOID18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NAD27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NGVD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IGLD55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GEOID12A &amp; B</a:t>
                      </a:r>
                      <a:endParaRPr lang="en-US" sz="1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VERTCON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USSD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VIVD09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GEOID09</a:t>
                      </a: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GUVD04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GEOID06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SPCS83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NMVD03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GEOID03</a:t>
                      </a:r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SPCS27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926996055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GEOID99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282737914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PRVD02</a:t>
                      </a:r>
                      <a:endParaRPr lang="en-US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421228443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ALASKA94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254484552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GEOID93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781712782"/>
                  </a:ext>
                </a:extLst>
              </a:tr>
              <a:tr h="3578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GEOID90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67" marR="75967" marT="37984" marB="37984"/>
                </a:tc>
                <a:extLst>
                  <a:ext uri="{0D108BD9-81ED-4DB2-BD59-A6C34878D82A}">
                    <a16:rowId xmlns:a16="http://schemas.microsoft.com/office/drawing/2014/main" val="854389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326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894896" y="410693"/>
            <a:ext cx="7465332" cy="9144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NGS Mission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249382" y="1527465"/>
            <a:ext cx="8666018" cy="4468091"/>
          </a:xfrm>
        </p:spPr>
        <p:txBody>
          <a:bodyPr/>
          <a:lstStyle/>
          <a:p>
            <a:pPr marL="0" indent="0">
              <a:buNone/>
              <a:tabLst>
                <a:tab pos="0" algn="l"/>
              </a:tabLst>
            </a:pP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define, maintain and provide access to the </a:t>
            </a:r>
            <a:r>
              <a:rPr lang="en-US" altLang="zh-CN" sz="4800" b="1" dirty="0">
                <a:solidFill>
                  <a:srgbClr val="C00000"/>
                </a:solidFill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National Spatial Reference System (NSRS) </a:t>
            </a:r>
            <a:r>
              <a:rPr lang="en-US" altLang="zh-CN" sz="4800" dirty="0">
                <a:latin typeface="Cambria" panose="02040503050406030204" pitchFamily="18" charset="0"/>
                <a:ea typeface="ＭＳ Ｐゴシック" panose="020B0600070205080204" pitchFamily="34" charset="-128"/>
                <a:cs typeface="Arial" panose="020B0604020202020204" pitchFamily="34" charset="0"/>
              </a:rPr>
              <a:t>to meet our Nation’s economic, social, and environmental needs. </a:t>
            </a:r>
          </a:p>
        </p:txBody>
      </p:sp>
    </p:spTree>
    <p:extLst>
      <p:ext uri="{BB962C8B-B14F-4D97-AF65-F5344CB8AC3E}">
        <p14:creationId xmlns:p14="http://schemas.microsoft.com/office/powerpoint/2010/main" val="33071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National Spatial Reference System (NSRS)</a:t>
            </a:r>
            <a:endParaRPr lang="en-US" sz="3600" dirty="0"/>
          </a:p>
        </p:txBody>
      </p:sp>
      <p:graphicFrame>
        <p:nvGraphicFramePr>
          <p:cNvPr id="4" name="Content Placeholder 6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14302" y="1745676"/>
          <a:ext cx="8925791" cy="4069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3818">
                  <a:extLst>
                    <a:ext uri="{9D8B030D-6E8A-4147-A177-3AD203B41FA5}">
                      <a16:colId xmlns:a16="http://schemas.microsoft.com/office/drawing/2014/main" val="2202110323"/>
                    </a:ext>
                  </a:extLst>
                </a:gridCol>
                <a:gridCol w="1969079">
                  <a:extLst>
                    <a:ext uri="{9D8B030D-6E8A-4147-A177-3AD203B41FA5}">
                      <a16:colId xmlns:a16="http://schemas.microsoft.com/office/drawing/2014/main" val="1277430874"/>
                    </a:ext>
                  </a:extLst>
                </a:gridCol>
                <a:gridCol w="2072058">
                  <a:extLst>
                    <a:ext uri="{9D8B030D-6E8A-4147-A177-3AD203B41FA5}">
                      <a16:colId xmlns:a16="http://schemas.microsoft.com/office/drawing/2014/main" val="2463132348"/>
                    </a:ext>
                  </a:extLst>
                </a:gridCol>
                <a:gridCol w="2390836">
                  <a:extLst>
                    <a:ext uri="{9D8B030D-6E8A-4147-A177-3AD203B41FA5}">
                      <a16:colId xmlns:a16="http://schemas.microsoft.com/office/drawing/2014/main" val="2738166315"/>
                    </a:ext>
                  </a:extLst>
                </a:gridCol>
              </a:tblGrid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Horizontal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Datums</a:t>
                      </a:r>
                      <a:r>
                        <a:rPr lang="en-US" sz="1800" dirty="0" smtClean="0"/>
                        <a:t> </a:t>
                      </a:r>
                    </a:p>
                    <a:p>
                      <a:r>
                        <a:rPr lang="en-US" sz="1800" dirty="0" smtClean="0"/>
                        <a:t>(aka Geometric Reference Frames)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Vertical</a:t>
                      </a:r>
                    </a:p>
                    <a:p>
                      <a:r>
                        <a:rPr lang="en-US" sz="1800" dirty="0" smtClean="0"/>
                        <a:t>Datums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Geoid</a:t>
                      </a:r>
                    </a:p>
                    <a:p>
                      <a:r>
                        <a:rPr lang="en-US" sz="1800" dirty="0" smtClean="0"/>
                        <a:t>Models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Transformations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and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Conversions</a:t>
                      </a:r>
                      <a:endParaRPr lang="en-US" sz="1800" dirty="0"/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022080662"/>
                  </a:ext>
                </a:extLst>
              </a:tr>
              <a:tr h="30891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WGS84</a:t>
                      </a: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IHRS (by IAG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OSU91A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CORPSCON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08544551"/>
                  </a:ext>
                </a:extLst>
              </a:tr>
              <a:tr h="76171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WGS72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EGM96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Appendix B.6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DMA TR 8350.2 (WGS 84)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48057990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ITRF (Intl.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Terrestrial Reference Frame by IERS)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EGM2008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Oregon Coordinate Reference System (ORCS)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927589832"/>
                  </a:ext>
                </a:extLst>
              </a:tr>
              <a:tr h="99022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IGS (Intl. GNSS Service reference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frame)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Kansas Regional Coordinate System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2939" marR="62939" marT="31470" marB="31470"/>
                </a:tc>
                <a:extLst>
                  <a:ext uri="{0D108BD9-81ED-4DB2-BD59-A6C34878D82A}">
                    <a16:rowId xmlns:a16="http://schemas.microsoft.com/office/drawing/2014/main" val="38841076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114301" y="1143002"/>
            <a:ext cx="88426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mbria" panose="02040503050406030204" pitchFamily="18" charset="0"/>
              </a:rPr>
              <a:t>These items are </a:t>
            </a:r>
            <a:r>
              <a:rPr lang="en-US" sz="3200" dirty="0">
                <a:latin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</a:rPr>
              <a:t> part of the NSRS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0" y="6560221"/>
            <a:ext cx="2028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ITRF station map</a:t>
            </a:r>
            <a:endParaRPr lang="en-US" sz="1200" dirty="0"/>
          </a:p>
        </p:txBody>
      </p:sp>
      <p:cxnSp>
        <p:nvCxnSpPr>
          <p:cNvPr id="10" name="Straight Connector 9"/>
          <p:cNvCxnSpPr>
            <a:stCxn id="7" idx="1"/>
            <a:endCxn id="7" idx="3"/>
          </p:cNvCxnSpPr>
          <p:nvPr/>
        </p:nvCxnSpPr>
        <p:spPr>
          <a:xfrm>
            <a:off x="114301" y="846138"/>
            <a:ext cx="8925791" cy="0"/>
          </a:xfrm>
          <a:prstGeom prst="line">
            <a:avLst/>
          </a:prstGeom>
          <a:ln w="508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7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81203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066797"/>
            <a:ext cx="8925791" cy="549226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Cambria" panose="02040503050406030204" pitchFamily="18" charset="0"/>
              </a:rPr>
              <a:t>Office of Management and Budget: Circular A-16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u="sng" dirty="0" smtClean="0">
                <a:latin typeface="Cambria" panose="02040503050406030204" pitchFamily="18" charset="0"/>
              </a:rPr>
              <a:t>requires</a:t>
            </a:r>
            <a:r>
              <a:rPr lang="en-US" dirty="0" smtClean="0">
                <a:latin typeface="Cambria" panose="02040503050406030204" pitchFamily="18" charset="0"/>
              </a:rPr>
              <a:t> all Federal civilian agencies to utilize geodetic control for their geospatial activities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places </a:t>
            </a:r>
            <a:r>
              <a:rPr lang="en-US" dirty="0" err="1" smtClean="0">
                <a:latin typeface="Cambria" panose="02040503050406030204" pitchFamily="18" charset="0"/>
              </a:rPr>
              <a:t>DoC</a:t>
            </a:r>
            <a:r>
              <a:rPr lang="en-US" dirty="0" smtClean="0">
                <a:latin typeface="Cambria" panose="02040503050406030204" pitchFamily="18" charset="0"/>
              </a:rPr>
              <a:t> in responsible charge </a:t>
            </a:r>
            <a:r>
              <a:rPr lang="en-US" dirty="0">
                <a:latin typeface="Cambria" panose="02040503050406030204" pitchFamily="18" charset="0"/>
              </a:rPr>
              <a:t>of that </a:t>
            </a:r>
            <a:r>
              <a:rPr lang="en-US" dirty="0" smtClean="0">
                <a:latin typeface="Cambria" panose="02040503050406030204" pitchFamily="18" charset="0"/>
              </a:rPr>
              <a:t>control</a:t>
            </a:r>
          </a:p>
          <a:p>
            <a:pPr marL="971550" lvl="1" indent="-514350">
              <a:spcBef>
                <a:spcPts val="1200"/>
              </a:spcBef>
              <a:spcAft>
                <a:spcPts val="1200"/>
              </a:spcAft>
              <a:buFont typeface="+mj-lt"/>
              <a:buAutoNum type="arabicParenR"/>
              <a:defRPr/>
            </a:pPr>
            <a:r>
              <a:rPr lang="en-US" dirty="0" smtClean="0">
                <a:latin typeface="Cambria" panose="02040503050406030204" pitchFamily="18" charset="0"/>
              </a:rPr>
              <a:t>NGS </a:t>
            </a:r>
            <a:r>
              <a:rPr lang="en-US" dirty="0">
                <a:latin typeface="Cambria" panose="02040503050406030204" pitchFamily="18" charset="0"/>
              </a:rPr>
              <a:t>has defined that control as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marL="971550" lvl="1" indent="-514350">
              <a:spcBef>
                <a:spcPts val="1200"/>
              </a:spcBef>
              <a:spcAft>
                <a:spcPts val="0"/>
              </a:spcAft>
              <a:buFont typeface="+mj-lt"/>
              <a:buAutoNum type="arabicParenR" startAt="4"/>
              <a:defRPr/>
            </a:pPr>
            <a:r>
              <a:rPr lang="en-US" dirty="0">
                <a:latin typeface="Cambria" panose="02040503050406030204" pitchFamily="18" charset="0"/>
              </a:rPr>
              <a:t>FGCS has issued requirements, via FRNs, to reference data to the </a:t>
            </a:r>
            <a:r>
              <a:rPr lang="en-US" b="1" i="1" dirty="0">
                <a:latin typeface="Cambria" panose="02040503050406030204" pitchFamily="18" charset="0"/>
              </a:rPr>
              <a:t>most recent components</a:t>
            </a:r>
            <a:r>
              <a:rPr lang="en-US" b="1" dirty="0">
                <a:latin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</a:rPr>
              <a:t>of the </a:t>
            </a:r>
            <a:r>
              <a:rPr lang="en-US" dirty="0" smtClean="0">
                <a:latin typeface="Cambria" panose="02040503050406030204" pitchFamily="18" charset="0"/>
              </a:rPr>
              <a:t>NSRS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1989 FRN designated  NAD 83</a:t>
            </a:r>
          </a:p>
          <a:p>
            <a:pPr lvl="6">
              <a:spcBef>
                <a:spcPts val="0"/>
              </a:spcBef>
              <a:defRPr/>
            </a:pPr>
            <a:r>
              <a:rPr lang="en-US" sz="2400" dirty="0">
                <a:latin typeface="Cambria" panose="02040503050406030204" pitchFamily="18" charset="0"/>
              </a:rPr>
              <a:t>1993 FRN designated  NAVD 88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560221"/>
            <a:ext cx="17923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Hyperlink to NAVD88 FRN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 bwMode="auto">
          <a:xfrm>
            <a:off x="1792350" y="6552726"/>
            <a:ext cx="17124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Hyperlink to NAD83 FRN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217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1" y="274638"/>
            <a:ext cx="8925791" cy="1143000"/>
          </a:xfrm>
        </p:spPr>
        <p:txBody>
          <a:bodyPr/>
          <a:lstStyle/>
          <a:p>
            <a:r>
              <a:rPr lang="en-US" altLang="en-US" sz="3600" b="1" dirty="0">
                <a:latin typeface="Cambria" panose="0204050305040603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NSRS … do I have to use it?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1" y="1295402"/>
            <a:ext cx="8925791" cy="5249829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No, not really! But it is a good idea.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States may mandate use </a:t>
            </a:r>
            <a:r>
              <a:rPr lang="en-US" sz="2800" dirty="0" smtClean="0">
                <a:latin typeface="Cambria" panose="02040503050406030204" pitchFamily="18" charset="0"/>
              </a:rPr>
              <a:t>(not Ohio)</a:t>
            </a: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>
                <a:latin typeface="Cambria" panose="02040503050406030204" pitchFamily="18" charset="0"/>
              </a:rPr>
              <a:t>All spatial data and GIS activities financed directly or indirectly, in whole or in part, by federal </a:t>
            </a:r>
            <a:r>
              <a:rPr lang="en-US" sz="2800" dirty="0" smtClean="0">
                <a:latin typeface="Cambria" panose="02040503050406030204" pitchFamily="18" charset="0"/>
              </a:rPr>
              <a:t>funds</a:t>
            </a:r>
          </a:p>
          <a:p>
            <a:pPr>
              <a:defRPr/>
            </a:pPr>
            <a:endParaRPr lang="en-US" sz="2800" dirty="0"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2800" dirty="0" smtClean="0">
                <a:latin typeface="Cambria" panose="02040503050406030204" pitchFamily="18" charset="0"/>
              </a:rPr>
              <a:t>But </a:t>
            </a:r>
            <a:r>
              <a:rPr lang="en-US" sz="2800" dirty="0">
                <a:latin typeface="Cambria" panose="02040503050406030204" pitchFamily="18" charset="0"/>
              </a:rPr>
              <a:t>if you want to get involved in survey contracting with the Federal Government it’s a necessity</a:t>
            </a:r>
          </a:p>
        </p:txBody>
      </p:sp>
    </p:spTree>
    <p:extLst>
      <p:ext uri="{BB962C8B-B14F-4D97-AF65-F5344CB8AC3E}">
        <p14:creationId xmlns:p14="http://schemas.microsoft.com/office/powerpoint/2010/main" val="22111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42634"/>
            <a:ext cx="914399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Not just new </a:t>
            </a:r>
            <a:r>
              <a:rPr lang="en-US" sz="4800" spc="-40" dirty="0" err="1" smtClean="0">
                <a:latin typeface="Cambria" panose="02040503050406030204" pitchFamily="18" charset="0"/>
                <a:cs typeface="Calibri"/>
              </a:rPr>
              <a:t>datums</a:t>
            </a:r>
            <a:r>
              <a:rPr lang="en-US" sz="4800" spc="-40" dirty="0" smtClean="0">
                <a:latin typeface="Cambria" panose="02040503050406030204" pitchFamily="18" charset="0"/>
                <a:cs typeface="Calibri"/>
              </a:rPr>
              <a:t>…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" y="1144032"/>
            <a:ext cx="9144000" cy="11866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lvl="1" algn="ctr">
              <a:spcBef>
                <a:spcPts val="133"/>
              </a:spcBef>
            </a:pPr>
            <a:r>
              <a:rPr lang="en-US" sz="7600" spc="-7" dirty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NSRS </a:t>
            </a:r>
            <a:r>
              <a:rPr lang="en-US" sz="7600" spc="-7" dirty="0" smtClean="0">
                <a:solidFill>
                  <a:prstClr val="black"/>
                </a:solidFill>
                <a:latin typeface="Cambria" panose="02040503050406030204" pitchFamily="18" charset="0"/>
                <a:cs typeface="Calibri"/>
              </a:rPr>
              <a:t>Modernization</a:t>
            </a:r>
            <a:endParaRPr lang="en-US" sz="7600" spc="-7" dirty="0">
              <a:solidFill>
                <a:prstClr val="black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Content Placeholder 10"/>
          <p:cNvSpPr>
            <a:spLocks noGrp="1"/>
          </p:cNvSpPr>
          <p:nvPr>
            <p:ph idx="1"/>
          </p:nvPr>
        </p:nvSpPr>
        <p:spPr>
          <a:xfrm>
            <a:off x="0" y="2610282"/>
            <a:ext cx="6676209" cy="3639911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NAD83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Replace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NAVD88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Re-invent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Bluebooking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Improve 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Geodetic Toolkit</a:t>
            </a:r>
          </a:p>
          <a:p>
            <a:pPr>
              <a:spcBef>
                <a:spcPts val="800"/>
              </a:spcBef>
              <a:spcAft>
                <a:spcPts val="600"/>
              </a:spcAft>
              <a:buFont typeface="Cambria" panose="02040503050406030204" pitchFamily="18" charset="0"/>
              <a:buChar char="‒"/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Better Surveying 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Methods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Left Brace 4"/>
          <p:cNvSpPr/>
          <p:nvPr/>
        </p:nvSpPr>
        <p:spPr>
          <a:xfrm flipH="1">
            <a:off x="5401059" y="4098937"/>
            <a:ext cx="519170" cy="206519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71732" y="4955318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71732" y="2726796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71732" y="3452260"/>
            <a:ext cx="3136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Blueprint for 2022, Part 2</a:t>
            </a:r>
          </a:p>
        </p:txBody>
      </p:sp>
      <p:cxnSp>
        <p:nvCxnSpPr>
          <p:cNvPr id="10" name="Straight Arrow Connector 9"/>
          <p:cNvCxnSpPr>
            <a:endCxn id="7" idx="1"/>
          </p:cNvCxnSpPr>
          <p:nvPr/>
        </p:nvCxnSpPr>
        <p:spPr>
          <a:xfrm>
            <a:off x="3594100" y="2942240"/>
            <a:ext cx="22776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48100" y="3674963"/>
            <a:ext cx="202909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7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50" y="2493338"/>
            <a:ext cx="2923027" cy="23225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1543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Evolution of the NSRS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366885796"/>
              </p:ext>
            </p:extLst>
          </p:nvPr>
        </p:nvGraphicFramePr>
        <p:xfrm>
          <a:off x="183250" y="1097280"/>
          <a:ext cx="8833529" cy="151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070" y="3426194"/>
            <a:ext cx="2689423" cy="2334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26" y="2493338"/>
            <a:ext cx="1878168" cy="335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1600204"/>
            <a:ext cx="5142155" cy="4525963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You resisted it for a while…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It was a little cumbersome to get used to…</a:t>
            </a: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But you were soon hooked!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200" dirty="0" smtClean="0">
                <a:latin typeface="Cambria" panose="02040503050406030204" pitchFamily="18" charset="0"/>
                <a:ea typeface="Cambria" panose="02040503050406030204" pitchFamily="18" charset="0"/>
              </a:rPr>
              <a:t>Modernized NSRS is our “smartphone”</a:t>
            </a:r>
            <a:endParaRPr lang="en-US" sz="4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09630" y="2127845"/>
            <a:ext cx="5060189" cy="379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0" y="366359"/>
            <a:ext cx="9144000" cy="555707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algn="ctr">
              <a:buSzPct val="159375"/>
            </a:pP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Two Major </a:t>
            </a:r>
            <a:r>
              <a:rPr lang="en-US" sz="50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C</a:t>
            </a:r>
            <a:r>
              <a:rPr lang="en-US" sz="50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omponents of Modernized NSRS</a:t>
            </a:r>
            <a:endParaRPr lang="en-US" sz="5000" b="1" spc="-7" dirty="0"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>
              <a:buSzPct val="159375"/>
            </a:pPr>
            <a:endParaRPr lang="en-US" sz="4400" b="1" spc="-7" dirty="0" smtClean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Geometric (</a:t>
            </a:r>
            <a:r>
              <a:rPr lang="en-US" sz="48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LLh</a:t>
            </a: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  <a:p>
            <a:pPr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Latitude, Longitude, Ellipsoid Height</a:t>
            </a:r>
            <a:endParaRPr lang="en-US" sz="4800" b="1" spc="-20" dirty="0" smtClean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endParaRPr lang="en-US" sz="4800" b="1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algn="ctr">
              <a:buSzPct val="159375"/>
            </a:pPr>
            <a:r>
              <a:rPr lang="en-US" sz="48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Geopotential (H)</a:t>
            </a:r>
          </a:p>
          <a:p>
            <a:pPr lvl="0" algn="ctr">
              <a:buSzPct val="159375"/>
            </a:pPr>
            <a:r>
              <a:rPr lang="en-US" sz="3600" b="1" spc="-20" dirty="0" smtClean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Orthometric Height</a:t>
            </a:r>
            <a:endParaRPr lang="en-US" sz="4800" b="1" spc="-20" dirty="0">
              <a:solidFill>
                <a:schemeClr val="tx1">
                  <a:lumMod val="65000"/>
                  <a:lumOff val="35000"/>
                </a:schemeClr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2210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478763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5400" b="1" spc="-2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Frame of</a:t>
            </a:r>
            <a:r>
              <a:rPr sz="5400" b="1" spc="-33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NATRF2022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(pronounced: </a:t>
            </a:r>
            <a:r>
              <a:rPr lang="en-US" sz="5400" b="1" spc="-20" dirty="0" err="1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nat</a:t>
            </a:r>
            <a:r>
              <a:rPr lang="en-US" sz="54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-ref)</a:t>
            </a:r>
            <a:endParaRPr sz="54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292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Reference Frame is a more </a:t>
            </a:r>
            <a:r>
              <a:rPr lang="en-US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scientifically appropriate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way of saying “datum”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could be debated that  “datum” was misused</a:t>
            </a:r>
          </a:p>
          <a:p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ou will continue to see NGS use the phrase “New </a:t>
            </a:r>
            <a:r>
              <a:rPr lang="en-US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Datums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” for 2022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Frame ≈ Datum</a:t>
            </a:r>
          </a:p>
        </p:txBody>
      </p:sp>
    </p:spTree>
    <p:extLst>
      <p:ext uri="{BB962C8B-B14F-4D97-AF65-F5344CB8AC3E}">
        <p14:creationId xmlns:p14="http://schemas.microsoft.com/office/powerpoint/2010/main" val="21118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4"/>
            <a:ext cx="84963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point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of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view or a ‘frame of reference’.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If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your reference frame is North America, you are standing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somewhere within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North America,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seeing how other places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move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from your point of view.</a:t>
            </a:r>
            <a:endParaRPr lang="en-US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Reference </a:t>
            </a:r>
            <a:r>
              <a:rPr lang="en-US" sz="4800" dirty="0" smtClean="0">
                <a:latin typeface="Cambria" panose="02040503050406030204" pitchFamily="18" charset="0"/>
                <a:ea typeface="Cambria" panose="02040503050406030204" pitchFamily="18" charset="0"/>
              </a:rPr>
              <a:t>Frame Defined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1483872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55757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pc="-40" dirty="0">
                <a:latin typeface="Cambria" panose="02040503050406030204" pitchFamily="18" charset="0"/>
                <a:cs typeface="Calibri"/>
              </a:rPr>
              <a:t>Why </a:t>
            </a:r>
            <a:r>
              <a:rPr spc="-13" dirty="0">
                <a:latin typeface="Cambria" panose="02040503050406030204" pitchFamily="18" charset="0"/>
                <a:cs typeface="Calibri"/>
              </a:rPr>
              <a:t>replace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NAD83?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7587" y="1115073"/>
            <a:ext cx="8637814" cy="5403188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2" algn="ctr">
              <a:spcBef>
                <a:spcPts val="133"/>
              </a:spcBef>
              <a:tabLst>
                <a:tab pos="473275" algn="l"/>
                <a:tab pos="474121" algn="l"/>
              </a:tabLst>
            </a:pPr>
            <a:r>
              <a:rPr sz="2600" b="1" spc="-7" dirty="0">
                <a:latin typeface="Cambria" panose="02040503050406030204" pitchFamily="18" charset="0"/>
                <a:cs typeface="Calibri"/>
              </a:rPr>
              <a:t>Main driver: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Global Navigation </a:t>
            </a:r>
            <a:r>
              <a:rPr sz="2600" b="1" spc="-1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Satellite </a:t>
            </a:r>
            <a:r>
              <a:rPr sz="2600" b="1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System</a:t>
            </a:r>
            <a:r>
              <a:rPr sz="2600" b="1" spc="73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 </a:t>
            </a:r>
            <a:r>
              <a:rPr sz="2600" b="1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cs typeface="Calibri"/>
              </a:rPr>
              <a:t>(GNSS)</a:t>
            </a:r>
            <a:endParaRPr sz="26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ACCESS</a:t>
            </a:r>
            <a:endParaRPr sz="24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7" dirty="0">
                <a:latin typeface="Cambria" panose="02040503050406030204" pitchFamily="18" charset="0"/>
                <a:cs typeface="Calibri"/>
              </a:rPr>
              <a:t>GNSS equipment </a:t>
            </a:r>
            <a:r>
              <a:rPr sz="2800" dirty="0">
                <a:latin typeface="Cambria" panose="02040503050406030204" pitchFamily="18" charset="0"/>
                <a:cs typeface="Calibri"/>
              </a:rPr>
              <a:t>is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fast, </a:t>
            </a:r>
            <a:r>
              <a:rPr sz="2800" spc="-13" dirty="0">
                <a:latin typeface="Cambria" panose="02040503050406030204" pitchFamily="18" charset="0"/>
                <a:cs typeface="Calibri"/>
              </a:rPr>
              <a:t>inexpensive,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reliable</a:t>
            </a:r>
            <a:endParaRPr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Arial"/>
              <a:buChar char="•"/>
              <a:tabLst>
                <a:tab pos="1006661" algn="l"/>
                <a:tab pos="1007508" algn="l"/>
              </a:tabLst>
            </a:pPr>
            <a:r>
              <a:rPr sz="2800" spc="-13" dirty="0">
                <a:latin typeface="Cambria" panose="02040503050406030204" pitchFamily="18" charset="0"/>
                <a:cs typeface="Calibri"/>
              </a:rPr>
              <a:t>Reduces 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reliance on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physical</a:t>
            </a:r>
            <a:r>
              <a:rPr sz="2800" spc="-7" dirty="0">
                <a:latin typeface="Cambria" panose="02040503050406030204" pitchFamily="18" charset="0"/>
                <a:cs typeface="Calibri"/>
              </a:rPr>
              <a:t> </a:t>
            </a:r>
            <a:r>
              <a:rPr sz="2800" spc="-20" dirty="0">
                <a:latin typeface="Cambria" panose="02040503050406030204" pitchFamily="18" charset="0"/>
                <a:cs typeface="Calibri"/>
              </a:rPr>
              <a:t>control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marks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ACCURACY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3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Insensitive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distance-dependent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errors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lvl="1" indent="-380990">
              <a:spcBef>
                <a:spcPts val="579"/>
              </a:spcBef>
              <a:buFont typeface="Cambria" panose="02040503050406030204" pitchFamily="18" charset="0"/>
              <a:buChar char="–"/>
              <a:tabLst>
                <a:tab pos="1006661" algn="l"/>
                <a:tab pos="1007508" algn="l"/>
              </a:tabLst>
            </a:pPr>
            <a:r>
              <a:rPr lang="en-US" sz="2800" dirty="0">
                <a:latin typeface="Cambria" panose="02040503050406030204" pitchFamily="18" charset="0"/>
                <a:cs typeface="Calibri"/>
              </a:rPr>
              <a:t>Immune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to </a:t>
            </a:r>
            <a:r>
              <a:rPr lang="en-US" sz="2800" spc="-7" dirty="0" smtClean="0">
                <a:latin typeface="Cambria" panose="02040503050406030204" pitchFamily="18" charset="0"/>
                <a:cs typeface="Calibri"/>
              </a:rPr>
              <a:t>instability</a:t>
            </a:r>
            <a:r>
              <a:rPr lang="en-US" sz="2800" spc="-7" dirty="0">
                <a:latin typeface="Cambria" panose="02040503050406030204" pitchFamily="18" charset="0"/>
                <a:cs typeface="Calibri"/>
              </a:rPr>
              <a:t>; active control via CORS</a:t>
            </a:r>
          </a:p>
          <a:p>
            <a:pPr marL="347663">
              <a:spcBef>
                <a:spcPts val="1200"/>
              </a:spcBef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solidFill>
                  <a:srgbClr val="C00000"/>
                </a:solidFill>
                <a:latin typeface="Cambria" panose="02040503050406030204" pitchFamily="18" charset="0"/>
                <a:cs typeface="Calibri"/>
              </a:rPr>
              <a:t>CONSISTENCY</a:t>
            </a:r>
            <a:endParaRPr lang="en-US" sz="32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13" dirty="0">
                <a:latin typeface="Cambria" panose="02040503050406030204" pitchFamily="18" charset="0"/>
                <a:cs typeface="Calibri"/>
              </a:rPr>
              <a:t>Eliminates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systematic errors </a:t>
            </a:r>
            <a:r>
              <a:rPr lang="en-US" sz="2800" dirty="0">
                <a:latin typeface="Cambria" panose="02040503050406030204" pitchFamily="18" charset="0"/>
                <a:cs typeface="Calibri"/>
              </a:rPr>
              <a:t>in </a:t>
            </a:r>
            <a:r>
              <a:rPr lang="en-US" sz="2800" spc="-13" dirty="0">
                <a:latin typeface="Cambria" panose="02040503050406030204" pitchFamily="18" charset="0"/>
                <a:cs typeface="Calibri"/>
              </a:rPr>
              <a:t>current</a:t>
            </a:r>
            <a:r>
              <a:rPr lang="en-US" sz="2800" spc="33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7" dirty="0" err="1">
                <a:latin typeface="Cambria" panose="02040503050406030204" pitchFamily="18" charset="0"/>
                <a:cs typeface="Calibri"/>
              </a:rPr>
              <a:t>datums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  <a:p>
            <a:pPr marL="1007508" indent="-380990">
              <a:spcBef>
                <a:spcPts val="573"/>
              </a:spcBef>
              <a:buFont typeface="Wingdings" panose="05000000000000000000" pitchFamily="2" charset="2"/>
              <a:buChar char="§"/>
              <a:tabLst>
                <a:tab pos="1006661" algn="l"/>
                <a:tab pos="1007508" algn="l"/>
              </a:tabLst>
            </a:pPr>
            <a:r>
              <a:rPr lang="en-US" sz="2800" spc="-7" dirty="0">
                <a:latin typeface="Cambria" panose="02040503050406030204" pitchFamily="18" charset="0"/>
                <a:cs typeface="Calibri"/>
              </a:rPr>
              <a:t>Aligned with global </a:t>
            </a:r>
            <a:r>
              <a:rPr lang="en-US" sz="2800" spc="-20" dirty="0">
                <a:latin typeface="Cambria" panose="02040503050406030204" pitchFamily="18" charset="0"/>
                <a:cs typeface="Calibri"/>
              </a:rPr>
              <a:t>reference</a:t>
            </a:r>
            <a:r>
              <a:rPr lang="en-US" sz="2800" spc="6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2800" spc="-13" dirty="0" smtClean="0">
                <a:latin typeface="Cambria" panose="02040503050406030204" pitchFamily="18" charset="0"/>
                <a:cs typeface="Calibri"/>
              </a:rPr>
              <a:t>frame</a:t>
            </a:r>
            <a:endParaRPr lang="en-US" sz="28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14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rc 59"/>
          <p:cNvSpPr/>
          <p:nvPr/>
        </p:nvSpPr>
        <p:spPr>
          <a:xfrm>
            <a:off x="659150" y="3065217"/>
            <a:ext cx="2307048" cy="3225541"/>
          </a:xfrm>
          <a:prstGeom prst="arc">
            <a:avLst>
              <a:gd name="adj1" fmla="val 16342373"/>
              <a:gd name="adj2" fmla="val 3509602"/>
            </a:avLst>
          </a:prstGeom>
          <a:ln w="50800">
            <a:solidFill>
              <a:schemeClr val="bg1">
                <a:lumMod val="65000"/>
              </a:schemeClr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347488" y="3505162"/>
            <a:ext cx="2198319" cy="220805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70945" y="3364726"/>
            <a:ext cx="5534022" cy="2374713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2238" y="307733"/>
            <a:ext cx="8906345" cy="44371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 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very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b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rief </a:t>
            </a:r>
            <a:r>
              <a:rPr lang="en-US"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</a:t>
            </a:r>
            <a:r>
              <a:rPr sz="2800" spc="-1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istory </a:t>
            </a:r>
            <a:r>
              <a:rPr sz="280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.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</a:t>
            </a:r>
            <a:r>
              <a:rPr sz="2800" spc="-1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rizontal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&amp; g</a:t>
            </a:r>
            <a:r>
              <a:rPr sz="2800" spc="-5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eometric</a:t>
            </a:r>
            <a:r>
              <a:rPr sz="2800" spc="-6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2800" spc="-5" dirty="0" err="1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</a:t>
            </a:r>
            <a:r>
              <a:rPr sz="2800" spc="-5" dirty="0" err="1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atums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423" y="5914390"/>
            <a:ext cx="7671434" cy="0"/>
          </a:xfrm>
          <a:custGeom>
            <a:avLst/>
            <a:gdLst/>
            <a:ahLst/>
            <a:cxnLst/>
            <a:rect l="l" t="t" r="r" b="b"/>
            <a:pathLst>
              <a:path w="7671434">
                <a:moveTo>
                  <a:pt x="0" y="0"/>
                </a:moveTo>
                <a:lnTo>
                  <a:pt x="7671181" y="0"/>
                </a:lnTo>
              </a:path>
            </a:pathLst>
          </a:custGeom>
          <a:ln w="38100">
            <a:solidFill>
              <a:srgbClr val="FF0000"/>
            </a:solidFill>
            <a:tailEnd type="triangle" w="lg" len="lg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184581" y="5625847"/>
            <a:ext cx="87964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Calibri"/>
                <a:cs typeface="Calibri"/>
              </a:rPr>
              <a:t>ti</a:t>
            </a:r>
            <a:r>
              <a:rPr sz="3200" b="1" spc="-10" dirty="0">
                <a:solidFill>
                  <a:srgbClr val="FF0000"/>
                </a:solidFill>
                <a:latin typeface="Calibri"/>
                <a:cs typeface="Calibri"/>
              </a:rPr>
              <a:t>me</a:t>
            </a:r>
            <a:endParaRPr sz="2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2168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8184581" y="6144915"/>
            <a:ext cx="921152" cy="448511"/>
          </a:xfrm>
          <a:prstGeom prst="rect">
            <a:avLst/>
          </a:prstGeom>
        </p:spPr>
        <p:txBody>
          <a:bodyPr vert="horz" wrap="square" lIns="0" tIns="12700" rIns="0" bIns="0" rtlCol="0" anchor="ctr">
            <a:noAutofit/>
          </a:bodyPr>
          <a:lstStyle/>
          <a:p>
            <a:pPr marL="12700">
              <a:spcBef>
                <a:spcPts val="100"/>
              </a:spcBef>
            </a:pPr>
            <a:r>
              <a:rPr sz="3200" dirty="0" smtClean="0">
                <a:latin typeface="Calibri"/>
                <a:cs typeface="Calibri"/>
              </a:rPr>
              <a:t>sh</a:t>
            </a:r>
            <a:r>
              <a:rPr sz="3200" spc="-5" dirty="0" smtClean="0">
                <a:latin typeface="Calibri"/>
                <a:cs typeface="Calibri"/>
              </a:rPr>
              <a:t>ift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77840" y="6139301"/>
            <a:ext cx="100069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 smtClean="0">
                <a:latin typeface="Calibri"/>
                <a:cs typeface="Calibri"/>
              </a:rPr>
              <a:t>&lt;10</a:t>
            </a:r>
            <a:r>
              <a:rPr sz="2800" spc="-105" dirty="0" smtClean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m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1821438" y="5967851"/>
            <a:ext cx="108395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-40640" algn="ctr">
              <a:spcBef>
                <a:spcPts val="0"/>
              </a:spcBef>
            </a:pPr>
            <a:r>
              <a:rPr sz="2600" spc="-10" dirty="0">
                <a:latin typeface="Calibri"/>
                <a:cs typeface="Calibri"/>
              </a:rPr>
              <a:t>tens </a:t>
            </a:r>
            <a:r>
              <a:rPr sz="2600" dirty="0" smtClean="0">
                <a:latin typeface="Calibri"/>
                <a:cs typeface="Calibri"/>
              </a:rPr>
              <a:t>of</a:t>
            </a:r>
            <a:r>
              <a:rPr lang="en-US" sz="2600" dirty="0" smtClean="0">
                <a:latin typeface="Calibri"/>
                <a:cs typeface="Calibri"/>
              </a:rPr>
              <a:t> </a:t>
            </a:r>
            <a:r>
              <a:rPr sz="2600" spc="-10" dirty="0" smtClean="0">
                <a:latin typeface="Calibri"/>
                <a:cs typeface="Calibri"/>
              </a:rPr>
              <a:t>m</a:t>
            </a:r>
            <a:r>
              <a:rPr sz="2600" spc="-30" dirty="0" smtClean="0">
                <a:latin typeface="Calibri"/>
                <a:cs typeface="Calibri"/>
              </a:rPr>
              <a:t>e</a:t>
            </a:r>
            <a:r>
              <a:rPr sz="2600" spc="-15" dirty="0" smtClean="0">
                <a:latin typeface="Calibri"/>
                <a:cs typeface="Calibri"/>
              </a:rPr>
              <a:t>t</a:t>
            </a:r>
            <a:r>
              <a:rPr sz="2600" spc="-10" dirty="0" smtClean="0">
                <a:latin typeface="Calibri"/>
                <a:cs typeface="Calibri"/>
              </a:rPr>
              <a:t>e</a:t>
            </a:r>
            <a:r>
              <a:rPr sz="2600" spc="-15" dirty="0" smtClean="0">
                <a:latin typeface="Calibri"/>
                <a:cs typeface="Calibri"/>
              </a:rPr>
              <a:t>r</a:t>
            </a:r>
            <a:r>
              <a:rPr sz="2600" dirty="0" smtClean="0">
                <a:latin typeface="Calibri"/>
                <a:cs typeface="Calibri"/>
              </a:rPr>
              <a:t>s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59745" y="5967851"/>
            <a:ext cx="1040478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 algn="ctr">
              <a:spcBef>
                <a:spcPts val="100"/>
              </a:spcBef>
            </a:pPr>
            <a:r>
              <a:rPr sz="2600" spc="-25" dirty="0" smtClean="0">
                <a:latin typeface="Calibri"/>
                <a:cs typeface="Calibri"/>
              </a:rPr>
              <a:t>few</a:t>
            </a:r>
            <a:r>
              <a:rPr lang="en-US" sz="2600" spc="-25" dirty="0" smtClean="0">
                <a:latin typeface="Calibri"/>
                <a:cs typeface="Calibri"/>
              </a:rPr>
              <a:t> </a:t>
            </a:r>
            <a:r>
              <a:rPr sz="2600" dirty="0" smtClean="0">
                <a:latin typeface="Calibri"/>
                <a:cs typeface="Calibri"/>
              </a:rPr>
              <a:t>0.1m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66782" y="5952574"/>
            <a:ext cx="1064891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libri"/>
                <a:cs typeface="Calibri"/>
              </a:rPr>
              <a:t>few</a:t>
            </a:r>
            <a:r>
              <a:rPr lang="en-US" sz="2600" spc="-25" dirty="0" smtClean="0">
                <a:latin typeface="Calibri"/>
                <a:cs typeface="Calibri"/>
              </a:rPr>
              <a:t> </a:t>
            </a:r>
            <a:r>
              <a:rPr sz="2600" dirty="0" smtClean="0">
                <a:latin typeface="Calibri"/>
                <a:cs typeface="Calibri"/>
              </a:rPr>
              <a:t>0.01m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66782" y="3538222"/>
            <a:ext cx="448170" cy="671284"/>
          </a:xfrm>
          <a:custGeom>
            <a:avLst/>
            <a:gdLst/>
            <a:ahLst/>
            <a:cxnLst/>
            <a:rect l="l" t="t" r="r" b="b"/>
            <a:pathLst>
              <a:path w="421639" h="550545">
                <a:moveTo>
                  <a:pt x="421271" y="0"/>
                </a:moveTo>
                <a:lnTo>
                  <a:pt x="0" y="54994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42957" y="2834639"/>
            <a:ext cx="1027687" cy="615458"/>
          </a:xfrm>
          <a:custGeom>
            <a:avLst/>
            <a:gdLst/>
            <a:ahLst/>
            <a:cxnLst/>
            <a:rect l="l" t="t" r="r" b="b"/>
            <a:pathLst>
              <a:path w="939800" h="485775">
                <a:moveTo>
                  <a:pt x="939685" y="0"/>
                </a:moveTo>
                <a:lnTo>
                  <a:pt x="0" y="485343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11688" y="3528059"/>
            <a:ext cx="2082207" cy="1396774"/>
          </a:xfrm>
          <a:custGeom>
            <a:avLst/>
            <a:gdLst/>
            <a:ahLst/>
            <a:cxnLst/>
            <a:rect l="l" t="t" r="r" b="b"/>
            <a:pathLst>
              <a:path w="1074420" h="713739">
                <a:moveTo>
                  <a:pt x="1074420" y="0"/>
                </a:moveTo>
                <a:lnTo>
                  <a:pt x="0" y="713168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545807" y="3289300"/>
            <a:ext cx="1517345" cy="411702"/>
          </a:xfrm>
          <a:custGeom>
            <a:avLst/>
            <a:gdLst/>
            <a:ahLst/>
            <a:cxnLst/>
            <a:rect l="l" t="t" r="r" b="b"/>
            <a:pathLst>
              <a:path w="727075" h="236854">
                <a:moveTo>
                  <a:pt x="726973" y="0"/>
                </a:moveTo>
                <a:lnTo>
                  <a:pt x="0" y="23668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45759" y="3545842"/>
            <a:ext cx="299722" cy="356369"/>
          </a:xfrm>
          <a:custGeom>
            <a:avLst/>
            <a:gdLst/>
            <a:ahLst/>
            <a:cxnLst/>
            <a:rect l="l" t="t" r="r" b="b"/>
            <a:pathLst>
              <a:path w="205739" h="264795">
                <a:moveTo>
                  <a:pt x="0" y="0"/>
                </a:moveTo>
                <a:lnTo>
                  <a:pt x="205244" y="264299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102214" y="2853691"/>
            <a:ext cx="589149" cy="1336172"/>
          </a:xfrm>
          <a:custGeom>
            <a:avLst/>
            <a:gdLst/>
            <a:ahLst/>
            <a:cxnLst/>
            <a:rect l="l" t="t" r="r" b="b"/>
            <a:pathLst>
              <a:path w="548004" h="1122045">
                <a:moveTo>
                  <a:pt x="547763" y="0"/>
                </a:moveTo>
                <a:lnTo>
                  <a:pt x="0" y="1121994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03540" y="2815589"/>
            <a:ext cx="214500" cy="1273178"/>
          </a:xfrm>
          <a:custGeom>
            <a:avLst/>
            <a:gdLst/>
            <a:ahLst/>
            <a:cxnLst/>
            <a:rect l="l" t="t" r="r" b="b"/>
            <a:pathLst>
              <a:path w="353059" h="1160779">
                <a:moveTo>
                  <a:pt x="0" y="0"/>
                </a:moveTo>
                <a:lnTo>
                  <a:pt x="353047" y="1160221"/>
                </a:lnTo>
              </a:path>
            </a:pathLst>
          </a:custGeom>
          <a:ln w="50800">
            <a:solidFill>
              <a:srgbClr val="4F81BD"/>
            </a:solidFill>
            <a:tailEnd type="triangle"/>
          </a:ln>
          <a:effectLst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3057" y="777125"/>
            <a:ext cx="3416300" cy="2562859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07837" y="1091089"/>
            <a:ext cx="1699259" cy="1912619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008122" y="1620521"/>
            <a:ext cx="1737359" cy="1940559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20"/>
          <p:cNvSpPr txBox="1"/>
          <p:nvPr/>
        </p:nvSpPr>
        <p:spPr>
          <a:xfrm>
            <a:off x="5782621" y="5952574"/>
            <a:ext cx="1025216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sz="2600" spc="-25" dirty="0" smtClean="0">
                <a:latin typeface="Calibri"/>
                <a:cs typeface="Calibri"/>
              </a:rPr>
              <a:t>few</a:t>
            </a:r>
            <a:r>
              <a:rPr lang="en-US" sz="2600" spc="-25" dirty="0" smtClean="0">
                <a:latin typeface="Calibri"/>
                <a:cs typeface="Calibri"/>
              </a:rPr>
              <a:t> </a:t>
            </a:r>
            <a:r>
              <a:rPr sz="2600" dirty="0" smtClean="0">
                <a:latin typeface="Calibri"/>
                <a:cs typeface="Calibri"/>
              </a:rPr>
              <a:t>0.01m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52" name="object 18"/>
          <p:cNvSpPr txBox="1"/>
          <p:nvPr/>
        </p:nvSpPr>
        <p:spPr>
          <a:xfrm>
            <a:off x="4008122" y="1275623"/>
            <a:ext cx="174498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libri"/>
                <a:cs typeface="Calibri"/>
              </a:rPr>
              <a:t>triangulation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3" name="object 18"/>
          <p:cNvSpPr txBox="1"/>
          <p:nvPr/>
        </p:nvSpPr>
        <p:spPr>
          <a:xfrm>
            <a:off x="6806688" y="776186"/>
            <a:ext cx="16927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" marR="5080" indent="-40640" algn="ctr">
              <a:spcBef>
                <a:spcPts val="100"/>
              </a:spcBef>
            </a:pPr>
            <a:r>
              <a:rPr lang="en-US" sz="2000" b="1" spc="-10" dirty="0" smtClean="0">
                <a:latin typeface="Calibri"/>
                <a:cs typeface="Calibri"/>
              </a:rPr>
              <a:t>GNSS</a:t>
            </a:r>
          </a:p>
        </p:txBody>
      </p:sp>
      <p:sp>
        <p:nvSpPr>
          <p:cNvPr id="63" name="object 9"/>
          <p:cNvSpPr txBox="1"/>
          <p:nvPr/>
        </p:nvSpPr>
        <p:spPr>
          <a:xfrm>
            <a:off x="1578530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5" name="object 9"/>
          <p:cNvSpPr txBox="1"/>
          <p:nvPr/>
        </p:nvSpPr>
        <p:spPr>
          <a:xfrm>
            <a:off x="2896241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6" name="object 9"/>
          <p:cNvSpPr txBox="1"/>
          <p:nvPr/>
        </p:nvSpPr>
        <p:spPr>
          <a:xfrm>
            <a:off x="4200223" y="5573259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7" name="object 9"/>
          <p:cNvSpPr txBox="1"/>
          <p:nvPr/>
        </p:nvSpPr>
        <p:spPr>
          <a:xfrm>
            <a:off x="5519467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68" name="object 9"/>
          <p:cNvSpPr txBox="1"/>
          <p:nvPr/>
        </p:nvSpPr>
        <p:spPr>
          <a:xfrm>
            <a:off x="6823449" y="5569758"/>
            <a:ext cx="2787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dirty="0">
                <a:latin typeface="Calibri"/>
                <a:cs typeface="Calibri"/>
              </a:rPr>
              <a:t>+</a:t>
            </a:r>
          </a:p>
        </p:txBody>
      </p:sp>
      <p:sp>
        <p:nvSpPr>
          <p:cNvPr id="70" name="object 20"/>
          <p:cNvSpPr txBox="1"/>
          <p:nvPr/>
        </p:nvSpPr>
        <p:spPr>
          <a:xfrm>
            <a:off x="7058785" y="6158864"/>
            <a:ext cx="86601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465" algn="ctr">
              <a:spcBef>
                <a:spcPts val="100"/>
              </a:spcBef>
            </a:pPr>
            <a:r>
              <a:rPr lang="en-US" sz="2800" spc="-25" dirty="0" smtClean="0">
                <a:latin typeface="Calibri"/>
                <a:cs typeface="Calibri"/>
              </a:rPr>
              <a:t>&lt;2</a:t>
            </a:r>
            <a:r>
              <a:rPr lang="en-US" sz="2800" dirty="0" smtClean="0">
                <a:latin typeface="Calibri"/>
                <a:cs typeface="Calibri"/>
              </a:rPr>
              <a:t>m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71" name="TextBox 70"/>
          <p:cNvSpPr txBox="1"/>
          <p:nvPr/>
        </p:nvSpPr>
        <p:spPr bwMode="auto">
          <a:xfrm rot="-2940000">
            <a:off x="7445540" y="4667948"/>
            <a:ext cx="21550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noAutofit/>
          </a:bodyPr>
          <a:lstStyle/>
          <a:p>
            <a:r>
              <a:rPr lang="en-US" sz="2800" dirty="0" smtClean="0"/>
              <a:t>NATRF2022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18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7" presetClass="emph" presetSubtype="0" repeatCount="indefinite" fill="remove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27" grpId="0" animBg="1"/>
      <p:bldP spid="30" grpId="0" animBg="1"/>
      <p:bldP spid="33" grpId="0" animBg="1"/>
      <p:bldP spid="36" grpId="0" animBg="1"/>
      <p:bldP spid="39" grpId="0" animBg="1"/>
      <p:bldP spid="43" grpId="0" animBg="1"/>
      <p:bldP spid="46" grpId="0" animBg="1"/>
      <p:bldP spid="70" grpId="0"/>
      <p:bldP spid="70" grpId="1"/>
      <p:bldP spid="71" grpId="0"/>
      <p:bldP spid="71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31756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b="1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b="1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b="1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7231698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505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09092" y="2209800"/>
            <a:ext cx="860182" cy="4044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84600" y="2286000"/>
            <a:ext cx="356577" cy="1054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50862" y="2286000"/>
            <a:ext cx="1961662" cy="65649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68311" y="1955800"/>
            <a:ext cx="1170843" cy="1778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799" y="95250"/>
            <a:ext cx="2127251" cy="37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6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4.81481E-6 L 0.16667 0.279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" y="397763"/>
            <a:ext cx="9144000" cy="693353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pc="-7" dirty="0">
                <a:latin typeface="Cambria" panose="02040503050406030204" pitchFamily="18" charset="0"/>
                <a:cs typeface="Calibri"/>
              </a:rPr>
              <a:t>Four</a:t>
            </a:r>
            <a:r>
              <a:rPr spc="-7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pc="-7" dirty="0">
                <a:latin typeface="Cambria" panose="02040503050406030204" pitchFamily="18" charset="0"/>
                <a:cs typeface="Calibri"/>
              </a:rPr>
              <a:t>“Plate-Fixed” </a:t>
            </a:r>
            <a:r>
              <a:rPr spc="-47" dirty="0">
                <a:latin typeface="Cambria" panose="02040503050406030204" pitchFamily="18" charset="0"/>
                <a:cs typeface="Calibri"/>
              </a:rPr>
              <a:t>Reference </a:t>
            </a:r>
            <a:r>
              <a:rPr spc="-27" dirty="0">
                <a:latin typeface="Cambria" panose="02040503050406030204" pitchFamily="18" charset="0"/>
                <a:cs typeface="Calibri"/>
              </a:rPr>
              <a:t>Frames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0632" y="1531837"/>
            <a:ext cx="8710864" cy="5225802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SzPct val="100000"/>
              <a:tabLst>
                <a:tab pos="397077" algn="l"/>
                <a:tab pos="397923" algn="l"/>
              </a:tabLst>
            </a:pPr>
            <a:r>
              <a:rPr sz="300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North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American </a:t>
            </a:r>
            <a:r>
              <a:rPr sz="3000" spc="-20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-33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(NATRF2022)</a:t>
            </a: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Pacific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4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(PATRF2022)</a:t>
            </a: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4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Caribbean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 of</a:t>
            </a:r>
            <a:r>
              <a:rPr sz="3000" spc="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(CATRF2022)</a:t>
            </a: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 Black"/>
            </a:endParaRPr>
          </a:p>
          <a:p>
            <a:pPr marL="514350" indent="-514350"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3000" spc="-20" dirty="0">
              <a:solidFill>
                <a:srgbClr val="C00000"/>
              </a:solidFill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Mariana </a:t>
            </a:r>
            <a:r>
              <a:rPr sz="3000" spc="-2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Terrestrial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Reference Frame</a:t>
            </a:r>
            <a:r>
              <a:rPr sz="3000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</a:t>
            </a:r>
            <a:r>
              <a:rPr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of</a:t>
            </a:r>
            <a:r>
              <a:rPr lang="en-US" sz="3000" spc="-7" dirty="0">
                <a:solidFill>
                  <a:srgbClr val="1F497D"/>
                </a:solidFill>
                <a:latin typeface="Cambria" panose="02040503050406030204" pitchFamily="18" charset="0"/>
                <a:cs typeface="Arial"/>
              </a:rPr>
              <a:t> 2022</a:t>
            </a:r>
            <a:endParaRPr sz="3000" dirty="0">
              <a:latin typeface="Cambria" panose="02040503050406030204" pitchFamily="18" charset="0"/>
              <a:cs typeface="Arial"/>
            </a:endParaRPr>
          </a:p>
          <a:p>
            <a:pPr>
              <a:lnSpc>
                <a:spcPts val="2533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	</a:t>
            </a:r>
            <a:r>
              <a:rPr sz="3000" spc="-20" dirty="0">
                <a:solidFill>
                  <a:srgbClr val="C00000"/>
                </a:solidFill>
                <a:latin typeface="Cambria" panose="02040503050406030204" pitchFamily="18" charset="0"/>
                <a:cs typeface="Arial Black"/>
              </a:rPr>
              <a:t>(MATRF2022)</a:t>
            </a:r>
            <a:endParaRPr sz="3000" dirty="0"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619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b="1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b="1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b="1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b="1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693523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32665"/>
            <a:ext cx="9144000" cy="694207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pc="-40" dirty="0">
                <a:latin typeface="Cambria" panose="02040503050406030204" pitchFamily="18" charset="0"/>
                <a:cs typeface="Calibri"/>
              </a:rPr>
              <a:t>Non-</a:t>
            </a:r>
            <a:r>
              <a:rPr lang="en-US" spc="-40" dirty="0" err="1">
                <a:latin typeface="Cambria" panose="02040503050406030204" pitchFamily="18" charset="0"/>
                <a:cs typeface="Calibri"/>
              </a:rPr>
              <a:t>geocentricity</a:t>
            </a:r>
            <a:r>
              <a:rPr lang="en-US" spc="-40" dirty="0">
                <a:latin typeface="Cambria" panose="02040503050406030204" pitchFamily="18" charset="0"/>
                <a:cs typeface="Calibri"/>
              </a:rPr>
              <a:t> of </a:t>
            </a:r>
            <a:r>
              <a:rPr dirty="0" smtClean="0">
                <a:latin typeface="Cambria" panose="02040503050406030204" pitchFamily="18" charset="0"/>
                <a:cs typeface="Calibri"/>
              </a:rPr>
              <a:t>NAD83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2252936" y="1550890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2045769" y="4925142"/>
            <a:ext cx="4819251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3079019" y="1315236"/>
            <a:ext cx="0" cy="3609906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871853" y="4690783"/>
            <a:ext cx="4820547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1" name="AutoShape 9"/>
          <p:cNvCxnSpPr>
            <a:cxnSpLocks noChangeShapeType="1"/>
            <a:stCxn id="7" idx="2"/>
            <a:endCxn id="10" idx="2"/>
          </p:cNvCxnSpPr>
          <p:nvPr/>
        </p:nvCxnSpPr>
        <p:spPr bwMode="auto">
          <a:xfrm flipV="1">
            <a:off x="2252938" y="4702438"/>
            <a:ext cx="826083" cy="234359"/>
          </a:xfrm>
          <a:prstGeom prst="straightConnector1">
            <a:avLst/>
          </a:prstGeom>
          <a:noFill/>
          <a:ln w="44450" cmpd="sng">
            <a:solidFill>
              <a:srgbClr val="F6AB16"/>
            </a:solidFill>
            <a:prstDash val="solid"/>
            <a:round/>
            <a:headEnd type="triangle" w="lg" len="med"/>
            <a:tailEnd type="triangle" w="lg" len="med"/>
          </a:ln>
        </p:spPr>
      </p:cxn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6148926" y="1642821"/>
            <a:ext cx="510219" cy="7950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716532" y="2782473"/>
            <a:ext cx="99699" cy="205646"/>
          </a:xfrm>
          <a:custGeom>
            <a:avLst/>
            <a:gdLst>
              <a:gd name="T0" fmla="*/ 0 w 69"/>
              <a:gd name="T1" fmla="*/ 0 h 129"/>
              <a:gd name="T2" fmla="*/ 2147483647 w 69"/>
              <a:gd name="T3" fmla="*/ 2147483647 h 129"/>
              <a:gd name="T4" fmla="*/ 2147483647 w 69"/>
              <a:gd name="T5" fmla="*/ 2147483647 h 129"/>
              <a:gd name="T6" fmla="*/ 0 60000 65536"/>
              <a:gd name="T7" fmla="*/ 0 60000 65536"/>
              <a:gd name="T8" fmla="*/ 0 60000 65536"/>
              <a:gd name="T9" fmla="*/ 0 w 69"/>
              <a:gd name="T10" fmla="*/ 0 h 129"/>
              <a:gd name="T11" fmla="*/ 69 w 69"/>
              <a:gd name="T12" fmla="*/ 129 h 12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29">
                <a:moveTo>
                  <a:pt x="0" y="0"/>
                </a:moveTo>
                <a:lnTo>
                  <a:pt x="69" y="57"/>
                </a:lnTo>
                <a:lnTo>
                  <a:pt x="3" y="129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6233158" y="2325183"/>
            <a:ext cx="98405" cy="186451"/>
          </a:xfrm>
          <a:custGeom>
            <a:avLst/>
            <a:gdLst>
              <a:gd name="T0" fmla="*/ 0 w 69"/>
              <a:gd name="T1" fmla="*/ 0 h 114"/>
              <a:gd name="T2" fmla="*/ 2147483647 w 69"/>
              <a:gd name="T3" fmla="*/ 2147483647 h 114"/>
              <a:gd name="T4" fmla="*/ 2147483647 w 69"/>
              <a:gd name="T5" fmla="*/ 2147483647 h 114"/>
              <a:gd name="T6" fmla="*/ 0 60000 65536"/>
              <a:gd name="T7" fmla="*/ 0 60000 65536"/>
              <a:gd name="T8" fmla="*/ 0 60000 65536"/>
              <a:gd name="T9" fmla="*/ 0 w 69"/>
              <a:gd name="T10" fmla="*/ 0 h 114"/>
              <a:gd name="T11" fmla="*/ 69 w 69"/>
              <a:gd name="T12" fmla="*/ 114 h 1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" h="114">
                <a:moveTo>
                  <a:pt x="0" y="0"/>
                </a:moveTo>
                <a:lnTo>
                  <a:pt x="69" y="45"/>
                </a:lnTo>
                <a:lnTo>
                  <a:pt x="15" y="114"/>
                </a:lnTo>
              </a:path>
            </a:pathLst>
          </a:custGeom>
          <a:noFill/>
          <a:ln w="28575" cap="flat" cmpd="sng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5631075" y="1439539"/>
            <a:ext cx="1613323" cy="947795"/>
          </a:xfrm>
          <a:custGeom>
            <a:avLst/>
            <a:gdLst>
              <a:gd name="T0" fmla="*/ 2147483647 w 1125"/>
              <a:gd name="T1" fmla="*/ 2147483647 h 580"/>
              <a:gd name="T2" fmla="*/ 2147483647 w 1125"/>
              <a:gd name="T3" fmla="*/ 2147483647 h 580"/>
              <a:gd name="T4" fmla="*/ 2147483647 w 1125"/>
              <a:gd name="T5" fmla="*/ 2147483647 h 580"/>
              <a:gd name="T6" fmla="*/ 2147483647 w 1125"/>
              <a:gd name="T7" fmla="*/ 2147483647 h 580"/>
              <a:gd name="T8" fmla="*/ 2147483647 w 1125"/>
              <a:gd name="T9" fmla="*/ 2147483647 h 580"/>
              <a:gd name="T10" fmla="*/ 2147483647 w 1125"/>
              <a:gd name="T11" fmla="*/ 2147483647 h 580"/>
              <a:gd name="T12" fmla="*/ 2147483647 w 1125"/>
              <a:gd name="T13" fmla="*/ 2147483647 h 580"/>
              <a:gd name="T14" fmla="*/ 2147483647 w 1125"/>
              <a:gd name="T15" fmla="*/ 2147483647 h 580"/>
              <a:gd name="T16" fmla="*/ 2147483647 w 1125"/>
              <a:gd name="T17" fmla="*/ 2147483647 h 580"/>
              <a:gd name="T18" fmla="*/ 2147483647 w 1125"/>
              <a:gd name="T19" fmla="*/ 2147483647 h 580"/>
              <a:gd name="T20" fmla="*/ 2147483647 w 1125"/>
              <a:gd name="T21" fmla="*/ 2147483647 h 580"/>
              <a:gd name="T22" fmla="*/ 2147483647 w 1125"/>
              <a:gd name="T23" fmla="*/ 2147483647 h 5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5"/>
              <a:gd name="T37" fmla="*/ 0 h 580"/>
              <a:gd name="T38" fmla="*/ 1125 w 1125"/>
              <a:gd name="T39" fmla="*/ 580 h 58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5" h="580">
                <a:moveTo>
                  <a:pt x="45" y="12"/>
                </a:moveTo>
                <a:cubicBezTo>
                  <a:pt x="144" y="45"/>
                  <a:pt x="0" y="0"/>
                  <a:pt x="285" y="28"/>
                </a:cubicBezTo>
                <a:cubicBezTo>
                  <a:pt x="295" y="29"/>
                  <a:pt x="300" y="42"/>
                  <a:pt x="309" y="44"/>
                </a:cubicBezTo>
                <a:cubicBezTo>
                  <a:pt x="349" y="51"/>
                  <a:pt x="389" y="49"/>
                  <a:pt x="429" y="52"/>
                </a:cubicBezTo>
                <a:cubicBezTo>
                  <a:pt x="522" y="114"/>
                  <a:pt x="652" y="111"/>
                  <a:pt x="757" y="116"/>
                </a:cubicBezTo>
                <a:cubicBezTo>
                  <a:pt x="770" y="156"/>
                  <a:pt x="794" y="188"/>
                  <a:pt x="829" y="212"/>
                </a:cubicBezTo>
                <a:cubicBezTo>
                  <a:pt x="834" y="220"/>
                  <a:pt x="837" y="230"/>
                  <a:pt x="845" y="236"/>
                </a:cubicBezTo>
                <a:cubicBezTo>
                  <a:pt x="852" y="241"/>
                  <a:pt x="863" y="238"/>
                  <a:pt x="869" y="244"/>
                </a:cubicBezTo>
                <a:cubicBezTo>
                  <a:pt x="892" y="267"/>
                  <a:pt x="914" y="311"/>
                  <a:pt x="933" y="340"/>
                </a:cubicBezTo>
                <a:cubicBezTo>
                  <a:pt x="952" y="369"/>
                  <a:pt x="1027" y="421"/>
                  <a:pt x="1061" y="444"/>
                </a:cubicBezTo>
                <a:cubicBezTo>
                  <a:pt x="1072" y="460"/>
                  <a:pt x="1087" y="474"/>
                  <a:pt x="1093" y="492"/>
                </a:cubicBezTo>
                <a:cubicBezTo>
                  <a:pt x="1103" y="522"/>
                  <a:pt x="1111" y="552"/>
                  <a:pt x="1125" y="580"/>
                </a:cubicBezTo>
              </a:path>
            </a:pathLst>
          </a:custGeom>
          <a:noFill/>
          <a:ln w="38100" cap="flat" cmpd="sng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2618492" y="5366716"/>
            <a:ext cx="1936814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~2.2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meters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542512" y="3901599"/>
            <a:ext cx="998991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NAD83</a:t>
            </a:r>
          </a:p>
          <a:p>
            <a:pPr algn="ctr" eaLnBrk="0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origin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649408" y="3901599"/>
            <a:ext cx="1317950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ITRF2014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origin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1490408" y="4243644"/>
            <a:ext cx="683590" cy="6317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3157186" y="4225632"/>
            <a:ext cx="492222" cy="388404"/>
          </a:xfrm>
          <a:prstGeom prst="line">
            <a:avLst/>
          </a:prstGeom>
          <a:noFill/>
          <a:ln w="38100">
            <a:solidFill>
              <a:srgbClr val="00B0F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7365611" y="1021138"/>
            <a:ext cx="1024639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Earth’s</a:t>
            </a:r>
          </a:p>
          <a:p>
            <a:pPr algn="ctr" eaLnBrk="0" hangingPunct="0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Surface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5351397" y="2181684"/>
            <a:ext cx="56137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>
                <a:latin typeface="Times New Roman" pitchFamily="18" charset="0"/>
                <a:cs typeface="Times New Roman" pitchFamily="18" charset="0"/>
              </a:rPr>
              <a:t>83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26"/>
          <p:cNvSpPr txBox="1">
            <a:spLocks noChangeArrowheads="1"/>
          </p:cNvSpPr>
          <p:nvPr/>
        </p:nvSpPr>
        <p:spPr bwMode="auto">
          <a:xfrm>
            <a:off x="6345327" y="1952860"/>
            <a:ext cx="561372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6645323" y="5470431"/>
            <a:ext cx="1093569" cy="70788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GRS80</a:t>
            </a:r>
          </a:p>
          <a:p>
            <a:pPr algn="ctr" eaLnBrk="0" hangingPunct="0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ellipsoid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 flipH="1" flipV="1">
            <a:off x="6704462" y="4974925"/>
            <a:ext cx="357862" cy="5447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 flipV="1">
            <a:off x="7244396" y="4738587"/>
            <a:ext cx="242430" cy="78111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w="lg" len="med"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 flipH="1">
            <a:off x="6965202" y="1427885"/>
            <a:ext cx="418005" cy="39879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rc 8"/>
          <p:cNvSpPr>
            <a:spLocks/>
          </p:cNvSpPr>
          <p:nvPr/>
        </p:nvSpPr>
        <p:spPr bwMode="auto">
          <a:xfrm>
            <a:off x="3079019" y="1550890"/>
            <a:ext cx="4406210" cy="31398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00B0F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5615527" y="1642821"/>
            <a:ext cx="1043619" cy="1252242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round/>
            <a:headEnd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rc 5"/>
          <p:cNvSpPr>
            <a:spLocks/>
          </p:cNvSpPr>
          <p:nvPr/>
        </p:nvSpPr>
        <p:spPr bwMode="auto">
          <a:xfrm>
            <a:off x="2252936" y="1786545"/>
            <a:ext cx="4406210" cy="3138599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 flipV="1">
            <a:off x="2706500" y="4863253"/>
            <a:ext cx="357862" cy="54477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Flowchart: Connector 2"/>
          <p:cNvSpPr/>
          <p:nvPr/>
        </p:nvSpPr>
        <p:spPr>
          <a:xfrm>
            <a:off x="6600753" y="1549765"/>
            <a:ext cx="137160" cy="13716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53961"/>
            <a:ext cx="9144001" cy="1272939"/>
          </a:xfrm>
        </p:spPr>
        <p:txBody>
          <a:bodyPr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Geometric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change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due to 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 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non-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geocentricity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42" y="1863344"/>
            <a:ext cx="4508070" cy="3018593"/>
          </a:xfrm>
          <a:ln w="15875"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4155" y="1863344"/>
            <a:ext cx="4427967" cy="2958910"/>
          </a:xfrm>
          <a:prstGeom prst="rect">
            <a:avLst/>
          </a:prstGeom>
          <a:ln w="15875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8342" y="1863344"/>
            <a:ext cx="4508070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9092" y="1863343"/>
            <a:ext cx="4433041" cy="315110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8342" y="4982638"/>
            <a:ext cx="4508070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Horizontal (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Lon)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664155" y="4982638"/>
            <a:ext cx="4427967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Ellipsoidal (h)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715656" y="5859940"/>
            <a:ext cx="1712686" cy="80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i="1" dirty="0" smtClean="0">
                <a:solidFill>
                  <a:srgbClr val="424242"/>
                </a:solidFill>
              </a:rPr>
              <a:t>Shift…</a:t>
            </a:r>
            <a:endParaRPr lang="en-US" sz="3200" i="1" dirty="0">
              <a:solidFill>
                <a:srgbClr val="4242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2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>
          <a:xfrm>
            <a:off x="1654645" y="1516858"/>
            <a:ext cx="1200154" cy="114644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1846338" y="1284010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Modernizing the NSRS</a:t>
            </a:r>
          </a:p>
        </p:txBody>
      </p:sp>
      <p:sp>
        <p:nvSpPr>
          <p:cNvPr id="17412" name="Rounded Rectangle 9"/>
          <p:cNvSpPr>
            <a:spLocks noChangeArrowheads="1"/>
          </p:cNvSpPr>
          <p:nvPr/>
        </p:nvSpPr>
        <p:spPr bwMode="auto">
          <a:xfrm>
            <a:off x="3216744" y="3100901"/>
            <a:ext cx="978694" cy="841772"/>
          </a:xfrm>
          <a:prstGeom prst="roundRect">
            <a:avLst>
              <a:gd name="adj" fmla="val 16667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3" name="Group 10"/>
          <p:cNvGrpSpPr>
            <a:grpSpLocks/>
          </p:cNvGrpSpPr>
          <p:nvPr/>
        </p:nvGrpSpPr>
        <p:grpSpPr bwMode="auto">
          <a:xfrm>
            <a:off x="3095305" y="3904573"/>
            <a:ext cx="1221581" cy="453628"/>
            <a:chOff x="1795045" y="1265285"/>
            <a:chExt cx="1628685" cy="604242"/>
          </a:xfrm>
        </p:grpSpPr>
        <p:sp>
          <p:nvSpPr>
            <p:cNvPr id="12" name="Rectangle 11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795045" y="1265285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OPUS</a:t>
              </a:r>
            </a:p>
          </p:txBody>
        </p:sp>
      </p:grpSp>
      <p:sp>
        <p:nvSpPr>
          <p:cNvPr id="17414" name="Rounded Rectangle 21"/>
          <p:cNvSpPr>
            <a:spLocks noChangeArrowheads="1"/>
          </p:cNvSpPr>
          <p:nvPr/>
        </p:nvSpPr>
        <p:spPr bwMode="auto">
          <a:xfrm>
            <a:off x="6223073" y="3100901"/>
            <a:ext cx="1097756" cy="841772"/>
          </a:xfrm>
          <a:prstGeom prst="roundRect">
            <a:avLst>
              <a:gd name="adj" fmla="val 16667"/>
            </a:avLst>
          </a:pr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5" name="Group 22"/>
          <p:cNvGrpSpPr>
            <a:grpSpLocks/>
          </p:cNvGrpSpPr>
          <p:nvPr/>
        </p:nvGrpSpPr>
        <p:grpSpPr bwMode="auto">
          <a:xfrm>
            <a:off x="5994476" y="3904573"/>
            <a:ext cx="1547813" cy="453628"/>
            <a:chOff x="5378291" y="3154561"/>
            <a:chExt cx="1628685" cy="604242"/>
          </a:xfrm>
        </p:grpSpPr>
        <p:sp>
          <p:nvSpPr>
            <p:cNvPr id="24" name="Rectangle 23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5378291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Orbit Data</a:t>
              </a:r>
            </a:p>
          </p:txBody>
        </p:sp>
      </p:grpSp>
      <p:grpSp>
        <p:nvGrpSpPr>
          <p:cNvPr id="17416" name="Group 49"/>
          <p:cNvGrpSpPr>
            <a:grpSpLocks/>
          </p:cNvGrpSpPr>
          <p:nvPr/>
        </p:nvGrpSpPr>
        <p:grpSpPr bwMode="auto">
          <a:xfrm>
            <a:off x="1633217" y="1593568"/>
            <a:ext cx="5679281" cy="1295400"/>
            <a:chOff x="762000" y="2209800"/>
            <a:chExt cx="7572299" cy="1726407"/>
          </a:xfrm>
        </p:grpSpPr>
        <p:sp>
          <p:nvSpPr>
            <p:cNvPr id="17444" name="Rounded Rectangle 5"/>
            <p:cNvSpPr>
              <a:spLocks noChangeArrowheads="1"/>
            </p:cNvSpPr>
            <p:nvPr/>
          </p:nvSpPr>
          <p:spPr bwMode="auto">
            <a:xfrm>
              <a:off x="1003298" y="2209800"/>
              <a:ext cx="1146163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5" name="Group 6"/>
            <p:cNvGrpSpPr>
              <a:grpSpLocks/>
            </p:cNvGrpSpPr>
            <p:nvPr/>
          </p:nvGrpSpPr>
          <p:grpSpPr bwMode="auto">
            <a:xfrm>
              <a:off x="762000" y="3331965"/>
              <a:ext cx="1721324" cy="604242"/>
              <a:chOff x="-89217" y="1265285"/>
              <a:chExt cx="1721324" cy="60424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5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Rectangle 8"/>
              <p:cNvSpPr/>
              <p:nvPr/>
            </p:nvSpPr>
            <p:spPr>
              <a:xfrm>
                <a:off x="-89217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CORS</a:t>
                </a:r>
              </a:p>
            </p:txBody>
          </p:sp>
        </p:grpSp>
        <p:sp>
          <p:nvSpPr>
            <p:cNvPr id="17446" name="Rounded Rectangle 13"/>
            <p:cNvSpPr>
              <a:spLocks noChangeArrowheads="1"/>
            </p:cNvSpPr>
            <p:nvPr/>
          </p:nvSpPr>
          <p:spPr bwMode="auto">
            <a:xfrm>
              <a:off x="4664036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7" name="Group 14"/>
            <p:cNvGrpSpPr>
              <a:grpSpLocks/>
            </p:cNvGrpSpPr>
            <p:nvPr/>
          </p:nvGrpSpPr>
          <p:grpSpPr bwMode="auto">
            <a:xfrm>
              <a:off x="4448129" y="3331648"/>
              <a:ext cx="1845034" cy="604559"/>
              <a:chOff x="3586712" y="1264968"/>
              <a:chExt cx="1845034" cy="6045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586721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3802619" y="1264968"/>
                <a:ext cx="162875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GRAV-D</a:t>
                </a:r>
              </a:p>
            </p:txBody>
          </p:sp>
        </p:grpSp>
        <p:sp>
          <p:nvSpPr>
            <p:cNvPr id="17448" name="Rounded Rectangle 17"/>
            <p:cNvSpPr>
              <a:spLocks noChangeArrowheads="1"/>
            </p:cNvSpPr>
            <p:nvPr/>
          </p:nvSpPr>
          <p:spPr bwMode="auto">
            <a:xfrm>
              <a:off x="2600307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49" name="Group 18"/>
            <p:cNvGrpSpPr>
              <a:grpSpLocks/>
            </p:cNvGrpSpPr>
            <p:nvPr/>
          </p:nvGrpSpPr>
          <p:grpSpPr bwMode="auto">
            <a:xfrm>
              <a:off x="2265797" y="3331648"/>
              <a:ext cx="2273278" cy="604559"/>
              <a:chOff x="5101003" y="1264968"/>
              <a:chExt cx="2273278" cy="60455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5378364" y="1264968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ectangle 20"/>
              <p:cNvSpPr/>
              <p:nvPr/>
            </p:nvSpPr>
            <p:spPr>
              <a:xfrm>
                <a:off x="5101003" y="1264968"/>
                <a:ext cx="2273278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NHMP</a:t>
                </a:r>
              </a:p>
            </p:txBody>
          </p:sp>
        </p:grpSp>
        <p:sp>
          <p:nvSpPr>
            <p:cNvPr id="17450" name="Rounded Rectangle 25"/>
            <p:cNvSpPr>
              <a:spLocks noChangeArrowheads="1"/>
            </p:cNvSpPr>
            <p:nvPr/>
          </p:nvSpPr>
          <p:spPr bwMode="auto">
            <a:xfrm>
              <a:off x="6705540" y="2209800"/>
              <a:ext cx="1628759" cy="1121848"/>
            </a:xfrm>
            <a:prstGeom prst="roundRect">
              <a:avLst>
                <a:gd name="adj" fmla="val 16667"/>
              </a:avLst>
            </a:prstGeom>
            <a:blipFill dpi="0"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51" name="Group 26"/>
            <p:cNvGrpSpPr>
              <a:grpSpLocks/>
            </p:cNvGrpSpPr>
            <p:nvPr/>
          </p:nvGrpSpPr>
          <p:grpSpPr bwMode="auto">
            <a:xfrm>
              <a:off x="6248331" y="3331648"/>
              <a:ext cx="2085968" cy="604559"/>
              <a:chOff x="3586599" y="3154244"/>
              <a:chExt cx="2085968" cy="604559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586613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4043808" y="3154244"/>
                <a:ext cx="1628759" cy="6045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5344" tIns="85344" rIns="85344" bIns="0" spcCol="1270"/>
              <a:lstStyle/>
              <a:p>
                <a:pPr algn="ctr" defTabSz="5334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9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Arial Black" panose="020B0A04020102020204" pitchFamily="34" charset="0"/>
                  </a:rPr>
                  <a:t>ECO</a:t>
                </a:r>
              </a:p>
            </p:txBody>
          </p:sp>
        </p:grpSp>
      </p:grpSp>
      <p:sp>
        <p:nvSpPr>
          <p:cNvPr id="17417" name="Rounded Rectangle 29"/>
          <p:cNvSpPr>
            <a:spLocks noChangeArrowheads="1"/>
          </p:cNvSpPr>
          <p:nvPr/>
        </p:nvSpPr>
        <p:spPr bwMode="auto">
          <a:xfrm>
            <a:off x="1711799" y="3100901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18" name="Group 30"/>
          <p:cNvGrpSpPr>
            <a:grpSpLocks/>
          </p:cNvGrpSpPr>
          <p:nvPr/>
        </p:nvGrpSpPr>
        <p:grpSpPr bwMode="auto">
          <a:xfrm>
            <a:off x="1579634" y="3904573"/>
            <a:ext cx="1489472" cy="453628"/>
            <a:chOff x="558910" y="5186957"/>
            <a:chExt cx="1985077" cy="604242"/>
          </a:xfrm>
        </p:grpSpPr>
        <p:sp>
          <p:nvSpPr>
            <p:cNvPr id="32" name="Rectangle 31"/>
            <p:cNvSpPr/>
            <p:nvPr/>
          </p:nvSpPr>
          <p:spPr>
            <a:xfrm>
              <a:off x="735043" y="5186957"/>
              <a:ext cx="1628049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558910" y="5186957"/>
              <a:ext cx="1985077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ASP</a:t>
              </a:r>
            </a:p>
          </p:txBody>
        </p:sp>
      </p:grpSp>
      <p:grpSp>
        <p:nvGrpSpPr>
          <p:cNvPr id="17419" name="Group 34"/>
          <p:cNvGrpSpPr>
            <a:grpSpLocks/>
          </p:cNvGrpSpPr>
          <p:nvPr/>
        </p:nvGrpSpPr>
        <p:grpSpPr bwMode="auto">
          <a:xfrm>
            <a:off x="4593111" y="3902191"/>
            <a:ext cx="1221581" cy="453628"/>
            <a:chOff x="2690857" y="5185198"/>
            <a:chExt cx="1628685" cy="604242"/>
          </a:xfrm>
        </p:grpSpPr>
        <p:sp>
          <p:nvSpPr>
            <p:cNvPr id="36" name="Rectangle 35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2690857" y="5185198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VDatum</a:t>
              </a:r>
              <a:endPara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7420" name="Group 38"/>
          <p:cNvGrpSpPr>
            <a:grpSpLocks/>
          </p:cNvGrpSpPr>
          <p:nvPr/>
        </p:nvGrpSpPr>
        <p:grpSpPr bwMode="auto">
          <a:xfrm>
            <a:off x="3083393" y="5102102"/>
            <a:ext cx="1428750" cy="452438"/>
            <a:chOff x="4579295" y="5186957"/>
            <a:chExt cx="1696546" cy="604242"/>
          </a:xfrm>
        </p:grpSpPr>
        <p:sp>
          <p:nvSpPr>
            <p:cNvPr id="40" name="Rectangle 39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4579295" y="5186957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Geodetic Advisors</a:t>
              </a:r>
            </a:p>
          </p:txBody>
        </p:sp>
      </p:grpSp>
      <p:sp>
        <p:nvSpPr>
          <p:cNvPr id="17421" name="Rounded Rectangle 41"/>
          <p:cNvSpPr>
            <a:spLocks noChangeArrowheads="1"/>
          </p:cNvSpPr>
          <p:nvPr/>
        </p:nvSpPr>
        <p:spPr bwMode="auto">
          <a:xfrm>
            <a:off x="4569299" y="4302003"/>
            <a:ext cx="1221581" cy="841772"/>
          </a:xfrm>
          <a:prstGeom prst="roundRect">
            <a:avLst>
              <a:gd name="adj" fmla="val 16667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7422" name="Group 42"/>
          <p:cNvGrpSpPr>
            <a:grpSpLocks/>
          </p:cNvGrpSpPr>
          <p:nvPr/>
        </p:nvGrpSpPr>
        <p:grpSpPr bwMode="auto">
          <a:xfrm>
            <a:off x="4454993" y="5102102"/>
            <a:ext cx="1485900" cy="452438"/>
            <a:chOff x="1795045" y="3154561"/>
            <a:chExt cx="1628685" cy="604242"/>
          </a:xfrm>
        </p:grpSpPr>
        <p:sp>
          <p:nvSpPr>
            <p:cNvPr id="44" name="Rectangle 43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1795045" y="3154561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ERI</a:t>
              </a:r>
            </a:p>
          </p:txBody>
        </p:sp>
      </p:grpSp>
      <p:grpSp>
        <p:nvGrpSpPr>
          <p:cNvPr id="17424" name="Group 46"/>
          <p:cNvGrpSpPr>
            <a:grpSpLocks/>
          </p:cNvGrpSpPr>
          <p:nvPr/>
        </p:nvGrpSpPr>
        <p:grpSpPr bwMode="auto">
          <a:xfrm>
            <a:off x="1540343" y="5123536"/>
            <a:ext cx="1543050" cy="453630"/>
            <a:chOff x="3422" y="3154560"/>
            <a:chExt cx="1628685" cy="604243"/>
          </a:xfrm>
        </p:grpSpPr>
        <p:sp>
          <p:nvSpPr>
            <p:cNvPr id="48" name="Rectangle 47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Rectangle 48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National Shoreline</a:t>
              </a:r>
            </a:p>
          </p:txBody>
        </p:sp>
      </p:grpSp>
      <p:grpSp>
        <p:nvGrpSpPr>
          <p:cNvPr id="17425" name="Group 3"/>
          <p:cNvGrpSpPr>
            <a:grpSpLocks/>
          </p:cNvGrpSpPr>
          <p:nvPr/>
        </p:nvGrpSpPr>
        <p:grpSpPr bwMode="auto">
          <a:xfrm>
            <a:off x="4490716" y="3100904"/>
            <a:ext cx="1468041" cy="835819"/>
            <a:chOff x="4296092" y="3733800"/>
            <a:chExt cx="1957388" cy="1114425"/>
          </a:xfrm>
        </p:grpSpPr>
        <p:sp>
          <p:nvSpPr>
            <p:cNvPr id="17430" name="Rounded Rectangle 33"/>
            <p:cNvSpPr>
              <a:spLocks noChangeArrowheads="1"/>
            </p:cNvSpPr>
            <p:nvPr/>
          </p:nvSpPr>
          <p:spPr bwMode="auto">
            <a:xfrm>
              <a:off x="4296092" y="3733800"/>
              <a:ext cx="1957388" cy="111442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7431" name="Group 2"/>
            <p:cNvGrpSpPr>
              <a:grpSpLocks/>
            </p:cNvGrpSpPr>
            <p:nvPr/>
          </p:nvGrpSpPr>
          <p:grpSpPr bwMode="auto">
            <a:xfrm>
              <a:off x="4386500" y="3771900"/>
              <a:ext cx="1785699" cy="1008014"/>
              <a:chOff x="4386500" y="3771900"/>
              <a:chExt cx="1785699" cy="1008014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448492" y="3771900"/>
                <a:ext cx="1700213" cy="1143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pic>
            <p:nvPicPr>
              <p:cNvPr id="17433" name="Picture 50" descr="Map of US showing current VDatum availability.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6500" y="3771900"/>
                <a:ext cx="1785699" cy="10080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7426" name="Group 4"/>
          <p:cNvGrpSpPr>
            <a:grpSpLocks/>
          </p:cNvGrpSpPr>
          <p:nvPr/>
        </p:nvGrpSpPr>
        <p:grpSpPr bwMode="auto">
          <a:xfrm>
            <a:off x="3140549" y="4302003"/>
            <a:ext cx="1221581" cy="841772"/>
            <a:chOff x="3429000" y="5213350"/>
            <a:chExt cx="1628775" cy="1122363"/>
          </a:xfrm>
        </p:grpSpPr>
        <p:sp>
          <p:nvSpPr>
            <p:cNvPr id="17428" name="Rounded Rectangle 37"/>
            <p:cNvSpPr>
              <a:spLocks noChangeArrowheads="1"/>
            </p:cNvSpPr>
            <p:nvPr/>
          </p:nvSpPr>
          <p:spPr bwMode="auto">
            <a:xfrm>
              <a:off x="3429000" y="5213350"/>
              <a:ext cx="1628775" cy="1122363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Gill Sans MT" panose="020B0502020104020203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35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7429" name="Picture 2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5257800"/>
              <a:ext cx="1476375" cy="101758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7427" name="TextBox 3"/>
          <p:cNvSpPr txBox="1">
            <a:spLocks noChangeArrowheads="1"/>
          </p:cNvSpPr>
          <p:nvPr/>
        </p:nvSpPr>
        <p:spPr bwMode="auto">
          <a:xfrm>
            <a:off x="1838004" y="2799677"/>
            <a:ext cx="4105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C00000"/>
                </a:solidFill>
                <a:latin typeface="Arial Black" panose="020B0A04020102020204" pitchFamily="34" charset="0"/>
              </a:rPr>
              <a:t>NGS Products and Services</a:t>
            </a:r>
          </a:p>
        </p:txBody>
      </p:sp>
      <p:pic>
        <p:nvPicPr>
          <p:cNvPr id="57" name="Content Placeholder 3"/>
          <p:cNvPicPr>
            <a:picLocks noGrp="1" noChangeAspect="1"/>
          </p:cNvPicPr>
          <p:nvPr>
            <p:ph idx="1"/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99" y="4310834"/>
            <a:ext cx="1105751" cy="832945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NGS Overview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20677" y="4284340"/>
            <a:ext cx="1200152" cy="96897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30" y="4308148"/>
            <a:ext cx="1052815" cy="930926"/>
          </a:xfrm>
          <a:prstGeom prst="rect">
            <a:avLst/>
          </a:prstGeom>
        </p:spPr>
      </p:pic>
      <p:grpSp>
        <p:nvGrpSpPr>
          <p:cNvPr id="62" name="Group 46"/>
          <p:cNvGrpSpPr>
            <a:grpSpLocks/>
          </p:cNvGrpSpPr>
          <p:nvPr/>
        </p:nvGrpSpPr>
        <p:grpSpPr bwMode="auto">
          <a:xfrm>
            <a:off x="5972194" y="5221563"/>
            <a:ext cx="1543050" cy="453630"/>
            <a:chOff x="3422" y="3154560"/>
            <a:chExt cx="1628685" cy="604243"/>
          </a:xfrm>
        </p:grpSpPr>
        <p:sp>
          <p:nvSpPr>
            <p:cNvPr id="63" name="Rectangle 62"/>
            <p:cNvSpPr/>
            <p:nvPr/>
          </p:nvSpPr>
          <p:spPr>
            <a:xfrm>
              <a:off x="3422" y="3154561"/>
              <a:ext cx="1628685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3422" y="3154560"/>
              <a:ext cx="1628685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Antenna Calibrations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1654645" y="5527971"/>
            <a:ext cx="1314453" cy="901638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91" y="5635920"/>
            <a:ext cx="1218362" cy="769085"/>
          </a:xfrm>
          <a:prstGeom prst="rect">
            <a:avLst/>
          </a:prstGeom>
        </p:spPr>
      </p:pic>
      <p:grpSp>
        <p:nvGrpSpPr>
          <p:cNvPr id="70" name="Group 38"/>
          <p:cNvGrpSpPr>
            <a:grpSpLocks/>
          </p:cNvGrpSpPr>
          <p:nvPr/>
        </p:nvGrpSpPr>
        <p:grpSpPr bwMode="auto">
          <a:xfrm>
            <a:off x="1608209" y="6440672"/>
            <a:ext cx="1428750" cy="479072"/>
            <a:chOff x="4579295" y="5151386"/>
            <a:chExt cx="1696546" cy="639813"/>
          </a:xfrm>
        </p:grpSpPr>
        <p:sp>
          <p:nvSpPr>
            <p:cNvPr id="71" name="Rectangle 70"/>
            <p:cNvSpPr/>
            <p:nvPr/>
          </p:nvSpPr>
          <p:spPr>
            <a:xfrm>
              <a:off x="4647157" y="5186957"/>
              <a:ext cx="1628684" cy="60424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2" name="Rectangle 71"/>
            <p:cNvSpPr/>
            <p:nvPr/>
          </p:nvSpPr>
          <p:spPr>
            <a:xfrm>
              <a:off x="4579295" y="5151386"/>
              <a:ext cx="1628684" cy="6042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85344" tIns="85344" rIns="85344" bIns="0" spcCol="1270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9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 Black" panose="020B0A04020102020204" pitchFamily="34" charset="0"/>
                </a:rPr>
                <a:t>NCAT</a:t>
              </a:r>
            </a:p>
          </p:txBody>
        </p:sp>
      </p:grpSp>
      <p:sp>
        <p:nvSpPr>
          <p:cNvPr id="73" name="Rounded Rectangle 72"/>
          <p:cNvSpPr/>
          <p:nvPr/>
        </p:nvSpPr>
        <p:spPr>
          <a:xfrm>
            <a:off x="1664562" y="4278076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273" y="4371092"/>
            <a:ext cx="1234513" cy="697238"/>
          </a:xfrm>
          <a:prstGeom prst="rect">
            <a:avLst/>
          </a:prstGeom>
        </p:spPr>
      </p:pic>
      <p:sp>
        <p:nvSpPr>
          <p:cNvPr id="75" name="Rounded Rectangle 74"/>
          <p:cNvSpPr/>
          <p:nvPr/>
        </p:nvSpPr>
        <p:spPr>
          <a:xfrm>
            <a:off x="3084393" y="5554540"/>
            <a:ext cx="1314453" cy="86570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549" y="5635920"/>
            <a:ext cx="1170611" cy="674137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 bwMode="auto">
          <a:xfrm>
            <a:off x="3055817" y="6429609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CUSP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4535339" y="5527973"/>
            <a:ext cx="1255541" cy="91270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4483" y="5594904"/>
            <a:ext cx="1057251" cy="791918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 bwMode="auto">
          <a:xfrm>
            <a:off x="4489081" y="6414103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CBL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6065288" y="5546688"/>
            <a:ext cx="1315378" cy="882923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010" y="5565249"/>
            <a:ext cx="1103486" cy="85122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 bwMode="auto">
          <a:xfrm>
            <a:off x="6034953" y="6429608"/>
            <a:ext cx="1371600" cy="452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85344" tIns="85344" rIns="85344" bIns="0" spcCol="1270"/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9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 Black" panose="020B0A04020102020204" pitchFamily="34" charset="0"/>
              </a:rPr>
              <a:t>Outreach/COMET</a:t>
            </a:r>
          </a:p>
        </p:txBody>
      </p:sp>
    </p:spTree>
    <p:extLst>
      <p:ext uri="{BB962C8B-B14F-4D97-AF65-F5344CB8AC3E}">
        <p14:creationId xmlns:p14="http://schemas.microsoft.com/office/powerpoint/2010/main" val="2305783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b="1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b="1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b="1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lang="en-US" sz="3200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lang="en-US"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lang="en-US" sz="32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ITRF2014 via </a:t>
            </a:r>
            <a:r>
              <a:rPr lang="en-US" sz="3200" u="sng" spc="-7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lang="en-US" sz="3200" u="sng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 Parameters</a:t>
            </a:r>
            <a:endParaRPr lang="en-US" sz="3200" spc="-20" dirty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and Drift…</a:t>
            </a:r>
          </a:p>
        </p:txBody>
      </p:sp>
    </p:spTree>
    <p:extLst>
      <p:ext uri="{BB962C8B-B14F-4D97-AF65-F5344CB8AC3E}">
        <p14:creationId xmlns:p14="http://schemas.microsoft.com/office/powerpoint/2010/main" val="28575650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526018"/>
            <a:ext cx="9144000" cy="2756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Terrestrial Reference Frame</a:t>
            </a:r>
          </a:p>
          <a:p>
            <a:pPr marL="16933" algn="ctr">
              <a:spcBef>
                <a:spcPts val="6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(I</a:t>
            </a:r>
            <a:r>
              <a:rPr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TRF</a:t>
            </a:r>
            <a:r>
              <a:rPr lang="en-US" sz="6000" b="1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8347" y="4196432"/>
            <a:ext cx="967834" cy="1254341"/>
          </a:xfrm>
          <a:prstGeom prst="rect">
            <a:avLst/>
          </a:prstGeom>
        </p:spPr>
      </p:pic>
      <p:sp>
        <p:nvSpPr>
          <p:cNvPr id="5" name="object 4"/>
          <p:cNvSpPr txBox="1"/>
          <p:nvPr/>
        </p:nvSpPr>
        <p:spPr>
          <a:xfrm>
            <a:off x="342900" y="4139007"/>
            <a:ext cx="6748461" cy="120293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International Earth Rotation and Reference Systems Service (IERS</a:t>
            </a:r>
            <a:r>
              <a:rPr lang="en-US" sz="3600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)</a:t>
            </a:r>
          </a:p>
        </p:txBody>
      </p:sp>
      <p:sp>
        <p:nvSpPr>
          <p:cNvPr id="6" name="Left Brace 5"/>
          <p:cNvSpPr/>
          <p:nvPr/>
        </p:nvSpPr>
        <p:spPr>
          <a:xfrm rot="5400000">
            <a:off x="4210051" y="-644354"/>
            <a:ext cx="723900" cy="8577264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194" y="5851299"/>
            <a:ext cx="2563340" cy="736628"/>
          </a:xfrm>
          <a:prstGeom prst="rect">
            <a:avLst/>
          </a:prstGeom>
        </p:spPr>
      </p:pic>
      <p:sp>
        <p:nvSpPr>
          <p:cNvPr id="10" name="object 4"/>
          <p:cNvSpPr txBox="1"/>
          <p:nvPr/>
        </p:nvSpPr>
        <p:spPr>
          <a:xfrm>
            <a:off x="342900" y="5520754"/>
            <a:ext cx="6748461" cy="1317986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6933">
              <a:spcBef>
                <a:spcPts val="180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International Union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of </a:t>
            </a:r>
            <a:r>
              <a:rPr lang="en-US" sz="3600" spc="-20" dirty="0" smtClean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Geodesy and </a:t>
            </a:r>
            <a:r>
              <a:rPr lang="en-US" sz="3600" spc="-20" dirty="0"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Geophysics (IUGG)</a:t>
            </a:r>
            <a:endParaRPr lang="en-US" sz="3600" spc="-20" dirty="0" smtClean="0"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1427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3721" y="1344209"/>
            <a:ext cx="88902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stable coordinate system that allows us to measure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change over space, time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and evolving technologies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An accurate, stable set of station positions and velocities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Network measurements interconnected by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co-location of different space geodetic techniques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8600" indent="-2286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Approximately 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represents the motions of the tectonic plates with respect to the Earth's deep 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interior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”…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huh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" y="538935"/>
            <a:ext cx="9144000" cy="632651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000" spc="-40" dirty="0">
                <a:latin typeface="Cambria" panose="02040503050406030204" pitchFamily="18" charset="0"/>
                <a:cs typeface="Calibri"/>
              </a:rPr>
              <a:t>International Terrestrial Reference Frame</a:t>
            </a:r>
            <a:endParaRPr sz="40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196" y="176896"/>
            <a:ext cx="6547608" cy="6547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725" y="238451"/>
            <a:ext cx="2530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Watch the grid!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6945" y="176896"/>
            <a:ext cx="2654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ITRF concept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1" y="5236366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666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4800" spc="-13" dirty="0">
                <a:latin typeface="Cambria" panose="02040503050406030204" pitchFamily="18" charset="0"/>
                <a:cs typeface="Calibri"/>
              </a:rPr>
              <a:t>Replacing</a:t>
            </a:r>
            <a:r>
              <a:rPr sz="4800" spc="-93" dirty="0">
                <a:latin typeface="Cambria" panose="02040503050406030204" pitchFamily="18" charset="0"/>
                <a:cs typeface="Calibri"/>
              </a:rPr>
              <a:t> </a:t>
            </a:r>
            <a:r>
              <a:rPr sz="4800" spc="-13" dirty="0">
                <a:latin typeface="Cambria" panose="02040503050406030204" pitchFamily="18" charset="0"/>
                <a:cs typeface="Calibri"/>
              </a:rPr>
              <a:t>NAD83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90156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develop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four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</a:t>
            </a:r>
            <a:r>
              <a:rPr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plate-fixed</a:t>
            </a:r>
            <a:r>
              <a:rPr lang="en-US" sz="3200" u="sng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" </a:t>
            </a:r>
            <a:r>
              <a:rPr sz="3200" u="sng" spc="-2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reference</a:t>
            </a:r>
            <a:r>
              <a:rPr sz="3200" u="sng" spc="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frames</a:t>
            </a:r>
            <a:endParaRPr sz="3200" u="sng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sz="3200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remove </a:t>
            </a:r>
            <a:r>
              <a:rPr sz="3200" u="sng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non-geocentricity </a:t>
            </a:r>
            <a:r>
              <a:rPr sz="3200" u="sng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NAD</a:t>
            </a:r>
            <a:r>
              <a:rPr sz="3200" u="sng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83</a:t>
            </a:r>
            <a:endParaRPr sz="3200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align</a:t>
            </a:r>
            <a:r>
              <a:rPr sz="3200" spc="-13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to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at</a:t>
            </a:r>
            <a:r>
              <a:rPr lang="en-US"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epoch</a:t>
            </a:r>
            <a:r>
              <a:rPr sz="3200" u="sng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u="sng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2020.00</a:t>
            </a:r>
            <a:endParaRPr lang="en-US" sz="3200" u="sng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sz="3200" b="1" spc="-20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remov</a:t>
            </a:r>
            <a:r>
              <a:rPr lang="en-US"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most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of </a:t>
            </a:r>
            <a:r>
              <a:rPr sz="3200" b="1" spc="-13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tectonic </a:t>
            </a:r>
            <a:r>
              <a:rPr sz="3200" b="1" spc="-20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plate rotation from 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I</a:t>
            </a:r>
            <a:r>
              <a:rPr lang="en-US"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TRF20</a:t>
            </a:r>
            <a:r>
              <a:rPr sz="3200" b="1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14 </a:t>
            </a:r>
            <a:r>
              <a:rPr lang="en-US"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via</a:t>
            </a:r>
            <a:r>
              <a:rPr sz="3200" b="1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7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Euler</a:t>
            </a:r>
            <a:r>
              <a:rPr sz="3200" b="1" u="sng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</a:t>
            </a:r>
            <a:r>
              <a:rPr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Pole</a:t>
            </a:r>
            <a:r>
              <a:rPr lang="en-US" sz="3200" b="1" u="sng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 Parameters</a:t>
            </a:r>
            <a:endParaRPr lang="en-US" sz="3200" b="1" spc="-20" dirty="0" smtClean="0">
              <a:uFill>
                <a:solidFill>
                  <a:srgbClr val="000000"/>
                </a:solidFill>
              </a:u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			(pronounced: </a:t>
            </a: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“oiler”)</a:t>
            </a:r>
          </a:p>
          <a:p>
            <a:pPr marL="16932" marR="713722" algn="ctr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Shift and Drift…</a:t>
            </a:r>
          </a:p>
        </p:txBody>
      </p:sp>
    </p:spTree>
    <p:extLst>
      <p:ext uri="{BB962C8B-B14F-4D97-AF65-F5344CB8AC3E}">
        <p14:creationId xmlns:p14="http://schemas.microsoft.com/office/powerpoint/2010/main" val="13578646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80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The wrong question, circa 2022: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38354"/>
            <a:ext cx="9144000" cy="97098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“What’s the position of that point?”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307065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right question, circa 2022: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4300966"/>
            <a:ext cx="9144000" cy="970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What’s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position of that point, 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on some specific date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32546" y="55903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8262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42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143000" marR="6773" lvl="2">
              <a:spcBef>
                <a:spcPts val="133"/>
              </a:spcBef>
              <a:spcAft>
                <a:spcPts val="1200"/>
              </a:spcAft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09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Euler Pole Parameters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EPP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78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171" y="327434"/>
            <a:ext cx="9144000" cy="796516"/>
          </a:xfrm>
        </p:spPr>
        <p:txBody>
          <a:bodyPr/>
          <a:lstStyle/>
          <a:p>
            <a:r>
              <a:rPr lang="en-US" sz="4800" dirty="0" smtClean="0">
                <a:latin typeface="Cambria" panose="02040503050406030204" pitchFamily="18" charset="0"/>
              </a:rPr>
              <a:t>Plate Rotation visualized</a:t>
            </a:r>
            <a:endParaRPr lang="en-US" sz="4800" dirty="0"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162050"/>
            <a:ext cx="9152586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2" name="Oval 1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5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424000"/>
            <a:ext cx="9183609" cy="540319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sz="3400" spc="-7" dirty="0">
                <a:latin typeface="Cambria" panose="02040503050406030204" pitchFamily="18" charset="0"/>
                <a:cs typeface="Calibri"/>
              </a:rPr>
              <a:t>Continuously </a:t>
            </a:r>
            <a:r>
              <a:rPr sz="3400" spc="-20" dirty="0">
                <a:latin typeface="Cambria" panose="02040503050406030204" pitchFamily="18" charset="0"/>
                <a:cs typeface="Calibri"/>
              </a:rPr>
              <a:t>Operating </a:t>
            </a:r>
            <a:r>
              <a:rPr sz="3400" spc="-33" dirty="0">
                <a:latin typeface="Cambria" panose="02040503050406030204" pitchFamily="18" charset="0"/>
                <a:cs typeface="Calibri"/>
              </a:rPr>
              <a:t>Reference </a:t>
            </a:r>
            <a:r>
              <a:rPr sz="3400" spc="-13" dirty="0">
                <a:latin typeface="Cambria" panose="02040503050406030204" pitchFamily="18" charset="0"/>
                <a:cs typeface="Calibri"/>
              </a:rPr>
              <a:t>Station (</a:t>
            </a:r>
            <a:r>
              <a:rPr sz="3400" spc="-13" dirty="0" smtClean="0">
                <a:latin typeface="Cambria" panose="02040503050406030204" pitchFamily="18" charset="0"/>
                <a:cs typeface="Calibri"/>
              </a:rPr>
              <a:t>CORS</a:t>
            </a:r>
            <a:r>
              <a:rPr lang="en-US" sz="3400" spc="-13" dirty="0">
                <a:latin typeface="Cambria" panose="02040503050406030204" pitchFamily="18" charset="0"/>
                <a:cs typeface="Calibri"/>
              </a:rPr>
              <a:t>)</a:t>
            </a:r>
            <a:endParaRPr sz="3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235EEE-24E3-497A-8C0F-872C14BD5D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337" y="1599618"/>
            <a:ext cx="4586663" cy="5205862"/>
          </a:xfrm>
          <a:prstGeom prst="rect">
            <a:avLst/>
          </a:prstGeom>
        </p:spPr>
      </p:pic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3BD1C4B8-B79B-43BE-8631-45A60E5EBE5A}"/>
              </a:ext>
            </a:extLst>
          </p:cNvPr>
          <p:cNvSpPr/>
          <p:nvPr/>
        </p:nvSpPr>
        <p:spPr>
          <a:xfrm rot="1691144" flipH="1">
            <a:off x="4659641" y="2884854"/>
            <a:ext cx="5993186" cy="5997715"/>
          </a:xfrm>
          <a:prstGeom prst="circularArrow">
            <a:avLst>
              <a:gd name="adj1" fmla="val 641"/>
              <a:gd name="adj2" fmla="val 599331"/>
              <a:gd name="adj3" fmla="val 21306641"/>
              <a:gd name="adj4" fmla="val 1525736"/>
              <a:gd name="adj5" fmla="val 2202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584734" y="6043647"/>
            <a:ext cx="784160" cy="220535"/>
          </a:xfrm>
          <a:custGeom>
            <a:avLst/>
            <a:gdLst>
              <a:gd name="connsiteX0" fmla="*/ 48841 w 784160"/>
              <a:gd name="connsiteY0" fmla="*/ 753 h 220535"/>
              <a:gd name="connsiteX1" fmla="*/ 249629 w 784160"/>
              <a:gd name="connsiteY1" fmla="*/ 3467 h 220535"/>
              <a:gd name="connsiteX2" fmla="*/ 279476 w 784160"/>
              <a:gd name="connsiteY2" fmla="*/ 6180 h 220535"/>
              <a:gd name="connsiteX3" fmla="*/ 303896 w 784160"/>
              <a:gd name="connsiteY3" fmla="*/ 17034 h 220535"/>
              <a:gd name="connsiteX4" fmla="*/ 360876 w 784160"/>
              <a:gd name="connsiteY4" fmla="*/ 25174 h 220535"/>
              <a:gd name="connsiteX5" fmla="*/ 388010 w 784160"/>
              <a:gd name="connsiteY5" fmla="*/ 30600 h 220535"/>
              <a:gd name="connsiteX6" fmla="*/ 425997 w 784160"/>
              <a:gd name="connsiteY6" fmla="*/ 44167 h 220535"/>
              <a:gd name="connsiteX7" fmla="*/ 442277 w 784160"/>
              <a:gd name="connsiteY7" fmla="*/ 46880 h 220535"/>
              <a:gd name="connsiteX8" fmla="*/ 466697 w 784160"/>
              <a:gd name="connsiteY8" fmla="*/ 52307 h 220535"/>
              <a:gd name="connsiteX9" fmla="*/ 482977 w 784160"/>
              <a:gd name="connsiteY9" fmla="*/ 55021 h 220535"/>
              <a:gd name="connsiteX10" fmla="*/ 493831 w 784160"/>
              <a:gd name="connsiteY10" fmla="*/ 57734 h 220535"/>
              <a:gd name="connsiteX11" fmla="*/ 512824 w 784160"/>
              <a:gd name="connsiteY11" fmla="*/ 63161 h 220535"/>
              <a:gd name="connsiteX12" fmla="*/ 561665 w 784160"/>
              <a:gd name="connsiteY12" fmla="*/ 68587 h 220535"/>
              <a:gd name="connsiteX13" fmla="*/ 583371 w 784160"/>
              <a:gd name="connsiteY13" fmla="*/ 71301 h 220535"/>
              <a:gd name="connsiteX14" fmla="*/ 607792 w 784160"/>
              <a:gd name="connsiteY14" fmla="*/ 74014 h 220535"/>
              <a:gd name="connsiteX15" fmla="*/ 640352 w 784160"/>
              <a:gd name="connsiteY15" fmla="*/ 79441 h 220535"/>
              <a:gd name="connsiteX16" fmla="*/ 648492 w 784160"/>
              <a:gd name="connsiteY16" fmla="*/ 82154 h 220535"/>
              <a:gd name="connsiteX17" fmla="*/ 681052 w 784160"/>
              <a:gd name="connsiteY17" fmla="*/ 87581 h 220535"/>
              <a:gd name="connsiteX18" fmla="*/ 746173 w 784160"/>
              <a:gd name="connsiteY18" fmla="*/ 90294 h 220535"/>
              <a:gd name="connsiteX19" fmla="*/ 751599 w 784160"/>
              <a:gd name="connsiteY19" fmla="*/ 106574 h 220535"/>
              <a:gd name="connsiteX20" fmla="*/ 762453 w 784160"/>
              <a:gd name="connsiteY20" fmla="*/ 122854 h 220535"/>
              <a:gd name="connsiteX21" fmla="*/ 767879 w 784160"/>
              <a:gd name="connsiteY21" fmla="*/ 141848 h 220535"/>
              <a:gd name="connsiteX22" fmla="*/ 773306 w 784160"/>
              <a:gd name="connsiteY22" fmla="*/ 149988 h 220535"/>
              <a:gd name="connsiteX23" fmla="*/ 781446 w 784160"/>
              <a:gd name="connsiteY23" fmla="*/ 177121 h 220535"/>
              <a:gd name="connsiteX24" fmla="*/ 784160 w 784160"/>
              <a:gd name="connsiteY24" fmla="*/ 185261 h 220535"/>
              <a:gd name="connsiteX25" fmla="*/ 781446 w 784160"/>
              <a:gd name="connsiteY25" fmla="*/ 198828 h 220535"/>
              <a:gd name="connsiteX26" fmla="*/ 759739 w 784160"/>
              <a:gd name="connsiteY26" fmla="*/ 209682 h 220535"/>
              <a:gd name="connsiteX27" fmla="*/ 751599 w 784160"/>
              <a:gd name="connsiteY27" fmla="*/ 212395 h 220535"/>
              <a:gd name="connsiteX28" fmla="*/ 716326 w 784160"/>
              <a:gd name="connsiteY28" fmla="*/ 215108 h 220535"/>
              <a:gd name="connsiteX29" fmla="*/ 640352 w 784160"/>
              <a:gd name="connsiteY29" fmla="*/ 217822 h 220535"/>
              <a:gd name="connsiteX30" fmla="*/ 599651 w 784160"/>
              <a:gd name="connsiteY30" fmla="*/ 220535 h 220535"/>
              <a:gd name="connsiteX31" fmla="*/ 466697 w 784160"/>
              <a:gd name="connsiteY31" fmla="*/ 217822 h 220535"/>
              <a:gd name="connsiteX32" fmla="*/ 415143 w 784160"/>
              <a:gd name="connsiteY32" fmla="*/ 212395 h 220535"/>
              <a:gd name="connsiteX33" fmla="*/ 388010 w 784160"/>
              <a:gd name="connsiteY33" fmla="*/ 209682 h 220535"/>
              <a:gd name="connsiteX34" fmla="*/ 160088 w 784160"/>
              <a:gd name="connsiteY34" fmla="*/ 201542 h 220535"/>
              <a:gd name="connsiteX35" fmla="*/ 122101 w 784160"/>
              <a:gd name="connsiteY35" fmla="*/ 198828 h 220535"/>
              <a:gd name="connsiteX36" fmla="*/ 94968 w 784160"/>
              <a:gd name="connsiteY36" fmla="*/ 193402 h 220535"/>
              <a:gd name="connsiteX37" fmla="*/ 75974 w 784160"/>
              <a:gd name="connsiteY37" fmla="*/ 185261 h 220535"/>
              <a:gd name="connsiteX38" fmla="*/ 40701 w 784160"/>
              <a:gd name="connsiteY38" fmla="*/ 166268 h 220535"/>
              <a:gd name="connsiteX39" fmla="*/ 29847 w 784160"/>
              <a:gd name="connsiteY39" fmla="*/ 158128 h 220535"/>
              <a:gd name="connsiteX40" fmla="*/ 13567 w 784160"/>
              <a:gd name="connsiteY40" fmla="*/ 133708 h 220535"/>
              <a:gd name="connsiteX41" fmla="*/ 10854 w 784160"/>
              <a:gd name="connsiteY41" fmla="*/ 122854 h 220535"/>
              <a:gd name="connsiteX42" fmla="*/ 5427 w 784160"/>
              <a:gd name="connsiteY42" fmla="*/ 114714 h 220535"/>
              <a:gd name="connsiteX43" fmla="*/ 0 w 784160"/>
              <a:gd name="connsiteY43" fmla="*/ 82154 h 220535"/>
              <a:gd name="connsiteX44" fmla="*/ 2714 w 784160"/>
              <a:gd name="connsiteY44" fmla="*/ 57734 h 220535"/>
              <a:gd name="connsiteX45" fmla="*/ 10854 w 784160"/>
              <a:gd name="connsiteY45" fmla="*/ 49594 h 220535"/>
              <a:gd name="connsiteX46" fmla="*/ 16281 w 784160"/>
              <a:gd name="connsiteY46" fmla="*/ 38740 h 220535"/>
              <a:gd name="connsiteX47" fmla="*/ 35274 w 784160"/>
              <a:gd name="connsiteY47" fmla="*/ 17034 h 220535"/>
              <a:gd name="connsiteX48" fmla="*/ 48841 w 784160"/>
              <a:gd name="connsiteY48" fmla="*/ 753 h 22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784160" h="220535">
                <a:moveTo>
                  <a:pt x="48841" y="753"/>
                </a:moveTo>
                <a:cubicBezTo>
                  <a:pt x="84567" y="-1508"/>
                  <a:pt x="182712" y="1892"/>
                  <a:pt x="249629" y="3467"/>
                </a:cubicBezTo>
                <a:cubicBezTo>
                  <a:pt x="259616" y="3702"/>
                  <a:pt x="269657" y="4339"/>
                  <a:pt x="279476" y="6180"/>
                </a:cubicBezTo>
                <a:cubicBezTo>
                  <a:pt x="304293" y="10833"/>
                  <a:pt x="282463" y="11319"/>
                  <a:pt x="303896" y="17034"/>
                </a:cubicBezTo>
                <a:cubicBezTo>
                  <a:pt x="322931" y="22110"/>
                  <a:pt x="341439" y="23230"/>
                  <a:pt x="360876" y="25174"/>
                </a:cubicBezTo>
                <a:cubicBezTo>
                  <a:pt x="387639" y="34094"/>
                  <a:pt x="338108" y="18125"/>
                  <a:pt x="388010" y="30600"/>
                </a:cubicBezTo>
                <a:cubicBezTo>
                  <a:pt x="415334" y="37431"/>
                  <a:pt x="386756" y="37628"/>
                  <a:pt x="425997" y="44167"/>
                </a:cubicBezTo>
                <a:cubicBezTo>
                  <a:pt x="431424" y="45071"/>
                  <a:pt x="436882" y="45801"/>
                  <a:pt x="442277" y="46880"/>
                </a:cubicBezTo>
                <a:cubicBezTo>
                  <a:pt x="485894" y="55604"/>
                  <a:pt x="414487" y="42814"/>
                  <a:pt x="466697" y="52307"/>
                </a:cubicBezTo>
                <a:cubicBezTo>
                  <a:pt x="472110" y="53291"/>
                  <a:pt x="477582" y="53942"/>
                  <a:pt x="482977" y="55021"/>
                </a:cubicBezTo>
                <a:cubicBezTo>
                  <a:pt x="486634" y="55752"/>
                  <a:pt x="490245" y="56710"/>
                  <a:pt x="493831" y="57734"/>
                </a:cubicBezTo>
                <a:cubicBezTo>
                  <a:pt x="503996" y="60638"/>
                  <a:pt x="501169" y="61042"/>
                  <a:pt x="512824" y="63161"/>
                </a:cubicBezTo>
                <a:cubicBezTo>
                  <a:pt x="531349" y="66529"/>
                  <a:pt x="541628" y="66478"/>
                  <a:pt x="561665" y="68587"/>
                </a:cubicBezTo>
                <a:cubicBezTo>
                  <a:pt x="568917" y="69350"/>
                  <a:pt x="576129" y="70449"/>
                  <a:pt x="583371" y="71301"/>
                </a:cubicBezTo>
                <a:lnTo>
                  <a:pt x="607792" y="74014"/>
                </a:lnTo>
                <a:cubicBezTo>
                  <a:pt x="626875" y="80374"/>
                  <a:pt x="604002" y="73382"/>
                  <a:pt x="640352" y="79441"/>
                </a:cubicBezTo>
                <a:cubicBezTo>
                  <a:pt x="643173" y="79911"/>
                  <a:pt x="645687" y="81593"/>
                  <a:pt x="648492" y="82154"/>
                </a:cubicBezTo>
                <a:cubicBezTo>
                  <a:pt x="659281" y="84312"/>
                  <a:pt x="670087" y="86667"/>
                  <a:pt x="681052" y="87581"/>
                </a:cubicBezTo>
                <a:cubicBezTo>
                  <a:pt x="702703" y="89385"/>
                  <a:pt x="724466" y="89390"/>
                  <a:pt x="746173" y="90294"/>
                </a:cubicBezTo>
                <a:cubicBezTo>
                  <a:pt x="747982" y="95721"/>
                  <a:pt x="748426" y="101815"/>
                  <a:pt x="751599" y="106574"/>
                </a:cubicBezTo>
                <a:lnTo>
                  <a:pt x="762453" y="122854"/>
                </a:lnTo>
                <a:cubicBezTo>
                  <a:pt x="763322" y="126331"/>
                  <a:pt x="765933" y="137956"/>
                  <a:pt x="767879" y="141848"/>
                </a:cubicBezTo>
                <a:cubicBezTo>
                  <a:pt x="769337" y="144765"/>
                  <a:pt x="771497" y="147275"/>
                  <a:pt x="773306" y="149988"/>
                </a:cubicBezTo>
                <a:cubicBezTo>
                  <a:pt x="777405" y="166387"/>
                  <a:pt x="774841" y="157308"/>
                  <a:pt x="781446" y="177121"/>
                </a:cubicBezTo>
                <a:lnTo>
                  <a:pt x="784160" y="185261"/>
                </a:lnTo>
                <a:cubicBezTo>
                  <a:pt x="783255" y="189783"/>
                  <a:pt x="784707" y="195567"/>
                  <a:pt x="781446" y="198828"/>
                </a:cubicBezTo>
                <a:cubicBezTo>
                  <a:pt x="775726" y="204548"/>
                  <a:pt x="767414" y="207124"/>
                  <a:pt x="759739" y="209682"/>
                </a:cubicBezTo>
                <a:cubicBezTo>
                  <a:pt x="757026" y="210586"/>
                  <a:pt x="754437" y="212040"/>
                  <a:pt x="751599" y="212395"/>
                </a:cubicBezTo>
                <a:cubicBezTo>
                  <a:pt x="739898" y="213858"/>
                  <a:pt x="728104" y="214533"/>
                  <a:pt x="716326" y="215108"/>
                </a:cubicBezTo>
                <a:cubicBezTo>
                  <a:pt x="691015" y="216343"/>
                  <a:pt x="665665" y="216645"/>
                  <a:pt x="640352" y="217822"/>
                </a:cubicBezTo>
                <a:cubicBezTo>
                  <a:pt x="626770" y="218454"/>
                  <a:pt x="613218" y="219631"/>
                  <a:pt x="599651" y="220535"/>
                </a:cubicBezTo>
                <a:lnTo>
                  <a:pt x="466697" y="217822"/>
                </a:lnTo>
                <a:cubicBezTo>
                  <a:pt x="449338" y="217243"/>
                  <a:pt x="432347" y="214306"/>
                  <a:pt x="415143" y="212395"/>
                </a:cubicBezTo>
                <a:cubicBezTo>
                  <a:pt x="406109" y="211391"/>
                  <a:pt x="397054" y="210586"/>
                  <a:pt x="388010" y="209682"/>
                </a:cubicBezTo>
                <a:cubicBezTo>
                  <a:pt x="304293" y="181775"/>
                  <a:pt x="383673" y="206403"/>
                  <a:pt x="160088" y="201542"/>
                </a:cubicBezTo>
                <a:cubicBezTo>
                  <a:pt x="147396" y="201266"/>
                  <a:pt x="134763" y="199733"/>
                  <a:pt x="122101" y="198828"/>
                </a:cubicBezTo>
                <a:cubicBezTo>
                  <a:pt x="103707" y="192697"/>
                  <a:pt x="126154" y="199640"/>
                  <a:pt x="94968" y="193402"/>
                </a:cubicBezTo>
                <a:cubicBezTo>
                  <a:pt x="87575" y="191923"/>
                  <a:pt x="82903" y="188411"/>
                  <a:pt x="75974" y="185261"/>
                </a:cubicBezTo>
                <a:cubicBezTo>
                  <a:pt x="51498" y="174136"/>
                  <a:pt x="62227" y="181336"/>
                  <a:pt x="40701" y="166268"/>
                </a:cubicBezTo>
                <a:cubicBezTo>
                  <a:pt x="36996" y="163675"/>
                  <a:pt x="33045" y="161326"/>
                  <a:pt x="29847" y="158128"/>
                </a:cubicBezTo>
                <a:cubicBezTo>
                  <a:pt x="19814" y="148095"/>
                  <a:pt x="19247" y="145067"/>
                  <a:pt x="13567" y="133708"/>
                </a:cubicBezTo>
                <a:cubicBezTo>
                  <a:pt x="12663" y="130090"/>
                  <a:pt x="12323" y="126282"/>
                  <a:pt x="10854" y="122854"/>
                </a:cubicBezTo>
                <a:cubicBezTo>
                  <a:pt x="9569" y="119857"/>
                  <a:pt x="6267" y="117865"/>
                  <a:pt x="5427" y="114714"/>
                </a:cubicBezTo>
                <a:cubicBezTo>
                  <a:pt x="2592" y="104083"/>
                  <a:pt x="0" y="82154"/>
                  <a:pt x="0" y="82154"/>
                </a:cubicBezTo>
                <a:cubicBezTo>
                  <a:pt x="905" y="74014"/>
                  <a:pt x="124" y="65504"/>
                  <a:pt x="2714" y="57734"/>
                </a:cubicBezTo>
                <a:cubicBezTo>
                  <a:pt x="3928" y="54094"/>
                  <a:pt x="8624" y="52716"/>
                  <a:pt x="10854" y="49594"/>
                </a:cubicBezTo>
                <a:cubicBezTo>
                  <a:pt x="13205" y="46302"/>
                  <a:pt x="14200" y="42209"/>
                  <a:pt x="16281" y="38740"/>
                </a:cubicBezTo>
                <a:cubicBezTo>
                  <a:pt x="20578" y="31578"/>
                  <a:pt x="25890" y="20162"/>
                  <a:pt x="35274" y="17034"/>
                </a:cubicBezTo>
                <a:cubicBezTo>
                  <a:pt x="37848" y="16176"/>
                  <a:pt x="13115" y="3014"/>
                  <a:pt x="48841" y="7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8359551" y="6141096"/>
            <a:ext cx="83345" cy="67397"/>
          </a:xfrm>
          <a:custGeom>
            <a:avLst/>
            <a:gdLst>
              <a:gd name="connsiteX0" fmla="*/ 921 w 83345"/>
              <a:gd name="connsiteY0" fmla="*/ 26185 h 67397"/>
              <a:gd name="connsiteX1" fmla="*/ 3496 w 83345"/>
              <a:gd name="connsiteY1" fmla="*/ 46791 h 67397"/>
              <a:gd name="connsiteX2" fmla="*/ 11224 w 83345"/>
              <a:gd name="connsiteY2" fmla="*/ 49367 h 67397"/>
              <a:gd name="connsiteX3" fmla="*/ 24103 w 83345"/>
              <a:gd name="connsiteY3" fmla="*/ 67397 h 67397"/>
              <a:gd name="connsiteX4" fmla="*/ 67891 w 83345"/>
              <a:gd name="connsiteY4" fmla="*/ 64822 h 67397"/>
              <a:gd name="connsiteX5" fmla="*/ 75618 w 83345"/>
              <a:gd name="connsiteY5" fmla="*/ 62246 h 67397"/>
              <a:gd name="connsiteX6" fmla="*/ 83345 w 83345"/>
              <a:gd name="connsiteY6" fmla="*/ 33912 h 67397"/>
              <a:gd name="connsiteX7" fmla="*/ 80770 w 83345"/>
              <a:gd name="connsiteY7" fmla="*/ 8155 h 67397"/>
              <a:gd name="connsiteX8" fmla="*/ 78194 w 83345"/>
              <a:gd name="connsiteY8" fmla="*/ 427 h 67397"/>
              <a:gd name="connsiteX9" fmla="*/ 42133 w 83345"/>
              <a:gd name="connsiteY9" fmla="*/ 3003 h 67397"/>
              <a:gd name="connsiteX10" fmla="*/ 31830 w 83345"/>
              <a:gd name="connsiteY10" fmla="*/ 5579 h 67397"/>
              <a:gd name="connsiteX11" fmla="*/ 16375 w 83345"/>
              <a:gd name="connsiteY11" fmla="*/ 10730 h 67397"/>
              <a:gd name="connsiteX12" fmla="*/ 921 w 83345"/>
              <a:gd name="connsiteY12" fmla="*/ 26185 h 67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345" h="67397">
                <a:moveTo>
                  <a:pt x="921" y="26185"/>
                </a:moveTo>
                <a:cubicBezTo>
                  <a:pt x="-1226" y="32195"/>
                  <a:pt x="685" y="40466"/>
                  <a:pt x="3496" y="46791"/>
                </a:cubicBezTo>
                <a:cubicBezTo>
                  <a:pt x="4599" y="49272"/>
                  <a:pt x="9646" y="47157"/>
                  <a:pt x="11224" y="49367"/>
                </a:cubicBezTo>
                <a:cubicBezTo>
                  <a:pt x="26248" y="70402"/>
                  <a:pt x="6716" y="61603"/>
                  <a:pt x="24103" y="67397"/>
                </a:cubicBezTo>
                <a:cubicBezTo>
                  <a:pt x="38699" y="66539"/>
                  <a:pt x="53342" y="66277"/>
                  <a:pt x="67891" y="64822"/>
                </a:cubicBezTo>
                <a:cubicBezTo>
                  <a:pt x="70593" y="64552"/>
                  <a:pt x="74040" y="64455"/>
                  <a:pt x="75618" y="62246"/>
                </a:cubicBezTo>
                <a:cubicBezTo>
                  <a:pt x="79251" y="57160"/>
                  <a:pt x="82046" y="40408"/>
                  <a:pt x="83345" y="33912"/>
                </a:cubicBezTo>
                <a:cubicBezTo>
                  <a:pt x="82487" y="25326"/>
                  <a:pt x="82082" y="16683"/>
                  <a:pt x="80770" y="8155"/>
                </a:cubicBezTo>
                <a:cubicBezTo>
                  <a:pt x="80357" y="5471"/>
                  <a:pt x="80886" y="786"/>
                  <a:pt x="78194" y="427"/>
                </a:cubicBezTo>
                <a:cubicBezTo>
                  <a:pt x="66249" y="-1166"/>
                  <a:pt x="54153" y="2144"/>
                  <a:pt x="42133" y="3003"/>
                </a:cubicBezTo>
                <a:cubicBezTo>
                  <a:pt x="38699" y="3862"/>
                  <a:pt x="35221" y="4562"/>
                  <a:pt x="31830" y="5579"/>
                </a:cubicBezTo>
                <a:cubicBezTo>
                  <a:pt x="26629" y="7139"/>
                  <a:pt x="16375" y="10730"/>
                  <a:pt x="16375" y="10730"/>
                </a:cubicBezTo>
                <a:cubicBezTo>
                  <a:pt x="10159" y="20056"/>
                  <a:pt x="3068" y="20175"/>
                  <a:pt x="921" y="2618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-1" y="2501744"/>
            <a:ext cx="4557337" cy="2774668"/>
          </a:xfrm>
        </p:spPr>
        <p:txBody>
          <a:bodyPr/>
          <a:lstStyle/>
          <a:p>
            <a:pPr marL="290513" lvl="1" indent="-231775"/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the ITRF, many tectonic plates have a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dominant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</a:t>
            </a:r>
          </a:p>
          <a:p>
            <a:pPr marL="290513" lvl="1" indent="-231775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90513" lvl="1" indent="-231775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Euler Pole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point about which a plate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rotates (yellow star)</a:t>
            </a:r>
            <a:endParaRPr lang="en-US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5330706" y="5331250"/>
            <a:ext cx="1987588" cy="107173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 bwMode="auto">
          <a:xfrm>
            <a:off x="5506197" y="5562162"/>
            <a:ext cx="17325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 Euler Pole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5-Point Star 20"/>
          <p:cNvSpPr/>
          <p:nvPr/>
        </p:nvSpPr>
        <p:spPr>
          <a:xfrm>
            <a:off x="7414261" y="5681287"/>
            <a:ext cx="401908" cy="404847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</p:spTree>
    <p:extLst>
      <p:ext uri="{BB962C8B-B14F-4D97-AF65-F5344CB8AC3E}">
        <p14:creationId xmlns:p14="http://schemas.microsoft.com/office/powerpoint/2010/main" val="29947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12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609744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030864" y="2609744"/>
            <a:ext cx="51131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	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NATRF2022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76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15691" y="1152105"/>
            <a:ext cx="10286766" cy="22542314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constant frame, rotating plate</a:t>
            </a:r>
          </a:p>
        </p:txBody>
      </p:sp>
    </p:spTree>
    <p:extLst>
      <p:ext uri="{BB962C8B-B14F-4D97-AF65-F5344CB8AC3E}">
        <p14:creationId xmlns:p14="http://schemas.microsoft.com/office/powerpoint/2010/main" val="34682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1152105"/>
              <a:ext cx="10286766" cy="22542314"/>
              <a:chOff x="-415691" y="1152105"/>
              <a:chExt cx="10286766" cy="2254231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7325" y="1152105"/>
                <a:ext cx="10058400" cy="56009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rotating frame,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 with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773078" y="562954"/>
            <a:ext cx="3547130" cy="754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“Plate-Fixed</a:t>
            </a:r>
            <a:r>
              <a:rPr lang="en-US" sz="4800" spc="-13" dirty="0">
                <a:latin typeface="Cambria" panose="02040503050406030204" pitchFamily="18" charset="0"/>
                <a:cs typeface="Calibri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3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F895EC-4A5B-4E3C-BC23-A527B301D396}"/>
              </a:ext>
            </a:extLst>
          </p:cNvPr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your choice, just use 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575344" y="3320384"/>
            <a:ext cx="9265290" cy="9260858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52" name="Group 5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  <p:extLst>
      <p:ext uri="{BB962C8B-B14F-4D97-AF65-F5344CB8AC3E}">
        <p14:creationId xmlns:p14="http://schemas.microsoft.com/office/powerpoint/2010/main" val="425313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0050"/>
            <a:ext cx="9144000" cy="1181100"/>
          </a:xfrm>
        </p:spPr>
        <p:txBody>
          <a:bodyPr/>
          <a:lstStyle/>
          <a:p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 – Euler </a:t>
            </a:r>
            <a:r>
              <a:rPr lang="en-US" sz="5200" dirty="0">
                <a:latin typeface="Cambria" panose="02040503050406030204" pitchFamily="18" charset="0"/>
                <a:ea typeface="Cambria" panose="02040503050406030204" pitchFamily="18" charset="0"/>
              </a:rPr>
              <a:t>Pole </a:t>
            </a:r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Parameters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14350" y="2552700"/>
            <a:ext cx="641985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Latitude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Longitude</a:t>
            </a:r>
          </a:p>
          <a:p>
            <a:pPr algn="l"/>
            <a:r>
              <a:rPr lang="en-US" sz="5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Left Brace 6"/>
          <p:cNvSpPr/>
          <p:nvPr/>
        </p:nvSpPr>
        <p:spPr>
          <a:xfrm rot="10800000">
            <a:off x="3676648" y="2762250"/>
            <a:ext cx="571501" cy="1447800"/>
          </a:xfrm>
          <a:prstGeom prst="leftBrace">
            <a:avLst>
              <a:gd name="adj1" fmla="val 8333"/>
              <a:gd name="adj2" fmla="val 50444"/>
            </a:avLst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419600" y="2809875"/>
            <a:ext cx="43910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yellow star off west coast of S. America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2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2470"/>
            <a:ext cx="9150558" cy="796516"/>
          </a:xfrm>
        </p:spPr>
        <p:txBody>
          <a:bodyPr/>
          <a:lstStyle/>
          <a:p>
            <a:r>
              <a:rPr lang="en-US" sz="4800" dirty="0">
                <a:latin typeface="Cambria" panose="02040503050406030204" pitchFamily="18" charset="0"/>
              </a:rPr>
              <a:t>CORS Velocities in ITRF2014</a:t>
            </a:r>
          </a:p>
        </p:txBody>
      </p:sp>
      <p:pic>
        <p:nvPicPr>
          <p:cNvPr id="4" name="Picture 2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276350"/>
            <a:ext cx="9150558" cy="54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7" name="Oval 6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4440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5695950" y="1454788"/>
            <a:ext cx="3219450" cy="45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  <a:p>
            <a:pPr marL="0" indent="0">
              <a:spcBef>
                <a:spcPts val="44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PATRF2022</a:t>
            </a:r>
          </a:p>
          <a:p>
            <a:pPr marL="0" indent="0">
              <a:spcBef>
                <a:spcPts val="4600"/>
              </a:spcBef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MATRF2022</a:t>
            </a:r>
            <a:endParaRPr lang="en-US" sz="36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0997" y="2579272"/>
            <a:ext cx="1909028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Caribbean Plate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50997" y="3725512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Pacific Plate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50997" y="4856929"/>
            <a:ext cx="166603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Mariana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4745254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1372" y="60403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endCxn id="14" idx="1"/>
          </p:cNvCxnSpPr>
          <p:nvPr/>
        </p:nvCxnSpPr>
        <p:spPr>
          <a:xfrm flipV="1">
            <a:off x="1879963" y="2902438"/>
            <a:ext cx="771034" cy="459739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18" idx="2"/>
            <a:endCxn id="16" idx="1"/>
          </p:cNvCxnSpPr>
          <p:nvPr/>
        </p:nvCxnSpPr>
        <p:spPr>
          <a:xfrm rot="16200000" flipH="1">
            <a:off x="1015470" y="3544566"/>
            <a:ext cx="1510577" cy="1760478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15" idx="1"/>
          </p:cNvCxnSpPr>
          <p:nvPr/>
        </p:nvCxnSpPr>
        <p:spPr>
          <a:xfrm>
            <a:off x="1879963" y="3498751"/>
            <a:ext cx="771034" cy="549927"/>
          </a:xfrm>
          <a:prstGeom prst="bentConnector3">
            <a:avLst>
              <a:gd name="adj1" fmla="val 37152"/>
            </a:avLst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4" idx="3"/>
          </p:cNvCxnSpPr>
          <p:nvPr/>
        </p:nvCxnSpPr>
        <p:spPr>
          <a:xfrm flipV="1">
            <a:off x="4560026" y="2894443"/>
            <a:ext cx="1041917" cy="79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15" idx="3"/>
          </p:cNvCxnSpPr>
          <p:nvPr/>
        </p:nvCxnSpPr>
        <p:spPr>
          <a:xfrm flipV="1">
            <a:off x="4317032" y="4045437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303426" y="5180094"/>
            <a:ext cx="1284911" cy="32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" y="316280"/>
            <a:ext cx="9183609" cy="755762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4800" b="1" spc="-7" dirty="0" smtClean="0">
                <a:latin typeface="Cambria" panose="02040503050406030204" pitchFamily="18" charset="0"/>
                <a:cs typeface="Calibri"/>
              </a:rPr>
              <a:t>NOAA CORS Network (NCN)</a:t>
            </a:r>
            <a:endParaRPr sz="48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>
            <a:spLocks noChangeAspect="1"/>
          </p:cNvSpPr>
          <p:nvPr/>
        </p:nvSpPr>
        <p:spPr>
          <a:xfrm>
            <a:off x="67107" y="1261451"/>
            <a:ext cx="9009785" cy="4922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4352" y="1094290"/>
            <a:ext cx="2542540" cy="1032252"/>
          </a:xfrm>
          <a:custGeom>
            <a:avLst/>
            <a:gdLst/>
            <a:ahLst/>
            <a:cxnLst/>
            <a:rect l="l" t="t" r="r" b="b"/>
            <a:pathLst>
              <a:path w="1906904" h="908050">
                <a:moveTo>
                  <a:pt x="0" y="907541"/>
                </a:moveTo>
                <a:lnTo>
                  <a:pt x="1906524" y="907541"/>
                </a:lnTo>
                <a:lnTo>
                  <a:pt x="1906524" y="0"/>
                </a:lnTo>
                <a:lnTo>
                  <a:pt x="0" y="0"/>
                </a:lnTo>
                <a:lnTo>
                  <a:pt x="0" y="907541"/>
                </a:lnTo>
                <a:close/>
              </a:path>
            </a:pathLst>
          </a:custGeom>
          <a:solidFill>
            <a:srgbClr val="FFFFFF"/>
          </a:solid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55257" y="1220951"/>
            <a:ext cx="2339273" cy="783249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456342" indent="-456342">
              <a:spcBef>
                <a:spcPts val="127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sz="1867" b="1" spc="-7" dirty="0" smtClean="0">
                <a:latin typeface="Calibri"/>
                <a:cs typeface="Calibri"/>
              </a:rPr>
              <a:t>2000</a:t>
            </a:r>
            <a:r>
              <a:rPr lang="en-US" sz="1867" b="1" spc="-7" dirty="0" smtClean="0">
                <a:latin typeface="Calibri"/>
                <a:cs typeface="Calibri"/>
              </a:rPr>
              <a:t>+</a:t>
            </a:r>
            <a:r>
              <a:rPr sz="1867" b="1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sites</a:t>
            </a:r>
            <a:endParaRPr sz="1867" dirty="0">
              <a:latin typeface="Calibri"/>
              <a:cs typeface="Calibri"/>
            </a:endParaRPr>
          </a:p>
          <a:p>
            <a:pPr marL="456342" indent="-456342">
              <a:spcBef>
                <a:spcPts val="1520"/>
              </a:spcBef>
              <a:buFont typeface="Wingdings"/>
              <a:buChar char=""/>
              <a:tabLst>
                <a:tab pos="456342" algn="l"/>
                <a:tab pos="457189" algn="l"/>
              </a:tabLst>
            </a:pPr>
            <a:r>
              <a:rPr lang="en-US" sz="1867" b="1" spc="-7" dirty="0" smtClean="0">
                <a:latin typeface="Calibri"/>
                <a:cs typeface="Calibri"/>
              </a:rPr>
              <a:t>~</a:t>
            </a:r>
            <a:r>
              <a:rPr sz="1867" b="1" spc="-7" dirty="0" smtClean="0">
                <a:latin typeface="Calibri"/>
                <a:cs typeface="Calibri"/>
              </a:rPr>
              <a:t>225</a:t>
            </a:r>
            <a:r>
              <a:rPr sz="1867" b="1" spc="-80" dirty="0" smtClean="0">
                <a:latin typeface="Calibri"/>
                <a:cs typeface="Calibri"/>
              </a:rPr>
              <a:t> </a:t>
            </a:r>
            <a:r>
              <a:rPr sz="1867" b="1" spc="-13" dirty="0">
                <a:latin typeface="Calibri"/>
                <a:cs typeface="Calibri"/>
              </a:rPr>
              <a:t>organizations</a:t>
            </a:r>
            <a:endParaRPr sz="1867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56939" y="5007212"/>
            <a:ext cx="1919954" cy="1856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-1" y="5498023"/>
            <a:ext cx="4894071" cy="1347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-6606" y="5491416"/>
            <a:ext cx="4907280" cy="1353820"/>
          </a:xfrm>
          <a:custGeom>
            <a:avLst/>
            <a:gdLst/>
            <a:ahLst/>
            <a:cxnLst/>
            <a:rect l="l" t="t" r="r" b="b"/>
            <a:pathLst>
              <a:path w="3680460" h="1015364">
                <a:moveTo>
                  <a:pt x="0" y="0"/>
                </a:moveTo>
                <a:lnTo>
                  <a:pt x="3680460" y="0"/>
                </a:lnTo>
                <a:lnTo>
                  <a:pt x="3680460" y="1015365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-6606" y="5491416"/>
            <a:ext cx="0" cy="1353820"/>
          </a:xfrm>
          <a:custGeom>
            <a:avLst/>
            <a:gdLst/>
            <a:ahLst/>
            <a:cxnLst/>
            <a:rect l="l" t="t" r="r" b="b"/>
            <a:pathLst>
              <a:path h="1015364">
                <a:moveTo>
                  <a:pt x="0" y="1015364"/>
                </a:moveTo>
                <a:lnTo>
                  <a:pt x="0" y="0"/>
                </a:lnTo>
              </a:path>
            </a:pathLst>
          </a:custGeom>
          <a:ln w="990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3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50998" y="1446869"/>
            <a:ext cx="22756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Rotation of the </a:t>
            </a:r>
          </a:p>
          <a:p>
            <a:r>
              <a:rPr lang="en-US" dirty="0" smtClean="0"/>
              <a:t>North American Plate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gray">
          <a:xfrm>
            <a:off x="162189" y="3225603"/>
            <a:ext cx="1456660" cy="44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en-US" sz="34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ITRF2014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347177" y="1213831"/>
            <a:ext cx="2881559" cy="1167419"/>
          </a:xfrm>
          <a:prstGeom prst="roundRect">
            <a:avLst/>
          </a:prstGeom>
          <a:noFill/>
          <a:ln w="698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2230" y="2458928"/>
            <a:ext cx="173316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cxnSp>
        <p:nvCxnSpPr>
          <p:cNvPr id="11" name="Elbow Connector 10"/>
          <p:cNvCxnSpPr>
            <a:stCxn id="18" idx="0"/>
            <a:endCxn id="8" idx="1"/>
          </p:cNvCxnSpPr>
          <p:nvPr/>
        </p:nvCxnSpPr>
        <p:spPr>
          <a:xfrm rot="5400000" flipH="1" flipV="1">
            <a:off x="1042974" y="1617580"/>
            <a:ext cx="1455568" cy="1760479"/>
          </a:xfrm>
          <a:prstGeom prst="bentConnector2">
            <a:avLst/>
          </a:prstGeom>
          <a:ln w="317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59" name="Straight Arrow Connector 23558"/>
          <p:cNvCxnSpPr/>
          <p:nvPr/>
        </p:nvCxnSpPr>
        <p:spPr>
          <a:xfrm>
            <a:off x="4926630" y="1770035"/>
            <a:ext cx="675312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"/>
          <p:cNvSpPr txBox="1">
            <a:spLocks/>
          </p:cNvSpPr>
          <p:nvPr/>
        </p:nvSpPr>
        <p:spPr bwMode="auto">
          <a:xfrm>
            <a:off x="-1" y="2000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dirty="0" smtClean="0">
                <a:latin typeface="Cambria" panose="02040503050406030204" pitchFamily="18" charset="0"/>
              </a:rPr>
              <a:t> = </a:t>
            </a:r>
            <a:r>
              <a:rPr lang="en-US" dirty="0" smtClean="0">
                <a:solidFill>
                  <a:srgbClr val="FF0000"/>
                </a:solidFill>
                <a:latin typeface="Cambria" panose="02040503050406030204" pitchFamily="18" charset="0"/>
              </a:rPr>
              <a:t>--TRF2022</a:t>
            </a:r>
            <a:endParaRPr lang="en-US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gray">
          <a:xfrm>
            <a:off x="5695950" y="1454789"/>
            <a:ext cx="3219450" cy="6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US" sz="3600" kern="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</a:p>
        </p:txBody>
      </p:sp>
    </p:spTree>
    <p:extLst>
      <p:ext uri="{BB962C8B-B14F-4D97-AF65-F5344CB8AC3E}">
        <p14:creationId xmlns:p14="http://schemas.microsoft.com/office/powerpoint/2010/main" val="398261064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20930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Two types of drift</a:t>
            </a:r>
            <a:endParaRPr sz="48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T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ectonic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late </a:t>
            </a:r>
            <a:r>
              <a:rPr lang="en-US" sz="4000" spc="-7" dirty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</a:t>
            </a: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simple to model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52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1485900" marR="6773" lvl="2" indent="-342900">
              <a:spcBef>
                <a:spcPts val="133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600" spc="-7" dirty="0" smtClean="0"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  <a:p>
            <a:pPr marL="457200" marR="6773">
              <a:spcBef>
                <a:spcPts val="133"/>
              </a:spcBef>
            </a:pPr>
            <a:r>
              <a:rPr lang="en-US" sz="40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600" spc="-7" dirty="0" smtClean="0"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localized subsidence or uplift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518160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80146" y="18455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79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" y="887968"/>
            <a:ext cx="9144000" cy="32795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5400" b="1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Intra-Frame Velocity Model o</a:t>
            </a:r>
            <a:r>
              <a:rPr sz="5400" b="1" spc="-7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f</a:t>
            </a:r>
            <a:r>
              <a:rPr sz="5400" b="1" spc="-33" dirty="0" smtClean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  <a:r>
              <a:rPr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2022</a:t>
            </a:r>
            <a:r>
              <a:rPr lang="en-US" sz="5400" b="1" spc="-7" dirty="0">
                <a:uFill>
                  <a:solidFill>
                    <a:srgbClr val="1F497D"/>
                  </a:solidFill>
                </a:uFill>
                <a:latin typeface="Cambria" panose="02040503050406030204" pitchFamily="18" charset="0"/>
                <a:cs typeface="Arial"/>
              </a:rPr>
              <a:t> </a:t>
            </a: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endParaRPr lang="en-US" sz="4400" b="1" spc="-7" dirty="0">
              <a:solidFill>
                <a:srgbClr val="1F497D"/>
              </a:solidFill>
              <a:uFill>
                <a:solidFill>
                  <a:srgbClr val="1F497D"/>
                </a:solidFill>
              </a:uFill>
              <a:latin typeface="Cambria" panose="02040503050406030204" pitchFamily="18" charset="0"/>
              <a:cs typeface="Arial"/>
            </a:endParaRPr>
          </a:p>
          <a:p>
            <a:pPr marL="16933" algn="ctr">
              <a:spcBef>
                <a:spcPts val="0"/>
              </a:spcBef>
              <a:buSzPct val="159375"/>
              <a:tabLst>
                <a:tab pos="397077" algn="l"/>
                <a:tab pos="397923" algn="l"/>
              </a:tabLst>
            </a:pPr>
            <a:r>
              <a:rPr lang="en-US"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IFVM</a:t>
            </a:r>
            <a:r>
              <a:rPr sz="6000" b="1" spc="-20" dirty="0" smtClean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ambria" panose="02040503050406030204" pitchFamily="18" charset="0"/>
                <a:cs typeface="Arial Black"/>
              </a:rPr>
              <a:t>2022</a:t>
            </a:r>
            <a:endParaRPr lang="en-US" sz="6000" b="1" spc="-20" dirty="0" smtClean="0">
              <a:solidFill>
                <a:srgbClr val="C00000"/>
              </a:solidFill>
              <a:uFill>
                <a:solidFill>
                  <a:srgbClr val="C00000"/>
                </a:solidFill>
              </a:uFill>
              <a:latin typeface="Cambria" panose="02040503050406030204" pitchFamily="18" charset="0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044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/>
          <p:nvPr/>
        </p:nvSpPr>
        <p:spPr>
          <a:xfrm>
            <a:off x="285121" y="1336438"/>
            <a:ext cx="716190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2800" spc="-5" dirty="0">
                <a:latin typeface="Calibri"/>
                <a:cs typeface="Calibri"/>
              </a:rPr>
              <a:t>Longitude </a:t>
            </a:r>
            <a:r>
              <a:rPr sz="2800" spc="-10" dirty="0">
                <a:latin typeface="Calibri"/>
                <a:cs typeface="Calibri"/>
              </a:rPr>
              <a:t>(Easting) History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DI4044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839514" y="5611972"/>
            <a:ext cx="2110584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lang="en-US" sz="2800" b="1" dirty="0">
                <a:solidFill>
                  <a:srgbClr val="00B0F0"/>
                </a:solidFill>
                <a:latin typeface="Calibri"/>
                <a:cs typeface="Calibri"/>
              </a:rPr>
              <a:t>BLUE IS ITRF COORDINATE</a:t>
            </a:r>
            <a:endParaRPr sz="2800" dirty="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902321" y="2009814"/>
            <a:ext cx="2110586" cy="1318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RED IS NATRF2022</a:t>
            </a:r>
          </a:p>
          <a:p>
            <a:pPr marL="12700" marR="133985">
              <a:spcBef>
                <a:spcPts val="100"/>
              </a:spcBef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COORDINATE</a:t>
            </a:r>
            <a:endParaRPr sz="2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595" y="561197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595" y="524406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595" y="487616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595" y="450825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595" y="4140353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595" y="3772448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595" y="3404542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595" y="303663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595" y="2666955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0595" y="2299051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595" y="1931146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147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42367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13252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413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956801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27689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98575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0"/>
                </a:moveTo>
                <a:lnTo>
                  <a:pt x="0" y="3471672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0593" y="1931148"/>
            <a:ext cx="0" cy="4049323"/>
          </a:xfrm>
          <a:custGeom>
            <a:avLst/>
            <a:gdLst/>
            <a:ahLst/>
            <a:cxnLst/>
            <a:rect l="l" t="t" r="r" b="b"/>
            <a:pathLst>
              <a:path h="3472179">
                <a:moveTo>
                  <a:pt x="0" y="3471672"/>
                </a:moveTo>
                <a:lnTo>
                  <a:pt x="0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0595" y="5979877"/>
            <a:ext cx="6098425" cy="0"/>
          </a:xfrm>
          <a:custGeom>
            <a:avLst/>
            <a:gdLst/>
            <a:ahLst/>
            <a:cxnLst/>
            <a:rect l="l" t="t" r="r" b="b"/>
            <a:pathLst>
              <a:path w="5229225">
                <a:moveTo>
                  <a:pt x="0" y="0"/>
                </a:moveTo>
                <a:lnTo>
                  <a:pt x="5228844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527838" y="3624932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27838" y="3568055"/>
            <a:ext cx="0" cy="57022"/>
          </a:xfrm>
          <a:custGeom>
            <a:avLst/>
            <a:gdLst/>
            <a:ahLst/>
            <a:cxnLst/>
            <a:rect l="l" t="t" r="r" b="b"/>
            <a:pathLst>
              <a:path h="48895">
                <a:moveTo>
                  <a:pt x="0" y="48768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94071" y="368002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494071" y="35680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183669" y="4243440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4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83669" y="4206116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3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149902" y="428076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49902" y="4206114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52938" y="537559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8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52938" y="5245846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19171" y="5503555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19171" y="5245844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482143" y="2583423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482143" y="2418132"/>
            <a:ext cx="0" cy="165883"/>
          </a:xfrm>
          <a:custGeom>
            <a:avLst/>
            <a:gdLst/>
            <a:ahLst/>
            <a:cxnLst/>
            <a:rect l="l" t="t" r="r" b="b"/>
            <a:pathLst>
              <a:path h="142239">
                <a:moveTo>
                  <a:pt x="0" y="141732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48377" y="2748713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448377" y="241813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27838" y="2535435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724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527838" y="2480339"/>
            <a:ext cx="0" cy="55541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4724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494071" y="2590530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494071" y="2480337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2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183669" y="2805589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0"/>
                </a:moveTo>
                <a:lnTo>
                  <a:pt x="0" y="32003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83669" y="2768264"/>
            <a:ext cx="0" cy="37767"/>
          </a:xfrm>
          <a:custGeom>
            <a:avLst/>
            <a:gdLst/>
            <a:ahLst/>
            <a:cxnLst/>
            <a:rect l="l" t="t" r="r" b="b"/>
            <a:pathLst>
              <a:path h="32385">
                <a:moveTo>
                  <a:pt x="0" y="32004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49902" y="2842910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49902" y="2768262"/>
            <a:ext cx="65909" cy="0"/>
          </a:xfrm>
          <a:custGeom>
            <a:avLst/>
            <a:gdLst/>
            <a:ahLst/>
            <a:cxnLst/>
            <a:rect l="l" t="t" r="r" b="b"/>
            <a:pathLst>
              <a:path w="56514">
                <a:moveTo>
                  <a:pt x="0" y="0"/>
                </a:moveTo>
                <a:lnTo>
                  <a:pt x="56387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52938" y="2889122"/>
            <a:ext cx="0" cy="128115"/>
          </a:xfrm>
          <a:custGeom>
            <a:avLst/>
            <a:gdLst/>
            <a:ahLst/>
            <a:cxnLst/>
            <a:rect l="l" t="t" r="r" b="b"/>
            <a:pathLst>
              <a:path h="109854">
                <a:moveTo>
                  <a:pt x="0" y="0"/>
                </a:moveTo>
                <a:lnTo>
                  <a:pt x="0" y="109727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152938" y="2759378"/>
            <a:ext cx="0" cy="130337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111251"/>
                </a:moveTo>
                <a:lnTo>
                  <a:pt x="0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119171" y="3017088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19171" y="2759376"/>
            <a:ext cx="68129" cy="0"/>
          </a:xfrm>
          <a:custGeom>
            <a:avLst/>
            <a:gdLst/>
            <a:ahLst/>
            <a:cxnLst/>
            <a:rect l="l" t="t" r="r" b="b"/>
            <a:pathLst>
              <a:path w="58420">
                <a:moveTo>
                  <a:pt x="0" y="0"/>
                </a:moveTo>
                <a:lnTo>
                  <a:pt x="57911" y="0"/>
                </a:lnTo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81258" y="2584309"/>
            <a:ext cx="4672867" cy="2790390"/>
          </a:xfrm>
          <a:custGeom>
            <a:avLst/>
            <a:gdLst/>
            <a:ahLst/>
            <a:cxnLst/>
            <a:rect l="l" t="t" r="r" b="b"/>
            <a:pathLst>
              <a:path w="4006850" h="2392679">
                <a:moveTo>
                  <a:pt x="0" y="0"/>
                </a:moveTo>
                <a:lnTo>
                  <a:pt x="1755647" y="891539"/>
                </a:lnTo>
                <a:lnTo>
                  <a:pt x="2316480" y="1423415"/>
                </a:lnTo>
                <a:lnTo>
                  <a:pt x="4006596" y="2392679"/>
                </a:lnTo>
              </a:path>
            </a:pathLst>
          </a:custGeom>
          <a:ln w="50292">
            <a:solidFill>
              <a:srgbClr val="00B0F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485183" y="3583018"/>
            <a:ext cx="85310" cy="8531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41015" y="4201524"/>
            <a:ext cx="85311" cy="8531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110281" y="5333675"/>
            <a:ext cx="85310" cy="8531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81258" y="2534547"/>
            <a:ext cx="4672867" cy="353983"/>
          </a:xfrm>
          <a:custGeom>
            <a:avLst/>
            <a:gdLst/>
            <a:ahLst/>
            <a:cxnLst/>
            <a:rect l="l" t="t" r="r" b="b"/>
            <a:pathLst>
              <a:path w="4006850" h="303529">
                <a:moveTo>
                  <a:pt x="0" y="42672"/>
                </a:moveTo>
                <a:lnTo>
                  <a:pt x="1755647" y="0"/>
                </a:lnTo>
                <a:lnTo>
                  <a:pt x="2316480" y="233172"/>
                </a:lnTo>
                <a:lnTo>
                  <a:pt x="4006596" y="303275"/>
                </a:lnTo>
              </a:path>
            </a:pathLst>
          </a:custGeom>
          <a:ln w="502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439490" y="2541508"/>
            <a:ext cx="85311" cy="853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485183" y="2493521"/>
            <a:ext cx="85310" cy="853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41015" y="2763673"/>
            <a:ext cx="85311" cy="85311"/>
          </a:xfrm>
          <a:prstGeom prst="rect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110281" y="2847208"/>
            <a:ext cx="85310" cy="85311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481258" y="2534547"/>
            <a:ext cx="4672867" cy="2820753"/>
          </a:xfrm>
          <a:custGeom>
            <a:avLst/>
            <a:gdLst/>
            <a:ahLst/>
            <a:cxnLst/>
            <a:rect l="l" t="t" r="r" b="b"/>
            <a:pathLst>
              <a:path w="4006850" h="2418715">
                <a:moveTo>
                  <a:pt x="0" y="0"/>
                </a:moveTo>
                <a:lnTo>
                  <a:pt x="4006596" y="2418588"/>
                </a:lnTo>
              </a:path>
            </a:pathLst>
          </a:custGeom>
          <a:ln w="38100">
            <a:solidFill>
              <a:srgbClr val="4F81BC"/>
            </a:solidFill>
            <a:prstDash val="dot"/>
          </a:ln>
        </p:spPr>
        <p:txBody>
          <a:bodyPr wrap="square" lIns="0" tIns="0" rIns="0" bIns="0" rtlCol="0"/>
          <a:lstStyle/>
          <a:p>
            <a:endParaRPr u="sng" dirty="0"/>
          </a:p>
        </p:txBody>
      </p:sp>
      <p:sp>
        <p:nvSpPr>
          <p:cNvPr id="67" name="object 67"/>
          <p:cNvSpPr/>
          <p:nvPr/>
        </p:nvSpPr>
        <p:spPr>
          <a:xfrm>
            <a:off x="1481258" y="2534545"/>
            <a:ext cx="4672867" cy="334728"/>
          </a:xfrm>
          <a:custGeom>
            <a:avLst/>
            <a:gdLst/>
            <a:ahLst/>
            <a:cxnLst/>
            <a:rect l="l" t="t" r="r" b="b"/>
            <a:pathLst>
              <a:path w="4006850" h="287020">
                <a:moveTo>
                  <a:pt x="0" y="0"/>
                </a:moveTo>
                <a:lnTo>
                  <a:pt x="4006596" y="286512"/>
                </a:lnTo>
              </a:path>
            </a:pathLst>
          </a:custGeom>
          <a:ln w="38100">
            <a:solidFill>
              <a:srgbClr val="C0504D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1693055" y="4270987"/>
            <a:ext cx="278816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-14.3 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mm /</a:t>
            </a:r>
            <a:r>
              <a:rPr sz="2000" spc="-6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201873" y="2005797"/>
            <a:ext cx="340578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25" dirty="0">
                <a:solidFill>
                  <a:srgbClr val="585858"/>
                </a:solidFill>
                <a:latin typeface="Calibri"/>
                <a:cs typeface="Calibri"/>
              </a:rPr>
              <a:t>Trend: </a:t>
            </a:r>
            <a:r>
              <a:rPr dirty="0">
                <a:solidFill>
                  <a:srgbClr val="585858"/>
                </a:solidFill>
                <a:latin typeface="Calibri"/>
                <a:cs typeface="Calibri"/>
              </a:rPr>
              <a:t>-1.7 mm / </a:t>
            </a:r>
            <a:r>
              <a:rPr spc="-10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85119" y="6140668"/>
            <a:ext cx="673085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759460" algn="l"/>
                <a:tab pos="1506855" algn="l"/>
                <a:tab pos="2253615" algn="l"/>
                <a:tab pos="3001010" algn="l"/>
                <a:tab pos="3748404" algn="l"/>
                <a:tab pos="4495800" algn="l"/>
                <a:tab pos="5243195" algn="l"/>
              </a:tabLst>
            </a:pP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008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012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014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016	</a:t>
            </a:r>
            <a:r>
              <a:rPr sz="20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2000" dirty="0">
                <a:solidFill>
                  <a:srgbClr val="585858"/>
                </a:solidFill>
                <a:latin typeface="Calibri"/>
                <a:cs typeface="Calibri"/>
              </a:rPr>
              <a:t>018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927256" y="3561179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32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Some Drift</a:t>
            </a:r>
            <a:r>
              <a:rPr lang="en-US" sz="32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cxnSp>
        <p:nvCxnSpPr>
          <p:cNvPr id="71" name="Straight Arrow Connector 70"/>
          <p:cNvCxnSpPr>
            <a:stCxn id="74" idx="1"/>
          </p:cNvCxnSpPr>
          <p:nvPr/>
        </p:nvCxnSpPr>
        <p:spPr>
          <a:xfrm flipH="1" flipV="1">
            <a:off x="4226326" y="2418130"/>
            <a:ext cx="2700930" cy="2039104"/>
          </a:xfrm>
          <a:prstGeom prst="straightConnector1">
            <a:avLst/>
          </a:prstGeom>
          <a:ln w="34925"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Concept of goal of IFVM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079"/>
            <a:ext cx="9150350" cy="5450406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>
                <a:latin typeface="Cambria" panose="02040503050406030204" pitchFamily="18" charset="0"/>
              </a:rPr>
              <a:t>CORS Velocities in NATRF2022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1146174" y="1231573"/>
            <a:ext cx="6858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EPP2022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6396" y="4322078"/>
            <a:ext cx="2311454" cy="17921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Still </a:t>
            </a:r>
            <a:r>
              <a:rPr lang="en-US" sz="4000" i="1" spc="-20" dirty="0" err="1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SomeDrift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0566"/>
            <a:ext cx="9150350" cy="544943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b="1" dirty="0" smtClean="0">
                <a:latin typeface="Cambria" panose="02040503050406030204" pitchFamily="18" charset="0"/>
              </a:rPr>
              <a:t>IFVM goal </a:t>
            </a:r>
            <a:r>
              <a:rPr lang="en-US" sz="4800" dirty="0" smtClean="0">
                <a:latin typeface="Cambria" panose="02040503050406030204" pitchFamily="18" charset="0"/>
              </a:rPr>
              <a:t>= model all velocities</a:t>
            </a:r>
            <a:endParaRPr lang="en-US" sz="4800" dirty="0">
              <a:latin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87923" y="1234440"/>
            <a:ext cx="888023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Think of this map as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ITRF2014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EPP2022 + IFVM2022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 rot="19395227">
            <a:off x="1872085" y="3638358"/>
            <a:ext cx="829595" cy="2146227"/>
          </a:xfrm>
          <a:prstGeom prst="ellipse">
            <a:avLst/>
          </a:prstGeom>
          <a:noFill/>
          <a:ln w="603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i="1" dirty="0" smtClean="0"/>
              <a:t>Still Some Drift…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704"/>
            <a:ext cx="8934450" cy="5448296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Everything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in the world moves</a:t>
            </a: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Coordinates will be associated with </a:t>
            </a:r>
            <a:r>
              <a:rPr lang="en-US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the actual date when the data was </a:t>
            </a:r>
            <a:r>
              <a:rPr lang="en-US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collected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>
              <a:spcAft>
                <a:spcPts val="1200"/>
              </a:spcAft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Velocities at all marks can be </a:t>
            </a:r>
            <a:r>
              <a:rPr lang="en-US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estimated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using this Intra-Frame Velocity Model</a:t>
            </a:r>
          </a:p>
          <a:p>
            <a:pPr lvl="1">
              <a:spcAft>
                <a:spcPts val="1200"/>
              </a:spcAft>
            </a:pP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 goal being to move collected data thru time to Reference Epochs for coordinate comparisons/analysis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3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0"/>
          </p:nvPr>
        </p:nvSpPr>
        <p:spPr>
          <a:xfrm>
            <a:off x="209549" y="1404257"/>
            <a:ext cx="8934451" cy="513722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model of all residual velocities, </a:t>
            </a:r>
            <a:r>
              <a:rPr lang="en-US" sz="32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after removal of tectonic rotation </a:t>
            </a:r>
            <a:r>
              <a:rPr lang="en-US" sz="3200" i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via EPP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residual motion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Total vertical motion (ellipsoid heights)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Replaces / Improves upon HTDP</a:t>
            </a: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Given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t</a:t>
            </a:r>
            <a:r>
              <a:rPr lang="en-US" sz="3200" baseline="-25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compute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Δλ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Δϕ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l-GR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at any point, accounting for all 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motions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Likely be built upon CORS data, geodynamic models and </a:t>
            </a:r>
            <a:r>
              <a:rPr lang="en-US" sz="32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InSAR</a:t>
            </a:r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but not yet finalized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800" dirty="0" smtClean="0">
                <a:latin typeface="Cambria" panose="02040503050406030204" pitchFamily="18" charset="0"/>
              </a:rPr>
              <a:t>Intra-Frame Velocity Model</a:t>
            </a:r>
            <a:endParaRPr lang="en-US" sz="4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5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590551"/>
            <a:ext cx="9067800" cy="6267450"/>
          </a:xfrm>
        </p:spPr>
        <p:txBody>
          <a:bodyPr/>
          <a:lstStyle/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EPP2022 – Euler Pole Parameters –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Simple Rotation</a:t>
            </a: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Three parameters: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rotation speed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Horizontal 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only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just latitude and longitude</a:t>
            </a:r>
            <a:endParaRPr lang="en-US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ITRF2014 + EPP2022 =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NATRF2022</a:t>
            </a:r>
            <a:endParaRPr lang="en-US" sz="1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marL="457200" lvl="1" indent="0">
              <a:buNone/>
            </a:pPr>
            <a:endParaRPr lang="en-US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100" dirty="0" smtClean="0">
                <a:latin typeface="Cambria" panose="02040503050406030204" pitchFamily="18" charset="0"/>
                <a:ea typeface="Cambria" panose="02040503050406030204" pitchFamily="18" charset="0"/>
              </a:rPr>
              <a:t>IFVM2022 – Intra-Frame Velocity Model - </a:t>
            </a:r>
            <a:r>
              <a:rPr lang="en-US" sz="31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Complex</a:t>
            </a:r>
            <a:endParaRPr lang="en-US" sz="3100" i="1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Complex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set of parameters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Residual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horizontal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all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the motion leftover after Euler Pole rotation</a:t>
            </a:r>
          </a:p>
          <a:p>
            <a:pPr lvl="1"/>
            <a:r>
              <a:rPr lang="en-US" sz="2400" i="1" u="sng" dirty="0"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vertical 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motion: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localized subsidence or uplift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Changes the 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epoch</a:t>
            </a:r>
          </a:p>
          <a:p>
            <a:pPr lvl="1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Does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not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change the </a:t>
            </a:r>
            <a:r>
              <a:rPr lang="en-US" sz="2400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frame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“intra” = on the inside; within</a:t>
            </a:r>
          </a:p>
        </p:txBody>
      </p:sp>
    </p:spTree>
    <p:extLst>
      <p:ext uri="{BB962C8B-B14F-4D97-AF65-F5344CB8AC3E}">
        <p14:creationId xmlns:p14="http://schemas.microsoft.com/office/powerpoint/2010/main" val="156120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GS PowerPoint Template-geodesy.noaa.go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defRPr sz="24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7411</Words>
  <Application>Microsoft Office PowerPoint</Application>
  <PresentationFormat>On-screen Show (4:3)</PresentationFormat>
  <Paragraphs>1749</Paragraphs>
  <Slides>207</Slides>
  <Notes>175</Notes>
  <HiddenSlides>1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207</vt:i4>
      </vt:variant>
    </vt:vector>
  </HeadingPairs>
  <TitlesOfParts>
    <vt:vector size="223" baseType="lpstr">
      <vt:lpstr>ＭＳ Ｐゴシック</vt:lpstr>
      <vt:lpstr>ＭＳ Ｐゴシック</vt:lpstr>
      <vt:lpstr>Arial</vt:lpstr>
      <vt:lpstr>Arial Black</vt:lpstr>
      <vt:lpstr>Calibri</vt:lpstr>
      <vt:lpstr>Cambria</vt:lpstr>
      <vt:lpstr>Cambria Math</vt:lpstr>
      <vt:lpstr>Gill Sans MT</vt:lpstr>
      <vt:lpstr>Symbol</vt:lpstr>
      <vt:lpstr>Tahoma</vt:lpstr>
      <vt:lpstr>Times New Roman</vt:lpstr>
      <vt:lpstr>Trebuchet MS</vt:lpstr>
      <vt:lpstr>Verdana</vt:lpstr>
      <vt:lpstr>Wingdings</vt:lpstr>
      <vt:lpstr>NGS PowerPoint Template-geodesy.noaa.gov</vt:lpstr>
      <vt:lpstr>2_Office Theme</vt:lpstr>
      <vt:lpstr>PowerPoint Presentation</vt:lpstr>
      <vt:lpstr>My Background </vt:lpstr>
      <vt:lpstr>PowerPoint Presentation</vt:lpstr>
      <vt:lpstr>Organizational Structure</vt:lpstr>
      <vt:lpstr>NGS Mission</vt:lpstr>
      <vt:lpstr>NGS Overview</vt:lpstr>
      <vt:lpstr>NGS Overview</vt:lpstr>
      <vt:lpstr>Continuously Operating Reference Station (CORS)</vt:lpstr>
      <vt:lpstr>NOAA CORS Network (NCN)</vt:lpstr>
      <vt:lpstr>NGS Overview</vt:lpstr>
      <vt:lpstr>National Height Modernization Program</vt:lpstr>
      <vt:lpstr>National Height Modernization Program</vt:lpstr>
      <vt:lpstr>National Height Modernization Program</vt:lpstr>
      <vt:lpstr>NGS Overview</vt:lpstr>
      <vt:lpstr>Gravity for the Redefinition of the American Vertical Datum</vt:lpstr>
      <vt:lpstr>Gravity for the Redefinition of the American Vertical Datum</vt:lpstr>
      <vt:lpstr>NGS Overview</vt:lpstr>
      <vt:lpstr>Aeronautical Survey Program</vt:lpstr>
      <vt:lpstr>NGS Overview</vt:lpstr>
      <vt:lpstr>GPS Orbit Data aka Ephemerides</vt:lpstr>
      <vt:lpstr>PowerPoint Presentation</vt:lpstr>
      <vt:lpstr>NGS Overview</vt:lpstr>
      <vt:lpstr>National Shoreline</vt:lpstr>
      <vt:lpstr>NGS Overview</vt:lpstr>
      <vt:lpstr>https://www.ngs.noaa.gov/ADVISORS/</vt:lpstr>
      <vt:lpstr>Regional Geodetic Advisor Program</vt:lpstr>
      <vt:lpstr>State Geodetic Coordinators</vt:lpstr>
      <vt:lpstr>NGS Overview</vt:lpstr>
      <vt:lpstr>Emergency Response Imagery</vt:lpstr>
      <vt:lpstr>Emergency Response Imagery</vt:lpstr>
      <vt:lpstr>NGS Overview</vt:lpstr>
      <vt:lpstr>Phase Center Offset - conceptual</vt:lpstr>
      <vt:lpstr>Phase Center Offset - conceptual</vt:lpstr>
      <vt:lpstr>NGS Overview</vt:lpstr>
      <vt:lpstr>NGS Coordinate Conversion and Transformation Tool</vt:lpstr>
      <vt:lpstr>Beta NCAT – includes VERTCON 3.0 for NGVD29 to NAVD88 transformation</vt:lpstr>
      <vt:lpstr>Coordinate Transformation Tool</vt:lpstr>
      <vt:lpstr>NGS Overview</vt:lpstr>
      <vt:lpstr>Continually Updated Shoreline Product</vt:lpstr>
      <vt:lpstr>NGS Overview</vt:lpstr>
      <vt:lpstr>Calibration Base Lines</vt:lpstr>
      <vt:lpstr>Calibration Base Lines</vt:lpstr>
      <vt:lpstr>Beta CBL Map Viewer</vt:lpstr>
      <vt:lpstr>NGS Overview</vt:lpstr>
      <vt:lpstr>Cooperative program for Operational Meteorology, Education, and Training</vt:lpstr>
      <vt:lpstr>Outreach and COMET</vt:lpstr>
      <vt:lpstr>NGS Mission</vt:lpstr>
      <vt:lpstr>National Spatial Reference System (NSRS)</vt:lpstr>
      <vt:lpstr>National Spatial Reference System (NSRS)</vt:lpstr>
      <vt:lpstr>National Spatial Reference System (NSRS)</vt:lpstr>
      <vt:lpstr>NSRS … do I have to use it?</vt:lpstr>
      <vt:lpstr>NSRS … do I have to use it?</vt:lpstr>
      <vt:lpstr>Not just new datums…</vt:lpstr>
      <vt:lpstr>Evolution of the NSRS</vt:lpstr>
      <vt:lpstr>Modernized NSRS is our “smartphone”</vt:lpstr>
      <vt:lpstr>PowerPoint Presentation</vt:lpstr>
      <vt:lpstr>PowerPoint Presentation</vt:lpstr>
      <vt:lpstr>Reference Frame ≈ Datum</vt:lpstr>
      <vt:lpstr>Reference Frame Defined</vt:lpstr>
      <vt:lpstr>Why replace NAD83?</vt:lpstr>
      <vt:lpstr>A very brief history of U.S. horizontal &amp; geometric datums</vt:lpstr>
      <vt:lpstr>Replacing NAD83</vt:lpstr>
      <vt:lpstr>Replacing NAD83</vt:lpstr>
      <vt:lpstr>Four “Plate-Fixed” Reference Frames</vt:lpstr>
      <vt:lpstr>PowerPoint Presentation</vt:lpstr>
      <vt:lpstr>Four “Plate-Fixed” Reference Frames</vt:lpstr>
      <vt:lpstr>Replacing NAD83</vt:lpstr>
      <vt:lpstr>Non-geocentricity of NAD83</vt:lpstr>
      <vt:lpstr>Geometric change due to  ellipsoid non-geocentricity</vt:lpstr>
      <vt:lpstr>Replacing NAD83</vt:lpstr>
      <vt:lpstr>PowerPoint Presentation</vt:lpstr>
      <vt:lpstr>International Terrestrial Reference Frame</vt:lpstr>
      <vt:lpstr>PowerPoint Presentation</vt:lpstr>
      <vt:lpstr>Replacing NAD83</vt:lpstr>
      <vt:lpstr>The wrong question, circa 2022:</vt:lpstr>
      <vt:lpstr>Two types of drift</vt:lpstr>
      <vt:lpstr>PowerPoint Presentation</vt:lpstr>
      <vt:lpstr>PowerPoint Presentation</vt:lpstr>
      <vt:lpstr>Plate Rotation visualized</vt:lpstr>
      <vt:lpstr>Euler Poles and “Plate-Fixed”</vt:lpstr>
      <vt:lpstr>Euler Poles and “Plate-Fixed”</vt:lpstr>
      <vt:lpstr>Euler Poles and “Plate-Fixed”</vt:lpstr>
      <vt:lpstr>PowerPoint Presentation</vt:lpstr>
      <vt:lpstr>“Plate-Fixed”</vt:lpstr>
      <vt:lpstr>PowerPoint Presentation</vt:lpstr>
      <vt:lpstr>EPP – Euler Pole Parameters</vt:lpstr>
      <vt:lpstr>CORS Velocities in ITRF2014</vt:lpstr>
      <vt:lpstr>PowerPoint Presentation</vt:lpstr>
      <vt:lpstr>PowerPoint Presentation</vt:lpstr>
      <vt:lpstr>PowerPoint Presentation</vt:lpstr>
      <vt:lpstr>Two types of drift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Still Some Drift…</vt:lpstr>
      <vt:lpstr>PowerPoint Presentation</vt:lpstr>
      <vt:lpstr>PowerPoint Presentation</vt:lpstr>
      <vt:lpstr>EPP2022 IFVM2022</vt:lpstr>
      <vt:lpstr>Example of application of EPP and IFVM</vt:lpstr>
      <vt:lpstr>Alright Jeff... enough jibba-jabba, what’s the impact?</vt:lpstr>
      <vt:lpstr>PowerPoint Presentation</vt:lpstr>
      <vt:lpstr>PowerPoint Presentation</vt:lpstr>
      <vt:lpstr>If you’re only working in this region…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Replace NAVD88?</vt:lpstr>
      <vt:lpstr>Known Issues with NAVD88</vt:lpstr>
      <vt:lpstr>Passive marks may lie still… but they still may lie! small instability x long time = large inaccuracy</vt:lpstr>
      <vt:lpstr>Replacing NAVD88</vt:lpstr>
      <vt:lpstr>PowerPoint Presentation</vt:lpstr>
      <vt:lpstr>PowerPoint Presentation</vt:lpstr>
      <vt:lpstr>PowerPoint Presentation</vt:lpstr>
      <vt:lpstr>Which NAD83 with which geoid?</vt:lpstr>
      <vt:lpstr>PowerPoint Presentation</vt:lpstr>
      <vt:lpstr>Obtaining Ng is not easy!</vt:lpstr>
      <vt:lpstr>Obtaining Ng is not easy!</vt:lpstr>
      <vt:lpstr>Building a Geopotential Field Model</vt:lpstr>
      <vt:lpstr>GRACE - 2 Satellites measuring separation</vt:lpstr>
      <vt:lpstr>GRAV-D – airborne relative gravimeters</vt:lpstr>
      <vt:lpstr>Terrestrial Gravimeter - Relative</vt:lpstr>
      <vt:lpstr>Terrestrial Gravimeter - Relative</vt:lpstr>
      <vt:lpstr>Terrestrial Gravimeter - Absolute</vt:lpstr>
      <vt:lpstr>Terrestrial Gravimeters - Absolute and Relative</vt:lpstr>
      <vt:lpstr>Individual Components of NAPGD2022</vt:lpstr>
      <vt:lpstr>PowerPoint Presentation</vt:lpstr>
      <vt:lpstr>Sea Level Change and the Geoid</vt:lpstr>
      <vt:lpstr>Sea Level Change and the Geoid</vt:lpstr>
      <vt:lpstr>Sea Level Change and the Geoid</vt:lpstr>
      <vt:lpstr>PowerPoint Presentation</vt:lpstr>
      <vt:lpstr>PowerPoint Presentation</vt:lpstr>
      <vt:lpstr>PowerPoint Presentation</vt:lpstr>
      <vt:lpstr>How can I prepare? Where did this all start? How is all this possible?   What’s the benefit to me?</vt:lpstr>
      <vt:lpstr>How can surveyors prepare?</vt:lpstr>
      <vt:lpstr>NGS Ten-Year Strategic Plan</vt:lpstr>
      <vt:lpstr>How is all this possible?</vt:lpstr>
      <vt:lpstr>Co-location Site NASA Goddard Space Flight Center, Greenbelt MD, USA</vt:lpstr>
      <vt:lpstr>Co-location Site NASA Goddard Space Flight Center, Greenbelt MD, USA</vt:lpstr>
      <vt:lpstr>Co-location Site NASA Goddard Space Flight Center, Greenbelt MD, USA</vt:lpstr>
      <vt:lpstr>SLR</vt:lpstr>
      <vt:lpstr>PowerPoint Presentation</vt:lpstr>
      <vt:lpstr>Co-location Site NASA Goddard Space Flight Center, Greenbelt MD, USA</vt:lpstr>
      <vt:lpstr>VLBI</vt:lpstr>
      <vt:lpstr>PowerPoint Presentation</vt:lpstr>
      <vt:lpstr>Co-location Site NASA Goddard Space Flight Center, Greenbelt MD, USA</vt:lpstr>
      <vt:lpstr>DORIS</vt:lpstr>
      <vt:lpstr>PowerPoint Presentation</vt:lpstr>
      <vt:lpstr>Space Geodesy Co-location Diagram</vt:lpstr>
      <vt:lpstr>Altogether now!</vt:lpstr>
      <vt:lpstr>Not just new datums…</vt:lpstr>
      <vt:lpstr>Online Positioning User Service</vt:lpstr>
      <vt:lpstr>a note on OPUS “my profile”</vt:lpstr>
      <vt:lpstr>Online Positioning User Service</vt:lpstr>
      <vt:lpstr>Hybrid Control Networks = Static + RTK/RTN </vt:lpstr>
      <vt:lpstr>“What’s the benefit?” they say…</vt:lpstr>
      <vt:lpstr>PowerPoint Presentation</vt:lpstr>
      <vt:lpstr>The problem</vt:lpstr>
      <vt:lpstr>PowerPoint Presentation</vt:lpstr>
      <vt:lpstr>PowerPoint Presentation</vt:lpstr>
      <vt:lpstr>PowerPoint Presentation</vt:lpstr>
      <vt:lpstr>Adopted International Foot in 1959</vt:lpstr>
      <vt:lpstr>With one little exception…</vt:lpstr>
      <vt:lpstr>More Federal Register Notices</vt:lpstr>
      <vt:lpstr>PowerPoint Presentation</vt:lpstr>
      <vt:lpstr>Oops!</vt:lpstr>
      <vt:lpstr>What are the choices?</vt:lpstr>
      <vt:lpstr>NGS proposal</vt:lpstr>
      <vt:lpstr>Putting our best “foot” forward…</vt:lpstr>
      <vt:lpstr>Blueprint for 2022, Part 3</vt:lpstr>
      <vt:lpstr>Let’s look at some new terminology</vt:lpstr>
      <vt:lpstr>The NOAA CORS Network (NCN)</vt:lpstr>
      <vt:lpstr>GPS Month</vt:lpstr>
      <vt:lpstr>New Types of Coordinates</vt:lpstr>
      <vt:lpstr>Five types of coordinates in Modernized NSRS</vt:lpstr>
      <vt:lpstr>Coordinates - Reported</vt:lpstr>
      <vt:lpstr>Reported Coordinates</vt:lpstr>
      <vt:lpstr>Coordinates - Preliminary</vt:lpstr>
      <vt:lpstr>Coordinates – Final Discrete</vt:lpstr>
      <vt:lpstr>Coordinates – Final Running</vt:lpstr>
      <vt:lpstr>Coordinates – Reference Epoch</vt:lpstr>
      <vt:lpstr>EPP2022 IFVM2022</vt:lpstr>
      <vt:lpstr>Example of application of EPP and IFVM</vt:lpstr>
      <vt:lpstr>Daily Epochs?!?</vt:lpstr>
      <vt:lpstr>Reference Epoch Coordinates from Time-Dependent Coordinates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EPP and IFVM with Reference Epochs</vt:lpstr>
      <vt:lpstr>Using the modernized NSRS</vt:lpstr>
      <vt:lpstr>Using the modernized NSRS</vt:lpstr>
      <vt:lpstr>So much more to NSRS Modernization!</vt:lpstr>
      <vt:lpstr>PowerPoint Presentation</vt:lpstr>
      <vt:lpstr>PowerPoint Presentation</vt:lpstr>
      <vt:lpstr>Mark Recovery – mobile browser compatible</vt:lpstr>
      <vt:lpstr>Mark Recovery – mobile browser compatible</vt:lpstr>
      <vt:lpstr>What new tools are already live?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2020-01-30T18:45:11Z</dcterms:created>
  <dcterms:modified xsi:type="dcterms:W3CDTF">2020-01-30T18:54:07Z</dcterms:modified>
</cp:coreProperties>
</file>