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5.jpg" ContentType="image/jpeg"/>
  <Override PartName="/ppt/notesSlides/notesSlide55.xml" ContentType="application/vnd.openxmlformats-officedocument.presentationml.notesSlide+xml"/>
  <Override PartName="/ppt/media/image46.JPG" ContentType="image/jpeg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media/image52.jpg" ContentType="image/jpeg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media/image57.jpg" ContentType="image/jpeg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media/image59.jpg" ContentType="image/jpeg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media/image87.jpg" ContentType="image/jpeg"/>
  <Override PartName="/ppt/notesSlides/notesSlide106.xml" ContentType="application/vnd.openxmlformats-officedocument.presentationml.notesSlide+xml"/>
  <Override PartName="/ppt/media/image88.jpg" ContentType="image/jpeg"/>
  <Override PartName="/ppt/media/image89.jpg" ContentType="image/jpeg"/>
  <Override PartName="/ppt/notesSlides/notesSlide107.xml" ContentType="application/vnd.openxmlformats-officedocument.presentationml.notesSlide+xml"/>
  <Override PartName="/ppt/media/image90.jpg" ContentType="image/jpeg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media/image100.jpg" ContentType="image/jpeg"/>
  <Override PartName="/ppt/notesSlides/notesSlide11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media/image107.jpg" ContentType="image/jpeg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media/image108.jpg" ContentType="image/jpeg"/>
  <Override PartName="/ppt/notesSlides/notesSlide128.xml" ContentType="application/vnd.openxmlformats-officedocument.presentationml.notesSlide+xml"/>
  <Override PartName="/ppt/media/image110.jpg" ContentType="image/jpeg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149"/>
  </p:notesMasterIdLst>
  <p:handoutMasterIdLst>
    <p:handoutMasterId r:id="rId150"/>
  </p:handoutMasterIdLst>
  <p:sldIdLst>
    <p:sldId id="261" r:id="rId2"/>
    <p:sldId id="963" r:id="rId3"/>
    <p:sldId id="815" r:id="rId4"/>
    <p:sldId id="1049" r:id="rId5"/>
    <p:sldId id="1170" r:id="rId6"/>
    <p:sldId id="894" r:id="rId7"/>
    <p:sldId id="1122" r:id="rId8"/>
    <p:sldId id="1120" r:id="rId9"/>
    <p:sldId id="1121" r:id="rId10"/>
    <p:sldId id="1153" r:id="rId11"/>
    <p:sldId id="1154" r:id="rId12"/>
    <p:sldId id="1155" r:id="rId13"/>
    <p:sldId id="1156" r:id="rId14"/>
    <p:sldId id="901" r:id="rId15"/>
    <p:sldId id="902" r:id="rId16"/>
    <p:sldId id="905" r:id="rId17"/>
    <p:sldId id="1157" r:id="rId18"/>
    <p:sldId id="1158" r:id="rId19"/>
    <p:sldId id="1159" r:id="rId20"/>
    <p:sldId id="1160" r:id="rId21"/>
    <p:sldId id="1161" r:id="rId22"/>
    <p:sldId id="1162" r:id="rId23"/>
    <p:sldId id="1163" r:id="rId24"/>
    <p:sldId id="924" r:id="rId25"/>
    <p:sldId id="925" r:id="rId26"/>
    <p:sldId id="926" r:id="rId27"/>
    <p:sldId id="1050" r:id="rId28"/>
    <p:sldId id="1164" r:id="rId29"/>
    <p:sldId id="1165" r:id="rId30"/>
    <p:sldId id="1166" r:id="rId31"/>
    <p:sldId id="931" r:id="rId32"/>
    <p:sldId id="1125" r:id="rId33"/>
    <p:sldId id="1126" r:id="rId34"/>
    <p:sldId id="933" r:id="rId35"/>
    <p:sldId id="934" r:id="rId36"/>
    <p:sldId id="1169" r:id="rId37"/>
    <p:sldId id="1192" r:id="rId38"/>
    <p:sldId id="1167" r:id="rId39"/>
    <p:sldId id="1168" r:id="rId40"/>
    <p:sldId id="938" r:id="rId41"/>
    <p:sldId id="940" r:id="rId42"/>
    <p:sldId id="941" r:id="rId43"/>
    <p:sldId id="942" r:id="rId44"/>
    <p:sldId id="943" r:id="rId45"/>
    <p:sldId id="944" r:id="rId46"/>
    <p:sldId id="945" r:id="rId47"/>
    <p:sldId id="1193" r:id="rId48"/>
    <p:sldId id="966" r:id="rId49"/>
    <p:sldId id="967" r:id="rId50"/>
    <p:sldId id="968" r:id="rId51"/>
    <p:sldId id="969" r:id="rId52"/>
    <p:sldId id="997" r:id="rId53"/>
    <p:sldId id="972" r:id="rId54"/>
    <p:sldId id="855" r:id="rId55"/>
    <p:sldId id="1088" r:id="rId56"/>
    <p:sldId id="1089" r:id="rId57"/>
    <p:sldId id="853" r:id="rId58"/>
    <p:sldId id="1127" r:id="rId59"/>
    <p:sldId id="960" r:id="rId60"/>
    <p:sldId id="962" r:id="rId61"/>
    <p:sldId id="998" r:id="rId62"/>
    <p:sldId id="950" r:id="rId63"/>
    <p:sldId id="821" r:id="rId64"/>
    <p:sldId id="1129" r:id="rId65"/>
    <p:sldId id="848" r:id="rId66"/>
    <p:sldId id="823" r:id="rId67"/>
    <p:sldId id="1133" r:id="rId68"/>
    <p:sldId id="1130" r:id="rId69"/>
    <p:sldId id="999" r:id="rId70"/>
    <p:sldId id="1060" r:id="rId71"/>
    <p:sldId id="1131" r:id="rId72"/>
    <p:sldId id="1135" r:id="rId73"/>
    <p:sldId id="959" r:id="rId74"/>
    <p:sldId id="875" r:id="rId75"/>
    <p:sldId id="1132" r:id="rId76"/>
    <p:sldId id="1070" r:id="rId77"/>
    <p:sldId id="1136" r:id="rId78"/>
    <p:sldId id="1138" r:id="rId79"/>
    <p:sldId id="1150" r:id="rId80"/>
    <p:sldId id="833" r:id="rId81"/>
    <p:sldId id="1065" r:id="rId82"/>
    <p:sldId id="1140" r:id="rId83"/>
    <p:sldId id="1141" r:id="rId84"/>
    <p:sldId id="1142" r:id="rId85"/>
    <p:sldId id="1143" r:id="rId86"/>
    <p:sldId id="1144" r:id="rId87"/>
    <p:sldId id="1145" r:id="rId88"/>
    <p:sldId id="1068" r:id="rId89"/>
    <p:sldId id="1067" r:id="rId90"/>
    <p:sldId id="1069" r:id="rId91"/>
    <p:sldId id="1151" r:id="rId92"/>
    <p:sldId id="1147" r:id="rId93"/>
    <p:sldId id="1148" r:id="rId94"/>
    <p:sldId id="1149" r:id="rId95"/>
    <p:sldId id="865" r:id="rId96"/>
    <p:sldId id="1071" r:id="rId97"/>
    <p:sldId id="1048" r:id="rId98"/>
    <p:sldId id="1072" r:id="rId99"/>
    <p:sldId id="882" r:id="rId100"/>
    <p:sldId id="1152" r:id="rId101"/>
    <p:sldId id="1085" r:id="rId102"/>
    <p:sldId id="849" r:id="rId103"/>
    <p:sldId id="872" r:id="rId104"/>
    <p:sldId id="832" r:id="rId105"/>
    <p:sldId id="1128" r:id="rId106"/>
    <p:sldId id="1176" r:id="rId107"/>
    <p:sldId id="1174" r:id="rId108"/>
    <p:sldId id="1175" r:id="rId109"/>
    <p:sldId id="825" r:id="rId110"/>
    <p:sldId id="1171" r:id="rId111"/>
    <p:sldId id="866" r:id="rId112"/>
    <p:sldId id="985" r:id="rId113"/>
    <p:sldId id="826" r:id="rId114"/>
    <p:sldId id="1172" r:id="rId115"/>
    <p:sldId id="1173" r:id="rId116"/>
    <p:sldId id="827" r:id="rId117"/>
    <p:sldId id="1105" r:id="rId118"/>
    <p:sldId id="1106" r:id="rId119"/>
    <p:sldId id="1107" r:id="rId120"/>
    <p:sldId id="1109" r:id="rId121"/>
    <p:sldId id="1110" r:id="rId122"/>
    <p:sldId id="1111" r:id="rId123"/>
    <p:sldId id="842" r:id="rId124"/>
    <p:sldId id="956" r:id="rId125"/>
    <p:sldId id="958" r:id="rId126"/>
    <p:sldId id="957" r:id="rId127"/>
    <p:sldId id="835" r:id="rId128"/>
    <p:sldId id="836" r:id="rId129"/>
    <p:sldId id="843" r:id="rId130"/>
    <p:sldId id="1087" r:id="rId131"/>
    <p:sldId id="1047" r:id="rId132"/>
    <p:sldId id="1177" r:id="rId133"/>
    <p:sldId id="1178" r:id="rId134"/>
    <p:sldId id="1179" r:id="rId135"/>
    <p:sldId id="1180" r:id="rId136"/>
    <p:sldId id="1190" r:id="rId137"/>
    <p:sldId id="1181" r:id="rId138"/>
    <p:sldId id="1182" r:id="rId139"/>
    <p:sldId id="1189" r:id="rId140"/>
    <p:sldId id="1183" r:id="rId141"/>
    <p:sldId id="1184" r:id="rId142"/>
    <p:sldId id="1185" r:id="rId143"/>
    <p:sldId id="1186" r:id="rId144"/>
    <p:sldId id="1187" r:id="rId145"/>
    <p:sldId id="1188" r:id="rId146"/>
    <p:sldId id="1191" r:id="rId147"/>
    <p:sldId id="851" r:id="rId148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24242"/>
    <a:srgbClr val="00B050"/>
    <a:srgbClr val="F6AB16"/>
    <a:srgbClr val="B0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0037" autoAdjust="0"/>
  </p:normalViewPr>
  <p:slideViewPr>
    <p:cSldViewPr snapToGrid="0" snapToObjects="1">
      <p:cViewPr varScale="1">
        <p:scale>
          <a:sx n="70" d="100"/>
          <a:sy n="70" d="100"/>
        </p:scale>
        <p:origin x="72" y="396"/>
      </p:cViewPr>
      <p:guideLst>
        <p:guide orient="horz" pos="26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74" y="-96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4E7D2-7565-4BB2-9838-3506CEB0ED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97DA56B-D265-479C-9FCD-9DBF258A5CE5}">
      <dgm:prSet phldrT="[Text]"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NAD27</a:t>
          </a:r>
          <a:endParaRPr lang="en-US" sz="2000" dirty="0">
            <a:solidFill>
              <a:schemeClr val="tx1"/>
            </a:solidFill>
          </a:endParaRPr>
        </a:p>
      </dgm:t>
    </dgm:pt>
    <dgm:pt modelId="{D2D55A34-5519-4579-906C-D4ED5D443770}" type="par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C9661E72-7B6A-4DF4-A65E-C2E052618C17}" type="sib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E081A86D-12A8-41E3-A3BE-C671A52D9376}">
      <dgm:prSet phldrT="[Text]" custT="1"/>
      <dgm:spPr>
        <a:solidFill>
          <a:srgbClr val="FBF616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NAD83 (1986)</a:t>
          </a:r>
          <a:endParaRPr lang="en-US" sz="2400" dirty="0">
            <a:solidFill>
              <a:schemeClr val="tx1"/>
            </a:solidFill>
          </a:endParaRPr>
        </a:p>
      </dgm:t>
    </dgm:pt>
    <dgm:pt modelId="{424BE90C-FA10-4EA6-A936-F75E800E373F}" type="par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E945B78C-AC2B-4E2B-991B-F30033E0A5D2}" type="sib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5B15CA0A-F019-42B4-860D-EECB53E6E161}">
      <dgm:prSet phldrT="[Text]" custT="1"/>
      <dgm:spPr>
        <a:solidFill>
          <a:schemeClr val="accent3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2BE7C007-60A3-4C05-AC6F-CF0B729AFC32}" type="par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E719348E-B54A-4036-AF7B-3D4FD2A6C88D}" type="sib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18C9A2AD-D228-4102-91BA-739599C05699}">
      <dgm:prSet phldrT="[Text]" custT="1"/>
      <dgm:spPr>
        <a:solidFill>
          <a:schemeClr val="accent6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CF65A571-A390-4737-9AF4-6A572D42D518}" type="par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7E8DD8E3-839F-4326-9B80-0BBD08E66360}" type="sib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32CC5A6A-BB3C-4D25-88E8-8C890926075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NAD83 (2011)</a:t>
          </a:r>
          <a:endParaRPr lang="en-US" sz="2400" dirty="0">
            <a:solidFill>
              <a:schemeClr val="tx1"/>
            </a:solidFill>
          </a:endParaRPr>
        </a:p>
      </dgm:t>
    </dgm:pt>
    <dgm:pt modelId="{AE92E2C1-3018-4F52-835E-E3DCD70A21DD}" type="parTrans" cxnId="{B1DC1CA8-9048-45A0-A71D-115CA84BB9D5}">
      <dgm:prSet/>
      <dgm:spPr/>
      <dgm:t>
        <a:bodyPr/>
        <a:lstStyle/>
        <a:p>
          <a:endParaRPr lang="en-US"/>
        </a:p>
      </dgm:t>
    </dgm:pt>
    <dgm:pt modelId="{B42ECEE3-B9FC-42CE-BBF9-B8CC31FE7770}" type="sibTrans" cxnId="{B1DC1CA8-9048-45A0-A71D-115CA84BB9D5}">
      <dgm:prSet/>
      <dgm:spPr/>
      <dgm:t>
        <a:bodyPr/>
        <a:lstStyle/>
        <a:p>
          <a:endParaRPr lang="en-US"/>
        </a:p>
      </dgm:t>
    </dgm:pt>
    <dgm:pt modelId="{8C340ED1-C2C0-4ABE-ADC7-48616CAEC23E}" type="pres">
      <dgm:prSet presAssocID="{4664E7D2-7565-4BB2-9838-3506CEB0ED28}" presName="Name0" presStyleCnt="0">
        <dgm:presLayoutVars>
          <dgm:dir/>
          <dgm:animLvl val="lvl"/>
          <dgm:resizeHandles val="exact"/>
        </dgm:presLayoutVars>
      </dgm:prSet>
      <dgm:spPr/>
    </dgm:pt>
    <dgm:pt modelId="{A0E98B29-CCF6-4268-BB6E-5CE7A9501B0A}" type="pres">
      <dgm:prSet presAssocID="{697DA56B-D265-479C-9FCD-9DBF258A5CE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42393-0DD7-4FC3-9B3B-55AEDA1FDF2B}" type="pres">
      <dgm:prSet presAssocID="{C9661E72-7B6A-4DF4-A65E-C2E052618C17}" presName="parTxOnlySpace" presStyleCnt="0"/>
      <dgm:spPr/>
    </dgm:pt>
    <dgm:pt modelId="{5EB6A662-EB0A-4387-A904-8C06F2F50B26}" type="pres">
      <dgm:prSet presAssocID="{18C9A2AD-D228-4102-91BA-739599C0569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CD689-E811-4738-B97C-B51019F9A09F}" type="pres">
      <dgm:prSet presAssocID="{7E8DD8E3-839F-4326-9B80-0BBD08E66360}" presName="parTxOnlySpace" presStyleCnt="0"/>
      <dgm:spPr/>
    </dgm:pt>
    <dgm:pt modelId="{F52C1901-4091-46C2-906D-20AAC097A5D4}" type="pres">
      <dgm:prSet presAssocID="{E081A86D-12A8-41E3-A3BE-C671A52D937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7CD711-91B9-4A62-8607-DA28AFEDB362}" type="pres">
      <dgm:prSet presAssocID="{E945B78C-AC2B-4E2B-991B-F30033E0A5D2}" presName="parTxOnlySpace" presStyleCnt="0"/>
      <dgm:spPr/>
    </dgm:pt>
    <dgm:pt modelId="{EEFC2EA2-6546-43E5-98DA-C18A1D58B2B3}" type="pres">
      <dgm:prSet presAssocID="{5B15CA0A-F019-42B4-860D-EECB53E6E16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48F1D-A757-48EE-8A3D-F1D5F0ECF9B8}" type="pres">
      <dgm:prSet presAssocID="{E719348E-B54A-4036-AF7B-3D4FD2A6C88D}" presName="parTxOnlySpace" presStyleCnt="0"/>
      <dgm:spPr/>
    </dgm:pt>
    <dgm:pt modelId="{EA8B618A-6C09-44E5-AB5B-53F19DF4A409}" type="pres">
      <dgm:prSet presAssocID="{32CC5A6A-BB3C-4D25-88E8-8C890926075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DC1CA8-9048-45A0-A71D-115CA84BB9D5}" srcId="{4664E7D2-7565-4BB2-9838-3506CEB0ED28}" destId="{32CC5A6A-BB3C-4D25-88E8-8C890926075F}" srcOrd="4" destOrd="0" parTransId="{AE92E2C1-3018-4F52-835E-E3DCD70A21DD}" sibTransId="{B42ECEE3-B9FC-42CE-BBF9-B8CC31FE7770}"/>
    <dgm:cxn modelId="{CC9B4886-0711-44D0-A33B-EB3CB64B4AC4}" type="presOf" srcId="{5B15CA0A-F019-42B4-860D-EECB53E6E161}" destId="{EEFC2EA2-6546-43E5-98DA-C18A1D58B2B3}" srcOrd="0" destOrd="0" presId="urn:microsoft.com/office/officeart/2005/8/layout/chevron1"/>
    <dgm:cxn modelId="{A0FF9B40-4C4B-4D21-8B41-F2E5C02E7955}" srcId="{4664E7D2-7565-4BB2-9838-3506CEB0ED28}" destId="{E081A86D-12A8-41E3-A3BE-C671A52D9376}" srcOrd="2" destOrd="0" parTransId="{424BE90C-FA10-4EA6-A936-F75E800E373F}" sibTransId="{E945B78C-AC2B-4E2B-991B-F30033E0A5D2}"/>
    <dgm:cxn modelId="{17DA7143-FF16-46BB-8BBB-6866A1FD94E8}" type="presOf" srcId="{18C9A2AD-D228-4102-91BA-739599C05699}" destId="{5EB6A662-EB0A-4387-A904-8C06F2F50B26}" srcOrd="0" destOrd="0" presId="urn:microsoft.com/office/officeart/2005/8/layout/chevron1"/>
    <dgm:cxn modelId="{4EF50818-E815-49E5-8B4E-BCB30CD67757}" srcId="{4664E7D2-7565-4BB2-9838-3506CEB0ED28}" destId="{18C9A2AD-D228-4102-91BA-739599C05699}" srcOrd="1" destOrd="0" parTransId="{CF65A571-A390-4737-9AF4-6A572D42D518}" sibTransId="{7E8DD8E3-839F-4326-9B80-0BBD08E66360}"/>
    <dgm:cxn modelId="{47FA6632-677F-40E2-A6BE-6E0F7533838B}" type="presOf" srcId="{4664E7D2-7565-4BB2-9838-3506CEB0ED28}" destId="{8C340ED1-C2C0-4ABE-ADC7-48616CAEC23E}" srcOrd="0" destOrd="0" presId="urn:microsoft.com/office/officeart/2005/8/layout/chevron1"/>
    <dgm:cxn modelId="{0BC3B11B-C92D-4366-ADD9-3D454D12C315}" type="presOf" srcId="{E081A86D-12A8-41E3-A3BE-C671A52D9376}" destId="{F52C1901-4091-46C2-906D-20AAC097A5D4}" srcOrd="0" destOrd="0" presId="urn:microsoft.com/office/officeart/2005/8/layout/chevron1"/>
    <dgm:cxn modelId="{69C6E5C0-3753-4BDE-8B3F-38A9782A1D9F}" type="presOf" srcId="{32CC5A6A-BB3C-4D25-88E8-8C890926075F}" destId="{EA8B618A-6C09-44E5-AB5B-53F19DF4A409}" srcOrd="0" destOrd="0" presId="urn:microsoft.com/office/officeart/2005/8/layout/chevron1"/>
    <dgm:cxn modelId="{97AB65F2-35BA-4CEA-A3D7-64235955DD5C}" srcId="{4664E7D2-7565-4BB2-9838-3506CEB0ED28}" destId="{5B15CA0A-F019-42B4-860D-EECB53E6E161}" srcOrd="3" destOrd="0" parTransId="{2BE7C007-60A3-4C05-AC6F-CF0B729AFC32}" sibTransId="{E719348E-B54A-4036-AF7B-3D4FD2A6C88D}"/>
    <dgm:cxn modelId="{FD38F3FF-B13A-4972-A7C3-B9E04E5DC869}" type="presOf" srcId="{697DA56B-D265-479C-9FCD-9DBF258A5CE5}" destId="{A0E98B29-CCF6-4268-BB6E-5CE7A9501B0A}" srcOrd="0" destOrd="0" presId="urn:microsoft.com/office/officeart/2005/8/layout/chevron1"/>
    <dgm:cxn modelId="{F7B1D737-F1FA-498E-BB9B-4A22DC8E5553}" srcId="{4664E7D2-7565-4BB2-9838-3506CEB0ED28}" destId="{697DA56B-D265-479C-9FCD-9DBF258A5CE5}" srcOrd="0" destOrd="0" parTransId="{D2D55A34-5519-4579-906C-D4ED5D443770}" sibTransId="{C9661E72-7B6A-4DF4-A65E-C2E052618C17}"/>
    <dgm:cxn modelId="{486FFFDD-813A-4F3F-8038-71C6ACF90D99}" type="presParOf" srcId="{8C340ED1-C2C0-4ABE-ADC7-48616CAEC23E}" destId="{A0E98B29-CCF6-4268-BB6E-5CE7A9501B0A}" srcOrd="0" destOrd="0" presId="urn:microsoft.com/office/officeart/2005/8/layout/chevron1"/>
    <dgm:cxn modelId="{68B1095F-D24C-4DDE-85BA-AD1175DFE4DB}" type="presParOf" srcId="{8C340ED1-C2C0-4ABE-ADC7-48616CAEC23E}" destId="{E4B42393-0DD7-4FC3-9B3B-55AEDA1FDF2B}" srcOrd="1" destOrd="0" presId="urn:microsoft.com/office/officeart/2005/8/layout/chevron1"/>
    <dgm:cxn modelId="{58FE6A29-627E-4417-846E-5D087658ECA6}" type="presParOf" srcId="{8C340ED1-C2C0-4ABE-ADC7-48616CAEC23E}" destId="{5EB6A662-EB0A-4387-A904-8C06F2F50B26}" srcOrd="2" destOrd="0" presId="urn:microsoft.com/office/officeart/2005/8/layout/chevron1"/>
    <dgm:cxn modelId="{CC5792CF-55F2-49E7-BA16-21574D23AC2C}" type="presParOf" srcId="{8C340ED1-C2C0-4ABE-ADC7-48616CAEC23E}" destId="{489CD689-E811-4738-B97C-B51019F9A09F}" srcOrd="3" destOrd="0" presId="urn:microsoft.com/office/officeart/2005/8/layout/chevron1"/>
    <dgm:cxn modelId="{A043D51C-6A2D-4A23-BEB9-2343B93EA87D}" type="presParOf" srcId="{8C340ED1-C2C0-4ABE-ADC7-48616CAEC23E}" destId="{F52C1901-4091-46C2-906D-20AAC097A5D4}" srcOrd="4" destOrd="0" presId="urn:microsoft.com/office/officeart/2005/8/layout/chevron1"/>
    <dgm:cxn modelId="{62263AEC-0FA4-4DCA-ABFC-76203B2F2C8B}" type="presParOf" srcId="{8C340ED1-C2C0-4ABE-ADC7-48616CAEC23E}" destId="{0C7CD711-91B9-4A62-8607-DA28AFEDB362}" srcOrd="5" destOrd="0" presId="urn:microsoft.com/office/officeart/2005/8/layout/chevron1"/>
    <dgm:cxn modelId="{018ACBF5-8234-4C14-9DF0-59A21FC123BD}" type="presParOf" srcId="{8C340ED1-C2C0-4ABE-ADC7-48616CAEC23E}" destId="{EEFC2EA2-6546-43E5-98DA-C18A1D58B2B3}" srcOrd="6" destOrd="0" presId="urn:microsoft.com/office/officeart/2005/8/layout/chevron1"/>
    <dgm:cxn modelId="{CFEFCF28-BE64-4B48-82E3-53A210C21E57}" type="presParOf" srcId="{8C340ED1-C2C0-4ABE-ADC7-48616CAEC23E}" destId="{4BB48F1D-A757-48EE-8A3D-F1D5F0ECF9B8}" srcOrd="7" destOrd="0" presId="urn:microsoft.com/office/officeart/2005/8/layout/chevron1"/>
    <dgm:cxn modelId="{51A42D85-2422-44DF-98DB-F43D46ED3C2C}" type="presParOf" srcId="{8C340ED1-C2C0-4ABE-ADC7-48616CAEC23E}" destId="{EA8B618A-6C09-44E5-AB5B-53F19DF4A4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98B29-CCF6-4268-BB6E-5CE7A9501B0A}">
      <dsp:nvSpPr>
        <dsp:cNvPr id="0" name=""/>
        <dsp:cNvSpPr/>
      </dsp:nvSpPr>
      <dsp:spPr>
        <a:xfrm>
          <a:off x="2156" y="375471"/>
          <a:ext cx="1919394" cy="767757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NAD27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6035" y="375471"/>
        <a:ext cx="1151637" cy="767757"/>
      </dsp:txXfrm>
    </dsp:sp>
    <dsp:sp modelId="{5EB6A662-EB0A-4387-A904-8C06F2F50B26}">
      <dsp:nvSpPr>
        <dsp:cNvPr id="0" name=""/>
        <dsp:cNvSpPr/>
      </dsp:nvSpPr>
      <dsp:spPr>
        <a:xfrm>
          <a:off x="1729611" y="375471"/>
          <a:ext cx="1919394" cy="767757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2113490" y="375471"/>
        <a:ext cx="1151637" cy="767757"/>
      </dsp:txXfrm>
    </dsp:sp>
    <dsp:sp modelId="{F52C1901-4091-46C2-906D-20AAC097A5D4}">
      <dsp:nvSpPr>
        <dsp:cNvPr id="0" name=""/>
        <dsp:cNvSpPr/>
      </dsp:nvSpPr>
      <dsp:spPr>
        <a:xfrm>
          <a:off x="3457067" y="375471"/>
          <a:ext cx="1919394" cy="767757"/>
        </a:xfrm>
        <a:prstGeom prst="chevron">
          <a:avLst/>
        </a:prstGeom>
        <a:solidFill>
          <a:srgbClr val="FBF61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NAD83 (1986)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840946" y="375471"/>
        <a:ext cx="1151637" cy="767757"/>
      </dsp:txXfrm>
    </dsp:sp>
    <dsp:sp modelId="{EEFC2EA2-6546-43E5-98DA-C18A1D58B2B3}">
      <dsp:nvSpPr>
        <dsp:cNvPr id="0" name=""/>
        <dsp:cNvSpPr/>
      </dsp:nvSpPr>
      <dsp:spPr>
        <a:xfrm>
          <a:off x="5184522" y="375471"/>
          <a:ext cx="1919394" cy="767757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5568401" y="375471"/>
        <a:ext cx="1151637" cy="767757"/>
      </dsp:txXfrm>
    </dsp:sp>
    <dsp:sp modelId="{EA8B618A-6C09-44E5-AB5B-53F19DF4A409}">
      <dsp:nvSpPr>
        <dsp:cNvPr id="0" name=""/>
        <dsp:cNvSpPr/>
      </dsp:nvSpPr>
      <dsp:spPr>
        <a:xfrm>
          <a:off x="6911977" y="375471"/>
          <a:ext cx="1919394" cy="767757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NAD83 (2011)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7295856" y="375471"/>
        <a:ext cx="1151637" cy="767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C6883DAC-523E-4974-AC29-DCB431DC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7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pPr>
              <a:defRPr/>
            </a:pPr>
            <a:fld id="{404DAA2B-7E61-4BA4-9603-AA753C73C6B0}" type="datetimeFigureOut">
              <a:rPr lang="en-US"/>
              <a:pPr>
                <a:defRPr/>
              </a:pPr>
              <a:t>11/08/2019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pPr>
              <a:defRPr/>
            </a:pPr>
            <a:fld id="{5BB99B5A-D3DB-4354-AA55-43E94BB02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39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941609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7522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7469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2153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4262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6792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7530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9419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5995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8851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94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1734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413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548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2814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3750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3603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DAE5F8-9A81-4505-A28D-5C18E67DF43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1113" y="730250"/>
            <a:ext cx="4845050" cy="36337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4606925"/>
            <a:ext cx="5932488" cy="4360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917312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6610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0980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7052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37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1730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0805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1818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7971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6303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1656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1072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776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9251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841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7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4213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147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1923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02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49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230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10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5979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2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6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47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1616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7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9613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54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38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7174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24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70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2911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83867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39973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94890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5728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846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043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13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91111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1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7130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064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77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199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69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47663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79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965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958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643326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61276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7759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1690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65810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02089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31616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196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360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628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6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256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600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94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30562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927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429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252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17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880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6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149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301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436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74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33853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7894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61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0426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9033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0552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4624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8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573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98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28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421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478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4627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9281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920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157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90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918775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91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1862713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599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3807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77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5697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700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7004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0829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5004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290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8A726-C0EC-4691-A6EB-0ED6F6BBC9A6}" type="slidenum">
              <a:rPr lang="en-US" smtClean="0"/>
              <a:pPr/>
              <a:t>107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2850" y="701675"/>
            <a:ext cx="4678363" cy="3508375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444136"/>
            <a:ext cx="5208482" cy="4211667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92293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0CC89A-0E2C-4414-8162-E471C7858615}" type="slidenum">
              <a:rPr lang="en-US" smtClean="0"/>
              <a:pPr/>
              <a:t>108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700088"/>
            <a:ext cx="4681537" cy="350996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445739"/>
            <a:ext cx="5208482" cy="4210064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420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8332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8541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4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6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7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32"/>
          </p:nvPr>
        </p:nvSpPr>
        <p:spPr>
          <a:xfrm>
            <a:off x="457201" y="1600200"/>
            <a:ext cx="8194076" cy="426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defRPr sz="1600"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sz="1400"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sz="1400"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sz="14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smtClean="0"/>
              <a:t>Text = 28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3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30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9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1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1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18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D3AFA7-8427-4D37-B261-D1F7D5871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3" r:id="rId12"/>
    <p:sldLayoutId id="2147483854" r:id="rId1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jpg"/><Relationship Id="rId4" Type="http://schemas.openxmlformats.org/officeDocument/2006/relationships/image" Target="../media/image79.jpg"/><Relationship Id="rId9" Type="http://schemas.openxmlformats.org/officeDocument/2006/relationships/image" Target="../media/image84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eodesy.noaa.gov/web/about_ngs/info/tenyearfinal.shtml" TargetMode="Externa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notesSlide" Target="../notesSlides/notesSlide118.xml"/><Relationship Id="rId7" Type="http://schemas.openxmlformats.org/officeDocument/2006/relationships/image" Target="../media/image10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.jpeg"/><Relationship Id="rId9" Type="http://schemas.openxmlformats.org/officeDocument/2006/relationships/image" Target="../media/image105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notesSlide" Target="../notesSlides/notesSlide119.xml"/><Relationship Id="rId7" Type="http://schemas.openxmlformats.org/officeDocument/2006/relationships/image" Target="../media/image103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.jpeg"/><Relationship Id="rId9" Type="http://schemas.openxmlformats.org/officeDocument/2006/relationships/image" Target="../media/image105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irports-gis.faa.gov/public/surveyorsIntro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a.gov/air_traffic/flight_info/aeronav/productcatalog/supplementalcharts/airportobstruction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ORS/Gpscal.s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horeline.noaa.gov/data/datasheets/index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horeline.noaa.gov/data/datasheets/cusp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BLINES/calibration.s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rs.org/IERS/EN/DataProducts/ITRF/map/itrfmap.html;jsessionid=47E90579598A19CB6E3FDFFE6E92B668.live1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PUBS_LIB/FedRegister/FRdoc93-14922.pdf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gs.noaa.gov/PUBS_LIB/FedRegister/FRN-Affirmation_of_Datum_for_Surveying_and_Mapping_Activities_-%5b1989%5d.pdf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5.jpg"/><Relationship Id="rId4" Type="http://schemas.openxmlformats.org/officeDocument/2006/relationships/diagramData" Target="../diagrams/data1.xml"/><Relationship Id="rId9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24.pn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20" Type="http://schemas.openxmlformats.org/officeDocument/2006/relationships/image" Target="../media/image23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457196" y="1230356"/>
            <a:ext cx="8229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NSRS Modernization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3903587"/>
            <a:ext cx="870727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2800" b="1" dirty="0">
                <a:latin typeface="Times New Roman" pitchFamily="18" charset="0"/>
              </a:rPr>
              <a:t>Jeff Jalbrzikowski, P.S., GISP</a:t>
            </a:r>
          </a:p>
          <a:p>
            <a:pPr algn="ctr"/>
            <a:r>
              <a:rPr lang="en-GB" sz="2800" b="1" dirty="0">
                <a:latin typeface="Times New Roman" pitchFamily="18" charset="0"/>
              </a:rPr>
              <a:t>Appalachian Regional Geodetic </a:t>
            </a:r>
            <a:r>
              <a:rPr lang="en-GB" sz="2800" b="1" dirty="0" smtClean="0">
                <a:latin typeface="Times New Roman" pitchFamily="18" charset="0"/>
              </a:rPr>
              <a:t>Advisor</a:t>
            </a:r>
          </a:p>
          <a:p>
            <a:pPr algn="ctr"/>
            <a:endParaRPr lang="en-GB" sz="2800" b="1" dirty="0">
              <a:latin typeface="Times New Roman" pitchFamily="18" charset="0"/>
            </a:endParaRPr>
          </a:p>
          <a:p>
            <a:pPr algn="ctr"/>
            <a:r>
              <a:rPr lang="en-GB" sz="2800" b="1" dirty="0">
                <a:latin typeface="Times New Roman" pitchFamily="18" charset="0"/>
              </a:rPr>
              <a:t>jeff.jalbrzikowski@noaa.gov</a:t>
            </a:r>
          </a:p>
          <a:p>
            <a:pPr algn="ctr"/>
            <a:r>
              <a:rPr lang="en-GB" sz="2800" b="1" dirty="0">
                <a:latin typeface="Times New Roman" pitchFamily="18" charset="0"/>
              </a:rPr>
              <a:t>240-988-5486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8365" y="2484345"/>
            <a:ext cx="8707271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4000" dirty="0">
                <a:solidFill>
                  <a:srgbClr val="000000"/>
                </a:solidFill>
                <a:latin typeface="Times New Roman" pitchFamily="18" charset="0"/>
              </a:rPr>
              <a:t>PLSO </a:t>
            </a:r>
            <a:r>
              <a:rPr lang="en-GB" sz="4000" dirty="0" smtClean="0">
                <a:solidFill>
                  <a:srgbClr val="000000"/>
                </a:solidFill>
                <a:latin typeface="Times New Roman" pitchFamily="18" charset="0"/>
              </a:rPr>
              <a:t>Fall Seminar</a:t>
            </a:r>
            <a:endParaRPr lang="en-GB" sz="400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8" charset="0"/>
              </a:rPr>
              <a:t>October </a:t>
            </a:r>
            <a:r>
              <a:rPr lang="en-GB" sz="2800" dirty="0">
                <a:solidFill>
                  <a:srgbClr val="000000"/>
                </a:solidFill>
                <a:latin typeface="Times New Roman" pitchFamily="18" charset="0"/>
              </a:rPr>
              <a:t>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2854797" y="1516856"/>
            <a:ext cx="1543048" cy="11464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6" y="1284008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3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4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5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7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09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7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4" y="3100902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7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2" y="2799675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7" y="4310832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38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28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3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18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0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1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1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7" y="5635918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7" y="5527971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1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6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283365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3999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Example of application of EPP and IFVM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10894"/>
            <a:ext cx="6642101" cy="1690661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It’s 2039 and you are working in San Diego using NATRF2022 </a:t>
            </a:r>
          </a:p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 you need to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compare your work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to another survey from 2028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6081732" y="1266112"/>
            <a:ext cx="2935267" cy="1440261"/>
          </a:xfrm>
          <a:prstGeom prst="cloud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Important:  This slide only covers </a:t>
            </a:r>
            <a:r>
              <a:rPr lang="en-US" i="1" dirty="0" smtClean="0">
                <a:solidFill>
                  <a:schemeClr val="tx1"/>
                </a:solidFill>
              </a:rPr>
              <a:t>geometric</a:t>
            </a:r>
            <a:r>
              <a:rPr lang="en-US" dirty="0" smtClean="0">
                <a:solidFill>
                  <a:schemeClr val="tx1"/>
                </a:solidFill>
              </a:rPr>
              <a:t> coordinates.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67125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9700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53412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67125" y="5700697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53412" y="5700699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9700" y="5700698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2" name="Flowchart: Data 41"/>
          <p:cNvSpPr/>
          <p:nvPr/>
        </p:nvSpPr>
        <p:spPr>
          <a:xfrm>
            <a:off x="2098302" y="3695853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4" name="Flowchart: Data 43"/>
          <p:cNvSpPr/>
          <p:nvPr/>
        </p:nvSpPr>
        <p:spPr>
          <a:xfrm>
            <a:off x="5844719" y="3707252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Flowchart: Data 44"/>
          <p:cNvSpPr/>
          <p:nvPr/>
        </p:nvSpPr>
        <p:spPr>
          <a:xfrm>
            <a:off x="5844719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Flowchart: Data 46"/>
          <p:cNvSpPr/>
          <p:nvPr/>
        </p:nvSpPr>
        <p:spPr>
          <a:xfrm>
            <a:off x="2098302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39700" y="4664075"/>
            <a:ext cx="1449875" cy="616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(PA)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567125" y="4719320"/>
            <a:ext cx="1449875" cy="561498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(NA)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/>
          <p:cNvCxnSpPr>
            <a:stCxn id="35" idx="3"/>
            <a:endCxn id="42" idx="2"/>
          </p:cNvCxnSpPr>
          <p:nvPr/>
        </p:nvCxnSpPr>
        <p:spPr>
          <a:xfrm flipV="1">
            <a:off x="1589574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2" idx="5"/>
            <a:endCxn id="36" idx="1"/>
          </p:cNvCxnSpPr>
          <p:nvPr/>
        </p:nvCxnSpPr>
        <p:spPr>
          <a:xfrm>
            <a:off x="3220047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4" idx="2"/>
            <a:endCxn id="36" idx="3"/>
          </p:cNvCxnSpPr>
          <p:nvPr/>
        </p:nvCxnSpPr>
        <p:spPr>
          <a:xfrm flipH="1" flipV="1">
            <a:off x="5303288" y="4007878"/>
            <a:ext cx="66607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3" idx="1"/>
            <a:endCxn id="44" idx="5"/>
          </p:cNvCxnSpPr>
          <p:nvPr/>
        </p:nvCxnSpPr>
        <p:spPr>
          <a:xfrm flipH="1">
            <a:off x="6966465" y="4007878"/>
            <a:ext cx="60066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0" idx="0"/>
            <a:endCxn id="33" idx="2"/>
          </p:cNvCxnSpPr>
          <p:nvPr/>
        </p:nvCxnSpPr>
        <p:spPr>
          <a:xfrm flipV="1">
            <a:off x="8292062" y="4308502"/>
            <a:ext cx="0" cy="4108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4"/>
            <a:endCxn id="38" idx="0"/>
          </p:cNvCxnSpPr>
          <p:nvPr/>
        </p:nvCxnSpPr>
        <p:spPr>
          <a:xfrm>
            <a:off x="8292062" y="5280818"/>
            <a:ext cx="0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0"/>
            <a:endCxn id="35" idx="2"/>
          </p:cNvCxnSpPr>
          <p:nvPr/>
        </p:nvCxnSpPr>
        <p:spPr>
          <a:xfrm flipH="1" flipV="1">
            <a:off x="864638" y="4308501"/>
            <a:ext cx="1" cy="3555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8" idx="4"/>
            <a:endCxn id="41" idx="0"/>
          </p:cNvCxnSpPr>
          <p:nvPr/>
        </p:nvCxnSpPr>
        <p:spPr>
          <a:xfrm flipH="1">
            <a:off x="864638" y="5280819"/>
            <a:ext cx="1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1" idx="3"/>
            <a:endCxn id="47" idx="2"/>
          </p:cNvCxnSpPr>
          <p:nvPr/>
        </p:nvCxnSpPr>
        <p:spPr>
          <a:xfrm flipV="1">
            <a:off x="1589574" y="5995622"/>
            <a:ext cx="633366" cy="5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5"/>
            <a:endCxn id="39" idx="1"/>
          </p:cNvCxnSpPr>
          <p:nvPr/>
        </p:nvCxnSpPr>
        <p:spPr>
          <a:xfrm>
            <a:off x="3220047" y="5995621"/>
            <a:ext cx="633366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9" idx="3"/>
            <a:endCxn id="45" idx="2"/>
          </p:cNvCxnSpPr>
          <p:nvPr/>
        </p:nvCxnSpPr>
        <p:spPr>
          <a:xfrm flipV="1">
            <a:off x="5303288" y="5995621"/>
            <a:ext cx="666071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8" idx="1"/>
            <a:endCxn id="45" idx="5"/>
          </p:cNvCxnSpPr>
          <p:nvPr/>
        </p:nvCxnSpPr>
        <p:spPr>
          <a:xfrm flipH="1" flipV="1">
            <a:off x="6966465" y="5995621"/>
            <a:ext cx="600661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68300" y="2990348"/>
            <a:ext cx="8407400" cy="4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 catch is, that survey was done in PATRF2022</a:t>
            </a:r>
            <a:endParaRPr lang="en-US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3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7538"/>
            <a:ext cx="9144000" cy="2112962"/>
          </a:xfrm>
        </p:spPr>
        <p:txBody>
          <a:bodyPr/>
          <a:lstStyle/>
          <a:p>
            <a:r>
              <a:rPr lang="en-US" sz="4000" dirty="0"/>
              <a:t>Alright </a:t>
            </a:r>
            <a:r>
              <a:rPr lang="en-US" sz="4000" dirty="0" smtClean="0"/>
              <a:t>Jeff... </a:t>
            </a:r>
            <a:r>
              <a:rPr lang="en-US" sz="4000" dirty="0"/>
              <a:t>enough </a:t>
            </a:r>
            <a:r>
              <a:rPr lang="en-US" sz="4000" dirty="0" err="1"/>
              <a:t>jibba-jabba</a:t>
            </a:r>
            <a:r>
              <a:rPr lang="en-US" sz="4000" dirty="0"/>
              <a:t>, what’s the impact?</a:t>
            </a:r>
          </a:p>
        </p:txBody>
      </p:sp>
    </p:spTree>
    <p:extLst>
      <p:ext uri="{BB962C8B-B14F-4D97-AF65-F5344CB8AC3E}">
        <p14:creationId xmlns:p14="http://schemas.microsoft.com/office/powerpoint/2010/main" val="3485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>
            <a:spLocks noChangeAspect="1"/>
          </p:cNvSpPr>
          <p:nvPr/>
        </p:nvSpPr>
        <p:spPr>
          <a:xfrm>
            <a:off x="-352381" y="28466"/>
            <a:ext cx="9848763" cy="6807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6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2658" y="2426293"/>
            <a:ext cx="6217734" cy="4431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-7434" y="401442"/>
            <a:ext cx="91216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What’s that going to look like?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472658" y="1151856"/>
            <a:ext cx="61615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PHOTO = NAD83</a:t>
            </a:r>
          </a:p>
          <a:p>
            <a:r>
              <a:rPr lang="en-US" sz="2400" dirty="0"/>
              <a:t>RED = NAD83 shoreline data</a:t>
            </a:r>
          </a:p>
          <a:p>
            <a:r>
              <a:rPr lang="en-US" sz="2400" dirty="0"/>
              <a:t>GREEN = shoreline </a:t>
            </a:r>
            <a:r>
              <a:rPr lang="en-US" sz="2400" dirty="0" smtClean="0"/>
              <a:t>transformed to </a:t>
            </a:r>
            <a:r>
              <a:rPr lang="en-US" sz="2400" dirty="0"/>
              <a:t>NATRF2022</a:t>
            </a:r>
          </a:p>
        </p:txBody>
      </p:sp>
    </p:spTree>
    <p:extLst>
      <p:ext uri="{BB962C8B-B14F-4D97-AF65-F5344CB8AC3E}">
        <p14:creationId xmlns:p14="http://schemas.microsoft.com/office/powerpoint/2010/main" val="40773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If you’re only working in this region…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" y="2337246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4400" b="1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4400" b="1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sz="44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410453" y="1226634"/>
            <a:ext cx="8323096" cy="5553307"/>
          </a:xfrm>
          <a:prstGeom prst="rect">
            <a:avLst/>
          </a:prstGeom>
          <a:blipFill>
            <a:blip r:embed="rId3" cstate="print"/>
            <a:srcRect/>
            <a:stretch>
              <a:fillRect b="-99003"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34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American-Pacific Geopotential Datum of 2022</a:t>
            </a:r>
            <a:r>
              <a:rPr lang="en-US"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endParaRPr lang="en-US" sz="54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nap-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jee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dee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80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2173956"/>
            <a:ext cx="9144000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lang="en-US" sz="48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very brief h</a:t>
            </a:r>
            <a:r>
              <a:rPr lang="en-US" sz="48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(the most prevalent) </a:t>
            </a:r>
            <a:r>
              <a:rPr lang="en-US" sz="4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U.S</a:t>
            </a:r>
            <a:r>
              <a:rPr lang="en-US" sz="4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 </a:t>
            </a:r>
            <a:r>
              <a:rPr lang="en-US" sz="4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vertical </a:t>
            </a:r>
            <a:r>
              <a:rPr lang="en-US" sz="4800" spc="-5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datums</a:t>
            </a:r>
            <a:endParaRPr lang="en-US" sz="48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lum contrast="-3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WordArt 3" descr="Narrow vertical"/>
          <p:cNvSpPr>
            <a:spLocks noChangeArrowheads="1" noChangeShapeType="1" noTextEdit="1"/>
          </p:cNvSpPr>
          <p:nvPr/>
        </p:nvSpPr>
        <p:spPr bwMode="auto">
          <a:xfrm>
            <a:off x="2438400" y="228600"/>
            <a:ext cx="3733800" cy="16764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19889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NGVD29</a:t>
            </a:r>
          </a:p>
        </p:txBody>
      </p:sp>
      <p:sp>
        <p:nvSpPr>
          <p:cNvPr id="1333252" name="Text Box 4"/>
          <p:cNvSpPr txBox="1">
            <a:spLocks noChangeArrowheads="1"/>
          </p:cNvSpPr>
          <p:nvPr/>
        </p:nvSpPr>
        <p:spPr bwMode="auto">
          <a:xfrm>
            <a:off x="1524000" y="2286000"/>
            <a:ext cx="46482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</a:rPr>
              <a:t>The National Geodetic Vertical Datum of 1929 is referenced to 26 tide gauges in the US and Canada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48200" y="1219200"/>
            <a:ext cx="3962400" cy="4900613"/>
            <a:chOff x="2688" y="1008"/>
            <a:chExt cx="2448" cy="2880"/>
          </a:xfrm>
        </p:grpSpPr>
        <p:sp>
          <p:nvSpPr>
            <p:cNvPr id="27664" name="Line 6"/>
            <p:cNvSpPr>
              <a:spLocks noChangeShapeType="1"/>
            </p:cNvSpPr>
            <p:nvPr/>
          </p:nvSpPr>
          <p:spPr bwMode="auto">
            <a:xfrm>
              <a:off x="4032" y="1008"/>
              <a:ext cx="62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665" name="Line 7"/>
            <p:cNvSpPr>
              <a:spLocks noChangeShapeType="1"/>
            </p:cNvSpPr>
            <p:nvPr/>
          </p:nvSpPr>
          <p:spPr bwMode="auto">
            <a:xfrm>
              <a:off x="4032" y="1008"/>
              <a:ext cx="1104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666" name="Line 8"/>
            <p:cNvSpPr>
              <a:spLocks noChangeShapeType="1"/>
            </p:cNvSpPr>
            <p:nvPr/>
          </p:nvSpPr>
          <p:spPr bwMode="auto">
            <a:xfrm>
              <a:off x="4032" y="1008"/>
              <a:ext cx="1008" cy="57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667" name="Line 9"/>
            <p:cNvSpPr>
              <a:spLocks noChangeShapeType="1"/>
            </p:cNvSpPr>
            <p:nvPr/>
          </p:nvSpPr>
          <p:spPr bwMode="auto">
            <a:xfrm>
              <a:off x="4032" y="1008"/>
              <a:ext cx="720" cy="6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668" name="Line 10"/>
            <p:cNvSpPr>
              <a:spLocks noChangeShapeType="1"/>
            </p:cNvSpPr>
            <p:nvPr/>
          </p:nvSpPr>
          <p:spPr bwMode="auto">
            <a:xfrm>
              <a:off x="4032" y="1008"/>
              <a:ext cx="624" cy="8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669" name="Line 11"/>
            <p:cNvSpPr>
              <a:spLocks noChangeShapeType="1"/>
            </p:cNvSpPr>
            <p:nvPr/>
          </p:nvSpPr>
          <p:spPr bwMode="auto">
            <a:xfrm>
              <a:off x="4032" y="1008"/>
              <a:ext cx="528" cy="11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670" name="Line 12"/>
            <p:cNvSpPr>
              <a:spLocks noChangeShapeType="1"/>
            </p:cNvSpPr>
            <p:nvPr/>
          </p:nvSpPr>
          <p:spPr bwMode="auto">
            <a:xfrm>
              <a:off x="4032" y="1008"/>
              <a:ext cx="336" cy="13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671" name="Line 13"/>
            <p:cNvSpPr>
              <a:spLocks noChangeShapeType="1"/>
            </p:cNvSpPr>
            <p:nvPr/>
          </p:nvSpPr>
          <p:spPr bwMode="auto">
            <a:xfrm>
              <a:off x="4032" y="1008"/>
              <a:ext cx="336" cy="16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672" name="Line 14"/>
            <p:cNvSpPr>
              <a:spLocks noChangeShapeType="1"/>
            </p:cNvSpPr>
            <p:nvPr/>
          </p:nvSpPr>
          <p:spPr bwMode="auto">
            <a:xfrm>
              <a:off x="4032" y="1008"/>
              <a:ext cx="0" cy="24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673" name="Line 15"/>
            <p:cNvSpPr>
              <a:spLocks noChangeShapeType="1"/>
            </p:cNvSpPr>
            <p:nvPr/>
          </p:nvSpPr>
          <p:spPr bwMode="auto">
            <a:xfrm flipH="1">
              <a:off x="3504" y="1008"/>
              <a:ext cx="528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674" name="Line 16"/>
            <p:cNvSpPr>
              <a:spLocks noChangeShapeType="1"/>
            </p:cNvSpPr>
            <p:nvPr/>
          </p:nvSpPr>
          <p:spPr bwMode="auto">
            <a:xfrm flipH="1">
              <a:off x="3312" y="1008"/>
              <a:ext cx="720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7675" name="Line 17"/>
            <p:cNvSpPr>
              <a:spLocks noChangeShapeType="1"/>
            </p:cNvSpPr>
            <p:nvPr/>
          </p:nvSpPr>
          <p:spPr bwMode="auto">
            <a:xfrm flipH="1">
              <a:off x="2688" y="1008"/>
              <a:ext cx="1344" cy="28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7200" y="228600"/>
            <a:ext cx="1828800" cy="4495800"/>
            <a:chOff x="288" y="144"/>
            <a:chExt cx="1152" cy="2832"/>
          </a:xfrm>
        </p:grpSpPr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88" y="144"/>
              <a:ext cx="1152" cy="2832"/>
              <a:chOff x="288" y="288"/>
              <a:chExt cx="1152" cy="2688"/>
            </a:xfrm>
          </p:grpSpPr>
          <p:sp>
            <p:nvSpPr>
              <p:cNvPr id="27657" name="Line 20"/>
              <p:cNvSpPr>
                <a:spLocks noChangeShapeType="1"/>
              </p:cNvSpPr>
              <p:nvPr/>
            </p:nvSpPr>
            <p:spPr bwMode="auto">
              <a:xfrm flipH="1" flipV="1">
                <a:off x="624" y="288"/>
                <a:ext cx="816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658" name="Line 21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9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659" name="Line 22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19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660" name="Line 23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3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661" name="Line 24"/>
              <p:cNvSpPr>
                <a:spLocks noChangeShapeType="1"/>
              </p:cNvSpPr>
              <p:nvPr/>
            </p:nvSpPr>
            <p:spPr bwMode="auto">
              <a:xfrm flipH="1">
                <a:off x="288" y="816"/>
                <a:ext cx="1152" cy="144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662" name="Line 25"/>
              <p:cNvSpPr>
                <a:spLocks noChangeShapeType="1"/>
              </p:cNvSpPr>
              <p:nvPr/>
            </p:nvSpPr>
            <p:spPr bwMode="auto">
              <a:xfrm flipH="1">
                <a:off x="528" y="816"/>
                <a:ext cx="912" cy="201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663" name="Line 26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216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7656" name="Line 27"/>
            <p:cNvSpPr>
              <a:spLocks noChangeShapeType="1"/>
            </p:cNvSpPr>
            <p:nvPr/>
          </p:nvSpPr>
          <p:spPr bwMode="auto">
            <a:xfrm flipH="1">
              <a:off x="528" y="700"/>
              <a:ext cx="912" cy="4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369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25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525"/>
            <a:ext cx="9145588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125413" y="2209800"/>
            <a:ext cx="7512051" cy="3735388"/>
            <a:chOff x="-79" y="1392"/>
            <a:chExt cx="4732" cy="2353"/>
          </a:xfrm>
        </p:grpSpPr>
        <p:sp>
          <p:nvSpPr>
            <p:cNvPr id="32827" name="Text Box 4"/>
            <p:cNvSpPr txBox="1">
              <a:spLocks noChangeArrowheads="1"/>
            </p:cNvSpPr>
            <p:nvPr/>
          </p:nvSpPr>
          <p:spPr bwMode="auto">
            <a:xfrm>
              <a:off x="4176" y="2010"/>
              <a:ext cx="4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FF99FF"/>
                  </a:solidFill>
                </a:rPr>
                <a:t>4 cm</a:t>
              </a:r>
            </a:p>
          </p:txBody>
        </p:sp>
        <p:sp>
          <p:nvSpPr>
            <p:cNvPr id="32828" name="Line 5"/>
            <p:cNvSpPr>
              <a:spLocks noChangeShapeType="1"/>
            </p:cNvSpPr>
            <p:nvPr/>
          </p:nvSpPr>
          <p:spPr bwMode="auto">
            <a:xfrm flipH="1">
              <a:off x="4382" y="2202"/>
              <a:ext cx="0" cy="1543"/>
            </a:xfrm>
            <a:prstGeom prst="line">
              <a:avLst/>
            </a:prstGeom>
            <a:noFill/>
            <a:ln w="9525">
              <a:solidFill>
                <a:srgbClr val="FF99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-79" y="1392"/>
              <a:ext cx="1568" cy="2112"/>
              <a:chOff x="-79" y="1392"/>
              <a:chExt cx="1568" cy="2112"/>
            </a:xfrm>
          </p:grpSpPr>
          <p:sp>
            <p:nvSpPr>
              <p:cNvPr id="32830" name="Line 7"/>
              <p:cNvSpPr>
                <a:spLocks noChangeShapeType="1"/>
              </p:cNvSpPr>
              <p:nvPr/>
            </p:nvSpPr>
            <p:spPr bwMode="auto">
              <a:xfrm flipH="1">
                <a:off x="1109" y="1584"/>
                <a:ext cx="14" cy="842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1" name="Text Box 8"/>
              <p:cNvSpPr txBox="1">
                <a:spLocks noChangeArrowheads="1"/>
              </p:cNvSpPr>
              <p:nvPr/>
            </p:nvSpPr>
            <p:spPr bwMode="auto">
              <a:xfrm>
                <a:off x="768" y="1392"/>
                <a:ext cx="72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125 cm</a:t>
                </a:r>
              </a:p>
            </p:txBody>
          </p:sp>
          <p:sp>
            <p:nvSpPr>
              <p:cNvPr id="32832" name="Line 9"/>
              <p:cNvSpPr>
                <a:spLocks noChangeShapeType="1"/>
              </p:cNvSpPr>
              <p:nvPr/>
            </p:nvSpPr>
            <p:spPr bwMode="auto">
              <a:xfrm>
                <a:off x="144" y="2160"/>
                <a:ext cx="96" cy="1344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3" name="Line 10"/>
              <p:cNvSpPr>
                <a:spLocks noChangeShapeType="1"/>
              </p:cNvSpPr>
              <p:nvPr/>
            </p:nvSpPr>
            <p:spPr bwMode="auto">
              <a:xfrm flipH="1">
                <a:off x="344" y="1968"/>
                <a:ext cx="44" cy="1193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4" name="Text Box 11"/>
              <p:cNvSpPr txBox="1">
                <a:spLocks noChangeArrowheads="1"/>
              </p:cNvSpPr>
              <p:nvPr/>
            </p:nvSpPr>
            <p:spPr bwMode="auto">
              <a:xfrm>
                <a:off x="-79" y="1968"/>
                <a:ext cx="46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70 cm</a:t>
                </a:r>
              </a:p>
            </p:txBody>
          </p:sp>
          <p:sp>
            <p:nvSpPr>
              <p:cNvPr id="32835" name="Text Box 12"/>
              <p:cNvSpPr txBox="1">
                <a:spLocks noChangeArrowheads="1"/>
              </p:cNvSpPr>
              <p:nvPr/>
            </p:nvSpPr>
            <p:spPr bwMode="auto">
              <a:xfrm>
                <a:off x="47" y="1776"/>
                <a:ext cx="72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85 cm</a:t>
                </a:r>
              </a:p>
            </p:txBody>
          </p:sp>
          <p:sp>
            <p:nvSpPr>
              <p:cNvPr id="32836" name="Line 13"/>
              <p:cNvSpPr>
                <a:spLocks noChangeShapeType="1"/>
              </p:cNvSpPr>
              <p:nvPr/>
            </p:nvSpPr>
            <p:spPr bwMode="auto">
              <a:xfrm flipH="1">
                <a:off x="864" y="1872"/>
                <a:ext cx="0" cy="712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7" name="Text Box 14"/>
              <p:cNvSpPr txBox="1">
                <a:spLocks noChangeArrowheads="1"/>
              </p:cNvSpPr>
              <p:nvPr/>
            </p:nvSpPr>
            <p:spPr bwMode="auto">
              <a:xfrm>
                <a:off x="480" y="1728"/>
                <a:ext cx="72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102 cm</a:t>
                </a:r>
              </a:p>
            </p:txBody>
          </p:sp>
        </p:grpSp>
      </p:grpSp>
      <p:sp>
        <p:nvSpPr>
          <p:cNvPr id="1397775" name="Text Box 15"/>
          <p:cNvSpPr txBox="1">
            <a:spLocks noChangeArrowheads="1"/>
          </p:cNvSpPr>
          <p:nvPr/>
        </p:nvSpPr>
        <p:spPr bwMode="auto">
          <a:xfrm>
            <a:off x="2362200" y="822325"/>
            <a:ext cx="4129088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i="1">
                <a:solidFill>
                  <a:srgbClr val="FFFF00"/>
                </a:solidFill>
              </a:rPr>
              <a:t>NGVD 29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</a:rPr>
              <a:t>Referenced to 26 Tide Gages</a:t>
            </a:r>
          </a:p>
        </p:txBody>
      </p:sp>
      <p:sp>
        <p:nvSpPr>
          <p:cNvPr id="1397776" name="Text Box 16"/>
          <p:cNvSpPr txBox="1">
            <a:spLocks noChangeArrowheads="1"/>
          </p:cNvSpPr>
          <p:nvPr/>
        </p:nvSpPr>
        <p:spPr bwMode="auto">
          <a:xfrm>
            <a:off x="2362200" y="774700"/>
            <a:ext cx="412908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i="1">
                <a:solidFill>
                  <a:srgbClr val="FFFF00"/>
                </a:solidFill>
              </a:rPr>
              <a:t>NAVD 88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</a:rPr>
              <a:t>Referenced to 1 Tide Gauge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</a:rPr>
              <a:t>(Father’s Point)</a:t>
            </a:r>
          </a:p>
        </p:txBody>
      </p:sp>
      <p:sp>
        <p:nvSpPr>
          <p:cNvPr id="1397777" name="Text Box 17"/>
          <p:cNvSpPr txBox="1">
            <a:spLocks noChangeArrowheads="1"/>
          </p:cNvSpPr>
          <p:nvPr/>
        </p:nvSpPr>
        <p:spPr bwMode="auto">
          <a:xfrm>
            <a:off x="2276475" y="2757488"/>
            <a:ext cx="404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NAVD88 minus LMSL(1960-1978)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319963" y="1905000"/>
            <a:ext cx="1863725" cy="4233863"/>
            <a:chOff x="4611" y="1200"/>
            <a:chExt cx="1174" cy="2667"/>
          </a:xfrm>
        </p:grpSpPr>
        <p:sp>
          <p:nvSpPr>
            <p:cNvPr id="32818" name="Line 19"/>
            <p:cNvSpPr>
              <a:spLocks noChangeShapeType="1"/>
            </p:cNvSpPr>
            <p:nvPr/>
          </p:nvSpPr>
          <p:spPr bwMode="auto">
            <a:xfrm flipV="1">
              <a:off x="4611" y="2112"/>
              <a:ext cx="196" cy="1664"/>
            </a:xfrm>
            <a:prstGeom prst="line">
              <a:avLst/>
            </a:prstGeom>
            <a:noFill/>
            <a:ln w="9525">
              <a:solidFill>
                <a:srgbClr val="99FF33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4611" y="1200"/>
              <a:ext cx="1174" cy="2667"/>
              <a:chOff x="4611" y="1200"/>
              <a:chExt cx="1174" cy="2667"/>
            </a:xfrm>
          </p:grpSpPr>
          <p:sp>
            <p:nvSpPr>
              <p:cNvPr id="32820" name="Line 21"/>
              <p:cNvSpPr>
                <a:spLocks noChangeShapeType="1"/>
              </p:cNvSpPr>
              <p:nvPr/>
            </p:nvSpPr>
            <p:spPr bwMode="auto">
              <a:xfrm flipV="1">
                <a:off x="5486" y="2544"/>
                <a:ext cx="79" cy="1323"/>
              </a:xfrm>
              <a:prstGeom prst="line">
                <a:avLst/>
              </a:prstGeom>
              <a:noFill/>
              <a:ln w="9525">
                <a:solidFill>
                  <a:srgbClr val="99FF33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21" name="Text Box 22"/>
              <p:cNvSpPr txBox="1">
                <a:spLocks noChangeArrowheads="1"/>
              </p:cNvSpPr>
              <p:nvPr/>
            </p:nvSpPr>
            <p:spPr bwMode="auto">
              <a:xfrm>
                <a:off x="5308" y="2406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-23 cm</a:t>
                </a:r>
              </a:p>
            </p:txBody>
          </p:sp>
          <p:sp>
            <p:nvSpPr>
              <p:cNvPr id="32822" name="Line 23"/>
              <p:cNvSpPr>
                <a:spLocks noChangeShapeType="1"/>
              </p:cNvSpPr>
              <p:nvPr/>
            </p:nvSpPr>
            <p:spPr bwMode="auto">
              <a:xfrm flipV="1">
                <a:off x="5184" y="1665"/>
                <a:ext cx="138" cy="1266"/>
              </a:xfrm>
              <a:prstGeom prst="line">
                <a:avLst/>
              </a:prstGeom>
              <a:noFill/>
              <a:ln w="9525">
                <a:solidFill>
                  <a:srgbClr val="99FF33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23" name="Text Box 24"/>
              <p:cNvSpPr txBox="1">
                <a:spLocks noChangeArrowheads="1"/>
              </p:cNvSpPr>
              <p:nvPr/>
            </p:nvSpPr>
            <p:spPr bwMode="auto">
              <a:xfrm>
                <a:off x="5187" y="1488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-23 cm</a:t>
                </a:r>
              </a:p>
            </p:txBody>
          </p:sp>
          <p:sp>
            <p:nvSpPr>
              <p:cNvPr id="32824" name="Text Box 25"/>
              <p:cNvSpPr txBox="1">
                <a:spLocks noChangeArrowheads="1"/>
              </p:cNvSpPr>
              <p:nvPr/>
            </p:nvSpPr>
            <p:spPr bwMode="auto">
              <a:xfrm>
                <a:off x="4611" y="1920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-11 cm</a:t>
                </a:r>
              </a:p>
            </p:txBody>
          </p:sp>
          <p:sp>
            <p:nvSpPr>
              <p:cNvPr id="32825" name="Line 26"/>
              <p:cNvSpPr>
                <a:spLocks noChangeShapeType="1"/>
              </p:cNvSpPr>
              <p:nvPr/>
            </p:nvSpPr>
            <p:spPr bwMode="auto">
              <a:xfrm flipV="1">
                <a:off x="5088" y="1392"/>
                <a:ext cx="99" cy="1314"/>
              </a:xfrm>
              <a:prstGeom prst="line">
                <a:avLst/>
              </a:prstGeom>
              <a:noFill/>
              <a:ln w="9525">
                <a:solidFill>
                  <a:srgbClr val="99FF33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26" name="Text Box 27"/>
              <p:cNvSpPr txBox="1">
                <a:spLocks noChangeArrowheads="1"/>
              </p:cNvSpPr>
              <p:nvPr/>
            </p:nvSpPr>
            <p:spPr bwMode="auto">
              <a:xfrm>
                <a:off x="5088" y="1200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-11 cm</a:t>
                </a:r>
              </a:p>
            </p:txBody>
          </p:sp>
        </p:grpSp>
      </p:grpSp>
      <p:grpSp>
        <p:nvGrpSpPr>
          <p:cNvPr id="6" name="Group 28"/>
          <p:cNvGrpSpPr>
            <a:grpSpLocks/>
          </p:cNvGrpSpPr>
          <p:nvPr/>
        </p:nvGrpSpPr>
        <p:grpSpPr bwMode="auto">
          <a:xfrm rot="-242494">
            <a:off x="381000" y="3703638"/>
            <a:ext cx="8097838" cy="2789237"/>
            <a:chOff x="136" y="2384"/>
            <a:chExt cx="5481" cy="1744"/>
          </a:xfrm>
        </p:grpSpPr>
        <p:sp>
          <p:nvSpPr>
            <p:cNvPr id="32805" name="Freeform 29"/>
            <p:cNvSpPr>
              <a:spLocks/>
            </p:cNvSpPr>
            <p:nvPr/>
          </p:nvSpPr>
          <p:spPr bwMode="auto">
            <a:xfrm>
              <a:off x="136" y="3168"/>
              <a:ext cx="152" cy="480"/>
            </a:xfrm>
            <a:custGeom>
              <a:avLst/>
              <a:gdLst>
                <a:gd name="T0" fmla="*/ 152 w 152"/>
                <a:gd name="T1" fmla="*/ 0 h 480"/>
                <a:gd name="T2" fmla="*/ 8 w 152"/>
                <a:gd name="T3" fmla="*/ 240 h 480"/>
                <a:gd name="T4" fmla="*/ 104 w 152"/>
                <a:gd name="T5" fmla="*/ 480 h 480"/>
                <a:gd name="T6" fmla="*/ 0 60000 65536"/>
                <a:gd name="T7" fmla="*/ 0 60000 65536"/>
                <a:gd name="T8" fmla="*/ 0 60000 65536"/>
                <a:gd name="T9" fmla="*/ 0 w 152"/>
                <a:gd name="T10" fmla="*/ 0 h 480"/>
                <a:gd name="T11" fmla="*/ 152 w 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80">
                  <a:moveTo>
                    <a:pt x="152" y="0"/>
                  </a:moveTo>
                  <a:cubicBezTo>
                    <a:pt x="84" y="80"/>
                    <a:pt x="16" y="160"/>
                    <a:pt x="8" y="240"/>
                  </a:cubicBezTo>
                  <a:cubicBezTo>
                    <a:pt x="0" y="320"/>
                    <a:pt x="52" y="400"/>
                    <a:pt x="104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6" name="Freeform 30"/>
            <p:cNvSpPr>
              <a:spLocks/>
            </p:cNvSpPr>
            <p:nvPr/>
          </p:nvSpPr>
          <p:spPr bwMode="auto">
            <a:xfrm>
              <a:off x="1104" y="2384"/>
              <a:ext cx="3840" cy="256"/>
            </a:xfrm>
            <a:custGeom>
              <a:avLst/>
              <a:gdLst>
                <a:gd name="T0" fmla="*/ 3840 w 3840"/>
                <a:gd name="T1" fmla="*/ 256 h 256"/>
                <a:gd name="T2" fmla="*/ 1728 w 3840"/>
                <a:gd name="T3" fmla="*/ 16 h 256"/>
                <a:gd name="T4" fmla="*/ 0 w 3840"/>
                <a:gd name="T5" fmla="*/ 160 h 256"/>
                <a:gd name="T6" fmla="*/ 0 60000 65536"/>
                <a:gd name="T7" fmla="*/ 0 60000 65536"/>
                <a:gd name="T8" fmla="*/ 0 60000 65536"/>
                <a:gd name="T9" fmla="*/ 0 w 3840"/>
                <a:gd name="T10" fmla="*/ 0 h 256"/>
                <a:gd name="T11" fmla="*/ 3840 w 3840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0" h="256">
                  <a:moveTo>
                    <a:pt x="3840" y="256"/>
                  </a:moveTo>
                  <a:cubicBezTo>
                    <a:pt x="3104" y="144"/>
                    <a:pt x="2368" y="32"/>
                    <a:pt x="1728" y="16"/>
                  </a:cubicBezTo>
                  <a:cubicBezTo>
                    <a:pt x="1088" y="0"/>
                    <a:pt x="344" y="144"/>
                    <a:pt x="0" y="16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7" name="Freeform 31"/>
            <p:cNvSpPr>
              <a:spLocks/>
            </p:cNvSpPr>
            <p:nvPr/>
          </p:nvSpPr>
          <p:spPr bwMode="auto">
            <a:xfrm>
              <a:off x="288" y="2544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240 w 816"/>
                <a:gd name="T3" fmla="*/ 336 h 576"/>
                <a:gd name="T4" fmla="*/ 0 w 816"/>
                <a:gd name="T5" fmla="*/ 576 h 576"/>
                <a:gd name="T6" fmla="*/ 0 60000 65536"/>
                <a:gd name="T7" fmla="*/ 0 60000 65536"/>
                <a:gd name="T8" fmla="*/ 0 60000 65536"/>
                <a:gd name="T9" fmla="*/ 0 w 816"/>
                <a:gd name="T10" fmla="*/ 0 h 576"/>
                <a:gd name="T11" fmla="*/ 816 w 81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576">
                  <a:moveTo>
                    <a:pt x="816" y="0"/>
                  </a:moveTo>
                  <a:cubicBezTo>
                    <a:pt x="596" y="120"/>
                    <a:pt x="376" y="240"/>
                    <a:pt x="240" y="336"/>
                  </a:cubicBezTo>
                  <a:cubicBezTo>
                    <a:pt x="104" y="432"/>
                    <a:pt x="52" y="504"/>
                    <a:pt x="0" y="57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8" name="Freeform 32"/>
            <p:cNvSpPr>
              <a:spLocks/>
            </p:cNvSpPr>
            <p:nvPr/>
          </p:nvSpPr>
          <p:spPr bwMode="auto">
            <a:xfrm>
              <a:off x="4992" y="2640"/>
              <a:ext cx="624" cy="672"/>
            </a:xfrm>
            <a:custGeom>
              <a:avLst/>
              <a:gdLst>
                <a:gd name="T0" fmla="*/ 0 w 624"/>
                <a:gd name="T1" fmla="*/ 0 h 672"/>
                <a:gd name="T2" fmla="*/ 384 w 624"/>
                <a:gd name="T3" fmla="*/ 336 h 672"/>
                <a:gd name="T4" fmla="*/ 624 w 624"/>
                <a:gd name="T5" fmla="*/ 672 h 672"/>
                <a:gd name="T6" fmla="*/ 0 60000 65536"/>
                <a:gd name="T7" fmla="*/ 0 60000 65536"/>
                <a:gd name="T8" fmla="*/ 0 60000 65536"/>
                <a:gd name="T9" fmla="*/ 0 w 624"/>
                <a:gd name="T10" fmla="*/ 0 h 672"/>
                <a:gd name="T11" fmla="*/ 624 w 624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672">
                  <a:moveTo>
                    <a:pt x="0" y="0"/>
                  </a:moveTo>
                  <a:cubicBezTo>
                    <a:pt x="140" y="112"/>
                    <a:pt x="280" y="224"/>
                    <a:pt x="384" y="336"/>
                  </a:cubicBezTo>
                  <a:cubicBezTo>
                    <a:pt x="488" y="448"/>
                    <a:pt x="556" y="560"/>
                    <a:pt x="624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9" name="Freeform 33"/>
            <p:cNvSpPr>
              <a:spLocks/>
            </p:cNvSpPr>
            <p:nvPr/>
          </p:nvSpPr>
          <p:spPr bwMode="auto">
            <a:xfrm>
              <a:off x="5616" y="3312"/>
              <a:ext cx="1" cy="816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336 h 816"/>
                <a:gd name="T4" fmla="*/ 0 w 1"/>
                <a:gd name="T5" fmla="*/ 816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cubicBezTo>
                    <a:pt x="0" y="100"/>
                    <a:pt x="0" y="200"/>
                    <a:pt x="0" y="336"/>
                  </a:cubicBezTo>
                  <a:cubicBezTo>
                    <a:pt x="0" y="472"/>
                    <a:pt x="0" y="736"/>
                    <a:pt x="0" y="81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0" name="Freeform 34"/>
            <p:cNvSpPr>
              <a:spLocks/>
            </p:cNvSpPr>
            <p:nvPr/>
          </p:nvSpPr>
          <p:spPr bwMode="auto">
            <a:xfrm>
              <a:off x="3648" y="3928"/>
              <a:ext cx="1968" cy="200"/>
            </a:xfrm>
            <a:custGeom>
              <a:avLst/>
              <a:gdLst>
                <a:gd name="T0" fmla="*/ 1968 w 1968"/>
                <a:gd name="T1" fmla="*/ 152 h 200"/>
                <a:gd name="T2" fmla="*/ 864 w 1968"/>
                <a:gd name="T3" fmla="*/ 8 h 200"/>
                <a:gd name="T4" fmla="*/ 0 w 1968"/>
                <a:gd name="T5" fmla="*/ 200 h 200"/>
                <a:gd name="T6" fmla="*/ 0 60000 65536"/>
                <a:gd name="T7" fmla="*/ 0 60000 65536"/>
                <a:gd name="T8" fmla="*/ 0 60000 65536"/>
                <a:gd name="T9" fmla="*/ 0 w 1968"/>
                <a:gd name="T10" fmla="*/ 0 h 200"/>
                <a:gd name="T11" fmla="*/ 1968 w 1968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200">
                  <a:moveTo>
                    <a:pt x="1968" y="152"/>
                  </a:moveTo>
                  <a:cubicBezTo>
                    <a:pt x="1580" y="76"/>
                    <a:pt x="1192" y="0"/>
                    <a:pt x="864" y="8"/>
                  </a:cubicBezTo>
                  <a:cubicBezTo>
                    <a:pt x="536" y="16"/>
                    <a:pt x="268" y="108"/>
                    <a:pt x="0" y="20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1" name="Freeform 35"/>
            <p:cNvSpPr>
              <a:spLocks/>
            </p:cNvSpPr>
            <p:nvPr/>
          </p:nvSpPr>
          <p:spPr bwMode="auto">
            <a:xfrm>
              <a:off x="240" y="3616"/>
              <a:ext cx="3408" cy="512"/>
            </a:xfrm>
            <a:custGeom>
              <a:avLst/>
              <a:gdLst>
                <a:gd name="T0" fmla="*/ 3408 w 3408"/>
                <a:gd name="T1" fmla="*/ 512 h 512"/>
                <a:gd name="T2" fmla="*/ 1824 w 3408"/>
                <a:gd name="T3" fmla="*/ 80 h 512"/>
                <a:gd name="T4" fmla="*/ 0 w 3408"/>
                <a:gd name="T5" fmla="*/ 32 h 512"/>
                <a:gd name="T6" fmla="*/ 0 60000 65536"/>
                <a:gd name="T7" fmla="*/ 0 60000 65536"/>
                <a:gd name="T8" fmla="*/ 0 60000 65536"/>
                <a:gd name="T9" fmla="*/ 0 w 3408"/>
                <a:gd name="T10" fmla="*/ 0 h 512"/>
                <a:gd name="T11" fmla="*/ 3408 w 3408"/>
                <a:gd name="T12" fmla="*/ 512 h 5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8" h="512">
                  <a:moveTo>
                    <a:pt x="3408" y="512"/>
                  </a:moveTo>
                  <a:cubicBezTo>
                    <a:pt x="2900" y="336"/>
                    <a:pt x="2392" y="160"/>
                    <a:pt x="1824" y="80"/>
                  </a:cubicBezTo>
                  <a:cubicBezTo>
                    <a:pt x="1256" y="0"/>
                    <a:pt x="628" y="16"/>
                    <a:pt x="0" y="3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2" name="Freeform 36"/>
            <p:cNvSpPr>
              <a:spLocks/>
            </p:cNvSpPr>
            <p:nvPr/>
          </p:nvSpPr>
          <p:spPr bwMode="auto">
            <a:xfrm>
              <a:off x="192" y="2928"/>
              <a:ext cx="5088" cy="480"/>
            </a:xfrm>
            <a:custGeom>
              <a:avLst/>
              <a:gdLst>
                <a:gd name="T0" fmla="*/ 5088 w 5088"/>
                <a:gd name="T1" fmla="*/ 0 h 480"/>
                <a:gd name="T2" fmla="*/ 4368 w 5088"/>
                <a:gd name="T3" fmla="*/ 144 h 480"/>
                <a:gd name="T4" fmla="*/ 3936 w 5088"/>
                <a:gd name="T5" fmla="*/ 144 h 480"/>
                <a:gd name="T6" fmla="*/ 3168 w 5088"/>
                <a:gd name="T7" fmla="*/ 144 h 480"/>
                <a:gd name="T8" fmla="*/ 2352 w 5088"/>
                <a:gd name="T9" fmla="*/ 144 h 480"/>
                <a:gd name="T10" fmla="*/ 1728 w 5088"/>
                <a:gd name="T11" fmla="*/ 96 h 480"/>
                <a:gd name="T12" fmla="*/ 1344 w 5088"/>
                <a:gd name="T13" fmla="*/ 48 h 480"/>
                <a:gd name="T14" fmla="*/ 1056 w 5088"/>
                <a:gd name="T15" fmla="*/ 48 h 480"/>
                <a:gd name="T16" fmla="*/ 336 w 5088"/>
                <a:gd name="T17" fmla="*/ 240 h 480"/>
                <a:gd name="T18" fmla="*/ 96 w 5088"/>
                <a:gd name="T19" fmla="*/ 432 h 480"/>
                <a:gd name="T20" fmla="*/ 0 w 5088"/>
                <a:gd name="T21" fmla="*/ 48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88"/>
                <a:gd name="T34" fmla="*/ 0 h 480"/>
                <a:gd name="T35" fmla="*/ 5088 w 5088"/>
                <a:gd name="T36" fmla="*/ 480 h 4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88" h="480">
                  <a:moveTo>
                    <a:pt x="5088" y="0"/>
                  </a:moveTo>
                  <a:cubicBezTo>
                    <a:pt x="4824" y="60"/>
                    <a:pt x="4560" y="120"/>
                    <a:pt x="4368" y="144"/>
                  </a:cubicBezTo>
                  <a:cubicBezTo>
                    <a:pt x="4176" y="168"/>
                    <a:pt x="4136" y="144"/>
                    <a:pt x="3936" y="144"/>
                  </a:cubicBezTo>
                  <a:cubicBezTo>
                    <a:pt x="3736" y="144"/>
                    <a:pt x="3432" y="144"/>
                    <a:pt x="3168" y="144"/>
                  </a:cubicBezTo>
                  <a:cubicBezTo>
                    <a:pt x="2904" y="144"/>
                    <a:pt x="2592" y="152"/>
                    <a:pt x="2352" y="144"/>
                  </a:cubicBezTo>
                  <a:cubicBezTo>
                    <a:pt x="2112" y="136"/>
                    <a:pt x="1896" y="112"/>
                    <a:pt x="1728" y="96"/>
                  </a:cubicBezTo>
                  <a:cubicBezTo>
                    <a:pt x="1560" y="80"/>
                    <a:pt x="1456" y="56"/>
                    <a:pt x="1344" y="48"/>
                  </a:cubicBezTo>
                  <a:cubicBezTo>
                    <a:pt x="1232" y="40"/>
                    <a:pt x="1224" y="16"/>
                    <a:pt x="1056" y="48"/>
                  </a:cubicBezTo>
                  <a:cubicBezTo>
                    <a:pt x="888" y="80"/>
                    <a:pt x="496" y="176"/>
                    <a:pt x="336" y="240"/>
                  </a:cubicBezTo>
                  <a:cubicBezTo>
                    <a:pt x="176" y="304"/>
                    <a:pt x="152" y="392"/>
                    <a:pt x="96" y="432"/>
                  </a:cubicBezTo>
                  <a:cubicBezTo>
                    <a:pt x="40" y="472"/>
                    <a:pt x="20" y="476"/>
                    <a:pt x="0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3" name="Freeform 37"/>
            <p:cNvSpPr>
              <a:spLocks/>
            </p:cNvSpPr>
            <p:nvPr/>
          </p:nvSpPr>
          <p:spPr bwMode="auto">
            <a:xfrm>
              <a:off x="3432" y="2520"/>
              <a:ext cx="192" cy="1464"/>
            </a:xfrm>
            <a:custGeom>
              <a:avLst/>
              <a:gdLst>
                <a:gd name="T0" fmla="*/ 24 w 192"/>
                <a:gd name="T1" fmla="*/ 72 h 1464"/>
                <a:gd name="T2" fmla="*/ 72 w 192"/>
                <a:gd name="T3" fmla="*/ 72 h 1464"/>
                <a:gd name="T4" fmla="*/ 24 w 192"/>
                <a:gd name="T5" fmla="*/ 504 h 1464"/>
                <a:gd name="T6" fmla="*/ 24 w 192"/>
                <a:gd name="T7" fmla="*/ 888 h 1464"/>
                <a:gd name="T8" fmla="*/ 168 w 192"/>
                <a:gd name="T9" fmla="*/ 1176 h 1464"/>
                <a:gd name="T10" fmla="*/ 168 w 192"/>
                <a:gd name="T11" fmla="*/ 1464 h 1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464"/>
                <a:gd name="T20" fmla="*/ 192 w 192"/>
                <a:gd name="T21" fmla="*/ 1464 h 1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464">
                  <a:moveTo>
                    <a:pt x="24" y="72"/>
                  </a:moveTo>
                  <a:cubicBezTo>
                    <a:pt x="48" y="36"/>
                    <a:pt x="72" y="0"/>
                    <a:pt x="72" y="72"/>
                  </a:cubicBezTo>
                  <a:cubicBezTo>
                    <a:pt x="72" y="144"/>
                    <a:pt x="32" y="368"/>
                    <a:pt x="24" y="504"/>
                  </a:cubicBezTo>
                  <a:cubicBezTo>
                    <a:pt x="16" y="640"/>
                    <a:pt x="0" y="776"/>
                    <a:pt x="24" y="888"/>
                  </a:cubicBezTo>
                  <a:cubicBezTo>
                    <a:pt x="48" y="1000"/>
                    <a:pt x="144" y="1080"/>
                    <a:pt x="168" y="1176"/>
                  </a:cubicBezTo>
                  <a:cubicBezTo>
                    <a:pt x="192" y="1272"/>
                    <a:pt x="168" y="1416"/>
                    <a:pt x="168" y="146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4" name="Freeform 38"/>
            <p:cNvSpPr>
              <a:spLocks/>
            </p:cNvSpPr>
            <p:nvPr/>
          </p:nvSpPr>
          <p:spPr bwMode="auto">
            <a:xfrm>
              <a:off x="3456" y="2448"/>
              <a:ext cx="1152" cy="1488"/>
            </a:xfrm>
            <a:custGeom>
              <a:avLst/>
              <a:gdLst>
                <a:gd name="T0" fmla="*/ 0 w 1152"/>
                <a:gd name="T1" fmla="*/ 0 h 1488"/>
                <a:gd name="T2" fmla="*/ 48 w 1152"/>
                <a:gd name="T3" fmla="*/ 192 h 1488"/>
                <a:gd name="T4" fmla="*/ 240 w 1152"/>
                <a:gd name="T5" fmla="*/ 384 h 1488"/>
                <a:gd name="T6" fmla="*/ 480 w 1152"/>
                <a:gd name="T7" fmla="*/ 528 h 1488"/>
                <a:gd name="T8" fmla="*/ 672 w 1152"/>
                <a:gd name="T9" fmla="*/ 912 h 1488"/>
                <a:gd name="T10" fmla="*/ 672 w 1152"/>
                <a:gd name="T11" fmla="*/ 1248 h 1488"/>
                <a:gd name="T12" fmla="*/ 1152 w 1152"/>
                <a:gd name="T13" fmla="*/ 1488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1488"/>
                <a:gd name="T23" fmla="*/ 1152 w 1152"/>
                <a:gd name="T24" fmla="*/ 1488 h 1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1488">
                  <a:moveTo>
                    <a:pt x="0" y="0"/>
                  </a:moveTo>
                  <a:cubicBezTo>
                    <a:pt x="4" y="64"/>
                    <a:pt x="8" y="128"/>
                    <a:pt x="48" y="192"/>
                  </a:cubicBezTo>
                  <a:cubicBezTo>
                    <a:pt x="88" y="256"/>
                    <a:pt x="168" y="328"/>
                    <a:pt x="240" y="384"/>
                  </a:cubicBezTo>
                  <a:cubicBezTo>
                    <a:pt x="312" y="440"/>
                    <a:pt x="408" y="440"/>
                    <a:pt x="480" y="528"/>
                  </a:cubicBezTo>
                  <a:cubicBezTo>
                    <a:pt x="552" y="616"/>
                    <a:pt x="640" y="792"/>
                    <a:pt x="672" y="912"/>
                  </a:cubicBezTo>
                  <a:cubicBezTo>
                    <a:pt x="704" y="1032"/>
                    <a:pt x="592" y="1152"/>
                    <a:pt x="672" y="1248"/>
                  </a:cubicBezTo>
                  <a:cubicBezTo>
                    <a:pt x="752" y="1344"/>
                    <a:pt x="1072" y="1448"/>
                    <a:pt x="1152" y="148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5" name="Freeform 39"/>
            <p:cNvSpPr>
              <a:spLocks/>
            </p:cNvSpPr>
            <p:nvPr/>
          </p:nvSpPr>
          <p:spPr bwMode="auto">
            <a:xfrm>
              <a:off x="288" y="2448"/>
              <a:ext cx="1632" cy="1152"/>
            </a:xfrm>
            <a:custGeom>
              <a:avLst/>
              <a:gdLst>
                <a:gd name="T0" fmla="*/ 1632 w 1632"/>
                <a:gd name="T1" fmla="*/ 0 h 1152"/>
                <a:gd name="T2" fmla="*/ 1536 w 1632"/>
                <a:gd name="T3" fmla="*/ 336 h 1152"/>
                <a:gd name="T4" fmla="*/ 1296 w 1632"/>
                <a:gd name="T5" fmla="*/ 528 h 1152"/>
                <a:gd name="T6" fmla="*/ 960 w 1632"/>
                <a:gd name="T7" fmla="*/ 720 h 1152"/>
                <a:gd name="T8" fmla="*/ 528 w 1632"/>
                <a:gd name="T9" fmla="*/ 960 h 1152"/>
                <a:gd name="T10" fmla="*/ 288 w 1632"/>
                <a:gd name="T11" fmla="*/ 1104 h 1152"/>
                <a:gd name="T12" fmla="*/ 0 w 1632"/>
                <a:gd name="T13" fmla="*/ 1152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1152"/>
                <a:gd name="T23" fmla="*/ 1632 w 1632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1152">
                  <a:moveTo>
                    <a:pt x="1632" y="0"/>
                  </a:moveTo>
                  <a:cubicBezTo>
                    <a:pt x="1612" y="124"/>
                    <a:pt x="1592" y="248"/>
                    <a:pt x="1536" y="336"/>
                  </a:cubicBezTo>
                  <a:cubicBezTo>
                    <a:pt x="1480" y="424"/>
                    <a:pt x="1392" y="464"/>
                    <a:pt x="1296" y="528"/>
                  </a:cubicBezTo>
                  <a:cubicBezTo>
                    <a:pt x="1200" y="592"/>
                    <a:pt x="1088" y="648"/>
                    <a:pt x="960" y="720"/>
                  </a:cubicBezTo>
                  <a:cubicBezTo>
                    <a:pt x="832" y="792"/>
                    <a:pt x="640" y="896"/>
                    <a:pt x="528" y="960"/>
                  </a:cubicBezTo>
                  <a:cubicBezTo>
                    <a:pt x="416" y="1024"/>
                    <a:pt x="376" y="1072"/>
                    <a:pt x="288" y="1104"/>
                  </a:cubicBezTo>
                  <a:cubicBezTo>
                    <a:pt x="200" y="1136"/>
                    <a:pt x="48" y="1144"/>
                    <a:pt x="0" y="115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6" name="Freeform 40"/>
            <p:cNvSpPr>
              <a:spLocks/>
            </p:cNvSpPr>
            <p:nvPr/>
          </p:nvSpPr>
          <p:spPr bwMode="auto">
            <a:xfrm>
              <a:off x="2640" y="2400"/>
              <a:ext cx="56" cy="672"/>
            </a:xfrm>
            <a:custGeom>
              <a:avLst/>
              <a:gdLst>
                <a:gd name="T0" fmla="*/ 48 w 56"/>
                <a:gd name="T1" fmla="*/ 0 h 672"/>
                <a:gd name="T2" fmla="*/ 48 w 56"/>
                <a:gd name="T3" fmla="*/ 384 h 672"/>
                <a:gd name="T4" fmla="*/ 0 w 56"/>
                <a:gd name="T5" fmla="*/ 672 h 672"/>
                <a:gd name="T6" fmla="*/ 0 60000 65536"/>
                <a:gd name="T7" fmla="*/ 0 60000 65536"/>
                <a:gd name="T8" fmla="*/ 0 60000 65536"/>
                <a:gd name="T9" fmla="*/ 0 w 56"/>
                <a:gd name="T10" fmla="*/ 0 h 672"/>
                <a:gd name="T11" fmla="*/ 56 w 5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672">
                  <a:moveTo>
                    <a:pt x="48" y="0"/>
                  </a:moveTo>
                  <a:cubicBezTo>
                    <a:pt x="52" y="136"/>
                    <a:pt x="56" y="272"/>
                    <a:pt x="48" y="384"/>
                  </a:cubicBezTo>
                  <a:cubicBezTo>
                    <a:pt x="40" y="496"/>
                    <a:pt x="20" y="584"/>
                    <a:pt x="0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7" name="Freeform 41"/>
            <p:cNvSpPr>
              <a:spLocks/>
            </p:cNvSpPr>
            <p:nvPr/>
          </p:nvSpPr>
          <p:spPr bwMode="auto">
            <a:xfrm>
              <a:off x="1840" y="3264"/>
              <a:ext cx="3776" cy="432"/>
            </a:xfrm>
            <a:custGeom>
              <a:avLst/>
              <a:gdLst>
                <a:gd name="T0" fmla="*/ 80 w 3776"/>
                <a:gd name="T1" fmla="*/ 432 h 432"/>
                <a:gd name="T2" fmla="*/ 128 w 3776"/>
                <a:gd name="T3" fmla="*/ 384 h 432"/>
                <a:gd name="T4" fmla="*/ 848 w 3776"/>
                <a:gd name="T5" fmla="*/ 288 h 432"/>
                <a:gd name="T6" fmla="*/ 1376 w 3776"/>
                <a:gd name="T7" fmla="*/ 240 h 432"/>
                <a:gd name="T8" fmla="*/ 1760 w 3776"/>
                <a:gd name="T9" fmla="*/ 288 h 432"/>
                <a:gd name="T10" fmla="*/ 2240 w 3776"/>
                <a:gd name="T11" fmla="*/ 240 h 432"/>
                <a:gd name="T12" fmla="*/ 2576 w 3776"/>
                <a:gd name="T13" fmla="*/ 288 h 432"/>
                <a:gd name="T14" fmla="*/ 3104 w 3776"/>
                <a:gd name="T15" fmla="*/ 144 h 432"/>
                <a:gd name="T16" fmla="*/ 3488 w 3776"/>
                <a:gd name="T17" fmla="*/ 96 h 432"/>
                <a:gd name="T18" fmla="*/ 3728 w 3776"/>
                <a:gd name="T19" fmla="*/ 48 h 432"/>
                <a:gd name="T20" fmla="*/ 3776 w 3776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6"/>
                <a:gd name="T34" fmla="*/ 0 h 432"/>
                <a:gd name="T35" fmla="*/ 3776 w 3776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6" h="432">
                  <a:moveTo>
                    <a:pt x="80" y="432"/>
                  </a:moveTo>
                  <a:cubicBezTo>
                    <a:pt x="40" y="420"/>
                    <a:pt x="0" y="408"/>
                    <a:pt x="128" y="384"/>
                  </a:cubicBezTo>
                  <a:cubicBezTo>
                    <a:pt x="256" y="360"/>
                    <a:pt x="640" y="312"/>
                    <a:pt x="848" y="288"/>
                  </a:cubicBezTo>
                  <a:cubicBezTo>
                    <a:pt x="1056" y="264"/>
                    <a:pt x="1224" y="240"/>
                    <a:pt x="1376" y="240"/>
                  </a:cubicBezTo>
                  <a:cubicBezTo>
                    <a:pt x="1528" y="240"/>
                    <a:pt x="1616" y="288"/>
                    <a:pt x="1760" y="288"/>
                  </a:cubicBezTo>
                  <a:cubicBezTo>
                    <a:pt x="1904" y="288"/>
                    <a:pt x="2104" y="240"/>
                    <a:pt x="2240" y="240"/>
                  </a:cubicBezTo>
                  <a:cubicBezTo>
                    <a:pt x="2376" y="240"/>
                    <a:pt x="2432" y="304"/>
                    <a:pt x="2576" y="288"/>
                  </a:cubicBezTo>
                  <a:cubicBezTo>
                    <a:pt x="2720" y="272"/>
                    <a:pt x="2952" y="176"/>
                    <a:pt x="3104" y="144"/>
                  </a:cubicBezTo>
                  <a:cubicBezTo>
                    <a:pt x="3256" y="112"/>
                    <a:pt x="3384" y="112"/>
                    <a:pt x="3488" y="96"/>
                  </a:cubicBezTo>
                  <a:cubicBezTo>
                    <a:pt x="3592" y="80"/>
                    <a:pt x="3680" y="64"/>
                    <a:pt x="3728" y="48"/>
                  </a:cubicBezTo>
                  <a:cubicBezTo>
                    <a:pt x="3776" y="32"/>
                    <a:pt x="3776" y="16"/>
                    <a:pt x="3776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431800" y="3652838"/>
            <a:ext cx="8097838" cy="2789237"/>
            <a:chOff x="136" y="2384"/>
            <a:chExt cx="5481" cy="1744"/>
          </a:xfrm>
        </p:grpSpPr>
        <p:sp>
          <p:nvSpPr>
            <p:cNvPr id="32792" name="Freeform 43"/>
            <p:cNvSpPr>
              <a:spLocks/>
            </p:cNvSpPr>
            <p:nvPr/>
          </p:nvSpPr>
          <p:spPr bwMode="auto">
            <a:xfrm>
              <a:off x="136" y="3168"/>
              <a:ext cx="152" cy="480"/>
            </a:xfrm>
            <a:custGeom>
              <a:avLst/>
              <a:gdLst>
                <a:gd name="T0" fmla="*/ 152 w 152"/>
                <a:gd name="T1" fmla="*/ 0 h 480"/>
                <a:gd name="T2" fmla="*/ 8 w 152"/>
                <a:gd name="T3" fmla="*/ 240 h 480"/>
                <a:gd name="T4" fmla="*/ 104 w 152"/>
                <a:gd name="T5" fmla="*/ 480 h 480"/>
                <a:gd name="T6" fmla="*/ 0 60000 65536"/>
                <a:gd name="T7" fmla="*/ 0 60000 65536"/>
                <a:gd name="T8" fmla="*/ 0 60000 65536"/>
                <a:gd name="T9" fmla="*/ 0 w 152"/>
                <a:gd name="T10" fmla="*/ 0 h 480"/>
                <a:gd name="T11" fmla="*/ 152 w 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80">
                  <a:moveTo>
                    <a:pt x="152" y="0"/>
                  </a:moveTo>
                  <a:cubicBezTo>
                    <a:pt x="84" y="80"/>
                    <a:pt x="16" y="160"/>
                    <a:pt x="8" y="240"/>
                  </a:cubicBezTo>
                  <a:cubicBezTo>
                    <a:pt x="0" y="320"/>
                    <a:pt x="52" y="400"/>
                    <a:pt x="104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3" name="Freeform 44"/>
            <p:cNvSpPr>
              <a:spLocks/>
            </p:cNvSpPr>
            <p:nvPr/>
          </p:nvSpPr>
          <p:spPr bwMode="auto">
            <a:xfrm>
              <a:off x="1104" y="2384"/>
              <a:ext cx="3840" cy="256"/>
            </a:xfrm>
            <a:custGeom>
              <a:avLst/>
              <a:gdLst>
                <a:gd name="T0" fmla="*/ 3840 w 3840"/>
                <a:gd name="T1" fmla="*/ 256 h 256"/>
                <a:gd name="T2" fmla="*/ 1728 w 3840"/>
                <a:gd name="T3" fmla="*/ 16 h 256"/>
                <a:gd name="T4" fmla="*/ 0 w 3840"/>
                <a:gd name="T5" fmla="*/ 160 h 256"/>
                <a:gd name="T6" fmla="*/ 0 60000 65536"/>
                <a:gd name="T7" fmla="*/ 0 60000 65536"/>
                <a:gd name="T8" fmla="*/ 0 60000 65536"/>
                <a:gd name="T9" fmla="*/ 0 w 3840"/>
                <a:gd name="T10" fmla="*/ 0 h 256"/>
                <a:gd name="T11" fmla="*/ 3840 w 3840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0" h="256">
                  <a:moveTo>
                    <a:pt x="3840" y="256"/>
                  </a:moveTo>
                  <a:cubicBezTo>
                    <a:pt x="3104" y="144"/>
                    <a:pt x="2368" y="32"/>
                    <a:pt x="1728" y="16"/>
                  </a:cubicBezTo>
                  <a:cubicBezTo>
                    <a:pt x="1088" y="0"/>
                    <a:pt x="344" y="144"/>
                    <a:pt x="0" y="16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4" name="Freeform 45"/>
            <p:cNvSpPr>
              <a:spLocks/>
            </p:cNvSpPr>
            <p:nvPr/>
          </p:nvSpPr>
          <p:spPr bwMode="auto">
            <a:xfrm>
              <a:off x="288" y="2544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240 w 816"/>
                <a:gd name="T3" fmla="*/ 336 h 576"/>
                <a:gd name="T4" fmla="*/ 0 w 816"/>
                <a:gd name="T5" fmla="*/ 576 h 576"/>
                <a:gd name="T6" fmla="*/ 0 60000 65536"/>
                <a:gd name="T7" fmla="*/ 0 60000 65536"/>
                <a:gd name="T8" fmla="*/ 0 60000 65536"/>
                <a:gd name="T9" fmla="*/ 0 w 816"/>
                <a:gd name="T10" fmla="*/ 0 h 576"/>
                <a:gd name="T11" fmla="*/ 816 w 81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576">
                  <a:moveTo>
                    <a:pt x="816" y="0"/>
                  </a:moveTo>
                  <a:cubicBezTo>
                    <a:pt x="596" y="120"/>
                    <a:pt x="376" y="240"/>
                    <a:pt x="240" y="336"/>
                  </a:cubicBezTo>
                  <a:cubicBezTo>
                    <a:pt x="104" y="432"/>
                    <a:pt x="52" y="504"/>
                    <a:pt x="0" y="57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5" name="Freeform 46"/>
            <p:cNvSpPr>
              <a:spLocks/>
            </p:cNvSpPr>
            <p:nvPr/>
          </p:nvSpPr>
          <p:spPr bwMode="auto">
            <a:xfrm>
              <a:off x="4992" y="2640"/>
              <a:ext cx="624" cy="672"/>
            </a:xfrm>
            <a:custGeom>
              <a:avLst/>
              <a:gdLst>
                <a:gd name="T0" fmla="*/ 0 w 624"/>
                <a:gd name="T1" fmla="*/ 0 h 672"/>
                <a:gd name="T2" fmla="*/ 384 w 624"/>
                <a:gd name="T3" fmla="*/ 336 h 672"/>
                <a:gd name="T4" fmla="*/ 624 w 624"/>
                <a:gd name="T5" fmla="*/ 672 h 672"/>
                <a:gd name="T6" fmla="*/ 0 60000 65536"/>
                <a:gd name="T7" fmla="*/ 0 60000 65536"/>
                <a:gd name="T8" fmla="*/ 0 60000 65536"/>
                <a:gd name="T9" fmla="*/ 0 w 624"/>
                <a:gd name="T10" fmla="*/ 0 h 672"/>
                <a:gd name="T11" fmla="*/ 624 w 624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672">
                  <a:moveTo>
                    <a:pt x="0" y="0"/>
                  </a:moveTo>
                  <a:cubicBezTo>
                    <a:pt x="140" y="112"/>
                    <a:pt x="280" y="224"/>
                    <a:pt x="384" y="336"/>
                  </a:cubicBezTo>
                  <a:cubicBezTo>
                    <a:pt x="488" y="448"/>
                    <a:pt x="556" y="560"/>
                    <a:pt x="624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6" name="Freeform 47"/>
            <p:cNvSpPr>
              <a:spLocks/>
            </p:cNvSpPr>
            <p:nvPr/>
          </p:nvSpPr>
          <p:spPr bwMode="auto">
            <a:xfrm>
              <a:off x="5616" y="3312"/>
              <a:ext cx="1" cy="816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336 h 816"/>
                <a:gd name="T4" fmla="*/ 0 w 1"/>
                <a:gd name="T5" fmla="*/ 816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cubicBezTo>
                    <a:pt x="0" y="100"/>
                    <a:pt x="0" y="200"/>
                    <a:pt x="0" y="336"/>
                  </a:cubicBezTo>
                  <a:cubicBezTo>
                    <a:pt x="0" y="472"/>
                    <a:pt x="0" y="736"/>
                    <a:pt x="0" y="81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7" name="Freeform 48"/>
            <p:cNvSpPr>
              <a:spLocks/>
            </p:cNvSpPr>
            <p:nvPr/>
          </p:nvSpPr>
          <p:spPr bwMode="auto">
            <a:xfrm>
              <a:off x="3648" y="3928"/>
              <a:ext cx="1968" cy="200"/>
            </a:xfrm>
            <a:custGeom>
              <a:avLst/>
              <a:gdLst>
                <a:gd name="T0" fmla="*/ 1968 w 1968"/>
                <a:gd name="T1" fmla="*/ 152 h 200"/>
                <a:gd name="T2" fmla="*/ 864 w 1968"/>
                <a:gd name="T3" fmla="*/ 8 h 200"/>
                <a:gd name="T4" fmla="*/ 0 w 1968"/>
                <a:gd name="T5" fmla="*/ 200 h 200"/>
                <a:gd name="T6" fmla="*/ 0 60000 65536"/>
                <a:gd name="T7" fmla="*/ 0 60000 65536"/>
                <a:gd name="T8" fmla="*/ 0 60000 65536"/>
                <a:gd name="T9" fmla="*/ 0 w 1968"/>
                <a:gd name="T10" fmla="*/ 0 h 200"/>
                <a:gd name="T11" fmla="*/ 1968 w 1968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200">
                  <a:moveTo>
                    <a:pt x="1968" y="152"/>
                  </a:moveTo>
                  <a:cubicBezTo>
                    <a:pt x="1580" y="76"/>
                    <a:pt x="1192" y="0"/>
                    <a:pt x="864" y="8"/>
                  </a:cubicBezTo>
                  <a:cubicBezTo>
                    <a:pt x="536" y="16"/>
                    <a:pt x="268" y="108"/>
                    <a:pt x="0" y="20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8" name="Freeform 49"/>
            <p:cNvSpPr>
              <a:spLocks/>
            </p:cNvSpPr>
            <p:nvPr/>
          </p:nvSpPr>
          <p:spPr bwMode="auto">
            <a:xfrm>
              <a:off x="240" y="3616"/>
              <a:ext cx="3408" cy="512"/>
            </a:xfrm>
            <a:custGeom>
              <a:avLst/>
              <a:gdLst>
                <a:gd name="T0" fmla="*/ 3408 w 3408"/>
                <a:gd name="T1" fmla="*/ 512 h 512"/>
                <a:gd name="T2" fmla="*/ 1824 w 3408"/>
                <a:gd name="T3" fmla="*/ 80 h 512"/>
                <a:gd name="T4" fmla="*/ 0 w 3408"/>
                <a:gd name="T5" fmla="*/ 32 h 512"/>
                <a:gd name="T6" fmla="*/ 0 60000 65536"/>
                <a:gd name="T7" fmla="*/ 0 60000 65536"/>
                <a:gd name="T8" fmla="*/ 0 60000 65536"/>
                <a:gd name="T9" fmla="*/ 0 w 3408"/>
                <a:gd name="T10" fmla="*/ 0 h 512"/>
                <a:gd name="T11" fmla="*/ 3408 w 3408"/>
                <a:gd name="T12" fmla="*/ 512 h 5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8" h="512">
                  <a:moveTo>
                    <a:pt x="3408" y="512"/>
                  </a:moveTo>
                  <a:cubicBezTo>
                    <a:pt x="2900" y="336"/>
                    <a:pt x="2392" y="160"/>
                    <a:pt x="1824" y="80"/>
                  </a:cubicBezTo>
                  <a:cubicBezTo>
                    <a:pt x="1256" y="0"/>
                    <a:pt x="628" y="16"/>
                    <a:pt x="0" y="3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9" name="Freeform 50"/>
            <p:cNvSpPr>
              <a:spLocks/>
            </p:cNvSpPr>
            <p:nvPr/>
          </p:nvSpPr>
          <p:spPr bwMode="auto">
            <a:xfrm>
              <a:off x="192" y="2928"/>
              <a:ext cx="5088" cy="480"/>
            </a:xfrm>
            <a:custGeom>
              <a:avLst/>
              <a:gdLst>
                <a:gd name="T0" fmla="*/ 5088 w 5088"/>
                <a:gd name="T1" fmla="*/ 0 h 480"/>
                <a:gd name="T2" fmla="*/ 4368 w 5088"/>
                <a:gd name="T3" fmla="*/ 144 h 480"/>
                <a:gd name="T4" fmla="*/ 3936 w 5088"/>
                <a:gd name="T5" fmla="*/ 144 h 480"/>
                <a:gd name="T6" fmla="*/ 3168 w 5088"/>
                <a:gd name="T7" fmla="*/ 144 h 480"/>
                <a:gd name="T8" fmla="*/ 2352 w 5088"/>
                <a:gd name="T9" fmla="*/ 144 h 480"/>
                <a:gd name="T10" fmla="*/ 1728 w 5088"/>
                <a:gd name="T11" fmla="*/ 96 h 480"/>
                <a:gd name="T12" fmla="*/ 1344 w 5088"/>
                <a:gd name="T13" fmla="*/ 48 h 480"/>
                <a:gd name="T14" fmla="*/ 1056 w 5088"/>
                <a:gd name="T15" fmla="*/ 48 h 480"/>
                <a:gd name="T16" fmla="*/ 336 w 5088"/>
                <a:gd name="T17" fmla="*/ 240 h 480"/>
                <a:gd name="T18" fmla="*/ 96 w 5088"/>
                <a:gd name="T19" fmla="*/ 432 h 480"/>
                <a:gd name="T20" fmla="*/ 0 w 5088"/>
                <a:gd name="T21" fmla="*/ 48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88"/>
                <a:gd name="T34" fmla="*/ 0 h 480"/>
                <a:gd name="T35" fmla="*/ 5088 w 5088"/>
                <a:gd name="T36" fmla="*/ 480 h 4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88" h="480">
                  <a:moveTo>
                    <a:pt x="5088" y="0"/>
                  </a:moveTo>
                  <a:cubicBezTo>
                    <a:pt x="4824" y="60"/>
                    <a:pt x="4560" y="120"/>
                    <a:pt x="4368" y="144"/>
                  </a:cubicBezTo>
                  <a:cubicBezTo>
                    <a:pt x="4176" y="168"/>
                    <a:pt x="4136" y="144"/>
                    <a:pt x="3936" y="144"/>
                  </a:cubicBezTo>
                  <a:cubicBezTo>
                    <a:pt x="3736" y="144"/>
                    <a:pt x="3432" y="144"/>
                    <a:pt x="3168" y="144"/>
                  </a:cubicBezTo>
                  <a:cubicBezTo>
                    <a:pt x="2904" y="144"/>
                    <a:pt x="2592" y="152"/>
                    <a:pt x="2352" y="144"/>
                  </a:cubicBezTo>
                  <a:cubicBezTo>
                    <a:pt x="2112" y="136"/>
                    <a:pt x="1896" y="112"/>
                    <a:pt x="1728" y="96"/>
                  </a:cubicBezTo>
                  <a:cubicBezTo>
                    <a:pt x="1560" y="80"/>
                    <a:pt x="1456" y="56"/>
                    <a:pt x="1344" y="48"/>
                  </a:cubicBezTo>
                  <a:cubicBezTo>
                    <a:pt x="1232" y="40"/>
                    <a:pt x="1224" y="16"/>
                    <a:pt x="1056" y="48"/>
                  </a:cubicBezTo>
                  <a:cubicBezTo>
                    <a:pt x="888" y="80"/>
                    <a:pt x="496" y="176"/>
                    <a:pt x="336" y="240"/>
                  </a:cubicBezTo>
                  <a:cubicBezTo>
                    <a:pt x="176" y="304"/>
                    <a:pt x="152" y="392"/>
                    <a:pt x="96" y="432"/>
                  </a:cubicBezTo>
                  <a:cubicBezTo>
                    <a:pt x="40" y="472"/>
                    <a:pt x="20" y="476"/>
                    <a:pt x="0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0" name="Freeform 51"/>
            <p:cNvSpPr>
              <a:spLocks/>
            </p:cNvSpPr>
            <p:nvPr/>
          </p:nvSpPr>
          <p:spPr bwMode="auto">
            <a:xfrm>
              <a:off x="3432" y="2520"/>
              <a:ext cx="192" cy="1464"/>
            </a:xfrm>
            <a:custGeom>
              <a:avLst/>
              <a:gdLst>
                <a:gd name="T0" fmla="*/ 24 w 192"/>
                <a:gd name="T1" fmla="*/ 72 h 1464"/>
                <a:gd name="T2" fmla="*/ 72 w 192"/>
                <a:gd name="T3" fmla="*/ 72 h 1464"/>
                <a:gd name="T4" fmla="*/ 24 w 192"/>
                <a:gd name="T5" fmla="*/ 504 h 1464"/>
                <a:gd name="T6" fmla="*/ 24 w 192"/>
                <a:gd name="T7" fmla="*/ 888 h 1464"/>
                <a:gd name="T8" fmla="*/ 168 w 192"/>
                <a:gd name="T9" fmla="*/ 1176 h 1464"/>
                <a:gd name="T10" fmla="*/ 168 w 192"/>
                <a:gd name="T11" fmla="*/ 1464 h 1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464"/>
                <a:gd name="T20" fmla="*/ 192 w 192"/>
                <a:gd name="T21" fmla="*/ 1464 h 1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464">
                  <a:moveTo>
                    <a:pt x="24" y="72"/>
                  </a:moveTo>
                  <a:cubicBezTo>
                    <a:pt x="48" y="36"/>
                    <a:pt x="72" y="0"/>
                    <a:pt x="72" y="72"/>
                  </a:cubicBezTo>
                  <a:cubicBezTo>
                    <a:pt x="72" y="144"/>
                    <a:pt x="32" y="368"/>
                    <a:pt x="24" y="504"/>
                  </a:cubicBezTo>
                  <a:cubicBezTo>
                    <a:pt x="16" y="640"/>
                    <a:pt x="0" y="776"/>
                    <a:pt x="24" y="888"/>
                  </a:cubicBezTo>
                  <a:cubicBezTo>
                    <a:pt x="48" y="1000"/>
                    <a:pt x="144" y="1080"/>
                    <a:pt x="168" y="1176"/>
                  </a:cubicBezTo>
                  <a:cubicBezTo>
                    <a:pt x="192" y="1272"/>
                    <a:pt x="168" y="1416"/>
                    <a:pt x="168" y="146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1" name="Freeform 52"/>
            <p:cNvSpPr>
              <a:spLocks/>
            </p:cNvSpPr>
            <p:nvPr/>
          </p:nvSpPr>
          <p:spPr bwMode="auto">
            <a:xfrm>
              <a:off x="3456" y="2448"/>
              <a:ext cx="1152" cy="1488"/>
            </a:xfrm>
            <a:custGeom>
              <a:avLst/>
              <a:gdLst>
                <a:gd name="T0" fmla="*/ 0 w 1152"/>
                <a:gd name="T1" fmla="*/ 0 h 1488"/>
                <a:gd name="T2" fmla="*/ 48 w 1152"/>
                <a:gd name="T3" fmla="*/ 192 h 1488"/>
                <a:gd name="T4" fmla="*/ 240 w 1152"/>
                <a:gd name="T5" fmla="*/ 384 h 1488"/>
                <a:gd name="T6" fmla="*/ 480 w 1152"/>
                <a:gd name="T7" fmla="*/ 528 h 1488"/>
                <a:gd name="T8" fmla="*/ 672 w 1152"/>
                <a:gd name="T9" fmla="*/ 912 h 1488"/>
                <a:gd name="T10" fmla="*/ 672 w 1152"/>
                <a:gd name="T11" fmla="*/ 1248 h 1488"/>
                <a:gd name="T12" fmla="*/ 1152 w 1152"/>
                <a:gd name="T13" fmla="*/ 1488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1488"/>
                <a:gd name="T23" fmla="*/ 1152 w 1152"/>
                <a:gd name="T24" fmla="*/ 1488 h 1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1488">
                  <a:moveTo>
                    <a:pt x="0" y="0"/>
                  </a:moveTo>
                  <a:cubicBezTo>
                    <a:pt x="4" y="64"/>
                    <a:pt x="8" y="128"/>
                    <a:pt x="48" y="192"/>
                  </a:cubicBezTo>
                  <a:cubicBezTo>
                    <a:pt x="88" y="256"/>
                    <a:pt x="168" y="328"/>
                    <a:pt x="240" y="384"/>
                  </a:cubicBezTo>
                  <a:cubicBezTo>
                    <a:pt x="312" y="440"/>
                    <a:pt x="408" y="440"/>
                    <a:pt x="480" y="528"/>
                  </a:cubicBezTo>
                  <a:cubicBezTo>
                    <a:pt x="552" y="616"/>
                    <a:pt x="640" y="792"/>
                    <a:pt x="672" y="912"/>
                  </a:cubicBezTo>
                  <a:cubicBezTo>
                    <a:pt x="704" y="1032"/>
                    <a:pt x="592" y="1152"/>
                    <a:pt x="672" y="1248"/>
                  </a:cubicBezTo>
                  <a:cubicBezTo>
                    <a:pt x="752" y="1344"/>
                    <a:pt x="1072" y="1448"/>
                    <a:pt x="1152" y="148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2" name="Freeform 53"/>
            <p:cNvSpPr>
              <a:spLocks/>
            </p:cNvSpPr>
            <p:nvPr/>
          </p:nvSpPr>
          <p:spPr bwMode="auto">
            <a:xfrm>
              <a:off x="288" y="2448"/>
              <a:ext cx="1632" cy="1152"/>
            </a:xfrm>
            <a:custGeom>
              <a:avLst/>
              <a:gdLst>
                <a:gd name="T0" fmla="*/ 1632 w 1632"/>
                <a:gd name="T1" fmla="*/ 0 h 1152"/>
                <a:gd name="T2" fmla="*/ 1536 w 1632"/>
                <a:gd name="T3" fmla="*/ 336 h 1152"/>
                <a:gd name="T4" fmla="*/ 1296 w 1632"/>
                <a:gd name="T5" fmla="*/ 528 h 1152"/>
                <a:gd name="T6" fmla="*/ 960 w 1632"/>
                <a:gd name="T7" fmla="*/ 720 h 1152"/>
                <a:gd name="T8" fmla="*/ 528 w 1632"/>
                <a:gd name="T9" fmla="*/ 960 h 1152"/>
                <a:gd name="T10" fmla="*/ 288 w 1632"/>
                <a:gd name="T11" fmla="*/ 1104 h 1152"/>
                <a:gd name="T12" fmla="*/ 0 w 1632"/>
                <a:gd name="T13" fmla="*/ 1152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1152"/>
                <a:gd name="T23" fmla="*/ 1632 w 1632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1152">
                  <a:moveTo>
                    <a:pt x="1632" y="0"/>
                  </a:moveTo>
                  <a:cubicBezTo>
                    <a:pt x="1612" y="124"/>
                    <a:pt x="1592" y="248"/>
                    <a:pt x="1536" y="336"/>
                  </a:cubicBezTo>
                  <a:cubicBezTo>
                    <a:pt x="1480" y="424"/>
                    <a:pt x="1392" y="464"/>
                    <a:pt x="1296" y="528"/>
                  </a:cubicBezTo>
                  <a:cubicBezTo>
                    <a:pt x="1200" y="592"/>
                    <a:pt x="1088" y="648"/>
                    <a:pt x="960" y="720"/>
                  </a:cubicBezTo>
                  <a:cubicBezTo>
                    <a:pt x="832" y="792"/>
                    <a:pt x="640" y="896"/>
                    <a:pt x="528" y="960"/>
                  </a:cubicBezTo>
                  <a:cubicBezTo>
                    <a:pt x="416" y="1024"/>
                    <a:pt x="376" y="1072"/>
                    <a:pt x="288" y="1104"/>
                  </a:cubicBezTo>
                  <a:cubicBezTo>
                    <a:pt x="200" y="1136"/>
                    <a:pt x="48" y="1144"/>
                    <a:pt x="0" y="115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3" name="Freeform 54"/>
            <p:cNvSpPr>
              <a:spLocks/>
            </p:cNvSpPr>
            <p:nvPr/>
          </p:nvSpPr>
          <p:spPr bwMode="auto">
            <a:xfrm>
              <a:off x="2640" y="2400"/>
              <a:ext cx="56" cy="672"/>
            </a:xfrm>
            <a:custGeom>
              <a:avLst/>
              <a:gdLst>
                <a:gd name="T0" fmla="*/ 48 w 56"/>
                <a:gd name="T1" fmla="*/ 0 h 672"/>
                <a:gd name="T2" fmla="*/ 48 w 56"/>
                <a:gd name="T3" fmla="*/ 384 h 672"/>
                <a:gd name="T4" fmla="*/ 0 w 56"/>
                <a:gd name="T5" fmla="*/ 672 h 672"/>
                <a:gd name="T6" fmla="*/ 0 60000 65536"/>
                <a:gd name="T7" fmla="*/ 0 60000 65536"/>
                <a:gd name="T8" fmla="*/ 0 60000 65536"/>
                <a:gd name="T9" fmla="*/ 0 w 56"/>
                <a:gd name="T10" fmla="*/ 0 h 672"/>
                <a:gd name="T11" fmla="*/ 56 w 5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672">
                  <a:moveTo>
                    <a:pt x="48" y="0"/>
                  </a:moveTo>
                  <a:cubicBezTo>
                    <a:pt x="52" y="136"/>
                    <a:pt x="56" y="272"/>
                    <a:pt x="48" y="384"/>
                  </a:cubicBezTo>
                  <a:cubicBezTo>
                    <a:pt x="40" y="496"/>
                    <a:pt x="20" y="584"/>
                    <a:pt x="0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4" name="Freeform 55"/>
            <p:cNvSpPr>
              <a:spLocks/>
            </p:cNvSpPr>
            <p:nvPr/>
          </p:nvSpPr>
          <p:spPr bwMode="auto">
            <a:xfrm>
              <a:off x="1840" y="3264"/>
              <a:ext cx="3776" cy="432"/>
            </a:xfrm>
            <a:custGeom>
              <a:avLst/>
              <a:gdLst>
                <a:gd name="T0" fmla="*/ 80 w 3776"/>
                <a:gd name="T1" fmla="*/ 432 h 432"/>
                <a:gd name="T2" fmla="*/ 128 w 3776"/>
                <a:gd name="T3" fmla="*/ 384 h 432"/>
                <a:gd name="T4" fmla="*/ 848 w 3776"/>
                <a:gd name="T5" fmla="*/ 288 h 432"/>
                <a:gd name="T6" fmla="*/ 1376 w 3776"/>
                <a:gd name="T7" fmla="*/ 240 h 432"/>
                <a:gd name="T8" fmla="*/ 1760 w 3776"/>
                <a:gd name="T9" fmla="*/ 288 h 432"/>
                <a:gd name="T10" fmla="*/ 2240 w 3776"/>
                <a:gd name="T11" fmla="*/ 240 h 432"/>
                <a:gd name="T12" fmla="*/ 2576 w 3776"/>
                <a:gd name="T13" fmla="*/ 288 h 432"/>
                <a:gd name="T14" fmla="*/ 3104 w 3776"/>
                <a:gd name="T15" fmla="*/ 144 h 432"/>
                <a:gd name="T16" fmla="*/ 3488 w 3776"/>
                <a:gd name="T17" fmla="*/ 96 h 432"/>
                <a:gd name="T18" fmla="*/ 3728 w 3776"/>
                <a:gd name="T19" fmla="*/ 48 h 432"/>
                <a:gd name="T20" fmla="*/ 3776 w 3776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6"/>
                <a:gd name="T34" fmla="*/ 0 h 432"/>
                <a:gd name="T35" fmla="*/ 3776 w 3776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6" h="432">
                  <a:moveTo>
                    <a:pt x="80" y="432"/>
                  </a:moveTo>
                  <a:cubicBezTo>
                    <a:pt x="40" y="420"/>
                    <a:pt x="0" y="408"/>
                    <a:pt x="128" y="384"/>
                  </a:cubicBezTo>
                  <a:cubicBezTo>
                    <a:pt x="256" y="360"/>
                    <a:pt x="640" y="312"/>
                    <a:pt x="848" y="288"/>
                  </a:cubicBezTo>
                  <a:cubicBezTo>
                    <a:pt x="1056" y="264"/>
                    <a:pt x="1224" y="240"/>
                    <a:pt x="1376" y="240"/>
                  </a:cubicBezTo>
                  <a:cubicBezTo>
                    <a:pt x="1528" y="240"/>
                    <a:pt x="1616" y="288"/>
                    <a:pt x="1760" y="288"/>
                  </a:cubicBezTo>
                  <a:cubicBezTo>
                    <a:pt x="1904" y="288"/>
                    <a:pt x="2104" y="240"/>
                    <a:pt x="2240" y="240"/>
                  </a:cubicBezTo>
                  <a:cubicBezTo>
                    <a:pt x="2376" y="240"/>
                    <a:pt x="2432" y="304"/>
                    <a:pt x="2576" y="288"/>
                  </a:cubicBezTo>
                  <a:cubicBezTo>
                    <a:pt x="2720" y="272"/>
                    <a:pt x="2952" y="176"/>
                    <a:pt x="3104" y="144"/>
                  </a:cubicBezTo>
                  <a:cubicBezTo>
                    <a:pt x="3256" y="112"/>
                    <a:pt x="3384" y="112"/>
                    <a:pt x="3488" y="96"/>
                  </a:cubicBezTo>
                  <a:cubicBezTo>
                    <a:pt x="3592" y="80"/>
                    <a:pt x="3680" y="64"/>
                    <a:pt x="3728" y="48"/>
                  </a:cubicBezTo>
                  <a:cubicBezTo>
                    <a:pt x="3776" y="32"/>
                    <a:pt x="3776" y="16"/>
                    <a:pt x="3776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430213" y="3678238"/>
            <a:ext cx="8097837" cy="2789237"/>
            <a:chOff x="136" y="2384"/>
            <a:chExt cx="5481" cy="1744"/>
          </a:xfrm>
        </p:grpSpPr>
        <p:sp>
          <p:nvSpPr>
            <p:cNvPr id="32779" name="Freeform 57"/>
            <p:cNvSpPr>
              <a:spLocks/>
            </p:cNvSpPr>
            <p:nvPr/>
          </p:nvSpPr>
          <p:spPr bwMode="auto">
            <a:xfrm>
              <a:off x="136" y="3168"/>
              <a:ext cx="152" cy="480"/>
            </a:xfrm>
            <a:custGeom>
              <a:avLst/>
              <a:gdLst>
                <a:gd name="T0" fmla="*/ 152 w 152"/>
                <a:gd name="T1" fmla="*/ 0 h 480"/>
                <a:gd name="T2" fmla="*/ 8 w 152"/>
                <a:gd name="T3" fmla="*/ 240 h 480"/>
                <a:gd name="T4" fmla="*/ 104 w 152"/>
                <a:gd name="T5" fmla="*/ 480 h 480"/>
                <a:gd name="T6" fmla="*/ 0 60000 65536"/>
                <a:gd name="T7" fmla="*/ 0 60000 65536"/>
                <a:gd name="T8" fmla="*/ 0 60000 65536"/>
                <a:gd name="T9" fmla="*/ 0 w 152"/>
                <a:gd name="T10" fmla="*/ 0 h 480"/>
                <a:gd name="T11" fmla="*/ 152 w 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80">
                  <a:moveTo>
                    <a:pt x="152" y="0"/>
                  </a:moveTo>
                  <a:cubicBezTo>
                    <a:pt x="84" y="80"/>
                    <a:pt x="16" y="160"/>
                    <a:pt x="8" y="240"/>
                  </a:cubicBezTo>
                  <a:cubicBezTo>
                    <a:pt x="0" y="320"/>
                    <a:pt x="52" y="400"/>
                    <a:pt x="104" y="48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0" name="Freeform 58"/>
            <p:cNvSpPr>
              <a:spLocks/>
            </p:cNvSpPr>
            <p:nvPr/>
          </p:nvSpPr>
          <p:spPr bwMode="auto">
            <a:xfrm>
              <a:off x="1104" y="2384"/>
              <a:ext cx="3840" cy="256"/>
            </a:xfrm>
            <a:custGeom>
              <a:avLst/>
              <a:gdLst>
                <a:gd name="T0" fmla="*/ 3840 w 3840"/>
                <a:gd name="T1" fmla="*/ 256 h 256"/>
                <a:gd name="T2" fmla="*/ 1728 w 3840"/>
                <a:gd name="T3" fmla="*/ 16 h 256"/>
                <a:gd name="T4" fmla="*/ 0 w 3840"/>
                <a:gd name="T5" fmla="*/ 160 h 256"/>
                <a:gd name="T6" fmla="*/ 0 60000 65536"/>
                <a:gd name="T7" fmla="*/ 0 60000 65536"/>
                <a:gd name="T8" fmla="*/ 0 60000 65536"/>
                <a:gd name="T9" fmla="*/ 0 w 3840"/>
                <a:gd name="T10" fmla="*/ 0 h 256"/>
                <a:gd name="T11" fmla="*/ 3840 w 3840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0" h="256">
                  <a:moveTo>
                    <a:pt x="3840" y="256"/>
                  </a:moveTo>
                  <a:cubicBezTo>
                    <a:pt x="3104" y="144"/>
                    <a:pt x="2368" y="32"/>
                    <a:pt x="1728" y="16"/>
                  </a:cubicBezTo>
                  <a:cubicBezTo>
                    <a:pt x="1088" y="0"/>
                    <a:pt x="344" y="144"/>
                    <a:pt x="0" y="16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28575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1" name="Freeform 59"/>
            <p:cNvSpPr>
              <a:spLocks/>
            </p:cNvSpPr>
            <p:nvPr/>
          </p:nvSpPr>
          <p:spPr bwMode="auto">
            <a:xfrm>
              <a:off x="288" y="2544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240 w 816"/>
                <a:gd name="T3" fmla="*/ 336 h 576"/>
                <a:gd name="T4" fmla="*/ 0 w 816"/>
                <a:gd name="T5" fmla="*/ 576 h 576"/>
                <a:gd name="T6" fmla="*/ 0 60000 65536"/>
                <a:gd name="T7" fmla="*/ 0 60000 65536"/>
                <a:gd name="T8" fmla="*/ 0 60000 65536"/>
                <a:gd name="T9" fmla="*/ 0 w 816"/>
                <a:gd name="T10" fmla="*/ 0 h 576"/>
                <a:gd name="T11" fmla="*/ 816 w 81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576">
                  <a:moveTo>
                    <a:pt x="816" y="0"/>
                  </a:moveTo>
                  <a:cubicBezTo>
                    <a:pt x="596" y="120"/>
                    <a:pt x="376" y="240"/>
                    <a:pt x="240" y="336"/>
                  </a:cubicBezTo>
                  <a:cubicBezTo>
                    <a:pt x="104" y="432"/>
                    <a:pt x="52" y="504"/>
                    <a:pt x="0" y="576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2" name="Freeform 60"/>
            <p:cNvSpPr>
              <a:spLocks/>
            </p:cNvSpPr>
            <p:nvPr/>
          </p:nvSpPr>
          <p:spPr bwMode="auto">
            <a:xfrm>
              <a:off x="4992" y="2640"/>
              <a:ext cx="624" cy="672"/>
            </a:xfrm>
            <a:custGeom>
              <a:avLst/>
              <a:gdLst>
                <a:gd name="T0" fmla="*/ 0 w 624"/>
                <a:gd name="T1" fmla="*/ 0 h 672"/>
                <a:gd name="T2" fmla="*/ 384 w 624"/>
                <a:gd name="T3" fmla="*/ 336 h 672"/>
                <a:gd name="T4" fmla="*/ 624 w 624"/>
                <a:gd name="T5" fmla="*/ 672 h 672"/>
                <a:gd name="T6" fmla="*/ 0 60000 65536"/>
                <a:gd name="T7" fmla="*/ 0 60000 65536"/>
                <a:gd name="T8" fmla="*/ 0 60000 65536"/>
                <a:gd name="T9" fmla="*/ 0 w 624"/>
                <a:gd name="T10" fmla="*/ 0 h 672"/>
                <a:gd name="T11" fmla="*/ 624 w 624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672">
                  <a:moveTo>
                    <a:pt x="0" y="0"/>
                  </a:moveTo>
                  <a:cubicBezTo>
                    <a:pt x="140" y="112"/>
                    <a:pt x="280" y="224"/>
                    <a:pt x="384" y="336"/>
                  </a:cubicBezTo>
                  <a:cubicBezTo>
                    <a:pt x="488" y="448"/>
                    <a:pt x="556" y="560"/>
                    <a:pt x="624" y="67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3" name="Freeform 61"/>
            <p:cNvSpPr>
              <a:spLocks/>
            </p:cNvSpPr>
            <p:nvPr/>
          </p:nvSpPr>
          <p:spPr bwMode="auto">
            <a:xfrm>
              <a:off x="5616" y="3312"/>
              <a:ext cx="1" cy="816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336 h 816"/>
                <a:gd name="T4" fmla="*/ 0 w 1"/>
                <a:gd name="T5" fmla="*/ 816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cubicBezTo>
                    <a:pt x="0" y="100"/>
                    <a:pt x="0" y="200"/>
                    <a:pt x="0" y="336"/>
                  </a:cubicBezTo>
                  <a:cubicBezTo>
                    <a:pt x="0" y="472"/>
                    <a:pt x="0" y="736"/>
                    <a:pt x="0" y="816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4" name="Freeform 62"/>
            <p:cNvSpPr>
              <a:spLocks/>
            </p:cNvSpPr>
            <p:nvPr/>
          </p:nvSpPr>
          <p:spPr bwMode="auto">
            <a:xfrm>
              <a:off x="3648" y="3928"/>
              <a:ext cx="1968" cy="200"/>
            </a:xfrm>
            <a:custGeom>
              <a:avLst/>
              <a:gdLst>
                <a:gd name="T0" fmla="*/ 1968 w 1968"/>
                <a:gd name="T1" fmla="*/ 152 h 200"/>
                <a:gd name="T2" fmla="*/ 864 w 1968"/>
                <a:gd name="T3" fmla="*/ 8 h 200"/>
                <a:gd name="T4" fmla="*/ 0 w 1968"/>
                <a:gd name="T5" fmla="*/ 200 h 200"/>
                <a:gd name="T6" fmla="*/ 0 60000 65536"/>
                <a:gd name="T7" fmla="*/ 0 60000 65536"/>
                <a:gd name="T8" fmla="*/ 0 60000 65536"/>
                <a:gd name="T9" fmla="*/ 0 w 1968"/>
                <a:gd name="T10" fmla="*/ 0 h 200"/>
                <a:gd name="T11" fmla="*/ 1968 w 1968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200">
                  <a:moveTo>
                    <a:pt x="1968" y="152"/>
                  </a:moveTo>
                  <a:cubicBezTo>
                    <a:pt x="1580" y="76"/>
                    <a:pt x="1192" y="0"/>
                    <a:pt x="864" y="8"/>
                  </a:cubicBezTo>
                  <a:cubicBezTo>
                    <a:pt x="536" y="16"/>
                    <a:pt x="268" y="108"/>
                    <a:pt x="0" y="20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5" name="Freeform 63"/>
            <p:cNvSpPr>
              <a:spLocks/>
            </p:cNvSpPr>
            <p:nvPr/>
          </p:nvSpPr>
          <p:spPr bwMode="auto">
            <a:xfrm>
              <a:off x="240" y="3616"/>
              <a:ext cx="3408" cy="512"/>
            </a:xfrm>
            <a:custGeom>
              <a:avLst/>
              <a:gdLst>
                <a:gd name="T0" fmla="*/ 3408 w 3408"/>
                <a:gd name="T1" fmla="*/ 512 h 512"/>
                <a:gd name="T2" fmla="*/ 1824 w 3408"/>
                <a:gd name="T3" fmla="*/ 80 h 512"/>
                <a:gd name="T4" fmla="*/ 0 w 3408"/>
                <a:gd name="T5" fmla="*/ 32 h 512"/>
                <a:gd name="T6" fmla="*/ 0 60000 65536"/>
                <a:gd name="T7" fmla="*/ 0 60000 65536"/>
                <a:gd name="T8" fmla="*/ 0 60000 65536"/>
                <a:gd name="T9" fmla="*/ 0 w 3408"/>
                <a:gd name="T10" fmla="*/ 0 h 512"/>
                <a:gd name="T11" fmla="*/ 3408 w 3408"/>
                <a:gd name="T12" fmla="*/ 512 h 5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8" h="512">
                  <a:moveTo>
                    <a:pt x="3408" y="512"/>
                  </a:moveTo>
                  <a:cubicBezTo>
                    <a:pt x="2900" y="336"/>
                    <a:pt x="2392" y="160"/>
                    <a:pt x="1824" y="80"/>
                  </a:cubicBezTo>
                  <a:cubicBezTo>
                    <a:pt x="1256" y="0"/>
                    <a:pt x="628" y="16"/>
                    <a:pt x="0" y="3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6" name="Freeform 64"/>
            <p:cNvSpPr>
              <a:spLocks/>
            </p:cNvSpPr>
            <p:nvPr/>
          </p:nvSpPr>
          <p:spPr bwMode="auto">
            <a:xfrm>
              <a:off x="192" y="2928"/>
              <a:ext cx="5088" cy="480"/>
            </a:xfrm>
            <a:custGeom>
              <a:avLst/>
              <a:gdLst>
                <a:gd name="T0" fmla="*/ 5088 w 5088"/>
                <a:gd name="T1" fmla="*/ 0 h 480"/>
                <a:gd name="T2" fmla="*/ 4368 w 5088"/>
                <a:gd name="T3" fmla="*/ 144 h 480"/>
                <a:gd name="T4" fmla="*/ 3936 w 5088"/>
                <a:gd name="T5" fmla="*/ 144 h 480"/>
                <a:gd name="T6" fmla="*/ 3168 w 5088"/>
                <a:gd name="T7" fmla="*/ 144 h 480"/>
                <a:gd name="T8" fmla="*/ 2352 w 5088"/>
                <a:gd name="T9" fmla="*/ 144 h 480"/>
                <a:gd name="T10" fmla="*/ 1728 w 5088"/>
                <a:gd name="T11" fmla="*/ 96 h 480"/>
                <a:gd name="T12" fmla="*/ 1344 w 5088"/>
                <a:gd name="T13" fmla="*/ 48 h 480"/>
                <a:gd name="T14" fmla="*/ 1056 w 5088"/>
                <a:gd name="T15" fmla="*/ 48 h 480"/>
                <a:gd name="T16" fmla="*/ 336 w 5088"/>
                <a:gd name="T17" fmla="*/ 240 h 480"/>
                <a:gd name="T18" fmla="*/ 96 w 5088"/>
                <a:gd name="T19" fmla="*/ 432 h 480"/>
                <a:gd name="T20" fmla="*/ 0 w 5088"/>
                <a:gd name="T21" fmla="*/ 48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88"/>
                <a:gd name="T34" fmla="*/ 0 h 480"/>
                <a:gd name="T35" fmla="*/ 5088 w 5088"/>
                <a:gd name="T36" fmla="*/ 480 h 4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88" h="480">
                  <a:moveTo>
                    <a:pt x="5088" y="0"/>
                  </a:moveTo>
                  <a:cubicBezTo>
                    <a:pt x="4824" y="60"/>
                    <a:pt x="4560" y="120"/>
                    <a:pt x="4368" y="144"/>
                  </a:cubicBezTo>
                  <a:cubicBezTo>
                    <a:pt x="4176" y="168"/>
                    <a:pt x="4136" y="144"/>
                    <a:pt x="3936" y="144"/>
                  </a:cubicBezTo>
                  <a:cubicBezTo>
                    <a:pt x="3736" y="144"/>
                    <a:pt x="3432" y="144"/>
                    <a:pt x="3168" y="144"/>
                  </a:cubicBezTo>
                  <a:cubicBezTo>
                    <a:pt x="2904" y="144"/>
                    <a:pt x="2592" y="152"/>
                    <a:pt x="2352" y="144"/>
                  </a:cubicBezTo>
                  <a:cubicBezTo>
                    <a:pt x="2112" y="136"/>
                    <a:pt x="1896" y="112"/>
                    <a:pt x="1728" y="96"/>
                  </a:cubicBezTo>
                  <a:cubicBezTo>
                    <a:pt x="1560" y="80"/>
                    <a:pt x="1456" y="56"/>
                    <a:pt x="1344" y="48"/>
                  </a:cubicBezTo>
                  <a:cubicBezTo>
                    <a:pt x="1232" y="40"/>
                    <a:pt x="1224" y="16"/>
                    <a:pt x="1056" y="48"/>
                  </a:cubicBezTo>
                  <a:cubicBezTo>
                    <a:pt x="888" y="80"/>
                    <a:pt x="496" y="176"/>
                    <a:pt x="336" y="240"/>
                  </a:cubicBezTo>
                  <a:cubicBezTo>
                    <a:pt x="176" y="304"/>
                    <a:pt x="152" y="392"/>
                    <a:pt x="96" y="432"/>
                  </a:cubicBezTo>
                  <a:cubicBezTo>
                    <a:pt x="40" y="472"/>
                    <a:pt x="20" y="476"/>
                    <a:pt x="0" y="48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7" name="Freeform 65"/>
            <p:cNvSpPr>
              <a:spLocks/>
            </p:cNvSpPr>
            <p:nvPr/>
          </p:nvSpPr>
          <p:spPr bwMode="auto">
            <a:xfrm>
              <a:off x="3432" y="2520"/>
              <a:ext cx="192" cy="1464"/>
            </a:xfrm>
            <a:custGeom>
              <a:avLst/>
              <a:gdLst>
                <a:gd name="T0" fmla="*/ 24 w 192"/>
                <a:gd name="T1" fmla="*/ 72 h 1464"/>
                <a:gd name="T2" fmla="*/ 72 w 192"/>
                <a:gd name="T3" fmla="*/ 72 h 1464"/>
                <a:gd name="T4" fmla="*/ 24 w 192"/>
                <a:gd name="T5" fmla="*/ 504 h 1464"/>
                <a:gd name="T6" fmla="*/ 24 w 192"/>
                <a:gd name="T7" fmla="*/ 888 h 1464"/>
                <a:gd name="T8" fmla="*/ 168 w 192"/>
                <a:gd name="T9" fmla="*/ 1176 h 1464"/>
                <a:gd name="T10" fmla="*/ 168 w 192"/>
                <a:gd name="T11" fmla="*/ 1464 h 1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464"/>
                <a:gd name="T20" fmla="*/ 192 w 192"/>
                <a:gd name="T21" fmla="*/ 1464 h 1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464">
                  <a:moveTo>
                    <a:pt x="24" y="72"/>
                  </a:moveTo>
                  <a:cubicBezTo>
                    <a:pt x="48" y="36"/>
                    <a:pt x="72" y="0"/>
                    <a:pt x="72" y="72"/>
                  </a:cubicBezTo>
                  <a:cubicBezTo>
                    <a:pt x="72" y="144"/>
                    <a:pt x="32" y="368"/>
                    <a:pt x="24" y="504"/>
                  </a:cubicBezTo>
                  <a:cubicBezTo>
                    <a:pt x="16" y="640"/>
                    <a:pt x="0" y="776"/>
                    <a:pt x="24" y="888"/>
                  </a:cubicBezTo>
                  <a:cubicBezTo>
                    <a:pt x="48" y="1000"/>
                    <a:pt x="144" y="1080"/>
                    <a:pt x="168" y="1176"/>
                  </a:cubicBezTo>
                  <a:cubicBezTo>
                    <a:pt x="192" y="1272"/>
                    <a:pt x="168" y="1416"/>
                    <a:pt x="168" y="1464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8" name="Freeform 66"/>
            <p:cNvSpPr>
              <a:spLocks/>
            </p:cNvSpPr>
            <p:nvPr/>
          </p:nvSpPr>
          <p:spPr bwMode="auto">
            <a:xfrm>
              <a:off x="3456" y="2448"/>
              <a:ext cx="1152" cy="1488"/>
            </a:xfrm>
            <a:custGeom>
              <a:avLst/>
              <a:gdLst>
                <a:gd name="T0" fmla="*/ 0 w 1152"/>
                <a:gd name="T1" fmla="*/ 0 h 1488"/>
                <a:gd name="T2" fmla="*/ 48 w 1152"/>
                <a:gd name="T3" fmla="*/ 192 h 1488"/>
                <a:gd name="T4" fmla="*/ 240 w 1152"/>
                <a:gd name="T5" fmla="*/ 384 h 1488"/>
                <a:gd name="T6" fmla="*/ 480 w 1152"/>
                <a:gd name="T7" fmla="*/ 528 h 1488"/>
                <a:gd name="T8" fmla="*/ 672 w 1152"/>
                <a:gd name="T9" fmla="*/ 912 h 1488"/>
                <a:gd name="T10" fmla="*/ 672 w 1152"/>
                <a:gd name="T11" fmla="*/ 1248 h 1488"/>
                <a:gd name="T12" fmla="*/ 1152 w 1152"/>
                <a:gd name="T13" fmla="*/ 1488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1488"/>
                <a:gd name="T23" fmla="*/ 1152 w 1152"/>
                <a:gd name="T24" fmla="*/ 1488 h 1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1488">
                  <a:moveTo>
                    <a:pt x="0" y="0"/>
                  </a:moveTo>
                  <a:cubicBezTo>
                    <a:pt x="4" y="64"/>
                    <a:pt x="8" y="128"/>
                    <a:pt x="48" y="192"/>
                  </a:cubicBezTo>
                  <a:cubicBezTo>
                    <a:pt x="88" y="256"/>
                    <a:pt x="168" y="328"/>
                    <a:pt x="240" y="384"/>
                  </a:cubicBezTo>
                  <a:cubicBezTo>
                    <a:pt x="312" y="440"/>
                    <a:pt x="408" y="440"/>
                    <a:pt x="480" y="528"/>
                  </a:cubicBezTo>
                  <a:cubicBezTo>
                    <a:pt x="552" y="616"/>
                    <a:pt x="640" y="792"/>
                    <a:pt x="672" y="912"/>
                  </a:cubicBezTo>
                  <a:cubicBezTo>
                    <a:pt x="704" y="1032"/>
                    <a:pt x="592" y="1152"/>
                    <a:pt x="672" y="1248"/>
                  </a:cubicBezTo>
                  <a:cubicBezTo>
                    <a:pt x="752" y="1344"/>
                    <a:pt x="1072" y="1448"/>
                    <a:pt x="1152" y="1488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9" name="Freeform 67"/>
            <p:cNvSpPr>
              <a:spLocks/>
            </p:cNvSpPr>
            <p:nvPr/>
          </p:nvSpPr>
          <p:spPr bwMode="auto">
            <a:xfrm>
              <a:off x="288" y="2448"/>
              <a:ext cx="1632" cy="1152"/>
            </a:xfrm>
            <a:custGeom>
              <a:avLst/>
              <a:gdLst>
                <a:gd name="T0" fmla="*/ 1632 w 1632"/>
                <a:gd name="T1" fmla="*/ 0 h 1152"/>
                <a:gd name="T2" fmla="*/ 1536 w 1632"/>
                <a:gd name="T3" fmla="*/ 336 h 1152"/>
                <a:gd name="T4" fmla="*/ 1296 w 1632"/>
                <a:gd name="T5" fmla="*/ 528 h 1152"/>
                <a:gd name="T6" fmla="*/ 960 w 1632"/>
                <a:gd name="T7" fmla="*/ 720 h 1152"/>
                <a:gd name="T8" fmla="*/ 528 w 1632"/>
                <a:gd name="T9" fmla="*/ 960 h 1152"/>
                <a:gd name="T10" fmla="*/ 288 w 1632"/>
                <a:gd name="T11" fmla="*/ 1104 h 1152"/>
                <a:gd name="T12" fmla="*/ 0 w 1632"/>
                <a:gd name="T13" fmla="*/ 1152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1152"/>
                <a:gd name="T23" fmla="*/ 1632 w 1632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1152">
                  <a:moveTo>
                    <a:pt x="1632" y="0"/>
                  </a:moveTo>
                  <a:cubicBezTo>
                    <a:pt x="1612" y="124"/>
                    <a:pt x="1592" y="248"/>
                    <a:pt x="1536" y="336"/>
                  </a:cubicBezTo>
                  <a:cubicBezTo>
                    <a:pt x="1480" y="424"/>
                    <a:pt x="1392" y="464"/>
                    <a:pt x="1296" y="528"/>
                  </a:cubicBezTo>
                  <a:cubicBezTo>
                    <a:pt x="1200" y="592"/>
                    <a:pt x="1088" y="648"/>
                    <a:pt x="960" y="720"/>
                  </a:cubicBezTo>
                  <a:cubicBezTo>
                    <a:pt x="832" y="792"/>
                    <a:pt x="640" y="896"/>
                    <a:pt x="528" y="960"/>
                  </a:cubicBezTo>
                  <a:cubicBezTo>
                    <a:pt x="416" y="1024"/>
                    <a:pt x="376" y="1072"/>
                    <a:pt x="288" y="1104"/>
                  </a:cubicBezTo>
                  <a:cubicBezTo>
                    <a:pt x="200" y="1136"/>
                    <a:pt x="48" y="1144"/>
                    <a:pt x="0" y="115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0" name="Freeform 68"/>
            <p:cNvSpPr>
              <a:spLocks/>
            </p:cNvSpPr>
            <p:nvPr/>
          </p:nvSpPr>
          <p:spPr bwMode="auto">
            <a:xfrm>
              <a:off x="2640" y="2400"/>
              <a:ext cx="56" cy="672"/>
            </a:xfrm>
            <a:custGeom>
              <a:avLst/>
              <a:gdLst>
                <a:gd name="T0" fmla="*/ 48 w 56"/>
                <a:gd name="T1" fmla="*/ 0 h 672"/>
                <a:gd name="T2" fmla="*/ 48 w 56"/>
                <a:gd name="T3" fmla="*/ 384 h 672"/>
                <a:gd name="T4" fmla="*/ 0 w 56"/>
                <a:gd name="T5" fmla="*/ 672 h 672"/>
                <a:gd name="T6" fmla="*/ 0 60000 65536"/>
                <a:gd name="T7" fmla="*/ 0 60000 65536"/>
                <a:gd name="T8" fmla="*/ 0 60000 65536"/>
                <a:gd name="T9" fmla="*/ 0 w 56"/>
                <a:gd name="T10" fmla="*/ 0 h 672"/>
                <a:gd name="T11" fmla="*/ 56 w 5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672">
                  <a:moveTo>
                    <a:pt x="48" y="0"/>
                  </a:moveTo>
                  <a:cubicBezTo>
                    <a:pt x="52" y="136"/>
                    <a:pt x="56" y="272"/>
                    <a:pt x="48" y="384"/>
                  </a:cubicBezTo>
                  <a:cubicBezTo>
                    <a:pt x="40" y="496"/>
                    <a:pt x="20" y="584"/>
                    <a:pt x="0" y="67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1" name="Freeform 69"/>
            <p:cNvSpPr>
              <a:spLocks/>
            </p:cNvSpPr>
            <p:nvPr/>
          </p:nvSpPr>
          <p:spPr bwMode="auto">
            <a:xfrm>
              <a:off x="1840" y="3264"/>
              <a:ext cx="3776" cy="432"/>
            </a:xfrm>
            <a:custGeom>
              <a:avLst/>
              <a:gdLst>
                <a:gd name="T0" fmla="*/ 80 w 3776"/>
                <a:gd name="T1" fmla="*/ 432 h 432"/>
                <a:gd name="T2" fmla="*/ 128 w 3776"/>
                <a:gd name="T3" fmla="*/ 384 h 432"/>
                <a:gd name="T4" fmla="*/ 848 w 3776"/>
                <a:gd name="T5" fmla="*/ 288 h 432"/>
                <a:gd name="T6" fmla="*/ 1376 w 3776"/>
                <a:gd name="T7" fmla="*/ 240 h 432"/>
                <a:gd name="T8" fmla="*/ 1760 w 3776"/>
                <a:gd name="T9" fmla="*/ 288 h 432"/>
                <a:gd name="T10" fmla="*/ 2240 w 3776"/>
                <a:gd name="T11" fmla="*/ 240 h 432"/>
                <a:gd name="T12" fmla="*/ 2576 w 3776"/>
                <a:gd name="T13" fmla="*/ 288 h 432"/>
                <a:gd name="T14" fmla="*/ 3104 w 3776"/>
                <a:gd name="T15" fmla="*/ 144 h 432"/>
                <a:gd name="T16" fmla="*/ 3488 w 3776"/>
                <a:gd name="T17" fmla="*/ 96 h 432"/>
                <a:gd name="T18" fmla="*/ 3728 w 3776"/>
                <a:gd name="T19" fmla="*/ 48 h 432"/>
                <a:gd name="T20" fmla="*/ 3776 w 3776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6"/>
                <a:gd name="T34" fmla="*/ 0 h 432"/>
                <a:gd name="T35" fmla="*/ 3776 w 3776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6" h="432">
                  <a:moveTo>
                    <a:pt x="80" y="432"/>
                  </a:moveTo>
                  <a:cubicBezTo>
                    <a:pt x="40" y="420"/>
                    <a:pt x="0" y="408"/>
                    <a:pt x="128" y="384"/>
                  </a:cubicBezTo>
                  <a:cubicBezTo>
                    <a:pt x="256" y="360"/>
                    <a:pt x="640" y="312"/>
                    <a:pt x="848" y="288"/>
                  </a:cubicBezTo>
                  <a:cubicBezTo>
                    <a:pt x="1056" y="264"/>
                    <a:pt x="1224" y="240"/>
                    <a:pt x="1376" y="240"/>
                  </a:cubicBezTo>
                  <a:cubicBezTo>
                    <a:pt x="1528" y="240"/>
                    <a:pt x="1616" y="288"/>
                    <a:pt x="1760" y="288"/>
                  </a:cubicBezTo>
                  <a:cubicBezTo>
                    <a:pt x="1904" y="288"/>
                    <a:pt x="2104" y="240"/>
                    <a:pt x="2240" y="240"/>
                  </a:cubicBezTo>
                  <a:cubicBezTo>
                    <a:pt x="2376" y="240"/>
                    <a:pt x="2432" y="304"/>
                    <a:pt x="2576" y="288"/>
                  </a:cubicBezTo>
                  <a:cubicBezTo>
                    <a:pt x="2720" y="272"/>
                    <a:pt x="2952" y="176"/>
                    <a:pt x="3104" y="144"/>
                  </a:cubicBezTo>
                  <a:cubicBezTo>
                    <a:pt x="3256" y="112"/>
                    <a:pt x="3384" y="112"/>
                    <a:pt x="3488" y="96"/>
                  </a:cubicBezTo>
                  <a:cubicBezTo>
                    <a:pt x="3592" y="80"/>
                    <a:pt x="3680" y="64"/>
                    <a:pt x="3728" y="48"/>
                  </a:cubicBezTo>
                  <a:cubicBezTo>
                    <a:pt x="3776" y="32"/>
                    <a:pt x="3776" y="16"/>
                    <a:pt x="3776" y="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1996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397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9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9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7775" grpId="0"/>
      <p:bldP spid="1397775" grpId="1"/>
      <p:bldP spid="1397776" grpId="0"/>
      <p:bldP spid="1397777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2023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Why Replace </a:t>
            </a:r>
            <a:r>
              <a:rPr lang="en-US" spc="-13" dirty="0" smtClean="0">
                <a:latin typeface="Cambria" panose="02040503050406030204" pitchFamily="18" charset="0"/>
                <a:cs typeface="Calibri"/>
              </a:rPr>
              <a:t>NAVD88?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700464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indent="-274320">
              <a:spcBef>
                <a:spcPts val="579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300" spc="-7" dirty="0">
                <a:latin typeface="Cambria" panose="02040503050406030204" pitchFamily="18" charset="0"/>
                <a:cs typeface="Calibri"/>
              </a:rPr>
              <a:t>t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ilt</a:t>
            </a:r>
            <a:r>
              <a:rPr lang="en-US" sz="3300" spc="-7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bias in </a:t>
            </a:r>
            <a:r>
              <a:rPr sz="3300" spc="-47" dirty="0">
                <a:latin typeface="Cambria" panose="02040503050406030204" pitchFamily="18" charset="0"/>
                <a:cs typeface="Calibri"/>
              </a:rPr>
              <a:t>zero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reference</a:t>
            </a:r>
            <a:r>
              <a:rPr sz="33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surface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7" dirty="0">
                <a:latin typeface="Cambria" panose="02040503050406030204" pitchFamily="18" charset="0"/>
                <a:cs typeface="Calibri"/>
              </a:rPr>
              <a:t>subsidence, uplift,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freeze</a:t>
            </a:r>
            <a:r>
              <a:rPr sz="3300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thaw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300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BMs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13" dirty="0">
                <a:latin typeface="Cambria" panose="02040503050406030204" pitchFamily="18" charset="0"/>
                <a:cs typeface="Calibri"/>
              </a:rPr>
              <a:t>limited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access</a:t>
            </a:r>
            <a:r>
              <a:rPr lang="en-US" sz="3300" dirty="0">
                <a:latin typeface="Cambria" panose="02040503050406030204" pitchFamily="18" charset="0"/>
                <a:cs typeface="Calibri"/>
              </a:rPr>
              <a:t>, </a:t>
            </a:r>
            <a:r>
              <a:rPr sz="3300" spc="-20" dirty="0">
                <a:latin typeface="Cambria" panose="02040503050406030204" pitchFamily="18" charset="0"/>
                <a:cs typeface="Calibri"/>
              </a:rPr>
              <a:t>availability</a:t>
            </a:r>
            <a:r>
              <a:rPr lang="en-US" sz="3300" spc="-20" dirty="0">
                <a:latin typeface="Cambria" panose="02040503050406030204" pitchFamily="18" charset="0"/>
                <a:cs typeface="Calibri"/>
              </a:rPr>
              <a:t> of undisturbed marks</a:t>
            </a:r>
            <a:endParaRPr sz="33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2801" y="6119130"/>
            <a:ext cx="55952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latin typeface="Cambria" panose="02040503050406030204" pitchFamily="18" charset="0"/>
                <a:cs typeface="Calibri"/>
              </a:rPr>
              <a:t>Approximate </a:t>
            </a:r>
            <a:r>
              <a:rPr sz="2000" b="1" spc="-13" dirty="0">
                <a:latin typeface="Cambria" panose="02040503050406030204" pitchFamily="18" charset="0"/>
                <a:cs typeface="Calibri"/>
              </a:rPr>
              <a:t>Error </a:t>
            </a:r>
            <a:r>
              <a:rPr sz="2000" b="1" spc="-7" dirty="0">
                <a:latin typeface="Cambria" panose="02040503050406030204" pitchFamily="18" charset="0"/>
                <a:cs typeface="Calibri"/>
              </a:rPr>
              <a:t>in </a:t>
            </a:r>
            <a:r>
              <a:rPr sz="2000" b="1" spc="-33" dirty="0">
                <a:latin typeface="Cambria" panose="02040503050406030204" pitchFamily="18" charset="0"/>
                <a:cs typeface="Calibri"/>
              </a:rPr>
              <a:t>NAVD88 </a:t>
            </a:r>
            <a:r>
              <a:rPr lang="en-US" sz="2000" b="1" spc="-33" dirty="0">
                <a:latin typeface="Cambria" panose="02040503050406030204" pitchFamily="18" charset="0"/>
                <a:cs typeface="Calibri"/>
              </a:rPr>
              <a:t>"</a:t>
            </a:r>
            <a:r>
              <a:rPr lang="en-US" sz="2000" b="1" spc="-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2000" b="1" spc="-13" dirty="0">
                <a:latin typeface="Cambria" panose="02040503050406030204" pitchFamily="18" charset="0"/>
                <a:cs typeface="Calibri"/>
              </a:rPr>
              <a:t>elevation”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" y="2982507"/>
            <a:ext cx="2648062" cy="3067050"/>
          </a:xfrm>
          <a:prstGeom prst="rect">
            <a:avLst/>
          </a:prstGeom>
        </p:spPr>
      </p:pic>
      <p:sp>
        <p:nvSpPr>
          <p:cNvPr id="9" name="object 3"/>
          <p:cNvSpPr/>
          <p:nvPr/>
        </p:nvSpPr>
        <p:spPr>
          <a:xfrm>
            <a:off x="172536" y="1322211"/>
            <a:ext cx="8775521" cy="5441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0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920" y="274638"/>
            <a:ext cx="8886547" cy="1143000"/>
          </a:xfrm>
        </p:spPr>
        <p:txBody>
          <a:bodyPr/>
          <a:lstStyle/>
          <a:p>
            <a:r>
              <a:rPr lang="en-US" sz="4200" dirty="0" smtClean="0"/>
              <a:t>National Height Modernization Program</a:t>
            </a:r>
            <a:endParaRPr lang="en-US" sz="4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2084031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/>
              <a:t>…the establishment of </a:t>
            </a:r>
            <a:r>
              <a:rPr lang="en-US" altLang="en-US" i="1" dirty="0"/>
              <a:t>accurate, reliable heights using GNSS technology </a:t>
            </a:r>
            <a:r>
              <a:rPr lang="en-US" altLang="en-US" dirty="0"/>
              <a:t>in conjunction with traditional leveling, gravity, and modern remote sensing information</a:t>
            </a:r>
            <a:r>
              <a:rPr lang="en-US" altLang="en-US" dirty="0" smtClean="0"/>
              <a:t>…</a:t>
            </a:r>
          </a:p>
          <a:p>
            <a:pPr marL="0" indent="0" eaLnBrk="1" hangingPunct="1">
              <a:buFontTx/>
              <a:buNone/>
            </a:pPr>
            <a:endParaRPr lang="en-US" altLang="en-US" dirty="0"/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-propagation and long-term monitoring (for subsidence) of control thru static GPS campaigns, GPS on BMs, digital leveling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-combined with relative gravity data, LiDAR, </a:t>
            </a:r>
            <a:r>
              <a:rPr lang="en-US" altLang="en-US" dirty="0" err="1" smtClean="0"/>
              <a:t>etc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7733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2023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Known </a:t>
            </a:r>
            <a:r>
              <a:rPr lang="en-US" spc="-13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Issues with NAVD88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700464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indent="-274320">
              <a:spcBef>
                <a:spcPts val="579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300" spc="-7" dirty="0">
                <a:latin typeface="Cambria" panose="02040503050406030204" pitchFamily="18" charset="0"/>
                <a:cs typeface="Calibri"/>
              </a:rPr>
              <a:t>t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ilt</a:t>
            </a:r>
            <a:r>
              <a:rPr lang="en-US" sz="3300" spc="-7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bias in </a:t>
            </a:r>
            <a:r>
              <a:rPr sz="3300" spc="-47" dirty="0">
                <a:latin typeface="Cambria" panose="02040503050406030204" pitchFamily="18" charset="0"/>
                <a:cs typeface="Calibri"/>
              </a:rPr>
              <a:t>zero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reference</a:t>
            </a:r>
            <a:r>
              <a:rPr sz="33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surface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7" dirty="0">
                <a:latin typeface="Cambria" panose="02040503050406030204" pitchFamily="18" charset="0"/>
                <a:cs typeface="Calibri"/>
              </a:rPr>
              <a:t>subsidence, uplift,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freeze</a:t>
            </a:r>
            <a:r>
              <a:rPr sz="3300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thaw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300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BMs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13" dirty="0">
                <a:latin typeface="Cambria" panose="02040503050406030204" pitchFamily="18" charset="0"/>
                <a:cs typeface="Calibri"/>
              </a:rPr>
              <a:t>limited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access</a:t>
            </a:r>
            <a:r>
              <a:rPr lang="en-US" sz="3300" dirty="0">
                <a:latin typeface="Cambria" panose="02040503050406030204" pitchFamily="18" charset="0"/>
                <a:cs typeface="Calibri"/>
              </a:rPr>
              <a:t>, </a:t>
            </a:r>
            <a:r>
              <a:rPr sz="3300" spc="-20" dirty="0">
                <a:latin typeface="Cambria" panose="02040503050406030204" pitchFamily="18" charset="0"/>
                <a:cs typeface="Calibri"/>
              </a:rPr>
              <a:t>availability</a:t>
            </a:r>
            <a:r>
              <a:rPr lang="en-US" sz="3300" spc="-20" dirty="0">
                <a:latin typeface="Cambria" panose="02040503050406030204" pitchFamily="18" charset="0"/>
                <a:cs typeface="Calibri"/>
              </a:rPr>
              <a:t> of undisturbed marks</a:t>
            </a:r>
            <a:endParaRPr sz="33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2801" y="6119130"/>
            <a:ext cx="55952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latin typeface="Cambria" panose="02040503050406030204" pitchFamily="18" charset="0"/>
                <a:cs typeface="Calibri"/>
              </a:rPr>
              <a:t>Approximate </a:t>
            </a:r>
            <a:r>
              <a:rPr sz="2000" b="1" spc="-13" dirty="0">
                <a:latin typeface="Cambria" panose="02040503050406030204" pitchFamily="18" charset="0"/>
                <a:cs typeface="Calibri"/>
              </a:rPr>
              <a:t>Error </a:t>
            </a:r>
            <a:r>
              <a:rPr sz="2000" b="1" spc="-7" dirty="0">
                <a:latin typeface="Cambria" panose="02040503050406030204" pitchFamily="18" charset="0"/>
                <a:cs typeface="Calibri"/>
              </a:rPr>
              <a:t>in </a:t>
            </a:r>
            <a:r>
              <a:rPr sz="2000" b="1" spc="-33" dirty="0">
                <a:latin typeface="Cambria" panose="02040503050406030204" pitchFamily="18" charset="0"/>
                <a:cs typeface="Calibri"/>
              </a:rPr>
              <a:t>NAVD88 </a:t>
            </a:r>
            <a:r>
              <a:rPr lang="en-US" sz="2000" b="1" spc="-33" dirty="0">
                <a:latin typeface="Cambria" panose="02040503050406030204" pitchFamily="18" charset="0"/>
                <a:cs typeface="Calibri"/>
              </a:rPr>
              <a:t>"</a:t>
            </a:r>
            <a:r>
              <a:rPr lang="en-US" sz="2000" b="1" spc="-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2000" b="1" spc="-13" dirty="0">
                <a:latin typeface="Cambria" panose="02040503050406030204" pitchFamily="18" charset="0"/>
                <a:cs typeface="Calibri"/>
              </a:rPr>
              <a:t>elevation”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" y="2982507"/>
            <a:ext cx="2648062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0" y="115096"/>
            <a:ext cx="9144000" cy="1028487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3500" spc="-10" dirty="0">
                <a:latin typeface="Gill Sans MT"/>
                <a:cs typeface="Gill Sans MT"/>
              </a:rPr>
              <a:t>P</a:t>
            </a:r>
            <a:r>
              <a:rPr sz="3500" spc="-10" dirty="0">
                <a:latin typeface="Gill Sans MT"/>
                <a:cs typeface="Gill Sans MT"/>
              </a:rPr>
              <a:t>assive </a:t>
            </a:r>
            <a:r>
              <a:rPr sz="3500" dirty="0">
                <a:latin typeface="Gill Sans MT"/>
                <a:cs typeface="Gill Sans MT"/>
              </a:rPr>
              <a:t>marks </a:t>
            </a:r>
            <a:r>
              <a:rPr sz="3500" spc="-40" dirty="0">
                <a:latin typeface="Gill Sans MT"/>
                <a:cs typeface="Gill Sans MT"/>
              </a:rPr>
              <a:t>may </a:t>
            </a:r>
            <a:r>
              <a:rPr sz="3500" spc="-5" dirty="0">
                <a:latin typeface="Gill Sans MT"/>
                <a:cs typeface="Gill Sans MT"/>
              </a:rPr>
              <a:t>lie </a:t>
            </a:r>
            <a:r>
              <a:rPr sz="3500" dirty="0">
                <a:latin typeface="Gill Sans MT"/>
                <a:cs typeface="Gill Sans MT"/>
              </a:rPr>
              <a:t>still</a:t>
            </a:r>
            <a:r>
              <a:rPr lang="en-US" sz="3500" dirty="0">
                <a:latin typeface="Gill Sans MT"/>
                <a:cs typeface="Gill Sans MT"/>
              </a:rPr>
              <a:t>… </a:t>
            </a:r>
            <a:r>
              <a:rPr sz="3500" dirty="0">
                <a:latin typeface="Gill Sans MT"/>
                <a:cs typeface="Gill Sans MT"/>
              </a:rPr>
              <a:t>but </a:t>
            </a:r>
            <a:r>
              <a:rPr sz="3500" spc="-15" dirty="0">
                <a:latin typeface="Gill Sans MT"/>
                <a:cs typeface="Gill Sans MT"/>
              </a:rPr>
              <a:t>they </a:t>
            </a:r>
            <a:r>
              <a:rPr sz="3500" dirty="0">
                <a:latin typeface="Gill Sans MT"/>
                <a:cs typeface="Gill Sans MT"/>
              </a:rPr>
              <a:t>still</a:t>
            </a:r>
            <a:r>
              <a:rPr lang="en-US" sz="3500" dirty="0">
                <a:latin typeface="Gill Sans MT"/>
                <a:cs typeface="Gill Sans MT"/>
              </a:rPr>
              <a:t> may</a:t>
            </a:r>
            <a:r>
              <a:rPr lang="en-US" sz="3500" spc="-295" dirty="0">
                <a:latin typeface="Gill Sans MT"/>
                <a:cs typeface="Gill Sans MT"/>
              </a:rPr>
              <a:t> </a:t>
            </a:r>
            <a:r>
              <a:rPr sz="3500" spc="-5" dirty="0">
                <a:latin typeface="Gill Sans MT"/>
                <a:cs typeface="Gill Sans MT"/>
              </a:rPr>
              <a:t>lie</a:t>
            </a:r>
            <a:r>
              <a:rPr lang="en-US" sz="3500" spc="-5" dirty="0" smtClean="0">
                <a:latin typeface="Gill Sans MT"/>
                <a:cs typeface="Gill Sans MT"/>
              </a:rPr>
              <a:t>!</a:t>
            </a:r>
            <a:r>
              <a:rPr lang="en-US" sz="3000" spc="-5" dirty="0">
                <a:latin typeface="Gill Sans MT"/>
                <a:cs typeface="Gill Sans MT"/>
              </a:rPr>
              <a:t/>
            </a:r>
            <a:br>
              <a:rPr lang="en-US" sz="3000" spc="-5" dirty="0">
                <a:latin typeface="Gill Sans MT"/>
                <a:cs typeface="Gill Sans MT"/>
              </a:rPr>
            </a:br>
            <a:r>
              <a:rPr sz="3000" i="1" dirty="0" smtClean="0">
                <a:latin typeface="Gill Sans MT"/>
                <a:cs typeface="Gill Sans MT"/>
              </a:rPr>
              <a:t>small </a:t>
            </a:r>
            <a:r>
              <a:rPr sz="3000" i="1" spc="-5" dirty="0">
                <a:latin typeface="Gill Sans MT"/>
                <a:cs typeface="Gill Sans MT"/>
              </a:rPr>
              <a:t>instability </a:t>
            </a:r>
            <a:r>
              <a:rPr sz="3000" i="1" dirty="0">
                <a:latin typeface="Gill Sans MT"/>
                <a:cs typeface="Gill Sans MT"/>
              </a:rPr>
              <a:t>x long </a:t>
            </a:r>
            <a:r>
              <a:rPr sz="3000" i="1" spc="-5" dirty="0">
                <a:latin typeface="Gill Sans MT"/>
                <a:cs typeface="Gill Sans MT"/>
              </a:rPr>
              <a:t>time </a:t>
            </a:r>
            <a:r>
              <a:rPr sz="3000" i="1" dirty="0">
                <a:latin typeface="Gill Sans MT"/>
                <a:cs typeface="Gill Sans MT"/>
              </a:rPr>
              <a:t>=</a:t>
            </a:r>
            <a:r>
              <a:rPr sz="3000" i="1" spc="-20" dirty="0">
                <a:latin typeface="Gill Sans MT"/>
                <a:cs typeface="Gill Sans MT"/>
              </a:rPr>
              <a:t> </a:t>
            </a:r>
            <a:r>
              <a:rPr lang="en-US" sz="3000" i="1" spc="-20" dirty="0">
                <a:latin typeface="Gill Sans MT"/>
                <a:cs typeface="Gill Sans MT"/>
              </a:rPr>
              <a:t>large </a:t>
            </a:r>
            <a:r>
              <a:rPr sz="3000" i="1" spc="-5" dirty="0">
                <a:latin typeface="Gill Sans MT"/>
                <a:cs typeface="Gill Sans MT"/>
              </a:rPr>
              <a:t>inaccuracy</a:t>
            </a:r>
            <a:endParaRPr sz="3000" i="1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237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Replacing NAVD88</a:t>
            </a:r>
            <a:endParaRPr sz="5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9027886" cy="4155839"/>
          </a:xfrm>
          <a:prstGeom prst="rect">
            <a:avLst/>
          </a:prstGeom>
        </p:spPr>
        <p:txBody>
          <a:bodyPr vert="horz" wrap="square" lIns="0" tIns="130387" rIns="0" bIns="0" rtlCol="0">
            <a:spAutoFit/>
          </a:bodyPr>
          <a:lstStyle/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primary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access via GNSS 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and </a:t>
            </a:r>
            <a:r>
              <a:rPr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</a:t>
            </a:r>
            <a:r>
              <a:rPr lang="en-US"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(OPUS, etc.)</a:t>
            </a:r>
          </a:p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27" dirty="0">
                <a:latin typeface="Cambria" panose="02040503050406030204" pitchFamily="18" charset="0"/>
                <a:cs typeface="Calibri"/>
              </a:rPr>
              <a:t>accurate 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continental </a:t>
            </a:r>
            <a:r>
              <a:rPr lang="en-US" sz="3200" b="1" spc="-20" dirty="0"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geoid 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(1-2 cm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900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a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ligned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 with:</a:t>
            </a:r>
          </a:p>
          <a:p>
            <a:pPr marL="988482" lvl="1" indent="-514350">
              <a:spcBef>
                <a:spcPts val="900"/>
              </a:spcBef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dirty="0">
                <a:latin typeface="Cambria" panose="02040503050406030204" pitchFamily="18" charset="0"/>
                <a:cs typeface="Calibri"/>
              </a:rPr>
              <a:t>NATRF</a:t>
            </a:r>
            <a:r>
              <a:rPr sz="3200" dirty="0">
                <a:latin typeface="Cambria" panose="02040503050406030204" pitchFamily="18" charset="0"/>
                <a:cs typeface="Calibri"/>
              </a:rPr>
              <a:t>2022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 (or CATRF, PATRF, MATRF)</a:t>
            </a:r>
            <a:endParaRPr lang="en-US" sz="3200" spc="-20" dirty="0">
              <a:latin typeface="Cambria" panose="02040503050406030204" pitchFamily="18" charset="0"/>
              <a:cs typeface="Calibri"/>
            </a:endParaRPr>
          </a:p>
          <a:p>
            <a:pPr marL="988482" lvl="1" indent="-514350">
              <a:spcBef>
                <a:spcPts val="900"/>
              </a:spcBef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u="sng" spc="-20" dirty="0">
                <a:latin typeface="Cambria" panose="02040503050406030204" pitchFamily="18" charset="0"/>
                <a:cs typeface="Calibri"/>
              </a:rPr>
              <a:t>global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mean sea level (GMSL)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200" spc="-7" dirty="0">
                <a:latin typeface="Cambria" panose="02040503050406030204" pitchFamily="18" charset="0"/>
                <a:cs typeface="Calibri"/>
              </a:rPr>
              <a:t>monitor </a:t>
            </a:r>
            <a:r>
              <a:rPr sz="3200" spc="-13" dirty="0">
                <a:latin typeface="Cambria" panose="02040503050406030204" pitchFamily="18" charset="0"/>
                <a:cs typeface="Calibri"/>
              </a:rPr>
              <a:t>time-varying </a:t>
            </a:r>
            <a:r>
              <a:rPr sz="3200" spc="-20" dirty="0">
                <a:latin typeface="Cambria" panose="02040503050406030204" pitchFamily="18" charset="0"/>
                <a:cs typeface="Calibri"/>
              </a:rPr>
              <a:t>nature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200" dirty="0">
                <a:latin typeface="Cambria" panose="02040503050406030204" pitchFamily="18" charset="0"/>
                <a:cs typeface="Calibri"/>
              </a:rPr>
              <a:t> </a:t>
            </a:r>
            <a:r>
              <a:rPr sz="3200" spc="-27" dirty="0">
                <a:latin typeface="Cambria" panose="02040503050406030204" pitchFamily="18" charset="0"/>
                <a:cs typeface="Calibri"/>
              </a:rPr>
              <a:t>gravity</a:t>
            </a:r>
            <a:r>
              <a:rPr lang="en-US" sz="3200" spc="-27" dirty="0">
                <a:latin typeface="Cambria" panose="02040503050406030204" pitchFamily="18" charset="0"/>
                <a:cs typeface="Calibri"/>
              </a:rPr>
              <a:t> (NGS Geoid Monitoring Service </a:t>
            </a:r>
            <a:r>
              <a:rPr lang="en-US" sz="3200" b="1" spc="-27" dirty="0" err="1">
                <a:latin typeface="Cambria" panose="02040503050406030204" pitchFamily="18" charset="0"/>
                <a:cs typeface="Calibri"/>
              </a:rPr>
              <a:t>GeMS</a:t>
            </a:r>
            <a:r>
              <a:rPr lang="en-US" sz="3200" spc="-27" dirty="0" smtClean="0">
                <a:latin typeface="Cambria" panose="02040503050406030204" pitchFamily="18" charset="0"/>
                <a:cs typeface="Calibri"/>
              </a:rPr>
              <a:t>)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Replacing NAVD88</a:t>
            </a:r>
            <a:endParaRPr sz="5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785" y="1910496"/>
            <a:ext cx="8229600" cy="2209152"/>
          </a:xfrm>
          <a:prstGeom prst="rect">
            <a:avLst/>
          </a:prstGeom>
        </p:spPr>
        <p:txBody>
          <a:bodyPr vert="horz" wrap="square" lIns="0" tIns="130387" rIns="0" bIns="0" rtlCol="0">
            <a:spAutoFit/>
          </a:bodyPr>
          <a:lstStyle/>
          <a:p>
            <a:pPr marL="474132" indent="-457200">
              <a:spcBef>
                <a:spcPts val="893"/>
              </a:spcBef>
              <a:buFont typeface="Arial" panose="020B0604020202020204" pitchFamily="34" charset="0"/>
              <a:buChar char="•"/>
              <a:tabLst>
                <a:tab pos="473275" algn="l"/>
                <a:tab pos="474121" algn="l"/>
              </a:tabLst>
            </a:pPr>
            <a:r>
              <a:rPr lang="en-US" sz="4000" spc="-7" dirty="0">
                <a:latin typeface="Cambria" panose="02040503050406030204" pitchFamily="18" charset="0"/>
                <a:cs typeface="Calibri"/>
              </a:rPr>
              <a:t>Two types of geoid models</a:t>
            </a:r>
          </a:p>
          <a:p>
            <a:pPr marL="988482" lvl="1" indent="-514350">
              <a:spcBef>
                <a:spcPts val="89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40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</a:p>
          <a:p>
            <a:pPr marL="988482" lvl="1" indent="-514350">
              <a:spcBef>
                <a:spcPts val="89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40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101646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created from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“scratch”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with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various types of gravity data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</a:t>
            </a: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ybrid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simply a gravimetric geoid </a:t>
            </a:r>
            <a:r>
              <a:rPr lang="en-US" sz="3000" u="sng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warped to fit some vertical datum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… like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NAVD88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Replacing NAVD88</a:t>
            </a:r>
            <a:endParaRPr lang="en-US" sz="5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30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494739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Replacing NAVD88</a:t>
            </a:r>
            <a:endParaRPr lang="en-US" sz="5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461972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06601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831614" y="3231307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677025" y="3231308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902437" y="3736134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 bwMode="auto">
          <a:xfrm>
            <a:off x="1042640" y="3764709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635987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 bwMode="auto">
          <a:xfrm>
            <a:off x="2776190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410076" y="3767447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550279" y="3796022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215936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 bwMode="auto">
          <a:xfrm>
            <a:off x="6356139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13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50905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Building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a </a:t>
            </a:r>
            <a:r>
              <a:rPr spc="-13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Geopotential </a:t>
            </a:r>
            <a:r>
              <a:rPr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Field</a:t>
            </a:r>
            <a:r>
              <a:rPr spc="-173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 </a:t>
            </a:r>
            <a:r>
              <a:rPr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Model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6517285" y="3002280"/>
            <a:ext cx="2564383" cy="1746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/>
          </p:cNvSpPr>
          <p:nvPr/>
        </p:nvSpPr>
        <p:spPr>
          <a:xfrm>
            <a:off x="18811" y="3830868"/>
            <a:ext cx="3306269" cy="78055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algn="ctr">
              <a:spcBef>
                <a:spcPts val="2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Airborne</a:t>
            </a:r>
            <a:r>
              <a:rPr sz="2400" spc="8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400" spc="-13" dirty="0">
                <a:latin typeface="Cambria" panose="02040503050406030204" pitchFamily="18" charset="0"/>
                <a:cs typeface="Calibri"/>
              </a:rPr>
              <a:t>Observations</a:t>
            </a:r>
          </a:p>
          <a:p>
            <a:pPr marL="16933" algn="ctr">
              <a:spcBef>
                <a:spcPts val="233"/>
              </a:spcBef>
            </a:pPr>
            <a:r>
              <a:rPr lang="en-US" sz="2400" spc="-13" dirty="0">
                <a:latin typeface="Cambria" panose="02040503050406030204" pitchFamily="18" charset="0"/>
                <a:cs typeface="Calibri"/>
              </a:rPr>
              <a:t>(GRAV-D)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7" name="object 7"/>
          <p:cNvSpPr txBox="1">
            <a:spLocks/>
          </p:cNvSpPr>
          <p:nvPr/>
        </p:nvSpPr>
        <p:spPr>
          <a:xfrm>
            <a:off x="176566" y="6037227"/>
            <a:ext cx="435017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>
              <a:spcBef>
                <a:spcPts val="0"/>
              </a:spcBef>
            </a:pPr>
            <a:r>
              <a:rPr lang="en-US" sz="2000" spc="-7" dirty="0">
                <a:latin typeface="Cambria" panose="02040503050406030204" pitchFamily="18" charset="0"/>
                <a:cs typeface="Calibri"/>
              </a:rPr>
              <a:t>Terrestrial/Surface</a:t>
            </a:r>
            <a:r>
              <a:rPr sz="20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Measurement </a:t>
            </a:r>
            <a:r>
              <a:rPr sz="2000" dirty="0">
                <a:latin typeface="Cambria" panose="02040503050406030204" pitchFamily="18" charset="0"/>
                <a:cs typeface="Calibri"/>
              </a:rPr>
              <a:t>and 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Predicted 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from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sz="2000" spc="-33" dirty="0">
                <a:latin typeface="Cambria" panose="02040503050406030204" pitchFamily="18" charset="0"/>
                <a:cs typeface="Calibri"/>
              </a:rPr>
              <a:t>Topography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8" name="object 8"/>
          <p:cNvSpPr txBox="1">
            <a:spLocks noChangeAspect="1"/>
          </p:cNvSpPr>
          <p:nvPr/>
        </p:nvSpPr>
        <p:spPr>
          <a:xfrm>
            <a:off x="3657393" y="5241066"/>
            <a:ext cx="2619585" cy="754908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76564" marR="6773" indent="-560479">
              <a:spcBef>
                <a:spcPts val="127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Short</a:t>
            </a:r>
            <a:r>
              <a:rPr sz="2400" spc="-60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Wavelengths 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(&lt; 100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6757337" y="5041396"/>
            <a:ext cx="2162064" cy="1624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ChangeAspect="1"/>
          </p:cNvSpPr>
          <p:nvPr/>
        </p:nvSpPr>
        <p:spPr>
          <a:xfrm>
            <a:off x="4752135" y="2236665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  <p:sp>
        <p:nvSpPr>
          <p:cNvPr id="11" name="object 11"/>
          <p:cNvSpPr>
            <a:spLocks noChangeAspect="1"/>
          </p:cNvSpPr>
          <p:nvPr/>
        </p:nvSpPr>
        <p:spPr>
          <a:xfrm>
            <a:off x="-1523493" y="3059690"/>
            <a:ext cx="12192000" cy="97367"/>
          </a:xfrm>
          <a:custGeom>
            <a:avLst/>
            <a:gdLst/>
            <a:ahLst/>
            <a:cxnLst/>
            <a:rect l="l" t="t" r="r" b="b"/>
            <a:pathLst>
              <a:path w="9144000" h="73025">
                <a:moveTo>
                  <a:pt x="0" y="72732"/>
                </a:moveTo>
                <a:lnTo>
                  <a:pt x="9144000" y="0"/>
                </a:lnTo>
              </a:path>
            </a:pathLst>
          </a:custGeom>
          <a:ln w="51053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>
            <a:spLocks noChangeAspect="1"/>
          </p:cNvSpPr>
          <p:nvPr/>
        </p:nvSpPr>
        <p:spPr>
          <a:xfrm>
            <a:off x="-1523493" y="4696460"/>
            <a:ext cx="12192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51053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>
            <a:spLocks noChangeAspect="1"/>
          </p:cNvSpPr>
          <p:nvPr/>
        </p:nvSpPr>
        <p:spPr>
          <a:xfrm>
            <a:off x="1347147" y="1363112"/>
            <a:ext cx="1047495" cy="786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>
            <a:spLocks noChangeAspect="1"/>
          </p:cNvSpPr>
          <p:nvPr/>
        </p:nvSpPr>
        <p:spPr>
          <a:xfrm>
            <a:off x="1003310" y="2917575"/>
            <a:ext cx="1598167" cy="1198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>
            <a:spLocks noChangeAspect="1"/>
          </p:cNvSpPr>
          <p:nvPr/>
        </p:nvSpPr>
        <p:spPr>
          <a:xfrm>
            <a:off x="888356" y="5102175"/>
            <a:ext cx="1031239" cy="773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>
            <a:spLocks noChangeAspect="1"/>
          </p:cNvSpPr>
          <p:nvPr/>
        </p:nvSpPr>
        <p:spPr>
          <a:xfrm>
            <a:off x="2157557" y="5073353"/>
            <a:ext cx="878840" cy="7802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>
            <a:spLocks noChangeAspect="1"/>
          </p:cNvSpPr>
          <p:nvPr/>
        </p:nvSpPr>
        <p:spPr>
          <a:xfrm>
            <a:off x="4361659" y="4407787"/>
            <a:ext cx="1211055" cy="14305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ChangeAspect="1"/>
          </p:cNvSpPr>
          <p:nvPr/>
        </p:nvSpPr>
        <p:spPr>
          <a:xfrm>
            <a:off x="3572730" y="1577436"/>
            <a:ext cx="2788919" cy="7685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86725" marR="6773" indent="-570639" algn="ctr">
              <a:spcBef>
                <a:spcPts val="1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Long 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Wavelengths </a:t>
            </a:r>
            <a:endParaRPr lang="en-US" sz="2400" spc="-27" dirty="0">
              <a:latin typeface="Cambria" panose="02040503050406030204" pitchFamily="18" charset="0"/>
              <a:cs typeface="Calibri"/>
            </a:endParaRPr>
          </a:p>
          <a:p>
            <a:pPr marL="586725" marR="6773" indent="-570639" algn="ctr">
              <a:spcBef>
                <a:spcPts val="1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(&gt; </a:t>
            </a:r>
            <a:r>
              <a:rPr sz="2400" dirty="0">
                <a:latin typeface="Cambria" panose="02040503050406030204" pitchFamily="18" charset="0"/>
                <a:cs typeface="Calibri"/>
              </a:rPr>
              <a:t>250</a:t>
            </a:r>
            <a:r>
              <a:rPr sz="2400" spc="-33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1" name="object 21"/>
          <p:cNvSpPr txBox="1">
            <a:spLocks/>
          </p:cNvSpPr>
          <p:nvPr/>
        </p:nvSpPr>
        <p:spPr>
          <a:xfrm>
            <a:off x="572523" y="2311348"/>
            <a:ext cx="2752557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200" spc="-7" dirty="0">
                <a:latin typeface="Cambria" panose="02040503050406030204" pitchFamily="18" charset="0"/>
                <a:cs typeface="Calibri"/>
              </a:rPr>
              <a:t>GRACE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GOCE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13" dirty="0">
                <a:latin typeface="Cambria" panose="02040503050406030204" pitchFamily="18" charset="0"/>
                <a:cs typeface="Calibri"/>
              </a:rPr>
              <a:t>Satellite</a:t>
            </a:r>
            <a:r>
              <a:rPr sz="2200" spc="-40" dirty="0">
                <a:latin typeface="Cambria" panose="02040503050406030204" pitchFamily="18" charset="0"/>
                <a:cs typeface="Calibri"/>
              </a:rPr>
              <a:t> 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Altimetry</a:t>
            </a:r>
            <a:endParaRPr sz="22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2" name="object 22"/>
          <p:cNvSpPr>
            <a:spLocks noChangeAspect="1"/>
          </p:cNvSpPr>
          <p:nvPr/>
        </p:nvSpPr>
        <p:spPr>
          <a:xfrm>
            <a:off x="6799793" y="1122681"/>
            <a:ext cx="2079344" cy="18049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8"/>
          <p:cNvSpPr txBox="1">
            <a:spLocks noChangeAspect="1"/>
          </p:cNvSpPr>
          <p:nvPr/>
        </p:nvSpPr>
        <p:spPr>
          <a:xfrm>
            <a:off x="3219570" y="3540534"/>
            <a:ext cx="3495235" cy="767732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576564" marR="6773" indent="-560479" algn="ctr">
              <a:spcBef>
                <a:spcPts val="127"/>
              </a:spcBef>
            </a:pPr>
            <a:r>
              <a:rPr lang="en-US" sz="2400" spc="-7" dirty="0">
                <a:latin typeface="Cambria" panose="02040503050406030204" pitchFamily="18" charset="0"/>
                <a:cs typeface="Calibri"/>
              </a:rPr>
              <a:t>Intermediate 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Wavelengths</a:t>
            </a:r>
            <a:endParaRPr lang="en-US" sz="2400" spc="-27" dirty="0">
              <a:latin typeface="Cambria" panose="02040503050406030204" pitchFamily="18" charset="0"/>
              <a:cs typeface="Calibri"/>
            </a:endParaRPr>
          </a:p>
          <a:p>
            <a:pPr marL="576564" marR="6773" indent="-560479" algn="ctr">
              <a:spcBef>
                <a:spcPts val="127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(</a:t>
            </a:r>
            <a:r>
              <a:rPr lang="en-US" sz="2400" spc="-7" dirty="0">
                <a:latin typeface="Cambria" panose="02040503050406030204" pitchFamily="18" charset="0"/>
                <a:cs typeface="Calibri"/>
              </a:rPr>
              <a:t>20km to 3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5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673"/>
            <a:ext cx="9152150" cy="514808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1407"/>
            <a:ext cx="8229600" cy="1143000"/>
          </a:xfrm>
        </p:spPr>
        <p:txBody>
          <a:bodyPr/>
          <a:lstStyle/>
          <a:p>
            <a:r>
              <a:rPr lang="en-US" dirty="0" smtClean="0"/>
              <a:t>GRACE - </a:t>
            </a:r>
            <a:r>
              <a:rPr lang="en-US" sz="3200" dirty="0"/>
              <a:t>2 Satellites measuring separation</a:t>
            </a:r>
          </a:p>
        </p:txBody>
      </p:sp>
    </p:spTree>
    <p:extLst>
      <p:ext uri="{BB962C8B-B14F-4D97-AF65-F5344CB8AC3E}">
        <p14:creationId xmlns:p14="http://schemas.microsoft.com/office/powerpoint/2010/main" val="37455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5" y="949890"/>
            <a:ext cx="9160825" cy="60117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739"/>
            <a:ext cx="8229600" cy="1143000"/>
          </a:xfrm>
        </p:spPr>
        <p:txBody>
          <a:bodyPr/>
          <a:lstStyle/>
          <a:p>
            <a:r>
              <a:rPr lang="en-US" dirty="0" smtClean="0"/>
              <a:t>GRAV-D – </a:t>
            </a:r>
            <a:r>
              <a:rPr lang="en-US" sz="3200" dirty="0"/>
              <a:t>airborne relative gravimeters</a:t>
            </a:r>
          </a:p>
        </p:txBody>
      </p:sp>
    </p:spTree>
    <p:extLst>
      <p:ext uri="{BB962C8B-B14F-4D97-AF65-F5344CB8AC3E}">
        <p14:creationId xmlns:p14="http://schemas.microsoft.com/office/powerpoint/2010/main" val="5365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5943"/>
            <a:ext cx="8229600" cy="52360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Gravimeter - Relative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23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920" y="274638"/>
            <a:ext cx="8886547" cy="1143000"/>
          </a:xfrm>
        </p:spPr>
        <p:txBody>
          <a:bodyPr/>
          <a:lstStyle/>
          <a:p>
            <a:r>
              <a:rPr lang="en-US" sz="4200" dirty="0" smtClean="0"/>
              <a:t>National Height Modernization Program</a:t>
            </a:r>
            <a:endParaRPr lang="en-US" sz="4200" dirty="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612900" y="1145479"/>
            <a:ext cx="7531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/>
              <a:t>Participating and Interested States</a:t>
            </a:r>
          </a:p>
        </p:txBody>
      </p:sp>
      <p:sp>
        <p:nvSpPr>
          <p:cNvPr id="8" name="Rectangle 172"/>
          <p:cNvSpPr>
            <a:spLocks noChangeArrowheads="1"/>
          </p:cNvSpPr>
          <p:nvPr/>
        </p:nvSpPr>
        <p:spPr bwMode="auto">
          <a:xfrm>
            <a:off x="6727393" y="6094411"/>
            <a:ext cx="2057371" cy="527050"/>
          </a:xfrm>
          <a:prstGeom prst="rect">
            <a:avLst/>
          </a:prstGeom>
          <a:solidFill>
            <a:srgbClr val="E997CC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400" b="1"/>
              <a:t>Current Funded Partners</a:t>
            </a:r>
          </a:p>
        </p:txBody>
      </p:sp>
      <p:sp>
        <p:nvSpPr>
          <p:cNvPr id="9" name="Rectangle 175"/>
          <p:cNvSpPr>
            <a:spLocks noChangeArrowheads="1"/>
          </p:cNvSpPr>
          <p:nvPr/>
        </p:nvSpPr>
        <p:spPr bwMode="auto">
          <a:xfrm>
            <a:off x="6809325" y="4381705"/>
            <a:ext cx="2027209" cy="952500"/>
          </a:xfrm>
          <a:prstGeom prst="rect">
            <a:avLst/>
          </a:prstGeom>
          <a:solidFill>
            <a:srgbClr val="B1CDE7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400" b="1" dirty="0"/>
              <a:t>States engaged in HM without federal funding assistance</a:t>
            </a:r>
          </a:p>
        </p:txBody>
      </p:sp>
      <p:grpSp>
        <p:nvGrpSpPr>
          <p:cNvPr id="10" name="Group 183"/>
          <p:cNvGrpSpPr>
            <a:grpSpLocks/>
          </p:cNvGrpSpPr>
          <p:nvPr/>
        </p:nvGrpSpPr>
        <p:grpSpPr bwMode="auto">
          <a:xfrm>
            <a:off x="358583" y="5832106"/>
            <a:ext cx="3032082" cy="739775"/>
            <a:chOff x="603250" y="5334000"/>
            <a:chExt cx="3032125" cy="739775"/>
          </a:xfrm>
        </p:grpSpPr>
        <p:sp>
          <p:nvSpPr>
            <p:cNvPr id="11" name="Rectangle 171"/>
            <p:cNvSpPr>
              <a:spLocks noChangeArrowheads="1"/>
            </p:cNvSpPr>
            <p:nvPr/>
          </p:nvSpPr>
          <p:spPr bwMode="auto">
            <a:xfrm>
              <a:off x="603250" y="5334000"/>
              <a:ext cx="3032125" cy="739775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 eaLnBrk="0" hangingPunct="0"/>
              <a:r>
                <a:rPr lang="en-US" altLang="en-US" sz="1400" b="1" dirty="0">
                  <a:solidFill>
                    <a:srgbClr val="AAC5E2"/>
                  </a:solidFill>
                </a:rPr>
                <a:t>    </a:t>
              </a:r>
              <a:r>
                <a:rPr lang="en-US" altLang="en-US" sz="1400" b="1" dirty="0"/>
                <a:t>Spatial Reference Centers</a:t>
              </a:r>
            </a:p>
            <a:p>
              <a:pPr eaLnBrk="0" hangingPunct="0"/>
              <a:r>
                <a:rPr lang="en-US" altLang="en-US" sz="1400" b="1" dirty="0"/>
                <a:t>    Regional Leaders</a:t>
              </a:r>
            </a:p>
            <a:p>
              <a:pPr eaLnBrk="0" hangingPunct="0"/>
              <a:r>
                <a:rPr lang="en-US" altLang="en-US" sz="1400" b="1" dirty="0"/>
                <a:t>    Other funded partners</a:t>
              </a:r>
            </a:p>
          </p:txBody>
        </p:sp>
        <p:sp>
          <p:nvSpPr>
            <p:cNvPr id="12" name="AutoShape 173"/>
            <p:cNvSpPr>
              <a:spLocks noChangeArrowheads="1"/>
            </p:cNvSpPr>
            <p:nvPr/>
          </p:nvSpPr>
          <p:spPr bwMode="auto">
            <a:xfrm flipV="1">
              <a:off x="755652" y="5887874"/>
              <a:ext cx="42864" cy="42863"/>
            </a:xfrm>
            <a:prstGeom prst="star5">
              <a:avLst/>
            </a:prstGeom>
            <a:solidFill>
              <a:schemeClr val="tx2"/>
            </a:solidFill>
            <a:ln w="25400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/>
            </a:p>
          </p:txBody>
        </p:sp>
        <p:sp>
          <p:nvSpPr>
            <p:cNvPr id="13" name="AutoShape 174"/>
            <p:cNvSpPr>
              <a:spLocks noChangeArrowheads="1"/>
            </p:cNvSpPr>
            <p:nvPr/>
          </p:nvSpPr>
          <p:spPr bwMode="auto">
            <a:xfrm>
              <a:off x="738188" y="5468938"/>
              <a:ext cx="88900" cy="88900"/>
            </a:xfrm>
            <a:prstGeom prst="pentagon">
              <a:avLst/>
            </a:prstGeom>
            <a:solidFill>
              <a:srgbClr val="FF0000"/>
            </a:solidFill>
            <a:ln w="12700" algn="ctr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14" name="AutoShape 176"/>
            <p:cNvSpPr>
              <a:spLocks noChangeArrowheads="1"/>
            </p:cNvSpPr>
            <p:nvPr/>
          </p:nvSpPr>
          <p:spPr bwMode="auto">
            <a:xfrm>
              <a:off x="711200" y="5676901"/>
              <a:ext cx="128588" cy="93663"/>
            </a:xfrm>
            <a:prstGeom prst="triangle">
              <a:avLst>
                <a:gd name="adj" fmla="val 50616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15" name="Group 182"/>
          <p:cNvGrpSpPr>
            <a:grpSpLocks/>
          </p:cNvGrpSpPr>
          <p:nvPr/>
        </p:nvGrpSpPr>
        <p:grpSpPr bwMode="auto">
          <a:xfrm>
            <a:off x="361950" y="1402654"/>
            <a:ext cx="6732588" cy="4543425"/>
            <a:chOff x="739775" y="911225"/>
            <a:chExt cx="6724650" cy="4360863"/>
          </a:xfrm>
        </p:grpSpPr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7086600" y="2895600"/>
              <a:ext cx="184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 eaLnBrk="0" hangingPunct="0"/>
              <a:endParaRPr lang="en-US" altLang="en-US" sz="1400" b="1"/>
            </a:p>
          </p:txBody>
        </p:sp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2454275" y="2195513"/>
              <a:ext cx="4949825" cy="2919412"/>
              <a:chOff x="1058" y="983"/>
              <a:chExt cx="3118" cy="1839"/>
            </a:xfrm>
          </p:grpSpPr>
          <p:sp>
            <p:nvSpPr>
              <p:cNvPr id="42" name="Freeform 12"/>
              <p:cNvSpPr>
                <a:spLocks/>
              </p:cNvSpPr>
              <p:nvPr/>
            </p:nvSpPr>
            <p:spPr bwMode="auto">
              <a:xfrm>
                <a:off x="3123" y="2125"/>
                <a:ext cx="228" cy="348"/>
              </a:xfrm>
              <a:custGeom>
                <a:avLst/>
                <a:gdLst>
                  <a:gd name="T0" fmla="*/ 0 w 239"/>
                  <a:gd name="T1" fmla="*/ 4 h 388"/>
                  <a:gd name="T2" fmla="*/ 6 w 239"/>
                  <a:gd name="T3" fmla="*/ 4 h 388"/>
                  <a:gd name="T4" fmla="*/ 0 w 239"/>
                  <a:gd name="T5" fmla="*/ 11 h 388"/>
                  <a:gd name="T6" fmla="*/ 10 w 239"/>
                  <a:gd name="T7" fmla="*/ 14 h 388"/>
                  <a:gd name="T8" fmla="*/ 10 w 239"/>
                  <a:gd name="T9" fmla="*/ 14 h 388"/>
                  <a:gd name="T10" fmla="*/ 10 w 239"/>
                  <a:gd name="T11" fmla="*/ 13 h 388"/>
                  <a:gd name="T12" fmla="*/ 10 w 239"/>
                  <a:gd name="T13" fmla="*/ 14 h 388"/>
                  <a:gd name="T14" fmla="*/ 10 w 239"/>
                  <a:gd name="T15" fmla="*/ 14 h 388"/>
                  <a:gd name="T16" fmla="*/ 14 w 239"/>
                  <a:gd name="T17" fmla="*/ 14 h 388"/>
                  <a:gd name="T18" fmla="*/ 10 w 239"/>
                  <a:gd name="T19" fmla="*/ 14 h 388"/>
                  <a:gd name="T20" fmla="*/ 20 w 239"/>
                  <a:gd name="T21" fmla="*/ 14 h 388"/>
                  <a:gd name="T22" fmla="*/ 21 w 239"/>
                  <a:gd name="T23" fmla="*/ 14 h 388"/>
                  <a:gd name="T24" fmla="*/ 20 w 239"/>
                  <a:gd name="T25" fmla="*/ 14 h 388"/>
                  <a:gd name="T26" fmla="*/ 21 w 239"/>
                  <a:gd name="T27" fmla="*/ 13 h 388"/>
                  <a:gd name="T28" fmla="*/ 16 w 239"/>
                  <a:gd name="T29" fmla="*/ 13 h 388"/>
                  <a:gd name="T30" fmla="*/ 16 w 239"/>
                  <a:gd name="T31" fmla="*/ 13 h 388"/>
                  <a:gd name="T32" fmla="*/ 58 w 239"/>
                  <a:gd name="T33" fmla="*/ 12 h 388"/>
                  <a:gd name="T34" fmla="*/ 55 w 239"/>
                  <a:gd name="T35" fmla="*/ 10 h 388"/>
                  <a:gd name="T36" fmla="*/ 55 w 239"/>
                  <a:gd name="T37" fmla="*/ 9 h 388"/>
                  <a:gd name="T38" fmla="*/ 57 w 239"/>
                  <a:gd name="T39" fmla="*/ 9 h 388"/>
                  <a:gd name="T40" fmla="*/ 55 w 239"/>
                  <a:gd name="T41" fmla="*/ 8 h 388"/>
                  <a:gd name="T42" fmla="*/ 51 w 239"/>
                  <a:gd name="T43" fmla="*/ 6 h 388"/>
                  <a:gd name="T44" fmla="*/ 41 w 239"/>
                  <a:gd name="T45" fmla="*/ 0 h 388"/>
                  <a:gd name="T46" fmla="*/ 0 w 239"/>
                  <a:gd name="T47" fmla="*/ 4 h 3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9"/>
                  <a:gd name="T73" fmla="*/ 0 h 388"/>
                  <a:gd name="T74" fmla="*/ 239 w 239"/>
                  <a:gd name="T75" fmla="*/ 388 h 38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9" h="388">
                    <a:moveTo>
                      <a:pt x="0" y="14"/>
                    </a:moveTo>
                    <a:lnTo>
                      <a:pt x="6" y="21"/>
                    </a:lnTo>
                    <a:lnTo>
                      <a:pt x="0" y="261"/>
                    </a:lnTo>
                    <a:lnTo>
                      <a:pt x="15" y="376"/>
                    </a:lnTo>
                    <a:lnTo>
                      <a:pt x="33" y="381"/>
                    </a:lnTo>
                    <a:lnTo>
                      <a:pt x="39" y="345"/>
                    </a:lnTo>
                    <a:lnTo>
                      <a:pt x="45" y="354"/>
                    </a:lnTo>
                    <a:lnTo>
                      <a:pt x="46" y="372"/>
                    </a:lnTo>
                    <a:lnTo>
                      <a:pt x="57" y="379"/>
                    </a:lnTo>
                    <a:lnTo>
                      <a:pt x="42" y="388"/>
                    </a:lnTo>
                    <a:lnTo>
                      <a:pt x="75" y="379"/>
                    </a:lnTo>
                    <a:lnTo>
                      <a:pt x="82" y="369"/>
                    </a:lnTo>
                    <a:lnTo>
                      <a:pt x="76" y="363"/>
                    </a:lnTo>
                    <a:lnTo>
                      <a:pt x="81" y="352"/>
                    </a:lnTo>
                    <a:lnTo>
                      <a:pt x="64" y="337"/>
                    </a:lnTo>
                    <a:lnTo>
                      <a:pt x="64" y="325"/>
                    </a:lnTo>
                    <a:lnTo>
                      <a:pt x="239" y="309"/>
                    </a:lnTo>
                    <a:lnTo>
                      <a:pt x="224" y="249"/>
                    </a:lnTo>
                    <a:lnTo>
                      <a:pt x="226" y="225"/>
                    </a:lnTo>
                    <a:lnTo>
                      <a:pt x="233" y="212"/>
                    </a:lnTo>
                    <a:lnTo>
                      <a:pt x="227" y="191"/>
                    </a:lnTo>
                    <a:lnTo>
                      <a:pt x="211" y="163"/>
                    </a:lnTo>
                    <a:lnTo>
                      <a:pt x="166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Freeform 13"/>
              <p:cNvSpPr>
                <a:spLocks/>
              </p:cNvSpPr>
              <p:nvPr/>
            </p:nvSpPr>
            <p:spPr bwMode="auto">
              <a:xfrm>
                <a:off x="3123" y="2125"/>
                <a:ext cx="228" cy="348"/>
              </a:xfrm>
              <a:custGeom>
                <a:avLst/>
                <a:gdLst>
                  <a:gd name="T0" fmla="*/ 0 w 239"/>
                  <a:gd name="T1" fmla="*/ 4 h 388"/>
                  <a:gd name="T2" fmla="*/ 6 w 239"/>
                  <a:gd name="T3" fmla="*/ 4 h 388"/>
                  <a:gd name="T4" fmla="*/ 0 w 239"/>
                  <a:gd name="T5" fmla="*/ 11 h 388"/>
                  <a:gd name="T6" fmla="*/ 10 w 239"/>
                  <a:gd name="T7" fmla="*/ 14 h 388"/>
                  <a:gd name="T8" fmla="*/ 10 w 239"/>
                  <a:gd name="T9" fmla="*/ 14 h 388"/>
                  <a:gd name="T10" fmla="*/ 10 w 239"/>
                  <a:gd name="T11" fmla="*/ 13 h 388"/>
                  <a:gd name="T12" fmla="*/ 10 w 239"/>
                  <a:gd name="T13" fmla="*/ 14 h 388"/>
                  <a:gd name="T14" fmla="*/ 10 w 239"/>
                  <a:gd name="T15" fmla="*/ 14 h 388"/>
                  <a:gd name="T16" fmla="*/ 14 w 239"/>
                  <a:gd name="T17" fmla="*/ 14 h 388"/>
                  <a:gd name="T18" fmla="*/ 10 w 239"/>
                  <a:gd name="T19" fmla="*/ 14 h 388"/>
                  <a:gd name="T20" fmla="*/ 20 w 239"/>
                  <a:gd name="T21" fmla="*/ 14 h 388"/>
                  <a:gd name="T22" fmla="*/ 21 w 239"/>
                  <a:gd name="T23" fmla="*/ 14 h 388"/>
                  <a:gd name="T24" fmla="*/ 20 w 239"/>
                  <a:gd name="T25" fmla="*/ 14 h 388"/>
                  <a:gd name="T26" fmla="*/ 21 w 239"/>
                  <a:gd name="T27" fmla="*/ 13 h 388"/>
                  <a:gd name="T28" fmla="*/ 16 w 239"/>
                  <a:gd name="T29" fmla="*/ 13 h 388"/>
                  <a:gd name="T30" fmla="*/ 16 w 239"/>
                  <a:gd name="T31" fmla="*/ 13 h 388"/>
                  <a:gd name="T32" fmla="*/ 58 w 239"/>
                  <a:gd name="T33" fmla="*/ 12 h 388"/>
                  <a:gd name="T34" fmla="*/ 55 w 239"/>
                  <a:gd name="T35" fmla="*/ 10 h 388"/>
                  <a:gd name="T36" fmla="*/ 55 w 239"/>
                  <a:gd name="T37" fmla="*/ 9 h 388"/>
                  <a:gd name="T38" fmla="*/ 57 w 239"/>
                  <a:gd name="T39" fmla="*/ 9 h 388"/>
                  <a:gd name="T40" fmla="*/ 55 w 239"/>
                  <a:gd name="T41" fmla="*/ 8 h 388"/>
                  <a:gd name="T42" fmla="*/ 51 w 239"/>
                  <a:gd name="T43" fmla="*/ 6 h 388"/>
                  <a:gd name="T44" fmla="*/ 41 w 239"/>
                  <a:gd name="T45" fmla="*/ 0 h 388"/>
                  <a:gd name="T46" fmla="*/ 0 w 239"/>
                  <a:gd name="T47" fmla="*/ 4 h 388"/>
                  <a:gd name="T48" fmla="*/ 0 w 239"/>
                  <a:gd name="T49" fmla="*/ 4 h 3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39"/>
                  <a:gd name="T76" fmla="*/ 0 h 388"/>
                  <a:gd name="T77" fmla="*/ 239 w 239"/>
                  <a:gd name="T78" fmla="*/ 388 h 38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39" h="388">
                    <a:moveTo>
                      <a:pt x="0" y="14"/>
                    </a:moveTo>
                    <a:lnTo>
                      <a:pt x="6" y="21"/>
                    </a:lnTo>
                    <a:lnTo>
                      <a:pt x="0" y="261"/>
                    </a:lnTo>
                    <a:lnTo>
                      <a:pt x="15" y="376"/>
                    </a:lnTo>
                    <a:lnTo>
                      <a:pt x="33" y="381"/>
                    </a:lnTo>
                    <a:lnTo>
                      <a:pt x="39" y="345"/>
                    </a:lnTo>
                    <a:lnTo>
                      <a:pt x="45" y="354"/>
                    </a:lnTo>
                    <a:lnTo>
                      <a:pt x="46" y="372"/>
                    </a:lnTo>
                    <a:lnTo>
                      <a:pt x="57" y="379"/>
                    </a:lnTo>
                    <a:lnTo>
                      <a:pt x="42" y="388"/>
                    </a:lnTo>
                    <a:lnTo>
                      <a:pt x="75" y="379"/>
                    </a:lnTo>
                    <a:lnTo>
                      <a:pt x="82" y="369"/>
                    </a:lnTo>
                    <a:lnTo>
                      <a:pt x="76" y="363"/>
                    </a:lnTo>
                    <a:lnTo>
                      <a:pt x="81" y="352"/>
                    </a:lnTo>
                    <a:lnTo>
                      <a:pt x="64" y="337"/>
                    </a:lnTo>
                    <a:lnTo>
                      <a:pt x="64" y="325"/>
                    </a:lnTo>
                    <a:lnTo>
                      <a:pt x="239" y="309"/>
                    </a:lnTo>
                    <a:lnTo>
                      <a:pt x="224" y="249"/>
                    </a:lnTo>
                    <a:lnTo>
                      <a:pt x="226" y="225"/>
                    </a:lnTo>
                    <a:lnTo>
                      <a:pt x="233" y="212"/>
                    </a:lnTo>
                    <a:lnTo>
                      <a:pt x="227" y="191"/>
                    </a:lnTo>
                    <a:lnTo>
                      <a:pt x="211" y="163"/>
                    </a:lnTo>
                    <a:lnTo>
                      <a:pt x="166" y="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3925" y="1267"/>
                <a:ext cx="94" cy="195"/>
              </a:xfrm>
              <a:custGeom>
                <a:avLst/>
                <a:gdLst>
                  <a:gd name="T0" fmla="*/ 0 w 100"/>
                  <a:gd name="T1" fmla="*/ 4 h 219"/>
                  <a:gd name="T2" fmla="*/ 6 w 100"/>
                  <a:gd name="T3" fmla="*/ 4 h 219"/>
                  <a:gd name="T4" fmla="*/ 8 w 100"/>
                  <a:gd name="T5" fmla="*/ 4 h 219"/>
                  <a:gd name="T6" fmla="*/ 8 w 100"/>
                  <a:gd name="T7" fmla="*/ 4 h 219"/>
                  <a:gd name="T8" fmla="*/ 8 w 100"/>
                  <a:gd name="T9" fmla="*/ 4 h 219"/>
                  <a:gd name="T10" fmla="*/ 8 w 100"/>
                  <a:gd name="T11" fmla="*/ 0 h 219"/>
                  <a:gd name="T12" fmla="*/ 13 w 100"/>
                  <a:gd name="T13" fmla="*/ 4 h 219"/>
                  <a:gd name="T14" fmla="*/ 17 w 100"/>
                  <a:gd name="T15" fmla="*/ 4 h 219"/>
                  <a:gd name="T16" fmla="*/ 17 w 100"/>
                  <a:gd name="T17" fmla="*/ 5 h 219"/>
                  <a:gd name="T18" fmla="*/ 17 w 100"/>
                  <a:gd name="T19" fmla="*/ 5 h 219"/>
                  <a:gd name="T20" fmla="*/ 13 w 100"/>
                  <a:gd name="T21" fmla="*/ 6 h 219"/>
                  <a:gd name="T22" fmla="*/ 8 w 100"/>
                  <a:gd name="T23" fmla="*/ 7 h 219"/>
                  <a:gd name="T24" fmla="*/ 0 w 100"/>
                  <a:gd name="T25" fmla="*/ 4 h 2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0"/>
                  <a:gd name="T40" fmla="*/ 0 h 219"/>
                  <a:gd name="T41" fmla="*/ 100 w 100"/>
                  <a:gd name="T42" fmla="*/ 219 h 2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0" h="219">
                    <a:moveTo>
                      <a:pt x="0" y="150"/>
                    </a:moveTo>
                    <a:lnTo>
                      <a:pt x="6" y="103"/>
                    </a:lnTo>
                    <a:lnTo>
                      <a:pt x="18" y="80"/>
                    </a:lnTo>
                    <a:lnTo>
                      <a:pt x="20" y="28"/>
                    </a:lnTo>
                    <a:lnTo>
                      <a:pt x="18" y="10"/>
                    </a:lnTo>
                    <a:lnTo>
                      <a:pt x="36" y="0"/>
                    </a:lnTo>
                    <a:lnTo>
                      <a:pt x="78" y="135"/>
                    </a:lnTo>
                    <a:lnTo>
                      <a:pt x="99" y="167"/>
                    </a:lnTo>
                    <a:lnTo>
                      <a:pt x="100" y="173"/>
                    </a:lnTo>
                    <a:lnTo>
                      <a:pt x="99" y="185"/>
                    </a:lnTo>
                    <a:lnTo>
                      <a:pt x="79" y="201"/>
                    </a:lnTo>
                    <a:lnTo>
                      <a:pt x="11" y="219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Freeform 15"/>
              <p:cNvSpPr>
                <a:spLocks/>
              </p:cNvSpPr>
              <p:nvPr/>
            </p:nvSpPr>
            <p:spPr bwMode="auto">
              <a:xfrm>
                <a:off x="3925" y="1267"/>
                <a:ext cx="94" cy="195"/>
              </a:xfrm>
              <a:custGeom>
                <a:avLst/>
                <a:gdLst>
                  <a:gd name="T0" fmla="*/ 0 w 100"/>
                  <a:gd name="T1" fmla="*/ 4 h 219"/>
                  <a:gd name="T2" fmla="*/ 6 w 100"/>
                  <a:gd name="T3" fmla="*/ 4 h 219"/>
                  <a:gd name="T4" fmla="*/ 8 w 100"/>
                  <a:gd name="T5" fmla="*/ 4 h 219"/>
                  <a:gd name="T6" fmla="*/ 8 w 100"/>
                  <a:gd name="T7" fmla="*/ 4 h 219"/>
                  <a:gd name="T8" fmla="*/ 8 w 100"/>
                  <a:gd name="T9" fmla="*/ 4 h 219"/>
                  <a:gd name="T10" fmla="*/ 8 w 100"/>
                  <a:gd name="T11" fmla="*/ 0 h 219"/>
                  <a:gd name="T12" fmla="*/ 13 w 100"/>
                  <a:gd name="T13" fmla="*/ 4 h 219"/>
                  <a:gd name="T14" fmla="*/ 17 w 100"/>
                  <a:gd name="T15" fmla="*/ 4 h 219"/>
                  <a:gd name="T16" fmla="*/ 17 w 100"/>
                  <a:gd name="T17" fmla="*/ 5 h 219"/>
                  <a:gd name="T18" fmla="*/ 17 w 100"/>
                  <a:gd name="T19" fmla="*/ 5 h 219"/>
                  <a:gd name="T20" fmla="*/ 13 w 100"/>
                  <a:gd name="T21" fmla="*/ 6 h 219"/>
                  <a:gd name="T22" fmla="*/ 8 w 100"/>
                  <a:gd name="T23" fmla="*/ 7 h 219"/>
                  <a:gd name="T24" fmla="*/ 0 w 100"/>
                  <a:gd name="T25" fmla="*/ 4 h 219"/>
                  <a:gd name="T26" fmla="*/ 0 w 100"/>
                  <a:gd name="T27" fmla="*/ 4 h 2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0"/>
                  <a:gd name="T43" fmla="*/ 0 h 219"/>
                  <a:gd name="T44" fmla="*/ 100 w 100"/>
                  <a:gd name="T45" fmla="*/ 219 h 2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0" h="219">
                    <a:moveTo>
                      <a:pt x="0" y="150"/>
                    </a:moveTo>
                    <a:lnTo>
                      <a:pt x="6" y="103"/>
                    </a:lnTo>
                    <a:lnTo>
                      <a:pt x="18" y="80"/>
                    </a:lnTo>
                    <a:lnTo>
                      <a:pt x="20" y="28"/>
                    </a:lnTo>
                    <a:lnTo>
                      <a:pt x="18" y="10"/>
                    </a:lnTo>
                    <a:lnTo>
                      <a:pt x="36" y="0"/>
                    </a:lnTo>
                    <a:lnTo>
                      <a:pt x="78" y="135"/>
                    </a:lnTo>
                    <a:lnTo>
                      <a:pt x="99" y="167"/>
                    </a:lnTo>
                    <a:lnTo>
                      <a:pt x="100" y="173"/>
                    </a:lnTo>
                    <a:lnTo>
                      <a:pt x="99" y="185"/>
                    </a:lnTo>
                    <a:lnTo>
                      <a:pt x="79" y="201"/>
                    </a:lnTo>
                    <a:lnTo>
                      <a:pt x="11" y="219"/>
                    </a:lnTo>
                    <a:lnTo>
                      <a:pt x="0" y="15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Freeform 16"/>
              <p:cNvSpPr>
                <a:spLocks/>
              </p:cNvSpPr>
              <p:nvPr/>
            </p:nvSpPr>
            <p:spPr bwMode="auto">
              <a:xfrm>
                <a:off x="1488" y="1050"/>
                <a:ext cx="357" cy="539"/>
              </a:xfrm>
              <a:custGeom>
                <a:avLst/>
                <a:gdLst>
                  <a:gd name="T0" fmla="*/ 47 w 373"/>
                  <a:gd name="T1" fmla="*/ 4 h 604"/>
                  <a:gd name="T2" fmla="*/ 33 w 373"/>
                  <a:gd name="T3" fmla="*/ 0 h 604"/>
                  <a:gd name="T4" fmla="*/ 22 w 373"/>
                  <a:gd name="T5" fmla="*/ 7 h 604"/>
                  <a:gd name="T6" fmla="*/ 22 w 373"/>
                  <a:gd name="T7" fmla="*/ 8 h 604"/>
                  <a:gd name="T8" fmla="*/ 23 w 373"/>
                  <a:gd name="T9" fmla="*/ 8 h 604"/>
                  <a:gd name="T10" fmla="*/ 26 w 373"/>
                  <a:gd name="T11" fmla="*/ 9 h 604"/>
                  <a:gd name="T12" fmla="*/ 23 w 373"/>
                  <a:gd name="T13" fmla="*/ 10 h 604"/>
                  <a:gd name="T14" fmla="*/ 20 w 373"/>
                  <a:gd name="T15" fmla="*/ 10 h 604"/>
                  <a:gd name="T16" fmla="*/ 15 w 373"/>
                  <a:gd name="T17" fmla="*/ 11 h 604"/>
                  <a:gd name="T18" fmla="*/ 11 w 373"/>
                  <a:gd name="T19" fmla="*/ 11 h 604"/>
                  <a:gd name="T20" fmla="*/ 11 w 373"/>
                  <a:gd name="T21" fmla="*/ 12 h 604"/>
                  <a:gd name="T22" fmla="*/ 11 w 373"/>
                  <a:gd name="T23" fmla="*/ 12 h 604"/>
                  <a:gd name="T24" fmla="*/ 11 w 373"/>
                  <a:gd name="T25" fmla="*/ 12 h 604"/>
                  <a:gd name="T26" fmla="*/ 11 w 373"/>
                  <a:gd name="T27" fmla="*/ 13 h 604"/>
                  <a:gd name="T28" fmla="*/ 11 w 373"/>
                  <a:gd name="T29" fmla="*/ 13 h 604"/>
                  <a:gd name="T30" fmla="*/ 0 w 373"/>
                  <a:gd name="T31" fmla="*/ 18 h 604"/>
                  <a:gd name="T32" fmla="*/ 50 w 373"/>
                  <a:gd name="T33" fmla="*/ 19 h 604"/>
                  <a:gd name="T34" fmla="*/ 91 w 373"/>
                  <a:gd name="T35" fmla="*/ 20 h 604"/>
                  <a:gd name="T36" fmla="*/ 100 w 373"/>
                  <a:gd name="T37" fmla="*/ 13 h 604"/>
                  <a:gd name="T38" fmla="*/ 96 w 373"/>
                  <a:gd name="T39" fmla="*/ 12 h 604"/>
                  <a:gd name="T40" fmla="*/ 95 w 373"/>
                  <a:gd name="T41" fmla="*/ 13 h 604"/>
                  <a:gd name="T42" fmla="*/ 83 w 373"/>
                  <a:gd name="T43" fmla="*/ 12 h 604"/>
                  <a:gd name="T44" fmla="*/ 79 w 373"/>
                  <a:gd name="T45" fmla="*/ 13 h 604"/>
                  <a:gd name="T46" fmla="*/ 76 w 373"/>
                  <a:gd name="T47" fmla="*/ 12 h 604"/>
                  <a:gd name="T48" fmla="*/ 73 w 373"/>
                  <a:gd name="T49" fmla="*/ 13 h 604"/>
                  <a:gd name="T50" fmla="*/ 71 w 373"/>
                  <a:gd name="T51" fmla="*/ 12 h 604"/>
                  <a:gd name="T52" fmla="*/ 71 w 373"/>
                  <a:gd name="T53" fmla="*/ 12 h 604"/>
                  <a:gd name="T54" fmla="*/ 67 w 373"/>
                  <a:gd name="T55" fmla="*/ 12 h 604"/>
                  <a:gd name="T56" fmla="*/ 62 w 373"/>
                  <a:gd name="T57" fmla="*/ 10 h 604"/>
                  <a:gd name="T58" fmla="*/ 56 w 373"/>
                  <a:gd name="T59" fmla="*/ 10 h 604"/>
                  <a:gd name="T60" fmla="*/ 53 w 373"/>
                  <a:gd name="T61" fmla="*/ 10 h 604"/>
                  <a:gd name="T62" fmla="*/ 57 w 373"/>
                  <a:gd name="T63" fmla="*/ 9 h 604"/>
                  <a:gd name="T64" fmla="*/ 55 w 373"/>
                  <a:gd name="T65" fmla="*/ 8 h 604"/>
                  <a:gd name="T66" fmla="*/ 60 w 373"/>
                  <a:gd name="T67" fmla="*/ 7 h 604"/>
                  <a:gd name="T68" fmla="*/ 60 w 373"/>
                  <a:gd name="T69" fmla="*/ 7 h 604"/>
                  <a:gd name="T70" fmla="*/ 57 w 373"/>
                  <a:gd name="T71" fmla="*/ 7 h 604"/>
                  <a:gd name="T72" fmla="*/ 55 w 373"/>
                  <a:gd name="T73" fmla="*/ 7 h 604"/>
                  <a:gd name="T74" fmla="*/ 54 w 373"/>
                  <a:gd name="T75" fmla="*/ 7 h 604"/>
                  <a:gd name="T76" fmla="*/ 49 w 373"/>
                  <a:gd name="T77" fmla="*/ 4 h 604"/>
                  <a:gd name="T78" fmla="*/ 44 w 373"/>
                  <a:gd name="T79" fmla="*/ 4 h 604"/>
                  <a:gd name="T80" fmla="*/ 46 w 373"/>
                  <a:gd name="T81" fmla="*/ 4 h 604"/>
                  <a:gd name="T82" fmla="*/ 46 w 373"/>
                  <a:gd name="T83" fmla="*/ 4 h 604"/>
                  <a:gd name="T84" fmla="*/ 42 w 373"/>
                  <a:gd name="T85" fmla="*/ 4 h 604"/>
                  <a:gd name="T86" fmla="*/ 48 w 373"/>
                  <a:gd name="T87" fmla="*/ 4 h 604"/>
                  <a:gd name="T88" fmla="*/ 47 w 373"/>
                  <a:gd name="T89" fmla="*/ 4 h 6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73"/>
                  <a:gd name="T136" fmla="*/ 0 h 604"/>
                  <a:gd name="T137" fmla="*/ 373 w 373"/>
                  <a:gd name="T138" fmla="*/ 604 h 60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73" h="604">
                    <a:moveTo>
                      <a:pt x="173" y="10"/>
                    </a:moveTo>
                    <a:lnTo>
                      <a:pt x="124" y="0"/>
                    </a:lnTo>
                    <a:lnTo>
                      <a:pt x="76" y="204"/>
                    </a:lnTo>
                    <a:lnTo>
                      <a:pt x="76" y="228"/>
                    </a:lnTo>
                    <a:lnTo>
                      <a:pt x="82" y="246"/>
                    </a:lnTo>
                    <a:lnTo>
                      <a:pt x="94" y="262"/>
                    </a:lnTo>
                    <a:lnTo>
                      <a:pt x="79" y="282"/>
                    </a:lnTo>
                    <a:lnTo>
                      <a:pt x="70" y="300"/>
                    </a:lnTo>
                    <a:lnTo>
                      <a:pt x="56" y="318"/>
                    </a:lnTo>
                    <a:lnTo>
                      <a:pt x="37" y="340"/>
                    </a:lnTo>
                    <a:lnTo>
                      <a:pt x="30" y="352"/>
                    </a:lnTo>
                    <a:lnTo>
                      <a:pt x="31" y="359"/>
                    </a:lnTo>
                    <a:lnTo>
                      <a:pt x="46" y="374"/>
                    </a:lnTo>
                    <a:lnTo>
                      <a:pt x="30" y="403"/>
                    </a:lnTo>
                    <a:lnTo>
                      <a:pt x="28" y="415"/>
                    </a:lnTo>
                    <a:lnTo>
                      <a:pt x="0" y="536"/>
                    </a:lnTo>
                    <a:lnTo>
                      <a:pt x="185" y="576"/>
                    </a:lnTo>
                    <a:lnTo>
                      <a:pt x="340" y="604"/>
                    </a:lnTo>
                    <a:lnTo>
                      <a:pt x="373" y="409"/>
                    </a:lnTo>
                    <a:lnTo>
                      <a:pt x="357" y="385"/>
                    </a:lnTo>
                    <a:lnTo>
                      <a:pt x="352" y="401"/>
                    </a:lnTo>
                    <a:lnTo>
                      <a:pt x="310" y="391"/>
                    </a:lnTo>
                    <a:lnTo>
                      <a:pt x="295" y="401"/>
                    </a:lnTo>
                    <a:lnTo>
                      <a:pt x="282" y="391"/>
                    </a:lnTo>
                    <a:lnTo>
                      <a:pt x="273" y="401"/>
                    </a:lnTo>
                    <a:lnTo>
                      <a:pt x="264" y="391"/>
                    </a:lnTo>
                    <a:lnTo>
                      <a:pt x="264" y="367"/>
                    </a:lnTo>
                    <a:lnTo>
                      <a:pt x="249" y="367"/>
                    </a:lnTo>
                    <a:lnTo>
                      <a:pt x="231" y="283"/>
                    </a:lnTo>
                    <a:lnTo>
                      <a:pt x="209" y="303"/>
                    </a:lnTo>
                    <a:lnTo>
                      <a:pt x="197" y="291"/>
                    </a:lnTo>
                    <a:lnTo>
                      <a:pt x="213" y="268"/>
                    </a:lnTo>
                    <a:lnTo>
                      <a:pt x="206" y="246"/>
                    </a:lnTo>
                    <a:lnTo>
                      <a:pt x="224" y="219"/>
                    </a:lnTo>
                    <a:lnTo>
                      <a:pt x="225" y="210"/>
                    </a:lnTo>
                    <a:lnTo>
                      <a:pt x="215" y="210"/>
                    </a:lnTo>
                    <a:lnTo>
                      <a:pt x="206" y="200"/>
                    </a:lnTo>
                    <a:lnTo>
                      <a:pt x="201" y="204"/>
                    </a:lnTo>
                    <a:lnTo>
                      <a:pt x="180" y="148"/>
                    </a:lnTo>
                    <a:lnTo>
                      <a:pt x="162" y="137"/>
                    </a:lnTo>
                    <a:lnTo>
                      <a:pt x="168" y="131"/>
                    </a:lnTo>
                    <a:lnTo>
                      <a:pt x="167" y="113"/>
                    </a:lnTo>
                    <a:lnTo>
                      <a:pt x="156" y="85"/>
                    </a:lnTo>
                    <a:lnTo>
                      <a:pt x="174" y="10"/>
                    </a:lnTo>
                    <a:lnTo>
                      <a:pt x="173" y="1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Freeform 17"/>
              <p:cNvSpPr>
                <a:spLocks/>
              </p:cNvSpPr>
              <p:nvPr/>
            </p:nvSpPr>
            <p:spPr bwMode="auto">
              <a:xfrm>
                <a:off x="1488" y="1050"/>
                <a:ext cx="357" cy="539"/>
              </a:xfrm>
              <a:custGeom>
                <a:avLst/>
                <a:gdLst>
                  <a:gd name="T0" fmla="*/ 47 w 373"/>
                  <a:gd name="T1" fmla="*/ 4 h 604"/>
                  <a:gd name="T2" fmla="*/ 33 w 373"/>
                  <a:gd name="T3" fmla="*/ 0 h 604"/>
                  <a:gd name="T4" fmla="*/ 22 w 373"/>
                  <a:gd name="T5" fmla="*/ 7 h 604"/>
                  <a:gd name="T6" fmla="*/ 22 w 373"/>
                  <a:gd name="T7" fmla="*/ 8 h 604"/>
                  <a:gd name="T8" fmla="*/ 23 w 373"/>
                  <a:gd name="T9" fmla="*/ 8 h 604"/>
                  <a:gd name="T10" fmla="*/ 26 w 373"/>
                  <a:gd name="T11" fmla="*/ 9 h 604"/>
                  <a:gd name="T12" fmla="*/ 23 w 373"/>
                  <a:gd name="T13" fmla="*/ 10 h 604"/>
                  <a:gd name="T14" fmla="*/ 20 w 373"/>
                  <a:gd name="T15" fmla="*/ 10 h 604"/>
                  <a:gd name="T16" fmla="*/ 15 w 373"/>
                  <a:gd name="T17" fmla="*/ 11 h 604"/>
                  <a:gd name="T18" fmla="*/ 11 w 373"/>
                  <a:gd name="T19" fmla="*/ 11 h 604"/>
                  <a:gd name="T20" fmla="*/ 11 w 373"/>
                  <a:gd name="T21" fmla="*/ 12 h 604"/>
                  <a:gd name="T22" fmla="*/ 11 w 373"/>
                  <a:gd name="T23" fmla="*/ 12 h 604"/>
                  <a:gd name="T24" fmla="*/ 11 w 373"/>
                  <a:gd name="T25" fmla="*/ 12 h 604"/>
                  <a:gd name="T26" fmla="*/ 11 w 373"/>
                  <a:gd name="T27" fmla="*/ 13 h 604"/>
                  <a:gd name="T28" fmla="*/ 11 w 373"/>
                  <a:gd name="T29" fmla="*/ 13 h 604"/>
                  <a:gd name="T30" fmla="*/ 0 w 373"/>
                  <a:gd name="T31" fmla="*/ 18 h 604"/>
                  <a:gd name="T32" fmla="*/ 50 w 373"/>
                  <a:gd name="T33" fmla="*/ 19 h 604"/>
                  <a:gd name="T34" fmla="*/ 91 w 373"/>
                  <a:gd name="T35" fmla="*/ 20 h 604"/>
                  <a:gd name="T36" fmla="*/ 100 w 373"/>
                  <a:gd name="T37" fmla="*/ 13 h 604"/>
                  <a:gd name="T38" fmla="*/ 96 w 373"/>
                  <a:gd name="T39" fmla="*/ 12 h 604"/>
                  <a:gd name="T40" fmla="*/ 95 w 373"/>
                  <a:gd name="T41" fmla="*/ 13 h 604"/>
                  <a:gd name="T42" fmla="*/ 83 w 373"/>
                  <a:gd name="T43" fmla="*/ 12 h 604"/>
                  <a:gd name="T44" fmla="*/ 79 w 373"/>
                  <a:gd name="T45" fmla="*/ 13 h 604"/>
                  <a:gd name="T46" fmla="*/ 76 w 373"/>
                  <a:gd name="T47" fmla="*/ 12 h 604"/>
                  <a:gd name="T48" fmla="*/ 73 w 373"/>
                  <a:gd name="T49" fmla="*/ 13 h 604"/>
                  <a:gd name="T50" fmla="*/ 71 w 373"/>
                  <a:gd name="T51" fmla="*/ 12 h 604"/>
                  <a:gd name="T52" fmla="*/ 71 w 373"/>
                  <a:gd name="T53" fmla="*/ 12 h 604"/>
                  <a:gd name="T54" fmla="*/ 67 w 373"/>
                  <a:gd name="T55" fmla="*/ 12 h 604"/>
                  <a:gd name="T56" fmla="*/ 62 w 373"/>
                  <a:gd name="T57" fmla="*/ 10 h 604"/>
                  <a:gd name="T58" fmla="*/ 56 w 373"/>
                  <a:gd name="T59" fmla="*/ 10 h 604"/>
                  <a:gd name="T60" fmla="*/ 53 w 373"/>
                  <a:gd name="T61" fmla="*/ 10 h 604"/>
                  <a:gd name="T62" fmla="*/ 57 w 373"/>
                  <a:gd name="T63" fmla="*/ 9 h 604"/>
                  <a:gd name="T64" fmla="*/ 55 w 373"/>
                  <a:gd name="T65" fmla="*/ 8 h 604"/>
                  <a:gd name="T66" fmla="*/ 60 w 373"/>
                  <a:gd name="T67" fmla="*/ 7 h 604"/>
                  <a:gd name="T68" fmla="*/ 60 w 373"/>
                  <a:gd name="T69" fmla="*/ 7 h 604"/>
                  <a:gd name="T70" fmla="*/ 57 w 373"/>
                  <a:gd name="T71" fmla="*/ 7 h 604"/>
                  <a:gd name="T72" fmla="*/ 55 w 373"/>
                  <a:gd name="T73" fmla="*/ 7 h 604"/>
                  <a:gd name="T74" fmla="*/ 54 w 373"/>
                  <a:gd name="T75" fmla="*/ 7 h 604"/>
                  <a:gd name="T76" fmla="*/ 49 w 373"/>
                  <a:gd name="T77" fmla="*/ 4 h 604"/>
                  <a:gd name="T78" fmla="*/ 44 w 373"/>
                  <a:gd name="T79" fmla="*/ 4 h 604"/>
                  <a:gd name="T80" fmla="*/ 46 w 373"/>
                  <a:gd name="T81" fmla="*/ 4 h 604"/>
                  <a:gd name="T82" fmla="*/ 46 w 373"/>
                  <a:gd name="T83" fmla="*/ 4 h 604"/>
                  <a:gd name="T84" fmla="*/ 42 w 373"/>
                  <a:gd name="T85" fmla="*/ 4 h 604"/>
                  <a:gd name="T86" fmla="*/ 48 w 373"/>
                  <a:gd name="T87" fmla="*/ 4 h 604"/>
                  <a:gd name="T88" fmla="*/ 47 w 373"/>
                  <a:gd name="T89" fmla="*/ 4 h 604"/>
                  <a:gd name="T90" fmla="*/ 47 w 373"/>
                  <a:gd name="T91" fmla="*/ 4 h 6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3"/>
                  <a:gd name="T139" fmla="*/ 0 h 604"/>
                  <a:gd name="T140" fmla="*/ 373 w 373"/>
                  <a:gd name="T141" fmla="*/ 604 h 6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3" h="604">
                    <a:moveTo>
                      <a:pt x="173" y="10"/>
                    </a:moveTo>
                    <a:lnTo>
                      <a:pt x="124" y="0"/>
                    </a:lnTo>
                    <a:lnTo>
                      <a:pt x="76" y="204"/>
                    </a:lnTo>
                    <a:lnTo>
                      <a:pt x="76" y="228"/>
                    </a:lnTo>
                    <a:lnTo>
                      <a:pt x="82" y="246"/>
                    </a:lnTo>
                    <a:lnTo>
                      <a:pt x="94" y="262"/>
                    </a:lnTo>
                    <a:lnTo>
                      <a:pt x="79" y="282"/>
                    </a:lnTo>
                    <a:lnTo>
                      <a:pt x="70" y="300"/>
                    </a:lnTo>
                    <a:lnTo>
                      <a:pt x="56" y="318"/>
                    </a:lnTo>
                    <a:lnTo>
                      <a:pt x="37" y="340"/>
                    </a:lnTo>
                    <a:lnTo>
                      <a:pt x="30" y="352"/>
                    </a:lnTo>
                    <a:lnTo>
                      <a:pt x="31" y="359"/>
                    </a:lnTo>
                    <a:lnTo>
                      <a:pt x="46" y="374"/>
                    </a:lnTo>
                    <a:lnTo>
                      <a:pt x="30" y="403"/>
                    </a:lnTo>
                    <a:lnTo>
                      <a:pt x="28" y="415"/>
                    </a:lnTo>
                    <a:lnTo>
                      <a:pt x="0" y="536"/>
                    </a:lnTo>
                    <a:lnTo>
                      <a:pt x="185" y="576"/>
                    </a:lnTo>
                    <a:lnTo>
                      <a:pt x="340" y="604"/>
                    </a:lnTo>
                    <a:lnTo>
                      <a:pt x="373" y="409"/>
                    </a:lnTo>
                    <a:lnTo>
                      <a:pt x="357" y="385"/>
                    </a:lnTo>
                    <a:lnTo>
                      <a:pt x="352" y="401"/>
                    </a:lnTo>
                    <a:lnTo>
                      <a:pt x="310" y="391"/>
                    </a:lnTo>
                    <a:lnTo>
                      <a:pt x="295" y="401"/>
                    </a:lnTo>
                    <a:lnTo>
                      <a:pt x="282" y="391"/>
                    </a:lnTo>
                    <a:lnTo>
                      <a:pt x="273" y="401"/>
                    </a:lnTo>
                    <a:lnTo>
                      <a:pt x="264" y="391"/>
                    </a:lnTo>
                    <a:lnTo>
                      <a:pt x="264" y="367"/>
                    </a:lnTo>
                    <a:lnTo>
                      <a:pt x="249" y="367"/>
                    </a:lnTo>
                    <a:lnTo>
                      <a:pt x="231" y="283"/>
                    </a:lnTo>
                    <a:lnTo>
                      <a:pt x="209" y="303"/>
                    </a:lnTo>
                    <a:lnTo>
                      <a:pt x="197" y="291"/>
                    </a:lnTo>
                    <a:lnTo>
                      <a:pt x="213" y="268"/>
                    </a:lnTo>
                    <a:lnTo>
                      <a:pt x="206" y="246"/>
                    </a:lnTo>
                    <a:lnTo>
                      <a:pt x="224" y="219"/>
                    </a:lnTo>
                    <a:lnTo>
                      <a:pt x="225" y="210"/>
                    </a:lnTo>
                    <a:lnTo>
                      <a:pt x="215" y="210"/>
                    </a:lnTo>
                    <a:lnTo>
                      <a:pt x="206" y="200"/>
                    </a:lnTo>
                    <a:lnTo>
                      <a:pt x="201" y="204"/>
                    </a:lnTo>
                    <a:lnTo>
                      <a:pt x="180" y="148"/>
                    </a:lnTo>
                    <a:lnTo>
                      <a:pt x="162" y="137"/>
                    </a:lnTo>
                    <a:lnTo>
                      <a:pt x="168" y="131"/>
                    </a:lnTo>
                    <a:lnTo>
                      <a:pt x="167" y="113"/>
                    </a:lnTo>
                    <a:lnTo>
                      <a:pt x="156" y="85"/>
                    </a:lnTo>
                    <a:lnTo>
                      <a:pt x="174" y="10"/>
                    </a:lnTo>
                    <a:lnTo>
                      <a:pt x="173" y="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Freeform 18"/>
              <p:cNvSpPr>
                <a:spLocks/>
              </p:cNvSpPr>
              <p:nvPr/>
            </p:nvSpPr>
            <p:spPr bwMode="auto">
              <a:xfrm>
                <a:off x="3042" y="1827"/>
                <a:ext cx="433" cy="209"/>
              </a:xfrm>
              <a:custGeom>
                <a:avLst/>
                <a:gdLst>
                  <a:gd name="T0" fmla="*/ 0 w 454"/>
                  <a:gd name="T1" fmla="*/ 8 h 234"/>
                  <a:gd name="T2" fmla="*/ 5 w 454"/>
                  <a:gd name="T3" fmla="*/ 8 h 234"/>
                  <a:gd name="T4" fmla="*/ 10 w 454"/>
                  <a:gd name="T5" fmla="*/ 8 h 234"/>
                  <a:gd name="T6" fmla="*/ 10 w 454"/>
                  <a:gd name="T7" fmla="*/ 7 h 234"/>
                  <a:gd name="T8" fmla="*/ 10 w 454"/>
                  <a:gd name="T9" fmla="*/ 7 h 234"/>
                  <a:gd name="T10" fmla="*/ 10 w 454"/>
                  <a:gd name="T11" fmla="*/ 7 h 234"/>
                  <a:gd name="T12" fmla="*/ 10 w 454"/>
                  <a:gd name="T13" fmla="*/ 6 h 234"/>
                  <a:gd name="T14" fmla="*/ 13 w 454"/>
                  <a:gd name="T15" fmla="*/ 6 h 234"/>
                  <a:gd name="T16" fmla="*/ 14 w 454"/>
                  <a:gd name="T17" fmla="*/ 5 h 234"/>
                  <a:gd name="T18" fmla="*/ 20 w 454"/>
                  <a:gd name="T19" fmla="*/ 4 h 234"/>
                  <a:gd name="T20" fmla="*/ 20 w 454"/>
                  <a:gd name="T21" fmla="*/ 4 h 234"/>
                  <a:gd name="T22" fmla="*/ 21 w 454"/>
                  <a:gd name="T23" fmla="*/ 4 h 234"/>
                  <a:gd name="T24" fmla="*/ 22 w 454"/>
                  <a:gd name="T25" fmla="*/ 4 h 234"/>
                  <a:gd name="T26" fmla="*/ 28 w 454"/>
                  <a:gd name="T27" fmla="*/ 4 h 234"/>
                  <a:gd name="T28" fmla="*/ 30 w 454"/>
                  <a:gd name="T29" fmla="*/ 4 h 234"/>
                  <a:gd name="T30" fmla="*/ 37 w 454"/>
                  <a:gd name="T31" fmla="*/ 4 h 234"/>
                  <a:gd name="T32" fmla="*/ 40 w 454"/>
                  <a:gd name="T33" fmla="*/ 4 h 234"/>
                  <a:gd name="T34" fmla="*/ 42 w 454"/>
                  <a:gd name="T35" fmla="*/ 4 h 234"/>
                  <a:gd name="T36" fmla="*/ 44 w 454"/>
                  <a:gd name="T37" fmla="*/ 4 h 234"/>
                  <a:gd name="T38" fmla="*/ 50 w 454"/>
                  <a:gd name="T39" fmla="*/ 4 h 234"/>
                  <a:gd name="T40" fmla="*/ 50 w 454"/>
                  <a:gd name="T41" fmla="*/ 4 h 234"/>
                  <a:gd name="T42" fmla="*/ 56 w 454"/>
                  <a:gd name="T43" fmla="*/ 4 h 234"/>
                  <a:gd name="T44" fmla="*/ 57 w 454"/>
                  <a:gd name="T45" fmla="*/ 4 h 234"/>
                  <a:gd name="T46" fmla="*/ 60 w 454"/>
                  <a:gd name="T47" fmla="*/ 4 h 234"/>
                  <a:gd name="T48" fmla="*/ 66 w 454"/>
                  <a:gd name="T49" fmla="*/ 4 h 234"/>
                  <a:gd name="T50" fmla="*/ 63 w 454"/>
                  <a:gd name="T51" fmla="*/ 4 h 234"/>
                  <a:gd name="T52" fmla="*/ 64 w 454"/>
                  <a:gd name="T53" fmla="*/ 1 h 234"/>
                  <a:gd name="T54" fmla="*/ 69 w 454"/>
                  <a:gd name="T55" fmla="*/ 0 h 234"/>
                  <a:gd name="T56" fmla="*/ 72 w 454"/>
                  <a:gd name="T57" fmla="*/ 4 h 234"/>
                  <a:gd name="T58" fmla="*/ 72 w 454"/>
                  <a:gd name="T59" fmla="*/ 4 h 234"/>
                  <a:gd name="T60" fmla="*/ 78 w 454"/>
                  <a:gd name="T61" fmla="*/ 4 h 234"/>
                  <a:gd name="T62" fmla="*/ 81 w 454"/>
                  <a:gd name="T63" fmla="*/ 4 h 234"/>
                  <a:gd name="T64" fmla="*/ 88 w 454"/>
                  <a:gd name="T65" fmla="*/ 4 h 234"/>
                  <a:gd name="T66" fmla="*/ 92 w 454"/>
                  <a:gd name="T67" fmla="*/ 4 h 234"/>
                  <a:gd name="T68" fmla="*/ 98 w 454"/>
                  <a:gd name="T69" fmla="*/ 4 h 234"/>
                  <a:gd name="T70" fmla="*/ 101 w 454"/>
                  <a:gd name="T71" fmla="*/ 4 h 234"/>
                  <a:gd name="T72" fmla="*/ 105 w 454"/>
                  <a:gd name="T73" fmla="*/ 4 h 234"/>
                  <a:gd name="T74" fmla="*/ 111 w 454"/>
                  <a:gd name="T75" fmla="*/ 4 h 234"/>
                  <a:gd name="T76" fmla="*/ 106 w 454"/>
                  <a:gd name="T77" fmla="*/ 4 h 234"/>
                  <a:gd name="T78" fmla="*/ 101 w 454"/>
                  <a:gd name="T79" fmla="*/ 4 h 234"/>
                  <a:gd name="T80" fmla="*/ 98 w 454"/>
                  <a:gd name="T81" fmla="*/ 5 h 234"/>
                  <a:gd name="T82" fmla="*/ 98 w 454"/>
                  <a:gd name="T83" fmla="*/ 5 h 234"/>
                  <a:gd name="T84" fmla="*/ 88 w 454"/>
                  <a:gd name="T85" fmla="*/ 7 h 234"/>
                  <a:gd name="T86" fmla="*/ 27 w 454"/>
                  <a:gd name="T87" fmla="*/ 8 h 234"/>
                  <a:gd name="T88" fmla="*/ 22 w 454"/>
                  <a:gd name="T89" fmla="*/ 8 h 234"/>
                  <a:gd name="T90" fmla="*/ 22 w 454"/>
                  <a:gd name="T91" fmla="*/ 8 h 234"/>
                  <a:gd name="T92" fmla="*/ 0 w 454"/>
                  <a:gd name="T93" fmla="*/ 8 h 2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54"/>
                  <a:gd name="T142" fmla="*/ 0 h 234"/>
                  <a:gd name="T143" fmla="*/ 454 w 454"/>
                  <a:gd name="T144" fmla="*/ 234 h 2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54" h="234">
                    <a:moveTo>
                      <a:pt x="0" y="234"/>
                    </a:moveTo>
                    <a:lnTo>
                      <a:pt x="5" y="222"/>
                    </a:lnTo>
                    <a:lnTo>
                      <a:pt x="15" y="221"/>
                    </a:lnTo>
                    <a:lnTo>
                      <a:pt x="18" y="195"/>
                    </a:lnTo>
                    <a:lnTo>
                      <a:pt x="12" y="194"/>
                    </a:lnTo>
                    <a:lnTo>
                      <a:pt x="12" y="188"/>
                    </a:lnTo>
                    <a:lnTo>
                      <a:pt x="25" y="174"/>
                    </a:lnTo>
                    <a:lnTo>
                      <a:pt x="54" y="183"/>
                    </a:lnTo>
                    <a:lnTo>
                      <a:pt x="58" y="155"/>
                    </a:lnTo>
                    <a:lnTo>
                      <a:pt x="78" y="148"/>
                    </a:lnTo>
                    <a:lnTo>
                      <a:pt x="75" y="142"/>
                    </a:lnTo>
                    <a:lnTo>
                      <a:pt x="79" y="124"/>
                    </a:lnTo>
                    <a:lnTo>
                      <a:pt x="85" y="116"/>
                    </a:lnTo>
                    <a:lnTo>
                      <a:pt x="114" y="110"/>
                    </a:lnTo>
                    <a:lnTo>
                      <a:pt x="123" y="113"/>
                    </a:lnTo>
                    <a:lnTo>
                      <a:pt x="152" y="103"/>
                    </a:lnTo>
                    <a:lnTo>
                      <a:pt x="163" y="112"/>
                    </a:lnTo>
                    <a:lnTo>
                      <a:pt x="173" y="89"/>
                    </a:lnTo>
                    <a:lnTo>
                      <a:pt x="182" y="85"/>
                    </a:lnTo>
                    <a:lnTo>
                      <a:pt x="206" y="95"/>
                    </a:lnTo>
                    <a:lnTo>
                      <a:pt x="208" y="82"/>
                    </a:lnTo>
                    <a:lnTo>
                      <a:pt x="232" y="52"/>
                    </a:lnTo>
                    <a:lnTo>
                      <a:pt x="237" y="34"/>
                    </a:lnTo>
                    <a:lnTo>
                      <a:pt x="245" y="37"/>
                    </a:lnTo>
                    <a:lnTo>
                      <a:pt x="269" y="21"/>
                    </a:lnTo>
                    <a:lnTo>
                      <a:pt x="261" y="9"/>
                    </a:lnTo>
                    <a:lnTo>
                      <a:pt x="266" y="1"/>
                    </a:lnTo>
                    <a:lnTo>
                      <a:pt x="282" y="0"/>
                    </a:lnTo>
                    <a:lnTo>
                      <a:pt x="296" y="4"/>
                    </a:lnTo>
                    <a:lnTo>
                      <a:pt x="303" y="19"/>
                    </a:lnTo>
                    <a:lnTo>
                      <a:pt x="324" y="22"/>
                    </a:lnTo>
                    <a:lnTo>
                      <a:pt x="336" y="28"/>
                    </a:lnTo>
                    <a:lnTo>
                      <a:pt x="363" y="27"/>
                    </a:lnTo>
                    <a:lnTo>
                      <a:pt x="378" y="19"/>
                    </a:lnTo>
                    <a:lnTo>
                      <a:pt x="408" y="37"/>
                    </a:lnTo>
                    <a:lnTo>
                      <a:pt x="420" y="76"/>
                    </a:lnTo>
                    <a:lnTo>
                      <a:pt x="432" y="91"/>
                    </a:lnTo>
                    <a:lnTo>
                      <a:pt x="454" y="104"/>
                    </a:lnTo>
                    <a:lnTo>
                      <a:pt x="436" y="124"/>
                    </a:lnTo>
                    <a:lnTo>
                      <a:pt x="421" y="136"/>
                    </a:lnTo>
                    <a:lnTo>
                      <a:pt x="405" y="155"/>
                    </a:lnTo>
                    <a:lnTo>
                      <a:pt x="405" y="163"/>
                    </a:lnTo>
                    <a:lnTo>
                      <a:pt x="360" y="192"/>
                    </a:lnTo>
                    <a:lnTo>
                      <a:pt x="109" y="215"/>
                    </a:lnTo>
                    <a:lnTo>
                      <a:pt x="84" y="215"/>
                    </a:lnTo>
                    <a:lnTo>
                      <a:pt x="85" y="228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" name="Freeform 19"/>
              <p:cNvSpPr>
                <a:spLocks/>
              </p:cNvSpPr>
              <p:nvPr/>
            </p:nvSpPr>
            <p:spPr bwMode="auto">
              <a:xfrm>
                <a:off x="3042" y="1827"/>
                <a:ext cx="433" cy="209"/>
              </a:xfrm>
              <a:custGeom>
                <a:avLst/>
                <a:gdLst>
                  <a:gd name="T0" fmla="*/ 0 w 454"/>
                  <a:gd name="T1" fmla="*/ 8 h 234"/>
                  <a:gd name="T2" fmla="*/ 5 w 454"/>
                  <a:gd name="T3" fmla="*/ 8 h 234"/>
                  <a:gd name="T4" fmla="*/ 10 w 454"/>
                  <a:gd name="T5" fmla="*/ 8 h 234"/>
                  <a:gd name="T6" fmla="*/ 10 w 454"/>
                  <a:gd name="T7" fmla="*/ 7 h 234"/>
                  <a:gd name="T8" fmla="*/ 10 w 454"/>
                  <a:gd name="T9" fmla="*/ 7 h 234"/>
                  <a:gd name="T10" fmla="*/ 10 w 454"/>
                  <a:gd name="T11" fmla="*/ 7 h 234"/>
                  <a:gd name="T12" fmla="*/ 10 w 454"/>
                  <a:gd name="T13" fmla="*/ 6 h 234"/>
                  <a:gd name="T14" fmla="*/ 13 w 454"/>
                  <a:gd name="T15" fmla="*/ 6 h 234"/>
                  <a:gd name="T16" fmla="*/ 14 w 454"/>
                  <a:gd name="T17" fmla="*/ 5 h 234"/>
                  <a:gd name="T18" fmla="*/ 20 w 454"/>
                  <a:gd name="T19" fmla="*/ 4 h 234"/>
                  <a:gd name="T20" fmla="*/ 20 w 454"/>
                  <a:gd name="T21" fmla="*/ 4 h 234"/>
                  <a:gd name="T22" fmla="*/ 21 w 454"/>
                  <a:gd name="T23" fmla="*/ 4 h 234"/>
                  <a:gd name="T24" fmla="*/ 22 w 454"/>
                  <a:gd name="T25" fmla="*/ 4 h 234"/>
                  <a:gd name="T26" fmla="*/ 28 w 454"/>
                  <a:gd name="T27" fmla="*/ 4 h 234"/>
                  <a:gd name="T28" fmla="*/ 30 w 454"/>
                  <a:gd name="T29" fmla="*/ 4 h 234"/>
                  <a:gd name="T30" fmla="*/ 37 w 454"/>
                  <a:gd name="T31" fmla="*/ 4 h 234"/>
                  <a:gd name="T32" fmla="*/ 40 w 454"/>
                  <a:gd name="T33" fmla="*/ 4 h 234"/>
                  <a:gd name="T34" fmla="*/ 42 w 454"/>
                  <a:gd name="T35" fmla="*/ 4 h 234"/>
                  <a:gd name="T36" fmla="*/ 44 w 454"/>
                  <a:gd name="T37" fmla="*/ 4 h 234"/>
                  <a:gd name="T38" fmla="*/ 50 w 454"/>
                  <a:gd name="T39" fmla="*/ 4 h 234"/>
                  <a:gd name="T40" fmla="*/ 50 w 454"/>
                  <a:gd name="T41" fmla="*/ 4 h 234"/>
                  <a:gd name="T42" fmla="*/ 56 w 454"/>
                  <a:gd name="T43" fmla="*/ 4 h 234"/>
                  <a:gd name="T44" fmla="*/ 57 w 454"/>
                  <a:gd name="T45" fmla="*/ 4 h 234"/>
                  <a:gd name="T46" fmla="*/ 60 w 454"/>
                  <a:gd name="T47" fmla="*/ 4 h 234"/>
                  <a:gd name="T48" fmla="*/ 66 w 454"/>
                  <a:gd name="T49" fmla="*/ 4 h 234"/>
                  <a:gd name="T50" fmla="*/ 63 w 454"/>
                  <a:gd name="T51" fmla="*/ 4 h 234"/>
                  <a:gd name="T52" fmla="*/ 64 w 454"/>
                  <a:gd name="T53" fmla="*/ 1 h 234"/>
                  <a:gd name="T54" fmla="*/ 69 w 454"/>
                  <a:gd name="T55" fmla="*/ 0 h 234"/>
                  <a:gd name="T56" fmla="*/ 72 w 454"/>
                  <a:gd name="T57" fmla="*/ 4 h 234"/>
                  <a:gd name="T58" fmla="*/ 72 w 454"/>
                  <a:gd name="T59" fmla="*/ 4 h 234"/>
                  <a:gd name="T60" fmla="*/ 78 w 454"/>
                  <a:gd name="T61" fmla="*/ 4 h 234"/>
                  <a:gd name="T62" fmla="*/ 81 w 454"/>
                  <a:gd name="T63" fmla="*/ 4 h 234"/>
                  <a:gd name="T64" fmla="*/ 88 w 454"/>
                  <a:gd name="T65" fmla="*/ 4 h 234"/>
                  <a:gd name="T66" fmla="*/ 92 w 454"/>
                  <a:gd name="T67" fmla="*/ 4 h 234"/>
                  <a:gd name="T68" fmla="*/ 98 w 454"/>
                  <a:gd name="T69" fmla="*/ 4 h 234"/>
                  <a:gd name="T70" fmla="*/ 101 w 454"/>
                  <a:gd name="T71" fmla="*/ 4 h 234"/>
                  <a:gd name="T72" fmla="*/ 105 w 454"/>
                  <a:gd name="T73" fmla="*/ 4 h 234"/>
                  <a:gd name="T74" fmla="*/ 111 w 454"/>
                  <a:gd name="T75" fmla="*/ 4 h 234"/>
                  <a:gd name="T76" fmla="*/ 106 w 454"/>
                  <a:gd name="T77" fmla="*/ 4 h 234"/>
                  <a:gd name="T78" fmla="*/ 101 w 454"/>
                  <a:gd name="T79" fmla="*/ 4 h 234"/>
                  <a:gd name="T80" fmla="*/ 98 w 454"/>
                  <a:gd name="T81" fmla="*/ 5 h 234"/>
                  <a:gd name="T82" fmla="*/ 98 w 454"/>
                  <a:gd name="T83" fmla="*/ 5 h 234"/>
                  <a:gd name="T84" fmla="*/ 88 w 454"/>
                  <a:gd name="T85" fmla="*/ 7 h 234"/>
                  <a:gd name="T86" fmla="*/ 27 w 454"/>
                  <a:gd name="T87" fmla="*/ 8 h 234"/>
                  <a:gd name="T88" fmla="*/ 22 w 454"/>
                  <a:gd name="T89" fmla="*/ 8 h 234"/>
                  <a:gd name="T90" fmla="*/ 22 w 454"/>
                  <a:gd name="T91" fmla="*/ 8 h 234"/>
                  <a:gd name="T92" fmla="*/ 0 w 454"/>
                  <a:gd name="T93" fmla="*/ 8 h 234"/>
                  <a:gd name="T94" fmla="*/ 0 w 454"/>
                  <a:gd name="T95" fmla="*/ 8 h 23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54"/>
                  <a:gd name="T145" fmla="*/ 0 h 234"/>
                  <a:gd name="T146" fmla="*/ 454 w 454"/>
                  <a:gd name="T147" fmla="*/ 234 h 23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54" h="234">
                    <a:moveTo>
                      <a:pt x="0" y="234"/>
                    </a:moveTo>
                    <a:lnTo>
                      <a:pt x="5" y="222"/>
                    </a:lnTo>
                    <a:lnTo>
                      <a:pt x="15" y="221"/>
                    </a:lnTo>
                    <a:lnTo>
                      <a:pt x="18" y="195"/>
                    </a:lnTo>
                    <a:lnTo>
                      <a:pt x="12" y="194"/>
                    </a:lnTo>
                    <a:lnTo>
                      <a:pt x="12" y="188"/>
                    </a:lnTo>
                    <a:lnTo>
                      <a:pt x="25" y="174"/>
                    </a:lnTo>
                    <a:lnTo>
                      <a:pt x="54" y="183"/>
                    </a:lnTo>
                    <a:lnTo>
                      <a:pt x="58" y="155"/>
                    </a:lnTo>
                    <a:lnTo>
                      <a:pt x="78" y="148"/>
                    </a:lnTo>
                    <a:lnTo>
                      <a:pt x="75" y="142"/>
                    </a:lnTo>
                    <a:lnTo>
                      <a:pt x="79" y="124"/>
                    </a:lnTo>
                    <a:lnTo>
                      <a:pt x="85" y="116"/>
                    </a:lnTo>
                    <a:lnTo>
                      <a:pt x="114" y="110"/>
                    </a:lnTo>
                    <a:lnTo>
                      <a:pt x="123" y="113"/>
                    </a:lnTo>
                    <a:lnTo>
                      <a:pt x="152" y="103"/>
                    </a:lnTo>
                    <a:lnTo>
                      <a:pt x="163" y="112"/>
                    </a:lnTo>
                    <a:lnTo>
                      <a:pt x="173" y="89"/>
                    </a:lnTo>
                    <a:lnTo>
                      <a:pt x="182" y="85"/>
                    </a:lnTo>
                    <a:lnTo>
                      <a:pt x="206" y="95"/>
                    </a:lnTo>
                    <a:lnTo>
                      <a:pt x="208" y="82"/>
                    </a:lnTo>
                    <a:lnTo>
                      <a:pt x="232" y="52"/>
                    </a:lnTo>
                    <a:lnTo>
                      <a:pt x="237" y="34"/>
                    </a:lnTo>
                    <a:lnTo>
                      <a:pt x="245" y="37"/>
                    </a:lnTo>
                    <a:lnTo>
                      <a:pt x="269" y="21"/>
                    </a:lnTo>
                    <a:lnTo>
                      <a:pt x="261" y="9"/>
                    </a:lnTo>
                    <a:lnTo>
                      <a:pt x="266" y="1"/>
                    </a:lnTo>
                    <a:lnTo>
                      <a:pt x="282" y="0"/>
                    </a:lnTo>
                    <a:lnTo>
                      <a:pt x="296" y="4"/>
                    </a:lnTo>
                    <a:lnTo>
                      <a:pt x="303" y="19"/>
                    </a:lnTo>
                    <a:lnTo>
                      <a:pt x="324" y="22"/>
                    </a:lnTo>
                    <a:lnTo>
                      <a:pt x="336" y="28"/>
                    </a:lnTo>
                    <a:lnTo>
                      <a:pt x="363" y="27"/>
                    </a:lnTo>
                    <a:lnTo>
                      <a:pt x="378" y="19"/>
                    </a:lnTo>
                    <a:lnTo>
                      <a:pt x="408" y="37"/>
                    </a:lnTo>
                    <a:lnTo>
                      <a:pt x="420" y="76"/>
                    </a:lnTo>
                    <a:lnTo>
                      <a:pt x="432" y="91"/>
                    </a:lnTo>
                    <a:lnTo>
                      <a:pt x="454" y="104"/>
                    </a:lnTo>
                    <a:lnTo>
                      <a:pt x="436" y="124"/>
                    </a:lnTo>
                    <a:lnTo>
                      <a:pt x="421" y="136"/>
                    </a:lnTo>
                    <a:lnTo>
                      <a:pt x="405" y="155"/>
                    </a:lnTo>
                    <a:lnTo>
                      <a:pt x="405" y="163"/>
                    </a:lnTo>
                    <a:lnTo>
                      <a:pt x="360" y="192"/>
                    </a:lnTo>
                    <a:lnTo>
                      <a:pt x="109" y="215"/>
                    </a:lnTo>
                    <a:lnTo>
                      <a:pt x="84" y="215"/>
                    </a:lnTo>
                    <a:lnTo>
                      <a:pt x="85" y="228"/>
                    </a:lnTo>
                    <a:lnTo>
                      <a:pt x="0" y="23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0" name="Freeform 20"/>
              <p:cNvSpPr>
                <a:spLocks/>
              </p:cNvSpPr>
              <p:nvPr/>
            </p:nvSpPr>
            <p:spPr bwMode="auto">
              <a:xfrm>
                <a:off x="2662" y="1750"/>
                <a:ext cx="397" cy="324"/>
              </a:xfrm>
              <a:custGeom>
                <a:avLst/>
                <a:gdLst>
                  <a:gd name="T0" fmla="*/ 0 w 417"/>
                  <a:gd name="T1" fmla="*/ 4 h 364"/>
                  <a:gd name="T2" fmla="*/ 10 w 417"/>
                  <a:gd name="T3" fmla="*/ 4 h 364"/>
                  <a:gd name="T4" fmla="*/ 10 w 417"/>
                  <a:gd name="T5" fmla="*/ 4 h 364"/>
                  <a:gd name="T6" fmla="*/ 10 w 417"/>
                  <a:gd name="T7" fmla="*/ 4 h 364"/>
                  <a:gd name="T8" fmla="*/ 11 w 417"/>
                  <a:gd name="T9" fmla="*/ 4 h 364"/>
                  <a:gd name="T10" fmla="*/ 12 w 417"/>
                  <a:gd name="T11" fmla="*/ 4 h 364"/>
                  <a:gd name="T12" fmla="*/ 10 w 417"/>
                  <a:gd name="T13" fmla="*/ 4 h 364"/>
                  <a:gd name="T14" fmla="*/ 10 w 417"/>
                  <a:gd name="T15" fmla="*/ 4 h 364"/>
                  <a:gd name="T16" fmla="*/ 13 w 417"/>
                  <a:gd name="T17" fmla="*/ 4 h 364"/>
                  <a:gd name="T18" fmla="*/ 18 w 417"/>
                  <a:gd name="T19" fmla="*/ 4 h 364"/>
                  <a:gd name="T20" fmla="*/ 17 w 417"/>
                  <a:gd name="T21" fmla="*/ 9 h 364"/>
                  <a:gd name="T22" fmla="*/ 18 w 417"/>
                  <a:gd name="T23" fmla="*/ 10 h 364"/>
                  <a:gd name="T24" fmla="*/ 79 w 417"/>
                  <a:gd name="T25" fmla="*/ 10 h 364"/>
                  <a:gd name="T26" fmla="*/ 81 w 417"/>
                  <a:gd name="T27" fmla="*/ 11 h 364"/>
                  <a:gd name="T28" fmla="*/ 78 w 417"/>
                  <a:gd name="T29" fmla="*/ 11 h 364"/>
                  <a:gd name="T30" fmla="*/ 87 w 417"/>
                  <a:gd name="T31" fmla="*/ 11 h 364"/>
                  <a:gd name="T32" fmla="*/ 89 w 417"/>
                  <a:gd name="T33" fmla="*/ 11 h 364"/>
                  <a:gd name="T34" fmla="*/ 89 w 417"/>
                  <a:gd name="T35" fmla="*/ 10 h 364"/>
                  <a:gd name="T36" fmla="*/ 91 w 417"/>
                  <a:gd name="T37" fmla="*/ 10 h 364"/>
                  <a:gd name="T38" fmla="*/ 93 w 417"/>
                  <a:gd name="T39" fmla="*/ 10 h 364"/>
                  <a:gd name="T40" fmla="*/ 95 w 417"/>
                  <a:gd name="T41" fmla="*/ 10 h 364"/>
                  <a:gd name="T42" fmla="*/ 95 w 417"/>
                  <a:gd name="T43" fmla="*/ 9 h 364"/>
                  <a:gd name="T44" fmla="*/ 94 w 417"/>
                  <a:gd name="T45" fmla="*/ 9 h 364"/>
                  <a:gd name="T46" fmla="*/ 91 w 417"/>
                  <a:gd name="T47" fmla="*/ 9 h 364"/>
                  <a:gd name="T48" fmla="*/ 89 w 417"/>
                  <a:gd name="T49" fmla="*/ 8 h 364"/>
                  <a:gd name="T50" fmla="*/ 89 w 417"/>
                  <a:gd name="T51" fmla="*/ 7 h 364"/>
                  <a:gd name="T52" fmla="*/ 86 w 417"/>
                  <a:gd name="T53" fmla="*/ 7 h 364"/>
                  <a:gd name="T54" fmla="*/ 83 w 417"/>
                  <a:gd name="T55" fmla="*/ 6 h 364"/>
                  <a:gd name="T56" fmla="*/ 78 w 417"/>
                  <a:gd name="T57" fmla="*/ 6 h 364"/>
                  <a:gd name="T58" fmla="*/ 77 w 417"/>
                  <a:gd name="T59" fmla="*/ 5 h 364"/>
                  <a:gd name="T60" fmla="*/ 79 w 417"/>
                  <a:gd name="T61" fmla="*/ 4 h 364"/>
                  <a:gd name="T62" fmla="*/ 77 w 417"/>
                  <a:gd name="T63" fmla="*/ 4 h 364"/>
                  <a:gd name="T64" fmla="*/ 70 w 417"/>
                  <a:gd name="T65" fmla="*/ 4 h 364"/>
                  <a:gd name="T66" fmla="*/ 69 w 417"/>
                  <a:gd name="T67" fmla="*/ 4 h 364"/>
                  <a:gd name="T68" fmla="*/ 60 w 417"/>
                  <a:gd name="T69" fmla="*/ 4 h 364"/>
                  <a:gd name="T70" fmla="*/ 59 w 417"/>
                  <a:gd name="T71" fmla="*/ 4 h 364"/>
                  <a:gd name="T72" fmla="*/ 60 w 417"/>
                  <a:gd name="T73" fmla="*/ 4 h 364"/>
                  <a:gd name="T74" fmla="*/ 55 w 417"/>
                  <a:gd name="T75" fmla="*/ 0 h 364"/>
                  <a:gd name="T76" fmla="*/ 0 w 417"/>
                  <a:gd name="T77" fmla="*/ 4 h 3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17"/>
                  <a:gd name="T118" fmla="*/ 0 h 364"/>
                  <a:gd name="T119" fmla="*/ 417 w 417"/>
                  <a:gd name="T120" fmla="*/ 364 h 3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17" h="364">
                    <a:moveTo>
                      <a:pt x="0" y="6"/>
                    </a:moveTo>
                    <a:lnTo>
                      <a:pt x="26" y="53"/>
                    </a:lnTo>
                    <a:lnTo>
                      <a:pt x="39" y="64"/>
                    </a:lnTo>
                    <a:lnTo>
                      <a:pt x="47" y="61"/>
                    </a:lnTo>
                    <a:lnTo>
                      <a:pt x="53" y="67"/>
                    </a:lnTo>
                    <a:lnTo>
                      <a:pt x="54" y="73"/>
                    </a:lnTo>
                    <a:lnTo>
                      <a:pt x="48" y="75"/>
                    </a:lnTo>
                    <a:lnTo>
                      <a:pt x="39" y="91"/>
                    </a:lnTo>
                    <a:lnTo>
                      <a:pt x="59" y="117"/>
                    </a:lnTo>
                    <a:lnTo>
                      <a:pt x="72" y="121"/>
                    </a:lnTo>
                    <a:lnTo>
                      <a:pt x="71" y="291"/>
                    </a:lnTo>
                    <a:lnTo>
                      <a:pt x="72" y="332"/>
                    </a:lnTo>
                    <a:lnTo>
                      <a:pt x="347" y="324"/>
                    </a:lnTo>
                    <a:lnTo>
                      <a:pt x="353" y="348"/>
                    </a:lnTo>
                    <a:lnTo>
                      <a:pt x="341" y="364"/>
                    </a:lnTo>
                    <a:lnTo>
                      <a:pt x="381" y="361"/>
                    </a:lnTo>
                    <a:lnTo>
                      <a:pt x="389" y="348"/>
                    </a:lnTo>
                    <a:lnTo>
                      <a:pt x="390" y="332"/>
                    </a:lnTo>
                    <a:lnTo>
                      <a:pt x="399" y="321"/>
                    </a:lnTo>
                    <a:lnTo>
                      <a:pt x="404" y="309"/>
                    </a:lnTo>
                    <a:lnTo>
                      <a:pt x="414" y="308"/>
                    </a:lnTo>
                    <a:lnTo>
                      <a:pt x="417" y="282"/>
                    </a:lnTo>
                    <a:lnTo>
                      <a:pt x="411" y="281"/>
                    </a:lnTo>
                    <a:lnTo>
                      <a:pt x="402" y="279"/>
                    </a:lnTo>
                    <a:lnTo>
                      <a:pt x="392" y="261"/>
                    </a:lnTo>
                    <a:lnTo>
                      <a:pt x="387" y="235"/>
                    </a:lnTo>
                    <a:lnTo>
                      <a:pt x="377" y="218"/>
                    </a:lnTo>
                    <a:lnTo>
                      <a:pt x="362" y="211"/>
                    </a:lnTo>
                    <a:lnTo>
                      <a:pt x="341" y="196"/>
                    </a:lnTo>
                    <a:lnTo>
                      <a:pt x="333" y="173"/>
                    </a:lnTo>
                    <a:lnTo>
                      <a:pt x="344" y="139"/>
                    </a:lnTo>
                    <a:lnTo>
                      <a:pt x="333" y="132"/>
                    </a:lnTo>
                    <a:lnTo>
                      <a:pt x="311" y="132"/>
                    </a:lnTo>
                    <a:lnTo>
                      <a:pt x="305" y="111"/>
                    </a:lnTo>
                    <a:lnTo>
                      <a:pt x="265" y="69"/>
                    </a:lnTo>
                    <a:lnTo>
                      <a:pt x="256" y="33"/>
                    </a:lnTo>
                    <a:lnTo>
                      <a:pt x="262" y="20"/>
                    </a:lnTo>
                    <a:lnTo>
                      <a:pt x="24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" name="Freeform 21"/>
              <p:cNvSpPr>
                <a:spLocks/>
              </p:cNvSpPr>
              <p:nvPr/>
            </p:nvSpPr>
            <p:spPr bwMode="auto">
              <a:xfrm>
                <a:off x="2662" y="1750"/>
                <a:ext cx="397" cy="324"/>
              </a:xfrm>
              <a:custGeom>
                <a:avLst/>
                <a:gdLst>
                  <a:gd name="T0" fmla="*/ 0 w 417"/>
                  <a:gd name="T1" fmla="*/ 4 h 364"/>
                  <a:gd name="T2" fmla="*/ 10 w 417"/>
                  <a:gd name="T3" fmla="*/ 4 h 364"/>
                  <a:gd name="T4" fmla="*/ 10 w 417"/>
                  <a:gd name="T5" fmla="*/ 4 h 364"/>
                  <a:gd name="T6" fmla="*/ 10 w 417"/>
                  <a:gd name="T7" fmla="*/ 4 h 364"/>
                  <a:gd name="T8" fmla="*/ 11 w 417"/>
                  <a:gd name="T9" fmla="*/ 4 h 364"/>
                  <a:gd name="T10" fmla="*/ 12 w 417"/>
                  <a:gd name="T11" fmla="*/ 4 h 364"/>
                  <a:gd name="T12" fmla="*/ 10 w 417"/>
                  <a:gd name="T13" fmla="*/ 4 h 364"/>
                  <a:gd name="T14" fmla="*/ 10 w 417"/>
                  <a:gd name="T15" fmla="*/ 4 h 364"/>
                  <a:gd name="T16" fmla="*/ 13 w 417"/>
                  <a:gd name="T17" fmla="*/ 4 h 364"/>
                  <a:gd name="T18" fmla="*/ 18 w 417"/>
                  <a:gd name="T19" fmla="*/ 4 h 364"/>
                  <a:gd name="T20" fmla="*/ 17 w 417"/>
                  <a:gd name="T21" fmla="*/ 9 h 364"/>
                  <a:gd name="T22" fmla="*/ 18 w 417"/>
                  <a:gd name="T23" fmla="*/ 10 h 364"/>
                  <a:gd name="T24" fmla="*/ 79 w 417"/>
                  <a:gd name="T25" fmla="*/ 10 h 364"/>
                  <a:gd name="T26" fmla="*/ 81 w 417"/>
                  <a:gd name="T27" fmla="*/ 11 h 364"/>
                  <a:gd name="T28" fmla="*/ 78 w 417"/>
                  <a:gd name="T29" fmla="*/ 11 h 364"/>
                  <a:gd name="T30" fmla="*/ 87 w 417"/>
                  <a:gd name="T31" fmla="*/ 11 h 364"/>
                  <a:gd name="T32" fmla="*/ 89 w 417"/>
                  <a:gd name="T33" fmla="*/ 11 h 364"/>
                  <a:gd name="T34" fmla="*/ 89 w 417"/>
                  <a:gd name="T35" fmla="*/ 10 h 364"/>
                  <a:gd name="T36" fmla="*/ 91 w 417"/>
                  <a:gd name="T37" fmla="*/ 10 h 364"/>
                  <a:gd name="T38" fmla="*/ 93 w 417"/>
                  <a:gd name="T39" fmla="*/ 10 h 364"/>
                  <a:gd name="T40" fmla="*/ 95 w 417"/>
                  <a:gd name="T41" fmla="*/ 10 h 364"/>
                  <a:gd name="T42" fmla="*/ 95 w 417"/>
                  <a:gd name="T43" fmla="*/ 9 h 364"/>
                  <a:gd name="T44" fmla="*/ 94 w 417"/>
                  <a:gd name="T45" fmla="*/ 9 h 364"/>
                  <a:gd name="T46" fmla="*/ 91 w 417"/>
                  <a:gd name="T47" fmla="*/ 9 h 364"/>
                  <a:gd name="T48" fmla="*/ 89 w 417"/>
                  <a:gd name="T49" fmla="*/ 8 h 364"/>
                  <a:gd name="T50" fmla="*/ 89 w 417"/>
                  <a:gd name="T51" fmla="*/ 7 h 364"/>
                  <a:gd name="T52" fmla="*/ 86 w 417"/>
                  <a:gd name="T53" fmla="*/ 7 h 364"/>
                  <a:gd name="T54" fmla="*/ 83 w 417"/>
                  <a:gd name="T55" fmla="*/ 6 h 364"/>
                  <a:gd name="T56" fmla="*/ 78 w 417"/>
                  <a:gd name="T57" fmla="*/ 6 h 364"/>
                  <a:gd name="T58" fmla="*/ 77 w 417"/>
                  <a:gd name="T59" fmla="*/ 5 h 364"/>
                  <a:gd name="T60" fmla="*/ 79 w 417"/>
                  <a:gd name="T61" fmla="*/ 4 h 364"/>
                  <a:gd name="T62" fmla="*/ 77 w 417"/>
                  <a:gd name="T63" fmla="*/ 4 h 364"/>
                  <a:gd name="T64" fmla="*/ 70 w 417"/>
                  <a:gd name="T65" fmla="*/ 4 h 364"/>
                  <a:gd name="T66" fmla="*/ 69 w 417"/>
                  <a:gd name="T67" fmla="*/ 4 h 364"/>
                  <a:gd name="T68" fmla="*/ 60 w 417"/>
                  <a:gd name="T69" fmla="*/ 4 h 364"/>
                  <a:gd name="T70" fmla="*/ 59 w 417"/>
                  <a:gd name="T71" fmla="*/ 4 h 364"/>
                  <a:gd name="T72" fmla="*/ 60 w 417"/>
                  <a:gd name="T73" fmla="*/ 4 h 364"/>
                  <a:gd name="T74" fmla="*/ 55 w 417"/>
                  <a:gd name="T75" fmla="*/ 0 h 364"/>
                  <a:gd name="T76" fmla="*/ 0 w 417"/>
                  <a:gd name="T77" fmla="*/ 4 h 364"/>
                  <a:gd name="T78" fmla="*/ 0 w 417"/>
                  <a:gd name="T79" fmla="*/ 4 h 3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17"/>
                  <a:gd name="T121" fmla="*/ 0 h 364"/>
                  <a:gd name="T122" fmla="*/ 417 w 417"/>
                  <a:gd name="T123" fmla="*/ 364 h 3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17" h="364">
                    <a:moveTo>
                      <a:pt x="0" y="6"/>
                    </a:moveTo>
                    <a:lnTo>
                      <a:pt x="26" y="53"/>
                    </a:lnTo>
                    <a:lnTo>
                      <a:pt x="39" y="64"/>
                    </a:lnTo>
                    <a:lnTo>
                      <a:pt x="47" y="61"/>
                    </a:lnTo>
                    <a:lnTo>
                      <a:pt x="53" y="67"/>
                    </a:lnTo>
                    <a:lnTo>
                      <a:pt x="54" y="73"/>
                    </a:lnTo>
                    <a:lnTo>
                      <a:pt x="48" y="75"/>
                    </a:lnTo>
                    <a:lnTo>
                      <a:pt x="39" y="91"/>
                    </a:lnTo>
                    <a:lnTo>
                      <a:pt x="59" y="117"/>
                    </a:lnTo>
                    <a:lnTo>
                      <a:pt x="72" y="121"/>
                    </a:lnTo>
                    <a:lnTo>
                      <a:pt x="71" y="291"/>
                    </a:lnTo>
                    <a:lnTo>
                      <a:pt x="72" y="332"/>
                    </a:lnTo>
                    <a:lnTo>
                      <a:pt x="347" y="324"/>
                    </a:lnTo>
                    <a:lnTo>
                      <a:pt x="353" y="348"/>
                    </a:lnTo>
                    <a:lnTo>
                      <a:pt x="341" y="364"/>
                    </a:lnTo>
                    <a:lnTo>
                      <a:pt x="381" y="361"/>
                    </a:lnTo>
                    <a:lnTo>
                      <a:pt x="389" y="348"/>
                    </a:lnTo>
                    <a:lnTo>
                      <a:pt x="390" y="332"/>
                    </a:lnTo>
                    <a:lnTo>
                      <a:pt x="399" y="321"/>
                    </a:lnTo>
                    <a:lnTo>
                      <a:pt x="404" y="309"/>
                    </a:lnTo>
                    <a:lnTo>
                      <a:pt x="414" y="308"/>
                    </a:lnTo>
                    <a:lnTo>
                      <a:pt x="417" y="282"/>
                    </a:lnTo>
                    <a:lnTo>
                      <a:pt x="411" y="281"/>
                    </a:lnTo>
                    <a:lnTo>
                      <a:pt x="402" y="279"/>
                    </a:lnTo>
                    <a:lnTo>
                      <a:pt x="392" y="261"/>
                    </a:lnTo>
                    <a:lnTo>
                      <a:pt x="387" y="235"/>
                    </a:lnTo>
                    <a:lnTo>
                      <a:pt x="377" y="218"/>
                    </a:lnTo>
                    <a:lnTo>
                      <a:pt x="362" y="211"/>
                    </a:lnTo>
                    <a:lnTo>
                      <a:pt x="341" y="196"/>
                    </a:lnTo>
                    <a:lnTo>
                      <a:pt x="333" y="173"/>
                    </a:lnTo>
                    <a:lnTo>
                      <a:pt x="344" y="139"/>
                    </a:lnTo>
                    <a:lnTo>
                      <a:pt x="333" y="132"/>
                    </a:lnTo>
                    <a:lnTo>
                      <a:pt x="311" y="132"/>
                    </a:lnTo>
                    <a:lnTo>
                      <a:pt x="305" y="111"/>
                    </a:lnTo>
                    <a:lnTo>
                      <a:pt x="265" y="69"/>
                    </a:lnTo>
                    <a:lnTo>
                      <a:pt x="256" y="33"/>
                    </a:lnTo>
                    <a:lnTo>
                      <a:pt x="262" y="20"/>
                    </a:lnTo>
                    <a:lnTo>
                      <a:pt x="242" y="0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" name="Freeform 22"/>
              <p:cNvSpPr>
                <a:spLocks/>
              </p:cNvSpPr>
              <p:nvPr/>
            </p:nvSpPr>
            <p:spPr bwMode="auto">
              <a:xfrm>
                <a:off x="2730" y="2039"/>
                <a:ext cx="301" cy="254"/>
              </a:xfrm>
              <a:custGeom>
                <a:avLst/>
                <a:gdLst>
                  <a:gd name="T0" fmla="*/ 0 w 315"/>
                  <a:gd name="T1" fmla="*/ 4 h 284"/>
                  <a:gd name="T2" fmla="*/ 11 w 315"/>
                  <a:gd name="T3" fmla="*/ 4 h 284"/>
                  <a:gd name="T4" fmla="*/ 11 w 315"/>
                  <a:gd name="T5" fmla="*/ 9 h 284"/>
                  <a:gd name="T6" fmla="*/ 11 w 315"/>
                  <a:gd name="T7" fmla="*/ 9 h 284"/>
                  <a:gd name="T8" fmla="*/ 11 w 315"/>
                  <a:gd name="T9" fmla="*/ 9 h 284"/>
                  <a:gd name="T10" fmla="*/ 11 w 315"/>
                  <a:gd name="T11" fmla="*/ 10 h 284"/>
                  <a:gd name="T12" fmla="*/ 58 w 315"/>
                  <a:gd name="T13" fmla="*/ 10 h 284"/>
                  <a:gd name="T14" fmla="*/ 57 w 315"/>
                  <a:gd name="T15" fmla="*/ 9 h 284"/>
                  <a:gd name="T16" fmla="*/ 62 w 315"/>
                  <a:gd name="T17" fmla="*/ 7 h 284"/>
                  <a:gd name="T18" fmla="*/ 68 w 315"/>
                  <a:gd name="T19" fmla="*/ 5 h 284"/>
                  <a:gd name="T20" fmla="*/ 67 w 315"/>
                  <a:gd name="T21" fmla="*/ 5 h 284"/>
                  <a:gd name="T22" fmla="*/ 72 w 315"/>
                  <a:gd name="T23" fmla="*/ 4 h 284"/>
                  <a:gd name="T24" fmla="*/ 74 w 315"/>
                  <a:gd name="T25" fmla="*/ 4 h 284"/>
                  <a:gd name="T26" fmla="*/ 72 w 315"/>
                  <a:gd name="T27" fmla="*/ 4 h 284"/>
                  <a:gd name="T28" fmla="*/ 77 w 315"/>
                  <a:gd name="T29" fmla="*/ 4 h 284"/>
                  <a:gd name="T30" fmla="*/ 81 w 315"/>
                  <a:gd name="T31" fmla="*/ 4 h 284"/>
                  <a:gd name="T32" fmla="*/ 78 w 315"/>
                  <a:gd name="T33" fmla="*/ 4 h 284"/>
                  <a:gd name="T34" fmla="*/ 69 w 315"/>
                  <a:gd name="T35" fmla="*/ 4 h 284"/>
                  <a:gd name="T36" fmla="*/ 72 w 315"/>
                  <a:gd name="T37" fmla="*/ 4 h 284"/>
                  <a:gd name="T38" fmla="*/ 71 w 315"/>
                  <a:gd name="T39" fmla="*/ 0 h 284"/>
                  <a:gd name="T40" fmla="*/ 0 w 315"/>
                  <a:gd name="T41" fmla="*/ 4 h 2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5"/>
                  <a:gd name="T64" fmla="*/ 0 h 284"/>
                  <a:gd name="T65" fmla="*/ 315 w 315"/>
                  <a:gd name="T66" fmla="*/ 284 h 2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5" h="284">
                    <a:moveTo>
                      <a:pt x="0" y="8"/>
                    </a:moveTo>
                    <a:lnTo>
                      <a:pt x="12" y="96"/>
                    </a:lnTo>
                    <a:lnTo>
                      <a:pt x="11" y="234"/>
                    </a:lnTo>
                    <a:lnTo>
                      <a:pt x="17" y="242"/>
                    </a:lnTo>
                    <a:lnTo>
                      <a:pt x="39" y="240"/>
                    </a:lnTo>
                    <a:lnTo>
                      <a:pt x="39" y="284"/>
                    </a:lnTo>
                    <a:lnTo>
                      <a:pt x="227" y="281"/>
                    </a:lnTo>
                    <a:lnTo>
                      <a:pt x="224" y="239"/>
                    </a:lnTo>
                    <a:lnTo>
                      <a:pt x="239" y="191"/>
                    </a:lnTo>
                    <a:lnTo>
                      <a:pt x="263" y="157"/>
                    </a:lnTo>
                    <a:lnTo>
                      <a:pt x="261" y="148"/>
                    </a:lnTo>
                    <a:lnTo>
                      <a:pt x="281" y="120"/>
                    </a:lnTo>
                    <a:lnTo>
                      <a:pt x="290" y="87"/>
                    </a:lnTo>
                    <a:lnTo>
                      <a:pt x="284" y="84"/>
                    </a:lnTo>
                    <a:lnTo>
                      <a:pt x="300" y="72"/>
                    </a:lnTo>
                    <a:lnTo>
                      <a:pt x="315" y="43"/>
                    </a:lnTo>
                    <a:lnTo>
                      <a:pt x="309" y="37"/>
                    </a:lnTo>
                    <a:lnTo>
                      <a:pt x="269" y="40"/>
                    </a:lnTo>
                    <a:lnTo>
                      <a:pt x="281" y="24"/>
                    </a:lnTo>
                    <a:lnTo>
                      <a:pt x="27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" name="Freeform 23"/>
              <p:cNvSpPr>
                <a:spLocks/>
              </p:cNvSpPr>
              <p:nvPr/>
            </p:nvSpPr>
            <p:spPr bwMode="auto">
              <a:xfrm>
                <a:off x="2730" y="2039"/>
                <a:ext cx="301" cy="254"/>
              </a:xfrm>
              <a:custGeom>
                <a:avLst/>
                <a:gdLst>
                  <a:gd name="T0" fmla="*/ 0 w 315"/>
                  <a:gd name="T1" fmla="*/ 4 h 284"/>
                  <a:gd name="T2" fmla="*/ 11 w 315"/>
                  <a:gd name="T3" fmla="*/ 4 h 284"/>
                  <a:gd name="T4" fmla="*/ 11 w 315"/>
                  <a:gd name="T5" fmla="*/ 9 h 284"/>
                  <a:gd name="T6" fmla="*/ 11 w 315"/>
                  <a:gd name="T7" fmla="*/ 9 h 284"/>
                  <a:gd name="T8" fmla="*/ 11 w 315"/>
                  <a:gd name="T9" fmla="*/ 9 h 284"/>
                  <a:gd name="T10" fmla="*/ 11 w 315"/>
                  <a:gd name="T11" fmla="*/ 10 h 284"/>
                  <a:gd name="T12" fmla="*/ 58 w 315"/>
                  <a:gd name="T13" fmla="*/ 10 h 284"/>
                  <a:gd name="T14" fmla="*/ 57 w 315"/>
                  <a:gd name="T15" fmla="*/ 9 h 284"/>
                  <a:gd name="T16" fmla="*/ 62 w 315"/>
                  <a:gd name="T17" fmla="*/ 7 h 284"/>
                  <a:gd name="T18" fmla="*/ 68 w 315"/>
                  <a:gd name="T19" fmla="*/ 5 h 284"/>
                  <a:gd name="T20" fmla="*/ 67 w 315"/>
                  <a:gd name="T21" fmla="*/ 5 h 284"/>
                  <a:gd name="T22" fmla="*/ 72 w 315"/>
                  <a:gd name="T23" fmla="*/ 4 h 284"/>
                  <a:gd name="T24" fmla="*/ 74 w 315"/>
                  <a:gd name="T25" fmla="*/ 4 h 284"/>
                  <a:gd name="T26" fmla="*/ 72 w 315"/>
                  <a:gd name="T27" fmla="*/ 4 h 284"/>
                  <a:gd name="T28" fmla="*/ 77 w 315"/>
                  <a:gd name="T29" fmla="*/ 4 h 284"/>
                  <a:gd name="T30" fmla="*/ 81 w 315"/>
                  <a:gd name="T31" fmla="*/ 4 h 284"/>
                  <a:gd name="T32" fmla="*/ 78 w 315"/>
                  <a:gd name="T33" fmla="*/ 4 h 284"/>
                  <a:gd name="T34" fmla="*/ 69 w 315"/>
                  <a:gd name="T35" fmla="*/ 4 h 284"/>
                  <a:gd name="T36" fmla="*/ 72 w 315"/>
                  <a:gd name="T37" fmla="*/ 4 h 284"/>
                  <a:gd name="T38" fmla="*/ 71 w 315"/>
                  <a:gd name="T39" fmla="*/ 0 h 284"/>
                  <a:gd name="T40" fmla="*/ 0 w 315"/>
                  <a:gd name="T41" fmla="*/ 4 h 284"/>
                  <a:gd name="T42" fmla="*/ 0 w 315"/>
                  <a:gd name="T43" fmla="*/ 4 h 28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5"/>
                  <a:gd name="T67" fmla="*/ 0 h 284"/>
                  <a:gd name="T68" fmla="*/ 315 w 315"/>
                  <a:gd name="T69" fmla="*/ 284 h 28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5" h="284">
                    <a:moveTo>
                      <a:pt x="0" y="8"/>
                    </a:moveTo>
                    <a:lnTo>
                      <a:pt x="12" y="96"/>
                    </a:lnTo>
                    <a:lnTo>
                      <a:pt x="11" y="234"/>
                    </a:lnTo>
                    <a:lnTo>
                      <a:pt x="17" y="242"/>
                    </a:lnTo>
                    <a:lnTo>
                      <a:pt x="39" y="240"/>
                    </a:lnTo>
                    <a:lnTo>
                      <a:pt x="39" y="284"/>
                    </a:lnTo>
                    <a:lnTo>
                      <a:pt x="227" y="281"/>
                    </a:lnTo>
                    <a:lnTo>
                      <a:pt x="224" y="239"/>
                    </a:lnTo>
                    <a:lnTo>
                      <a:pt x="239" y="191"/>
                    </a:lnTo>
                    <a:lnTo>
                      <a:pt x="263" y="157"/>
                    </a:lnTo>
                    <a:lnTo>
                      <a:pt x="261" y="148"/>
                    </a:lnTo>
                    <a:lnTo>
                      <a:pt x="281" y="120"/>
                    </a:lnTo>
                    <a:lnTo>
                      <a:pt x="290" y="87"/>
                    </a:lnTo>
                    <a:lnTo>
                      <a:pt x="284" y="84"/>
                    </a:lnTo>
                    <a:lnTo>
                      <a:pt x="300" y="72"/>
                    </a:lnTo>
                    <a:lnTo>
                      <a:pt x="315" y="43"/>
                    </a:lnTo>
                    <a:lnTo>
                      <a:pt x="309" y="37"/>
                    </a:lnTo>
                    <a:lnTo>
                      <a:pt x="269" y="40"/>
                    </a:lnTo>
                    <a:lnTo>
                      <a:pt x="281" y="24"/>
                    </a:lnTo>
                    <a:lnTo>
                      <a:pt x="275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4" name="Freeform 24"/>
              <p:cNvSpPr>
                <a:spLocks/>
              </p:cNvSpPr>
              <p:nvPr/>
            </p:nvSpPr>
            <p:spPr bwMode="auto">
              <a:xfrm>
                <a:off x="2906" y="1605"/>
                <a:ext cx="234" cy="396"/>
              </a:xfrm>
              <a:custGeom>
                <a:avLst/>
                <a:gdLst>
                  <a:gd name="T0" fmla="*/ 0 w 245"/>
                  <a:gd name="T1" fmla="*/ 7 h 443"/>
                  <a:gd name="T2" fmla="*/ 6 w 245"/>
                  <a:gd name="T3" fmla="*/ 6 h 443"/>
                  <a:gd name="T4" fmla="*/ 11 w 245"/>
                  <a:gd name="T5" fmla="*/ 5 h 443"/>
                  <a:gd name="T6" fmla="*/ 11 w 245"/>
                  <a:gd name="T7" fmla="*/ 4 h 443"/>
                  <a:gd name="T8" fmla="*/ 11 w 245"/>
                  <a:gd name="T9" fmla="*/ 4 h 443"/>
                  <a:gd name="T10" fmla="*/ 17 w 245"/>
                  <a:gd name="T11" fmla="*/ 4 h 443"/>
                  <a:gd name="T12" fmla="*/ 20 w 245"/>
                  <a:gd name="T13" fmla="*/ 4 h 443"/>
                  <a:gd name="T14" fmla="*/ 20 w 245"/>
                  <a:gd name="T15" fmla="*/ 4 h 443"/>
                  <a:gd name="T16" fmla="*/ 11 w 245"/>
                  <a:gd name="T17" fmla="*/ 4 h 443"/>
                  <a:gd name="T18" fmla="*/ 52 w 245"/>
                  <a:gd name="T19" fmla="*/ 0 h 443"/>
                  <a:gd name="T20" fmla="*/ 53 w 245"/>
                  <a:gd name="T21" fmla="*/ 4 h 443"/>
                  <a:gd name="T22" fmla="*/ 58 w 245"/>
                  <a:gd name="T23" fmla="*/ 4 h 443"/>
                  <a:gd name="T24" fmla="*/ 61 w 245"/>
                  <a:gd name="T25" fmla="*/ 8 h 443"/>
                  <a:gd name="T26" fmla="*/ 60 w 245"/>
                  <a:gd name="T27" fmla="*/ 10 h 443"/>
                  <a:gd name="T28" fmla="*/ 62 w 245"/>
                  <a:gd name="T29" fmla="*/ 10 h 443"/>
                  <a:gd name="T30" fmla="*/ 59 w 245"/>
                  <a:gd name="T31" fmla="*/ 11 h 443"/>
                  <a:gd name="T32" fmla="*/ 55 w 245"/>
                  <a:gd name="T33" fmla="*/ 12 h 443"/>
                  <a:gd name="T34" fmla="*/ 55 w 245"/>
                  <a:gd name="T35" fmla="*/ 13 h 443"/>
                  <a:gd name="T36" fmla="*/ 55 w 245"/>
                  <a:gd name="T37" fmla="*/ 13 h 443"/>
                  <a:gd name="T38" fmla="*/ 55 w 245"/>
                  <a:gd name="T39" fmla="*/ 13 h 443"/>
                  <a:gd name="T40" fmla="*/ 55 w 245"/>
                  <a:gd name="T41" fmla="*/ 13 h 443"/>
                  <a:gd name="T42" fmla="*/ 51 w 245"/>
                  <a:gd name="T43" fmla="*/ 13 h 443"/>
                  <a:gd name="T44" fmla="*/ 50 w 245"/>
                  <a:gd name="T45" fmla="*/ 15 h 443"/>
                  <a:gd name="T46" fmla="*/ 43 w 245"/>
                  <a:gd name="T47" fmla="*/ 15 h 443"/>
                  <a:gd name="T48" fmla="*/ 39 w 245"/>
                  <a:gd name="T49" fmla="*/ 15 h 443"/>
                  <a:gd name="T50" fmla="*/ 39 w 245"/>
                  <a:gd name="T51" fmla="*/ 15 h 443"/>
                  <a:gd name="T52" fmla="*/ 37 w 245"/>
                  <a:gd name="T53" fmla="*/ 15 h 443"/>
                  <a:gd name="T54" fmla="*/ 33 w 245"/>
                  <a:gd name="T55" fmla="*/ 15 h 443"/>
                  <a:gd name="T56" fmla="*/ 32 w 245"/>
                  <a:gd name="T57" fmla="*/ 13 h 443"/>
                  <a:gd name="T58" fmla="*/ 31 w 245"/>
                  <a:gd name="T59" fmla="*/ 13 h 443"/>
                  <a:gd name="T60" fmla="*/ 28 w 245"/>
                  <a:gd name="T61" fmla="*/ 13 h 443"/>
                  <a:gd name="T62" fmla="*/ 23 w 245"/>
                  <a:gd name="T63" fmla="*/ 12 h 443"/>
                  <a:gd name="T64" fmla="*/ 21 w 245"/>
                  <a:gd name="T65" fmla="*/ 12 h 443"/>
                  <a:gd name="T66" fmla="*/ 24 w 245"/>
                  <a:gd name="T67" fmla="*/ 11 h 443"/>
                  <a:gd name="T68" fmla="*/ 21 w 245"/>
                  <a:gd name="T69" fmla="*/ 11 h 443"/>
                  <a:gd name="T70" fmla="*/ 14 w 245"/>
                  <a:gd name="T71" fmla="*/ 11 h 443"/>
                  <a:gd name="T72" fmla="*/ 11 w 245"/>
                  <a:gd name="T73" fmla="*/ 10 h 443"/>
                  <a:gd name="T74" fmla="*/ 9 w 245"/>
                  <a:gd name="T75" fmla="*/ 8 h 443"/>
                  <a:gd name="T76" fmla="*/ 0 w 245"/>
                  <a:gd name="T77" fmla="*/ 7 h 44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45"/>
                  <a:gd name="T118" fmla="*/ 0 h 443"/>
                  <a:gd name="T119" fmla="*/ 245 w 245"/>
                  <a:gd name="T120" fmla="*/ 443 h 44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45" h="443">
                    <a:moveTo>
                      <a:pt x="0" y="195"/>
                    </a:moveTo>
                    <a:lnTo>
                      <a:pt x="6" y="182"/>
                    </a:lnTo>
                    <a:lnTo>
                      <a:pt x="21" y="155"/>
                    </a:lnTo>
                    <a:lnTo>
                      <a:pt x="30" y="125"/>
                    </a:lnTo>
                    <a:lnTo>
                      <a:pt x="22" y="104"/>
                    </a:lnTo>
                    <a:lnTo>
                      <a:pt x="64" y="71"/>
                    </a:lnTo>
                    <a:lnTo>
                      <a:pt x="73" y="55"/>
                    </a:lnTo>
                    <a:lnTo>
                      <a:pt x="73" y="46"/>
                    </a:lnTo>
                    <a:lnTo>
                      <a:pt x="40" y="10"/>
                    </a:lnTo>
                    <a:lnTo>
                      <a:pt x="206" y="0"/>
                    </a:lnTo>
                    <a:lnTo>
                      <a:pt x="210" y="26"/>
                    </a:lnTo>
                    <a:lnTo>
                      <a:pt x="227" y="59"/>
                    </a:lnTo>
                    <a:lnTo>
                      <a:pt x="240" y="228"/>
                    </a:lnTo>
                    <a:lnTo>
                      <a:pt x="237" y="262"/>
                    </a:lnTo>
                    <a:lnTo>
                      <a:pt x="245" y="283"/>
                    </a:lnTo>
                    <a:lnTo>
                      <a:pt x="234" y="322"/>
                    </a:lnTo>
                    <a:lnTo>
                      <a:pt x="222" y="338"/>
                    </a:lnTo>
                    <a:lnTo>
                      <a:pt x="218" y="367"/>
                    </a:lnTo>
                    <a:lnTo>
                      <a:pt x="222" y="373"/>
                    </a:lnTo>
                    <a:lnTo>
                      <a:pt x="218" y="391"/>
                    </a:lnTo>
                    <a:lnTo>
                      <a:pt x="221" y="397"/>
                    </a:lnTo>
                    <a:lnTo>
                      <a:pt x="201" y="404"/>
                    </a:lnTo>
                    <a:lnTo>
                      <a:pt x="197" y="432"/>
                    </a:lnTo>
                    <a:lnTo>
                      <a:pt x="168" y="423"/>
                    </a:lnTo>
                    <a:lnTo>
                      <a:pt x="155" y="437"/>
                    </a:lnTo>
                    <a:lnTo>
                      <a:pt x="155" y="443"/>
                    </a:lnTo>
                    <a:lnTo>
                      <a:pt x="146" y="441"/>
                    </a:lnTo>
                    <a:lnTo>
                      <a:pt x="136" y="423"/>
                    </a:lnTo>
                    <a:lnTo>
                      <a:pt x="131" y="397"/>
                    </a:lnTo>
                    <a:lnTo>
                      <a:pt x="121" y="380"/>
                    </a:lnTo>
                    <a:lnTo>
                      <a:pt x="106" y="373"/>
                    </a:lnTo>
                    <a:lnTo>
                      <a:pt x="85" y="358"/>
                    </a:lnTo>
                    <a:lnTo>
                      <a:pt x="77" y="335"/>
                    </a:lnTo>
                    <a:lnTo>
                      <a:pt x="88" y="301"/>
                    </a:lnTo>
                    <a:lnTo>
                      <a:pt x="77" y="294"/>
                    </a:lnTo>
                    <a:lnTo>
                      <a:pt x="55" y="294"/>
                    </a:lnTo>
                    <a:lnTo>
                      <a:pt x="49" y="273"/>
                    </a:lnTo>
                    <a:lnTo>
                      <a:pt x="9" y="231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5" name="Freeform 25"/>
              <p:cNvSpPr>
                <a:spLocks/>
              </p:cNvSpPr>
              <p:nvPr/>
            </p:nvSpPr>
            <p:spPr bwMode="auto">
              <a:xfrm>
                <a:off x="2906" y="1605"/>
                <a:ext cx="234" cy="396"/>
              </a:xfrm>
              <a:custGeom>
                <a:avLst/>
                <a:gdLst>
                  <a:gd name="T0" fmla="*/ 0 w 245"/>
                  <a:gd name="T1" fmla="*/ 7 h 443"/>
                  <a:gd name="T2" fmla="*/ 6 w 245"/>
                  <a:gd name="T3" fmla="*/ 6 h 443"/>
                  <a:gd name="T4" fmla="*/ 11 w 245"/>
                  <a:gd name="T5" fmla="*/ 5 h 443"/>
                  <a:gd name="T6" fmla="*/ 11 w 245"/>
                  <a:gd name="T7" fmla="*/ 4 h 443"/>
                  <a:gd name="T8" fmla="*/ 11 w 245"/>
                  <a:gd name="T9" fmla="*/ 4 h 443"/>
                  <a:gd name="T10" fmla="*/ 17 w 245"/>
                  <a:gd name="T11" fmla="*/ 4 h 443"/>
                  <a:gd name="T12" fmla="*/ 20 w 245"/>
                  <a:gd name="T13" fmla="*/ 4 h 443"/>
                  <a:gd name="T14" fmla="*/ 20 w 245"/>
                  <a:gd name="T15" fmla="*/ 4 h 443"/>
                  <a:gd name="T16" fmla="*/ 11 w 245"/>
                  <a:gd name="T17" fmla="*/ 4 h 443"/>
                  <a:gd name="T18" fmla="*/ 52 w 245"/>
                  <a:gd name="T19" fmla="*/ 0 h 443"/>
                  <a:gd name="T20" fmla="*/ 53 w 245"/>
                  <a:gd name="T21" fmla="*/ 4 h 443"/>
                  <a:gd name="T22" fmla="*/ 58 w 245"/>
                  <a:gd name="T23" fmla="*/ 4 h 443"/>
                  <a:gd name="T24" fmla="*/ 61 w 245"/>
                  <a:gd name="T25" fmla="*/ 8 h 443"/>
                  <a:gd name="T26" fmla="*/ 60 w 245"/>
                  <a:gd name="T27" fmla="*/ 10 h 443"/>
                  <a:gd name="T28" fmla="*/ 62 w 245"/>
                  <a:gd name="T29" fmla="*/ 10 h 443"/>
                  <a:gd name="T30" fmla="*/ 59 w 245"/>
                  <a:gd name="T31" fmla="*/ 11 h 443"/>
                  <a:gd name="T32" fmla="*/ 55 w 245"/>
                  <a:gd name="T33" fmla="*/ 12 h 443"/>
                  <a:gd name="T34" fmla="*/ 55 w 245"/>
                  <a:gd name="T35" fmla="*/ 13 h 443"/>
                  <a:gd name="T36" fmla="*/ 55 w 245"/>
                  <a:gd name="T37" fmla="*/ 13 h 443"/>
                  <a:gd name="T38" fmla="*/ 55 w 245"/>
                  <a:gd name="T39" fmla="*/ 13 h 443"/>
                  <a:gd name="T40" fmla="*/ 55 w 245"/>
                  <a:gd name="T41" fmla="*/ 13 h 443"/>
                  <a:gd name="T42" fmla="*/ 51 w 245"/>
                  <a:gd name="T43" fmla="*/ 13 h 443"/>
                  <a:gd name="T44" fmla="*/ 50 w 245"/>
                  <a:gd name="T45" fmla="*/ 15 h 443"/>
                  <a:gd name="T46" fmla="*/ 43 w 245"/>
                  <a:gd name="T47" fmla="*/ 15 h 443"/>
                  <a:gd name="T48" fmla="*/ 39 w 245"/>
                  <a:gd name="T49" fmla="*/ 15 h 443"/>
                  <a:gd name="T50" fmla="*/ 39 w 245"/>
                  <a:gd name="T51" fmla="*/ 15 h 443"/>
                  <a:gd name="T52" fmla="*/ 37 w 245"/>
                  <a:gd name="T53" fmla="*/ 15 h 443"/>
                  <a:gd name="T54" fmla="*/ 33 w 245"/>
                  <a:gd name="T55" fmla="*/ 15 h 443"/>
                  <a:gd name="T56" fmla="*/ 32 w 245"/>
                  <a:gd name="T57" fmla="*/ 13 h 443"/>
                  <a:gd name="T58" fmla="*/ 31 w 245"/>
                  <a:gd name="T59" fmla="*/ 13 h 443"/>
                  <a:gd name="T60" fmla="*/ 28 w 245"/>
                  <a:gd name="T61" fmla="*/ 13 h 443"/>
                  <a:gd name="T62" fmla="*/ 23 w 245"/>
                  <a:gd name="T63" fmla="*/ 12 h 443"/>
                  <a:gd name="T64" fmla="*/ 21 w 245"/>
                  <a:gd name="T65" fmla="*/ 12 h 443"/>
                  <a:gd name="T66" fmla="*/ 24 w 245"/>
                  <a:gd name="T67" fmla="*/ 11 h 443"/>
                  <a:gd name="T68" fmla="*/ 21 w 245"/>
                  <a:gd name="T69" fmla="*/ 11 h 443"/>
                  <a:gd name="T70" fmla="*/ 14 w 245"/>
                  <a:gd name="T71" fmla="*/ 11 h 443"/>
                  <a:gd name="T72" fmla="*/ 11 w 245"/>
                  <a:gd name="T73" fmla="*/ 10 h 443"/>
                  <a:gd name="T74" fmla="*/ 9 w 245"/>
                  <a:gd name="T75" fmla="*/ 8 h 443"/>
                  <a:gd name="T76" fmla="*/ 0 w 245"/>
                  <a:gd name="T77" fmla="*/ 7 h 443"/>
                  <a:gd name="T78" fmla="*/ 0 w 245"/>
                  <a:gd name="T79" fmla="*/ 7 h 44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5"/>
                  <a:gd name="T121" fmla="*/ 0 h 443"/>
                  <a:gd name="T122" fmla="*/ 245 w 245"/>
                  <a:gd name="T123" fmla="*/ 443 h 44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5" h="443">
                    <a:moveTo>
                      <a:pt x="0" y="195"/>
                    </a:moveTo>
                    <a:lnTo>
                      <a:pt x="6" y="182"/>
                    </a:lnTo>
                    <a:lnTo>
                      <a:pt x="21" y="155"/>
                    </a:lnTo>
                    <a:lnTo>
                      <a:pt x="30" y="125"/>
                    </a:lnTo>
                    <a:lnTo>
                      <a:pt x="22" y="104"/>
                    </a:lnTo>
                    <a:lnTo>
                      <a:pt x="64" y="71"/>
                    </a:lnTo>
                    <a:lnTo>
                      <a:pt x="73" y="55"/>
                    </a:lnTo>
                    <a:lnTo>
                      <a:pt x="73" y="46"/>
                    </a:lnTo>
                    <a:lnTo>
                      <a:pt x="40" y="10"/>
                    </a:lnTo>
                    <a:lnTo>
                      <a:pt x="206" y="0"/>
                    </a:lnTo>
                    <a:lnTo>
                      <a:pt x="210" y="26"/>
                    </a:lnTo>
                    <a:lnTo>
                      <a:pt x="227" y="59"/>
                    </a:lnTo>
                    <a:lnTo>
                      <a:pt x="240" y="228"/>
                    </a:lnTo>
                    <a:lnTo>
                      <a:pt x="237" y="262"/>
                    </a:lnTo>
                    <a:lnTo>
                      <a:pt x="245" y="283"/>
                    </a:lnTo>
                    <a:lnTo>
                      <a:pt x="234" y="322"/>
                    </a:lnTo>
                    <a:lnTo>
                      <a:pt x="222" y="338"/>
                    </a:lnTo>
                    <a:lnTo>
                      <a:pt x="218" y="367"/>
                    </a:lnTo>
                    <a:lnTo>
                      <a:pt x="222" y="373"/>
                    </a:lnTo>
                    <a:lnTo>
                      <a:pt x="218" y="391"/>
                    </a:lnTo>
                    <a:lnTo>
                      <a:pt x="221" y="397"/>
                    </a:lnTo>
                    <a:lnTo>
                      <a:pt x="201" y="404"/>
                    </a:lnTo>
                    <a:lnTo>
                      <a:pt x="197" y="432"/>
                    </a:lnTo>
                    <a:lnTo>
                      <a:pt x="168" y="423"/>
                    </a:lnTo>
                    <a:lnTo>
                      <a:pt x="155" y="437"/>
                    </a:lnTo>
                    <a:lnTo>
                      <a:pt x="155" y="443"/>
                    </a:lnTo>
                    <a:lnTo>
                      <a:pt x="146" y="441"/>
                    </a:lnTo>
                    <a:lnTo>
                      <a:pt x="136" y="423"/>
                    </a:lnTo>
                    <a:lnTo>
                      <a:pt x="131" y="397"/>
                    </a:lnTo>
                    <a:lnTo>
                      <a:pt x="121" y="380"/>
                    </a:lnTo>
                    <a:lnTo>
                      <a:pt x="106" y="373"/>
                    </a:lnTo>
                    <a:lnTo>
                      <a:pt x="85" y="358"/>
                    </a:lnTo>
                    <a:lnTo>
                      <a:pt x="77" y="335"/>
                    </a:lnTo>
                    <a:lnTo>
                      <a:pt x="88" y="301"/>
                    </a:lnTo>
                    <a:lnTo>
                      <a:pt x="77" y="294"/>
                    </a:lnTo>
                    <a:lnTo>
                      <a:pt x="55" y="294"/>
                    </a:lnTo>
                    <a:lnTo>
                      <a:pt x="49" y="273"/>
                    </a:lnTo>
                    <a:lnTo>
                      <a:pt x="9" y="231"/>
                    </a:lnTo>
                    <a:lnTo>
                      <a:pt x="0" y="19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" name="Freeform 26"/>
              <p:cNvSpPr>
                <a:spLocks/>
              </p:cNvSpPr>
              <p:nvPr/>
            </p:nvSpPr>
            <p:spPr bwMode="auto">
              <a:xfrm>
                <a:off x="2941" y="1256"/>
                <a:ext cx="341" cy="165"/>
              </a:xfrm>
              <a:custGeom>
                <a:avLst/>
                <a:gdLst>
                  <a:gd name="T0" fmla="*/ 10 w 358"/>
                  <a:gd name="T1" fmla="*/ 4 h 185"/>
                  <a:gd name="T2" fmla="*/ 29 w 358"/>
                  <a:gd name="T3" fmla="*/ 4 h 185"/>
                  <a:gd name="T4" fmla="*/ 34 w 358"/>
                  <a:gd name="T5" fmla="*/ 4 h 185"/>
                  <a:gd name="T6" fmla="*/ 42 w 358"/>
                  <a:gd name="T7" fmla="*/ 4 h 185"/>
                  <a:gd name="T8" fmla="*/ 44 w 358"/>
                  <a:gd name="T9" fmla="*/ 4 h 185"/>
                  <a:gd name="T10" fmla="*/ 46 w 358"/>
                  <a:gd name="T11" fmla="*/ 4 h 185"/>
                  <a:gd name="T12" fmla="*/ 45 w 358"/>
                  <a:gd name="T13" fmla="*/ 4 h 185"/>
                  <a:gd name="T14" fmla="*/ 47 w 358"/>
                  <a:gd name="T15" fmla="*/ 4 h 185"/>
                  <a:gd name="T16" fmla="*/ 49 w 358"/>
                  <a:gd name="T17" fmla="*/ 4 h 185"/>
                  <a:gd name="T18" fmla="*/ 50 w 358"/>
                  <a:gd name="T19" fmla="*/ 4 h 185"/>
                  <a:gd name="T20" fmla="*/ 50 w 358"/>
                  <a:gd name="T21" fmla="*/ 4 h 185"/>
                  <a:gd name="T22" fmla="*/ 52 w 358"/>
                  <a:gd name="T23" fmla="*/ 4 h 185"/>
                  <a:gd name="T24" fmla="*/ 60 w 358"/>
                  <a:gd name="T25" fmla="*/ 4 h 185"/>
                  <a:gd name="T26" fmla="*/ 64 w 358"/>
                  <a:gd name="T27" fmla="*/ 4 h 185"/>
                  <a:gd name="T28" fmla="*/ 72 w 358"/>
                  <a:gd name="T29" fmla="*/ 4 h 185"/>
                  <a:gd name="T30" fmla="*/ 76 w 358"/>
                  <a:gd name="T31" fmla="*/ 4 h 185"/>
                  <a:gd name="T32" fmla="*/ 84 w 358"/>
                  <a:gd name="T33" fmla="*/ 4 h 185"/>
                  <a:gd name="T34" fmla="*/ 78 w 358"/>
                  <a:gd name="T35" fmla="*/ 4 h 185"/>
                  <a:gd name="T36" fmla="*/ 72 w 358"/>
                  <a:gd name="T37" fmla="*/ 4 h 185"/>
                  <a:gd name="T38" fmla="*/ 69 w 358"/>
                  <a:gd name="T39" fmla="*/ 4 h 185"/>
                  <a:gd name="T40" fmla="*/ 68 w 358"/>
                  <a:gd name="T41" fmla="*/ 4 h 185"/>
                  <a:gd name="T42" fmla="*/ 65 w 358"/>
                  <a:gd name="T43" fmla="*/ 4 h 185"/>
                  <a:gd name="T44" fmla="*/ 53 w 358"/>
                  <a:gd name="T45" fmla="*/ 4 h 185"/>
                  <a:gd name="T46" fmla="*/ 47 w 358"/>
                  <a:gd name="T47" fmla="*/ 4 h 185"/>
                  <a:gd name="T48" fmla="*/ 44 w 358"/>
                  <a:gd name="T49" fmla="*/ 4 h 185"/>
                  <a:gd name="T50" fmla="*/ 39 w 358"/>
                  <a:gd name="T51" fmla="*/ 4 h 185"/>
                  <a:gd name="T52" fmla="*/ 29 w 358"/>
                  <a:gd name="T53" fmla="*/ 4 h 185"/>
                  <a:gd name="T54" fmla="*/ 27 w 358"/>
                  <a:gd name="T55" fmla="*/ 4 h 185"/>
                  <a:gd name="T56" fmla="*/ 26 w 358"/>
                  <a:gd name="T57" fmla="*/ 4 h 185"/>
                  <a:gd name="T58" fmla="*/ 25 w 358"/>
                  <a:gd name="T59" fmla="*/ 4 h 185"/>
                  <a:gd name="T60" fmla="*/ 30 w 358"/>
                  <a:gd name="T61" fmla="*/ 4 h 185"/>
                  <a:gd name="T62" fmla="*/ 32 w 358"/>
                  <a:gd name="T63" fmla="*/ 0 h 185"/>
                  <a:gd name="T64" fmla="*/ 25 w 358"/>
                  <a:gd name="T65" fmla="*/ 4 h 185"/>
                  <a:gd name="T66" fmla="*/ 21 w 358"/>
                  <a:gd name="T67" fmla="*/ 4 h 185"/>
                  <a:gd name="T68" fmla="*/ 17 w 358"/>
                  <a:gd name="T69" fmla="*/ 4 h 185"/>
                  <a:gd name="T70" fmla="*/ 12 w 358"/>
                  <a:gd name="T71" fmla="*/ 4 h 185"/>
                  <a:gd name="T72" fmla="*/ 10 w 358"/>
                  <a:gd name="T73" fmla="*/ 4 h 185"/>
                  <a:gd name="T74" fmla="*/ 0 w 358"/>
                  <a:gd name="T75" fmla="*/ 4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8"/>
                  <a:gd name="T115" fmla="*/ 0 h 185"/>
                  <a:gd name="T116" fmla="*/ 358 w 358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8" h="185">
                    <a:moveTo>
                      <a:pt x="0" y="81"/>
                    </a:moveTo>
                    <a:lnTo>
                      <a:pt x="28" y="99"/>
                    </a:lnTo>
                    <a:lnTo>
                      <a:pt x="97" y="117"/>
                    </a:lnTo>
                    <a:lnTo>
                      <a:pt x="128" y="121"/>
                    </a:lnTo>
                    <a:lnTo>
                      <a:pt x="133" y="131"/>
                    </a:lnTo>
                    <a:lnTo>
                      <a:pt x="145" y="136"/>
                    </a:lnTo>
                    <a:lnTo>
                      <a:pt x="164" y="185"/>
                    </a:lnTo>
                    <a:lnTo>
                      <a:pt x="179" y="146"/>
                    </a:lnTo>
                    <a:lnTo>
                      <a:pt x="182" y="137"/>
                    </a:lnTo>
                    <a:lnTo>
                      <a:pt x="187" y="133"/>
                    </a:lnTo>
                    <a:lnTo>
                      <a:pt x="187" y="125"/>
                    </a:lnTo>
                    <a:lnTo>
                      <a:pt x="194" y="117"/>
                    </a:lnTo>
                    <a:lnTo>
                      <a:pt x="194" y="118"/>
                    </a:lnTo>
                    <a:lnTo>
                      <a:pt x="193" y="122"/>
                    </a:lnTo>
                    <a:lnTo>
                      <a:pt x="194" y="133"/>
                    </a:lnTo>
                    <a:lnTo>
                      <a:pt x="200" y="130"/>
                    </a:lnTo>
                    <a:lnTo>
                      <a:pt x="203" y="119"/>
                    </a:lnTo>
                    <a:lnTo>
                      <a:pt x="211" y="119"/>
                    </a:lnTo>
                    <a:lnTo>
                      <a:pt x="215" y="115"/>
                    </a:lnTo>
                    <a:lnTo>
                      <a:pt x="217" y="119"/>
                    </a:lnTo>
                    <a:lnTo>
                      <a:pt x="208" y="136"/>
                    </a:lnTo>
                    <a:lnTo>
                      <a:pt x="215" y="137"/>
                    </a:lnTo>
                    <a:lnTo>
                      <a:pt x="220" y="128"/>
                    </a:lnTo>
                    <a:lnTo>
                      <a:pt x="227" y="122"/>
                    </a:lnTo>
                    <a:lnTo>
                      <a:pt x="231" y="111"/>
                    </a:lnTo>
                    <a:lnTo>
                      <a:pt x="254" y="106"/>
                    </a:lnTo>
                    <a:lnTo>
                      <a:pt x="263" y="106"/>
                    </a:lnTo>
                    <a:lnTo>
                      <a:pt x="278" y="96"/>
                    </a:lnTo>
                    <a:lnTo>
                      <a:pt x="300" y="97"/>
                    </a:lnTo>
                    <a:lnTo>
                      <a:pt x="315" y="109"/>
                    </a:lnTo>
                    <a:lnTo>
                      <a:pt x="317" y="96"/>
                    </a:lnTo>
                    <a:lnTo>
                      <a:pt x="324" y="96"/>
                    </a:lnTo>
                    <a:lnTo>
                      <a:pt x="343" y="96"/>
                    </a:lnTo>
                    <a:lnTo>
                      <a:pt x="358" y="93"/>
                    </a:lnTo>
                    <a:lnTo>
                      <a:pt x="339" y="81"/>
                    </a:lnTo>
                    <a:lnTo>
                      <a:pt x="335" y="61"/>
                    </a:lnTo>
                    <a:lnTo>
                      <a:pt x="320" y="63"/>
                    </a:lnTo>
                    <a:lnTo>
                      <a:pt x="314" y="61"/>
                    </a:lnTo>
                    <a:lnTo>
                      <a:pt x="308" y="63"/>
                    </a:lnTo>
                    <a:lnTo>
                      <a:pt x="299" y="61"/>
                    </a:lnTo>
                    <a:lnTo>
                      <a:pt x="294" y="61"/>
                    </a:lnTo>
                    <a:lnTo>
                      <a:pt x="293" y="49"/>
                    </a:lnTo>
                    <a:lnTo>
                      <a:pt x="296" y="39"/>
                    </a:lnTo>
                    <a:lnTo>
                      <a:pt x="279" y="42"/>
                    </a:lnTo>
                    <a:lnTo>
                      <a:pt x="266" y="49"/>
                    </a:lnTo>
                    <a:lnTo>
                      <a:pt x="230" y="54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194" y="75"/>
                    </a:lnTo>
                    <a:lnTo>
                      <a:pt x="185" y="69"/>
                    </a:lnTo>
                    <a:lnTo>
                      <a:pt x="181" y="70"/>
                    </a:lnTo>
                    <a:lnTo>
                      <a:pt x="167" y="72"/>
                    </a:lnTo>
                    <a:lnTo>
                      <a:pt x="149" y="48"/>
                    </a:lnTo>
                    <a:lnTo>
                      <a:pt x="127" y="43"/>
                    </a:lnTo>
                    <a:lnTo>
                      <a:pt x="121" y="45"/>
                    </a:lnTo>
                    <a:lnTo>
                      <a:pt x="117" y="51"/>
                    </a:lnTo>
                    <a:lnTo>
                      <a:pt x="121" y="39"/>
                    </a:lnTo>
                    <a:lnTo>
                      <a:pt x="111" y="49"/>
                    </a:lnTo>
                    <a:lnTo>
                      <a:pt x="106" y="58"/>
                    </a:lnTo>
                    <a:lnTo>
                      <a:pt x="106" y="42"/>
                    </a:lnTo>
                    <a:lnTo>
                      <a:pt x="117" y="21"/>
                    </a:lnTo>
                    <a:lnTo>
                      <a:pt x="130" y="6"/>
                    </a:lnTo>
                    <a:lnTo>
                      <a:pt x="142" y="2"/>
                    </a:lnTo>
                    <a:lnTo>
                      <a:pt x="139" y="0"/>
                    </a:lnTo>
                    <a:lnTo>
                      <a:pt x="120" y="2"/>
                    </a:lnTo>
                    <a:lnTo>
                      <a:pt x="106" y="9"/>
                    </a:lnTo>
                    <a:lnTo>
                      <a:pt x="102" y="15"/>
                    </a:lnTo>
                    <a:lnTo>
                      <a:pt x="85" y="28"/>
                    </a:lnTo>
                    <a:lnTo>
                      <a:pt x="79" y="39"/>
                    </a:lnTo>
                    <a:lnTo>
                      <a:pt x="69" y="42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34" y="58"/>
                    </a:lnTo>
                    <a:lnTo>
                      <a:pt x="30" y="61"/>
                    </a:lnTo>
                    <a:lnTo>
                      <a:pt x="18" y="72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Freeform 27"/>
              <p:cNvSpPr>
                <a:spLocks/>
              </p:cNvSpPr>
              <p:nvPr/>
            </p:nvSpPr>
            <p:spPr bwMode="auto">
              <a:xfrm>
                <a:off x="2941" y="1256"/>
                <a:ext cx="341" cy="165"/>
              </a:xfrm>
              <a:custGeom>
                <a:avLst/>
                <a:gdLst>
                  <a:gd name="T0" fmla="*/ 10 w 358"/>
                  <a:gd name="T1" fmla="*/ 4 h 185"/>
                  <a:gd name="T2" fmla="*/ 29 w 358"/>
                  <a:gd name="T3" fmla="*/ 4 h 185"/>
                  <a:gd name="T4" fmla="*/ 34 w 358"/>
                  <a:gd name="T5" fmla="*/ 4 h 185"/>
                  <a:gd name="T6" fmla="*/ 42 w 358"/>
                  <a:gd name="T7" fmla="*/ 4 h 185"/>
                  <a:gd name="T8" fmla="*/ 44 w 358"/>
                  <a:gd name="T9" fmla="*/ 4 h 185"/>
                  <a:gd name="T10" fmla="*/ 46 w 358"/>
                  <a:gd name="T11" fmla="*/ 4 h 185"/>
                  <a:gd name="T12" fmla="*/ 45 w 358"/>
                  <a:gd name="T13" fmla="*/ 4 h 185"/>
                  <a:gd name="T14" fmla="*/ 47 w 358"/>
                  <a:gd name="T15" fmla="*/ 4 h 185"/>
                  <a:gd name="T16" fmla="*/ 49 w 358"/>
                  <a:gd name="T17" fmla="*/ 4 h 185"/>
                  <a:gd name="T18" fmla="*/ 50 w 358"/>
                  <a:gd name="T19" fmla="*/ 4 h 185"/>
                  <a:gd name="T20" fmla="*/ 50 w 358"/>
                  <a:gd name="T21" fmla="*/ 4 h 185"/>
                  <a:gd name="T22" fmla="*/ 52 w 358"/>
                  <a:gd name="T23" fmla="*/ 4 h 185"/>
                  <a:gd name="T24" fmla="*/ 60 w 358"/>
                  <a:gd name="T25" fmla="*/ 4 h 185"/>
                  <a:gd name="T26" fmla="*/ 64 w 358"/>
                  <a:gd name="T27" fmla="*/ 4 h 185"/>
                  <a:gd name="T28" fmla="*/ 72 w 358"/>
                  <a:gd name="T29" fmla="*/ 4 h 185"/>
                  <a:gd name="T30" fmla="*/ 76 w 358"/>
                  <a:gd name="T31" fmla="*/ 4 h 185"/>
                  <a:gd name="T32" fmla="*/ 84 w 358"/>
                  <a:gd name="T33" fmla="*/ 4 h 185"/>
                  <a:gd name="T34" fmla="*/ 78 w 358"/>
                  <a:gd name="T35" fmla="*/ 4 h 185"/>
                  <a:gd name="T36" fmla="*/ 72 w 358"/>
                  <a:gd name="T37" fmla="*/ 4 h 185"/>
                  <a:gd name="T38" fmla="*/ 69 w 358"/>
                  <a:gd name="T39" fmla="*/ 4 h 185"/>
                  <a:gd name="T40" fmla="*/ 68 w 358"/>
                  <a:gd name="T41" fmla="*/ 4 h 185"/>
                  <a:gd name="T42" fmla="*/ 65 w 358"/>
                  <a:gd name="T43" fmla="*/ 4 h 185"/>
                  <a:gd name="T44" fmla="*/ 53 w 358"/>
                  <a:gd name="T45" fmla="*/ 4 h 185"/>
                  <a:gd name="T46" fmla="*/ 47 w 358"/>
                  <a:gd name="T47" fmla="*/ 4 h 185"/>
                  <a:gd name="T48" fmla="*/ 44 w 358"/>
                  <a:gd name="T49" fmla="*/ 4 h 185"/>
                  <a:gd name="T50" fmla="*/ 39 w 358"/>
                  <a:gd name="T51" fmla="*/ 4 h 185"/>
                  <a:gd name="T52" fmla="*/ 29 w 358"/>
                  <a:gd name="T53" fmla="*/ 4 h 185"/>
                  <a:gd name="T54" fmla="*/ 27 w 358"/>
                  <a:gd name="T55" fmla="*/ 4 h 185"/>
                  <a:gd name="T56" fmla="*/ 26 w 358"/>
                  <a:gd name="T57" fmla="*/ 4 h 185"/>
                  <a:gd name="T58" fmla="*/ 25 w 358"/>
                  <a:gd name="T59" fmla="*/ 4 h 185"/>
                  <a:gd name="T60" fmla="*/ 30 w 358"/>
                  <a:gd name="T61" fmla="*/ 4 h 185"/>
                  <a:gd name="T62" fmla="*/ 32 w 358"/>
                  <a:gd name="T63" fmla="*/ 0 h 185"/>
                  <a:gd name="T64" fmla="*/ 25 w 358"/>
                  <a:gd name="T65" fmla="*/ 4 h 185"/>
                  <a:gd name="T66" fmla="*/ 21 w 358"/>
                  <a:gd name="T67" fmla="*/ 4 h 185"/>
                  <a:gd name="T68" fmla="*/ 17 w 358"/>
                  <a:gd name="T69" fmla="*/ 4 h 185"/>
                  <a:gd name="T70" fmla="*/ 12 w 358"/>
                  <a:gd name="T71" fmla="*/ 4 h 185"/>
                  <a:gd name="T72" fmla="*/ 10 w 358"/>
                  <a:gd name="T73" fmla="*/ 4 h 185"/>
                  <a:gd name="T74" fmla="*/ 0 w 358"/>
                  <a:gd name="T75" fmla="*/ 4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8"/>
                  <a:gd name="T115" fmla="*/ 0 h 185"/>
                  <a:gd name="T116" fmla="*/ 358 w 358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8" h="185">
                    <a:moveTo>
                      <a:pt x="0" y="81"/>
                    </a:moveTo>
                    <a:lnTo>
                      <a:pt x="28" y="99"/>
                    </a:lnTo>
                    <a:lnTo>
                      <a:pt x="97" y="117"/>
                    </a:lnTo>
                    <a:lnTo>
                      <a:pt x="128" y="121"/>
                    </a:lnTo>
                    <a:lnTo>
                      <a:pt x="133" y="131"/>
                    </a:lnTo>
                    <a:lnTo>
                      <a:pt x="145" y="136"/>
                    </a:lnTo>
                    <a:lnTo>
                      <a:pt x="164" y="185"/>
                    </a:lnTo>
                    <a:lnTo>
                      <a:pt x="179" y="146"/>
                    </a:lnTo>
                    <a:lnTo>
                      <a:pt x="182" y="137"/>
                    </a:lnTo>
                    <a:lnTo>
                      <a:pt x="187" y="133"/>
                    </a:lnTo>
                    <a:lnTo>
                      <a:pt x="187" y="125"/>
                    </a:lnTo>
                    <a:lnTo>
                      <a:pt x="194" y="117"/>
                    </a:lnTo>
                    <a:lnTo>
                      <a:pt x="194" y="118"/>
                    </a:lnTo>
                    <a:lnTo>
                      <a:pt x="193" y="122"/>
                    </a:lnTo>
                    <a:lnTo>
                      <a:pt x="194" y="133"/>
                    </a:lnTo>
                    <a:lnTo>
                      <a:pt x="200" y="130"/>
                    </a:lnTo>
                    <a:lnTo>
                      <a:pt x="203" y="119"/>
                    </a:lnTo>
                    <a:lnTo>
                      <a:pt x="211" y="119"/>
                    </a:lnTo>
                    <a:lnTo>
                      <a:pt x="215" y="115"/>
                    </a:lnTo>
                    <a:lnTo>
                      <a:pt x="217" y="119"/>
                    </a:lnTo>
                    <a:lnTo>
                      <a:pt x="208" y="136"/>
                    </a:lnTo>
                    <a:lnTo>
                      <a:pt x="215" y="137"/>
                    </a:lnTo>
                    <a:lnTo>
                      <a:pt x="220" y="128"/>
                    </a:lnTo>
                    <a:lnTo>
                      <a:pt x="227" y="122"/>
                    </a:lnTo>
                    <a:lnTo>
                      <a:pt x="231" y="111"/>
                    </a:lnTo>
                    <a:lnTo>
                      <a:pt x="254" y="106"/>
                    </a:lnTo>
                    <a:lnTo>
                      <a:pt x="263" y="106"/>
                    </a:lnTo>
                    <a:lnTo>
                      <a:pt x="278" y="96"/>
                    </a:lnTo>
                    <a:lnTo>
                      <a:pt x="300" y="97"/>
                    </a:lnTo>
                    <a:lnTo>
                      <a:pt x="315" y="109"/>
                    </a:lnTo>
                    <a:lnTo>
                      <a:pt x="317" y="96"/>
                    </a:lnTo>
                    <a:lnTo>
                      <a:pt x="324" y="96"/>
                    </a:lnTo>
                    <a:lnTo>
                      <a:pt x="343" y="96"/>
                    </a:lnTo>
                    <a:lnTo>
                      <a:pt x="358" y="93"/>
                    </a:lnTo>
                    <a:lnTo>
                      <a:pt x="339" y="81"/>
                    </a:lnTo>
                    <a:lnTo>
                      <a:pt x="335" y="61"/>
                    </a:lnTo>
                    <a:lnTo>
                      <a:pt x="320" y="63"/>
                    </a:lnTo>
                    <a:lnTo>
                      <a:pt x="314" y="61"/>
                    </a:lnTo>
                    <a:lnTo>
                      <a:pt x="308" y="63"/>
                    </a:lnTo>
                    <a:lnTo>
                      <a:pt x="299" y="61"/>
                    </a:lnTo>
                    <a:lnTo>
                      <a:pt x="294" y="61"/>
                    </a:lnTo>
                    <a:lnTo>
                      <a:pt x="293" y="49"/>
                    </a:lnTo>
                    <a:lnTo>
                      <a:pt x="296" y="39"/>
                    </a:lnTo>
                    <a:lnTo>
                      <a:pt x="279" y="42"/>
                    </a:lnTo>
                    <a:lnTo>
                      <a:pt x="266" y="49"/>
                    </a:lnTo>
                    <a:lnTo>
                      <a:pt x="230" y="54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194" y="75"/>
                    </a:lnTo>
                    <a:lnTo>
                      <a:pt x="185" y="69"/>
                    </a:lnTo>
                    <a:lnTo>
                      <a:pt x="181" y="70"/>
                    </a:lnTo>
                    <a:lnTo>
                      <a:pt x="167" y="72"/>
                    </a:lnTo>
                    <a:lnTo>
                      <a:pt x="149" y="48"/>
                    </a:lnTo>
                    <a:lnTo>
                      <a:pt x="127" y="43"/>
                    </a:lnTo>
                    <a:lnTo>
                      <a:pt x="121" y="45"/>
                    </a:lnTo>
                    <a:lnTo>
                      <a:pt x="117" y="51"/>
                    </a:lnTo>
                    <a:lnTo>
                      <a:pt x="121" y="39"/>
                    </a:lnTo>
                    <a:lnTo>
                      <a:pt x="111" y="49"/>
                    </a:lnTo>
                    <a:lnTo>
                      <a:pt x="106" y="58"/>
                    </a:lnTo>
                    <a:lnTo>
                      <a:pt x="106" y="42"/>
                    </a:lnTo>
                    <a:lnTo>
                      <a:pt x="117" y="21"/>
                    </a:lnTo>
                    <a:lnTo>
                      <a:pt x="130" y="6"/>
                    </a:lnTo>
                    <a:lnTo>
                      <a:pt x="142" y="2"/>
                    </a:lnTo>
                    <a:lnTo>
                      <a:pt x="139" y="0"/>
                    </a:lnTo>
                    <a:lnTo>
                      <a:pt x="120" y="2"/>
                    </a:lnTo>
                    <a:lnTo>
                      <a:pt x="106" y="9"/>
                    </a:lnTo>
                    <a:lnTo>
                      <a:pt x="102" y="15"/>
                    </a:lnTo>
                    <a:lnTo>
                      <a:pt x="85" y="28"/>
                    </a:lnTo>
                    <a:lnTo>
                      <a:pt x="79" y="39"/>
                    </a:lnTo>
                    <a:lnTo>
                      <a:pt x="69" y="42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34" y="58"/>
                    </a:lnTo>
                    <a:lnTo>
                      <a:pt x="30" y="61"/>
                    </a:lnTo>
                    <a:lnTo>
                      <a:pt x="18" y="72"/>
                    </a:lnTo>
                    <a:lnTo>
                      <a:pt x="0" y="8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Freeform 28"/>
              <p:cNvSpPr>
                <a:spLocks/>
              </p:cNvSpPr>
              <p:nvPr/>
            </p:nvSpPr>
            <p:spPr bwMode="auto">
              <a:xfrm>
                <a:off x="3161" y="1358"/>
                <a:ext cx="231" cy="294"/>
              </a:xfrm>
              <a:custGeom>
                <a:avLst/>
                <a:gdLst>
                  <a:gd name="T0" fmla="*/ 0 w 242"/>
                  <a:gd name="T1" fmla="*/ 12 h 329"/>
                  <a:gd name="T2" fmla="*/ 11 w 242"/>
                  <a:gd name="T3" fmla="*/ 10 h 329"/>
                  <a:gd name="T4" fmla="*/ 11 w 242"/>
                  <a:gd name="T5" fmla="*/ 10 h 329"/>
                  <a:gd name="T6" fmla="*/ 11 w 242"/>
                  <a:gd name="T7" fmla="*/ 9 h 329"/>
                  <a:gd name="T8" fmla="*/ 11 w 242"/>
                  <a:gd name="T9" fmla="*/ 8 h 329"/>
                  <a:gd name="T10" fmla="*/ 10 w 242"/>
                  <a:gd name="T11" fmla="*/ 7 h 329"/>
                  <a:gd name="T12" fmla="*/ 3 w 242"/>
                  <a:gd name="T13" fmla="*/ 6 h 329"/>
                  <a:gd name="T14" fmla="*/ 9 w 242"/>
                  <a:gd name="T15" fmla="*/ 5 h 329"/>
                  <a:gd name="T16" fmla="*/ 1 w 242"/>
                  <a:gd name="T17" fmla="*/ 5 h 329"/>
                  <a:gd name="T18" fmla="*/ 9 w 242"/>
                  <a:gd name="T19" fmla="*/ 4 h 329"/>
                  <a:gd name="T20" fmla="*/ 11 w 242"/>
                  <a:gd name="T21" fmla="*/ 4 h 329"/>
                  <a:gd name="T22" fmla="*/ 11 w 242"/>
                  <a:gd name="T23" fmla="*/ 4 h 329"/>
                  <a:gd name="T24" fmla="*/ 11 w 242"/>
                  <a:gd name="T25" fmla="*/ 4 h 329"/>
                  <a:gd name="T26" fmla="*/ 11 w 242"/>
                  <a:gd name="T27" fmla="*/ 4 h 329"/>
                  <a:gd name="T28" fmla="*/ 11 w 242"/>
                  <a:gd name="T29" fmla="*/ 4 h 329"/>
                  <a:gd name="T30" fmla="*/ 11 w 242"/>
                  <a:gd name="T31" fmla="*/ 4 h 329"/>
                  <a:gd name="T32" fmla="*/ 11 w 242"/>
                  <a:gd name="T33" fmla="*/ 4 h 329"/>
                  <a:gd name="T34" fmla="*/ 14 w 242"/>
                  <a:gd name="T35" fmla="*/ 4 h 329"/>
                  <a:gd name="T36" fmla="*/ 14 w 242"/>
                  <a:gd name="T37" fmla="*/ 4 h 329"/>
                  <a:gd name="T38" fmla="*/ 18 w 242"/>
                  <a:gd name="T39" fmla="*/ 4 h 329"/>
                  <a:gd name="T40" fmla="*/ 21 w 242"/>
                  <a:gd name="T41" fmla="*/ 4 h 329"/>
                  <a:gd name="T42" fmla="*/ 19 w 242"/>
                  <a:gd name="T43" fmla="*/ 4 h 329"/>
                  <a:gd name="T44" fmla="*/ 18 w 242"/>
                  <a:gd name="T45" fmla="*/ 4 h 329"/>
                  <a:gd name="T46" fmla="*/ 20 w 242"/>
                  <a:gd name="T47" fmla="*/ 4 h 329"/>
                  <a:gd name="T48" fmla="*/ 23 w 242"/>
                  <a:gd name="T49" fmla="*/ 0 h 329"/>
                  <a:gd name="T50" fmla="*/ 29 w 242"/>
                  <a:gd name="T51" fmla="*/ 4 h 329"/>
                  <a:gd name="T52" fmla="*/ 31 w 242"/>
                  <a:gd name="T53" fmla="*/ 4 h 329"/>
                  <a:gd name="T54" fmla="*/ 40 w 242"/>
                  <a:gd name="T55" fmla="*/ 4 h 329"/>
                  <a:gd name="T56" fmla="*/ 42 w 242"/>
                  <a:gd name="T57" fmla="*/ 4 h 329"/>
                  <a:gd name="T58" fmla="*/ 44 w 242"/>
                  <a:gd name="T59" fmla="*/ 4 h 329"/>
                  <a:gd name="T60" fmla="*/ 42 w 242"/>
                  <a:gd name="T61" fmla="*/ 4 h 329"/>
                  <a:gd name="T62" fmla="*/ 42 w 242"/>
                  <a:gd name="T63" fmla="*/ 4 h 329"/>
                  <a:gd name="T64" fmla="*/ 44 w 242"/>
                  <a:gd name="T65" fmla="*/ 4 h 329"/>
                  <a:gd name="T66" fmla="*/ 45 w 242"/>
                  <a:gd name="T67" fmla="*/ 4 h 329"/>
                  <a:gd name="T68" fmla="*/ 45 w 242"/>
                  <a:gd name="T69" fmla="*/ 4 h 329"/>
                  <a:gd name="T70" fmla="*/ 42 w 242"/>
                  <a:gd name="T71" fmla="*/ 4 h 329"/>
                  <a:gd name="T72" fmla="*/ 42 w 242"/>
                  <a:gd name="T73" fmla="*/ 4 h 329"/>
                  <a:gd name="T74" fmla="*/ 38 w 242"/>
                  <a:gd name="T75" fmla="*/ 4 h 329"/>
                  <a:gd name="T76" fmla="*/ 37 w 242"/>
                  <a:gd name="T77" fmla="*/ 4 h 329"/>
                  <a:gd name="T78" fmla="*/ 38 w 242"/>
                  <a:gd name="T79" fmla="*/ 5 h 329"/>
                  <a:gd name="T80" fmla="*/ 42 w 242"/>
                  <a:gd name="T81" fmla="*/ 5 h 329"/>
                  <a:gd name="T82" fmla="*/ 45 w 242"/>
                  <a:gd name="T83" fmla="*/ 5 h 329"/>
                  <a:gd name="T84" fmla="*/ 47 w 242"/>
                  <a:gd name="T85" fmla="*/ 4 h 329"/>
                  <a:gd name="T86" fmla="*/ 51 w 242"/>
                  <a:gd name="T87" fmla="*/ 4 h 329"/>
                  <a:gd name="T88" fmla="*/ 53 w 242"/>
                  <a:gd name="T89" fmla="*/ 4 h 329"/>
                  <a:gd name="T90" fmla="*/ 56 w 242"/>
                  <a:gd name="T91" fmla="*/ 5 h 329"/>
                  <a:gd name="T92" fmla="*/ 59 w 242"/>
                  <a:gd name="T93" fmla="*/ 7 h 329"/>
                  <a:gd name="T94" fmla="*/ 60 w 242"/>
                  <a:gd name="T95" fmla="*/ 7 h 329"/>
                  <a:gd name="T96" fmla="*/ 60 w 242"/>
                  <a:gd name="T97" fmla="*/ 8 h 329"/>
                  <a:gd name="T98" fmla="*/ 60 w 242"/>
                  <a:gd name="T99" fmla="*/ 8 h 329"/>
                  <a:gd name="T100" fmla="*/ 59 w 242"/>
                  <a:gd name="T101" fmla="*/ 9 h 329"/>
                  <a:gd name="T102" fmla="*/ 57 w 242"/>
                  <a:gd name="T103" fmla="*/ 8 h 329"/>
                  <a:gd name="T104" fmla="*/ 56 w 242"/>
                  <a:gd name="T105" fmla="*/ 9 h 329"/>
                  <a:gd name="T106" fmla="*/ 56 w 242"/>
                  <a:gd name="T107" fmla="*/ 9 h 329"/>
                  <a:gd name="T108" fmla="*/ 54 w 242"/>
                  <a:gd name="T109" fmla="*/ 9 h 329"/>
                  <a:gd name="T110" fmla="*/ 52 w 242"/>
                  <a:gd name="T111" fmla="*/ 10 h 329"/>
                  <a:gd name="T112" fmla="*/ 52 w 242"/>
                  <a:gd name="T113" fmla="*/ 10 h 329"/>
                  <a:gd name="T114" fmla="*/ 51 w 242"/>
                  <a:gd name="T115" fmla="*/ 10 h 329"/>
                  <a:gd name="T116" fmla="*/ 49 w 242"/>
                  <a:gd name="T117" fmla="*/ 11 h 329"/>
                  <a:gd name="T118" fmla="*/ 30 w 242"/>
                  <a:gd name="T119" fmla="*/ 11 h 329"/>
                  <a:gd name="T120" fmla="*/ 30 w 242"/>
                  <a:gd name="T121" fmla="*/ 11 h 329"/>
                  <a:gd name="T122" fmla="*/ 0 w 242"/>
                  <a:gd name="T123" fmla="*/ 12 h 32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2"/>
                  <a:gd name="T187" fmla="*/ 0 h 329"/>
                  <a:gd name="T188" fmla="*/ 242 w 242"/>
                  <a:gd name="T189" fmla="*/ 329 h 32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2" h="329">
                    <a:moveTo>
                      <a:pt x="0" y="329"/>
                    </a:moveTo>
                    <a:lnTo>
                      <a:pt x="24" y="289"/>
                    </a:lnTo>
                    <a:lnTo>
                      <a:pt x="27" y="274"/>
                    </a:lnTo>
                    <a:lnTo>
                      <a:pt x="30" y="246"/>
                    </a:lnTo>
                    <a:lnTo>
                      <a:pt x="24" y="219"/>
                    </a:lnTo>
                    <a:lnTo>
                      <a:pt x="10" y="192"/>
                    </a:lnTo>
                    <a:lnTo>
                      <a:pt x="3" y="179"/>
                    </a:lnTo>
                    <a:lnTo>
                      <a:pt x="9" y="164"/>
                    </a:lnTo>
                    <a:lnTo>
                      <a:pt x="1" y="149"/>
                    </a:lnTo>
                    <a:lnTo>
                      <a:pt x="9" y="137"/>
                    </a:lnTo>
                    <a:lnTo>
                      <a:pt x="15" y="108"/>
                    </a:lnTo>
                    <a:lnTo>
                      <a:pt x="12" y="94"/>
                    </a:lnTo>
                    <a:lnTo>
                      <a:pt x="22" y="88"/>
                    </a:lnTo>
                    <a:lnTo>
                      <a:pt x="21" y="76"/>
                    </a:lnTo>
                    <a:lnTo>
                      <a:pt x="36" y="71"/>
                    </a:lnTo>
                    <a:lnTo>
                      <a:pt x="48" y="50"/>
                    </a:lnTo>
                    <a:lnTo>
                      <a:pt x="45" y="83"/>
                    </a:lnTo>
                    <a:lnTo>
                      <a:pt x="57" y="76"/>
                    </a:lnTo>
                    <a:lnTo>
                      <a:pt x="55" y="50"/>
                    </a:lnTo>
                    <a:lnTo>
                      <a:pt x="69" y="34"/>
                    </a:lnTo>
                    <a:lnTo>
                      <a:pt x="78" y="32"/>
                    </a:lnTo>
                    <a:lnTo>
                      <a:pt x="72" y="28"/>
                    </a:lnTo>
                    <a:lnTo>
                      <a:pt x="69" y="17"/>
                    </a:lnTo>
                    <a:lnTo>
                      <a:pt x="73" y="4"/>
                    </a:lnTo>
                    <a:lnTo>
                      <a:pt x="85" y="0"/>
                    </a:lnTo>
                    <a:lnTo>
                      <a:pt x="113" y="8"/>
                    </a:lnTo>
                    <a:lnTo>
                      <a:pt x="124" y="19"/>
                    </a:lnTo>
                    <a:lnTo>
                      <a:pt x="158" y="26"/>
                    </a:lnTo>
                    <a:lnTo>
                      <a:pt x="164" y="35"/>
                    </a:lnTo>
                    <a:lnTo>
                      <a:pt x="175" y="47"/>
                    </a:lnTo>
                    <a:lnTo>
                      <a:pt x="166" y="47"/>
                    </a:lnTo>
                    <a:lnTo>
                      <a:pt x="164" y="55"/>
                    </a:lnTo>
                    <a:lnTo>
                      <a:pt x="175" y="67"/>
                    </a:lnTo>
                    <a:lnTo>
                      <a:pt x="176" y="91"/>
                    </a:lnTo>
                    <a:lnTo>
                      <a:pt x="176" y="104"/>
                    </a:lnTo>
                    <a:lnTo>
                      <a:pt x="166" y="120"/>
                    </a:lnTo>
                    <a:lnTo>
                      <a:pt x="166" y="128"/>
                    </a:lnTo>
                    <a:lnTo>
                      <a:pt x="152" y="134"/>
                    </a:lnTo>
                    <a:lnTo>
                      <a:pt x="149" y="141"/>
                    </a:lnTo>
                    <a:lnTo>
                      <a:pt x="151" y="159"/>
                    </a:lnTo>
                    <a:lnTo>
                      <a:pt x="164" y="165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205" y="123"/>
                    </a:lnTo>
                    <a:lnTo>
                      <a:pt x="216" y="129"/>
                    </a:lnTo>
                    <a:lnTo>
                      <a:pt x="225" y="150"/>
                    </a:lnTo>
                    <a:lnTo>
                      <a:pt x="236" y="189"/>
                    </a:lnTo>
                    <a:lnTo>
                      <a:pt x="242" y="202"/>
                    </a:lnTo>
                    <a:lnTo>
                      <a:pt x="239" y="211"/>
                    </a:lnTo>
                    <a:lnTo>
                      <a:pt x="239" y="229"/>
                    </a:lnTo>
                    <a:lnTo>
                      <a:pt x="236" y="238"/>
                    </a:lnTo>
                    <a:lnTo>
                      <a:pt x="230" y="229"/>
                    </a:lnTo>
                    <a:lnTo>
                      <a:pt x="224" y="234"/>
                    </a:lnTo>
                    <a:lnTo>
                      <a:pt x="224" y="249"/>
                    </a:lnTo>
                    <a:lnTo>
                      <a:pt x="221" y="255"/>
                    </a:lnTo>
                    <a:lnTo>
                      <a:pt x="211" y="262"/>
                    </a:lnTo>
                    <a:lnTo>
                      <a:pt x="211" y="283"/>
                    </a:lnTo>
                    <a:lnTo>
                      <a:pt x="203" y="292"/>
                    </a:lnTo>
                    <a:lnTo>
                      <a:pt x="197" y="307"/>
                    </a:lnTo>
                    <a:lnTo>
                      <a:pt x="118" y="320"/>
                    </a:lnTo>
                    <a:lnTo>
                      <a:pt x="116" y="317"/>
                    </a:lnTo>
                    <a:lnTo>
                      <a:pt x="0" y="329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9" name="Freeform 29"/>
              <p:cNvSpPr>
                <a:spLocks/>
              </p:cNvSpPr>
              <p:nvPr/>
            </p:nvSpPr>
            <p:spPr bwMode="auto">
              <a:xfrm>
                <a:off x="3161" y="1358"/>
                <a:ext cx="231" cy="294"/>
              </a:xfrm>
              <a:custGeom>
                <a:avLst/>
                <a:gdLst>
                  <a:gd name="T0" fmla="*/ 0 w 242"/>
                  <a:gd name="T1" fmla="*/ 12 h 329"/>
                  <a:gd name="T2" fmla="*/ 11 w 242"/>
                  <a:gd name="T3" fmla="*/ 10 h 329"/>
                  <a:gd name="T4" fmla="*/ 11 w 242"/>
                  <a:gd name="T5" fmla="*/ 10 h 329"/>
                  <a:gd name="T6" fmla="*/ 11 w 242"/>
                  <a:gd name="T7" fmla="*/ 9 h 329"/>
                  <a:gd name="T8" fmla="*/ 11 w 242"/>
                  <a:gd name="T9" fmla="*/ 8 h 329"/>
                  <a:gd name="T10" fmla="*/ 10 w 242"/>
                  <a:gd name="T11" fmla="*/ 7 h 329"/>
                  <a:gd name="T12" fmla="*/ 3 w 242"/>
                  <a:gd name="T13" fmla="*/ 6 h 329"/>
                  <a:gd name="T14" fmla="*/ 9 w 242"/>
                  <a:gd name="T15" fmla="*/ 5 h 329"/>
                  <a:gd name="T16" fmla="*/ 1 w 242"/>
                  <a:gd name="T17" fmla="*/ 5 h 329"/>
                  <a:gd name="T18" fmla="*/ 9 w 242"/>
                  <a:gd name="T19" fmla="*/ 4 h 329"/>
                  <a:gd name="T20" fmla="*/ 11 w 242"/>
                  <a:gd name="T21" fmla="*/ 4 h 329"/>
                  <a:gd name="T22" fmla="*/ 11 w 242"/>
                  <a:gd name="T23" fmla="*/ 4 h 329"/>
                  <a:gd name="T24" fmla="*/ 11 w 242"/>
                  <a:gd name="T25" fmla="*/ 4 h 329"/>
                  <a:gd name="T26" fmla="*/ 11 w 242"/>
                  <a:gd name="T27" fmla="*/ 4 h 329"/>
                  <a:gd name="T28" fmla="*/ 11 w 242"/>
                  <a:gd name="T29" fmla="*/ 4 h 329"/>
                  <a:gd name="T30" fmla="*/ 11 w 242"/>
                  <a:gd name="T31" fmla="*/ 4 h 329"/>
                  <a:gd name="T32" fmla="*/ 11 w 242"/>
                  <a:gd name="T33" fmla="*/ 4 h 329"/>
                  <a:gd name="T34" fmla="*/ 14 w 242"/>
                  <a:gd name="T35" fmla="*/ 4 h 329"/>
                  <a:gd name="T36" fmla="*/ 14 w 242"/>
                  <a:gd name="T37" fmla="*/ 4 h 329"/>
                  <a:gd name="T38" fmla="*/ 18 w 242"/>
                  <a:gd name="T39" fmla="*/ 4 h 329"/>
                  <a:gd name="T40" fmla="*/ 21 w 242"/>
                  <a:gd name="T41" fmla="*/ 4 h 329"/>
                  <a:gd name="T42" fmla="*/ 19 w 242"/>
                  <a:gd name="T43" fmla="*/ 4 h 329"/>
                  <a:gd name="T44" fmla="*/ 18 w 242"/>
                  <a:gd name="T45" fmla="*/ 4 h 329"/>
                  <a:gd name="T46" fmla="*/ 20 w 242"/>
                  <a:gd name="T47" fmla="*/ 4 h 329"/>
                  <a:gd name="T48" fmla="*/ 23 w 242"/>
                  <a:gd name="T49" fmla="*/ 0 h 329"/>
                  <a:gd name="T50" fmla="*/ 29 w 242"/>
                  <a:gd name="T51" fmla="*/ 4 h 329"/>
                  <a:gd name="T52" fmla="*/ 31 w 242"/>
                  <a:gd name="T53" fmla="*/ 4 h 329"/>
                  <a:gd name="T54" fmla="*/ 40 w 242"/>
                  <a:gd name="T55" fmla="*/ 4 h 329"/>
                  <a:gd name="T56" fmla="*/ 42 w 242"/>
                  <a:gd name="T57" fmla="*/ 4 h 329"/>
                  <a:gd name="T58" fmla="*/ 44 w 242"/>
                  <a:gd name="T59" fmla="*/ 4 h 329"/>
                  <a:gd name="T60" fmla="*/ 42 w 242"/>
                  <a:gd name="T61" fmla="*/ 4 h 329"/>
                  <a:gd name="T62" fmla="*/ 42 w 242"/>
                  <a:gd name="T63" fmla="*/ 4 h 329"/>
                  <a:gd name="T64" fmla="*/ 44 w 242"/>
                  <a:gd name="T65" fmla="*/ 4 h 329"/>
                  <a:gd name="T66" fmla="*/ 45 w 242"/>
                  <a:gd name="T67" fmla="*/ 4 h 329"/>
                  <a:gd name="T68" fmla="*/ 45 w 242"/>
                  <a:gd name="T69" fmla="*/ 4 h 329"/>
                  <a:gd name="T70" fmla="*/ 42 w 242"/>
                  <a:gd name="T71" fmla="*/ 4 h 329"/>
                  <a:gd name="T72" fmla="*/ 42 w 242"/>
                  <a:gd name="T73" fmla="*/ 4 h 329"/>
                  <a:gd name="T74" fmla="*/ 38 w 242"/>
                  <a:gd name="T75" fmla="*/ 4 h 329"/>
                  <a:gd name="T76" fmla="*/ 37 w 242"/>
                  <a:gd name="T77" fmla="*/ 4 h 329"/>
                  <a:gd name="T78" fmla="*/ 38 w 242"/>
                  <a:gd name="T79" fmla="*/ 5 h 329"/>
                  <a:gd name="T80" fmla="*/ 42 w 242"/>
                  <a:gd name="T81" fmla="*/ 5 h 329"/>
                  <a:gd name="T82" fmla="*/ 45 w 242"/>
                  <a:gd name="T83" fmla="*/ 5 h 329"/>
                  <a:gd name="T84" fmla="*/ 47 w 242"/>
                  <a:gd name="T85" fmla="*/ 4 h 329"/>
                  <a:gd name="T86" fmla="*/ 51 w 242"/>
                  <a:gd name="T87" fmla="*/ 4 h 329"/>
                  <a:gd name="T88" fmla="*/ 53 w 242"/>
                  <a:gd name="T89" fmla="*/ 4 h 329"/>
                  <a:gd name="T90" fmla="*/ 56 w 242"/>
                  <a:gd name="T91" fmla="*/ 5 h 329"/>
                  <a:gd name="T92" fmla="*/ 59 w 242"/>
                  <a:gd name="T93" fmla="*/ 7 h 329"/>
                  <a:gd name="T94" fmla="*/ 60 w 242"/>
                  <a:gd name="T95" fmla="*/ 7 h 329"/>
                  <a:gd name="T96" fmla="*/ 60 w 242"/>
                  <a:gd name="T97" fmla="*/ 8 h 329"/>
                  <a:gd name="T98" fmla="*/ 60 w 242"/>
                  <a:gd name="T99" fmla="*/ 8 h 329"/>
                  <a:gd name="T100" fmla="*/ 59 w 242"/>
                  <a:gd name="T101" fmla="*/ 9 h 329"/>
                  <a:gd name="T102" fmla="*/ 57 w 242"/>
                  <a:gd name="T103" fmla="*/ 8 h 329"/>
                  <a:gd name="T104" fmla="*/ 56 w 242"/>
                  <a:gd name="T105" fmla="*/ 9 h 329"/>
                  <a:gd name="T106" fmla="*/ 56 w 242"/>
                  <a:gd name="T107" fmla="*/ 9 h 329"/>
                  <a:gd name="T108" fmla="*/ 54 w 242"/>
                  <a:gd name="T109" fmla="*/ 9 h 329"/>
                  <a:gd name="T110" fmla="*/ 52 w 242"/>
                  <a:gd name="T111" fmla="*/ 10 h 329"/>
                  <a:gd name="T112" fmla="*/ 52 w 242"/>
                  <a:gd name="T113" fmla="*/ 10 h 329"/>
                  <a:gd name="T114" fmla="*/ 51 w 242"/>
                  <a:gd name="T115" fmla="*/ 10 h 329"/>
                  <a:gd name="T116" fmla="*/ 49 w 242"/>
                  <a:gd name="T117" fmla="*/ 11 h 329"/>
                  <a:gd name="T118" fmla="*/ 30 w 242"/>
                  <a:gd name="T119" fmla="*/ 11 h 329"/>
                  <a:gd name="T120" fmla="*/ 30 w 242"/>
                  <a:gd name="T121" fmla="*/ 11 h 329"/>
                  <a:gd name="T122" fmla="*/ 0 w 242"/>
                  <a:gd name="T123" fmla="*/ 12 h 329"/>
                  <a:gd name="T124" fmla="*/ 0 w 242"/>
                  <a:gd name="T125" fmla="*/ 12 h 3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2"/>
                  <a:gd name="T190" fmla="*/ 0 h 329"/>
                  <a:gd name="T191" fmla="*/ 242 w 242"/>
                  <a:gd name="T192" fmla="*/ 329 h 3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2" h="329">
                    <a:moveTo>
                      <a:pt x="0" y="329"/>
                    </a:moveTo>
                    <a:lnTo>
                      <a:pt x="24" y="289"/>
                    </a:lnTo>
                    <a:lnTo>
                      <a:pt x="27" y="274"/>
                    </a:lnTo>
                    <a:lnTo>
                      <a:pt x="30" y="246"/>
                    </a:lnTo>
                    <a:lnTo>
                      <a:pt x="24" y="219"/>
                    </a:lnTo>
                    <a:lnTo>
                      <a:pt x="10" y="192"/>
                    </a:lnTo>
                    <a:lnTo>
                      <a:pt x="3" y="179"/>
                    </a:lnTo>
                    <a:lnTo>
                      <a:pt x="9" y="164"/>
                    </a:lnTo>
                    <a:lnTo>
                      <a:pt x="1" y="149"/>
                    </a:lnTo>
                    <a:lnTo>
                      <a:pt x="9" y="137"/>
                    </a:lnTo>
                    <a:lnTo>
                      <a:pt x="15" y="108"/>
                    </a:lnTo>
                    <a:lnTo>
                      <a:pt x="12" y="94"/>
                    </a:lnTo>
                    <a:lnTo>
                      <a:pt x="22" y="88"/>
                    </a:lnTo>
                    <a:lnTo>
                      <a:pt x="21" y="76"/>
                    </a:lnTo>
                    <a:lnTo>
                      <a:pt x="36" y="71"/>
                    </a:lnTo>
                    <a:lnTo>
                      <a:pt x="48" y="50"/>
                    </a:lnTo>
                    <a:lnTo>
                      <a:pt x="45" y="83"/>
                    </a:lnTo>
                    <a:lnTo>
                      <a:pt x="57" y="76"/>
                    </a:lnTo>
                    <a:lnTo>
                      <a:pt x="55" y="50"/>
                    </a:lnTo>
                    <a:lnTo>
                      <a:pt x="69" y="34"/>
                    </a:lnTo>
                    <a:lnTo>
                      <a:pt x="78" y="32"/>
                    </a:lnTo>
                    <a:lnTo>
                      <a:pt x="72" y="28"/>
                    </a:lnTo>
                    <a:lnTo>
                      <a:pt x="69" y="17"/>
                    </a:lnTo>
                    <a:lnTo>
                      <a:pt x="73" y="4"/>
                    </a:lnTo>
                    <a:lnTo>
                      <a:pt x="85" y="0"/>
                    </a:lnTo>
                    <a:lnTo>
                      <a:pt x="113" y="8"/>
                    </a:lnTo>
                    <a:lnTo>
                      <a:pt x="124" y="19"/>
                    </a:lnTo>
                    <a:lnTo>
                      <a:pt x="158" y="26"/>
                    </a:lnTo>
                    <a:lnTo>
                      <a:pt x="164" y="35"/>
                    </a:lnTo>
                    <a:lnTo>
                      <a:pt x="175" y="47"/>
                    </a:lnTo>
                    <a:lnTo>
                      <a:pt x="166" y="47"/>
                    </a:lnTo>
                    <a:lnTo>
                      <a:pt x="164" y="55"/>
                    </a:lnTo>
                    <a:lnTo>
                      <a:pt x="175" y="67"/>
                    </a:lnTo>
                    <a:lnTo>
                      <a:pt x="176" y="91"/>
                    </a:lnTo>
                    <a:lnTo>
                      <a:pt x="176" y="104"/>
                    </a:lnTo>
                    <a:lnTo>
                      <a:pt x="166" y="120"/>
                    </a:lnTo>
                    <a:lnTo>
                      <a:pt x="166" y="128"/>
                    </a:lnTo>
                    <a:lnTo>
                      <a:pt x="152" y="134"/>
                    </a:lnTo>
                    <a:lnTo>
                      <a:pt x="149" y="141"/>
                    </a:lnTo>
                    <a:lnTo>
                      <a:pt x="151" y="159"/>
                    </a:lnTo>
                    <a:lnTo>
                      <a:pt x="164" y="165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205" y="123"/>
                    </a:lnTo>
                    <a:lnTo>
                      <a:pt x="216" y="129"/>
                    </a:lnTo>
                    <a:lnTo>
                      <a:pt x="225" y="150"/>
                    </a:lnTo>
                    <a:lnTo>
                      <a:pt x="236" y="189"/>
                    </a:lnTo>
                    <a:lnTo>
                      <a:pt x="242" y="202"/>
                    </a:lnTo>
                    <a:lnTo>
                      <a:pt x="239" y="211"/>
                    </a:lnTo>
                    <a:lnTo>
                      <a:pt x="239" y="229"/>
                    </a:lnTo>
                    <a:lnTo>
                      <a:pt x="236" y="238"/>
                    </a:lnTo>
                    <a:lnTo>
                      <a:pt x="230" y="229"/>
                    </a:lnTo>
                    <a:lnTo>
                      <a:pt x="224" y="234"/>
                    </a:lnTo>
                    <a:lnTo>
                      <a:pt x="224" y="249"/>
                    </a:lnTo>
                    <a:lnTo>
                      <a:pt x="221" y="255"/>
                    </a:lnTo>
                    <a:lnTo>
                      <a:pt x="211" y="262"/>
                    </a:lnTo>
                    <a:lnTo>
                      <a:pt x="211" y="283"/>
                    </a:lnTo>
                    <a:lnTo>
                      <a:pt x="203" y="292"/>
                    </a:lnTo>
                    <a:lnTo>
                      <a:pt x="197" y="307"/>
                    </a:lnTo>
                    <a:lnTo>
                      <a:pt x="118" y="320"/>
                    </a:lnTo>
                    <a:lnTo>
                      <a:pt x="116" y="317"/>
                    </a:lnTo>
                    <a:lnTo>
                      <a:pt x="0" y="32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" name="Freeform 30"/>
              <p:cNvSpPr>
                <a:spLocks/>
              </p:cNvSpPr>
              <p:nvPr/>
            </p:nvSpPr>
            <p:spPr bwMode="auto">
              <a:xfrm>
                <a:off x="2588" y="1136"/>
                <a:ext cx="396" cy="414"/>
              </a:xfrm>
              <a:custGeom>
                <a:avLst/>
                <a:gdLst>
                  <a:gd name="T0" fmla="*/ 0 w 414"/>
                  <a:gd name="T1" fmla="*/ 4 h 462"/>
                  <a:gd name="T2" fmla="*/ 5 w 414"/>
                  <a:gd name="T3" fmla="*/ 4 h 462"/>
                  <a:gd name="T4" fmla="*/ 11 w 414"/>
                  <a:gd name="T5" fmla="*/ 5 h 462"/>
                  <a:gd name="T6" fmla="*/ 11 w 414"/>
                  <a:gd name="T7" fmla="*/ 9 h 462"/>
                  <a:gd name="T8" fmla="*/ 11 w 414"/>
                  <a:gd name="T9" fmla="*/ 11 h 462"/>
                  <a:gd name="T10" fmla="*/ 11 w 414"/>
                  <a:gd name="T11" fmla="*/ 12 h 462"/>
                  <a:gd name="T12" fmla="*/ 11 w 414"/>
                  <a:gd name="T13" fmla="*/ 12 h 462"/>
                  <a:gd name="T14" fmla="*/ 11 w 414"/>
                  <a:gd name="T15" fmla="*/ 18 h 462"/>
                  <a:gd name="T16" fmla="*/ 89 w 414"/>
                  <a:gd name="T17" fmla="*/ 18 h 462"/>
                  <a:gd name="T18" fmla="*/ 87 w 414"/>
                  <a:gd name="T19" fmla="*/ 16 h 462"/>
                  <a:gd name="T20" fmla="*/ 85 w 414"/>
                  <a:gd name="T21" fmla="*/ 16 h 462"/>
                  <a:gd name="T22" fmla="*/ 79 w 414"/>
                  <a:gd name="T23" fmla="*/ 15 h 462"/>
                  <a:gd name="T24" fmla="*/ 75 w 414"/>
                  <a:gd name="T25" fmla="*/ 14 h 462"/>
                  <a:gd name="T26" fmla="*/ 65 w 414"/>
                  <a:gd name="T27" fmla="*/ 13 h 462"/>
                  <a:gd name="T28" fmla="*/ 65 w 414"/>
                  <a:gd name="T29" fmla="*/ 12 h 462"/>
                  <a:gd name="T30" fmla="*/ 62 w 414"/>
                  <a:gd name="T31" fmla="*/ 11 h 462"/>
                  <a:gd name="T32" fmla="*/ 71 w 414"/>
                  <a:gd name="T33" fmla="*/ 10 h 462"/>
                  <a:gd name="T34" fmla="*/ 71 w 414"/>
                  <a:gd name="T35" fmla="*/ 9 h 462"/>
                  <a:gd name="T36" fmla="*/ 73 w 414"/>
                  <a:gd name="T37" fmla="*/ 8 h 462"/>
                  <a:gd name="T38" fmla="*/ 83 w 414"/>
                  <a:gd name="T39" fmla="*/ 7 h 462"/>
                  <a:gd name="T40" fmla="*/ 88 w 414"/>
                  <a:gd name="T41" fmla="*/ 5 h 462"/>
                  <a:gd name="T42" fmla="*/ 95 w 414"/>
                  <a:gd name="T43" fmla="*/ 4 h 462"/>
                  <a:gd name="T44" fmla="*/ 110 w 414"/>
                  <a:gd name="T45" fmla="*/ 4 h 462"/>
                  <a:gd name="T46" fmla="*/ 104 w 414"/>
                  <a:gd name="T47" fmla="*/ 4 h 462"/>
                  <a:gd name="T48" fmla="*/ 99 w 414"/>
                  <a:gd name="T49" fmla="*/ 4 h 462"/>
                  <a:gd name="T50" fmla="*/ 92 w 414"/>
                  <a:gd name="T51" fmla="*/ 4 h 462"/>
                  <a:gd name="T52" fmla="*/ 90 w 414"/>
                  <a:gd name="T53" fmla="*/ 4 h 462"/>
                  <a:gd name="T54" fmla="*/ 87 w 414"/>
                  <a:gd name="T55" fmla="*/ 4 h 462"/>
                  <a:gd name="T56" fmla="*/ 82 w 414"/>
                  <a:gd name="T57" fmla="*/ 4 h 462"/>
                  <a:gd name="T58" fmla="*/ 77 w 414"/>
                  <a:gd name="T59" fmla="*/ 4 h 462"/>
                  <a:gd name="T60" fmla="*/ 76 w 414"/>
                  <a:gd name="T61" fmla="*/ 4 h 462"/>
                  <a:gd name="T62" fmla="*/ 74 w 414"/>
                  <a:gd name="T63" fmla="*/ 4 h 462"/>
                  <a:gd name="T64" fmla="*/ 73 w 414"/>
                  <a:gd name="T65" fmla="*/ 4 h 462"/>
                  <a:gd name="T66" fmla="*/ 70 w 414"/>
                  <a:gd name="T67" fmla="*/ 4 h 462"/>
                  <a:gd name="T68" fmla="*/ 70 w 414"/>
                  <a:gd name="T69" fmla="*/ 4 h 462"/>
                  <a:gd name="T70" fmla="*/ 68 w 414"/>
                  <a:gd name="T71" fmla="*/ 4 h 462"/>
                  <a:gd name="T72" fmla="*/ 67 w 414"/>
                  <a:gd name="T73" fmla="*/ 4 h 462"/>
                  <a:gd name="T74" fmla="*/ 64 w 414"/>
                  <a:gd name="T75" fmla="*/ 4 h 462"/>
                  <a:gd name="T76" fmla="*/ 65 w 414"/>
                  <a:gd name="T77" fmla="*/ 4 h 462"/>
                  <a:gd name="T78" fmla="*/ 58 w 414"/>
                  <a:gd name="T79" fmla="*/ 4 h 462"/>
                  <a:gd name="T80" fmla="*/ 56 w 414"/>
                  <a:gd name="T81" fmla="*/ 4 h 462"/>
                  <a:gd name="T82" fmla="*/ 49 w 414"/>
                  <a:gd name="T83" fmla="*/ 4 h 462"/>
                  <a:gd name="T84" fmla="*/ 48 w 414"/>
                  <a:gd name="T85" fmla="*/ 4 h 462"/>
                  <a:gd name="T86" fmla="*/ 35 w 414"/>
                  <a:gd name="T87" fmla="*/ 4 h 462"/>
                  <a:gd name="T88" fmla="*/ 33 w 414"/>
                  <a:gd name="T89" fmla="*/ 4 h 462"/>
                  <a:gd name="T90" fmla="*/ 30 w 414"/>
                  <a:gd name="T91" fmla="*/ 0 h 462"/>
                  <a:gd name="T92" fmla="*/ 30 w 414"/>
                  <a:gd name="T93" fmla="*/ 4 h 462"/>
                  <a:gd name="T94" fmla="*/ 0 w 414"/>
                  <a:gd name="T95" fmla="*/ 4 h 4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14"/>
                  <a:gd name="T145" fmla="*/ 0 h 462"/>
                  <a:gd name="T146" fmla="*/ 414 w 414"/>
                  <a:gd name="T147" fmla="*/ 462 h 4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14" h="462">
                    <a:moveTo>
                      <a:pt x="0" y="30"/>
                    </a:moveTo>
                    <a:lnTo>
                      <a:pt x="5" y="94"/>
                    </a:lnTo>
                    <a:lnTo>
                      <a:pt x="21" y="146"/>
                    </a:lnTo>
                    <a:lnTo>
                      <a:pt x="23" y="215"/>
                    </a:lnTo>
                    <a:lnTo>
                      <a:pt x="33" y="270"/>
                    </a:lnTo>
                    <a:lnTo>
                      <a:pt x="20" y="298"/>
                    </a:lnTo>
                    <a:lnTo>
                      <a:pt x="41" y="319"/>
                    </a:lnTo>
                    <a:lnTo>
                      <a:pt x="39" y="462"/>
                    </a:lnTo>
                    <a:lnTo>
                      <a:pt x="338" y="458"/>
                    </a:lnTo>
                    <a:lnTo>
                      <a:pt x="330" y="430"/>
                    </a:lnTo>
                    <a:lnTo>
                      <a:pt x="323" y="419"/>
                    </a:lnTo>
                    <a:lnTo>
                      <a:pt x="299" y="404"/>
                    </a:lnTo>
                    <a:lnTo>
                      <a:pt x="284" y="386"/>
                    </a:lnTo>
                    <a:lnTo>
                      <a:pt x="244" y="361"/>
                    </a:lnTo>
                    <a:lnTo>
                      <a:pt x="245" y="319"/>
                    </a:lnTo>
                    <a:lnTo>
                      <a:pt x="236" y="291"/>
                    </a:lnTo>
                    <a:lnTo>
                      <a:pt x="269" y="251"/>
                    </a:lnTo>
                    <a:lnTo>
                      <a:pt x="266" y="212"/>
                    </a:lnTo>
                    <a:lnTo>
                      <a:pt x="275" y="204"/>
                    </a:lnTo>
                    <a:lnTo>
                      <a:pt x="314" y="170"/>
                    </a:lnTo>
                    <a:lnTo>
                      <a:pt x="335" y="145"/>
                    </a:lnTo>
                    <a:lnTo>
                      <a:pt x="362" y="124"/>
                    </a:lnTo>
                    <a:lnTo>
                      <a:pt x="414" y="97"/>
                    </a:lnTo>
                    <a:lnTo>
                      <a:pt x="393" y="100"/>
                    </a:lnTo>
                    <a:lnTo>
                      <a:pt x="375" y="91"/>
                    </a:lnTo>
                    <a:lnTo>
                      <a:pt x="347" y="94"/>
                    </a:lnTo>
                    <a:lnTo>
                      <a:pt x="339" y="82"/>
                    </a:lnTo>
                    <a:lnTo>
                      <a:pt x="330" y="86"/>
                    </a:lnTo>
                    <a:lnTo>
                      <a:pt x="311" y="98"/>
                    </a:lnTo>
                    <a:lnTo>
                      <a:pt x="296" y="95"/>
                    </a:lnTo>
                    <a:lnTo>
                      <a:pt x="290" y="88"/>
                    </a:lnTo>
                    <a:lnTo>
                      <a:pt x="279" y="85"/>
                    </a:lnTo>
                    <a:lnTo>
                      <a:pt x="275" y="76"/>
                    </a:lnTo>
                    <a:lnTo>
                      <a:pt x="265" y="77"/>
                    </a:lnTo>
                    <a:lnTo>
                      <a:pt x="263" y="86"/>
                    </a:lnTo>
                    <a:lnTo>
                      <a:pt x="259" y="86"/>
                    </a:lnTo>
                    <a:lnTo>
                      <a:pt x="251" y="71"/>
                    </a:lnTo>
                    <a:lnTo>
                      <a:pt x="242" y="70"/>
                    </a:lnTo>
                    <a:lnTo>
                      <a:pt x="245" y="62"/>
                    </a:lnTo>
                    <a:lnTo>
                      <a:pt x="220" y="56"/>
                    </a:lnTo>
                    <a:lnTo>
                      <a:pt x="212" y="56"/>
                    </a:lnTo>
                    <a:lnTo>
                      <a:pt x="184" y="68"/>
                    </a:lnTo>
                    <a:lnTo>
                      <a:pt x="179" y="56"/>
                    </a:lnTo>
                    <a:lnTo>
                      <a:pt x="136" y="48"/>
                    </a:lnTo>
                    <a:lnTo>
                      <a:pt x="129" y="4"/>
                    </a:lnTo>
                    <a:lnTo>
                      <a:pt x="111" y="0"/>
                    </a:lnTo>
                    <a:lnTo>
                      <a:pt x="111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" name="Freeform 31"/>
              <p:cNvSpPr>
                <a:spLocks/>
              </p:cNvSpPr>
              <p:nvPr/>
            </p:nvSpPr>
            <p:spPr bwMode="auto">
              <a:xfrm>
                <a:off x="2588" y="1136"/>
                <a:ext cx="396" cy="414"/>
              </a:xfrm>
              <a:custGeom>
                <a:avLst/>
                <a:gdLst>
                  <a:gd name="T0" fmla="*/ 0 w 414"/>
                  <a:gd name="T1" fmla="*/ 4 h 462"/>
                  <a:gd name="T2" fmla="*/ 5 w 414"/>
                  <a:gd name="T3" fmla="*/ 4 h 462"/>
                  <a:gd name="T4" fmla="*/ 11 w 414"/>
                  <a:gd name="T5" fmla="*/ 5 h 462"/>
                  <a:gd name="T6" fmla="*/ 11 w 414"/>
                  <a:gd name="T7" fmla="*/ 9 h 462"/>
                  <a:gd name="T8" fmla="*/ 11 w 414"/>
                  <a:gd name="T9" fmla="*/ 11 h 462"/>
                  <a:gd name="T10" fmla="*/ 11 w 414"/>
                  <a:gd name="T11" fmla="*/ 12 h 462"/>
                  <a:gd name="T12" fmla="*/ 11 w 414"/>
                  <a:gd name="T13" fmla="*/ 12 h 462"/>
                  <a:gd name="T14" fmla="*/ 11 w 414"/>
                  <a:gd name="T15" fmla="*/ 18 h 462"/>
                  <a:gd name="T16" fmla="*/ 89 w 414"/>
                  <a:gd name="T17" fmla="*/ 18 h 462"/>
                  <a:gd name="T18" fmla="*/ 87 w 414"/>
                  <a:gd name="T19" fmla="*/ 16 h 462"/>
                  <a:gd name="T20" fmla="*/ 85 w 414"/>
                  <a:gd name="T21" fmla="*/ 16 h 462"/>
                  <a:gd name="T22" fmla="*/ 79 w 414"/>
                  <a:gd name="T23" fmla="*/ 15 h 462"/>
                  <a:gd name="T24" fmla="*/ 75 w 414"/>
                  <a:gd name="T25" fmla="*/ 14 h 462"/>
                  <a:gd name="T26" fmla="*/ 65 w 414"/>
                  <a:gd name="T27" fmla="*/ 13 h 462"/>
                  <a:gd name="T28" fmla="*/ 65 w 414"/>
                  <a:gd name="T29" fmla="*/ 12 h 462"/>
                  <a:gd name="T30" fmla="*/ 62 w 414"/>
                  <a:gd name="T31" fmla="*/ 11 h 462"/>
                  <a:gd name="T32" fmla="*/ 71 w 414"/>
                  <a:gd name="T33" fmla="*/ 10 h 462"/>
                  <a:gd name="T34" fmla="*/ 71 w 414"/>
                  <a:gd name="T35" fmla="*/ 9 h 462"/>
                  <a:gd name="T36" fmla="*/ 73 w 414"/>
                  <a:gd name="T37" fmla="*/ 8 h 462"/>
                  <a:gd name="T38" fmla="*/ 83 w 414"/>
                  <a:gd name="T39" fmla="*/ 7 h 462"/>
                  <a:gd name="T40" fmla="*/ 88 w 414"/>
                  <a:gd name="T41" fmla="*/ 5 h 462"/>
                  <a:gd name="T42" fmla="*/ 95 w 414"/>
                  <a:gd name="T43" fmla="*/ 4 h 462"/>
                  <a:gd name="T44" fmla="*/ 110 w 414"/>
                  <a:gd name="T45" fmla="*/ 4 h 462"/>
                  <a:gd name="T46" fmla="*/ 104 w 414"/>
                  <a:gd name="T47" fmla="*/ 4 h 462"/>
                  <a:gd name="T48" fmla="*/ 99 w 414"/>
                  <a:gd name="T49" fmla="*/ 4 h 462"/>
                  <a:gd name="T50" fmla="*/ 92 w 414"/>
                  <a:gd name="T51" fmla="*/ 4 h 462"/>
                  <a:gd name="T52" fmla="*/ 90 w 414"/>
                  <a:gd name="T53" fmla="*/ 4 h 462"/>
                  <a:gd name="T54" fmla="*/ 87 w 414"/>
                  <a:gd name="T55" fmla="*/ 4 h 462"/>
                  <a:gd name="T56" fmla="*/ 82 w 414"/>
                  <a:gd name="T57" fmla="*/ 4 h 462"/>
                  <a:gd name="T58" fmla="*/ 77 w 414"/>
                  <a:gd name="T59" fmla="*/ 4 h 462"/>
                  <a:gd name="T60" fmla="*/ 76 w 414"/>
                  <a:gd name="T61" fmla="*/ 4 h 462"/>
                  <a:gd name="T62" fmla="*/ 74 w 414"/>
                  <a:gd name="T63" fmla="*/ 4 h 462"/>
                  <a:gd name="T64" fmla="*/ 73 w 414"/>
                  <a:gd name="T65" fmla="*/ 4 h 462"/>
                  <a:gd name="T66" fmla="*/ 70 w 414"/>
                  <a:gd name="T67" fmla="*/ 4 h 462"/>
                  <a:gd name="T68" fmla="*/ 70 w 414"/>
                  <a:gd name="T69" fmla="*/ 4 h 462"/>
                  <a:gd name="T70" fmla="*/ 68 w 414"/>
                  <a:gd name="T71" fmla="*/ 4 h 462"/>
                  <a:gd name="T72" fmla="*/ 67 w 414"/>
                  <a:gd name="T73" fmla="*/ 4 h 462"/>
                  <a:gd name="T74" fmla="*/ 64 w 414"/>
                  <a:gd name="T75" fmla="*/ 4 h 462"/>
                  <a:gd name="T76" fmla="*/ 65 w 414"/>
                  <a:gd name="T77" fmla="*/ 4 h 462"/>
                  <a:gd name="T78" fmla="*/ 58 w 414"/>
                  <a:gd name="T79" fmla="*/ 4 h 462"/>
                  <a:gd name="T80" fmla="*/ 56 w 414"/>
                  <a:gd name="T81" fmla="*/ 4 h 462"/>
                  <a:gd name="T82" fmla="*/ 49 w 414"/>
                  <a:gd name="T83" fmla="*/ 4 h 462"/>
                  <a:gd name="T84" fmla="*/ 48 w 414"/>
                  <a:gd name="T85" fmla="*/ 4 h 462"/>
                  <a:gd name="T86" fmla="*/ 35 w 414"/>
                  <a:gd name="T87" fmla="*/ 4 h 462"/>
                  <a:gd name="T88" fmla="*/ 33 w 414"/>
                  <a:gd name="T89" fmla="*/ 4 h 462"/>
                  <a:gd name="T90" fmla="*/ 30 w 414"/>
                  <a:gd name="T91" fmla="*/ 0 h 462"/>
                  <a:gd name="T92" fmla="*/ 30 w 414"/>
                  <a:gd name="T93" fmla="*/ 4 h 462"/>
                  <a:gd name="T94" fmla="*/ 0 w 414"/>
                  <a:gd name="T95" fmla="*/ 4 h 462"/>
                  <a:gd name="T96" fmla="*/ 0 w 414"/>
                  <a:gd name="T97" fmla="*/ 4 h 46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14"/>
                  <a:gd name="T148" fmla="*/ 0 h 462"/>
                  <a:gd name="T149" fmla="*/ 414 w 414"/>
                  <a:gd name="T150" fmla="*/ 462 h 46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14" h="462">
                    <a:moveTo>
                      <a:pt x="0" y="30"/>
                    </a:moveTo>
                    <a:lnTo>
                      <a:pt x="5" y="94"/>
                    </a:lnTo>
                    <a:lnTo>
                      <a:pt x="21" y="146"/>
                    </a:lnTo>
                    <a:lnTo>
                      <a:pt x="23" y="215"/>
                    </a:lnTo>
                    <a:lnTo>
                      <a:pt x="33" y="270"/>
                    </a:lnTo>
                    <a:lnTo>
                      <a:pt x="20" y="298"/>
                    </a:lnTo>
                    <a:lnTo>
                      <a:pt x="41" y="319"/>
                    </a:lnTo>
                    <a:lnTo>
                      <a:pt x="39" y="462"/>
                    </a:lnTo>
                    <a:lnTo>
                      <a:pt x="338" y="458"/>
                    </a:lnTo>
                    <a:lnTo>
                      <a:pt x="330" y="430"/>
                    </a:lnTo>
                    <a:lnTo>
                      <a:pt x="323" y="419"/>
                    </a:lnTo>
                    <a:lnTo>
                      <a:pt x="299" y="404"/>
                    </a:lnTo>
                    <a:lnTo>
                      <a:pt x="284" y="386"/>
                    </a:lnTo>
                    <a:lnTo>
                      <a:pt x="244" y="361"/>
                    </a:lnTo>
                    <a:lnTo>
                      <a:pt x="245" y="319"/>
                    </a:lnTo>
                    <a:lnTo>
                      <a:pt x="236" y="291"/>
                    </a:lnTo>
                    <a:lnTo>
                      <a:pt x="269" y="251"/>
                    </a:lnTo>
                    <a:lnTo>
                      <a:pt x="266" y="212"/>
                    </a:lnTo>
                    <a:lnTo>
                      <a:pt x="275" y="204"/>
                    </a:lnTo>
                    <a:lnTo>
                      <a:pt x="314" y="170"/>
                    </a:lnTo>
                    <a:lnTo>
                      <a:pt x="335" y="145"/>
                    </a:lnTo>
                    <a:lnTo>
                      <a:pt x="362" y="124"/>
                    </a:lnTo>
                    <a:lnTo>
                      <a:pt x="414" y="97"/>
                    </a:lnTo>
                    <a:lnTo>
                      <a:pt x="393" y="100"/>
                    </a:lnTo>
                    <a:lnTo>
                      <a:pt x="375" y="91"/>
                    </a:lnTo>
                    <a:lnTo>
                      <a:pt x="347" y="94"/>
                    </a:lnTo>
                    <a:lnTo>
                      <a:pt x="339" y="82"/>
                    </a:lnTo>
                    <a:lnTo>
                      <a:pt x="330" y="86"/>
                    </a:lnTo>
                    <a:lnTo>
                      <a:pt x="311" y="98"/>
                    </a:lnTo>
                    <a:lnTo>
                      <a:pt x="296" y="95"/>
                    </a:lnTo>
                    <a:lnTo>
                      <a:pt x="290" y="88"/>
                    </a:lnTo>
                    <a:lnTo>
                      <a:pt x="279" y="85"/>
                    </a:lnTo>
                    <a:lnTo>
                      <a:pt x="275" y="76"/>
                    </a:lnTo>
                    <a:lnTo>
                      <a:pt x="265" y="77"/>
                    </a:lnTo>
                    <a:lnTo>
                      <a:pt x="263" y="86"/>
                    </a:lnTo>
                    <a:lnTo>
                      <a:pt x="259" y="86"/>
                    </a:lnTo>
                    <a:lnTo>
                      <a:pt x="251" y="71"/>
                    </a:lnTo>
                    <a:lnTo>
                      <a:pt x="242" y="70"/>
                    </a:lnTo>
                    <a:lnTo>
                      <a:pt x="245" y="62"/>
                    </a:lnTo>
                    <a:lnTo>
                      <a:pt x="220" y="56"/>
                    </a:lnTo>
                    <a:lnTo>
                      <a:pt x="212" y="56"/>
                    </a:lnTo>
                    <a:lnTo>
                      <a:pt x="184" y="68"/>
                    </a:lnTo>
                    <a:lnTo>
                      <a:pt x="179" y="56"/>
                    </a:lnTo>
                    <a:lnTo>
                      <a:pt x="136" y="48"/>
                    </a:lnTo>
                    <a:lnTo>
                      <a:pt x="129" y="4"/>
                    </a:lnTo>
                    <a:lnTo>
                      <a:pt x="111" y="0"/>
                    </a:lnTo>
                    <a:lnTo>
                      <a:pt x="111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" name="Freeform 32"/>
              <p:cNvSpPr>
                <a:spLocks/>
              </p:cNvSpPr>
              <p:nvPr/>
            </p:nvSpPr>
            <p:spPr bwMode="auto">
              <a:xfrm>
                <a:off x="2194" y="1565"/>
                <a:ext cx="492" cy="232"/>
              </a:xfrm>
              <a:custGeom>
                <a:avLst/>
                <a:gdLst>
                  <a:gd name="T0" fmla="*/ 0 w 515"/>
                  <a:gd name="T1" fmla="*/ 5 h 259"/>
                  <a:gd name="T2" fmla="*/ 11 w 515"/>
                  <a:gd name="T3" fmla="*/ 0 h 259"/>
                  <a:gd name="T4" fmla="*/ 84 w 515"/>
                  <a:gd name="T5" fmla="*/ 4 h 259"/>
                  <a:gd name="T6" fmla="*/ 90 w 515"/>
                  <a:gd name="T7" fmla="*/ 4 h 259"/>
                  <a:gd name="T8" fmla="*/ 98 w 515"/>
                  <a:gd name="T9" fmla="*/ 4 h 259"/>
                  <a:gd name="T10" fmla="*/ 103 w 515"/>
                  <a:gd name="T11" fmla="*/ 4 h 259"/>
                  <a:gd name="T12" fmla="*/ 109 w 515"/>
                  <a:gd name="T13" fmla="*/ 4 h 259"/>
                  <a:gd name="T14" fmla="*/ 112 w 515"/>
                  <a:gd name="T15" fmla="*/ 4 h 259"/>
                  <a:gd name="T16" fmla="*/ 115 w 515"/>
                  <a:gd name="T17" fmla="*/ 4 h 259"/>
                  <a:gd name="T18" fmla="*/ 118 w 515"/>
                  <a:gd name="T19" fmla="*/ 4 h 259"/>
                  <a:gd name="T20" fmla="*/ 118 w 515"/>
                  <a:gd name="T21" fmla="*/ 4 h 259"/>
                  <a:gd name="T22" fmla="*/ 121 w 515"/>
                  <a:gd name="T23" fmla="*/ 5 h 259"/>
                  <a:gd name="T24" fmla="*/ 123 w 515"/>
                  <a:gd name="T25" fmla="*/ 7 h 259"/>
                  <a:gd name="T26" fmla="*/ 122 w 515"/>
                  <a:gd name="T27" fmla="*/ 7 h 259"/>
                  <a:gd name="T28" fmla="*/ 124 w 515"/>
                  <a:gd name="T29" fmla="*/ 8 h 259"/>
                  <a:gd name="T30" fmla="*/ 130 w 515"/>
                  <a:gd name="T31" fmla="*/ 10 h 259"/>
                  <a:gd name="T32" fmla="*/ 72 w 515"/>
                  <a:gd name="T33" fmla="*/ 10 h 259"/>
                  <a:gd name="T34" fmla="*/ 29 w 515"/>
                  <a:gd name="T35" fmla="*/ 9 h 259"/>
                  <a:gd name="T36" fmla="*/ 30 w 515"/>
                  <a:gd name="T37" fmla="*/ 6 h 259"/>
                  <a:gd name="T38" fmla="*/ 0 w 515"/>
                  <a:gd name="T39" fmla="*/ 5 h 2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15"/>
                  <a:gd name="T61" fmla="*/ 0 h 259"/>
                  <a:gd name="T62" fmla="*/ 515 w 515"/>
                  <a:gd name="T63" fmla="*/ 259 h 2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15" h="259">
                    <a:moveTo>
                      <a:pt x="0" y="159"/>
                    </a:moveTo>
                    <a:lnTo>
                      <a:pt x="13" y="0"/>
                    </a:lnTo>
                    <a:lnTo>
                      <a:pt x="333" y="20"/>
                    </a:lnTo>
                    <a:lnTo>
                      <a:pt x="354" y="35"/>
                    </a:lnTo>
                    <a:lnTo>
                      <a:pt x="392" y="35"/>
                    </a:lnTo>
                    <a:lnTo>
                      <a:pt x="409" y="38"/>
                    </a:lnTo>
                    <a:lnTo>
                      <a:pt x="430" y="48"/>
                    </a:lnTo>
                    <a:lnTo>
                      <a:pt x="440" y="62"/>
                    </a:lnTo>
                    <a:lnTo>
                      <a:pt x="451" y="63"/>
                    </a:lnTo>
                    <a:lnTo>
                      <a:pt x="469" y="112"/>
                    </a:lnTo>
                    <a:lnTo>
                      <a:pt x="469" y="127"/>
                    </a:lnTo>
                    <a:lnTo>
                      <a:pt x="480" y="151"/>
                    </a:lnTo>
                    <a:lnTo>
                      <a:pt x="486" y="188"/>
                    </a:lnTo>
                    <a:lnTo>
                      <a:pt x="483" y="200"/>
                    </a:lnTo>
                    <a:lnTo>
                      <a:pt x="489" y="212"/>
                    </a:lnTo>
                    <a:lnTo>
                      <a:pt x="515" y="259"/>
                    </a:lnTo>
                    <a:lnTo>
                      <a:pt x="285" y="257"/>
                    </a:lnTo>
                    <a:lnTo>
                      <a:pt x="113" y="247"/>
                    </a:lnTo>
                    <a:lnTo>
                      <a:pt x="118" y="167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" name="Freeform 33"/>
              <p:cNvSpPr>
                <a:spLocks/>
              </p:cNvSpPr>
              <p:nvPr/>
            </p:nvSpPr>
            <p:spPr bwMode="auto">
              <a:xfrm>
                <a:off x="2194" y="1565"/>
                <a:ext cx="492" cy="232"/>
              </a:xfrm>
              <a:custGeom>
                <a:avLst/>
                <a:gdLst>
                  <a:gd name="T0" fmla="*/ 0 w 515"/>
                  <a:gd name="T1" fmla="*/ 5 h 259"/>
                  <a:gd name="T2" fmla="*/ 11 w 515"/>
                  <a:gd name="T3" fmla="*/ 0 h 259"/>
                  <a:gd name="T4" fmla="*/ 84 w 515"/>
                  <a:gd name="T5" fmla="*/ 4 h 259"/>
                  <a:gd name="T6" fmla="*/ 90 w 515"/>
                  <a:gd name="T7" fmla="*/ 4 h 259"/>
                  <a:gd name="T8" fmla="*/ 98 w 515"/>
                  <a:gd name="T9" fmla="*/ 4 h 259"/>
                  <a:gd name="T10" fmla="*/ 103 w 515"/>
                  <a:gd name="T11" fmla="*/ 4 h 259"/>
                  <a:gd name="T12" fmla="*/ 109 w 515"/>
                  <a:gd name="T13" fmla="*/ 4 h 259"/>
                  <a:gd name="T14" fmla="*/ 112 w 515"/>
                  <a:gd name="T15" fmla="*/ 4 h 259"/>
                  <a:gd name="T16" fmla="*/ 115 w 515"/>
                  <a:gd name="T17" fmla="*/ 4 h 259"/>
                  <a:gd name="T18" fmla="*/ 118 w 515"/>
                  <a:gd name="T19" fmla="*/ 4 h 259"/>
                  <a:gd name="T20" fmla="*/ 118 w 515"/>
                  <a:gd name="T21" fmla="*/ 4 h 259"/>
                  <a:gd name="T22" fmla="*/ 121 w 515"/>
                  <a:gd name="T23" fmla="*/ 5 h 259"/>
                  <a:gd name="T24" fmla="*/ 123 w 515"/>
                  <a:gd name="T25" fmla="*/ 7 h 259"/>
                  <a:gd name="T26" fmla="*/ 122 w 515"/>
                  <a:gd name="T27" fmla="*/ 7 h 259"/>
                  <a:gd name="T28" fmla="*/ 124 w 515"/>
                  <a:gd name="T29" fmla="*/ 8 h 259"/>
                  <a:gd name="T30" fmla="*/ 130 w 515"/>
                  <a:gd name="T31" fmla="*/ 10 h 259"/>
                  <a:gd name="T32" fmla="*/ 72 w 515"/>
                  <a:gd name="T33" fmla="*/ 10 h 259"/>
                  <a:gd name="T34" fmla="*/ 29 w 515"/>
                  <a:gd name="T35" fmla="*/ 9 h 259"/>
                  <a:gd name="T36" fmla="*/ 30 w 515"/>
                  <a:gd name="T37" fmla="*/ 6 h 259"/>
                  <a:gd name="T38" fmla="*/ 0 w 515"/>
                  <a:gd name="T39" fmla="*/ 5 h 259"/>
                  <a:gd name="T40" fmla="*/ 0 w 515"/>
                  <a:gd name="T41" fmla="*/ 5 h 2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15"/>
                  <a:gd name="T64" fmla="*/ 0 h 259"/>
                  <a:gd name="T65" fmla="*/ 515 w 515"/>
                  <a:gd name="T66" fmla="*/ 259 h 25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15" h="259">
                    <a:moveTo>
                      <a:pt x="0" y="159"/>
                    </a:moveTo>
                    <a:lnTo>
                      <a:pt x="13" y="0"/>
                    </a:lnTo>
                    <a:lnTo>
                      <a:pt x="333" y="20"/>
                    </a:lnTo>
                    <a:lnTo>
                      <a:pt x="354" y="35"/>
                    </a:lnTo>
                    <a:lnTo>
                      <a:pt x="392" y="35"/>
                    </a:lnTo>
                    <a:lnTo>
                      <a:pt x="409" y="38"/>
                    </a:lnTo>
                    <a:lnTo>
                      <a:pt x="430" y="48"/>
                    </a:lnTo>
                    <a:lnTo>
                      <a:pt x="440" y="62"/>
                    </a:lnTo>
                    <a:lnTo>
                      <a:pt x="451" y="63"/>
                    </a:lnTo>
                    <a:lnTo>
                      <a:pt x="469" y="112"/>
                    </a:lnTo>
                    <a:lnTo>
                      <a:pt x="469" y="127"/>
                    </a:lnTo>
                    <a:lnTo>
                      <a:pt x="480" y="151"/>
                    </a:lnTo>
                    <a:lnTo>
                      <a:pt x="486" y="188"/>
                    </a:lnTo>
                    <a:lnTo>
                      <a:pt x="483" y="200"/>
                    </a:lnTo>
                    <a:lnTo>
                      <a:pt x="489" y="212"/>
                    </a:lnTo>
                    <a:lnTo>
                      <a:pt x="515" y="259"/>
                    </a:lnTo>
                    <a:lnTo>
                      <a:pt x="285" y="257"/>
                    </a:lnTo>
                    <a:lnTo>
                      <a:pt x="113" y="247"/>
                    </a:lnTo>
                    <a:lnTo>
                      <a:pt x="118" y="167"/>
                    </a:lnTo>
                    <a:lnTo>
                      <a:pt x="0" y="15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4" name="Freeform 34"/>
              <p:cNvSpPr>
                <a:spLocks/>
              </p:cNvSpPr>
              <p:nvPr/>
            </p:nvSpPr>
            <p:spPr bwMode="auto">
              <a:xfrm>
                <a:off x="2227" y="1996"/>
                <a:ext cx="514" cy="252"/>
              </a:xfrm>
              <a:custGeom>
                <a:avLst/>
                <a:gdLst>
                  <a:gd name="T0" fmla="*/ 0 w 539"/>
                  <a:gd name="T1" fmla="*/ 4 h 283"/>
                  <a:gd name="T2" fmla="*/ 3 w 539"/>
                  <a:gd name="T3" fmla="*/ 0 h 283"/>
                  <a:gd name="T4" fmla="*/ 15 w 539"/>
                  <a:gd name="T5" fmla="*/ 4 h 283"/>
                  <a:gd name="T6" fmla="*/ 80 w 539"/>
                  <a:gd name="T7" fmla="*/ 4 h 283"/>
                  <a:gd name="T8" fmla="*/ 128 w 539"/>
                  <a:gd name="T9" fmla="*/ 4 h 283"/>
                  <a:gd name="T10" fmla="*/ 128 w 539"/>
                  <a:gd name="T11" fmla="*/ 4 h 283"/>
                  <a:gd name="T12" fmla="*/ 129 w 539"/>
                  <a:gd name="T13" fmla="*/ 4 h 283"/>
                  <a:gd name="T14" fmla="*/ 128 w 539"/>
                  <a:gd name="T15" fmla="*/ 9 h 283"/>
                  <a:gd name="T16" fmla="*/ 126 w 539"/>
                  <a:gd name="T17" fmla="*/ 9 h 283"/>
                  <a:gd name="T18" fmla="*/ 118 w 539"/>
                  <a:gd name="T19" fmla="*/ 8 h 283"/>
                  <a:gd name="T20" fmla="*/ 116 w 539"/>
                  <a:gd name="T21" fmla="*/ 8 h 283"/>
                  <a:gd name="T22" fmla="*/ 108 w 539"/>
                  <a:gd name="T23" fmla="*/ 8 h 283"/>
                  <a:gd name="T24" fmla="*/ 101 w 539"/>
                  <a:gd name="T25" fmla="*/ 9 h 283"/>
                  <a:gd name="T26" fmla="*/ 96 w 539"/>
                  <a:gd name="T27" fmla="*/ 8 h 283"/>
                  <a:gd name="T28" fmla="*/ 92 w 539"/>
                  <a:gd name="T29" fmla="*/ 8 h 283"/>
                  <a:gd name="T30" fmla="*/ 92 w 539"/>
                  <a:gd name="T31" fmla="*/ 8 h 283"/>
                  <a:gd name="T32" fmla="*/ 88 w 539"/>
                  <a:gd name="T33" fmla="*/ 8 h 283"/>
                  <a:gd name="T34" fmla="*/ 88 w 539"/>
                  <a:gd name="T35" fmla="*/ 9 h 283"/>
                  <a:gd name="T36" fmla="*/ 88 w 539"/>
                  <a:gd name="T37" fmla="*/ 8 h 283"/>
                  <a:gd name="T38" fmla="*/ 84 w 539"/>
                  <a:gd name="T39" fmla="*/ 9 h 283"/>
                  <a:gd name="T40" fmla="*/ 80 w 539"/>
                  <a:gd name="T41" fmla="*/ 8 h 283"/>
                  <a:gd name="T42" fmla="*/ 76 w 539"/>
                  <a:gd name="T43" fmla="*/ 8 h 283"/>
                  <a:gd name="T44" fmla="*/ 75 w 539"/>
                  <a:gd name="T45" fmla="*/ 8 h 283"/>
                  <a:gd name="T46" fmla="*/ 72 w 539"/>
                  <a:gd name="T47" fmla="*/ 7 h 283"/>
                  <a:gd name="T48" fmla="*/ 69 w 539"/>
                  <a:gd name="T49" fmla="*/ 7 h 283"/>
                  <a:gd name="T50" fmla="*/ 69 w 539"/>
                  <a:gd name="T51" fmla="*/ 8 h 283"/>
                  <a:gd name="T52" fmla="*/ 66 w 539"/>
                  <a:gd name="T53" fmla="*/ 7 h 283"/>
                  <a:gd name="T54" fmla="*/ 63 w 539"/>
                  <a:gd name="T55" fmla="*/ 7 h 283"/>
                  <a:gd name="T56" fmla="*/ 60 w 539"/>
                  <a:gd name="T57" fmla="*/ 7 h 283"/>
                  <a:gd name="T58" fmla="*/ 55 w 539"/>
                  <a:gd name="T59" fmla="*/ 7 h 283"/>
                  <a:gd name="T60" fmla="*/ 55 w 539"/>
                  <a:gd name="T61" fmla="*/ 7 h 283"/>
                  <a:gd name="T62" fmla="*/ 53 w 539"/>
                  <a:gd name="T63" fmla="*/ 6 h 283"/>
                  <a:gd name="T64" fmla="*/ 52 w 539"/>
                  <a:gd name="T65" fmla="*/ 7 h 283"/>
                  <a:gd name="T66" fmla="*/ 48 w 539"/>
                  <a:gd name="T67" fmla="*/ 7 h 283"/>
                  <a:gd name="T68" fmla="*/ 44 w 539"/>
                  <a:gd name="T69" fmla="*/ 6 h 283"/>
                  <a:gd name="T70" fmla="*/ 45 w 539"/>
                  <a:gd name="T71" fmla="*/ 4 h 283"/>
                  <a:gd name="T72" fmla="*/ 0 w 539"/>
                  <a:gd name="T73" fmla="*/ 4 h 2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39"/>
                  <a:gd name="T112" fmla="*/ 0 h 283"/>
                  <a:gd name="T113" fmla="*/ 539 w 539"/>
                  <a:gd name="T114" fmla="*/ 283 h 2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39" h="283">
                    <a:moveTo>
                      <a:pt x="0" y="42"/>
                    </a:moveTo>
                    <a:lnTo>
                      <a:pt x="3" y="0"/>
                    </a:lnTo>
                    <a:lnTo>
                      <a:pt x="61" y="4"/>
                    </a:lnTo>
                    <a:lnTo>
                      <a:pt x="327" y="16"/>
                    </a:lnTo>
                    <a:lnTo>
                      <a:pt x="526" y="16"/>
                    </a:lnTo>
                    <a:lnTo>
                      <a:pt x="527" y="57"/>
                    </a:lnTo>
                    <a:lnTo>
                      <a:pt x="539" y="145"/>
                    </a:lnTo>
                    <a:lnTo>
                      <a:pt x="538" y="283"/>
                    </a:lnTo>
                    <a:lnTo>
                      <a:pt x="521" y="277"/>
                    </a:lnTo>
                    <a:lnTo>
                      <a:pt x="493" y="258"/>
                    </a:lnTo>
                    <a:lnTo>
                      <a:pt x="482" y="264"/>
                    </a:lnTo>
                    <a:lnTo>
                      <a:pt x="448" y="267"/>
                    </a:lnTo>
                    <a:lnTo>
                      <a:pt x="414" y="277"/>
                    </a:lnTo>
                    <a:lnTo>
                      <a:pt x="400" y="266"/>
                    </a:lnTo>
                    <a:lnTo>
                      <a:pt x="382" y="269"/>
                    </a:lnTo>
                    <a:lnTo>
                      <a:pt x="379" y="260"/>
                    </a:lnTo>
                    <a:lnTo>
                      <a:pt x="366" y="267"/>
                    </a:lnTo>
                    <a:lnTo>
                      <a:pt x="364" y="279"/>
                    </a:lnTo>
                    <a:lnTo>
                      <a:pt x="360" y="264"/>
                    </a:lnTo>
                    <a:lnTo>
                      <a:pt x="348" y="273"/>
                    </a:lnTo>
                    <a:lnTo>
                      <a:pt x="329" y="257"/>
                    </a:lnTo>
                    <a:lnTo>
                      <a:pt x="318" y="267"/>
                    </a:lnTo>
                    <a:lnTo>
                      <a:pt x="311" y="263"/>
                    </a:lnTo>
                    <a:lnTo>
                      <a:pt x="300" y="242"/>
                    </a:lnTo>
                    <a:lnTo>
                      <a:pt x="284" y="242"/>
                    </a:lnTo>
                    <a:lnTo>
                      <a:pt x="282" y="248"/>
                    </a:lnTo>
                    <a:lnTo>
                      <a:pt x="270" y="240"/>
                    </a:lnTo>
                    <a:lnTo>
                      <a:pt x="260" y="242"/>
                    </a:lnTo>
                    <a:lnTo>
                      <a:pt x="248" y="236"/>
                    </a:lnTo>
                    <a:lnTo>
                      <a:pt x="231" y="234"/>
                    </a:lnTo>
                    <a:lnTo>
                      <a:pt x="231" y="225"/>
                    </a:lnTo>
                    <a:lnTo>
                      <a:pt x="221" y="215"/>
                    </a:lnTo>
                    <a:lnTo>
                      <a:pt x="218" y="222"/>
                    </a:lnTo>
                    <a:lnTo>
                      <a:pt x="200" y="221"/>
                    </a:lnTo>
                    <a:lnTo>
                      <a:pt x="181" y="206"/>
                    </a:lnTo>
                    <a:lnTo>
                      <a:pt x="188" y="5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" name="Freeform 35"/>
              <p:cNvSpPr>
                <a:spLocks/>
              </p:cNvSpPr>
              <p:nvPr/>
            </p:nvSpPr>
            <p:spPr bwMode="auto">
              <a:xfrm>
                <a:off x="2227" y="1996"/>
                <a:ext cx="514" cy="252"/>
              </a:xfrm>
              <a:custGeom>
                <a:avLst/>
                <a:gdLst>
                  <a:gd name="T0" fmla="*/ 0 w 539"/>
                  <a:gd name="T1" fmla="*/ 4 h 283"/>
                  <a:gd name="T2" fmla="*/ 3 w 539"/>
                  <a:gd name="T3" fmla="*/ 0 h 283"/>
                  <a:gd name="T4" fmla="*/ 15 w 539"/>
                  <a:gd name="T5" fmla="*/ 4 h 283"/>
                  <a:gd name="T6" fmla="*/ 80 w 539"/>
                  <a:gd name="T7" fmla="*/ 4 h 283"/>
                  <a:gd name="T8" fmla="*/ 128 w 539"/>
                  <a:gd name="T9" fmla="*/ 4 h 283"/>
                  <a:gd name="T10" fmla="*/ 128 w 539"/>
                  <a:gd name="T11" fmla="*/ 4 h 283"/>
                  <a:gd name="T12" fmla="*/ 129 w 539"/>
                  <a:gd name="T13" fmla="*/ 4 h 283"/>
                  <a:gd name="T14" fmla="*/ 128 w 539"/>
                  <a:gd name="T15" fmla="*/ 9 h 283"/>
                  <a:gd name="T16" fmla="*/ 126 w 539"/>
                  <a:gd name="T17" fmla="*/ 9 h 283"/>
                  <a:gd name="T18" fmla="*/ 118 w 539"/>
                  <a:gd name="T19" fmla="*/ 8 h 283"/>
                  <a:gd name="T20" fmla="*/ 116 w 539"/>
                  <a:gd name="T21" fmla="*/ 8 h 283"/>
                  <a:gd name="T22" fmla="*/ 108 w 539"/>
                  <a:gd name="T23" fmla="*/ 8 h 283"/>
                  <a:gd name="T24" fmla="*/ 101 w 539"/>
                  <a:gd name="T25" fmla="*/ 9 h 283"/>
                  <a:gd name="T26" fmla="*/ 96 w 539"/>
                  <a:gd name="T27" fmla="*/ 8 h 283"/>
                  <a:gd name="T28" fmla="*/ 92 w 539"/>
                  <a:gd name="T29" fmla="*/ 8 h 283"/>
                  <a:gd name="T30" fmla="*/ 92 w 539"/>
                  <a:gd name="T31" fmla="*/ 8 h 283"/>
                  <a:gd name="T32" fmla="*/ 88 w 539"/>
                  <a:gd name="T33" fmla="*/ 8 h 283"/>
                  <a:gd name="T34" fmla="*/ 88 w 539"/>
                  <a:gd name="T35" fmla="*/ 9 h 283"/>
                  <a:gd name="T36" fmla="*/ 88 w 539"/>
                  <a:gd name="T37" fmla="*/ 8 h 283"/>
                  <a:gd name="T38" fmla="*/ 84 w 539"/>
                  <a:gd name="T39" fmla="*/ 9 h 283"/>
                  <a:gd name="T40" fmla="*/ 80 w 539"/>
                  <a:gd name="T41" fmla="*/ 8 h 283"/>
                  <a:gd name="T42" fmla="*/ 76 w 539"/>
                  <a:gd name="T43" fmla="*/ 8 h 283"/>
                  <a:gd name="T44" fmla="*/ 75 w 539"/>
                  <a:gd name="T45" fmla="*/ 8 h 283"/>
                  <a:gd name="T46" fmla="*/ 72 w 539"/>
                  <a:gd name="T47" fmla="*/ 7 h 283"/>
                  <a:gd name="T48" fmla="*/ 69 w 539"/>
                  <a:gd name="T49" fmla="*/ 7 h 283"/>
                  <a:gd name="T50" fmla="*/ 69 w 539"/>
                  <a:gd name="T51" fmla="*/ 8 h 283"/>
                  <a:gd name="T52" fmla="*/ 66 w 539"/>
                  <a:gd name="T53" fmla="*/ 7 h 283"/>
                  <a:gd name="T54" fmla="*/ 63 w 539"/>
                  <a:gd name="T55" fmla="*/ 7 h 283"/>
                  <a:gd name="T56" fmla="*/ 60 w 539"/>
                  <a:gd name="T57" fmla="*/ 7 h 283"/>
                  <a:gd name="T58" fmla="*/ 55 w 539"/>
                  <a:gd name="T59" fmla="*/ 7 h 283"/>
                  <a:gd name="T60" fmla="*/ 55 w 539"/>
                  <a:gd name="T61" fmla="*/ 7 h 283"/>
                  <a:gd name="T62" fmla="*/ 53 w 539"/>
                  <a:gd name="T63" fmla="*/ 6 h 283"/>
                  <a:gd name="T64" fmla="*/ 52 w 539"/>
                  <a:gd name="T65" fmla="*/ 7 h 283"/>
                  <a:gd name="T66" fmla="*/ 48 w 539"/>
                  <a:gd name="T67" fmla="*/ 7 h 283"/>
                  <a:gd name="T68" fmla="*/ 44 w 539"/>
                  <a:gd name="T69" fmla="*/ 6 h 283"/>
                  <a:gd name="T70" fmla="*/ 45 w 539"/>
                  <a:gd name="T71" fmla="*/ 4 h 283"/>
                  <a:gd name="T72" fmla="*/ 0 w 539"/>
                  <a:gd name="T73" fmla="*/ 4 h 283"/>
                  <a:gd name="T74" fmla="*/ 0 w 539"/>
                  <a:gd name="T75" fmla="*/ 4 h 28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39"/>
                  <a:gd name="T115" fmla="*/ 0 h 283"/>
                  <a:gd name="T116" fmla="*/ 539 w 539"/>
                  <a:gd name="T117" fmla="*/ 283 h 28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39" h="283">
                    <a:moveTo>
                      <a:pt x="0" y="42"/>
                    </a:moveTo>
                    <a:lnTo>
                      <a:pt x="3" y="0"/>
                    </a:lnTo>
                    <a:lnTo>
                      <a:pt x="61" y="4"/>
                    </a:lnTo>
                    <a:lnTo>
                      <a:pt x="327" y="16"/>
                    </a:lnTo>
                    <a:lnTo>
                      <a:pt x="526" y="16"/>
                    </a:lnTo>
                    <a:lnTo>
                      <a:pt x="527" y="57"/>
                    </a:lnTo>
                    <a:lnTo>
                      <a:pt x="539" y="145"/>
                    </a:lnTo>
                    <a:lnTo>
                      <a:pt x="538" y="283"/>
                    </a:lnTo>
                    <a:lnTo>
                      <a:pt x="521" y="277"/>
                    </a:lnTo>
                    <a:lnTo>
                      <a:pt x="493" y="258"/>
                    </a:lnTo>
                    <a:lnTo>
                      <a:pt x="482" y="264"/>
                    </a:lnTo>
                    <a:lnTo>
                      <a:pt x="448" y="267"/>
                    </a:lnTo>
                    <a:lnTo>
                      <a:pt x="414" y="277"/>
                    </a:lnTo>
                    <a:lnTo>
                      <a:pt x="400" y="266"/>
                    </a:lnTo>
                    <a:lnTo>
                      <a:pt x="382" y="269"/>
                    </a:lnTo>
                    <a:lnTo>
                      <a:pt x="379" y="260"/>
                    </a:lnTo>
                    <a:lnTo>
                      <a:pt x="366" y="267"/>
                    </a:lnTo>
                    <a:lnTo>
                      <a:pt x="364" y="279"/>
                    </a:lnTo>
                    <a:lnTo>
                      <a:pt x="360" y="264"/>
                    </a:lnTo>
                    <a:lnTo>
                      <a:pt x="348" y="273"/>
                    </a:lnTo>
                    <a:lnTo>
                      <a:pt x="329" y="257"/>
                    </a:lnTo>
                    <a:lnTo>
                      <a:pt x="318" y="267"/>
                    </a:lnTo>
                    <a:lnTo>
                      <a:pt x="311" y="263"/>
                    </a:lnTo>
                    <a:lnTo>
                      <a:pt x="300" y="242"/>
                    </a:lnTo>
                    <a:lnTo>
                      <a:pt x="284" y="242"/>
                    </a:lnTo>
                    <a:lnTo>
                      <a:pt x="282" y="248"/>
                    </a:lnTo>
                    <a:lnTo>
                      <a:pt x="270" y="240"/>
                    </a:lnTo>
                    <a:lnTo>
                      <a:pt x="260" y="242"/>
                    </a:lnTo>
                    <a:lnTo>
                      <a:pt x="248" y="236"/>
                    </a:lnTo>
                    <a:lnTo>
                      <a:pt x="231" y="234"/>
                    </a:lnTo>
                    <a:lnTo>
                      <a:pt x="231" y="225"/>
                    </a:lnTo>
                    <a:lnTo>
                      <a:pt x="221" y="215"/>
                    </a:lnTo>
                    <a:lnTo>
                      <a:pt x="218" y="222"/>
                    </a:lnTo>
                    <a:lnTo>
                      <a:pt x="200" y="221"/>
                    </a:lnTo>
                    <a:lnTo>
                      <a:pt x="181" y="206"/>
                    </a:lnTo>
                    <a:lnTo>
                      <a:pt x="188" y="5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6" name="Freeform 36"/>
              <p:cNvSpPr>
                <a:spLocks/>
              </p:cNvSpPr>
              <p:nvPr/>
            </p:nvSpPr>
            <p:spPr bwMode="auto">
              <a:xfrm>
                <a:off x="1801" y="1381"/>
                <a:ext cx="420" cy="327"/>
              </a:xfrm>
              <a:custGeom>
                <a:avLst/>
                <a:gdLst>
                  <a:gd name="T0" fmla="*/ 0 w 439"/>
                  <a:gd name="T1" fmla="*/ 12 h 365"/>
                  <a:gd name="T2" fmla="*/ 11 w 439"/>
                  <a:gd name="T3" fmla="*/ 9 h 365"/>
                  <a:gd name="T4" fmla="*/ 11 w 439"/>
                  <a:gd name="T5" fmla="*/ 4 h 365"/>
                  <a:gd name="T6" fmla="*/ 12 w 439"/>
                  <a:gd name="T7" fmla="*/ 0 h 365"/>
                  <a:gd name="T8" fmla="*/ 60 w 439"/>
                  <a:gd name="T9" fmla="*/ 4 h 365"/>
                  <a:gd name="T10" fmla="*/ 117 w 439"/>
                  <a:gd name="T11" fmla="*/ 4 h 365"/>
                  <a:gd name="T12" fmla="*/ 113 w 439"/>
                  <a:gd name="T13" fmla="*/ 8 h 365"/>
                  <a:gd name="T14" fmla="*/ 110 w 439"/>
                  <a:gd name="T15" fmla="*/ 13 h 365"/>
                  <a:gd name="T16" fmla="*/ 31 w 439"/>
                  <a:gd name="T17" fmla="*/ 13 h 365"/>
                  <a:gd name="T18" fmla="*/ 0 w 439"/>
                  <a:gd name="T19" fmla="*/ 12 h 3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9"/>
                  <a:gd name="T31" fmla="*/ 0 h 365"/>
                  <a:gd name="T32" fmla="*/ 439 w 439"/>
                  <a:gd name="T33" fmla="*/ 365 h 3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9" h="365">
                    <a:moveTo>
                      <a:pt x="0" y="312"/>
                    </a:moveTo>
                    <a:lnTo>
                      <a:pt x="14" y="233"/>
                    </a:lnTo>
                    <a:lnTo>
                      <a:pt x="45" y="39"/>
                    </a:lnTo>
                    <a:lnTo>
                      <a:pt x="51" y="0"/>
                    </a:lnTo>
                    <a:lnTo>
                      <a:pt x="226" y="26"/>
                    </a:lnTo>
                    <a:lnTo>
                      <a:pt x="439" y="48"/>
                    </a:lnTo>
                    <a:lnTo>
                      <a:pt x="424" y="206"/>
                    </a:lnTo>
                    <a:lnTo>
                      <a:pt x="411" y="365"/>
                    </a:lnTo>
                    <a:lnTo>
                      <a:pt x="118" y="330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" name="Freeform 37"/>
              <p:cNvSpPr>
                <a:spLocks/>
              </p:cNvSpPr>
              <p:nvPr/>
            </p:nvSpPr>
            <p:spPr bwMode="auto">
              <a:xfrm>
                <a:off x="1801" y="1381"/>
                <a:ext cx="420" cy="327"/>
              </a:xfrm>
              <a:custGeom>
                <a:avLst/>
                <a:gdLst>
                  <a:gd name="T0" fmla="*/ 0 w 439"/>
                  <a:gd name="T1" fmla="*/ 12 h 365"/>
                  <a:gd name="T2" fmla="*/ 11 w 439"/>
                  <a:gd name="T3" fmla="*/ 9 h 365"/>
                  <a:gd name="T4" fmla="*/ 11 w 439"/>
                  <a:gd name="T5" fmla="*/ 4 h 365"/>
                  <a:gd name="T6" fmla="*/ 12 w 439"/>
                  <a:gd name="T7" fmla="*/ 0 h 365"/>
                  <a:gd name="T8" fmla="*/ 60 w 439"/>
                  <a:gd name="T9" fmla="*/ 4 h 365"/>
                  <a:gd name="T10" fmla="*/ 117 w 439"/>
                  <a:gd name="T11" fmla="*/ 4 h 365"/>
                  <a:gd name="T12" fmla="*/ 113 w 439"/>
                  <a:gd name="T13" fmla="*/ 8 h 365"/>
                  <a:gd name="T14" fmla="*/ 110 w 439"/>
                  <a:gd name="T15" fmla="*/ 13 h 365"/>
                  <a:gd name="T16" fmla="*/ 31 w 439"/>
                  <a:gd name="T17" fmla="*/ 13 h 365"/>
                  <a:gd name="T18" fmla="*/ 0 w 439"/>
                  <a:gd name="T19" fmla="*/ 12 h 365"/>
                  <a:gd name="T20" fmla="*/ 0 w 439"/>
                  <a:gd name="T21" fmla="*/ 12 h 3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9"/>
                  <a:gd name="T34" fmla="*/ 0 h 365"/>
                  <a:gd name="T35" fmla="*/ 439 w 439"/>
                  <a:gd name="T36" fmla="*/ 365 h 36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9" h="365">
                    <a:moveTo>
                      <a:pt x="0" y="312"/>
                    </a:moveTo>
                    <a:lnTo>
                      <a:pt x="14" y="233"/>
                    </a:lnTo>
                    <a:lnTo>
                      <a:pt x="45" y="39"/>
                    </a:lnTo>
                    <a:lnTo>
                      <a:pt x="51" y="0"/>
                    </a:lnTo>
                    <a:lnTo>
                      <a:pt x="226" y="26"/>
                    </a:lnTo>
                    <a:lnTo>
                      <a:pt x="439" y="48"/>
                    </a:lnTo>
                    <a:lnTo>
                      <a:pt x="424" y="206"/>
                    </a:lnTo>
                    <a:lnTo>
                      <a:pt x="411" y="365"/>
                    </a:lnTo>
                    <a:lnTo>
                      <a:pt x="118" y="330"/>
                    </a:lnTo>
                    <a:lnTo>
                      <a:pt x="0" y="31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8" name="Freeform 38"/>
              <p:cNvSpPr>
                <a:spLocks/>
              </p:cNvSpPr>
              <p:nvPr/>
            </p:nvSpPr>
            <p:spPr bwMode="auto">
              <a:xfrm>
                <a:off x="3891" y="1502"/>
                <a:ext cx="103" cy="92"/>
              </a:xfrm>
              <a:custGeom>
                <a:avLst/>
                <a:gdLst>
                  <a:gd name="T0" fmla="*/ 0 w 108"/>
                  <a:gd name="T1" fmla="*/ 4 h 103"/>
                  <a:gd name="T2" fmla="*/ 9 w 108"/>
                  <a:gd name="T3" fmla="*/ 4 h 103"/>
                  <a:gd name="T4" fmla="*/ 9 w 108"/>
                  <a:gd name="T5" fmla="*/ 4 h 103"/>
                  <a:gd name="T6" fmla="*/ 10 w 108"/>
                  <a:gd name="T7" fmla="*/ 4 h 103"/>
                  <a:gd name="T8" fmla="*/ 10 w 108"/>
                  <a:gd name="T9" fmla="*/ 4 h 103"/>
                  <a:gd name="T10" fmla="*/ 10 w 108"/>
                  <a:gd name="T11" fmla="*/ 4 h 103"/>
                  <a:gd name="T12" fmla="*/ 10 w 108"/>
                  <a:gd name="T13" fmla="*/ 4 h 103"/>
                  <a:gd name="T14" fmla="*/ 11 w 108"/>
                  <a:gd name="T15" fmla="*/ 4 h 103"/>
                  <a:gd name="T16" fmla="*/ 15 w 108"/>
                  <a:gd name="T17" fmla="*/ 4 h 103"/>
                  <a:gd name="T18" fmla="*/ 20 w 108"/>
                  <a:gd name="T19" fmla="*/ 4 h 103"/>
                  <a:gd name="T20" fmla="*/ 21 w 108"/>
                  <a:gd name="T21" fmla="*/ 4 h 103"/>
                  <a:gd name="T22" fmla="*/ 22 w 108"/>
                  <a:gd name="T23" fmla="*/ 4 h 103"/>
                  <a:gd name="T24" fmla="*/ 23 w 108"/>
                  <a:gd name="T25" fmla="*/ 4 h 103"/>
                  <a:gd name="T26" fmla="*/ 25 w 108"/>
                  <a:gd name="T27" fmla="*/ 4 h 103"/>
                  <a:gd name="T28" fmla="*/ 27 w 108"/>
                  <a:gd name="T29" fmla="*/ 4 h 103"/>
                  <a:gd name="T30" fmla="*/ 25 w 108"/>
                  <a:gd name="T31" fmla="*/ 0 h 103"/>
                  <a:gd name="T32" fmla="*/ 0 w 108"/>
                  <a:gd name="T33" fmla="*/ 4 h 10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03"/>
                  <a:gd name="T53" fmla="*/ 108 w 108"/>
                  <a:gd name="T54" fmla="*/ 103 h 10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03">
                    <a:moveTo>
                      <a:pt x="0" y="21"/>
                    </a:moveTo>
                    <a:lnTo>
                      <a:pt x="9" y="74"/>
                    </a:lnTo>
                    <a:lnTo>
                      <a:pt x="9" y="103"/>
                    </a:lnTo>
                    <a:lnTo>
                      <a:pt x="18" y="100"/>
                    </a:lnTo>
                    <a:lnTo>
                      <a:pt x="23" y="92"/>
                    </a:lnTo>
                    <a:lnTo>
                      <a:pt x="38" y="86"/>
                    </a:lnTo>
                    <a:lnTo>
                      <a:pt x="47" y="71"/>
                    </a:lnTo>
                    <a:lnTo>
                      <a:pt x="50" y="74"/>
                    </a:lnTo>
                    <a:lnTo>
                      <a:pt x="62" y="70"/>
                    </a:lnTo>
                    <a:lnTo>
                      <a:pt x="77" y="67"/>
                    </a:lnTo>
                    <a:lnTo>
                      <a:pt x="80" y="61"/>
                    </a:lnTo>
                    <a:lnTo>
                      <a:pt x="84" y="64"/>
                    </a:lnTo>
                    <a:lnTo>
                      <a:pt x="87" y="59"/>
                    </a:lnTo>
                    <a:lnTo>
                      <a:pt x="97" y="58"/>
                    </a:lnTo>
                    <a:lnTo>
                      <a:pt x="108" y="52"/>
                    </a:lnTo>
                    <a:lnTo>
                      <a:pt x="97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" name="Freeform 39"/>
              <p:cNvSpPr>
                <a:spLocks/>
              </p:cNvSpPr>
              <p:nvPr/>
            </p:nvSpPr>
            <p:spPr bwMode="auto">
              <a:xfrm>
                <a:off x="3891" y="1502"/>
                <a:ext cx="103" cy="92"/>
              </a:xfrm>
              <a:custGeom>
                <a:avLst/>
                <a:gdLst>
                  <a:gd name="T0" fmla="*/ 0 w 108"/>
                  <a:gd name="T1" fmla="*/ 4 h 103"/>
                  <a:gd name="T2" fmla="*/ 9 w 108"/>
                  <a:gd name="T3" fmla="*/ 4 h 103"/>
                  <a:gd name="T4" fmla="*/ 9 w 108"/>
                  <a:gd name="T5" fmla="*/ 4 h 103"/>
                  <a:gd name="T6" fmla="*/ 10 w 108"/>
                  <a:gd name="T7" fmla="*/ 4 h 103"/>
                  <a:gd name="T8" fmla="*/ 10 w 108"/>
                  <a:gd name="T9" fmla="*/ 4 h 103"/>
                  <a:gd name="T10" fmla="*/ 10 w 108"/>
                  <a:gd name="T11" fmla="*/ 4 h 103"/>
                  <a:gd name="T12" fmla="*/ 10 w 108"/>
                  <a:gd name="T13" fmla="*/ 4 h 103"/>
                  <a:gd name="T14" fmla="*/ 11 w 108"/>
                  <a:gd name="T15" fmla="*/ 4 h 103"/>
                  <a:gd name="T16" fmla="*/ 15 w 108"/>
                  <a:gd name="T17" fmla="*/ 4 h 103"/>
                  <a:gd name="T18" fmla="*/ 20 w 108"/>
                  <a:gd name="T19" fmla="*/ 4 h 103"/>
                  <a:gd name="T20" fmla="*/ 21 w 108"/>
                  <a:gd name="T21" fmla="*/ 4 h 103"/>
                  <a:gd name="T22" fmla="*/ 22 w 108"/>
                  <a:gd name="T23" fmla="*/ 4 h 103"/>
                  <a:gd name="T24" fmla="*/ 23 w 108"/>
                  <a:gd name="T25" fmla="*/ 4 h 103"/>
                  <a:gd name="T26" fmla="*/ 25 w 108"/>
                  <a:gd name="T27" fmla="*/ 4 h 103"/>
                  <a:gd name="T28" fmla="*/ 27 w 108"/>
                  <a:gd name="T29" fmla="*/ 4 h 103"/>
                  <a:gd name="T30" fmla="*/ 25 w 108"/>
                  <a:gd name="T31" fmla="*/ 0 h 103"/>
                  <a:gd name="T32" fmla="*/ 0 w 108"/>
                  <a:gd name="T33" fmla="*/ 4 h 103"/>
                  <a:gd name="T34" fmla="*/ 0 w 108"/>
                  <a:gd name="T35" fmla="*/ 4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8"/>
                  <a:gd name="T55" fmla="*/ 0 h 103"/>
                  <a:gd name="T56" fmla="*/ 108 w 108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8" h="103">
                    <a:moveTo>
                      <a:pt x="0" y="21"/>
                    </a:moveTo>
                    <a:lnTo>
                      <a:pt x="9" y="74"/>
                    </a:lnTo>
                    <a:lnTo>
                      <a:pt x="9" y="103"/>
                    </a:lnTo>
                    <a:lnTo>
                      <a:pt x="18" y="100"/>
                    </a:lnTo>
                    <a:lnTo>
                      <a:pt x="23" y="92"/>
                    </a:lnTo>
                    <a:lnTo>
                      <a:pt x="38" y="86"/>
                    </a:lnTo>
                    <a:lnTo>
                      <a:pt x="47" y="71"/>
                    </a:lnTo>
                    <a:lnTo>
                      <a:pt x="50" y="74"/>
                    </a:lnTo>
                    <a:lnTo>
                      <a:pt x="62" y="70"/>
                    </a:lnTo>
                    <a:lnTo>
                      <a:pt x="77" y="67"/>
                    </a:lnTo>
                    <a:lnTo>
                      <a:pt x="80" y="61"/>
                    </a:lnTo>
                    <a:lnTo>
                      <a:pt x="84" y="64"/>
                    </a:lnTo>
                    <a:lnTo>
                      <a:pt x="87" y="59"/>
                    </a:lnTo>
                    <a:lnTo>
                      <a:pt x="97" y="58"/>
                    </a:lnTo>
                    <a:lnTo>
                      <a:pt x="108" y="52"/>
                    </a:lnTo>
                    <a:lnTo>
                      <a:pt x="97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0" name="Freeform 40"/>
              <p:cNvSpPr>
                <a:spLocks/>
              </p:cNvSpPr>
              <p:nvPr/>
            </p:nvSpPr>
            <p:spPr bwMode="auto">
              <a:xfrm>
                <a:off x="3802" y="1700"/>
                <a:ext cx="64" cy="95"/>
              </a:xfrm>
              <a:custGeom>
                <a:avLst/>
                <a:gdLst>
                  <a:gd name="T0" fmla="*/ 0 w 66"/>
                  <a:gd name="T1" fmla="*/ 4 h 107"/>
                  <a:gd name="T2" fmla="*/ 9 w 66"/>
                  <a:gd name="T3" fmla="*/ 0 h 107"/>
                  <a:gd name="T4" fmla="*/ 16 w 66"/>
                  <a:gd name="T5" fmla="*/ 0 h 107"/>
                  <a:gd name="T6" fmla="*/ 16 w 66"/>
                  <a:gd name="T7" fmla="*/ 4 h 107"/>
                  <a:gd name="T8" fmla="*/ 13 w 66"/>
                  <a:gd name="T9" fmla="*/ 4 h 107"/>
                  <a:gd name="T10" fmla="*/ 15 w 66"/>
                  <a:gd name="T11" fmla="*/ 4 h 107"/>
                  <a:gd name="T12" fmla="*/ 16 w 66"/>
                  <a:gd name="T13" fmla="*/ 4 h 107"/>
                  <a:gd name="T14" fmla="*/ 16 w 66"/>
                  <a:gd name="T15" fmla="*/ 4 h 107"/>
                  <a:gd name="T16" fmla="*/ 16 w 66"/>
                  <a:gd name="T17" fmla="*/ 4 h 107"/>
                  <a:gd name="T18" fmla="*/ 16 w 66"/>
                  <a:gd name="T19" fmla="*/ 4 h 107"/>
                  <a:gd name="T20" fmla="*/ 18 w 66"/>
                  <a:gd name="T21" fmla="*/ 4 h 107"/>
                  <a:gd name="T22" fmla="*/ 23 w 66"/>
                  <a:gd name="T23" fmla="*/ 4 h 107"/>
                  <a:gd name="T24" fmla="*/ 26 w 66"/>
                  <a:gd name="T25" fmla="*/ 4 h 107"/>
                  <a:gd name="T26" fmla="*/ 21 w 66"/>
                  <a:gd name="T27" fmla="*/ 4 h 107"/>
                  <a:gd name="T28" fmla="*/ 26 w 66"/>
                  <a:gd name="T29" fmla="*/ 4 h 107"/>
                  <a:gd name="T30" fmla="*/ 27 w 66"/>
                  <a:gd name="T31" fmla="*/ 4 h 107"/>
                  <a:gd name="T32" fmla="*/ 18 w 66"/>
                  <a:gd name="T33" fmla="*/ 4 h 107"/>
                  <a:gd name="T34" fmla="*/ 16 w 66"/>
                  <a:gd name="T35" fmla="*/ 4 h 107"/>
                  <a:gd name="T36" fmla="*/ 16 w 66"/>
                  <a:gd name="T37" fmla="*/ 4 h 107"/>
                  <a:gd name="T38" fmla="*/ 0 w 66"/>
                  <a:gd name="T39" fmla="*/ 4 h 1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6"/>
                  <a:gd name="T61" fmla="*/ 0 h 107"/>
                  <a:gd name="T62" fmla="*/ 66 w 66"/>
                  <a:gd name="T63" fmla="*/ 107 h 10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6" h="107">
                    <a:moveTo>
                      <a:pt x="0" y="10"/>
                    </a:moveTo>
                    <a:lnTo>
                      <a:pt x="9" y="0"/>
                    </a:lnTo>
                    <a:lnTo>
                      <a:pt x="21" y="0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5" y="26"/>
                    </a:lnTo>
                    <a:lnTo>
                      <a:pt x="22" y="34"/>
                    </a:lnTo>
                    <a:lnTo>
                      <a:pt x="31" y="44"/>
                    </a:lnTo>
                    <a:lnTo>
                      <a:pt x="34" y="56"/>
                    </a:lnTo>
                    <a:lnTo>
                      <a:pt x="42" y="64"/>
                    </a:lnTo>
                    <a:lnTo>
                      <a:pt x="48" y="71"/>
                    </a:lnTo>
                    <a:lnTo>
                      <a:pt x="57" y="74"/>
                    </a:lnTo>
                    <a:lnTo>
                      <a:pt x="63" y="85"/>
                    </a:lnTo>
                    <a:lnTo>
                      <a:pt x="54" y="92"/>
                    </a:lnTo>
                    <a:lnTo>
                      <a:pt x="63" y="92"/>
                    </a:lnTo>
                    <a:lnTo>
                      <a:pt x="66" y="100"/>
                    </a:lnTo>
                    <a:lnTo>
                      <a:pt x="48" y="103"/>
                    </a:lnTo>
                    <a:lnTo>
                      <a:pt x="25" y="107"/>
                    </a:lnTo>
                    <a:lnTo>
                      <a:pt x="24" y="10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1" name="Freeform 41"/>
              <p:cNvSpPr>
                <a:spLocks/>
              </p:cNvSpPr>
              <p:nvPr/>
            </p:nvSpPr>
            <p:spPr bwMode="auto">
              <a:xfrm>
                <a:off x="3802" y="1700"/>
                <a:ext cx="64" cy="95"/>
              </a:xfrm>
              <a:custGeom>
                <a:avLst/>
                <a:gdLst>
                  <a:gd name="T0" fmla="*/ 0 w 66"/>
                  <a:gd name="T1" fmla="*/ 4 h 107"/>
                  <a:gd name="T2" fmla="*/ 9 w 66"/>
                  <a:gd name="T3" fmla="*/ 0 h 107"/>
                  <a:gd name="T4" fmla="*/ 16 w 66"/>
                  <a:gd name="T5" fmla="*/ 0 h 107"/>
                  <a:gd name="T6" fmla="*/ 16 w 66"/>
                  <a:gd name="T7" fmla="*/ 4 h 107"/>
                  <a:gd name="T8" fmla="*/ 13 w 66"/>
                  <a:gd name="T9" fmla="*/ 4 h 107"/>
                  <a:gd name="T10" fmla="*/ 15 w 66"/>
                  <a:gd name="T11" fmla="*/ 4 h 107"/>
                  <a:gd name="T12" fmla="*/ 16 w 66"/>
                  <a:gd name="T13" fmla="*/ 4 h 107"/>
                  <a:gd name="T14" fmla="*/ 16 w 66"/>
                  <a:gd name="T15" fmla="*/ 4 h 107"/>
                  <a:gd name="T16" fmla="*/ 16 w 66"/>
                  <a:gd name="T17" fmla="*/ 4 h 107"/>
                  <a:gd name="T18" fmla="*/ 16 w 66"/>
                  <a:gd name="T19" fmla="*/ 4 h 107"/>
                  <a:gd name="T20" fmla="*/ 18 w 66"/>
                  <a:gd name="T21" fmla="*/ 4 h 107"/>
                  <a:gd name="T22" fmla="*/ 23 w 66"/>
                  <a:gd name="T23" fmla="*/ 4 h 107"/>
                  <a:gd name="T24" fmla="*/ 26 w 66"/>
                  <a:gd name="T25" fmla="*/ 4 h 107"/>
                  <a:gd name="T26" fmla="*/ 21 w 66"/>
                  <a:gd name="T27" fmla="*/ 4 h 107"/>
                  <a:gd name="T28" fmla="*/ 26 w 66"/>
                  <a:gd name="T29" fmla="*/ 4 h 107"/>
                  <a:gd name="T30" fmla="*/ 27 w 66"/>
                  <a:gd name="T31" fmla="*/ 4 h 107"/>
                  <a:gd name="T32" fmla="*/ 18 w 66"/>
                  <a:gd name="T33" fmla="*/ 4 h 107"/>
                  <a:gd name="T34" fmla="*/ 16 w 66"/>
                  <a:gd name="T35" fmla="*/ 4 h 107"/>
                  <a:gd name="T36" fmla="*/ 16 w 66"/>
                  <a:gd name="T37" fmla="*/ 4 h 107"/>
                  <a:gd name="T38" fmla="*/ 0 w 66"/>
                  <a:gd name="T39" fmla="*/ 4 h 107"/>
                  <a:gd name="T40" fmla="*/ 0 w 66"/>
                  <a:gd name="T41" fmla="*/ 4 h 1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6"/>
                  <a:gd name="T64" fmla="*/ 0 h 107"/>
                  <a:gd name="T65" fmla="*/ 66 w 66"/>
                  <a:gd name="T66" fmla="*/ 107 h 10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6" h="107">
                    <a:moveTo>
                      <a:pt x="0" y="10"/>
                    </a:moveTo>
                    <a:lnTo>
                      <a:pt x="9" y="0"/>
                    </a:lnTo>
                    <a:lnTo>
                      <a:pt x="21" y="0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5" y="26"/>
                    </a:lnTo>
                    <a:lnTo>
                      <a:pt x="22" y="34"/>
                    </a:lnTo>
                    <a:lnTo>
                      <a:pt x="31" y="44"/>
                    </a:lnTo>
                    <a:lnTo>
                      <a:pt x="34" y="56"/>
                    </a:lnTo>
                    <a:lnTo>
                      <a:pt x="42" y="64"/>
                    </a:lnTo>
                    <a:lnTo>
                      <a:pt x="48" y="71"/>
                    </a:lnTo>
                    <a:lnTo>
                      <a:pt x="57" y="74"/>
                    </a:lnTo>
                    <a:lnTo>
                      <a:pt x="63" y="85"/>
                    </a:lnTo>
                    <a:lnTo>
                      <a:pt x="54" y="92"/>
                    </a:lnTo>
                    <a:lnTo>
                      <a:pt x="63" y="92"/>
                    </a:lnTo>
                    <a:lnTo>
                      <a:pt x="66" y="100"/>
                    </a:lnTo>
                    <a:lnTo>
                      <a:pt x="48" y="103"/>
                    </a:lnTo>
                    <a:lnTo>
                      <a:pt x="25" y="107"/>
                    </a:lnTo>
                    <a:lnTo>
                      <a:pt x="24" y="10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2" name="Freeform 42"/>
              <p:cNvSpPr>
                <a:spLocks/>
              </p:cNvSpPr>
              <p:nvPr/>
            </p:nvSpPr>
            <p:spPr bwMode="auto">
              <a:xfrm>
                <a:off x="3739" y="1773"/>
                <a:ext cx="8" cy="14"/>
              </a:xfrm>
              <a:custGeom>
                <a:avLst/>
                <a:gdLst>
                  <a:gd name="T0" fmla="*/ 0 w 10"/>
                  <a:gd name="T1" fmla="*/ 3 h 14"/>
                  <a:gd name="T2" fmla="*/ 2 w 10"/>
                  <a:gd name="T3" fmla="*/ 0 h 14"/>
                  <a:gd name="T4" fmla="*/ 2 w 10"/>
                  <a:gd name="T5" fmla="*/ 9 h 14"/>
                  <a:gd name="T6" fmla="*/ 2 w 10"/>
                  <a:gd name="T7" fmla="*/ 14 h 14"/>
                  <a:gd name="T8" fmla="*/ 0 w 10"/>
                  <a:gd name="T9" fmla="*/ 3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4"/>
                  <a:gd name="T17" fmla="*/ 10 w 1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4">
                    <a:moveTo>
                      <a:pt x="0" y="3"/>
                    </a:moveTo>
                    <a:lnTo>
                      <a:pt x="6" y="0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" name="Freeform 43"/>
              <p:cNvSpPr>
                <a:spLocks/>
              </p:cNvSpPr>
              <p:nvPr/>
            </p:nvSpPr>
            <p:spPr bwMode="auto">
              <a:xfrm>
                <a:off x="3739" y="1773"/>
                <a:ext cx="8" cy="14"/>
              </a:xfrm>
              <a:custGeom>
                <a:avLst/>
                <a:gdLst>
                  <a:gd name="T0" fmla="*/ 0 w 10"/>
                  <a:gd name="T1" fmla="*/ 3 h 14"/>
                  <a:gd name="T2" fmla="*/ 2 w 10"/>
                  <a:gd name="T3" fmla="*/ 0 h 14"/>
                  <a:gd name="T4" fmla="*/ 2 w 10"/>
                  <a:gd name="T5" fmla="*/ 9 h 14"/>
                  <a:gd name="T6" fmla="*/ 2 w 10"/>
                  <a:gd name="T7" fmla="*/ 14 h 14"/>
                  <a:gd name="T8" fmla="*/ 0 w 10"/>
                  <a:gd name="T9" fmla="*/ 3 h 14"/>
                  <a:gd name="T10" fmla="*/ 0 w 10"/>
                  <a:gd name="T11" fmla="*/ 3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4"/>
                  <a:gd name="T20" fmla="*/ 10 w 10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4">
                    <a:moveTo>
                      <a:pt x="0" y="3"/>
                    </a:moveTo>
                    <a:lnTo>
                      <a:pt x="6" y="0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4" name="Freeform 44"/>
              <p:cNvSpPr>
                <a:spLocks/>
              </p:cNvSpPr>
              <p:nvPr/>
            </p:nvSpPr>
            <p:spPr bwMode="auto">
              <a:xfrm>
                <a:off x="3184" y="2389"/>
                <a:ext cx="540" cy="387"/>
              </a:xfrm>
              <a:custGeom>
                <a:avLst/>
                <a:gdLst>
                  <a:gd name="T0" fmla="*/ 10 w 566"/>
                  <a:gd name="T1" fmla="*/ 4 h 433"/>
                  <a:gd name="T2" fmla="*/ 10 w 566"/>
                  <a:gd name="T3" fmla="*/ 4 h 433"/>
                  <a:gd name="T4" fmla="*/ 21 w 566"/>
                  <a:gd name="T5" fmla="*/ 4 h 433"/>
                  <a:gd name="T6" fmla="*/ 26 w 566"/>
                  <a:gd name="T7" fmla="*/ 4 h 433"/>
                  <a:gd name="T8" fmla="*/ 22 w 566"/>
                  <a:gd name="T9" fmla="*/ 4 h 433"/>
                  <a:gd name="T10" fmla="*/ 31 w 566"/>
                  <a:gd name="T11" fmla="*/ 4 h 433"/>
                  <a:gd name="T12" fmla="*/ 32 w 566"/>
                  <a:gd name="T13" fmla="*/ 4 h 433"/>
                  <a:gd name="T14" fmla="*/ 32 w 566"/>
                  <a:gd name="T15" fmla="*/ 4 h 433"/>
                  <a:gd name="T16" fmla="*/ 40 w 566"/>
                  <a:gd name="T17" fmla="*/ 4 h 433"/>
                  <a:gd name="T18" fmla="*/ 38 w 566"/>
                  <a:gd name="T19" fmla="*/ 4 h 433"/>
                  <a:gd name="T20" fmla="*/ 43 w 566"/>
                  <a:gd name="T21" fmla="*/ 4 h 433"/>
                  <a:gd name="T22" fmla="*/ 46 w 566"/>
                  <a:gd name="T23" fmla="*/ 4 h 433"/>
                  <a:gd name="T24" fmla="*/ 52 w 566"/>
                  <a:gd name="T25" fmla="*/ 4 h 433"/>
                  <a:gd name="T26" fmla="*/ 54 w 566"/>
                  <a:gd name="T27" fmla="*/ 4 h 433"/>
                  <a:gd name="T28" fmla="*/ 61 w 566"/>
                  <a:gd name="T29" fmla="*/ 4 h 433"/>
                  <a:gd name="T30" fmla="*/ 70 w 566"/>
                  <a:gd name="T31" fmla="*/ 4 h 433"/>
                  <a:gd name="T32" fmla="*/ 73 w 566"/>
                  <a:gd name="T33" fmla="*/ 4 h 433"/>
                  <a:gd name="T34" fmla="*/ 77 w 566"/>
                  <a:gd name="T35" fmla="*/ 4 h 433"/>
                  <a:gd name="T36" fmla="*/ 83 w 566"/>
                  <a:gd name="T37" fmla="*/ 4 h 433"/>
                  <a:gd name="T38" fmla="*/ 88 w 566"/>
                  <a:gd name="T39" fmla="*/ 6 h 433"/>
                  <a:gd name="T40" fmla="*/ 86 w 566"/>
                  <a:gd name="T41" fmla="*/ 9 h 433"/>
                  <a:gd name="T42" fmla="*/ 89 w 566"/>
                  <a:gd name="T43" fmla="*/ 9 h 433"/>
                  <a:gd name="T44" fmla="*/ 89 w 566"/>
                  <a:gd name="T45" fmla="*/ 8 h 433"/>
                  <a:gd name="T46" fmla="*/ 90 w 566"/>
                  <a:gd name="T47" fmla="*/ 8 h 433"/>
                  <a:gd name="T48" fmla="*/ 93 w 566"/>
                  <a:gd name="T49" fmla="*/ 8 h 433"/>
                  <a:gd name="T50" fmla="*/ 90 w 566"/>
                  <a:gd name="T51" fmla="*/ 10 h 433"/>
                  <a:gd name="T52" fmla="*/ 93 w 566"/>
                  <a:gd name="T53" fmla="*/ 10 h 433"/>
                  <a:gd name="T54" fmla="*/ 97 w 566"/>
                  <a:gd name="T55" fmla="*/ 11 h 433"/>
                  <a:gd name="T56" fmla="*/ 100 w 566"/>
                  <a:gd name="T57" fmla="*/ 11 h 433"/>
                  <a:gd name="T58" fmla="*/ 99 w 566"/>
                  <a:gd name="T59" fmla="*/ 11 h 433"/>
                  <a:gd name="T60" fmla="*/ 102 w 566"/>
                  <a:gd name="T61" fmla="*/ 11 h 433"/>
                  <a:gd name="T62" fmla="*/ 102 w 566"/>
                  <a:gd name="T63" fmla="*/ 12 h 433"/>
                  <a:gd name="T64" fmla="*/ 107 w 566"/>
                  <a:gd name="T65" fmla="*/ 12 h 433"/>
                  <a:gd name="T66" fmla="*/ 112 w 566"/>
                  <a:gd name="T67" fmla="*/ 13 h 433"/>
                  <a:gd name="T68" fmla="*/ 123 w 566"/>
                  <a:gd name="T69" fmla="*/ 15 h 433"/>
                  <a:gd name="T70" fmla="*/ 125 w 566"/>
                  <a:gd name="T71" fmla="*/ 15 h 433"/>
                  <a:gd name="T72" fmla="*/ 123 w 566"/>
                  <a:gd name="T73" fmla="*/ 15 h 433"/>
                  <a:gd name="T74" fmla="*/ 126 w 566"/>
                  <a:gd name="T75" fmla="*/ 15 h 433"/>
                  <a:gd name="T76" fmla="*/ 131 w 566"/>
                  <a:gd name="T77" fmla="*/ 15 h 433"/>
                  <a:gd name="T78" fmla="*/ 135 w 566"/>
                  <a:gd name="T79" fmla="*/ 13 h 433"/>
                  <a:gd name="T80" fmla="*/ 135 w 566"/>
                  <a:gd name="T81" fmla="*/ 13 h 433"/>
                  <a:gd name="T82" fmla="*/ 135 w 566"/>
                  <a:gd name="T83" fmla="*/ 11 h 433"/>
                  <a:gd name="T84" fmla="*/ 120 w 566"/>
                  <a:gd name="T85" fmla="*/ 6 h 433"/>
                  <a:gd name="T86" fmla="*/ 117 w 566"/>
                  <a:gd name="T87" fmla="*/ 5 h 433"/>
                  <a:gd name="T88" fmla="*/ 102 w 566"/>
                  <a:gd name="T89" fmla="*/ 4 h 433"/>
                  <a:gd name="T90" fmla="*/ 99 w 566"/>
                  <a:gd name="T91" fmla="*/ 4 h 433"/>
                  <a:gd name="T92" fmla="*/ 92 w 566"/>
                  <a:gd name="T93" fmla="*/ 4 h 433"/>
                  <a:gd name="T94" fmla="*/ 90 w 566"/>
                  <a:gd name="T95" fmla="*/ 4 h 433"/>
                  <a:gd name="T96" fmla="*/ 46 w 566"/>
                  <a:gd name="T97" fmla="*/ 4 h 433"/>
                  <a:gd name="T98" fmla="*/ 0 w 566"/>
                  <a:gd name="T99" fmla="*/ 4 h 4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33"/>
                  <a:gd name="T152" fmla="*/ 566 w 566"/>
                  <a:gd name="T153" fmla="*/ 433 h 4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33">
                    <a:moveTo>
                      <a:pt x="0" y="28"/>
                    </a:moveTo>
                    <a:lnTo>
                      <a:pt x="15" y="57"/>
                    </a:lnTo>
                    <a:lnTo>
                      <a:pt x="18" y="73"/>
                    </a:lnTo>
                    <a:lnTo>
                      <a:pt x="36" y="67"/>
                    </a:lnTo>
                    <a:lnTo>
                      <a:pt x="70" y="67"/>
                    </a:lnTo>
                    <a:lnTo>
                      <a:pt x="81" y="63"/>
                    </a:lnTo>
                    <a:lnTo>
                      <a:pt x="95" y="60"/>
                    </a:lnTo>
                    <a:lnTo>
                      <a:pt x="101" y="64"/>
                    </a:lnTo>
                    <a:lnTo>
                      <a:pt x="78" y="67"/>
                    </a:lnTo>
                    <a:lnTo>
                      <a:pt x="85" y="69"/>
                    </a:lnTo>
                    <a:lnTo>
                      <a:pt x="112" y="75"/>
                    </a:lnTo>
                    <a:lnTo>
                      <a:pt x="130" y="85"/>
                    </a:lnTo>
                    <a:lnTo>
                      <a:pt x="127" y="72"/>
                    </a:lnTo>
                    <a:lnTo>
                      <a:pt x="134" y="82"/>
                    </a:lnTo>
                    <a:lnTo>
                      <a:pt x="146" y="84"/>
                    </a:lnTo>
                    <a:lnTo>
                      <a:pt x="136" y="87"/>
                    </a:lnTo>
                    <a:lnTo>
                      <a:pt x="155" y="97"/>
                    </a:lnTo>
                    <a:lnTo>
                      <a:pt x="163" y="106"/>
                    </a:lnTo>
                    <a:lnTo>
                      <a:pt x="163" y="115"/>
                    </a:lnTo>
                    <a:lnTo>
                      <a:pt x="154" y="105"/>
                    </a:lnTo>
                    <a:lnTo>
                      <a:pt x="158" y="120"/>
                    </a:lnTo>
                    <a:lnTo>
                      <a:pt x="175" y="114"/>
                    </a:lnTo>
                    <a:lnTo>
                      <a:pt x="184" y="112"/>
                    </a:lnTo>
                    <a:lnTo>
                      <a:pt x="190" y="106"/>
                    </a:lnTo>
                    <a:lnTo>
                      <a:pt x="194" y="109"/>
                    </a:lnTo>
                    <a:lnTo>
                      <a:pt x="213" y="94"/>
                    </a:lnTo>
                    <a:lnTo>
                      <a:pt x="227" y="94"/>
                    </a:lnTo>
                    <a:lnTo>
                      <a:pt x="222" y="88"/>
                    </a:lnTo>
                    <a:lnTo>
                      <a:pt x="231" y="76"/>
                    </a:lnTo>
                    <a:lnTo>
                      <a:pt x="252" y="75"/>
                    </a:lnTo>
                    <a:lnTo>
                      <a:pt x="272" y="85"/>
                    </a:lnTo>
                    <a:lnTo>
                      <a:pt x="285" y="100"/>
                    </a:lnTo>
                    <a:lnTo>
                      <a:pt x="294" y="105"/>
                    </a:lnTo>
                    <a:lnTo>
                      <a:pt x="297" y="115"/>
                    </a:lnTo>
                    <a:lnTo>
                      <a:pt x="310" y="121"/>
                    </a:lnTo>
                    <a:lnTo>
                      <a:pt x="315" y="130"/>
                    </a:lnTo>
                    <a:lnTo>
                      <a:pt x="322" y="137"/>
                    </a:lnTo>
                    <a:lnTo>
                      <a:pt x="340" y="137"/>
                    </a:lnTo>
                    <a:lnTo>
                      <a:pt x="346" y="149"/>
                    </a:lnTo>
                    <a:lnTo>
                      <a:pt x="357" y="172"/>
                    </a:lnTo>
                    <a:lnTo>
                      <a:pt x="352" y="217"/>
                    </a:lnTo>
                    <a:lnTo>
                      <a:pt x="352" y="242"/>
                    </a:lnTo>
                    <a:lnTo>
                      <a:pt x="364" y="249"/>
                    </a:lnTo>
                    <a:lnTo>
                      <a:pt x="366" y="237"/>
                    </a:lnTo>
                    <a:lnTo>
                      <a:pt x="360" y="233"/>
                    </a:lnTo>
                    <a:lnTo>
                      <a:pt x="361" y="225"/>
                    </a:lnTo>
                    <a:lnTo>
                      <a:pt x="363" y="227"/>
                    </a:lnTo>
                    <a:lnTo>
                      <a:pt x="372" y="230"/>
                    </a:lnTo>
                    <a:lnTo>
                      <a:pt x="373" y="239"/>
                    </a:lnTo>
                    <a:lnTo>
                      <a:pt x="381" y="228"/>
                    </a:lnTo>
                    <a:lnTo>
                      <a:pt x="384" y="237"/>
                    </a:lnTo>
                    <a:lnTo>
                      <a:pt x="369" y="264"/>
                    </a:lnTo>
                    <a:lnTo>
                      <a:pt x="367" y="269"/>
                    </a:lnTo>
                    <a:lnTo>
                      <a:pt x="376" y="275"/>
                    </a:lnTo>
                    <a:lnTo>
                      <a:pt x="385" y="296"/>
                    </a:lnTo>
                    <a:lnTo>
                      <a:pt x="397" y="308"/>
                    </a:lnTo>
                    <a:lnTo>
                      <a:pt x="403" y="315"/>
                    </a:lnTo>
                    <a:lnTo>
                      <a:pt x="410" y="315"/>
                    </a:lnTo>
                    <a:lnTo>
                      <a:pt x="402" y="302"/>
                    </a:lnTo>
                    <a:lnTo>
                      <a:pt x="409" y="303"/>
                    </a:lnTo>
                    <a:lnTo>
                      <a:pt x="418" y="302"/>
                    </a:lnTo>
                    <a:lnTo>
                      <a:pt x="413" y="308"/>
                    </a:lnTo>
                    <a:lnTo>
                      <a:pt x="416" y="318"/>
                    </a:lnTo>
                    <a:lnTo>
                      <a:pt x="421" y="333"/>
                    </a:lnTo>
                    <a:lnTo>
                      <a:pt x="434" y="339"/>
                    </a:lnTo>
                    <a:lnTo>
                      <a:pt x="437" y="349"/>
                    </a:lnTo>
                    <a:lnTo>
                      <a:pt x="449" y="378"/>
                    </a:lnTo>
                    <a:lnTo>
                      <a:pt x="464" y="378"/>
                    </a:lnTo>
                    <a:lnTo>
                      <a:pt x="476" y="385"/>
                    </a:lnTo>
                    <a:lnTo>
                      <a:pt x="499" y="414"/>
                    </a:lnTo>
                    <a:lnTo>
                      <a:pt x="515" y="416"/>
                    </a:lnTo>
                    <a:lnTo>
                      <a:pt x="516" y="422"/>
                    </a:lnTo>
                    <a:lnTo>
                      <a:pt x="512" y="425"/>
                    </a:lnTo>
                    <a:lnTo>
                      <a:pt x="499" y="419"/>
                    </a:lnTo>
                    <a:lnTo>
                      <a:pt x="502" y="433"/>
                    </a:lnTo>
                    <a:lnTo>
                      <a:pt x="518" y="427"/>
                    </a:lnTo>
                    <a:lnTo>
                      <a:pt x="531" y="427"/>
                    </a:lnTo>
                    <a:lnTo>
                      <a:pt x="539" y="419"/>
                    </a:lnTo>
                    <a:lnTo>
                      <a:pt x="551" y="418"/>
                    </a:lnTo>
                    <a:lnTo>
                      <a:pt x="558" y="406"/>
                    </a:lnTo>
                    <a:lnTo>
                      <a:pt x="555" y="390"/>
                    </a:lnTo>
                    <a:lnTo>
                      <a:pt x="560" y="369"/>
                    </a:lnTo>
                    <a:lnTo>
                      <a:pt x="566" y="370"/>
                    </a:lnTo>
                    <a:lnTo>
                      <a:pt x="560" y="302"/>
                    </a:lnTo>
                    <a:lnTo>
                      <a:pt x="555" y="282"/>
                    </a:lnTo>
                    <a:lnTo>
                      <a:pt x="493" y="182"/>
                    </a:lnTo>
                    <a:lnTo>
                      <a:pt x="479" y="149"/>
                    </a:lnTo>
                    <a:lnTo>
                      <a:pt x="485" y="149"/>
                    </a:lnTo>
                    <a:lnTo>
                      <a:pt x="445" y="85"/>
                    </a:lnTo>
                    <a:lnTo>
                      <a:pt x="418" y="18"/>
                    </a:lnTo>
                    <a:lnTo>
                      <a:pt x="415" y="6"/>
                    </a:lnTo>
                    <a:lnTo>
                      <a:pt x="407" y="5"/>
                    </a:lnTo>
                    <a:lnTo>
                      <a:pt x="382" y="0"/>
                    </a:lnTo>
                    <a:lnTo>
                      <a:pt x="375" y="9"/>
                    </a:lnTo>
                    <a:lnTo>
                      <a:pt x="381" y="37"/>
                    </a:lnTo>
                    <a:lnTo>
                      <a:pt x="369" y="37"/>
                    </a:lnTo>
                    <a:lnTo>
                      <a:pt x="366" y="24"/>
                    </a:lnTo>
                    <a:lnTo>
                      <a:pt x="185" y="34"/>
                    </a:lnTo>
                    <a:lnTo>
                      <a:pt x="175" y="1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5" name="Freeform 45"/>
              <p:cNvSpPr>
                <a:spLocks/>
              </p:cNvSpPr>
              <p:nvPr/>
            </p:nvSpPr>
            <p:spPr bwMode="auto">
              <a:xfrm>
                <a:off x="3184" y="2389"/>
                <a:ext cx="540" cy="387"/>
              </a:xfrm>
              <a:custGeom>
                <a:avLst/>
                <a:gdLst>
                  <a:gd name="T0" fmla="*/ 10 w 566"/>
                  <a:gd name="T1" fmla="*/ 4 h 433"/>
                  <a:gd name="T2" fmla="*/ 10 w 566"/>
                  <a:gd name="T3" fmla="*/ 4 h 433"/>
                  <a:gd name="T4" fmla="*/ 21 w 566"/>
                  <a:gd name="T5" fmla="*/ 4 h 433"/>
                  <a:gd name="T6" fmla="*/ 26 w 566"/>
                  <a:gd name="T7" fmla="*/ 4 h 433"/>
                  <a:gd name="T8" fmla="*/ 22 w 566"/>
                  <a:gd name="T9" fmla="*/ 4 h 433"/>
                  <a:gd name="T10" fmla="*/ 31 w 566"/>
                  <a:gd name="T11" fmla="*/ 4 h 433"/>
                  <a:gd name="T12" fmla="*/ 32 w 566"/>
                  <a:gd name="T13" fmla="*/ 4 h 433"/>
                  <a:gd name="T14" fmla="*/ 32 w 566"/>
                  <a:gd name="T15" fmla="*/ 4 h 433"/>
                  <a:gd name="T16" fmla="*/ 40 w 566"/>
                  <a:gd name="T17" fmla="*/ 4 h 433"/>
                  <a:gd name="T18" fmla="*/ 38 w 566"/>
                  <a:gd name="T19" fmla="*/ 4 h 433"/>
                  <a:gd name="T20" fmla="*/ 43 w 566"/>
                  <a:gd name="T21" fmla="*/ 4 h 433"/>
                  <a:gd name="T22" fmla="*/ 46 w 566"/>
                  <a:gd name="T23" fmla="*/ 4 h 433"/>
                  <a:gd name="T24" fmla="*/ 52 w 566"/>
                  <a:gd name="T25" fmla="*/ 4 h 433"/>
                  <a:gd name="T26" fmla="*/ 54 w 566"/>
                  <a:gd name="T27" fmla="*/ 4 h 433"/>
                  <a:gd name="T28" fmla="*/ 61 w 566"/>
                  <a:gd name="T29" fmla="*/ 4 h 433"/>
                  <a:gd name="T30" fmla="*/ 70 w 566"/>
                  <a:gd name="T31" fmla="*/ 4 h 433"/>
                  <a:gd name="T32" fmla="*/ 73 w 566"/>
                  <a:gd name="T33" fmla="*/ 4 h 433"/>
                  <a:gd name="T34" fmla="*/ 77 w 566"/>
                  <a:gd name="T35" fmla="*/ 4 h 433"/>
                  <a:gd name="T36" fmla="*/ 83 w 566"/>
                  <a:gd name="T37" fmla="*/ 4 h 433"/>
                  <a:gd name="T38" fmla="*/ 88 w 566"/>
                  <a:gd name="T39" fmla="*/ 6 h 433"/>
                  <a:gd name="T40" fmla="*/ 86 w 566"/>
                  <a:gd name="T41" fmla="*/ 9 h 433"/>
                  <a:gd name="T42" fmla="*/ 89 w 566"/>
                  <a:gd name="T43" fmla="*/ 9 h 433"/>
                  <a:gd name="T44" fmla="*/ 89 w 566"/>
                  <a:gd name="T45" fmla="*/ 8 h 433"/>
                  <a:gd name="T46" fmla="*/ 90 w 566"/>
                  <a:gd name="T47" fmla="*/ 8 h 433"/>
                  <a:gd name="T48" fmla="*/ 93 w 566"/>
                  <a:gd name="T49" fmla="*/ 8 h 433"/>
                  <a:gd name="T50" fmla="*/ 90 w 566"/>
                  <a:gd name="T51" fmla="*/ 10 h 433"/>
                  <a:gd name="T52" fmla="*/ 93 w 566"/>
                  <a:gd name="T53" fmla="*/ 10 h 433"/>
                  <a:gd name="T54" fmla="*/ 97 w 566"/>
                  <a:gd name="T55" fmla="*/ 11 h 433"/>
                  <a:gd name="T56" fmla="*/ 100 w 566"/>
                  <a:gd name="T57" fmla="*/ 11 h 433"/>
                  <a:gd name="T58" fmla="*/ 99 w 566"/>
                  <a:gd name="T59" fmla="*/ 11 h 433"/>
                  <a:gd name="T60" fmla="*/ 102 w 566"/>
                  <a:gd name="T61" fmla="*/ 11 h 433"/>
                  <a:gd name="T62" fmla="*/ 102 w 566"/>
                  <a:gd name="T63" fmla="*/ 12 h 433"/>
                  <a:gd name="T64" fmla="*/ 107 w 566"/>
                  <a:gd name="T65" fmla="*/ 12 h 433"/>
                  <a:gd name="T66" fmla="*/ 112 w 566"/>
                  <a:gd name="T67" fmla="*/ 13 h 433"/>
                  <a:gd name="T68" fmla="*/ 123 w 566"/>
                  <a:gd name="T69" fmla="*/ 15 h 433"/>
                  <a:gd name="T70" fmla="*/ 125 w 566"/>
                  <a:gd name="T71" fmla="*/ 15 h 433"/>
                  <a:gd name="T72" fmla="*/ 123 w 566"/>
                  <a:gd name="T73" fmla="*/ 15 h 433"/>
                  <a:gd name="T74" fmla="*/ 126 w 566"/>
                  <a:gd name="T75" fmla="*/ 15 h 433"/>
                  <a:gd name="T76" fmla="*/ 131 w 566"/>
                  <a:gd name="T77" fmla="*/ 15 h 433"/>
                  <a:gd name="T78" fmla="*/ 135 w 566"/>
                  <a:gd name="T79" fmla="*/ 13 h 433"/>
                  <a:gd name="T80" fmla="*/ 135 w 566"/>
                  <a:gd name="T81" fmla="*/ 13 h 433"/>
                  <a:gd name="T82" fmla="*/ 135 w 566"/>
                  <a:gd name="T83" fmla="*/ 11 h 433"/>
                  <a:gd name="T84" fmla="*/ 120 w 566"/>
                  <a:gd name="T85" fmla="*/ 6 h 433"/>
                  <a:gd name="T86" fmla="*/ 117 w 566"/>
                  <a:gd name="T87" fmla="*/ 5 h 433"/>
                  <a:gd name="T88" fmla="*/ 102 w 566"/>
                  <a:gd name="T89" fmla="*/ 4 h 433"/>
                  <a:gd name="T90" fmla="*/ 99 w 566"/>
                  <a:gd name="T91" fmla="*/ 4 h 433"/>
                  <a:gd name="T92" fmla="*/ 92 w 566"/>
                  <a:gd name="T93" fmla="*/ 4 h 433"/>
                  <a:gd name="T94" fmla="*/ 90 w 566"/>
                  <a:gd name="T95" fmla="*/ 4 h 433"/>
                  <a:gd name="T96" fmla="*/ 46 w 566"/>
                  <a:gd name="T97" fmla="*/ 4 h 433"/>
                  <a:gd name="T98" fmla="*/ 0 w 566"/>
                  <a:gd name="T99" fmla="*/ 4 h 4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33"/>
                  <a:gd name="T152" fmla="*/ 566 w 566"/>
                  <a:gd name="T153" fmla="*/ 433 h 4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33">
                    <a:moveTo>
                      <a:pt x="0" y="28"/>
                    </a:moveTo>
                    <a:lnTo>
                      <a:pt x="15" y="57"/>
                    </a:lnTo>
                    <a:lnTo>
                      <a:pt x="18" y="73"/>
                    </a:lnTo>
                    <a:lnTo>
                      <a:pt x="36" y="67"/>
                    </a:lnTo>
                    <a:lnTo>
                      <a:pt x="70" y="67"/>
                    </a:lnTo>
                    <a:lnTo>
                      <a:pt x="81" y="63"/>
                    </a:lnTo>
                    <a:lnTo>
                      <a:pt x="95" y="60"/>
                    </a:lnTo>
                    <a:lnTo>
                      <a:pt x="101" y="64"/>
                    </a:lnTo>
                    <a:lnTo>
                      <a:pt x="78" y="67"/>
                    </a:lnTo>
                    <a:lnTo>
                      <a:pt x="85" y="69"/>
                    </a:lnTo>
                    <a:lnTo>
                      <a:pt x="112" y="75"/>
                    </a:lnTo>
                    <a:lnTo>
                      <a:pt x="130" y="85"/>
                    </a:lnTo>
                    <a:lnTo>
                      <a:pt x="127" y="72"/>
                    </a:lnTo>
                    <a:lnTo>
                      <a:pt x="134" y="82"/>
                    </a:lnTo>
                    <a:lnTo>
                      <a:pt x="146" y="84"/>
                    </a:lnTo>
                    <a:lnTo>
                      <a:pt x="136" y="87"/>
                    </a:lnTo>
                    <a:lnTo>
                      <a:pt x="155" y="97"/>
                    </a:lnTo>
                    <a:lnTo>
                      <a:pt x="163" y="106"/>
                    </a:lnTo>
                    <a:lnTo>
                      <a:pt x="163" y="115"/>
                    </a:lnTo>
                    <a:lnTo>
                      <a:pt x="154" y="105"/>
                    </a:lnTo>
                    <a:lnTo>
                      <a:pt x="158" y="120"/>
                    </a:lnTo>
                    <a:lnTo>
                      <a:pt x="175" y="114"/>
                    </a:lnTo>
                    <a:lnTo>
                      <a:pt x="184" y="112"/>
                    </a:lnTo>
                    <a:lnTo>
                      <a:pt x="190" y="106"/>
                    </a:lnTo>
                    <a:lnTo>
                      <a:pt x="194" y="109"/>
                    </a:lnTo>
                    <a:lnTo>
                      <a:pt x="213" y="94"/>
                    </a:lnTo>
                    <a:lnTo>
                      <a:pt x="227" y="94"/>
                    </a:lnTo>
                    <a:lnTo>
                      <a:pt x="222" y="88"/>
                    </a:lnTo>
                    <a:lnTo>
                      <a:pt x="231" y="76"/>
                    </a:lnTo>
                    <a:lnTo>
                      <a:pt x="252" y="75"/>
                    </a:lnTo>
                    <a:lnTo>
                      <a:pt x="272" y="85"/>
                    </a:lnTo>
                    <a:lnTo>
                      <a:pt x="285" y="100"/>
                    </a:lnTo>
                    <a:lnTo>
                      <a:pt x="294" y="105"/>
                    </a:lnTo>
                    <a:lnTo>
                      <a:pt x="297" y="115"/>
                    </a:lnTo>
                    <a:lnTo>
                      <a:pt x="310" y="121"/>
                    </a:lnTo>
                    <a:lnTo>
                      <a:pt x="315" y="130"/>
                    </a:lnTo>
                    <a:lnTo>
                      <a:pt x="322" y="137"/>
                    </a:lnTo>
                    <a:lnTo>
                      <a:pt x="340" y="137"/>
                    </a:lnTo>
                    <a:lnTo>
                      <a:pt x="346" y="149"/>
                    </a:lnTo>
                    <a:lnTo>
                      <a:pt x="357" y="172"/>
                    </a:lnTo>
                    <a:lnTo>
                      <a:pt x="352" y="217"/>
                    </a:lnTo>
                    <a:lnTo>
                      <a:pt x="352" y="242"/>
                    </a:lnTo>
                    <a:lnTo>
                      <a:pt x="364" y="249"/>
                    </a:lnTo>
                    <a:lnTo>
                      <a:pt x="366" y="237"/>
                    </a:lnTo>
                    <a:lnTo>
                      <a:pt x="360" y="233"/>
                    </a:lnTo>
                    <a:lnTo>
                      <a:pt x="361" y="225"/>
                    </a:lnTo>
                    <a:lnTo>
                      <a:pt x="363" y="227"/>
                    </a:lnTo>
                    <a:lnTo>
                      <a:pt x="372" y="230"/>
                    </a:lnTo>
                    <a:lnTo>
                      <a:pt x="373" y="239"/>
                    </a:lnTo>
                    <a:lnTo>
                      <a:pt x="381" y="228"/>
                    </a:lnTo>
                    <a:lnTo>
                      <a:pt x="384" y="237"/>
                    </a:lnTo>
                    <a:lnTo>
                      <a:pt x="369" y="264"/>
                    </a:lnTo>
                    <a:lnTo>
                      <a:pt x="367" y="269"/>
                    </a:lnTo>
                    <a:lnTo>
                      <a:pt x="376" y="275"/>
                    </a:lnTo>
                    <a:lnTo>
                      <a:pt x="385" y="296"/>
                    </a:lnTo>
                    <a:lnTo>
                      <a:pt x="397" y="308"/>
                    </a:lnTo>
                    <a:lnTo>
                      <a:pt x="403" y="315"/>
                    </a:lnTo>
                    <a:lnTo>
                      <a:pt x="410" y="315"/>
                    </a:lnTo>
                    <a:lnTo>
                      <a:pt x="402" y="302"/>
                    </a:lnTo>
                    <a:lnTo>
                      <a:pt x="409" y="303"/>
                    </a:lnTo>
                    <a:lnTo>
                      <a:pt x="418" y="302"/>
                    </a:lnTo>
                    <a:lnTo>
                      <a:pt x="413" y="308"/>
                    </a:lnTo>
                    <a:lnTo>
                      <a:pt x="416" y="318"/>
                    </a:lnTo>
                    <a:lnTo>
                      <a:pt x="421" y="333"/>
                    </a:lnTo>
                    <a:lnTo>
                      <a:pt x="434" y="339"/>
                    </a:lnTo>
                    <a:lnTo>
                      <a:pt x="437" y="349"/>
                    </a:lnTo>
                    <a:lnTo>
                      <a:pt x="449" y="378"/>
                    </a:lnTo>
                    <a:lnTo>
                      <a:pt x="464" y="378"/>
                    </a:lnTo>
                    <a:lnTo>
                      <a:pt x="476" y="385"/>
                    </a:lnTo>
                    <a:lnTo>
                      <a:pt x="499" y="414"/>
                    </a:lnTo>
                    <a:lnTo>
                      <a:pt x="515" y="416"/>
                    </a:lnTo>
                    <a:lnTo>
                      <a:pt x="516" y="422"/>
                    </a:lnTo>
                    <a:lnTo>
                      <a:pt x="512" y="425"/>
                    </a:lnTo>
                    <a:lnTo>
                      <a:pt x="499" y="419"/>
                    </a:lnTo>
                    <a:lnTo>
                      <a:pt x="502" y="433"/>
                    </a:lnTo>
                    <a:lnTo>
                      <a:pt x="518" y="427"/>
                    </a:lnTo>
                    <a:lnTo>
                      <a:pt x="531" y="427"/>
                    </a:lnTo>
                    <a:lnTo>
                      <a:pt x="539" y="419"/>
                    </a:lnTo>
                    <a:lnTo>
                      <a:pt x="551" y="418"/>
                    </a:lnTo>
                    <a:lnTo>
                      <a:pt x="558" y="406"/>
                    </a:lnTo>
                    <a:lnTo>
                      <a:pt x="555" y="390"/>
                    </a:lnTo>
                    <a:lnTo>
                      <a:pt x="560" y="369"/>
                    </a:lnTo>
                    <a:lnTo>
                      <a:pt x="566" y="370"/>
                    </a:lnTo>
                    <a:lnTo>
                      <a:pt x="560" y="302"/>
                    </a:lnTo>
                    <a:lnTo>
                      <a:pt x="555" y="282"/>
                    </a:lnTo>
                    <a:lnTo>
                      <a:pt x="493" y="182"/>
                    </a:lnTo>
                    <a:lnTo>
                      <a:pt x="479" y="149"/>
                    </a:lnTo>
                    <a:lnTo>
                      <a:pt x="485" y="149"/>
                    </a:lnTo>
                    <a:lnTo>
                      <a:pt x="445" y="85"/>
                    </a:lnTo>
                    <a:lnTo>
                      <a:pt x="418" y="18"/>
                    </a:lnTo>
                    <a:lnTo>
                      <a:pt x="415" y="6"/>
                    </a:lnTo>
                    <a:lnTo>
                      <a:pt x="407" y="5"/>
                    </a:lnTo>
                    <a:lnTo>
                      <a:pt x="382" y="0"/>
                    </a:lnTo>
                    <a:lnTo>
                      <a:pt x="375" y="9"/>
                    </a:lnTo>
                    <a:lnTo>
                      <a:pt x="381" y="37"/>
                    </a:lnTo>
                    <a:lnTo>
                      <a:pt x="369" y="37"/>
                    </a:lnTo>
                    <a:lnTo>
                      <a:pt x="366" y="24"/>
                    </a:lnTo>
                    <a:lnTo>
                      <a:pt x="185" y="34"/>
                    </a:lnTo>
                    <a:lnTo>
                      <a:pt x="175" y="12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" name="Freeform 46"/>
              <p:cNvSpPr>
                <a:spLocks/>
              </p:cNvSpPr>
              <p:nvPr/>
            </p:nvSpPr>
            <p:spPr bwMode="auto">
              <a:xfrm>
                <a:off x="3632" y="2804"/>
                <a:ext cx="28" cy="18"/>
              </a:xfrm>
              <a:custGeom>
                <a:avLst/>
                <a:gdLst>
                  <a:gd name="T0" fmla="*/ 0 w 30"/>
                  <a:gd name="T1" fmla="*/ 9 h 19"/>
                  <a:gd name="T2" fmla="*/ 3 w 30"/>
                  <a:gd name="T3" fmla="*/ 9 h 19"/>
                  <a:gd name="T4" fmla="*/ 7 w 30"/>
                  <a:gd name="T5" fmla="*/ 7 h 19"/>
                  <a:gd name="T6" fmla="*/ 7 w 30"/>
                  <a:gd name="T7" fmla="*/ 0 h 19"/>
                  <a:gd name="T8" fmla="*/ 7 w 30"/>
                  <a:gd name="T9" fmla="*/ 9 h 19"/>
                  <a:gd name="T10" fmla="*/ 7 w 30"/>
                  <a:gd name="T11" fmla="*/ 9 h 19"/>
                  <a:gd name="T12" fmla="*/ 7 w 30"/>
                  <a:gd name="T13" fmla="*/ 9 h 19"/>
                  <a:gd name="T14" fmla="*/ 7 w 30"/>
                  <a:gd name="T15" fmla="*/ 9 h 19"/>
                  <a:gd name="T16" fmla="*/ 0 w 30"/>
                  <a:gd name="T17" fmla="*/ 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19"/>
                  <a:gd name="T29" fmla="*/ 30 w 30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19">
                    <a:moveTo>
                      <a:pt x="0" y="19"/>
                    </a:moveTo>
                    <a:lnTo>
                      <a:pt x="3" y="9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30" y="9"/>
                    </a:lnTo>
                    <a:lnTo>
                      <a:pt x="15" y="13"/>
                    </a:lnTo>
                    <a:lnTo>
                      <a:pt x="7" y="12"/>
                    </a:lnTo>
                    <a:lnTo>
                      <a:pt x="9" y="1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7" name="Freeform 47"/>
              <p:cNvSpPr>
                <a:spLocks/>
              </p:cNvSpPr>
              <p:nvPr/>
            </p:nvSpPr>
            <p:spPr bwMode="auto">
              <a:xfrm>
                <a:off x="3632" y="2804"/>
                <a:ext cx="28" cy="18"/>
              </a:xfrm>
              <a:custGeom>
                <a:avLst/>
                <a:gdLst>
                  <a:gd name="T0" fmla="*/ 0 w 30"/>
                  <a:gd name="T1" fmla="*/ 9 h 19"/>
                  <a:gd name="T2" fmla="*/ 3 w 30"/>
                  <a:gd name="T3" fmla="*/ 9 h 19"/>
                  <a:gd name="T4" fmla="*/ 7 w 30"/>
                  <a:gd name="T5" fmla="*/ 7 h 19"/>
                  <a:gd name="T6" fmla="*/ 7 w 30"/>
                  <a:gd name="T7" fmla="*/ 0 h 19"/>
                  <a:gd name="T8" fmla="*/ 7 w 30"/>
                  <a:gd name="T9" fmla="*/ 9 h 19"/>
                  <a:gd name="T10" fmla="*/ 7 w 30"/>
                  <a:gd name="T11" fmla="*/ 9 h 19"/>
                  <a:gd name="T12" fmla="*/ 7 w 30"/>
                  <a:gd name="T13" fmla="*/ 9 h 19"/>
                  <a:gd name="T14" fmla="*/ 7 w 30"/>
                  <a:gd name="T15" fmla="*/ 9 h 19"/>
                  <a:gd name="T16" fmla="*/ 0 w 30"/>
                  <a:gd name="T17" fmla="*/ 9 h 19"/>
                  <a:gd name="T18" fmla="*/ 0 w 30"/>
                  <a:gd name="T19" fmla="*/ 9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19"/>
                  <a:gd name="T32" fmla="*/ 30 w 30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19">
                    <a:moveTo>
                      <a:pt x="0" y="19"/>
                    </a:moveTo>
                    <a:lnTo>
                      <a:pt x="3" y="9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30" y="9"/>
                    </a:lnTo>
                    <a:lnTo>
                      <a:pt x="15" y="13"/>
                    </a:lnTo>
                    <a:lnTo>
                      <a:pt x="7" y="12"/>
                    </a:lnTo>
                    <a:lnTo>
                      <a:pt x="9" y="16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8" name="Freeform 48"/>
              <p:cNvSpPr>
                <a:spLocks/>
              </p:cNvSpPr>
              <p:nvPr/>
            </p:nvSpPr>
            <p:spPr bwMode="auto">
              <a:xfrm>
                <a:off x="3672" y="2795"/>
                <a:ext cx="21" cy="13"/>
              </a:xfrm>
              <a:custGeom>
                <a:avLst/>
                <a:gdLst>
                  <a:gd name="T0" fmla="*/ 0 w 22"/>
                  <a:gd name="T1" fmla="*/ 7 h 14"/>
                  <a:gd name="T2" fmla="*/ 4 w 22"/>
                  <a:gd name="T3" fmla="*/ 7 h 14"/>
                  <a:gd name="T4" fmla="*/ 11 w 22"/>
                  <a:gd name="T5" fmla="*/ 0 h 14"/>
                  <a:gd name="T6" fmla="*/ 4 w 22"/>
                  <a:gd name="T7" fmla="*/ 7 h 14"/>
                  <a:gd name="T8" fmla="*/ 0 w 22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4"/>
                  <a:gd name="T17" fmla="*/ 22 w 2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4">
                    <a:moveTo>
                      <a:pt x="0" y="14"/>
                    </a:moveTo>
                    <a:lnTo>
                      <a:pt x="4" y="14"/>
                    </a:lnTo>
                    <a:lnTo>
                      <a:pt x="22" y="0"/>
                    </a:lnTo>
                    <a:lnTo>
                      <a:pt x="4" y="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9" name="Freeform 49"/>
              <p:cNvSpPr>
                <a:spLocks/>
              </p:cNvSpPr>
              <p:nvPr/>
            </p:nvSpPr>
            <p:spPr bwMode="auto">
              <a:xfrm>
                <a:off x="3672" y="2795"/>
                <a:ext cx="21" cy="13"/>
              </a:xfrm>
              <a:custGeom>
                <a:avLst/>
                <a:gdLst>
                  <a:gd name="T0" fmla="*/ 0 w 22"/>
                  <a:gd name="T1" fmla="*/ 7 h 14"/>
                  <a:gd name="T2" fmla="*/ 4 w 22"/>
                  <a:gd name="T3" fmla="*/ 7 h 14"/>
                  <a:gd name="T4" fmla="*/ 11 w 22"/>
                  <a:gd name="T5" fmla="*/ 0 h 14"/>
                  <a:gd name="T6" fmla="*/ 4 w 22"/>
                  <a:gd name="T7" fmla="*/ 7 h 14"/>
                  <a:gd name="T8" fmla="*/ 0 w 22"/>
                  <a:gd name="T9" fmla="*/ 7 h 14"/>
                  <a:gd name="T10" fmla="*/ 0 w 22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14"/>
                  <a:gd name="T20" fmla="*/ 22 w 22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14">
                    <a:moveTo>
                      <a:pt x="0" y="14"/>
                    </a:moveTo>
                    <a:lnTo>
                      <a:pt x="4" y="14"/>
                    </a:lnTo>
                    <a:lnTo>
                      <a:pt x="22" y="0"/>
                    </a:lnTo>
                    <a:lnTo>
                      <a:pt x="4" y="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0" name="Freeform 50"/>
              <p:cNvSpPr>
                <a:spLocks/>
              </p:cNvSpPr>
              <p:nvPr/>
            </p:nvSpPr>
            <p:spPr bwMode="auto">
              <a:xfrm>
                <a:off x="3707" y="2756"/>
                <a:ext cx="17" cy="25"/>
              </a:xfrm>
              <a:custGeom>
                <a:avLst/>
                <a:gdLst>
                  <a:gd name="T0" fmla="*/ 0 w 17"/>
                  <a:gd name="T1" fmla="*/ 4 h 28"/>
                  <a:gd name="T2" fmla="*/ 9 w 17"/>
                  <a:gd name="T3" fmla="*/ 4 h 28"/>
                  <a:gd name="T4" fmla="*/ 17 w 17"/>
                  <a:gd name="T5" fmla="*/ 0 h 28"/>
                  <a:gd name="T6" fmla="*/ 11 w 17"/>
                  <a:gd name="T7" fmla="*/ 4 h 28"/>
                  <a:gd name="T8" fmla="*/ 0 w 17"/>
                  <a:gd name="T9" fmla="*/ 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8"/>
                  <a:gd name="T17" fmla="*/ 17 w 1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8">
                    <a:moveTo>
                      <a:pt x="0" y="28"/>
                    </a:moveTo>
                    <a:lnTo>
                      <a:pt x="9" y="17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1" name="Freeform 51"/>
              <p:cNvSpPr>
                <a:spLocks/>
              </p:cNvSpPr>
              <p:nvPr/>
            </p:nvSpPr>
            <p:spPr bwMode="auto">
              <a:xfrm>
                <a:off x="3707" y="2756"/>
                <a:ext cx="17" cy="25"/>
              </a:xfrm>
              <a:custGeom>
                <a:avLst/>
                <a:gdLst>
                  <a:gd name="T0" fmla="*/ 0 w 17"/>
                  <a:gd name="T1" fmla="*/ 4 h 28"/>
                  <a:gd name="T2" fmla="*/ 9 w 17"/>
                  <a:gd name="T3" fmla="*/ 4 h 28"/>
                  <a:gd name="T4" fmla="*/ 17 w 17"/>
                  <a:gd name="T5" fmla="*/ 0 h 28"/>
                  <a:gd name="T6" fmla="*/ 11 w 17"/>
                  <a:gd name="T7" fmla="*/ 4 h 28"/>
                  <a:gd name="T8" fmla="*/ 0 w 17"/>
                  <a:gd name="T9" fmla="*/ 4 h 28"/>
                  <a:gd name="T10" fmla="*/ 0 w 17"/>
                  <a:gd name="T11" fmla="*/ 4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28"/>
                  <a:gd name="T20" fmla="*/ 17 w 1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28">
                    <a:moveTo>
                      <a:pt x="0" y="28"/>
                    </a:moveTo>
                    <a:lnTo>
                      <a:pt x="9" y="17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" name="Freeform 52"/>
              <p:cNvSpPr>
                <a:spLocks/>
              </p:cNvSpPr>
              <p:nvPr/>
            </p:nvSpPr>
            <p:spPr bwMode="auto">
              <a:xfrm>
                <a:off x="3281" y="2109"/>
                <a:ext cx="325" cy="316"/>
              </a:xfrm>
              <a:custGeom>
                <a:avLst/>
                <a:gdLst>
                  <a:gd name="T0" fmla="*/ 0 w 339"/>
                  <a:gd name="T1" fmla="*/ 4 h 353"/>
                  <a:gd name="T2" fmla="*/ 12 w 339"/>
                  <a:gd name="T3" fmla="*/ 6 h 353"/>
                  <a:gd name="T4" fmla="*/ 18 w 339"/>
                  <a:gd name="T5" fmla="*/ 8 h 353"/>
                  <a:gd name="T6" fmla="*/ 20 w 339"/>
                  <a:gd name="T7" fmla="*/ 9 h 353"/>
                  <a:gd name="T8" fmla="*/ 18 w 339"/>
                  <a:gd name="T9" fmla="*/ 9 h 353"/>
                  <a:gd name="T10" fmla="*/ 17 w 339"/>
                  <a:gd name="T11" fmla="*/ 10 h 353"/>
                  <a:gd name="T12" fmla="*/ 22 w 339"/>
                  <a:gd name="T13" fmla="*/ 12 h 353"/>
                  <a:gd name="T14" fmla="*/ 26 w 339"/>
                  <a:gd name="T15" fmla="*/ 12 h 353"/>
                  <a:gd name="T16" fmla="*/ 75 w 339"/>
                  <a:gd name="T17" fmla="*/ 12 h 353"/>
                  <a:gd name="T18" fmla="*/ 75 w 339"/>
                  <a:gd name="T19" fmla="*/ 12 h 353"/>
                  <a:gd name="T20" fmla="*/ 78 w 339"/>
                  <a:gd name="T21" fmla="*/ 12 h 353"/>
                  <a:gd name="T22" fmla="*/ 78 w 339"/>
                  <a:gd name="T23" fmla="*/ 12 h 353"/>
                  <a:gd name="T24" fmla="*/ 79 w 339"/>
                  <a:gd name="T25" fmla="*/ 11 h 353"/>
                  <a:gd name="T26" fmla="*/ 87 w 339"/>
                  <a:gd name="T27" fmla="*/ 12 h 353"/>
                  <a:gd name="T28" fmla="*/ 88 w 339"/>
                  <a:gd name="T29" fmla="*/ 11 h 353"/>
                  <a:gd name="T30" fmla="*/ 87 w 339"/>
                  <a:gd name="T31" fmla="*/ 11 h 353"/>
                  <a:gd name="T32" fmla="*/ 88 w 339"/>
                  <a:gd name="T33" fmla="*/ 11 h 353"/>
                  <a:gd name="T34" fmla="*/ 84 w 339"/>
                  <a:gd name="T35" fmla="*/ 11 h 353"/>
                  <a:gd name="T36" fmla="*/ 88 w 339"/>
                  <a:gd name="T37" fmla="*/ 10 h 353"/>
                  <a:gd name="T38" fmla="*/ 88 w 339"/>
                  <a:gd name="T39" fmla="*/ 10 h 353"/>
                  <a:gd name="T40" fmla="*/ 92 w 339"/>
                  <a:gd name="T41" fmla="*/ 10 h 353"/>
                  <a:gd name="T42" fmla="*/ 88 w 339"/>
                  <a:gd name="T43" fmla="*/ 9 h 353"/>
                  <a:gd name="T44" fmla="*/ 92 w 339"/>
                  <a:gd name="T45" fmla="*/ 9 h 353"/>
                  <a:gd name="T46" fmla="*/ 92 w 339"/>
                  <a:gd name="T47" fmla="*/ 9 h 353"/>
                  <a:gd name="T48" fmla="*/ 92 w 339"/>
                  <a:gd name="T49" fmla="*/ 9 h 353"/>
                  <a:gd name="T50" fmla="*/ 92 w 339"/>
                  <a:gd name="T51" fmla="*/ 9 h 353"/>
                  <a:gd name="T52" fmla="*/ 92 w 339"/>
                  <a:gd name="T53" fmla="*/ 8 h 353"/>
                  <a:gd name="T54" fmla="*/ 92 w 339"/>
                  <a:gd name="T55" fmla="*/ 8 h 353"/>
                  <a:gd name="T56" fmla="*/ 96 w 339"/>
                  <a:gd name="T57" fmla="*/ 8 h 353"/>
                  <a:gd name="T58" fmla="*/ 96 w 339"/>
                  <a:gd name="T59" fmla="*/ 8 h 353"/>
                  <a:gd name="T60" fmla="*/ 92 w 339"/>
                  <a:gd name="T61" fmla="*/ 8 h 353"/>
                  <a:gd name="T62" fmla="*/ 88 w 339"/>
                  <a:gd name="T63" fmla="*/ 7 h 353"/>
                  <a:gd name="T64" fmla="*/ 84 w 339"/>
                  <a:gd name="T65" fmla="*/ 6 h 353"/>
                  <a:gd name="T66" fmla="*/ 84 w 339"/>
                  <a:gd name="T67" fmla="*/ 6 h 353"/>
                  <a:gd name="T68" fmla="*/ 79 w 339"/>
                  <a:gd name="T69" fmla="*/ 4 h 353"/>
                  <a:gd name="T70" fmla="*/ 75 w 339"/>
                  <a:gd name="T71" fmla="*/ 4 h 353"/>
                  <a:gd name="T72" fmla="*/ 69 w 339"/>
                  <a:gd name="T73" fmla="*/ 4 h 353"/>
                  <a:gd name="T74" fmla="*/ 58 w 339"/>
                  <a:gd name="T75" fmla="*/ 4 h 353"/>
                  <a:gd name="T76" fmla="*/ 54 w 339"/>
                  <a:gd name="T77" fmla="*/ 4 h 353"/>
                  <a:gd name="T78" fmla="*/ 42 w 339"/>
                  <a:gd name="T79" fmla="*/ 4 h 353"/>
                  <a:gd name="T80" fmla="*/ 46 w 339"/>
                  <a:gd name="T81" fmla="*/ 0 h 353"/>
                  <a:gd name="T82" fmla="*/ 25 w 339"/>
                  <a:gd name="T83" fmla="*/ 4 h 353"/>
                  <a:gd name="T84" fmla="*/ 0 w 339"/>
                  <a:gd name="T85" fmla="*/ 4 h 3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39"/>
                  <a:gd name="T130" fmla="*/ 0 h 353"/>
                  <a:gd name="T131" fmla="*/ 339 w 339"/>
                  <a:gd name="T132" fmla="*/ 353 h 3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39" h="353">
                    <a:moveTo>
                      <a:pt x="0" y="19"/>
                    </a:moveTo>
                    <a:lnTo>
                      <a:pt x="45" y="182"/>
                    </a:lnTo>
                    <a:lnTo>
                      <a:pt x="61" y="210"/>
                    </a:lnTo>
                    <a:lnTo>
                      <a:pt x="67" y="231"/>
                    </a:lnTo>
                    <a:lnTo>
                      <a:pt x="60" y="244"/>
                    </a:lnTo>
                    <a:lnTo>
                      <a:pt x="58" y="268"/>
                    </a:lnTo>
                    <a:lnTo>
                      <a:pt x="73" y="328"/>
                    </a:lnTo>
                    <a:lnTo>
                      <a:pt x="85" y="349"/>
                    </a:lnTo>
                    <a:lnTo>
                      <a:pt x="266" y="338"/>
                    </a:lnTo>
                    <a:lnTo>
                      <a:pt x="267" y="352"/>
                    </a:lnTo>
                    <a:lnTo>
                      <a:pt x="279" y="353"/>
                    </a:lnTo>
                    <a:lnTo>
                      <a:pt x="275" y="324"/>
                    </a:lnTo>
                    <a:lnTo>
                      <a:pt x="281" y="316"/>
                    </a:lnTo>
                    <a:lnTo>
                      <a:pt x="307" y="321"/>
                    </a:lnTo>
                    <a:lnTo>
                      <a:pt x="313" y="300"/>
                    </a:lnTo>
                    <a:lnTo>
                      <a:pt x="307" y="298"/>
                    </a:lnTo>
                    <a:lnTo>
                      <a:pt x="313" y="294"/>
                    </a:lnTo>
                    <a:lnTo>
                      <a:pt x="304" y="289"/>
                    </a:lnTo>
                    <a:lnTo>
                      <a:pt x="310" y="282"/>
                    </a:lnTo>
                    <a:lnTo>
                      <a:pt x="309" y="271"/>
                    </a:lnTo>
                    <a:lnTo>
                      <a:pt x="321" y="264"/>
                    </a:lnTo>
                    <a:lnTo>
                      <a:pt x="315" y="253"/>
                    </a:lnTo>
                    <a:lnTo>
                      <a:pt x="321" y="249"/>
                    </a:lnTo>
                    <a:lnTo>
                      <a:pt x="325" y="241"/>
                    </a:lnTo>
                    <a:lnTo>
                      <a:pt x="321" y="239"/>
                    </a:lnTo>
                    <a:lnTo>
                      <a:pt x="328" y="230"/>
                    </a:lnTo>
                    <a:lnTo>
                      <a:pt x="324" y="224"/>
                    </a:lnTo>
                    <a:lnTo>
                      <a:pt x="331" y="224"/>
                    </a:lnTo>
                    <a:lnTo>
                      <a:pt x="339" y="213"/>
                    </a:lnTo>
                    <a:lnTo>
                      <a:pt x="337" y="210"/>
                    </a:lnTo>
                    <a:lnTo>
                      <a:pt x="325" y="209"/>
                    </a:lnTo>
                    <a:lnTo>
                      <a:pt x="316" y="198"/>
                    </a:lnTo>
                    <a:lnTo>
                      <a:pt x="303" y="174"/>
                    </a:lnTo>
                    <a:lnTo>
                      <a:pt x="297" y="170"/>
                    </a:lnTo>
                    <a:lnTo>
                      <a:pt x="281" y="139"/>
                    </a:lnTo>
                    <a:lnTo>
                      <a:pt x="260" y="125"/>
                    </a:lnTo>
                    <a:lnTo>
                      <a:pt x="245" y="103"/>
                    </a:lnTo>
                    <a:lnTo>
                      <a:pt x="204" y="76"/>
                    </a:lnTo>
                    <a:lnTo>
                      <a:pt x="188" y="52"/>
                    </a:lnTo>
                    <a:lnTo>
                      <a:pt x="146" y="24"/>
                    </a:lnTo>
                    <a:lnTo>
                      <a:pt x="160" y="0"/>
                    </a:lnTo>
                    <a:lnTo>
                      <a:pt x="82" y="7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" name="Freeform 53"/>
              <p:cNvSpPr>
                <a:spLocks/>
              </p:cNvSpPr>
              <p:nvPr/>
            </p:nvSpPr>
            <p:spPr bwMode="auto">
              <a:xfrm>
                <a:off x="3281" y="2109"/>
                <a:ext cx="325" cy="316"/>
              </a:xfrm>
              <a:custGeom>
                <a:avLst/>
                <a:gdLst>
                  <a:gd name="T0" fmla="*/ 0 w 339"/>
                  <a:gd name="T1" fmla="*/ 4 h 353"/>
                  <a:gd name="T2" fmla="*/ 12 w 339"/>
                  <a:gd name="T3" fmla="*/ 6 h 353"/>
                  <a:gd name="T4" fmla="*/ 18 w 339"/>
                  <a:gd name="T5" fmla="*/ 8 h 353"/>
                  <a:gd name="T6" fmla="*/ 20 w 339"/>
                  <a:gd name="T7" fmla="*/ 9 h 353"/>
                  <a:gd name="T8" fmla="*/ 18 w 339"/>
                  <a:gd name="T9" fmla="*/ 9 h 353"/>
                  <a:gd name="T10" fmla="*/ 17 w 339"/>
                  <a:gd name="T11" fmla="*/ 10 h 353"/>
                  <a:gd name="T12" fmla="*/ 22 w 339"/>
                  <a:gd name="T13" fmla="*/ 12 h 353"/>
                  <a:gd name="T14" fmla="*/ 26 w 339"/>
                  <a:gd name="T15" fmla="*/ 12 h 353"/>
                  <a:gd name="T16" fmla="*/ 75 w 339"/>
                  <a:gd name="T17" fmla="*/ 12 h 353"/>
                  <a:gd name="T18" fmla="*/ 75 w 339"/>
                  <a:gd name="T19" fmla="*/ 12 h 353"/>
                  <a:gd name="T20" fmla="*/ 78 w 339"/>
                  <a:gd name="T21" fmla="*/ 12 h 353"/>
                  <a:gd name="T22" fmla="*/ 78 w 339"/>
                  <a:gd name="T23" fmla="*/ 12 h 353"/>
                  <a:gd name="T24" fmla="*/ 79 w 339"/>
                  <a:gd name="T25" fmla="*/ 11 h 353"/>
                  <a:gd name="T26" fmla="*/ 87 w 339"/>
                  <a:gd name="T27" fmla="*/ 12 h 353"/>
                  <a:gd name="T28" fmla="*/ 88 w 339"/>
                  <a:gd name="T29" fmla="*/ 11 h 353"/>
                  <a:gd name="T30" fmla="*/ 87 w 339"/>
                  <a:gd name="T31" fmla="*/ 11 h 353"/>
                  <a:gd name="T32" fmla="*/ 88 w 339"/>
                  <a:gd name="T33" fmla="*/ 11 h 353"/>
                  <a:gd name="T34" fmla="*/ 84 w 339"/>
                  <a:gd name="T35" fmla="*/ 11 h 353"/>
                  <a:gd name="T36" fmla="*/ 88 w 339"/>
                  <a:gd name="T37" fmla="*/ 10 h 353"/>
                  <a:gd name="T38" fmla="*/ 88 w 339"/>
                  <a:gd name="T39" fmla="*/ 10 h 353"/>
                  <a:gd name="T40" fmla="*/ 92 w 339"/>
                  <a:gd name="T41" fmla="*/ 10 h 353"/>
                  <a:gd name="T42" fmla="*/ 88 w 339"/>
                  <a:gd name="T43" fmla="*/ 9 h 353"/>
                  <a:gd name="T44" fmla="*/ 92 w 339"/>
                  <a:gd name="T45" fmla="*/ 9 h 353"/>
                  <a:gd name="T46" fmla="*/ 92 w 339"/>
                  <a:gd name="T47" fmla="*/ 9 h 353"/>
                  <a:gd name="T48" fmla="*/ 92 w 339"/>
                  <a:gd name="T49" fmla="*/ 9 h 353"/>
                  <a:gd name="T50" fmla="*/ 92 w 339"/>
                  <a:gd name="T51" fmla="*/ 9 h 353"/>
                  <a:gd name="T52" fmla="*/ 92 w 339"/>
                  <a:gd name="T53" fmla="*/ 8 h 353"/>
                  <a:gd name="T54" fmla="*/ 92 w 339"/>
                  <a:gd name="T55" fmla="*/ 8 h 353"/>
                  <a:gd name="T56" fmla="*/ 96 w 339"/>
                  <a:gd name="T57" fmla="*/ 8 h 353"/>
                  <a:gd name="T58" fmla="*/ 96 w 339"/>
                  <a:gd name="T59" fmla="*/ 8 h 353"/>
                  <a:gd name="T60" fmla="*/ 92 w 339"/>
                  <a:gd name="T61" fmla="*/ 8 h 353"/>
                  <a:gd name="T62" fmla="*/ 88 w 339"/>
                  <a:gd name="T63" fmla="*/ 7 h 353"/>
                  <a:gd name="T64" fmla="*/ 84 w 339"/>
                  <a:gd name="T65" fmla="*/ 6 h 353"/>
                  <a:gd name="T66" fmla="*/ 84 w 339"/>
                  <a:gd name="T67" fmla="*/ 6 h 353"/>
                  <a:gd name="T68" fmla="*/ 79 w 339"/>
                  <a:gd name="T69" fmla="*/ 4 h 353"/>
                  <a:gd name="T70" fmla="*/ 75 w 339"/>
                  <a:gd name="T71" fmla="*/ 4 h 353"/>
                  <a:gd name="T72" fmla="*/ 69 w 339"/>
                  <a:gd name="T73" fmla="*/ 4 h 353"/>
                  <a:gd name="T74" fmla="*/ 58 w 339"/>
                  <a:gd name="T75" fmla="*/ 4 h 353"/>
                  <a:gd name="T76" fmla="*/ 54 w 339"/>
                  <a:gd name="T77" fmla="*/ 4 h 353"/>
                  <a:gd name="T78" fmla="*/ 42 w 339"/>
                  <a:gd name="T79" fmla="*/ 4 h 353"/>
                  <a:gd name="T80" fmla="*/ 46 w 339"/>
                  <a:gd name="T81" fmla="*/ 0 h 353"/>
                  <a:gd name="T82" fmla="*/ 25 w 339"/>
                  <a:gd name="T83" fmla="*/ 4 h 353"/>
                  <a:gd name="T84" fmla="*/ 0 w 339"/>
                  <a:gd name="T85" fmla="*/ 4 h 353"/>
                  <a:gd name="T86" fmla="*/ 0 w 339"/>
                  <a:gd name="T87" fmla="*/ 4 h 3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39"/>
                  <a:gd name="T133" fmla="*/ 0 h 353"/>
                  <a:gd name="T134" fmla="*/ 339 w 339"/>
                  <a:gd name="T135" fmla="*/ 353 h 3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39" h="353">
                    <a:moveTo>
                      <a:pt x="0" y="19"/>
                    </a:moveTo>
                    <a:lnTo>
                      <a:pt x="45" y="182"/>
                    </a:lnTo>
                    <a:lnTo>
                      <a:pt x="61" y="210"/>
                    </a:lnTo>
                    <a:lnTo>
                      <a:pt x="67" y="231"/>
                    </a:lnTo>
                    <a:lnTo>
                      <a:pt x="60" y="244"/>
                    </a:lnTo>
                    <a:lnTo>
                      <a:pt x="58" y="268"/>
                    </a:lnTo>
                    <a:lnTo>
                      <a:pt x="73" y="328"/>
                    </a:lnTo>
                    <a:lnTo>
                      <a:pt x="85" y="349"/>
                    </a:lnTo>
                    <a:lnTo>
                      <a:pt x="266" y="338"/>
                    </a:lnTo>
                    <a:lnTo>
                      <a:pt x="267" y="352"/>
                    </a:lnTo>
                    <a:lnTo>
                      <a:pt x="279" y="353"/>
                    </a:lnTo>
                    <a:lnTo>
                      <a:pt x="275" y="324"/>
                    </a:lnTo>
                    <a:lnTo>
                      <a:pt x="281" y="316"/>
                    </a:lnTo>
                    <a:lnTo>
                      <a:pt x="307" y="321"/>
                    </a:lnTo>
                    <a:lnTo>
                      <a:pt x="313" y="300"/>
                    </a:lnTo>
                    <a:lnTo>
                      <a:pt x="307" y="298"/>
                    </a:lnTo>
                    <a:lnTo>
                      <a:pt x="313" y="294"/>
                    </a:lnTo>
                    <a:lnTo>
                      <a:pt x="304" y="289"/>
                    </a:lnTo>
                    <a:lnTo>
                      <a:pt x="310" y="282"/>
                    </a:lnTo>
                    <a:lnTo>
                      <a:pt x="309" y="271"/>
                    </a:lnTo>
                    <a:lnTo>
                      <a:pt x="321" y="264"/>
                    </a:lnTo>
                    <a:lnTo>
                      <a:pt x="315" y="253"/>
                    </a:lnTo>
                    <a:lnTo>
                      <a:pt x="321" y="249"/>
                    </a:lnTo>
                    <a:lnTo>
                      <a:pt x="325" y="241"/>
                    </a:lnTo>
                    <a:lnTo>
                      <a:pt x="321" y="239"/>
                    </a:lnTo>
                    <a:lnTo>
                      <a:pt x="328" y="230"/>
                    </a:lnTo>
                    <a:lnTo>
                      <a:pt x="324" y="224"/>
                    </a:lnTo>
                    <a:lnTo>
                      <a:pt x="331" y="224"/>
                    </a:lnTo>
                    <a:lnTo>
                      <a:pt x="339" y="213"/>
                    </a:lnTo>
                    <a:lnTo>
                      <a:pt x="337" y="210"/>
                    </a:lnTo>
                    <a:lnTo>
                      <a:pt x="325" y="209"/>
                    </a:lnTo>
                    <a:lnTo>
                      <a:pt x="316" y="198"/>
                    </a:lnTo>
                    <a:lnTo>
                      <a:pt x="303" y="174"/>
                    </a:lnTo>
                    <a:lnTo>
                      <a:pt x="297" y="170"/>
                    </a:lnTo>
                    <a:lnTo>
                      <a:pt x="281" y="139"/>
                    </a:lnTo>
                    <a:lnTo>
                      <a:pt x="260" y="125"/>
                    </a:lnTo>
                    <a:lnTo>
                      <a:pt x="245" y="103"/>
                    </a:lnTo>
                    <a:lnTo>
                      <a:pt x="204" y="76"/>
                    </a:lnTo>
                    <a:lnTo>
                      <a:pt x="188" y="52"/>
                    </a:lnTo>
                    <a:lnTo>
                      <a:pt x="146" y="24"/>
                    </a:lnTo>
                    <a:lnTo>
                      <a:pt x="160" y="0"/>
                    </a:lnTo>
                    <a:lnTo>
                      <a:pt x="82" y="7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4" name="Freeform 54"/>
              <p:cNvSpPr>
                <a:spLocks/>
              </p:cNvSpPr>
              <p:nvPr/>
            </p:nvSpPr>
            <p:spPr bwMode="auto">
              <a:xfrm>
                <a:off x="3115" y="1641"/>
                <a:ext cx="184" cy="298"/>
              </a:xfrm>
              <a:custGeom>
                <a:avLst/>
                <a:gdLst>
                  <a:gd name="T0" fmla="*/ 0 w 194"/>
                  <a:gd name="T1" fmla="*/ 13 h 332"/>
                  <a:gd name="T2" fmla="*/ 4 w 194"/>
                  <a:gd name="T3" fmla="*/ 13 h 332"/>
                  <a:gd name="T4" fmla="*/ 9 w 194"/>
                  <a:gd name="T5" fmla="*/ 13 h 332"/>
                  <a:gd name="T6" fmla="*/ 9 w 194"/>
                  <a:gd name="T7" fmla="*/ 13 h 332"/>
                  <a:gd name="T8" fmla="*/ 9 w 194"/>
                  <a:gd name="T9" fmla="*/ 13 h 332"/>
                  <a:gd name="T10" fmla="*/ 17 w 194"/>
                  <a:gd name="T11" fmla="*/ 12 h 332"/>
                  <a:gd name="T12" fmla="*/ 19 w 194"/>
                  <a:gd name="T13" fmla="*/ 13 h 332"/>
                  <a:gd name="T14" fmla="*/ 21 w 194"/>
                  <a:gd name="T15" fmla="*/ 12 h 332"/>
                  <a:gd name="T16" fmla="*/ 23 w 194"/>
                  <a:gd name="T17" fmla="*/ 12 h 332"/>
                  <a:gd name="T18" fmla="*/ 27 w 194"/>
                  <a:gd name="T19" fmla="*/ 12 h 332"/>
                  <a:gd name="T20" fmla="*/ 27 w 194"/>
                  <a:gd name="T21" fmla="*/ 12 h 332"/>
                  <a:gd name="T22" fmla="*/ 32 w 194"/>
                  <a:gd name="T23" fmla="*/ 11 h 332"/>
                  <a:gd name="T24" fmla="*/ 34 w 194"/>
                  <a:gd name="T25" fmla="*/ 10 h 332"/>
                  <a:gd name="T26" fmla="*/ 36 w 194"/>
                  <a:gd name="T27" fmla="*/ 10 h 332"/>
                  <a:gd name="T28" fmla="*/ 40 w 194"/>
                  <a:gd name="T29" fmla="*/ 10 h 332"/>
                  <a:gd name="T30" fmla="*/ 38 w 194"/>
                  <a:gd name="T31" fmla="*/ 9 h 332"/>
                  <a:gd name="T32" fmla="*/ 40 w 194"/>
                  <a:gd name="T33" fmla="*/ 9 h 332"/>
                  <a:gd name="T34" fmla="*/ 34 w 194"/>
                  <a:gd name="T35" fmla="*/ 3 h 332"/>
                  <a:gd name="T36" fmla="*/ 34 w 194"/>
                  <a:gd name="T37" fmla="*/ 0 h 332"/>
                  <a:gd name="T38" fmla="*/ 9 w 194"/>
                  <a:gd name="T39" fmla="*/ 4 h 332"/>
                  <a:gd name="T40" fmla="*/ 9 w 194"/>
                  <a:gd name="T41" fmla="*/ 4 h 332"/>
                  <a:gd name="T42" fmla="*/ 9 w 194"/>
                  <a:gd name="T43" fmla="*/ 4 h 332"/>
                  <a:gd name="T44" fmla="*/ 9 w 194"/>
                  <a:gd name="T45" fmla="*/ 8 h 332"/>
                  <a:gd name="T46" fmla="*/ 9 w 194"/>
                  <a:gd name="T47" fmla="*/ 9 h 332"/>
                  <a:gd name="T48" fmla="*/ 9 w 194"/>
                  <a:gd name="T49" fmla="*/ 10 h 332"/>
                  <a:gd name="T50" fmla="*/ 9 w 194"/>
                  <a:gd name="T51" fmla="*/ 11 h 332"/>
                  <a:gd name="T52" fmla="*/ 4 w 194"/>
                  <a:gd name="T53" fmla="*/ 12 h 332"/>
                  <a:gd name="T54" fmla="*/ 0 w 194"/>
                  <a:gd name="T55" fmla="*/ 13 h 3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94"/>
                  <a:gd name="T85" fmla="*/ 0 h 332"/>
                  <a:gd name="T86" fmla="*/ 194 w 194"/>
                  <a:gd name="T87" fmla="*/ 332 h 33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94" h="332">
                    <a:moveTo>
                      <a:pt x="0" y="326"/>
                    </a:moveTo>
                    <a:lnTo>
                      <a:pt x="4" y="332"/>
                    </a:lnTo>
                    <a:lnTo>
                      <a:pt x="10" y="324"/>
                    </a:lnTo>
                    <a:lnTo>
                      <a:pt x="39" y="318"/>
                    </a:lnTo>
                    <a:lnTo>
                      <a:pt x="48" y="321"/>
                    </a:lnTo>
                    <a:lnTo>
                      <a:pt x="77" y="311"/>
                    </a:lnTo>
                    <a:lnTo>
                      <a:pt x="88" y="320"/>
                    </a:lnTo>
                    <a:lnTo>
                      <a:pt x="98" y="297"/>
                    </a:lnTo>
                    <a:lnTo>
                      <a:pt x="107" y="293"/>
                    </a:lnTo>
                    <a:lnTo>
                      <a:pt x="131" y="303"/>
                    </a:lnTo>
                    <a:lnTo>
                      <a:pt x="133" y="290"/>
                    </a:lnTo>
                    <a:lnTo>
                      <a:pt x="157" y="260"/>
                    </a:lnTo>
                    <a:lnTo>
                      <a:pt x="162" y="242"/>
                    </a:lnTo>
                    <a:lnTo>
                      <a:pt x="170" y="245"/>
                    </a:lnTo>
                    <a:lnTo>
                      <a:pt x="194" y="229"/>
                    </a:lnTo>
                    <a:lnTo>
                      <a:pt x="186" y="217"/>
                    </a:lnTo>
                    <a:lnTo>
                      <a:pt x="191" y="209"/>
                    </a:lnTo>
                    <a:lnTo>
                      <a:pt x="167" y="3"/>
                    </a:lnTo>
                    <a:lnTo>
                      <a:pt x="165" y="0"/>
                    </a:lnTo>
                    <a:lnTo>
                      <a:pt x="49" y="12"/>
                    </a:lnTo>
                    <a:lnTo>
                      <a:pt x="27" y="26"/>
                    </a:lnTo>
                    <a:lnTo>
                      <a:pt x="9" y="18"/>
                    </a:lnTo>
                    <a:lnTo>
                      <a:pt x="22" y="187"/>
                    </a:lnTo>
                    <a:lnTo>
                      <a:pt x="19" y="221"/>
                    </a:lnTo>
                    <a:lnTo>
                      <a:pt x="27" y="242"/>
                    </a:lnTo>
                    <a:lnTo>
                      <a:pt x="16" y="281"/>
                    </a:lnTo>
                    <a:lnTo>
                      <a:pt x="4" y="297"/>
                    </a:lnTo>
                    <a:lnTo>
                      <a:pt x="0" y="326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" name="Freeform 55"/>
              <p:cNvSpPr>
                <a:spLocks/>
              </p:cNvSpPr>
              <p:nvPr/>
            </p:nvSpPr>
            <p:spPr bwMode="auto">
              <a:xfrm>
                <a:off x="3115" y="1641"/>
                <a:ext cx="184" cy="298"/>
              </a:xfrm>
              <a:custGeom>
                <a:avLst/>
                <a:gdLst>
                  <a:gd name="T0" fmla="*/ 0 w 194"/>
                  <a:gd name="T1" fmla="*/ 13 h 332"/>
                  <a:gd name="T2" fmla="*/ 4 w 194"/>
                  <a:gd name="T3" fmla="*/ 13 h 332"/>
                  <a:gd name="T4" fmla="*/ 9 w 194"/>
                  <a:gd name="T5" fmla="*/ 13 h 332"/>
                  <a:gd name="T6" fmla="*/ 9 w 194"/>
                  <a:gd name="T7" fmla="*/ 13 h 332"/>
                  <a:gd name="T8" fmla="*/ 9 w 194"/>
                  <a:gd name="T9" fmla="*/ 13 h 332"/>
                  <a:gd name="T10" fmla="*/ 17 w 194"/>
                  <a:gd name="T11" fmla="*/ 12 h 332"/>
                  <a:gd name="T12" fmla="*/ 19 w 194"/>
                  <a:gd name="T13" fmla="*/ 13 h 332"/>
                  <a:gd name="T14" fmla="*/ 21 w 194"/>
                  <a:gd name="T15" fmla="*/ 12 h 332"/>
                  <a:gd name="T16" fmla="*/ 23 w 194"/>
                  <a:gd name="T17" fmla="*/ 12 h 332"/>
                  <a:gd name="T18" fmla="*/ 27 w 194"/>
                  <a:gd name="T19" fmla="*/ 12 h 332"/>
                  <a:gd name="T20" fmla="*/ 27 w 194"/>
                  <a:gd name="T21" fmla="*/ 12 h 332"/>
                  <a:gd name="T22" fmla="*/ 32 w 194"/>
                  <a:gd name="T23" fmla="*/ 11 h 332"/>
                  <a:gd name="T24" fmla="*/ 34 w 194"/>
                  <a:gd name="T25" fmla="*/ 10 h 332"/>
                  <a:gd name="T26" fmla="*/ 36 w 194"/>
                  <a:gd name="T27" fmla="*/ 10 h 332"/>
                  <a:gd name="T28" fmla="*/ 40 w 194"/>
                  <a:gd name="T29" fmla="*/ 10 h 332"/>
                  <a:gd name="T30" fmla="*/ 38 w 194"/>
                  <a:gd name="T31" fmla="*/ 9 h 332"/>
                  <a:gd name="T32" fmla="*/ 40 w 194"/>
                  <a:gd name="T33" fmla="*/ 9 h 332"/>
                  <a:gd name="T34" fmla="*/ 34 w 194"/>
                  <a:gd name="T35" fmla="*/ 3 h 332"/>
                  <a:gd name="T36" fmla="*/ 34 w 194"/>
                  <a:gd name="T37" fmla="*/ 0 h 332"/>
                  <a:gd name="T38" fmla="*/ 9 w 194"/>
                  <a:gd name="T39" fmla="*/ 4 h 332"/>
                  <a:gd name="T40" fmla="*/ 9 w 194"/>
                  <a:gd name="T41" fmla="*/ 4 h 332"/>
                  <a:gd name="T42" fmla="*/ 9 w 194"/>
                  <a:gd name="T43" fmla="*/ 4 h 332"/>
                  <a:gd name="T44" fmla="*/ 9 w 194"/>
                  <a:gd name="T45" fmla="*/ 8 h 332"/>
                  <a:gd name="T46" fmla="*/ 9 w 194"/>
                  <a:gd name="T47" fmla="*/ 9 h 332"/>
                  <a:gd name="T48" fmla="*/ 9 w 194"/>
                  <a:gd name="T49" fmla="*/ 10 h 332"/>
                  <a:gd name="T50" fmla="*/ 9 w 194"/>
                  <a:gd name="T51" fmla="*/ 11 h 332"/>
                  <a:gd name="T52" fmla="*/ 4 w 194"/>
                  <a:gd name="T53" fmla="*/ 12 h 332"/>
                  <a:gd name="T54" fmla="*/ 0 w 194"/>
                  <a:gd name="T55" fmla="*/ 13 h 332"/>
                  <a:gd name="T56" fmla="*/ 0 w 194"/>
                  <a:gd name="T57" fmla="*/ 13 h 3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4"/>
                  <a:gd name="T88" fmla="*/ 0 h 332"/>
                  <a:gd name="T89" fmla="*/ 194 w 194"/>
                  <a:gd name="T90" fmla="*/ 332 h 3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4" h="332">
                    <a:moveTo>
                      <a:pt x="0" y="326"/>
                    </a:moveTo>
                    <a:lnTo>
                      <a:pt x="4" y="332"/>
                    </a:lnTo>
                    <a:lnTo>
                      <a:pt x="10" y="324"/>
                    </a:lnTo>
                    <a:lnTo>
                      <a:pt x="39" y="318"/>
                    </a:lnTo>
                    <a:lnTo>
                      <a:pt x="48" y="321"/>
                    </a:lnTo>
                    <a:lnTo>
                      <a:pt x="77" y="311"/>
                    </a:lnTo>
                    <a:lnTo>
                      <a:pt x="88" y="320"/>
                    </a:lnTo>
                    <a:lnTo>
                      <a:pt x="98" y="297"/>
                    </a:lnTo>
                    <a:lnTo>
                      <a:pt x="107" y="293"/>
                    </a:lnTo>
                    <a:lnTo>
                      <a:pt x="131" y="303"/>
                    </a:lnTo>
                    <a:lnTo>
                      <a:pt x="133" y="290"/>
                    </a:lnTo>
                    <a:lnTo>
                      <a:pt x="157" y="260"/>
                    </a:lnTo>
                    <a:lnTo>
                      <a:pt x="162" y="242"/>
                    </a:lnTo>
                    <a:lnTo>
                      <a:pt x="170" y="245"/>
                    </a:lnTo>
                    <a:lnTo>
                      <a:pt x="194" y="229"/>
                    </a:lnTo>
                    <a:lnTo>
                      <a:pt x="186" y="217"/>
                    </a:lnTo>
                    <a:lnTo>
                      <a:pt x="191" y="209"/>
                    </a:lnTo>
                    <a:lnTo>
                      <a:pt x="167" y="3"/>
                    </a:lnTo>
                    <a:lnTo>
                      <a:pt x="165" y="0"/>
                    </a:lnTo>
                    <a:lnTo>
                      <a:pt x="49" y="12"/>
                    </a:lnTo>
                    <a:lnTo>
                      <a:pt x="27" y="26"/>
                    </a:lnTo>
                    <a:lnTo>
                      <a:pt x="9" y="18"/>
                    </a:lnTo>
                    <a:lnTo>
                      <a:pt x="22" y="187"/>
                    </a:lnTo>
                    <a:lnTo>
                      <a:pt x="19" y="221"/>
                    </a:lnTo>
                    <a:lnTo>
                      <a:pt x="27" y="242"/>
                    </a:lnTo>
                    <a:lnTo>
                      <a:pt x="16" y="281"/>
                    </a:lnTo>
                    <a:lnTo>
                      <a:pt x="4" y="297"/>
                    </a:lnTo>
                    <a:lnTo>
                      <a:pt x="0" y="32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6" name="Freeform 56"/>
              <p:cNvSpPr>
                <a:spLocks/>
              </p:cNvSpPr>
              <p:nvPr/>
            </p:nvSpPr>
            <p:spPr bwMode="auto">
              <a:xfrm>
                <a:off x="2618" y="1546"/>
                <a:ext cx="357" cy="221"/>
              </a:xfrm>
              <a:custGeom>
                <a:avLst/>
                <a:gdLst>
                  <a:gd name="T0" fmla="*/ 0 w 373"/>
                  <a:gd name="T1" fmla="*/ 4 h 248"/>
                  <a:gd name="T2" fmla="*/ 0 w 373"/>
                  <a:gd name="T3" fmla="*/ 4 h 248"/>
                  <a:gd name="T4" fmla="*/ 6 w 373"/>
                  <a:gd name="T5" fmla="*/ 4 h 248"/>
                  <a:gd name="T6" fmla="*/ 1 w 373"/>
                  <a:gd name="T7" fmla="*/ 4 h 248"/>
                  <a:gd name="T8" fmla="*/ 6 w 373"/>
                  <a:gd name="T9" fmla="*/ 4 h 248"/>
                  <a:gd name="T10" fmla="*/ 11 w 373"/>
                  <a:gd name="T11" fmla="*/ 4 h 248"/>
                  <a:gd name="T12" fmla="*/ 11 w 373"/>
                  <a:gd name="T13" fmla="*/ 4 h 248"/>
                  <a:gd name="T14" fmla="*/ 11 w 373"/>
                  <a:gd name="T15" fmla="*/ 5 h 248"/>
                  <a:gd name="T16" fmla="*/ 11 w 373"/>
                  <a:gd name="T17" fmla="*/ 6 h 248"/>
                  <a:gd name="T18" fmla="*/ 11 w 373"/>
                  <a:gd name="T19" fmla="*/ 7 h 248"/>
                  <a:gd name="T20" fmla="*/ 11 w 373"/>
                  <a:gd name="T21" fmla="*/ 7 h 248"/>
                  <a:gd name="T22" fmla="*/ 77 w 373"/>
                  <a:gd name="T23" fmla="*/ 7 h 248"/>
                  <a:gd name="T24" fmla="*/ 82 w 373"/>
                  <a:gd name="T25" fmla="*/ 8 h 248"/>
                  <a:gd name="T26" fmla="*/ 86 w 373"/>
                  <a:gd name="T27" fmla="*/ 7 h 248"/>
                  <a:gd name="T28" fmla="*/ 89 w 373"/>
                  <a:gd name="T29" fmla="*/ 6 h 248"/>
                  <a:gd name="T30" fmla="*/ 87 w 373"/>
                  <a:gd name="T31" fmla="*/ 5 h 248"/>
                  <a:gd name="T32" fmla="*/ 98 w 373"/>
                  <a:gd name="T33" fmla="*/ 4 h 248"/>
                  <a:gd name="T34" fmla="*/ 100 w 373"/>
                  <a:gd name="T35" fmla="*/ 4 h 248"/>
                  <a:gd name="T36" fmla="*/ 100 w 373"/>
                  <a:gd name="T37" fmla="*/ 4 h 248"/>
                  <a:gd name="T38" fmla="*/ 91 w 373"/>
                  <a:gd name="T39" fmla="*/ 4 h 248"/>
                  <a:gd name="T40" fmla="*/ 83 w 373"/>
                  <a:gd name="T41" fmla="*/ 4 h 248"/>
                  <a:gd name="T42" fmla="*/ 82 w 373"/>
                  <a:gd name="T43" fmla="*/ 0 h 248"/>
                  <a:gd name="T44" fmla="*/ 7 w 373"/>
                  <a:gd name="T45" fmla="*/ 4 h 248"/>
                  <a:gd name="T46" fmla="*/ 0 w 373"/>
                  <a:gd name="T47" fmla="*/ 4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73"/>
                  <a:gd name="T73" fmla="*/ 0 h 248"/>
                  <a:gd name="T74" fmla="*/ 373 w 373"/>
                  <a:gd name="T75" fmla="*/ 248 h 2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73" h="248">
                    <a:moveTo>
                      <a:pt x="0" y="4"/>
                    </a:moveTo>
                    <a:lnTo>
                      <a:pt x="0" y="24"/>
                    </a:lnTo>
                    <a:lnTo>
                      <a:pt x="6" y="39"/>
                    </a:lnTo>
                    <a:lnTo>
                      <a:pt x="1" y="51"/>
                    </a:lnTo>
                    <a:lnTo>
                      <a:pt x="6" y="85"/>
                    </a:lnTo>
                    <a:lnTo>
                      <a:pt x="24" y="134"/>
                    </a:lnTo>
                    <a:lnTo>
                      <a:pt x="24" y="149"/>
                    </a:lnTo>
                    <a:lnTo>
                      <a:pt x="35" y="173"/>
                    </a:lnTo>
                    <a:lnTo>
                      <a:pt x="41" y="210"/>
                    </a:lnTo>
                    <a:lnTo>
                      <a:pt x="38" y="222"/>
                    </a:lnTo>
                    <a:lnTo>
                      <a:pt x="44" y="234"/>
                    </a:lnTo>
                    <a:lnTo>
                      <a:pt x="286" y="228"/>
                    </a:lnTo>
                    <a:lnTo>
                      <a:pt x="306" y="248"/>
                    </a:lnTo>
                    <a:lnTo>
                      <a:pt x="321" y="221"/>
                    </a:lnTo>
                    <a:lnTo>
                      <a:pt x="330" y="191"/>
                    </a:lnTo>
                    <a:lnTo>
                      <a:pt x="322" y="170"/>
                    </a:lnTo>
                    <a:lnTo>
                      <a:pt x="364" y="137"/>
                    </a:lnTo>
                    <a:lnTo>
                      <a:pt x="373" y="121"/>
                    </a:lnTo>
                    <a:lnTo>
                      <a:pt x="373" y="112"/>
                    </a:lnTo>
                    <a:lnTo>
                      <a:pt x="340" y="76"/>
                    </a:lnTo>
                    <a:lnTo>
                      <a:pt x="310" y="39"/>
                    </a:lnTo>
                    <a:lnTo>
                      <a:pt x="306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" name="Freeform 57"/>
              <p:cNvSpPr>
                <a:spLocks/>
              </p:cNvSpPr>
              <p:nvPr/>
            </p:nvSpPr>
            <p:spPr bwMode="auto">
              <a:xfrm>
                <a:off x="2618" y="1546"/>
                <a:ext cx="357" cy="221"/>
              </a:xfrm>
              <a:custGeom>
                <a:avLst/>
                <a:gdLst>
                  <a:gd name="T0" fmla="*/ 0 w 373"/>
                  <a:gd name="T1" fmla="*/ 4 h 248"/>
                  <a:gd name="T2" fmla="*/ 0 w 373"/>
                  <a:gd name="T3" fmla="*/ 4 h 248"/>
                  <a:gd name="T4" fmla="*/ 6 w 373"/>
                  <a:gd name="T5" fmla="*/ 4 h 248"/>
                  <a:gd name="T6" fmla="*/ 1 w 373"/>
                  <a:gd name="T7" fmla="*/ 4 h 248"/>
                  <a:gd name="T8" fmla="*/ 6 w 373"/>
                  <a:gd name="T9" fmla="*/ 4 h 248"/>
                  <a:gd name="T10" fmla="*/ 11 w 373"/>
                  <a:gd name="T11" fmla="*/ 4 h 248"/>
                  <a:gd name="T12" fmla="*/ 11 w 373"/>
                  <a:gd name="T13" fmla="*/ 4 h 248"/>
                  <a:gd name="T14" fmla="*/ 11 w 373"/>
                  <a:gd name="T15" fmla="*/ 5 h 248"/>
                  <a:gd name="T16" fmla="*/ 11 w 373"/>
                  <a:gd name="T17" fmla="*/ 6 h 248"/>
                  <a:gd name="T18" fmla="*/ 11 w 373"/>
                  <a:gd name="T19" fmla="*/ 7 h 248"/>
                  <a:gd name="T20" fmla="*/ 11 w 373"/>
                  <a:gd name="T21" fmla="*/ 7 h 248"/>
                  <a:gd name="T22" fmla="*/ 77 w 373"/>
                  <a:gd name="T23" fmla="*/ 7 h 248"/>
                  <a:gd name="T24" fmla="*/ 82 w 373"/>
                  <a:gd name="T25" fmla="*/ 8 h 248"/>
                  <a:gd name="T26" fmla="*/ 86 w 373"/>
                  <a:gd name="T27" fmla="*/ 7 h 248"/>
                  <a:gd name="T28" fmla="*/ 89 w 373"/>
                  <a:gd name="T29" fmla="*/ 6 h 248"/>
                  <a:gd name="T30" fmla="*/ 87 w 373"/>
                  <a:gd name="T31" fmla="*/ 5 h 248"/>
                  <a:gd name="T32" fmla="*/ 98 w 373"/>
                  <a:gd name="T33" fmla="*/ 4 h 248"/>
                  <a:gd name="T34" fmla="*/ 100 w 373"/>
                  <a:gd name="T35" fmla="*/ 4 h 248"/>
                  <a:gd name="T36" fmla="*/ 100 w 373"/>
                  <a:gd name="T37" fmla="*/ 4 h 248"/>
                  <a:gd name="T38" fmla="*/ 91 w 373"/>
                  <a:gd name="T39" fmla="*/ 4 h 248"/>
                  <a:gd name="T40" fmla="*/ 83 w 373"/>
                  <a:gd name="T41" fmla="*/ 4 h 248"/>
                  <a:gd name="T42" fmla="*/ 82 w 373"/>
                  <a:gd name="T43" fmla="*/ 0 h 248"/>
                  <a:gd name="T44" fmla="*/ 7 w 373"/>
                  <a:gd name="T45" fmla="*/ 4 h 248"/>
                  <a:gd name="T46" fmla="*/ 0 w 373"/>
                  <a:gd name="T47" fmla="*/ 4 h 248"/>
                  <a:gd name="T48" fmla="*/ 0 w 373"/>
                  <a:gd name="T49" fmla="*/ 4 h 2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73"/>
                  <a:gd name="T76" fmla="*/ 0 h 248"/>
                  <a:gd name="T77" fmla="*/ 373 w 373"/>
                  <a:gd name="T78" fmla="*/ 248 h 24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73" h="248">
                    <a:moveTo>
                      <a:pt x="0" y="4"/>
                    </a:moveTo>
                    <a:lnTo>
                      <a:pt x="0" y="24"/>
                    </a:lnTo>
                    <a:lnTo>
                      <a:pt x="6" y="39"/>
                    </a:lnTo>
                    <a:lnTo>
                      <a:pt x="1" y="51"/>
                    </a:lnTo>
                    <a:lnTo>
                      <a:pt x="6" y="85"/>
                    </a:lnTo>
                    <a:lnTo>
                      <a:pt x="24" y="134"/>
                    </a:lnTo>
                    <a:lnTo>
                      <a:pt x="24" y="149"/>
                    </a:lnTo>
                    <a:lnTo>
                      <a:pt x="35" y="173"/>
                    </a:lnTo>
                    <a:lnTo>
                      <a:pt x="41" y="210"/>
                    </a:lnTo>
                    <a:lnTo>
                      <a:pt x="38" y="222"/>
                    </a:lnTo>
                    <a:lnTo>
                      <a:pt x="44" y="234"/>
                    </a:lnTo>
                    <a:lnTo>
                      <a:pt x="286" y="228"/>
                    </a:lnTo>
                    <a:lnTo>
                      <a:pt x="306" y="248"/>
                    </a:lnTo>
                    <a:lnTo>
                      <a:pt x="321" y="221"/>
                    </a:lnTo>
                    <a:lnTo>
                      <a:pt x="330" y="191"/>
                    </a:lnTo>
                    <a:lnTo>
                      <a:pt x="322" y="170"/>
                    </a:lnTo>
                    <a:lnTo>
                      <a:pt x="364" y="137"/>
                    </a:lnTo>
                    <a:lnTo>
                      <a:pt x="373" y="121"/>
                    </a:lnTo>
                    <a:lnTo>
                      <a:pt x="373" y="112"/>
                    </a:lnTo>
                    <a:lnTo>
                      <a:pt x="340" y="76"/>
                    </a:lnTo>
                    <a:lnTo>
                      <a:pt x="310" y="39"/>
                    </a:lnTo>
                    <a:lnTo>
                      <a:pt x="306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8" name="Freeform 58"/>
              <p:cNvSpPr>
                <a:spLocks/>
              </p:cNvSpPr>
              <p:nvPr/>
            </p:nvSpPr>
            <p:spPr bwMode="auto">
              <a:xfrm>
                <a:off x="2284" y="1787"/>
                <a:ext cx="446" cy="223"/>
              </a:xfrm>
              <a:custGeom>
                <a:avLst/>
                <a:gdLst>
                  <a:gd name="T0" fmla="*/ 0 w 466"/>
                  <a:gd name="T1" fmla="*/ 8 h 250"/>
                  <a:gd name="T2" fmla="*/ 11 w 466"/>
                  <a:gd name="T3" fmla="*/ 0 h 250"/>
                  <a:gd name="T4" fmla="*/ 52 w 466"/>
                  <a:gd name="T5" fmla="*/ 4 h 250"/>
                  <a:gd name="T6" fmla="*/ 113 w 466"/>
                  <a:gd name="T7" fmla="*/ 4 h 250"/>
                  <a:gd name="T8" fmla="*/ 117 w 466"/>
                  <a:gd name="T9" fmla="*/ 4 h 250"/>
                  <a:gd name="T10" fmla="*/ 118 w 466"/>
                  <a:gd name="T11" fmla="*/ 4 h 250"/>
                  <a:gd name="T12" fmla="*/ 120 w 466"/>
                  <a:gd name="T13" fmla="*/ 4 h 250"/>
                  <a:gd name="T14" fmla="*/ 121 w 466"/>
                  <a:gd name="T15" fmla="*/ 4 h 250"/>
                  <a:gd name="T16" fmla="*/ 118 w 466"/>
                  <a:gd name="T17" fmla="*/ 4 h 250"/>
                  <a:gd name="T18" fmla="*/ 117 w 466"/>
                  <a:gd name="T19" fmla="*/ 4 h 250"/>
                  <a:gd name="T20" fmla="*/ 122 w 466"/>
                  <a:gd name="T21" fmla="*/ 4 h 250"/>
                  <a:gd name="T22" fmla="*/ 125 w 466"/>
                  <a:gd name="T23" fmla="*/ 4 h 250"/>
                  <a:gd name="T24" fmla="*/ 125 w 466"/>
                  <a:gd name="T25" fmla="*/ 9 h 250"/>
                  <a:gd name="T26" fmla="*/ 72 w 466"/>
                  <a:gd name="T27" fmla="*/ 9 h 250"/>
                  <a:gd name="T28" fmla="*/ 0 w 466"/>
                  <a:gd name="T29" fmla="*/ 8 h 2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6"/>
                  <a:gd name="T46" fmla="*/ 0 h 250"/>
                  <a:gd name="T47" fmla="*/ 466 w 466"/>
                  <a:gd name="T48" fmla="*/ 250 h 2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6" h="250">
                    <a:moveTo>
                      <a:pt x="0" y="238"/>
                    </a:moveTo>
                    <a:lnTo>
                      <a:pt x="18" y="0"/>
                    </a:lnTo>
                    <a:lnTo>
                      <a:pt x="190" y="10"/>
                    </a:lnTo>
                    <a:lnTo>
                      <a:pt x="420" y="12"/>
                    </a:lnTo>
                    <a:lnTo>
                      <a:pt x="433" y="23"/>
                    </a:lnTo>
                    <a:lnTo>
                      <a:pt x="441" y="20"/>
                    </a:lnTo>
                    <a:lnTo>
                      <a:pt x="447" y="26"/>
                    </a:lnTo>
                    <a:lnTo>
                      <a:pt x="448" y="32"/>
                    </a:lnTo>
                    <a:lnTo>
                      <a:pt x="442" y="34"/>
                    </a:lnTo>
                    <a:lnTo>
                      <a:pt x="433" y="50"/>
                    </a:lnTo>
                    <a:lnTo>
                      <a:pt x="453" y="76"/>
                    </a:lnTo>
                    <a:lnTo>
                      <a:pt x="466" y="80"/>
                    </a:lnTo>
                    <a:lnTo>
                      <a:pt x="465" y="250"/>
                    </a:lnTo>
                    <a:lnTo>
                      <a:pt x="266" y="250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9" name="Freeform 59"/>
              <p:cNvSpPr>
                <a:spLocks/>
              </p:cNvSpPr>
              <p:nvPr/>
            </p:nvSpPr>
            <p:spPr bwMode="auto">
              <a:xfrm>
                <a:off x="2284" y="1787"/>
                <a:ext cx="446" cy="223"/>
              </a:xfrm>
              <a:custGeom>
                <a:avLst/>
                <a:gdLst>
                  <a:gd name="T0" fmla="*/ 0 w 466"/>
                  <a:gd name="T1" fmla="*/ 8 h 250"/>
                  <a:gd name="T2" fmla="*/ 11 w 466"/>
                  <a:gd name="T3" fmla="*/ 0 h 250"/>
                  <a:gd name="T4" fmla="*/ 52 w 466"/>
                  <a:gd name="T5" fmla="*/ 4 h 250"/>
                  <a:gd name="T6" fmla="*/ 113 w 466"/>
                  <a:gd name="T7" fmla="*/ 4 h 250"/>
                  <a:gd name="T8" fmla="*/ 117 w 466"/>
                  <a:gd name="T9" fmla="*/ 4 h 250"/>
                  <a:gd name="T10" fmla="*/ 118 w 466"/>
                  <a:gd name="T11" fmla="*/ 4 h 250"/>
                  <a:gd name="T12" fmla="*/ 120 w 466"/>
                  <a:gd name="T13" fmla="*/ 4 h 250"/>
                  <a:gd name="T14" fmla="*/ 121 w 466"/>
                  <a:gd name="T15" fmla="*/ 4 h 250"/>
                  <a:gd name="T16" fmla="*/ 118 w 466"/>
                  <a:gd name="T17" fmla="*/ 4 h 250"/>
                  <a:gd name="T18" fmla="*/ 117 w 466"/>
                  <a:gd name="T19" fmla="*/ 4 h 250"/>
                  <a:gd name="T20" fmla="*/ 122 w 466"/>
                  <a:gd name="T21" fmla="*/ 4 h 250"/>
                  <a:gd name="T22" fmla="*/ 125 w 466"/>
                  <a:gd name="T23" fmla="*/ 4 h 250"/>
                  <a:gd name="T24" fmla="*/ 125 w 466"/>
                  <a:gd name="T25" fmla="*/ 9 h 250"/>
                  <a:gd name="T26" fmla="*/ 72 w 466"/>
                  <a:gd name="T27" fmla="*/ 9 h 250"/>
                  <a:gd name="T28" fmla="*/ 0 w 466"/>
                  <a:gd name="T29" fmla="*/ 8 h 250"/>
                  <a:gd name="T30" fmla="*/ 0 w 466"/>
                  <a:gd name="T31" fmla="*/ 8 h 25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66"/>
                  <a:gd name="T49" fmla="*/ 0 h 250"/>
                  <a:gd name="T50" fmla="*/ 466 w 466"/>
                  <a:gd name="T51" fmla="*/ 250 h 25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66" h="250">
                    <a:moveTo>
                      <a:pt x="0" y="238"/>
                    </a:moveTo>
                    <a:lnTo>
                      <a:pt x="18" y="0"/>
                    </a:lnTo>
                    <a:lnTo>
                      <a:pt x="190" y="10"/>
                    </a:lnTo>
                    <a:lnTo>
                      <a:pt x="420" y="12"/>
                    </a:lnTo>
                    <a:lnTo>
                      <a:pt x="433" y="23"/>
                    </a:lnTo>
                    <a:lnTo>
                      <a:pt x="441" y="20"/>
                    </a:lnTo>
                    <a:lnTo>
                      <a:pt x="447" y="26"/>
                    </a:lnTo>
                    <a:lnTo>
                      <a:pt x="448" y="32"/>
                    </a:lnTo>
                    <a:lnTo>
                      <a:pt x="442" y="34"/>
                    </a:lnTo>
                    <a:lnTo>
                      <a:pt x="433" y="50"/>
                    </a:lnTo>
                    <a:lnTo>
                      <a:pt x="453" y="76"/>
                    </a:lnTo>
                    <a:lnTo>
                      <a:pt x="466" y="80"/>
                    </a:lnTo>
                    <a:lnTo>
                      <a:pt x="465" y="250"/>
                    </a:lnTo>
                    <a:lnTo>
                      <a:pt x="266" y="250"/>
                    </a:lnTo>
                    <a:lnTo>
                      <a:pt x="0" y="23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0" name="Freeform 60"/>
              <p:cNvSpPr>
                <a:spLocks/>
              </p:cNvSpPr>
              <p:nvPr/>
            </p:nvSpPr>
            <p:spPr bwMode="auto">
              <a:xfrm>
                <a:off x="3959" y="1091"/>
                <a:ext cx="217" cy="325"/>
              </a:xfrm>
              <a:custGeom>
                <a:avLst/>
                <a:gdLst>
                  <a:gd name="T0" fmla="*/ 0 w 227"/>
                  <a:gd name="T1" fmla="*/ 7 h 363"/>
                  <a:gd name="T2" fmla="*/ 11 w 227"/>
                  <a:gd name="T3" fmla="*/ 7 h 363"/>
                  <a:gd name="T4" fmla="*/ 11 w 227"/>
                  <a:gd name="T5" fmla="*/ 6 h 363"/>
                  <a:gd name="T6" fmla="*/ 11 w 227"/>
                  <a:gd name="T7" fmla="*/ 4 h 363"/>
                  <a:gd name="T8" fmla="*/ 11 w 227"/>
                  <a:gd name="T9" fmla="*/ 4 h 363"/>
                  <a:gd name="T10" fmla="*/ 11 w 227"/>
                  <a:gd name="T11" fmla="*/ 4 h 363"/>
                  <a:gd name="T12" fmla="*/ 11 w 227"/>
                  <a:gd name="T13" fmla="*/ 4 h 363"/>
                  <a:gd name="T14" fmla="*/ 14 w 227"/>
                  <a:gd name="T15" fmla="*/ 4 h 363"/>
                  <a:gd name="T16" fmla="*/ 17 w 227"/>
                  <a:gd name="T17" fmla="*/ 4 h 363"/>
                  <a:gd name="T18" fmla="*/ 18 w 227"/>
                  <a:gd name="T19" fmla="*/ 4 h 363"/>
                  <a:gd name="T20" fmla="*/ 27 w 227"/>
                  <a:gd name="T21" fmla="*/ 4 h 363"/>
                  <a:gd name="T22" fmla="*/ 27 w 227"/>
                  <a:gd name="T23" fmla="*/ 2 h 363"/>
                  <a:gd name="T24" fmla="*/ 29 w 227"/>
                  <a:gd name="T25" fmla="*/ 0 h 363"/>
                  <a:gd name="T26" fmla="*/ 32 w 227"/>
                  <a:gd name="T27" fmla="*/ 4 h 363"/>
                  <a:gd name="T28" fmla="*/ 35 w 227"/>
                  <a:gd name="T29" fmla="*/ 4 h 363"/>
                  <a:gd name="T30" fmla="*/ 44 w 227"/>
                  <a:gd name="T31" fmla="*/ 4 h 363"/>
                  <a:gd name="T32" fmla="*/ 49 w 227"/>
                  <a:gd name="T33" fmla="*/ 4 h 363"/>
                  <a:gd name="T34" fmla="*/ 50 w 227"/>
                  <a:gd name="T35" fmla="*/ 4 h 363"/>
                  <a:gd name="T36" fmla="*/ 49 w 227"/>
                  <a:gd name="T37" fmla="*/ 4 h 363"/>
                  <a:gd name="T38" fmla="*/ 52 w 227"/>
                  <a:gd name="T39" fmla="*/ 5 h 363"/>
                  <a:gd name="T40" fmla="*/ 53 w 227"/>
                  <a:gd name="T41" fmla="*/ 4 h 363"/>
                  <a:gd name="T42" fmla="*/ 58 w 227"/>
                  <a:gd name="T43" fmla="*/ 5 h 363"/>
                  <a:gd name="T44" fmla="*/ 55 w 227"/>
                  <a:gd name="T45" fmla="*/ 6 h 363"/>
                  <a:gd name="T46" fmla="*/ 56 w 227"/>
                  <a:gd name="T47" fmla="*/ 6 h 363"/>
                  <a:gd name="T48" fmla="*/ 58 w 227"/>
                  <a:gd name="T49" fmla="*/ 6 h 363"/>
                  <a:gd name="T50" fmla="*/ 57 w 227"/>
                  <a:gd name="T51" fmla="*/ 7 h 363"/>
                  <a:gd name="T52" fmla="*/ 54 w 227"/>
                  <a:gd name="T53" fmla="*/ 7 h 363"/>
                  <a:gd name="T54" fmla="*/ 52 w 227"/>
                  <a:gd name="T55" fmla="*/ 7 h 363"/>
                  <a:gd name="T56" fmla="*/ 53 w 227"/>
                  <a:gd name="T57" fmla="*/ 7 h 363"/>
                  <a:gd name="T58" fmla="*/ 51 w 227"/>
                  <a:gd name="T59" fmla="*/ 8 h 363"/>
                  <a:gd name="T60" fmla="*/ 50 w 227"/>
                  <a:gd name="T61" fmla="*/ 8 h 363"/>
                  <a:gd name="T62" fmla="*/ 50 w 227"/>
                  <a:gd name="T63" fmla="*/ 8 h 363"/>
                  <a:gd name="T64" fmla="*/ 48 w 227"/>
                  <a:gd name="T65" fmla="*/ 8 h 363"/>
                  <a:gd name="T66" fmla="*/ 47 w 227"/>
                  <a:gd name="T67" fmla="*/ 8 h 363"/>
                  <a:gd name="T68" fmla="*/ 45 w 227"/>
                  <a:gd name="T69" fmla="*/ 8 h 363"/>
                  <a:gd name="T70" fmla="*/ 43 w 227"/>
                  <a:gd name="T71" fmla="*/ 8 h 363"/>
                  <a:gd name="T72" fmla="*/ 40 w 227"/>
                  <a:gd name="T73" fmla="*/ 9 h 363"/>
                  <a:gd name="T74" fmla="*/ 39 w 227"/>
                  <a:gd name="T75" fmla="*/ 9 h 363"/>
                  <a:gd name="T76" fmla="*/ 37 w 227"/>
                  <a:gd name="T77" fmla="*/ 9 h 363"/>
                  <a:gd name="T78" fmla="*/ 38 w 227"/>
                  <a:gd name="T79" fmla="*/ 9 h 363"/>
                  <a:gd name="T80" fmla="*/ 35 w 227"/>
                  <a:gd name="T81" fmla="*/ 8 h 363"/>
                  <a:gd name="T82" fmla="*/ 33 w 227"/>
                  <a:gd name="T83" fmla="*/ 9 h 363"/>
                  <a:gd name="T84" fmla="*/ 34 w 227"/>
                  <a:gd name="T85" fmla="*/ 10 h 363"/>
                  <a:gd name="T86" fmla="*/ 33 w 227"/>
                  <a:gd name="T87" fmla="*/ 10 h 363"/>
                  <a:gd name="T88" fmla="*/ 32 w 227"/>
                  <a:gd name="T89" fmla="*/ 10 h 363"/>
                  <a:gd name="T90" fmla="*/ 31 w 227"/>
                  <a:gd name="T91" fmla="*/ 10 h 363"/>
                  <a:gd name="T92" fmla="*/ 29 w 227"/>
                  <a:gd name="T93" fmla="*/ 11 h 363"/>
                  <a:gd name="T94" fmla="*/ 27 w 227"/>
                  <a:gd name="T95" fmla="*/ 11 h 363"/>
                  <a:gd name="T96" fmla="*/ 28 w 227"/>
                  <a:gd name="T97" fmla="*/ 11 h 363"/>
                  <a:gd name="T98" fmla="*/ 26 w 227"/>
                  <a:gd name="T99" fmla="*/ 11 h 363"/>
                  <a:gd name="T100" fmla="*/ 22 w 227"/>
                  <a:gd name="T101" fmla="*/ 11 h 363"/>
                  <a:gd name="T102" fmla="*/ 21 w 227"/>
                  <a:gd name="T103" fmla="*/ 11 h 363"/>
                  <a:gd name="T104" fmla="*/ 23 w 227"/>
                  <a:gd name="T105" fmla="*/ 12 h 363"/>
                  <a:gd name="T106" fmla="*/ 21 w 227"/>
                  <a:gd name="T107" fmla="*/ 12 h 363"/>
                  <a:gd name="T108" fmla="*/ 21 w 227"/>
                  <a:gd name="T109" fmla="*/ 12 h 363"/>
                  <a:gd name="T110" fmla="*/ 19 w 227"/>
                  <a:gd name="T111" fmla="*/ 12 h 363"/>
                  <a:gd name="T112" fmla="*/ 19 w 227"/>
                  <a:gd name="T113" fmla="*/ 13 h 363"/>
                  <a:gd name="T114" fmla="*/ 17 w 227"/>
                  <a:gd name="T115" fmla="*/ 13 h 363"/>
                  <a:gd name="T116" fmla="*/ 11 w 227"/>
                  <a:gd name="T117" fmla="*/ 12 h 363"/>
                  <a:gd name="T118" fmla="*/ 0 w 227"/>
                  <a:gd name="T119" fmla="*/ 7 h 36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27"/>
                  <a:gd name="T181" fmla="*/ 0 h 363"/>
                  <a:gd name="T182" fmla="*/ 227 w 227"/>
                  <a:gd name="T183" fmla="*/ 363 h 36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27" h="363">
                    <a:moveTo>
                      <a:pt x="0" y="196"/>
                    </a:moveTo>
                    <a:lnTo>
                      <a:pt x="14" y="197"/>
                    </a:lnTo>
                    <a:lnTo>
                      <a:pt x="14" y="173"/>
                    </a:lnTo>
                    <a:lnTo>
                      <a:pt x="31" y="140"/>
                    </a:lnTo>
                    <a:lnTo>
                      <a:pt x="24" y="118"/>
                    </a:lnTo>
                    <a:lnTo>
                      <a:pt x="30" y="87"/>
                    </a:lnTo>
                    <a:lnTo>
                      <a:pt x="30" y="75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66" y="19"/>
                    </a:lnTo>
                    <a:lnTo>
                      <a:pt x="99" y="8"/>
                    </a:lnTo>
                    <a:lnTo>
                      <a:pt x="99" y="2"/>
                    </a:lnTo>
                    <a:lnTo>
                      <a:pt x="109" y="0"/>
                    </a:lnTo>
                    <a:lnTo>
                      <a:pt x="126" y="8"/>
                    </a:lnTo>
                    <a:lnTo>
                      <a:pt x="137" y="19"/>
                    </a:lnTo>
                    <a:lnTo>
                      <a:pt x="169" y="119"/>
                    </a:lnTo>
                    <a:lnTo>
                      <a:pt x="188" y="119"/>
                    </a:lnTo>
                    <a:lnTo>
                      <a:pt x="191" y="125"/>
                    </a:lnTo>
                    <a:lnTo>
                      <a:pt x="188" y="130"/>
                    </a:lnTo>
                    <a:lnTo>
                      <a:pt x="203" y="152"/>
                    </a:lnTo>
                    <a:lnTo>
                      <a:pt x="206" y="146"/>
                    </a:lnTo>
                    <a:lnTo>
                      <a:pt x="223" y="163"/>
                    </a:lnTo>
                    <a:lnTo>
                      <a:pt x="217" y="166"/>
                    </a:lnTo>
                    <a:lnTo>
                      <a:pt x="218" y="170"/>
                    </a:lnTo>
                    <a:lnTo>
                      <a:pt x="227" y="170"/>
                    </a:lnTo>
                    <a:lnTo>
                      <a:pt x="221" y="190"/>
                    </a:lnTo>
                    <a:lnTo>
                      <a:pt x="212" y="187"/>
                    </a:lnTo>
                    <a:lnTo>
                      <a:pt x="203" y="196"/>
                    </a:lnTo>
                    <a:lnTo>
                      <a:pt x="205" y="202"/>
                    </a:lnTo>
                    <a:lnTo>
                      <a:pt x="197" y="206"/>
                    </a:lnTo>
                    <a:lnTo>
                      <a:pt x="190" y="204"/>
                    </a:lnTo>
                    <a:lnTo>
                      <a:pt x="190" y="216"/>
                    </a:lnTo>
                    <a:lnTo>
                      <a:pt x="184" y="212"/>
                    </a:lnTo>
                    <a:lnTo>
                      <a:pt x="181" y="225"/>
                    </a:lnTo>
                    <a:lnTo>
                      <a:pt x="170" y="215"/>
                    </a:lnTo>
                    <a:lnTo>
                      <a:pt x="163" y="224"/>
                    </a:lnTo>
                    <a:lnTo>
                      <a:pt x="154" y="230"/>
                    </a:lnTo>
                    <a:lnTo>
                      <a:pt x="151" y="242"/>
                    </a:lnTo>
                    <a:lnTo>
                      <a:pt x="142" y="237"/>
                    </a:lnTo>
                    <a:lnTo>
                      <a:pt x="145" y="228"/>
                    </a:lnTo>
                    <a:lnTo>
                      <a:pt x="137" y="219"/>
                    </a:lnTo>
                    <a:lnTo>
                      <a:pt x="130" y="234"/>
                    </a:lnTo>
                    <a:lnTo>
                      <a:pt x="133" y="263"/>
                    </a:lnTo>
                    <a:lnTo>
                      <a:pt x="130" y="270"/>
                    </a:lnTo>
                    <a:lnTo>
                      <a:pt x="123" y="272"/>
                    </a:lnTo>
                    <a:lnTo>
                      <a:pt x="117" y="270"/>
                    </a:lnTo>
                    <a:lnTo>
                      <a:pt x="109" y="287"/>
                    </a:lnTo>
                    <a:lnTo>
                      <a:pt x="99" y="287"/>
                    </a:lnTo>
                    <a:lnTo>
                      <a:pt x="102" y="302"/>
                    </a:lnTo>
                    <a:lnTo>
                      <a:pt x="94" y="290"/>
                    </a:lnTo>
                    <a:lnTo>
                      <a:pt x="79" y="303"/>
                    </a:lnTo>
                    <a:lnTo>
                      <a:pt x="76" y="310"/>
                    </a:lnTo>
                    <a:lnTo>
                      <a:pt x="81" y="318"/>
                    </a:lnTo>
                    <a:lnTo>
                      <a:pt x="75" y="321"/>
                    </a:lnTo>
                    <a:lnTo>
                      <a:pt x="75" y="331"/>
                    </a:lnTo>
                    <a:lnTo>
                      <a:pt x="70" y="340"/>
                    </a:lnTo>
                    <a:lnTo>
                      <a:pt x="69" y="363"/>
                    </a:lnTo>
                    <a:lnTo>
                      <a:pt x="63" y="363"/>
                    </a:lnTo>
                    <a:lnTo>
                      <a:pt x="42" y="331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1" name="Freeform 61"/>
              <p:cNvSpPr>
                <a:spLocks/>
              </p:cNvSpPr>
              <p:nvPr/>
            </p:nvSpPr>
            <p:spPr bwMode="auto">
              <a:xfrm>
                <a:off x="3959" y="1091"/>
                <a:ext cx="217" cy="325"/>
              </a:xfrm>
              <a:custGeom>
                <a:avLst/>
                <a:gdLst>
                  <a:gd name="T0" fmla="*/ 0 w 227"/>
                  <a:gd name="T1" fmla="*/ 7 h 363"/>
                  <a:gd name="T2" fmla="*/ 11 w 227"/>
                  <a:gd name="T3" fmla="*/ 7 h 363"/>
                  <a:gd name="T4" fmla="*/ 11 w 227"/>
                  <a:gd name="T5" fmla="*/ 6 h 363"/>
                  <a:gd name="T6" fmla="*/ 11 w 227"/>
                  <a:gd name="T7" fmla="*/ 4 h 363"/>
                  <a:gd name="T8" fmla="*/ 11 w 227"/>
                  <a:gd name="T9" fmla="*/ 4 h 363"/>
                  <a:gd name="T10" fmla="*/ 11 w 227"/>
                  <a:gd name="T11" fmla="*/ 4 h 363"/>
                  <a:gd name="T12" fmla="*/ 11 w 227"/>
                  <a:gd name="T13" fmla="*/ 4 h 363"/>
                  <a:gd name="T14" fmla="*/ 14 w 227"/>
                  <a:gd name="T15" fmla="*/ 4 h 363"/>
                  <a:gd name="T16" fmla="*/ 17 w 227"/>
                  <a:gd name="T17" fmla="*/ 4 h 363"/>
                  <a:gd name="T18" fmla="*/ 18 w 227"/>
                  <a:gd name="T19" fmla="*/ 4 h 363"/>
                  <a:gd name="T20" fmla="*/ 27 w 227"/>
                  <a:gd name="T21" fmla="*/ 4 h 363"/>
                  <a:gd name="T22" fmla="*/ 27 w 227"/>
                  <a:gd name="T23" fmla="*/ 2 h 363"/>
                  <a:gd name="T24" fmla="*/ 29 w 227"/>
                  <a:gd name="T25" fmla="*/ 0 h 363"/>
                  <a:gd name="T26" fmla="*/ 32 w 227"/>
                  <a:gd name="T27" fmla="*/ 4 h 363"/>
                  <a:gd name="T28" fmla="*/ 35 w 227"/>
                  <a:gd name="T29" fmla="*/ 4 h 363"/>
                  <a:gd name="T30" fmla="*/ 44 w 227"/>
                  <a:gd name="T31" fmla="*/ 4 h 363"/>
                  <a:gd name="T32" fmla="*/ 49 w 227"/>
                  <a:gd name="T33" fmla="*/ 4 h 363"/>
                  <a:gd name="T34" fmla="*/ 50 w 227"/>
                  <a:gd name="T35" fmla="*/ 4 h 363"/>
                  <a:gd name="T36" fmla="*/ 49 w 227"/>
                  <a:gd name="T37" fmla="*/ 4 h 363"/>
                  <a:gd name="T38" fmla="*/ 52 w 227"/>
                  <a:gd name="T39" fmla="*/ 5 h 363"/>
                  <a:gd name="T40" fmla="*/ 53 w 227"/>
                  <a:gd name="T41" fmla="*/ 4 h 363"/>
                  <a:gd name="T42" fmla="*/ 58 w 227"/>
                  <a:gd name="T43" fmla="*/ 5 h 363"/>
                  <a:gd name="T44" fmla="*/ 55 w 227"/>
                  <a:gd name="T45" fmla="*/ 6 h 363"/>
                  <a:gd name="T46" fmla="*/ 56 w 227"/>
                  <a:gd name="T47" fmla="*/ 6 h 363"/>
                  <a:gd name="T48" fmla="*/ 58 w 227"/>
                  <a:gd name="T49" fmla="*/ 6 h 363"/>
                  <a:gd name="T50" fmla="*/ 57 w 227"/>
                  <a:gd name="T51" fmla="*/ 7 h 363"/>
                  <a:gd name="T52" fmla="*/ 54 w 227"/>
                  <a:gd name="T53" fmla="*/ 7 h 363"/>
                  <a:gd name="T54" fmla="*/ 52 w 227"/>
                  <a:gd name="T55" fmla="*/ 7 h 363"/>
                  <a:gd name="T56" fmla="*/ 53 w 227"/>
                  <a:gd name="T57" fmla="*/ 7 h 363"/>
                  <a:gd name="T58" fmla="*/ 51 w 227"/>
                  <a:gd name="T59" fmla="*/ 8 h 363"/>
                  <a:gd name="T60" fmla="*/ 50 w 227"/>
                  <a:gd name="T61" fmla="*/ 8 h 363"/>
                  <a:gd name="T62" fmla="*/ 50 w 227"/>
                  <a:gd name="T63" fmla="*/ 8 h 363"/>
                  <a:gd name="T64" fmla="*/ 48 w 227"/>
                  <a:gd name="T65" fmla="*/ 8 h 363"/>
                  <a:gd name="T66" fmla="*/ 47 w 227"/>
                  <a:gd name="T67" fmla="*/ 8 h 363"/>
                  <a:gd name="T68" fmla="*/ 45 w 227"/>
                  <a:gd name="T69" fmla="*/ 8 h 363"/>
                  <a:gd name="T70" fmla="*/ 43 w 227"/>
                  <a:gd name="T71" fmla="*/ 8 h 363"/>
                  <a:gd name="T72" fmla="*/ 40 w 227"/>
                  <a:gd name="T73" fmla="*/ 9 h 363"/>
                  <a:gd name="T74" fmla="*/ 39 w 227"/>
                  <a:gd name="T75" fmla="*/ 9 h 363"/>
                  <a:gd name="T76" fmla="*/ 37 w 227"/>
                  <a:gd name="T77" fmla="*/ 9 h 363"/>
                  <a:gd name="T78" fmla="*/ 38 w 227"/>
                  <a:gd name="T79" fmla="*/ 9 h 363"/>
                  <a:gd name="T80" fmla="*/ 35 w 227"/>
                  <a:gd name="T81" fmla="*/ 8 h 363"/>
                  <a:gd name="T82" fmla="*/ 33 w 227"/>
                  <a:gd name="T83" fmla="*/ 9 h 363"/>
                  <a:gd name="T84" fmla="*/ 34 w 227"/>
                  <a:gd name="T85" fmla="*/ 10 h 363"/>
                  <a:gd name="T86" fmla="*/ 33 w 227"/>
                  <a:gd name="T87" fmla="*/ 10 h 363"/>
                  <a:gd name="T88" fmla="*/ 32 w 227"/>
                  <a:gd name="T89" fmla="*/ 10 h 363"/>
                  <a:gd name="T90" fmla="*/ 31 w 227"/>
                  <a:gd name="T91" fmla="*/ 10 h 363"/>
                  <a:gd name="T92" fmla="*/ 29 w 227"/>
                  <a:gd name="T93" fmla="*/ 11 h 363"/>
                  <a:gd name="T94" fmla="*/ 27 w 227"/>
                  <a:gd name="T95" fmla="*/ 11 h 363"/>
                  <a:gd name="T96" fmla="*/ 28 w 227"/>
                  <a:gd name="T97" fmla="*/ 11 h 363"/>
                  <a:gd name="T98" fmla="*/ 26 w 227"/>
                  <a:gd name="T99" fmla="*/ 11 h 363"/>
                  <a:gd name="T100" fmla="*/ 22 w 227"/>
                  <a:gd name="T101" fmla="*/ 11 h 363"/>
                  <a:gd name="T102" fmla="*/ 21 w 227"/>
                  <a:gd name="T103" fmla="*/ 11 h 363"/>
                  <a:gd name="T104" fmla="*/ 23 w 227"/>
                  <a:gd name="T105" fmla="*/ 12 h 363"/>
                  <a:gd name="T106" fmla="*/ 21 w 227"/>
                  <a:gd name="T107" fmla="*/ 12 h 363"/>
                  <a:gd name="T108" fmla="*/ 21 w 227"/>
                  <a:gd name="T109" fmla="*/ 12 h 363"/>
                  <a:gd name="T110" fmla="*/ 19 w 227"/>
                  <a:gd name="T111" fmla="*/ 12 h 363"/>
                  <a:gd name="T112" fmla="*/ 19 w 227"/>
                  <a:gd name="T113" fmla="*/ 13 h 363"/>
                  <a:gd name="T114" fmla="*/ 17 w 227"/>
                  <a:gd name="T115" fmla="*/ 13 h 363"/>
                  <a:gd name="T116" fmla="*/ 11 w 227"/>
                  <a:gd name="T117" fmla="*/ 12 h 363"/>
                  <a:gd name="T118" fmla="*/ 0 w 227"/>
                  <a:gd name="T119" fmla="*/ 7 h 363"/>
                  <a:gd name="T120" fmla="*/ 0 w 227"/>
                  <a:gd name="T121" fmla="*/ 7 h 36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7"/>
                  <a:gd name="T184" fmla="*/ 0 h 363"/>
                  <a:gd name="T185" fmla="*/ 227 w 227"/>
                  <a:gd name="T186" fmla="*/ 363 h 36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7" h="363">
                    <a:moveTo>
                      <a:pt x="0" y="196"/>
                    </a:moveTo>
                    <a:lnTo>
                      <a:pt x="14" y="197"/>
                    </a:lnTo>
                    <a:lnTo>
                      <a:pt x="14" y="173"/>
                    </a:lnTo>
                    <a:lnTo>
                      <a:pt x="31" y="140"/>
                    </a:lnTo>
                    <a:lnTo>
                      <a:pt x="24" y="118"/>
                    </a:lnTo>
                    <a:lnTo>
                      <a:pt x="30" y="87"/>
                    </a:lnTo>
                    <a:lnTo>
                      <a:pt x="30" y="75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66" y="19"/>
                    </a:lnTo>
                    <a:lnTo>
                      <a:pt x="99" y="8"/>
                    </a:lnTo>
                    <a:lnTo>
                      <a:pt x="99" y="2"/>
                    </a:lnTo>
                    <a:lnTo>
                      <a:pt x="109" y="0"/>
                    </a:lnTo>
                    <a:lnTo>
                      <a:pt x="126" y="8"/>
                    </a:lnTo>
                    <a:lnTo>
                      <a:pt x="137" y="19"/>
                    </a:lnTo>
                    <a:lnTo>
                      <a:pt x="169" y="119"/>
                    </a:lnTo>
                    <a:lnTo>
                      <a:pt x="188" y="119"/>
                    </a:lnTo>
                    <a:lnTo>
                      <a:pt x="191" y="125"/>
                    </a:lnTo>
                    <a:lnTo>
                      <a:pt x="188" y="130"/>
                    </a:lnTo>
                    <a:lnTo>
                      <a:pt x="203" y="152"/>
                    </a:lnTo>
                    <a:lnTo>
                      <a:pt x="206" y="146"/>
                    </a:lnTo>
                    <a:lnTo>
                      <a:pt x="223" y="163"/>
                    </a:lnTo>
                    <a:lnTo>
                      <a:pt x="217" y="166"/>
                    </a:lnTo>
                    <a:lnTo>
                      <a:pt x="218" y="170"/>
                    </a:lnTo>
                    <a:lnTo>
                      <a:pt x="227" y="170"/>
                    </a:lnTo>
                    <a:lnTo>
                      <a:pt x="221" y="190"/>
                    </a:lnTo>
                    <a:lnTo>
                      <a:pt x="212" y="187"/>
                    </a:lnTo>
                    <a:lnTo>
                      <a:pt x="203" y="196"/>
                    </a:lnTo>
                    <a:lnTo>
                      <a:pt x="205" y="202"/>
                    </a:lnTo>
                    <a:lnTo>
                      <a:pt x="197" y="206"/>
                    </a:lnTo>
                    <a:lnTo>
                      <a:pt x="190" y="204"/>
                    </a:lnTo>
                    <a:lnTo>
                      <a:pt x="190" y="216"/>
                    </a:lnTo>
                    <a:lnTo>
                      <a:pt x="184" y="212"/>
                    </a:lnTo>
                    <a:lnTo>
                      <a:pt x="181" y="225"/>
                    </a:lnTo>
                    <a:lnTo>
                      <a:pt x="170" y="215"/>
                    </a:lnTo>
                    <a:lnTo>
                      <a:pt x="163" y="224"/>
                    </a:lnTo>
                    <a:lnTo>
                      <a:pt x="154" y="230"/>
                    </a:lnTo>
                    <a:lnTo>
                      <a:pt x="151" y="242"/>
                    </a:lnTo>
                    <a:lnTo>
                      <a:pt x="142" y="237"/>
                    </a:lnTo>
                    <a:lnTo>
                      <a:pt x="145" y="228"/>
                    </a:lnTo>
                    <a:lnTo>
                      <a:pt x="137" y="219"/>
                    </a:lnTo>
                    <a:lnTo>
                      <a:pt x="130" y="234"/>
                    </a:lnTo>
                    <a:lnTo>
                      <a:pt x="133" y="263"/>
                    </a:lnTo>
                    <a:lnTo>
                      <a:pt x="130" y="270"/>
                    </a:lnTo>
                    <a:lnTo>
                      <a:pt x="123" y="272"/>
                    </a:lnTo>
                    <a:lnTo>
                      <a:pt x="117" y="270"/>
                    </a:lnTo>
                    <a:lnTo>
                      <a:pt x="109" y="287"/>
                    </a:lnTo>
                    <a:lnTo>
                      <a:pt x="99" y="287"/>
                    </a:lnTo>
                    <a:lnTo>
                      <a:pt x="102" y="302"/>
                    </a:lnTo>
                    <a:lnTo>
                      <a:pt x="94" y="290"/>
                    </a:lnTo>
                    <a:lnTo>
                      <a:pt x="79" y="303"/>
                    </a:lnTo>
                    <a:lnTo>
                      <a:pt x="76" y="310"/>
                    </a:lnTo>
                    <a:lnTo>
                      <a:pt x="81" y="318"/>
                    </a:lnTo>
                    <a:lnTo>
                      <a:pt x="75" y="321"/>
                    </a:lnTo>
                    <a:lnTo>
                      <a:pt x="75" y="331"/>
                    </a:lnTo>
                    <a:lnTo>
                      <a:pt x="70" y="340"/>
                    </a:lnTo>
                    <a:lnTo>
                      <a:pt x="69" y="363"/>
                    </a:lnTo>
                    <a:lnTo>
                      <a:pt x="63" y="363"/>
                    </a:lnTo>
                    <a:lnTo>
                      <a:pt x="42" y="331"/>
                    </a:lnTo>
                    <a:lnTo>
                      <a:pt x="0" y="19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" name="Freeform 62"/>
              <p:cNvSpPr>
                <a:spLocks/>
              </p:cNvSpPr>
              <p:nvPr/>
            </p:nvSpPr>
            <p:spPr bwMode="auto">
              <a:xfrm>
                <a:off x="3593" y="1709"/>
                <a:ext cx="273" cy="125"/>
              </a:xfrm>
              <a:custGeom>
                <a:avLst/>
                <a:gdLst>
                  <a:gd name="T0" fmla="*/ 8 w 286"/>
                  <a:gd name="T1" fmla="*/ 4 h 140"/>
                  <a:gd name="T2" fmla="*/ 16 w 286"/>
                  <a:gd name="T3" fmla="*/ 4 h 140"/>
                  <a:gd name="T4" fmla="*/ 23 w 286"/>
                  <a:gd name="T5" fmla="*/ 4 h 140"/>
                  <a:gd name="T6" fmla="*/ 28 w 286"/>
                  <a:gd name="T7" fmla="*/ 4 h 140"/>
                  <a:gd name="T8" fmla="*/ 34 w 286"/>
                  <a:gd name="T9" fmla="*/ 4 h 140"/>
                  <a:gd name="T10" fmla="*/ 40 w 286"/>
                  <a:gd name="T11" fmla="*/ 4 h 140"/>
                  <a:gd name="T12" fmla="*/ 40 w 286"/>
                  <a:gd name="T13" fmla="*/ 4 h 140"/>
                  <a:gd name="T14" fmla="*/ 36 w 286"/>
                  <a:gd name="T15" fmla="*/ 4 h 140"/>
                  <a:gd name="T16" fmla="*/ 41 w 286"/>
                  <a:gd name="T17" fmla="*/ 4 h 140"/>
                  <a:gd name="T18" fmla="*/ 44 w 286"/>
                  <a:gd name="T19" fmla="*/ 4 h 140"/>
                  <a:gd name="T20" fmla="*/ 46 w 286"/>
                  <a:gd name="T21" fmla="*/ 4 h 140"/>
                  <a:gd name="T22" fmla="*/ 49 w 286"/>
                  <a:gd name="T23" fmla="*/ 4 h 140"/>
                  <a:gd name="T24" fmla="*/ 52 w 286"/>
                  <a:gd name="T25" fmla="*/ 4 h 140"/>
                  <a:gd name="T26" fmla="*/ 46 w 286"/>
                  <a:gd name="T27" fmla="*/ 4 h 140"/>
                  <a:gd name="T28" fmla="*/ 48 w 286"/>
                  <a:gd name="T29" fmla="*/ 4 h 140"/>
                  <a:gd name="T30" fmla="*/ 48 w 286"/>
                  <a:gd name="T31" fmla="*/ 4 h 140"/>
                  <a:gd name="T32" fmla="*/ 50 w 286"/>
                  <a:gd name="T33" fmla="*/ 4 h 140"/>
                  <a:gd name="T34" fmla="*/ 53 w 286"/>
                  <a:gd name="T35" fmla="*/ 4 h 140"/>
                  <a:gd name="T36" fmla="*/ 51 w 286"/>
                  <a:gd name="T37" fmla="*/ 4 h 140"/>
                  <a:gd name="T38" fmla="*/ 50 w 286"/>
                  <a:gd name="T39" fmla="*/ 4 h 140"/>
                  <a:gd name="T40" fmla="*/ 51 w 286"/>
                  <a:gd name="T41" fmla="*/ 4 h 140"/>
                  <a:gd name="T42" fmla="*/ 52 w 286"/>
                  <a:gd name="T43" fmla="*/ 4 h 140"/>
                  <a:gd name="T44" fmla="*/ 50 w 286"/>
                  <a:gd name="T45" fmla="*/ 4 h 140"/>
                  <a:gd name="T46" fmla="*/ 53 w 286"/>
                  <a:gd name="T47" fmla="*/ 4 h 140"/>
                  <a:gd name="T48" fmla="*/ 51 w 286"/>
                  <a:gd name="T49" fmla="*/ 4 h 140"/>
                  <a:gd name="T50" fmla="*/ 56 w 286"/>
                  <a:gd name="T51" fmla="*/ 4 h 140"/>
                  <a:gd name="T52" fmla="*/ 59 w 286"/>
                  <a:gd name="T53" fmla="*/ 4 h 140"/>
                  <a:gd name="T54" fmla="*/ 59 w 286"/>
                  <a:gd name="T55" fmla="*/ 4 h 140"/>
                  <a:gd name="T56" fmla="*/ 59 w 286"/>
                  <a:gd name="T57" fmla="*/ 4 h 140"/>
                  <a:gd name="T58" fmla="*/ 64 w 286"/>
                  <a:gd name="T59" fmla="*/ 4 h 140"/>
                  <a:gd name="T60" fmla="*/ 68 w 286"/>
                  <a:gd name="T61" fmla="*/ 4 h 140"/>
                  <a:gd name="T62" fmla="*/ 68 w 286"/>
                  <a:gd name="T63" fmla="*/ 4 h 140"/>
                  <a:gd name="T64" fmla="*/ 68 w 286"/>
                  <a:gd name="T65" fmla="*/ 4 h 140"/>
                  <a:gd name="T66" fmla="*/ 71 w 286"/>
                  <a:gd name="T67" fmla="*/ 4 h 140"/>
                  <a:gd name="T68" fmla="*/ 61 w 286"/>
                  <a:gd name="T69" fmla="*/ 4 h 140"/>
                  <a:gd name="T70" fmla="*/ 53 w 286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86"/>
                  <a:gd name="T109" fmla="*/ 0 h 140"/>
                  <a:gd name="T110" fmla="*/ 286 w 286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86" h="140">
                    <a:moveTo>
                      <a:pt x="0" y="42"/>
                    </a:moveTo>
                    <a:lnTo>
                      <a:pt x="8" y="82"/>
                    </a:lnTo>
                    <a:lnTo>
                      <a:pt x="30" y="57"/>
                    </a:lnTo>
                    <a:lnTo>
                      <a:pt x="63" y="46"/>
                    </a:lnTo>
                    <a:lnTo>
                      <a:pt x="71" y="36"/>
                    </a:lnTo>
                    <a:lnTo>
                      <a:pt x="88" y="34"/>
                    </a:lnTo>
                    <a:lnTo>
                      <a:pt x="103" y="42"/>
                    </a:lnTo>
                    <a:lnTo>
                      <a:pt x="112" y="54"/>
                    </a:lnTo>
                    <a:lnTo>
                      <a:pt x="129" y="58"/>
                    </a:lnTo>
                    <a:lnTo>
                      <a:pt x="139" y="70"/>
                    </a:lnTo>
                    <a:lnTo>
                      <a:pt x="153" y="76"/>
                    </a:lnTo>
                    <a:lnTo>
                      <a:pt x="159" y="73"/>
                    </a:lnTo>
                    <a:lnTo>
                      <a:pt x="163" y="82"/>
                    </a:lnTo>
                    <a:lnTo>
                      <a:pt x="160" y="87"/>
                    </a:lnTo>
                    <a:lnTo>
                      <a:pt x="159" y="96"/>
                    </a:lnTo>
                    <a:lnTo>
                      <a:pt x="148" y="113"/>
                    </a:lnTo>
                    <a:lnTo>
                      <a:pt x="153" y="125"/>
                    </a:lnTo>
                    <a:lnTo>
                      <a:pt x="165" y="119"/>
                    </a:lnTo>
                    <a:lnTo>
                      <a:pt x="166" y="115"/>
                    </a:lnTo>
                    <a:lnTo>
                      <a:pt x="175" y="127"/>
                    </a:lnTo>
                    <a:lnTo>
                      <a:pt x="180" y="121"/>
                    </a:lnTo>
                    <a:lnTo>
                      <a:pt x="184" y="128"/>
                    </a:lnTo>
                    <a:lnTo>
                      <a:pt x="187" y="125"/>
                    </a:lnTo>
                    <a:lnTo>
                      <a:pt x="199" y="128"/>
                    </a:lnTo>
                    <a:lnTo>
                      <a:pt x="205" y="127"/>
                    </a:lnTo>
                    <a:lnTo>
                      <a:pt x="214" y="137"/>
                    </a:lnTo>
                    <a:lnTo>
                      <a:pt x="206" y="122"/>
                    </a:lnTo>
                    <a:lnTo>
                      <a:pt x="187" y="107"/>
                    </a:lnTo>
                    <a:lnTo>
                      <a:pt x="206" y="116"/>
                    </a:lnTo>
                    <a:lnTo>
                      <a:pt x="194" y="101"/>
                    </a:lnTo>
                    <a:lnTo>
                      <a:pt x="192" y="88"/>
                    </a:lnTo>
                    <a:lnTo>
                      <a:pt x="193" y="57"/>
                    </a:lnTo>
                    <a:lnTo>
                      <a:pt x="181" y="49"/>
                    </a:lnTo>
                    <a:lnTo>
                      <a:pt x="205" y="28"/>
                    </a:lnTo>
                    <a:lnTo>
                      <a:pt x="205" y="16"/>
                    </a:lnTo>
                    <a:lnTo>
                      <a:pt x="218" y="18"/>
                    </a:lnTo>
                    <a:lnTo>
                      <a:pt x="215" y="28"/>
                    </a:lnTo>
                    <a:lnTo>
                      <a:pt x="206" y="33"/>
                    </a:lnTo>
                    <a:lnTo>
                      <a:pt x="202" y="45"/>
                    </a:lnTo>
                    <a:lnTo>
                      <a:pt x="205" y="55"/>
                    </a:lnTo>
                    <a:lnTo>
                      <a:pt x="211" y="52"/>
                    </a:lnTo>
                    <a:lnTo>
                      <a:pt x="208" y="64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6" y="75"/>
                    </a:lnTo>
                    <a:lnTo>
                      <a:pt x="203" y="84"/>
                    </a:lnTo>
                    <a:lnTo>
                      <a:pt x="217" y="82"/>
                    </a:lnTo>
                    <a:lnTo>
                      <a:pt x="217" y="88"/>
                    </a:lnTo>
                    <a:lnTo>
                      <a:pt x="223" y="93"/>
                    </a:lnTo>
                    <a:lnTo>
                      <a:pt x="209" y="93"/>
                    </a:lnTo>
                    <a:lnTo>
                      <a:pt x="214" y="112"/>
                    </a:lnTo>
                    <a:lnTo>
                      <a:pt x="229" y="119"/>
                    </a:lnTo>
                    <a:lnTo>
                      <a:pt x="236" y="109"/>
                    </a:lnTo>
                    <a:lnTo>
                      <a:pt x="238" y="125"/>
                    </a:lnTo>
                    <a:lnTo>
                      <a:pt x="247" y="122"/>
                    </a:lnTo>
                    <a:lnTo>
                      <a:pt x="241" y="128"/>
                    </a:lnTo>
                    <a:lnTo>
                      <a:pt x="250" y="128"/>
                    </a:lnTo>
                    <a:lnTo>
                      <a:pt x="242" y="137"/>
                    </a:lnTo>
                    <a:lnTo>
                      <a:pt x="245" y="140"/>
                    </a:lnTo>
                    <a:lnTo>
                      <a:pt x="259" y="134"/>
                    </a:lnTo>
                    <a:lnTo>
                      <a:pt x="274" y="127"/>
                    </a:lnTo>
                    <a:lnTo>
                      <a:pt x="278" y="107"/>
                    </a:lnTo>
                    <a:lnTo>
                      <a:pt x="281" y="119"/>
                    </a:lnTo>
                    <a:lnTo>
                      <a:pt x="278" y="124"/>
                    </a:lnTo>
                    <a:lnTo>
                      <a:pt x="275" y="134"/>
                    </a:lnTo>
                    <a:lnTo>
                      <a:pt x="277" y="140"/>
                    </a:lnTo>
                    <a:lnTo>
                      <a:pt x="283" y="124"/>
                    </a:lnTo>
                    <a:lnTo>
                      <a:pt x="286" y="90"/>
                    </a:lnTo>
                    <a:lnTo>
                      <a:pt x="268" y="93"/>
                    </a:lnTo>
                    <a:lnTo>
                      <a:pt x="245" y="97"/>
                    </a:lnTo>
                    <a:lnTo>
                      <a:pt x="244" y="90"/>
                    </a:lnTo>
                    <a:lnTo>
                      <a:pt x="220" y="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" name="Freeform 63"/>
              <p:cNvSpPr>
                <a:spLocks/>
              </p:cNvSpPr>
              <p:nvPr/>
            </p:nvSpPr>
            <p:spPr bwMode="auto">
              <a:xfrm>
                <a:off x="3593" y="1709"/>
                <a:ext cx="273" cy="125"/>
              </a:xfrm>
              <a:custGeom>
                <a:avLst/>
                <a:gdLst>
                  <a:gd name="T0" fmla="*/ 8 w 286"/>
                  <a:gd name="T1" fmla="*/ 4 h 140"/>
                  <a:gd name="T2" fmla="*/ 16 w 286"/>
                  <a:gd name="T3" fmla="*/ 4 h 140"/>
                  <a:gd name="T4" fmla="*/ 23 w 286"/>
                  <a:gd name="T5" fmla="*/ 4 h 140"/>
                  <a:gd name="T6" fmla="*/ 28 w 286"/>
                  <a:gd name="T7" fmla="*/ 4 h 140"/>
                  <a:gd name="T8" fmla="*/ 34 w 286"/>
                  <a:gd name="T9" fmla="*/ 4 h 140"/>
                  <a:gd name="T10" fmla="*/ 40 w 286"/>
                  <a:gd name="T11" fmla="*/ 4 h 140"/>
                  <a:gd name="T12" fmla="*/ 40 w 286"/>
                  <a:gd name="T13" fmla="*/ 4 h 140"/>
                  <a:gd name="T14" fmla="*/ 36 w 286"/>
                  <a:gd name="T15" fmla="*/ 4 h 140"/>
                  <a:gd name="T16" fmla="*/ 41 w 286"/>
                  <a:gd name="T17" fmla="*/ 4 h 140"/>
                  <a:gd name="T18" fmla="*/ 44 w 286"/>
                  <a:gd name="T19" fmla="*/ 4 h 140"/>
                  <a:gd name="T20" fmla="*/ 46 w 286"/>
                  <a:gd name="T21" fmla="*/ 4 h 140"/>
                  <a:gd name="T22" fmla="*/ 49 w 286"/>
                  <a:gd name="T23" fmla="*/ 4 h 140"/>
                  <a:gd name="T24" fmla="*/ 52 w 286"/>
                  <a:gd name="T25" fmla="*/ 4 h 140"/>
                  <a:gd name="T26" fmla="*/ 46 w 286"/>
                  <a:gd name="T27" fmla="*/ 4 h 140"/>
                  <a:gd name="T28" fmla="*/ 48 w 286"/>
                  <a:gd name="T29" fmla="*/ 4 h 140"/>
                  <a:gd name="T30" fmla="*/ 48 w 286"/>
                  <a:gd name="T31" fmla="*/ 4 h 140"/>
                  <a:gd name="T32" fmla="*/ 50 w 286"/>
                  <a:gd name="T33" fmla="*/ 4 h 140"/>
                  <a:gd name="T34" fmla="*/ 53 w 286"/>
                  <a:gd name="T35" fmla="*/ 4 h 140"/>
                  <a:gd name="T36" fmla="*/ 51 w 286"/>
                  <a:gd name="T37" fmla="*/ 4 h 140"/>
                  <a:gd name="T38" fmla="*/ 50 w 286"/>
                  <a:gd name="T39" fmla="*/ 4 h 140"/>
                  <a:gd name="T40" fmla="*/ 51 w 286"/>
                  <a:gd name="T41" fmla="*/ 4 h 140"/>
                  <a:gd name="T42" fmla="*/ 52 w 286"/>
                  <a:gd name="T43" fmla="*/ 4 h 140"/>
                  <a:gd name="T44" fmla="*/ 50 w 286"/>
                  <a:gd name="T45" fmla="*/ 4 h 140"/>
                  <a:gd name="T46" fmla="*/ 53 w 286"/>
                  <a:gd name="T47" fmla="*/ 4 h 140"/>
                  <a:gd name="T48" fmla="*/ 51 w 286"/>
                  <a:gd name="T49" fmla="*/ 4 h 140"/>
                  <a:gd name="T50" fmla="*/ 56 w 286"/>
                  <a:gd name="T51" fmla="*/ 4 h 140"/>
                  <a:gd name="T52" fmla="*/ 59 w 286"/>
                  <a:gd name="T53" fmla="*/ 4 h 140"/>
                  <a:gd name="T54" fmla="*/ 59 w 286"/>
                  <a:gd name="T55" fmla="*/ 4 h 140"/>
                  <a:gd name="T56" fmla="*/ 59 w 286"/>
                  <a:gd name="T57" fmla="*/ 4 h 140"/>
                  <a:gd name="T58" fmla="*/ 64 w 286"/>
                  <a:gd name="T59" fmla="*/ 4 h 140"/>
                  <a:gd name="T60" fmla="*/ 68 w 286"/>
                  <a:gd name="T61" fmla="*/ 4 h 140"/>
                  <a:gd name="T62" fmla="*/ 68 w 286"/>
                  <a:gd name="T63" fmla="*/ 4 h 140"/>
                  <a:gd name="T64" fmla="*/ 68 w 286"/>
                  <a:gd name="T65" fmla="*/ 4 h 140"/>
                  <a:gd name="T66" fmla="*/ 71 w 286"/>
                  <a:gd name="T67" fmla="*/ 4 h 140"/>
                  <a:gd name="T68" fmla="*/ 61 w 286"/>
                  <a:gd name="T69" fmla="*/ 4 h 140"/>
                  <a:gd name="T70" fmla="*/ 53 w 286"/>
                  <a:gd name="T71" fmla="*/ 0 h 140"/>
                  <a:gd name="T72" fmla="*/ 0 w 286"/>
                  <a:gd name="T73" fmla="*/ 4 h 14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6"/>
                  <a:gd name="T112" fmla="*/ 0 h 140"/>
                  <a:gd name="T113" fmla="*/ 286 w 286"/>
                  <a:gd name="T114" fmla="*/ 140 h 14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6" h="140">
                    <a:moveTo>
                      <a:pt x="0" y="42"/>
                    </a:moveTo>
                    <a:lnTo>
                      <a:pt x="8" y="82"/>
                    </a:lnTo>
                    <a:lnTo>
                      <a:pt x="30" y="57"/>
                    </a:lnTo>
                    <a:lnTo>
                      <a:pt x="63" y="46"/>
                    </a:lnTo>
                    <a:lnTo>
                      <a:pt x="71" y="36"/>
                    </a:lnTo>
                    <a:lnTo>
                      <a:pt x="88" y="34"/>
                    </a:lnTo>
                    <a:lnTo>
                      <a:pt x="103" y="42"/>
                    </a:lnTo>
                    <a:lnTo>
                      <a:pt x="112" y="54"/>
                    </a:lnTo>
                    <a:lnTo>
                      <a:pt x="129" y="58"/>
                    </a:lnTo>
                    <a:lnTo>
                      <a:pt x="139" y="70"/>
                    </a:lnTo>
                    <a:lnTo>
                      <a:pt x="153" y="76"/>
                    </a:lnTo>
                    <a:lnTo>
                      <a:pt x="159" y="73"/>
                    </a:lnTo>
                    <a:lnTo>
                      <a:pt x="163" y="82"/>
                    </a:lnTo>
                    <a:lnTo>
                      <a:pt x="160" y="87"/>
                    </a:lnTo>
                    <a:lnTo>
                      <a:pt x="159" y="96"/>
                    </a:lnTo>
                    <a:lnTo>
                      <a:pt x="148" y="113"/>
                    </a:lnTo>
                    <a:lnTo>
                      <a:pt x="153" y="125"/>
                    </a:lnTo>
                    <a:lnTo>
                      <a:pt x="165" y="119"/>
                    </a:lnTo>
                    <a:lnTo>
                      <a:pt x="166" y="115"/>
                    </a:lnTo>
                    <a:lnTo>
                      <a:pt x="175" y="127"/>
                    </a:lnTo>
                    <a:lnTo>
                      <a:pt x="180" y="121"/>
                    </a:lnTo>
                    <a:lnTo>
                      <a:pt x="184" y="128"/>
                    </a:lnTo>
                    <a:lnTo>
                      <a:pt x="187" y="125"/>
                    </a:lnTo>
                    <a:lnTo>
                      <a:pt x="199" y="128"/>
                    </a:lnTo>
                    <a:lnTo>
                      <a:pt x="205" y="127"/>
                    </a:lnTo>
                    <a:lnTo>
                      <a:pt x="214" y="137"/>
                    </a:lnTo>
                    <a:lnTo>
                      <a:pt x="206" y="122"/>
                    </a:lnTo>
                    <a:lnTo>
                      <a:pt x="187" y="107"/>
                    </a:lnTo>
                    <a:lnTo>
                      <a:pt x="206" y="116"/>
                    </a:lnTo>
                    <a:lnTo>
                      <a:pt x="194" y="101"/>
                    </a:lnTo>
                    <a:lnTo>
                      <a:pt x="192" y="88"/>
                    </a:lnTo>
                    <a:lnTo>
                      <a:pt x="193" y="57"/>
                    </a:lnTo>
                    <a:lnTo>
                      <a:pt x="181" y="49"/>
                    </a:lnTo>
                    <a:lnTo>
                      <a:pt x="205" y="28"/>
                    </a:lnTo>
                    <a:lnTo>
                      <a:pt x="205" y="16"/>
                    </a:lnTo>
                    <a:lnTo>
                      <a:pt x="218" y="18"/>
                    </a:lnTo>
                    <a:lnTo>
                      <a:pt x="215" y="28"/>
                    </a:lnTo>
                    <a:lnTo>
                      <a:pt x="206" y="33"/>
                    </a:lnTo>
                    <a:lnTo>
                      <a:pt x="202" y="45"/>
                    </a:lnTo>
                    <a:lnTo>
                      <a:pt x="205" y="55"/>
                    </a:lnTo>
                    <a:lnTo>
                      <a:pt x="211" y="52"/>
                    </a:lnTo>
                    <a:lnTo>
                      <a:pt x="208" y="64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6" y="75"/>
                    </a:lnTo>
                    <a:lnTo>
                      <a:pt x="203" y="84"/>
                    </a:lnTo>
                    <a:lnTo>
                      <a:pt x="217" y="82"/>
                    </a:lnTo>
                    <a:lnTo>
                      <a:pt x="217" y="88"/>
                    </a:lnTo>
                    <a:lnTo>
                      <a:pt x="223" y="93"/>
                    </a:lnTo>
                    <a:lnTo>
                      <a:pt x="209" y="93"/>
                    </a:lnTo>
                    <a:lnTo>
                      <a:pt x="214" y="112"/>
                    </a:lnTo>
                    <a:lnTo>
                      <a:pt x="229" y="119"/>
                    </a:lnTo>
                    <a:lnTo>
                      <a:pt x="236" y="109"/>
                    </a:lnTo>
                    <a:lnTo>
                      <a:pt x="238" y="125"/>
                    </a:lnTo>
                    <a:lnTo>
                      <a:pt x="247" y="122"/>
                    </a:lnTo>
                    <a:lnTo>
                      <a:pt x="241" y="128"/>
                    </a:lnTo>
                    <a:lnTo>
                      <a:pt x="250" y="128"/>
                    </a:lnTo>
                    <a:lnTo>
                      <a:pt x="242" y="137"/>
                    </a:lnTo>
                    <a:lnTo>
                      <a:pt x="245" y="140"/>
                    </a:lnTo>
                    <a:lnTo>
                      <a:pt x="259" y="134"/>
                    </a:lnTo>
                    <a:lnTo>
                      <a:pt x="274" y="127"/>
                    </a:lnTo>
                    <a:lnTo>
                      <a:pt x="278" y="107"/>
                    </a:lnTo>
                    <a:lnTo>
                      <a:pt x="281" y="119"/>
                    </a:lnTo>
                    <a:lnTo>
                      <a:pt x="278" y="124"/>
                    </a:lnTo>
                    <a:lnTo>
                      <a:pt x="275" y="134"/>
                    </a:lnTo>
                    <a:lnTo>
                      <a:pt x="277" y="140"/>
                    </a:lnTo>
                    <a:lnTo>
                      <a:pt x="283" y="124"/>
                    </a:lnTo>
                    <a:lnTo>
                      <a:pt x="286" y="90"/>
                    </a:lnTo>
                    <a:lnTo>
                      <a:pt x="268" y="93"/>
                    </a:lnTo>
                    <a:lnTo>
                      <a:pt x="245" y="97"/>
                    </a:lnTo>
                    <a:lnTo>
                      <a:pt x="244" y="90"/>
                    </a:lnTo>
                    <a:lnTo>
                      <a:pt x="220" y="0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4" name="Freeform 64"/>
              <p:cNvSpPr>
                <a:spLocks/>
              </p:cNvSpPr>
              <p:nvPr/>
            </p:nvSpPr>
            <p:spPr bwMode="auto">
              <a:xfrm>
                <a:off x="3891" y="1431"/>
                <a:ext cx="199" cy="95"/>
              </a:xfrm>
              <a:custGeom>
                <a:avLst/>
                <a:gdLst>
                  <a:gd name="T0" fmla="*/ 0 w 208"/>
                  <a:gd name="T1" fmla="*/ 4 h 106"/>
                  <a:gd name="T2" fmla="*/ 0 w 208"/>
                  <a:gd name="T3" fmla="*/ 4 h 106"/>
                  <a:gd name="T4" fmla="*/ 27 w 208"/>
                  <a:gd name="T5" fmla="*/ 4 h 106"/>
                  <a:gd name="T6" fmla="*/ 31 w 208"/>
                  <a:gd name="T7" fmla="*/ 4 h 106"/>
                  <a:gd name="T8" fmla="*/ 32 w 208"/>
                  <a:gd name="T9" fmla="*/ 4 h 106"/>
                  <a:gd name="T10" fmla="*/ 33 w 208"/>
                  <a:gd name="T11" fmla="*/ 4 h 106"/>
                  <a:gd name="T12" fmla="*/ 37 w 208"/>
                  <a:gd name="T13" fmla="*/ 4 h 106"/>
                  <a:gd name="T14" fmla="*/ 39 w 208"/>
                  <a:gd name="T15" fmla="*/ 4 h 106"/>
                  <a:gd name="T16" fmla="*/ 41 w 208"/>
                  <a:gd name="T17" fmla="*/ 4 h 106"/>
                  <a:gd name="T18" fmla="*/ 42 w 208"/>
                  <a:gd name="T19" fmla="*/ 4 h 106"/>
                  <a:gd name="T20" fmla="*/ 43 w 208"/>
                  <a:gd name="T21" fmla="*/ 4 h 106"/>
                  <a:gd name="T22" fmla="*/ 44 w 208"/>
                  <a:gd name="T23" fmla="*/ 4 h 106"/>
                  <a:gd name="T24" fmla="*/ 45 w 208"/>
                  <a:gd name="T25" fmla="*/ 4 h 106"/>
                  <a:gd name="T26" fmla="*/ 46 w 208"/>
                  <a:gd name="T27" fmla="*/ 4 h 106"/>
                  <a:gd name="T28" fmla="*/ 49 w 208"/>
                  <a:gd name="T29" fmla="*/ 4 h 106"/>
                  <a:gd name="T30" fmla="*/ 49 w 208"/>
                  <a:gd name="T31" fmla="*/ 4 h 106"/>
                  <a:gd name="T32" fmla="*/ 52 w 208"/>
                  <a:gd name="T33" fmla="*/ 4 h 106"/>
                  <a:gd name="T34" fmla="*/ 54 w 208"/>
                  <a:gd name="T35" fmla="*/ 4 h 106"/>
                  <a:gd name="T36" fmla="*/ 55 w 208"/>
                  <a:gd name="T37" fmla="*/ 4 h 106"/>
                  <a:gd name="T38" fmla="*/ 55 w 208"/>
                  <a:gd name="T39" fmla="*/ 4 h 106"/>
                  <a:gd name="T40" fmla="*/ 53 w 208"/>
                  <a:gd name="T41" fmla="*/ 4 h 106"/>
                  <a:gd name="T42" fmla="*/ 51 w 208"/>
                  <a:gd name="T43" fmla="*/ 4 h 106"/>
                  <a:gd name="T44" fmla="*/ 49 w 208"/>
                  <a:gd name="T45" fmla="*/ 4 h 106"/>
                  <a:gd name="T46" fmla="*/ 50 w 208"/>
                  <a:gd name="T47" fmla="*/ 4 h 106"/>
                  <a:gd name="T48" fmla="*/ 51 w 208"/>
                  <a:gd name="T49" fmla="*/ 4 h 106"/>
                  <a:gd name="T50" fmla="*/ 52 w 208"/>
                  <a:gd name="T51" fmla="*/ 4 h 106"/>
                  <a:gd name="T52" fmla="*/ 53 w 208"/>
                  <a:gd name="T53" fmla="*/ 4 h 106"/>
                  <a:gd name="T54" fmla="*/ 54 w 208"/>
                  <a:gd name="T55" fmla="*/ 4 h 106"/>
                  <a:gd name="T56" fmla="*/ 53 w 208"/>
                  <a:gd name="T57" fmla="*/ 4 h 106"/>
                  <a:gd name="T58" fmla="*/ 49 w 208"/>
                  <a:gd name="T59" fmla="*/ 4 h 106"/>
                  <a:gd name="T60" fmla="*/ 47 w 208"/>
                  <a:gd name="T61" fmla="*/ 4 h 106"/>
                  <a:gd name="T62" fmla="*/ 46 w 208"/>
                  <a:gd name="T63" fmla="*/ 4 h 106"/>
                  <a:gd name="T64" fmla="*/ 43 w 208"/>
                  <a:gd name="T65" fmla="*/ 4 h 106"/>
                  <a:gd name="T66" fmla="*/ 44 w 208"/>
                  <a:gd name="T67" fmla="*/ 4 h 106"/>
                  <a:gd name="T68" fmla="*/ 41 w 208"/>
                  <a:gd name="T69" fmla="*/ 4 h 106"/>
                  <a:gd name="T70" fmla="*/ 38 w 208"/>
                  <a:gd name="T71" fmla="*/ 4 h 106"/>
                  <a:gd name="T72" fmla="*/ 38 w 208"/>
                  <a:gd name="T73" fmla="*/ 4 h 106"/>
                  <a:gd name="T74" fmla="*/ 35 w 208"/>
                  <a:gd name="T75" fmla="*/ 4 h 106"/>
                  <a:gd name="T76" fmla="*/ 35 w 208"/>
                  <a:gd name="T77" fmla="*/ 4 h 106"/>
                  <a:gd name="T78" fmla="*/ 35 w 208"/>
                  <a:gd name="T79" fmla="*/ 4 h 106"/>
                  <a:gd name="T80" fmla="*/ 37 w 208"/>
                  <a:gd name="T81" fmla="*/ 4 h 106"/>
                  <a:gd name="T82" fmla="*/ 37 w 208"/>
                  <a:gd name="T83" fmla="*/ 4 h 106"/>
                  <a:gd name="T84" fmla="*/ 39 w 208"/>
                  <a:gd name="T85" fmla="*/ 4 h 106"/>
                  <a:gd name="T86" fmla="*/ 36 w 208"/>
                  <a:gd name="T87" fmla="*/ 4 h 106"/>
                  <a:gd name="T88" fmla="*/ 35 w 208"/>
                  <a:gd name="T89" fmla="*/ 0 h 106"/>
                  <a:gd name="T90" fmla="*/ 31 w 208"/>
                  <a:gd name="T91" fmla="*/ 4 h 106"/>
                  <a:gd name="T92" fmla="*/ 11 w 208"/>
                  <a:gd name="T93" fmla="*/ 4 h 106"/>
                  <a:gd name="T94" fmla="*/ 0 w 208"/>
                  <a:gd name="T95" fmla="*/ 4 h 10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8"/>
                  <a:gd name="T145" fmla="*/ 0 h 106"/>
                  <a:gd name="T146" fmla="*/ 208 w 208"/>
                  <a:gd name="T147" fmla="*/ 106 h 10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8" h="106">
                    <a:moveTo>
                      <a:pt x="0" y="43"/>
                    </a:moveTo>
                    <a:lnTo>
                      <a:pt x="0" y="100"/>
                    </a:lnTo>
                    <a:lnTo>
                      <a:pt x="97" y="79"/>
                    </a:lnTo>
                    <a:lnTo>
                      <a:pt x="114" y="74"/>
                    </a:lnTo>
                    <a:lnTo>
                      <a:pt x="121" y="76"/>
                    </a:lnTo>
                    <a:lnTo>
                      <a:pt x="129" y="91"/>
                    </a:lnTo>
                    <a:lnTo>
                      <a:pt x="141" y="92"/>
                    </a:lnTo>
                    <a:lnTo>
                      <a:pt x="147" y="106"/>
                    </a:lnTo>
                    <a:lnTo>
                      <a:pt x="153" y="106"/>
                    </a:lnTo>
                    <a:lnTo>
                      <a:pt x="156" y="98"/>
                    </a:lnTo>
                    <a:lnTo>
                      <a:pt x="160" y="94"/>
                    </a:lnTo>
                    <a:lnTo>
                      <a:pt x="163" y="83"/>
                    </a:lnTo>
                    <a:lnTo>
                      <a:pt x="166" y="82"/>
                    </a:lnTo>
                    <a:lnTo>
                      <a:pt x="171" y="98"/>
                    </a:lnTo>
                    <a:lnTo>
                      <a:pt x="181" y="94"/>
                    </a:lnTo>
                    <a:lnTo>
                      <a:pt x="183" y="89"/>
                    </a:lnTo>
                    <a:lnTo>
                      <a:pt x="195" y="82"/>
                    </a:lnTo>
                    <a:lnTo>
                      <a:pt x="203" y="80"/>
                    </a:lnTo>
                    <a:lnTo>
                      <a:pt x="208" y="86"/>
                    </a:lnTo>
                    <a:lnTo>
                      <a:pt x="208" y="70"/>
                    </a:lnTo>
                    <a:lnTo>
                      <a:pt x="198" y="52"/>
                    </a:lnTo>
                    <a:lnTo>
                      <a:pt x="192" y="49"/>
                    </a:lnTo>
                    <a:lnTo>
                      <a:pt x="184" y="50"/>
                    </a:lnTo>
                    <a:lnTo>
                      <a:pt x="186" y="55"/>
                    </a:lnTo>
                    <a:lnTo>
                      <a:pt x="190" y="55"/>
                    </a:lnTo>
                    <a:lnTo>
                      <a:pt x="195" y="55"/>
                    </a:lnTo>
                    <a:lnTo>
                      <a:pt x="201" y="59"/>
                    </a:lnTo>
                    <a:lnTo>
                      <a:pt x="202" y="68"/>
                    </a:lnTo>
                    <a:lnTo>
                      <a:pt x="199" y="73"/>
                    </a:lnTo>
                    <a:lnTo>
                      <a:pt x="183" y="80"/>
                    </a:lnTo>
                    <a:lnTo>
                      <a:pt x="174" y="77"/>
                    </a:lnTo>
                    <a:lnTo>
                      <a:pt x="169" y="68"/>
                    </a:lnTo>
                    <a:lnTo>
                      <a:pt x="160" y="65"/>
                    </a:lnTo>
                    <a:lnTo>
                      <a:pt x="163" y="59"/>
                    </a:lnTo>
                    <a:lnTo>
                      <a:pt x="153" y="49"/>
                    </a:lnTo>
                    <a:lnTo>
                      <a:pt x="142" y="44"/>
                    </a:lnTo>
                    <a:lnTo>
                      <a:pt x="142" y="49"/>
                    </a:lnTo>
                    <a:lnTo>
                      <a:pt x="135" y="47"/>
                    </a:lnTo>
                    <a:lnTo>
                      <a:pt x="133" y="41"/>
                    </a:lnTo>
                    <a:lnTo>
                      <a:pt x="135" y="34"/>
                    </a:lnTo>
                    <a:lnTo>
                      <a:pt x="141" y="29"/>
                    </a:lnTo>
                    <a:lnTo>
                      <a:pt x="139" y="25"/>
                    </a:lnTo>
                    <a:lnTo>
                      <a:pt x="147" y="18"/>
                    </a:lnTo>
                    <a:lnTo>
                      <a:pt x="138" y="10"/>
                    </a:lnTo>
                    <a:lnTo>
                      <a:pt x="135" y="0"/>
                    </a:lnTo>
                    <a:lnTo>
                      <a:pt x="115" y="16"/>
                    </a:lnTo>
                    <a:lnTo>
                      <a:pt x="47" y="34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5" name="Freeform 65"/>
              <p:cNvSpPr>
                <a:spLocks/>
              </p:cNvSpPr>
              <p:nvPr/>
            </p:nvSpPr>
            <p:spPr bwMode="auto">
              <a:xfrm>
                <a:off x="3891" y="1431"/>
                <a:ext cx="199" cy="95"/>
              </a:xfrm>
              <a:custGeom>
                <a:avLst/>
                <a:gdLst>
                  <a:gd name="T0" fmla="*/ 0 w 208"/>
                  <a:gd name="T1" fmla="*/ 4 h 106"/>
                  <a:gd name="T2" fmla="*/ 0 w 208"/>
                  <a:gd name="T3" fmla="*/ 4 h 106"/>
                  <a:gd name="T4" fmla="*/ 27 w 208"/>
                  <a:gd name="T5" fmla="*/ 4 h 106"/>
                  <a:gd name="T6" fmla="*/ 31 w 208"/>
                  <a:gd name="T7" fmla="*/ 4 h 106"/>
                  <a:gd name="T8" fmla="*/ 32 w 208"/>
                  <a:gd name="T9" fmla="*/ 4 h 106"/>
                  <a:gd name="T10" fmla="*/ 33 w 208"/>
                  <a:gd name="T11" fmla="*/ 4 h 106"/>
                  <a:gd name="T12" fmla="*/ 37 w 208"/>
                  <a:gd name="T13" fmla="*/ 4 h 106"/>
                  <a:gd name="T14" fmla="*/ 39 w 208"/>
                  <a:gd name="T15" fmla="*/ 4 h 106"/>
                  <a:gd name="T16" fmla="*/ 41 w 208"/>
                  <a:gd name="T17" fmla="*/ 4 h 106"/>
                  <a:gd name="T18" fmla="*/ 42 w 208"/>
                  <a:gd name="T19" fmla="*/ 4 h 106"/>
                  <a:gd name="T20" fmla="*/ 43 w 208"/>
                  <a:gd name="T21" fmla="*/ 4 h 106"/>
                  <a:gd name="T22" fmla="*/ 44 w 208"/>
                  <a:gd name="T23" fmla="*/ 4 h 106"/>
                  <a:gd name="T24" fmla="*/ 45 w 208"/>
                  <a:gd name="T25" fmla="*/ 4 h 106"/>
                  <a:gd name="T26" fmla="*/ 46 w 208"/>
                  <a:gd name="T27" fmla="*/ 4 h 106"/>
                  <a:gd name="T28" fmla="*/ 49 w 208"/>
                  <a:gd name="T29" fmla="*/ 4 h 106"/>
                  <a:gd name="T30" fmla="*/ 49 w 208"/>
                  <a:gd name="T31" fmla="*/ 4 h 106"/>
                  <a:gd name="T32" fmla="*/ 52 w 208"/>
                  <a:gd name="T33" fmla="*/ 4 h 106"/>
                  <a:gd name="T34" fmla="*/ 54 w 208"/>
                  <a:gd name="T35" fmla="*/ 4 h 106"/>
                  <a:gd name="T36" fmla="*/ 55 w 208"/>
                  <a:gd name="T37" fmla="*/ 4 h 106"/>
                  <a:gd name="T38" fmla="*/ 55 w 208"/>
                  <a:gd name="T39" fmla="*/ 4 h 106"/>
                  <a:gd name="T40" fmla="*/ 53 w 208"/>
                  <a:gd name="T41" fmla="*/ 4 h 106"/>
                  <a:gd name="T42" fmla="*/ 51 w 208"/>
                  <a:gd name="T43" fmla="*/ 4 h 106"/>
                  <a:gd name="T44" fmla="*/ 49 w 208"/>
                  <a:gd name="T45" fmla="*/ 4 h 106"/>
                  <a:gd name="T46" fmla="*/ 50 w 208"/>
                  <a:gd name="T47" fmla="*/ 4 h 106"/>
                  <a:gd name="T48" fmla="*/ 51 w 208"/>
                  <a:gd name="T49" fmla="*/ 4 h 106"/>
                  <a:gd name="T50" fmla="*/ 52 w 208"/>
                  <a:gd name="T51" fmla="*/ 4 h 106"/>
                  <a:gd name="T52" fmla="*/ 53 w 208"/>
                  <a:gd name="T53" fmla="*/ 4 h 106"/>
                  <a:gd name="T54" fmla="*/ 54 w 208"/>
                  <a:gd name="T55" fmla="*/ 4 h 106"/>
                  <a:gd name="T56" fmla="*/ 53 w 208"/>
                  <a:gd name="T57" fmla="*/ 4 h 106"/>
                  <a:gd name="T58" fmla="*/ 49 w 208"/>
                  <a:gd name="T59" fmla="*/ 4 h 106"/>
                  <a:gd name="T60" fmla="*/ 47 w 208"/>
                  <a:gd name="T61" fmla="*/ 4 h 106"/>
                  <a:gd name="T62" fmla="*/ 46 w 208"/>
                  <a:gd name="T63" fmla="*/ 4 h 106"/>
                  <a:gd name="T64" fmla="*/ 43 w 208"/>
                  <a:gd name="T65" fmla="*/ 4 h 106"/>
                  <a:gd name="T66" fmla="*/ 44 w 208"/>
                  <a:gd name="T67" fmla="*/ 4 h 106"/>
                  <a:gd name="T68" fmla="*/ 41 w 208"/>
                  <a:gd name="T69" fmla="*/ 4 h 106"/>
                  <a:gd name="T70" fmla="*/ 38 w 208"/>
                  <a:gd name="T71" fmla="*/ 4 h 106"/>
                  <a:gd name="T72" fmla="*/ 38 w 208"/>
                  <a:gd name="T73" fmla="*/ 4 h 106"/>
                  <a:gd name="T74" fmla="*/ 35 w 208"/>
                  <a:gd name="T75" fmla="*/ 4 h 106"/>
                  <a:gd name="T76" fmla="*/ 35 w 208"/>
                  <a:gd name="T77" fmla="*/ 4 h 106"/>
                  <a:gd name="T78" fmla="*/ 35 w 208"/>
                  <a:gd name="T79" fmla="*/ 4 h 106"/>
                  <a:gd name="T80" fmla="*/ 37 w 208"/>
                  <a:gd name="T81" fmla="*/ 4 h 106"/>
                  <a:gd name="T82" fmla="*/ 37 w 208"/>
                  <a:gd name="T83" fmla="*/ 4 h 106"/>
                  <a:gd name="T84" fmla="*/ 39 w 208"/>
                  <a:gd name="T85" fmla="*/ 4 h 106"/>
                  <a:gd name="T86" fmla="*/ 36 w 208"/>
                  <a:gd name="T87" fmla="*/ 4 h 106"/>
                  <a:gd name="T88" fmla="*/ 35 w 208"/>
                  <a:gd name="T89" fmla="*/ 0 h 106"/>
                  <a:gd name="T90" fmla="*/ 31 w 208"/>
                  <a:gd name="T91" fmla="*/ 4 h 106"/>
                  <a:gd name="T92" fmla="*/ 11 w 208"/>
                  <a:gd name="T93" fmla="*/ 4 h 106"/>
                  <a:gd name="T94" fmla="*/ 0 w 208"/>
                  <a:gd name="T95" fmla="*/ 4 h 106"/>
                  <a:gd name="T96" fmla="*/ 0 w 208"/>
                  <a:gd name="T97" fmla="*/ 4 h 1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8"/>
                  <a:gd name="T148" fmla="*/ 0 h 106"/>
                  <a:gd name="T149" fmla="*/ 208 w 208"/>
                  <a:gd name="T150" fmla="*/ 106 h 10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8" h="106">
                    <a:moveTo>
                      <a:pt x="0" y="43"/>
                    </a:moveTo>
                    <a:lnTo>
                      <a:pt x="0" y="100"/>
                    </a:lnTo>
                    <a:lnTo>
                      <a:pt x="97" y="79"/>
                    </a:lnTo>
                    <a:lnTo>
                      <a:pt x="114" y="74"/>
                    </a:lnTo>
                    <a:lnTo>
                      <a:pt x="121" y="76"/>
                    </a:lnTo>
                    <a:lnTo>
                      <a:pt x="129" y="91"/>
                    </a:lnTo>
                    <a:lnTo>
                      <a:pt x="141" y="92"/>
                    </a:lnTo>
                    <a:lnTo>
                      <a:pt x="147" y="106"/>
                    </a:lnTo>
                    <a:lnTo>
                      <a:pt x="153" y="106"/>
                    </a:lnTo>
                    <a:lnTo>
                      <a:pt x="156" y="98"/>
                    </a:lnTo>
                    <a:lnTo>
                      <a:pt x="160" y="94"/>
                    </a:lnTo>
                    <a:lnTo>
                      <a:pt x="163" y="83"/>
                    </a:lnTo>
                    <a:lnTo>
                      <a:pt x="166" y="82"/>
                    </a:lnTo>
                    <a:lnTo>
                      <a:pt x="171" y="98"/>
                    </a:lnTo>
                    <a:lnTo>
                      <a:pt x="181" y="94"/>
                    </a:lnTo>
                    <a:lnTo>
                      <a:pt x="183" y="89"/>
                    </a:lnTo>
                    <a:lnTo>
                      <a:pt x="195" y="82"/>
                    </a:lnTo>
                    <a:lnTo>
                      <a:pt x="203" y="80"/>
                    </a:lnTo>
                    <a:lnTo>
                      <a:pt x="208" y="86"/>
                    </a:lnTo>
                    <a:lnTo>
                      <a:pt x="208" y="70"/>
                    </a:lnTo>
                    <a:lnTo>
                      <a:pt x="198" y="52"/>
                    </a:lnTo>
                    <a:lnTo>
                      <a:pt x="192" y="49"/>
                    </a:lnTo>
                    <a:lnTo>
                      <a:pt x="184" y="50"/>
                    </a:lnTo>
                    <a:lnTo>
                      <a:pt x="186" y="55"/>
                    </a:lnTo>
                    <a:lnTo>
                      <a:pt x="190" y="55"/>
                    </a:lnTo>
                    <a:lnTo>
                      <a:pt x="195" y="55"/>
                    </a:lnTo>
                    <a:lnTo>
                      <a:pt x="201" y="59"/>
                    </a:lnTo>
                    <a:lnTo>
                      <a:pt x="202" y="68"/>
                    </a:lnTo>
                    <a:lnTo>
                      <a:pt x="199" y="73"/>
                    </a:lnTo>
                    <a:lnTo>
                      <a:pt x="183" y="80"/>
                    </a:lnTo>
                    <a:lnTo>
                      <a:pt x="174" y="77"/>
                    </a:lnTo>
                    <a:lnTo>
                      <a:pt x="169" y="68"/>
                    </a:lnTo>
                    <a:lnTo>
                      <a:pt x="160" y="65"/>
                    </a:lnTo>
                    <a:lnTo>
                      <a:pt x="163" y="59"/>
                    </a:lnTo>
                    <a:lnTo>
                      <a:pt x="153" y="49"/>
                    </a:lnTo>
                    <a:lnTo>
                      <a:pt x="142" y="44"/>
                    </a:lnTo>
                    <a:lnTo>
                      <a:pt x="142" y="49"/>
                    </a:lnTo>
                    <a:lnTo>
                      <a:pt x="135" y="47"/>
                    </a:lnTo>
                    <a:lnTo>
                      <a:pt x="133" y="41"/>
                    </a:lnTo>
                    <a:lnTo>
                      <a:pt x="135" y="34"/>
                    </a:lnTo>
                    <a:lnTo>
                      <a:pt x="141" y="29"/>
                    </a:lnTo>
                    <a:lnTo>
                      <a:pt x="139" y="25"/>
                    </a:lnTo>
                    <a:lnTo>
                      <a:pt x="147" y="18"/>
                    </a:lnTo>
                    <a:lnTo>
                      <a:pt x="138" y="10"/>
                    </a:lnTo>
                    <a:lnTo>
                      <a:pt x="135" y="0"/>
                    </a:lnTo>
                    <a:lnTo>
                      <a:pt x="115" y="16"/>
                    </a:lnTo>
                    <a:lnTo>
                      <a:pt x="47" y="34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6" name="Freeform 66"/>
              <p:cNvSpPr>
                <a:spLocks/>
              </p:cNvSpPr>
              <p:nvPr/>
            </p:nvSpPr>
            <p:spPr bwMode="auto">
              <a:xfrm>
                <a:off x="4051" y="1524"/>
                <a:ext cx="17" cy="14"/>
              </a:xfrm>
              <a:custGeom>
                <a:avLst/>
                <a:gdLst>
                  <a:gd name="T0" fmla="*/ 0 w 18"/>
                  <a:gd name="T1" fmla="*/ 4 h 16"/>
                  <a:gd name="T2" fmla="*/ 7 w 18"/>
                  <a:gd name="T3" fmla="*/ 0 h 16"/>
                  <a:gd name="T4" fmla="*/ 9 w 18"/>
                  <a:gd name="T5" fmla="*/ 4 h 16"/>
                  <a:gd name="T6" fmla="*/ 0 w 18"/>
                  <a:gd name="T7" fmla="*/ 4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6"/>
                  <a:gd name="T14" fmla="*/ 18 w 18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6">
                    <a:moveTo>
                      <a:pt x="0" y="16"/>
                    </a:moveTo>
                    <a:lnTo>
                      <a:pt x="7" y="0"/>
                    </a:lnTo>
                    <a:lnTo>
                      <a:pt x="18" y="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7" name="Freeform 67"/>
              <p:cNvSpPr>
                <a:spLocks/>
              </p:cNvSpPr>
              <p:nvPr/>
            </p:nvSpPr>
            <p:spPr bwMode="auto">
              <a:xfrm>
                <a:off x="4051" y="1524"/>
                <a:ext cx="17" cy="14"/>
              </a:xfrm>
              <a:custGeom>
                <a:avLst/>
                <a:gdLst>
                  <a:gd name="T0" fmla="*/ 0 w 18"/>
                  <a:gd name="T1" fmla="*/ 4 h 16"/>
                  <a:gd name="T2" fmla="*/ 7 w 18"/>
                  <a:gd name="T3" fmla="*/ 0 h 16"/>
                  <a:gd name="T4" fmla="*/ 9 w 18"/>
                  <a:gd name="T5" fmla="*/ 4 h 16"/>
                  <a:gd name="T6" fmla="*/ 0 w 18"/>
                  <a:gd name="T7" fmla="*/ 4 h 16"/>
                  <a:gd name="T8" fmla="*/ 0 w 18"/>
                  <a:gd name="T9" fmla="*/ 4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6"/>
                  <a:gd name="T17" fmla="*/ 18 w 18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6">
                    <a:moveTo>
                      <a:pt x="0" y="16"/>
                    </a:moveTo>
                    <a:lnTo>
                      <a:pt x="7" y="0"/>
                    </a:lnTo>
                    <a:lnTo>
                      <a:pt x="18" y="6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8" name="Freeform 68"/>
              <p:cNvSpPr>
                <a:spLocks/>
              </p:cNvSpPr>
              <p:nvPr/>
            </p:nvSpPr>
            <p:spPr bwMode="auto">
              <a:xfrm>
                <a:off x="4084" y="1521"/>
                <a:ext cx="14" cy="11"/>
              </a:xfrm>
              <a:custGeom>
                <a:avLst/>
                <a:gdLst>
                  <a:gd name="T0" fmla="*/ 0 w 15"/>
                  <a:gd name="T1" fmla="*/ 11 h 11"/>
                  <a:gd name="T2" fmla="*/ 7 w 15"/>
                  <a:gd name="T3" fmla="*/ 0 h 11"/>
                  <a:gd name="T4" fmla="*/ 7 w 15"/>
                  <a:gd name="T5" fmla="*/ 8 h 11"/>
                  <a:gd name="T6" fmla="*/ 0 w 15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1"/>
                  <a:gd name="T14" fmla="*/ 15 w 15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1">
                    <a:moveTo>
                      <a:pt x="0" y="11"/>
                    </a:moveTo>
                    <a:lnTo>
                      <a:pt x="9" y="0"/>
                    </a:lnTo>
                    <a:lnTo>
                      <a:pt x="15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9" name="Freeform 69"/>
              <p:cNvSpPr>
                <a:spLocks/>
              </p:cNvSpPr>
              <p:nvPr/>
            </p:nvSpPr>
            <p:spPr bwMode="auto">
              <a:xfrm>
                <a:off x="1269" y="1493"/>
                <a:ext cx="381" cy="550"/>
              </a:xfrm>
              <a:custGeom>
                <a:avLst/>
                <a:gdLst>
                  <a:gd name="T0" fmla="*/ 0 w 399"/>
                  <a:gd name="T1" fmla="*/ 8 h 617"/>
                  <a:gd name="T2" fmla="*/ 11 w 399"/>
                  <a:gd name="T3" fmla="*/ 9 h 617"/>
                  <a:gd name="T4" fmla="*/ 64 w 399"/>
                  <a:gd name="T5" fmla="*/ 20 h 617"/>
                  <a:gd name="T6" fmla="*/ 66 w 399"/>
                  <a:gd name="T7" fmla="*/ 17 h 617"/>
                  <a:gd name="T8" fmla="*/ 69 w 399"/>
                  <a:gd name="T9" fmla="*/ 17 h 617"/>
                  <a:gd name="T10" fmla="*/ 75 w 399"/>
                  <a:gd name="T11" fmla="*/ 18 h 617"/>
                  <a:gd name="T12" fmla="*/ 80 w 399"/>
                  <a:gd name="T13" fmla="*/ 15 h 617"/>
                  <a:gd name="T14" fmla="*/ 100 w 399"/>
                  <a:gd name="T15" fmla="*/ 4 h 617"/>
                  <a:gd name="T16" fmla="*/ 57 w 399"/>
                  <a:gd name="T17" fmla="*/ 4 h 617"/>
                  <a:gd name="T18" fmla="*/ 15 w 399"/>
                  <a:gd name="T19" fmla="*/ 0 h 617"/>
                  <a:gd name="T20" fmla="*/ 0 w 399"/>
                  <a:gd name="T21" fmla="*/ 8 h 6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9"/>
                  <a:gd name="T34" fmla="*/ 0 h 617"/>
                  <a:gd name="T35" fmla="*/ 399 w 399"/>
                  <a:gd name="T36" fmla="*/ 617 h 6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9" h="617">
                    <a:moveTo>
                      <a:pt x="0" y="226"/>
                    </a:moveTo>
                    <a:lnTo>
                      <a:pt x="18" y="261"/>
                    </a:lnTo>
                    <a:lnTo>
                      <a:pt x="254" y="617"/>
                    </a:lnTo>
                    <a:lnTo>
                      <a:pt x="263" y="533"/>
                    </a:lnTo>
                    <a:lnTo>
                      <a:pt x="276" y="529"/>
                    </a:lnTo>
                    <a:lnTo>
                      <a:pt x="300" y="542"/>
                    </a:lnTo>
                    <a:lnTo>
                      <a:pt x="321" y="469"/>
                    </a:lnTo>
                    <a:lnTo>
                      <a:pt x="399" y="78"/>
                    </a:lnTo>
                    <a:lnTo>
                      <a:pt x="227" y="41"/>
                    </a:lnTo>
                    <a:lnTo>
                      <a:pt x="60" y="0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0" name="Freeform 70"/>
              <p:cNvSpPr>
                <a:spLocks/>
              </p:cNvSpPr>
              <p:nvPr/>
            </p:nvSpPr>
            <p:spPr bwMode="auto">
              <a:xfrm>
                <a:off x="1269" y="1493"/>
                <a:ext cx="381" cy="550"/>
              </a:xfrm>
              <a:custGeom>
                <a:avLst/>
                <a:gdLst>
                  <a:gd name="T0" fmla="*/ 0 w 399"/>
                  <a:gd name="T1" fmla="*/ 8 h 617"/>
                  <a:gd name="T2" fmla="*/ 11 w 399"/>
                  <a:gd name="T3" fmla="*/ 9 h 617"/>
                  <a:gd name="T4" fmla="*/ 64 w 399"/>
                  <a:gd name="T5" fmla="*/ 20 h 617"/>
                  <a:gd name="T6" fmla="*/ 66 w 399"/>
                  <a:gd name="T7" fmla="*/ 17 h 617"/>
                  <a:gd name="T8" fmla="*/ 69 w 399"/>
                  <a:gd name="T9" fmla="*/ 17 h 617"/>
                  <a:gd name="T10" fmla="*/ 75 w 399"/>
                  <a:gd name="T11" fmla="*/ 18 h 617"/>
                  <a:gd name="T12" fmla="*/ 80 w 399"/>
                  <a:gd name="T13" fmla="*/ 15 h 617"/>
                  <a:gd name="T14" fmla="*/ 100 w 399"/>
                  <a:gd name="T15" fmla="*/ 4 h 617"/>
                  <a:gd name="T16" fmla="*/ 57 w 399"/>
                  <a:gd name="T17" fmla="*/ 4 h 617"/>
                  <a:gd name="T18" fmla="*/ 15 w 399"/>
                  <a:gd name="T19" fmla="*/ 0 h 617"/>
                  <a:gd name="T20" fmla="*/ 0 w 399"/>
                  <a:gd name="T21" fmla="*/ 8 h 617"/>
                  <a:gd name="T22" fmla="*/ 0 w 399"/>
                  <a:gd name="T23" fmla="*/ 8 h 6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9"/>
                  <a:gd name="T37" fmla="*/ 0 h 617"/>
                  <a:gd name="T38" fmla="*/ 399 w 399"/>
                  <a:gd name="T39" fmla="*/ 617 h 6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9" h="617">
                    <a:moveTo>
                      <a:pt x="0" y="226"/>
                    </a:moveTo>
                    <a:lnTo>
                      <a:pt x="18" y="261"/>
                    </a:lnTo>
                    <a:lnTo>
                      <a:pt x="254" y="617"/>
                    </a:lnTo>
                    <a:lnTo>
                      <a:pt x="263" y="533"/>
                    </a:lnTo>
                    <a:lnTo>
                      <a:pt x="276" y="529"/>
                    </a:lnTo>
                    <a:lnTo>
                      <a:pt x="300" y="542"/>
                    </a:lnTo>
                    <a:lnTo>
                      <a:pt x="321" y="469"/>
                    </a:lnTo>
                    <a:lnTo>
                      <a:pt x="399" y="78"/>
                    </a:lnTo>
                    <a:lnTo>
                      <a:pt x="227" y="41"/>
                    </a:lnTo>
                    <a:lnTo>
                      <a:pt x="60" y="0"/>
                    </a:lnTo>
                    <a:lnTo>
                      <a:pt x="0" y="22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1" name="Freeform 71"/>
              <p:cNvSpPr>
                <a:spLocks/>
              </p:cNvSpPr>
              <p:nvPr/>
            </p:nvSpPr>
            <p:spPr bwMode="auto">
              <a:xfrm>
                <a:off x="3819" y="1582"/>
                <a:ext cx="78" cy="172"/>
              </a:xfrm>
              <a:custGeom>
                <a:avLst/>
                <a:gdLst>
                  <a:gd name="T0" fmla="*/ 0 w 80"/>
                  <a:gd name="T1" fmla="*/ 4 h 193"/>
                  <a:gd name="T2" fmla="*/ 3 w 80"/>
                  <a:gd name="T3" fmla="*/ 4 h 193"/>
                  <a:gd name="T4" fmla="*/ 18 w 80"/>
                  <a:gd name="T5" fmla="*/ 4 h 193"/>
                  <a:gd name="T6" fmla="*/ 20 w 80"/>
                  <a:gd name="T7" fmla="*/ 4 h 193"/>
                  <a:gd name="T8" fmla="*/ 20 w 80"/>
                  <a:gd name="T9" fmla="*/ 4 h 193"/>
                  <a:gd name="T10" fmla="*/ 1 w 80"/>
                  <a:gd name="T11" fmla="*/ 4 h 193"/>
                  <a:gd name="T12" fmla="*/ 1 w 80"/>
                  <a:gd name="T13" fmla="*/ 4 h 193"/>
                  <a:gd name="T14" fmla="*/ 16 w 80"/>
                  <a:gd name="T15" fmla="*/ 0 h 193"/>
                  <a:gd name="T16" fmla="*/ 34 w 80"/>
                  <a:gd name="T17" fmla="*/ 4 h 193"/>
                  <a:gd name="T18" fmla="*/ 35 w 80"/>
                  <a:gd name="T19" fmla="*/ 4 h 193"/>
                  <a:gd name="T20" fmla="*/ 31 w 80"/>
                  <a:gd name="T21" fmla="*/ 4 h 193"/>
                  <a:gd name="T22" fmla="*/ 29 w 80"/>
                  <a:gd name="T23" fmla="*/ 4 h 193"/>
                  <a:gd name="T24" fmla="*/ 28 w 80"/>
                  <a:gd name="T25" fmla="*/ 4 h 193"/>
                  <a:gd name="T26" fmla="*/ 31 w 80"/>
                  <a:gd name="T27" fmla="*/ 4 h 193"/>
                  <a:gd name="T28" fmla="*/ 34 w 80"/>
                  <a:gd name="T29" fmla="*/ 4 h 193"/>
                  <a:gd name="T30" fmla="*/ 36 w 80"/>
                  <a:gd name="T31" fmla="*/ 4 h 193"/>
                  <a:gd name="T32" fmla="*/ 36 w 80"/>
                  <a:gd name="T33" fmla="*/ 4 h 193"/>
                  <a:gd name="T34" fmla="*/ 37 w 80"/>
                  <a:gd name="T35" fmla="*/ 4 h 193"/>
                  <a:gd name="T36" fmla="*/ 39 w 80"/>
                  <a:gd name="T37" fmla="*/ 4 h 193"/>
                  <a:gd name="T38" fmla="*/ 39 w 80"/>
                  <a:gd name="T39" fmla="*/ 4 h 193"/>
                  <a:gd name="T40" fmla="*/ 39 w 80"/>
                  <a:gd name="T41" fmla="*/ 4 h 193"/>
                  <a:gd name="T42" fmla="*/ 38 w 80"/>
                  <a:gd name="T43" fmla="*/ 4 h 193"/>
                  <a:gd name="T44" fmla="*/ 37 w 80"/>
                  <a:gd name="T45" fmla="*/ 4 h 193"/>
                  <a:gd name="T46" fmla="*/ 38 w 80"/>
                  <a:gd name="T47" fmla="*/ 4 h 193"/>
                  <a:gd name="T48" fmla="*/ 37 w 80"/>
                  <a:gd name="T49" fmla="*/ 4 h 193"/>
                  <a:gd name="T50" fmla="*/ 38 w 80"/>
                  <a:gd name="T51" fmla="*/ 4 h 193"/>
                  <a:gd name="T52" fmla="*/ 36 w 80"/>
                  <a:gd name="T53" fmla="*/ 4 h 193"/>
                  <a:gd name="T54" fmla="*/ 33 w 80"/>
                  <a:gd name="T55" fmla="*/ 4 h 193"/>
                  <a:gd name="T56" fmla="*/ 34 w 80"/>
                  <a:gd name="T57" fmla="*/ 4 h 193"/>
                  <a:gd name="T58" fmla="*/ 30 w 80"/>
                  <a:gd name="T59" fmla="*/ 4 h 193"/>
                  <a:gd name="T60" fmla="*/ 20 w 80"/>
                  <a:gd name="T61" fmla="*/ 6 h 193"/>
                  <a:gd name="T62" fmla="*/ 20 w 80"/>
                  <a:gd name="T63" fmla="*/ 6 h 193"/>
                  <a:gd name="T64" fmla="*/ 20 w 80"/>
                  <a:gd name="T65" fmla="*/ 5 h 193"/>
                  <a:gd name="T66" fmla="*/ 20 w 80"/>
                  <a:gd name="T67" fmla="*/ 5 h 193"/>
                  <a:gd name="T68" fmla="*/ 20 w 80"/>
                  <a:gd name="T69" fmla="*/ 5 h 193"/>
                  <a:gd name="T70" fmla="*/ 9 w 80"/>
                  <a:gd name="T71" fmla="*/ 4 h 193"/>
                  <a:gd name="T72" fmla="*/ 3 w 80"/>
                  <a:gd name="T73" fmla="*/ 4 h 193"/>
                  <a:gd name="T74" fmla="*/ 0 w 80"/>
                  <a:gd name="T75" fmla="*/ 4 h 19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0"/>
                  <a:gd name="T115" fmla="*/ 0 h 193"/>
                  <a:gd name="T116" fmla="*/ 80 w 80"/>
                  <a:gd name="T117" fmla="*/ 193 h 19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0" h="193">
                    <a:moveTo>
                      <a:pt x="0" y="142"/>
                    </a:moveTo>
                    <a:lnTo>
                      <a:pt x="3" y="132"/>
                    </a:lnTo>
                    <a:lnTo>
                      <a:pt x="18" y="123"/>
                    </a:lnTo>
                    <a:lnTo>
                      <a:pt x="25" y="106"/>
                    </a:lnTo>
                    <a:lnTo>
                      <a:pt x="37" y="94"/>
                    </a:lnTo>
                    <a:lnTo>
                      <a:pt x="1" y="64"/>
                    </a:lnTo>
                    <a:lnTo>
                      <a:pt x="1" y="36"/>
                    </a:lnTo>
                    <a:lnTo>
                      <a:pt x="16" y="0"/>
                    </a:lnTo>
                    <a:lnTo>
                      <a:pt x="70" y="20"/>
                    </a:lnTo>
                    <a:lnTo>
                      <a:pt x="71" y="26"/>
                    </a:lnTo>
                    <a:lnTo>
                      <a:pt x="64" y="47"/>
                    </a:lnTo>
                    <a:lnTo>
                      <a:pt x="60" y="52"/>
                    </a:lnTo>
                    <a:lnTo>
                      <a:pt x="58" y="63"/>
                    </a:lnTo>
                    <a:lnTo>
                      <a:pt x="64" y="67"/>
                    </a:lnTo>
                    <a:lnTo>
                      <a:pt x="70" y="64"/>
                    </a:lnTo>
                    <a:lnTo>
                      <a:pt x="74" y="66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80" y="75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77" y="96"/>
                    </a:lnTo>
                    <a:lnTo>
                      <a:pt x="76" y="100"/>
                    </a:lnTo>
                    <a:lnTo>
                      <a:pt x="77" y="109"/>
                    </a:lnTo>
                    <a:lnTo>
                      <a:pt x="76" y="115"/>
                    </a:lnTo>
                    <a:lnTo>
                      <a:pt x="77" y="127"/>
                    </a:lnTo>
                    <a:lnTo>
                      <a:pt x="73" y="138"/>
                    </a:lnTo>
                    <a:lnTo>
                      <a:pt x="67" y="139"/>
                    </a:lnTo>
                    <a:lnTo>
                      <a:pt x="70" y="148"/>
                    </a:lnTo>
                    <a:lnTo>
                      <a:pt x="61" y="161"/>
                    </a:lnTo>
                    <a:lnTo>
                      <a:pt x="49" y="191"/>
                    </a:lnTo>
                    <a:lnTo>
                      <a:pt x="45" y="193"/>
                    </a:lnTo>
                    <a:lnTo>
                      <a:pt x="46" y="179"/>
                    </a:lnTo>
                    <a:lnTo>
                      <a:pt x="45" y="175"/>
                    </a:lnTo>
                    <a:lnTo>
                      <a:pt x="30" y="176"/>
                    </a:lnTo>
                    <a:lnTo>
                      <a:pt x="9" y="163"/>
                    </a:lnTo>
                    <a:lnTo>
                      <a:pt x="3" y="157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" name="Freeform 72"/>
              <p:cNvSpPr>
                <a:spLocks/>
              </p:cNvSpPr>
              <p:nvPr/>
            </p:nvSpPr>
            <p:spPr bwMode="auto">
              <a:xfrm>
                <a:off x="3819" y="1582"/>
                <a:ext cx="78" cy="172"/>
              </a:xfrm>
              <a:custGeom>
                <a:avLst/>
                <a:gdLst>
                  <a:gd name="T0" fmla="*/ 0 w 80"/>
                  <a:gd name="T1" fmla="*/ 4 h 193"/>
                  <a:gd name="T2" fmla="*/ 3 w 80"/>
                  <a:gd name="T3" fmla="*/ 4 h 193"/>
                  <a:gd name="T4" fmla="*/ 18 w 80"/>
                  <a:gd name="T5" fmla="*/ 4 h 193"/>
                  <a:gd name="T6" fmla="*/ 20 w 80"/>
                  <a:gd name="T7" fmla="*/ 4 h 193"/>
                  <a:gd name="T8" fmla="*/ 20 w 80"/>
                  <a:gd name="T9" fmla="*/ 4 h 193"/>
                  <a:gd name="T10" fmla="*/ 1 w 80"/>
                  <a:gd name="T11" fmla="*/ 4 h 193"/>
                  <a:gd name="T12" fmla="*/ 1 w 80"/>
                  <a:gd name="T13" fmla="*/ 4 h 193"/>
                  <a:gd name="T14" fmla="*/ 16 w 80"/>
                  <a:gd name="T15" fmla="*/ 0 h 193"/>
                  <a:gd name="T16" fmla="*/ 34 w 80"/>
                  <a:gd name="T17" fmla="*/ 4 h 193"/>
                  <a:gd name="T18" fmla="*/ 35 w 80"/>
                  <a:gd name="T19" fmla="*/ 4 h 193"/>
                  <a:gd name="T20" fmla="*/ 31 w 80"/>
                  <a:gd name="T21" fmla="*/ 4 h 193"/>
                  <a:gd name="T22" fmla="*/ 29 w 80"/>
                  <a:gd name="T23" fmla="*/ 4 h 193"/>
                  <a:gd name="T24" fmla="*/ 28 w 80"/>
                  <a:gd name="T25" fmla="*/ 4 h 193"/>
                  <a:gd name="T26" fmla="*/ 31 w 80"/>
                  <a:gd name="T27" fmla="*/ 4 h 193"/>
                  <a:gd name="T28" fmla="*/ 34 w 80"/>
                  <a:gd name="T29" fmla="*/ 4 h 193"/>
                  <a:gd name="T30" fmla="*/ 36 w 80"/>
                  <a:gd name="T31" fmla="*/ 4 h 193"/>
                  <a:gd name="T32" fmla="*/ 36 w 80"/>
                  <a:gd name="T33" fmla="*/ 4 h 193"/>
                  <a:gd name="T34" fmla="*/ 37 w 80"/>
                  <a:gd name="T35" fmla="*/ 4 h 193"/>
                  <a:gd name="T36" fmla="*/ 39 w 80"/>
                  <a:gd name="T37" fmla="*/ 4 h 193"/>
                  <a:gd name="T38" fmla="*/ 39 w 80"/>
                  <a:gd name="T39" fmla="*/ 4 h 193"/>
                  <a:gd name="T40" fmla="*/ 39 w 80"/>
                  <a:gd name="T41" fmla="*/ 4 h 193"/>
                  <a:gd name="T42" fmla="*/ 38 w 80"/>
                  <a:gd name="T43" fmla="*/ 4 h 193"/>
                  <a:gd name="T44" fmla="*/ 37 w 80"/>
                  <a:gd name="T45" fmla="*/ 4 h 193"/>
                  <a:gd name="T46" fmla="*/ 38 w 80"/>
                  <a:gd name="T47" fmla="*/ 4 h 193"/>
                  <a:gd name="T48" fmla="*/ 37 w 80"/>
                  <a:gd name="T49" fmla="*/ 4 h 193"/>
                  <a:gd name="T50" fmla="*/ 38 w 80"/>
                  <a:gd name="T51" fmla="*/ 4 h 193"/>
                  <a:gd name="T52" fmla="*/ 36 w 80"/>
                  <a:gd name="T53" fmla="*/ 4 h 193"/>
                  <a:gd name="T54" fmla="*/ 33 w 80"/>
                  <a:gd name="T55" fmla="*/ 4 h 193"/>
                  <a:gd name="T56" fmla="*/ 34 w 80"/>
                  <a:gd name="T57" fmla="*/ 4 h 193"/>
                  <a:gd name="T58" fmla="*/ 30 w 80"/>
                  <a:gd name="T59" fmla="*/ 4 h 193"/>
                  <a:gd name="T60" fmla="*/ 20 w 80"/>
                  <a:gd name="T61" fmla="*/ 6 h 193"/>
                  <a:gd name="T62" fmla="*/ 20 w 80"/>
                  <a:gd name="T63" fmla="*/ 6 h 193"/>
                  <a:gd name="T64" fmla="*/ 20 w 80"/>
                  <a:gd name="T65" fmla="*/ 5 h 193"/>
                  <a:gd name="T66" fmla="*/ 20 w 80"/>
                  <a:gd name="T67" fmla="*/ 5 h 193"/>
                  <a:gd name="T68" fmla="*/ 20 w 80"/>
                  <a:gd name="T69" fmla="*/ 5 h 193"/>
                  <a:gd name="T70" fmla="*/ 9 w 80"/>
                  <a:gd name="T71" fmla="*/ 4 h 193"/>
                  <a:gd name="T72" fmla="*/ 3 w 80"/>
                  <a:gd name="T73" fmla="*/ 4 h 193"/>
                  <a:gd name="T74" fmla="*/ 0 w 80"/>
                  <a:gd name="T75" fmla="*/ 4 h 193"/>
                  <a:gd name="T76" fmla="*/ 0 w 80"/>
                  <a:gd name="T77" fmla="*/ 4 h 19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0"/>
                  <a:gd name="T118" fmla="*/ 0 h 193"/>
                  <a:gd name="T119" fmla="*/ 80 w 80"/>
                  <a:gd name="T120" fmla="*/ 193 h 19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0" h="193">
                    <a:moveTo>
                      <a:pt x="0" y="142"/>
                    </a:moveTo>
                    <a:lnTo>
                      <a:pt x="3" y="132"/>
                    </a:lnTo>
                    <a:lnTo>
                      <a:pt x="18" y="123"/>
                    </a:lnTo>
                    <a:lnTo>
                      <a:pt x="25" y="106"/>
                    </a:lnTo>
                    <a:lnTo>
                      <a:pt x="37" y="94"/>
                    </a:lnTo>
                    <a:lnTo>
                      <a:pt x="1" y="64"/>
                    </a:lnTo>
                    <a:lnTo>
                      <a:pt x="1" y="36"/>
                    </a:lnTo>
                    <a:lnTo>
                      <a:pt x="16" y="0"/>
                    </a:lnTo>
                    <a:lnTo>
                      <a:pt x="70" y="20"/>
                    </a:lnTo>
                    <a:lnTo>
                      <a:pt x="71" y="26"/>
                    </a:lnTo>
                    <a:lnTo>
                      <a:pt x="64" y="47"/>
                    </a:lnTo>
                    <a:lnTo>
                      <a:pt x="60" y="52"/>
                    </a:lnTo>
                    <a:lnTo>
                      <a:pt x="58" y="63"/>
                    </a:lnTo>
                    <a:lnTo>
                      <a:pt x="64" y="67"/>
                    </a:lnTo>
                    <a:lnTo>
                      <a:pt x="70" y="64"/>
                    </a:lnTo>
                    <a:lnTo>
                      <a:pt x="74" y="66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80" y="75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77" y="96"/>
                    </a:lnTo>
                    <a:lnTo>
                      <a:pt x="76" y="100"/>
                    </a:lnTo>
                    <a:lnTo>
                      <a:pt x="77" y="109"/>
                    </a:lnTo>
                    <a:lnTo>
                      <a:pt x="76" y="115"/>
                    </a:lnTo>
                    <a:lnTo>
                      <a:pt x="77" y="127"/>
                    </a:lnTo>
                    <a:lnTo>
                      <a:pt x="73" y="138"/>
                    </a:lnTo>
                    <a:lnTo>
                      <a:pt x="67" y="139"/>
                    </a:lnTo>
                    <a:lnTo>
                      <a:pt x="70" y="148"/>
                    </a:lnTo>
                    <a:lnTo>
                      <a:pt x="61" y="161"/>
                    </a:lnTo>
                    <a:lnTo>
                      <a:pt x="49" y="191"/>
                    </a:lnTo>
                    <a:lnTo>
                      <a:pt x="45" y="193"/>
                    </a:lnTo>
                    <a:lnTo>
                      <a:pt x="46" y="179"/>
                    </a:lnTo>
                    <a:lnTo>
                      <a:pt x="45" y="175"/>
                    </a:lnTo>
                    <a:lnTo>
                      <a:pt x="30" y="176"/>
                    </a:lnTo>
                    <a:lnTo>
                      <a:pt x="9" y="163"/>
                    </a:lnTo>
                    <a:lnTo>
                      <a:pt x="3" y="157"/>
                    </a:lnTo>
                    <a:lnTo>
                      <a:pt x="0" y="1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" name="Freeform 73"/>
              <p:cNvSpPr>
                <a:spLocks/>
              </p:cNvSpPr>
              <p:nvPr/>
            </p:nvSpPr>
            <p:spPr bwMode="auto">
              <a:xfrm>
                <a:off x="3547" y="1316"/>
                <a:ext cx="352" cy="295"/>
              </a:xfrm>
              <a:custGeom>
                <a:avLst/>
                <a:gdLst>
                  <a:gd name="T0" fmla="*/ 0 w 368"/>
                  <a:gd name="T1" fmla="*/ 9 h 331"/>
                  <a:gd name="T2" fmla="*/ 11 w 368"/>
                  <a:gd name="T3" fmla="*/ 10 h 331"/>
                  <a:gd name="T4" fmla="*/ 67 w 368"/>
                  <a:gd name="T5" fmla="*/ 8 h 331"/>
                  <a:gd name="T6" fmla="*/ 71 w 368"/>
                  <a:gd name="T7" fmla="*/ 8 h 331"/>
                  <a:gd name="T8" fmla="*/ 74 w 368"/>
                  <a:gd name="T9" fmla="*/ 9 h 331"/>
                  <a:gd name="T10" fmla="*/ 79 w 368"/>
                  <a:gd name="T11" fmla="*/ 9 h 331"/>
                  <a:gd name="T12" fmla="*/ 94 w 368"/>
                  <a:gd name="T13" fmla="*/ 10 h 331"/>
                  <a:gd name="T14" fmla="*/ 94 w 368"/>
                  <a:gd name="T15" fmla="*/ 10 h 331"/>
                  <a:gd name="T16" fmla="*/ 95 w 368"/>
                  <a:gd name="T17" fmla="*/ 10 h 331"/>
                  <a:gd name="T18" fmla="*/ 96 w 368"/>
                  <a:gd name="T19" fmla="*/ 10 h 331"/>
                  <a:gd name="T20" fmla="*/ 97 w 368"/>
                  <a:gd name="T21" fmla="*/ 10 h 331"/>
                  <a:gd name="T22" fmla="*/ 97 w 368"/>
                  <a:gd name="T23" fmla="*/ 9 h 331"/>
                  <a:gd name="T24" fmla="*/ 95 w 368"/>
                  <a:gd name="T25" fmla="*/ 7 h 331"/>
                  <a:gd name="T26" fmla="*/ 95 w 368"/>
                  <a:gd name="T27" fmla="*/ 5 h 331"/>
                  <a:gd name="T28" fmla="*/ 92 w 368"/>
                  <a:gd name="T29" fmla="*/ 4 h 331"/>
                  <a:gd name="T30" fmla="*/ 88 w 368"/>
                  <a:gd name="T31" fmla="*/ 4 h 331"/>
                  <a:gd name="T32" fmla="*/ 87 w 368"/>
                  <a:gd name="T33" fmla="*/ 4 h 331"/>
                  <a:gd name="T34" fmla="*/ 83 w 368"/>
                  <a:gd name="T35" fmla="*/ 0 h 331"/>
                  <a:gd name="T36" fmla="*/ 64 w 368"/>
                  <a:gd name="T37" fmla="*/ 4 h 331"/>
                  <a:gd name="T38" fmla="*/ 62 w 368"/>
                  <a:gd name="T39" fmla="*/ 4 h 331"/>
                  <a:gd name="T40" fmla="*/ 55 w 368"/>
                  <a:gd name="T41" fmla="*/ 4 h 331"/>
                  <a:gd name="T42" fmla="*/ 51 w 368"/>
                  <a:gd name="T43" fmla="*/ 4 h 331"/>
                  <a:gd name="T44" fmla="*/ 50 w 368"/>
                  <a:gd name="T45" fmla="*/ 4 h 331"/>
                  <a:gd name="T46" fmla="*/ 48 w 368"/>
                  <a:gd name="T47" fmla="*/ 4 h 331"/>
                  <a:gd name="T48" fmla="*/ 44 w 368"/>
                  <a:gd name="T49" fmla="*/ 4 h 331"/>
                  <a:gd name="T50" fmla="*/ 46 w 368"/>
                  <a:gd name="T51" fmla="*/ 4 h 331"/>
                  <a:gd name="T52" fmla="*/ 46 w 368"/>
                  <a:gd name="T53" fmla="*/ 4 h 331"/>
                  <a:gd name="T54" fmla="*/ 47 w 368"/>
                  <a:gd name="T55" fmla="*/ 4 h 331"/>
                  <a:gd name="T56" fmla="*/ 46 w 368"/>
                  <a:gd name="T57" fmla="*/ 4 h 331"/>
                  <a:gd name="T58" fmla="*/ 48 w 368"/>
                  <a:gd name="T59" fmla="*/ 4 h 331"/>
                  <a:gd name="T60" fmla="*/ 47 w 368"/>
                  <a:gd name="T61" fmla="*/ 4 h 331"/>
                  <a:gd name="T62" fmla="*/ 46 w 368"/>
                  <a:gd name="T63" fmla="*/ 4 h 331"/>
                  <a:gd name="T64" fmla="*/ 46 w 368"/>
                  <a:gd name="T65" fmla="*/ 4 h 331"/>
                  <a:gd name="T66" fmla="*/ 48 w 368"/>
                  <a:gd name="T67" fmla="*/ 4 h 331"/>
                  <a:gd name="T68" fmla="*/ 48 w 368"/>
                  <a:gd name="T69" fmla="*/ 4 h 331"/>
                  <a:gd name="T70" fmla="*/ 45 w 368"/>
                  <a:gd name="T71" fmla="*/ 4 h 331"/>
                  <a:gd name="T72" fmla="*/ 42 w 368"/>
                  <a:gd name="T73" fmla="*/ 5 h 331"/>
                  <a:gd name="T74" fmla="*/ 38 w 368"/>
                  <a:gd name="T75" fmla="*/ 5 h 331"/>
                  <a:gd name="T76" fmla="*/ 32 w 368"/>
                  <a:gd name="T77" fmla="*/ 5 h 331"/>
                  <a:gd name="T78" fmla="*/ 30 w 368"/>
                  <a:gd name="T79" fmla="*/ 5 h 331"/>
                  <a:gd name="T80" fmla="*/ 27 w 368"/>
                  <a:gd name="T81" fmla="*/ 5 h 331"/>
                  <a:gd name="T82" fmla="*/ 15 w 368"/>
                  <a:gd name="T83" fmla="*/ 5 h 331"/>
                  <a:gd name="T84" fmla="*/ 11 w 368"/>
                  <a:gd name="T85" fmla="*/ 6 h 331"/>
                  <a:gd name="T86" fmla="*/ 11 w 368"/>
                  <a:gd name="T87" fmla="*/ 6 h 331"/>
                  <a:gd name="T88" fmla="*/ 11 w 368"/>
                  <a:gd name="T89" fmla="*/ 7 h 331"/>
                  <a:gd name="T90" fmla="*/ 11 w 368"/>
                  <a:gd name="T91" fmla="*/ 7 h 331"/>
                  <a:gd name="T92" fmla="*/ 11 w 368"/>
                  <a:gd name="T93" fmla="*/ 7 h 331"/>
                  <a:gd name="T94" fmla="*/ 11 w 368"/>
                  <a:gd name="T95" fmla="*/ 7 h 331"/>
                  <a:gd name="T96" fmla="*/ 11 w 368"/>
                  <a:gd name="T97" fmla="*/ 7 h 331"/>
                  <a:gd name="T98" fmla="*/ 11 w 368"/>
                  <a:gd name="T99" fmla="*/ 7 h 331"/>
                  <a:gd name="T100" fmla="*/ 11 w 368"/>
                  <a:gd name="T101" fmla="*/ 8 h 331"/>
                  <a:gd name="T102" fmla="*/ 11 w 368"/>
                  <a:gd name="T103" fmla="*/ 8 h 331"/>
                  <a:gd name="T104" fmla="*/ 0 w 368"/>
                  <a:gd name="T105" fmla="*/ 9 h 33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68"/>
                  <a:gd name="T160" fmla="*/ 0 h 331"/>
                  <a:gd name="T161" fmla="*/ 368 w 368"/>
                  <a:gd name="T162" fmla="*/ 331 h 33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68" h="331">
                    <a:moveTo>
                      <a:pt x="0" y="285"/>
                    </a:moveTo>
                    <a:lnTo>
                      <a:pt x="12" y="304"/>
                    </a:lnTo>
                    <a:lnTo>
                      <a:pt x="252" y="258"/>
                    </a:lnTo>
                    <a:lnTo>
                      <a:pt x="268" y="267"/>
                    </a:lnTo>
                    <a:lnTo>
                      <a:pt x="279" y="285"/>
                    </a:lnTo>
                    <a:lnTo>
                      <a:pt x="301" y="298"/>
                    </a:lnTo>
                    <a:lnTo>
                      <a:pt x="355" y="318"/>
                    </a:lnTo>
                    <a:lnTo>
                      <a:pt x="356" y="324"/>
                    </a:lnTo>
                    <a:lnTo>
                      <a:pt x="359" y="331"/>
                    </a:lnTo>
                    <a:lnTo>
                      <a:pt x="364" y="327"/>
                    </a:lnTo>
                    <a:lnTo>
                      <a:pt x="368" y="312"/>
                    </a:lnTo>
                    <a:lnTo>
                      <a:pt x="368" y="283"/>
                    </a:lnTo>
                    <a:lnTo>
                      <a:pt x="359" y="230"/>
                    </a:lnTo>
                    <a:lnTo>
                      <a:pt x="359" y="173"/>
                    </a:lnTo>
                    <a:lnTo>
                      <a:pt x="349" y="128"/>
                    </a:lnTo>
                    <a:lnTo>
                      <a:pt x="334" y="91"/>
                    </a:lnTo>
                    <a:lnTo>
                      <a:pt x="330" y="56"/>
                    </a:lnTo>
                    <a:lnTo>
                      <a:pt x="313" y="0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10" y="36"/>
                    </a:lnTo>
                    <a:lnTo>
                      <a:pt x="191" y="65"/>
                    </a:lnTo>
                    <a:lnTo>
                      <a:pt x="189" y="77"/>
                    </a:lnTo>
                    <a:lnTo>
                      <a:pt x="179" y="89"/>
                    </a:lnTo>
                    <a:lnTo>
                      <a:pt x="164" y="106"/>
                    </a:lnTo>
                    <a:lnTo>
                      <a:pt x="170" y="116"/>
                    </a:lnTo>
                    <a:lnTo>
                      <a:pt x="171" y="107"/>
                    </a:lnTo>
                    <a:lnTo>
                      <a:pt x="177" y="112"/>
                    </a:lnTo>
                    <a:lnTo>
                      <a:pt x="174" y="115"/>
                    </a:lnTo>
                    <a:lnTo>
                      <a:pt x="179" y="116"/>
                    </a:lnTo>
                    <a:lnTo>
                      <a:pt x="176" y="124"/>
                    </a:lnTo>
                    <a:lnTo>
                      <a:pt x="171" y="122"/>
                    </a:lnTo>
                    <a:lnTo>
                      <a:pt x="171" y="127"/>
                    </a:lnTo>
                    <a:lnTo>
                      <a:pt x="179" y="139"/>
                    </a:lnTo>
                    <a:lnTo>
                      <a:pt x="180" y="148"/>
                    </a:lnTo>
                    <a:lnTo>
                      <a:pt x="168" y="152"/>
                    </a:lnTo>
                    <a:lnTo>
                      <a:pt x="156" y="170"/>
                    </a:lnTo>
                    <a:lnTo>
                      <a:pt x="143" y="179"/>
                    </a:lnTo>
                    <a:lnTo>
                      <a:pt x="121" y="180"/>
                    </a:lnTo>
                    <a:lnTo>
                      <a:pt x="112" y="188"/>
                    </a:lnTo>
                    <a:lnTo>
                      <a:pt x="98" y="182"/>
                    </a:lnTo>
                    <a:lnTo>
                      <a:pt x="58" y="186"/>
                    </a:lnTo>
                    <a:lnTo>
                      <a:pt x="28" y="198"/>
                    </a:lnTo>
                    <a:lnTo>
                      <a:pt x="29" y="209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5" y="224"/>
                    </a:lnTo>
                    <a:lnTo>
                      <a:pt x="38" y="224"/>
                    </a:lnTo>
                    <a:lnTo>
                      <a:pt x="43" y="234"/>
                    </a:lnTo>
                    <a:lnTo>
                      <a:pt x="43" y="237"/>
                    </a:lnTo>
                    <a:lnTo>
                      <a:pt x="35" y="242"/>
                    </a:lnTo>
                    <a:lnTo>
                      <a:pt x="31" y="255"/>
                    </a:lnTo>
                    <a:lnTo>
                      <a:pt x="0" y="285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" name="Freeform 74"/>
              <p:cNvSpPr>
                <a:spLocks/>
              </p:cNvSpPr>
              <p:nvPr/>
            </p:nvSpPr>
            <p:spPr bwMode="auto">
              <a:xfrm>
                <a:off x="3547" y="1316"/>
                <a:ext cx="352" cy="295"/>
              </a:xfrm>
              <a:custGeom>
                <a:avLst/>
                <a:gdLst>
                  <a:gd name="T0" fmla="*/ 0 w 368"/>
                  <a:gd name="T1" fmla="*/ 9 h 331"/>
                  <a:gd name="T2" fmla="*/ 11 w 368"/>
                  <a:gd name="T3" fmla="*/ 10 h 331"/>
                  <a:gd name="T4" fmla="*/ 67 w 368"/>
                  <a:gd name="T5" fmla="*/ 8 h 331"/>
                  <a:gd name="T6" fmla="*/ 71 w 368"/>
                  <a:gd name="T7" fmla="*/ 8 h 331"/>
                  <a:gd name="T8" fmla="*/ 74 w 368"/>
                  <a:gd name="T9" fmla="*/ 9 h 331"/>
                  <a:gd name="T10" fmla="*/ 79 w 368"/>
                  <a:gd name="T11" fmla="*/ 9 h 331"/>
                  <a:gd name="T12" fmla="*/ 94 w 368"/>
                  <a:gd name="T13" fmla="*/ 10 h 331"/>
                  <a:gd name="T14" fmla="*/ 94 w 368"/>
                  <a:gd name="T15" fmla="*/ 10 h 331"/>
                  <a:gd name="T16" fmla="*/ 95 w 368"/>
                  <a:gd name="T17" fmla="*/ 10 h 331"/>
                  <a:gd name="T18" fmla="*/ 96 w 368"/>
                  <a:gd name="T19" fmla="*/ 10 h 331"/>
                  <a:gd name="T20" fmla="*/ 97 w 368"/>
                  <a:gd name="T21" fmla="*/ 10 h 331"/>
                  <a:gd name="T22" fmla="*/ 97 w 368"/>
                  <a:gd name="T23" fmla="*/ 9 h 331"/>
                  <a:gd name="T24" fmla="*/ 95 w 368"/>
                  <a:gd name="T25" fmla="*/ 7 h 331"/>
                  <a:gd name="T26" fmla="*/ 95 w 368"/>
                  <a:gd name="T27" fmla="*/ 5 h 331"/>
                  <a:gd name="T28" fmla="*/ 92 w 368"/>
                  <a:gd name="T29" fmla="*/ 4 h 331"/>
                  <a:gd name="T30" fmla="*/ 88 w 368"/>
                  <a:gd name="T31" fmla="*/ 4 h 331"/>
                  <a:gd name="T32" fmla="*/ 87 w 368"/>
                  <a:gd name="T33" fmla="*/ 4 h 331"/>
                  <a:gd name="T34" fmla="*/ 83 w 368"/>
                  <a:gd name="T35" fmla="*/ 0 h 331"/>
                  <a:gd name="T36" fmla="*/ 64 w 368"/>
                  <a:gd name="T37" fmla="*/ 4 h 331"/>
                  <a:gd name="T38" fmla="*/ 62 w 368"/>
                  <a:gd name="T39" fmla="*/ 4 h 331"/>
                  <a:gd name="T40" fmla="*/ 55 w 368"/>
                  <a:gd name="T41" fmla="*/ 4 h 331"/>
                  <a:gd name="T42" fmla="*/ 51 w 368"/>
                  <a:gd name="T43" fmla="*/ 4 h 331"/>
                  <a:gd name="T44" fmla="*/ 50 w 368"/>
                  <a:gd name="T45" fmla="*/ 4 h 331"/>
                  <a:gd name="T46" fmla="*/ 48 w 368"/>
                  <a:gd name="T47" fmla="*/ 4 h 331"/>
                  <a:gd name="T48" fmla="*/ 44 w 368"/>
                  <a:gd name="T49" fmla="*/ 4 h 331"/>
                  <a:gd name="T50" fmla="*/ 46 w 368"/>
                  <a:gd name="T51" fmla="*/ 4 h 331"/>
                  <a:gd name="T52" fmla="*/ 46 w 368"/>
                  <a:gd name="T53" fmla="*/ 4 h 331"/>
                  <a:gd name="T54" fmla="*/ 47 w 368"/>
                  <a:gd name="T55" fmla="*/ 4 h 331"/>
                  <a:gd name="T56" fmla="*/ 46 w 368"/>
                  <a:gd name="T57" fmla="*/ 4 h 331"/>
                  <a:gd name="T58" fmla="*/ 48 w 368"/>
                  <a:gd name="T59" fmla="*/ 4 h 331"/>
                  <a:gd name="T60" fmla="*/ 47 w 368"/>
                  <a:gd name="T61" fmla="*/ 4 h 331"/>
                  <a:gd name="T62" fmla="*/ 46 w 368"/>
                  <a:gd name="T63" fmla="*/ 4 h 331"/>
                  <a:gd name="T64" fmla="*/ 46 w 368"/>
                  <a:gd name="T65" fmla="*/ 4 h 331"/>
                  <a:gd name="T66" fmla="*/ 48 w 368"/>
                  <a:gd name="T67" fmla="*/ 4 h 331"/>
                  <a:gd name="T68" fmla="*/ 48 w 368"/>
                  <a:gd name="T69" fmla="*/ 4 h 331"/>
                  <a:gd name="T70" fmla="*/ 45 w 368"/>
                  <a:gd name="T71" fmla="*/ 4 h 331"/>
                  <a:gd name="T72" fmla="*/ 42 w 368"/>
                  <a:gd name="T73" fmla="*/ 5 h 331"/>
                  <a:gd name="T74" fmla="*/ 38 w 368"/>
                  <a:gd name="T75" fmla="*/ 5 h 331"/>
                  <a:gd name="T76" fmla="*/ 32 w 368"/>
                  <a:gd name="T77" fmla="*/ 5 h 331"/>
                  <a:gd name="T78" fmla="*/ 30 w 368"/>
                  <a:gd name="T79" fmla="*/ 5 h 331"/>
                  <a:gd name="T80" fmla="*/ 27 w 368"/>
                  <a:gd name="T81" fmla="*/ 5 h 331"/>
                  <a:gd name="T82" fmla="*/ 15 w 368"/>
                  <a:gd name="T83" fmla="*/ 5 h 331"/>
                  <a:gd name="T84" fmla="*/ 11 w 368"/>
                  <a:gd name="T85" fmla="*/ 6 h 331"/>
                  <a:gd name="T86" fmla="*/ 11 w 368"/>
                  <a:gd name="T87" fmla="*/ 6 h 331"/>
                  <a:gd name="T88" fmla="*/ 11 w 368"/>
                  <a:gd name="T89" fmla="*/ 7 h 331"/>
                  <a:gd name="T90" fmla="*/ 11 w 368"/>
                  <a:gd name="T91" fmla="*/ 7 h 331"/>
                  <a:gd name="T92" fmla="*/ 11 w 368"/>
                  <a:gd name="T93" fmla="*/ 7 h 331"/>
                  <a:gd name="T94" fmla="*/ 11 w 368"/>
                  <a:gd name="T95" fmla="*/ 7 h 331"/>
                  <a:gd name="T96" fmla="*/ 11 w 368"/>
                  <a:gd name="T97" fmla="*/ 7 h 331"/>
                  <a:gd name="T98" fmla="*/ 11 w 368"/>
                  <a:gd name="T99" fmla="*/ 7 h 331"/>
                  <a:gd name="T100" fmla="*/ 11 w 368"/>
                  <a:gd name="T101" fmla="*/ 8 h 331"/>
                  <a:gd name="T102" fmla="*/ 11 w 368"/>
                  <a:gd name="T103" fmla="*/ 8 h 331"/>
                  <a:gd name="T104" fmla="*/ 0 w 368"/>
                  <a:gd name="T105" fmla="*/ 9 h 331"/>
                  <a:gd name="T106" fmla="*/ 0 w 368"/>
                  <a:gd name="T107" fmla="*/ 9 h 3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68"/>
                  <a:gd name="T163" fmla="*/ 0 h 331"/>
                  <a:gd name="T164" fmla="*/ 368 w 368"/>
                  <a:gd name="T165" fmla="*/ 331 h 3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68" h="331">
                    <a:moveTo>
                      <a:pt x="0" y="285"/>
                    </a:moveTo>
                    <a:lnTo>
                      <a:pt x="12" y="304"/>
                    </a:lnTo>
                    <a:lnTo>
                      <a:pt x="252" y="258"/>
                    </a:lnTo>
                    <a:lnTo>
                      <a:pt x="268" y="267"/>
                    </a:lnTo>
                    <a:lnTo>
                      <a:pt x="279" y="285"/>
                    </a:lnTo>
                    <a:lnTo>
                      <a:pt x="301" y="298"/>
                    </a:lnTo>
                    <a:lnTo>
                      <a:pt x="355" y="318"/>
                    </a:lnTo>
                    <a:lnTo>
                      <a:pt x="356" y="324"/>
                    </a:lnTo>
                    <a:lnTo>
                      <a:pt x="359" y="331"/>
                    </a:lnTo>
                    <a:lnTo>
                      <a:pt x="364" y="327"/>
                    </a:lnTo>
                    <a:lnTo>
                      <a:pt x="368" y="312"/>
                    </a:lnTo>
                    <a:lnTo>
                      <a:pt x="368" y="283"/>
                    </a:lnTo>
                    <a:lnTo>
                      <a:pt x="359" y="230"/>
                    </a:lnTo>
                    <a:lnTo>
                      <a:pt x="359" y="173"/>
                    </a:lnTo>
                    <a:lnTo>
                      <a:pt x="349" y="128"/>
                    </a:lnTo>
                    <a:lnTo>
                      <a:pt x="334" y="91"/>
                    </a:lnTo>
                    <a:lnTo>
                      <a:pt x="330" y="56"/>
                    </a:lnTo>
                    <a:lnTo>
                      <a:pt x="313" y="0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10" y="36"/>
                    </a:lnTo>
                    <a:lnTo>
                      <a:pt x="191" y="65"/>
                    </a:lnTo>
                    <a:lnTo>
                      <a:pt x="189" y="77"/>
                    </a:lnTo>
                    <a:lnTo>
                      <a:pt x="179" y="89"/>
                    </a:lnTo>
                    <a:lnTo>
                      <a:pt x="164" y="106"/>
                    </a:lnTo>
                    <a:lnTo>
                      <a:pt x="170" y="116"/>
                    </a:lnTo>
                    <a:lnTo>
                      <a:pt x="171" y="107"/>
                    </a:lnTo>
                    <a:lnTo>
                      <a:pt x="177" y="112"/>
                    </a:lnTo>
                    <a:lnTo>
                      <a:pt x="174" y="115"/>
                    </a:lnTo>
                    <a:lnTo>
                      <a:pt x="179" y="116"/>
                    </a:lnTo>
                    <a:lnTo>
                      <a:pt x="176" y="124"/>
                    </a:lnTo>
                    <a:lnTo>
                      <a:pt x="171" y="122"/>
                    </a:lnTo>
                    <a:lnTo>
                      <a:pt x="171" y="127"/>
                    </a:lnTo>
                    <a:lnTo>
                      <a:pt x="179" y="139"/>
                    </a:lnTo>
                    <a:lnTo>
                      <a:pt x="180" y="148"/>
                    </a:lnTo>
                    <a:lnTo>
                      <a:pt x="168" y="152"/>
                    </a:lnTo>
                    <a:lnTo>
                      <a:pt x="156" y="170"/>
                    </a:lnTo>
                    <a:lnTo>
                      <a:pt x="143" y="179"/>
                    </a:lnTo>
                    <a:lnTo>
                      <a:pt x="121" y="180"/>
                    </a:lnTo>
                    <a:lnTo>
                      <a:pt x="112" y="188"/>
                    </a:lnTo>
                    <a:lnTo>
                      <a:pt x="98" y="182"/>
                    </a:lnTo>
                    <a:lnTo>
                      <a:pt x="58" y="186"/>
                    </a:lnTo>
                    <a:lnTo>
                      <a:pt x="28" y="198"/>
                    </a:lnTo>
                    <a:lnTo>
                      <a:pt x="29" y="209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5" y="224"/>
                    </a:lnTo>
                    <a:lnTo>
                      <a:pt x="38" y="224"/>
                    </a:lnTo>
                    <a:lnTo>
                      <a:pt x="43" y="234"/>
                    </a:lnTo>
                    <a:lnTo>
                      <a:pt x="43" y="237"/>
                    </a:lnTo>
                    <a:lnTo>
                      <a:pt x="35" y="242"/>
                    </a:lnTo>
                    <a:lnTo>
                      <a:pt x="31" y="255"/>
                    </a:lnTo>
                    <a:lnTo>
                      <a:pt x="0" y="28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" name="Freeform 75"/>
              <p:cNvSpPr>
                <a:spLocks/>
              </p:cNvSpPr>
              <p:nvPr/>
            </p:nvSpPr>
            <p:spPr bwMode="auto">
              <a:xfrm>
                <a:off x="3887" y="1568"/>
                <a:ext cx="109" cy="60"/>
              </a:xfrm>
              <a:custGeom>
                <a:avLst/>
                <a:gdLst>
                  <a:gd name="T0" fmla="*/ 0 w 115"/>
                  <a:gd name="T1" fmla="*/ 4 h 68"/>
                  <a:gd name="T2" fmla="*/ 3 w 115"/>
                  <a:gd name="T3" fmla="*/ 4 h 68"/>
                  <a:gd name="T4" fmla="*/ 4 w 115"/>
                  <a:gd name="T5" fmla="*/ 4 h 68"/>
                  <a:gd name="T6" fmla="*/ 9 w 115"/>
                  <a:gd name="T7" fmla="*/ 4 h 68"/>
                  <a:gd name="T8" fmla="*/ 9 w 115"/>
                  <a:gd name="T9" fmla="*/ 4 h 68"/>
                  <a:gd name="T10" fmla="*/ 9 w 115"/>
                  <a:gd name="T11" fmla="*/ 4 h 68"/>
                  <a:gd name="T12" fmla="*/ 7 w 115"/>
                  <a:gd name="T13" fmla="*/ 4 h 68"/>
                  <a:gd name="T14" fmla="*/ 9 w 115"/>
                  <a:gd name="T15" fmla="*/ 4 h 68"/>
                  <a:gd name="T16" fmla="*/ 9 w 115"/>
                  <a:gd name="T17" fmla="*/ 4 h 68"/>
                  <a:gd name="T18" fmla="*/ 9 w 115"/>
                  <a:gd name="T19" fmla="*/ 4 h 68"/>
                  <a:gd name="T20" fmla="*/ 9 w 115"/>
                  <a:gd name="T21" fmla="*/ 4 h 68"/>
                  <a:gd name="T22" fmla="*/ 12 w 115"/>
                  <a:gd name="T23" fmla="*/ 4 h 68"/>
                  <a:gd name="T24" fmla="*/ 16 w 115"/>
                  <a:gd name="T25" fmla="*/ 4 h 68"/>
                  <a:gd name="T26" fmla="*/ 16 w 115"/>
                  <a:gd name="T27" fmla="*/ 4 h 68"/>
                  <a:gd name="T28" fmla="*/ 9 w 115"/>
                  <a:gd name="T29" fmla="*/ 4 h 68"/>
                  <a:gd name="T30" fmla="*/ 9 w 115"/>
                  <a:gd name="T31" fmla="*/ 4 h 68"/>
                  <a:gd name="T32" fmla="*/ 9 w 115"/>
                  <a:gd name="T33" fmla="*/ 4 h 68"/>
                  <a:gd name="T34" fmla="*/ 10 w 115"/>
                  <a:gd name="T35" fmla="*/ 4 h 68"/>
                  <a:gd name="T36" fmla="*/ 19 w 115"/>
                  <a:gd name="T37" fmla="*/ 4 h 68"/>
                  <a:gd name="T38" fmla="*/ 20 w 115"/>
                  <a:gd name="T39" fmla="*/ 4 h 68"/>
                  <a:gd name="T40" fmla="*/ 24 w 115"/>
                  <a:gd name="T41" fmla="*/ 4 h 68"/>
                  <a:gd name="T42" fmla="*/ 24 w 115"/>
                  <a:gd name="T43" fmla="*/ 1 h 68"/>
                  <a:gd name="T44" fmla="*/ 23 w 115"/>
                  <a:gd name="T45" fmla="*/ 1 h 68"/>
                  <a:gd name="T46" fmla="*/ 22 w 115"/>
                  <a:gd name="T47" fmla="*/ 4 h 68"/>
                  <a:gd name="T48" fmla="*/ 21 w 115"/>
                  <a:gd name="T49" fmla="*/ 4 h 68"/>
                  <a:gd name="T50" fmla="*/ 19 w 115"/>
                  <a:gd name="T51" fmla="*/ 4 h 68"/>
                  <a:gd name="T52" fmla="*/ 19 w 115"/>
                  <a:gd name="T53" fmla="*/ 4 h 68"/>
                  <a:gd name="T54" fmla="*/ 18 w 115"/>
                  <a:gd name="T55" fmla="*/ 4 h 68"/>
                  <a:gd name="T56" fmla="*/ 17 w 115"/>
                  <a:gd name="T57" fmla="*/ 4 h 68"/>
                  <a:gd name="T58" fmla="*/ 16 w 115"/>
                  <a:gd name="T59" fmla="*/ 4 h 68"/>
                  <a:gd name="T60" fmla="*/ 18 w 115"/>
                  <a:gd name="T61" fmla="*/ 4 h 68"/>
                  <a:gd name="T62" fmla="*/ 18 w 115"/>
                  <a:gd name="T63" fmla="*/ 4 h 68"/>
                  <a:gd name="T64" fmla="*/ 19 w 115"/>
                  <a:gd name="T65" fmla="*/ 0 h 68"/>
                  <a:gd name="T66" fmla="*/ 19 w 115"/>
                  <a:gd name="T67" fmla="*/ 0 h 68"/>
                  <a:gd name="T68" fmla="*/ 15 w 115"/>
                  <a:gd name="T69" fmla="*/ 4 h 68"/>
                  <a:gd name="T70" fmla="*/ 10 w 115"/>
                  <a:gd name="T71" fmla="*/ 4 h 68"/>
                  <a:gd name="T72" fmla="*/ 9 w 115"/>
                  <a:gd name="T73" fmla="*/ 4 h 68"/>
                  <a:gd name="T74" fmla="*/ 9 w 115"/>
                  <a:gd name="T75" fmla="*/ 4 h 68"/>
                  <a:gd name="T76" fmla="*/ 9 w 115"/>
                  <a:gd name="T77" fmla="*/ 4 h 68"/>
                  <a:gd name="T78" fmla="*/ 9 w 115"/>
                  <a:gd name="T79" fmla="*/ 4 h 68"/>
                  <a:gd name="T80" fmla="*/ 9 w 115"/>
                  <a:gd name="T81" fmla="*/ 4 h 68"/>
                  <a:gd name="T82" fmla="*/ 9 w 115"/>
                  <a:gd name="T83" fmla="*/ 4 h 68"/>
                  <a:gd name="T84" fmla="*/ 9 w 115"/>
                  <a:gd name="T85" fmla="*/ 4 h 68"/>
                  <a:gd name="T86" fmla="*/ 9 w 115"/>
                  <a:gd name="T87" fmla="*/ 4 h 68"/>
                  <a:gd name="T88" fmla="*/ 9 w 115"/>
                  <a:gd name="T89" fmla="*/ 4 h 68"/>
                  <a:gd name="T90" fmla="*/ 9 w 115"/>
                  <a:gd name="T91" fmla="*/ 4 h 68"/>
                  <a:gd name="T92" fmla="*/ 4 w 115"/>
                  <a:gd name="T93" fmla="*/ 4 h 68"/>
                  <a:gd name="T94" fmla="*/ 3 w 115"/>
                  <a:gd name="T95" fmla="*/ 4 h 68"/>
                  <a:gd name="T96" fmla="*/ 0 w 115"/>
                  <a:gd name="T97" fmla="*/ 4 h 6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5"/>
                  <a:gd name="T148" fmla="*/ 0 h 68"/>
                  <a:gd name="T149" fmla="*/ 115 w 115"/>
                  <a:gd name="T150" fmla="*/ 68 h 6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5" h="68">
                    <a:moveTo>
                      <a:pt x="0" y="63"/>
                    </a:moveTo>
                    <a:lnTo>
                      <a:pt x="3" y="67"/>
                    </a:lnTo>
                    <a:lnTo>
                      <a:pt x="4" y="68"/>
                    </a:lnTo>
                    <a:lnTo>
                      <a:pt x="9" y="63"/>
                    </a:lnTo>
                    <a:lnTo>
                      <a:pt x="13" y="61"/>
                    </a:lnTo>
                    <a:lnTo>
                      <a:pt x="15" y="63"/>
                    </a:lnTo>
                    <a:lnTo>
                      <a:pt x="7" y="68"/>
                    </a:lnTo>
                    <a:lnTo>
                      <a:pt x="18" y="64"/>
                    </a:lnTo>
                    <a:lnTo>
                      <a:pt x="19" y="61"/>
                    </a:lnTo>
                    <a:lnTo>
                      <a:pt x="36" y="55"/>
                    </a:lnTo>
                    <a:lnTo>
                      <a:pt x="49" y="46"/>
                    </a:lnTo>
                    <a:lnTo>
                      <a:pt x="63" y="40"/>
                    </a:lnTo>
                    <a:lnTo>
                      <a:pt x="76" y="33"/>
                    </a:lnTo>
                    <a:lnTo>
                      <a:pt x="75" y="33"/>
                    </a:lnTo>
                    <a:lnTo>
                      <a:pt x="51" y="52"/>
                    </a:lnTo>
                    <a:lnTo>
                      <a:pt x="46" y="52"/>
                    </a:lnTo>
                    <a:lnTo>
                      <a:pt x="51" y="54"/>
                    </a:lnTo>
                    <a:lnTo>
                      <a:pt x="57" y="51"/>
                    </a:lnTo>
                    <a:lnTo>
                      <a:pt x="91" y="24"/>
                    </a:lnTo>
                    <a:lnTo>
                      <a:pt x="97" y="18"/>
                    </a:lnTo>
                    <a:lnTo>
                      <a:pt x="115" y="4"/>
                    </a:lnTo>
                    <a:lnTo>
                      <a:pt x="115" y="1"/>
                    </a:lnTo>
                    <a:lnTo>
                      <a:pt x="112" y="1"/>
                    </a:lnTo>
                    <a:lnTo>
                      <a:pt x="104" y="9"/>
                    </a:lnTo>
                    <a:lnTo>
                      <a:pt x="100" y="7"/>
                    </a:lnTo>
                    <a:lnTo>
                      <a:pt x="91" y="12"/>
                    </a:lnTo>
                    <a:lnTo>
                      <a:pt x="90" y="10"/>
                    </a:lnTo>
                    <a:lnTo>
                      <a:pt x="84" y="27"/>
                    </a:lnTo>
                    <a:lnTo>
                      <a:pt x="81" y="24"/>
                    </a:lnTo>
                    <a:lnTo>
                      <a:pt x="75" y="24"/>
                    </a:lnTo>
                    <a:lnTo>
                      <a:pt x="87" y="12"/>
                    </a:lnTo>
                    <a:lnTo>
                      <a:pt x="85" y="9"/>
                    </a:lnTo>
                    <a:lnTo>
                      <a:pt x="91" y="0"/>
                    </a:lnTo>
                    <a:lnTo>
                      <a:pt x="88" y="0"/>
                    </a:lnTo>
                    <a:lnTo>
                      <a:pt x="73" y="18"/>
                    </a:lnTo>
                    <a:lnTo>
                      <a:pt x="55" y="25"/>
                    </a:lnTo>
                    <a:lnTo>
                      <a:pt x="45" y="27"/>
                    </a:lnTo>
                    <a:lnTo>
                      <a:pt x="43" y="31"/>
                    </a:lnTo>
                    <a:lnTo>
                      <a:pt x="31" y="36"/>
                    </a:lnTo>
                    <a:lnTo>
                      <a:pt x="27" y="33"/>
                    </a:lnTo>
                    <a:lnTo>
                      <a:pt x="27" y="37"/>
                    </a:lnTo>
                    <a:lnTo>
                      <a:pt x="21" y="37"/>
                    </a:lnTo>
                    <a:lnTo>
                      <a:pt x="18" y="40"/>
                    </a:lnTo>
                    <a:lnTo>
                      <a:pt x="18" y="46"/>
                    </a:lnTo>
                    <a:lnTo>
                      <a:pt x="15" y="43"/>
                    </a:lnTo>
                    <a:lnTo>
                      <a:pt x="12" y="49"/>
                    </a:lnTo>
                    <a:lnTo>
                      <a:pt x="4" y="52"/>
                    </a:lnTo>
                    <a:lnTo>
                      <a:pt x="3" y="5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" name="Freeform 76"/>
              <p:cNvSpPr>
                <a:spLocks/>
              </p:cNvSpPr>
              <p:nvPr/>
            </p:nvSpPr>
            <p:spPr bwMode="auto">
              <a:xfrm>
                <a:off x="3360" y="1933"/>
                <a:ext cx="511" cy="215"/>
              </a:xfrm>
              <a:custGeom>
                <a:avLst/>
                <a:gdLst>
                  <a:gd name="T0" fmla="*/ 0 w 535"/>
                  <a:gd name="T1" fmla="*/ 8 h 240"/>
                  <a:gd name="T2" fmla="*/ 31 w 535"/>
                  <a:gd name="T3" fmla="*/ 7 h 240"/>
                  <a:gd name="T4" fmla="*/ 61 w 535"/>
                  <a:gd name="T5" fmla="*/ 7 h 240"/>
                  <a:gd name="T6" fmla="*/ 96 w 535"/>
                  <a:gd name="T7" fmla="*/ 10 h 240"/>
                  <a:gd name="T8" fmla="*/ 105 w 535"/>
                  <a:gd name="T9" fmla="*/ 9 h 240"/>
                  <a:gd name="T10" fmla="*/ 107 w 535"/>
                  <a:gd name="T11" fmla="*/ 9 h 240"/>
                  <a:gd name="T12" fmla="*/ 111 w 535"/>
                  <a:gd name="T13" fmla="*/ 7 h 240"/>
                  <a:gd name="T14" fmla="*/ 112 w 535"/>
                  <a:gd name="T15" fmla="*/ 7 h 240"/>
                  <a:gd name="T16" fmla="*/ 111 w 535"/>
                  <a:gd name="T17" fmla="*/ 6 h 240"/>
                  <a:gd name="T18" fmla="*/ 112 w 535"/>
                  <a:gd name="T19" fmla="*/ 6 h 240"/>
                  <a:gd name="T20" fmla="*/ 115 w 535"/>
                  <a:gd name="T21" fmla="*/ 6 h 240"/>
                  <a:gd name="T22" fmla="*/ 115 w 535"/>
                  <a:gd name="T23" fmla="*/ 6 h 240"/>
                  <a:gd name="T24" fmla="*/ 117 w 535"/>
                  <a:gd name="T25" fmla="*/ 6 h 240"/>
                  <a:gd name="T26" fmla="*/ 126 w 535"/>
                  <a:gd name="T27" fmla="*/ 5 h 240"/>
                  <a:gd name="T28" fmla="*/ 127 w 535"/>
                  <a:gd name="T29" fmla="*/ 4 h 240"/>
                  <a:gd name="T30" fmla="*/ 126 w 535"/>
                  <a:gd name="T31" fmla="*/ 4 h 240"/>
                  <a:gd name="T32" fmla="*/ 126 w 535"/>
                  <a:gd name="T33" fmla="*/ 4 h 240"/>
                  <a:gd name="T34" fmla="*/ 123 w 535"/>
                  <a:gd name="T35" fmla="*/ 4 h 240"/>
                  <a:gd name="T36" fmla="*/ 115 w 535"/>
                  <a:gd name="T37" fmla="*/ 4 h 240"/>
                  <a:gd name="T38" fmla="*/ 120 w 535"/>
                  <a:gd name="T39" fmla="*/ 4 h 240"/>
                  <a:gd name="T40" fmla="*/ 121 w 535"/>
                  <a:gd name="T41" fmla="*/ 4 h 240"/>
                  <a:gd name="T42" fmla="*/ 121 w 535"/>
                  <a:gd name="T43" fmla="*/ 4 h 240"/>
                  <a:gd name="T44" fmla="*/ 117 w 535"/>
                  <a:gd name="T45" fmla="*/ 4 h 240"/>
                  <a:gd name="T46" fmla="*/ 121 w 535"/>
                  <a:gd name="T47" fmla="*/ 4 h 240"/>
                  <a:gd name="T48" fmla="*/ 121 w 535"/>
                  <a:gd name="T49" fmla="*/ 4 h 240"/>
                  <a:gd name="T50" fmla="*/ 121 w 535"/>
                  <a:gd name="T51" fmla="*/ 4 h 240"/>
                  <a:gd name="T52" fmla="*/ 126 w 535"/>
                  <a:gd name="T53" fmla="*/ 4 h 240"/>
                  <a:gd name="T54" fmla="*/ 127 w 535"/>
                  <a:gd name="T55" fmla="*/ 4 h 240"/>
                  <a:gd name="T56" fmla="*/ 132 w 535"/>
                  <a:gd name="T57" fmla="*/ 4 h 240"/>
                  <a:gd name="T58" fmla="*/ 135 w 535"/>
                  <a:gd name="T59" fmla="*/ 4 h 240"/>
                  <a:gd name="T60" fmla="*/ 133 w 535"/>
                  <a:gd name="T61" fmla="*/ 4 h 240"/>
                  <a:gd name="T62" fmla="*/ 129 w 535"/>
                  <a:gd name="T63" fmla="*/ 4 h 240"/>
                  <a:gd name="T64" fmla="*/ 127 w 535"/>
                  <a:gd name="T65" fmla="*/ 4 h 240"/>
                  <a:gd name="T66" fmla="*/ 117 w 535"/>
                  <a:gd name="T67" fmla="*/ 4 h 240"/>
                  <a:gd name="T68" fmla="*/ 121 w 535"/>
                  <a:gd name="T69" fmla="*/ 4 h 240"/>
                  <a:gd name="T70" fmla="*/ 126 w 535"/>
                  <a:gd name="T71" fmla="*/ 4 h 240"/>
                  <a:gd name="T72" fmla="*/ 127 w 535"/>
                  <a:gd name="T73" fmla="*/ 4 h 240"/>
                  <a:gd name="T74" fmla="*/ 129 w 535"/>
                  <a:gd name="T75" fmla="*/ 4 h 240"/>
                  <a:gd name="T76" fmla="*/ 77 w 535"/>
                  <a:gd name="T77" fmla="*/ 4 h 240"/>
                  <a:gd name="T78" fmla="*/ 38 w 535"/>
                  <a:gd name="T79" fmla="*/ 4 h 240"/>
                  <a:gd name="T80" fmla="*/ 32 w 535"/>
                  <a:gd name="T81" fmla="*/ 4 h 240"/>
                  <a:gd name="T82" fmla="*/ 29 w 535"/>
                  <a:gd name="T83" fmla="*/ 4 h 240"/>
                  <a:gd name="T84" fmla="*/ 26 w 535"/>
                  <a:gd name="T85" fmla="*/ 4 h 240"/>
                  <a:gd name="T86" fmla="*/ 21 w 535"/>
                  <a:gd name="T87" fmla="*/ 4 h 240"/>
                  <a:gd name="T88" fmla="*/ 11 w 535"/>
                  <a:gd name="T89" fmla="*/ 7 h 2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35"/>
                  <a:gd name="T136" fmla="*/ 0 h 240"/>
                  <a:gd name="T137" fmla="*/ 535 w 535"/>
                  <a:gd name="T138" fmla="*/ 240 h 2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35" h="240">
                    <a:moveTo>
                      <a:pt x="0" y="188"/>
                    </a:moveTo>
                    <a:lnTo>
                      <a:pt x="0" y="204"/>
                    </a:lnTo>
                    <a:lnTo>
                      <a:pt x="78" y="197"/>
                    </a:lnTo>
                    <a:lnTo>
                      <a:pt x="122" y="174"/>
                    </a:lnTo>
                    <a:lnTo>
                      <a:pt x="209" y="164"/>
                    </a:lnTo>
                    <a:lnTo>
                      <a:pt x="243" y="186"/>
                    </a:lnTo>
                    <a:lnTo>
                      <a:pt x="299" y="179"/>
                    </a:lnTo>
                    <a:lnTo>
                      <a:pt x="382" y="240"/>
                    </a:lnTo>
                    <a:lnTo>
                      <a:pt x="393" y="233"/>
                    </a:lnTo>
                    <a:lnTo>
                      <a:pt x="414" y="231"/>
                    </a:lnTo>
                    <a:lnTo>
                      <a:pt x="418" y="215"/>
                    </a:lnTo>
                    <a:lnTo>
                      <a:pt x="423" y="224"/>
                    </a:lnTo>
                    <a:lnTo>
                      <a:pt x="427" y="195"/>
                    </a:lnTo>
                    <a:lnTo>
                      <a:pt x="439" y="180"/>
                    </a:lnTo>
                    <a:lnTo>
                      <a:pt x="449" y="173"/>
                    </a:lnTo>
                    <a:lnTo>
                      <a:pt x="445" y="170"/>
                    </a:lnTo>
                    <a:lnTo>
                      <a:pt x="445" y="164"/>
                    </a:lnTo>
                    <a:lnTo>
                      <a:pt x="442" y="156"/>
                    </a:lnTo>
                    <a:lnTo>
                      <a:pt x="449" y="164"/>
                    </a:lnTo>
                    <a:lnTo>
                      <a:pt x="446" y="167"/>
                    </a:lnTo>
                    <a:lnTo>
                      <a:pt x="452" y="170"/>
                    </a:lnTo>
                    <a:lnTo>
                      <a:pt x="458" y="162"/>
                    </a:lnTo>
                    <a:lnTo>
                      <a:pt x="461" y="162"/>
                    </a:lnTo>
                    <a:lnTo>
                      <a:pt x="458" y="152"/>
                    </a:lnTo>
                    <a:lnTo>
                      <a:pt x="461" y="152"/>
                    </a:lnTo>
                    <a:lnTo>
                      <a:pt x="464" y="158"/>
                    </a:lnTo>
                    <a:lnTo>
                      <a:pt x="484" y="147"/>
                    </a:lnTo>
                    <a:lnTo>
                      <a:pt x="500" y="147"/>
                    </a:lnTo>
                    <a:lnTo>
                      <a:pt x="511" y="127"/>
                    </a:lnTo>
                    <a:lnTo>
                      <a:pt x="506" y="122"/>
                    </a:lnTo>
                    <a:lnTo>
                      <a:pt x="500" y="130"/>
                    </a:lnTo>
                    <a:lnTo>
                      <a:pt x="499" y="119"/>
                    </a:lnTo>
                    <a:lnTo>
                      <a:pt x="493" y="127"/>
                    </a:lnTo>
                    <a:lnTo>
                      <a:pt x="494" y="131"/>
                    </a:lnTo>
                    <a:lnTo>
                      <a:pt x="487" y="130"/>
                    </a:lnTo>
                    <a:lnTo>
                      <a:pt x="487" y="134"/>
                    </a:lnTo>
                    <a:lnTo>
                      <a:pt x="469" y="134"/>
                    </a:lnTo>
                    <a:lnTo>
                      <a:pt x="457" y="125"/>
                    </a:lnTo>
                    <a:lnTo>
                      <a:pt x="458" y="121"/>
                    </a:lnTo>
                    <a:lnTo>
                      <a:pt x="476" y="131"/>
                    </a:lnTo>
                    <a:lnTo>
                      <a:pt x="493" y="115"/>
                    </a:lnTo>
                    <a:lnTo>
                      <a:pt x="484" y="113"/>
                    </a:lnTo>
                    <a:lnTo>
                      <a:pt x="493" y="101"/>
                    </a:lnTo>
                    <a:lnTo>
                      <a:pt x="484" y="104"/>
                    </a:lnTo>
                    <a:lnTo>
                      <a:pt x="455" y="94"/>
                    </a:lnTo>
                    <a:lnTo>
                      <a:pt x="469" y="92"/>
                    </a:lnTo>
                    <a:lnTo>
                      <a:pt x="482" y="97"/>
                    </a:lnTo>
                    <a:lnTo>
                      <a:pt x="484" y="94"/>
                    </a:lnTo>
                    <a:lnTo>
                      <a:pt x="476" y="86"/>
                    </a:lnTo>
                    <a:lnTo>
                      <a:pt x="482" y="86"/>
                    </a:lnTo>
                    <a:lnTo>
                      <a:pt x="490" y="83"/>
                    </a:lnTo>
                    <a:lnTo>
                      <a:pt x="485" y="89"/>
                    </a:lnTo>
                    <a:lnTo>
                      <a:pt x="488" y="97"/>
                    </a:lnTo>
                    <a:lnTo>
                      <a:pt x="496" y="91"/>
                    </a:lnTo>
                    <a:lnTo>
                      <a:pt x="499" y="97"/>
                    </a:lnTo>
                    <a:lnTo>
                      <a:pt x="505" y="97"/>
                    </a:lnTo>
                    <a:lnTo>
                      <a:pt x="512" y="95"/>
                    </a:lnTo>
                    <a:lnTo>
                      <a:pt x="520" y="86"/>
                    </a:lnTo>
                    <a:lnTo>
                      <a:pt x="526" y="71"/>
                    </a:lnTo>
                    <a:lnTo>
                      <a:pt x="535" y="68"/>
                    </a:lnTo>
                    <a:lnTo>
                      <a:pt x="535" y="61"/>
                    </a:lnTo>
                    <a:lnTo>
                      <a:pt x="529" y="47"/>
                    </a:lnTo>
                    <a:lnTo>
                      <a:pt x="520" y="47"/>
                    </a:lnTo>
                    <a:lnTo>
                      <a:pt x="512" y="68"/>
                    </a:lnTo>
                    <a:lnTo>
                      <a:pt x="509" y="58"/>
                    </a:lnTo>
                    <a:lnTo>
                      <a:pt x="506" y="45"/>
                    </a:lnTo>
                    <a:lnTo>
                      <a:pt x="490" y="52"/>
                    </a:lnTo>
                    <a:lnTo>
                      <a:pt x="467" y="58"/>
                    </a:lnTo>
                    <a:lnTo>
                      <a:pt x="469" y="47"/>
                    </a:lnTo>
                    <a:lnTo>
                      <a:pt x="482" y="40"/>
                    </a:lnTo>
                    <a:lnTo>
                      <a:pt x="505" y="31"/>
                    </a:lnTo>
                    <a:lnTo>
                      <a:pt x="497" y="21"/>
                    </a:lnTo>
                    <a:lnTo>
                      <a:pt x="512" y="28"/>
                    </a:lnTo>
                    <a:lnTo>
                      <a:pt x="508" y="18"/>
                    </a:lnTo>
                    <a:lnTo>
                      <a:pt x="521" y="31"/>
                    </a:lnTo>
                    <a:lnTo>
                      <a:pt x="511" y="9"/>
                    </a:lnTo>
                    <a:lnTo>
                      <a:pt x="500" y="0"/>
                    </a:lnTo>
                    <a:lnTo>
                      <a:pt x="309" y="37"/>
                    </a:lnTo>
                    <a:lnTo>
                      <a:pt x="152" y="58"/>
                    </a:lnTo>
                    <a:lnTo>
                      <a:pt x="149" y="74"/>
                    </a:lnTo>
                    <a:lnTo>
                      <a:pt x="140" y="80"/>
                    </a:lnTo>
                    <a:lnTo>
                      <a:pt x="130" y="100"/>
                    </a:lnTo>
                    <a:lnTo>
                      <a:pt x="121" y="98"/>
                    </a:lnTo>
                    <a:lnTo>
                      <a:pt x="112" y="104"/>
                    </a:lnTo>
                    <a:lnTo>
                      <a:pt x="106" y="113"/>
                    </a:lnTo>
                    <a:lnTo>
                      <a:pt x="96" y="107"/>
                    </a:lnTo>
                    <a:lnTo>
                      <a:pt x="81" y="119"/>
                    </a:lnTo>
                    <a:lnTo>
                      <a:pt x="79" y="131"/>
                    </a:lnTo>
                    <a:lnTo>
                      <a:pt x="19" y="165"/>
                    </a:lnTo>
                    <a:lnTo>
                      <a:pt x="16" y="17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" name="Freeform 77"/>
              <p:cNvSpPr>
                <a:spLocks/>
              </p:cNvSpPr>
              <p:nvPr/>
            </p:nvSpPr>
            <p:spPr bwMode="auto">
              <a:xfrm>
                <a:off x="3360" y="1933"/>
                <a:ext cx="511" cy="215"/>
              </a:xfrm>
              <a:custGeom>
                <a:avLst/>
                <a:gdLst>
                  <a:gd name="T0" fmla="*/ 0 w 535"/>
                  <a:gd name="T1" fmla="*/ 8 h 240"/>
                  <a:gd name="T2" fmla="*/ 31 w 535"/>
                  <a:gd name="T3" fmla="*/ 7 h 240"/>
                  <a:gd name="T4" fmla="*/ 61 w 535"/>
                  <a:gd name="T5" fmla="*/ 7 h 240"/>
                  <a:gd name="T6" fmla="*/ 96 w 535"/>
                  <a:gd name="T7" fmla="*/ 10 h 240"/>
                  <a:gd name="T8" fmla="*/ 105 w 535"/>
                  <a:gd name="T9" fmla="*/ 9 h 240"/>
                  <a:gd name="T10" fmla="*/ 107 w 535"/>
                  <a:gd name="T11" fmla="*/ 9 h 240"/>
                  <a:gd name="T12" fmla="*/ 111 w 535"/>
                  <a:gd name="T13" fmla="*/ 7 h 240"/>
                  <a:gd name="T14" fmla="*/ 112 w 535"/>
                  <a:gd name="T15" fmla="*/ 7 h 240"/>
                  <a:gd name="T16" fmla="*/ 111 w 535"/>
                  <a:gd name="T17" fmla="*/ 6 h 240"/>
                  <a:gd name="T18" fmla="*/ 112 w 535"/>
                  <a:gd name="T19" fmla="*/ 6 h 240"/>
                  <a:gd name="T20" fmla="*/ 115 w 535"/>
                  <a:gd name="T21" fmla="*/ 6 h 240"/>
                  <a:gd name="T22" fmla="*/ 115 w 535"/>
                  <a:gd name="T23" fmla="*/ 6 h 240"/>
                  <a:gd name="T24" fmla="*/ 117 w 535"/>
                  <a:gd name="T25" fmla="*/ 6 h 240"/>
                  <a:gd name="T26" fmla="*/ 126 w 535"/>
                  <a:gd name="T27" fmla="*/ 5 h 240"/>
                  <a:gd name="T28" fmla="*/ 127 w 535"/>
                  <a:gd name="T29" fmla="*/ 4 h 240"/>
                  <a:gd name="T30" fmla="*/ 126 w 535"/>
                  <a:gd name="T31" fmla="*/ 4 h 240"/>
                  <a:gd name="T32" fmla="*/ 126 w 535"/>
                  <a:gd name="T33" fmla="*/ 4 h 240"/>
                  <a:gd name="T34" fmla="*/ 123 w 535"/>
                  <a:gd name="T35" fmla="*/ 4 h 240"/>
                  <a:gd name="T36" fmla="*/ 115 w 535"/>
                  <a:gd name="T37" fmla="*/ 4 h 240"/>
                  <a:gd name="T38" fmla="*/ 120 w 535"/>
                  <a:gd name="T39" fmla="*/ 4 h 240"/>
                  <a:gd name="T40" fmla="*/ 121 w 535"/>
                  <a:gd name="T41" fmla="*/ 4 h 240"/>
                  <a:gd name="T42" fmla="*/ 121 w 535"/>
                  <a:gd name="T43" fmla="*/ 4 h 240"/>
                  <a:gd name="T44" fmla="*/ 117 w 535"/>
                  <a:gd name="T45" fmla="*/ 4 h 240"/>
                  <a:gd name="T46" fmla="*/ 121 w 535"/>
                  <a:gd name="T47" fmla="*/ 4 h 240"/>
                  <a:gd name="T48" fmla="*/ 121 w 535"/>
                  <a:gd name="T49" fmla="*/ 4 h 240"/>
                  <a:gd name="T50" fmla="*/ 121 w 535"/>
                  <a:gd name="T51" fmla="*/ 4 h 240"/>
                  <a:gd name="T52" fmla="*/ 126 w 535"/>
                  <a:gd name="T53" fmla="*/ 4 h 240"/>
                  <a:gd name="T54" fmla="*/ 127 w 535"/>
                  <a:gd name="T55" fmla="*/ 4 h 240"/>
                  <a:gd name="T56" fmla="*/ 132 w 535"/>
                  <a:gd name="T57" fmla="*/ 4 h 240"/>
                  <a:gd name="T58" fmla="*/ 135 w 535"/>
                  <a:gd name="T59" fmla="*/ 4 h 240"/>
                  <a:gd name="T60" fmla="*/ 133 w 535"/>
                  <a:gd name="T61" fmla="*/ 4 h 240"/>
                  <a:gd name="T62" fmla="*/ 129 w 535"/>
                  <a:gd name="T63" fmla="*/ 4 h 240"/>
                  <a:gd name="T64" fmla="*/ 127 w 535"/>
                  <a:gd name="T65" fmla="*/ 4 h 240"/>
                  <a:gd name="T66" fmla="*/ 117 w 535"/>
                  <a:gd name="T67" fmla="*/ 4 h 240"/>
                  <a:gd name="T68" fmla="*/ 121 w 535"/>
                  <a:gd name="T69" fmla="*/ 4 h 240"/>
                  <a:gd name="T70" fmla="*/ 126 w 535"/>
                  <a:gd name="T71" fmla="*/ 4 h 240"/>
                  <a:gd name="T72" fmla="*/ 127 w 535"/>
                  <a:gd name="T73" fmla="*/ 4 h 240"/>
                  <a:gd name="T74" fmla="*/ 129 w 535"/>
                  <a:gd name="T75" fmla="*/ 4 h 240"/>
                  <a:gd name="T76" fmla="*/ 77 w 535"/>
                  <a:gd name="T77" fmla="*/ 4 h 240"/>
                  <a:gd name="T78" fmla="*/ 38 w 535"/>
                  <a:gd name="T79" fmla="*/ 4 h 240"/>
                  <a:gd name="T80" fmla="*/ 32 w 535"/>
                  <a:gd name="T81" fmla="*/ 4 h 240"/>
                  <a:gd name="T82" fmla="*/ 29 w 535"/>
                  <a:gd name="T83" fmla="*/ 4 h 240"/>
                  <a:gd name="T84" fmla="*/ 26 w 535"/>
                  <a:gd name="T85" fmla="*/ 4 h 240"/>
                  <a:gd name="T86" fmla="*/ 21 w 535"/>
                  <a:gd name="T87" fmla="*/ 4 h 240"/>
                  <a:gd name="T88" fmla="*/ 11 w 535"/>
                  <a:gd name="T89" fmla="*/ 7 h 240"/>
                  <a:gd name="T90" fmla="*/ 0 w 535"/>
                  <a:gd name="T91" fmla="*/ 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5"/>
                  <a:gd name="T139" fmla="*/ 0 h 240"/>
                  <a:gd name="T140" fmla="*/ 535 w 535"/>
                  <a:gd name="T141" fmla="*/ 240 h 24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5" h="240">
                    <a:moveTo>
                      <a:pt x="0" y="188"/>
                    </a:moveTo>
                    <a:lnTo>
                      <a:pt x="0" y="204"/>
                    </a:lnTo>
                    <a:lnTo>
                      <a:pt x="78" y="197"/>
                    </a:lnTo>
                    <a:lnTo>
                      <a:pt x="122" y="174"/>
                    </a:lnTo>
                    <a:lnTo>
                      <a:pt x="209" y="164"/>
                    </a:lnTo>
                    <a:lnTo>
                      <a:pt x="243" y="186"/>
                    </a:lnTo>
                    <a:lnTo>
                      <a:pt x="299" y="179"/>
                    </a:lnTo>
                    <a:lnTo>
                      <a:pt x="382" y="240"/>
                    </a:lnTo>
                    <a:lnTo>
                      <a:pt x="393" y="233"/>
                    </a:lnTo>
                    <a:lnTo>
                      <a:pt x="414" y="231"/>
                    </a:lnTo>
                    <a:lnTo>
                      <a:pt x="418" y="215"/>
                    </a:lnTo>
                    <a:lnTo>
                      <a:pt x="423" y="224"/>
                    </a:lnTo>
                    <a:lnTo>
                      <a:pt x="427" y="195"/>
                    </a:lnTo>
                    <a:lnTo>
                      <a:pt x="439" y="180"/>
                    </a:lnTo>
                    <a:lnTo>
                      <a:pt x="449" y="173"/>
                    </a:lnTo>
                    <a:lnTo>
                      <a:pt x="445" y="170"/>
                    </a:lnTo>
                    <a:lnTo>
                      <a:pt x="445" y="164"/>
                    </a:lnTo>
                    <a:lnTo>
                      <a:pt x="442" y="156"/>
                    </a:lnTo>
                    <a:lnTo>
                      <a:pt x="449" y="164"/>
                    </a:lnTo>
                    <a:lnTo>
                      <a:pt x="446" y="167"/>
                    </a:lnTo>
                    <a:lnTo>
                      <a:pt x="452" y="170"/>
                    </a:lnTo>
                    <a:lnTo>
                      <a:pt x="458" y="162"/>
                    </a:lnTo>
                    <a:lnTo>
                      <a:pt x="461" y="162"/>
                    </a:lnTo>
                    <a:lnTo>
                      <a:pt x="458" y="152"/>
                    </a:lnTo>
                    <a:lnTo>
                      <a:pt x="461" y="152"/>
                    </a:lnTo>
                    <a:lnTo>
                      <a:pt x="464" y="158"/>
                    </a:lnTo>
                    <a:lnTo>
                      <a:pt x="484" y="147"/>
                    </a:lnTo>
                    <a:lnTo>
                      <a:pt x="500" y="147"/>
                    </a:lnTo>
                    <a:lnTo>
                      <a:pt x="511" y="127"/>
                    </a:lnTo>
                    <a:lnTo>
                      <a:pt x="506" y="122"/>
                    </a:lnTo>
                    <a:lnTo>
                      <a:pt x="500" y="130"/>
                    </a:lnTo>
                    <a:lnTo>
                      <a:pt x="499" y="119"/>
                    </a:lnTo>
                    <a:lnTo>
                      <a:pt x="493" y="127"/>
                    </a:lnTo>
                    <a:lnTo>
                      <a:pt x="494" y="131"/>
                    </a:lnTo>
                    <a:lnTo>
                      <a:pt x="487" y="130"/>
                    </a:lnTo>
                    <a:lnTo>
                      <a:pt x="487" y="134"/>
                    </a:lnTo>
                    <a:lnTo>
                      <a:pt x="469" y="134"/>
                    </a:lnTo>
                    <a:lnTo>
                      <a:pt x="457" y="125"/>
                    </a:lnTo>
                    <a:lnTo>
                      <a:pt x="458" y="121"/>
                    </a:lnTo>
                    <a:lnTo>
                      <a:pt x="476" y="131"/>
                    </a:lnTo>
                    <a:lnTo>
                      <a:pt x="493" y="115"/>
                    </a:lnTo>
                    <a:lnTo>
                      <a:pt x="484" y="113"/>
                    </a:lnTo>
                    <a:lnTo>
                      <a:pt x="493" y="101"/>
                    </a:lnTo>
                    <a:lnTo>
                      <a:pt x="484" y="104"/>
                    </a:lnTo>
                    <a:lnTo>
                      <a:pt x="455" y="94"/>
                    </a:lnTo>
                    <a:lnTo>
                      <a:pt x="469" y="92"/>
                    </a:lnTo>
                    <a:lnTo>
                      <a:pt x="482" y="97"/>
                    </a:lnTo>
                    <a:lnTo>
                      <a:pt x="484" y="94"/>
                    </a:lnTo>
                    <a:lnTo>
                      <a:pt x="476" y="86"/>
                    </a:lnTo>
                    <a:lnTo>
                      <a:pt x="482" y="86"/>
                    </a:lnTo>
                    <a:lnTo>
                      <a:pt x="490" y="83"/>
                    </a:lnTo>
                    <a:lnTo>
                      <a:pt x="485" y="89"/>
                    </a:lnTo>
                    <a:lnTo>
                      <a:pt x="488" y="97"/>
                    </a:lnTo>
                    <a:lnTo>
                      <a:pt x="496" y="91"/>
                    </a:lnTo>
                    <a:lnTo>
                      <a:pt x="499" y="97"/>
                    </a:lnTo>
                    <a:lnTo>
                      <a:pt x="505" y="97"/>
                    </a:lnTo>
                    <a:lnTo>
                      <a:pt x="512" y="95"/>
                    </a:lnTo>
                    <a:lnTo>
                      <a:pt x="520" y="86"/>
                    </a:lnTo>
                    <a:lnTo>
                      <a:pt x="526" y="71"/>
                    </a:lnTo>
                    <a:lnTo>
                      <a:pt x="535" y="68"/>
                    </a:lnTo>
                    <a:lnTo>
                      <a:pt x="535" y="61"/>
                    </a:lnTo>
                    <a:lnTo>
                      <a:pt x="529" y="47"/>
                    </a:lnTo>
                    <a:lnTo>
                      <a:pt x="520" y="47"/>
                    </a:lnTo>
                    <a:lnTo>
                      <a:pt x="512" y="68"/>
                    </a:lnTo>
                    <a:lnTo>
                      <a:pt x="509" y="58"/>
                    </a:lnTo>
                    <a:lnTo>
                      <a:pt x="506" y="45"/>
                    </a:lnTo>
                    <a:lnTo>
                      <a:pt x="490" y="52"/>
                    </a:lnTo>
                    <a:lnTo>
                      <a:pt x="467" y="58"/>
                    </a:lnTo>
                    <a:lnTo>
                      <a:pt x="469" y="47"/>
                    </a:lnTo>
                    <a:lnTo>
                      <a:pt x="482" y="40"/>
                    </a:lnTo>
                    <a:lnTo>
                      <a:pt x="505" y="31"/>
                    </a:lnTo>
                    <a:lnTo>
                      <a:pt x="497" y="21"/>
                    </a:lnTo>
                    <a:lnTo>
                      <a:pt x="512" y="28"/>
                    </a:lnTo>
                    <a:lnTo>
                      <a:pt x="508" y="18"/>
                    </a:lnTo>
                    <a:lnTo>
                      <a:pt x="521" y="31"/>
                    </a:lnTo>
                    <a:lnTo>
                      <a:pt x="511" y="9"/>
                    </a:lnTo>
                    <a:lnTo>
                      <a:pt x="500" y="0"/>
                    </a:lnTo>
                    <a:lnTo>
                      <a:pt x="309" y="37"/>
                    </a:lnTo>
                    <a:lnTo>
                      <a:pt x="152" y="58"/>
                    </a:lnTo>
                    <a:lnTo>
                      <a:pt x="149" y="74"/>
                    </a:lnTo>
                    <a:lnTo>
                      <a:pt x="140" y="80"/>
                    </a:lnTo>
                    <a:lnTo>
                      <a:pt x="130" y="100"/>
                    </a:lnTo>
                    <a:lnTo>
                      <a:pt x="121" y="98"/>
                    </a:lnTo>
                    <a:lnTo>
                      <a:pt x="112" y="104"/>
                    </a:lnTo>
                    <a:lnTo>
                      <a:pt x="106" y="113"/>
                    </a:lnTo>
                    <a:lnTo>
                      <a:pt x="96" y="107"/>
                    </a:lnTo>
                    <a:lnTo>
                      <a:pt x="81" y="119"/>
                    </a:lnTo>
                    <a:lnTo>
                      <a:pt x="79" y="131"/>
                    </a:lnTo>
                    <a:lnTo>
                      <a:pt x="19" y="165"/>
                    </a:lnTo>
                    <a:lnTo>
                      <a:pt x="16" y="179"/>
                    </a:lnTo>
                    <a:lnTo>
                      <a:pt x="0" y="18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" name="Freeform 78"/>
              <p:cNvSpPr>
                <a:spLocks/>
              </p:cNvSpPr>
              <p:nvPr/>
            </p:nvSpPr>
            <p:spPr bwMode="auto">
              <a:xfrm>
                <a:off x="2228" y="1146"/>
                <a:ext cx="392" cy="231"/>
              </a:xfrm>
              <a:custGeom>
                <a:avLst/>
                <a:gdLst>
                  <a:gd name="T0" fmla="*/ 0 w 410"/>
                  <a:gd name="T1" fmla="*/ 7 h 260"/>
                  <a:gd name="T2" fmla="*/ 11 w 410"/>
                  <a:gd name="T3" fmla="*/ 0 h 260"/>
                  <a:gd name="T4" fmla="*/ 58 w 410"/>
                  <a:gd name="T5" fmla="*/ 4 h 260"/>
                  <a:gd name="T6" fmla="*/ 98 w 410"/>
                  <a:gd name="T7" fmla="*/ 4 h 260"/>
                  <a:gd name="T8" fmla="*/ 99 w 410"/>
                  <a:gd name="T9" fmla="*/ 4 h 260"/>
                  <a:gd name="T10" fmla="*/ 104 w 410"/>
                  <a:gd name="T11" fmla="*/ 4 h 260"/>
                  <a:gd name="T12" fmla="*/ 104 w 410"/>
                  <a:gd name="T13" fmla="*/ 6 h 260"/>
                  <a:gd name="T14" fmla="*/ 107 w 410"/>
                  <a:gd name="T15" fmla="*/ 8 h 260"/>
                  <a:gd name="T16" fmla="*/ 51 w 410"/>
                  <a:gd name="T17" fmla="*/ 7 h 260"/>
                  <a:gd name="T18" fmla="*/ 0 w 410"/>
                  <a:gd name="T19" fmla="*/ 7 h 2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0"/>
                  <a:gd name="T31" fmla="*/ 0 h 260"/>
                  <a:gd name="T32" fmla="*/ 410 w 410"/>
                  <a:gd name="T33" fmla="*/ 260 h 2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0" h="260">
                    <a:moveTo>
                      <a:pt x="0" y="239"/>
                    </a:moveTo>
                    <a:lnTo>
                      <a:pt x="20" y="0"/>
                    </a:lnTo>
                    <a:lnTo>
                      <a:pt x="224" y="14"/>
                    </a:lnTo>
                    <a:lnTo>
                      <a:pt x="377" y="20"/>
                    </a:lnTo>
                    <a:lnTo>
                      <a:pt x="382" y="84"/>
                    </a:lnTo>
                    <a:lnTo>
                      <a:pt x="398" y="136"/>
                    </a:lnTo>
                    <a:lnTo>
                      <a:pt x="400" y="205"/>
                    </a:lnTo>
                    <a:lnTo>
                      <a:pt x="410" y="260"/>
                    </a:lnTo>
                    <a:lnTo>
                      <a:pt x="195" y="252"/>
                    </a:lnTo>
                    <a:lnTo>
                      <a:pt x="0" y="239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" name="Freeform 79"/>
              <p:cNvSpPr>
                <a:spLocks/>
              </p:cNvSpPr>
              <p:nvPr/>
            </p:nvSpPr>
            <p:spPr bwMode="auto">
              <a:xfrm>
                <a:off x="2228" y="1146"/>
                <a:ext cx="392" cy="231"/>
              </a:xfrm>
              <a:custGeom>
                <a:avLst/>
                <a:gdLst>
                  <a:gd name="T0" fmla="*/ 0 w 410"/>
                  <a:gd name="T1" fmla="*/ 7 h 260"/>
                  <a:gd name="T2" fmla="*/ 11 w 410"/>
                  <a:gd name="T3" fmla="*/ 0 h 260"/>
                  <a:gd name="T4" fmla="*/ 58 w 410"/>
                  <a:gd name="T5" fmla="*/ 4 h 260"/>
                  <a:gd name="T6" fmla="*/ 98 w 410"/>
                  <a:gd name="T7" fmla="*/ 4 h 260"/>
                  <a:gd name="T8" fmla="*/ 99 w 410"/>
                  <a:gd name="T9" fmla="*/ 4 h 260"/>
                  <a:gd name="T10" fmla="*/ 104 w 410"/>
                  <a:gd name="T11" fmla="*/ 4 h 260"/>
                  <a:gd name="T12" fmla="*/ 104 w 410"/>
                  <a:gd name="T13" fmla="*/ 6 h 260"/>
                  <a:gd name="T14" fmla="*/ 107 w 410"/>
                  <a:gd name="T15" fmla="*/ 8 h 260"/>
                  <a:gd name="T16" fmla="*/ 51 w 410"/>
                  <a:gd name="T17" fmla="*/ 7 h 260"/>
                  <a:gd name="T18" fmla="*/ 0 w 410"/>
                  <a:gd name="T19" fmla="*/ 7 h 260"/>
                  <a:gd name="T20" fmla="*/ 0 w 410"/>
                  <a:gd name="T21" fmla="*/ 7 h 2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0"/>
                  <a:gd name="T34" fmla="*/ 0 h 260"/>
                  <a:gd name="T35" fmla="*/ 410 w 410"/>
                  <a:gd name="T36" fmla="*/ 260 h 2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0" h="260">
                    <a:moveTo>
                      <a:pt x="0" y="239"/>
                    </a:moveTo>
                    <a:lnTo>
                      <a:pt x="20" y="0"/>
                    </a:lnTo>
                    <a:lnTo>
                      <a:pt x="224" y="14"/>
                    </a:lnTo>
                    <a:lnTo>
                      <a:pt x="377" y="20"/>
                    </a:lnTo>
                    <a:lnTo>
                      <a:pt x="382" y="84"/>
                    </a:lnTo>
                    <a:lnTo>
                      <a:pt x="398" y="136"/>
                    </a:lnTo>
                    <a:lnTo>
                      <a:pt x="400" y="205"/>
                    </a:lnTo>
                    <a:lnTo>
                      <a:pt x="410" y="260"/>
                    </a:lnTo>
                    <a:lnTo>
                      <a:pt x="195" y="252"/>
                    </a:lnTo>
                    <a:lnTo>
                      <a:pt x="0" y="23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" name="Freeform 80"/>
              <p:cNvSpPr>
                <a:spLocks/>
              </p:cNvSpPr>
              <p:nvPr/>
            </p:nvSpPr>
            <p:spPr bwMode="auto">
              <a:xfrm>
                <a:off x="3273" y="1596"/>
                <a:ext cx="251" cy="264"/>
              </a:xfrm>
              <a:custGeom>
                <a:avLst/>
                <a:gdLst>
                  <a:gd name="T0" fmla="*/ 0 w 263"/>
                  <a:gd name="T1" fmla="*/ 4 h 295"/>
                  <a:gd name="T2" fmla="*/ 10 w 263"/>
                  <a:gd name="T3" fmla="*/ 10 h 295"/>
                  <a:gd name="T4" fmla="*/ 10 w 263"/>
                  <a:gd name="T5" fmla="*/ 10 h 295"/>
                  <a:gd name="T6" fmla="*/ 13 w 263"/>
                  <a:gd name="T7" fmla="*/ 10 h 295"/>
                  <a:gd name="T8" fmla="*/ 15 w 263"/>
                  <a:gd name="T9" fmla="*/ 10 h 295"/>
                  <a:gd name="T10" fmla="*/ 21 w 263"/>
                  <a:gd name="T11" fmla="*/ 10 h 295"/>
                  <a:gd name="T12" fmla="*/ 24 w 263"/>
                  <a:gd name="T13" fmla="*/ 11 h 295"/>
                  <a:gd name="T14" fmla="*/ 30 w 263"/>
                  <a:gd name="T15" fmla="*/ 11 h 295"/>
                  <a:gd name="T16" fmla="*/ 33 w 263"/>
                  <a:gd name="T17" fmla="*/ 10 h 295"/>
                  <a:gd name="T18" fmla="*/ 41 w 263"/>
                  <a:gd name="T19" fmla="*/ 11 h 295"/>
                  <a:gd name="T20" fmla="*/ 46 w 263"/>
                  <a:gd name="T21" fmla="*/ 10 h 295"/>
                  <a:gd name="T22" fmla="*/ 47 w 263"/>
                  <a:gd name="T23" fmla="*/ 9 h 295"/>
                  <a:gd name="T24" fmla="*/ 50 w 263"/>
                  <a:gd name="T25" fmla="*/ 9 h 295"/>
                  <a:gd name="T26" fmla="*/ 51 w 263"/>
                  <a:gd name="T27" fmla="*/ 8 h 295"/>
                  <a:gd name="T28" fmla="*/ 59 w 263"/>
                  <a:gd name="T29" fmla="*/ 7 h 295"/>
                  <a:gd name="T30" fmla="*/ 62 w 263"/>
                  <a:gd name="T31" fmla="*/ 7 h 295"/>
                  <a:gd name="T32" fmla="*/ 65 w 263"/>
                  <a:gd name="T33" fmla="*/ 4 h 295"/>
                  <a:gd name="T34" fmla="*/ 62 w 263"/>
                  <a:gd name="T35" fmla="*/ 4 h 295"/>
                  <a:gd name="T36" fmla="*/ 65 w 263"/>
                  <a:gd name="T37" fmla="*/ 4 h 295"/>
                  <a:gd name="T38" fmla="*/ 61 w 263"/>
                  <a:gd name="T39" fmla="*/ 0 h 295"/>
                  <a:gd name="T40" fmla="*/ 53 w 263"/>
                  <a:gd name="T41" fmla="*/ 4 h 295"/>
                  <a:gd name="T42" fmla="*/ 50 w 263"/>
                  <a:gd name="T43" fmla="*/ 4 h 295"/>
                  <a:gd name="T44" fmla="*/ 48 w 263"/>
                  <a:gd name="T45" fmla="*/ 4 h 295"/>
                  <a:gd name="T46" fmla="*/ 45 w 263"/>
                  <a:gd name="T47" fmla="*/ 4 h 295"/>
                  <a:gd name="T48" fmla="*/ 41 w 263"/>
                  <a:gd name="T49" fmla="*/ 4 h 295"/>
                  <a:gd name="T50" fmla="*/ 36 w 263"/>
                  <a:gd name="T51" fmla="*/ 4 h 295"/>
                  <a:gd name="T52" fmla="*/ 33 w 263"/>
                  <a:gd name="T53" fmla="*/ 4 h 295"/>
                  <a:gd name="T54" fmla="*/ 31 w 263"/>
                  <a:gd name="T55" fmla="*/ 4 h 295"/>
                  <a:gd name="T56" fmla="*/ 28 w 263"/>
                  <a:gd name="T57" fmla="*/ 4 h 295"/>
                  <a:gd name="T58" fmla="*/ 27 w 263"/>
                  <a:gd name="T59" fmla="*/ 4 h 295"/>
                  <a:gd name="T60" fmla="*/ 30 w 263"/>
                  <a:gd name="T61" fmla="*/ 4 h 295"/>
                  <a:gd name="T62" fmla="*/ 30 w 263"/>
                  <a:gd name="T63" fmla="*/ 4 h 295"/>
                  <a:gd name="T64" fmla="*/ 29 w 263"/>
                  <a:gd name="T65" fmla="*/ 4 h 295"/>
                  <a:gd name="T66" fmla="*/ 28 w 263"/>
                  <a:gd name="T67" fmla="*/ 4 h 295"/>
                  <a:gd name="T68" fmla="*/ 23 w 263"/>
                  <a:gd name="T69" fmla="*/ 4 h 295"/>
                  <a:gd name="T70" fmla="*/ 20 w 263"/>
                  <a:gd name="T71" fmla="*/ 4 h 295"/>
                  <a:gd name="T72" fmla="*/ 21 w 263"/>
                  <a:gd name="T73" fmla="*/ 4 h 295"/>
                  <a:gd name="T74" fmla="*/ 0 w 263"/>
                  <a:gd name="T75" fmla="*/ 4 h 29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3"/>
                  <a:gd name="T115" fmla="*/ 0 h 295"/>
                  <a:gd name="T116" fmla="*/ 263 w 263"/>
                  <a:gd name="T117" fmla="*/ 295 h 29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3" h="295">
                    <a:moveTo>
                      <a:pt x="0" y="53"/>
                    </a:moveTo>
                    <a:lnTo>
                      <a:pt x="24" y="259"/>
                    </a:lnTo>
                    <a:lnTo>
                      <a:pt x="40" y="258"/>
                    </a:lnTo>
                    <a:lnTo>
                      <a:pt x="54" y="262"/>
                    </a:lnTo>
                    <a:lnTo>
                      <a:pt x="61" y="277"/>
                    </a:lnTo>
                    <a:lnTo>
                      <a:pt x="82" y="280"/>
                    </a:lnTo>
                    <a:lnTo>
                      <a:pt x="94" y="286"/>
                    </a:lnTo>
                    <a:lnTo>
                      <a:pt x="121" y="285"/>
                    </a:lnTo>
                    <a:lnTo>
                      <a:pt x="136" y="277"/>
                    </a:lnTo>
                    <a:lnTo>
                      <a:pt x="166" y="295"/>
                    </a:lnTo>
                    <a:lnTo>
                      <a:pt x="185" y="279"/>
                    </a:lnTo>
                    <a:lnTo>
                      <a:pt x="190" y="247"/>
                    </a:lnTo>
                    <a:lnTo>
                      <a:pt x="202" y="253"/>
                    </a:lnTo>
                    <a:lnTo>
                      <a:pt x="207" y="226"/>
                    </a:lnTo>
                    <a:lnTo>
                      <a:pt x="240" y="203"/>
                    </a:lnTo>
                    <a:lnTo>
                      <a:pt x="252" y="189"/>
                    </a:lnTo>
                    <a:lnTo>
                      <a:pt x="260" y="124"/>
                    </a:lnTo>
                    <a:lnTo>
                      <a:pt x="254" y="110"/>
                    </a:lnTo>
                    <a:lnTo>
                      <a:pt x="263" y="104"/>
                    </a:lnTo>
                    <a:lnTo>
                      <a:pt x="245" y="0"/>
                    </a:lnTo>
                    <a:lnTo>
                      <a:pt x="219" y="13"/>
                    </a:lnTo>
                    <a:lnTo>
                      <a:pt x="202" y="24"/>
                    </a:lnTo>
                    <a:lnTo>
                      <a:pt x="194" y="34"/>
                    </a:lnTo>
                    <a:lnTo>
                      <a:pt x="179" y="47"/>
                    </a:lnTo>
                    <a:lnTo>
                      <a:pt x="163" y="50"/>
                    </a:lnTo>
                    <a:lnTo>
                      <a:pt x="146" y="58"/>
                    </a:lnTo>
                    <a:lnTo>
                      <a:pt x="137" y="62"/>
                    </a:lnTo>
                    <a:lnTo>
                      <a:pt x="127" y="56"/>
                    </a:lnTo>
                    <a:lnTo>
                      <a:pt x="112" y="64"/>
                    </a:lnTo>
                    <a:lnTo>
                      <a:pt x="109" y="59"/>
                    </a:lnTo>
                    <a:lnTo>
                      <a:pt x="124" y="52"/>
                    </a:lnTo>
                    <a:lnTo>
                      <a:pt x="122" y="50"/>
                    </a:lnTo>
                    <a:lnTo>
                      <a:pt x="116" y="50"/>
                    </a:lnTo>
                    <a:lnTo>
                      <a:pt x="110" y="55"/>
                    </a:lnTo>
                    <a:lnTo>
                      <a:pt x="87" y="44"/>
                    </a:lnTo>
                    <a:lnTo>
                      <a:pt x="76" y="47"/>
                    </a:lnTo>
                    <a:lnTo>
                      <a:pt x="79" y="4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" name="Freeform 81"/>
              <p:cNvSpPr>
                <a:spLocks/>
              </p:cNvSpPr>
              <p:nvPr/>
            </p:nvSpPr>
            <p:spPr bwMode="auto">
              <a:xfrm>
                <a:off x="3273" y="1596"/>
                <a:ext cx="251" cy="264"/>
              </a:xfrm>
              <a:custGeom>
                <a:avLst/>
                <a:gdLst>
                  <a:gd name="T0" fmla="*/ 0 w 263"/>
                  <a:gd name="T1" fmla="*/ 4 h 295"/>
                  <a:gd name="T2" fmla="*/ 10 w 263"/>
                  <a:gd name="T3" fmla="*/ 10 h 295"/>
                  <a:gd name="T4" fmla="*/ 10 w 263"/>
                  <a:gd name="T5" fmla="*/ 10 h 295"/>
                  <a:gd name="T6" fmla="*/ 13 w 263"/>
                  <a:gd name="T7" fmla="*/ 10 h 295"/>
                  <a:gd name="T8" fmla="*/ 15 w 263"/>
                  <a:gd name="T9" fmla="*/ 10 h 295"/>
                  <a:gd name="T10" fmla="*/ 21 w 263"/>
                  <a:gd name="T11" fmla="*/ 10 h 295"/>
                  <a:gd name="T12" fmla="*/ 24 w 263"/>
                  <a:gd name="T13" fmla="*/ 11 h 295"/>
                  <a:gd name="T14" fmla="*/ 30 w 263"/>
                  <a:gd name="T15" fmla="*/ 11 h 295"/>
                  <a:gd name="T16" fmla="*/ 33 w 263"/>
                  <a:gd name="T17" fmla="*/ 10 h 295"/>
                  <a:gd name="T18" fmla="*/ 41 w 263"/>
                  <a:gd name="T19" fmla="*/ 11 h 295"/>
                  <a:gd name="T20" fmla="*/ 46 w 263"/>
                  <a:gd name="T21" fmla="*/ 10 h 295"/>
                  <a:gd name="T22" fmla="*/ 47 w 263"/>
                  <a:gd name="T23" fmla="*/ 9 h 295"/>
                  <a:gd name="T24" fmla="*/ 50 w 263"/>
                  <a:gd name="T25" fmla="*/ 9 h 295"/>
                  <a:gd name="T26" fmla="*/ 51 w 263"/>
                  <a:gd name="T27" fmla="*/ 8 h 295"/>
                  <a:gd name="T28" fmla="*/ 59 w 263"/>
                  <a:gd name="T29" fmla="*/ 7 h 295"/>
                  <a:gd name="T30" fmla="*/ 62 w 263"/>
                  <a:gd name="T31" fmla="*/ 7 h 295"/>
                  <a:gd name="T32" fmla="*/ 65 w 263"/>
                  <a:gd name="T33" fmla="*/ 4 h 295"/>
                  <a:gd name="T34" fmla="*/ 62 w 263"/>
                  <a:gd name="T35" fmla="*/ 4 h 295"/>
                  <a:gd name="T36" fmla="*/ 65 w 263"/>
                  <a:gd name="T37" fmla="*/ 4 h 295"/>
                  <a:gd name="T38" fmla="*/ 61 w 263"/>
                  <a:gd name="T39" fmla="*/ 0 h 295"/>
                  <a:gd name="T40" fmla="*/ 53 w 263"/>
                  <a:gd name="T41" fmla="*/ 4 h 295"/>
                  <a:gd name="T42" fmla="*/ 50 w 263"/>
                  <a:gd name="T43" fmla="*/ 4 h 295"/>
                  <a:gd name="T44" fmla="*/ 48 w 263"/>
                  <a:gd name="T45" fmla="*/ 4 h 295"/>
                  <a:gd name="T46" fmla="*/ 45 w 263"/>
                  <a:gd name="T47" fmla="*/ 4 h 295"/>
                  <a:gd name="T48" fmla="*/ 41 w 263"/>
                  <a:gd name="T49" fmla="*/ 4 h 295"/>
                  <a:gd name="T50" fmla="*/ 36 w 263"/>
                  <a:gd name="T51" fmla="*/ 4 h 295"/>
                  <a:gd name="T52" fmla="*/ 33 w 263"/>
                  <a:gd name="T53" fmla="*/ 4 h 295"/>
                  <a:gd name="T54" fmla="*/ 31 w 263"/>
                  <a:gd name="T55" fmla="*/ 4 h 295"/>
                  <a:gd name="T56" fmla="*/ 28 w 263"/>
                  <a:gd name="T57" fmla="*/ 4 h 295"/>
                  <a:gd name="T58" fmla="*/ 27 w 263"/>
                  <a:gd name="T59" fmla="*/ 4 h 295"/>
                  <a:gd name="T60" fmla="*/ 30 w 263"/>
                  <a:gd name="T61" fmla="*/ 4 h 295"/>
                  <a:gd name="T62" fmla="*/ 30 w 263"/>
                  <a:gd name="T63" fmla="*/ 4 h 295"/>
                  <a:gd name="T64" fmla="*/ 29 w 263"/>
                  <a:gd name="T65" fmla="*/ 4 h 295"/>
                  <a:gd name="T66" fmla="*/ 28 w 263"/>
                  <a:gd name="T67" fmla="*/ 4 h 295"/>
                  <a:gd name="T68" fmla="*/ 23 w 263"/>
                  <a:gd name="T69" fmla="*/ 4 h 295"/>
                  <a:gd name="T70" fmla="*/ 20 w 263"/>
                  <a:gd name="T71" fmla="*/ 4 h 295"/>
                  <a:gd name="T72" fmla="*/ 21 w 263"/>
                  <a:gd name="T73" fmla="*/ 4 h 295"/>
                  <a:gd name="T74" fmla="*/ 0 w 263"/>
                  <a:gd name="T75" fmla="*/ 4 h 295"/>
                  <a:gd name="T76" fmla="*/ 0 w 263"/>
                  <a:gd name="T77" fmla="*/ 4 h 2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63"/>
                  <a:gd name="T118" fmla="*/ 0 h 295"/>
                  <a:gd name="T119" fmla="*/ 263 w 263"/>
                  <a:gd name="T120" fmla="*/ 295 h 2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63" h="295">
                    <a:moveTo>
                      <a:pt x="0" y="53"/>
                    </a:moveTo>
                    <a:lnTo>
                      <a:pt x="24" y="259"/>
                    </a:lnTo>
                    <a:lnTo>
                      <a:pt x="40" y="258"/>
                    </a:lnTo>
                    <a:lnTo>
                      <a:pt x="54" y="262"/>
                    </a:lnTo>
                    <a:lnTo>
                      <a:pt x="61" y="277"/>
                    </a:lnTo>
                    <a:lnTo>
                      <a:pt x="82" y="280"/>
                    </a:lnTo>
                    <a:lnTo>
                      <a:pt x="94" y="286"/>
                    </a:lnTo>
                    <a:lnTo>
                      <a:pt x="121" y="285"/>
                    </a:lnTo>
                    <a:lnTo>
                      <a:pt x="136" y="277"/>
                    </a:lnTo>
                    <a:lnTo>
                      <a:pt x="166" y="295"/>
                    </a:lnTo>
                    <a:lnTo>
                      <a:pt x="185" y="279"/>
                    </a:lnTo>
                    <a:lnTo>
                      <a:pt x="190" y="247"/>
                    </a:lnTo>
                    <a:lnTo>
                      <a:pt x="202" y="253"/>
                    </a:lnTo>
                    <a:lnTo>
                      <a:pt x="207" y="226"/>
                    </a:lnTo>
                    <a:lnTo>
                      <a:pt x="240" y="203"/>
                    </a:lnTo>
                    <a:lnTo>
                      <a:pt x="252" y="189"/>
                    </a:lnTo>
                    <a:lnTo>
                      <a:pt x="260" y="124"/>
                    </a:lnTo>
                    <a:lnTo>
                      <a:pt x="254" y="110"/>
                    </a:lnTo>
                    <a:lnTo>
                      <a:pt x="263" y="104"/>
                    </a:lnTo>
                    <a:lnTo>
                      <a:pt x="245" y="0"/>
                    </a:lnTo>
                    <a:lnTo>
                      <a:pt x="219" y="13"/>
                    </a:lnTo>
                    <a:lnTo>
                      <a:pt x="202" y="24"/>
                    </a:lnTo>
                    <a:lnTo>
                      <a:pt x="194" y="34"/>
                    </a:lnTo>
                    <a:lnTo>
                      <a:pt x="179" y="47"/>
                    </a:lnTo>
                    <a:lnTo>
                      <a:pt x="163" y="50"/>
                    </a:lnTo>
                    <a:lnTo>
                      <a:pt x="146" y="58"/>
                    </a:lnTo>
                    <a:lnTo>
                      <a:pt x="137" y="62"/>
                    </a:lnTo>
                    <a:lnTo>
                      <a:pt x="127" y="56"/>
                    </a:lnTo>
                    <a:lnTo>
                      <a:pt x="112" y="64"/>
                    </a:lnTo>
                    <a:lnTo>
                      <a:pt x="109" y="59"/>
                    </a:lnTo>
                    <a:lnTo>
                      <a:pt x="124" y="52"/>
                    </a:lnTo>
                    <a:lnTo>
                      <a:pt x="122" y="50"/>
                    </a:lnTo>
                    <a:lnTo>
                      <a:pt x="116" y="50"/>
                    </a:lnTo>
                    <a:lnTo>
                      <a:pt x="110" y="55"/>
                    </a:lnTo>
                    <a:lnTo>
                      <a:pt x="87" y="44"/>
                    </a:lnTo>
                    <a:lnTo>
                      <a:pt x="76" y="47"/>
                    </a:lnTo>
                    <a:lnTo>
                      <a:pt x="79" y="4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" name="Freeform 82"/>
              <p:cNvSpPr>
                <a:spLocks/>
              </p:cNvSpPr>
              <p:nvPr/>
            </p:nvSpPr>
            <p:spPr bwMode="auto">
              <a:xfrm>
                <a:off x="1101" y="1148"/>
                <a:ext cx="476" cy="380"/>
              </a:xfrm>
              <a:custGeom>
                <a:avLst/>
                <a:gdLst>
                  <a:gd name="T0" fmla="*/ 0 w 499"/>
                  <a:gd name="T1" fmla="*/ 11 h 426"/>
                  <a:gd name="T2" fmla="*/ 9 w 499"/>
                  <a:gd name="T3" fmla="*/ 8 h 426"/>
                  <a:gd name="T4" fmla="*/ 10 w 499"/>
                  <a:gd name="T5" fmla="*/ 6 h 426"/>
                  <a:gd name="T6" fmla="*/ 27 w 499"/>
                  <a:gd name="T7" fmla="*/ 0 h 426"/>
                  <a:gd name="T8" fmla="*/ 34 w 499"/>
                  <a:gd name="T9" fmla="*/ 4 h 426"/>
                  <a:gd name="T10" fmla="*/ 34 w 499"/>
                  <a:gd name="T11" fmla="*/ 4 h 426"/>
                  <a:gd name="T12" fmla="*/ 36 w 499"/>
                  <a:gd name="T13" fmla="*/ 4 h 426"/>
                  <a:gd name="T14" fmla="*/ 40 w 499"/>
                  <a:gd name="T15" fmla="*/ 4 h 426"/>
                  <a:gd name="T16" fmla="*/ 40 w 499"/>
                  <a:gd name="T17" fmla="*/ 4 h 426"/>
                  <a:gd name="T18" fmla="*/ 46 w 499"/>
                  <a:gd name="T19" fmla="*/ 4 h 426"/>
                  <a:gd name="T20" fmla="*/ 55 w 499"/>
                  <a:gd name="T21" fmla="*/ 4 h 426"/>
                  <a:gd name="T22" fmla="*/ 64 w 499"/>
                  <a:gd name="T23" fmla="*/ 4 h 426"/>
                  <a:gd name="T24" fmla="*/ 67 w 499"/>
                  <a:gd name="T25" fmla="*/ 4 h 426"/>
                  <a:gd name="T26" fmla="*/ 90 w 499"/>
                  <a:gd name="T27" fmla="*/ 4 h 426"/>
                  <a:gd name="T28" fmla="*/ 117 w 499"/>
                  <a:gd name="T29" fmla="*/ 4 h 426"/>
                  <a:gd name="T30" fmla="*/ 117 w 499"/>
                  <a:gd name="T31" fmla="*/ 4 h 426"/>
                  <a:gd name="T32" fmla="*/ 122 w 499"/>
                  <a:gd name="T33" fmla="*/ 4 h 426"/>
                  <a:gd name="T34" fmla="*/ 117 w 499"/>
                  <a:gd name="T35" fmla="*/ 6 h 426"/>
                  <a:gd name="T36" fmla="*/ 112 w 499"/>
                  <a:gd name="T37" fmla="*/ 7 h 426"/>
                  <a:gd name="T38" fmla="*/ 107 w 499"/>
                  <a:gd name="T39" fmla="*/ 8 h 426"/>
                  <a:gd name="T40" fmla="*/ 107 w 499"/>
                  <a:gd name="T41" fmla="*/ 8 h 426"/>
                  <a:gd name="T42" fmla="*/ 109 w 499"/>
                  <a:gd name="T43" fmla="*/ 9 h 426"/>
                  <a:gd name="T44" fmla="*/ 107 w 499"/>
                  <a:gd name="T45" fmla="*/ 10 h 426"/>
                  <a:gd name="T46" fmla="*/ 97 w 499"/>
                  <a:gd name="T47" fmla="*/ 14 h 426"/>
                  <a:gd name="T48" fmla="*/ 58 w 499"/>
                  <a:gd name="T49" fmla="*/ 12 h 426"/>
                  <a:gd name="T50" fmla="*/ 0 w 499"/>
                  <a:gd name="T51" fmla="*/ 11 h 42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99"/>
                  <a:gd name="T79" fmla="*/ 0 h 426"/>
                  <a:gd name="T80" fmla="*/ 499 w 499"/>
                  <a:gd name="T81" fmla="*/ 426 h 42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99" h="426">
                    <a:moveTo>
                      <a:pt x="0" y="318"/>
                    </a:moveTo>
                    <a:lnTo>
                      <a:pt x="9" y="240"/>
                    </a:lnTo>
                    <a:lnTo>
                      <a:pt x="48" y="179"/>
                    </a:lnTo>
                    <a:lnTo>
                      <a:pt x="109" y="0"/>
                    </a:lnTo>
                    <a:lnTo>
                      <a:pt x="140" y="11"/>
                    </a:lnTo>
                    <a:lnTo>
                      <a:pt x="140" y="17"/>
                    </a:lnTo>
                    <a:lnTo>
                      <a:pt x="149" y="20"/>
                    </a:lnTo>
                    <a:lnTo>
                      <a:pt x="164" y="49"/>
                    </a:lnTo>
                    <a:lnTo>
                      <a:pt x="163" y="60"/>
                    </a:lnTo>
                    <a:lnTo>
                      <a:pt x="187" y="81"/>
                    </a:lnTo>
                    <a:lnTo>
                      <a:pt x="229" y="79"/>
                    </a:lnTo>
                    <a:lnTo>
                      <a:pt x="261" y="93"/>
                    </a:lnTo>
                    <a:lnTo>
                      <a:pt x="276" y="90"/>
                    </a:lnTo>
                    <a:lnTo>
                      <a:pt x="372" y="93"/>
                    </a:lnTo>
                    <a:lnTo>
                      <a:pt x="481" y="120"/>
                    </a:lnTo>
                    <a:lnTo>
                      <a:pt x="485" y="133"/>
                    </a:lnTo>
                    <a:lnTo>
                      <a:pt x="499" y="152"/>
                    </a:lnTo>
                    <a:lnTo>
                      <a:pt x="481" y="179"/>
                    </a:lnTo>
                    <a:lnTo>
                      <a:pt x="463" y="209"/>
                    </a:lnTo>
                    <a:lnTo>
                      <a:pt x="439" y="232"/>
                    </a:lnTo>
                    <a:lnTo>
                      <a:pt x="436" y="246"/>
                    </a:lnTo>
                    <a:lnTo>
                      <a:pt x="449" y="263"/>
                    </a:lnTo>
                    <a:lnTo>
                      <a:pt x="435" y="297"/>
                    </a:lnTo>
                    <a:lnTo>
                      <a:pt x="403" y="426"/>
                    </a:lnTo>
                    <a:lnTo>
                      <a:pt x="236" y="385"/>
                    </a:lnTo>
                    <a:lnTo>
                      <a:pt x="0" y="31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" name="Freeform 83"/>
              <p:cNvSpPr>
                <a:spLocks/>
              </p:cNvSpPr>
              <p:nvPr/>
            </p:nvSpPr>
            <p:spPr bwMode="auto">
              <a:xfrm>
                <a:off x="1101" y="1148"/>
                <a:ext cx="476" cy="380"/>
              </a:xfrm>
              <a:custGeom>
                <a:avLst/>
                <a:gdLst>
                  <a:gd name="T0" fmla="*/ 0 w 499"/>
                  <a:gd name="T1" fmla="*/ 11 h 426"/>
                  <a:gd name="T2" fmla="*/ 9 w 499"/>
                  <a:gd name="T3" fmla="*/ 8 h 426"/>
                  <a:gd name="T4" fmla="*/ 10 w 499"/>
                  <a:gd name="T5" fmla="*/ 6 h 426"/>
                  <a:gd name="T6" fmla="*/ 27 w 499"/>
                  <a:gd name="T7" fmla="*/ 0 h 426"/>
                  <a:gd name="T8" fmla="*/ 34 w 499"/>
                  <a:gd name="T9" fmla="*/ 4 h 426"/>
                  <a:gd name="T10" fmla="*/ 34 w 499"/>
                  <a:gd name="T11" fmla="*/ 4 h 426"/>
                  <a:gd name="T12" fmla="*/ 36 w 499"/>
                  <a:gd name="T13" fmla="*/ 4 h 426"/>
                  <a:gd name="T14" fmla="*/ 40 w 499"/>
                  <a:gd name="T15" fmla="*/ 4 h 426"/>
                  <a:gd name="T16" fmla="*/ 40 w 499"/>
                  <a:gd name="T17" fmla="*/ 4 h 426"/>
                  <a:gd name="T18" fmla="*/ 46 w 499"/>
                  <a:gd name="T19" fmla="*/ 4 h 426"/>
                  <a:gd name="T20" fmla="*/ 55 w 499"/>
                  <a:gd name="T21" fmla="*/ 4 h 426"/>
                  <a:gd name="T22" fmla="*/ 64 w 499"/>
                  <a:gd name="T23" fmla="*/ 4 h 426"/>
                  <a:gd name="T24" fmla="*/ 67 w 499"/>
                  <a:gd name="T25" fmla="*/ 4 h 426"/>
                  <a:gd name="T26" fmla="*/ 90 w 499"/>
                  <a:gd name="T27" fmla="*/ 4 h 426"/>
                  <a:gd name="T28" fmla="*/ 117 w 499"/>
                  <a:gd name="T29" fmla="*/ 4 h 426"/>
                  <a:gd name="T30" fmla="*/ 117 w 499"/>
                  <a:gd name="T31" fmla="*/ 4 h 426"/>
                  <a:gd name="T32" fmla="*/ 122 w 499"/>
                  <a:gd name="T33" fmla="*/ 4 h 426"/>
                  <a:gd name="T34" fmla="*/ 117 w 499"/>
                  <a:gd name="T35" fmla="*/ 6 h 426"/>
                  <a:gd name="T36" fmla="*/ 112 w 499"/>
                  <a:gd name="T37" fmla="*/ 7 h 426"/>
                  <a:gd name="T38" fmla="*/ 107 w 499"/>
                  <a:gd name="T39" fmla="*/ 8 h 426"/>
                  <a:gd name="T40" fmla="*/ 107 w 499"/>
                  <a:gd name="T41" fmla="*/ 8 h 426"/>
                  <a:gd name="T42" fmla="*/ 109 w 499"/>
                  <a:gd name="T43" fmla="*/ 9 h 426"/>
                  <a:gd name="T44" fmla="*/ 107 w 499"/>
                  <a:gd name="T45" fmla="*/ 10 h 426"/>
                  <a:gd name="T46" fmla="*/ 97 w 499"/>
                  <a:gd name="T47" fmla="*/ 14 h 426"/>
                  <a:gd name="T48" fmla="*/ 58 w 499"/>
                  <a:gd name="T49" fmla="*/ 12 h 426"/>
                  <a:gd name="T50" fmla="*/ 0 w 499"/>
                  <a:gd name="T51" fmla="*/ 11 h 426"/>
                  <a:gd name="T52" fmla="*/ 0 w 499"/>
                  <a:gd name="T53" fmla="*/ 11 h 4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9"/>
                  <a:gd name="T82" fmla="*/ 0 h 426"/>
                  <a:gd name="T83" fmla="*/ 499 w 499"/>
                  <a:gd name="T84" fmla="*/ 426 h 42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9" h="426">
                    <a:moveTo>
                      <a:pt x="0" y="318"/>
                    </a:moveTo>
                    <a:lnTo>
                      <a:pt x="9" y="240"/>
                    </a:lnTo>
                    <a:lnTo>
                      <a:pt x="48" y="179"/>
                    </a:lnTo>
                    <a:lnTo>
                      <a:pt x="109" y="0"/>
                    </a:lnTo>
                    <a:lnTo>
                      <a:pt x="140" y="11"/>
                    </a:lnTo>
                    <a:lnTo>
                      <a:pt x="140" y="17"/>
                    </a:lnTo>
                    <a:lnTo>
                      <a:pt x="149" y="20"/>
                    </a:lnTo>
                    <a:lnTo>
                      <a:pt x="164" y="49"/>
                    </a:lnTo>
                    <a:lnTo>
                      <a:pt x="163" y="60"/>
                    </a:lnTo>
                    <a:lnTo>
                      <a:pt x="187" y="81"/>
                    </a:lnTo>
                    <a:lnTo>
                      <a:pt x="229" y="79"/>
                    </a:lnTo>
                    <a:lnTo>
                      <a:pt x="261" y="93"/>
                    </a:lnTo>
                    <a:lnTo>
                      <a:pt x="276" y="90"/>
                    </a:lnTo>
                    <a:lnTo>
                      <a:pt x="372" y="93"/>
                    </a:lnTo>
                    <a:lnTo>
                      <a:pt x="481" y="120"/>
                    </a:lnTo>
                    <a:lnTo>
                      <a:pt x="485" y="133"/>
                    </a:lnTo>
                    <a:lnTo>
                      <a:pt x="499" y="152"/>
                    </a:lnTo>
                    <a:lnTo>
                      <a:pt x="481" y="179"/>
                    </a:lnTo>
                    <a:lnTo>
                      <a:pt x="463" y="209"/>
                    </a:lnTo>
                    <a:lnTo>
                      <a:pt x="439" y="232"/>
                    </a:lnTo>
                    <a:lnTo>
                      <a:pt x="436" y="246"/>
                    </a:lnTo>
                    <a:lnTo>
                      <a:pt x="449" y="263"/>
                    </a:lnTo>
                    <a:lnTo>
                      <a:pt x="435" y="297"/>
                    </a:lnTo>
                    <a:lnTo>
                      <a:pt x="403" y="426"/>
                    </a:lnTo>
                    <a:lnTo>
                      <a:pt x="236" y="385"/>
                    </a:lnTo>
                    <a:lnTo>
                      <a:pt x="0" y="31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" name="Freeform 84"/>
              <p:cNvSpPr>
                <a:spLocks/>
              </p:cNvSpPr>
              <p:nvPr/>
            </p:nvSpPr>
            <p:spPr bwMode="auto">
              <a:xfrm>
                <a:off x="3507" y="1546"/>
                <a:ext cx="348" cy="210"/>
              </a:xfrm>
              <a:custGeom>
                <a:avLst/>
                <a:gdLst>
                  <a:gd name="T0" fmla="*/ 0 w 364"/>
                  <a:gd name="T1" fmla="*/ 4 h 234"/>
                  <a:gd name="T2" fmla="*/ 11 w 364"/>
                  <a:gd name="T3" fmla="*/ 6 h 234"/>
                  <a:gd name="T4" fmla="*/ 11 w 364"/>
                  <a:gd name="T5" fmla="*/ 10 h 234"/>
                  <a:gd name="T6" fmla="*/ 25 w 364"/>
                  <a:gd name="T7" fmla="*/ 9 h 234"/>
                  <a:gd name="T8" fmla="*/ 80 w 364"/>
                  <a:gd name="T9" fmla="*/ 7 h 234"/>
                  <a:gd name="T10" fmla="*/ 82 w 364"/>
                  <a:gd name="T11" fmla="*/ 7 h 234"/>
                  <a:gd name="T12" fmla="*/ 86 w 364"/>
                  <a:gd name="T13" fmla="*/ 7 h 234"/>
                  <a:gd name="T14" fmla="*/ 90 w 364"/>
                  <a:gd name="T15" fmla="*/ 6 h 234"/>
                  <a:gd name="T16" fmla="*/ 92 w 364"/>
                  <a:gd name="T17" fmla="*/ 5 h 234"/>
                  <a:gd name="T18" fmla="*/ 94 w 364"/>
                  <a:gd name="T19" fmla="*/ 5 h 234"/>
                  <a:gd name="T20" fmla="*/ 85 w 364"/>
                  <a:gd name="T21" fmla="*/ 4 h 234"/>
                  <a:gd name="T22" fmla="*/ 85 w 364"/>
                  <a:gd name="T23" fmla="*/ 4 h 234"/>
                  <a:gd name="T24" fmla="*/ 89 w 364"/>
                  <a:gd name="T25" fmla="*/ 4 h 234"/>
                  <a:gd name="T26" fmla="*/ 84 w 364"/>
                  <a:gd name="T27" fmla="*/ 4 h 234"/>
                  <a:gd name="T28" fmla="*/ 80 w 364"/>
                  <a:gd name="T29" fmla="*/ 4 h 234"/>
                  <a:gd name="T30" fmla="*/ 76 w 364"/>
                  <a:gd name="T31" fmla="*/ 0 h 234"/>
                  <a:gd name="T32" fmla="*/ 14 w 364"/>
                  <a:gd name="T33" fmla="*/ 4 h 234"/>
                  <a:gd name="T34" fmla="*/ 11 w 364"/>
                  <a:gd name="T35" fmla="*/ 4 h 234"/>
                  <a:gd name="T36" fmla="*/ 0 w 364"/>
                  <a:gd name="T37" fmla="*/ 4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4"/>
                  <a:gd name="T58" fmla="*/ 0 h 234"/>
                  <a:gd name="T59" fmla="*/ 364 w 36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4" h="234">
                    <a:moveTo>
                      <a:pt x="0" y="57"/>
                    </a:moveTo>
                    <a:lnTo>
                      <a:pt x="18" y="161"/>
                    </a:lnTo>
                    <a:lnTo>
                      <a:pt x="30" y="234"/>
                    </a:lnTo>
                    <a:lnTo>
                      <a:pt x="89" y="224"/>
                    </a:lnTo>
                    <a:lnTo>
                      <a:pt x="309" y="182"/>
                    </a:lnTo>
                    <a:lnTo>
                      <a:pt x="318" y="172"/>
                    </a:lnTo>
                    <a:lnTo>
                      <a:pt x="330" y="172"/>
                    </a:lnTo>
                    <a:lnTo>
                      <a:pt x="345" y="163"/>
                    </a:lnTo>
                    <a:lnTo>
                      <a:pt x="352" y="146"/>
                    </a:lnTo>
                    <a:lnTo>
                      <a:pt x="364" y="134"/>
                    </a:lnTo>
                    <a:lnTo>
                      <a:pt x="328" y="104"/>
                    </a:lnTo>
                    <a:lnTo>
                      <a:pt x="328" y="76"/>
                    </a:lnTo>
                    <a:lnTo>
                      <a:pt x="343" y="40"/>
                    </a:lnTo>
                    <a:lnTo>
                      <a:pt x="321" y="27"/>
                    </a:lnTo>
                    <a:lnTo>
                      <a:pt x="310" y="9"/>
                    </a:lnTo>
                    <a:lnTo>
                      <a:pt x="294" y="0"/>
                    </a:lnTo>
                    <a:lnTo>
                      <a:pt x="54" y="46"/>
                    </a:lnTo>
                    <a:lnTo>
                      <a:pt x="42" y="27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" name="Freeform 85"/>
              <p:cNvSpPr>
                <a:spLocks/>
              </p:cNvSpPr>
              <p:nvPr/>
            </p:nvSpPr>
            <p:spPr bwMode="auto">
              <a:xfrm>
                <a:off x="3507" y="1546"/>
                <a:ext cx="348" cy="210"/>
              </a:xfrm>
              <a:custGeom>
                <a:avLst/>
                <a:gdLst>
                  <a:gd name="T0" fmla="*/ 0 w 364"/>
                  <a:gd name="T1" fmla="*/ 4 h 234"/>
                  <a:gd name="T2" fmla="*/ 11 w 364"/>
                  <a:gd name="T3" fmla="*/ 6 h 234"/>
                  <a:gd name="T4" fmla="*/ 11 w 364"/>
                  <a:gd name="T5" fmla="*/ 10 h 234"/>
                  <a:gd name="T6" fmla="*/ 25 w 364"/>
                  <a:gd name="T7" fmla="*/ 9 h 234"/>
                  <a:gd name="T8" fmla="*/ 80 w 364"/>
                  <a:gd name="T9" fmla="*/ 7 h 234"/>
                  <a:gd name="T10" fmla="*/ 82 w 364"/>
                  <a:gd name="T11" fmla="*/ 7 h 234"/>
                  <a:gd name="T12" fmla="*/ 86 w 364"/>
                  <a:gd name="T13" fmla="*/ 7 h 234"/>
                  <a:gd name="T14" fmla="*/ 90 w 364"/>
                  <a:gd name="T15" fmla="*/ 6 h 234"/>
                  <a:gd name="T16" fmla="*/ 92 w 364"/>
                  <a:gd name="T17" fmla="*/ 5 h 234"/>
                  <a:gd name="T18" fmla="*/ 94 w 364"/>
                  <a:gd name="T19" fmla="*/ 5 h 234"/>
                  <a:gd name="T20" fmla="*/ 85 w 364"/>
                  <a:gd name="T21" fmla="*/ 4 h 234"/>
                  <a:gd name="T22" fmla="*/ 85 w 364"/>
                  <a:gd name="T23" fmla="*/ 4 h 234"/>
                  <a:gd name="T24" fmla="*/ 89 w 364"/>
                  <a:gd name="T25" fmla="*/ 4 h 234"/>
                  <a:gd name="T26" fmla="*/ 84 w 364"/>
                  <a:gd name="T27" fmla="*/ 4 h 234"/>
                  <a:gd name="T28" fmla="*/ 80 w 364"/>
                  <a:gd name="T29" fmla="*/ 4 h 234"/>
                  <a:gd name="T30" fmla="*/ 76 w 364"/>
                  <a:gd name="T31" fmla="*/ 0 h 234"/>
                  <a:gd name="T32" fmla="*/ 14 w 364"/>
                  <a:gd name="T33" fmla="*/ 4 h 234"/>
                  <a:gd name="T34" fmla="*/ 11 w 364"/>
                  <a:gd name="T35" fmla="*/ 4 h 234"/>
                  <a:gd name="T36" fmla="*/ 0 w 364"/>
                  <a:gd name="T37" fmla="*/ 4 h 234"/>
                  <a:gd name="T38" fmla="*/ 0 w 364"/>
                  <a:gd name="T39" fmla="*/ 4 h 2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64"/>
                  <a:gd name="T61" fmla="*/ 0 h 234"/>
                  <a:gd name="T62" fmla="*/ 364 w 364"/>
                  <a:gd name="T63" fmla="*/ 234 h 2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64" h="234">
                    <a:moveTo>
                      <a:pt x="0" y="57"/>
                    </a:moveTo>
                    <a:lnTo>
                      <a:pt x="18" y="161"/>
                    </a:lnTo>
                    <a:lnTo>
                      <a:pt x="30" y="234"/>
                    </a:lnTo>
                    <a:lnTo>
                      <a:pt x="89" y="224"/>
                    </a:lnTo>
                    <a:lnTo>
                      <a:pt x="309" y="182"/>
                    </a:lnTo>
                    <a:lnTo>
                      <a:pt x="318" y="172"/>
                    </a:lnTo>
                    <a:lnTo>
                      <a:pt x="330" y="172"/>
                    </a:lnTo>
                    <a:lnTo>
                      <a:pt x="345" y="163"/>
                    </a:lnTo>
                    <a:lnTo>
                      <a:pt x="352" y="146"/>
                    </a:lnTo>
                    <a:lnTo>
                      <a:pt x="364" y="134"/>
                    </a:lnTo>
                    <a:lnTo>
                      <a:pt x="328" y="104"/>
                    </a:lnTo>
                    <a:lnTo>
                      <a:pt x="328" y="76"/>
                    </a:lnTo>
                    <a:lnTo>
                      <a:pt x="343" y="40"/>
                    </a:lnTo>
                    <a:lnTo>
                      <a:pt x="321" y="27"/>
                    </a:lnTo>
                    <a:lnTo>
                      <a:pt x="310" y="9"/>
                    </a:lnTo>
                    <a:lnTo>
                      <a:pt x="294" y="0"/>
                    </a:lnTo>
                    <a:lnTo>
                      <a:pt x="54" y="46"/>
                    </a:lnTo>
                    <a:lnTo>
                      <a:pt x="42" y="2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6" name="Freeform 86"/>
              <p:cNvSpPr>
                <a:spLocks/>
              </p:cNvSpPr>
              <p:nvPr/>
            </p:nvSpPr>
            <p:spPr bwMode="auto">
              <a:xfrm>
                <a:off x="3983" y="1498"/>
                <a:ext cx="47" cy="53"/>
              </a:xfrm>
              <a:custGeom>
                <a:avLst/>
                <a:gdLst>
                  <a:gd name="T0" fmla="*/ 0 w 50"/>
                  <a:gd name="T1" fmla="*/ 4 h 60"/>
                  <a:gd name="T2" fmla="*/ 8 w 50"/>
                  <a:gd name="T3" fmla="*/ 4 h 60"/>
                  <a:gd name="T4" fmla="*/ 8 w 50"/>
                  <a:gd name="T5" fmla="*/ 4 h 60"/>
                  <a:gd name="T6" fmla="*/ 8 w 50"/>
                  <a:gd name="T7" fmla="*/ 4 h 60"/>
                  <a:gd name="T8" fmla="*/ 8 w 50"/>
                  <a:gd name="T9" fmla="*/ 4 h 60"/>
                  <a:gd name="T10" fmla="*/ 8 w 50"/>
                  <a:gd name="T11" fmla="*/ 4 h 60"/>
                  <a:gd name="T12" fmla="*/ 8 w 50"/>
                  <a:gd name="T13" fmla="*/ 4 h 60"/>
                  <a:gd name="T14" fmla="*/ 8 w 50"/>
                  <a:gd name="T15" fmla="*/ 4 h 60"/>
                  <a:gd name="T16" fmla="*/ 8 w 50"/>
                  <a:gd name="T17" fmla="*/ 4 h 60"/>
                  <a:gd name="T18" fmla="*/ 8 w 50"/>
                  <a:gd name="T19" fmla="*/ 4 h 60"/>
                  <a:gd name="T20" fmla="*/ 8 w 50"/>
                  <a:gd name="T21" fmla="*/ 4 h 60"/>
                  <a:gd name="T22" fmla="*/ 8 w 50"/>
                  <a:gd name="T23" fmla="*/ 4 h 60"/>
                  <a:gd name="T24" fmla="*/ 8 w 50"/>
                  <a:gd name="T25" fmla="*/ 2 h 60"/>
                  <a:gd name="T26" fmla="*/ 8 w 50"/>
                  <a:gd name="T27" fmla="*/ 0 h 60"/>
                  <a:gd name="T28" fmla="*/ 0 w 50"/>
                  <a:gd name="T29" fmla="*/ 4 h 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60"/>
                  <a:gd name="T47" fmla="*/ 50 w 50"/>
                  <a:gd name="T48" fmla="*/ 60 h 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60">
                    <a:moveTo>
                      <a:pt x="0" y="5"/>
                    </a:moveTo>
                    <a:lnTo>
                      <a:pt x="11" y="57"/>
                    </a:lnTo>
                    <a:lnTo>
                      <a:pt x="14" y="60"/>
                    </a:lnTo>
                    <a:lnTo>
                      <a:pt x="30" y="49"/>
                    </a:lnTo>
                    <a:lnTo>
                      <a:pt x="29" y="35"/>
                    </a:lnTo>
                    <a:lnTo>
                      <a:pt x="33" y="27"/>
                    </a:lnTo>
                    <a:lnTo>
                      <a:pt x="36" y="32"/>
                    </a:lnTo>
                    <a:lnTo>
                      <a:pt x="38" y="42"/>
                    </a:lnTo>
                    <a:lnTo>
                      <a:pt x="44" y="42"/>
                    </a:lnTo>
                    <a:lnTo>
                      <a:pt x="50" y="32"/>
                    </a:lnTo>
                    <a:lnTo>
                      <a:pt x="44" y="18"/>
                    </a:lnTo>
                    <a:lnTo>
                      <a:pt x="32" y="17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7" name="Freeform 87"/>
              <p:cNvSpPr>
                <a:spLocks/>
              </p:cNvSpPr>
              <p:nvPr/>
            </p:nvSpPr>
            <p:spPr bwMode="auto">
              <a:xfrm>
                <a:off x="3422" y="2079"/>
                <a:ext cx="303" cy="218"/>
              </a:xfrm>
              <a:custGeom>
                <a:avLst/>
                <a:gdLst>
                  <a:gd name="T0" fmla="*/ 0 w 318"/>
                  <a:gd name="T1" fmla="*/ 4 h 243"/>
                  <a:gd name="T2" fmla="*/ 10 w 318"/>
                  <a:gd name="T3" fmla="*/ 4 h 243"/>
                  <a:gd name="T4" fmla="*/ 13 w 318"/>
                  <a:gd name="T5" fmla="*/ 4 h 243"/>
                  <a:gd name="T6" fmla="*/ 34 w 318"/>
                  <a:gd name="T7" fmla="*/ 0 h 243"/>
                  <a:gd name="T8" fmla="*/ 42 w 318"/>
                  <a:gd name="T9" fmla="*/ 4 h 243"/>
                  <a:gd name="T10" fmla="*/ 55 w 318"/>
                  <a:gd name="T11" fmla="*/ 4 h 243"/>
                  <a:gd name="T12" fmla="*/ 75 w 318"/>
                  <a:gd name="T13" fmla="*/ 4 h 243"/>
                  <a:gd name="T14" fmla="*/ 68 w 318"/>
                  <a:gd name="T15" fmla="*/ 4 h 243"/>
                  <a:gd name="T16" fmla="*/ 67 w 318"/>
                  <a:gd name="T17" fmla="*/ 4 h 243"/>
                  <a:gd name="T18" fmla="*/ 67 w 318"/>
                  <a:gd name="T19" fmla="*/ 5 h 243"/>
                  <a:gd name="T20" fmla="*/ 61 w 318"/>
                  <a:gd name="T21" fmla="*/ 6 h 243"/>
                  <a:gd name="T22" fmla="*/ 57 w 318"/>
                  <a:gd name="T23" fmla="*/ 8 h 243"/>
                  <a:gd name="T24" fmla="*/ 51 w 318"/>
                  <a:gd name="T25" fmla="*/ 8 h 243"/>
                  <a:gd name="T26" fmla="*/ 48 w 318"/>
                  <a:gd name="T27" fmla="*/ 8 h 243"/>
                  <a:gd name="T28" fmla="*/ 48 w 318"/>
                  <a:gd name="T29" fmla="*/ 9 h 243"/>
                  <a:gd name="T30" fmla="*/ 44 w 318"/>
                  <a:gd name="T31" fmla="*/ 9 h 243"/>
                  <a:gd name="T32" fmla="*/ 48 w 318"/>
                  <a:gd name="T33" fmla="*/ 9 h 243"/>
                  <a:gd name="T34" fmla="*/ 45 w 318"/>
                  <a:gd name="T35" fmla="*/ 10 h 243"/>
                  <a:gd name="T36" fmla="*/ 42 w 318"/>
                  <a:gd name="T37" fmla="*/ 10 h 243"/>
                  <a:gd name="T38" fmla="*/ 40 w 318"/>
                  <a:gd name="T39" fmla="*/ 10 h 243"/>
                  <a:gd name="T40" fmla="*/ 37 w 318"/>
                  <a:gd name="T41" fmla="*/ 9 h 243"/>
                  <a:gd name="T42" fmla="*/ 36 w 318"/>
                  <a:gd name="T43" fmla="*/ 8 h 243"/>
                  <a:gd name="T44" fmla="*/ 30 w 318"/>
                  <a:gd name="T45" fmla="*/ 7 h 243"/>
                  <a:gd name="T46" fmla="*/ 27 w 318"/>
                  <a:gd name="T47" fmla="*/ 6 h 243"/>
                  <a:gd name="T48" fmla="*/ 24 w 318"/>
                  <a:gd name="T49" fmla="*/ 5 h 243"/>
                  <a:gd name="T50" fmla="*/ 13 w 318"/>
                  <a:gd name="T51" fmla="*/ 4 h 243"/>
                  <a:gd name="T52" fmla="*/ 10 w 318"/>
                  <a:gd name="T53" fmla="*/ 4 h 243"/>
                  <a:gd name="T54" fmla="*/ 0 w 318"/>
                  <a:gd name="T55" fmla="*/ 4 h 2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8"/>
                  <a:gd name="T85" fmla="*/ 0 h 243"/>
                  <a:gd name="T86" fmla="*/ 318 w 318"/>
                  <a:gd name="T87" fmla="*/ 243 h 24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8" h="243">
                    <a:moveTo>
                      <a:pt x="0" y="57"/>
                    </a:moveTo>
                    <a:lnTo>
                      <a:pt x="14" y="33"/>
                    </a:lnTo>
                    <a:lnTo>
                      <a:pt x="58" y="10"/>
                    </a:lnTo>
                    <a:lnTo>
                      <a:pt x="145" y="0"/>
                    </a:lnTo>
                    <a:lnTo>
                      <a:pt x="179" y="22"/>
                    </a:lnTo>
                    <a:lnTo>
                      <a:pt x="235" y="15"/>
                    </a:lnTo>
                    <a:lnTo>
                      <a:pt x="318" y="76"/>
                    </a:lnTo>
                    <a:lnTo>
                      <a:pt x="293" y="103"/>
                    </a:lnTo>
                    <a:lnTo>
                      <a:pt x="281" y="121"/>
                    </a:lnTo>
                    <a:lnTo>
                      <a:pt x="282" y="142"/>
                    </a:lnTo>
                    <a:lnTo>
                      <a:pt x="260" y="160"/>
                    </a:lnTo>
                    <a:lnTo>
                      <a:pt x="242" y="186"/>
                    </a:lnTo>
                    <a:lnTo>
                      <a:pt x="220" y="200"/>
                    </a:lnTo>
                    <a:lnTo>
                      <a:pt x="209" y="203"/>
                    </a:lnTo>
                    <a:lnTo>
                      <a:pt x="203" y="221"/>
                    </a:lnTo>
                    <a:lnTo>
                      <a:pt x="190" y="210"/>
                    </a:lnTo>
                    <a:lnTo>
                      <a:pt x="202" y="228"/>
                    </a:lnTo>
                    <a:lnTo>
                      <a:pt x="191" y="243"/>
                    </a:lnTo>
                    <a:lnTo>
                      <a:pt x="179" y="242"/>
                    </a:lnTo>
                    <a:lnTo>
                      <a:pt x="170" y="231"/>
                    </a:lnTo>
                    <a:lnTo>
                      <a:pt x="157" y="207"/>
                    </a:lnTo>
                    <a:lnTo>
                      <a:pt x="151" y="203"/>
                    </a:lnTo>
                    <a:lnTo>
                      <a:pt x="135" y="172"/>
                    </a:lnTo>
                    <a:lnTo>
                      <a:pt x="114" y="158"/>
                    </a:lnTo>
                    <a:lnTo>
                      <a:pt x="99" y="136"/>
                    </a:lnTo>
                    <a:lnTo>
                      <a:pt x="58" y="109"/>
                    </a:lnTo>
                    <a:lnTo>
                      <a:pt x="42" y="8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8" name="Freeform 88"/>
              <p:cNvSpPr>
                <a:spLocks/>
              </p:cNvSpPr>
              <p:nvPr/>
            </p:nvSpPr>
            <p:spPr bwMode="auto">
              <a:xfrm>
                <a:off x="3422" y="2079"/>
                <a:ext cx="303" cy="218"/>
              </a:xfrm>
              <a:custGeom>
                <a:avLst/>
                <a:gdLst>
                  <a:gd name="T0" fmla="*/ 0 w 318"/>
                  <a:gd name="T1" fmla="*/ 4 h 243"/>
                  <a:gd name="T2" fmla="*/ 10 w 318"/>
                  <a:gd name="T3" fmla="*/ 4 h 243"/>
                  <a:gd name="T4" fmla="*/ 13 w 318"/>
                  <a:gd name="T5" fmla="*/ 4 h 243"/>
                  <a:gd name="T6" fmla="*/ 34 w 318"/>
                  <a:gd name="T7" fmla="*/ 0 h 243"/>
                  <a:gd name="T8" fmla="*/ 42 w 318"/>
                  <a:gd name="T9" fmla="*/ 4 h 243"/>
                  <a:gd name="T10" fmla="*/ 55 w 318"/>
                  <a:gd name="T11" fmla="*/ 4 h 243"/>
                  <a:gd name="T12" fmla="*/ 75 w 318"/>
                  <a:gd name="T13" fmla="*/ 4 h 243"/>
                  <a:gd name="T14" fmla="*/ 68 w 318"/>
                  <a:gd name="T15" fmla="*/ 4 h 243"/>
                  <a:gd name="T16" fmla="*/ 67 w 318"/>
                  <a:gd name="T17" fmla="*/ 4 h 243"/>
                  <a:gd name="T18" fmla="*/ 67 w 318"/>
                  <a:gd name="T19" fmla="*/ 5 h 243"/>
                  <a:gd name="T20" fmla="*/ 61 w 318"/>
                  <a:gd name="T21" fmla="*/ 6 h 243"/>
                  <a:gd name="T22" fmla="*/ 57 w 318"/>
                  <a:gd name="T23" fmla="*/ 8 h 243"/>
                  <a:gd name="T24" fmla="*/ 51 w 318"/>
                  <a:gd name="T25" fmla="*/ 8 h 243"/>
                  <a:gd name="T26" fmla="*/ 48 w 318"/>
                  <a:gd name="T27" fmla="*/ 8 h 243"/>
                  <a:gd name="T28" fmla="*/ 48 w 318"/>
                  <a:gd name="T29" fmla="*/ 9 h 243"/>
                  <a:gd name="T30" fmla="*/ 44 w 318"/>
                  <a:gd name="T31" fmla="*/ 9 h 243"/>
                  <a:gd name="T32" fmla="*/ 48 w 318"/>
                  <a:gd name="T33" fmla="*/ 9 h 243"/>
                  <a:gd name="T34" fmla="*/ 45 w 318"/>
                  <a:gd name="T35" fmla="*/ 10 h 243"/>
                  <a:gd name="T36" fmla="*/ 42 w 318"/>
                  <a:gd name="T37" fmla="*/ 10 h 243"/>
                  <a:gd name="T38" fmla="*/ 40 w 318"/>
                  <a:gd name="T39" fmla="*/ 10 h 243"/>
                  <a:gd name="T40" fmla="*/ 37 w 318"/>
                  <a:gd name="T41" fmla="*/ 9 h 243"/>
                  <a:gd name="T42" fmla="*/ 36 w 318"/>
                  <a:gd name="T43" fmla="*/ 8 h 243"/>
                  <a:gd name="T44" fmla="*/ 30 w 318"/>
                  <a:gd name="T45" fmla="*/ 7 h 243"/>
                  <a:gd name="T46" fmla="*/ 27 w 318"/>
                  <a:gd name="T47" fmla="*/ 6 h 243"/>
                  <a:gd name="T48" fmla="*/ 24 w 318"/>
                  <a:gd name="T49" fmla="*/ 5 h 243"/>
                  <a:gd name="T50" fmla="*/ 13 w 318"/>
                  <a:gd name="T51" fmla="*/ 4 h 243"/>
                  <a:gd name="T52" fmla="*/ 10 w 318"/>
                  <a:gd name="T53" fmla="*/ 4 h 243"/>
                  <a:gd name="T54" fmla="*/ 0 w 318"/>
                  <a:gd name="T55" fmla="*/ 4 h 243"/>
                  <a:gd name="T56" fmla="*/ 0 w 318"/>
                  <a:gd name="T57" fmla="*/ 4 h 24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18"/>
                  <a:gd name="T88" fmla="*/ 0 h 243"/>
                  <a:gd name="T89" fmla="*/ 318 w 318"/>
                  <a:gd name="T90" fmla="*/ 243 h 24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18" h="243">
                    <a:moveTo>
                      <a:pt x="0" y="57"/>
                    </a:moveTo>
                    <a:lnTo>
                      <a:pt x="14" y="33"/>
                    </a:lnTo>
                    <a:lnTo>
                      <a:pt x="58" y="10"/>
                    </a:lnTo>
                    <a:lnTo>
                      <a:pt x="145" y="0"/>
                    </a:lnTo>
                    <a:lnTo>
                      <a:pt x="179" y="22"/>
                    </a:lnTo>
                    <a:lnTo>
                      <a:pt x="235" y="15"/>
                    </a:lnTo>
                    <a:lnTo>
                      <a:pt x="318" y="76"/>
                    </a:lnTo>
                    <a:lnTo>
                      <a:pt x="293" y="103"/>
                    </a:lnTo>
                    <a:lnTo>
                      <a:pt x="281" y="121"/>
                    </a:lnTo>
                    <a:lnTo>
                      <a:pt x="282" y="142"/>
                    </a:lnTo>
                    <a:lnTo>
                      <a:pt x="260" y="160"/>
                    </a:lnTo>
                    <a:lnTo>
                      <a:pt x="242" y="186"/>
                    </a:lnTo>
                    <a:lnTo>
                      <a:pt x="220" y="200"/>
                    </a:lnTo>
                    <a:lnTo>
                      <a:pt x="209" y="203"/>
                    </a:lnTo>
                    <a:lnTo>
                      <a:pt x="203" y="221"/>
                    </a:lnTo>
                    <a:lnTo>
                      <a:pt x="190" y="210"/>
                    </a:lnTo>
                    <a:lnTo>
                      <a:pt x="202" y="228"/>
                    </a:lnTo>
                    <a:lnTo>
                      <a:pt x="191" y="243"/>
                    </a:lnTo>
                    <a:lnTo>
                      <a:pt x="179" y="242"/>
                    </a:lnTo>
                    <a:lnTo>
                      <a:pt x="170" y="231"/>
                    </a:lnTo>
                    <a:lnTo>
                      <a:pt x="157" y="207"/>
                    </a:lnTo>
                    <a:lnTo>
                      <a:pt x="151" y="203"/>
                    </a:lnTo>
                    <a:lnTo>
                      <a:pt x="135" y="172"/>
                    </a:lnTo>
                    <a:lnTo>
                      <a:pt x="114" y="158"/>
                    </a:lnTo>
                    <a:lnTo>
                      <a:pt x="99" y="136"/>
                    </a:lnTo>
                    <a:lnTo>
                      <a:pt x="58" y="109"/>
                    </a:lnTo>
                    <a:lnTo>
                      <a:pt x="42" y="85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9" name="Freeform 89"/>
              <p:cNvSpPr>
                <a:spLocks/>
              </p:cNvSpPr>
              <p:nvPr/>
            </p:nvSpPr>
            <p:spPr bwMode="auto">
              <a:xfrm>
                <a:off x="2206" y="1358"/>
                <a:ext cx="422" cy="263"/>
              </a:xfrm>
              <a:custGeom>
                <a:avLst/>
                <a:gdLst>
                  <a:gd name="T0" fmla="*/ 0 w 441"/>
                  <a:gd name="T1" fmla="*/ 9 h 294"/>
                  <a:gd name="T2" fmla="*/ 11 w 441"/>
                  <a:gd name="T3" fmla="*/ 4 h 294"/>
                  <a:gd name="T4" fmla="*/ 11 w 441"/>
                  <a:gd name="T5" fmla="*/ 0 h 294"/>
                  <a:gd name="T6" fmla="*/ 57 w 441"/>
                  <a:gd name="T7" fmla="*/ 4 h 294"/>
                  <a:gd name="T8" fmla="*/ 116 w 441"/>
                  <a:gd name="T9" fmla="*/ 4 h 294"/>
                  <a:gd name="T10" fmla="*/ 112 w 441"/>
                  <a:gd name="T11" fmla="*/ 4 h 294"/>
                  <a:gd name="T12" fmla="*/ 117 w 441"/>
                  <a:gd name="T13" fmla="*/ 4 h 294"/>
                  <a:gd name="T14" fmla="*/ 117 w 441"/>
                  <a:gd name="T15" fmla="*/ 8 h 294"/>
                  <a:gd name="T16" fmla="*/ 116 w 441"/>
                  <a:gd name="T17" fmla="*/ 8 h 294"/>
                  <a:gd name="T18" fmla="*/ 116 w 441"/>
                  <a:gd name="T19" fmla="*/ 9 h 294"/>
                  <a:gd name="T20" fmla="*/ 117 w 441"/>
                  <a:gd name="T21" fmla="*/ 9 h 294"/>
                  <a:gd name="T22" fmla="*/ 116 w 441"/>
                  <a:gd name="T23" fmla="*/ 10 h 294"/>
                  <a:gd name="T24" fmla="*/ 117 w 441"/>
                  <a:gd name="T25" fmla="*/ 11 h 294"/>
                  <a:gd name="T26" fmla="*/ 114 w 441"/>
                  <a:gd name="T27" fmla="*/ 11 h 294"/>
                  <a:gd name="T28" fmla="*/ 112 w 441"/>
                  <a:gd name="T29" fmla="*/ 10 h 294"/>
                  <a:gd name="T30" fmla="*/ 106 w 441"/>
                  <a:gd name="T31" fmla="*/ 10 h 294"/>
                  <a:gd name="T32" fmla="*/ 101 w 441"/>
                  <a:gd name="T33" fmla="*/ 10 h 294"/>
                  <a:gd name="T34" fmla="*/ 92 w 441"/>
                  <a:gd name="T35" fmla="*/ 10 h 294"/>
                  <a:gd name="T36" fmla="*/ 85 w 441"/>
                  <a:gd name="T37" fmla="*/ 9 h 294"/>
                  <a:gd name="T38" fmla="*/ 0 w 441"/>
                  <a:gd name="T39" fmla="*/ 9 h 29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1"/>
                  <a:gd name="T61" fmla="*/ 0 h 294"/>
                  <a:gd name="T62" fmla="*/ 441 w 441"/>
                  <a:gd name="T63" fmla="*/ 294 h 29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1" h="294">
                    <a:moveTo>
                      <a:pt x="0" y="231"/>
                    </a:moveTo>
                    <a:lnTo>
                      <a:pt x="15" y="73"/>
                    </a:lnTo>
                    <a:lnTo>
                      <a:pt x="23" y="0"/>
                    </a:lnTo>
                    <a:lnTo>
                      <a:pt x="218" y="13"/>
                    </a:lnTo>
                    <a:lnTo>
                      <a:pt x="433" y="21"/>
                    </a:lnTo>
                    <a:lnTo>
                      <a:pt x="420" y="49"/>
                    </a:lnTo>
                    <a:lnTo>
                      <a:pt x="441" y="70"/>
                    </a:lnTo>
                    <a:lnTo>
                      <a:pt x="439" y="213"/>
                    </a:lnTo>
                    <a:lnTo>
                      <a:pt x="432" y="213"/>
                    </a:lnTo>
                    <a:lnTo>
                      <a:pt x="432" y="233"/>
                    </a:lnTo>
                    <a:lnTo>
                      <a:pt x="438" y="248"/>
                    </a:lnTo>
                    <a:lnTo>
                      <a:pt x="433" y="260"/>
                    </a:lnTo>
                    <a:lnTo>
                      <a:pt x="438" y="294"/>
                    </a:lnTo>
                    <a:lnTo>
                      <a:pt x="427" y="293"/>
                    </a:lnTo>
                    <a:lnTo>
                      <a:pt x="417" y="279"/>
                    </a:lnTo>
                    <a:lnTo>
                      <a:pt x="396" y="269"/>
                    </a:lnTo>
                    <a:lnTo>
                      <a:pt x="379" y="266"/>
                    </a:lnTo>
                    <a:lnTo>
                      <a:pt x="341" y="266"/>
                    </a:lnTo>
                    <a:lnTo>
                      <a:pt x="320" y="25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0" name="Freeform 90"/>
              <p:cNvSpPr>
                <a:spLocks/>
              </p:cNvSpPr>
              <p:nvPr/>
            </p:nvSpPr>
            <p:spPr bwMode="auto">
              <a:xfrm>
                <a:off x="2206" y="1358"/>
                <a:ext cx="422" cy="263"/>
              </a:xfrm>
              <a:custGeom>
                <a:avLst/>
                <a:gdLst>
                  <a:gd name="T0" fmla="*/ 0 w 441"/>
                  <a:gd name="T1" fmla="*/ 9 h 294"/>
                  <a:gd name="T2" fmla="*/ 11 w 441"/>
                  <a:gd name="T3" fmla="*/ 4 h 294"/>
                  <a:gd name="T4" fmla="*/ 11 w 441"/>
                  <a:gd name="T5" fmla="*/ 0 h 294"/>
                  <a:gd name="T6" fmla="*/ 57 w 441"/>
                  <a:gd name="T7" fmla="*/ 4 h 294"/>
                  <a:gd name="T8" fmla="*/ 116 w 441"/>
                  <a:gd name="T9" fmla="*/ 4 h 294"/>
                  <a:gd name="T10" fmla="*/ 112 w 441"/>
                  <a:gd name="T11" fmla="*/ 4 h 294"/>
                  <a:gd name="T12" fmla="*/ 117 w 441"/>
                  <a:gd name="T13" fmla="*/ 4 h 294"/>
                  <a:gd name="T14" fmla="*/ 117 w 441"/>
                  <a:gd name="T15" fmla="*/ 8 h 294"/>
                  <a:gd name="T16" fmla="*/ 116 w 441"/>
                  <a:gd name="T17" fmla="*/ 8 h 294"/>
                  <a:gd name="T18" fmla="*/ 116 w 441"/>
                  <a:gd name="T19" fmla="*/ 9 h 294"/>
                  <a:gd name="T20" fmla="*/ 117 w 441"/>
                  <a:gd name="T21" fmla="*/ 9 h 294"/>
                  <a:gd name="T22" fmla="*/ 116 w 441"/>
                  <a:gd name="T23" fmla="*/ 10 h 294"/>
                  <a:gd name="T24" fmla="*/ 117 w 441"/>
                  <a:gd name="T25" fmla="*/ 11 h 294"/>
                  <a:gd name="T26" fmla="*/ 114 w 441"/>
                  <a:gd name="T27" fmla="*/ 11 h 294"/>
                  <a:gd name="T28" fmla="*/ 112 w 441"/>
                  <a:gd name="T29" fmla="*/ 10 h 294"/>
                  <a:gd name="T30" fmla="*/ 106 w 441"/>
                  <a:gd name="T31" fmla="*/ 10 h 294"/>
                  <a:gd name="T32" fmla="*/ 101 w 441"/>
                  <a:gd name="T33" fmla="*/ 10 h 294"/>
                  <a:gd name="T34" fmla="*/ 92 w 441"/>
                  <a:gd name="T35" fmla="*/ 10 h 294"/>
                  <a:gd name="T36" fmla="*/ 85 w 441"/>
                  <a:gd name="T37" fmla="*/ 9 h 294"/>
                  <a:gd name="T38" fmla="*/ 0 w 441"/>
                  <a:gd name="T39" fmla="*/ 9 h 294"/>
                  <a:gd name="T40" fmla="*/ 0 w 441"/>
                  <a:gd name="T41" fmla="*/ 9 h 2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1"/>
                  <a:gd name="T64" fmla="*/ 0 h 294"/>
                  <a:gd name="T65" fmla="*/ 441 w 441"/>
                  <a:gd name="T66" fmla="*/ 294 h 2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1" h="294">
                    <a:moveTo>
                      <a:pt x="0" y="231"/>
                    </a:moveTo>
                    <a:lnTo>
                      <a:pt x="15" y="73"/>
                    </a:lnTo>
                    <a:lnTo>
                      <a:pt x="23" y="0"/>
                    </a:lnTo>
                    <a:lnTo>
                      <a:pt x="218" y="13"/>
                    </a:lnTo>
                    <a:lnTo>
                      <a:pt x="433" y="21"/>
                    </a:lnTo>
                    <a:lnTo>
                      <a:pt x="420" y="49"/>
                    </a:lnTo>
                    <a:lnTo>
                      <a:pt x="441" y="70"/>
                    </a:lnTo>
                    <a:lnTo>
                      <a:pt x="439" y="213"/>
                    </a:lnTo>
                    <a:lnTo>
                      <a:pt x="432" y="213"/>
                    </a:lnTo>
                    <a:lnTo>
                      <a:pt x="432" y="233"/>
                    </a:lnTo>
                    <a:lnTo>
                      <a:pt x="438" y="248"/>
                    </a:lnTo>
                    <a:lnTo>
                      <a:pt x="433" y="260"/>
                    </a:lnTo>
                    <a:lnTo>
                      <a:pt x="438" y="294"/>
                    </a:lnTo>
                    <a:lnTo>
                      <a:pt x="427" y="293"/>
                    </a:lnTo>
                    <a:lnTo>
                      <a:pt x="417" y="279"/>
                    </a:lnTo>
                    <a:lnTo>
                      <a:pt x="396" y="269"/>
                    </a:lnTo>
                    <a:lnTo>
                      <a:pt x="379" y="266"/>
                    </a:lnTo>
                    <a:lnTo>
                      <a:pt x="341" y="266"/>
                    </a:lnTo>
                    <a:lnTo>
                      <a:pt x="320" y="251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1" name="Freeform 91"/>
              <p:cNvSpPr>
                <a:spLocks/>
              </p:cNvSpPr>
              <p:nvPr/>
            </p:nvSpPr>
            <p:spPr bwMode="auto">
              <a:xfrm>
                <a:off x="2998" y="1985"/>
                <a:ext cx="508" cy="162"/>
              </a:xfrm>
              <a:custGeom>
                <a:avLst/>
                <a:gdLst>
                  <a:gd name="T0" fmla="*/ 0 w 531"/>
                  <a:gd name="T1" fmla="*/ 6 h 181"/>
                  <a:gd name="T2" fmla="*/ 9 w 531"/>
                  <a:gd name="T3" fmla="*/ 5 h 181"/>
                  <a:gd name="T4" fmla="*/ 3 w 531"/>
                  <a:gd name="T5" fmla="*/ 4 h 181"/>
                  <a:gd name="T6" fmla="*/ 11 w 531"/>
                  <a:gd name="T7" fmla="*/ 4 h 181"/>
                  <a:gd name="T8" fmla="*/ 11 w 531"/>
                  <a:gd name="T9" fmla="*/ 4 h 181"/>
                  <a:gd name="T10" fmla="*/ 11 w 531"/>
                  <a:gd name="T11" fmla="*/ 4 h 181"/>
                  <a:gd name="T12" fmla="*/ 11 w 531"/>
                  <a:gd name="T13" fmla="*/ 4 h 181"/>
                  <a:gd name="T14" fmla="*/ 11 w 531"/>
                  <a:gd name="T15" fmla="*/ 4 h 181"/>
                  <a:gd name="T16" fmla="*/ 11 w 531"/>
                  <a:gd name="T17" fmla="*/ 4 h 181"/>
                  <a:gd name="T18" fmla="*/ 34 w 531"/>
                  <a:gd name="T19" fmla="*/ 4 h 181"/>
                  <a:gd name="T20" fmla="*/ 33 w 531"/>
                  <a:gd name="T21" fmla="*/ 4 h 181"/>
                  <a:gd name="T22" fmla="*/ 41 w 531"/>
                  <a:gd name="T23" fmla="*/ 4 h 181"/>
                  <a:gd name="T24" fmla="*/ 108 w 531"/>
                  <a:gd name="T25" fmla="*/ 4 h 181"/>
                  <a:gd name="T26" fmla="*/ 141 w 531"/>
                  <a:gd name="T27" fmla="*/ 0 h 181"/>
                  <a:gd name="T28" fmla="*/ 140 w 531"/>
                  <a:gd name="T29" fmla="*/ 4 h 181"/>
                  <a:gd name="T30" fmla="*/ 138 w 531"/>
                  <a:gd name="T31" fmla="*/ 4 h 181"/>
                  <a:gd name="T32" fmla="*/ 135 w 531"/>
                  <a:gd name="T33" fmla="*/ 4 h 181"/>
                  <a:gd name="T34" fmla="*/ 132 w 531"/>
                  <a:gd name="T35" fmla="*/ 4 h 181"/>
                  <a:gd name="T36" fmla="*/ 131 w 531"/>
                  <a:gd name="T37" fmla="*/ 4 h 181"/>
                  <a:gd name="T38" fmla="*/ 129 w 531"/>
                  <a:gd name="T39" fmla="*/ 4 h 181"/>
                  <a:gd name="T40" fmla="*/ 126 w 531"/>
                  <a:gd name="T41" fmla="*/ 4 h 181"/>
                  <a:gd name="T42" fmla="*/ 121 w 531"/>
                  <a:gd name="T43" fmla="*/ 4 h 181"/>
                  <a:gd name="T44" fmla="*/ 121 w 531"/>
                  <a:gd name="T45" fmla="*/ 4 h 181"/>
                  <a:gd name="T46" fmla="*/ 106 w 531"/>
                  <a:gd name="T47" fmla="*/ 4 h 181"/>
                  <a:gd name="T48" fmla="*/ 105 w 531"/>
                  <a:gd name="T49" fmla="*/ 4 h 181"/>
                  <a:gd name="T50" fmla="*/ 100 w 531"/>
                  <a:gd name="T51" fmla="*/ 4 h 181"/>
                  <a:gd name="T52" fmla="*/ 100 w 531"/>
                  <a:gd name="T53" fmla="*/ 4 h 181"/>
                  <a:gd name="T54" fmla="*/ 78 w 531"/>
                  <a:gd name="T55" fmla="*/ 5 h 181"/>
                  <a:gd name="T56" fmla="*/ 34 w 531"/>
                  <a:gd name="T57" fmla="*/ 6 h 181"/>
                  <a:gd name="T58" fmla="*/ 0 w 531"/>
                  <a:gd name="T59" fmla="*/ 6 h 18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1"/>
                  <a:gd name="T91" fmla="*/ 0 h 181"/>
                  <a:gd name="T92" fmla="*/ 531 w 531"/>
                  <a:gd name="T93" fmla="*/ 181 h 18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1" h="181">
                    <a:moveTo>
                      <a:pt x="0" y="181"/>
                    </a:moveTo>
                    <a:lnTo>
                      <a:pt x="9" y="148"/>
                    </a:lnTo>
                    <a:lnTo>
                      <a:pt x="3" y="145"/>
                    </a:lnTo>
                    <a:lnTo>
                      <a:pt x="19" y="133"/>
                    </a:lnTo>
                    <a:lnTo>
                      <a:pt x="34" y="104"/>
                    </a:lnTo>
                    <a:lnTo>
                      <a:pt x="28" y="98"/>
                    </a:lnTo>
                    <a:lnTo>
                      <a:pt x="36" y="85"/>
                    </a:lnTo>
                    <a:lnTo>
                      <a:pt x="37" y="69"/>
                    </a:lnTo>
                    <a:lnTo>
                      <a:pt x="46" y="58"/>
                    </a:lnTo>
                    <a:lnTo>
                      <a:pt x="131" y="52"/>
                    </a:lnTo>
                    <a:lnTo>
                      <a:pt x="130" y="39"/>
                    </a:lnTo>
                    <a:lnTo>
                      <a:pt x="155" y="39"/>
                    </a:lnTo>
                    <a:lnTo>
                      <a:pt x="406" y="16"/>
                    </a:lnTo>
                    <a:lnTo>
                      <a:pt x="531" y="0"/>
                    </a:lnTo>
                    <a:lnTo>
                      <a:pt x="528" y="16"/>
                    </a:lnTo>
                    <a:lnTo>
                      <a:pt x="519" y="22"/>
                    </a:lnTo>
                    <a:lnTo>
                      <a:pt x="509" y="42"/>
                    </a:lnTo>
                    <a:lnTo>
                      <a:pt x="500" y="40"/>
                    </a:lnTo>
                    <a:lnTo>
                      <a:pt x="491" y="46"/>
                    </a:lnTo>
                    <a:lnTo>
                      <a:pt x="485" y="55"/>
                    </a:lnTo>
                    <a:lnTo>
                      <a:pt x="475" y="49"/>
                    </a:lnTo>
                    <a:lnTo>
                      <a:pt x="460" y="61"/>
                    </a:lnTo>
                    <a:lnTo>
                      <a:pt x="458" y="73"/>
                    </a:lnTo>
                    <a:lnTo>
                      <a:pt x="398" y="107"/>
                    </a:lnTo>
                    <a:lnTo>
                      <a:pt x="395" y="121"/>
                    </a:lnTo>
                    <a:lnTo>
                      <a:pt x="379" y="130"/>
                    </a:lnTo>
                    <a:lnTo>
                      <a:pt x="379" y="146"/>
                    </a:lnTo>
                    <a:lnTo>
                      <a:pt x="297" y="158"/>
                    </a:lnTo>
                    <a:lnTo>
                      <a:pt x="131" y="172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2" name="Freeform 92"/>
              <p:cNvSpPr>
                <a:spLocks/>
              </p:cNvSpPr>
              <p:nvPr/>
            </p:nvSpPr>
            <p:spPr bwMode="auto">
              <a:xfrm>
                <a:off x="2998" y="1985"/>
                <a:ext cx="508" cy="162"/>
              </a:xfrm>
              <a:custGeom>
                <a:avLst/>
                <a:gdLst>
                  <a:gd name="T0" fmla="*/ 0 w 531"/>
                  <a:gd name="T1" fmla="*/ 6 h 181"/>
                  <a:gd name="T2" fmla="*/ 9 w 531"/>
                  <a:gd name="T3" fmla="*/ 5 h 181"/>
                  <a:gd name="T4" fmla="*/ 3 w 531"/>
                  <a:gd name="T5" fmla="*/ 4 h 181"/>
                  <a:gd name="T6" fmla="*/ 11 w 531"/>
                  <a:gd name="T7" fmla="*/ 4 h 181"/>
                  <a:gd name="T8" fmla="*/ 11 w 531"/>
                  <a:gd name="T9" fmla="*/ 4 h 181"/>
                  <a:gd name="T10" fmla="*/ 11 w 531"/>
                  <a:gd name="T11" fmla="*/ 4 h 181"/>
                  <a:gd name="T12" fmla="*/ 11 w 531"/>
                  <a:gd name="T13" fmla="*/ 4 h 181"/>
                  <a:gd name="T14" fmla="*/ 11 w 531"/>
                  <a:gd name="T15" fmla="*/ 4 h 181"/>
                  <a:gd name="T16" fmla="*/ 11 w 531"/>
                  <a:gd name="T17" fmla="*/ 4 h 181"/>
                  <a:gd name="T18" fmla="*/ 34 w 531"/>
                  <a:gd name="T19" fmla="*/ 4 h 181"/>
                  <a:gd name="T20" fmla="*/ 33 w 531"/>
                  <a:gd name="T21" fmla="*/ 4 h 181"/>
                  <a:gd name="T22" fmla="*/ 41 w 531"/>
                  <a:gd name="T23" fmla="*/ 4 h 181"/>
                  <a:gd name="T24" fmla="*/ 108 w 531"/>
                  <a:gd name="T25" fmla="*/ 4 h 181"/>
                  <a:gd name="T26" fmla="*/ 141 w 531"/>
                  <a:gd name="T27" fmla="*/ 0 h 181"/>
                  <a:gd name="T28" fmla="*/ 140 w 531"/>
                  <a:gd name="T29" fmla="*/ 4 h 181"/>
                  <a:gd name="T30" fmla="*/ 138 w 531"/>
                  <a:gd name="T31" fmla="*/ 4 h 181"/>
                  <a:gd name="T32" fmla="*/ 135 w 531"/>
                  <a:gd name="T33" fmla="*/ 4 h 181"/>
                  <a:gd name="T34" fmla="*/ 132 w 531"/>
                  <a:gd name="T35" fmla="*/ 4 h 181"/>
                  <a:gd name="T36" fmla="*/ 131 w 531"/>
                  <a:gd name="T37" fmla="*/ 4 h 181"/>
                  <a:gd name="T38" fmla="*/ 129 w 531"/>
                  <a:gd name="T39" fmla="*/ 4 h 181"/>
                  <a:gd name="T40" fmla="*/ 126 w 531"/>
                  <a:gd name="T41" fmla="*/ 4 h 181"/>
                  <a:gd name="T42" fmla="*/ 121 w 531"/>
                  <a:gd name="T43" fmla="*/ 4 h 181"/>
                  <a:gd name="T44" fmla="*/ 121 w 531"/>
                  <a:gd name="T45" fmla="*/ 4 h 181"/>
                  <a:gd name="T46" fmla="*/ 106 w 531"/>
                  <a:gd name="T47" fmla="*/ 4 h 181"/>
                  <a:gd name="T48" fmla="*/ 105 w 531"/>
                  <a:gd name="T49" fmla="*/ 4 h 181"/>
                  <a:gd name="T50" fmla="*/ 100 w 531"/>
                  <a:gd name="T51" fmla="*/ 4 h 181"/>
                  <a:gd name="T52" fmla="*/ 100 w 531"/>
                  <a:gd name="T53" fmla="*/ 4 h 181"/>
                  <a:gd name="T54" fmla="*/ 78 w 531"/>
                  <a:gd name="T55" fmla="*/ 5 h 181"/>
                  <a:gd name="T56" fmla="*/ 34 w 531"/>
                  <a:gd name="T57" fmla="*/ 6 h 181"/>
                  <a:gd name="T58" fmla="*/ 0 w 531"/>
                  <a:gd name="T59" fmla="*/ 6 h 181"/>
                  <a:gd name="T60" fmla="*/ 0 w 531"/>
                  <a:gd name="T61" fmla="*/ 6 h 1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31"/>
                  <a:gd name="T94" fmla="*/ 0 h 181"/>
                  <a:gd name="T95" fmla="*/ 531 w 531"/>
                  <a:gd name="T96" fmla="*/ 181 h 1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31" h="181">
                    <a:moveTo>
                      <a:pt x="0" y="181"/>
                    </a:moveTo>
                    <a:lnTo>
                      <a:pt x="9" y="148"/>
                    </a:lnTo>
                    <a:lnTo>
                      <a:pt x="3" y="145"/>
                    </a:lnTo>
                    <a:lnTo>
                      <a:pt x="19" y="133"/>
                    </a:lnTo>
                    <a:lnTo>
                      <a:pt x="34" y="104"/>
                    </a:lnTo>
                    <a:lnTo>
                      <a:pt x="28" y="98"/>
                    </a:lnTo>
                    <a:lnTo>
                      <a:pt x="36" y="85"/>
                    </a:lnTo>
                    <a:lnTo>
                      <a:pt x="37" y="69"/>
                    </a:lnTo>
                    <a:lnTo>
                      <a:pt x="46" y="58"/>
                    </a:lnTo>
                    <a:lnTo>
                      <a:pt x="131" y="52"/>
                    </a:lnTo>
                    <a:lnTo>
                      <a:pt x="130" y="39"/>
                    </a:lnTo>
                    <a:lnTo>
                      <a:pt x="155" y="39"/>
                    </a:lnTo>
                    <a:lnTo>
                      <a:pt x="406" y="16"/>
                    </a:lnTo>
                    <a:lnTo>
                      <a:pt x="531" y="0"/>
                    </a:lnTo>
                    <a:lnTo>
                      <a:pt x="528" y="16"/>
                    </a:lnTo>
                    <a:lnTo>
                      <a:pt x="519" y="22"/>
                    </a:lnTo>
                    <a:lnTo>
                      <a:pt x="509" y="42"/>
                    </a:lnTo>
                    <a:lnTo>
                      <a:pt x="500" y="40"/>
                    </a:lnTo>
                    <a:lnTo>
                      <a:pt x="491" y="46"/>
                    </a:lnTo>
                    <a:lnTo>
                      <a:pt x="485" y="55"/>
                    </a:lnTo>
                    <a:lnTo>
                      <a:pt x="475" y="49"/>
                    </a:lnTo>
                    <a:lnTo>
                      <a:pt x="460" y="61"/>
                    </a:lnTo>
                    <a:lnTo>
                      <a:pt x="458" y="73"/>
                    </a:lnTo>
                    <a:lnTo>
                      <a:pt x="398" y="107"/>
                    </a:lnTo>
                    <a:lnTo>
                      <a:pt x="395" y="121"/>
                    </a:lnTo>
                    <a:lnTo>
                      <a:pt x="379" y="130"/>
                    </a:lnTo>
                    <a:lnTo>
                      <a:pt x="379" y="146"/>
                    </a:lnTo>
                    <a:lnTo>
                      <a:pt x="297" y="158"/>
                    </a:lnTo>
                    <a:lnTo>
                      <a:pt x="131" y="172"/>
                    </a:lnTo>
                    <a:lnTo>
                      <a:pt x="0" y="18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" name="Freeform 93"/>
              <p:cNvSpPr>
                <a:spLocks/>
              </p:cNvSpPr>
              <p:nvPr/>
            </p:nvSpPr>
            <p:spPr bwMode="auto">
              <a:xfrm>
                <a:off x="1968" y="2033"/>
                <a:ext cx="836" cy="758"/>
              </a:xfrm>
              <a:custGeom>
                <a:avLst/>
                <a:gdLst>
                  <a:gd name="T0" fmla="*/ 0 w 875"/>
                  <a:gd name="T1" fmla="*/ 11 h 849"/>
                  <a:gd name="T2" fmla="*/ 60 w 875"/>
                  <a:gd name="T3" fmla="*/ 12 h 849"/>
                  <a:gd name="T4" fmla="*/ 116 w 875"/>
                  <a:gd name="T5" fmla="*/ 4 h 849"/>
                  <a:gd name="T6" fmla="*/ 119 w 875"/>
                  <a:gd name="T7" fmla="*/ 6 h 849"/>
                  <a:gd name="T8" fmla="*/ 127 w 875"/>
                  <a:gd name="T9" fmla="*/ 6 h 849"/>
                  <a:gd name="T10" fmla="*/ 137 w 875"/>
                  <a:gd name="T11" fmla="*/ 7 h 849"/>
                  <a:gd name="T12" fmla="*/ 146 w 875"/>
                  <a:gd name="T13" fmla="*/ 7 h 849"/>
                  <a:gd name="T14" fmla="*/ 153 w 875"/>
                  <a:gd name="T15" fmla="*/ 7 h 849"/>
                  <a:gd name="T16" fmla="*/ 161 w 875"/>
                  <a:gd name="T17" fmla="*/ 8 h 849"/>
                  <a:gd name="T18" fmla="*/ 170 w 875"/>
                  <a:gd name="T19" fmla="*/ 8 h 849"/>
                  <a:gd name="T20" fmla="*/ 192 w 875"/>
                  <a:gd name="T21" fmla="*/ 8 h 849"/>
                  <a:gd name="T22" fmla="*/ 205 w 875"/>
                  <a:gd name="T23" fmla="*/ 8 h 849"/>
                  <a:gd name="T24" fmla="*/ 212 w 875"/>
                  <a:gd name="T25" fmla="*/ 10 h 849"/>
                  <a:gd name="T26" fmla="*/ 218 w 875"/>
                  <a:gd name="T27" fmla="*/ 13 h 849"/>
                  <a:gd name="T28" fmla="*/ 222 w 875"/>
                  <a:gd name="T29" fmla="*/ 15 h 849"/>
                  <a:gd name="T30" fmla="*/ 220 w 875"/>
                  <a:gd name="T31" fmla="*/ 17 h 849"/>
                  <a:gd name="T32" fmla="*/ 219 w 875"/>
                  <a:gd name="T33" fmla="*/ 19 h 849"/>
                  <a:gd name="T34" fmla="*/ 202 w 875"/>
                  <a:gd name="T35" fmla="*/ 19 h 849"/>
                  <a:gd name="T36" fmla="*/ 202 w 875"/>
                  <a:gd name="T37" fmla="*/ 19 h 849"/>
                  <a:gd name="T38" fmla="*/ 200 w 875"/>
                  <a:gd name="T39" fmla="*/ 19 h 849"/>
                  <a:gd name="T40" fmla="*/ 194 w 875"/>
                  <a:gd name="T41" fmla="*/ 20 h 849"/>
                  <a:gd name="T42" fmla="*/ 174 w 875"/>
                  <a:gd name="T43" fmla="*/ 22 h 849"/>
                  <a:gd name="T44" fmla="*/ 176 w 875"/>
                  <a:gd name="T45" fmla="*/ 21 h 849"/>
                  <a:gd name="T46" fmla="*/ 171 w 875"/>
                  <a:gd name="T47" fmla="*/ 21 h 849"/>
                  <a:gd name="T48" fmla="*/ 171 w 875"/>
                  <a:gd name="T49" fmla="*/ 21 h 849"/>
                  <a:gd name="T50" fmla="*/ 163 w 875"/>
                  <a:gd name="T51" fmla="*/ 23 h 849"/>
                  <a:gd name="T52" fmla="*/ 160 w 875"/>
                  <a:gd name="T53" fmla="*/ 23 h 849"/>
                  <a:gd name="T54" fmla="*/ 155 w 875"/>
                  <a:gd name="T55" fmla="*/ 23 h 849"/>
                  <a:gd name="T56" fmla="*/ 153 w 875"/>
                  <a:gd name="T57" fmla="*/ 25 h 849"/>
                  <a:gd name="T58" fmla="*/ 147 w 875"/>
                  <a:gd name="T59" fmla="*/ 24 h 849"/>
                  <a:gd name="T60" fmla="*/ 154 w 875"/>
                  <a:gd name="T61" fmla="*/ 25 h 849"/>
                  <a:gd name="T62" fmla="*/ 154 w 875"/>
                  <a:gd name="T63" fmla="*/ 27 h 849"/>
                  <a:gd name="T64" fmla="*/ 153 w 875"/>
                  <a:gd name="T65" fmla="*/ 28 h 849"/>
                  <a:gd name="T66" fmla="*/ 140 w 875"/>
                  <a:gd name="T67" fmla="*/ 28 h 849"/>
                  <a:gd name="T68" fmla="*/ 123 w 875"/>
                  <a:gd name="T69" fmla="*/ 27 h 849"/>
                  <a:gd name="T70" fmla="*/ 121 w 875"/>
                  <a:gd name="T71" fmla="*/ 26 h 849"/>
                  <a:gd name="T72" fmla="*/ 118 w 875"/>
                  <a:gd name="T73" fmla="*/ 25 h 849"/>
                  <a:gd name="T74" fmla="*/ 116 w 875"/>
                  <a:gd name="T75" fmla="*/ 23 h 849"/>
                  <a:gd name="T76" fmla="*/ 106 w 875"/>
                  <a:gd name="T77" fmla="*/ 22 h 849"/>
                  <a:gd name="T78" fmla="*/ 88 w 875"/>
                  <a:gd name="T79" fmla="*/ 19 h 849"/>
                  <a:gd name="T80" fmla="*/ 80 w 875"/>
                  <a:gd name="T81" fmla="*/ 18 h 849"/>
                  <a:gd name="T82" fmla="*/ 70 w 875"/>
                  <a:gd name="T83" fmla="*/ 18 h 849"/>
                  <a:gd name="T84" fmla="*/ 64 w 875"/>
                  <a:gd name="T85" fmla="*/ 18 h 849"/>
                  <a:gd name="T86" fmla="*/ 54 w 875"/>
                  <a:gd name="T87" fmla="*/ 20 h 849"/>
                  <a:gd name="T88" fmla="*/ 44 w 875"/>
                  <a:gd name="T89" fmla="*/ 19 h 849"/>
                  <a:gd name="T90" fmla="*/ 31 w 875"/>
                  <a:gd name="T91" fmla="*/ 18 h 849"/>
                  <a:gd name="T92" fmla="*/ 30 w 875"/>
                  <a:gd name="T93" fmla="*/ 17 h 849"/>
                  <a:gd name="T94" fmla="*/ 20 w 875"/>
                  <a:gd name="T95" fmla="*/ 14 h 849"/>
                  <a:gd name="T96" fmla="*/ 11 w 875"/>
                  <a:gd name="T97" fmla="*/ 12 h 849"/>
                  <a:gd name="T98" fmla="*/ 4 w 875"/>
                  <a:gd name="T99" fmla="*/ 12 h 8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75"/>
                  <a:gd name="T151" fmla="*/ 0 h 849"/>
                  <a:gd name="T152" fmla="*/ 875 w 875"/>
                  <a:gd name="T153" fmla="*/ 849 h 8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75" h="849">
                    <a:moveTo>
                      <a:pt x="4" y="347"/>
                    </a:moveTo>
                    <a:lnTo>
                      <a:pt x="0" y="331"/>
                    </a:lnTo>
                    <a:lnTo>
                      <a:pt x="16" y="334"/>
                    </a:lnTo>
                    <a:lnTo>
                      <a:pt x="236" y="353"/>
                    </a:lnTo>
                    <a:lnTo>
                      <a:pt x="270" y="0"/>
                    </a:lnTo>
                    <a:lnTo>
                      <a:pt x="458" y="10"/>
                    </a:lnTo>
                    <a:lnTo>
                      <a:pt x="451" y="164"/>
                    </a:lnTo>
                    <a:lnTo>
                      <a:pt x="470" y="179"/>
                    </a:lnTo>
                    <a:lnTo>
                      <a:pt x="488" y="180"/>
                    </a:lnTo>
                    <a:lnTo>
                      <a:pt x="501" y="183"/>
                    </a:lnTo>
                    <a:lnTo>
                      <a:pt x="518" y="194"/>
                    </a:lnTo>
                    <a:lnTo>
                      <a:pt x="540" y="198"/>
                    </a:lnTo>
                    <a:lnTo>
                      <a:pt x="554" y="200"/>
                    </a:lnTo>
                    <a:lnTo>
                      <a:pt x="570" y="200"/>
                    </a:lnTo>
                    <a:lnTo>
                      <a:pt x="581" y="221"/>
                    </a:lnTo>
                    <a:lnTo>
                      <a:pt x="599" y="215"/>
                    </a:lnTo>
                    <a:lnTo>
                      <a:pt x="618" y="231"/>
                    </a:lnTo>
                    <a:lnTo>
                      <a:pt x="634" y="237"/>
                    </a:lnTo>
                    <a:lnTo>
                      <a:pt x="649" y="218"/>
                    </a:lnTo>
                    <a:lnTo>
                      <a:pt x="670" y="224"/>
                    </a:lnTo>
                    <a:lnTo>
                      <a:pt x="718" y="225"/>
                    </a:lnTo>
                    <a:lnTo>
                      <a:pt x="752" y="222"/>
                    </a:lnTo>
                    <a:lnTo>
                      <a:pt x="791" y="235"/>
                    </a:lnTo>
                    <a:lnTo>
                      <a:pt x="808" y="241"/>
                    </a:lnTo>
                    <a:lnTo>
                      <a:pt x="836" y="247"/>
                    </a:lnTo>
                    <a:lnTo>
                      <a:pt x="836" y="291"/>
                    </a:lnTo>
                    <a:lnTo>
                      <a:pt x="840" y="374"/>
                    </a:lnTo>
                    <a:lnTo>
                      <a:pt x="854" y="406"/>
                    </a:lnTo>
                    <a:lnTo>
                      <a:pt x="875" y="434"/>
                    </a:lnTo>
                    <a:lnTo>
                      <a:pt x="872" y="461"/>
                    </a:lnTo>
                    <a:lnTo>
                      <a:pt x="861" y="483"/>
                    </a:lnTo>
                    <a:lnTo>
                      <a:pt x="866" y="510"/>
                    </a:lnTo>
                    <a:lnTo>
                      <a:pt x="857" y="532"/>
                    </a:lnTo>
                    <a:lnTo>
                      <a:pt x="855" y="550"/>
                    </a:lnTo>
                    <a:lnTo>
                      <a:pt x="820" y="562"/>
                    </a:lnTo>
                    <a:lnTo>
                      <a:pt x="791" y="577"/>
                    </a:lnTo>
                    <a:lnTo>
                      <a:pt x="808" y="565"/>
                    </a:lnTo>
                    <a:lnTo>
                      <a:pt x="791" y="565"/>
                    </a:lnTo>
                    <a:lnTo>
                      <a:pt x="796" y="543"/>
                    </a:lnTo>
                    <a:lnTo>
                      <a:pt x="781" y="556"/>
                    </a:lnTo>
                    <a:lnTo>
                      <a:pt x="782" y="582"/>
                    </a:lnTo>
                    <a:lnTo>
                      <a:pt x="764" y="591"/>
                    </a:lnTo>
                    <a:lnTo>
                      <a:pt x="761" y="607"/>
                    </a:lnTo>
                    <a:lnTo>
                      <a:pt x="681" y="656"/>
                    </a:lnTo>
                    <a:lnTo>
                      <a:pt x="719" y="628"/>
                    </a:lnTo>
                    <a:lnTo>
                      <a:pt x="690" y="641"/>
                    </a:lnTo>
                    <a:lnTo>
                      <a:pt x="693" y="628"/>
                    </a:lnTo>
                    <a:lnTo>
                      <a:pt x="676" y="631"/>
                    </a:lnTo>
                    <a:lnTo>
                      <a:pt x="660" y="631"/>
                    </a:lnTo>
                    <a:lnTo>
                      <a:pt x="676" y="652"/>
                    </a:lnTo>
                    <a:lnTo>
                      <a:pt x="660" y="661"/>
                    </a:lnTo>
                    <a:lnTo>
                      <a:pt x="645" y="682"/>
                    </a:lnTo>
                    <a:lnTo>
                      <a:pt x="621" y="673"/>
                    </a:lnTo>
                    <a:lnTo>
                      <a:pt x="627" y="695"/>
                    </a:lnTo>
                    <a:lnTo>
                      <a:pt x="599" y="698"/>
                    </a:lnTo>
                    <a:lnTo>
                      <a:pt x="609" y="716"/>
                    </a:lnTo>
                    <a:lnTo>
                      <a:pt x="600" y="741"/>
                    </a:lnTo>
                    <a:lnTo>
                      <a:pt x="600" y="732"/>
                    </a:lnTo>
                    <a:lnTo>
                      <a:pt x="591" y="741"/>
                    </a:lnTo>
                    <a:lnTo>
                      <a:pt x="581" y="728"/>
                    </a:lnTo>
                    <a:lnTo>
                      <a:pt x="582" y="743"/>
                    </a:lnTo>
                    <a:lnTo>
                      <a:pt x="605" y="746"/>
                    </a:lnTo>
                    <a:lnTo>
                      <a:pt x="594" y="767"/>
                    </a:lnTo>
                    <a:lnTo>
                      <a:pt x="602" y="810"/>
                    </a:lnTo>
                    <a:lnTo>
                      <a:pt x="621" y="847"/>
                    </a:lnTo>
                    <a:lnTo>
                      <a:pt x="597" y="849"/>
                    </a:lnTo>
                    <a:lnTo>
                      <a:pt x="572" y="837"/>
                    </a:lnTo>
                    <a:lnTo>
                      <a:pt x="551" y="837"/>
                    </a:lnTo>
                    <a:lnTo>
                      <a:pt x="521" y="820"/>
                    </a:lnTo>
                    <a:lnTo>
                      <a:pt x="485" y="809"/>
                    </a:lnTo>
                    <a:lnTo>
                      <a:pt x="482" y="795"/>
                    </a:lnTo>
                    <a:lnTo>
                      <a:pt x="473" y="774"/>
                    </a:lnTo>
                    <a:lnTo>
                      <a:pt x="461" y="759"/>
                    </a:lnTo>
                    <a:lnTo>
                      <a:pt x="463" y="741"/>
                    </a:lnTo>
                    <a:lnTo>
                      <a:pt x="457" y="737"/>
                    </a:lnTo>
                    <a:lnTo>
                      <a:pt x="458" y="716"/>
                    </a:lnTo>
                    <a:lnTo>
                      <a:pt x="436" y="698"/>
                    </a:lnTo>
                    <a:lnTo>
                      <a:pt x="413" y="665"/>
                    </a:lnTo>
                    <a:lnTo>
                      <a:pt x="375" y="580"/>
                    </a:lnTo>
                    <a:lnTo>
                      <a:pt x="346" y="559"/>
                    </a:lnTo>
                    <a:lnTo>
                      <a:pt x="337" y="538"/>
                    </a:lnTo>
                    <a:lnTo>
                      <a:pt x="313" y="535"/>
                    </a:lnTo>
                    <a:lnTo>
                      <a:pt x="292" y="532"/>
                    </a:lnTo>
                    <a:lnTo>
                      <a:pt x="275" y="525"/>
                    </a:lnTo>
                    <a:lnTo>
                      <a:pt x="269" y="532"/>
                    </a:lnTo>
                    <a:lnTo>
                      <a:pt x="249" y="532"/>
                    </a:lnTo>
                    <a:lnTo>
                      <a:pt x="234" y="573"/>
                    </a:lnTo>
                    <a:lnTo>
                      <a:pt x="213" y="591"/>
                    </a:lnTo>
                    <a:lnTo>
                      <a:pt x="204" y="589"/>
                    </a:lnTo>
                    <a:lnTo>
                      <a:pt x="170" y="565"/>
                    </a:lnTo>
                    <a:lnTo>
                      <a:pt x="155" y="559"/>
                    </a:lnTo>
                    <a:lnTo>
                      <a:pt x="122" y="531"/>
                    </a:lnTo>
                    <a:lnTo>
                      <a:pt x="115" y="509"/>
                    </a:lnTo>
                    <a:lnTo>
                      <a:pt x="115" y="483"/>
                    </a:lnTo>
                    <a:lnTo>
                      <a:pt x="100" y="450"/>
                    </a:lnTo>
                    <a:lnTo>
                      <a:pt x="73" y="429"/>
                    </a:lnTo>
                    <a:lnTo>
                      <a:pt x="37" y="383"/>
                    </a:lnTo>
                    <a:lnTo>
                      <a:pt x="22" y="376"/>
                    </a:lnTo>
                    <a:lnTo>
                      <a:pt x="15" y="352"/>
                    </a:lnTo>
                    <a:lnTo>
                      <a:pt x="4" y="347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" name="Freeform 94"/>
              <p:cNvSpPr>
                <a:spLocks/>
              </p:cNvSpPr>
              <p:nvPr/>
            </p:nvSpPr>
            <p:spPr bwMode="auto">
              <a:xfrm>
                <a:off x="1968" y="2033"/>
                <a:ext cx="836" cy="758"/>
              </a:xfrm>
              <a:custGeom>
                <a:avLst/>
                <a:gdLst>
                  <a:gd name="T0" fmla="*/ 0 w 875"/>
                  <a:gd name="T1" fmla="*/ 11 h 849"/>
                  <a:gd name="T2" fmla="*/ 60 w 875"/>
                  <a:gd name="T3" fmla="*/ 12 h 849"/>
                  <a:gd name="T4" fmla="*/ 116 w 875"/>
                  <a:gd name="T5" fmla="*/ 4 h 849"/>
                  <a:gd name="T6" fmla="*/ 119 w 875"/>
                  <a:gd name="T7" fmla="*/ 6 h 849"/>
                  <a:gd name="T8" fmla="*/ 127 w 875"/>
                  <a:gd name="T9" fmla="*/ 6 h 849"/>
                  <a:gd name="T10" fmla="*/ 137 w 875"/>
                  <a:gd name="T11" fmla="*/ 7 h 849"/>
                  <a:gd name="T12" fmla="*/ 146 w 875"/>
                  <a:gd name="T13" fmla="*/ 7 h 849"/>
                  <a:gd name="T14" fmla="*/ 153 w 875"/>
                  <a:gd name="T15" fmla="*/ 7 h 849"/>
                  <a:gd name="T16" fmla="*/ 161 w 875"/>
                  <a:gd name="T17" fmla="*/ 8 h 849"/>
                  <a:gd name="T18" fmla="*/ 170 w 875"/>
                  <a:gd name="T19" fmla="*/ 8 h 849"/>
                  <a:gd name="T20" fmla="*/ 192 w 875"/>
                  <a:gd name="T21" fmla="*/ 8 h 849"/>
                  <a:gd name="T22" fmla="*/ 205 w 875"/>
                  <a:gd name="T23" fmla="*/ 8 h 849"/>
                  <a:gd name="T24" fmla="*/ 212 w 875"/>
                  <a:gd name="T25" fmla="*/ 10 h 849"/>
                  <a:gd name="T26" fmla="*/ 218 w 875"/>
                  <a:gd name="T27" fmla="*/ 13 h 849"/>
                  <a:gd name="T28" fmla="*/ 222 w 875"/>
                  <a:gd name="T29" fmla="*/ 15 h 849"/>
                  <a:gd name="T30" fmla="*/ 220 w 875"/>
                  <a:gd name="T31" fmla="*/ 17 h 849"/>
                  <a:gd name="T32" fmla="*/ 219 w 875"/>
                  <a:gd name="T33" fmla="*/ 19 h 849"/>
                  <a:gd name="T34" fmla="*/ 202 w 875"/>
                  <a:gd name="T35" fmla="*/ 19 h 849"/>
                  <a:gd name="T36" fmla="*/ 202 w 875"/>
                  <a:gd name="T37" fmla="*/ 19 h 849"/>
                  <a:gd name="T38" fmla="*/ 200 w 875"/>
                  <a:gd name="T39" fmla="*/ 19 h 849"/>
                  <a:gd name="T40" fmla="*/ 194 w 875"/>
                  <a:gd name="T41" fmla="*/ 20 h 849"/>
                  <a:gd name="T42" fmla="*/ 174 w 875"/>
                  <a:gd name="T43" fmla="*/ 22 h 849"/>
                  <a:gd name="T44" fmla="*/ 176 w 875"/>
                  <a:gd name="T45" fmla="*/ 21 h 849"/>
                  <a:gd name="T46" fmla="*/ 171 w 875"/>
                  <a:gd name="T47" fmla="*/ 21 h 849"/>
                  <a:gd name="T48" fmla="*/ 171 w 875"/>
                  <a:gd name="T49" fmla="*/ 21 h 849"/>
                  <a:gd name="T50" fmla="*/ 163 w 875"/>
                  <a:gd name="T51" fmla="*/ 23 h 849"/>
                  <a:gd name="T52" fmla="*/ 160 w 875"/>
                  <a:gd name="T53" fmla="*/ 23 h 849"/>
                  <a:gd name="T54" fmla="*/ 155 w 875"/>
                  <a:gd name="T55" fmla="*/ 23 h 849"/>
                  <a:gd name="T56" fmla="*/ 153 w 875"/>
                  <a:gd name="T57" fmla="*/ 25 h 849"/>
                  <a:gd name="T58" fmla="*/ 147 w 875"/>
                  <a:gd name="T59" fmla="*/ 24 h 849"/>
                  <a:gd name="T60" fmla="*/ 154 w 875"/>
                  <a:gd name="T61" fmla="*/ 25 h 849"/>
                  <a:gd name="T62" fmla="*/ 154 w 875"/>
                  <a:gd name="T63" fmla="*/ 27 h 849"/>
                  <a:gd name="T64" fmla="*/ 153 w 875"/>
                  <a:gd name="T65" fmla="*/ 28 h 849"/>
                  <a:gd name="T66" fmla="*/ 140 w 875"/>
                  <a:gd name="T67" fmla="*/ 28 h 849"/>
                  <a:gd name="T68" fmla="*/ 123 w 875"/>
                  <a:gd name="T69" fmla="*/ 27 h 849"/>
                  <a:gd name="T70" fmla="*/ 121 w 875"/>
                  <a:gd name="T71" fmla="*/ 26 h 849"/>
                  <a:gd name="T72" fmla="*/ 118 w 875"/>
                  <a:gd name="T73" fmla="*/ 25 h 849"/>
                  <a:gd name="T74" fmla="*/ 116 w 875"/>
                  <a:gd name="T75" fmla="*/ 23 h 849"/>
                  <a:gd name="T76" fmla="*/ 106 w 875"/>
                  <a:gd name="T77" fmla="*/ 22 h 849"/>
                  <a:gd name="T78" fmla="*/ 88 w 875"/>
                  <a:gd name="T79" fmla="*/ 19 h 849"/>
                  <a:gd name="T80" fmla="*/ 80 w 875"/>
                  <a:gd name="T81" fmla="*/ 18 h 849"/>
                  <a:gd name="T82" fmla="*/ 70 w 875"/>
                  <a:gd name="T83" fmla="*/ 18 h 849"/>
                  <a:gd name="T84" fmla="*/ 64 w 875"/>
                  <a:gd name="T85" fmla="*/ 18 h 849"/>
                  <a:gd name="T86" fmla="*/ 54 w 875"/>
                  <a:gd name="T87" fmla="*/ 20 h 849"/>
                  <a:gd name="T88" fmla="*/ 44 w 875"/>
                  <a:gd name="T89" fmla="*/ 19 h 849"/>
                  <a:gd name="T90" fmla="*/ 31 w 875"/>
                  <a:gd name="T91" fmla="*/ 18 h 849"/>
                  <a:gd name="T92" fmla="*/ 30 w 875"/>
                  <a:gd name="T93" fmla="*/ 17 h 849"/>
                  <a:gd name="T94" fmla="*/ 20 w 875"/>
                  <a:gd name="T95" fmla="*/ 14 h 849"/>
                  <a:gd name="T96" fmla="*/ 11 w 875"/>
                  <a:gd name="T97" fmla="*/ 12 h 849"/>
                  <a:gd name="T98" fmla="*/ 4 w 875"/>
                  <a:gd name="T99" fmla="*/ 12 h 8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75"/>
                  <a:gd name="T151" fmla="*/ 0 h 849"/>
                  <a:gd name="T152" fmla="*/ 875 w 875"/>
                  <a:gd name="T153" fmla="*/ 849 h 8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75" h="849">
                    <a:moveTo>
                      <a:pt x="4" y="347"/>
                    </a:moveTo>
                    <a:lnTo>
                      <a:pt x="0" y="331"/>
                    </a:lnTo>
                    <a:lnTo>
                      <a:pt x="16" y="334"/>
                    </a:lnTo>
                    <a:lnTo>
                      <a:pt x="236" y="353"/>
                    </a:lnTo>
                    <a:lnTo>
                      <a:pt x="270" y="0"/>
                    </a:lnTo>
                    <a:lnTo>
                      <a:pt x="458" y="10"/>
                    </a:lnTo>
                    <a:lnTo>
                      <a:pt x="451" y="164"/>
                    </a:lnTo>
                    <a:lnTo>
                      <a:pt x="470" y="179"/>
                    </a:lnTo>
                    <a:lnTo>
                      <a:pt x="488" y="180"/>
                    </a:lnTo>
                    <a:lnTo>
                      <a:pt x="501" y="183"/>
                    </a:lnTo>
                    <a:lnTo>
                      <a:pt x="518" y="194"/>
                    </a:lnTo>
                    <a:lnTo>
                      <a:pt x="540" y="198"/>
                    </a:lnTo>
                    <a:lnTo>
                      <a:pt x="554" y="200"/>
                    </a:lnTo>
                    <a:lnTo>
                      <a:pt x="570" y="200"/>
                    </a:lnTo>
                    <a:lnTo>
                      <a:pt x="581" y="221"/>
                    </a:lnTo>
                    <a:lnTo>
                      <a:pt x="599" y="215"/>
                    </a:lnTo>
                    <a:lnTo>
                      <a:pt x="618" y="231"/>
                    </a:lnTo>
                    <a:lnTo>
                      <a:pt x="634" y="237"/>
                    </a:lnTo>
                    <a:lnTo>
                      <a:pt x="649" y="218"/>
                    </a:lnTo>
                    <a:lnTo>
                      <a:pt x="670" y="224"/>
                    </a:lnTo>
                    <a:lnTo>
                      <a:pt x="718" y="225"/>
                    </a:lnTo>
                    <a:lnTo>
                      <a:pt x="752" y="222"/>
                    </a:lnTo>
                    <a:lnTo>
                      <a:pt x="791" y="235"/>
                    </a:lnTo>
                    <a:lnTo>
                      <a:pt x="808" y="241"/>
                    </a:lnTo>
                    <a:lnTo>
                      <a:pt x="836" y="247"/>
                    </a:lnTo>
                    <a:lnTo>
                      <a:pt x="836" y="291"/>
                    </a:lnTo>
                    <a:lnTo>
                      <a:pt x="840" y="374"/>
                    </a:lnTo>
                    <a:lnTo>
                      <a:pt x="854" y="406"/>
                    </a:lnTo>
                    <a:lnTo>
                      <a:pt x="875" y="434"/>
                    </a:lnTo>
                    <a:lnTo>
                      <a:pt x="872" y="461"/>
                    </a:lnTo>
                    <a:lnTo>
                      <a:pt x="861" y="483"/>
                    </a:lnTo>
                    <a:lnTo>
                      <a:pt x="866" y="510"/>
                    </a:lnTo>
                    <a:lnTo>
                      <a:pt x="857" y="532"/>
                    </a:lnTo>
                    <a:lnTo>
                      <a:pt x="855" y="550"/>
                    </a:lnTo>
                    <a:lnTo>
                      <a:pt x="820" y="562"/>
                    </a:lnTo>
                    <a:lnTo>
                      <a:pt x="791" y="577"/>
                    </a:lnTo>
                    <a:lnTo>
                      <a:pt x="808" y="565"/>
                    </a:lnTo>
                    <a:lnTo>
                      <a:pt x="791" y="565"/>
                    </a:lnTo>
                    <a:lnTo>
                      <a:pt x="796" y="543"/>
                    </a:lnTo>
                    <a:lnTo>
                      <a:pt x="781" y="556"/>
                    </a:lnTo>
                    <a:lnTo>
                      <a:pt x="782" y="582"/>
                    </a:lnTo>
                    <a:lnTo>
                      <a:pt x="764" y="591"/>
                    </a:lnTo>
                    <a:lnTo>
                      <a:pt x="761" y="607"/>
                    </a:lnTo>
                    <a:lnTo>
                      <a:pt x="681" y="656"/>
                    </a:lnTo>
                    <a:lnTo>
                      <a:pt x="719" y="628"/>
                    </a:lnTo>
                    <a:lnTo>
                      <a:pt x="690" y="641"/>
                    </a:lnTo>
                    <a:lnTo>
                      <a:pt x="693" y="628"/>
                    </a:lnTo>
                    <a:lnTo>
                      <a:pt x="676" y="631"/>
                    </a:lnTo>
                    <a:lnTo>
                      <a:pt x="660" y="631"/>
                    </a:lnTo>
                    <a:lnTo>
                      <a:pt x="676" y="652"/>
                    </a:lnTo>
                    <a:lnTo>
                      <a:pt x="660" y="661"/>
                    </a:lnTo>
                    <a:lnTo>
                      <a:pt x="645" y="682"/>
                    </a:lnTo>
                    <a:lnTo>
                      <a:pt x="621" y="673"/>
                    </a:lnTo>
                    <a:lnTo>
                      <a:pt x="627" y="695"/>
                    </a:lnTo>
                    <a:lnTo>
                      <a:pt x="599" y="698"/>
                    </a:lnTo>
                    <a:lnTo>
                      <a:pt x="609" y="716"/>
                    </a:lnTo>
                    <a:lnTo>
                      <a:pt x="600" y="741"/>
                    </a:lnTo>
                    <a:lnTo>
                      <a:pt x="600" y="732"/>
                    </a:lnTo>
                    <a:lnTo>
                      <a:pt x="591" y="741"/>
                    </a:lnTo>
                    <a:lnTo>
                      <a:pt x="581" y="728"/>
                    </a:lnTo>
                    <a:lnTo>
                      <a:pt x="582" y="743"/>
                    </a:lnTo>
                    <a:lnTo>
                      <a:pt x="605" y="746"/>
                    </a:lnTo>
                    <a:lnTo>
                      <a:pt x="594" y="767"/>
                    </a:lnTo>
                    <a:lnTo>
                      <a:pt x="602" y="810"/>
                    </a:lnTo>
                    <a:lnTo>
                      <a:pt x="621" y="847"/>
                    </a:lnTo>
                    <a:lnTo>
                      <a:pt x="597" y="849"/>
                    </a:lnTo>
                    <a:lnTo>
                      <a:pt x="572" y="837"/>
                    </a:lnTo>
                    <a:lnTo>
                      <a:pt x="551" y="837"/>
                    </a:lnTo>
                    <a:lnTo>
                      <a:pt x="521" y="820"/>
                    </a:lnTo>
                    <a:lnTo>
                      <a:pt x="485" y="809"/>
                    </a:lnTo>
                    <a:lnTo>
                      <a:pt x="482" y="795"/>
                    </a:lnTo>
                    <a:lnTo>
                      <a:pt x="473" y="774"/>
                    </a:lnTo>
                    <a:lnTo>
                      <a:pt x="461" y="759"/>
                    </a:lnTo>
                    <a:lnTo>
                      <a:pt x="463" y="741"/>
                    </a:lnTo>
                    <a:lnTo>
                      <a:pt x="457" y="737"/>
                    </a:lnTo>
                    <a:lnTo>
                      <a:pt x="458" y="716"/>
                    </a:lnTo>
                    <a:lnTo>
                      <a:pt x="436" y="698"/>
                    </a:lnTo>
                    <a:lnTo>
                      <a:pt x="413" y="665"/>
                    </a:lnTo>
                    <a:lnTo>
                      <a:pt x="375" y="580"/>
                    </a:lnTo>
                    <a:lnTo>
                      <a:pt x="346" y="559"/>
                    </a:lnTo>
                    <a:lnTo>
                      <a:pt x="337" y="538"/>
                    </a:lnTo>
                    <a:lnTo>
                      <a:pt x="313" y="535"/>
                    </a:lnTo>
                    <a:lnTo>
                      <a:pt x="292" y="532"/>
                    </a:lnTo>
                    <a:lnTo>
                      <a:pt x="275" y="525"/>
                    </a:lnTo>
                    <a:lnTo>
                      <a:pt x="269" y="532"/>
                    </a:lnTo>
                    <a:lnTo>
                      <a:pt x="249" y="532"/>
                    </a:lnTo>
                    <a:lnTo>
                      <a:pt x="234" y="573"/>
                    </a:lnTo>
                    <a:lnTo>
                      <a:pt x="213" y="591"/>
                    </a:lnTo>
                    <a:lnTo>
                      <a:pt x="204" y="589"/>
                    </a:lnTo>
                    <a:lnTo>
                      <a:pt x="170" y="565"/>
                    </a:lnTo>
                    <a:lnTo>
                      <a:pt x="155" y="559"/>
                    </a:lnTo>
                    <a:lnTo>
                      <a:pt x="122" y="531"/>
                    </a:lnTo>
                    <a:lnTo>
                      <a:pt x="115" y="509"/>
                    </a:lnTo>
                    <a:lnTo>
                      <a:pt x="115" y="483"/>
                    </a:lnTo>
                    <a:lnTo>
                      <a:pt x="100" y="450"/>
                    </a:lnTo>
                    <a:lnTo>
                      <a:pt x="73" y="429"/>
                    </a:lnTo>
                    <a:lnTo>
                      <a:pt x="37" y="383"/>
                    </a:lnTo>
                    <a:lnTo>
                      <a:pt x="22" y="376"/>
                    </a:lnTo>
                    <a:lnTo>
                      <a:pt x="15" y="352"/>
                    </a:lnTo>
                    <a:lnTo>
                      <a:pt x="4" y="34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5" name="Freeform 95"/>
              <p:cNvSpPr>
                <a:spLocks/>
              </p:cNvSpPr>
              <p:nvPr/>
            </p:nvSpPr>
            <p:spPr bwMode="auto">
              <a:xfrm>
                <a:off x="1576" y="1562"/>
                <a:ext cx="339" cy="396"/>
              </a:xfrm>
              <a:custGeom>
                <a:avLst/>
                <a:gdLst>
                  <a:gd name="T0" fmla="*/ 0 w 354"/>
                  <a:gd name="T1" fmla="*/ 13 h 443"/>
                  <a:gd name="T2" fmla="*/ 23 w 354"/>
                  <a:gd name="T3" fmla="*/ 0 h 443"/>
                  <a:gd name="T4" fmla="*/ 68 w 354"/>
                  <a:gd name="T5" fmla="*/ 4 h 443"/>
                  <a:gd name="T6" fmla="*/ 65 w 354"/>
                  <a:gd name="T7" fmla="*/ 4 h 443"/>
                  <a:gd name="T8" fmla="*/ 96 w 354"/>
                  <a:gd name="T9" fmla="*/ 4 h 443"/>
                  <a:gd name="T10" fmla="*/ 84 w 354"/>
                  <a:gd name="T11" fmla="*/ 15 h 443"/>
                  <a:gd name="T12" fmla="*/ 0 w 354"/>
                  <a:gd name="T13" fmla="*/ 13 h 4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4"/>
                  <a:gd name="T22" fmla="*/ 0 h 443"/>
                  <a:gd name="T23" fmla="*/ 354 w 354"/>
                  <a:gd name="T24" fmla="*/ 443 h 4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4" h="443">
                    <a:moveTo>
                      <a:pt x="0" y="391"/>
                    </a:moveTo>
                    <a:lnTo>
                      <a:pt x="78" y="0"/>
                    </a:lnTo>
                    <a:lnTo>
                      <a:pt x="250" y="31"/>
                    </a:lnTo>
                    <a:lnTo>
                      <a:pt x="236" y="110"/>
                    </a:lnTo>
                    <a:lnTo>
                      <a:pt x="354" y="128"/>
                    </a:lnTo>
                    <a:lnTo>
                      <a:pt x="308" y="443"/>
                    </a:lnTo>
                    <a:lnTo>
                      <a:pt x="0" y="39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6" name="Freeform 96"/>
              <p:cNvSpPr>
                <a:spLocks/>
              </p:cNvSpPr>
              <p:nvPr/>
            </p:nvSpPr>
            <p:spPr bwMode="auto">
              <a:xfrm>
                <a:off x="1576" y="1562"/>
                <a:ext cx="339" cy="396"/>
              </a:xfrm>
              <a:custGeom>
                <a:avLst/>
                <a:gdLst>
                  <a:gd name="T0" fmla="*/ 0 w 354"/>
                  <a:gd name="T1" fmla="*/ 13 h 443"/>
                  <a:gd name="T2" fmla="*/ 23 w 354"/>
                  <a:gd name="T3" fmla="*/ 0 h 443"/>
                  <a:gd name="T4" fmla="*/ 68 w 354"/>
                  <a:gd name="T5" fmla="*/ 4 h 443"/>
                  <a:gd name="T6" fmla="*/ 65 w 354"/>
                  <a:gd name="T7" fmla="*/ 4 h 443"/>
                  <a:gd name="T8" fmla="*/ 96 w 354"/>
                  <a:gd name="T9" fmla="*/ 4 h 443"/>
                  <a:gd name="T10" fmla="*/ 84 w 354"/>
                  <a:gd name="T11" fmla="*/ 15 h 443"/>
                  <a:gd name="T12" fmla="*/ 0 w 354"/>
                  <a:gd name="T13" fmla="*/ 13 h 443"/>
                  <a:gd name="T14" fmla="*/ 0 w 354"/>
                  <a:gd name="T15" fmla="*/ 13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4"/>
                  <a:gd name="T25" fmla="*/ 0 h 443"/>
                  <a:gd name="T26" fmla="*/ 354 w 354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4" h="443">
                    <a:moveTo>
                      <a:pt x="0" y="391"/>
                    </a:moveTo>
                    <a:lnTo>
                      <a:pt x="78" y="0"/>
                    </a:lnTo>
                    <a:lnTo>
                      <a:pt x="250" y="31"/>
                    </a:lnTo>
                    <a:lnTo>
                      <a:pt x="236" y="110"/>
                    </a:lnTo>
                    <a:lnTo>
                      <a:pt x="354" y="128"/>
                    </a:lnTo>
                    <a:lnTo>
                      <a:pt x="308" y="443"/>
                    </a:lnTo>
                    <a:lnTo>
                      <a:pt x="0" y="39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7" name="Freeform 97"/>
              <p:cNvSpPr>
                <a:spLocks/>
              </p:cNvSpPr>
              <p:nvPr/>
            </p:nvSpPr>
            <p:spPr bwMode="auto">
              <a:xfrm>
                <a:off x="3847" y="1292"/>
                <a:ext cx="97" cy="178"/>
              </a:xfrm>
              <a:custGeom>
                <a:avLst/>
                <a:gdLst>
                  <a:gd name="T0" fmla="*/ 0 w 102"/>
                  <a:gd name="T1" fmla="*/ 4 h 200"/>
                  <a:gd name="T2" fmla="*/ 10 w 102"/>
                  <a:gd name="T3" fmla="*/ 4 h 200"/>
                  <a:gd name="T4" fmla="*/ 10 w 102"/>
                  <a:gd name="T5" fmla="*/ 4 h 200"/>
                  <a:gd name="T6" fmla="*/ 10 w 102"/>
                  <a:gd name="T7" fmla="*/ 4 h 200"/>
                  <a:gd name="T8" fmla="*/ 10 w 102"/>
                  <a:gd name="T9" fmla="*/ 6 h 200"/>
                  <a:gd name="T10" fmla="*/ 22 w 102"/>
                  <a:gd name="T11" fmla="*/ 5 h 200"/>
                  <a:gd name="T12" fmla="*/ 19 w 102"/>
                  <a:gd name="T13" fmla="*/ 4 h 200"/>
                  <a:gd name="T14" fmla="*/ 21 w 102"/>
                  <a:gd name="T15" fmla="*/ 4 h 200"/>
                  <a:gd name="T16" fmla="*/ 24 w 102"/>
                  <a:gd name="T17" fmla="*/ 4 h 200"/>
                  <a:gd name="T18" fmla="*/ 24 w 102"/>
                  <a:gd name="T19" fmla="*/ 0 h 200"/>
                  <a:gd name="T20" fmla="*/ 0 w 102"/>
                  <a:gd name="T21" fmla="*/ 4 h 2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2"/>
                  <a:gd name="T34" fmla="*/ 0 h 200"/>
                  <a:gd name="T35" fmla="*/ 102 w 102"/>
                  <a:gd name="T36" fmla="*/ 200 h 2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2" h="200">
                    <a:moveTo>
                      <a:pt x="0" y="27"/>
                    </a:moveTo>
                    <a:lnTo>
                      <a:pt x="17" y="83"/>
                    </a:lnTo>
                    <a:lnTo>
                      <a:pt x="21" y="118"/>
                    </a:lnTo>
                    <a:lnTo>
                      <a:pt x="32" y="148"/>
                    </a:lnTo>
                    <a:lnTo>
                      <a:pt x="46" y="200"/>
                    </a:lnTo>
                    <a:lnTo>
                      <a:pt x="93" y="191"/>
                    </a:lnTo>
                    <a:lnTo>
                      <a:pt x="82" y="122"/>
                    </a:lnTo>
                    <a:lnTo>
                      <a:pt x="88" y="75"/>
                    </a:lnTo>
                    <a:lnTo>
                      <a:pt x="102" y="54"/>
                    </a:lnTo>
                    <a:lnTo>
                      <a:pt x="102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8" name="Freeform 98"/>
              <p:cNvSpPr>
                <a:spLocks/>
              </p:cNvSpPr>
              <p:nvPr/>
            </p:nvSpPr>
            <p:spPr bwMode="auto">
              <a:xfrm>
                <a:off x="3847" y="1292"/>
                <a:ext cx="97" cy="178"/>
              </a:xfrm>
              <a:custGeom>
                <a:avLst/>
                <a:gdLst>
                  <a:gd name="T0" fmla="*/ 0 w 102"/>
                  <a:gd name="T1" fmla="*/ 4 h 200"/>
                  <a:gd name="T2" fmla="*/ 10 w 102"/>
                  <a:gd name="T3" fmla="*/ 4 h 200"/>
                  <a:gd name="T4" fmla="*/ 10 w 102"/>
                  <a:gd name="T5" fmla="*/ 4 h 200"/>
                  <a:gd name="T6" fmla="*/ 10 w 102"/>
                  <a:gd name="T7" fmla="*/ 4 h 200"/>
                  <a:gd name="T8" fmla="*/ 10 w 102"/>
                  <a:gd name="T9" fmla="*/ 6 h 200"/>
                  <a:gd name="T10" fmla="*/ 22 w 102"/>
                  <a:gd name="T11" fmla="*/ 5 h 200"/>
                  <a:gd name="T12" fmla="*/ 19 w 102"/>
                  <a:gd name="T13" fmla="*/ 4 h 200"/>
                  <a:gd name="T14" fmla="*/ 21 w 102"/>
                  <a:gd name="T15" fmla="*/ 4 h 200"/>
                  <a:gd name="T16" fmla="*/ 24 w 102"/>
                  <a:gd name="T17" fmla="*/ 4 h 200"/>
                  <a:gd name="T18" fmla="*/ 24 w 102"/>
                  <a:gd name="T19" fmla="*/ 0 h 200"/>
                  <a:gd name="T20" fmla="*/ 0 w 102"/>
                  <a:gd name="T21" fmla="*/ 4 h 200"/>
                  <a:gd name="T22" fmla="*/ 0 w 102"/>
                  <a:gd name="T23" fmla="*/ 4 h 2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200"/>
                  <a:gd name="T38" fmla="*/ 102 w 102"/>
                  <a:gd name="T39" fmla="*/ 200 h 2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200">
                    <a:moveTo>
                      <a:pt x="0" y="27"/>
                    </a:moveTo>
                    <a:lnTo>
                      <a:pt x="17" y="83"/>
                    </a:lnTo>
                    <a:lnTo>
                      <a:pt x="21" y="118"/>
                    </a:lnTo>
                    <a:lnTo>
                      <a:pt x="32" y="148"/>
                    </a:lnTo>
                    <a:lnTo>
                      <a:pt x="46" y="200"/>
                    </a:lnTo>
                    <a:lnTo>
                      <a:pt x="93" y="191"/>
                    </a:lnTo>
                    <a:lnTo>
                      <a:pt x="82" y="122"/>
                    </a:lnTo>
                    <a:lnTo>
                      <a:pt x="88" y="75"/>
                    </a:lnTo>
                    <a:lnTo>
                      <a:pt x="102" y="54"/>
                    </a:lnTo>
                    <a:lnTo>
                      <a:pt x="102" y="0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9" name="Freeform 99"/>
              <p:cNvSpPr>
                <a:spLocks/>
              </p:cNvSpPr>
              <p:nvPr/>
            </p:nvSpPr>
            <p:spPr bwMode="auto">
              <a:xfrm>
                <a:off x="3387" y="1754"/>
                <a:ext cx="461" cy="245"/>
              </a:xfrm>
              <a:custGeom>
                <a:avLst/>
                <a:gdLst>
                  <a:gd name="T0" fmla="*/ 10 w 484"/>
                  <a:gd name="T1" fmla="*/ 9 h 274"/>
                  <a:gd name="T2" fmla="*/ 14 w 484"/>
                  <a:gd name="T3" fmla="*/ 8 h 274"/>
                  <a:gd name="T4" fmla="*/ 23 w 484"/>
                  <a:gd name="T5" fmla="*/ 7 h 274"/>
                  <a:gd name="T6" fmla="*/ 30 w 484"/>
                  <a:gd name="T7" fmla="*/ 7 h 274"/>
                  <a:gd name="T8" fmla="*/ 37 w 484"/>
                  <a:gd name="T9" fmla="*/ 7 h 274"/>
                  <a:gd name="T10" fmla="*/ 44 w 484"/>
                  <a:gd name="T11" fmla="*/ 6 h 274"/>
                  <a:gd name="T12" fmla="*/ 46 w 484"/>
                  <a:gd name="T13" fmla="*/ 5 h 274"/>
                  <a:gd name="T14" fmla="*/ 51 w 484"/>
                  <a:gd name="T15" fmla="*/ 4 h 274"/>
                  <a:gd name="T16" fmla="*/ 60 w 484"/>
                  <a:gd name="T17" fmla="*/ 4 h 274"/>
                  <a:gd name="T18" fmla="*/ 66 w 484"/>
                  <a:gd name="T19" fmla="*/ 4 h 274"/>
                  <a:gd name="T20" fmla="*/ 74 w 484"/>
                  <a:gd name="T21" fmla="*/ 4 h 274"/>
                  <a:gd name="T22" fmla="*/ 80 w 484"/>
                  <a:gd name="T23" fmla="*/ 4 h 274"/>
                  <a:gd name="T24" fmla="*/ 86 w 484"/>
                  <a:gd name="T25" fmla="*/ 4 h 274"/>
                  <a:gd name="T26" fmla="*/ 87 w 484"/>
                  <a:gd name="T27" fmla="*/ 4 h 274"/>
                  <a:gd name="T28" fmla="*/ 86 w 484"/>
                  <a:gd name="T29" fmla="*/ 4 h 274"/>
                  <a:gd name="T30" fmla="*/ 90 w 484"/>
                  <a:gd name="T31" fmla="*/ 4 h 274"/>
                  <a:gd name="T32" fmla="*/ 95 w 484"/>
                  <a:gd name="T33" fmla="*/ 4 h 274"/>
                  <a:gd name="T34" fmla="*/ 102 w 484"/>
                  <a:gd name="T35" fmla="*/ 4 h 274"/>
                  <a:gd name="T36" fmla="*/ 101 w 484"/>
                  <a:gd name="T37" fmla="*/ 4 h 274"/>
                  <a:gd name="T38" fmla="*/ 100 w 484"/>
                  <a:gd name="T39" fmla="*/ 4 h 274"/>
                  <a:gd name="T40" fmla="*/ 91 w 484"/>
                  <a:gd name="T41" fmla="*/ 4 h 274"/>
                  <a:gd name="T42" fmla="*/ 102 w 484"/>
                  <a:gd name="T43" fmla="*/ 4 h 274"/>
                  <a:gd name="T44" fmla="*/ 105 w 484"/>
                  <a:gd name="T45" fmla="*/ 4 h 274"/>
                  <a:gd name="T46" fmla="*/ 102 w 484"/>
                  <a:gd name="T47" fmla="*/ 4 h 274"/>
                  <a:gd name="T48" fmla="*/ 101 w 484"/>
                  <a:gd name="T49" fmla="*/ 4 h 274"/>
                  <a:gd name="T50" fmla="*/ 101 w 484"/>
                  <a:gd name="T51" fmla="*/ 5 h 274"/>
                  <a:gd name="T52" fmla="*/ 95 w 484"/>
                  <a:gd name="T53" fmla="*/ 4 h 274"/>
                  <a:gd name="T54" fmla="*/ 100 w 484"/>
                  <a:gd name="T55" fmla="*/ 5 h 274"/>
                  <a:gd name="T56" fmla="*/ 105 w 484"/>
                  <a:gd name="T57" fmla="*/ 5 h 274"/>
                  <a:gd name="T58" fmla="*/ 105 w 484"/>
                  <a:gd name="T59" fmla="*/ 5 h 274"/>
                  <a:gd name="T60" fmla="*/ 102 w 484"/>
                  <a:gd name="T61" fmla="*/ 6 h 274"/>
                  <a:gd name="T62" fmla="*/ 100 w 484"/>
                  <a:gd name="T63" fmla="*/ 5 h 274"/>
                  <a:gd name="T64" fmla="*/ 95 w 484"/>
                  <a:gd name="T65" fmla="*/ 5 h 274"/>
                  <a:gd name="T66" fmla="*/ 99 w 484"/>
                  <a:gd name="T67" fmla="*/ 5 h 274"/>
                  <a:gd name="T68" fmla="*/ 104 w 484"/>
                  <a:gd name="T69" fmla="*/ 6 h 274"/>
                  <a:gd name="T70" fmla="*/ 105 w 484"/>
                  <a:gd name="T71" fmla="*/ 6 h 274"/>
                  <a:gd name="T72" fmla="*/ 110 w 484"/>
                  <a:gd name="T73" fmla="*/ 6 h 274"/>
                  <a:gd name="T74" fmla="*/ 110 w 484"/>
                  <a:gd name="T75" fmla="*/ 7 h 274"/>
                  <a:gd name="T76" fmla="*/ 65 w 484"/>
                  <a:gd name="T77" fmla="*/ 9 h 274"/>
                  <a:gd name="T78" fmla="*/ 0 w 484"/>
                  <a:gd name="T79" fmla="*/ 10 h 2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4"/>
                  <a:gd name="T121" fmla="*/ 0 h 274"/>
                  <a:gd name="T122" fmla="*/ 484 w 484"/>
                  <a:gd name="T123" fmla="*/ 274 h 27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4" h="274">
                    <a:moveTo>
                      <a:pt x="0" y="274"/>
                    </a:moveTo>
                    <a:lnTo>
                      <a:pt x="45" y="245"/>
                    </a:lnTo>
                    <a:lnTo>
                      <a:pt x="45" y="237"/>
                    </a:lnTo>
                    <a:lnTo>
                      <a:pt x="61" y="218"/>
                    </a:lnTo>
                    <a:lnTo>
                      <a:pt x="76" y="206"/>
                    </a:lnTo>
                    <a:lnTo>
                      <a:pt x="94" y="186"/>
                    </a:lnTo>
                    <a:lnTo>
                      <a:pt x="112" y="206"/>
                    </a:lnTo>
                    <a:lnTo>
                      <a:pt x="134" y="197"/>
                    </a:lnTo>
                    <a:lnTo>
                      <a:pt x="143" y="204"/>
                    </a:lnTo>
                    <a:lnTo>
                      <a:pt x="157" y="197"/>
                    </a:lnTo>
                    <a:lnTo>
                      <a:pt x="164" y="185"/>
                    </a:lnTo>
                    <a:lnTo>
                      <a:pt x="190" y="180"/>
                    </a:lnTo>
                    <a:lnTo>
                      <a:pt x="203" y="164"/>
                    </a:lnTo>
                    <a:lnTo>
                      <a:pt x="195" y="158"/>
                    </a:lnTo>
                    <a:lnTo>
                      <a:pt x="218" y="107"/>
                    </a:lnTo>
                    <a:lnTo>
                      <a:pt x="224" y="80"/>
                    </a:lnTo>
                    <a:lnTo>
                      <a:pt x="245" y="91"/>
                    </a:lnTo>
                    <a:lnTo>
                      <a:pt x="257" y="61"/>
                    </a:lnTo>
                    <a:lnTo>
                      <a:pt x="267" y="59"/>
                    </a:lnTo>
                    <a:lnTo>
                      <a:pt x="284" y="31"/>
                    </a:lnTo>
                    <a:lnTo>
                      <a:pt x="288" y="0"/>
                    </a:lnTo>
                    <a:lnTo>
                      <a:pt x="322" y="19"/>
                    </a:lnTo>
                    <a:lnTo>
                      <a:pt x="328" y="3"/>
                    </a:lnTo>
                    <a:lnTo>
                      <a:pt x="345" y="7"/>
                    </a:lnTo>
                    <a:lnTo>
                      <a:pt x="355" y="19"/>
                    </a:lnTo>
                    <a:lnTo>
                      <a:pt x="369" y="25"/>
                    </a:lnTo>
                    <a:lnTo>
                      <a:pt x="376" y="36"/>
                    </a:lnTo>
                    <a:lnTo>
                      <a:pt x="375" y="45"/>
                    </a:lnTo>
                    <a:lnTo>
                      <a:pt x="364" y="62"/>
                    </a:lnTo>
                    <a:lnTo>
                      <a:pt x="369" y="74"/>
                    </a:lnTo>
                    <a:lnTo>
                      <a:pt x="381" y="68"/>
                    </a:lnTo>
                    <a:lnTo>
                      <a:pt x="387" y="77"/>
                    </a:lnTo>
                    <a:lnTo>
                      <a:pt x="391" y="82"/>
                    </a:lnTo>
                    <a:lnTo>
                      <a:pt x="412" y="83"/>
                    </a:lnTo>
                    <a:lnTo>
                      <a:pt x="418" y="91"/>
                    </a:lnTo>
                    <a:lnTo>
                      <a:pt x="439" y="97"/>
                    </a:lnTo>
                    <a:lnTo>
                      <a:pt x="434" y="101"/>
                    </a:lnTo>
                    <a:lnTo>
                      <a:pt x="436" y="113"/>
                    </a:lnTo>
                    <a:lnTo>
                      <a:pt x="436" y="119"/>
                    </a:lnTo>
                    <a:lnTo>
                      <a:pt x="430" y="116"/>
                    </a:lnTo>
                    <a:lnTo>
                      <a:pt x="416" y="109"/>
                    </a:lnTo>
                    <a:lnTo>
                      <a:pt x="396" y="95"/>
                    </a:lnTo>
                    <a:lnTo>
                      <a:pt x="424" y="122"/>
                    </a:lnTo>
                    <a:lnTo>
                      <a:pt x="440" y="125"/>
                    </a:lnTo>
                    <a:lnTo>
                      <a:pt x="431" y="128"/>
                    </a:lnTo>
                    <a:lnTo>
                      <a:pt x="448" y="137"/>
                    </a:lnTo>
                    <a:lnTo>
                      <a:pt x="448" y="143"/>
                    </a:lnTo>
                    <a:lnTo>
                      <a:pt x="440" y="137"/>
                    </a:lnTo>
                    <a:lnTo>
                      <a:pt x="434" y="137"/>
                    </a:lnTo>
                    <a:lnTo>
                      <a:pt x="436" y="143"/>
                    </a:lnTo>
                    <a:lnTo>
                      <a:pt x="440" y="148"/>
                    </a:lnTo>
                    <a:lnTo>
                      <a:pt x="434" y="149"/>
                    </a:lnTo>
                    <a:lnTo>
                      <a:pt x="418" y="139"/>
                    </a:lnTo>
                    <a:lnTo>
                      <a:pt x="410" y="133"/>
                    </a:lnTo>
                    <a:lnTo>
                      <a:pt x="415" y="140"/>
                    </a:lnTo>
                    <a:lnTo>
                      <a:pt x="431" y="152"/>
                    </a:lnTo>
                    <a:lnTo>
                      <a:pt x="439" y="153"/>
                    </a:lnTo>
                    <a:lnTo>
                      <a:pt x="446" y="156"/>
                    </a:lnTo>
                    <a:lnTo>
                      <a:pt x="445" y="159"/>
                    </a:lnTo>
                    <a:lnTo>
                      <a:pt x="449" y="159"/>
                    </a:lnTo>
                    <a:lnTo>
                      <a:pt x="451" y="164"/>
                    </a:lnTo>
                    <a:lnTo>
                      <a:pt x="443" y="170"/>
                    </a:lnTo>
                    <a:lnTo>
                      <a:pt x="430" y="164"/>
                    </a:lnTo>
                    <a:lnTo>
                      <a:pt x="427" y="158"/>
                    </a:lnTo>
                    <a:lnTo>
                      <a:pt x="412" y="156"/>
                    </a:lnTo>
                    <a:lnTo>
                      <a:pt x="409" y="150"/>
                    </a:lnTo>
                    <a:lnTo>
                      <a:pt x="403" y="158"/>
                    </a:lnTo>
                    <a:lnTo>
                      <a:pt x="424" y="162"/>
                    </a:lnTo>
                    <a:lnTo>
                      <a:pt x="427" y="168"/>
                    </a:lnTo>
                    <a:lnTo>
                      <a:pt x="445" y="177"/>
                    </a:lnTo>
                    <a:lnTo>
                      <a:pt x="449" y="177"/>
                    </a:lnTo>
                    <a:lnTo>
                      <a:pt x="451" y="170"/>
                    </a:lnTo>
                    <a:lnTo>
                      <a:pt x="458" y="173"/>
                    </a:lnTo>
                    <a:lnTo>
                      <a:pt x="470" y="171"/>
                    </a:lnTo>
                    <a:lnTo>
                      <a:pt x="484" y="197"/>
                    </a:lnTo>
                    <a:lnTo>
                      <a:pt x="476" y="192"/>
                    </a:lnTo>
                    <a:lnTo>
                      <a:pt x="473" y="200"/>
                    </a:lnTo>
                    <a:lnTo>
                      <a:pt x="282" y="237"/>
                    </a:lnTo>
                    <a:lnTo>
                      <a:pt x="125" y="258"/>
                    </a:lnTo>
                    <a:lnTo>
                      <a:pt x="0" y="274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0" name="Freeform 100"/>
              <p:cNvSpPr>
                <a:spLocks/>
              </p:cNvSpPr>
              <p:nvPr/>
            </p:nvSpPr>
            <p:spPr bwMode="auto">
              <a:xfrm>
                <a:off x="3387" y="1754"/>
                <a:ext cx="461" cy="245"/>
              </a:xfrm>
              <a:custGeom>
                <a:avLst/>
                <a:gdLst>
                  <a:gd name="T0" fmla="*/ 10 w 484"/>
                  <a:gd name="T1" fmla="*/ 9 h 274"/>
                  <a:gd name="T2" fmla="*/ 14 w 484"/>
                  <a:gd name="T3" fmla="*/ 8 h 274"/>
                  <a:gd name="T4" fmla="*/ 23 w 484"/>
                  <a:gd name="T5" fmla="*/ 7 h 274"/>
                  <a:gd name="T6" fmla="*/ 30 w 484"/>
                  <a:gd name="T7" fmla="*/ 7 h 274"/>
                  <a:gd name="T8" fmla="*/ 37 w 484"/>
                  <a:gd name="T9" fmla="*/ 7 h 274"/>
                  <a:gd name="T10" fmla="*/ 44 w 484"/>
                  <a:gd name="T11" fmla="*/ 6 h 274"/>
                  <a:gd name="T12" fmla="*/ 46 w 484"/>
                  <a:gd name="T13" fmla="*/ 5 h 274"/>
                  <a:gd name="T14" fmla="*/ 51 w 484"/>
                  <a:gd name="T15" fmla="*/ 4 h 274"/>
                  <a:gd name="T16" fmla="*/ 60 w 484"/>
                  <a:gd name="T17" fmla="*/ 4 h 274"/>
                  <a:gd name="T18" fmla="*/ 66 w 484"/>
                  <a:gd name="T19" fmla="*/ 4 h 274"/>
                  <a:gd name="T20" fmla="*/ 74 w 484"/>
                  <a:gd name="T21" fmla="*/ 4 h 274"/>
                  <a:gd name="T22" fmla="*/ 80 w 484"/>
                  <a:gd name="T23" fmla="*/ 4 h 274"/>
                  <a:gd name="T24" fmla="*/ 86 w 484"/>
                  <a:gd name="T25" fmla="*/ 4 h 274"/>
                  <a:gd name="T26" fmla="*/ 87 w 484"/>
                  <a:gd name="T27" fmla="*/ 4 h 274"/>
                  <a:gd name="T28" fmla="*/ 86 w 484"/>
                  <a:gd name="T29" fmla="*/ 4 h 274"/>
                  <a:gd name="T30" fmla="*/ 90 w 484"/>
                  <a:gd name="T31" fmla="*/ 4 h 274"/>
                  <a:gd name="T32" fmla="*/ 95 w 484"/>
                  <a:gd name="T33" fmla="*/ 4 h 274"/>
                  <a:gd name="T34" fmla="*/ 102 w 484"/>
                  <a:gd name="T35" fmla="*/ 4 h 274"/>
                  <a:gd name="T36" fmla="*/ 101 w 484"/>
                  <a:gd name="T37" fmla="*/ 4 h 274"/>
                  <a:gd name="T38" fmla="*/ 100 w 484"/>
                  <a:gd name="T39" fmla="*/ 4 h 274"/>
                  <a:gd name="T40" fmla="*/ 91 w 484"/>
                  <a:gd name="T41" fmla="*/ 4 h 274"/>
                  <a:gd name="T42" fmla="*/ 102 w 484"/>
                  <a:gd name="T43" fmla="*/ 4 h 274"/>
                  <a:gd name="T44" fmla="*/ 105 w 484"/>
                  <a:gd name="T45" fmla="*/ 4 h 274"/>
                  <a:gd name="T46" fmla="*/ 102 w 484"/>
                  <a:gd name="T47" fmla="*/ 4 h 274"/>
                  <a:gd name="T48" fmla="*/ 101 w 484"/>
                  <a:gd name="T49" fmla="*/ 4 h 274"/>
                  <a:gd name="T50" fmla="*/ 101 w 484"/>
                  <a:gd name="T51" fmla="*/ 5 h 274"/>
                  <a:gd name="T52" fmla="*/ 95 w 484"/>
                  <a:gd name="T53" fmla="*/ 4 h 274"/>
                  <a:gd name="T54" fmla="*/ 100 w 484"/>
                  <a:gd name="T55" fmla="*/ 5 h 274"/>
                  <a:gd name="T56" fmla="*/ 105 w 484"/>
                  <a:gd name="T57" fmla="*/ 5 h 274"/>
                  <a:gd name="T58" fmla="*/ 105 w 484"/>
                  <a:gd name="T59" fmla="*/ 5 h 274"/>
                  <a:gd name="T60" fmla="*/ 102 w 484"/>
                  <a:gd name="T61" fmla="*/ 6 h 274"/>
                  <a:gd name="T62" fmla="*/ 100 w 484"/>
                  <a:gd name="T63" fmla="*/ 5 h 274"/>
                  <a:gd name="T64" fmla="*/ 95 w 484"/>
                  <a:gd name="T65" fmla="*/ 5 h 274"/>
                  <a:gd name="T66" fmla="*/ 99 w 484"/>
                  <a:gd name="T67" fmla="*/ 5 h 274"/>
                  <a:gd name="T68" fmla="*/ 104 w 484"/>
                  <a:gd name="T69" fmla="*/ 6 h 274"/>
                  <a:gd name="T70" fmla="*/ 105 w 484"/>
                  <a:gd name="T71" fmla="*/ 6 h 274"/>
                  <a:gd name="T72" fmla="*/ 110 w 484"/>
                  <a:gd name="T73" fmla="*/ 6 h 274"/>
                  <a:gd name="T74" fmla="*/ 110 w 484"/>
                  <a:gd name="T75" fmla="*/ 7 h 274"/>
                  <a:gd name="T76" fmla="*/ 65 w 484"/>
                  <a:gd name="T77" fmla="*/ 9 h 274"/>
                  <a:gd name="T78" fmla="*/ 0 w 484"/>
                  <a:gd name="T79" fmla="*/ 10 h 2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4"/>
                  <a:gd name="T121" fmla="*/ 0 h 274"/>
                  <a:gd name="T122" fmla="*/ 484 w 484"/>
                  <a:gd name="T123" fmla="*/ 274 h 27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4" h="274">
                    <a:moveTo>
                      <a:pt x="0" y="274"/>
                    </a:moveTo>
                    <a:lnTo>
                      <a:pt x="45" y="245"/>
                    </a:lnTo>
                    <a:lnTo>
                      <a:pt x="45" y="237"/>
                    </a:lnTo>
                    <a:lnTo>
                      <a:pt x="61" y="218"/>
                    </a:lnTo>
                    <a:lnTo>
                      <a:pt x="76" y="206"/>
                    </a:lnTo>
                    <a:lnTo>
                      <a:pt x="94" y="186"/>
                    </a:lnTo>
                    <a:lnTo>
                      <a:pt x="112" y="206"/>
                    </a:lnTo>
                    <a:lnTo>
                      <a:pt x="134" y="197"/>
                    </a:lnTo>
                    <a:lnTo>
                      <a:pt x="143" y="204"/>
                    </a:lnTo>
                    <a:lnTo>
                      <a:pt x="157" y="197"/>
                    </a:lnTo>
                    <a:lnTo>
                      <a:pt x="164" y="185"/>
                    </a:lnTo>
                    <a:lnTo>
                      <a:pt x="190" y="180"/>
                    </a:lnTo>
                    <a:lnTo>
                      <a:pt x="203" y="164"/>
                    </a:lnTo>
                    <a:lnTo>
                      <a:pt x="195" y="158"/>
                    </a:lnTo>
                    <a:lnTo>
                      <a:pt x="218" y="107"/>
                    </a:lnTo>
                    <a:lnTo>
                      <a:pt x="224" y="80"/>
                    </a:lnTo>
                    <a:lnTo>
                      <a:pt x="245" y="91"/>
                    </a:lnTo>
                    <a:lnTo>
                      <a:pt x="257" y="61"/>
                    </a:lnTo>
                    <a:lnTo>
                      <a:pt x="267" y="59"/>
                    </a:lnTo>
                    <a:lnTo>
                      <a:pt x="284" y="31"/>
                    </a:lnTo>
                    <a:lnTo>
                      <a:pt x="288" y="0"/>
                    </a:lnTo>
                    <a:lnTo>
                      <a:pt x="322" y="19"/>
                    </a:lnTo>
                    <a:lnTo>
                      <a:pt x="328" y="3"/>
                    </a:lnTo>
                    <a:lnTo>
                      <a:pt x="345" y="7"/>
                    </a:lnTo>
                    <a:lnTo>
                      <a:pt x="355" y="19"/>
                    </a:lnTo>
                    <a:lnTo>
                      <a:pt x="369" y="25"/>
                    </a:lnTo>
                    <a:lnTo>
                      <a:pt x="376" y="36"/>
                    </a:lnTo>
                    <a:lnTo>
                      <a:pt x="375" y="45"/>
                    </a:lnTo>
                    <a:lnTo>
                      <a:pt x="364" y="62"/>
                    </a:lnTo>
                    <a:lnTo>
                      <a:pt x="369" y="74"/>
                    </a:lnTo>
                    <a:lnTo>
                      <a:pt x="381" y="68"/>
                    </a:lnTo>
                    <a:lnTo>
                      <a:pt x="387" y="77"/>
                    </a:lnTo>
                    <a:lnTo>
                      <a:pt x="391" y="82"/>
                    </a:lnTo>
                    <a:lnTo>
                      <a:pt x="412" y="83"/>
                    </a:lnTo>
                    <a:lnTo>
                      <a:pt x="418" y="91"/>
                    </a:lnTo>
                    <a:lnTo>
                      <a:pt x="439" y="97"/>
                    </a:lnTo>
                    <a:lnTo>
                      <a:pt x="434" y="101"/>
                    </a:lnTo>
                    <a:lnTo>
                      <a:pt x="436" y="113"/>
                    </a:lnTo>
                    <a:lnTo>
                      <a:pt x="436" y="119"/>
                    </a:lnTo>
                    <a:lnTo>
                      <a:pt x="430" y="116"/>
                    </a:lnTo>
                    <a:lnTo>
                      <a:pt x="416" y="109"/>
                    </a:lnTo>
                    <a:lnTo>
                      <a:pt x="396" y="95"/>
                    </a:lnTo>
                    <a:lnTo>
                      <a:pt x="424" y="122"/>
                    </a:lnTo>
                    <a:lnTo>
                      <a:pt x="440" y="125"/>
                    </a:lnTo>
                    <a:lnTo>
                      <a:pt x="431" y="128"/>
                    </a:lnTo>
                    <a:lnTo>
                      <a:pt x="448" y="137"/>
                    </a:lnTo>
                    <a:lnTo>
                      <a:pt x="448" y="143"/>
                    </a:lnTo>
                    <a:lnTo>
                      <a:pt x="440" y="137"/>
                    </a:lnTo>
                    <a:lnTo>
                      <a:pt x="434" y="137"/>
                    </a:lnTo>
                    <a:lnTo>
                      <a:pt x="436" y="143"/>
                    </a:lnTo>
                    <a:lnTo>
                      <a:pt x="440" y="148"/>
                    </a:lnTo>
                    <a:lnTo>
                      <a:pt x="434" y="149"/>
                    </a:lnTo>
                    <a:lnTo>
                      <a:pt x="418" y="139"/>
                    </a:lnTo>
                    <a:lnTo>
                      <a:pt x="410" y="133"/>
                    </a:lnTo>
                    <a:lnTo>
                      <a:pt x="415" y="140"/>
                    </a:lnTo>
                    <a:lnTo>
                      <a:pt x="431" y="152"/>
                    </a:lnTo>
                    <a:lnTo>
                      <a:pt x="439" y="153"/>
                    </a:lnTo>
                    <a:lnTo>
                      <a:pt x="446" y="156"/>
                    </a:lnTo>
                    <a:lnTo>
                      <a:pt x="445" y="159"/>
                    </a:lnTo>
                    <a:lnTo>
                      <a:pt x="449" y="159"/>
                    </a:lnTo>
                    <a:lnTo>
                      <a:pt x="451" y="164"/>
                    </a:lnTo>
                    <a:lnTo>
                      <a:pt x="443" y="170"/>
                    </a:lnTo>
                    <a:lnTo>
                      <a:pt x="430" y="164"/>
                    </a:lnTo>
                    <a:lnTo>
                      <a:pt x="427" y="158"/>
                    </a:lnTo>
                    <a:lnTo>
                      <a:pt x="412" y="156"/>
                    </a:lnTo>
                    <a:lnTo>
                      <a:pt x="409" y="150"/>
                    </a:lnTo>
                    <a:lnTo>
                      <a:pt x="403" y="158"/>
                    </a:lnTo>
                    <a:lnTo>
                      <a:pt x="424" y="162"/>
                    </a:lnTo>
                    <a:lnTo>
                      <a:pt x="427" y="168"/>
                    </a:lnTo>
                    <a:lnTo>
                      <a:pt x="445" y="177"/>
                    </a:lnTo>
                    <a:lnTo>
                      <a:pt x="449" y="177"/>
                    </a:lnTo>
                    <a:lnTo>
                      <a:pt x="451" y="170"/>
                    </a:lnTo>
                    <a:lnTo>
                      <a:pt x="458" y="173"/>
                    </a:lnTo>
                    <a:lnTo>
                      <a:pt x="470" y="171"/>
                    </a:lnTo>
                    <a:lnTo>
                      <a:pt x="484" y="197"/>
                    </a:lnTo>
                    <a:lnTo>
                      <a:pt x="476" y="192"/>
                    </a:lnTo>
                    <a:lnTo>
                      <a:pt x="473" y="200"/>
                    </a:lnTo>
                    <a:lnTo>
                      <a:pt x="282" y="237"/>
                    </a:lnTo>
                    <a:lnTo>
                      <a:pt x="125" y="258"/>
                    </a:lnTo>
                    <a:lnTo>
                      <a:pt x="0" y="27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" name="Freeform 101"/>
              <p:cNvSpPr>
                <a:spLocks/>
              </p:cNvSpPr>
              <p:nvPr/>
            </p:nvSpPr>
            <p:spPr bwMode="auto">
              <a:xfrm>
                <a:off x="3829" y="1822"/>
                <a:ext cx="25" cy="68"/>
              </a:xfrm>
              <a:custGeom>
                <a:avLst/>
                <a:gdLst>
                  <a:gd name="T0" fmla="*/ 0 w 27"/>
                  <a:gd name="T1" fmla="*/ 4 h 77"/>
                  <a:gd name="T2" fmla="*/ 0 w 27"/>
                  <a:gd name="T3" fmla="*/ 4 h 77"/>
                  <a:gd name="T4" fmla="*/ 6 w 27"/>
                  <a:gd name="T5" fmla="*/ 4 h 77"/>
                  <a:gd name="T6" fmla="*/ 6 w 27"/>
                  <a:gd name="T7" fmla="*/ 4 h 77"/>
                  <a:gd name="T8" fmla="*/ 6 w 27"/>
                  <a:gd name="T9" fmla="*/ 4 h 77"/>
                  <a:gd name="T10" fmla="*/ 6 w 27"/>
                  <a:gd name="T11" fmla="*/ 0 h 77"/>
                  <a:gd name="T12" fmla="*/ 6 w 27"/>
                  <a:gd name="T13" fmla="*/ 4 h 77"/>
                  <a:gd name="T14" fmla="*/ 0 w 27"/>
                  <a:gd name="T15" fmla="*/ 4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77"/>
                  <a:gd name="T26" fmla="*/ 27 w 27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77">
                    <a:moveTo>
                      <a:pt x="0" y="43"/>
                    </a:moveTo>
                    <a:lnTo>
                      <a:pt x="0" y="67"/>
                    </a:lnTo>
                    <a:lnTo>
                      <a:pt x="6" y="77"/>
                    </a:lnTo>
                    <a:lnTo>
                      <a:pt x="10" y="49"/>
                    </a:lnTo>
                    <a:lnTo>
                      <a:pt x="19" y="37"/>
                    </a:lnTo>
                    <a:lnTo>
                      <a:pt x="27" y="0"/>
                    </a:lnTo>
                    <a:lnTo>
                      <a:pt x="12" y="7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2" name="Freeform 102"/>
              <p:cNvSpPr>
                <a:spLocks/>
              </p:cNvSpPr>
              <p:nvPr/>
            </p:nvSpPr>
            <p:spPr bwMode="auto">
              <a:xfrm>
                <a:off x="3829" y="1822"/>
                <a:ext cx="25" cy="68"/>
              </a:xfrm>
              <a:custGeom>
                <a:avLst/>
                <a:gdLst>
                  <a:gd name="T0" fmla="*/ 0 w 27"/>
                  <a:gd name="T1" fmla="*/ 4 h 77"/>
                  <a:gd name="T2" fmla="*/ 0 w 27"/>
                  <a:gd name="T3" fmla="*/ 4 h 77"/>
                  <a:gd name="T4" fmla="*/ 6 w 27"/>
                  <a:gd name="T5" fmla="*/ 4 h 77"/>
                  <a:gd name="T6" fmla="*/ 6 w 27"/>
                  <a:gd name="T7" fmla="*/ 4 h 77"/>
                  <a:gd name="T8" fmla="*/ 6 w 27"/>
                  <a:gd name="T9" fmla="*/ 4 h 77"/>
                  <a:gd name="T10" fmla="*/ 6 w 27"/>
                  <a:gd name="T11" fmla="*/ 0 h 77"/>
                  <a:gd name="T12" fmla="*/ 6 w 27"/>
                  <a:gd name="T13" fmla="*/ 4 h 77"/>
                  <a:gd name="T14" fmla="*/ 0 w 27"/>
                  <a:gd name="T15" fmla="*/ 4 h 77"/>
                  <a:gd name="T16" fmla="*/ 0 w 27"/>
                  <a:gd name="T17" fmla="*/ 4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77"/>
                  <a:gd name="T29" fmla="*/ 27 w 27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77">
                    <a:moveTo>
                      <a:pt x="0" y="43"/>
                    </a:moveTo>
                    <a:lnTo>
                      <a:pt x="0" y="67"/>
                    </a:lnTo>
                    <a:lnTo>
                      <a:pt x="6" y="77"/>
                    </a:lnTo>
                    <a:lnTo>
                      <a:pt x="10" y="49"/>
                    </a:lnTo>
                    <a:lnTo>
                      <a:pt x="19" y="37"/>
                    </a:lnTo>
                    <a:lnTo>
                      <a:pt x="27" y="0"/>
                    </a:lnTo>
                    <a:lnTo>
                      <a:pt x="12" y="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" name="Freeform 103"/>
              <p:cNvSpPr>
                <a:spLocks/>
              </p:cNvSpPr>
              <p:nvPr/>
            </p:nvSpPr>
            <p:spPr bwMode="auto">
              <a:xfrm>
                <a:off x="1207" y="983"/>
                <a:ext cx="400" cy="273"/>
              </a:xfrm>
              <a:custGeom>
                <a:avLst/>
                <a:gdLst>
                  <a:gd name="T0" fmla="*/ 11 w 418"/>
                  <a:gd name="T1" fmla="*/ 4 h 305"/>
                  <a:gd name="T2" fmla="*/ 11 w 418"/>
                  <a:gd name="T3" fmla="*/ 4 h 305"/>
                  <a:gd name="T4" fmla="*/ 11 w 418"/>
                  <a:gd name="T5" fmla="*/ 4 h 305"/>
                  <a:gd name="T6" fmla="*/ 9 w 418"/>
                  <a:gd name="T7" fmla="*/ 5 h 305"/>
                  <a:gd name="T8" fmla="*/ 0 w 418"/>
                  <a:gd name="T9" fmla="*/ 6 h 305"/>
                  <a:gd name="T10" fmla="*/ 13 w 418"/>
                  <a:gd name="T11" fmla="*/ 9 h 305"/>
                  <a:gd name="T12" fmla="*/ 32 w 418"/>
                  <a:gd name="T13" fmla="*/ 10 h 305"/>
                  <a:gd name="T14" fmla="*/ 45 w 418"/>
                  <a:gd name="T15" fmla="*/ 10 h 305"/>
                  <a:gd name="T16" fmla="*/ 98 w 418"/>
                  <a:gd name="T17" fmla="*/ 11 h 305"/>
                  <a:gd name="T18" fmla="*/ 112 w 418"/>
                  <a:gd name="T19" fmla="*/ 4 h 305"/>
                  <a:gd name="T20" fmla="*/ 33 w 418"/>
                  <a:gd name="T21" fmla="*/ 4 h 305"/>
                  <a:gd name="T22" fmla="*/ 34 w 418"/>
                  <a:gd name="T23" fmla="*/ 4 h 305"/>
                  <a:gd name="T24" fmla="*/ 32 w 418"/>
                  <a:gd name="T25" fmla="*/ 4 h 305"/>
                  <a:gd name="T26" fmla="*/ 32 w 418"/>
                  <a:gd name="T27" fmla="*/ 4 h 305"/>
                  <a:gd name="T28" fmla="*/ 31 w 418"/>
                  <a:gd name="T29" fmla="*/ 4 h 305"/>
                  <a:gd name="T30" fmla="*/ 29 w 418"/>
                  <a:gd name="T31" fmla="*/ 4 h 305"/>
                  <a:gd name="T32" fmla="*/ 28 w 418"/>
                  <a:gd name="T33" fmla="*/ 4 h 305"/>
                  <a:gd name="T34" fmla="*/ 24 w 418"/>
                  <a:gd name="T35" fmla="*/ 4 h 305"/>
                  <a:gd name="T36" fmla="*/ 23 w 418"/>
                  <a:gd name="T37" fmla="*/ 4 h 305"/>
                  <a:gd name="T38" fmla="*/ 22 w 418"/>
                  <a:gd name="T39" fmla="*/ 4 h 305"/>
                  <a:gd name="T40" fmla="*/ 22 w 418"/>
                  <a:gd name="T41" fmla="*/ 4 h 305"/>
                  <a:gd name="T42" fmla="*/ 22 w 418"/>
                  <a:gd name="T43" fmla="*/ 4 h 305"/>
                  <a:gd name="T44" fmla="*/ 22 w 418"/>
                  <a:gd name="T45" fmla="*/ 4 h 305"/>
                  <a:gd name="T46" fmla="*/ 21 w 418"/>
                  <a:gd name="T47" fmla="*/ 4 h 305"/>
                  <a:gd name="T48" fmla="*/ 23 w 418"/>
                  <a:gd name="T49" fmla="*/ 4 h 305"/>
                  <a:gd name="T50" fmla="*/ 24 w 418"/>
                  <a:gd name="T51" fmla="*/ 4 h 305"/>
                  <a:gd name="T52" fmla="*/ 26 w 418"/>
                  <a:gd name="T53" fmla="*/ 4 h 305"/>
                  <a:gd name="T54" fmla="*/ 27 w 418"/>
                  <a:gd name="T55" fmla="*/ 4 h 305"/>
                  <a:gd name="T56" fmla="*/ 27 w 418"/>
                  <a:gd name="T57" fmla="*/ 4 h 305"/>
                  <a:gd name="T58" fmla="*/ 29 w 418"/>
                  <a:gd name="T59" fmla="*/ 4 h 305"/>
                  <a:gd name="T60" fmla="*/ 27 w 418"/>
                  <a:gd name="T61" fmla="*/ 4 h 305"/>
                  <a:gd name="T62" fmla="*/ 29 w 418"/>
                  <a:gd name="T63" fmla="*/ 4 h 305"/>
                  <a:gd name="T64" fmla="*/ 31 w 418"/>
                  <a:gd name="T65" fmla="*/ 4 h 305"/>
                  <a:gd name="T66" fmla="*/ 30 w 418"/>
                  <a:gd name="T67" fmla="*/ 4 h 305"/>
                  <a:gd name="T68" fmla="*/ 30 w 418"/>
                  <a:gd name="T69" fmla="*/ 4 h 305"/>
                  <a:gd name="T70" fmla="*/ 27 w 418"/>
                  <a:gd name="T71" fmla="*/ 4 h 305"/>
                  <a:gd name="T72" fmla="*/ 23 w 418"/>
                  <a:gd name="T73" fmla="*/ 4 h 305"/>
                  <a:gd name="T74" fmla="*/ 25 w 418"/>
                  <a:gd name="T75" fmla="*/ 4 h 305"/>
                  <a:gd name="T76" fmla="*/ 20 w 418"/>
                  <a:gd name="T77" fmla="*/ 4 h 305"/>
                  <a:gd name="T78" fmla="*/ 26 w 418"/>
                  <a:gd name="T79" fmla="*/ 4 h 305"/>
                  <a:gd name="T80" fmla="*/ 28 w 418"/>
                  <a:gd name="T81" fmla="*/ 4 h 305"/>
                  <a:gd name="T82" fmla="*/ 30 w 418"/>
                  <a:gd name="T83" fmla="*/ 4 h 305"/>
                  <a:gd name="T84" fmla="*/ 30 w 418"/>
                  <a:gd name="T85" fmla="*/ 4 h 305"/>
                  <a:gd name="T86" fmla="*/ 29 w 418"/>
                  <a:gd name="T87" fmla="*/ 4 h 305"/>
                  <a:gd name="T88" fmla="*/ 29 w 418"/>
                  <a:gd name="T89" fmla="*/ 4 h 305"/>
                  <a:gd name="T90" fmla="*/ 28 w 418"/>
                  <a:gd name="T91" fmla="*/ 4 h 305"/>
                  <a:gd name="T92" fmla="*/ 26 w 418"/>
                  <a:gd name="T93" fmla="*/ 4 h 305"/>
                  <a:gd name="T94" fmla="*/ 23 w 418"/>
                  <a:gd name="T95" fmla="*/ 4 h 305"/>
                  <a:gd name="T96" fmla="*/ 11 w 418"/>
                  <a:gd name="T97" fmla="*/ 4 h 305"/>
                  <a:gd name="T98" fmla="*/ 9 w 418"/>
                  <a:gd name="T99" fmla="*/ 4 h 3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18"/>
                  <a:gd name="T151" fmla="*/ 0 h 305"/>
                  <a:gd name="T152" fmla="*/ 418 w 418"/>
                  <a:gd name="T153" fmla="*/ 305 h 3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18" h="305">
                    <a:moveTo>
                      <a:pt x="9" y="52"/>
                    </a:moveTo>
                    <a:lnTo>
                      <a:pt x="16" y="66"/>
                    </a:lnTo>
                    <a:lnTo>
                      <a:pt x="13" y="84"/>
                    </a:lnTo>
                    <a:lnTo>
                      <a:pt x="13" y="100"/>
                    </a:lnTo>
                    <a:lnTo>
                      <a:pt x="11" y="129"/>
                    </a:lnTo>
                    <a:lnTo>
                      <a:pt x="28" y="133"/>
                    </a:lnTo>
                    <a:lnTo>
                      <a:pt x="11" y="134"/>
                    </a:lnTo>
                    <a:lnTo>
                      <a:pt x="9" y="149"/>
                    </a:lnTo>
                    <a:lnTo>
                      <a:pt x="13" y="166"/>
                    </a:lnTo>
                    <a:lnTo>
                      <a:pt x="0" y="179"/>
                    </a:lnTo>
                    <a:lnTo>
                      <a:pt x="29" y="196"/>
                    </a:lnTo>
                    <a:lnTo>
                      <a:pt x="53" y="234"/>
                    </a:lnTo>
                    <a:lnTo>
                      <a:pt x="76" y="266"/>
                    </a:lnTo>
                    <a:lnTo>
                      <a:pt x="118" y="264"/>
                    </a:lnTo>
                    <a:lnTo>
                      <a:pt x="150" y="278"/>
                    </a:lnTo>
                    <a:lnTo>
                      <a:pt x="165" y="275"/>
                    </a:lnTo>
                    <a:lnTo>
                      <a:pt x="261" y="278"/>
                    </a:lnTo>
                    <a:lnTo>
                      <a:pt x="370" y="305"/>
                    </a:lnTo>
                    <a:lnTo>
                      <a:pt x="371" y="270"/>
                    </a:lnTo>
                    <a:lnTo>
                      <a:pt x="418" y="75"/>
                    </a:lnTo>
                    <a:lnTo>
                      <a:pt x="128" y="0"/>
                    </a:lnTo>
                    <a:lnTo>
                      <a:pt x="125" y="15"/>
                    </a:lnTo>
                    <a:lnTo>
                      <a:pt x="134" y="30"/>
                    </a:lnTo>
                    <a:lnTo>
                      <a:pt x="129" y="45"/>
                    </a:lnTo>
                    <a:lnTo>
                      <a:pt x="128" y="73"/>
                    </a:lnTo>
                    <a:lnTo>
                      <a:pt x="120" y="93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15" y="111"/>
                    </a:lnTo>
                    <a:lnTo>
                      <a:pt x="115" y="129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1" y="129"/>
                    </a:lnTo>
                    <a:lnTo>
                      <a:pt x="101" y="131"/>
                    </a:lnTo>
                    <a:lnTo>
                      <a:pt x="89" y="142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2" y="140"/>
                    </a:lnTo>
                    <a:lnTo>
                      <a:pt x="80" y="137"/>
                    </a:lnTo>
                    <a:lnTo>
                      <a:pt x="77" y="145"/>
                    </a:lnTo>
                    <a:lnTo>
                      <a:pt x="76" y="143"/>
                    </a:lnTo>
                    <a:lnTo>
                      <a:pt x="77" y="137"/>
                    </a:lnTo>
                    <a:lnTo>
                      <a:pt x="73" y="139"/>
                    </a:lnTo>
                    <a:lnTo>
                      <a:pt x="77" y="134"/>
                    </a:lnTo>
                    <a:lnTo>
                      <a:pt x="71" y="134"/>
                    </a:lnTo>
                    <a:lnTo>
                      <a:pt x="76" y="131"/>
                    </a:lnTo>
                    <a:lnTo>
                      <a:pt x="71" y="130"/>
                    </a:lnTo>
                    <a:lnTo>
                      <a:pt x="73" y="126"/>
                    </a:lnTo>
                    <a:lnTo>
                      <a:pt x="77" y="130"/>
                    </a:lnTo>
                    <a:lnTo>
                      <a:pt x="82" y="124"/>
                    </a:lnTo>
                    <a:lnTo>
                      <a:pt x="89" y="120"/>
                    </a:lnTo>
                    <a:lnTo>
                      <a:pt x="86" y="131"/>
                    </a:lnTo>
                    <a:lnTo>
                      <a:pt x="88" y="134"/>
                    </a:lnTo>
                    <a:lnTo>
                      <a:pt x="91" y="126"/>
                    </a:lnTo>
                    <a:lnTo>
                      <a:pt x="98" y="121"/>
                    </a:lnTo>
                    <a:lnTo>
                      <a:pt x="95" y="129"/>
                    </a:lnTo>
                    <a:lnTo>
                      <a:pt x="98" y="131"/>
                    </a:lnTo>
                    <a:lnTo>
                      <a:pt x="98" y="126"/>
                    </a:lnTo>
                    <a:lnTo>
                      <a:pt x="104" y="123"/>
                    </a:lnTo>
                    <a:lnTo>
                      <a:pt x="107" y="115"/>
                    </a:lnTo>
                    <a:lnTo>
                      <a:pt x="107" y="111"/>
                    </a:lnTo>
                    <a:lnTo>
                      <a:pt x="98" y="111"/>
                    </a:lnTo>
                    <a:lnTo>
                      <a:pt x="101" y="102"/>
                    </a:lnTo>
                    <a:lnTo>
                      <a:pt x="104" y="108"/>
                    </a:lnTo>
                    <a:lnTo>
                      <a:pt x="106" y="96"/>
                    </a:lnTo>
                    <a:lnTo>
                      <a:pt x="115" y="97"/>
                    </a:lnTo>
                    <a:lnTo>
                      <a:pt x="115" y="85"/>
                    </a:lnTo>
                    <a:lnTo>
                      <a:pt x="112" y="81"/>
                    </a:lnTo>
                    <a:lnTo>
                      <a:pt x="112" y="90"/>
                    </a:lnTo>
                    <a:lnTo>
                      <a:pt x="109" y="87"/>
                    </a:lnTo>
                    <a:lnTo>
                      <a:pt x="101" y="93"/>
                    </a:lnTo>
                    <a:lnTo>
                      <a:pt x="98" y="99"/>
                    </a:lnTo>
                    <a:lnTo>
                      <a:pt x="92" y="100"/>
                    </a:lnTo>
                    <a:lnTo>
                      <a:pt x="82" y="106"/>
                    </a:lnTo>
                    <a:lnTo>
                      <a:pt x="74" y="115"/>
                    </a:lnTo>
                    <a:lnTo>
                      <a:pt x="88" y="115"/>
                    </a:lnTo>
                    <a:lnTo>
                      <a:pt x="76" y="118"/>
                    </a:lnTo>
                    <a:lnTo>
                      <a:pt x="71" y="115"/>
                    </a:lnTo>
                    <a:lnTo>
                      <a:pt x="82" y="100"/>
                    </a:lnTo>
                    <a:lnTo>
                      <a:pt x="91" y="96"/>
                    </a:lnTo>
                    <a:lnTo>
                      <a:pt x="100" y="84"/>
                    </a:lnTo>
                    <a:lnTo>
                      <a:pt x="101" y="90"/>
                    </a:lnTo>
                    <a:lnTo>
                      <a:pt x="107" y="85"/>
                    </a:lnTo>
                    <a:lnTo>
                      <a:pt x="112" y="73"/>
                    </a:lnTo>
                    <a:lnTo>
                      <a:pt x="110" y="67"/>
                    </a:lnTo>
                    <a:lnTo>
                      <a:pt x="109" y="72"/>
                    </a:lnTo>
                    <a:lnTo>
                      <a:pt x="106" y="70"/>
                    </a:lnTo>
                    <a:lnTo>
                      <a:pt x="107" y="63"/>
                    </a:lnTo>
                    <a:lnTo>
                      <a:pt x="104" y="63"/>
                    </a:lnTo>
                    <a:lnTo>
                      <a:pt x="104" y="70"/>
                    </a:lnTo>
                    <a:lnTo>
                      <a:pt x="100" y="73"/>
                    </a:lnTo>
                    <a:lnTo>
                      <a:pt x="100" y="64"/>
                    </a:lnTo>
                    <a:lnTo>
                      <a:pt x="97" y="63"/>
                    </a:lnTo>
                    <a:lnTo>
                      <a:pt x="94" y="67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41" y="37"/>
                    </a:lnTo>
                    <a:lnTo>
                      <a:pt x="17" y="14"/>
                    </a:lnTo>
                    <a:lnTo>
                      <a:pt x="9" y="30"/>
                    </a:ln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" name="Freeform 104"/>
              <p:cNvSpPr>
                <a:spLocks/>
              </p:cNvSpPr>
              <p:nvPr/>
            </p:nvSpPr>
            <p:spPr bwMode="auto">
              <a:xfrm>
                <a:off x="1207" y="983"/>
                <a:ext cx="400" cy="273"/>
              </a:xfrm>
              <a:custGeom>
                <a:avLst/>
                <a:gdLst>
                  <a:gd name="T0" fmla="*/ 11 w 418"/>
                  <a:gd name="T1" fmla="*/ 4 h 305"/>
                  <a:gd name="T2" fmla="*/ 11 w 418"/>
                  <a:gd name="T3" fmla="*/ 4 h 305"/>
                  <a:gd name="T4" fmla="*/ 11 w 418"/>
                  <a:gd name="T5" fmla="*/ 4 h 305"/>
                  <a:gd name="T6" fmla="*/ 9 w 418"/>
                  <a:gd name="T7" fmla="*/ 5 h 305"/>
                  <a:gd name="T8" fmla="*/ 0 w 418"/>
                  <a:gd name="T9" fmla="*/ 6 h 305"/>
                  <a:gd name="T10" fmla="*/ 13 w 418"/>
                  <a:gd name="T11" fmla="*/ 9 h 305"/>
                  <a:gd name="T12" fmla="*/ 32 w 418"/>
                  <a:gd name="T13" fmla="*/ 10 h 305"/>
                  <a:gd name="T14" fmla="*/ 45 w 418"/>
                  <a:gd name="T15" fmla="*/ 10 h 305"/>
                  <a:gd name="T16" fmla="*/ 98 w 418"/>
                  <a:gd name="T17" fmla="*/ 11 h 305"/>
                  <a:gd name="T18" fmla="*/ 112 w 418"/>
                  <a:gd name="T19" fmla="*/ 4 h 305"/>
                  <a:gd name="T20" fmla="*/ 33 w 418"/>
                  <a:gd name="T21" fmla="*/ 4 h 305"/>
                  <a:gd name="T22" fmla="*/ 34 w 418"/>
                  <a:gd name="T23" fmla="*/ 4 h 305"/>
                  <a:gd name="T24" fmla="*/ 32 w 418"/>
                  <a:gd name="T25" fmla="*/ 4 h 305"/>
                  <a:gd name="T26" fmla="*/ 32 w 418"/>
                  <a:gd name="T27" fmla="*/ 4 h 305"/>
                  <a:gd name="T28" fmla="*/ 31 w 418"/>
                  <a:gd name="T29" fmla="*/ 4 h 305"/>
                  <a:gd name="T30" fmla="*/ 29 w 418"/>
                  <a:gd name="T31" fmla="*/ 4 h 305"/>
                  <a:gd name="T32" fmla="*/ 28 w 418"/>
                  <a:gd name="T33" fmla="*/ 4 h 305"/>
                  <a:gd name="T34" fmla="*/ 24 w 418"/>
                  <a:gd name="T35" fmla="*/ 4 h 305"/>
                  <a:gd name="T36" fmla="*/ 23 w 418"/>
                  <a:gd name="T37" fmla="*/ 4 h 305"/>
                  <a:gd name="T38" fmla="*/ 22 w 418"/>
                  <a:gd name="T39" fmla="*/ 4 h 305"/>
                  <a:gd name="T40" fmla="*/ 22 w 418"/>
                  <a:gd name="T41" fmla="*/ 4 h 305"/>
                  <a:gd name="T42" fmla="*/ 22 w 418"/>
                  <a:gd name="T43" fmla="*/ 4 h 305"/>
                  <a:gd name="T44" fmla="*/ 22 w 418"/>
                  <a:gd name="T45" fmla="*/ 4 h 305"/>
                  <a:gd name="T46" fmla="*/ 21 w 418"/>
                  <a:gd name="T47" fmla="*/ 4 h 305"/>
                  <a:gd name="T48" fmla="*/ 23 w 418"/>
                  <a:gd name="T49" fmla="*/ 4 h 305"/>
                  <a:gd name="T50" fmla="*/ 24 w 418"/>
                  <a:gd name="T51" fmla="*/ 4 h 305"/>
                  <a:gd name="T52" fmla="*/ 26 w 418"/>
                  <a:gd name="T53" fmla="*/ 4 h 305"/>
                  <a:gd name="T54" fmla="*/ 27 w 418"/>
                  <a:gd name="T55" fmla="*/ 4 h 305"/>
                  <a:gd name="T56" fmla="*/ 27 w 418"/>
                  <a:gd name="T57" fmla="*/ 4 h 305"/>
                  <a:gd name="T58" fmla="*/ 29 w 418"/>
                  <a:gd name="T59" fmla="*/ 4 h 305"/>
                  <a:gd name="T60" fmla="*/ 27 w 418"/>
                  <a:gd name="T61" fmla="*/ 4 h 305"/>
                  <a:gd name="T62" fmla="*/ 29 w 418"/>
                  <a:gd name="T63" fmla="*/ 4 h 305"/>
                  <a:gd name="T64" fmla="*/ 31 w 418"/>
                  <a:gd name="T65" fmla="*/ 4 h 305"/>
                  <a:gd name="T66" fmla="*/ 30 w 418"/>
                  <a:gd name="T67" fmla="*/ 4 h 305"/>
                  <a:gd name="T68" fmla="*/ 30 w 418"/>
                  <a:gd name="T69" fmla="*/ 4 h 305"/>
                  <a:gd name="T70" fmla="*/ 27 w 418"/>
                  <a:gd name="T71" fmla="*/ 4 h 305"/>
                  <a:gd name="T72" fmla="*/ 23 w 418"/>
                  <a:gd name="T73" fmla="*/ 4 h 305"/>
                  <a:gd name="T74" fmla="*/ 25 w 418"/>
                  <a:gd name="T75" fmla="*/ 4 h 305"/>
                  <a:gd name="T76" fmla="*/ 20 w 418"/>
                  <a:gd name="T77" fmla="*/ 4 h 305"/>
                  <a:gd name="T78" fmla="*/ 26 w 418"/>
                  <a:gd name="T79" fmla="*/ 4 h 305"/>
                  <a:gd name="T80" fmla="*/ 28 w 418"/>
                  <a:gd name="T81" fmla="*/ 4 h 305"/>
                  <a:gd name="T82" fmla="*/ 30 w 418"/>
                  <a:gd name="T83" fmla="*/ 4 h 305"/>
                  <a:gd name="T84" fmla="*/ 30 w 418"/>
                  <a:gd name="T85" fmla="*/ 4 h 305"/>
                  <a:gd name="T86" fmla="*/ 29 w 418"/>
                  <a:gd name="T87" fmla="*/ 4 h 305"/>
                  <a:gd name="T88" fmla="*/ 29 w 418"/>
                  <a:gd name="T89" fmla="*/ 4 h 305"/>
                  <a:gd name="T90" fmla="*/ 28 w 418"/>
                  <a:gd name="T91" fmla="*/ 4 h 305"/>
                  <a:gd name="T92" fmla="*/ 26 w 418"/>
                  <a:gd name="T93" fmla="*/ 4 h 305"/>
                  <a:gd name="T94" fmla="*/ 23 w 418"/>
                  <a:gd name="T95" fmla="*/ 4 h 305"/>
                  <a:gd name="T96" fmla="*/ 11 w 418"/>
                  <a:gd name="T97" fmla="*/ 4 h 305"/>
                  <a:gd name="T98" fmla="*/ 9 w 418"/>
                  <a:gd name="T99" fmla="*/ 4 h 3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18"/>
                  <a:gd name="T151" fmla="*/ 0 h 305"/>
                  <a:gd name="T152" fmla="*/ 418 w 418"/>
                  <a:gd name="T153" fmla="*/ 305 h 3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18" h="305">
                    <a:moveTo>
                      <a:pt x="9" y="52"/>
                    </a:moveTo>
                    <a:lnTo>
                      <a:pt x="16" y="66"/>
                    </a:lnTo>
                    <a:lnTo>
                      <a:pt x="13" y="84"/>
                    </a:lnTo>
                    <a:lnTo>
                      <a:pt x="13" y="100"/>
                    </a:lnTo>
                    <a:lnTo>
                      <a:pt x="11" y="129"/>
                    </a:lnTo>
                    <a:lnTo>
                      <a:pt x="28" y="133"/>
                    </a:lnTo>
                    <a:lnTo>
                      <a:pt x="11" y="134"/>
                    </a:lnTo>
                    <a:lnTo>
                      <a:pt x="9" y="149"/>
                    </a:lnTo>
                    <a:lnTo>
                      <a:pt x="13" y="166"/>
                    </a:lnTo>
                    <a:lnTo>
                      <a:pt x="0" y="179"/>
                    </a:lnTo>
                    <a:lnTo>
                      <a:pt x="29" y="196"/>
                    </a:lnTo>
                    <a:lnTo>
                      <a:pt x="53" y="234"/>
                    </a:lnTo>
                    <a:lnTo>
                      <a:pt x="76" y="266"/>
                    </a:lnTo>
                    <a:lnTo>
                      <a:pt x="118" y="264"/>
                    </a:lnTo>
                    <a:lnTo>
                      <a:pt x="150" y="278"/>
                    </a:lnTo>
                    <a:lnTo>
                      <a:pt x="165" y="275"/>
                    </a:lnTo>
                    <a:lnTo>
                      <a:pt x="261" y="278"/>
                    </a:lnTo>
                    <a:lnTo>
                      <a:pt x="370" y="305"/>
                    </a:lnTo>
                    <a:lnTo>
                      <a:pt x="371" y="270"/>
                    </a:lnTo>
                    <a:lnTo>
                      <a:pt x="418" y="75"/>
                    </a:lnTo>
                    <a:lnTo>
                      <a:pt x="128" y="0"/>
                    </a:lnTo>
                    <a:lnTo>
                      <a:pt x="125" y="15"/>
                    </a:lnTo>
                    <a:lnTo>
                      <a:pt x="134" y="30"/>
                    </a:lnTo>
                    <a:lnTo>
                      <a:pt x="129" y="45"/>
                    </a:lnTo>
                    <a:lnTo>
                      <a:pt x="128" y="73"/>
                    </a:lnTo>
                    <a:lnTo>
                      <a:pt x="120" y="93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15" y="111"/>
                    </a:lnTo>
                    <a:lnTo>
                      <a:pt x="115" y="129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1" y="129"/>
                    </a:lnTo>
                    <a:lnTo>
                      <a:pt x="101" y="131"/>
                    </a:lnTo>
                    <a:lnTo>
                      <a:pt x="89" y="142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2" y="140"/>
                    </a:lnTo>
                    <a:lnTo>
                      <a:pt x="80" y="137"/>
                    </a:lnTo>
                    <a:lnTo>
                      <a:pt x="77" y="145"/>
                    </a:lnTo>
                    <a:lnTo>
                      <a:pt x="76" y="143"/>
                    </a:lnTo>
                    <a:lnTo>
                      <a:pt x="77" y="137"/>
                    </a:lnTo>
                    <a:lnTo>
                      <a:pt x="73" y="139"/>
                    </a:lnTo>
                    <a:lnTo>
                      <a:pt x="77" y="134"/>
                    </a:lnTo>
                    <a:lnTo>
                      <a:pt x="71" y="134"/>
                    </a:lnTo>
                    <a:lnTo>
                      <a:pt x="76" y="131"/>
                    </a:lnTo>
                    <a:lnTo>
                      <a:pt x="71" y="130"/>
                    </a:lnTo>
                    <a:lnTo>
                      <a:pt x="73" y="126"/>
                    </a:lnTo>
                    <a:lnTo>
                      <a:pt x="77" y="130"/>
                    </a:lnTo>
                    <a:lnTo>
                      <a:pt x="82" y="124"/>
                    </a:lnTo>
                    <a:lnTo>
                      <a:pt x="89" y="120"/>
                    </a:lnTo>
                    <a:lnTo>
                      <a:pt x="86" y="131"/>
                    </a:lnTo>
                    <a:lnTo>
                      <a:pt x="88" y="134"/>
                    </a:lnTo>
                    <a:lnTo>
                      <a:pt x="91" y="126"/>
                    </a:lnTo>
                    <a:lnTo>
                      <a:pt x="98" y="121"/>
                    </a:lnTo>
                    <a:lnTo>
                      <a:pt x="95" y="129"/>
                    </a:lnTo>
                    <a:lnTo>
                      <a:pt x="98" y="131"/>
                    </a:lnTo>
                    <a:lnTo>
                      <a:pt x="98" y="126"/>
                    </a:lnTo>
                    <a:lnTo>
                      <a:pt x="104" y="123"/>
                    </a:lnTo>
                    <a:lnTo>
                      <a:pt x="107" y="115"/>
                    </a:lnTo>
                    <a:lnTo>
                      <a:pt x="107" y="111"/>
                    </a:lnTo>
                    <a:lnTo>
                      <a:pt x="98" y="111"/>
                    </a:lnTo>
                    <a:lnTo>
                      <a:pt x="101" y="102"/>
                    </a:lnTo>
                    <a:lnTo>
                      <a:pt x="104" y="108"/>
                    </a:lnTo>
                    <a:lnTo>
                      <a:pt x="106" y="96"/>
                    </a:lnTo>
                    <a:lnTo>
                      <a:pt x="115" y="97"/>
                    </a:lnTo>
                    <a:lnTo>
                      <a:pt x="115" y="85"/>
                    </a:lnTo>
                    <a:lnTo>
                      <a:pt x="112" y="81"/>
                    </a:lnTo>
                    <a:lnTo>
                      <a:pt x="112" y="90"/>
                    </a:lnTo>
                    <a:lnTo>
                      <a:pt x="109" y="87"/>
                    </a:lnTo>
                    <a:lnTo>
                      <a:pt x="101" y="93"/>
                    </a:lnTo>
                    <a:lnTo>
                      <a:pt x="98" y="99"/>
                    </a:lnTo>
                    <a:lnTo>
                      <a:pt x="92" y="100"/>
                    </a:lnTo>
                    <a:lnTo>
                      <a:pt x="82" y="106"/>
                    </a:lnTo>
                    <a:lnTo>
                      <a:pt x="74" y="115"/>
                    </a:lnTo>
                    <a:lnTo>
                      <a:pt x="88" y="115"/>
                    </a:lnTo>
                    <a:lnTo>
                      <a:pt x="76" y="118"/>
                    </a:lnTo>
                    <a:lnTo>
                      <a:pt x="71" y="115"/>
                    </a:lnTo>
                    <a:lnTo>
                      <a:pt x="82" y="100"/>
                    </a:lnTo>
                    <a:lnTo>
                      <a:pt x="91" y="96"/>
                    </a:lnTo>
                    <a:lnTo>
                      <a:pt x="100" y="84"/>
                    </a:lnTo>
                    <a:lnTo>
                      <a:pt x="101" y="90"/>
                    </a:lnTo>
                    <a:lnTo>
                      <a:pt x="107" y="85"/>
                    </a:lnTo>
                    <a:lnTo>
                      <a:pt x="112" y="73"/>
                    </a:lnTo>
                    <a:lnTo>
                      <a:pt x="110" y="67"/>
                    </a:lnTo>
                    <a:lnTo>
                      <a:pt x="109" y="72"/>
                    </a:lnTo>
                    <a:lnTo>
                      <a:pt x="106" y="70"/>
                    </a:lnTo>
                    <a:lnTo>
                      <a:pt x="107" y="63"/>
                    </a:lnTo>
                    <a:lnTo>
                      <a:pt x="104" y="63"/>
                    </a:lnTo>
                    <a:lnTo>
                      <a:pt x="104" y="70"/>
                    </a:lnTo>
                    <a:lnTo>
                      <a:pt x="100" y="73"/>
                    </a:lnTo>
                    <a:lnTo>
                      <a:pt x="100" y="64"/>
                    </a:lnTo>
                    <a:lnTo>
                      <a:pt x="97" y="63"/>
                    </a:lnTo>
                    <a:lnTo>
                      <a:pt x="94" y="67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41" y="37"/>
                    </a:lnTo>
                    <a:lnTo>
                      <a:pt x="17" y="14"/>
                    </a:lnTo>
                    <a:lnTo>
                      <a:pt x="9" y="30"/>
                    </a:lnTo>
                    <a:lnTo>
                      <a:pt x="9" y="5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5" name="Freeform 105"/>
              <p:cNvSpPr>
                <a:spLocks/>
              </p:cNvSpPr>
              <p:nvPr/>
            </p:nvSpPr>
            <p:spPr bwMode="auto">
              <a:xfrm>
                <a:off x="3432" y="1689"/>
                <a:ext cx="267" cy="250"/>
              </a:xfrm>
              <a:custGeom>
                <a:avLst/>
                <a:gdLst>
                  <a:gd name="T0" fmla="*/ 0 w 280"/>
                  <a:gd name="T1" fmla="*/ 8 h 278"/>
                  <a:gd name="T2" fmla="*/ 10 w 280"/>
                  <a:gd name="T3" fmla="*/ 10 h 278"/>
                  <a:gd name="T4" fmla="*/ 10 w 280"/>
                  <a:gd name="T5" fmla="*/ 10 h 278"/>
                  <a:gd name="T6" fmla="*/ 10 w 280"/>
                  <a:gd name="T7" fmla="*/ 11 h 278"/>
                  <a:gd name="T8" fmla="*/ 16 w 280"/>
                  <a:gd name="T9" fmla="*/ 11 h 278"/>
                  <a:gd name="T10" fmla="*/ 22 w 280"/>
                  <a:gd name="T11" fmla="*/ 11 h 278"/>
                  <a:gd name="T12" fmla="*/ 24 w 280"/>
                  <a:gd name="T13" fmla="*/ 11 h 278"/>
                  <a:gd name="T14" fmla="*/ 27 w 280"/>
                  <a:gd name="T15" fmla="*/ 11 h 278"/>
                  <a:gd name="T16" fmla="*/ 28 w 280"/>
                  <a:gd name="T17" fmla="*/ 11 h 278"/>
                  <a:gd name="T18" fmla="*/ 33 w 280"/>
                  <a:gd name="T19" fmla="*/ 11 h 278"/>
                  <a:gd name="T20" fmla="*/ 37 w 280"/>
                  <a:gd name="T21" fmla="*/ 10 h 278"/>
                  <a:gd name="T22" fmla="*/ 35 w 280"/>
                  <a:gd name="T23" fmla="*/ 10 h 278"/>
                  <a:gd name="T24" fmla="*/ 41 w 280"/>
                  <a:gd name="T25" fmla="*/ 7 h 278"/>
                  <a:gd name="T26" fmla="*/ 43 w 280"/>
                  <a:gd name="T27" fmla="*/ 6 h 278"/>
                  <a:gd name="T28" fmla="*/ 47 w 280"/>
                  <a:gd name="T29" fmla="*/ 6 h 278"/>
                  <a:gd name="T30" fmla="*/ 50 w 280"/>
                  <a:gd name="T31" fmla="*/ 5 h 278"/>
                  <a:gd name="T32" fmla="*/ 52 w 280"/>
                  <a:gd name="T33" fmla="*/ 4 h 278"/>
                  <a:gd name="T34" fmla="*/ 57 w 280"/>
                  <a:gd name="T35" fmla="*/ 4 h 278"/>
                  <a:gd name="T36" fmla="*/ 57 w 280"/>
                  <a:gd name="T37" fmla="*/ 4 h 278"/>
                  <a:gd name="T38" fmla="*/ 66 w 280"/>
                  <a:gd name="T39" fmla="*/ 4 h 278"/>
                  <a:gd name="T40" fmla="*/ 68 w 280"/>
                  <a:gd name="T41" fmla="*/ 4 h 278"/>
                  <a:gd name="T42" fmla="*/ 66 w 280"/>
                  <a:gd name="T43" fmla="*/ 4 h 278"/>
                  <a:gd name="T44" fmla="*/ 62 w 280"/>
                  <a:gd name="T45" fmla="*/ 4 h 278"/>
                  <a:gd name="T46" fmla="*/ 57 w 280"/>
                  <a:gd name="T47" fmla="*/ 4 h 278"/>
                  <a:gd name="T48" fmla="*/ 55 w 280"/>
                  <a:gd name="T49" fmla="*/ 4 h 278"/>
                  <a:gd name="T50" fmla="*/ 47 w 280"/>
                  <a:gd name="T51" fmla="*/ 4 h 278"/>
                  <a:gd name="T52" fmla="*/ 43 w 280"/>
                  <a:gd name="T53" fmla="*/ 4 h 278"/>
                  <a:gd name="T54" fmla="*/ 41 w 280"/>
                  <a:gd name="T55" fmla="*/ 4 h 278"/>
                  <a:gd name="T56" fmla="*/ 27 w 280"/>
                  <a:gd name="T57" fmla="*/ 4 h 278"/>
                  <a:gd name="T58" fmla="*/ 24 w 280"/>
                  <a:gd name="T59" fmla="*/ 0 h 278"/>
                  <a:gd name="T60" fmla="*/ 22 w 280"/>
                  <a:gd name="T61" fmla="*/ 4 h 278"/>
                  <a:gd name="T62" fmla="*/ 24 w 280"/>
                  <a:gd name="T63" fmla="*/ 4 h 278"/>
                  <a:gd name="T64" fmla="*/ 22 w 280"/>
                  <a:gd name="T65" fmla="*/ 4 h 278"/>
                  <a:gd name="T66" fmla="*/ 19 w 280"/>
                  <a:gd name="T67" fmla="*/ 4 h 278"/>
                  <a:gd name="T68" fmla="*/ 10 w 280"/>
                  <a:gd name="T69" fmla="*/ 4 h 278"/>
                  <a:gd name="T70" fmla="*/ 10 w 280"/>
                  <a:gd name="T71" fmla="*/ 6 h 278"/>
                  <a:gd name="T72" fmla="*/ 10 w 280"/>
                  <a:gd name="T73" fmla="*/ 5 h 278"/>
                  <a:gd name="T74" fmla="*/ 10 w 280"/>
                  <a:gd name="T75" fmla="*/ 7 h 278"/>
                  <a:gd name="T76" fmla="*/ 0 w 280"/>
                  <a:gd name="T77" fmla="*/ 8 h 27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80"/>
                  <a:gd name="T118" fmla="*/ 0 h 278"/>
                  <a:gd name="T119" fmla="*/ 280 w 280"/>
                  <a:gd name="T120" fmla="*/ 278 h 27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80" h="278">
                    <a:moveTo>
                      <a:pt x="0" y="191"/>
                    </a:moveTo>
                    <a:lnTo>
                      <a:pt x="12" y="230"/>
                    </a:lnTo>
                    <a:lnTo>
                      <a:pt x="24" y="245"/>
                    </a:lnTo>
                    <a:lnTo>
                      <a:pt x="46" y="258"/>
                    </a:lnTo>
                    <a:lnTo>
                      <a:pt x="64" y="278"/>
                    </a:lnTo>
                    <a:lnTo>
                      <a:pt x="86" y="269"/>
                    </a:lnTo>
                    <a:lnTo>
                      <a:pt x="95" y="276"/>
                    </a:lnTo>
                    <a:lnTo>
                      <a:pt x="109" y="269"/>
                    </a:lnTo>
                    <a:lnTo>
                      <a:pt x="116" y="257"/>
                    </a:lnTo>
                    <a:lnTo>
                      <a:pt x="142" y="252"/>
                    </a:lnTo>
                    <a:lnTo>
                      <a:pt x="155" y="236"/>
                    </a:lnTo>
                    <a:lnTo>
                      <a:pt x="147" y="230"/>
                    </a:lnTo>
                    <a:lnTo>
                      <a:pt x="170" y="179"/>
                    </a:lnTo>
                    <a:lnTo>
                      <a:pt x="176" y="152"/>
                    </a:lnTo>
                    <a:lnTo>
                      <a:pt x="197" y="163"/>
                    </a:lnTo>
                    <a:lnTo>
                      <a:pt x="209" y="133"/>
                    </a:lnTo>
                    <a:lnTo>
                      <a:pt x="219" y="131"/>
                    </a:lnTo>
                    <a:lnTo>
                      <a:pt x="236" y="103"/>
                    </a:lnTo>
                    <a:lnTo>
                      <a:pt x="240" y="72"/>
                    </a:lnTo>
                    <a:lnTo>
                      <a:pt x="274" y="91"/>
                    </a:lnTo>
                    <a:lnTo>
                      <a:pt x="280" y="75"/>
                    </a:lnTo>
                    <a:lnTo>
                      <a:pt x="271" y="63"/>
                    </a:lnTo>
                    <a:lnTo>
                      <a:pt x="256" y="55"/>
                    </a:lnTo>
                    <a:lnTo>
                      <a:pt x="239" y="57"/>
                    </a:lnTo>
                    <a:lnTo>
                      <a:pt x="231" y="67"/>
                    </a:lnTo>
                    <a:lnTo>
                      <a:pt x="198" y="78"/>
                    </a:lnTo>
                    <a:lnTo>
                      <a:pt x="176" y="103"/>
                    </a:lnTo>
                    <a:lnTo>
                      <a:pt x="168" y="63"/>
                    </a:lnTo>
                    <a:lnTo>
                      <a:pt x="109" y="73"/>
                    </a:lnTo>
                    <a:lnTo>
                      <a:pt x="97" y="0"/>
                    </a:lnTo>
                    <a:lnTo>
                      <a:pt x="88" y="6"/>
                    </a:lnTo>
                    <a:lnTo>
                      <a:pt x="94" y="20"/>
                    </a:lnTo>
                    <a:lnTo>
                      <a:pt x="86" y="85"/>
                    </a:lnTo>
                    <a:lnTo>
                      <a:pt x="74" y="99"/>
                    </a:lnTo>
                    <a:lnTo>
                      <a:pt x="41" y="122"/>
                    </a:lnTo>
                    <a:lnTo>
                      <a:pt x="36" y="149"/>
                    </a:lnTo>
                    <a:lnTo>
                      <a:pt x="24" y="143"/>
                    </a:lnTo>
                    <a:lnTo>
                      <a:pt x="19" y="175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6" name="Freeform 106"/>
              <p:cNvSpPr>
                <a:spLocks/>
              </p:cNvSpPr>
              <p:nvPr/>
            </p:nvSpPr>
            <p:spPr bwMode="auto">
              <a:xfrm>
                <a:off x="3432" y="1689"/>
                <a:ext cx="267" cy="250"/>
              </a:xfrm>
              <a:custGeom>
                <a:avLst/>
                <a:gdLst>
                  <a:gd name="T0" fmla="*/ 0 w 280"/>
                  <a:gd name="T1" fmla="*/ 8 h 278"/>
                  <a:gd name="T2" fmla="*/ 10 w 280"/>
                  <a:gd name="T3" fmla="*/ 10 h 278"/>
                  <a:gd name="T4" fmla="*/ 10 w 280"/>
                  <a:gd name="T5" fmla="*/ 10 h 278"/>
                  <a:gd name="T6" fmla="*/ 10 w 280"/>
                  <a:gd name="T7" fmla="*/ 11 h 278"/>
                  <a:gd name="T8" fmla="*/ 16 w 280"/>
                  <a:gd name="T9" fmla="*/ 11 h 278"/>
                  <a:gd name="T10" fmla="*/ 22 w 280"/>
                  <a:gd name="T11" fmla="*/ 11 h 278"/>
                  <a:gd name="T12" fmla="*/ 24 w 280"/>
                  <a:gd name="T13" fmla="*/ 11 h 278"/>
                  <a:gd name="T14" fmla="*/ 27 w 280"/>
                  <a:gd name="T15" fmla="*/ 11 h 278"/>
                  <a:gd name="T16" fmla="*/ 28 w 280"/>
                  <a:gd name="T17" fmla="*/ 11 h 278"/>
                  <a:gd name="T18" fmla="*/ 33 w 280"/>
                  <a:gd name="T19" fmla="*/ 11 h 278"/>
                  <a:gd name="T20" fmla="*/ 37 w 280"/>
                  <a:gd name="T21" fmla="*/ 10 h 278"/>
                  <a:gd name="T22" fmla="*/ 35 w 280"/>
                  <a:gd name="T23" fmla="*/ 10 h 278"/>
                  <a:gd name="T24" fmla="*/ 41 w 280"/>
                  <a:gd name="T25" fmla="*/ 7 h 278"/>
                  <a:gd name="T26" fmla="*/ 43 w 280"/>
                  <a:gd name="T27" fmla="*/ 6 h 278"/>
                  <a:gd name="T28" fmla="*/ 47 w 280"/>
                  <a:gd name="T29" fmla="*/ 6 h 278"/>
                  <a:gd name="T30" fmla="*/ 50 w 280"/>
                  <a:gd name="T31" fmla="*/ 5 h 278"/>
                  <a:gd name="T32" fmla="*/ 52 w 280"/>
                  <a:gd name="T33" fmla="*/ 4 h 278"/>
                  <a:gd name="T34" fmla="*/ 57 w 280"/>
                  <a:gd name="T35" fmla="*/ 4 h 278"/>
                  <a:gd name="T36" fmla="*/ 57 w 280"/>
                  <a:gd name="T37" fmla="*/ 4 h 278"/>
                  <a:gd name="T38" fmla="*/ 66 w 280"/>
                  <a:gd name="T39" fmla="*/ 4 h 278"/>
                  <a:gd name="T40" fmla="*/ 68 w 280"/>
                  <a:gd name="T41" fmla="*/ 4 h 278"/>
                  <a:gd name="T42" fmla="*/ 66 w 280"/>
                  <a:gd name="T43" fmla="*/ 4 h 278"/>
                  <a:gd name="T44" fmla="*/ 62 w 280"/>
                  <a:gd name="T45" fmla="*/ 4 h 278"/>
                  <a:gd name="T46" fmla="*/ 57 w 280"/>
                  <a:gd name="T47" fmla="*/ 4 h 278"/>
                  <a:gd name="T48" fmla="*/ 55 w 280"/>
                  <a:gd name="T49" fmla="*/ 4 h 278"/>
                  <a:gd name="T50" fmla="*/ 47 w 280"/>
                  <a:gd name="T51" fmla="*/ 4 h 278"/>
                  <a:gd name="T52" fmla="*/ 43 w 280"/>
                  <a:gd name="T53" fmla="*/ 4 h 278"/>
                  <a:gd name="T54" fmla="*/ 41 w 280"/>
                  <a:gd name="T55" fmla="*/ 4 h 278"/>
                  <a:gd name="T56" fmla="*/ 27 w 280"/>
                  <a:gd name="T57" fmla="*/ 4 h 278"/>
                  <a:gd name="T58" fmla="*/ 24 w 280"/>
                  <a:gd name="T59" fmla="*/ 0 h 278"/>
                  <a:gd name="T60" fmla="*/ 22 w 280"/>
                  <a:gd name="T61" fmla="*/ 4 h 278"/>
                  <a:gd name="T62" fmla="*/ 24 w 280"/>
                  <a:gd name="T63" fmla="*/ 4 h 278"/>
                  <a:gd name="T64" fmla="*/ 22 w 280"/>
                  <a:gd name="T65" fmla="*/ 4 h 278"/>
                  <a:gd name="T66" fmla="*/ 19 w 280"/>
                  <a:gd name="T67" fmla="*/ 4 h 278"/>
                  <a:gd name="T68" fmla="*/ 10 w 280"/>
                  <a:gd name="T69" fmla="*/ 4 h 278"/>
                  <a:gd name="T70" fmla="*/ 10 w 280"/>
                  <a:gd name="T71" fmla="*/ 6 h 278"/>
                  <a:gd name="T72" fmla="*/ 10 w 280"/>
                  <a:gd name="T73" fmla="*/ 5 h 278"/>
                  <a:gd name="T74" fmla="*/ 10 w 280"/>
                  <a:gd name="T75" fmla="*/ 7 h 278"/>
                  <a:gd name="T76" fmla="*/ 0 w 280"/>
                  <a:gd name="T77" fmla="*/ 8 h 278"/>
                  <a:gd name="T78" fmla="*/ 0 w 280"/>
                  <a:gd name="T79" fmla="*/ 8 h 27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80"/>
                  <a:gd name="T121" fmla="*/ 0 h 278"/>
                  <a:gd name="T122" fmla="*/ 280 w 280"/>
                  <a:gd name="T123" fmla="*/ 278 h 27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80" h="278">
                    <a:moveTo>
                      <a:pt x="0" y="191"/>
                    </a:moveTo>
                    <a:lnTo>
                      <a:pt x="12" y="230"/>
                    </a:lnTo>
                    <a:lnTo>
                      <a:pt x="24" y="245"/>
                    </a:lnTo>
                    <a:lnTo>
                      <a:pt x="46" y="258"/>
                    </a:lnTo>
                    <a:lnTo>
                      <a:pt x="64" y="278"/>
                    </a:lnTo>
                    <a:lnTo>
                      <a:pt x="86" y="269"/>
                    </a:lnTo>
                    <a:lnTo>
                      <a:pt x="95" y="276"/>
                    </a:lnTo>
                    <a:lnTo>
                      <a:pt x="109" y="269"/>
                    </a:lnTo>
                    <a:lnTo>
                      <a:pt x="116" y="257"/>
                    </a:lnTo>
                    <a:lnTo>
                      <a:pt x="142" y="252"/>
                    </a:lnTo>
                    <a:lnTo>
                      <a:pt x="155" y="236"/>
                    </a:lnTo>
                    <a:lnTo>
                      <a:pt x="147" y="230"/>
                    </a:lnTo>
                    <a:lnTo>
                      <a:pt x="170" y="179"/>
                    </a:lnTo>
                    <a:lnTo>
                      <a:pt x="176" y="152"/>
                    </a:lnTo>
                    <a:lnTo>
                      <a:pt x="197" y="163"/>
                    </a:lnTo>
                    <a:lnTo>
                      <a:pt x="209" y="133"/>
                    </a:lnTo>
                    <a:lnTo>
                      <a:pt x="219" y="131"/>
                    </a:lnTo>
                    <a:lnTo>
                      <a:pt x="236" y="103"/>
                    </a:lnTo>
                    <a:lnTo>
                      <a:pt x="240" y="72"/>
                    </a:lnTo>
                    <a:lnTo>
                      <a:pt x="274" y="91"/>
                    </a:lnTo>
                    <a:lnTo>
                      <a:pt x="280" y="75"/>
                    </a:lnTo>
                    <a:lnTo>
                      <a:pt x="271" y="63"/>
                    </a:lnTo>
                    <a:lnTo>
                      <a:pt x="256" y="55"/>
                    </a:lnTo>
                    <a:lnTo>
                      <a:pt x="239" y="57"/>
                    </a:lnTo>
                    <a:lnTo>
                      <a:pt x="231" y="67"/>
                    </a:lnTo>
                    <a:lnTo>
                      <a:pt x="198" y="78"/>
                    </a:lnTo>
                    <a:lnTo>
                      <a:pt x="176" y="103"/>
                    </a:lnTo>
                    <a:lnTo>
                      <a:pt x="168" y="63"/>
                    </a:lnTo>
                    <a:lnTo>
                      <a:pt x="109" y="73"/>
                    </a:lnTo>
                    <a:lnTo>
                      <a:pt x="97" y="0"/>
                    </a:lnTo>
                    <a:lnTo>
                      <a:pt x="88" y="6"/>
                    </a:lnTo>
                    <a:lnTo>
                      <a:pt x="94" y="20"/>
                    </a:lnTo>
                    <a:lnTo>
                      <a:pt x="86" y="85"/>
                    </a:lnTo>
                    <a:lnTo>
                      <a:pt x="74" y="99"/>
                    </a:lnTo>
                    <a:lnTo>
                      <a:pt x="41" y="122"/>
                    </a:lnTo>
                    <a:lnTo>
                      <a:pt x="36" y="149"/>
                    </a:lnTo>
                    <a:lnTo>
                      <a:pt x="24" y="143"/>
                    </a:lnTo>
                    <a:lnTo>
                      <a:pt x="19" y="175"/>
                    </a:lnTo>
                    <a:lnTo>
                      <a:pt x="0" y="19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7" name="Freeform 107"/>
              <p:cNvSpPr>
                <a:spLocks/>
              </p:cNvSpPr>
              <p:nvPr/>
            </p:nvSpPr>
            <p:spPr bwMode="auto">
              <a:xfrm>
                <a:off x="2814" y="1303"/>
                <a:ext cx="315" cy="311"/>
              </a:xfrm>
              <a:custGeom>
                <a:avLst/>
                <a:gdLst>
                  <a:gd name="T0" fmla="*/ 0 w 330"/>
                  <a:gd name="T1" fmla="*/ 4 h 349"/>
                  <a:gd name="T2" fmla="*/ 9 w 330"/>
                  <a:gd name="T3" fmla="*/ 4 h 349"/>
                  <a:gd name="T4" fmla="*/ 8 w 330"/>
                  <a:gd name="T5" fmla="*/ 5 h 349"/>
                  <a:gd name="T6" fmla="*/ 10 w 330"/>
                  <a:gd name="T7" fmla="*/ 6 h 349"/>
                  <a:gd name="T8" fmla="*/ 16 w 330"/>
                  <a:gd name="T9" fmla="*/ 7 h 349"/>
                  <a:gd name="T10" fmla="*/ 23 w 330"/>
                  <a:gd name="T11" fmla="*/ 7 h 349"/>
                  <a:gd name="T12" fmla="*/ 25 w 330"/>
                  <a:gd name="T13" fmla="*/ 8 h 349"/>
                  <a:gd name="T14" fmla="*/ 27 w 330"/>
                  <a:gd name="T15" fmla="*/ 9 h 349"/>
                  <a:gd name="T16" fmla="*/ 27 w 330"/>
                  <a:gd name="T17" fmla="*/ 10 h 349"/>
                  <a:gd name="T18" fmla="*/ 33 w 330"/>
                  <a:gd name="T19" fmla="*/ 11 h 349"/>
                  <a:gd name="T20" fmla="*/ 74 w 330"/>
                  <a:gd name="T21" fmla="*/ 11 h 349"/>
                  <a:gd name="T22" fmla="*/ 72 w 330"/>
                  <a:gd name="T23" fmla="*/ 9 h 349"/>
                  <a:gd name="T24" fmla="*/ 74 w 330"/>
                  <a:gd name="T25" fmla="*/ 7 h 349"/>
                  <a:gd name="T26" fmla="*/ 74 w 330"/>
                  <a:gd name="T27" fmla="*/ 6 h 349"/>
                  <a:gd name="T28" fmla="*/ 74 w 330"/>
                  <a:gd name="T29" fmla="*/ 5 h 349"/>
                  <a:gd name="T30" fmla="*/ 81 w 330"/>
                  <a:gd name="T31" fmla="*/ 4 h 349"/>
                  <a:gd name="T32" fmla="*/ 82 w 330"/>
                  <a:gd name="T33" fmla="*/ 4 h 349"/>
                  <a:gd name="T34" fmla="*/ 80 w 330"/>
                  <a:gd name="T35" fmla="*/ 4 h 349"/>
                  <a:gd name="T36" fmla="*/ 78 w 330"/>
                  <a:gd name="T37" fmla="*/ 4 h 349"/>
                  <a:gd name="T38" fmla="*/ 76 w 330"/>
                  <a:gd name="T39" fmla="*/ 4 h 349"/>
                  <a:gd name="T40" fmla="*/ 74 w 330"/>
                  <a:gd name="T41" fmla="*/ 4 h 349"/>
                  <a:gd name="T42" fmla="*/ 71 w 330"/>
                  <a:gd name="T43" fmla="*/ 4 h 349"/>
                  <a:gd name="T44" fmla="*/ 68 w 330"/>
                  <a:gd name="T45" fmla="*/ 5 h 349"/>
                  <a:gd name="T46" fmla="*/ 68 w 330"/>
                  <a:gd name="T47" fmla="*/ 4 h 349"/>
                  <a:gd name="T48" fmla="*/ 71 w 330"/>
                  <a:gd name="T49" fmla="*/ 4 h 349"/>
                  <a:gd name="T50" fmla="*/ 74 w 330"/>
                  <a:gd name="T51" fmla="*/ 4 h 349"/>
                  <a:gd name="T52" fmla="*/ 74 w 330"/>
                  <a:gd name="T53" fmla="*/ 4 h 349"/>
                  <a:gd name="T54" fmla="*/ 68 w 330"/>
                  <a:gd name="T55" fmla="*/ 4 h 349"/>
                  <a:gd name="T56" fmla="*/ 65 w 330"/>
                  <a:gd name="T57" fmla="*/ 4 h 349"/>
                  <a:gd name="T58" fmla="*/ 65 w 330"/>
                  <a:gd name="T59" fmla="*/ 4 h 349"/>
                  <a:gd name="T60" fmla="*/ 56 w 330"/>
                  <a:gd name="T61" fmla="*/ 4 h 349"/>
                  <a:gd name="T62" fmla="*/ 40 w 330"/>
                  <a:gd name="T63" fmla="*/ 4 h 349"/>
                  <a:gd name="T64" fmla="*/ 32 w 330"/>
                  <a:gd name="T65" fmla="*/ 4 h 349"/>
                  <a:gd name="T66" fmla="*/ 30 w 330"/>
                  <a:gd name="T67" fmla="*/ 4 h 349"/>
                  <a:gd name="T68" fmla="*/ 28 w 330"/>
                  <a:gd name="T69" fmla="*/ 4 h 349"/>
                  <a:gd name="T70" fmla="*/ 27 w 330"/>
                  <a:gd name="T71" fmla="*/ 4 h 349"/>
                  <a:gd name="T72" fmla="*/ 28 w 330"/>
                  <a:gd name="T73" fmla="*/ 4 h 349"/>
                  <a:gd name="T74" fmla="*/ 28 w 330"/>
                  <a:gd name="T75" fmla="*/ 4 h 349"/>
                  <a:gd name="T76" fmla="*/ 29 w 330"/>
                  <a:gd name="T77" fmla="*/ 4 h 349"/>
                  <a:gd name="T78" fmla="*/ 29 w 330"/>
                  <a:gd name="T79" fmla="*/ 3 h 349"/>
                  <a:gd name="T80" fmla="*/ 28 w 330"/>
                  <a:gd name="T81" fmla="*/ 0 h 349"/>
                  <a:gd name="T82" fmla="*/ 18 w 330"/>
                  <a:gd name="T83" fmla="*/ 4 h 349"/>
                  <a:gd name="T84" fmla="*/ 14 w 330"/>
                  <a:gd name="T85" fmla="*/ 4 h 349"/>
                  <a:gd name="T86" fmla="*/ 12 w 330"/>
                  <a:gd name="T87" fmla="*/ 4 h 349"/>
                  <a:gd name="T88" fmla="*/ 10 w 330"/>
                  <a:gd name="T89" fmla="*/ 4 h 349"/>
                  <a:gd name="T90" fmla="*/ 10 w 330"/>
                  <a:gd name="T91" fmla="*/ 4 h 349"/>
                  <a:gd name="T92" fmla="*/ 10 w 330"/>
                  <a:gd name="T93" fmla="*/ 4 h 349"/>
                  <a:gd name="T94" fmla="*/ 10 w 330"/>
                  <a:gd name="T95" fmla="*/ 4 h 349"/>
                  <a:gd name="T96" fmla="*/ 10 w 330"/>
                  <a:gd name="T97" fmla="*/ 4 h 349"/>
                  <a:gd name="T98" fmla="*/ 0 w 330"/>
                  <a:gd name="T99" fmla="*/ 4 h 3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30"/>
                  <a:gd name="T151" fmla="*/ 0 h 349"/>
                  <a:gd name="T152" fmla="*/ 330 w 330"/>
                  <a:gd name="T153" fmla="*/ 349 h 3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30" h="349">
                    <a:moveTo>
                      <a:pt x="0" y="106"/>
                    </a:moveTo>
                    <a:lnTo>
                      <a:pt x="9" y="134"/>
                    </a:lnTo>
                    <a:lnTo>
                      <a:pt x="8" y="176"/>
                    </a:lnTo>
                    <a:lnTo>
                      <a:pt x="48" y="201"/>
                    </a:lnTo>
                    <a:lnTo>
                      <a:pt x="63" y="219"/>
                    </a:lnTo>
                    <a:lnTo>
                      <a:pt x="87" y="234"/>
                    </a:lnTo>
                    <a:lnTo>
                      <a:pt x="94" y="245"/>
                    </a:lnTo>
                    <a:lnTo>
                      <a:pt x="102" y="273"/>
                    </a:lnTo>
                    <a:lnTo>
                      <a:pt x="106" y="312"/>
                    </a:lnTo>
                    <a:lnTo>
                      <a:pt x="136" y="349"/>
                    </a:lnTo>
                    <a:lnTo>
                      <a:pt x="302" y="339"/>
                    </a:lnTo>
                    <a:lnTo>
                      <a:pt x="293" y="285"/>
                    </a:lnTo>
                    <a:lnTo>
                      <a:pt x="299" y="228"/>
                    </a:lnTo>
                    <a:lnTo>
                      <a:pt x="306" y="203"/>
                    </a:lnTo>
                    <a:lnTo>
                      <a:pt x="306" y="180"/>
                    </a:lnTo>
                    <a:lnTo>
                      <a:pt x="327" y="130"/>
                    </a:lnTo>
                    <a:lnTo>
                      <a:pt x="330" y="118"/>
                    </a:lnTo>
                    <a:lnTo>
                      <a:pt x="324" y="115"/>
                    </a:lnTo>
                    <a:lnTo>
                      <a:pt x="317" y="125"/>
                    </a:lnTo>
                    <a:lnTo>
                      <a:pt x="309" y="152"/>
                    </a:lnTo>
                    <a:lnTo>
                      <a:pt x="296" y="154"/>
                    </a:lnTo>
                    <a:lnTo>
                      <a:pt x="290" y="168"/>
                    </a:lnTo>
                    <a:lnTo>
                      <a:pt x="276" y="180"/>
                    </a:lnTo>
                    <a:lnTo>
                      <a:pt x="278" y="164"/>
                    </a:lnTo>
                    <a:lnTo>
                      <a:pt x="285" y="146"/>
                    </a:lnTo>
                    <a:lnTo>
                      <a:pt x="296" y="139"/>
                    </a:lnTo>
                    <a:lnTo>
                      <a:pt x="297" y="134"/>
                    </a:lnTo>
                    <a:lnTo>
                      <a:pt x="278" y="85"/>
                    </a:lnTo>
                    <a:lnTo>
                      <a:pt x="266" y="80"/>
                    </a:lnTo>
                    <a:lnTo>
                      <a:pt x="261" y="70"/>
                    </a:lnTo>
                    <a:lnTo>
                      <a:pt x="230" y="66"/>
                    </a:lnTo>
                    <a:lnTo>
                      <a:pt x="161" y="48"/>
                    </a:lnTo>
                    <a:lnTo>
                      <a:pt x="133" y="30"/>
                    </a:lnTo>
                    <a:lnTo>
                      <a:pt x="118" y="21"/>
                    </a:lnTo>
                    <a:lnTo>
                      <a:pt x="109" y="30"/>
                    </a:lnTo>
                    <a:lnTo>
                      <a:pt x="105" y="27"/>
                    </a:lnTo>
                    <a:lnTo>
                      <a:pt x="109" y="21"/>
                    </a:lnTo>
                    <a:lnTo>
                      <a:pt x="111" y="12"/>
                    </a:lnTo>
                    <a:lnTo>
                      <a:pt x="114" y="10"/>
                    </a:lnTo>
                    <a:lnTo>
                      <a:pt x="114" y="3"/>
                    </a:lnTo>
                    <a:lnTo>
                      <a:pt x="109" y="0"/>
                    </a:lnTo>
                    <a:lnTo>
                      <a:pt x="70" y="18"/>
                    </a:lnTo>
                    <a:lnTo>
                      <a:pt x="57" y="22"/>
                    </a:lnTo>
                    <a:lnTo>
                      <a:pt x="51" y="24"/>
                    </a:lnTo>
                    <a:lnTo>
                      <a:pt x="42" y="19"/>
                    </a:lnTo>
                    <a:lnTo>
                      <a:pt x="39" y="22"/>
                    </a:lnTo>
                    <a:lnTo>
                      <a:pt x="39" y="19"/>
                    </a:lnTo>
                    <a:lnTo>
                      <a:pt x="30" y="27"/>
                    </a:lnTo>
                    <a:lnTo>
                      <a:pt x="33" y="6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8" name="Freeform 108"/>
              <p:cNvSpPr>
                <a:spLocks/>
              </p:cNvSpPr>
              <p:nvPr/>
            </p:nvSpPr>
            <p:spPr bwMode="auto">
              <a:xfrm>
                <a:off x="2814" y="1303"/>
                <a:ext cx="315" cy="311"/>
              </a:xfrm>
              <a:custGeom>
                <a:avLst/>
                <a:gdLst>
                  <a:gd name="T0" fmla="*/ 0 w 330"/>
                  <a:gd name="T1" fmla="*/ 4 h 349"/>
                  <a:gd name="T2" fmla="*/ 9 w 330"/>
                  <a:gd name="T3" fmla="*/ 4 h 349"/>
                  <a:gd name="T4" fmla="*/ 8 w 330"/>
                  <a:gd name="T5" fmla="*/ 5 h 349"/>
                  <a:gd name="T6" fmla="*/ 10 w 330"/>
                  <a:gd name="T7" fmla="*/ 6 h 349"/>
                  <a:gd name="T8" fmla="*/ 16 w 330"/>
                  <a:gd name="T9" fmla="*/ 7 h 349"/>
                  <a:gd name="T10" fmla="*/ 23 w 330"/>
                  <a:gd name="T11" fmla="*/ 7 h 349"/>
                  <a:gd name="T12" fmla="*/ 25 w 330"/>
                  <a:gd name="T13" fmla="*/ 8 h 349"/>
                  <a:gd name="T14" fmla="*/ 27 w 330"/>
                  <a:gd name="T15" fmla="*/ 9 h 349"/>
                  <a:gd name="T16" fmla="*/ 27 w 330"/>
                  <a:gd name="T17" fmla="*/ 10 h 349"/>
                  <a:gd name="T18" fmla="*/ 33 w 330"/>
                  <a:gd name="T19" fmla="*/ 11 h 349"/>
                  <a:gd name="T20" fmla="*/ 74 w 330"/>
                  <a:gd name="T21" fmla="*/ 11 h 349"/>
                  <a:gd name="T22" fmla="*/ 72 w 330"/>
                  <a:gd name="T23" fmla="*/ 9 h 349"/>
                  <a:gd name="T24" fmla="*/ 74 w 330"/>
                  <a:gd name="T25" fmla="*/ 7 h 349"/>
                  <a:gd name="T26" fmla="*/ 74 w 330"/>
                  <a:gd name="T27" fmla="*/ 6 h 349"/>
                  <a:gd name="T28" fmla="*/ 74 w 330"/>
                  <a:gd name="T29" fmla="*/ 5 h 349"/>
                  <a:gd name="T30" fmla="*/ 81 w 330"/>
                  <a:gd name="T31" fmla="*/ 4 h 349"/>
                  <a:gd name="T32" fmla="*/ 82 w 330"/>
                  <a:gd name="T33" fmla="*/ 4 h 349"/>
                  <a:gd name="T34" fmla="*/ 80 w 330"/>
                  <a:gd name="T35" fmla="*/ 4 h 349"/>
                  <a:gd name="T36" fmla="*/ 78 w 330"/>
                  <a:gd name="T37" fmla="*/ 4 h 349"/>
                  <a:gd name="T38" fmla="*/ 76 w 330"/>
                  <a:gd name="T39" fmla="*/ 4 h 349"/>
                  <a:gd name="T40" fmla="*/ 74 w 330"/>
                  <a:gd name="T41" fmla="*/ 4 h 349"/>
                  <a:gd name="T42" fmla="*/ 71 w 330"/>
                  <a:gd name="T43" fmla="*/ 4 h 349"/>
                  <a:gd name="T44" fmla="*/ 68 w 330"/>
                  <a:gd name="T45" fmla="*/ 5 h 349"/>
                  <a:gd name="T46" fmla="*/ 68 w 330"/>
                  <a:gd name="T47" fmla="*/ 4 h 349"/>
                  <a:gd name="T48" fmla="*/ 71 w 330"/>
                  <a:gd name="T49" fmla="*/ 4 h 349"/>
                  <a:gd name="T50" fmla="*/ 74 w 330"/>
                  <a:gd name="T51" fmla="*/ 4 h 349"/>
                  <a:gd name="T52" fmla="*/ 74 w 330"/>
                  <a:gd name="T53" fmla="*/ 4 h 349"/>
                  <a:gd name="T54" fmla="*/ 68 w 330"/>
                  <a:gd name="T55" fmla="*/ 4 h 349"/>
                  <a:gd name="T56" fmla="*/ 65 w 330"/>
                  <a:gd name="T57" fmla="*/ 4 h 349"/>
                  <a:gd name="T58" fmla="*/ 65 w 330"/>
                  <a:gd name="T59" fmla="*/ 4 h 349"/>
                  <a:gd name="T60" fmla="*/ 56 w 330"/>
                  <a:gd name="T61" fmla="*/ 4 h 349"/>
                  <a:gd name="T62" fmla="*/ 40 w 330"/>
                  <a:gd name="T63" fmla="*/ 4 h 349"/>
                  <a:gd name="T64" fmla="*/ 32 w 330"/>
                  <a:gd name="T65" fmla="*/ 4 h 349"/>
                  <a:gd name="T66" fmla="*/ 30 w 330"/>
                  <a:gd name="T67" fmla="*/ 4 h 349"/>
                  <a:gd name="T68" fmla="*/ 28 w 330"/>
                  <a:gd name="T69" fmla="*/ 4 h 349"/>
                  <a:gd name="T70" fmla="*/ 27 w 330"/>
                  <a:gd name="T71" fmla="*/ 4 h 349"/>
                  <a:gd name="T72" fmla="*/ 28 w 330"/>
                  <a:gd name="T73" fmla="*/ 4 h 349"/>
                  <a:gd name="T74" fmla="*/ 28 w 330"/>
                  <a:gd name="T75" fmla="*/ 4 h 349"/>
                  <a:gd name="T76" fmla="*/ 29 w 330"/>
                  <a:gd name="T77" fmla="*/ 4 h 349"/>
                  <a:gd name="T78" fmla="*/ 29 w 330"/>
                  <a:gd name="T79" fmla="*/ 3 h 349"/>
                  <a:gd name="T80" fmla="*/ 28 w 330"/>
                  <a:gd name="T81" fmla="*/ 0 h 349"/>
                  <a:gd name="T82" fmla="*/ 18 w 330"/>
                  <a:gd name="T83" fmla="*/ 4 h 349"/>
                  <a:gd name="T84" fmla="*/ 14 w 330"/>
                  <a:gd name="T85" fmla="*/ 4 h 349"/>
                  <a:gd name="T86" fmla="*/ 12 w 330"/>
                  <a:gd name="T87" fmla="*/ 4 h 349"/>
                  <a:gd name="T88" fmla="*/ 10 w 330"/>
                  <a:gd name="T89" fmla="*/ 4 h 349"/>
                  <a:gd name="T90" fmla="*/ 10 w 330"/>
                  <a:gd name="T91" fmla="*/ 4 h 349"/>
                  <a:gd name="T92" fmla="*/ 10 w 330"/>
                  <a:gd name="T93" fmla="*/ 4 h 349"/>
                  <a:gd name="T94" fmla="*/ 10 w 330"/>
                  <a:gd name="T95" fmla="*/ 4 h 349"/>
                  <a:gd name="T96" fmla="*/ 10 w 330"/>
                  <a:gd name="T97" fmla="*/ 4 h 349"/>
                  <a:gd name="T98" fmla="*/ 0 w 330"/>
                  <a:gd name="T99" fmla="*/ 4 h 349"/>
                  <a:gd name="T100" fmla="*/ 0 w 330"/>
                  <a:gd name="T101" fmla="*/ 4 h 34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30"/>
                  <a:gd name="T154" fmla="*/ 0 h 349"/>
                  <a:gd name="T155" fmla="*/ 330 w 330"/>
                  <a:gd name="T156" fmla="*/ 349 h 34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30" h="349">
                    <a:moveTo>
                      <a:pt x="0" y="106"/>
                    </a:moveTo>
                    <a:lnTo>
                      <a:pt x="9" y="134"/>
                    </a:lnTo>
                    <a:lnTo>
                      <a:pt x="8" y="176"/>
                    </a:lnTo>
                    <a:lnTo>
                      <a:pt x="48" y="201"/>
                    </a:lnTo>
                    <a:lnTo>
                      <a:pt x="63" y="219"/>
                    </a:lnTo>
                    <a:lnTo>
                      <a:pt x="87" y="234"/>
                    </a:lnTo>
                    <a:lnTo>
                      <a:pt x="94" y="245"/>
                    </a:lnTo>
                    <a:lnTo>
                      <a:pt x="102" y="273"/>
                    </a:lnTo>
                    <a:lnTo>
                      <a:pt x="106" y="312"/>
                    </a:lnTo>
                    <a:lnTo>
                      <a:pt x="136" y="349"/>
                    </a:lnTo>
                    <a:lnTo>
                      <a:pt x="302" y="339"/>
                    </a:lnTo>
                    <a:lnTo>
                      <a:pt x="293" y="285"/>
                    </a:lnTo>
                    <a:lnTo>
                      <a:pt x="299" y="228"/>
                    </a:lnTo>
                    <a:lnTo>
                      <a:pt x="306" y="203"/>
                    </a:lnTo>
                    <a:lnTo>
                      <a:pt x="306" y="180"/>
                    </a:lnTo>
                    <a:lnTo>
                      <a:pt x="327" y="130"/>
                    </a:lnTo>
                    <a:lnTo>
                      <a:pt x="330" y="118"/>
                    </a:lnTo>
                    <a:lnTo>
                      <a:pt x="324" y="115"/>
                    </a:lnTo>
                    <a:lnTo>
                      <a:pt x="317" y="125"/>
                    </a:lnTo>
                    <a:lnTo>
                      <a:pt x="309" y="152"/>
                    </a:lnTo>
                    <a:lnTo>
                      <a:pt x="296" y="154"/>
                    </a:lnTo>
                    <a:lnTo>
                      <a:pt x="290" y="168"/>
                    </a:lnTo>
                    <a:lnTo>
                      <a:pt x="276" y="180"/>
                    </a:lnTo>
                    <a:lnTo>
                      <a:pt x="278" y="164"/>
                    </a:lnTo>
                    <a:lnTo>
                      <a:pt x="285" y="146"/>
                    </a:lnTo>
                    <a:lnTo>
                      <a:pt x="296" y="139"/>
                    </a:lnTo>
                    <a:lnTo>
                      <a:pt x="297" y="134"/>
                    </a:lnTo>
                    <a:lnTo>
                      <a:pt x="278" y="85"/>
                    </a:lnTo>
                    <a:lnTo>
                      <a:pt x="266" y="80"/>
                    </a:lnTo>
                    <a:lnTo>
                      <a:pt x="261" y="70"/>
                    </a:lnTo>
                    <a:lnTo>
                      <a:pt x="230" y="66"/>
                    </a:lnTo>
                    <a:lnTo>
                      <a:pt x="161" y="48"/>
                    </a:lnTo>
                    <a:lnTo>
                      <a:pt x="133" y="30"/>
                    </a:lnTo>
                    <a:lnTo>
                      <a:pt x="118" y="21"/>
                    </a:lnTo>
                    <a:lnTo>
                      <a:pt x="109" y="30"/>
                    </a:lnTo>
                    <a:lnTo>
                      <a:pt x="105" y="27"/>
                    </a:lnTo>
                    <a:lnTo>
                      <a:pt x="109" y="21"/>
                    </a:lnTo>
                    <a:lnTo>
                      <a:pt x="111" y="12"/>
                    </a:lnTo>
                    <a:lnTo>
                      <a:pt x="114" y="10"/>
                    </a:lnTo>
                    <a:lnTo>
                      <a:pt x="114" y="3"/>
                    </a:lnTo>
                    <a:lnTo>
                      <a:pt x="109" y="0"/>
                    </a:lnTo>
                    <a:lnTo>
                      <a:pt x="70" y="18"/>
                    </a:lnTo>
                    <a:lnTo>
                      <a:pt x="57" y="22"/>
                    </a:lnTo>
                    <a:lnTo>
                      <a:pt x="51" y="24"/>
                    </a:lnTo>
                    <a:lnTo>
                      <a:pt x="42" y="19"/>
                    </a:lnTo>
                    <a:lnTo>
                      <a:pt x="39" y="22"/>
                    </a:lnTo>
                    <a:lnTo>
                      <a:pt x="39" y="19"/>
                    </a:lnTo>
                    <a:lnTo>
                      <a:pt x="30" y="27"/>
                    </a:lnTo>
                    <a:lnTo>
                      <a:pt x="33" y="66"/>
                    </a:lnTo>
                    <a:lnTo>
                      <a:pt x="0" y="10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9" name="Freeform 109"/>
              <p:cNvSpPr>
                <a:spLocks/>
              </p:cNvSpPr>
              <p:nvPr/>
            </p:nvSpPr>
            <p:spPr bwMode="auto">
              <a:xfrm>
                <a:off x="1870" y="1678"/>
                <a:ext cx="436" cy="321"/>
              </a:xfrm>
              <a:custGeom>
                <a:avLst/>
                <a:gdLst>
                  <a:gd name="T0" fmla="*/ 107 w 457"/>
                  <a:gd name="T1" fmla="*/ 13 h 359"/>
                  <a:gd name="T2" fmla="*/ 83 w 457"/>
                  <a:gd name="T3" fmla="*/ 12 h 359"/>
                  <a:gd name="T4" fmla="*/ 66 w 457"/>
                  <a:gd name="T5" fmla="*/ 12 h 359"/>
                  <a:gd name="T6" fmla="*/ 55 w 457"/>
                  <a:gd name="T7" fmla="*/ 12 h 359"/>
                  <a:gd name="T8" fmla="*/ 44 w 457"/>
                  <a:gd name="T9" fmla="*/ 12 h 359"/>
                  <a:gd name="T10" fmla="*/ 40 w 457"/>
                  <a:gd name="T11" fmla="*/ 12 h 359"/>
                  <a:gd name="T12" fmla="*/ 25 w 457"/>
                  <a:gd name="T13" fmla="*/ 12 h 359"/>
                  <a:gd name="T14" fmla="*/ 20 w 457"/>
                  <a:gd name="T15" fmla="*/ 12 h 359"/>
                  <a:gd name="T16" fmla="*/ 13 w 457"/>
                  <a:gd name="T17" fmla="*/ 11 h 359"/>
                  <a:gd name="T18" fmla="*/ 10 w 457"/>
                  <a:gd name="T19" fmla="*/ 11 h 359"/>
                  <a:gd name="T20" fmla="*/ 0 w 457"/>
                  <a:gd name="T21" fmla="*/ 11 h 359"/>
                  <a:gd name="T22" fmla="*/ 10 w 457"/>
                  <a:gd name="T23" fmla="*/ 0 h 359"/>
                  <a:gd name="T24" fmla="*/ 112 w 457"/>
                  <a:gd name="T25" fmla="*/ 4 h 359"/>
                  <a:gd name="T26" fmla="*/ 107 w 457"/>
                  <a:gd name="T27" fmla="*/ 13 h 3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7"/>
                  <a:gd name="T43" fmla="*/ 0 h 359"/>
                  <a:gd name="T44" fmla="*/ 457 w 457"/>
                  <a:gd name="T45" fmla="*/ 359 h 3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7" h="359">
                    <a:moveTo>
                      <a:pt x="434" y="359"/>
                    </a:moveTo>
                    <a:lnTo>
                      <a:pt x="340" y="353"/>
                    </a:lnTo>
                    <a:lnTo>
                      <a:pt x="269" y="344"/>
                    </a:lnTo>
                    <a:lnTo>
                      <a:pt x="225" y="340"/>
                    </a:lnTo>
                    <a:lnTo>
                      <a:pt x="177" y="337"/>
                    </a:lnTo>
                    <a:lnTo>
                      <a:pt x="160" y="334"/>
                    </a:lnTo>
                    <a:lnTo>
                      <a:pt x="95" y="324"/>
                    </a:lnTo>
                    <a:lnTo>
                      <a:pt x="76" y="322"/>
                    </a:lnTo>
                    <a:lnTo>
                      <a:pt x="55" y="319"/>
                    </a:lnTo>
                    <a:lnTo>
                      <a:pt x="34" y="315"/>
                    </a:lnTo>
                    <a:lnTo>
                      <a:pt x="0" y="313"/>
                    </a:lnTo>
                    <a:lnTo>
                      <a:pt x="46" y="0"/>
                    </a:lnTo>
                    <a:lnTo>
                      <a:pt x="457" y="43"/>
                    </a:lnTo>
                    <a:lnTo>
                      <a:pt x="434" y="359"/>
                    </a:lnTo>
                    <a:close/>
                  </a:path>
                </a:pathLst>
              </a:custGeom>
              <a:solidFill>
                <a:srgbClr val="BD44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0" name="Freeform 110"/>
              <p:cNvSpPr>
                <a:spLocks/>
              </p:cNvSpPr>
              <p:nvPr/>
            </p:nvSpPr>
            <p:spPr bwMode="auto">
              <a:xfrm>
                <a:off x="1870" y="1678"/>
                <a:ext cx="436" cy="321"/>
              </a:xfrm>
              <a:custGeom>
                <a:avLst/>
                <a:gdLst>
                  <a:gd name="T0" fmla="*/ 107 w 457"/>
                  <a:gd name="T1" fmla="*/ 13 h 359"/>
                  <a:gd name="T2" fmla="*/ 83 w 457"/>
                  <a:gd name="T3" fmla="*/ 12 h 359"/>
                  <a:gd name="T4" fmla="*/ 66 w 457"/>
                  <a:gd name="T5" fmla="*/ 12 h 359"/>
                  <a:gd name="T6" fmla="*/ 55 w 457"/>
                  <a:gd name="T7" fmla="*/ 12 h 359"/>
                  <a:gd name="T8" fmla="*/ 44 w 457"/>
                  <a:gd name="T9" fmla="*/ 12 h 359"/>
                  <a:gd name="T10" fmla="*/ 40 w 457"/>
                  <a:gd name="T11" fmla="*/ 12 h 359"/>
                  <a:gd name="T12" fmla="*/ 25 w 457"/>
                  <a:gd name="T13" fmla="*/ 12 h 359"/>
                  <a:gd name="T14" fmla="*/ 20 w 457"/>
                  <a:gd name="T15" fmla="*/ 12 h 359"/>
                  <a:gd name="T16" fmla="*/ 13 w 457"/>
                  <a:gd name="T17" fmla="*/ 11 h 359"/>
                  <a:gd name="T18" fmla="*/ 10 w 457"/>
                  <a:gd name="T19" fmla="*/ 11 h 359"/>
                  <a:gd name="T20" fmla="*/ 0 w 457"/>
                  <a:gd name="T21" fmla="*/ 11 h 359"/>
                  <a:gd name="T22" fmla="*/ 10 w 457"/>
                  <a:gd name="T23" fmla="*/ 0 h 359"/>
                  <a:gd name="T24" fmla="*/ 112 w 457"/>
                  <a:gd name="T25" fmla="*/ 4 h 359"/>
                  <a:gd name="T26" fmla="*/ 107 w 457"/>
                  <a:gd name="T27" fmla="*/ 13 h 359"/>
                  <a:gd name="T28" fmla="*/ 107 w 457"/>
                  <a:gd name="T29" fmla="*/ 13 h 3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7"/>
                  <a:gd name="T46" fmla="*/ 0 h 359"/>
                  <a:gd name="T47" fmla="*/ 457 w 457"/>
                  <a:gd name="T48" fmla="*/ 359 h 3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7" h="359">
                    <a:moveTo>
                      <a:pt x="434" y="359"/>
                    </a:moveTo>
                    <a:lnTo>
                      <a:pt x="340" y="353"/>
                    </a:lnTo>
                    <a:lnTo>
                      <a:pt x="269" y="344"/>
                    </a:lnTo>
                    <a:lnTo>
                      <a:pt x="225" y="340"/>
                    </a:lnTo>
                    <a:lnTo>
                      <a:pt x="177" y="337"/>
                    </a:lnTo>
                    <a:lnTo>
                      <a:pt x="160" y="334"/>
                    </a:lnTo>
                    <a:lnTo>
                      <a:pt x="95" y="324"/>
                    </a:lnTo>
                    <a:lnTo>
                      <a:pt x="76" y="322"/>
                    </a:lnTo>
                    <a:lnTo>
                      <a:pt x="55" y="319"/>
                    </a:lnTo>
                    <a:lnTo>
                      <a:pt x="34" y="315"/>
                    </a:lnTo>
                    <a:lnTo>
                      <a:pt x="0" y="313"/>
                    </a:lnTo>
                    <a:lnTo>
                      <a:pt x="46" y="0"/>
                    </a:lnTo>
                    <a:lnTo>
                      <a:pt x="457" y="43"/>
                    </a:lnTo>
                    <a:lnTo>
                      <a:pt x="434" y="35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1" name="Freeform 111"/>
              <p:cNvSpPr>
                <a:spLocks/>
              </p:cNvSpPr>
              <p:nvPr/>
            </p:nvSpPr>
            <p:spPr bwMode="auto">
              <a:xfrm>
                <a:off x="1058" y="1432"/>
                <a:ext cx="472" cy="761"/>
              </a:xfrm>
              <a:custGeom>
                <a:avLst/>
                <a:gdLst>
                  <a:gd name="T0" fmla="*/ 10 w 495"/>
                  <a:gd name="T1" fmla="*/ 5 h 851"/>
                  <a:gd name="T2" fmla="*/ 10 w 495"/>
                  <a:gd name="T3" fmla="*/ 6 h 851"/>
                  <a:gd name="T4" fmla="*/ 3 w 495"/>
                  <a:gd name="T5" fmla="*/ 9 h 851"/>
                  <a:gd name="T6" fmla="*/ 10 w 495"/>
                  <a:gd name="T7" fmla="*/ 10 h 851"/>
                  <a:gd name="T8" fmla="*/ 11 w 495"/>
                  <a:gd name="T9" fmla="*/ 12 h 851"/>
                  <a:gd name="T10" fmla="*/ 13 w 495"/>
                  <a:gd name="T11" fmla="*/ 12 h 851"/>
                  <a:gd name="T12" fmla="*/ 13 w 495"/>
                  <a:gd name="T13" fmla="*/ 12 h 851"/>
                  <a:gd name="T14" fmla="*/ 16 w 495"/>
                  <a:gd name="T15" fmla="*/ 12 h 851"/>
                  <a:gd name="T16" fmla="*/ 18 w 495"/>
                  <a:gd name="T17" fmla="*/ 12 h 851"/>
                  <a:gd name="T18" fmla="*/ 14 w 495"/>
                  <a:gd name="T19" fmla="*/ 12 h 851"/>
                  <a:gd name="T20" fmla="*/ 16 w 495"/>
                  <a:gd name="T21" fmla="*/ 12 h 851"/>
                  <a:gd name="T22" fmla="*/ 19 w 495"/>
                  <a:gd name="T23" fmla="*/ 13 h 851"/>
                  <a:gd name="T24" fmla="*/ 17 w 495"/>
                  <a:gd name="T25" fmla="*/ 13 h 851"/>
                  <a:gd name="T26" fmla="*/ 12 w 495"/>
                  <a:gd name="T27" fmla="*/ 13 h 851"/>
                  <a:gd name="T28" fmla="*/ 13 w 495"/>
                  <a:gd name="T29" fmla="*/ 12 h 851"/>
                  <a:gd name="T30" fmla="*/ 11 w 495"/>
                  <a:gd name="T31" fmla="*/ 12 h 851"/>
                  <a:gd name="T32" fmla="*/ 10 w 495"/>
                  <a:gd name="T33" fmla="*/ 13 h 851"/>
                  <a:gd name="T34" fmla="*/ 10 w 495"/>
                  <a:gd name="T35" fmla="*/ 14 h 851"/>
                  <a:gd name="T36" fmla="*/ 12 w 495"/>
                  <a:gd name="T37" fmla="*/ 15 h 851"/>
                  <a:gd name="T38" fmla="*/ 18 w 495"/>
                  <a:gd name="T39" fmla="*/ 15 h 851"/>
                  <a:gd name="T40" fmla="*/ 16 w 495"/>
                  <a:gd name="T41" fmla="*/ 16 h 851"/>
                  <a:gd name="T42" fmla="*/ 13 w 495"/>
                  <a:gd name="T43" fmla="*/ 16 h 851"/>
                  <a:gd name="T44" fmla="*/ 12 w 495"/>
                  <a:gd name="T45" fmla="*/ 17 h 851"/>
                  <a:gd name="T46" fmla="*/ 20 w 495"/>
                  <a:gd name="T47" fmla="*/ 19 h 851"/>
                  <a:gd name="T48" fmla="*/ 24 w 495"/>
                  <a:gd name="T49" fmla="*/ 19 h 851"/>
                  <a:gd name="T50" fmla="*/ 24 w 495"/>
                  <a:gd name="T51" fmla="*/ 20 h 851"/>
                  <a:gd name="T52" fmla="*/ 26 w 495"/>
                  <a:gd name="T53" fmla="*/ 21 h 851"/>
                  <a:gd name="T54" fmla="*/ 25 w 495"/>
                  <a:gd name="T55" fmla="*/ 21 h 851"/>
                  <a:gd name="T56" fmla="*/ 24 w 495"/>
                  <a:gd name="T57" fmla="*/ 22 h 851"/>
                  <a:gd name="T58" fmla="*/ 26 w 495"/>
                  <a:gd name="T59" fmla="*/ 22 h 851"/>
                  <a:gd name="T60" fmla="*/ 39 w 495"/>
                  <a:gd name="T61" fmla="*/ 24 h 851"/>
                  <a:gd name="T62" fmla="*/ 45 w 495"/>
                  <a:gd name="T63" fmla="*/ 24 h 851"/>
                  <a:gd name="T64" fmla="*/ 51 w 495"/>
                  <a:gd name="T65" fmla="*/ 25 h 851"/>
                  <a:gd name="T66" fmla="*/ 51 w 495"/>
                  <a:gd name="T67" fmla="*/ 26 h 851"/>
                  <a:gd name="T68" fmla="*/ 57 w 495"/>
                  <a:gd name="T69" fmla="*/ 26 h 851"/>
                  <a:gd name="T70" fmla="*/ 63 w 495"/>
                  <a:gd name="T71" fmla="*/ 27 h 851"/>
                  <a:gd name="T72" fmla="*/ 66 w 495"/>
                  <a:gd name="T73" fmla="*/ 28 h 851"/>
                  <a:gd name="T74" fmla="*/ 66 w 495"/>
                  <a:gd name="T75" fmla="*/ 30 h 851"/>
                  <a:gd name="T76" fmla="*/ 109 w 495"/>
                  <a:gd name="T77" fmla="*/ 30 h 851"/>
                  <a:gd name="T78" fmla="*/ 105 w 495"/>
                  <a:gd name="T79" fmla="*/ 30 h 851"/>
                  <a:gd name="T80" fmla="*/ 108 w 495"/>
                  <a:gd name="T81" fmla="*/ 28 h 851"/>
                  <a:gd name="T82" fmla="*/ 115 w 495"/>
                  <a:gd name="T83" fmla="*/ 27 h 851"/>
                  <a:gd name="T84" fmla="*/ 119 w 495"/>
                  <a:gd name="T85" fmla="*/ 27 h 851"/>
                  <a:gd name="T86" fmla="*/ 115 w 495"/>
                  <a:gd name="T87" fmla="*/ 26 h 851"/>
                  <a:gd name="T88" fmla="*/ 115 w 495"/>
                  <a:gd name="T89" fmla="*/ 24 h 851"/>
                  <a:gd name="T90" fmla="*/ 57 w 495"/>
                  <a:gd name="T91" fmla="*/ 12 h 851"/>
                  <a:gd name="T92" fmla="*/ 53 w 495"/>
                  <a:gd name="T93" fmla="*/ 11 h 851"/>
                  <a:gd name="T94" fmla="*/ 69 w 495"/>
                  <a:gd name="T95" fmla="*/ 4 h 851"/>
                  <a:gd name="T96" fmla="*/ 10 w 495"/>
                  <a:gd name="T97" fmla="*/ 0 h 851"/>
                  <a:gd name="T98" fmla="*/ 10 w 495"/>
                  <a:gd name="T99" fmla="*/ 4 h 851"/>
                  <a:gd name="T100" fmla="*/ 10 w 495"/>
                  <a:gd name="T101" fmla="*/ 4 h 851"/>
                  <a:gd name="T102" fmla="*/ 0 w 495"/>
                  <a:gd name="T103" fmla="*/ 4 h 851"/>
                  <a:gd name="T104" fmla="*/ 10 w 495"/>
                  <a:gd name="T105" fmla="*/ 5 h 8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95"/>
                  <a:gd name="T160" fmla="*/ 0 h 851"/>
                  <a:gd name="T161" fmla="*/ 495 w 495"/>
                  <a:gd name="T162" fmla="*/ 851 h 85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95" h="851">
                    <a:moveTo>
                      <a:pt x="10" y="154"/>
                    </a:moveTo>
                    <a:lnTo>
                      <a:pt x="18" y="173"/>
                    </a:lnTo>
                    <a:lnTo>
                      <a:pt x="3" y="239"/>
                    </a:lnTo>
                    <a:lnTo>
                      <a:pt x="12" y="26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7" y="325"/>
                    </a:lnTo>
                    <a:lnTo>
                      <a:pt x="64" y="322"/>
                    </a:lnTo>
                    <a:lnTo>
                      <a:pt x="70" y="327"/>
                    </a:lnTo>
                    <a:lnTo>
                      <a:pt x="58" y="339"/>
                    </a:lnTo>
                    <a:lnTo>
                      <a:pt x="64" y="345"/>
                    </a:lnTo>
                    <a:lnTo>
                      <a:pt x="74" y="384"/>
                    </a:lnTo>
                    <a:lnTo>
                      <a:pt x="67" y="381"/>
                    </a:lnTo>
                    <a:lnTo>
                      <a:pt x="54" y="366"/>
                    </a:lnTo>
                    <a:lnTo>
                      <a:pt x="57" y="351"/>
                    </a:lnTo>
                    <a:lnTo>
                      <a:pt x="51" y="352"/>
                    </a:lnTo>
                    <a:lnTo>
                      <a:pt x="43" y="367"/>
                    </a:lnTo>
                    <a:lnTo>
                      <a:pt x="45" y="403"/>
                    </a:lnTo>
                    <a:lnTo>
                      <a:pt x="54" y="418"/>
                    </a:lnTo>
                    <a:lnTo>
                      <a:pt x="71" y="431"/>
                    </a:lnTo>
                    <a:lnTo>
                      <a:pt x="65" y="448"/>
                    </a:lnTo>
                    <a:lnTo>
                      <a:pt x="55" y="451"/>
                    </a:lnTo>
                    <a:lnTo>
                      <a:pt x="54" y="473"/>
                    </a:lnTo>
                    <a:lnTo>
                      <a:pt x="77" y="524"/>
                    </a:lnTo>
                    <a:lnTo>
                      <a:pt x="95" y="555"/>
                    </a:lnTo>
                    <a:lnTo>
                      <a:pt x="94" y="575"/>
                    </a:lnTo>
                    <a:lnTo>
                      <a:pt x="106" y="587"/>
                    </a:lnTo>
                    <a:lnTo>
                      <a:pt x="101" y="599"/>
                    </a:lnTo>
                    <a:lnTo>
                      <a:pt x="94" y="628"/>
                    </a:lnTo>
                    <a:lnTo>
                      <a:pt x="103" y="639"/>
                    </a:lnTo>
                    <a:lnTo>
                      <a:pt x="163" y="660"/>
                    </a:lnTo>
                    <a:lnTo>
                      <a:pt x="186" y="693"/>
                    </a:lnTo>
                    <a:lnTo>
                      <a:pt x="216" y="704"/>
                    </a:lnTo>
                    <a:lnTo>
                      <a:pt x="216" y="725"/>
                    </a:lnTo>
                    <a:lnTo>
                      <a:pt x="234" y="730"/>
                    </a:lnTo>
                    <a:lnTo>
                      <a:pt x="261" y="764"/>
                    </a:lnTo>
                    <a:lnTo>
                      <a:pt x="275" y="794"/>
                    </a:lnTo>
                    <a:lnTo>
                      <a:pt x="276" y="840"/>
                    </a:lnTo>
                    <a:lnTo>
                      <a:pt x="452" y="851"/>
                    </a:lnTo>
                    <a:lnTo>
                      <a:pt x="440" y="833"/>
                    </a:lnTo>
                    <a:lnTo>
                      <a:pt x="448" y="804"/>
                    </a:lnTo>
                    <a:lnTo>
                      <a:pt x="475" y="760"/>
                    </a:lnTo>
                    <a:lnTo>
                      <a:pt x="495" y="745"/>
                    </a:lnTo>
                    <a:lnTo>
                      <a:pt x="484" y="728"/>
                    </a:lnTo>
                    <a:lnTo>
                      <a:pt x="476" y="684"/>
                    </a:lnTo>
                    <a:lnTo>
                      <a:pt x="240" y="328"/>
                    </a:lnTo>
                    <a:lnTo>
                      <a:pt x="222" y="293"/>
                    </a:lnTo>
                    <a:lnTo>
                      <a:pt x="282" y="67"/>
                    </a:lnTo>
                    <a:lnTo>
                      <a:pt x="46" y="0"/>
                    </a:lnTo>
                    <a:lnTo>
                      <a:pt x="40" y="14"/>
                    </a:lnTo>
                    <a:lnTo>
                      <a:pt x="43" y="43"/>
                    </a:lnTo>
                    <a:lnTo>
                      <a:pt x="0" y="114"/>
                    </a:lnTo>
                    <a:lnTo>
                      <a:pt x="10" y="15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2" name="Freeform 112"/>
              <p:cNvSpPr>
                <a:spLocks/>
              </p:cNvSpPr>
              <p:nvPr/>
            </p:nvSpPr>
            <p:spPr bwMode="auto">
              <a:xfrm>
                <a:off x="1058" y="1432"/>
                <a:ext cx="472" cy="761"/>
              </a:xfrm>
              <a:custGeom>
                <a:avLst/>
                <a:gdLst>
                  <a:gd name="T0" fmla="*/ 10 w 495"/>
                  <a:gd name="T1" fmla="*/ 5 h 851"/>
                  <a:gd name="T2" fmla="*/ 10 w 495"/>
                  <a:gd name="T3" fmla="*/ 6 h 851"/>
                  <a:gd name="T4" fmla="*/ 3 w 495"/>
                  <a:gd name="T5" fmla="*/ 9 h 851"/>
                  <a:gd name="T6" fmla="*/ 10 w 495"/>
                  <a:gd name="T7" fmla="*/ 10 h 851"/>
                  <a:gd name="T8" fmla="*/ 11 w 495"/>
                  <a:gd name="T9" fmla="*/ 12 h 851"/>
                  <a:gd name="T10" fmla="*/ 13 w 495"/>
                  <a:gd name="T11" fmla="*/ 12 h 851"/>
                  <a:gd name="T12" fmla="*/ 13 w 495"/>
                  <a:gd name="T13" fmla="*/ 12 h 851"/>
                  <a:gd name="T14" fmla="*/ 16 w 495"/>
                  <a:gd name="T15" fmla="*/ 12 h 851"/>
                  <a:gd name="T16" fmla="*/ 18 w 495"/>
                  <a:gd name="T17" fmla="*/ 12 h 851"/>
                  <a:gd name="T18" fmla="*/ 14 w 495"/>
                  <a:gd name="T19" fmla="*/ 12 h 851"/>
                  <a:gd name="T20" fmla="*/ 16 w 495"/>
                  <a:gd name="T21" fmla="*/ 12 h 851"/>
                  <a:gd name="T22" fmla="*/ 19 w 495"/>
                  <a:gd name="T23" fmla="*/ 13 h 851"/>
                  <a:gd name="T24" fmla="*/ 17 w 495"/>
                  <a:gd name="T25" fmla="*/ 13 h 851"/>
                  <a:gd name="T26" fmla="*/ 12 w 495"/>
                  <a:gd name="T27" fmla="*/ 13 h 851"/>
                  <a:gd name="T28" fmla="*/ 13 w 495"/>
                  <a:gd name="T29" fmla="*/ 12 h 851"/>
                  <a:gd name="T30" fmla="*/ 11 w 495"/>
                  <a:gd name="T31" fmla="*/ 12 h 851"/>
                  <a:gd name="T32" fmla="*/ 10 w 495"/>
                  <a:gd name="T33" fmla="*/ 13 h 851"/>
                  <a:gd name="T34" fmla="*/ 10 w 495"/>
                  <a:gd name="T35" fmla="*/ 14 h 851"/>
                  <a:gd name="T36" fmla="*/ 12 w 495"/>
                  <a:gd name="T37" fmla="*/ 15 h 851"/>
                  <a:gd name="T38" fmla="*/ 18 w 495"/>
                  <a:gd name="T39" fmla="*/ 15 h 851"/>
                  <a:gd name="T40" fmla="*/ 16 w 495"/>
                  <a:gd name="T41" fmla="*/ 16 h 851"/>
                  <a:gd name="T42" fmla="*/ 13 w 495"/>
                  <a:gd name="T43" fmla="*/ 16 h 851"/>
                  <a:gd name="T44" fmla="*/ 12 w 495"/>
                  <a:gd name="T45" fmla="*/ 17 h 851"/>
                  <a:gd name="T46" fmla="*/ 20 w 495"/>
                  <a:gd name="T47" fmla="*/ 19 h 851"/>
                  <a:gd name="T48" fmla="*/ 24 w 495"/>
                  <a:gd name="T49" fmla="*/ 19 h 851"/>
                  <a:gd name="T50" fmla="*/ 24 w 495"/>
                  <a:gd name="T51" fmla="*/ 20 h 851"/>
                  <a:gd name="T52" fmla="*/ 26 w 495"/>
                  <a:gd name="T53" fmla="*/ 21 h 851"/>
                  <a:gd name="T54" fmla="*/ 25 w 495"/>
                  <a:gd name="T55" fmla="*/ 21 h 851"/>
                  <a:gd name="T56" fmla="*/ 24 w 495"/>
                  <a:gd name="T57" fmla="*/ 22 h 851"/>
                  <a:gd name="T58" fmla="*/ 26 w 495"/>
                  <a:gd name="T59" fmla="*/ 22 h 851"/>
                  <a:gd name="T60" fmla="*/ 39 w 495"/>
                  <a:gd name="T61" fmla="*/ 24 h 851"/>
                  <a:gd name="T62" fmla="*/ 45 w 495"/>
                  <a:gd name="T63" fmla="*/ 24 h 851"/>
                  <a:gd name="T64" fmla="*/ 51 w 495"/>
                  <a:gd name="T65" fmla="*/ 25 h 851"/>
                  <a:gd name="T66" fmla="*/ 51 w 495"/>
                  <a:gd name="T67" fmla="*/ 26 h 851"/>
                  <a:gd name="T68" fmla="*/ 57 w 495"/>
                  <a:gd name="T69" fmla="*/ 26 h 851"/>
                  <a:gd name="T70" fmla="*/ 63 w 495"/>
                  <a:gd name="T71" fmla="*/ 27 h 851"/>
                  <a:gd name="T72" fmla="*/ 66 w 495"/>
                  <a:gd name="T73" fmla="*/ 28 h 851"/>
                  <a:gd name="T74" fmla="*/ 66 w 495"/>
                  <a:gd name="T75" fmla="*/ 30 h 851"/>
                  <a:gd name="T76" fmla="*/ 109 w 495"/>
                  <a:gd name="T77" fmla="*/ 30 h 851"/>
                  <a:gd name="T78" fmla="*/ 105 w 495"/>
                  <a:gd name="T79" fmla="*/ 30 h 851"/>
                  <a:gd name="T80" fmla="*/ 108 w 495"/>
                  <a:gd name="T81" fmla="*/ 28 h 851"/>
                  <a:gd name="T82" fmla="*/ 115 w 495"/>
                  <a:gd name="T83" fmla="*/ 27 h 851"/>
                  <a:gd name="T84" fmla="*/ 119 w 495"/>
                  <a:gd name="T85" fmla="*/ 27 h 851"/>
                  <a:gd name="T86" fmla="*/ 115 w 495"/>
                  <a:gd name="T87" fmla="*/ 26 h 851"/>
                  <a:gd name="T88" fmla="*/ 115 w 495"/>
                  <a:gd name="T89" fmla="*/ 24 h 851"/>
                  <a:gd name="T90" fmla="*/ 57 w 495"/>
                  <a:gd name="T91" fmla="*/ 12 h 851"/>
                  <a:gd name="T92" fmla="*/ 53 w 495"/>
                  <a:gd name="T93" fmla="*/ 11 h 851"/>
                  <a:gd name="T94" fmla="*/ 69 w 495"/>
                  <a:gd name="T95" fmla="*/ 4 h 851"/>
                  <a:gd name="T96" fmla="*/ 10 w 495"/>
                  <a:gd name="T97" fmla="*/ 0 h 851"/>
                  <a:gd name="T98" fmla="*/ 10 w 495"/>
                  <a:gd name="T99" fmla="*/ 4 h 851"/>
                  <a:gd name="T100" fmla="*/ 10 w 495"/>
                  <a:gd name="T101" fmla="*/ 4 h 851"/>
                  <a:gd name="T102" fmla="*/ 0 w 495"/>
                  <a:gd name="T103" fmla="*/ 4 h 851"/>
                  <a:gd name="T104" fmla="*/ 10 w 495"/>
                  <a:gd name="T105" fmla="*/ 5 h 851"/>
                  <a:gd name="T106" fmla="*/ 10 w 495"/>
                  <a:gd name="T107" fmla="*/ 5 h 85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5"/>
                  <a:gd name="T163" fmla="*/ 0 h 851"/>
                  <a:gd name="T164" fmla="*/ 495 w 495"/>
                  <a:gd name="T165" fmla="*/ 851 h 85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5" h="851">
                    <a:moveTo>
                      <a:pt x="10" y="154"/>
                    </a:moveTo>
                    <a:lnTo>
                      <a:pt x="18" y="173"/>
                    </a:lnTo>
                    <a:lnTo>
                      <a:pt x="3" y="239"/>
                    </a:lnTo>
                    <a:lnTo>
                      <a:pt x="12" y="26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7" y="325"/>
                    </a:lnTo>
                    <a:lnTo>
                      <a:pt x="64" y="322"/>
                    </a:lnTo>
                    <a:lnTo>
                      <a:pt x="70" y="327"/>
                    </a:lnTo>
                    <a:lnTo>
                      <a:pt x="58" y="339"/>
                    </a:lnTo>
                    <a:lnTo>
                      <a:pt x="64" y="345"/>
                    </a:lnTo>
                    <a:lnTo>
                      <a:pt x="74" y="384"/>
                    </a:lnTo>
                    <a:lnTo>
                      <a:pt x="67" y="381"/>
                    </a:lnTo>
                    <a:lnTo>
                      <a:pt x="54" y="366"/>
                    </a:lnTo>
                    <a:lnTo>
                      <a:pt x="57" y="351"/>
                    </a:lnTo>
                    <a:lnTo>
                      <a:pt x="51" y="352"/>
                    </a:lnTo>
                    <a:lnTo>
                      <a:pt x="43" y="367"/>
                    </a:lnTo>
                    <a:lnTo>
                      <a:pt x="45" y="403"/>
                    </a:lnTo>
                    <a:lnTo>
                      <a:pt x="54" y="418"/>
                    </a:lnTo>
                    <a:lnTo>
                      <a:pt x="71" y="431"/>
                    </a:lnTo>
                    <a:lnTo>
                      <a:pt x="65" y="448"/>
                    </a:lnTo>
                    <a:lnTo>
                      <a:pt x="55" y="451"/>
                    </a:lnTo>
                    <a:lnTo>
                      <a:pt x="54" y="473"/>
                    </a:lnTo>
                    <a:lnTo>
                      <a:pt x="77" y="524"/>
                    </a:lnTo>
                    <a:lnTo>
                      <a:pt x="95" y="555"/>
                    </a:lnTo>
                    <a:lnTo>
                      <a:pt x="94" y="575"/>
                    </a:lnTo>
                    <a:lnTo>
                      <a:pt x="106" y="587"/>
                    </a:lnTo>
                    <a:lnTo>
                      <a:pt x="101" y="599"/>
                    </a:lnTo>
                    <a:lnTo>
                      <a:pt x="94" y="628"/>
                    </a:lnTo>
                    <a:lnTo>
                      <a:pt x="103" y="639"/>
                    </a:lnTo>
                    <a:lnTo>
                      <a:pt x="163" y="660"/>
                    </a:lnTo>
                    <a:lnTo>
                      <a:pt x="186" y="693"/>
                    </a:lnTo>
                    <a:lnTo>
                      <a:pt x="216" y="704"/>
                    </a:lnTo>
                    <a:lnTo>
                      <a:pt x="216" y="725"/>
                    </a:lnTo>
                    <a:lnTo>
                      <a:pt x="234" y="730"/>
                    </a:lnTo>
                    <a:lnTo>
                      <a:pt x="261" y="764"/>
                    </a:lnTo>
                    <a:lnTo>
                      <a:pt x="275" y="794"/>
                    </a:lnTo>
                    <a:lnTo>
                      <a:pt x="276" y="840"/>
                    </a:lnTo>
                    <a:lnTo>
                      <a:pt x="452" y="851"/>
                    </a:lnTo>
                    <a:lnTo>
                      <a:pt x="440" y="833"/>
                    </a:lnTo>
                    <a:lnTo>
                      <a:pt x="448" y="804"/>
                    </a:lnTo>
                    <a:lnTo>
                      <a:pt x="475" y="760"/>
                    </a:lnTo>
                    <a:lnTo>
                      <a:pt x="495" y="745"/>
                    </a:lnTo>
                    <a:lnTo>
                      <a:pt x="484" y="728"/>
                    </a:lnTo>
                    <a:lnTo>
                      <a:pt x="476" y="684"/>
                    </a:lnTo>
                    <a:lnTo>
                      <a:pt x="240" y="328"/>
                    </a:lnTo>
                    <a:lnTo>
                      <a:pt x="222" y="293"/>
                    </a:lnTo>
                    <a:lnTo>
                      <a:pt x="282" y="67"/>
                    </a:lnTo>
                    <a:lnTo>
                      <a:pt x="46" y="0"/>
                    </a:lnTo>
                    <a:lnTo>
                      <a:pt x="40" y="14"/>
                    </a:lnTo>
                    <a:lnTo>
                      <a:pt x="43" y="43"/>
                    </a:lnTo>
                    <a:lnTo>
                      <a:pt x="0" y="114"/>
                    </a:lnTo>
                    <a:lnTo>
                      <a:pt x="10" y="15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" name="Freeform 113"/>
              <p:cNvSpPr>
                <a:spLocks/>
              </p:cNvSpPr>
              <p:nvPr/>
            </p:nvSpPr>
            <p:spPr bwMode="auto">
              <a:xfrm>
                <a:off x="1462" y="1911"/>
                <a:ext cx="408" cy="443"/>
              </a:xfrm>
              <a:custGeom>
                <a:avLst/>
                <a:gdLst>
                  <a:gd name="T0" fmla="*/ 0 w 427"/>
                  <a:gd name="T1" fmla="*/ 12 h 495"/>
                  <a:gd name="T2" fmla="*/ 11 w 427"/>
                  <a:gd name="T3" fmla="*/ 11 h 495"/>
                  <a:gd name="T4" fmla="*/ 11 w 427"/>
                  <a:gd name="T5" fmla="*/ 11 h 495"/>
                  <a:gd name="T6" fmla="*/ 11 w 427"/>
                  <a:gd name="T7" fmla="*/ 10 h 495"/>
                  <a:gd name="T8" fmla="*/ 12 w 427"/>
                  <a:gd name="T9" fmla="*/ 8 h 495"/>
                  <a:gd name="T10" fmla="*/ 19 w 427"/>
                  <a:gd name="T11" fmla="*/ 8 h 495"/>
                  <a:gd name="T12" fmla="*/ 15 w 427"/>
                  <a:gd name="T13" fmla="*/ 7 h 495"/>
                  <a:gd name="T14" fmla="*/ 12 w 427"/>
                  <a:gd name="T15" fmla="*/ 5 h 495"/>
                  <a:gd name="T16" fmla="*/ 16 w 427"/>
                  <a:gd name="T17" fmla="*/ 4 h 495"/>
                  <a:gd name="T18" fmla="*/ 20 w 427"/>
                  <a:gd name="T19" fmla="*/ 4 h 495"/>
                  <a:gd name="T20" fmla="*/ 26 w 427"/>
                  <a:gd name="T21" fmla="*/ 4 h 495"/>
                  <a:gd name="T22" fmla="*/ 30 w 427"/>
                  <a:gd name="T23" fmla="*/ 0 h 495"/>
                  <a:gd name="T24" fmla="*/ 108 w 427"/>
                  <a:gd name="T25" fmla="*/ 4 h 495"/>
                  <a:gd name="T26" fmla="*/ 93 w 427"/>
                  <a:gd name="T27" fmla="*/ 17 h 495"/>
                  <a:gd name="T28" fmla="*/ 69 w 427"/>
                  <a:gd name="T29" fmla="*/ 17 h 495"/>
                  <a:gd name="T30" fmla="*/ 54 w 427"/>
                  <a:gd name="T31" fmla="*/ 17 h 495"/>
                  <a:gd name="T32" fmla="*/ 24 w 427"/>
                  <a:gd name="T33" fmla="*/ 13 h 495"/>
                  <a:gd name="T34" fmla="*/ 0 w 427"/>
                  <a:gd name="T35" fmla="*/ 12 h 4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7"/>
                  <a:gd name="T55" fmla="*/ 0 h 495"/>
                  <a:gd name="T56" fmla="*/ 427 w 427"/>
                  <a:gd name="T57" fmla="*/ 495 h 4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7" h="495">
                    <a:moveTo>
                      <a:pt x="0" y="339"/>
                    </a:moveTo>
                    <a:lnTo>
                      <a:pt x="28" y="315"/>
                    </a:lnTo>
                    <a:lnTo>
                      <a:pt x="16" y="297"/>
                    </a:lnTo>
                    <a:lnTo>
                      <a:pt x="24" y="268"/>
                    </a:lnTo>
                    <a:lnTo>
                      <a:pt x="51" y="224"/>
                    </a:lnTo>
                    <a:lnTo>
                      <a:pt x="71" y="209"/>
                    </a:lnTo>
                    <a:lnTo>
                      <a:pt x="60" y="192"/>
                    </a:lnTo>
                    <a:lnTo>
                      <a:pt x="52" y="148"/>
                    </a:lnTo>
                    <a:lnTo>
                      <a:pt x="61" y="64"/>
                    </a:lnTo>
                    <a:lnTo>
                      <a:pt x="74" y="60"/>
                    </a:lnTo>
                    <a:lnTo>
                      <a:pt x="98" y="73"/>
                    </a:lnTo>
                    <a:lnTo>
                      <a:pt x="119" y="0"/>
                    </a:lnTo>
                    <a:lnTo>
                      <a:pt x="427" y="52"/>
                    </a:lnTo>
                    <a:lnTo>
                      <a:pt x="363" y="495"/>
                    </a:lnTo>
                    <a:lnTo>
                      <a:pt x="267" y="482"/>
                    </a:lnTo>
                    <a:lnTo>
                      <a:pt x="209" y="465"/>
                    </a:lnTo>
                    <a:lnTo>
                      <a:pt x="88" y="394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" name="Freeform 114"/>
              <p:cNvSpPr>
                <a:spLocks/>
              </p:cNvSpPr>
              <p:nvPr/>
            </p:nvSpPr>
            <p:spPr bwMode="auto">
              <a:xfrm>
                <a:off x="1462" y="1911"/>
                <a:ext cx="408" cy="443"/>
              </a:xfrm>
              <a:custGeom>
                <a:avLst/>
                <a:gdLst>
                  <a:gd name="T0" fmla="*/ 0 w 427"/>
                  <a:gd name="T1" fmla="*/ 12 h 495"/>
                  <a:gd name="T2" fmla="*/ 11 w 427"/>
                  <a:gd name="T3" fmla="*/ 11 h 495"/>
                  <a:gd name="T4" fmla="*/ 11 w 427"/>
                  <a:gd name="T5" fmla="*/ 11 h 495"/>
                  <a:gd name="T6" fmla="*/ 11 w 427"/>
                  <a:gd name="T7" fmla="*/ 10 h 495"/>
                  <a:gd name="T8" fmla="*/ 12 w 427"/>
                  <a:gd name="T9" fmla="*/ 8 h 495"/>
                  <a:gd name="T10" fmla="*/ 19 w 427"/>
                  <a:gd name="T11" fmla="*/ 8 h 495"/>
                  <a:gd name="T12" fmla="*/ 15 w 427"/>
                  <a:gd name="T13" fmla="*/ 7 h 495"/>
                  <a:gd name="T14" fmla="*/ 12 w 427"/>
                  <a:gd name="T15" fmla="*/ 5 h 495"/>
                  <a:gd name="T16" fmla="*/ 16 w 427"/>
                  <a:gd name="T17" fmla="*/ 4 h 495"/>
                  <a:gd name="T18" fmla="*/ 20 w 427"/>
                  <a:gd name="T19" fmla="*/ 4 h 495"/>
                  <a:gd name="T20" fmla="*/ 26 w 427"/>
                  <a:gd name="T21" fmla="*/ 4 h 495"/>
                  <a:gd name="T22" fmla="*/ 30 w 427"/>
                  <a:gd name="T23" fmla="*/ 0 h 495"/>
                  <a:gd name="T24" fmla="*/ 108 w 427"/>
                  <a:gd name="T25" fmla="*/ 4 h 495"/>
                  <a:gd name="T26" fmla="*/ 93 w 427"/>
                  <a:gd name="T27" fmla="*/ 17 h 495"/>
                  <a:gd name="T28" fmla="*/ 69 w 427"/>
                  <a:gd name="T29" fmla="*/ 17 h 495"/>
                  <a:gd name="T30" fmla="*/ 54 w 427"/>
                  <a:gd name="T31" fmla="*/ 17 h 495"/>
                  <a:gd name="T32" fmla="*/ 24 w 427"/>
                  <a:gd name="T33" fmla="*/ 13 h 495"/>
                  <a:gd name="T34" fmla="*/ 0 w 427"/>
                  <a:gd name="T35" fmla="*/ 12 h 495"/>
                  <a:gd name="T36" fmla="*/ 0 w 427"/>
                  <a:gd name="T37" fmla="*/ 12 h 4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7"/>
                  <a:gd name="T58" fmla="*/ 0 h 495"/>
                  <a:gd name="T59" fmla="*/ 427 w 427"/>
                  <a:gd name="T60" fmla="*/ 495 h 4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7" h="495">
                    <a:moveTo>
                      <a:pt x="0" y="339"/>
                    </a:moveTo>
                    <a:lnTo>
                      <a:pt x="28" y="315"/>
                    </a:lnTo>
                    <a:lnTo>
                      <a:pt x="16" y="297"/>
                    </a:lnTo>
                    <a:lnTo>
                      <a:pt x="24" y="268"/>
                    </a:lnTo>
                    <a:lnTo>
                      <a:pt x="51" y="224"/>
                    </a:lnTo>
                    <a:lnTo>
                      <a:pt x="71" y="209"/>
                    </a:lnTo>
                    <a:lnTo>
                      <a:pt x="60" y="192"/>
                    </a:lnTo>
                    <a:lnTo>
                      <a:pt x="52" y="148"/>
                    </a:lnTo>
                    <a:lnTo>
                      <a:pt x="61" y="64"/>
                    </a:lnTo>
                    <a:lnTo>
                      <a:pt x="74" y="60"/>
                    </a:lnTo>
                    <a:lnTo>
                      <a:pt x="98" y="73"/>
                    </a:lnTo>
                    <a:lnTo>
                      <a:pt x="119" y="0"/>
                    </a:lnTo>
                    <a:lnTo>
                      <a:pt x="427" y="52"/>
                    </a:lnTo>
                    <a:lnTo>
                      <a:pt x="363" y="495"/>
                    </a:lnTo>
                    <a:lnTo>
                      <a:pt x="267" y="482"/>
                    </a:lnTo>
                    <a:lnTo>
                      <a:pt x="209" y="465"/>
                    </a:lnTo>
                    <a:lnTo>
                      <a:pt x="88" y="394"/>
                    </a:lnTo>
                    <a:lnTo>
                      <a:pt x="0" y="33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" name="Freeform 115"/>
              <p:cNvSpPr>
                <a:spLocks/>
              </p:cNvSpPr>
              <p:nvPr/>
            </p:nvSpPr>
            <p:spPr bwMode="auto">
              <a:xfrm>
                <a:off x="1870" y="1676"/>
                <a:ext cx="436" cy="323"/>
              </a:xfrm>
              <a:custGeom>
                <a:avLst/>
                <a:gdLst>
                  <a:gd name="T0" fmla="*/ 0 w 457"/>
                  <a:gd name="T1" fmla="*/ 11 h 361"/>
                  <a:gd name="T2" fmla="*/ 10 w 457"/>
                  <a:gd name="T3" fmla="*/ 0 h 361"/>
                  <a:gd name="T4" fmla="*/ 82 w 457"/>
                  <a:gd name="T5" fmla="*/ 4 h 361"/>
                  <a:gd name="T6" fmla="*/ 112 w 457"/>
                  <a:gd name="T7" fmla="*/ 4 h 361"/>
                  <a:gd name="T8" fmla="*/ 110 w 457"/>
                  <a:gd name="T9" fmla="*/ 4 h 361"/>
                  <a:gd name="T10" fmla="*/ 107 w 457"/>
                  <a:gd name="T11" fmla="*/ 13 h 361"/>
                  <a:gd name="T12" fmla="*/ 93 w 457"/>
                  <a:gd name="T13" fmla="*/ 13 h 361"/>
                  <a:gd name="T14" fmla="*/ 46 w 457"/>
                  <a:gd name="T15" fmla="*/ 12 h 361"/>
                  <a:gd name="T16" fmla="*/ 0 w 457"/>
                  <a:gd name="T17" fmla="*/ 11 h 3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7"/>
                  <a:gd name="T28" fmla="*/ 0 h 361"/>
                  <a:gd name="T29" fmla="*/ 457 w 457"/>
                  <a:gd name="T30" fmla="*/ 361 h 3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7" h="361">
                    <a:moveTo>
                      <a:pt x="0" y="315"/>
                    </a:moveTo>
                    <a:lnTo>
                      <a:pt x="46" y="0"/>
                    </a:lnTo>
                    <a:lnTo>
                      <a:pt x="339" y="35"/>
                    </a:lnTo>
                    <a:lnTo>
                      <a:pt x="457" y="43"/>
                    </a:lnTo>
                    <a:lnTo>
                      <a:pt x="452" y="123"/>
                    </a:lnTo>
                    <a:lnTo>
                      <a:pt x="434" y="361"/>
                    </a:lnTo>
                    <a:lnTo>
                      <a:pt x="376" y="357"/>
                    </a:lnTo>
                    <a:lnTo>
                      <a:pt x="189" y="340"/>
                    </a:lnTo>
                    <a:lnTo>
                      <a:pt x="0" y="315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6" name="Freeform 116"/>
              <p:cNvSpPr>
                <a:spLocks/>
              </p:cNvSpPr>
              <p:nvPr/>
            </p:nvSpPr>
            <p:spPr bwMode="auto">
              <a:xfrm>
                <a:off x="1870" y="1676"/>
                <a:ext cx="436" cy="323"/>
              </a:xfrm>
              <a:custGeom>
                <a:avLst/>
                <a:gdLst>
                  <a:gd name="T0" fmla="*/ 0 w 457"/>
                  <a:gd name="T1" fmla="*/ 11 h 361"/>
                  <a:gd name="T2" fmla="*/ 10 w 457"/>
                  <a:gd name="T3" fmla="*/ 0 h 361"/>
                  <a:gd name="T4" fmla="*/ 82 w 457"/>
                  <a:gd name="T5" fmla="*/ 4 h 361"/>
                  <a:gd name="T6" fmla="*/ 112 w 457"/>
                  <a:gd name="T7" fmla="*/ 4 h 361"/>
                  <a:gd name="T8" fmla="*/ 110 w 457"/>
                  <a:gd name="T9" fmla="*/ 4 h 361"/>
                  <a:gd name="T10" fmla="*/ 107 w 457"/>
                  <a:gd name="T11" fmla="*/ 13 h 361"/>
                  <a:gd name="T12" fmla="*/ 93 w 457"/>
                  <a:gd name="T13" fmla="*/ 13 h 361"/>
                  <a:gd name="T14" fmla="*/ 46 w 457"/>
                  <a:gd name="T15" fmla="*/ 12 h 361"/>
                  <a:gd name="T16" fmla="*/ 0 w 457"/>
                  <a:gd name="T17" fmla="*/ 11 h 361"/>
                  <a:gd name="T18" fmla="*/ 0 w 457"/>
                  <a:gd name="T19" fmla="*/ 11 h 3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7"/>
                  <a:gd name="T31" fmla="*/ 0 h 361"/>
                  <a:gd name="T32" fmla="*/ 457 w 457"/>
                  <a:gd name="T33" fmla="*/ 361 h 3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7" h="361">
                    <a:moveTo>
                      <a:pt x="0" y="315"/>
                    </a:moveTo>
                    <a:lnTo>
                      <a:pt x="46" y="0"/>
                    </a:lnTo>
                    <a:lnTo>
                      <a:pt x="339" y="35"/>
                    </a:lnTo>
                    <a:lnTo>
                      <a:pt x="457" y="43"/>
                    </a:lnTo>
                    <a:lnTo>
                      <a:pt x="452" y="123"/>
                    </a:lnTo>
                    <a:lnTo>
                      <a:pt x="434" y="361"/>
                    </a:lnTo>
                    <a:lnTo>
                      <a:pt x="376" y="357"/>
                    </a:lnTo>
                    <a:lnTo>
                      <a:pt x="189" y="340"/>
                    </a:lnTo>
                    <a:lnTo>
                      <a:pt x="0" y="31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" name="Freeform 117"/>
              <p:cNvSpPr>
                <a:spLocks/>
              </p:cNvSpPr>
              <p:nvPr/>
            </p:nvSpPr>
            <p:spPr bwMode="auto">
              <a:xfrm>
                <a:off x="2767" y="2291"/>
                <a:ext cx="336" cy="276"/>
              </a:xfrm>
              <a:custGeom>
                <a:avLst/>
                <a:gdLst>
                  <a:gd name="T0" fmla="*/ 4 w 351"/>
                  <a:gd name="T1" fmla="*/ 4 h 310"/>
                  <a:gd name="T2" fmla="*/ 11 w 351"/>
                  <a:gd name="T3" fmla="*/ 4 h 310"/>
                  <a:gd name="T4" fmla="*/ 11 w 351"/>
                  <a:gd name="T5" fmla="*/ 5 h 310"/>
                  <a:gd name="T6" fmla="*/ 11 w 351"/>
                  <a:gd name="T7" fmla="*/ 6 h 310"/>
                  <a:gd name="T8" fmla="*/ 11 w 351"/>
                  <a:gd name="T9" fmla="*/ 7 h 310"/>
                  <a:gd name="T10" fmla="*/ 11 w 351"/>
                  <a:gd name="T11" fmla="*/ 8 h 310"/>
                  <a:gd name="T12" fmla="*/ 19 w 351"/>
                  <a:gd name="T13" fmla="*/ 8 h 310"/>
                  <a:gd name="T14" fmla="*/ 38 w 351"/>
                  <a:gd name="T15" fmla="*/ 8 h 310"/>
                  <a:gd name="T16" fmla="*/ 40 w 351"/>
                  <a:gd name="T17" fmla="*/ 8 h 310"/>
                  <a:gd name="T18" fmla="*/ 48 w 351"/>
                  <a:gd name="T19" fmla="*/ 9 h 310"/>
                  <a:gd name="T20" fmla="*/ 53 w 351"/>
                  <a:gd name="T21" fmla="*/ 9 h 310"/>
                  <a:gd name="T22" fmla="*/ 56 w 351"/>
                  <a:gd name="T23" fmla="*/ 9 h 310"/>
                  <a:gd name="T24" fmla="*/ 62 w 351"/>
                  <a:gd name="T25" fmla="*/ 9 h 310"/>
                  <a:gd name="T26" fmla="*/ 67 w 351"/>
                  <a:gd name="T27" fmla="*/ 9 h 310"/>
                  <a:gd name="T28" fmla="*/ 69 w 351"/>
                  <a:gd name="T29" fmla="*/ 9 h 310"/>
                  <a:gd name="T30" fmla="*/ 73 w 351"/>
                  <a:gd name="T31" fmla="*/ 9 h 310"/>
                  <a:gd name="T32" fmla="*/ 76 w 351"/>
                  <a:gd name="T33" fmla="*/ 9 h 310"/>
                  <a:gd name="T34" fmla="*/ 76 w 351"/>
                  <a:gd name="T35" fmla="*/ 9 h 310"/>
                  <a:gd name="T36" fmla="*/ 79 w 351"/>
                  <a:gd name="T37" fmla="*/ 9 h 310"/>
                  <a:gd name="T38" fmla="*/ 83 w 351"/>
                  <a:gd name="T39" fmla="*/ 9 h 310"/>
                  <a:gd name="T40" fmla="*/ 87 w 351"/>
                  <a:gd name="T41" fmla="*/ 9 h 310"/>
                  <a:gd name="T42" fmla="*/ 89 w 351"/>
                  <a:gd name="T43" fmla="*/ 9 h 310"/>
                  <a:gd name="T44" fmla="*/ 91 w 351"/>
                  <a:gd name="T45" fmla="*/ 9 h 310"/>
                  <a:gd name="T46" fmla="*/ 93 w 351"/>
                  <a:gd name="T47" fmla="*/ 9 h 310"/>
                  <a:gd name="T48" fmla="*/ 95 w 351"/>
                  <a:gd name="T49" fmla="*/ 9 h 310"/>
                  <a:gd name="T50" fmla="*/ 91 w 351"/>
                  <a:gd name="T51" fmla="*/ 9 h 310"/>
                  <a:gd name="T52" fmla="*/ 89 w 351"/>
                  <a:gd name="T53" fmla="*/ 9 h 310"/>
                  <a:gd name="T54" fmla="*/ 83 w 351"/>
                  <a:gd name="T55" fmla="*/ 8 h 310"/>
                  <a:gd name="T56" fmla="*/ 87 w 351"/>
                  <a:gd name="T57" fmla="*/ 8 h 310"/>
                  <a:gd name="T58" fmla="*/ 89 w 351"/>
                  <a:gd name="T59" fmla="*/ 8 h 310"/>
                  <a:gd name="T60" fmla="*/ 91 w 351"/>
                  <a:gd name="T61" fmla="*/ 7 h 310"/>
                  <a:gd name="T62" fmla="*/ 87 w 351"/>
                  <a:gd name="T63" fmla="*/ 7 h 310"/>
                  <a:gd name="T64" fmla="*/ 83 w 351"/>
                  <a:gd name="T65" fmla="*/ 7 h 310"/>
                  <a:gd name="T66" fmla="*/ 79 w 351"/>
                  <a:gd name="T67" fmla="*/ 7 h 310"/>
                  <a:gd name="T68" fmla="*/ 81 w 351"/>
                  <a:gd name="T69" fmla="*/ 7 h 310"/>
                  <a:gd name="T70" fmla="*/ 80 w 351"/>
                  <a:gd name="T71" fmla="*/ 7 h 310"/>
                  <a:gd name="T72" fmla="*/ 79 w 351"/>
                  <a:gd name="T73" fmla="*/ 7 h 310"/>
                  <a:gd name="T74" fmla="*/ 76 w 351"/>
                  <a:gd name="T75" fmla="*/ 7 h 310"/>
                  <a:gd name="T76" fmla="*/ 69 w 351"/>
                  <a:gd name="T77" fmla="*/ 7 h 310"/>
                  <a:gd name="T78" fmla="*/ 72 w 351"/>
                  <a:gd name="T79" fmla="*/ 6 h 310"/>
                  <a:gd name="T80" fmla="*/ 76 w 351"/>
                  <a:gd name="T81" fmla="*/ 6 h 310"/>
                  <a:gd name="T82" fmla="*/ 78 w 351"/>
                  <a:gd name="T83" fmla="*/ 5 h 310"/>
                  <a:gd name="T84" fmla="*/ 46 w 351"/>
                  <a:gd name="T85" fmla="*/ 4 h 310"/>
                  <a:gd name="T86" fmla="*/ 50 w 351"/>
                  <a:gd name="T87" fmla="*/ 4 h 310"/>
                  <a:gd name="T88" fmla="*/ 54 w 351"/>
                  <a:gd name="T89" fmla="*/ 4 h 310"/>
                  <a:gd name="T90" fmla="*/ 51 w 351"/>
                  <a:gd name="T91" fmla="*/ 0 h 31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51"/>
                  <a:gd name="T139" fmla="*/ 0 h 310"/>
                  <a:gd name="T140" fmla="*/ 351 w 351"/>
                  <a:gd name="T141" fmla="*/ 310 h 31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51" h="310">
                    <a:moveTo>
                      <a:pt x="0" y="3"/>
                    </a:moveTo>
                    <a:lnTo>
                      <a:pt x="4" y="86"/>
                    </a:lnTo>
                    <a:lnTo>
                      <a:pt x="13" y="95"/>
                    </a:lnTo>
                    <a:lnTo>
                      <a:pt x="18" y="118"/>
                    </a:lnTo>
                    <a:lnTo>
                      <a:pt x="39" y="146"/>
                    </a:lnTo>
                    <a:lnTo>
                      <a:pt x="36" y="173"/>
                    </a:lnTo>
                    <a:lnTo>
                      <a:pt x="25" y="195"/>
                    </a:lnTo>
                    <a:lnTo>
                      <a:pt x="27" y="209"/>
                    </a:lnTo>
                    <a:lnTo>
                      <a:pt x="30" y="222"/>
                    </a:lnTo>
                    <a:lnTo>
                      <a:pt x="28" y="237"/>
                    </a:lnTo>
                    <a:lnTo>
                      <a:pt x="21" y="244"/>
                    </a:lnTo>
                    <a:lnTo>
                      <a:pt x="13" y="256"/>
                    </a:lnTo>
                    <a:lnTo>
                      <a:pt x="19" y="262"/>
                    </a:lnTo>
                    <a:lnTo>
                      <a:pt x="67" y="256"/>
                    </a:lnTo>
                    <a:lnTo>
                      <a:pt x="104" y="271"/>
                    </a:lnTo>
                    <a:lnTo>
                      <a:pt x="140" y="271"/>
                    </a:lnTo>
                    <a:lnTo>
                      <a:pt x="136" y="259"/>
                    </a:lnTo>
                    <a:lnTo>
                      <a:pt x="148" y="250"/>
                    </a:lnTo>
                    <a:lnTo>
                      <a:pt x="173" y="256"/>
                    </a:lnTo>
                    <a:lnTo>
                      <a:pt x="176" y="273"/>
                    </a:lnTo>
                    <a:lnTo>
                      <a:pt x="184" y="271"/>
                    </a:lnTo>
                    <a:lnTo>
                      <a:pt x="194" y="277"/>
                    </a:lnTo>
                    <a:lnTo>
                      <a:pt x="206" y="288"/>
                    </a:lnTo>
                    <a:lnTo>
                      <a:pt x="207" y="297"/>
                    </a:lnTo>
                    <a:lnTo>
                      <a:pt x="219" y="298"/>
                    </a:lnTo>
                    <a:lnTo>
                      <a:pt x="230" y="306"/>
                    </a:lnTo>
                    <a:lnTo>
                      <a:pt x="236" y="303"/>
                    </a:lnTo>
                    <a:lnTo>
                      <a:pt x="245" y="294"/>
                    </a:lnTo>
                    <a:lnTo>
                      <a:pt x="245" y="288"/>
                    </a:lnTo>
                    <a:lnTo>
                      <a:pt x="254" y="295"/>
                    </a:lnTo>
                    <a:lnTo>
                      <a:pt x="261" y="289"/>
                    </a:lnTo>
                    <a:lnTo>
                      <a:pt x="269" y="304"/>
                    </a:lnTo>
                    <a:lnTo>
                      <a:pt x="279" y="295"/>
                    </a:lnTo>
                    <a:lnTo>
                      <a:pt x="282" y="292"/>
                    </a:lnTo>
                    <a:lnTo>
                      <a:pt x="279" y="288"/>
                    </a:lnTo>
                    <a:lnTo>
                      <a:pt x="279" y="273"/>
                    </a:lnTo>
                    <a:lnTo>
                      <a:pt x="284" y="273"/>
                    </a:lnTo>
                    <a:lnTo>
                      <a:pt x="294" y="273"/>
                    </a:lnTo>
                    <a:lnTo>
                      <a:pt x="296" y="283"/>
                    </a:lnTo>
                    <a:lnTo>
                      <a:pt x="307" y="283"/>
                    </a:lnTo>
                    <a:lnTo>
                      <a:pt x="316" y="289"/>
                    </a:lnTo>
                    <a:lnTo>
                      <a:pt x="318" y="288"/>
                    </a:lnTo>
                    <a:lnTo>
                      <a:pt x="324" y="295"/>
                    </a:lnTo>
                    <a:lnTo>
                      <a:pt x="330" y="300"/>
                    </a:lnTo>
                    <a:lnTo>
                      <a:pt x="327" y="310"/>
                    </a:lnTo>
                    <a:lnTo>
                      <a:pt x="337" y="300"/>
                    </a:lnTo>
                    <a:lnTo>
                      <a:pt x="343" y="306"/>
                    </a:lnTo>
                    <a:lnTo>
                      <a:pt x="343" y="298"/>
                    </a:lnTo>
                    <a:lnTo>
                      <a:pt x="351" y="295"/>
                    </a:lnTo>
                    <a:lnTo>
                      <a:pt x="351" y="292"/>
                    </a:lnTo>
                    <a:lnTo>
                      <a:pt x="343" y="289"/>
                    </a:lnTo>
                    <a:lnTo>
                      <a:pt x="337" y="283"/>
                    </a:lnTo>
                    <a:lnTo>
                      <a:pt x="330" y="283"/>
                    </a:lnTo>
                    <a:lnTo>
                      <a:pt x="327" y="277"/>
                    </a:lnTo>
                    <a:lnTo>
                      <a:pt x="316" y="277"/>
                    </a:lnTo>
                    <a:lnTo>
                      <a:pt x="309" y="261"/>
                    </a:lnTo>
                    <a:lnTo>
                      <a:pt x="313" y="258"/>
                    </a:lnTo>
                    <a:lnTo>
                      <a:pt x="321" y="253"/>
                    </a:lnTo>
                    <a:lnTo>
                      <a:pt x="322" y="244"/>
                    </a:lnTo>
                    <a:lnTo>
                      <a:pt x="328" y="244"/>
                    </a:lnTo>
                    <a:lnTo>
                      <a:pt x="337" y="235"/>
                    </a:lnTo>
                    <a:lnTo>
                      <a:pt x="334" y="233"/>
                    </a:lnTo>
                    <a:lnTo>
                      <a:pt x="334" y="216"/>
                    </a:lnTo>
                    <a:lnTo>
                      <a:pt x="324" y="225"/>
                    </a:lnTo>
                    <a:lnTo>
                      <a:pt x="313" y="225"/>
                    </a:lnTo>
                    <a:lnTo>
                      <a:pt x="305" y="240"/>
                    </a:lnTo>
                    <a:lnTo>
                      <a:pt x="291" y="233"/>
                    </a:lnTo>
                    <a:lnTo>
                      <a:pt x="294" y="227"/>
                    </a:lnTo>
                    <a:lnTo>
                      <a:pt x="300" y="225"/>
                    </a:lnTo>
                    <a:lnTo>
                      <a:pt x="300" y="227"/>
                    </a:lnTo>
                    <a:lnTo>
                      <a:pt x="305" y="219"/>
                    </a:lnTo>
                    <a:lnTo>
                      <a:pt x="299" y="222"/>
                    </a:lnTo>
                    <a:lnTo>
                      <a:pt x="296" y="218"/>
                    </a:lnTo>
                    <a:lnTo>
                      <a:pt x="294" y="222"/>
                    </a:lnTo>
                    <a:lnTo>
                      <a:pt x="288" y="218"/>
                    </a:lnTo>
                    <a:lnTo>
                      <a:pt x="282" y="227"/>
                    </a:lnTo>
                    <a:lnTo>
                      <a:pt x="270" y="228"/>
                    </a:lnTo>
                    <a:lnTo>
                      <a:pt x="252" y="225"/>
                    </a:lnTo>
                    <a:lnTo>
                      <a:pt x="251" y="221"/>
                    </a:lnTo>
                    <a:lnTo>
                      <a:pt x="263" y="203"/>
                    </a:lnTo>
                    <a:lnTo>
                      <a:pt x="275" y="203"/>
                    </a:lnTo>
                    <a:lnTo>
                      <a:pt x="282" y="212"/>
                    </a:lnTo>
                    <a:lnTo>
                      <a:pt x="310" y="216"/>
                    </a:lnTo>
                    <a:lnTo>
                      <a:pt x="290" y="179"/>
                    </a:lnTo>
                    <a:lnTo>
                      <a:pt x="293" y="152"/>
                    </a:lnTo>
                    <a:lnTo>
                      <a:pt x="167" y="158"/>
                    </a:lnTo>
                    <a:lnTo>
                      <a:pt x="167" y="143"/>
                    </a:lnTo>
                    <a:lnTo>
                      <a:pt x="182" y="100"/>
                    </a:lnTo>
                    <a:lnTo>
                      <a:pt x="203" y="70"/>
                    </a:lnTo>
                    <a:lnTo>
                      <a:pt x="197" y="61"/>
                    </a:lnTo>
                    <a:lnTo>
                      <a:pt x="200" y="33"/>
                    </a:lnTo>
                    <a:lnTo>
                      <a:pt x="18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8" name="Freeform 118"/>
              <p:cNvSpPr>
                <a:spLocks/>
              </p:cNvSpPr>
              <p:nvPr/>
            </p:nvSpPr>
            <p:spPr bwMode="auto">
              <a:xfrm>
                <a:off x="2767" y="2291"/>
                <a:ext cx="336" cy="276"/>
              </a:xfrm>
              <a:custGeom>
                <a:avLst/>
                <a:gdLst>
                  <a:gd name="T0" fmla="*/ 4 w 351"/>
                  <a:gd name="T1" fmla="*/ 4 h 310"/>
                  <a:gd name="T2" fmla="*/ 11 w 351"/>
                  <a:gd name="T3" fmla="*/ 4 h 310"/>
                  <a:gd name="T4" fmla="*/ 11 w 351"/>
                  <a:gd name="T5" fmla="*/ 5 h 310"/>
                  <a:gd name="T6" fmla="*/ 11 w 351"/>
                  <a:gd name="T7" fmla="*/ 6 h 310"/>
                  <a:gd name="T8" fmla="*/ 11 w 351"/>
                  <a:gd name="T9" fmla="*/ 7 h 310"/>
                  <a:gd name="T10" fmla="*/ 11 w 351"/>
                  <a:gd name="T11" fmla="*/ 8 h 310"/>
                  <a:gd name="T12" fmla="*/ 19 w 351"/>
                  <a:gd name="T13" fmla="*/ 8 h 310"/>
                  <a:gd name="T14" fmla="*/ 38 w 351"/>
                  <a:gd name="T15" fmla="*/ 8 h 310"/>
                  <a:gd name="T16" fmla="*/ 40 w 351"/>
                  <a:gd name="T17" fmla="*/ 8 h 310"/>
                  <a:gd name="T18" fmla="*/ 48 w 351"/>
                  <a:gd name="T19" fmla="*/ 9 h 310"/>
                  <a:gd name="T20" fmla="*/ 53 w 351"/>
                  <a:gd name="T21" fmla="*/ 9 h 310"/>
                  <a:gd name="T22" fmla="*/ 56 w 351"/>
                  <a:gd name="T23" fmla="*/ 9 h 310"/>
                  <a:gd name="T24" fmla="*/ 62 w 351"/>
                  <a:gd name="T25" fmla="*/ 9 h 310"/>
                  <a:gd name="T26" fmla="*/ 67 w 351"/>
                  <a:gd name="T27" fmla="*/ 9 h 310"/>
                  <a:gd name="T28" fmla="*/ 69 w 351"/>
                  <a:gd name="T29" fmla="*/ 9 h 310"/>
                  <a:gd name="T30" fmla="*/ 73 w 351"/>
                  <a:gd name="T31" fmla="*/ 9 h 310"/>
                  <a:gd name="T32" fmla="*/ 76 w 351"/>
                  <a:gd name="T33" fmla="*/ 9 h 310"/>
                  <a:gd name="T34" fmla="*/ 76 w 351"/>
                  <a:gd name="T35" fmla="*/ 9 h 310"/>
                  <a:gd name="T36" fmla="*/ 79 w 351"/>
                  <a:gd name="T37" fmla="*/ 9 h 310"/>
                  <a:gd name="T38" fmla="*/ 83 w 351"/>
                  <a:gd name="T39" fmla="*/ 9 h 310"/>
                  <a:gd name="T40" fmla="*/ 87 w 351"/>
                  <a:gd name="T41" fmla="*/ 9 h 310"/>
                  <a:gd name="T42" fmla="*/ 89 w 351"/>
                  <a:gd name="T43" fmla="*/ 9 h 310"/>
                  <a:gd name="T44" fmla="*/ 91 w 351"/>
                  <a:gd name="T45" fmla="*/ 9 h 310"/>
                  <a:gd name="T46" fmla="*/ 93 w 351"/>
                  <a:gd name="T47" fmla="*/ 9 h 310"/>
                  <a:gd name="T48" fmla="*/ 95 w 351"/>
                  <a:gd name="T49" fmla="*/ 9 h 310"/>
                  <a:gd name="T50" fmla="*/ 91 w 351"/>
                  <a:gd name="T51" fmla="*/ 9 h 310"/>
                  <a:gd name="T52" fmla="*/ 89 w 351"/>
                  <a:gd name="T53" fmla="*/ 9 h 310"/>
                  <a:gd name="T54" fmla="*/ 83 w 351"/>
                  <a:gd name="T55" fmla="*/ 8 h 310"/>
                  <a:gd name="T56" fmla="*/ 87 w 351"/>
                  <a:gd name="T57" fmla="*/ 8 h 310"/>
                  <a:gd name="T58" fmla="*/ 89 w 351"/>
                  <a:gd name="T59" fmla="*/ 8 h 310"/>
                  <a:gd name="T60" fmla="*/ 91 w 351"/>
                  <a:gd name="T61" fmla="*/ 7 h 310"/>
                  <a:gd name="T62" fmla="*/ 87 w 351"/>
                  <a:gd name="T63" fmla="*/ 7 h 310"/>
                  <a:gd name="T64" fmla="*/ 83 w 351"/>
                  <a:gd name="T65" fmla="*/ 7 h 310"/>
                  <a:gd name="T66" fmla="*/ 79 w 351"/>
                  <a:gd name="T67" fmla="*/ 7 h 310"/>
                  <a:gd name="T68" fmla="*/ 81 w 351"/>
                  <a:gd name="T69" fmla="*/ 7 h 310"/>
                  <a:gd name="T70" fmla="*/ 80 w 351"/>
                  <a:gd name="T71" fmla="*/ 7 h 310"/>
                  <a:gd name="T72" fmla="*/ 79 w 351"/>
                  <a:gd name="T73" fmla="*/ 7 h 310"/>
                  <a:gd name="T74" fmla="*/ 76 w 351"/>
                  <a:gd name="T75" fmla="*/ 7 h 310"/>
                  <a:gd name="T76" fmla="*/ 69 w 351"/>
                  <a:gd name="T77" fmla="*/ 7 h 310"/>
                  <a:gd name="T78" fmla="*/ 72 w 351"/>
                  <a:gd name="T79" fmla="*/ 6 h 310"/>
                  <a:gd name="T80" fmla="*/ 76 w 351"/>
                  <a:gd name="T81" fmla="*/ 6 h 310"/>
                  <a:gd name="T82" fmla="*/ 78 w 351"/>
                  <a:gd name="T83" fmla="*/ 5 h 310"/>
                  <a:gd name="T84" fmla="*/ 46 w 351"/>
                  <a:gd name="T85" fmla="*/ 4 h 310"/>
                  <a:gd name="T86" fmla="*/ 50 w 351"/>
                  <a:gd name="T87" fmla="*/ 4 h 310"/>
                  <a:gd name="T88" fmla="*/ 54 w 351"/>
                  <a:gd name="T89" fmla="*/ 4 h 310"/>
                  <a:gd name="T90" fmla="*/ 51 w 351"/>
                  <a:gd name="T91" fmla="*/ 0 h 310"/>
                  <a:gd name="T92" fmla="*/ 0 w 351"/>
                  <a:gd name="T93" fmla="*/ 3 h 31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51"/>
                  <a:gd name="T142" fmla="*/ 0 h 310"/>
                  <a:gd name="T143" fmla="*/ 351 w 351"/>
                  <a:gd name="T144" fmla="*/ 310 h 31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51" h="310">
                    <a:moveTo>
                      <a:pt x="0" y="3"/>
                    </a:moveTo>
                    <a:lnTo>
                      <a:pt x="4" y="86"/>
                    </a:lnTo>
                    <a:lnTo>
                      <a:pt x="13" y="95"/>
                    </a:lnTo>
                    <a:lnTo>
                      <a:pt x="18" y="118"/>
                    </a:lnTo>
                    <a:lnTo>
                      <a:pt x="39" y="146"/>
                    </a:lnTo>
                    <a:lnTo>
                      <a:pt x="36" y="173"/>
                    </a:lnTo>
                    <a:lnTo>
                      <a:pt x="25" y="195"/>
                    </a:lnTo>
                    <a:lnTo>
                      <a:pt x="27" y="209"/>
                    </a:lnTo>
                    <a:lnTo>
                      <a:pt x="30" y="222"/>
                    </a:lnTo>
                    <a:lnTo>
                      <a:pt x="28" y="237"/>
                    </a:lnTo>
                    <a:lnTo>
                      <a:pt x="21" y="244"/>
                    </a:lnTo>
                    <a:lnTo>
                      <a:pt x="13" y="256"/>
                    </a:lnTo>
                    <a:lnTo>
                      <a:pt x="19" y="262"/>
                    </a:lnTo>
                    <a:lnTo>
                      <a:pt x="67" y="256"/>
                    </a:lnTo>
                    <a:lnTo>
                      <a:pt x="104" y="271"/>
                    </a:lnTo>
                    <a:lnTo>
                      <a:pt x="140" y="271"/>
                    </a:lnTo>
                    <a:lnTo>
                      <a:pt x="136" y="259"/>
                    </a:lnTo>
                    <a:lnTo>
                      <a:pt x="148" y="250"/>
                    </a:lnTo>
                    <a:lnTo>
                      <a:pt x="173" y="256"/>
                    </a:lnTo>
                    <a:lnTo>
                      <a:pt x="176" y="273"/>
                    </a:lnTo>
                    <a:lnTo>
                      <a:pt x="184" y="271"/>
                    </a:lnTo>
                    <a:lnTo>
                      <a:pt x="194" y="277"/>
                    </a:lnTo>
                    <a:lnTo>
                      <a:pt x="206" y="288"/>
                    </a:lnTo>
                    <a:lnTo>
                      <a:pt x="207" y="297"/>
                    </a:lnTo>
                    <a:lnTo>
                      <a:pt x="219" y="298"/>
                    </a:lnTo>
                    <a:lnTo>
                      <a:pt x="230" y="306"/>
                    </a:lnTo>
                    <a:lnTo>
                      <a:pt x="236" y="303"/>
                    </a:lnTo>
                    <a:lnTo>
                      <a:pt x="245" y="294"/>
                    </a:lnTo>
                    <a:lnTo>
                      <a:pt x="245" y="288"/>
                    </a:lnTo>
                    <a:lnTo>
                      <a:pt x="254" y="295"/>
                    </a:lnTo>
                    <a:lnTo>
                      <a:pt x="261" y="289"/>
                    </a:lnTo>
                    <a:lnTo>
                      <a:pt x="269" y="304"/>
                    </a:lnTo>
                    <a:lnTo>
                      <a:pt x="279" y="295"/>
                    </a:lnTo>
                    <a:lnTo>
                      <a:pt x="282" y="292"/>
                    </a:lnTo>
                    <a:lnTo>
                      <a:pt x="279" y="288"/>
                    </a:lnTo>
                    <a:lnTo>
                      <a:pt x="279" y="273"/>
                    </a:lnTo>
                    <a:lnTo>
                      <a:pt x="284" y="273"/>
                    </a:lnTo>
                    <a:lnTo>
                      <a:pt x="294" y="273"/>
                    </a:lnTo>
                    <a:lnTo>
                      <a:pt x="296" y="283"/>
                    </a:lnTo>
                    <a:lnTo>
                      <a:pt x="307" y="283"/>
                    </a:lnTo>
                    <a:lnTo>
                      <a:pt x="316" y="289"/>
                    </a:lnTo>
                    <a:lnTo>
                      <a:pt x="318" y="288"/>
                    </a:lnTo>
                    <a:lnTo>
                      <a:pt x="324" y="295"/>
                    </a:lnTo>
                    <a:lnTo>
                      <a:pt x="330" y="300"/>
                    </a:lnTo>
                    <a:lnTo>
                      <a:pt x="327" y="310"/>
                    </a:lnTo>
                    <a:lnTo>
                      <a:pt x="337" y="300"/>
                    </a:lnTo>
                    <a:lnTo>
                      <a:pt x="343" y="306"/>
                    </a:lnTo>
                    <a:lnTo>
                      <a:pt x="343" y="298"/>
                    </a:lnTo>
                    <a:lnTo>
                      <a:pt x="351" y="295"/>
                    </a:lnTo>
                    <a:lnTo>
                      <a:pt x="351" y="292"/>
                    </a:lnTo>
                    <a:lnTo>
                      <a:pt x="343" y="289"/>
                    </a:lnTo>
                    <a:lnTo>
                      <a:pt x="337" y="283"/>
                    </a:lnTo>
                    <a:lnTo>
                      <a:pt x="330" y="283"/>
                    </a:lnTo>
                    <a:lnTo>
                      <a:pt x="327" y="277"/>
                    </a:lnTo>
                    <a:lnTo>
                      <a:pt x="316" y="277"/>
                    </a:lnTo>
                    <a:lnTo>
                      <a:pt x="309" y="261"/>
                    </a:lnTo>
                    <a:lnTo>
                      <a:pt x="313" y="258"/>
                    </a:lnTo>
                    <a:lnTo>
                      <a:pt x="321" y="253"/>
                    </a:lnTo>
                    <a:lnTo>
                      <a:pt x="322" y="244"/>
                    </a:lnTo>
                    <a:lnTo>
                      <a:pt x="328" y="244"/>
                    </a:lnTo>
                    <a:lnTo>
                      <a:pt x="337" y="235"/>
                    </a:lnTo>
                    <a:lnTo>
                      <a:pt x="334" y="233"/>
                    </a:lnTo>
                    <a:lnTo>
                      <a:pt x="334" y="216"/>
                    </a:lnTo>
                    <a:lnTo>
                      <a:pt x="324" y="225"/>
                    </a:lnTo>
                    <a:lnTo>
                      <a:pt x="313" y="225"/>
                    </a:lnTo>
                    <a:lnTo>
                      <a:pt x="305" y="240"/>
                    </a:lnTo>
                    <a:lnTo>
                      <a:pt x="291" y="233"/>
                    </a:lnTo>
                    <a:lnTo>
                      <a:pt x="294" y="227"/>
                    </a:lnTo>
                    <a:lnTo>
                      <a:pt x="300" y="225"/>
                    </a:lnTo>
                    <a:lnTo>
                      <a:pt x="300" y="227"/>
                    </a:lnTo>
                    <a:lnTo>
                      <a:pt x="305" y="219"/>
                    </a:lnTo>
                    <a:lnTo>
                      <a:pt x="299" y="222"/>
                    </a:lnTo>
                    <a:lnTo>
                      <a:pt x="296" y="218"/>
                    </a:lnTo>
                    <a:lnTo>
                      <a:pt x="294" y="222"/>
                    </a:lnTo>
                    <a:lnTo>
                      <a:pt x="288" y="218"/>
                    </a:lnTo>
                    <a:lnTo>
                      <a:pt x="282" y="227"/>
                    </a:lnTo>
                    <a:lnTo>
                      <a:pt x="270" y="228"/>
                    </a:lnTo>
                    <a:lnTo>
                      <a:pt x="252" y="225"/>
                    </a:lnTo>
                    <a:lnTo>
                      <a:pt x="251" y="221"/>
                    </a:lnTo>
                    <a:lnTo>
                      <a:pt x="263" y="203"/>
                    </a:lnTo>
                    <a:lnTo>
                      <a:pt x="275" y="203"/>
                    </a:lnTo>
                    <a:lnTo>
                      <a:pt x="282" y="212"/>
                    </a:lnTo>
                    <a:lnTo>
                      <a:pt x="310" y="216"/>
                    </a:lnTo>
                    <a:lnTo>
                      <a:pt x="290" y="179"/>
                    </a:lnTo>
                    <a:lnTo>
                      <a:pt x="293" y="152"/>
                    </a:lnTo>
                    <a:lnTo>
                      <a:pt x="167" y="158"/>
                    </a:lnTo>
                    <a:lnTo>
                      <a:pt x="167" y="143"/>
                    </a:lnTo>
                    <a:lnTo>
                      <a:pt x="182" y="100"/>
                    </a:lnTo>
                    <a:lnTo>
                      <a:pt x="203" y="70"/>
                    </a:lnTo>
                    <a:lnTo>
                      <a:pt x="197" y="61"/>
                    </a:lnTo>
                    <a:lnTo>
                      <a:pt x="200" y="33"/>
                    </a:lnTo>
                    <a:lnTo>
                      <a:pt x="188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" name="Freeform 119"/>
              <p:cNvSpPr>
                <a:spLocks/>
              </p:cNvSpPr>
              <p:nvPr/>
            </p:nvSpPr>
            <p:spPr bwMode="auto">
              <a:xfrm>
                <a:off x="2926" y="2138"/>
                <a:ext cx="212" cy="345"/>
              </a:xfrm>
              <a:custGeom>
                <a:avLst/>
                <a:gdLst>
                  <a:gd name="T0" fmla="*/ 0 w 221"/>
                  <a:gd name="T1" fmla="*/ 12 h 386"/>
                  <a:gd name="T2" fmla="*/ 0 w 221"/>
                  <a:gd name="T3" fmla="*/ 11 h 386"/>
                  <a:gd name="T4" fmla="*/ 12 w 221"/>
                  <a:gd name="T5" fmla="*/ 10 h 386"/>
                  <a:gd name="T6" fmla="*/ 12 w 221"/>
                  <a:gd name="T7" fmla="*/ 9 h 386"/>
                  <a:gd name="T8" fmla="*/ 12 w 221"/>
                  <a:gd name="T9" fmla="*/ 8 h 386"/>
                  <a:gd name="T10" fmla="*/ 12 w 221"/>
                  <a:gd name="T11" fmla="*/ 7 h 386"/>
                  <a:gd name="T12" fmla="*/ 12 w 221"/>
                  <a:gd name="T13" fmla="*/ 6 h 386"/>
                  <a:gd name="T14" fmla="*/ 12 w 221"/>
                  <a:gd name="T15" fmla="*/ 4 h 386"/>
                  <a:gd name="T16" fmla="*/ 12 w 221"/>
                  <a:gd name="T17" fmla="*/ 4 h 386"/>
                  <a:gd name="T18" fmla="*/ 16 w 221"/>
                  <a:gd name="T19" fmla="*/ 4 h 386"/>
                  <a:gd name="T20" fmla="*/ 15 w 221"/>
                  <a:gd name="T21" fmla="*/ 4 h 386"/>
                  <a:gd name="T22" fmla="*/ 23 w 221"/>
                  <a:gd name="T23" fmla="*/ 4 h 386"/>
                  <a:gd name="T24" fmla="*/ 59 w 221"/>
                  <a:gd name="T25" fmla="*/ 0 h 386"/>
                  <a:gd name="T26" fmla="*/ 61 w 221"/>
                  <a:gd name="T27" fmla="*/ 4 h 386"/>
                  <a:gd name="T28" fmla="*/ 59 w 221"/>
                  <a:gd name="T29" fmla="*/ 9 h 386"/>
                  <a:gd name="T30" fmla="*/ 64 w 221"/>
                  <a:gd name="T31" fmla="*/ 12 h 386"/>
                  <a:gd name="T32" fmla="*/ 61 w 221"/>
                  <a:gd name="T33" fmla="*/ 13 h 386"/>
                  <a:gd name="T34" fmla="*/ 59 w 221"/>
                  <a:gd name="T35" fmla="*/ 12 h 386"/>
                  <a:gd name="T36" fmla="*/ 57 w 221"/>
                  <a:gd name="T37" fmla="*/ 13 h 386"/>
                  <a:gd name="T38" fmla="*/ 55 w 221"/>
                  <a:gd name="T39" fmla="*/ 12 h 386"/>
                  <a:gd name="T40" fmla="*/ 55 w 221"/>
                  <a:gd name="T41" fmla="*/ 12 h 386"/>
                  <a:gd name="T42" fmla="*/ 51 w 221"/>
                  <a:gd name="T43" fmla="*/ 13 h 386"/>
                  <a:gd name="T44" fmla="*/ 47 w 221"/>
                  <a:gd name="T45" fmla="*/ 13 h 386"/>
                  <a:gd name="T46" fmla="*/ 46 w 221"/>
                  <a:gd name="T47" fmla="*/ 13 h 386"/>
                  <a:gd name="T48" fmla="*/ 44 w 221"/>
                  <a:gd name="T49" fmla="*/ 13 h 386"/>
                  <a:gd name="T50" fmla="*/ 41 w 221"/>
                  <a:gd name="T51" fmla="*/ 13 h 386"/>
                  <a:gd name="T52" fmla="*/ 35 w 221"/>
                  <a:gd name="T53" fmla="*/ 12 h 386"/>
                  <a:gd name="T54" fmla="*/ 35 w 221"/>
                  <a:gd name="T55" fmla="*/ 11 h 386"/>
                  <a:gd name="T56" fmla="*/ 0 w 221"/>
                  <a:gd name="T57" fmla="*/ 12 h 3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21"/>
                  <a:gd name="T88" fmla="*/ 0 h 386"/>
                  <a:gd name="T89" fmla="*/ 221 w 221"/>
                  <a:gd name="T90" fmla="*/ 386 h 38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21" h="386">
                    <a:moveTo>
                      <a:pt x="0" y="328"/>
                    </a:moveTo>
                    <a:lnTo>
                      <a:pt x="0" y="313"/>
                    </a:lnTo>
                    <a:lnTo>
                      <a:pt x="15" y="270"/>
                    </a:lnTo>
                    <a:lnTo>
                      <a:pt x="36" y="240"/>
                    </a:lnTo>
                    <a:lnTo>
                      <a:pt x="30" y="231"/>
                    </a:lnTo>
                    <a:lnTo>
                      <a:pt x="33" y="203"/>
                    </a:lnTo>
                    <a:lnTo>
                      <a:pt x="21" y="170"/>
                    </a:lnTo>
                    <a:lnTo>
                      <a:pt x="18" y="128"/>
                    </a:lnTo>
                    <a:lnTo>
                      <a:pt x="33" y="80"/>
                    </a:lnTo>
                    <a:lnTo>
                      <a:pt x="57" y="46"/>
                    </a:lnTo>
                    <a:lnTo>
                      <a:pt x="55" y="37"/>
                    </a:lnTo>
                    <a:lnTo>
                      <a:pt x="75" y="9"/>
                    </a:lnTo>
                    <a:lnTo>
                      <a:pt x="206" y="0"/>
                    </a:lnTo>
                    <a:lnTo>
                      <a:pt x="212" y="7"/>
                    </a:lnTo>
                    <a:lnTo>
                      <a:pt x="206" y="247"/>
                    </a:lnTo>
                    <a:lnTo>
                      <a:pt x="221" y="362"/>
                    </a:lnTo>
                    <a:lnTo>
                      <a:pt x="215" y="368"/>
                    </a:lnTo>
                    <a:lnTo>
                      <a:pt x="208" y="362"/>
                    </a:lnTo>
                    <a:lnTo>
                      <a:pt x="196" y="368"/>
                    </a:lnTo>
                    <a:lnTo>
                      <a:pt x="188" y="361"/>
                    </a:lnTo>
                    <a:lnTo>
                      <a:pt x="187" y="365"/>
                    </a:lnTo>
                    <a:lnTo>
                      <a:pt x="176" y="367"/>
                    </a:lnTo>
                    <a:lnTo>
                      <a:pt x="161" y="373"/>
                    </a:lnTo>
                    <a:lnTo>
                      <a:pt x="157" y="370"/>
                    </a:lnTo>
                    <a:lnTo>
                      <a:pt x="151" y="382"/>
                    </a:lnTo>
                    <a:lnTo>
                      <a:pt x="143" y="386"/>
                    </a:lnTo>
                    <a:lnTo>
                      <a:pt x="123" y="349"/>
                    </a:lnTo>
                    <a:lnTo>
                      <a:pt x="126" y="322"/>
                    </a:lnTo>
                    <a:lnTo>
                      <a:pt x="0" y="328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0" name="Freeform 120"/>
              <p:cNvSpPr>
                <a:spLocks/>
              </p:cNvSpPr>
              <p:nvPr/>
            </p:nvSpPr>
            <p:spPr bwMode="auto">
              <a:xfrm>
                <a:off x="2926" y="2138"/>
                <a:ext cx="212" cy="345"/>
              </a:xfrm>
              <a:custGeom>
                <a:avLst/>
                <a:gdLst>
                  <a:gd name="T0" fmla="*/ 0 w 221"/>
                  <a:gd name="T1" fmla="*/ 12 h 386"/>
                  <a:gd name="T2" fmla="*/ 0 w 221"/>
                  <a:gd name="T3" fmla="*/ 11 h 386"/>
                  <a:gd name="T4" fmla="*/ 12 w 221"/>
                  <a:gd name="T5" fmla="*/ 10 h 386"/>
                  <a:gd name="T6" fmla="*/ 12 w 221"/>
                  <a:gd name="T7" fmla="*/ 9 h 386"/>
                  <a:gd name="T8" fmla="*/ 12 w 221"/>
                  <a:gd name="T9" fmla="*/ 8 h 386"/>
                  <a:gd name="T10" fmla="*/ 12 w 221"/>
                  <a:gd name="T11" fmla="*/ 7 h 386"/>
                  <a:gd name="T12" fmla="*/ 12 w 221"/>
                  <a:gd name="T13" fmla="*/ 6 h 386"/>
                  <a:gd name="T14" fmla="*/ 12 w 221"/>
                  <a:gd name="T15" fmla="*/ 4 h 386"/>
                  <a:gd name="T16" fmla="*/ 12 w 221"/>
                  <a:gd name="T17" fmla="*/ 4 h 386"/>
                  <a:gd name="T18" fmla="*/ 16 w 221"/>
                  <a:gd name="T19" fmla="*/ 4 h 386"/>
                  <a:gd name="T20" fmla="*/ 15 w 221"/>
                  <a:gd name="T21" fmla="*/ 4 h 386"/>
                  <a:gd name="T22" fmla="*/ 23 w 221"/>
                  <a:gd name="T23" fmla="*/ 4 h 386"/>
                  <a:gd name="T24" fmla="*/ 59 w 221"/>
                  <a:gd name="T25" fmla="*/ 0 h 386"/>
                  <a:gd name="T26" fmla="*/ 61 w 221"/>
                  <a:gd name="T27" fmla="*/ 4 h 386"/>
                  <a:gd name="T28" fmla="*/ 59 w 221"/>
                  <a:gd name="T29" fmla="*/ 9 h 386"/>
                  <a:gd name="T30" fmla="*/ 64 w 221"/>
                  <a:gd name="T31" fmla="*/ 12 h 386"/>
                  <a:gd name="T32" fmla="*/ 61 w 221"/>
                  <a:gd name="T33" fmla="*/ 13 h 386"/>
                  <a:gd name="T34" fmla="*/ 59 w 221"/>
                  <a:gd name="T35" fmla="*/ 12 h 386"/>
                  <a:gd name="T36" fmla="*/ 57 w 221"/>
                  <a:gd name="T37" fmla="*/ 13 h 386"/>
                  <a:gd name="T38" fmla="*/ 55 w 221"/>
                  <a:gd name="T39" fmla="*/ 12 h 386"/>
                  <a:gd name="T40" fmla="*/ 55 w 221"/>
                  <a:gd name="T41" fmla="*/ 12 h 386"/>
                  <a:gd name="T42" fmla="*/ 51 w 221"/>
                  <a:gd name="T43" fmla="*/ 13 h 386"/>
                  <a:gd name="T44" fmla="*/ 47 w 221"/>
                  <a:gd name="T45" fmla="*/ 13 h 386"/>
                  <a:gd name="T46" fmla="*/ 46 w 221"/>
                  <a:gd name="T47" fmla="*/ 13 h 386"/>
                  <a:gd name="T48" fmla="*/ 44 w 221"/>
                  <a:gd name="T49" fmla="*/ 13 h 386"/>
                  <a:gd name="T50" fmla="*/ 41 w 221"/>
                  <a:gd name="T51" fmla="*/ 13 h 386"/>
                  <a:gd name="T52" fmla="*/ 35 w 221"/>
                  <a:gd name="T53" fmla="*/ 12 h 386"/>
                  <a:gd name="T54" fmla="*/ 35 w 221"/>
                  <a:gd name="T55" fmla="*/ 11 h 386"/>
                  <a:gd name="T56" fmla="*/ 0 w 221"/>
                  <a:gd name="T57" fmla="*/ 12 h 386"/>
                  <a:gd name="T58" fmla="*/ 0 w 221"/>
                  <a:gd name="T59" fmla="*/ 12 h 38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21"/>
                  <a:gd name="T91" fmla="*/ 0 h 386"/>
                  <a:gd name="T92" fmla="*/ 221 w 221"/>
                  <a:gd name="T93" fmla="*/ 386 h 38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21" h="386">
                    <a:moveTo>
                      <a:pt x="0" y="328"/>
                    </a:moveTo>
                    <a:lnTo>
                      <a:pt x="0" y="313"/>
                    </a:lnTo>
                    <a:lnTo>
                      <a:pt x="15" y="270"/>
                    </a:lnTo>
                    <a:lnTo>
                      <a:pt x="36" y="240"/>
                    </a:lnTo>
                    <a:lnTo>
                      <a:pt x="30" y="231"/>
                    </a:lnTo>
                    <a:lnTo>
                      <a:pt x="33" y="203"/>
                    </a:lnTo>
                    <a:lnTo>
                      <a:pt x="21" y="170"/>
                    </a:lnTo>
                    <a:lnTo>
                      <a:pt x="18" y="128"/>
                    </a:lnTo>
                    <a:lnTo>
                      <a:pt x="33" y="80"/>
                    </a:lnTo>
                    <a:lnTo>
                      <a:pt x="57" y="46"/>
                    </a:lnTo>
                    <a:lnTo>
                      <a:pt x="55" y="37"/>
                    </a:lnTo>
                    <a:lnTo>
                      <a:pt x="75" y="9"/>
                    </a:lnTo>
                    <a:lnTo>
                      <a:pt x="206" y="0"/>
                    </a:lnTo>
                    <a:lnTo>
                      <a:pt x="212" y="7"/>
                    </a:lnTo>
                    <a:lnTo>
                      <a:pt x="206" y="247"/>
                    </a:lnTo>
                    <a:lnTo>
                      <a:pt x="221" y="362"/>
                    </a:lnTo>
                    <a:lnTo>
                      <a:pt x="215" y="368"/>
                    </a:lnTo>
                    <a:lnTo>
                      <a:pt x="208" y="362"/>
                    </a:lnTo>
                    <a:lnTo>
                      <a:pt x="196" y="368"/>
                    </a:lnTo>
                    <a:lnTo>
                      <a:pt x="188" y="361"/>
                    </a:lnTo>
                    <a:lnTo>
                      <a:pt x="187" y="365"/>
                    </a:lnTo>
                    <a:lnTo>
                      <a:pt x="176" y="367"/>
                    </a:lnTo>
                    <a:lnTo>
                      <a:pt x="161" y="373"/>
                    </a:lnTo>
                    <a:lnTo>
                      <a:pt x="157" y="370"/>
                    </a:lnTo>
                    <a:lnTo>
                      <a:pt x="151" y="382"/>
                    </a:lnTo>
                    <a:lnTo>
                      <a:pt x="143" y="386"/>
                    </a:lnTo>
                    <a:lnTo>
                      <a:pt x="123" y="349"/>
                    </a:lnTo>
                    <a:lnTo>
                      <a:pt x="126" y="322"/>
                    </a:lnTo>
                    <a:lnTo>
                      <a:pt x="0" y="3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1" name="Freeform 121"/>
              <p:cNvSpPr>
                <a:spLocks/>
              </p:cNvSpPr>
              <p:nvPr/>
            </p:nvSpPr>
            <p:spPr bwMode="auto">
              <a:xfrm>
                <a:off x="1637" y="1061"/>
                <a:ext cx="611" cy="363"/>
              </a:xfrm>
              <a:custGeom>
                <a:avLst/>
                <a:gdLst>
                  <a:gd name="T0" fmla="*/ 0 w 639"/>
                  <a:gd name="T1" fmla="*/ 4 h 407"/>
                  <a:gd name="T2" fmla="*/ 11 w 639"/>
                  <a:gd name="T3" fmla="*/ 4 h 407"/>
                  <a:gd name="T4" fmla="*/ 11 w 639"/>
                  <a:gd name="T5" fmla="*/ 4 h 407"/>
                  <a:gd name="T6" fmla="*/ 6 w 639"/>
                  <a:gd name="T7" fmla="*/ 4 h 407"/>
                  <a:gd name="T8" fmla="*/ 11 w 639"/>
                  <a:gd name="T9" fmla="*/ 4 h 407"/>
                  <a:gd name="T10" fmla="*/ 11 w 639"/>
                  <a:gd name="T11" fmla="*/ 6 h 407"/>
                  <a:gd name="T12" fmla="*/ 13 w 639"/>
                  <a:gd name="T13" fmla="*/ 6 h 407"/>
                  <a:gd name="T14" fmla="*/ 13 w 639"/>
                  <a:gd name="T15" fmla="*/ 6 h 407"/>
                  <a:gd name="T16" fmla="*/ 17 w 639"/>
                  <a:gd name="T17" fmla="*/ 6 h 407"/>
                  <a:gd name="T18" fmla="*/ 19 w 639"/>
                  <a:gd name="T19" fmla="*/ 6 h 407"/>
                  <a:gd name="T20" fmla="*/ 13 w 639"/>
                  <a:gd name="T21" fmla="*/ 8 h 407"/>
                  <a:gd name="T22" fmla="*/ 14 w 639"/>
                  <a:gd name="T23" fmla="*/ 9 h 407"/>
                  <a:gd name="T24" fmla="*/ 11 w 639"/>
                  <a:gd name="T25" fmla="*/ 9 h 407"/>
                  <a:gd name="T26" fmla="*/ 12 w 639"/>
                  <a:gd name="T27" fmla="*/ 10 h 407"/>
                  <a:gd name="T28" fmla="*/ 22 w 639"/>
                  <a:gd name="T29" fmla="*/ 9 h 407"/>
                  <a:gd name="T30" fmla="*/ 26 w 639"/>
                  <a:gd name="T31" fmla="*/ 11 h 407"/>
                  <a:gd name="T32" fmla="*/ 28 w 639"/>
                  <a:gd name="T33" fmla="*/ 12 h 407"/>
                  <a:gd name="T34" fmla="*/ 29 w 639"/>
                  <a:gd name="T35" fmla="*/ 12 h 407"/>
                  <a:gd name="T36" fmla="*/ 31 w 639"/>
                  <a:gd name="T37" fmla="*/ 12 h 407"/>
                  <a:gd name="T38" fmla="*/ 32 w 639"/>
                  <a:gd name="T39" fmla="*/ 12 h 407"/>
                  <a:gd name="T40" fmla="*/ 37 w 639"/>
                  <a:gd name="T41" fmla="*/ 12 h 407"/>
                  <a:gd name="T42" fmla="*/ 41 w 639"/>
                  <a:gd name="T43" fmla="*/ 12 h 407"/>
                  <a:gd name="T44" fmla="*/ 49 w 639"/>
                  <a:gd name="T45" fmla="*/ 12 h 407"/>
                  <a:gd name="T46" fmla="*/ 51 w 639"/>
                  <a:gd name="T47" fmla="*/ 12 h 407"/>
                  <a:gd name="T48" fmla="*/ 53 w 639"/>
                  <a:gd name="T49" fmla="*/ 12 h 407"/>
                  <a:gd name="T50" fmla="*/ 55 w 639"/>
                  <a:gd name="T51" fmla="*/ 13 h 407"/>
                  <a:gd name="T52" fmla="*/ 58 w 639"/>
                  <a:gd name="T53" fmla="*/ 12 h 407"/>
                  <a:gd name="T54" fmla="*/ 104 w 639"/>
                  <a:gd name="T55" fmla="*/ 12 h 407"/>
                  <a:gd name="T56" fmla="*/ 160 w 639"/>
                  <a:gd name="T57" fmla="*/ 13 h 407"/>
                  <a:gd name="T58" fmla="*/ 160 w 639"/>
                  <a:gd name="T59" fmla="*/ 11 h 407"/>
                  <a:gd name="T60" fmla="*/ 167 w 639"/>
                  <a:gd name="T61" fmla="*/ 4 h 407"/>
                  <a:gd name="T62" fmla="*/ 93 w 639"/>
                  <a:gd name="T63" fmla="*/ 4 h 407"/>
                  <a:gd name="T64" fmla="*/ 55 w 639"/>
                  <a:gd name="T65" fmla="*/ 4 h 407"/>
                  <a:gd name="T66" fmla="*/ 11 w 639"/>
                  <a:gd name="T67" fmla="*/ 0 h 407"/>
                  <a:gd name="T68" fmla="*/ 0 w 639"/>
                  <a:gd name="T69" fmla="*/ 4 h 40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9"/>
                  <a:gd name="T106" fmla="*/ 0 h 407"/>
                  <a:gd name="T107" fmla="*/ 639 w 639"/>
                  <a:gd name="T108" fmla="*/ 407 h 40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9" h="407">
                    <a:moveTo>
                      <a:pt x="0" y="74"/>
                    </a:moveTo>
                    <a:lnTo>
                      <a:pt x="12" y="103"/>
                    </a:lnTo>
                    <a:lnTo>
                      <a:pt x="12" y="121"/>
                    </a:lnTo>
                    <a:lnTo>
                      <a:pt x="6" y="122"/>
                    </a:lnTo>
                    <a:lnTo>
                      <a:pt x="26" y="141"/>
                    </a:lnTo>
                    <a:lnTo>
                      <a:pt x="45" y="189"/>
                    </a:lnTo>
                    <a:lnTo>
                      <a:pt x="53" y="188"/>
                    </a:lnTo>
                    <a:lnTo>
                      <a:pt x="53" y="195"/>
                    </a:lnTo>
                    <a:lnTo>
                      <a:pt x="63" y="198"/>
                    </a:lnTo>
                    <a:lnTo>
                      <a:pt x="69" y="198"/>
                    </a:lnTo>
                    <a:lnTo>
                      <a:pt x="53" y="233"/>
                    </a:lnTo>
                    <a:lnTo>
                      <a:pt x="54" y="258"/>
                    </a:lnTo>
                    <a:lnTo>
                      <a:pt x="41" y="280"/>
                    </a:lnTo>
                    <a:lnTo>
                      <a:pt x="51" y="289"/>
                    </a:lnTo>
                    <a:lnTo>
                      <a:pt x="77" y="276"/>
                    </a:lnTo>
                    <a:lnTo>
                      <a:pt x="95" y="352"/>
                    </a:lnTo>
                    <a:lnTo>
                      <a:pt x="105" y="356"/>
                    </a:lnTo>
                    <a:lnTo>
                      <a:pt x="108" y="379"/>
                    </a:lnTo>
                    <a:lnTo>
                      <a:pt x="117" y="389"/>
                    </a:lnTo>
                    <a:lnTo>
                      <a:pt x="124" y="380"/>
                    </a:lnTo>
                    <a:lnTo>
                      <a:pt x="141" y="388"/>
                    </a:lnTo>
                    <a:lnTo>
                      <a:pt x="153" y="380"/>
                    </a:lnTo>
                    <a:lnTo>
                      <a:pt x="187" y="386"/>
                    </a:lnTo>
                    <a:lnTo>
                      <a:pt x="196" y="389"/>
                    </a:lnTo>
                    <a:lnTo>
                      <a:pt x="201" y="373"/>
                    </a:lnTo>
                    <a:lnTo>
                      <a:pt x="217" y="398"/>
                    </a:lnTo>
                    <a:lnTo>
                      <a:pt x="223" y="359"/>
                    </a:lnTo>
                    <a:lnTo>
                      <a:pt x="398" y="385"/>
                    </a:lnTo>
                    <a:lnTo>
                      <a:pt x="611" y="407"/>
                    </a:lnTo>
                    <a:lnTo>
                      <a:pt x="619" y="334"/>
                    </a:lnTo>
                    <a:lnTo>
                      <a:pt x="639" y="95"/>
                    </a:lnTo>
                    <a:lnTo>
                      <a:pt x="356" y="62"/>
                    </a:lnTo>
                    <a:lnTo>
                      <a:pt x="215" y="39"/>
                    </a:lnTo>
                    <a:lnTo>
                      <a:pt x="17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2" name="Freeform 122"/>
              <p:cNvSpPr>
                <a:spLocks/>
              </p:cNvSpPr>
              <p:nvPr/>
            </p:nvSpPr>
            <p:spPr bwMode="auto">
              <a:xfrm>
                <a:off x="1637" y="1061"/>
                <a:ext cx="611" cy="363"/>
              </a:xfrm>
              <a:custGeom>
                <a:avLst/>
                <a:gdLst>
                  <a:gd name="T0" fmla="*/ 0 w 639"/>
                  <a:gd name="T1" fmla="*/ 4 h 407"/>
                  <a:gd name="T2" fmla="*/ 11 w 639"/>
                  <a:gd name="T3" fmla="*/ 4 h 407"/>
                  <a:gd name="T4" fmla="*/ 11 w 639"/>
                  <a:gd name="T5" fmla="*/ 4 h 407"/>
                  <a:gd name="T6" fmla="*/ 6 w 639"/>
                  <a:gd name="T7" fmla="*/ 4 h 407"/>
                  <a:gd name="T8" fmla="*/ 11 w 639"/>
                  <a:gd name="T9" fmla="*/ 4 h 407"/>
                  <a:gd name="T10" fmla="*/ 11 w 639"/>
                  <a:gd name="T11" fmla="*/ 6 h 407"/>
                  <a:gd name="T12" fmla="*/ 13 w 639"/>
                  <a:gd name="T13" fmla="*/ 6 h 407"/>
                  <a:gd name="T14" fmla="*/ 13 w 639"/>
                  <a:gd name="T15" fmla="*/ 6 h 407"/>
                  <a:gd name="T16" fmla="*/ 17 w 639"/>
                  <a:gd name="T17" fmla="*/ 6 h 407"/>
                  <a:gd name="T18" fmla="*/ 19 w 639"/>
                  <a:gd name="T19" fmla="*/ 6 h 407"/>
                  <a:gd name="T20" fmla="*/ 13 w 639"/>
                  <a:gd name="T21" fmla="*/ 8 h 407"/>
                  <a:gd name="T22" fmla="*/ 14 w 639"/>
                  <a:gd name="T23" fmla="*/ 9 h 407"/>
                  <a:gd name="T24" fmla="*/ 11 w 639"/>
                  <a:gd name="T25" fmla="*/ 9 h 407"/>
                  <a:gd name="T26" fmla="*/ 12 w 639"/>
                  <a:gd name="T27" fmla="*/ 10 h 407"/>
                  <a:gd name="T28" fmla="*/ 22 w 639"/>
                  <a:gd name="T29" fmla="*/ 9 h 407"/>
                  <a:gd name="T30" fmla="*/ 26 w 639"/>
                  <a:gd name="T31" fmla="*/ 11 h 407"/>
                  <a:gd name="T32" fmla="*/ 28 w 639"/>
                  <a:gd name="T33" fmla="*/ 12 h 407"/>
                  <a:gd name="T34" fmla="*/ 29 w 639"/>
                  <a:gd name="T35" fmla="*/ 12 h 407"/>
                  <a:gd name="T36" fmla="*/ 31 w 639"/>
                  <a:gd name="T37" fmla="*/ 12 h 407"/>
                  <a:gd name="T38" fmla="*/ 32 w 639"/>
                  <a:gd name="T39" fmla="*/ 12 h 407"/>
                  <a:gd name="T40" fmla="*/ 37 w 639"/>
                  <a:gd name="T41" fmla="*/ 12 h 407"/>
                  <a:gd name="T42" fmla="*/ 41 w 639"/>
                  <a:gd name="T43" fmla="*/ 12 h 407"/>
                  <a:gd name="T44" fmla="*/ 49 w 639"/>
                  <a:gd name="T45" fmla="*/ 12 h 407"/>
                  <a:gd name="T46" fmla="*/ 51 w 639"/>
                  <a:gd name="T47" fmla="*/ 12 h 407"/>
                  <a:gd name="T48" fmla="*/ 53 w 639"/>
                  <a:gd name="T49" fmla="*/ 12 h 407"/>
                  <a:gd name="T50" fmla="*/ 55 w 639"/>
                  <a:gd name="T51" fmla="*/ 13 h 407"/>
                  <a:gd name="T52" fmla="*/ 58 w 639"/>
                  <a:gd name="T53" fmla="*/ 12 h 407"/>
                  <a:gd name="T54" fmla="*/ 104 w 639"/>
                  <a:gd name="T55" fmla="*/ 12 h 407"/>
                  <a:gd name="T56" fmla="*/ 160 w 639"/>
                  <a:gd name="T57" fmla="*/ 13 h 407"/>
                  <a:gd name="T58" fmla="*/ 160 w 639"/>
                  <a:gd name="T59" fmla="*/ 11 h 407"/>
                  <a:gd name="T60" fmla="*/ 167 w 639"/>
                  <a:gd name="T61" fmla="*/ 4 h 407"/>
                  <a:gd name="T62" fmla="*/ 93 w 639"/>
                  <a:gd name="T63" fmla="*/ 4 h 407"/>
                  <a:gd name="T64" fmla="*/ 55 w 639"/>
                  <a:gd name="T65" fmla="*/ 4 h 407"/>
                  <a:gd name="T66" fmla="*/ 11 w 639"/>
                  <a:gd name="T67" fmla="*/ 0 h 407"/>
                  <a:gd name="T68" fmla="*/ 0 w 639"/>
                  <a:gd name="T69" fmla="*/ 4 h 407"/>
                  <a:gd name="T70" fmla="*/ 0 w 639"/>
                  <a:gd name="T71" fmla="*/ 4 h 40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39"/>
                  <a:gd name="T109" fmla="*/ 0 h 407"/>
                  <a:gd name="T110" fmla="*/ 639 w 639"/>
                  <a:gd name="T111" fmla="*/ 407 h 40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39" h="407">
                    <a:moveTo>
                      <a:pt x="0" y="74"/>
                    </a:moveTo>
                    <a:lnTo>
                      <a:pt x="12" y="103"/>
                    </a:lnTo>
                    <a:lnTo>
                      <a:pt x="12" y="121"/>
                    </a:lnTo>
                    <a:lnTo>
                      <a:pt x="6" y="122"/>
                    </a:lnTo>
                    <a:lnTo>
                      <a:pt x="26" y="141"/>
                    </a:lnTo>
                    <a:lnTo>
                      <a:pt x="45" y="189"/>
                    </a:lnTo>
                    <a:lnTo>
                      <a:pt x="53" y="188"/>
                    </a:lnTo>
                    <a:lnTo>
                      <a:pt x="53" y="195"/>
                    </a:lnTo>
                    <a:lnTo>
                      <a:pt x="63" y="198"/>
                    </a:lnTo>
                    <a:lnTo>
                      <a:pt x="69" y="198"/>
                    </a:lnTo>
                    <a:lnTo>
                      <a:pt x="53" y="233"/>
                    </a:lnTo>
                    <a:lnTo>
                      <a:pt x="54" y="258"/>
                    </a:lnTo>
                    <a:lnTo>
                      <a:pt x="41" y="280"/>
                    </a:lnTo>
                    <a:lnTo>
                      <a:pt x="51" y="289"/>
                    </a:lnTo>
                    <a:lnTo>
                      <a:pt x="77" y="276"/>
                    </a:lnTo>
                    <a:lnTo>
                      <a:pt x="95" y="352"/>
                    </a:lnTo>
                    <a:lnTo>
                      <a:pt x="105" y="356"/>
                    </a:lnTo>
                    <a:lnTo>
                      <a:pt x="108" y="379"/>
                    </a:lnTo>
                    <a:lnTo>
                      <a:pt x="117" y="389"/>
                    </a:lnTo>
                    <a:lnTo>
                      <a:pt x="124" y="380"/>
                    </a:lnTo>
                    <a:lnTo>
                      <a:pt x="141" y="388"/>
                    </a:lnTo>
                    <a:lnTo>
                      <a:pt x="153" y="380"/>
                    </a:lnTo>
                    <a:lnTo>
                      <a:pt x="187" y="386"/>
                    </a:lnTo>
                    <a:lnTo>
                      <a:pt x="196" y="389"/>
                    </a:lnTo>
                    <a:lnTo>
                      <a:pt x="201" y="373"/>
                    </a:lnTo>
                    <a:lnTo>
                      <a:pt x="217" y="398"/>
                    </a:lnTo>
                    <a:lnTo>
                      <a:pt x="223" y="359"/>
                    </a:lnTo>
                    <a:lnTo>
                      <a:pt x="398" y="385"/>
                    </a:lnTo>
                    <a:lnTo>
                      <a:pt x="611" y="407"/>
                    </a:lnTo>
                    <a:lnTo>
                      <a:pt x="619" y="334"/>
                    </a:lnTo>
                    <a:lnTo>
                      <a:pt x="639" y="95"/>
                    </a:lnTo>
                    <a:lnTo>
                      <a:pt x="356" y="62"/>
                    </a:lnTo>
                    <a:lnTo>
                      <a:pt x="215" y="39"/>
                    </a:lnTo>
                    <a:lnTo>
                      <a:pt x="17" y="0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" name="Freeform 123"/>
              <p:cNvSpPr>
                <a:spLocks/>
              </p:cNvSpPr>
              <p:nvPr/>
            </p:nvSpPr>
            <p:spPr bwMode="auto">
              <a:xfrm>
                <a:off x="1809" y="1958"/>
                <a:ext cx="420" cy="403"/>
              </a:xfrm>
              <a:custGeom>
                <a:avLst/>
                <a:gdLst>
                  <a:gd name="T0" fmla="*/ 0 w 440"/>
                  <a:gd name="T1" fmla="*/ 15 h 451"/>
                  <a:gd name="T2" fmla="*/ 14 w 440"/>
                  <a:gd name="T3" fmla="*/ 15 h 451"/>
                  <a:gd name="T4" fmla="*/ 16 w 440"/>
                  <a:gd name="T5" fmla="*/ 15 h 451"/>
                  <a:gd name="T6" fmla="*/ 43 w 440"/>
                  <a:gd name="T7" fmla="*/ 15 h 451"/>
                  <a:gd name="T8" fmla="*/ 42 w 440"/>
                  <a:gd name="T9" fmla="*/ 15 h 451"/>
                  <a:gd name="T10" fmla="*/ 46 w 440"/>
                  <a:gd name="T11" fmla="*/ 15 h 451"/>
                  <a:gd name="T12" fmla="*/ 99 w 440"/>
                  <a:gd name="T13" fmla="*/ 15 h 451"/>
                  <a:gd name="T14" fmla="*/ 109 w 440"/>
                  <a:gd name="T15" fmla="*/ 4 h 451"/>
                  <a:gd name="T16" fmla="*/ 109 w 440"/>
                  <a:gd name="T17" fmla="*/ 4 h 451"/>
                  <a:gd name="T18" fmla="*/ 63 w 440"/>
                  <a:gd name="T19" fmla="*/ 4 h 451"/>
                  <a:gd name="T20" fmla="*/ 17 w 440"/>
                  <a:gd name="T21" fmla="*/ 0 h 451"/>
                  <a:gd name="T22" fmla="*/ 0 w 440"/>
                  <a:gd name="T23" fmla="*/ 15 h 4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40"/>
                  <a:gd name="T37" fmla="*/ 0 h 451"/>
                  <a:gd name="T38" fmla="*/ 440 w 440"/>
                  <a:gd name="T39" fmla="*/ 451 h 4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40" h="451">
                    <a:moveTo>
                      <a:pt x="0" y="443"/>
                    </a:moveTo>
                    <a:lnTo>
                      <a:pt x="55" y="451"/>
                    </a:lnTo>
                    <a:lnTo>
                      <a:pt x="61" y="418"/>
                    </a:lnTo>
                    <a:lnTo>
                      <a:pt x="171" y="431"/>
                    </a:lnTo>
                    <a:lnTo>
                      <a:pt x="167" y="415"/>
                    </a:lnTo>
                    <a:lnTo>
                      <a:pt x="183" y="418"/>
                    </a:lnTo>
                    <a:lnTo>
                      <a:pt x="403" y="437"/>
                    </a:lnTo>
                    <a:lnTo>
                      <a:pt x="437" y="84"/>
                    </a:lnTo>
                    <a:lnTo>
                      <a:pt x="440" y="42"/>
                    </a:lnTo>
                    <a:lnTo>
                      <a:pt x="253" y="25"/>
                    </a:lnTo>
                    <a:lnTo>
                      <a:pt x="64" y="0"/>
                    </a:lnTo>
                    <a:lnTo>
                      <a:pt x="0" y="443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4" name="Freeform 124"/>
              <p:cNvSpPr>
                <a:spLocks/>
              </p:cNvSpPr>
              <p:nvPr/>
            </p:nvSpPr>
            <p:spPr bwMode="auto">
              <a:xfrm>
                <a:off x="1809" y="1958"/>
                <a:ext cx="420" cy="403"/>
              </a:xfrm>
              <a:custGeom>
                <a:avLst/>
                <a:gdLst>
                  <a:gd name="T0" fmla="*/ 0 w 440"/>
                  <a:gd name="T1" fmla="*/ 15 h 451"/>
                  <a:gd name="T2" fmla="*/ 14 w 440"/>
                  <a:gd name="T3" fmla="*/ 15 h 451"/>
                  <a:gd name="T4" fmla="*/ 16 w 440"/>
                  <a:gd name="T5" fmla="*/ 15 h 451"/>
                  <a:gd name="T6" fmla="*/ 43 w 440"/>
                  <a:gd name="T7" fmla="*/ 15 h 451"/>
                  <a:gd name="T8" fmla="*/ 42 w 440"/>
                  <a:gd name="T9" fmla="*/ 15 h 451"/>
                  <a:gd name="T10" fmla="*/ 46 w 440"/>
                  <a:gd name="T11" fmla="*/ 15 h 451"/>
                  <a:gd name="T12" fmla="*/ 99 w 440"/>
                  <a:gd name="T13" fmla="*/ 15 h 451"/>
                  <a:gd name="T14" fmla="*/ 109 w 440"/>
                  <a:gd name="T15" fmla="*/ 4 h 451"/>
                  <a:gd name="T16" fmla="*/ 109 w 440"/>
                  <a:gd name="T17" fmla="*/ 4 h 451"/>
                  <a:gd name="T18" fmla="*/ 63 w 440"/>
                  <a:gd name="T19" fmla="*/ 4 h 451"/>
                  <a:gd name="T20" fmla="*/ 17 w 440"/>
                  <a:gd name="T21" fmla="*/ 0 h 451"/>
                  <a:gd name="T22" fmla="*/ 0 w 440"/>
                  <a:gd name="T23" fmla="*/ 15 h 451"/>
                  <a:gd name="T24" fmla="*/ 0 w 440"/>
                  <a:gd name="T25" fmla="*/ 15 h 4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0"/>
                  <a:gd name="T40" fmla="*/ 0 h 451"/>
                  <a:gd name="T41" fmla="*/ 440 w 440"/>
                  <a:gd name="T42" fmla="*/ 451 h 4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0" h="451">
                    <a:moveTo>
                      <a:pt x="0" y="443"/>
                    </a:moveTo>
                    <a:lnTo>
                      <a:pt x="55" y="451"/>
                    </a:lnTo>
                    <a:lnTo>
                      <a:pt x="61" y="418"/>
                    </a:lnTo>
                    <a:lnTo>
                      <a:pt x="171" y="431"/>
                    </a:lnTo>
                    <a:lnTo>
                      <a:pt x="167" y="415"/>
                    </a:lnTo>
                    <a:lnTo>
                      <a:pt x="183" y="418"/>
                    </a:lnTo>
                    <a:lnTo>
                      <a:pt x="403" y="437"/>
                    </a:lnTo>
                    <a:lnTo>
                      <a:pt x="437" y="84"/>
                    </a:lnTo>
                    <a:lnTo>
                      <a:pt x="440" y="42"/>
                    </a:lnTo>
                    <a:lnTo>
                      <a:pt x="253" y="25"/>
                    </a:lnTo>
                    <a:lnTo>
                      <a:pt x="64" y="0"/>
                    </a:lnTo>
                    <a:lnTo>
                      <a:pt x="0" y="4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5" name="Freeform 125"/>
              <p:cNvSpPr>
                <a:spLocks/>
              </p:cNvSpPr>
              <p:nvPr/>
            </p:nvSpPr>
            <p:spPr bwMode="auto">
              <a:xfrm>
                <a:off x="1324" y="2111"/>
                <a:ext cx="54" cy="50"/>
              </a:xfrm>
              <a:custGeom>
                <a:avLst/>
                <a:gdLst>
                  <a:gd name="T0" fmla="*/ 7 w 58"/>
                  <a:gd name="T1" fmla="*/ 0 h 55"/>
                  <a:gd name="T2" fmla="*/ 7 w 58"/>
                  <a:gd name="T3" fmla="*/ 5 h 55"/>
                  <a:gd name="T4" fmla="*/ 7 w 58"/>
                  <a:gd name="T5" fmla="*/ 5 h 55"/>
                  <a:gd name="T6" fmla="*/ 7 w 58"/>
                  <a:gd name="T7" fmla="*/ 5 h 55"/>
                  <a:gd name="T8" fmla="*/ 7 w 58"/>
                  <a:gd name="T9" fmla="*/ 5 h 55"/>
                  <a:gd name="T10" fmla="*/ 7 w 58"/>
                  <a:gd name="T11" fmla="*/ 5 h 55"/>
                  <a:gd name="T12" fmla="*/ 7 w 58"/>
                  <a:gd name="T13" fmla="*/ 5 h 55"/>
                  <a:gd name="T14" fmla="*/ 6 w 58"/>
                  <a:gd name="T15" fmla="*/ 5 h 55"/>
                  <a:gd name="T16" fmla="*/ 0 w 58"/>
                  <a:gd name="T17" fmla="*/ 5 h 55"/>
                  <a:gd name="T18" fmla="*/ 7 w 58"/>
                  <a:gd name="T19" fmla="*/ 5 h 55"/>
                  <a:gd name="T20" fmla="*/ 7 w 58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5"/>
                  <a:gd name="T35" fmla="*/ 58 w 58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5">
                    <a:moveTo>
                      <a:pt x="30" y="0"/>
                    </a:moveTo>
                    <a:lnTo>
                      <a:pt x="43" y="10"/>
                    </a:lnTo>
                    <a:lnTo>
                      <a:pt x="58" y="21"/>
                    </a:lnTo>
                    <a:lnTo>
                      <a:pt x="52" y="37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7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" name="Freeform 126"/>
              <p:cNvSpPr>
                <a:spLocks/>
              </p:cNvSpPr>
              <p:nvPr/>
            </p:nvSpPr>
            <p:spPr bwMode="auto">
              <a:xfrm>
                <a:off x="1324" y="2111"/>
                <a:ext cx="54" cy="50"/>
              </a:xfrm>
              <a:custGeom>
                <a:avLst/>
                <a:gdLst>
                  <a:gd name="T0" fmla="*/ 7 w 58"/>
                  <a:gd name="T1" fmla="*/ 0 h 55"/>
                  <a:gd name="T2" fmla="*/ 7 w 58"/>
                  <a:gd name="T3" fmla="*/ 5 h 55"/>
                  <a:gd name="T4" fmla="*/ 7 w 58"/>
                  <a:gd name="T5" fmla="*/ 5 h 55"/>
                  <a:gd name="T6" fmla="*/ 7 w 58"/>
                  <a:gd name="T7" fmla="*/ 5 h 55"/>
                  <a:gd name="T8" fmla="*/ 7 w 58"/>
                  <a:gd name="T9" fmla="*/ 5 h 55"/>
                  <a:gd name="T10" fmla="*/ 7 w 58"/>
                  <a:gd name="T11" fmla="*/ 5 h 55"/>
                  <a:gd name="T12" fmla="*/ 7 w 58"/>
                  <a:gd name="T13" fmla="*/ 5 h 55"/>
                  <a:gd name="T14" fmla="*/ 6 w 58"/>
                  <a:gd name="T15" fmla="*/ 5 h 55"/>
                  <a:gd name="T16" fmla="*/ 0 w 58"/>
                  <a:gd name="T17" fmla="*/ 5 h 55"/>
                  <a:gd name="T18" fmla="*/ 7 w 58"/>
                  <a:gd name="T19" fmla="*/ 5 h 55"/>
                  <a:gd name="T20" fmla="*/ 7 w 58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5"/>
                  <a:gd name="T35" fmla="*/ 58 w 58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5">
                    <a:moveTo>
                      <a:pt x="30" y="0"/>
                    </a:moveTo>
                    <a:lnTo>
                      <a:pt x="43" y="10"/>
                    </a:lnTo>
                    <a:lnTo>
                      <a:pt x="58" y="21"/>
                    </a:lnTo>
                    <a:lnTo>
                      <a:pt x="52" y="37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7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7" name="Freeform 127"/>
              <p:cNvSpPr>
                <a:spLocks/>
              </p:cNvSpPr>
              <p:nvPr/>
            </p:nvSpPr>
            <p:spPr bwMode="auto">
              <a:xfrm>
                <a:off x="1636" y="2138"/>
                <a:ext cx="54" cy="49"/>
              </a:xfrm>
              <a:custGeom>
                <a:avLst/>
                <a:gdLst>
                  <a:gd name="T0" fmla="*/ 9 w 57"/>
                  <a:gd name="T1" fmla="*/ 0 h 55"/>
                  <a:gd name="T2" fmla="*/ 9 w 57"/>
                  <a:gd name="T3" fmla="*/ 4 h 55"/>
                  <a:gd name="T4" fmla="*/ 10 w 57"/>
                  <a:gd name="T5" fmla="*/ 4 h 55"/>
                  <a:gd name="T6" fmla="*/ 9 w 57"/>
                  <a:gd name="T7" fmla="*/ 4 h 55"/>
                  <a:gd name="T8" fmla="*/ 9 w 57"/>
                  <a:gd name="T9" fmla="*/ 4 h 55"/>
                  <a:gd name="T10" fmla="*/ 9 w 57"/>
                  <a:gd name="T11" fmla="*/ 4 h 55"/>
                  <a:gd name="T12" fmla="*/ 9 w 57"/>
                  <a:gd name="T13" fmla="*/ 4 h 55"/>
                  <a:gd name="T14" fmla="*/ 6 w 57"/>
                  <a:gd name="T15" fmla="*/ 4 h 55"/>
                  <a:gd name="T16" fmla="*/ 0 w 57"/>
                  <a:gd name="T17" fmla="*/ 4 h 55"/>
                  <a:gd name="T18" fmla="*/ 9 w 57"/>
                  <a:gd name="T19" fmla="*/ 4 h 55"/>
                  <a:gd name="T20" fmla="*/ 9 w 5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5"/>
                  <a:gd name="T35" fmla="*/ 57 w 5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5">
                    <a:moveTo>
                      <a:pt x="28" y="0"/>
                    </a:moveTo>
                    <a:lnTo>
                      <a:pt x="43" y="10"/>
                    </a:lnTo>
                    <a:lnTo>
                      <a:pt x="57" y="20"/>
                    </a:lnTo>
                    <a:lnTo>
                      <a:pt x="52" y="37"/>
                    </a:lnTo>
                    <a:lnTo>
                      <a:pt x="46" y="55"/>
                    </a:lnTo>
                    <a:lnTo>
                      <a:pt x="28" y="55"/>
                    </a:lnTo>
                    <a:lnTo>
                      <a:pt x="10" y="55"/>
                    </a:lnTo>
                    <a:lnTo>
                      <a:pt x="6" y="37"/>
                    </a:lnTo>
                    <a:lnTo>
                      <a:pt x="0" y="20"/>
                    </a:lnTo>
                    <a:lnTo>
                      <a:pt x="15" y="1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8" name="Freeform 128"/>
              <p:cNvSpPr>
                <a:spLocks/>
              </p:cNvSpPr>
              <p:nvPr/>
            </p:nvSpPr>
            <p:spPr bwMode="auto">
              <a:xfrm>
                <a:off x="1636" y="2138"/>
                <a:ext cx="54" cy="49"/>
              </a:xfrm>
              <a:custGeom>
                <a:avLst/>
                <a:gdLst>
                  <a:gd name="T0" fmla="*/ 9 w 57"/>
                  <a:gd name="T1" fmla="*/ 0 h 55"/>
                  <a:gd name="T2" fmla="*/ 9 w 57"/>
                  <a:gd name="T3" fmla="*/ 4 h 55"/>
                  <a:gd name="T4" fmla="*/ 10 w 57"/>
                  <a:gd name="T5" fmla="*/ 4 h 55"/>
                  <a:gd name="T6" fmla="*/ 9 w 57"/>
                  <a:gd name="T7" fmla="*/ 4 h 55"/>
                  <a:gd name="T8" fmla="*/ 9 w 57"/>
                  <a:gd name="T9" fmla="*/ 4 h 55"/>
                  <a:gd name="T10" fmla="*/ 9 w 57"/>
                  <a:gd name="T11" fmla="*/ 4 h 55"/>
                  <a:gd name="T12" fmla="*/ 9 w 57"/>
                  <a:gd name="T13" fmla="*/ 4 h 55"/>
                  <a:gd name="T14" fmla="*/ 6 w 57"/>
                  <a:gd name="T15" fmla="*/ 4 h 55"/>
                  <a:gd name="T16" fmla="*/ 0 w 57"/>
                  <a:gd name="T17" fmla="*/ 4 h 55"/>
                  <a:gd name="T18" fmla="*/ 9 w 57"/>
                  <a:gd name="T19" fmla="*/ 4 h 55"/>
                  <a:gd name="T20" fmla="*/ 9 w 5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5"/>
                  <a:gd name="T35" fmla="*/ 57 w 5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5">
                    <a:moveTo>
                      <a:pt x="28" y="0"/>
                    </a:moveTo>
                    <a:lnTo>
                      <a:pt x="43" y="10"/>
                    </a:lnTo>
                    <a:lnTo>
                      <a:pt x="57" y="20"/>
                    </a:lnTo>
                    <a:lnTo>
                      <a:pt x="52" y="37"/>
                    </a:lnTo>
                    <a:lnTo>
                      <a:pt x="46" y="55"/>
                    </a:lnTo>
                    <a:lnTo>
                      <a:pt x="28" y="55"/>
                    </a:lnTo>
                    <a:lnTo>
                      <a:pt x="10" y="55"/>
                    </a:lnTo>
                    <a:lnTo>
                      <a:pt x="6" y="37"/>
                    </a:lnTo>
                    <a:lnTo>
                      <a:pt x="0" y="20"/>
                    </a:lnTo>
                    <a:lnTo>
                      <a:pt x="15" y="10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9" name="Freeform 129"/>
              <p:cNvSpPr>
                <a:spLocks/>
              </p:cNvSpPr>
              <p:nvPr/>
            </p:nvSpPr>
            <p:spPr bwMode="auto">
              <a:xfrm>
                <a:off x="1335" y="1048"/>
                <a:ext cx="54" cy="50"/>
              </a:xfrm>
              <a:custGeom>
                <a:avLst/>
                <a:gdLst>
                  <a:gd name="T0" fmla="*/ 9 w 57"/>
                  <a:gd name="T1" fmla="*/ 0 h 56"/>
                  <a:gd name="T2" fmla="*/ 9 w 57"/>
                  <a:gd name="T3" fmla="*/ 4 h 56"/>
                  <a:gd name="T4" fmla="*/ 10 w 57"/>
                  <a:gd name="T5" fmla="*/ 4 h 56"/>
                  <a:gd name="T6" fmla="*/ 9 w 57"/>
                  <a:gd name="T7" fmla="*/ 4 h 56"/>
                  <a:gd name="T8" fmla="*/ 9 w 57"/>
                  <a:gd name="T9" fmla="*/ 4 h 56"/>
                  <a:gd name="T10" fmla="*/ 9 w 57"/>
                  <a:gd name="T11" fmla="*/ 4 h 56"/>
                  <a:gd name="T12" fmla="*/ 9 w 57"/>
                  <a:gd name="T13" fmla="*/ 4 h 56"/>
                  <a:gd name="T14" fmla="*/ 6 w 57"/>
                  <a:gd name="T15" fmla="*/ 4 h 56"/>
                  <a:gd name="T16" fmla="*/ 0 w 57"/>
                  <a:gd name="T17" fmla="*/ 4 h 56"/>
                  <a:gd name="T18" fmla="*/ 9 w 57"/>
                  <a:gd name="T19" fmla="*/ 4 h 56"/>
                  <a:gd name="T20" fmla="*/ 9 w 5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6"/>
                  <a:gd name="T35" fmla="*/ 57 w 5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6">
                    <a:moveTo>
                      <a:pt x="28" y="0"/>
                    </a:moveTo>
                    <a:lnTo>
                      <a:pt x="43" y="11"/>
                    </a:lnTo>
                    <a:lnTo>
                      <a:pt x="57" y="21"/>
                    </a:lnTo>
                    <a:lnTo>
                      <a:pt x="52" y="39"/>
                    </a:lnTo>
                    <a:lnTo>
                      <a:pt x="46" y="56"/>
                    </a:lnTo>
                    <a:lnTo>
                      <a:pt x="28" y="56"/>
                    </a:lnTo>
                    <a:lnTo>
                      <a:pt x="10" y="56"/>
                    </a:lnTo>
                    <a:lnTo>
                      <a:pt x="6" y="39"/>
                    </a:lnTo>
                    <a:lnTo>
                      <a:pt x="0" y="21"/>
                    </a:lnTo>
                    <a:lnTo>
                      <a:pt x="13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0" name="Freeform 130"/>
              <p:cNvSpPr>
                <a:spLocks/>
              </p:cNvSpPr>
              <p:nvPr/>
            </p:nvSpPr>
            <p:spPr bwMode="auto">
              <a:xfrm>
                <a:off x="1335" y="1048"/>
                <a:ext cx="54" cy="50"/>
              </a:xfrm>
              <a:custGeom>
                <a:avLst/>
                <a:gdLst>
                  <a:gd name="T0" fmla="*/ 9 w 57"/>
                  <a:gd name="T1" fmla="*/ 0 h 56"/>
                  <a:gd name="T2" fmla="*/ 9 w 57"/>
                  <a:gd name="T3" fmla="*/ 4 h 56"/>
                  <a:gd name="T4" fmla="*/ 10 w 57"/>
                  <a:gd name="T5" fmla="*/ 4 h 56"/>
                  <a:gd name="T6" fmla="*/ 9 w 57"/>
                  <a:gd name="T7" fmla="*/ 4 h 56"/>
                  <a:gd name="T8" fmla="*/ 9 w 57"/>
                  <a:gd name="T9" fmla="*/ 4 h 56"/>
                  <a:gd name="T10" fmla="*/ 9 w 57"/>
                  <a:gd name="T11" fmla="*/ 4 h 56"/>
                  <a:gd name="T12" fmla="*/ 9 w 57"/>
                  <a:gd name="T13" fmla="*/ 4 h 56"/>
                  <a:gd name="T14" fmla="*/ 6 w 57"/>
                  <a:gd name="T15" fmla="*/ 4 h 56"/>
                  <a:gd name="T16" fmla="*/ 0 w 57"/>
                  <a:gd name="T17" fmla="*/ 4 h 56"/>
                  <a:gd name="T18" fmla="*/ 9 w 57"/>
                  <a:gd name="T19" fmla="*/ 4 h 56"/>
                  <a:gd name="T20" fmla="*/ 9 w 5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6"/>
                  <a:gd name="T35" fmla="*/ 57 w 5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6">
                    <a:moveTo>
                      <a:pt x="28" y="0"/>
                    </a:moveTo>
                    <a:lnTo>
                      <a:pt x="43" y="11"/>
                    </a:lnTo>
                    <a:lnTo>
                      <a:pt x="57" y="21"/>
                    </a:lnTo>
                    <a:lnTo>
                      <a:pt x="52" y="39"/>
                    </a:lnTo>
                    <a:lnTo>
                      <a:pt x="46" y="56"/>
                    </a:lnTo>
                    <a:lnTo>
                      <a:pt x="28" y="56"/>
                    </a:lnTo>
                    <a:lnTo>
                      <a:pt x="10" y="56"/>
                    </a:lnTo>
                    <a:lnTo>
                      <a:pt x="6" y="39"/>
                    </a:lnTo>
                    <a:lnTo>
                      <a:pt x="0" y="21"/>
                    </a:lnTo>
                    <a:lnTo>
                      <a:pt x="13" y="11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1" name="Freeform 131"/>
              <p:cNvSpPr>
                <a:spLocks/>
              </p:cNvSpPr>
              <p:nvPr/>
            </p:nvSpPr>
            <p:spPr bwMode="auto">
              <a:xfrm>
                <a:off x="2504" y="2599"/>
                <a:ext cx="56" cy="50"/>
              </a:xfrm>
              <a:custGeom>
                <a:avLst/>
                <a:gdLst>
                  <a:gd name="T0" fmla="*/ 14 w 58"/>
                  <a:gd name="T1" fmla="*/ 0 h 56"/>
                  <a:gd name="T2" fmla="*/ 14 w 58"/>
                  <a:gd name="T3" fmla="*/ 4 h 56"/>
                  <a:gd name="T4" fmla="*/ 20 w 58"/>
                  <a:gd name="T5" fmla="*/ 4 h 56"/>
                  <a:gd name="T6" fmla="*/ 17 w 58"/>
                  <a:gd name="T7" fmla="*/ 4 h 56"/>
                  <a:gd name="T8" fmla="*/ 15 w 58"/>
                  <a:gd name="T9" fmla="*/ 4 h 56"/>
                  <a:gd name="T10" fmla="*/ 14 w 58"/>
                  <a:gd name="T11" fmla="*/ 4 h 56"/>
                  <a:gd name="T12" fmla="*/ 12 w 58"/>
                  <a:gd name="T13" fmla="*/ 4 h 56"/>
                  <a:gd name="T14" fmla="*/ 6 w 58"/>
                  <a:gd name="T15" fmla="*/ 4 h 56"/>
                  <a:gd name="T16" fmla="*/ 0 w 58"/>
                  <a:gd name="T17" fmla="*/ 4 h 56"/>
                  <a:gd name="T18" fmla="*/ 14 w 58"/>
                  <a:gd name="T19" fmla="*/ 4 h 56"/>
                  <a:gd name="T20" fmla="*/ 14 w 5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6"/>
                  <a:gd name="T35" fmla="*/ 58 w 5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6">
                    <a:moveTo>
                      <a:pt x="30" y="0"/>
                    </a:moveTo>
                    <a:lnTo>
                      <a:pt x="44" y="11"/>
                    </a:lnTo>
                    <a:lnTo>
                      <a:pt x="58" y="21"/>
                    </a:lnTo>
                    <a:lnTo>
                      <a:pt x="52" y="38"/>
                    </a:lnTo>
                    <a:lnTo>
                      <a:pt x="48" y="56"/>
                    </a:lnTo>
                    <a:lnTo>
                      <a:pt x="30" y="56"/>
                    </a:lnTo>
                    <a:lnTo>
                      <a:pt x="12" y="56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2" name="Freeform 132"/>
              <p:cNvSpPr>
                <a:spLocks/>
              </p:cNvSpPr>
              <p:nvPr/>
            </p:nvSpPr>
            <p:spPr bwMode="auto">
              <a:xfrm>
                <a:off x="2504" y="2599"/>
                <a:ext cx="56" cy="50"/>
              </a:xfrm>
              <a:custGeom>
                <a:avLst/>
                <a:gdLst>
                  <a:gd name="T0" fmla="*/ 14 w 58"/>
                  <a:gd name="T1" fmla="*/ 0 h 56"/>
                  <a:gd name="T2" fmla="*/ 14 w 58"/>
                  <a:gd name="T3" fmla="*/ 4 h 56"/>
                  <a:gd name="T4" fmla="*/ 20 w 58"/>
                  <a:gd name="T5" fmla="*/ 4 h 56"/>
                  <a:gd name="T6" fmla="*/ 17 w 58"/>
                  <a:gd name="T7" fmla="*/ 4 h 56"/>
                  <a:gd name="T8" fmla="*/ 15 w 58"/>
                  <a:gd name="T9" fmla="*/ 4 h 56"/>
                  <a:gd name="T10" fmla="*/ 14 w 58"/>
                  <a:gd name="T11" fmla="*/ 4 h 56"/>
                  <a:gd name="T12" fmla="*/ 12 w 58"/>
                  <a:gd name="T13" fmla="*/ 4 h 56"/>
                  <a:gd name="T14" fmla="*/ 6 w 58"/>
                  <a:gd name="T15" fmla="*/ 4 h 56"/>
                  <a:gd name="T16" fmla="*/ 0 w 58"/>
                  <a:gd name="T17" fmla="*/ 4 h 56"/>
                  <a:gd name="T18" fmla="*/ 14 w 58"/>
                  <a:gd name="T19" fmla="*/ 4 h 56"/>
                  <a:gd name="T20" fmla="*/ 14 w 5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6"/>
                  <a:gd name="T35" fmla="*/ 58 w 5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6">
                    <a:moveTo>
                      <a:pt x="30" y="0"/>
                    </a:moveTo>
                    <a:lnTo>
                      <a:pt x="44" y="11"/>
                    </a:lnTo>
                    <a:lnTo>
                      <a:pt x="58" y="21"/>
                    </a:lnTo>
                    <a:lnTo>
                      <a:pt x="52" y="38"/>
                    </a:lnTo>
                    <a:lnTo>
                      <a:pt x="48" y="56"/>
                    </a:lnTo>
                    <a:lnTo>
                      <a:pt x="30" y="56"/>
                    </a:lnTo>
                    <a:lnTo>
                      <a:pt x="12" y="56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1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3" name="Freeform 133"/>
              <p:cNvSpPr>
                <a:spLocks/>
              </p:cNvSpPr>
              <p:nvPr/>
            </p:nvSpPr>
            <p:spPr bwMode="auto">
              <a:xfrm>
                <a:off x="2873" y="2382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" name="Freeform 134"/>
              <p:cNvSpPr>
                <a:spLocks/>
              </p:cNvSpPr>
              <p:nvPr/>
            </p:nvSpPr>
            <p:spPr bwMode="auto">
              <a:xfrm>
                <a:off x="2873" y="2382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5" name="Freeform 139"/>
              <p:cNvSpPr>
                <a:spLocks/>
              </p:cNvSpPr>
              <p:nvPr/>
            </p:nvSpPr>
            <p:spPr bwMode="auto">
              <a:xfrm>
                <a:off x="3205" y="2206"/>
                <a:ext cx="47" cy="47"/>
              </a:xfrm>
              <a:custGeom>
                <a:avLst/>
                <a:gdLst>
                  <a:gd name="T0" fmla="*/ 3 w 50"/>
                  <a:gd name="T1" fmla="*/ 5 h 52"/>
                  <a:gd name="T2" fmla="*/ 8 w 50"/>
                  <a:gd name="T3" fmla="*/ 5 h 52"/>
                  <a:gd name="T4" fmla="*/ 0 w 50"/>
                  <a:gd name="T5" fmla="*/ 5 h 52"/>
                  <a:gd name="T6" fmla="*/ 8 w 50"/>
                  <a:gd name="T7" fmla="*/ 5 h 52"/>
                  <a:gd name="T8" fmla="*/ 8 w 50"/>
                  <a:gd name="T9" fmla="*/ 0 h 52"/>
                  <a:gd name="T10" fmla="*/ 8 w 50"/>
                  <a:gd name="T11" fmla="*/ 5 h 52"/>
                  <a:gd name="T12" fmla="*/ 8 w 50"/>
                  <a:gd name="T13" fmla="*/ 5 h 52"/>
                  <a:gd name="T14" fmla="*/ 8 w 50"/>
                  <a:gd name="T15" fmla="*/ 5 h 52"/>
                  <a:gd name="T16" fmla="*/ 8 w 50"/>
                  <a:gd name="T17" fmla="*/ 5 h 52"/>
                  <a:gd name="T18" fmla="*/ 8 w 50"/>
                  <a:gd name="T19" fmla="*/ 5 h 52"/>
                  <a:gd name="T20" fmla="*/ 3 w 50"/>
                  <a:gd name="T21" fmla="*/ 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1"/>
                    </a:lnTo>
                    <a:lnTo>
                      <a:pt x="0" y="21"/>
                    </a:lnTo>
                    <a:lnTo>
                      <a:pt x="18" y="21"/>
                    </a:lnTo>
                    <a:lnTo>
                      <a:pt x="26" y="0"/>
                    </a:lnTo>
                    <a:lnTo>
                      <a:pt x="33" y="21"/>
                    </a:lnTo>
                    <a:lnTo>
                      <a:pt x="50" y="21"/>
                    </a:lnTo>
                    <a:lnTo>
                      <a:pt x="35" y="31"/>
                    </a:lnTo>
                    <a:lnTo>
                      <a:pt x="47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6" name="Freeform 140"/>
              <p:cNvSpPr>
                <a:spLocks/>
              </p:cNvSpPr>
              <p:nvPr/>
            </p:nvSpPr>
            <p:spPr bwMode="auto">
              <a:xfrm>
                <a:off x="3205" y="2206"/>
                <a:ext cx="47" cy="47"/>
              </a:xfrm>
              <a:custGeom>
                <a:avLst/>
                <a:gdLst>
                  <a:gd name="T0" fmla="*/ 3 w 50"/>
                  <a:gd name="T1" fmla="*/ 5 h 52"/>
                  <a:gd name="T2" fmla="*/ 8 w 50"/>
                  <a:gd name="T3" fmla="*/ 5 h 52"/>
                  <a:gd name="T4" fmla="*/ 0 w 50"/>
                  <a:gd name="T5" fmla="*/ 5 h 52"/>
                  <a:gd name="T6" fmla="*/ 8 w 50"/>
                  <a:gd name="T7" fmla="*/ 5 h 52"/>
                  <a:gd name="T8" fmla="*/ 8 w 50"/>
                  <a:gd name="T9" fmla="*/ 0 h 52"/>
                  <a:gd name="T10" fmla="*/ 8 w 50"/>
                  <a:gd name="T11" fmla="*/ 5 h 52"/>
                  <a:gd name="T12" fmla="*/ 8 w 50"/>
                  <a:gd name="T13" fmla="*/ 5 h 52"/>
                  <a:gd name="T14" fmla="*/ 8 w 50"/>
                  <a:gd name="T15" fmla="*/ 5 h 52"/>
                  <a:gd name="T16" fmla="*/ 8 w 50"/>
                  <a:gd name="T17" fmla="*/ 5 h 52"/>
                  <a:gd name="T18" fmla="*/ 8 w 50"/>
                  <a:gd name="T19" fmla="*/ 5 h 52"/>
                  <a:gd name="T20" fmla="*/ 3 w 50"/>
                  <a:gd name="T21" fmla="*/ 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1"/>
                    </a:lnTo>
                    <a:lnTo>
                      <a:pt x="0" y="21"/>
                    </a:lnTo>
                    <a:lnTo>
                      <a:pt x="18" y="21"/>
                    </a:lnTo>
                    <a:lnTo>
                      <a:pt x="26" y="0"/>
                    </a:lnTo>
                    <a:lnTo>
                      <a:pt x="33" y="21"/>
                    </a:lnTo>
                    <a:lnTo>
                      <a:pt x="50" y="21"/>
                    </a:lnTo>
                    <a:lnTo>
                      <a:pt x="35" y="31"/>
                    </a:lnTo>
                    <a:lnTo>
                      <a:pt x="47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7" name="Freeform 143"/>
              <p:cNvSpPr>
                <a:spLocks/>
              </p:cNvSpPr>
              <p:nvPr/>
            </p:nvSpPr>
            <p:spPr bwMode="auto">
              <a:xfrm>
                <a:off x="3610" y="2130"/>
                <a:ext cx="47" cy="48"/>
              </a:xfrm>
              <a:custGeom>
                <a:avLst/>
                <a:gdLst>
                  <a:gd name="T0" fmla="*/ 3 w 50"/>
                  <a:gd name="T1" fmla="*/ 6 h 52"/>
                  <a:gd name="T2" fmla="*/ 8 w 50"/>
                  <a:gd name="T3" fmla="*/ 6 h 52"/>
                  <a:gd name="T4" fmla="*/ 0 w 50"/>
                  <a:gd name="T5" fmla="*/ 6 h 52"/>
                  <a:gd name="T6" fmla="*/ 8 w 50"/>
                  <a:gd name="T7" fmla="*/ 6 h 52"/>
                  <a:gd name="T8" fmla="*/ 8 w 50"/>
                  <a:gd name="T9" fmla="*/ 0 h 52"/>
                  <a:gd name="T10" fmla="*/ 8 w 50"/>
                  <a:gd name="T11" fmla="*/ 6 h 52"/>
                  <a:gd name="T12" fmla="*/ 8 w 50"/>
                  <a:gd name="T13" fmla="*/ 6 h 52"/>
                  <a:gd name="T14" fmla="*/ 8 w 50"/>
                  <a:gd name="T15" fmla="*/ 6 h 52"/>
                  <a:gd name="T16" fmla="*/ 8 w 50"/>
                  <a:gd name="T17" fmla="*/ 6 h 52"/>
                  <a:gd name="T18" fmla="*/ 8 w 50"/>
                  <a:gd name="T19" fmla="*/ 6 h 52"/>
                  <a:gd name="T20" fmla="*/ 3 w 50"/>
                  <a:gd name="T21" fmla="*/ 6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2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26" y="0"/>
                    </a:lnTo>
                    <a:lnTo>
                      <a:pt x="33" y="20"/>
                    </a:lnTo>
                    <a:lnTo>
                      <a:pt x="50" y="20"/>
                    </a:lnTo>
                    <a:lnTo>
                      <a:pt x="35" y="32"/>
                    </a:lnTo>
                    <a:lnTo>
                      <a:pt x="48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8" name="Freeform 144"/>
              <p:cNvSpPr>
                <a:spLocks/>
              </p:cNvSpPr>
              <p:nvPr/>
            </p:nvSpPr>
            <p:spPr bwMode="auto">
              <a:xfrm>
                <a:off x="3610" y="2130"/>
                <a:ext cx="47" cy="48"/>
              </a:xfrm>
              <a:custGeom>
                <a:avLst/>
                <a:gdLst>
                  <a:gd name="T0" fmla="*/ 3 w 50"/>
                  <a:gd name="T1" fmla="*/ 6 h 52"/>
                  <a:gd name="T2" fmla="*/ 8 w 50"/>
                  <a:gd name="T3" fmla="*/ 6 h 52"/>
                  <a:gd name="T4" fmla="*/ 0 w 50"/>
                  <a:gd name="T5" fmla="*/ 6 h 52"/>
                  <a:gd name="T6" fmla="*/ 8 w 50"/>
                  <a:gd name="T7" fmla="*/ 6 h 52"/>
                  <a:gd name="T8" fmla="*/ 8 w 50"/>
                  <a:gd name="T9" fmla="*/ 0 h 52"/>
                  <a:gd name="T10" fmla="*/ 8 w 50"/>
                  <a:gd name="T11" fmla="*/ 6 h 52"/>
                  <a:gd name="T12" fmla="*/ 8 w 50"/>
                  <a:gd name="T13" fmla="*/ 6 h 52"/>
                  <a:gd name="T14" fmla="*/ 8 w 50"/>
                  <a:gd name="T15" fmla="*/ 6 h 52"/>
                  <a:gd name="T16" fmla="*/ 8 w 50"/>
                  <a:gd name="T17" fmla="*/ 6 h 52"/>
                  <a:gd name="T18" fmla="*/ 8 w 50"/>
                  <a:gd name="T19" fmla="*/ 6 h 52"/>
                  <a:gd name="T20" fmla="*/ 3 w 50"/>
                  <a:gd name="T21" fmla="*/ 6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2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26" y="0"/>
                    </a:lnTo>
                    <a:lnTo>
                      <a:pt x="33" y="20"/>
                    </a:lnTo>
                    <a:lnTo>
                      <a:pt x="50" y="20"/>
                    </a:lnTo>
                    <a:lnTo>
                      <a:pt x="35" y="32"/>
                    </a:lnTo>
                    <a:lnTo>
                      <a:pt x="48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9" name="Freeform 145"/>
              <p:cNvSpPr>
                <a:spLocks/>
              </p:cNvSpPr>
              <p:nvPr/>
            </p:nvSpPr>
            <p:spPr bwMode="auto">
              <a:xfrm>
                <a:off x="2094" y="1330"/>
                <a:ext cx="30" cy="13"/>
              </a:xfrm>
              <a:custGeom>
                <a:avLst/>
                <a:gdLst>
                  <a:gd name="T0" fmla="*/ 0 w 30"/>
                  <a:gd name="T1" fmla="*/ 3 h 15"/>
                  <a:gd name="T2" fmla="*/ 7 w 30"/>
                  <a:gd name="T3" fmla="*/ 3 h 15"/>
                  <a:gd name="T4" fmla="*/ 28 w 30"/>
                  <a:gd name="T5" fmla="*/ 0 h 15"/>
                  <a:gd name="T6" fmla="*/ 30 w 30"/>
                  <a:gd name="T7" fmla="*/ 3 h 15"/>
                  <a:gd name="T8" fmla="*/ 0 w 30"/>
                  <a:gd name="T9" fmla="*/ 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5"/>
                  <a:gd name="T17" fmla="*/ 30 w 3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5">
                    <a:moveTo>
                      <a:pt x="0" y="15"/>
                    </a:moveTo>
                    <a:lnTo>
                      <a:pt x="7" y="6"/>
                    </a:lnTo>
                    <a:lnTo>
                      <a:pt x="28" y="0"/>
                    </a:lnTo>
                    <a:lnTo>
                      <a:pt x="30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0" name="Freeform 146"/>
              <p:cNvSpPr>
                <a:spLocks/>
              </p:cNvSpPr>
              <p:nvPr/>
            </p:nvSpPr>
            <p:spPr bwMode="auto">
              <a:xfrm>
                <a:off x="2137" y="1324"/>
                <a:ext cx="17" cy="11"/>
              </a:xfrm>
              <a:custGeom>
                <a:avLst/>
                <a:gdLst>
                  <a:gd name="T0" fmla="*/ 0 w 18"/>
                  <a:gd name="T1" fmla="*/ 3 h 13"/>
                  <a:gd name="T2" fmla="*/ 3 w 18"/>
                  <a:gd name="T3" fmla="*/ 0 h 13"/>
                  <a:gd name="T4" fmla="*/ 9 w 18"/>
                  <a:gd name="T5" fmla="*/ 3 h 13"/>
                  <a:gd name="T6" fmla="*/ 9 w 18"/>
                  <a:gd name="T7" fmla="*/ 3 h 13"/>
                  <a:gd name="T8" fmla="*/ 0 w 18"/>
                  <a:gd name="T9" fmla="*/ 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3"/>
                  <a:gd name="T17" fmla="*/ 18 w 1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3">
                    <a:moveTo>
                      <a:pt x="0" y="13"/>
                    </a:moveTo>
                    <a:lnTo>
                      <a:pt x="3" y="0"/>
                    </a:lnTo>
                    <a:lnTo>
                      <a:pt x="18" y="3"/>
                    </a:lnTo>
                    <a:lnTo>
                      <a:pt x="15" y="1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1" name="Freeform 147"/>
              <p:cNvSpPr>
                <a:spLocks/>
              </p:cNvSpPr>
              <p:nvPr/>
            </p:nvSpPr>
            <p:spPr bwMode="auto">
              <a:xfrm>
                <a:off x="2176" y="1311"/>
                <a:ext cx="31" cy="13"/>
              </a:xfrm>
              <a:custGeom>
                <a:avLst/>
                <a:gdLst>
                  <a:gd name="T0" fmla="*/ 0 w 33"/>
                  <a:gd name="T1" fmla="*/ 7 h 14"/>
                  <a:gd name="T2" fmla="*/ 7 w 33"/>
                  <a:gd name="T3" fmla="*/ 0 h 14"/>
                  <a:gd name="T4" fmla="*/ 8 w 33"/>
                  <a:gd name="T5" fmla="*/ 0 h 14"/>
                  <a:gd name="T6" fmla="*/ 8 w 33"/>
                  <a:gd name="T7" fmla="*/ 7 h 14"/>
                  <a:gd name="T8" fmla="*/ 8 w 33"/>
                  <a:gd name="T9" fmla="*/ 7 h 14"/>
                  <a:gd name="T10" fmla="*/ 0 w 33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14"/>
                  <a:gd name="T20" fmla="*/ 33 w 33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14">
                    <a:moveTo>
                      <a:pt x="0" y="14"/>
                    </a:moveTo>
                    <a:lnTo>
                      <a:pt x="7" y="0"/>
                    </a:lnTo>
                    <a:lnTo>
                      <a:pt x="28" y="0"/>
                    </a:lnTo>
                    <a:lnTo>
                      <a:pt x="33" y="12"/>
                    </a:lnTo>
                    <a:lnTo>
                      <a:pt x="10" y="8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2" name="Freeform 148"/>
              <p:cNvSpPr>
                <a:spLocks/>
              </p:cNvSpPr>
              <p:nvPr/>
            </p:nvSpPr>
            <p:spPr bwMode="auto">
              <a:xfrm>
                <a:off x="2161" y="2505"/>
                <a:ext cx="37" cy="27"/>
              </a:xfrm>
              <a:custGeom>
                <a:avLst/>
                <a:gdLst>
                  <a:gd name="T0" fmla="*/ 0 w 37"/>
                  <a:gd name="T1" fmla="*/ 5 h 30"/>
                  <a:gd name="T2" fmla="*/ 13 w 37"/>
                  <a:gd name="T3" fmla="*/ 5 h 30"/>
                  <a:gd name="T4" fmla="*/ 21 w 37"/>
                  <a:gd name="T5" fmla="*/ 5 h 30"/>
                  <a:gd name="T6" fmla="*/ 33 w 37"/>
                  <a:gd name="T7" fmla="*/ 5 h 30"/>
                  <a:gd name="T8" fmla="*/ 37 w 37"/>
                  <a:gd name="T9" fmla="*/ 5 h 30"/>
                  <a:gd name="T10" fmla="*/ 30 w 37"/>
                  <a:gd name="T11" fmla="*/ 0 h 30"/>
                  <a:gd name="T12" fmla="*/ 18 w 37"/>
                  <a:gd name="T13" fmla="*/ 2 h 30"/>
                  <a:gd name="T14" fmla="*/ 0 w 37"/>
                  <a:gd name="T15" fmla="*/ 5 h 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30"/>
                  <a:gd name="T26" fmla="*/ 37 w 37"/>
                  <a:gd name="T27" fmla="*/ 30 h 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30">
                    <a:moveTo>
                      <a:pt x="0" y="17"/>
                    </a:moveTo>
                    <a:lnTo>
                      <a:pt x="13" y="30"/>
                    </a:lnTo>
                    <a:lnTo>
                      <a:pt x="21" y="28"/>
                    </a:lnTo>
                    <a:lnTo>
                      <a:pt x="33" y="21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3" name="Freeform 149"/>
              <p:cNvSpPr>
                <a:spLocks/>
              </p:cNvSpPr>
              <p:nvPr/>
            </p:nvSpPr>
            <p:spPr bwMode="auto">
              <a:xfrm>
                <a:off x="2161" y="2505"/>
                <a:ext cx="37" cy="27"/>
              </a:xfrm>
              <a:custGeom>
                <a:avLst/>
                <a:gdLst>
                  <a:gd name="T0" fmla="*/ 0 w 37"/>
                  <a:gd name="T1" fmla="*/ 5 h 30"/>
                  <a:gd name="T2" fmla="*/ 13 w 37"/>
                  <a:gd name="T3" fmla="*/ 5 h 30"/>
                  <a:gd name="T4" fmla="*/ 21 w 37"/>
                  <a:gd name="T5" fmla="*/ 5 h 30"/>
                  <a:gd name="T6" fmla="*/ 33 w 37"/>
                  <a:gd name="T7" fmla="*/ 5 h 30"/>
                  <a:gd name="T8" fmla="*/ 37 w 37"/>
                  <a:gd name="T9" fmla="*/ 5 h 30"/>
                  <a:gd name="T10" fmla="*/ 30 w 37"/>
                  <a:gd name="T11" fmla="*/ 0 h 30"/>
                  <a:gd name="T12" fmla="*/ 18 w 37"/>
                  <a:gd name="T13" fmla="*/ 2 h 30"/>
                  <a:gd name="T14" fmla="*/ 0 w 37"/>
                  <a:gd name="T15" fmla="*/ 5 h 30"/>
                  <a:gd name="T16" fmla="*/ 0 w 37"/>
                  <a:gd name="T17" fmla="*/ 5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"/>
                  <a:gd name="T28" fmla="*/ 0 h 30"/>
                  <a:gd name="T29" fmla="*/ 37 w 37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" h="30">
                    <a:moveTo>
                      <a:pt x="0" y="17"/>
                    </a:moveTo>
                    <a:lnTo>
                      <a:pt x="13" y="30"/>
                    </a:lnTo>
                    <a:lnTo>
                      <a:pt x="21" y="28"/>
                    </a:lnTo>
                    <a:lnTo>
                      <a:pt x="33" y="21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" name="Freeform 150"/>
              <p:cNvSpPr>
                <a:spLocks/>
              </p:cNvSpPr>
              <p:nvPr/>
            </p:nvSpPr>
            <p:spPr bwMode="auto">
              <a:xfrm>
                <a:off x="2335" y="2578"/>
                <a:ext cx="40" cy="11"/>
              </a:xfrm>
              <a:custGeom>
                <a:avLst/>
                <a:gdLst>
                  <a:gd name="T0" fmla="*/ 0 w 43"/>
                  <a:gd name="T1" fmla="*/ 6 h 12"/>
                  <a:gd name="T2" fmla="*/ 4 w 43"/>
                  <a:gd name="T3" fmla="*/ 0 h 12"/>
                  <a:gd name="T4" fmla="*/ 7 w 43"/>
                  <a:gd name="T5" fmla="*/ 4 h 12"/>
                  <a:gd name="T6" fmla="*/ 7 w 43"/>
                  <a:gd name="T7" fmla="*/ 6 h 12"/>
                  <a:gd name="T8" fmla="*/ 0 w 43"/>
                  <a:gd name="T9" fmla="*/ 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12"/>
                  <a:gd name="T17" fmla="*/ 43 w 43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12">
                    <a:moveTo>
                      <a:pt x="0" y="9"/>
                    </a:moveTo>
                    <a:lnTo>
                      <a:pt x="4" y="0"/>
                    </a:lnTo>
                    <a:lnTo>
                      <a:pt x="43" y="4"/>
                    </a:lnTo>
                    <a:lnTo>
                      <a:pt x="35" y="1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5" name="Freeform 151"/>
              <p:cNvSpPr>
                <a:spLocks/>
              </p:cNvSpPr>
              <p:nvPr/>
            </p:nvSpPr>
            <p:spPr bwMode="auto">
              <a:xfrm>
                <a:off x="2353" y="2600"/>
                <a:ext cx="17" cy="10"/>
              </a:xfrm>
              <a:custGeom>
                <a:avLst/>
                <a:gdLst>
                  <a:gd name="T0" fmla="*/ 0 w 18"/>
                  <a:gd name="T1" fmla="*/ 0 h 12"/>
                  <a:gd name="T2" fmla="*/ 7 w 18"/>
                  <a:gd name="T3" fmla="*/ 3 h 12"/>
                  <a:gd name="T4" fmla="*/ 9 w 18"/>
                  <a:gd name="T5" fmla="*/ 3 h 12"/>
                  <a:gd name="T6" fmla="*/ 9 w 18"/>
                  <a:gd name="T7" fmla="*/ 0 h 12"/>
                  <a:gd name="T8" fmla="*/ 0 w 18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2"/>
                  <a:gd name="T17" fmla="*/ 18 w 1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2">
                    <a:moveTo>
                      <a:pt x="0" y="0"/>
                    </a:moveTo>
                    <a:lnTo>
                      <a:pt x="7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6" name="Freeform 152"/>
              <p:cNvSpPr>
                <a:spLocks/>
              </p:cNvSpPr>
              <p:nvPr/>
            </p:nvSpPr>
            <p:spPr bwMode="auto">
              <a:xfrm>
                <a:off x="2320" y="1119"/>
                <a:ext cx="9" cy="23"/>
              </a:xfrm>
              <a:custGeom>
                <a:avLst/>
                <a:gdLst>
                  <a:gd name="T0" fmla="*/ 3 w 9"/>
                  <a:gd name="T1" fmla="*/ 6 h 25"/>
                  <a:gd name="T2" fmla="*/ 0 w 9"/>
                  <a:gd name="T3" fmla="*/ 6 h 25"/>
                  <a:gd name="T4" fmla="*/ 0 w 9"/>
                  <a:gd name="T5" fmla="*/ 6 h 25"/>
                  <a:gd name="T6" fmla="*/ 0 w 9"/>
                  <a:gd name="T7" fmla="*/ 4 h 25"/>
                  <a:gd name="T8" fmla="*/ 0 w 9"/>
                  <a:gd name="T9" fmla="*/ 3 h 25"/>
                  <a:gd name="T10" fmla="*/ 1 w 9"/>
                  <a:gd name="T11" fmla="*/ 1 h 25"/>
                  <a:gd name="T12" fmla="*/ 1 w 9"/>
                  <a:gd name="T13" fmla="*/ 0 h 25"/>
                  <a:gd name="T14" fmla="*/ 4 w 9"/>
                  <a:gd name="T15" fmla="*/ 0 h 25"/>
                  <a:gd name="T16" fmla="*/ 6 w 9"/>
                  <a:gd name="T17" fmla="*/ 0 h 25"/>
                  <a:gd name="T18" fmla="*/ 7 w 9"/>
                  <a:gd name="T19" fmla="*/ 1 h 25"/>
                  <a:gd name="T20" fmla="*/ 9 w 9"/>
                  <a:gd name="T21" fmla="*/ 3 h 25"/>
                  <a:gd name="T22" fmla="*/ 9 w 9"/>
                  <a:gd name="T23" fmla="*/ 4 h 25"/>
                  <a:gd name="T24" fmla="*/ 9 w 9"/>
                  <a:gd name="T25" fmla="*/ 6 h 25"/>
                  <a:gd name="T26" fmla="*/ 7 w 9"/>
                  <a:gd name="T27" fmla="*/ 6 h 25"/>
                  <a:gd name="T28" fmla="*/ 4 w 9"/>
                  <a:gd name="T29" fmla="*/ 6 h 25"/>
                  <a:gd name="T30" fmla="*/ 3 w 9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25"/>
                  <a:gd name="T50" fmla="*/ 9 w 9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25">
                    <a:moveTo>
                      <a:pt x="3" y="25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4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7" name="Freeform 153"/>
              <p:cNvSpPr>
                <a:spLocks/>
              </p:cNvSpPr>
              <p:nvPr/>
            </p:nvSpPr>
            <p:spPr bwMode="auto">
              <a:xfrm>
                <a:off x="2320" y="1119"/>
                <a:ext cx="9" cy="23"/>
              </a:xfrm>
              <a:custGeom>
                <a:avLst/>
                <a:gdLst>
                  <a:gd name="T0" fmla="*/ 3 w 9"/>
                  <a:gd name="T1" fmla="*/ 6 h 25"/>
                  <a:gd name="T2" fmla="*/ 0 w 9"/>
                  <a:gd name="T3" fmla="*/ 6 h 25"/>
                  <a:gd name="T4" fmla="*/ 0 w 9"/>
                  <a:gd name="T5" fmla="*/ 6 h 25"/>
                  <a:gd name="T6" fmla="*/ 0 w 9"/>
                  <a:gd name="T7" fmla="*/ 4 h 25"/>
                  <a:gd name="T8" fmla="*/ 0 w 9"/>
                  <a:gd name="T9" fmla="*/ 3 h 25"/>
                  <a:gd name="T10" fmla="*/ 1 w 9"/>
                  <a:gd name="T11" fmla="*/ 1 h 25"/>
                  <a:gd name="T12" fmla="*/ 1 w 9"/>
                  <a:gd name="T13" fmla="*/ 0 h 25"/>
                  <a:gd name="T14" fmla="*/ 4 w 9"/>
                  <a:gd name="T15" fmla="*/ 0 h 25"/>
                  <a:gd name="T16" fmla="*/ 6 w 9"/>
                  <a:gd name="T17" fmla="*/ 0 h 25"/>
                  <a:gd name="T18" fmla="*/ 7 w 9"/>
                  <a:gd name="T19" fmla="*/ 1 h 25"/>
                  <a:gd name="T20" fmla="*/ 9 w 9"/>
                  <a:gd name="T21" fmla="*/ 3 h 25"/>
                  <a:gd name="T22" fmla="*/ 9 w 9"/>
                  <a:gd name="T23" fmla="*/ 4 h 25"/>
                  <a:gd name="T24" fmla="*/ 9 w 9"/>
                  <a:gd name="T25" fmla="*/ 6 h 25"/>
                  <a:gd name="T26" fmla="*/ 7 w 9"/>
                  <a:gd name="T27" fmla="*/ 6 h 25"/>
                  <a:gd name="T28" fmla="*/ 4 w 9"/>
                  <a:gd name="T29" fmla="*/ 6 h 25"/>
                  <a:gd name="T30" fmla="*/ 3 w 9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25"/>
                  <a:gd name="T50" fmla="*/ 9 w 9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25">
                    <a:moveTo>
                      <a:pt x="3" y="25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4" y="25"/>
                    </a:lnTo>
                    <a:lnTo>
                      <a:pt x="3" y="25"/>
                    </a:lnTo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8" name="Freeform 154"/>
              <p:cNvSpPr>
                <a:spLocks/>
              </p:cNvSpPr>
              <p:nvPr/>
            </p:nvSpPr>
            <p:spPr bwMode="auto">
              <a:xfrm>
                <a:off x="3064" y="2398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651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8" name="Freeform 155"/>
            <p:cNvSpPr>
              <a:spLocks/>
            </p:cNvSpPr>
            <p:nvPr/>
          </p:nvSpPr>
          <p:spPr bwMode="auto">
            <a:xfrm>
              <a:off x="936625" y="911225"/>
              <a:ext cx="1577975" cy="1327150"/>
            </a:xfrm>
            <a:custGeom>
              <a:avLst/>
              <a:gdLst>
                <a:gd name="T0" fmla="*/ 2147483647 w 157"/>
                <a:gd name="T1" fmla="*/ 2147483647 h 132"/>
                <a:gd name="T2" fmla="*/ 2147483647 w 157"/>
                <a:gd name="T3" fmla="*/ 2147483647 h 132"/>
                <a:gd name="T4" fmla="*/ 2147483647 w 157"/>
                <a:gd name="T5" fmla="*/ 2147483647 h 132"/>
                <a:gd name="T6" fmla="*/ 2147483647 w 157"/>
                <a:gd name="T7" fmla="*/ 2147483647 h 132"/>
                <a:gd name="T8" fmla="*/ 2147483647 w 157"/>
                <a:gd name="T9" fmla="*/ 2147483647 h 132"/>
                <a:gd name="T10" fmla="*/ 2147483647 w 157"/>
                <a:gd name="T11" fmla="*/ 2147483647 h 132"/>
                <a:gd name="T12" fmla="*/ 2147483647 w 157"/>
                <a:gd name="T13" fmla="*/ 2147483647 h 132"/>
                <a:gd name="T14" fmla="*/ 2147483647 w 157"/>
                <a:gd name="T15" fmla="*/ 2147483647 h 132"/>
                <a:gd name="T16" fmla="*/ 2147483647 w 157"/>
                <a:gd name="T17" fmla="*/ 2147483647 h 132"/>
                <a:gd name="T18" fmla="*/ 2147483647 w 157"/>
                <a:gd name="T19" fmla="*/ 2147483647 h 132"/>
                <a:gd name="T20" fmla="*/ 2147483647 w 157"/>
                <a:gd name="T21" fmla="*/ 2147483647 h 132"/>
                <a:gd name="T22" fmla="*/ 2147483647 w 157"/>
                <a:gd name="T23" fmla="*/ 2147483647 h 132"/>
                <a:gd name="T24" fmla="*/ 2147483647 w 157"/>
                <a:gd name="T25" fmla="*/ 2147483647 h 132"/>
                <a:gd name="T26" fmla="*/ 2147483647 w 157"/>
                <a:gd name="T27" fmla="*/ 2147483647 h 132"/>
                <a:gd name="T28" fmla="*/ 2147483647 w 157"/>
                <a:gd name="T29" fmla="*/ 2147483647 h 132"/>
                <a:gd name="T30" fmla="*/ 2147483647 w 157"/>
                <a:gd name="T31" fmla="*/ 2147483647 h 132"/>
                <a:gd name="T32" fmla="*/ 2147483647 w 157"/>
                <a:gd name="T33" fmla="*/ 2147483647 h 132"/>
                <a:gd name="T34" fmla="*/ 2147483647 w 157"/>
                <a:gd name="T35" fmla="*/ 2147483647 h 132"/>
                <a:gd name="T36" fmla="*/ 2147483647 w 157"/>
                <a:gd name="T37" fmla="*/ 2147483647 h 132"/>
                <a:gd name="T38" fmla="*/ 2147483647 w 157"/>
                <a:gd name="T39" fmla="*/ 2147483647 h 132"/>
                <a:gd name="T40" fmla="*/ 2147483647 w 157"/>
                <a:gd name="T41" fmla="*/ 2147483647 h 132"/>
                <a:gd name="T42" fmla="*/ 2147483647 w 157"/>
                <a:gd name="T43" fmla="*/ 2147483647 h 132"/>
                <a:gd name="T44" fmla="*/ 2147483647 w 157"/>
                <a:gd name="T45" fmla="*/ 2147483647 h 132"/>
                <a:gd name="T46" fmla="*/ 2147483647 w 157"/>
                <a:gd name="T47" fmla="*/ 2147483647 h 132"/>
                <a:gd name="T48" fmla="*/ 2147483647 w 157"/>
                <a:gd name="T49" fmla="*/ 2147483647 h 132"/>
                <a:gd name="T50" fmla="*/ 2147483647 w 157"/>
                <a:gd name="T51" fmla="*/ 2147483647 h 132"/>
                <a:gd name="T52" fmla="*/ 2147483647 w 157"/>
                <a:gd name="T53" fmla="*/ 2147483647 h 132"/>
                <a:gd name="T54" fmla="*/ 2147483647 w 157"/>
                <a:gd name="T55" fmla="*/ 2147483647 h 132"/>
                <a:gd name="T56" fmla="*/ 2147483647 w 157"/>
                <a:gd name="T57" fmla="*/ 2147483647 h 132"/>
                <a:gd name="T58" fmla="*/ 2147483647 w 157"/>
                <a:gd name="T59" fmla="*/ 2147483647 h 132"/>
                <a:gd name="T60" fmla="*/ 2147483647 w 157"/>
                <a:gd name="T61" fmla="*/ 2147483647 h 132"/>
                <a:gd name="T62" fmla="*/ 2147483647 w 157"/>
                <a:gd name="T63" fmla="*/ 2147483647 h 132"/>
                <a:gd name="T64" fmla="*/ 2147483647 w 157"/>
                <a:gd name="T65" fmla="*/ 2147483647 h 132"/>
                <a:gd name="T66" fmla="*/ 2147483647 w 157"/>
                <a:gd name="T67" fmla="*/ 2147483647 h 132"/>
                <a:gd name="T68" fmla="*/ 2147483647 w 157"/>
                <a:gd name="T69" fmla="*/ 2147483647 h 132"/>
                <a:gd name="T70" fmla="*/ 2147483647 w 157"/>
                <a:gd name="T71" fmla="*/ 2147483647 h 132"/>
                <a:gd name="T72" fmla="*/ 2147483647 w 157"/>
                <a:gd name="T73" fmla="*/ 2147483647 h 132"/>
                <a:gd name="T74" fmla="*/ 2147483647 w 157"/>
                <a:gd name="T75" fmla="*/ 2147483647 h 132"/>
                <a:gd name="T76" fmla="*/ 2147483647 w 157"/>
                <a:gd name="T77" fmla="*/ 2147483647 h 132"/>
                <a:gd name="T78" fmla="*/ 2147483647 w 157"/>
                <a:gd name="T79" fmla="*/ 2147483647 h 132"/>
                <a:gd name="T80" fmla="*/ 2147483647 w 157"/>
                <a:gd name="T81" fmla="*/ 2147483647 h 132"/>
                <a:gd name="T82" fmla="*/ 2147483647 w 157"/>
                <a:gd name="T83" fmla="*/ 2147483647 h 132"/>
                <a:gd name="T84" fmla="*/ 2147483647 w 157"/>
                <a:gd name="T85" fmla="*/ 2147483647 h 132"/>
                <a:gd name="T86" fmla="*/ 2147483647 w 157"/>
                <a:gd name="T87" fmla="*/ 2147483647 h 132"/>
                <a:gd name="T88" fmla="*/ 2147483647 w 157"/>
                <a:gd name="T89" fmla="*/ 2147483647 h 132"/>
                <a:gd name="T90" fmla="*/ 2147483647 w 157"/>
                <a:gd name="T91" fmla="*/ 2147483647 h 132"/>
                <a:gd name="T92" fmla="*/ 2147483647 w 157"/>
                <a:gd name="T93" fmla="*/ 2147483647 h 132"/>
                <a:gd name="T94" fmla="*/ 2147483647 w 157"/>
                <a:gd name="T95" fmla="*/ 2147483647 h 132"/>
                <a:gd name="T96" fmla="*/ 2147483647 w 157"/>
                <a:gd name="T97" fmla="*/ 2147483647 h 132"/>
                <a:gd name="T98" fmla="*/ 2147483647 w 157"/>
                <a:gd name="T99" fmla="*/ 2147483647 h 132"/>
                <a:gd name="T100" fmla="*/ 2147483647 w 157"/>
                <a:gd name="T101" fmla="*/ 2147483647 h 132"/>
                <a:gd name="T102" fmla="*/ 2147483647 w 157"/>
                <a:gd name="T103" fmla="*/ 2147483647 h 132"/>
                <a:gd name="T104" fmla="*/ 2147483647 w 157"/>
                <a:gd name="T105" fmla="*/ 2147483647 h 132"/>
                <a:gd name="T106" fmla="*/ 2147483647 w 157"/>
                <a:gd name="T107" fmla="*/ 2147483647 h 132"/>
                <a:gd name="T108" fmla="*/ 2147483647 w 157"/>
                <a:gd name="T109" fmla="*/ 2147483647 h 132"/>
                <a:gd name="T110" fmla="*/ 2147483647 w 157"/>
                <a:gd name="T111" fmla="*/ 2147483647 h 132"/>
                <a:gd name="T112" fmla="*/ 2147483647 w 157"/>
                <a:gd name="T113" fmla="*/ 2147483647 h 132"/>
                <a:gd name="T114" fmla="*/ 2147483647 w 157"/>
                <a:gd name="T115" fmla="*/ 2147483647 h 132"/>
                <a:gd name="T116" fmla="*/ 2147483647 w 157"/>
                <a:gd name="T117" fmla="*/ 2147483647 h 132"/>
                <a:gd name="T118" fmla="*/ 2147483647 w 157"/>
                <a:gd name="T119" fmla="*/ 2147483647 h 132"/>
                <a:gd name="T120" fmla="*/ 2147483647 w 157"/>
                <a:gd name="T121" fmla="*/ 2147483647 h 132"/>
                <a:gd name="T122" fmla="*/ 0 w 157"/>
                <a:gd name="T123" fmla="*/ 2147483647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7"/>
                <a:gd name="T187" fmla="*/ 0 h 132"/>
                <a:gd name="T188" fmla="*/ 157 w 157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7" h="132">
                  <a:moveTo>
                    <a:pt x="0" y="126"/>
                  </a:moveTo>
                  <a:lnTo>
                    <a:pt x="9" y="120"/>
                  </a:lnTo>
                  <a:lnTo>
                    <a:pt x="13" y="120"/>
                  </a:lnTo>
                  <a:lnTo>
                    <a:pt x="19" y="118"/>
                  </a:lnTo>
                  <a:lnTo>
                    <a:pt x="25" y="115"/>
                  </a:lnTo>
                  <a:lnTo>
                    <a:pt x="30" y="111"/>
                  </a:lnTo>
                  <a:lnTo>
                    <a:pt x="32" y="106"/>
                  </a:lnTo>
                  <a:lnTo>
                    <a:pt x="36" y="101"/>
                  </a:lnTo>
                  <a:lnTo>
                    <a:pt x="30" y="101"/>
                  </a:lnTo>
                  <a:lnTo>
                    <a:pt x="25" y="99"/>
                  </a:lnTo>
                  <a:lnTo>
                    <a:pt x="17" y="99"/>
                  </a:lnTo>
                  <a:lnTo>
                    <a:pt x="13" y="98"/>
                  </a:lnTo>
                  <a:lnTo>
                    <a:pt x="17" y="95"/>
                  </a:lnTo>
                  <a:lnTo>
                    <a:pt x="16" y="86"/>
                  </a:lnTo>
                  <a:lnTo>
                    <a:pt x="12" y="89"/>
                  </a:lnTo>
                  <a:lnTo>
                    <a:pt x="8" y="87"/>
                  </a:lnTo>
                  <a:lnTo>
                    <a:pt x="7" y="82"/>
                  </a:lnTo>
                  <a:lnTo>
                    <a:pt x="7" y="77"/>
                  </a:lnTo>
                  <a:lnTo>
                    <a:pt x="4" y="71"/>
                  </a:lnTo>
                  <a:lnTo>
                    <a:pt x="12" y="64"/>
                  </a:lnTo>
                  <a:lnTo>
                    <a:pt x="16" y="60"/>
                  </a:lnTo>
                  <a:lnTo>
                    <a:pt x="22" y="61"/>
                  </a:lnTo>
                  <a:lnTo>
                    <a:pt x="28" y="60"/>
                  </a:lnTo>
                  <a:lnTo>
                    <a:pt x="29" y="55"/>
                  </a:lnTo>
                  <a:lnTo>
                    <a:pt x="31" y="51"/>
                  </a:lnTo>
                  <a:lnTo>
                    <a:pt x="24" y="53"/>
                  </a:lnTo>
                  <a:lnTo>
                    <a:pt x="15" y="50"/>
                  </a:lnTo>
                  <a:lnTo>
                    <a:pt x="11" y="41"/>
                  </a:lnTo>
                  <a:lnTo>
                    <a:pt x="8" y="37"/>
                  </a:lnTo>
                  <a:lnTo>
                    <a:pt x="23" y="34"/>
                  </a:lnTo>
                  <a:lnTo>
                    <a:pt x="30" y="40"/>
                  </a:lnTo>
                  <a:lnTo>
                    <a:pt x="29" y="32"/>
                  </a:lnTo>
                  <a:lnTo>
                    <a:pt x="32" y="37"/>
                  </a:lnTo>
                  <a:lnTo>
                    <a:pt x="38" y="38"/>
                  </a:lnTo>
                  <a:lnTo>
                    <a:pt x="32" y="35"/>
                  </a:lnTo>
                  <a:lnTo>
                    <a:pt x="27" y="30"/>
                  </a:lnTo>
                  <a:lnTo>
                    <a:pt x="27" y="26"/>
                  </a:lnTo>
                  <a:lnTo>
                    <a:pt x="20" y="18"/>
                  </a:lnTo>
                  <a:lnTo>
                    <a:pt x="24" y="13"/>
                  </a:lnTo>
                  <a:lnTo>
                    <a:pt x="29" y="15"/>
                  </a:lnTo>
                  <a:lnTo>
                    <a:pt x="33" y="13"/>
                  </a:lnTo>
                  <a:lnTo>
                    <a:pt x="40" y="6"/>
                  </a:lnTo>
                  <a:lnTo>
                    <a:pt x="45" y="5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57" y="6"/>
                  </a:lnTo>
                  <a:lnTo>
                    <a:pt x="63" y="7"/>
                  </a:lnTo>
                  <a:lnTo>
                    <a:pt x="67" y="7"/>
                  </a:lnTo>
                  <a:lnTo>
                    <a:pt x="76" y="11"/>
                  </a:lnTo>
                  <a:lnTo>
                    <a:pt x="80" y="14"/>
                  </a:lnTo>
                  <a:lnTo>
                    <a:pt x="84" y="13"/>
                  </a:lnTo>
                  <a:lnTo>
                    <a:pt x="88" y="15"/>
                  </a:lnTo>
                  <a:lnTo>
                    <a:pt x="92" y="13"/>
                  </a:lnTo>
                  <a:lnTo>
                    <a:pt x="100" y="17"/>
                  </a:lnTo>
                  <a:lnTo>
                    <a:pt x="105" y="93"/>
                  </a:lnTo>
                  <a:lnTo>
                    <a:pt x="112" y="93"/>
                  </a:lnTo>
                  <a:lnTo>
                    <a:pt x="115" y="97"/>
                  </a:lnTo>
                  <a:lnTo>
                    <a:pt x="120" y="101"/>
                  </a:lnTo>
                  <a:lnTo>
                    <a:pt x="124" y="100"/>
                  </a:lnTo>
                  <a:lnTo>
                    <a:pt x="127" y="96"/>
                  </a:lnTo>
                  <a:lnTo>
                    <a:pt x="132" y="99"/>
                  </a:lnTo>
                  <a:lnTo>
                    <a:pt x="136" y="103"/>
                  </a:lnTo>
                  <a:lnTo>
                    <a:pt x="147" y="119"/>
                  </a:lnTo>
                  <a:lnTo>
                    <a:pt x="157" y="122"/>
                  </a:lnTo>
                  <a:lnTo>
                    <a:pt x="156" y="126"/>
                  </a:lnTo>
                  <a:lnTo>
                    <a:pt x="155" y="132"/>
                  </a:lnTo>
                  <a:lnTo>
                    <a:pt x="153" y="127"/>
                  </a:lnTo>
                  <a:lnTo>
                    <a:pt x="151" y="123"/>
                  </a:lnTo>
                  <a:lnTo>
                    <a:pt x="146" y="126"/>
                  </a:lnTo>
                  <a:lnTo>
                    <a:pt x="147" y="122"/>
                  </a:lnTo>
                  <a:lnTo>
                    <a:pt x="142" y="122"/>
                  </a:lnTo>
                  <a:lnTo>
                    <a:pt x="146" y="119"/>
                  </a:lnTo>
                  <a:lnTo>
                    <a:pt x="139" y="115"/>
                  </a:lnTo>
                  <a:lnTo>
                    <a:pt x="139" y="110"/>
                  </a:lnTo>
                  <a:lnTo>
                    <a:pt x="135" y="108"/>
                  </a:lnTo>
                  <a:lnTo>
                    <a:pt x="132" y="104"/>
                  </a:lnTo>
                  <a:lnTo>
                    <a:pt x="130" y="100"/>
                  </a:lnTo>
                  <a:lnTo>
                    <a:pt x="131" y="106"/>
                  </a:lnTo>
                  <a:lnTo>
                    <a:pt x="137" y="110"/>
                  </a:lnTo>
                  <a:lnTo>
                    <a:pt x="137" y="115"/>
                  </a:lnTo>
                  <a:lnTo>
                    <a:pt x="141" y="117"/>
                  </a:lnTo>
                  <a:lnTo>
                    <a:pt x="138" y="120"/>
                  </a:lnTo>
                  <a:lnTo>
                    <a:pt x="136" y="126"/>
                  </a:lnTo>
                  <a:lnTo>
                    <a:pt x="135" y="117"/>
                  </a:lnTo>
                  <a:lnTo>
                    <a:pt x="131" y="107"/>
                  </a:lnTo>
                  <a:lnTo>
                    <a:pt x="127" y="106"/>
                  </a:lnTo>
                  <a:lnTo>
                    <a:pt x="126" y="102"/>
                  </a:lnTo>
                  <a:lnTo>
                    <a:pt x="122" y="103"/>
                  </a:lnTo>
                  <a:lnTo>
                    <a:pt x="126" y="105"/>
                  </a:lnTo>
                  <a:lnTo>
                    <a:pt x="122" y="107"/>
                  </a:lnTo>
                  <a:lnTo>
                    <a:pt x="118" y="103"/>
                  </a:lnTo>
                  <a:lnTo>
                    <a:pt x="112" y="100"/>
                  </a:lnTo>
                  <a:lnTo>
                    <a:pt x="108" y="100"/>
                  </a:lnTo>
                  <a:lnTo>
                    <a:pt x="111" y="97"/>
                  </a:lnTo>
                  <a:lnTo>
                    <a:pt x="105" y="98"/>
                  </a:lnTo>
                  <a:lnTo>
                    <a:pt x="91" y="97"/>
                  </a:lnTo>
                  <a:lnTo>
                    <a:pt x="88" y="93"/>
                  </a:lnTo>
                  <a:lnTo>
                    <a:pt x="82" y="94"/>
                  </a:lnTo>
                  <a:lnTo>
                    <a:pt x="83" y="90"/>
                  </a:lnTo>
                  <a:lnTo>
                    <a:pt x="79" y="90"/>
                  </a:lnTo>
                  <a:lnTo>
                    <a:pt x="74" y="88"/>
                  </a:lnTo>
                  <a:lnTo>
                    <a:pt x="74" y="92"/>
                  </a:lnTo>
                  <a:lnTo>
                    <a:pt x="78" y="94"/>
                  </a:lnTo>
                  <a:lnTo>
                    <a:pt x="80" y="97"/>
                  </a:lnTo>
                  <a:lnTo>
                    <a:pt x="76" y="98"/>
                  </a:lnTo>
                  <a:lnTo>
                    <a:pt x="71" y="97"/>
                  </a:lnTo>
                  <a:lnTo>
                    <a:pt x="67" y="95"/>
                  </a:lnTo>
                  <a:lnTo>
                    <a:pt x="65" y="99"/>
                  </a:lnTo>
                  <a:lnTo>
                    <a:pt x="61" y="101"/>
                  </a:lnTo>
                  <a:lnTo>
                    <a:pt x="61" y="89"/>
                  </a:lnTo>
                  <a:lnTo>
                    <a:pt x="68" y="88"/>
                  </a:lnTo>
                  <a:lnTo>
                    <a:pt x="71" y="83"/>
                  </a:lnTo>
                  <a:lnTo>
                    <a:pt x="66" y="85"/>
                  </a:lnTo>
                  <a:lnTo>
                    <a:pt x="67" y="81"/>
                  </a:lnTo>
                  <a:lnTo>
                    <a:pt x="64" y="86"/>
                  </a:lnTo>
                  <a:lnTo>
                    <a:pt x="57" y="92"/>
                  </a:lnTo>
                  <a:lnTo>
                    <a:pt x="48" y="101"/>
                  </a:lnTo>
                  <a:lnTo>
                    <a:pt x="35" y="116"/>
                  </a:lnTo>
                  <a:lnTo>
                    <a:pt x="23" y="120"/>
                  </a:lnTo>
                  <a:lnTo>
                    <a:pt x="20" y="125"/>
                  </a:lnTo>
                  <a:lnTo>
                    <a:pt x="14" y="125"/>
                  </a:lnTo>
                  <a:lnTo>
                    <a:pt x="10" y="125"/>
                  </a:lnTo>
                  <a:lnTo>
                    <a:pt x="6" y="127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8FB9E5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9" name="Group 156"/>
            <p:cNvGrpSpPr>
              <a:grpSpLocks/>
            </p:cNvGrpSpPr>
            <p:nvPr/>
          </p:nvGrpSpPr>
          <p:grpSpPr bwMode="auto">
            <a:xfrm>
              <a:off x="739775" y="4211638"/>
              <a:ext cx="584200" cy="412750"/>
              <a:chOff x="1042" y="2733"/>
              <a:chExt cx="368" cy="260"/>
            </a:xfrm>
          </p:grpSpPr>
          <p:sp>
            <p:nvSpPr>
              <p:cNvPr id="36" name="Freeform 157"/>
              <p:cNvSpPr>
                <a:spLocks/>
              </p:cNvSpPr>
              <p:nvPr/>
            </p:nvSpPr>
            <p:spPr bwMode="auto">
              <a:xfrm>
                <a:off x="1042" y="2733"/>
                <a:ext cx="38" cy="32"/>
              </a:xfrm>
              <a:custGeom>
                <a:avLst/>
                <a:gdLst>
                  <a:gd name="T0" fmla="*/ 0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2147483647 h 5"/>
                  <a:gd name="T8" fmla="*/ 2147483647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0 w 6"/>
                  <a:gd name="T15" fmla="*/ 2147483647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0" y="3"/>
                    </a:moveTo>
                    <a:lnTo>
                      <a:pt x="2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" name="Freeform 158"/>
              <p:cNvSpPr>
                <a:spLocks/>
              </p:cNvSpPr>
              <p:nvPr/>
            </p:nvSpPr>
            <p:spPr bwMode="auto">
              <a:xfrm>
                <a:off x="1156" y="2777"/>
                <a:ext cx="38" cy="38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2147483647 h 6"/>
                  <a:gd name="T4" fmla="*/ 2147483647 w 6"/>
                  <a:gd name="T5" fmla="*/ 2147483647 h 6"/>
                  <a:gd name="T6" fmla="*/ 2147483647 w 6"/>
                  <a:gd name="T7" fmla="*/ 2147483647 h 6"/>
                  <a:gd name="T8" fmla="*/ 2147483647 w 6"/>
                  <a:gd name="T9" fmla="*/ 2147483647 h 6"/>
                  <a:gd name="T10" fmla="*/ 2147483647 w 6"/>
                  <a:gd name="T11" fmla="*/ 2147483647 h 6"/>
                  <a:gd name="T12" fmla="*/ 2147483647 w 6"/>
                  <a:gd name="T13" fmla="*/ 2147483647 h 6"/>
                  <a:gd name="T14" fmla="*/ 2147483647 w 6"/>
                  <a:gd name="T15" fmla="*/ 2147483647 h 6"/>
                  <a:gd name="T16" fmla="*/ 2147483647 w 6"/>
                  <a:gd name="T17" fmla="*/ 0 h 6"/>
                  <a:gd name="T18" fmla="*/ 0 w 6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6"/>
                  <a:gd name="T32" fmla="*/ 6 w 6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6">
                    <a:moveTo>
                      <a:pt x="0" y="2"/>
                    </a:moveTo>
                    <a:lnTo>
                      <a:pt x="1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" name="Freeform 159"/>
              <p:cNvSpPr>
                <a:spLocks/>
              </p:cNvSpPr>
              <p:nvPr/>
            </p:nvSpPr>
            <p:spPr bwMode="auto">
              <a:xfrm>
                <a:off x="1226" y="2815"/>
                <a:ext cx="44" cy="13"/>
              </a:xfrm>
              <a:custGeom>
                <a:avLst/>
                <a:gdLst>
                  <a:gd name="T0" fmla="*/ 0 w 7"/>
                  <a:gd name="T1" fmla="*/ 2147483647 h 2"/>
                  <a:gd name="T2" fmla="*/ 0 w 7"/>
                  <a:gd name="T3" fmla="*/ 0 h 2"/>
                  <a:gd name="T4" fmla="*/ 2147483647 w 7"/>
                  <a:gd name="T5" fmla="*/ 2147483647 h 2"/>
                  <a:gd name="T6" fmla="*/ 2147483647 w 7"/>
                  <a:gd name="T7" fmla="*/ 2147483647 h 2"/>
                  <a:gd name="T8" fmla="*/ 0 w 7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2"/>
                  <a:gd name="T17" fmla="*/ 7 w 7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2">
                    <a:moveTo>
                      <a:pt x="0" y="2"/>
                    </a:moveTo>
                    <a:lnTo>
                      <a:pt x="0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" name="Freeform 160"/>
              <p:cNvSpPr>
                <a:spLocks/>
              </p:cNvSpPr>
              <p:nvPr/>
            </p:nvSpPr>
            <p:spPr bwMode="auto">
              <a:xfrm>
                <a:off x="1245" y="2841"/>
                <a:ext cx="13" cy="12"/>
              </a:xfrm>
              <a:custGeom>
                <a:avLst/>
                <a:gdLst>
                  <a:gd name="T0" fmla="*/ 0 w 2"/>
                  <a:gd name="T1" fmla="*/ 0 h 2"/>
                  <a:gd name="T2" fmla="*/ 2147483647 w 2"/>
                  <a:gd name="T3" fmla="*/ 2147483647 h 2"/>
                  <a:gd name="T4" fmla="*/ 2147483647 w 2"/>
                  <a:gd name="T5" fmla="*/ 2147483647 h 2"/>
                  <a:gd name="T6" fmla="*/ 2147483647 w 2"/>
                  <a:gd name="T7" fmla="*/ 0 h 2"/>
                  <a:gd name="T8" fmla="*/ 0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0" y="0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" name="Freeform 161"/>
              <p:cNvSpPr>
                <a:spLocks/>
              </p:cNvSpPr>
              <p:nvPr/>
            </p:nvSpPr>
            <p:spPr bwMode="auto">
              <a:xfrm>
                <a:off x="1270" y="2828"/>
                <a:ext cx="51" cy="38"/>
              </a:xfrm>
              <a:custGeom>
                <a:avLst/>
                <a:gdLst>
                  <a:gd name="T0" fmla="*/ 0 w 8"/>
                  <a:gd name="T1" fmla="*/ 2147483647 h 6"/>
                  <a:gd name="T2" fmla="*/ 2147483647 w 8"/>
                  <a:gd name="T3" fmla="*/ 0 h 6"/>
                  <a:gd name="T4" fmla="*/ 2147483647 w 8"/>
                  <a:gd name="T5" fmla="*/ 2147483647 h 6"/>
                  <a:gd name="T6" fmla="*/ 2147483647 w 8"/>
                  <a:gd name="T7" fmla="*/ 2147483647 h 6"/>
                  <a:gd name="T8" fmla="*/ 2147483647 w 8"/>
                  <a:gd name="T9" fmla="*/ 2147483647 h 6"/>
                  <a:gd name="T10" fmla="*/ 2147483647 w 8"/>
                  <a:gd name="T11" fmla="*/ 2147483647 h 6"/>
                  <a:gd name="T12" fmla="*/ 2147483647 w 8"/>
                  <a:gd name="T13" fmla="*/ 2147483647 h 6"/>
                  <a:gd name="T14" fmla="*/ 2147483647 w 8"/>
                  <a:gd name="T15" fmla="*/ 2147483647 h 6"/>
                  <a:gd name="T16" fmla="*/ 2147483647 w 8"/>
                  <a:gd name="T17" fmla="*/ 2147483647 h 6"/>
                  <a:gd name="T18" fmla="*/ 0 w 8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0" y="2"/>
                    </a:moveTo>
                    <a:lnTo>
                      <a:pt x="1" y="0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Freeform 162"/>
              <p:cNvSpPr>
                <a:spLocks/>
              </p:cNvSpPr>
              <p:nvPr/>
            </p:nvSpPr>
            <p:spPr bwMode="auto">
              <a:xfrm>
                <a:off x="1315" y="2891"/>
                <a:ext cx="95" cy="102"/>
              </a:xfrm>
              <a:custGeom>
                <a:avLst/>
                <a:gdLst>
                  <a:gd name="T0" fmla="*/ 0 w 15"/>
                  <a:gd name="T1" fmla="*/ 2147483647 h 16"/>
                  <a:gd name="T2" fmla="*/ 2147483647 w 15"/>
                  <a:gd name="T3" fmla="*/ 2147483647 h 16"/>
                  <a:gd name="T4" fmla="*/ 2147483647 w 15"/>
                  <a:gd name="T5" fmla="*/ 2147483647 h 16"/>
                  <a:gd name="T6" fmla="*/ 2147483647 w 15"/>
                  <a:gd name="T7" fmla="*/ 2147483647 h 16"/>
                  <a:gd name="T8" fmla="*/ 2147483647 w 15"/>
                  <a:gd name="T9" fmla="*/ 2147483647 h 16"/>
                  <a:gd name="T10" fmla="*/ 2147483647 w 15"/>
                  <a:gd name="T11" fmla="*/ 2147483647 h 16"/>
                  <a:gd name="T12" fmla="*/ 2147483647 w 15"/>
                  <a:gd name="T13" fmla="*/ 2147483647 h 16"/>
                  <a:gd name="T14" fmla="*/ 2147483647 w 15"/>
                  <a:gd name="T15" fmla="*/ 2147483647 h 16"/>
                  <a:gd name="T16" fmla="*/ 2147483647 w 15"/>
                  <a:gd name="T17" fmla="*/ 0 h 16"/>
                  <a:gd name="T18" fmla="*/ 2147483647 w 15"/>
                  <a:gd name="T19" fmla="*/ 2147483647 h 16"/>
                  <a:gd name="T20" fmla="*/ 2147483647 w 15"/>
                  <a:gd name="T21" fmla="*/ 2147483647 h 16"/>
                  <a:gd name="T22" fmla="*/ 0 w 15"/>
                  <a:gd name="T23" fmla="*/ 2147483647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"/>
                  <a:gd name="T37" fmla="*/ 0 h 16"/>
                  <a:gd name="T38" fmla="*/ 15 w 15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" h="16">
                    <a:moveTo>
                      <a:pt x="0" y="6"/>
                    </a:moveTo>
                    <a:lnTo>
                      <a:pt x="2" y="11"/>
                    </a:lnTo>
                    <a:lnTo>
                      <a:pt x="2" y="14"/>
                    </a:lnTo>
                    <a:lnTo>
                      <a:pt x="5" y="16"/>
                    </a:lnTo>
                    <a:lnTo>
                      <a:pt x="7" y="13"/>
                    </a:lnTo>
                    <a:lnTo>
                      <a:pt x="13" y="11"/>
                    </a:lnTo>
                    <a:lnTo>
                      <a:pt x="15" y="9"/>
                    </a:lnTo>
                    <a:lnTo>
                      <a:pt x="10" y="3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0" name="Group 163"/>
            <p:cNvGrpSpPr>
              <a:grpSpLocks/>
            </p:cNvGrpSpPr>
            <p:nvPr/>
          </p:nvGrpSpPr>
          <p:grpSpPr bwMode="auto">
            <a:xfrm>
              <a:off x="6759575" y="5132388"/>
              <a:ext cx="704850" cy="139700"/>
              <a:chOff x="4386" y="3345"/>
              <a:chExt cx="444" cy="88"/>
            </a:xfrm>
          </p:grpSpPr>
          <p:sp>
            <p:nvSpPr>
              <p:cNvPr id="31" name="Freeform 164"/>
              <p:cNvSpPr>
                <a:spLocks/>
              </p:cNvSpPr>
              <p:nvPr/>
            </p:nvSpPr>
            <p:spPr bwMode="auto">
              <a:xfrm>
                <a:off x="4386" y="3345"/>
                <a:ext cx="197" cy="69"/>
              </a:xfrm>
              <a:custGeom>
                <a:avLst/>
                <a:gdLst>
                  <a:gd name="T0" fmla="*/ 2147483647 w 31"/>
                  <a:gd name="T1" fmla="*/ 2147483647 h 11"/>
                  <a:gd name="T2" fmla="*/ 2147483647 w 31"/>
                  <a:gd name="T3" fmla="*/ 2147483647 h 11"/>
                  <a:gd name="T4" fmla="*/ 2147483647 w 31"/>
                  <a:gd name="T5" fmla="*/ 2147483647 h 11"/>
                  <a:gd name="T6" fmla="*/ 2147483647 w 31"/>
                  <a:gd name="T7" fmla="*/ 2147483647 h 11"/>
                  <a:gd name="T8" fmla="*/ 2147483647 w 31"/>
                  <a:gd name="T9" fmla="*/ 2147483647 h 11"/>
                  <a:gd name="T10" fmla="*/ 2147483647 w 31"/>
                  <a:gd name="T11" fmla="*/ 2147483647 h 11"/>
                  <a:gd name="T12" fmla="*/ 2147483647 w 31"/>
                  <a:gd name="T13" fmla="*/ 2147483647 h 11"/>
                  <a:gd name="T14" fmla="*/ 2147483647 w 31"/>
                  <a:gd name="T15" fmla="*/ 2147483647 h 11"/>
                  <a:gd name="T16" fmla="*/ 0 w 31"/>
                  <a:gd name="T17" fmla="*/ 2147483647 h 11"/>
                  <a:gd name="T18" fmla="*/ 2147483647 w 31"/>
                  <a:gd name="T19" fmla="*/ 2147483647 h 11"/>
                  <a:gd name="T20" fmla="*/ 2147483647 w 31"/>
                  <a:gd name="T21" fmla="*/ 0 h 11"/>
                  <a:gd name="T22" fmla="*/ 2147483647 w 31"/>
                  <a:gd name="T23" fmla="*/ 0 h 11"/>
                  <a:gd name="T24" fmla="*/ 2147483647 w 31"/>
                  <a:gd name="T25" fmla="*/ 0 h 11"/>
                  <a:gd name="T26" fmla="*/ 2147483647 w 31"/>
                  <a:gd name="T27" fmla="*/ 0 h 11"/>
                  <a:gd name="T28" fmla="*/ 2147483647 w 31"/>
                  <a:gd name="T29" fmla="*/ 0 h 11"/>
                  <a:gd name="T30" fmla="*/ 2147483647 w 31"/>
                  <a:gd name="T31" fmla="*/ 2147483647 h 11"/>
                  <a:gd name="T32" fmla="*/ 2147483647 w 31"/>
                  <a:gd name="T33" fmla="*/ 0 h 11"/>
                  <a:gd name="T34" fmla="*/ 2147483647 w 31"/>
                  <a:gd name="T35" fmla="*/ 2147483647 h 11"/>
                  <a:gd name="T36" fmla="*/ 2147483647 w 31"/>
                  <a:gd name="T37" fmla="*/ 2147483647 h 11"/>
                  <a:gd name="T38" fmla="*/ 2147483647 w 31"/>
                  <a:gd name="T39" fmla="*/ 2147483647 h 11"/>
                  <a:gd name="T40" fmla="*/ 2147483647 w 31"/>
                  <a:gd name="T41" fmla="*/ 2147483647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11"/>
                  <a:gd name="T65" fmla="*/ 31 w 31"/>
                  <a:gd name="T66" fmla="*/ 11 h 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11">
                    <a:moveTo>
                      <a:pt x="29" y="6"/>
                    </a:moveTo>
                    <a:lnTo>
                      <a:pt x="27" y="9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5" y="11"/>
                    </a:lnTo>
                    <a:lnTo>
                      <a:pt x="1" y="11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29" y="6"/>
                    </a:lnTo>
                    <a:close/>
                  </a:path>
                </a:pathLst>
              </a:custGeom>
              <a:solidFill>
                <a:srgbClr val="8FB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Freeform 165"/>
              <p:cNvSpPr>
                <a:spLocks/>
              </p:cNvSpPr>
              <p:nvPr/>
            </p:nvSpPr>
            <p:spPr bwMode="auto">
              <a:xfrm>
                <a:off x="4386" y="3345"/>
                <a:ext cx="197" cy="69"/>
              </a:xfrm>
              <a:custGeom>
                <a:avLst/>
                <a:gdLst>
                  <a:gd name="T0" fmla="*/ 2147483647 w 31"/>
                  <a:gd name="T1" fmla="*/ 2147483647 h 11"/>
                  <a:gd name="T2" fmla="*/ 2147483647 w 31"/>
                  <a:gd name="T3" fmla="*/ 2147483647 h 11"/>
                  <a:gd name="T4" fmla="*/ 2147483647 w 31"/>
                  <a:gd name="T5" fmla="*/ 2147483647 h 11"/>
                  <a:gd name="T6" fmla="*/ 2147483647 w 31"/>
                  <a:gd name="T7" fmla="*/ 2147483647 h 11"/>
                  <a:gd name="T8" fmla="*/ 2147483647 w 31"/>
                  <a:gd name="T9" fmla="*/ 2147483647 h 11"/>
                  <a:gd name="T10" fmla="*/ 2147483647 w 31"/>
                  <a:gd name="T11" fmla="*/ 2147483647 h 11"/>
                  <a:gd name="T12" fmla="*/ 2147483647 w 31"/>
                  <a:gd name="T13" fmla="*/ 2147483647 h 11"/>
                  <a:gd name="T14" fmla="*/ 2147483647 w 31"/>
                  <a:gd name="T15" fmla="*/ 2147483647 h 11"/>
                  <a:gd name="T16" fmla="*/ 0 w 31"/>
                  <a:gd name="T17" fmla="*/ 2147483647 h 11"/>
                  <a:gd name="T18" fmla="*/ 2147483647 w 31"/>
                  <a:gd name="T19" fmla="*/ 2147483647 h 11"/>
                  <a:gd name="T20" fmla="*/ 2147483647 w 31"/>
                  <a:gd name="T21" fmla="*/ 0 h 11"/>
                  <a:gd name="T22" fmla="*/ 2147483647 w 31"/>
                  <a:gd name="T23" fmla="*/ 0 h 11"/>
                  <a:gd name="T24" fmla="*/ 2147483647 w 31"/>
                  <a:gd name="T25" fmla="*/ 0 h 11"/>
                  <a:gd name="T26" fmla="*/ 2147483647 w 31"/>
                  <a:gd name="T27" fmla="*/ 0 h 11"/>
                  <a:gd name="T28" fmla="*/ 2147483647 w 31"/>
                  <a:gd name="T29" fmla="*/ 0 h 11"/>
                  <a:gd name="T30" fmla="*/ 2147483647 w 31"/>
                  <a:gd name="T31" fmla="*/ 2147483647 h 11"/>
                  <a:gd name="T32" fmla="*/ 2147483647 w 31"/>
                  <a:gd name="T33" fmla="*/ 0 h 11"/>
                  <a:gd name="T34" fmla="*/ 2147483647 w 31"/>
                  <a:gd name="T35" fmla="*/ 2147483647 h 11"/>
                  <a:gd name="T36" fmla="*/ 2147483647 w 31"/>
                  <a:gd name="T37" fmla="*/ 2147483647 h 11"/>
                  <a:gd name="T38" fmla="*/ 2147483647 w 31"/>
                  <a:gd name="T39" fmla="*/ 2147483647 h 11"/>
                  <a:gd name="T40" fmla="*/ 2147483647 w 31"/>
                  <a:gd name="T41" fmla="*/ 2147483647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11"/>
                  <a:gd name="T65" fmla="*/ 31 w 31"/>
                  <a:gd name="T66" fmla="*/ 11 h 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11">
                    <a:moveTo>
                      <a:pt x="29" y="6"/>
                    </a:moveTo>
                    <a:lnTo>
                      <a:pt x="27" y="9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5" y="11"/>
                    </a:lnTo>
                    <a:lnTo>
                      <a:pt x="1" y="11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29" y="6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Freeform 166"/>
              <p:cNvSpPr>
                <a:spLocks/>
              </p:cNvSpPr>
              <p:nvPr/>
            </p:nvSpPr>
            <p:spPr bwMode="auto">
              <a:xfrm>
                <a:off x="4747" y="3357"/>
                <a:ext cx="45" cy="19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2147483647 w 7"/>
                  <a:gd name="T7" fmla="*/ 2147483647 h 3"/>
                  <a:gd name="T8" fmla="*/ 2147483647 w 7"/>
                  <a:gd name="T9" fmla="*/ 2147483647 h 3"/>
                  <a:gd name="T10" fmla="*/ 2147483647 w 7"/>
                  <a:gd name="T11" fmla="*/ 2147483647 h 3"/>
                  <a:gd name="T12" fmla="*/ 2147483647 w 7"/>
                  <a:gd name="T13" fmla="*/ 2147483647 h 3"/>
                  <a:gd name="T14" fmla="*/ 2147483647 w 7"/>
                  <a:gd name="T15" fmla="*/ 2147483647 h 3"/>
                  <a:gd name="T16" fmla="*/ 2147483647 w 7"/>
                  <a:gd name="T17" fmla="*/ 0 h 3"/>
                  <a:gd name="T18" fmla="*/ 0 w 7"/>
                  <a:gd name="T19" fmla="*/ 2147483647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3"/>
                  <a:gd name="T32" fmla="*/ 7 w 7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3">
                    <a:moveTo>
                      <a:pt x="0" y="2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Freeform 167"/>
              <p:cNvSpPr>
                <a:spLocks/>
              </p:cNvSpPr>
              <p:nvPr/>
            </p:nvSpPr>
            <p:spPr bwMode="auto">
              <a:xfrm>
                <a:off x="4811" y="3364"/>
                <a:ext cx="19" cy="12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0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Freeform 168"/>
              <p:cNvSpPr>
                <a:spLocks/>
              </p:cNvSpPr>
              <p:nvPr/>
            </p:nvSpPr>
            <p:spPr bwMode="auto">
              <a:xfrm>
                <a:off x="4754" y="3402"/>
                <a:ext cx="57" cy="31"/>
              </a:xfrm>
              <a:custGeom>
                <a:avLst/>
                <a:gdLst>
                  <a:gd name="T0" fmla="*/ 0 w 9"/>
                  <a:gd name="T1" fmla="*/ 2147483647 h 5"/>
                  <a:gd name="T2" fmla="*/ 2147483647 w 9"/>
                  <a:gd name="T3" fmla="*/ 2147483647 h 5"/>
                  <a:gd name="T4" fmla="*/ 2147483647 w 9"/>
                  <a:gd name="T5" fmla="*/ 2147483647 h 5"/>
                  <a:gd name="T6" fmla="*/ 2147483647 w 9"/>
                  <a:gd name="T7" fmla="*/ 2147483647 h 5"/>
                  <a:gd name="T8" fmla="*/ 2147483647 w 9"/>
                  <a:gd name="T9" fmla="*/ 2147483647 h 5"/>
                  <a:gd name="T10" fmla="*/ 2147483647 w 9"/>
                  <a:gd name="T11" fmla="*/ 2147483647 h 5"/>
                  <a:gd name="T12" fmla="*/ 2147483647 w 9"/>
                  <a:gd name="T13" fmla="*/ 2147483647 h 5"/>
                  <a:gd name="T14" fmla="*/ 2147483647 w 9"/>
                  <a:gd name="T15" fmla="*/ 0 h 5"/>
                  <a:gd name="T16" fmla="*/ 2147483647 w 9"/>
                  <a:gd name="T17" fmla="*/ 2147483647 h 5"/>
                  <a:gd name="T18" fmla="*/ 2147483647 w 9"/>
                  <a:gd name="T19" fmla="*/ 2147483647 h 5"/>
                  <a:gd name="T20" fmla="*/ 2147483647 w 9"/>
                  <a:gd name="T21" fmla="*/ 2147483647 h 5"/>
                  <a:gd name="T22" fmla="*/ 0 w 9"/>
                  <a:gd name="T23" fmla="*/ 2147483647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5"/>
                  <a:gd name="T38" fmla="*/ 9 w 9"/>
                  <a:gd name="T39" fmla="*/ 5 h 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5">
                    <a:moveTo>
                      <a:pt x="0" y="3"/>
                    </a:moveTo>
                    <a:lnTo>
                      <a:pt x="1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1" name="Isosceles Triangle 174"/>
            <p:cNvSpPr>
              <a:spLocks noChangeArrowheads="1"/>
            </p:cNvSpPr>
            <p:nvPr/>
          </p:nvSpPr>
          <p:spPr bwMode="auto">
            <a:xfrm>
              <a:off x="6705600" y="3810000"/>
              <a:ext cx="88900" cy="1016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2" name="Isosceles Triangle 175"/>
            <p:cNvSpPr>
              <a:spLocks noChangeArrowheads="1"/>
            </p:cNvSpPr>
            <p:nvPr/>
          </p:nvSpPr>
          <p:spPr bwMode="auto">
            <a:xfrm>
              <a:off x="5562600" y="2984500"/>
              <a:ext cx="88900" cy="1016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3" name="Freeform 142"/>
            <p:cNvSpPr>
              <a:spLocks/>
            </p:cNvSpPr>
            <p:nvPr/>
          </p:nvSpPr>
          <p:spPr bwMode="auto">
            <a:xfrm>
              <a:off x="3871913" y="41243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Freeform 142"/>
            <p:cNvSpPr>
              <a:spLocks/>
            </p:cNvSpPr>
            <p:nvPr/>
          </p:nvSpPr>
          <p:spPr bwMode="auto">
            <a:xfrm>
              <a:off x="6284913" y="37179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Freeform 142"/>
            <p:cNvSpPr>
              <a:spLocks/>
            </p:cNvSpPr>
            <p:nvPr/>
          </p:nvSpPr>
          <p:spPr bwMode="auto">
            <a:xfrm>
              <a:off x="6107113" y="35909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Freeform 142"/>
            <p:cNvSpPr>
              <a:spLocks/>
            </p:cNvSpPr>
            <p:nvPr/>
          </p:nvSpPr>
          <p:spPr bwMode="auto">
            <a:xfrm>
              <a:off x="4164013" y="3473998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Freeform 142"/>
            <p:cNvSpPr>
              <a:spLocks/>
            </p:cNvSpPr>
            <p:nvPr/>
          </p:nvSpPr>
          <p:spPr bwMode="auto">
            <a:xfrm>
              <a:off x="3656013" y="26765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Freeform 142"/>
            <p:cNvSpPr>
              <a:spLocks/>
            </p:cNvSpPr>
            <p:nvPr/>
          </p:nvSpPr>
          <p:spPr bwMode="auto">
            <a:xfrm>
              <a:off x="5120454" y="2806591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Freeform 142"/>
            <p:cNvSpPr>
              <a:spLocks/>
            </p:cNvSpPr>
            <p:nvPr/>
          </p:nvSpPr>
          <p:spPr bwMode="auto">
            <a:xfrm>
              <a:off x="5609186" y="3468742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Freeform 142"/>
            <p:cNvSpPr>
              <a:spLocks/>
            </p:cNvSpPr>
            <p:nvPr/>
          </p:nvSpPr>
          <p:spPr bwMode="auto">
            <a:xfrm>
              <a:off x="5956027" y="3058840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31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6" y="1168835"/>
            <a:ext cx="8588828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Gravimeter - Relative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35" y="1168835"/>
            <a:ext cx="5560930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Gravimeter - Absolute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6" y="1206886"/>
            <a:ext cx="7560128" cy="56511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 smtClean="0"/>
              <a:t>Terrestrial Gravimeters - Absolute and Relative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06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22616"/>
            <a:ext cx="9144000" cy="5535385"/>
          </a:xfrm>
        </p:spPr>
        <p:txBody>
          <a:bodyPr/>
          <a:lstStyle/>
          <a:p>
            <a:pPr marL="365760">
              <a:spcBef>
                <a:spcPts val="0"/>
              </a:spcBef>
            </a:pPr>
            <a:r>
              <a:rPr lang="en-US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global</a:t>
            </a:r>
            <a:r>
              <a:rPr lang="en-US" b="1"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model</a:t>
            </a:r>
            <a:r>
              <a:rPr lang="en-US" spc="-67" dirty="0">
                <a:latin typeface="Cambria" panose="02040503050406030204" pitchFamily="18" charset="0"/>
                <a:cs typeface="Calibri"/>
              </a:rPr>
              <a:t> of the </a:t>
            </a:r>
            <a:r>
              <a:rPr lang="en-US" spc="-13" dirty="0">
                <a:latin typeface="Cambria" panose="02040503050406030204" pitchFamily="18" charset="0"/>
                <a:cs typeface="Calibri"/>
              </a:rPr>
              <a:t>geopotential field</a:t>
            </a:r>
            <a:endParaRPr lang="en-US" spc="-67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latin typeface="Cambria" panose="02040503050406030204" pitchFamily="18" charset="0"/>
                <a:cs typeface="Calibri"/>
              </a:rPr>
              <a:t>GM2022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pc="-13" dirty="0">
                <a:latin typeface="Cambria" panose="02040503050406030204" pitchFamily="18" charset="0"/>
                <a:cs typeface="Calibri"/>
              </a:rPr>
              <a:t>geoid undulation models by region</a:t>
            </a: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200" b="1" spc="-7" dirty="0">
                <a:latin typeface="Cambria" panose="02040503050406030204" pitchFamily="18" charset="0"/>
                <a:cs typeface="Calibri"/>
              </a:rPr>
              <a:t>GEOID2022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 aka “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0</a:t>
            </a:r>
            <a:r>
              <a:rPr lang="en-US" sz="32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200" spc="-60" dirty="0">
                <a:latin typeface="Cambria" panose="02040503050406030204" pitchFamily="18" charset="0"/>
                <a:cs typeface="Calibri"/>
              </a:rPr>
              <a:t>elevation”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pc="-13" dirty="0">
                <a:latin typeface="Cambria" panose="02040503050406030204" pitchFamily="18" charset="0"/>
                <a:cs typeface="Calibri"/>
              </a:rPr>
              <a:t>deflection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of the </a:t>
            </a:r>
            <a:r>
              <a:rPr lang="en-US" spc="-13" dirty="0">
                <a:latin typeface="Cambria" panose="02040503050406030204" pitchFamily="18" charset="0"/>
                <a:cs typeface="Calibri"/>
              </a:rPr>
              <a:t>vertical (</a:t>
            </a:r>
            <a:r>
              <a:rPr lang="en-US" spc="-13" dirty="0" err="1">
                <a:latin typeface="Cambria" panose="02040503050406030204" pitchFamily="18" charset="0"/>
                <a:cs typeface="Calibri"/>
              </a:rPr>
              <a:t>DoV</a:t>
            </a:r>
            <a:r>
              <a:rPr lang="en-US" spc="-13" dirty="0">
                <a:latin typeface="Cambria" panose="02040503050406030204" pitchFamily="18" charset="0"/>
                <a:cs typeface="Calibri"/>
              </a:rPr>
              <a:t>) models by region</a:t>
            </a:r>
            <a:endParaRPr lang="en-US" spc="-20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200" b="1" spc="-7" dirty="0">
                <a:latin typeface="Cambria" panose="02040503050406030204" pitchFamily="18" charset="0"/>
                <a:cs typeface="Calibri"/>
              </a:rPr>
              <a:t>DEFLEC2022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pc="-27" dirty="0">
                <a:latin typeface="Cambria" panose="02040503050406030204" pitchFamily="18" charset="0"/>
                <a:cs typeface="Calibri"/>
              </a:rPr>
              <a:t>surface gravity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models by region</a:t>
            </a:r>
            <a:endParaRPr lang="en-US" spc="-33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200" b="1" spc="-20" dirty="0">
                <a:latin typeface="Cambria" panose="02040503050406030204" pitchFamily="18" charset="0"/>
                <a:cs typeface="Calibri"/>
              </a:rPr>
              <a:t>GRAV2022</a:t>
            </a:r>
          </a:p>
          <a:p>
            <a:pPr marL="1165860" lvl="2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2800" spc="-20" dirty="0">
                <a:latin typeface="Cambria" panose="02040503050406030204" pitchFamily="18" charset="0"/>
                <a:cs typeface="Calibri"/>
              </a:rPr>
              <a:t>static – SGRAV2022</a:t>
            </a:r>
          </a:p>
          <a:p>
            <a:pPr marL="1165860" lvl="2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2800" spc="-20" dirty="0">
                <a:latin typeface="Cambria" panose="02040503050406030204" pitchFamily="18" charset="0"/>
                <a:cs typeface="Calibri"/>
              </a:rPr>
              <a:t>dynamic – DGRAV2022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/>
              <a:t>Individual Components of NAPGD2022</a:t>
            </a:r>
          </a:p>
        </p:txBody>
      </p:sp>
    </p:spTree>
    <p:extLst>
      <p:ext uri="{BB962C8B-B14F-4D97-AF65-F5344CB8AC3E}">
        <p14:creationId xmlns:p14="http://schemas.microsoft.com/office/powerpoint/2010/main" val="20961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62419" cy="50482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/>
              <a:t>Sea Level Change and the Geoid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0"/>
            <a:ext cx="9137415" cy="5029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/>
              <a:t>Sea Level Change and the Geoid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4653" r="2498" b="3689"/>
          <a:stretch/>
        </p:blipFill>
        <p:spPr>
          <a:xfrm>
            <a:off x="0" y="1295733"/>
            <a:ext cx="9144000" cy="50479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/>
              <a:t>Sea Level Change and the Geoid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0" y="5787483"/>
            <a:ext cx="3493026" cy="568715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3999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1"/>
            <a:ext cx="9144000" cy="5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384" y="5745193"/>
            <a:ext cx="194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000000"/>
                </a:solidFill>
                <a:latin typeface="Calibri"/>
                <a:ea typeface="+mn-ea"/>
              </a:rPr>
              <a:t>(NAPGD2022 </a:t>
            </a:r>
            <a:r>
              <a:rPr lang="en-US" b="1" i="1" dirty="0">
                <a:solidFill>
                  <a:srgbClr val="000000"/>
                </a:solidFill>
                <a:latin typeface="Calibri"/>
                <a:ea typeface="+mn-ea"/>
              </a:rPr>
              <a:t>approximated using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ea typeface="+mn-ea"/>
              </a:rPr>
              <a:t>xGEOID16B)</a:t>
            </a:r>
            <a:endParaRPr lang="en-US" b="1" i="1" dirty="0">
              <a:solidFill>
                <a:srgbClr val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78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149008"/>
            <a:ext cx="9144000" cy="5194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165568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Calibri"/>
                <a:ea typeface="+mn-ea"/>
              </a:rPr>
              <a:t>(NAPGD2022 approximated using xGEOID16B)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8050" y="4416302"/>
            <a:ext cx="1885950" cy="1927638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367991"/>
            <a:ext cx="9144000" cy="7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58050" y="5099539"/>
            <a:ext cx="1644410" cy="78056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 bwMode="auto">
          <a:xfrm>
            <a:off x="457201" y="6361562"/>
            <a:ext cx="8248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Vertical change of about -0.6 to -2.0 feet</a:t>
            </a:r>
          </a:p>
        </p:txBody>
      </p:sp>
    </p:spTree>
    <p:extLst>
      <p:ext uri="{BB962C8B-B14F-4D97-AF65-F5344CB8AC3E}">
        <p14:creationId xmlns:p14="http://schemas.microsoft.com/office/powerpoint/2010/main" val="36233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1" y="2337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-Pacific Geopotential Datum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of</a:t>
            </a:r>
            <a:r>
              <a:rPr sz="4400" b="1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</a:t>
            </a:r>
            <a:r>
              <a:rPr lang="en-US"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2022)</a:t>
            </a:r>
            <a:endParaRPr sz="44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114301" y="533524"/>
            <a:ext cx="8915399" cy="5887040"/>
          </a:xfrm>
          <a:prstGeom prst="rect">
            <a:avLst/>
          </a:prstGeom>
          <a:blipFill>
            <a:blip r:embed="rId3" cstate="print"/>
            <a:srcRect/>
            <a:stretch>
              <a:fillRect t="-1" b="-98380"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2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0920" y="274638"/>
            <a:ext cx="8886547" cy="1143000"/>
          </a:xfrm>
        </p:spPr>
        <p:txBody>
          <a:bodyPr/>
          <a:lstStyle/>
          <a:p>
            <a:r>
              <a:rPr lang="en-US" sz="4200" dirty="0" smtClean="0"/>
              <a:t>National Height Modernization Program</a:t>
            </a:r>
            <a:endParaRPr lang="en-US" sz="4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2084031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supports various non-NGS Federal Programs</a:t>
            </a:r>
          </a:p>
          <a:p>
            <a:pPr lvl="1" eaLnBrk="1" hangingPunct="1"/>
            <a:r>
              <a:rPr lang="en-US" altLang="en-US" dirty="0" smtClean="0"/>
              <a:t>FEMA: FIRMs, ECs, etc. </a:t>
            </a:r>
          </a:p>
          <a:p>
            <a:pPr lvl="1" eaLnBrk="1" hangingPunct="1"/>
            <a:r>
              <a:rPr lang="en-US" altLang="en-US" dirty="0" smtClean="0"/>
              <a:t>USACE: Levee/Dam Safety Programs, etc.</a:t>
            </a:r>
          </a:p>
          <a:p>
            <a:pPr eaLnBrk="1" hangingPunct="1"/>
            <a:r>
              <a:rPr lang="en-US" altLang="en-US" dirty="0" smtClean="0"/>
              <a:t>and countless non-Federal programs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s</a:t>
            </a:r>
            <a:r>
              <a:rPr lang="en-US" altLang="en-US" dirty="0" smtClean="0"/>
              <a:t>till an active program but there have not been any grants in a few years</a:t>
            </a:r>
          </a:p>
          <a:p>
            <a:pPr lvl="1"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27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71600" y="1335088"/>
            <a:ext cx="11899900" cy="2112962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Where did this all start</a:t>
            </a: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  </a:t>
            </a: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And what will users get out of it?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0" y="3767138"/>
            <a:ext cx="914400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Well, 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besides learning a whole new set of terminology and methods…</a:t>
            </a:r>
          </a:p>
        </p:txBody>
      </p:sp>
    </p:spTree>
    <p:extLst>
      <p:ext uri="{BB962C8B-B14F-4D97-AF65-F5344CB8AC3E}">
        <p14:creationId xmlns:p14="http://schemas.microsoft.com/office/powerpoint/2010/main" val="363987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6794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National Geodetic Survey </a:t>
            </a: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Ten-Year 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Strategic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" y="1619249"/>
            <a:ext cx="5895354" cy="4458165"/>
          </a:xfrm>
        </p:spPr>
        <p:txBody>
          <a:bodyPr/>
          <a:lstStyle/>
          <a:p>
            <a:pPr marL="111125" lvl="1" indent="0" eaLnBrk="1" hangingPunct="1">
              <a:buNone/>
              <a:defRPr/>
            </a:pPr>
            <a:endParaRPr lang="en-US" sz="2400" dirty="0">
              <a:latin typeface="+mj-lt"/>
              <a:ea typeface="MS PGothic" pitchFamily="34" charset="-128"/>
            </a:endParaRPr>
          </a:p>
          <a:p>
            <a:pPr marL="111125" lvl="1" indent="0" eaLnBrk="1" hangingPunct="1">
              <a:buNone/>
              <a:defRPr/>
            </a:pPr>
            <a:r>
              <a:rPr lang="en-US" sz="2400" dirty="0">
                <a:latin typeface="+mj-lt"/>
                <a:ea typeface="MS PGothic" pitchFamily="34" charset="-128"/>
              </a:rPr>
              <a:t>By 2022, reduce all definitional &amp; access-related errors in </a:t>
            </a:r>
            <a:r>
              <a:rPr lang="en-US" sz="2400" b="1" dirty="0">
                <a:latin typeface="+mj-lt"/>
                <a:ea typeface="MS PGothic" pitchFamily="34" charset="-128"/>
              </a:rPr>
              <a:t>geometric reference frame </a:t>
            </a:r>
            <a:r>
              <a:rPr lang="en-US" sz="2400" dirty="0">
                <a:latin typeface="+mj-lt"/>
                <a:ea typeface="MS PGothic" pitchFamily="34" charset="-128"/>
              </a:rPr>
              <a:t>to </a:t>
            </a:r>
            <a:r>
              <a:rPr lang="en-US" sz="2400" u="sng" dirty="0">
                <a:latin typeface="+mj-lt"/>
                <a:ea typeface="MS PGothic" pitchFamily="34" charset="-128"/>
              </a:rPr>
              <a:t>1 cm when using 15 min </a:t>
            </a:r>
            <a:r>
              <a:rPr lang="en-US" sz="2400" dirty="0">
                <a:latin typeface="+mj-lt"/>
                <a:ea typeface="MS PGothic" pitchFamily="34" charset="-128"/>
              </a:rPr>
              <a:t>of GNSS data</a:t>
            </a:r>
          </a:p>
          <a:p>
            <a:pPr marL="111125" lvl="1" indent="0" eaLnBrk="1" hangingPunct="1">
              <a:buNone/>
              <a:defRPr/>
            </a:pPr>
            <a:r>
              <a:rPr lang="en-US" sz="2400" b="1" dirty="0">
                <a:latin typeface="+mj-lt"/>
                <a:ea typeface="MS PGothic" pitchFamily="34" charset="-128"/>
              </a:rPr>
              <a:t>		aka “Replace NAD83”</a:t>
            </a:r>
          </a:p>
          <a:p>
            <a:pPr marL="111125" lvl="1" indent="0" eaLnBrk="1" hangingPunct="1">
              <a:buNone/>
              <a:defRPr/>
            </a:pPr>
            <a:endParaRPr lang="en-US" sz="2400" b="1" dirty="0">
              <a:latin typeface="+mj-lt"/>
              <a:ea typeface="MS PGothic" pitchFamily="34" charset="-128"/>
            </a:endParaRPr>
          </a:p>
          <a:p>
            <a:pPr marL="111125" lvl="1" indent="0" eaLnBrk="1" hangingPunct="1">
              <a:buNone/>
              <a:defRPr/>
            </a:pPr>
            <a:endParaRPr lang="en-US" sz="1200" dirty="0">
              <a:latin typeface="+mj-lt"/>
              <a:ea typeface="MS PGothic" pitchFamily="34" charset="-128"/>
            </a:endParaRPr>
          </a:p>
          <a:p>
            <a:pPr marL="111125" lvl="1" indent="0" eaLnBrk="1" hangingPunct="1">
              <a:buNone/>
              <a:defRPr/>
            </a:pPr>
            <a:r>
              <a:rPr lang="en-US" sz="2400" dirty="0">
                <a:latin typeface="+mj-lt"/>
                <a:ea typeface="MS PGothic" pitchFamily="34" charset="-128"/>
              </a:rPr>
              <a:t>By 2022, reduce all definitional &amp; access-related errors in orthometric heights in </a:t>
            </a:r>
            <a:r>
              <a:rPr lang="en-US" sz="2400" b="1" dirty="0">
                <a:latin typeface="+mj-lt"/>
                <a:ea typeface="MS PGothic" pitchFamily="34" charset="-128"/>
              </a:rPr>
              <a:t>geopotential datum </a:t>
            </a:r>
            <a:r>
              <a:rPr lang="en-US" sz="2400" dirty="0">
                <a:latin typeface="+mj-lt"/>
                <a:ea typeface="MS PGothic" pitchFamily="34" charset="-128"/>
              </a:rPr>
              <a:t>to </a:t>
            </a:r>
            <a:r>
              <a:rPr lang="en-US" sz="2400" u="sng" dirty="0">
                <a:latin typeface="+mj-lt"/>
                <a:ea typeface="MS PGothic" pitchFamily="34" charset="-128"/>
              </a:rPr>
              <a:t>2 cm when using 15 min</a:t>
            </a:r>
            <a:r>
              <a:rPr lang="en-US" sz="2400" dirty="0">
                <a:latin typeface="+mj-lt"/>
                <a:ea typeface="MS PGothic" pitchFamily="34" charset="-128"/>
              </a:rPr>
              <a:t> of GNSS data</a:t>
            </a:r>
          </a:p>
          <a:p>
            <a:pPr marL="111125" lvl="1" indent="0" eaLnBrk="1" hangingPunct="1">
              <a:buNone/>
              <a:defRPr/>
            </a:pPr>
            <a:r>
              <a:rPr lang="en-US" sz="2400" b="1" dirty="0">
                <a:latin typeface="+mj-lt"/>
                <a:ea typeface="MS PGothic" pitchFamily="34" charset="-128"/>
              </a:rPr>
              <a:t>		aka “Replace NAVD88”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5355" y="1826173"/>
            <a:ext cx="2953991" cy="391232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609602" y="6346827"/>
            <a:ext cx="6384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https://geodesy.noaa.gov/web/about_ngs/info/tenyearfinal.shtml</a:t>
            </a:r>
            <a:endParaRPr lang="en-US" altLang="en-US" sz="1800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4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0" y="1600202"/>
            <a:ext cx="8858250" cy="3235567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of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pace geodetic instruments worldwide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Teamwork with other geodetic organizations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Research and Development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Testing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09600" y="5370027"/>
            <a:ext cx="8229600" cy="96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Science!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0972"/>
            <a:ext cx="85725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 smtClean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974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1808551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93313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4024216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40751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atellite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aser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anging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SLR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634"/>
            <a:ext cx="9144000" cy="61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6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1333917"/>
            <a:ext cx="2101365" cy="26753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218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0725" y="1619254"/>
            <a:ext cx="5162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ery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ong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aseline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nterferometry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VLBI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4397847" y="1516858"/>
            <a:ext cx="1543048" cy="11464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277536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3" y="0"/>
            <a:ext cx="83707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60439" y="103239"/>
            <a:ext cx="1519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VLBI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4024367"/>
            <a:ext cx="2101365" cy="283363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186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7725" y="1600202"/>
            <a:ext cx="7448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oppler </a:t>
            </a:r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rbitography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adiopositioning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ntegrated by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atellite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DORIS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6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95"/>
            <a:ext cx="9144000" cy="5985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0" y="6018058"/>
            <a:ext cx="9144000" cy="46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/>
              <a:t>D</a:t>
            </a:r>
            <a:r>
              <a:rPr lang="en-US" sz="2400" dirty="0"/>
              <a:t>oppler </a:t>
            </a:r>
            <a:r>
              <a:rPr lang="en-US" sz="2400" b="1" dirty="0" err="1"/>
              <a:t>O</a:t>
            </a:r>
            <a:r>
              <a:rPr lang="en-US" sz="2400" dirty="0" err="1"/>
              <a:t>rbitography</a:t>
            </a:r>
            <a:r>
              <a:rPr lang="en-US" sz="2400" dirty="0"/>
              <a:t> and </a:t>
            </a:r>
            <a:r>
              <a:rPr lang="en-US" sz="2400" b="1" dirty="0" err="1"/>
              <a:t>R</a:t>
            </a:r>
            <a:r>
              <a:rPr lang="en-US" sz="2400" dirty="0" err="1"/>
              <a:t>adiopositioning</a:t>
            </a:r>
            <a:r>
              <a:rPr lang="en-US" sz="2400" dirty="0"/>
              <a:t> </a:t>
            </a:r>
            <a:r>
              <a:rPr lang="en-US" sz="2400" b="1" dirty="0"/>
              <a:t>I</a:t>
            </a:r>
            <a:r>
              <a:rPr lang="en-US" sz="2400" dirty="0"/>
              <a:t>ntegrated by </a:t>
            </a:r>
            <a:r>
              <a:rPr lang="en-US" sz="2400" b="1" dirty="0"/>
              <a:t>S</a:t>
            </a:r>
            <a:r>
              <a:rPr lang="en-US" sz="2400" dirty="0"/>
              <a:t>atellite</a:t>
            </a:r>
          </a:p>
        </p:txBody>
      </p:sp>
    </p:spTree>
    <p:extLst>
      <p:ext uri="{BB962C8B-B14F-4D97-AF65-F5344CB8AC3E}">
        <p14:creationId xmlns:p14="http://schemas.microsoft.com/office/powerpoint/2010/main" val="3390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77" y="1417638"/>
            <a:ext cx="9077645" cy="41416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262" y="274638"/>
            <a:ext cx="895256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Space Geodesy Co-location Diagram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191440" y="5835859"/>
            <a:ext cx="895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Generic concept of “co-location survey”, typically more complex.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634"/>
            <a:ext cx="9144000" cy="39014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Altogether now!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701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8262" y="5697415"/>
            <a:ext cx="88274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All these techniques work together to create a well-defined, robust reference frame that improves positioning for users globally.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3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15237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</a:t>
            </a:r>
            <a:r>
              <a:rPr lang="en-US" sz="4800" i="1" spc="-40" dirty="0" smtClean="0">
                <a:latin typeface="Cambria" panose="02040503050406030204" pitchFamily="18" charset="0"/>
                <a:cs typeface="Calibri"/>
              </a:rPr>
              <a:t>just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24394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876300" y="3966233"/>
            <a:ext cx="7391400" cy="22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-OPUS enhancements/additions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types of coordinates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methods for establishing control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-streamlined Bluebooking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6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 txBox="1">
            <a:spLocks/>
          </p:cNvSpPr>
          <p:nvPr/>
        </p:nvSpPr>
        <p:spPr bwMode="auto">
          <a:xfrm>
            <a:off x="218365" y="1034890"/>
            <a:ext cx="8707271" cy="113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US" sz="3200" spc="-7" dirty="0">
                <a:latin typeface="Cambria" panose="02040503050406030204" pitchFamily="18" charset="0"/>
                <a:cs typeface="Calibri"/>
                <a:hlinkClick r:id="rId3"/>
              </a:rPr>
              <a:t>https://www.ngs.noaa.gov/ADVISORS/</a:t>
            </a:r>
            <a:endParaRPr lang="en-US" sz="3200" spc="-7" dirty="0">
              <a:latin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200" dirty="0">
                <a:latin typeface="Times New Roman" pitchFamily="18" charset="0"/>
              </a:rPr>
              <a:t>-use any major search engine: “NGS advisors”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2792200"/>
            <a:ext cx="870727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2800" b="1" dirty="0">
                <a:latin typeface="Times New Roman" pitchFamily="18" charset="0"/>
              </a:rPr>
              <a:t>Jeff Jalbrzikowski, P.S., </a:t>
            </a:r>
            <a:r>
              <a:rPr lang="en-GB" sz="2800" b="1" dirty="0" smtClean="0">
                <a:latin typeface="Times New Roman" pitchFamily="18" charset="0"/>
              </a:rPr>
              <a:t>GISP</a:t>
            </a:r>
            <a:endParaRPr lang="en-GB" sz="2800" b="1" dirty="0">
              <a:latin typeface="Times New Roman" pitchFamily="18" charset="0"/>
            </a:endParaRPr>
          </a:p>
          <a:p>
            <a:pPr algn="ctr"/>
            <a:r>
              <a:rPr lang="en-GB" sz="2800" b="1" dirty="0">
                <a:latin typeface="Times New Roman" pitchFamily="18" charset="0"/>
              </a:rPr>
              <a:t>Appalachian Regional Geodetic Advisor</a:t>
            </a:r>
          </a:p>
          <a:p>
            <a:pPr algn="ctr"/>
            <a:endParaRPr lang="en-GB" sz="2800" b="1" dirty="0">
              <a:latin typeface="Times New Roman" pitchFamily="18" charset="0"/>
            </a:endParaRPr>
          </a:p>
          <a:p>
            <a:pPr algn="ctr"/>
            <a:r>
              <a:rPr lang="en-GB" sz="2800" b="1" dirty="0">
                <a:latin typeface="Times New Roman" pitchFamily="18" charset="0"/>
              </a:rPr>
              <a:t>jeff.jalbrzikowski@noaa.gov</a:t>
            </a:r>
          </a:p>
          <a:p>
            <a:pPr algn="ctr"/>
            <a:r>
              <a:rPr lang="en-GB" sz="2800" b="1" dirty="0" smtClean="0">
                <a:latin typeface="Times New Roman" pitchFamily="18" charset="0"/>
              </a:rPr>
              <a:t>240-988-5486</a:t>
            </a:r>
            <a:endParaRPr lang="en-GB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802167"/>
            <a:ext cx="9143999" cy="4616388"/>
          </a:xfrm>
        </p:spPr>
        <p:txBody>
          <a:bodyPr/>
          <a:lstStyle/>
          <a:p>
            <a:r>
              <a:rPr lang="en-US" dirty="0" smtClean="0"/>
              <a:t>Two major campaigns within GRAV-D</a:t>
            </a:r>
          </a:p>
          <a:p>
            <a:endParaRPr lang="en-US" dirty="0" smtClean="0"/>
          </a:p>
          <a:p>
            <a:pPr marL="571500" indent="-514350">
              <a:buFont typeface="+mj-lt"/>
              <a:buAutoNum type="arabicPeriod"/>
            </a:pPr>
            <a:r>
              <a:rPr lang="en-US" sz="3000" dirty="0"/>
              <a:t>High-resolution snapshot of gravity</a:t>
            </a:r>
          </a:p>
          <a:p>
            <a:pPr lvl="1"/>
            <a:r>
              <a:rPr lang="en-US" sz="2600" dirty="0"/>
              <a:t>primarily airborne observations, all </a:t>
            </a:r>
            <a:r>
              <a:rPr lang="en-US" sz="2600" i="1" dirty="0"/>
              <a:t>relative gravity</a:t>
            </a:r>
            <a:r>
              <a:rPr lang="en-US" sz="2600" dirty="0"/>
              <a:t>, estimated cost of ~$39 million</a:t>
            </a:r>
          </a:p>
          <a:p>
            <a:pPr lvl="1"/>
            <a:endParaRPr lang="en-US" sz="2600" dirty="0"/>
          </a:p>
          <a:p>
            <a:pPr marL="571500" indent="-514350">
              <a:buFont typeface="+mj-lt"/>
              <a:buAutoNum type="arabicPeriod"/>
            </a:pPr>
            <a:r>
              <a:rPr lang="en-US" sz="3000" dirty="0"/>
              <a:t>Low-resolution “movie” of gravity changes</a:t>
            </a:r>
          </a:p>
          <a:p>
            <a:pPr lvl="1"/>
            <a:r>
              <a:rPr lang="en-US" sz="2600" dirty="0"/>
              <a:t>primarily terrestrial, episodic observations of </a:t>
            </a:r>
            <a:r>
              <a:rPr lang="en-US" sz="2600" i="1" dirty="0"/>
              <a:t>absolute gravity</a:t>
            </a:r>
            <a:r>
              <a:rPr lang="en-US" sz="2600" dirty="0"/>
              <a:t> sites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07806"/>
            <a:ext cx="8229600" cy="1143000"/>
          </a:xfrm>
        </p:spPr>
        <p:txBody>
          <a:bodyPr/>
          <a:lstStyle/>
          <a:p>
            <a:r>
              <a:rPr lang="en-US" b="1" u="sng" dirty="0"/>
              <a:t>G</a:t>
            </a:r>
            <a:r>
              <a:rPr lang="en-US" b="1" dirty="0"/>
              <a:t>ravity for the </a:t>
            </a:r>
            <a:r>
              <a:rPr lang="en-US" b="1" u="sng" dirty="0"/>
              <a:t>R</a:t>
            </a:r>
            <a:r>
              <a:rPr lang="en-US" b="1" dirty="0"/>
              <a:t>edefinition of the </a:t>
            </a:r>
            <a:r>
              <a:rPr lang="en-US" b="1" u="sng" dirty="0"/>
              <a:t>A</a:t>
            </a:r>
            <a:r>
              <a:rPr lang="en-US" b="1" dirty="0"/>
              <a:t>merican </a:t>
            </a:r>
            <a:r>
              <a:rPr lang="en-US" b="1" u="sng" dirty="0"/>
              <a:t>V</a:t>
            </a:r>
            <a:r>
              <a:rPr lang="en-US" b="1" dirty="0"/>
              <a:t>ertical </a:t>
            </a:r>
            <a:r>
              <a:rPr lang="en-US" b="1" u="sng" dirty="0" smtClean="0"/>
              <a:t>D</a:t>
            </a:r>
            <a:r>
              <a:rPr lang="en-US" b="1" dirty="0" smtClean="0"/>
              <a:t>atum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5886"/>
            <a:ext cx="9144000" cy="551274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3974"/>
            <a:ext cx="9144000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27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for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the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Redefinition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of the American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Vertical</a:t>
            </a:r>
            <a:r>
              <a:rPr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Datum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7611" y="5669274"/>
            <a:ext cx="2883141" cy="1020931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vert="horz" wrap="square" lIns="0" tIns="44027" rIns="0" bIns="0" rtlCol="0">
            <a:noAutofit/>
          </a:bodyPr>
          <a:lstStyle/>
          <a:p>
            <a:pPr marL="847" algn="ctr">
              <a:spcBef>
                <a:spcPts val="347"/>
              </a:spcBef>
            </a:pPr>
            <a:r>
              <a:rPr lang="en-US" sz="3200" spc="-7" dirty="0">
                <a:latin typeface="Calibri"/>
                <a:cs typeface="Calibri"/>
              </a:rPr>
              <a:t>As of AUG2019</a:t>
            </a:r>
            <a:r>
              <a:rPr sz="3200" spc="-7" dirty="0">
                <a:latin typeface="Calibri"/>
                <a:cs typeface="Calibri"/>
              </a:rPr>
              <a:t>:</a:t>
            </a:r>
            <a:endParaRPr sz="3200" dirty="0">
              <a:latin typeface="Calibri"/>
              <a:cs typeface="Calibri"/>
            </a:endParaRPr>
          </a:p>
          <a:p>
            <a:pPr marL="847" algn="ctr"/>
            <a:r>
              <a:rPr lang="en-US" sz="3200" spc="-7" dirty="0">
                <a:latin typeface="Calibri"/>
                <a:cs typeface="Calibri"/>
              </a:rPr>
              <a:t>78</a:t>
            </a:r>
            <a:r>
              <a:rPr sz="3200" spc="-7" dirty="0">
                <a:latin typeface="Calibri"/>
                <a:cs typeface="Calibri"/>
              </a:rPr>
              <a:t>%</a:t>
            </a:r>
            <a:r>
              <a:rPr sz="3200" spc="-13" dirty="0">
                <a:latin typeface="Calibri"/>
                <a:cs typeface="Calibri"/>
              </a:rPr>
              <a:t> complete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97981" y="5501476"/>
            <a:ext cx="2446021" cy="1356524"/>
          </a:xfrm>
          <a:prstGeom prst="rect">
            <a:avLst/>
          </a:prstGeom>
          <a:solidFill>
            <a:srgbClr val="EEECE1"/>
          </a:solidFill>
          <a:ln w="19050">
            <a:solidFill>
              <a:schemeClr val="tx1"/>
            </a:solidFill>
          </a:ln>
        </p:spPr>
        <p:txBody>
          <a:bodyPr vert="horz" wrap="square" lIns="0" tIns="43179" rIns="0" bIns="0" rtlCol="0">
            <a:spAutoFit/>
          </a:bodyPr>
          <a:lstStyle/>
          <a:p>
            <a:pPr marL="285750" indent="-163513">
              <a:spcBef>
                <a:spcPts val="339"/>
              </a:spcBef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libri"/>
                <a:cs typeface="Calibri"/>
              </a:rPr>
              <a:t>10 km </a:t>
            </a:r>
            <a:r>
              <a:rPr sz="2133" spc="-20" dirty="0">
                <a:latin typeface="Calibri"/>
                <a:cs typeface="Calibri"/>
              </a:rPr>
              <a:t>data</a:t>
            </a:r>
            <a:r>
              <a:rPr sz="2133" spc="-93" dirty="0">
                <a:latin typeface="Calibri"/>
                <a:cs typeface="Calibri"/>
              </a:rPr>
              <a:t> </a:t>
            </a:r>
            <a:r>
              <a:rPr sz="2133" spc="-7" dirty="0">
                <a:latin typeface="Calibri"/>
                <a:cs typeface="Calibri"/>
              </a:rPr>
              <a:t>lines</a:t>
            </a:r>
            <a:endParaRPr sz="2133" dirty="0">
              <a:latin typeface="Calibri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libri"/>
                <a:cs typeface="Calibri"/>
              </a:rPr>
              <a:t>70 km </a:t>
            </a:r>
            <a:r>
              <a:rPr sz="2133" spc="-13" dirty="0">
                <a:latin typeface="Calibri"/>
                <a:cs typeface="Calibri"/>
              </a:rPr>
              <a:t>cross</a:t>
            </a:r>
            <a:r>
              <a:rPr sz="2133" spc="-67" dirty="0">
                <a:latin typeface="Calibri"/>
                <a:cs typeface="Calibri"/>
              </a:rPr>
              <a:t> </a:t>
            </a:r>
            <a:r>
              <a:rPr sz="2133" spc="-7" dirty="0">
                <a:latin typeface="Calibri"/>
                <a:cs typeface="Calibri"/>
              </a:rPr>
              <a:t>lines</a:t>
            </a:r>
            <a:endParaRPr sz="2133" dirty="0">
              <a:latin typeface="Calibri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libri"/>
                <a:cs typeface="Calibri"/>
              </a:rPr>
              <a:t>20,000 ft</a:t>
            </a:r>
            <a:r>
              <a:rPr sz="2133" spc="-13" dirty="0">
                <a:latin typeface="Calibri"/>
                <a:cs typeface="Calibri"/>
              </a:rPr>
              <a:t> </a:t>
            </a:r>
            <a:r>
              <a:rPr sz="2133" spc="-7" dirty="0">
                <a:latin typeface="Calibri"/>
                <a:cs typeface="Calibri"/>
              </a:rPr>
              <a:t>altitude</a:t>
            </a:r>
            <a:endParaRPr sz="2133" dirty="0">
              <a:latin typeface="Calibri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libri"/>
                <a:cs typeface="Calibri"/>
              </a:rPr>
              <a:t>230 kt </a:t>
            </a:r>
            <a:r>
              <a:rPr sz="2133" spc="-13" dirty="0">
                <a:latin typeface="Calibri"/>
                <a:cs typeface="Calibri"/>
              </a:rPr>
              <a:t>flight</a:t>
            </a:r>
            <a:r>
              <a:rPr sz="2133" spc="-40" dirty="0">
                <a:latin typeface="Calibri"/>
                <a:cs typeface="Calibri"/>
              </a:rPr>
              <a:t> </a:t>
            </a:r>
            <a:r>
              <a:rPr sz="2133" spc="-7" dirty="0">
                <a:latin typeface="Calibri"/>
                <a:cs typeface="Calibri"/>
              </a:rPr>
              <a:t>speed</a:t>
            </a:r>
            <a:endParaRPr sz="2133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" y="5042118"/>
            <a:ext cx="3040380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700" dirty="0"/>
              <a:t>Green = Complete</a:t>
            </a:r>
          </a:p>
          <a:p>
            <a:r>
              <a:rPr lang="en-US" sz="2700" dirty="0"/>
              <a:t>Blue = In Processing</a:t>
            </a:r>
          </a:p>
          <a:p>
            <a:r>
              <a:rPr lang="en-US" sz="2700" dirty="0"/>
              <a:t>Yellow = Underway</a:t>
            </a:r>
          </a:p>
          <a:p>
            <a:r>
              <a:rPr lang="en-US" sz="2700" dirty="0"/>
              <a:t>White = Planned</a:t>
            </a:r>
          </a:p>
        </p:txBody>
      </p:sp>
    </p:spTree>
    <p:extLst>
      <p:ext uri="{BB962C8B-B14F-4D97-AF65-F5344CB8AC3E}">
        <p14:creationId xmlns:p14="http://schemas.microsoft.com/office/powerpoint/2010/main" val="247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548003" y="3021201"/>
            <a:ext cx="1543048" cy="11464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6" y="1284008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3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4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5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7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09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7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4" y="3100902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7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2" y="2799675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7" y="4310832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38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28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3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18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0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1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1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7" y="5635918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7" y="5527971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1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6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3740463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5813"/>
            <a:ext cx="8229600" cy="805079"/>
          </a:xfrm>
        </p:spPr>
        <p:txBody>
          <a:bodyPr/>
          <a:lstStyle/>
          <a:p>
            <a:r>
              <a:rPr lang="en-US" dirty="0" smtClean="0"/>
              <a:t>Aeronautical Survey Program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Interagency Program with the FAA</a:t>
            </a:r>
          </a:p>
          <a:p>
            <a:pPr lvl="1"/>
            <a:r>
              <a:rPr lang="en-US" u="sng" dirty="0" smtClean="0"/>
              <a:t>P</a:t>
            </a:r>
            <a:r>
              <a:rPr lang="en-US" dirty="0" smtClean="0"/>
              <a:t>rimary </a:t>
            </a:r>
            <a:r>
              <a:rPr lang="en-US" u="sng" dirty="0" smtClean="0"/>
              <a:t>A</a:t>
            </a:r>
            <a:r>
              <a:rPr lang="en-US" dirty="0" smtClean="0"/>
              <a:t>irport </a:t>
            </a:r>
            <a:r>
              <a:rPr lang="en-US" u="sng" dirty="0" smtClean="0"/>
              <a:t>C</a:t>
            </a:r>
            <a:r>
              <a:rPr lang="en-US" dirty="0" smtClean="0"/>
              <a:t>ontrol </a:t>
            </a:r>
            <a:r>
              <a:rPr lang="en-US" u="sng" dirty="0" smtClean="0"/>
              <a:t>S</a:t>
            </a:r>
            <a:r>
              <a:rPr lang="en-US" dirty="0" smtClean="0"/>
              <a:t>tation (PACS) and </a:t>
            </a:r>
            <a:r>
              <a:rPr lang="en-US" u="sng" dirty="0" smtClean="0"/>
              <a:t>S</a:t>
            </a:r>
            <a:r>
              <a:rPr lang="en-US" dirty="0" smtClean="0"/>
              <a:t>econdary </a:t>
            </a:r>
            <a:r>
              <a:rPr lang="en-US" u="sng" dirty="0" smtClean="0"/>
              <a:t>A</a:t>
            </a:r>
            <a:r>
              <a:rPr lang="en-US" dirty="0" smtClean="0"/>
              <a:t>irport </a:t>
            </a:r>
            <a:r>
              <a:rPr lang="en-US" u="sng" dirty="0" smtClean="0"/>
              <a:t>C</a:t>
            </a:r>
            <a:r>
              <a:rPr lang="en-US" dirty="0" smtClean="0"/>
              <a:t>ontrol </a:t>
            </a:r>
            <a:r>
              <a:rPr lang="en-US" u="sng" dirty="0" smtClean="0"/>
              <a:t>S</a:t>
            </a:r>
            <a:r>
              <a:rPr lang="en-US" dirty="0" smtClean="0"/>
              <a:t>tations (SACS)</a:t>
            </a:r>
          </a:p>
          <a:p>
            <a:pPr lvl="1"/>
            <a:r>
              <a:rPr lang="en-US" dirty="0" smtClean="0"/>
              <a:t>Airports GIS (</a:t>
            </a:r>
            <a:r>
              <a:rPr lang="en-US" dirty="0" smtClean="0">
                <a:hlinkClick r:id="rId3"/>
              </a:rPr>
              <a:t>AGIS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Airport Obstruction Charts (</a:t>
            </a:r>
            <a:r>
              <a:rPr lang="en-US" dirty="0" smtClean="0">
                <a:hlinkClick r:id="rId4"/>
              </a:rPr>
              <a:t>AOC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Primary function of NGS is to serve as QA and SME for airport surveys (of all types) that are contracted by airports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6083299" y="3021201"/>
            <a:ext cx="1371601" cy="11464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6" y="1284008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3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4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5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7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09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7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4" y="3100902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7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2" y="2799675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7" y="4310832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38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28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3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18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0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1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1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7" y="5635918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7" y="5527971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1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6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1817643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60585"/>
            <a:ext cx="8229600" cy="5521571"/>
          </a:xfrm>
        </p:spPr>
        <p:txBody>
          <a:bodyPr/>
          <a:lstStyle/>
          <a:p>
            <a:r>
              <a:rPr lang="en-US" dirty="0"/>
              <a:t>Licensed Surveyor in OH, PA, and WV</a:t>
            </a:r>
          </a:p>
          <a:p>
            <a:r>
              <a:rPr lang="en-US" dirty="0"/>
              <a:t>Certified GIS Professional</a:t>
            </a:r>
          </a:p>
          <a:p>
            <a:r>
              <a:rPr lang="en-US" dirty="0" smtClean="0"/>
              <a:t>University of Akron graduate</a:t>
            </a:r>
          </a:p>
          <a:p>
            <a:r>
              <a:rPr lang="en-US" dirty="0" smtClean="0"/>
              <a:t>Came to NGS from USACE (Pittsburgh, PA)</a:t>
            </a:r>
          </a:p>
          <a:p>
            <a:pPr lvl="1"/>
            <a:r>
              <a:rPr lang="en-US" dirty="0" smtClean="0"/>
              <a:t>primary experience is engineering surveys, including structural deformation, hydrographic/bathymetric, terrestrial LiDAR, GNSS control, local/legacy datum resolution</a:t>
            </a:r>
          </a:p>
          <a:p>
            <a:pPr lvl="1"/>
            <a:r>
              <a:rPr lang="en-US" dirty="0" smtClean="0"/>
              <a:t>previously survey intern, Cadastral Surveyor, GIS Technician, warehouse picker/packer, busboy…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/>
              <a:t>My Background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34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802" y="1328604"/>
            <a:ext cx="8899556" cy="5198945"/>
          </a:xfrm>
        </p:spPr>
        <p:txBody>
          <a:bodyPr/>
          <a:lstStyle/>
          <a:p>
            <a:r>
              <a:rPr lang="en-US" dirty="0" smtClean="0"/>
              <a:t>NGS orbit analysis and computation is performed together with, and as a component of, the International GNSS Service (IGS)</a:t>
            </a:r>
          </a:p>
          <a:p>
            <a:pPr lvl="1"/>
            <a:r>
              <a:rPr lang="en-US" sz="2600" dirty="0" smtClean="0"/>
              <a:t>IGS coordinates the collection of satellite tracking data</a:t>
            </a:r>
          </a:p>
          <a:p>
            <a:pPr lvl="1"/>
            <a:endParaRPr lang="en-US" sz="2600" dirty="0" smtClean="0"/>
          </a:p>
          <a:p>
            <a:r>
              <a:rPr lang="en-US" dirty="0" smtClean="0"/>
              <a:t>Designated with this responsibility by the </a:t>
            </a:r>
            <a:r>
              <a:rPr lang="en-US" dirty="0"/>
              <a:t>Civil GPS Service Interface </a:t>
            </a:r>
            <a:r>
              <a:rPr lang="en-US" dirty="0" smtClean="0"/>
              <a:t>Committee (CGSIC)</a:t>
            </a:r>
          </a:p>
          <a:p>
            <a:endParaRPr lang="en-US" dirty="0" smtClean="0"/>
          </a:p>
          <a:p>
            <a:r>
              <a:rPr lang="en-US" dirty="0" smtClean="0"/>
              <a:t>If you’re using OPUS, it’s all behind-the-curtain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Orbit Data aka Ephemerides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3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0" y="6527549"/>
            <a:ext cx="20440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Link to NGS GPS Calendar</a:t>
            </a:r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95" y="2952"/>
            <a:ext cx="5921810" cy="6852096"/>
          </a:xfrm>
        </p:spPr>
      </p:pic>
    </p:spTree>
    <p:extLst>
      <p:ext uri="{BB962C8B-B14F-4D97-AF65-F5344CB8AC3E}">
        <p14:creationId xmlns:p14="http://schemas.microsoft.com/office/powerpoint/2010/main" val="32788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540343" y="4154606"/>
            <a:ext cx="1519856" cy="131461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6" y="1284008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3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4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5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7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09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7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4" y="3100902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7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2" y="2799675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7" y="4310832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38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28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3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18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0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1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1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7" y="5635918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7" y="5527971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1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6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949214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390" y="1283343"/>
            <a:ext cx="8664166" cy="1251628"/>
          </a:xfrm>
        </p:spPr>
        <p:txBody>
          <a:bodyPr/>
          <a:lstStyle/>
          <a:p>
            <a:r>
              <a:rPr lang="en-US" dirty="0" smtClean="0"/>
              <a:t>The official national shoreline data, in support of NOAA nautical charting mission</a:t>
            </a:r>
          </a:p>
          <a:p>
            <a:r>
              <a:rPr lang="en-US" dirty="0" smtClean="0"/>
              <a:t>Available for download as </a:t>
            </a:r>
            <a:r>
              <a:rPr lang="en-US" dirty="0" err="1" smtClean="0"/>
              <a:t>Shapefile</a:t>
            </a:r>
            <a:r>
              <a:rPr lang="en-US" dirty="0" smtClean="0"/>
              <a:t> in Mean High Water and Mean Lower Low Water datum</a:t>
            </a:r>
          </a:p>
          <a:p>
            <a:r>
              <a:rPr lang="en-US" dirty="0" smtClean="0"/>
              <a:t>Organized by “Project Area”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749" y="274638"/>
            <a:ext cx="8917663" cy="1143000"/>
          </a:xfrm>
        </p:spPr>
        <p:txBody>
          <a:bodyPr/>
          <a:lstStyle/>
          <a:p>
            <a:r>
              <a:rPr lang="en-US" sz="4300" dirty="0" smtClean="0"/>
              <a:t>National Shoreline</a:t>
            </a:r>
            <a:endParaRPr lang="en-US" sz="430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3059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hyperlink to the National Shoreline homepage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63"/>
            <a:ext cx="9144000" cy="53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7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38945" y="4154608"/>
            <a:ext cx="1427107" cy="131461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3932621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570" r="1604" b="2480"/>
          <a:stretch/>
        </p:blipFill>
        <p:spPr>
          <a:xfrm>
            <a:off x="24807" y="0"/>
            <a:ext cx="9093795" cy="6848764"/>
          </a:xfrm>
        </p:spPr>
      </p:pic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2367645" y="45620"/>
            <a:ext cx="6776357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800" spc="-7" dirty="0">
                <a:solidFill>
                  <a:schemeClr val="bg1"/>
                </a:solidFill>
                <a:latin typeface="Cambria" panose="02040503050406030204" pitchFamily="18" charset="0"/>
                <a:cs typeface="Calibri"/>
              </a:rPr>
              <a:t>https://www.ngs.noaa.gov/ADVISORS/</a:t>
            </a:r>
            <a:endParaRPr sz="2800" dirty="0">
              <a:solidFill>
                <a:schemeClr val="bg1"/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8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1034"/>
            <a:ext cx="8229600" cy="4525963"/>
          </a:xfrm>
        </p:spPr>
        <p:txBody>
          <a:bodyPr/>
          <a:lstStyle/>
          <a:p>
            <a:r>
              <a:rPr lang="en-US" dirty="0" smtClean="0"/>
              <a:t>www.ngs.noaa.gov/ADVISORS/</a:t>
            </a:r>
          </a:p>
          <a:p>
            <a:r>
              <a:rPr lang="en-US" dirty="0" smtClean="0"/>
              <a:t>query any major search engine: “</a:t>
            </a:r>
            <a:r>
              <a:rPr lang="en-US" dirty="0" err="1" smtClean="0"/>
              <a:t>ngs</a:t>
            </a:r>
            <a:r>
              <a:rPr lang="en-US" dirty="0" smtClean="0"/>
              <a:t> advisors”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74638"/>
            <a:ext cx="8890503" cy="1143000"/>
          </a:xfrm>
        </p:spPr>
        <p:txBody>
          <a:bodyPr/>
          <a:lstStyle/>
          <a:p>
            <a:r>
              <a:rPr lang="en-US" dirty="0" smtClean="0"/>
              <a:t>Regional Geodetic Advisor Program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88" y="2842159"/>
            <a:ext cx="4315427" cy="358190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92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74638"/>
            <a:ext cx="8890503" cy="1143000"/>
          </a:xfrm>
        </p:spPr>
        <p:txBody>
          <a:bodyPr/>
          <a:lstStyle/>
          <a:p>
            <a:r>
              <a:rPr lang="en-US" dirty="0" smtClean="0"/>
              <a:t>State Geodetic Coordinators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40" y="2582454"/>
            <a:ext cx="3658617" cy="381053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9236" y="1183748"/>
            <a:ext cx="9153236" cy="4525963"/>
          </a:xfrm>
        </p:spPr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ot an NGS employee</a:t>
            </a:r>
          </a:p>
          <a:p>
            <a:r>
              <a:rPr lang="en-US" dirty="0"/>
              <a:t>a</a:t>
            </a:r>
            <a:r>
              <a:rPr lang="en-US" dirty="0" smtClean="0"/>
              <a:t> liaison between the State’s geospatial community and the NGS</a:t>
            </a:r>
          </a:p>
        </p:txBody>
      </p:sp>
    </p:spTree>
    <p:extLst>
      <p:ext uri="{BB962C8B-B14F-4D97-AF65-F5344CB8AC3E}">
        <p14:creationId xmlns:p14="http://schemas.microsoft.com/office/powerpoint/2010/main" val="3901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4461343" y="4154606"/>
            <a:ext cx="1464919" cy="131461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6" y="1284008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3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4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5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7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09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7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4" y="3100902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7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2" y="2799675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7" y="4310832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38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28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3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18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0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1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1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7" y="5635918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7" y="5527971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1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6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341181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Mission of the Remote Sensing Division</a:t>
            </a:r>
          </a:p>
          <a:p>
            <a:endParaRPr lang="en-US" dirty="0" smtClean="0"/>
          </a:p>
          <a:p>
            <a:r>
              <a:rPr lang="en-US" dirty="0" smtClean="0"/>
              <a:t>Pre-Storm and Post-Storm photos are taken along the coastal CONUS</a:t>
            </a:r>
          </a:p>
          <a:p>
            <a:endParaRPr lang="en-US" dirty="0" smtClean="0"/>
          </a:p>
          <a:p>
            <a:r>
              <a:rPr lang="en-US" dirty="0"/>
              <a:t>Supports Homeland Security (DHS) and Emergency Response (FEMA, etc.) events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Response Imagery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8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52399" y="854097"/>
            <a:ext cx="8858251" cy="2960521"/>
          </a:xfrm>
        </p:spPr>
        <p:txBody>
          <a:bodyPr/>
          <a:lstStyle/>
          <a:p>
            <a:pPr marL="0" indent="0" algn="ctr">
              <a:buNone/>
              <a:tabLst>
                <a:tab pos="0" algn="l"/>
              </a:tabLst>
            </a:pPr>
            <a:r>
              <a:rPr lang="en-US" altLang="zh-CN" sz="54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Have you </a:t>
            </a:r>
            <a:r>
              <a:rPr lang="en-US" altLang="zh-CN" sz="5400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already </a:t>
            </a:r>
            <a:r>
              <a:rPr lang="en-US" altLang="zh-CN" sz="54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heard that NAD83 and NAVD88 are scheduled to be </a:t>
            </a:r>
            <a:r>
              <a:rPr lang="en-US" altLang="zh-CN" sz="5400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replaced?</a:t>
            </a:r>
            <a:endParaRPr lang="en-US" altLang="zh-CN" sz="5400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359231" y="4041326"/>
            <a:ext cx="29434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nervous?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2222319" y="4872442"/>
            <a:ext cx="27083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ready?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309257" y="5696480"/>
            <a:ext cx="5834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already working in ITRF?</a:t>
            </a:r>
          </a:p>
        </p:txBody>
      </p:sp>
    </p:spTree>
    <p:extLst>
      <p:ext uri="{BB962C8B-B14F-4D97-AF65-F5344CB8AC3E}">
        <p14:creationId xmlns:p14="http://schemas.microsoft.com/office/powerpoint/2010/main" val="33091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Response Imagery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41" y="1222219"/>
            <a:ext cx="8815897" cy="5593340"/>
          </a:xfrm>
        </p:spPr>
      </p:pic>
    </p:spTree>
    <p:extLst>
      <p:ext uri="{BB962C8B-B14F-4D97-AF65-F5344CB8AC3E}">
        <p14:creationId xmlns:p14="http://schemas.microsoft.com/office/powerpoint/2010/main" val="27081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35041" y="4154608"/>
            <a:ext cx="1580205" cy="131461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2320639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 - conceptual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397004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6AB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Orange dot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mean point of signal reception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Blue dot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Antenna Reference Point (ARP)</a:t>
            </a: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 line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Phase Center Offset (PCO)</a:t>
            </a: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61271" y="3499678"/>
            <a:ext cx="9082729" cy="2863021"/>
            <a:chOff x="1822450" y="4061461"/>
            <a:chExt cx="5638799" cy="1777439"/>
          </a:xfrm>
        </p:grpSpPr>
        <p:sp>
          <p:nvSpPr>
            <p:cNvPr id="6" name="object 5"/>
            <p:cNvSpPr/>
            <p:nvPr/>
          </p:nvSpPr>
          <p:spPr>
            <a:xfrm>
              <a:off x="1822450" y="4061461"/>
              <a:ext cx="5638799" cy="16916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9"/>
            <p:cNvSpPr/>
            <p:nvPr/>
          </p:nvSpPr>
          <p:spPr>
            <a:xfrm>
              <a:off x="3867658" y="4201926"/>
              <a:ext cx="253746" cy="252674"/>
            </a:xfrm>
            <a:prstGeom prst="flowChartConnector">
              <a:avLst/>
            </a:prstGeom>
            <a:solidFill>
              <a:srgbClr val="F6AB16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83558" y="5586226"/>
              <a:ext cx="253746" cy="252674"/>
            </a:xfrm>
            <a:prstGeom prst="flowChartConnector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994531" y="4328263"/>
              <a:ext cx="215900" cy="1384300"/>
            </a:xfrm>
            <a:prstGeom prst="line">
              <a:avLst/>
            </a:prstGeom>
            <a:ln w="3492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226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 - conceptual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278666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PCO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is one reason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it is important to select the correct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antenna for OPUS upload!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5818" y="2325581"/>
            <a:ext cx="5363882" cy="44427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66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552062" y="5425023"/>
            <a:ext cx="1471353" cy="125098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680375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417"/>
            <a:ext cx="9143999" cy="62787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376" y="6241235"/>
            <a:ext cx="8999145" cy="571500"/>
          </a:xfrm>
        </p:spPr>
        <p:txBody>
          <a:bodyPr/>
          <a:lstStyle/>
          <a:p>
            <a:r>
              <a:rPr lang="en-US" sz="3100" dirty="0"/>
              <a:t>NGS Coordinate Conversion and Transformation Tool</a:t>
            </a:r>
          </a:p>
        </p:txBody>
      </p:sp>
    </p:spTree>
    <p:extLst>
      <p:ext uri="{BB962C8B-B14F-4D97-AF65-F5344CB8AC3E}">
        <p14:creationId xmlns:p14="http://schemas.microsoft.com/office/powerpoint/2010/main" val="26726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"/>
          <a:stretch/>
        </p:blipFill>
        <p:spPr>
          <a:xfrm>
            <a:off x="1" y="35286"/>
            <a:ext cx="9143999" cy="53807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02679"/>
            <a:ext cx="9144000" cy="1091552"/>
          </a:xfrm>
        </p:spPr>
        <p:txBody>
          <a:bodyPr/>
          <a:lstStyle/>
          <a:p>
            <a:r>
              <a:rPr lang="en-US" sz="3100" dirty="0" smtClean="0"/>
              <a:t>Beta NCAT – includes VERTCON 3.0 for NGVD29 to NAVD88 transformation</a:t>
            </a:r>
            <a:endParaRPr lang="en-US" sz="3100" dirty="0"/>
          </a:p>
        </p:txBody>
      </p:sp>
      <p:sp>
        <p:nvSpPr>
          <p:cNvPr id="2" name="Oval 1"/>
          <p:cNvSpPr/>
          <p:nvPr/>
        </p:nvSpPr>
        <p:spPr>
          <a:xfrm>
            <a:off x="2989385" y="1019908"/>
            <a:ext cx="1107830" cy="246184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07677" y="1576754"/>
            <a:ext cx="1107830" cy="246184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97015" y="4009292"/>
            <a:ext cx="6629400" cy="650631"/>
          </a:xfrm>
          <a:prstGeom prst="round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7" y="1217825"/>
            <a:ext cx="6490709" cy="47410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6020" y="5273723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1606" y="5624963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70200" y="5674938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4298" y="5148554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6282" y="5158290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1868" y="5509529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0464" y="5559505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4560" y="5033120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1603" y="2179051"/>
            <a:ext cx="218008" cy="1981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15"/>
              </a:lnSpc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7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750" b="1" dirty="0">
                <a:latin typeface="Calibri"/>
                <a:cs typeface="Calibri"/>
              </a:rPr>
              <a:t>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53986" y="1897337"/>
            <a:ext cx="218008" cy="204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sz="750" b="1" dirty="0">
                <a:latin typeface="Calibri"/>
                <a:cs typeface="Calibri"/>
              </a:rPr>
              <a:t>USN</a:t>
            </a:r>
            <a:endParaRPr sz="750">
              <a:latin typeface="Calibri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z="750" b="1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7582" y="1396592"/>
            <a:ext cx="128240" cy="256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4833" y="1316846"/>
            <a:ext cx="338554" cy="174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latin typeface="Calibri"/>
                <a:cs typeface="Calibri"/>
              </a:rPr>
              <a:t>SP</a:t>
            </a:r>
            <a:endParaRPr sz="1200">
              <a:latin typeface="Calibri"/>
              <a:cs typeface="Calibri"/>
            </a:endParaRPr>
          </a:p>
          <a:p>
            <a:pPr marL="45720"/>
            <a:r>
              <a:rPr sz="1200" dirty="0">
                <a:latin typeface="Calibri"/>
                <a:cs typeface="Calibri"/>
              </a:rPr>
              <a:t>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8838" y="1710222"/>
            <a:ext cx="206082" cy="1809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66675" marR="5080" indent="-54610">
              <a:lnSpc>
                <a:spcPct val="103099"/>
              </a:lnSpc>
              <a:spcBef>
                <a:spcPts val="10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5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562755" y="1223365"/>
            <a:ext cx="402526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5" dirty="0">
                <a:solidFill>
                  <a:srgbClr val="000000"/>
                </a:solidFill>
                <a:latin typeface="Calibri"/>
                <a:cs typeface="Calibri"/>
              </a:rPr>
              <a:t>Coordinate </a:t>
            </a:r>
            <a:r>
              <a:rPr sz="2400" spc="-25" dirty="0">
                <a:solidFill>
                  <a:srgbClr val="000000"/>
                </a:solidFill>
                <a:latin typeface="Calibri"/>
                <a:cs typeface="Calibri"/>
              </a:rPr>
              <a:t>Transformation</a:t>
            </a:r>
            <a:r>
              <a:rPr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Tool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96129" y="1589125"/>
            <a:ext cx="2757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 dirty="0">
                <a:latin typeface="Calibri"/>
                <a:cs typeface="Calibri"/>
              </a:rPr>
              <a:t>(NCAT </a:t>
            </a:r>
            <a:r>
              <a:rPr sz="2400" b="1" dirty="0">
                <a:latin typeface="Calibri"/>
                <a:cs typeface="Calibri"/>
              </a:rPr>
              <a:t>/ </a:t>
            </a:r>
            <a:r>
              <a:rPr sz="2400" b="1" spc="-10" dirty="0">
                <a:latin typeface="Calibri"/>
                <a:cs typeface="Calibri"/>
              </a:rPr>
              <a:t>NADCON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5.0)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66656" y="1786085"/>
            <a:ext cx="32321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U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SSD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71178" y="3090115"/>
            <a:ext cx="44386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27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48520" y="4190119"/>
            <a:ext cx="8305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(1986)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93690" y="2259685"/>
            <a:ext cx="3229610" cy="1074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635" marR="539750" indent="-623570">
              <a:spcBef>
                <a:spcPts val="100"/>
              </a:spcBef>
            </a:pP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Relating coordinates: 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then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&amp;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now</a:t>
            </a:r>
            <a:endParaRPr sz="2400">
              <a:latin typeface="Calibri"/>
              <a:cs typeface="Calibri"/>
            </a:endParaRPr>
          </a:p>
          <a:p>
            <a:pPr marR="5080" algn="r">
              <a:spcBef>
                <a:spcPts val="1235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8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(2011)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14707" y="4022765"/>
            <a:ext cx="112014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2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(NSRS2007)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97456" y="4418146"/>
            <a:ext cx="7816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(FBN)</a:t>
            </a:r>
            <a:endParaRPr sz="1050">
              <a:latin typeface="Calibri"/>
              <a:cs typeface="Calibri"/>
            </a:endParaRPr>
          </a:p>
          <a:p>
            <a:pPr marL="297180" marR="320675" algn="ctr">
              <a:lnSpc>
                <a:spcPct val="103099"/>
              </a:lnSpc>
              <a:spcBef>
                <a:spcPts val="72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7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51528" y="4557897"/>
            <a:ext cx="88646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(HARN)</a:t>
            </a:r>
            <a:endParaRPr sz="1050">
              <a:latin typeface="Calibri"/>
              <a:cs typeface="Calibri"/>
            </a:endParaRPr>
          </a:p>
          <a:p>
            <a:pPr marL="246379" marR="529590" indent="-54610">
              <a:lnSpc>
                <a:spcPct val="103099"/>
              </a:lnSpc>
              <a:spcBef>
                <a:spcPts val="530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57758" y="1717810"/>
            <a:ext cx="2971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2022</a:t>
            </a:r>
            <a:endParaRPr sz="10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4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25757" y="5425023"/>
            <a:ext cx="1440294" cy="125098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6" y="1284008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3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4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5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7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09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7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4" y="3100902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7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2" y="2799675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7" y="4310832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38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28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3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18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0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1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1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7" y="5635918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7" y="5527971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1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6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3462686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83343"/>
            <a:ext cx="8229600" cy="1251628"/>
          </a:xfrm>
        </p:spPr>
        <p:txBody>
          <a:bodyPr/>
          <a:lstStyle/>
          <a:p>
            <a:r>
              <a:rPr lang="en-US" dirty="0" smtClean="0"/>
              <a:t>Just what it says, a dynamic product</a:t>
            </a:r>
          </a:p>
          <a:p>
            <a:r>
              <a:rPr lang="en-US" dirty="0" smtClean="0"/>
              <a:t>Available for download as </a:t>
            </a:r>
            <a:r>
              <a:rPr lang="en-US" dirty="0" err="1" smtClean="0"/>
              <a:t>Shapefiles</a:t>
            </a:r>
            <a:endParaRPr lang="en-US" dirty="0" smtClean="0"/>
          </a:p>
          <a:p>
            <a:r>
              <a:rPr lang="en-US" dirty="0" smtClean="0"/>
              <a:t>Developed by image interpretation and/or vertical modeling using water level stations (tide or lake gages)</a:t>
            </a:r>
          </a:p>
          <a:p>
            <a:r>
              <a:rPr lang="en-US" dirty="0" smtClean="0"/>
              <a:t>Referenced to a computed Mean High Water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749" y="274638"/>
            <a:ext cx="8917663" cy="1143000"/>
          </a:xfrm>
        </p:spPr>
        <p:txBody>
          <a:bodyPr/>
          <a:lstStyle/>
          <a:p>
            <a:r>
              <a:rPr lang="en-US" sz="4300" dirty="0" smtClean="0"/>
              <a:t>Continually Updated Shoreline Product</a:t>
            </a:r>
            <a:endParaRPr lang="en-US" sz="430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22388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hyperlink to the CUSP homepage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617"/>
            <a:ext cx="9144000" cy="53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4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53391"/>
            <a:ext cx="8229600" cy="4026631"/>
          </a:xfrm>
        </p:spPr>
        <p:txBody>
          <a:bodyPr/>
          <a:lstStyle/>
          <a:p>
            <a:r>
              <a:rPr lang="en-US" dirty="0" smtClean="0"/>
              <a:t>Federal Government – Executive Branch</a:t>
            </a:r>
          </a:p>
          <a:p>
            <a:pPr marL="457200" lvl="1" indent="0">
              <a:buNone/>
            </a:pPr>
            <a:r>
              <a:rPr lang="en-US" dirty="0" smtClean="0"/>
              <a:t>			-Department of Commerce (</a:t>
            </a:r>
            <a:r>
              <a:rPr lang="en-US" dirty="0" err="1" smtClean="0"/>
              <a:t>DoC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			(~47,000 employees)</a:t>
            </a:r>
          </a:p>
          <a:p>
            <a:pPr marL="457200" lvl="1" indent="0">
              <a:buNone/>
            </a:pPr>
            <a:r>
              <a:rPr lang="en-US" dirty="0" smtClean="0"/>
              <a:t>			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	-National Oceanic and Atmospheric 						Administration (NOAA)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/>
              <a:t>	</a:t>
            </a:r>
            <a:r>
              <a:rPr lang="en-US" dirty="0" smtClean="0"/>
              <a:t>		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	-National Ocean Service (NOS)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dirty="0" smtClean="0"/>
              <a:t>Organizational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36" y="1679755"/>
            <a:ext cx="997792" cy="99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77" y="3136947"/>
            <a:ext cx="1135710" cy="113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11" y="5566170"/>
            <a:ext cx="1258634" cy="12656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572000" y="2763750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4190145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82274" y="5246671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457200" y="5232971"/>
            <a:ext cx="8229600" cy="16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				-National Geodetic Survey (NGS)</a:t>
            </a:r>
          </a:p>
          <a:p>
            <a:pPr marL="457200" lvl="1" indent="0">
              <a:buNone/>
            </a:pPr>
            <a:r>
              <a:rPr lang="en-US" dirty="0"/>
              <a:t>						(~175 employees)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4455065" y="5425023"/>
            <a:ext cx="1442730" cy="125098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274936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Calibration Base Lines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1214" y="1283335"/>
            <a:ext cx="8842786" cy="5240129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Three types of CBL defined by NGS</a:t>
            </a: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in Woodford, VA at NGS TTC; it is open for use to organizations like the PLSO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at the NGS PCBL and IAW NOAA TM NGS-8</a:t>
            </a:r>
          </a:p>
          <a:p>
            <a:pPr lvl="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13 across Ohio, 1 reported unstable condition in Defiance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Cooperative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on an FCBL and IAW that same NGS-8 manual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 flipV="1">
            <a:off x="130882" y="2164081"/>
            <a:ext cx="548641" cy="1618282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Right Arrow 5"/>
          <p:cNvSpPr/>
          <p:nvPr/>
        </p:nvSpPr>
        <p:spPr>
          <a:xfrm flipV="1">
            <a:off x="130883" y="4023359"/>
            <a:ext cx="600638" cy="2123727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365" y="1600204"/>
            <a:ext cx="8885816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NGS commitment to the CBL Program: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 minimum of one FCBL per State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Establishment procedures document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access to the CBL database 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Software to process your observations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Verification and re-measurement data review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Technical support (Advisors or other personnel)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Calibration Base Lines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CBL Map Viewer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39" y="1290918"/>
            <a:ext cx="9168839" cy="4838457"/>
          </a:xfrm>
        </p:spPr>
      </p:pic>
    </p:spTree>
    <p:extLst>
      <p:ext uri="{BB962C8B-B14F-4D97-AF65-F5344CB8AC3E}">
        <p14:creationId xmlns:p14="http://schemas.microsoft.com/office/powerpoint/2010/main" val="1649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11005" y="5425023"/>
            <a:ext cx="1631282" cy="125098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4124207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26115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Meteorology… why?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origin of the program was the National Weather Service, also a NOAA sub-agency.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It expanded to various NOAA missions,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cinluding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642" y="383274"/>
            <a:ext cx="8971984" cy="1143000"/>
          </a:xfrm>
        </p:spPr>
        <p:txBody>
          <a:bodyPr/>
          <a:lstStyle/>
          <a:p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ooperative program for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perational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eteorology,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ducation, and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raining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751" y="1574933"/>
            <a:ext cx="8908609" cy="46900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and COMET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3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Note on NGS Outreach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90654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All the Regional Advisors are considered a part of the overall outreach mission.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Get in touch if you are coordinating a meeting, info session, or some sort of educational event. 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Availability based on first-come first-serve and travel funding.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1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6881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61258" y="1417642"/>
            <a:ext cx="8556172" cy="511651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consistent </a:t>
            </a: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coordinate system that </a:t>
            </a: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defines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latitude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longitude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height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scale</a:t>
            </a:r>
          </a:p>
          <a:p>
            <a:pPr>
              <a:tabLst>
                <a:tab pos="0" algn="l"/>
              </a:tabLst>
            </a:pPr>
            <a:r>
              <a:rPr lang="en-US" altLang="en-US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orientation</a:t>
            </a:r>
            <a:endParaRPr lang="en-US" altLang="en-US" dirty="0" smtClean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gravity</a:t>
            </a:r>
            <a:endParaRPr lang="en-US" altLang="en-US" dirty="0" smtClean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throughout </a:t>
            </a: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United States. </a:t>
            </a:r>
          </a:p>
          <a:p>
            <a:pPr marL="0" indent="0">
              <a:buNone/>
              <a:tabLst>
                <a:tab pos="0" algn="l"/>
              </a:tabLst>
            </a:pPr>
            <a:endParaRPr lang="en-US" altLang="zh-CN" sz="1800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539347" y="3975897"/>
            <a:ext cx="4620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mbria" panose="02040503050406030204" pitchFamily="18" charset="0"/>
              </a:rPr>
              <a:t>…and their time variants</a:t>
            </a:r>
          </a:p>
        </p:txBody>
      </p:sp>
    </p:spTree>
    <p:extLst>
      <p:ext uri="{BB962C8B-B14F-4D97-AF65-F5344CB8AC3E}">
        <p14:creationId xmlns:p14="http://schemas.microsoft.com/office/powerpoint/2010/main" val="6105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33071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114301" y="1184566"/>
            <a:ext cx="88426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ARE part of the NSRS</a:t>
            </a:r>
          </a:p>
        </p:txBody>
      </p:sp>
      <p:graphicFrame>
        <p:nvGraphicFramePr>
          <p:cNvPr id="13" name="Content Placeholder 6"/>
          <p:cNvGraphicFramePr>
            <a:graphicFrameLocks/>
          </p:cNvGraphicFramePr>
          <p:nvPr>
            <p:extLst/>
          </p:nvPr>
        </p:nvGraphicFramePr>
        <p:xfrm>
          <a:off x="114300" y="1797623"/>
          <a:ext cx="8925791" cy="4176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937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51342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1221062">
                  <a:extLst>
                    <a:ext uri="{9D8B030D-6E8A-4147-A177-3AD203B41FA5}">
                      <a16:colId xmlns:a16="http://schemas.microsoft.com/office/drawing/2014/main" val="1566734961"/>
                    </a:ext>
                  </a:extLst>
                </a:gridCol>
                <a:gridCol w="1788597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06376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559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Datums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(aka Geometric Reference Frames)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</a:p>
                    <a:p>
                      <a:r>
                        <a:rPr lang="en-US" sz="1800" dirty="0" smtClean="0"/>
                        <a:t>Datums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Great Lakes Datums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Geoid</a:t>
                      </a:r>
                    </a:p>
                    <a:p>
                      <a:r>
                        <a:rPr lang="en-US" sz="1800" dirty="0" smtClean="0"/>
                        <a:t>Models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Transformations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and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Conversions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NAVD88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IGLD85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GEOID12A &amp; B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NADCON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NAD27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NGVD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IGLD55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GEOID09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VERTCON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USSD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VIVD09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GEOID06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GUVD04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GEOID03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SPCS83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NMVD03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SPCS27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926996055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ASVD02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282737914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PRVD02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ALASKA94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421228443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54484552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GEOID90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781712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26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14302" y="1745676"/>
          <a:ext cx="8925791" cy="4069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3818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96907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2072058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39083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Datums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(aka Geometric Reference Frames)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</a:p>
                    <a:p>
                      <a:r>
                        <a:rPr lang="en-US" sz="1800" dirty="0" smtClean="0"/>
                        <a:t>Datums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Geoid</a:t>
                      </a:r>
                    </a:p>
                    <a:p>
                      <a:r>
                        <a:rPr lang="en-US" sz="1800" dirty="0" smtClean="0"/>
                        <a:t>Models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Transformations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and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Conversions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0891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WGS84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IHRS (by IAG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OSU91A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CORPSCON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7617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WGS72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EGM96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Appendix B.6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DMA TR 8350.2 (WGS 84)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ITRF (Intl.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Terrestrial Reference Frame by IERS)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EGM2008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Oregon Coordinate Reference System (ORCS)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IGS (Intl. GNSS Service reference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frame)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Kansas Regional Coordinate System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114301" y="1143002"/>
            <a:ext cx="8842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are </a:t>
            </a:r>
            <a:r>
              <a:rPr lang="en-US" sz="3200" dirty="0">
                <a:latin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</a:rPr>
              <a:t> part of the NSRS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0" y="6560221"/>
            <a:ext cx="2028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Hyperlink to ITRF station map</a:t>
            </a:r>
            <a:endParaRPr lang="en-US" sz="1200" dirty="0"/>
          </a:p>
        </p:txBody>
      </p:sp>
      <p:cxnSp>
        <p:nvCxnSpPr>
          <p:cNvPr id="10" name="Straight Connector 9"/>
          <p:cNvCxnSpPr>
            <a:stCxn id="7" idx="1"/>
            <a:endCxn id="7" idx="3"/>
          </p:cNvCxnSpPr>
          <p:nvPr/>
        </p:nvCxnSpPr>
        <p:spPr>
          <a:xfrm>
            <a:off x="114301" y="846138"/>
            <a:ext cx="8925791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81203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066797"/>
            <a:ext cx="8925791" cy="549226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mbria" panose="02040503050406030204" pitchFamily="18" charset="0"/>
              </a:rPr>
              <a:t>Office of Management and Budget: Circular A-16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u="sng" dirty="0" smtClean="0">
                <a:latin typeface="Cambria" panose="02040503050406030204" pitchFamily="18" charset="0"/>
              </a:rPr>
              <a:t>requires</a:t>
            </a:r>
            <a:r>
              <a:rPr lang="en-US" dirty="0" smtClean="0">
                <a:latin typeface="Cambria" panose="02040503050406030204" pitchFamily="18" charset="0"/>
              </a:rPr>
              <a:t> all Federal civilian agencies to utilize geodetic control for their geospatial activities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 smtClean="0">
                <a:latin typeface="Cambria" panose="02040503050406030204" pitchFamily="18" charset="0"/>
              </a:rPr>
              <a:t>dictates </a:t>
            </a:r>
            <a:r>
              <a:rPr lang="en-US" dirty="0" err="1" smtClean="0">
                <a:latin typeface="Cambria" panose="02040503050406030204" pitchFamily="18" charset="0"/>
              </a:rPr>
              <a:t>DoC</a:t>
            </a:r>
            <a:r>
              <a:rPr lang="en-US" dirty="0" smtClean="0">
                <a:latin typeface="Cambria" panose="02040503050406030204" pitchFamily="18" charset="0"/>
              </a:rPr>
              <a:t> in responsible charge </a:t>
            </a:r>
            <a:r>
              <a:rPr lang="en-US" dirty="0">
                <a:latin typeface="Cambria" panose="02040503050406030204" pitchFamily="18" charset="0"/>
              </a:rPr>
              <a:t>of that </a:t>
            </a:r>
            <a:r>
              <a:rPr lang="en-US" dirty="0" smtClean="0">
                <a:latin typeface="Cambria" panose="02040503050406030204" pitchFamily="18" charset="0"/>
              </a:rPr>
              <a:t>control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>
                <a:latin typeface="Cambria" panose="02040503050406030204" pitchFamily="18" charset="0"/>
              </a:rPr>
              <a:t>NGS has defined that control as the </a:t>
            </a:r>
            <a:r>
              <a:rPr lang="en-US" dirty="0" smtClean="0">
                <a:latin typeface="Cambria" panose="02040503050406030204" pitchFamily="18" charset="0"/>
              </a:rPr>
              <a:t>NSRS</a:t>
            </a:r>
          </a:p>
          <a:p>
            <a:pPr marL="971550" lvl="1" indent="-514350">
              <a:spcBef>
                <a:spcPts val="1200"/>
              </a:spcBef>
              <a:spcAft>
                <a:spcPts val="0"/>
              </a:spcAft>
              <a:buFont typeface="+mj-lt"/>
              <a:buAutoNum type="arabicParenR" startAt="4"/>
              <a:defRPr/>
            </a:pPr>
            <a:r>
              <a:rPr lang="en-US" dirty="0">
                <a:latin typeface="Cambria" panose="02040503050406030204" pitchFamily="18" charset="0"/>
              </a:rPr>
              <a:t>FGCS has issued requirements, via FRNs, to reference data to the </a:t>
            </a:r>
            <a:r>
              <a:rPr lang="en-US" b="1" i="1" dirty="0">
                <a:latin typeface="Cambria" panose="02040503050406030204" pitchFamily="18" charset="0"/>
              </a:rPr>
              <a:t>most recent components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of the </a:t>
            </a:r>
            <a:r>
              <a:rPr lang="en-US" dirty="0" smtClean="0">
                <a:latin typeface="Cambria" panose="02040503050406030204" pitchFamily="18" charset="0"/>
              </a:rPr>
              <a:t>NSRS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1989 FRN designated  NAD 83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1993 FRN designated  NAVD 88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60221"/>
            <a:ext cx="1792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Hyperlink to NAVD88 FRN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792350" y="6552726"/>
            <a:ext cx="17124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Hyperlink to NAD83 FRN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21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295402"/>
            <a:ext cx="8925791" cy="5249829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No, not really! But it is a good idea.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States may mandate use 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State, Local, Regional entities, or the Private Sector have </a:t>
            </a:r>
            <a:r>
              <a:rPr lang="en-US" sz="2800" b="1" i="1" dirty="0">
                <a:latin typeface="Cambria" panose="02040503050406030204" pitchFamily="18" charset="0"/>
              </a:rPr>
              <a:t>no requirement </a:t>
            </a:r>
            <a:r>
              <a:rPr lang="en-US" sz="2800" dirty="0">
                <a:latin typeface="Cambria" panose="02040503050406030204" pitchFamily="18" charset="0"/>
              </a:rPr>
              <a:t>to maintain their data in reference to the NSRS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But if you want to get involved in survey contracting with the Federal Government it’s a necessity</a:t>
            </a:r>
          </a:p>
        </p:txBody>
      </p:sp>
    </p:spTree>
    <p:extLst>
      <p:ext uri="{BB962C8B-B14F-4D97-AF65-F5344CB8AC3E}">
        <p14:creationId xmlns:p14="http://schemas.microsoft.com/office/powerpoint/2010/main" val="22111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26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just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11440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Content Placeholder 10"/>
          <p:cNvSpPr>
            <a:spLocks noGrp="1"/>
          </p:cNvSpPr>
          <p:nvPr>
            <p:ph idx="1"/>
          </p:nvPr>
        </p:nvSpPr>
        <p:spPr>
          <a:xfrm>
            <a:off x="0" y="2610282"/>
            <a:ext cx="6676209" cy="3639911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Replace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NAD83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Replace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NAVD88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Re-invent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Bluebooking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Improve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Geodetic Toolkit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Better Surveying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Methods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Left Brace 4"/>
          <p:cNvSpPr/>
          <p:nvPr/>
        </p:nvSpPr>
        <p:spPr>
          <a:xfrm flipH="1">
            <a:off x="5401059" y="4098937"/>
            <a:ext cx="519170" cy="206519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1732" y="4955318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1732" y="2726796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1732" y="3452260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2</a:t>
            </a:r>
          </a:p>
        </p:txBody>
      </p: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3594100" y="2942240"/>
            <a:ext cx="22776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848100" y="3674963"/>
            <a:ext cx="2029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7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250" y="2493338"/>
            <a:ext cx="2923027" cy="2322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Evolution of the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66885796"/>
              </p:ext>
            </p:extLst>
          </p:nvPr>
        </p:nvGraphicFramePr>
        <p:xfrm>
          <a:off x="183250" y="1097280"/>
          <a:ext cx="8833529" cy="151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6070" y="3426194"/>
            <a:ext cx="2689423" cy="2334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26" y="2493338"/>
            <a:ext cx="1878168" cy="33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600204"/>
            <a:ext cx="5142155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You resisted it for a while…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It was a little cumbersome to get used to…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But you were soon hooked!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Modernized NSRS is our “smartphone”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9630" y="2127845"/>
            <a:ext cx="5060189" cy="37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366359"/>
            <a:ext cx="9144000" cy="444908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Two Major </a:t>
            </a:r>
            <a:r>
              <a:rPr lang="en-US" sz="50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C</a:t>
            </a: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omponents of Modernized NSRS</a:t>
            </a:r>
            <a:endParaRPr lang="en-US" sz="50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465138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465138">
              <a:buSzPct val="159375"/>
              <a:tabLst>
                <a:tab pos="397077" algn="l"/>
                <a:tab pos="397923" algn="l"/>
              </a:tabLst>
            </a:pPr>
            <a:r>
              <a:rPr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NATRF2022</a:t>
            </a:r>
            <a:r>
              <a:rPr lang="en-US" sz="48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 </a:t>
            </a: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– geometric (</a:t>
            </a:r>
            <a:r>
              <a:rPr lang="en-US" sz="48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LLh</a:t>
            </a: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  <a:p>
            <a:pPr marL="465138">
              <a:buSzPct val="159375"/>
              <a:tabLst>
                <a:tab pos="397077" algn="l"/>
                <a:tab pos="397923" algn="l"/>
              </a:tabLst>
            </a:pPr>
            <a:endParaRPr lang="en-US" sz="48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465138">
              <a:buSzPct val="159375"/>
              <a:tabLst>
                <a:tab pos="397077" algn="l"/>
                <a:tab pos="397923" algn="l"/>
              </a:tabLst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NAPGD2022 – geopotential (H)</a:t>
            </a:r>
            <a:endParaRPr sz="48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2210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54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5400" b="1" spc="-33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NATRF2022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-ref)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292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 Frame is a more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scientifically appropriate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way of saying “datum”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could be debated that  “datum” was misused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ou will continue to see NGS use the phrase “New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Datums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” for 2022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Frame ≈ Datum</a:t>
            </a:r>
          </a:p>
        </p:txBody>
      </p:sp>
    </p:spTree>
    <p:extLst>
      <p:ext uri="{BB962C8B-B14F-4D97-AF65-F5344CB8AC3E}">
        <p14:creationId xmlns:p14="http://schemas.microsoft.com/office/powerpoint/2010/main" val="21118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1483872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4"/>
            <a:ext cx="84963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point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view or a ‘frame of reference’.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If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your reference frame is North America, you are standing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somewhere within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North America,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seeing how other places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move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from your point of view.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Frame Defined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55757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40" dirty="0">
                <a:latin typeface="Cambria" panose="02040503050406030204" pitchFamily="18" charset="0"/>
                <a:cs typeface="Calibri"/>
              </a:rPr>
              <a:t>Why </a:t>
            </a:r>
            <a:r>
              <a:rPr spc="-13" dirty="0">
                <a:latin typeface="Cambria" panose="02040503050406030204" pitchFamily="18" charset="0"/>
                <a:cs typeface="Calibri"/>
              </a:rPr>
              <a:t>replace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7587" y="1167828"/>
            <a:ext cx="8637814" cy="55570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2" algn="ctr">
              <a:spcBef>
                <a:spcPts val="133"/>
              </a:spcBef>
              <a:tabLst>
                <a:tab pos="473275" algn="l"/>
                <a:tab pos="474121" algn="l"/>
              </a:tabLst>
            </a:pPr>
            <a:r>
              <a:rPr sz="2600" b="1" spc="-7" dirty="0">
                <a:latin typeface="Cambria" panose="02040503050406030204" pitchFamily="18" charset="0"/>
                <a:cs typeface="Calibri"/>
              </a:rPr>
              <a:t>Main driver: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Global Navigation </a:t>
            </a:r>
            <a:r>
              <a:rPr sz="2600" b="1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Satellite </a:t>
            </a:r>
            <a:r>
              <a:rPr sz="2600" b="1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System</a:t>
            </a:r>
            <a:r>
              <a:rPr sz="2600" b="1" spc="7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(GNSS)</a:t>
            </a:r>
            <a:endParaRPr sz="26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sz="2400" b="1" spc="-13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ACCESS</a:t>
            </a:r>
            <a:endParaRPr sz="24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GNSS equipment </a:t>
            </a:r>
            <a:r>
              <a:rPr sz="2400" dirty="0">
                <a:latin typeface="Cambria" panose="02040503050406030204" pitchFamily="18" charset="0"/>
                <a:cs typeface="Calibri"/>
              </a:rPr>
              <a:t>is </a:t>
            </a:r>
            <a:r>
              <a:rPr sz="2400" spc="-20" dirty="0">
                <a:latin typeface="Cambria" panose="02040503050406030204" pitchFamily="18" charset="0"/>
                <a:cs typeface="Calibri"/>
              </a:rPr>
              <a:t>fast, </a:t>
            </a:r>
            <a:r>
              <a:rPr sz="2400" spc="-13" dirty="0">
                <a:latin typeface="Cambria" panose="02040503050406030204" pitchFamily="18" charset="0"/>
                <a:cs typeface="Calibri"/>
              </a:rPr>
              <a:t>inexpensive,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reliable</a:t>
            </a:r>
            <a:endParaRPr sz="24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400" spc="-13" dirty="0">
                <a:latin typeface="Cambria" panose="02040503050406030204" pitchFamily="18" charset="0"/>
                <a:cs typeface="Calibri"/>
              </a:rPr>
              <a:t>Reduces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reliance on </a:t>
            </a:r>
            <a:r>
              <a:rPr lang="en-US" sz="2400" spc="-7" dirty="0">
                <a:latin typeface="Cambria" panose="02040503050406030204" pitchFamily="18" charset="0"/>
                <a:cs typeface="Calibri"/>
              </a:rPr>
              <a:t>physical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20" dirty="0">
                <a:latin typeface="Cambria" panose="02040503050406030204" pitchFamily="18" charset="0"/>
                <a:cs typeface="Calibri"/>
              </a:rPr>
              <a:t>control </a:t>
            </a:r>
            <a:r>
              <a:rPr lang="en-US" sz="2400" spc="-20" dirty="0">
                <a:latin typeface="Cambria" panose="02040503050406030204" pitchFamily="18" charset="0"/>
                <a:cs typeface="Calibri"/>
              </a:rPr>
              <a:t>marks</a:t>
            </a:r>
            <a:endParaRPr lang="en-US" sz="24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2400" b="1" spc="-13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ACCURACY</a:t>
            </a:r>
            <a:endParaRPr lang="en-US" sz="24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400" spc="-7" dirty="0">
                <a:latin typeface="Cambria" panose="02040503050406030204" pitchFamily="18" charset="0"/>
                <a:cs typeface="Calibri"/>
              </a:rPr>
              <a:t>Insensitive </a:t>
            </a:r>
            <a:r>
              <a:rPr lang="en-US" sz="24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400" spc="-7" dirty="0">
                <a:latin typeface="Cambria" panose="02040503050406030204" pitchFamily="18" charset="0"/>
                <a:cs typeface="Calibri"/>
              </a:rPr>
              <a:t>distance-dependent</a:t>
            </a:r>
            <a:r>
              <a:rPr lang="en-US" sz="24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400" spc="-20" dirty="0">
                <a:latin typeface="Cambria" panose="02040503050406030204" pitchFamily="18" charset="0"/>
                <a:cs typeface="Calibri"/>
              </a:rPr>
              <a:t>errors</a:t>
            </a:r>
            <a:endParaRPr lang="en-US" sz="24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9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400" dirty="0">
                <a:latin typeface="Cambria" panose="02040503050406030204" pitchFamily="18" charset="0"/>
                <a:cs typeface="Calibri"/>
              </a:rPr>
              <a:t>Immune </a:t>
            </a:r>
            <a:r>
              <a:rPr lang="en-US" sz="24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400" spc="-7" dirty="0">
                <a:latin typeface="Cambria" panose="02040503050406030204" pitchFamily="18" charset="0"/>
                <a:cs typeface="Calibri"/>
              </a:rPr>
              <a:t>monument instability; active control via CORS</a:t>
            </a: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2400" b="1" spc="-7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CONSISTENCY</a:t>
            </a:r>
            <a:endParaRPr lang="en-US" sz="24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400" spc="-13" dirty="0">
                <a:latin typeface="Cambria" panose="02040503050406030204" pitchFamily="18" charset="0"/>
                <a:cs typeface="Calibri"/>
              </a:rPr>
              <a:t>Eliminates </a:t>
            </a:r>
            <a:r>
              <a:rPr lang="en-US" sz="2400" spc="-20" dirty="0">
                <a:latin typeface="Cambria" panose="02040503050406030204" pitchFamily="18" charset="0"/>
                <a:cs typeface="Calibri"/>
              </a:rPr>
              <a:t>systematic errors </a:t>
            </a:r>
            <a:r>
              <a:rPr lang="en-US" sz="2400" dirty="0">
                <a:latin typeface="Cambria" panose="02040503050406030204" pitchFamily="18" charset="0"/>
                <a:cs typeface="Calibri"/>
              </a:rPr>
              <a:t>in </a:t>
            </a:r>
            <a:r>
              <a:rPr lang="en-US" sz="2400" spc="-13" dirty="0">
                <a:latin typeface="Cambria" panose="02040503050406030204" pitchFamily="18" charset="0"/>
                <a:cs typeface="Calibri"/>
              </a:rPr>
              <a:t>current</a:t>
            </a:r>
            <a:r>
              <a:rPr lang="en-US" sz="24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400" spc="-7" dirty="0" err="1">
                <a:latin typeface="Cambria" panose="02040503050406030204" pitchFamily="18" charset="0"/>
                <a:cs typeface="Calibri"/>
              </a:rPr>
              <a:t>datums</a:t>
            </a:r>
            <a:endParaRPr lang="en-US" sz="24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400" spc="-7" dirty="0">
                <a:latin typeface="Cambria" panose="02040503050406030204" pitchFamily="18" charset="0"/>
                <a:cs typeface="Calibri"/>
              </a:rPr>
              <a:t>Aligned with global </a:t>
            </a:r>
            <a:r>
              <a:rPr lang="en-US" sz="2400" spc="-20" dirty="0">
                <a:latin typeface="Cambria" panose="02040503050406030204" pitchFamily="18" charset="0"/>
                <a:cs typeface="Calibri"/>
              </a:rPr>
              <a:t>reference</a:t>
            </a:r>
            <a:r>
              <a:rPr lang="en-US" sz="24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400" spc="-13" dirty="0" smtClean="0">
                <a:latin typeface="Cambria" panose="02040503050406030204" pitchFamily="18" charset="0"/>
                <a:cs typeface="Calibri"/>
              </a:rPr>
              <a:t>frames</a:t>
            </a:r>
            <a:endParaRPr lang="en-US" sz="24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9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400" spc="-20" dirty="0">
                <a:latin typeface="Cambria" panose="02040503050406030204" pitchFamily="18" charset="0"/>
                <a:cs typeface="Calibri"/>
              </a:rPr>
              <a:t>Integrated 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system </a:t>
            </a:r>
            <a:r>
              <a:rPr lang="en-US" sz="2400" spc="-20" dirty="0">
                <a:latin typeface="Cambria" panose="02040503050406030204" pitchFamily="18" charset="0"/>
                <a:cs typeface="Calibri"/>
              </a:rPr>
              <a:t>for </a:t>
            </a:r>
            <a:r>
              <a:rPr lang="en-US" sz="2400" spc="-7" dirty="0">
                <a:latin typeface="Cambria" panose="02040503050406030204" pitchFamily="18" charset="0"/>
                <a:cs typeface="Calibri"/>
              </a:rPr>
              <a:t>both position </a:t>
            </a:r>
            <a:r>
              <a:rPr lang="en-US" sz="2400" dirty="0">
                <a:latin typeface="Cambria" panose="02040503050406030204" pitchFamily="18" charset="0"/>
                <a:cs typeface="Calibri"/>
              </a:rPr>
              <a:t>and </a:t>
            </a:r>
            <a:r>
              <a:rPr lang="en-US" sz="2400" spc="-7" dirty="0">
                <a:latin typeface="Cambria" panose="02040503050406030204" pitchFamily="18" charset="0"/>
                <a:cs typeface="Calibri"/>
              </a:rPr>
              <a:t>height</a:t>
            </a:r>
            <a:endParaRPr lang="en-US" sz="2400" dirty="0">
              <a:latin typeface="Cambria" panose="02040503050406030204" pitchFamily="18" charset="0"/>
              <a:cs typeface="Calibri"/>
            </a:endParaRPr>
          </a:p>
          <a:p>
            <a:pPr marL="626518" lvl="1">
              <a:spcBef>
                <a:spcPts val="573"/>
              </a:spcBef>
              <a:tabLst>
                <a:tab pos="1006661" algn="l"/>
                <a:tab pos="1007508" algn="l"/>
              </a:tabLst>
            </a:pPr>
            <a:endParaRPr lang="en-US" sz="2400" spc="-7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4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rc 59"/>
          <p:cNvSpPr/>
          <p:nvPr/>
        </p:nvSpPr>
        <p:spPr>
          <a:xfrm>
            <a:off x="659150" y="3065217"/>
            <a:ext cx="2307048" cy="3225541"/>
          </a:xfrm>
          <a:prstGeom prst="arc">
            <a:avLst>
              <a:gd name="adj1" fmla="val 16342373"/>
              <a:gd name="adj2" fmla="val 3509602"/>
            </a:avLst>
          </a:prstGeom>
          <a:ln>
            <a:headEnd type="none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347488" y="3505162"/>
            <a:ext cx="2198319" cy="22080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70945" y="3364726"/>
            <a:ext cx="5534022" cy="23747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238" y="307733"/>
            <a:ext cx="8906345" cy="44371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very</a:t>
            </a:r>
            <a:r>
              <a:rPr lang="en-US"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b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rief </a:t>
            </a:r>
            <a:r>
              <a:rPr lang="en-US"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</a:t>
            </a:r>
            <a:r>
              <a:rPr sz="28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rizontal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&amp; g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eometric</a:t>
            </a:r>
            <a:r>
              <a:rPr sz="2800" spc="-6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5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</a:t>
            </a:r>
            <a:r>
              <a:rPr sz="2800" spc="-5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atums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423" y="5914390"/>
            <a:ext cx="7671434" cy="0"/>
          </a:xfrm>
          <a:custGeom>
            <a:avLst/>
            <a:gdLst/>
            <a:ahLst/>
            <a:cxnLst/>
            <a:rect l="l" t="t" r="r" b="b"/>
            <a:pathLst>
              <a:path w="7671434">
                <a:moveTo>
                  <a:pt x="0" y="0"/>
                </a:moveTo>
                <a:lnTo>
                  <a:pt x="7671181" y="0"/>
                </a:lnTo>
              </a:path>
            </a:pathLst>
          </a:custGeom>
          <a:ln w="38100">
            <a:solidFill>
              <a:srgbClr val="FF0000"/>
            </a:solidFill>
            <a:tailEnd type="triangle" w="lg" len="lg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84581" y="5625847"/>
            <a:ext cx="8796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ti</a:t>
            </a:r>
            <a:r>
              <a:rPr sz="3200" b="1" spc="-10" dirty="0">
                <a:solidFill>
                  <a:srgbClr val="FF0000"/>
                </a:solidFill>
                <a:latin typeface="Calibri"/>
                <a:cs typeface="Calibri"/>
              </a:rPr>
              <a:t>me</a:t>
            </a:r>
            <a:endParaRPr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2168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184581" y="6144915"/>
            <a:ext cx="921152" cy="448511"/>
          </a:xfrm>
          <a:prstGeom prst="rect">
            <a:avLst/>
          </a:prstGeom>
        </p:spPr>
        <p:txBody>
          <a:bodyPr vert="horz" wrap="square" lIns="0" tIns="12700" rIns="0" bIns="0" rtlCol="0" anchor="ctr">
            <a:noAutofit/>
          </a:bodyPr>
          <a:lstStyle/>
          <a:p>
            <a:pPr marL="12700">
              <a:spcBef>
                <a:spcPts val="100"/>
              </a:spcBef>
            </a:pPr>
            <a:r>
              <a:rPr sz="3200" dirty="0" smtClean="0">
                <a:latin typeface="Calibri"/>
                <a:cs typeface="Calibri"/>
              </a:rPr>
              <a:t>sh</a:t>
            </a:r>
            <a:r>
              <a:rPr sz="3200" spc="-5" dirty="0" smtClean="0">
                <a:latin typeface="Calibri"/>
                <a:cs typeface="Calibri"/>
              </a:rPr>
              <a:t>ift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7840" y="6139301"/>
            <a:ext cx="10006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 smtClean="0">
                <a:latin typeface="Calibri"/>
                <a:cs typeface="Calibri"/>
              </a:rPr>
              <a:t>&lt;10</a:t>
            </a:r>
            <a:r>
              <a:rPr sz="2800" spc="-105" dirty="0" smtClean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821438" y="5967851"/>
            <a:ext cx="108395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40640" algn="ctr">
              <a:spcBef>
                <a:spcPts val="0"/>
              </a:spcBef>
            </a:pPr>
            <a:r>
              <a:rPr sz="2600" spc="-10" dirty="0">
                <a:latin typeface="Calibri"/>
                <a:cs typeface="Calibri"/>
              </a:rPr>
              <a:t>tens </a:t>
            </a:r>
            <a:r>
              <a:rPr sz="2600" dirty="0" smtClean="0">
                <a:latin typeface="Calibri"/>
                <a:cs typeface="Calibri"/>
              </a:rPr>
              <a:t>of</a:t>
            </a:r>
            <a:r>
              <a:rPr lang="en-US" sz="2600" dirty="0" smtClean="0">
                <a:latin typeface="Calibri"/>
                <a:cs typeface="Calibri"/>
              </a:rPr>
              <a:t> </a:t>
            </a:r>
            <a:r>
              <a:rPr sz="2600" spc="-10" dirty="0" smtClean="0">
                <a:latin typeface="Calibri"/>
                <a:cs typeface="Calibri"/>
              </a:rPr>
              <a:t>m</a:t>
            </a:r>
            <a:r>
              <a:rPr sz="2600" spc="-30" dirty="0" smtClean="0">
                <a:latin typeface="Calibri"/>
                <a:cs typeface="Calibri"/>
              </a:rPr>
              <a:t>e</a:t>
            </a:r>
            <a:r>
              <a:rPr sz="2600" spc="-15" dirty="0" smtClean="0">
                <a:latin typeface="Calibri"/>
                <a:cs typeface="Calibri"/>
              </a:rPr>
              <a:t>t</a:t>
            </a:r>
            <a:r>
              <a:rPr sz="2600" spc="-10" dirty="0" smtClean="0">
                <a:latin typeface="Calibri"/>
                <a:cs typeface="Calibri"/>
              </a:rPr>
              <a:t>e</a:t>
            </a:r>
            <a:r>
              <a:rPr sz="2600" spc="-15" dirty="0" smtClean="0">
                <a:latin typeface="Calibri"/>
                <a:cs typeface="Calibri"/>
              </a:rPr>
              <a:t>r</a:t>
            </a:r>
            <a:r>
              <a:rPr sz="2600" dirty="0" smtClean="0">
                <a:latin typeface="Calibri"/>
                <a:cs typeface="Calibri"/>
              </a:rPr>
              <a:t>s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59745" y="5967851"/>
            <a:ext cx="104047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080" indent="-50800" algn="ctr">
              <a:spcBef>
                <a:spcPts val="100"/>
              </a:spcBef>
            </a:pPr>
            <a:r>
              <a:rPr sz="2600" spc="-25" dirty="0" smtClean="0">
                <a:latin typeface="Calibri"/>
                <a:cs typeface="Calibri"/>
              </a:rPr>
              <a:t>few</a:t>
            </a:r>
            <a:r>
              <a:rPr lang="en-US" sz="2600" spc="-25" dirty="0" smtClean="0">
                <a:latin typeface="Calibri"/>
                <a:cs typeface="Calibri"/>
              </a:rPr>
              <a:t> </a:t>
            </a:r>
            <a:r>
              <a:rPr sz="2600" dirty="0" smtClean="0">
                <a:latin typeface="Calibri"/>
                <a:cs typeface="Calibri"/>
              </a:rPr>
              <a:t>0.1m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66782" y="5952574"/>
            <a:ext cx="1064891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 smtClean="0">
                <a:latin typeface="Calibri"/>
                <a:cs typeface="Calibri"/>
              </a:rPr>
              <a:t>few</a:t>
            </a:r>
            <a:r>
              <a:rPr lang="en-US" sz="2600" spc="-25" dirty="0" smtClean="0">
                <a:latin typeface="Calibri"/>
                <a:cs typeface="Calibri"/>
              </a:rPr>
              <a:t> </a:t>
            </a:r>
            <a:r>
              <a:rPr sz="2600" dirty="0" smtClean="0">
                <a:latin typeface="Calibri"/>
                <a:cs typeface="Calibri"/>
              </a:rPr>
              <a:t>0.01m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493312" y="3538222"/>
            <a:ext cx="421640" cy="550545"/>
          </a:xfrm>
          <a:custGeom>
            <a:avLst/>
            <a:gdLst/>
            <a:ahLst/>
            <a:cxnLst/>
            <a:rect l="l" t="t" r="r" b="b"/>
            <a:pathLst>
              <a:path w="421639" h="550545">
                <a:moveTo>
                  <a:pt x="421271" y="0"/>
                </a:moveTo>
                <a:lnTo>
                  <a:pt x="0" y="549948"/>
                </a:lnTo>
              </a:path>
            </a:pathLst>
          </a:custGeom>
          <a:ln w="254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93310" y="4000646"/>
            <a:ext cx="81915" cy="87630"/>
          </a:xfrm>
          <a:custGeom>
            <a:avLst/>
            <a:gdLst/>
            <a:ahLst/>
            <a:cxnLst/>
            <a:rect l="l" t="t" r="r" b="b"/>
            <a:pathLst>
              <a:path w="81914" h="87629">
                <a:moveTo>
                  <a:pt x="11049" y="0"/>
                </a:moveTo>
                <a:lnTo>
                  <a:pt x="0" y="87528"/>
                </a:lnTo>
                <a:lnTo>
                  <a:pt x="81622" y="54063"/>
                </a:lnTo>
              </a:path>
            </a:pathLst>
          </a:custGeom>
          <a:ln w="254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75537" y="2834639"/>
            <a:ext cx="995107" cy="523877"/>
          </a:xfrm>
          <a:custGeom>
            <a:avLst/>
            <a:gdLst/>
            <a:ahLst/>
            <a:cxnLst/>
            <a:rect l="l" t="t" r="r" b="b"/>
            <a:pathLst>
              <a:path w="939800" h="485775">
                <a:moveTo>
                  <a:pt x="939685" y="0"/>
                </a:moveTo>
                <a:lnTo>
                  <a:pt x="0" y="485343"/>
                </a:lnTo>
              </a:path>
            </a:pathLst>
          </a:custGeom>
          <a:ln w="254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575548" y="3283625"/>
            <a:ext cx="88265" cy="79375"/>
          </a:xfrm>
          <a:custGeom>
            <a:avLst/>
            <a:gdLst/>
            <a:ahLst/>
            <a:cxnLst/>
            <a:rect l="l" t="t" r="r" b="b"/>
            <a:pathLst>
              <a:path w="88265" h="79375">
                <a:moveTo>
                  <a:pt x="47294" y="0"/>
                </a:moveTo>
                <a:lnTo>
                  <a:pt x="0" y="74460"/>
                </a:lnTo>
                <a:lnTo>
                  <a:pt x="88099" y="78981"/>
                </a:lnTo>
              </a:path>
            </a:pathLst>
          </a:custGeom>
          <a:ln w="254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19475" y="3528059"/>
            <a:ext cx="1074420" cy="713740"/>
          </a:xfrm>
          <a:custGeom>
            <a:avLst/>
            <a:gdLst/>
            <a:ahLst/>
            <a:cxnLst/>
            <a:rect l="l" t="t" r="r" b="b"/>
            <a:pathLst>
              <a:path w="1074420" h="713739">
                <a:moveTo>
                  <a:pt x="1074420" y="0"/>
                </a:moveTo>
                <a:lnTo>
                  <a:pt x="0" y="713168"/>
                </a:lnTo>
              </a:path>
            </a:pathLst>
          </a:custGeom>
          <a:ln w="254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419473" y="4162053"/>
            <a:ext cx="88265" cy="79375"/>
          </a:xfrm>
          <a:custGeom>
            <a:avLst/>
            <a:gdLst/>
            <a:ahLst/>
            <a:cxnLst/>
            <a:rect l="l" t="t" r="r" b="b"/>
            <a:pathLst>
              <a:path w="88264" h="79375">
                <a:moveTo>
                  <a:pt x="38900" y="0"/>
                </a:moveTo>
                <a:lnTo>
                  <a:pt x="0" y="79171"/>
                </a:lnTo>
                <a:lnTo>
                  <a:pt x="88061" y="74066"/>
                </a:lnTo>
              </a:path>
            </a:pathLst>
          </a:custGeom>
          <a:ln w="254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36076" y="3289300"/>
            <a:ext cx="727075" cy="236854"/>
          </a:xfrm>
          <a:custGeom>
            <a:avLst/>
            <a:gdLst/>
            <a:ahLst/>
            <a:cxnLst/>
            <a:rect l="l" t="t" r="r" b="b"/>
            <a:pathLst>
              <a:path w="727075" h="236854">
                <a:moveTo>
                  <a:pt x="726973" y="0"/>
                </a:moveTo>
                <a:lnTo>
                  <a:pt x="0" y="236689"/>
                </a:lnTo>
              </a:path>
            </a:pathLst>
          </a:custGeom>
          <a:ln w="25400">
            <a:solidFill>
              <a:srgbClr val="4F81BD"/>
            </a:solidFill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336075" y="3460129"/>
            <a:ext cx="86360" cy="85090"/>
          </a:xfrm>
          <a:custGeom>
            <a:avLst/>
            <a:gdLst/>
            <a:ahLst/>
            <a:cxnLst/>
            <a:rect l="l" t="t" r="r" b="b"/>
            <a:pathLst>
              <a:path w="86360" h="85089">
                <a:moveTo>
                  <a:pt x="58686" y="0"/>
                </a:moveTo>
                <a:lnTo>
                  <a:pt x="0" y="65862"/>
                </a:lnTo>
                <a:lnTo>
                  <a:pt x="86207" y="84531"/>
                </a:lnTo>
              </a:path>
            </a:pathLst>
          </a:custGeom>
          <a:ln w="254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45759" y="3545842"/>
            <a:ext cx="205740" cy="264795"/>
          </a:xfrm>
          <a:custGeom>
            <a:avLst/>
            <a:gdLst/>
            <a:ahLst/>
            <a:cxnLst/>
            <a:rect l="l" t="t" r="r" b="b"/>
            <a:pathLst>
              <a:path w="205739" h="264795">
                <a:moveTo>
                  <a:pt x="0" y="0"/>
                </a:moveTo>
                <a:lnTo>
                  <a:pt x="205244" y="264299"/>
                </a:lnTo>
              </a:path>
            </a:pathLst>
          </a:custGeom>
          <a:ln w="25399">
            <a:solidFill>
              <a:srgbClr val="4F81BD"/>
            </a:solidFill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69160" y="3722692"/>
            <a:ext cx="81915" cy="87630"/>
          </a:xfrm>
          <a:custGeom>
            <a:avLst/>
            <a:gdLst/>
            <a:ahLst/>
            <a:cxnLst/>
            <a:rect l="l" t="t" r="r" b="b"/>
            <a:pathLst>
              <a:path w="81914" h="87629">
                <a:moveTo>
                  <a:pt x="70218" y="0"/>
                </a:moveTo>
                <a:lnTo>
                  <a:pt x="81838" y="87452"/>
                </a:lnTo>
                <a:lnTo>
                  <a:pt x="0" y="54521"/>
                </a:lnTo>
              </a:path>
            </a:pathLst>
          </a:custGeom>
          <a:ln w="254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143358" y="2853691"/>
            <a:ext cx="548005" cy="1122045"/>
          </a:xfrm>
          <a:custGeom>
            <a:avLst/>
            <a:gdLst/>
            <a:ahLst/>
            <a:cxnLst/>
            <a:rect l="l" t="t" r="r" b="b"/>
            <a:pathLst>
              <a:path w="548004" h="1122045">
                <a:moveTo>
                  <a:pt x="547763" y="0"/>
                </a:moveTo>
                <a:lnTo>
                  <a:pt x="0" y="1121994"/>
                </a:lnTo>
              </a:path>
            </a:pathLst>
          </a:custGeom>
          <a:ln w="25400">
            <a:solidFill>
              <a:srgbClr val="4F81BD"/>
            </a:solidFill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136833" y="3887706"/>
            <a:ext cx="80010" cy="88265"/>
          </a:xfrm>
          <a:custGeom>
            <a:avLst/>
            <a:gdLst/>
            <a:ahLst/>
            <a:cxnLst/>
            <a:rect l="l" t="t" r="r" b="b"/>
            <a:pathLst>
              <a:path w="80009" h="88264">
                <a:moveTo>
                  <a:pt x="0" y="0"/>
                </a:moveTo>
                <a:lnTo>
                  <a:pt x="6515" y="87972"/>
                </a:lnTo>
                <a:lnTo>
                  <a:pt x="79895" y="39001"/>
                </a:lnTo>
              </a:path>
            </a:pathLst>
          </a:custGeom>
          <a:ln w="254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03540" y="2815589"/>
            <a:ext cx="353060" cy="1160780"/>
          </a:xfrm>
          <a:custGeom>
            <a:avLst/>
            <a:gdLst/>
            <a:ahLst/>
            <a:cxnLst/>
            <a:rect l="l" t="t" r="r" b="b"/>
            <a:pathLst>
              <a:path w="353059" h="1160779">
                <a:moveTo>
                  <a:pt x="0" y="0"/>
                </a:moveTo>
                <a:lnTo>
                  <a:pt x="353047" y="1160221"/>
                </a:lnTo>
              </a:path>
            </a:pathLst>
          </a:custGeom>
          <a:ln w="25400">
            <a:solidFill>
              <a:srgbClr val="4F81BD"/>
            </a:solidFill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291876" y="3889969"/>
            <a:ext cx="85090" cy="86360"/>
          </a:xfrm>
          <a:custGeom>
            <a:avLst/>
            <a:gdLst/>
            <a:ahLst/>
            <a:cxnLst/>
            <a:rect l="l" t="t" r="r" b="b"/>
            <a:pathLst>
              <a:path w="85090" h="86360">
                <a:moveTo>
                  <a:pt x="85051" y="0"/>
                </a:moveTo>
                <a:lnTo>
                  <a:pt x="64706" y="85839"/>
                </a:lnTo>
                <a:lnTo>
                  <a:pt x="0" y="25869"/>
                </a:lnTo>
              </a:path>
            </a:pathLst>
          </a:custGeom>
          <a:ln w="25400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3057" y="777125"/>
            <a:ext cx="3416300" cy="25628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07837" y="1091089"/>
            <a:ext cx="1699259" cy="19126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08122" y="1620521"/>
            <a:ext cx="1737359" cy="19405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0"/>
          <p:cNvSpPr txBox="1"/>
          <p:nvPr/>
        </p:nvSpPr>
        <p:spPr>
          <a:xfrm>
            <a:off x="5782621" y="5952574"/>
            <a:ext cx="1025216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 smtClean="0">
                <a:latin typeface="Calibri"/>
                <a:cs typeface="Calibri"/>
              </a:rPr>
              <a:t>few</a:t>
            </a:r>
            <a:r>
              <a:rPr lang="en-US" sz="2600" spc="-25" dirty="0" smtClean="0">
                <a:latin typeface="Calibri"/>
                <a:cs typeface="Calibri"/>
              </a:rPr>
              <a:t> </a:t>
            </a:r>
            <a:r>
              <a:rPr sz="2600" dirty="0" smtClean="0">
                <a:latin typeface="Calibri"/>
                <a:cs typeface="Calibri"/>
              </a:rPr>
              <a:t>0.01m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52" name="object 18"/>
          <p:cNvSpPr txBox="1"/>
          <p:nvPr/>
        </p:nvSpPr>
        <p:spPr>
          <a:xfrm>
            <a:off x="4008122" y="1275623"/>
            <a:ext cx="174498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 smtClean="0">
                <a:latin typeface="Calibri"/>
                <a:cs typeface="Calibri"/>
              </a:rPr>
              <a:t>triangulation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3" name="object 18"/>
          <p:cNvSpPr txBox="1"/>
          <p:nvPr/>
        </p:nvSpPr>
        <p:spPr>
          <a:xfrm>
            <a:off x="6806688" y="776186"/>
            <a:ext cx="16927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 smtClean="0">
                <a:latin typeface="Calibri"/>
                <a:cs typeface="Calibri"/>
              </a:rPr>
              <a:t>GNSS</a:t>
            </a:r>
          </a:p>
        </p:txBody>
      </p:sp>
      <p:sp>
        <p:nvSpPr>
          <p:cNvPr id="63" name="object 9"/>
          <p:cNvSpPr txBox="1"/>
          <p:nvPr/>
        </p:nvSpPr>
        <p:spPr>
          <a:xfrm>
            <a:off x="1578530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5" name="object 9"/>
          <p:cNvSpPr txBox="1"/>
          <p:nvPr/>
        </p:nvSpPr>
        <p:spPr>
          <a:xfrm>
            <a:off x="2896241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6" name="object 9"/>
          <p:cNvSpPr txBox="1"/>
          <p:nvPr/>
        </p:nvSpPr>
        <p:spPr>
          <a:xfrm>
            <a:off x="4200223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7" name="object 9"/>
          <p:cNvSpPr txBox="1"/>
          <p:nvPr/>
        </p:nvSpPr>
        <p:spPr>
          <a:xfrm>
            <a:off x="5519467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8" name="object 9"/>
          <p:cNvSpPr txBox="1"/>
          <p:nvPr/>
        </p:nvSpPr>
        <p:spPr>
          <a:xfrm>
            <a:off x="6823449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70" name="object 20"/>
          <p:cNvSpPr txBox="1"/>
          <p:nvPr/>
        </p:nvSpPr>
        <p:spPr>
          <a:xfrm>
            <a:off x="7058785" y="6158864"/>
            <a:ext cx="86601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lang="en-US" sz="2800" spc="-25" dirty="0" smtClean="0">
                <a:latin typeface="Calibri"/>
                <a:cs typeface="Calibri"/>
              </a:rPr>
              <a:t>&lt;2</a:t>
            </a:r>
            <a:r>
              <a:rPr lang="en-US" sz="2800" dirty="0" smtClean="0">
                <a:latin typeface="Calibri"/>
                <a:cs typeface="Calibri"/>
              </a:rPr>
              <a:t>m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 rot="-2940000">
            <a:off x="7445540" y="4667948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NATRF2022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65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7" presetClass="emph" presetSubtype="0" repeatCount="indefinite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indefinite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  <p:bldP spid="71" grpId="0"/>
      <p:bldP spid="71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(pronounced: 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31756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b="1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b="1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b="1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b="1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(pronounced: 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723169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6252" y="1271451"/>
            <a:ext cx="8807115" cy="124532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5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409092" y="2209800"/>
            <a:ext cx="860182" cy="4044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84600" y="2286000"/>
            <a:ext cx="356577" cy="10541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50862" y="2286000"/>
            <a:ext cx="1961662" cy="65649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68311" y="1955800"/>
            <a:ext cx="1170843" cy="177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799" y="95250"/>
            <a:ext cx="2127251" cy="3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6667 0.27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619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b="1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b="1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b="1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(pronounced: 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693523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2252936" y="1550890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045769" y="4925142"/>
            <a:ext cx="4819251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3079019" y="1315236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871853" y="4690783"/>
            <a:ext cx="4820547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1" name="AutoShape 9"/>
          <p:cNvCxnSpPr>
            <a:cxnSpLocks noChangeShapeType="1"/>
            <a:stCxn id="7" idx="2"/>
            <a:endCxn id="10" idx="2"/>
          </p:cNvCxnSpPr>
          <p:nvPr/>
        </p:nvCxnSpPr>
        <p:spPr bwMode="auto">
          <a:xfrm flipV="1">
            <a:off x="2252938" y="4702438"/>
            <a:ext cx="826083" cy="234359"/>
          </a:xfrm>
          <a:prstGeom prst="straightConnector1">
            <a:avLst/>
          </a:prstGeom>
          <a:noFill/>
          <a:ln w="44450" cmpd="sng">
            <a:solidFill>
              <a:srgbClr val="F6AB16"/>
            </a:solidFill>
            <a:prstDash val="solid"/>
            <a:round/>
            <a:headEnd type="triangle" w="lg" len="med"/>
            <a:tailEnd type="triangle" w="lg" len="med"/>
          </a:ln>
        </p:spPr>
      </p:cxn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6148926" y="1642821"/>
            <a:ext cx="510219" cy="7950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716532" y="2782473"/>
            <a:ext cx="99699" cy="205646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6233158" y="2325183"/>
            <a:ext cx="98405" cy="186451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631075" y="1439539"/>
            <a:ext cx="1613323" cy="947795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618492" y="5366716"/>
            <a:ext cx="193681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~2.2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meters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42512" y="3901599"/>
            <a:ext cx="998991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NAD83</a:t>
            </a:r>
          </a:p>
          <a:p>
            <a:pPr algn="ctr" eaLnBrk="0" hangingPunct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origin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649408" y="3901599"/>
            <a:ext cx="1317950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ITRF2014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1490408" y="4243644"/>
            <a:ext cx="683590" cy="6317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3157186" y="4225632"/>
            <a:ext cx="492222" cy="388404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7365611" y="1021138"/>
            <a:ext cx="1024639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Earth’s</a:t>
            </a:r>
          </a:p>
          <a:p>
            <a:pPr algn="ctr" eaLnBrk="0" hangingPunct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Surface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351397" y="2181684"/>
            <a:ext cx="56137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83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6345327" y="1952860"/>
            <a:ext cx="56137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6645323" y="5470431"/>
            <a:ext cx="1093569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GRS80</a:t>
            </a:r>
          </a:p>
          <a:p>
            <a:pPr algn="ctr" eaLnBrk="0" hangingPunct="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ellipsoid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6704462" y="4974925"/>
            <a:ext cx="357862" cy="5447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 flipV="1">
            <a:off x="7244396" y="4738587"/>
            <a:ext cx="242430" cy="78111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965202" y="1427885"/>
            <a:ext cx="418005" cy="3987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3079019" y="1550890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5615527" y="1642821"/>
            <a:ext cx="1043619" cy="12522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rc 5"/>
          <p:cNvSpPr>
            <a:spLocks/>
          </p:cNvSpPr>
          <p:nvPr/>
        </p:nvSpPr>
        <p:spPr bwMode="auto">
          <a:xfrm>
            <a:off x="2252936" y="1786545"/>
            <a:ext cx="4406210" cy="3138599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 flipH="1" flipV="1">
            <a:off x="2706500" y="4863253"/>
            <a:ext cx="357862" cy="5447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Flowchart: Connector 2"/>
          <p:cNvSpPr/>
          <p:nvPr/>
        </p:nvSpPr>
        <p:spPr>
          <a:xfrm>
            <a:off x="6600753" y="1549765"/>
            <a:ext cx="137160" cy="13716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654645" y="1516858"/>
            <a:ext cx="1200154" cy="11464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2305783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53961"/>
            <a:ext cx="9144001" cy="1272939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Geometric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change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due to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ellipsoid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non-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geocentricity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42" y="1863344"/>
            <a:ext cx="4508070" cy="3018593"/>
          </a:xfrm>
          <a:ln w="15875"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4155" y="1863344"/>
            <a:ext cx="4427967" cy="2958910"/>
          </a:xfrm>
          <a:prstGeom prst="rect">
            <a:avLst/>
          </a:prstGeom>
          <a:ln w="15875"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8342" y="1863344"/>
            <a:ext cx="4508070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69092" y="1863343"/>
            <a:ext cx="4433041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342" y="4982638"/>
            <a:ext cx="4508070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Horizontal (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Lon)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664155" y="4982638"/>
            <a:ext cx="4427967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Ellipsoidal (h)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715656" y="5859940"/>
            <a:ext cx="1712686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 smtClean="0">
                <a:solidFill>
                  <a:srgbClr val="424242"/>
                </a:solidFill>
              </a:rPr>
              <a:t>Shift…</a:t>
            </a:r>
            <a:endParaRPr lang="en-US" sz="3200" i="1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2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b="1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(pronounced: 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8575650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526018"/>
            <a:ext cx="9144000" cy="2756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Terrestrial Reference Frame</a:t>
            </a:r>
          </a:p>
          <a:p>
            <a:pPr marL="16933" algn="ctr">
              <a:spcBef>
                <a:spcPts val="6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(I</a:t>
            </a:r>
            <a:r>
              <a:rPr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TRF</a:t>
            </a: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47" y="4196432"/>
            <a:ext cx="967834" cy="1254341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342900" y="4139007"/>
            <a:ext cx="6748461" cy="120293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Earth Rotation and Reference Systems Service (IERS</a:t>
            </a:r>
            <a:r>
              <a:rPr lang="en-US" sz="3600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)</a:t>
            </a:r>
          </a:p>
        </p:txBody>
      </p:sp>
      <p:sp>
        <p:nvSpPr>
          <p:cNvPr id="6" name="Left Brace 5"/>
          <p:cNvSpPr/>
          <p:nvPr/>
        </p:nvSpPr>
        <p:spPr>
          <a:xfrm rot="5400000">
            <a:off x="4210051" y="-644354"/>
            <a:ext cx="723900" cy="8577264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94" y="5851299"/>
            <a:ext cx="2563340" cy="736628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342900" y="5520754"/>
            <a:ext cx="6748461" cy="131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8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International Union </a:t>
            </a: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of </a:t>
            </a:r>
            <a:r>
              <a:rPr lang="en-US" sz="3600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Geodesy and </a:t>
            </a: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Geophysics (IUGG)</a:t>
            </a:r>
            <a:endParaRPr lang="en-US" sz="3600" spc="-20" dirty="0" smtClean="0"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142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3721" y="1344209"/>
            <a:ext cx="88902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stable coordinate system that allows us to measure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change over space, time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and evolving technologies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 accurate, stable set of station positions and velocities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Network measurements interconnected by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co-location of different space geodetic techniques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Approximately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represents the motions of the tectonic plates with respect to the Earth's deep 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interior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”…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huh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" y="538935"/>
            <a:ext cx="91440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000" spc="-40" dirty="0">
                <a:latin typeface="Cambria" panose="02040503050406030204" pitchFamily="18" charset="0"/>
                <a:cs typeface="Calibri"/>
              </a:rPr>
              <a:t>International Terrestrial Reference Frame</a:t>
            </a:r>
            <a:endParaRPr sz="40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3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96" y="176896"/>
            <a:ext cx="6547608" cy="6547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725" y="238451"/>
            <a:ext cx="2530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Watch the grid!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945" y="176896"/>
            <a:ext cx="2654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ITRF concept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1" y="5236366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666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sz="3200" b="1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</a:t>
            </a:r>
            <a:r>
              <a:rPr lang="en-US"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lang="en-US"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via</a:t>
            </a:r>
            <a:r>
              <a:rPr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sz="3200" b="1" u="sng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</a:t>
            </a:r>
            <a:r>
              <a:rPr lang="en-US" sz="3200" b="1" u="sng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Parameters</a:t>
            </a:r>
            <a:endParaRPr lang="en-US" sz="3200" b="1" spc="-20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(pronounced: </a:t>
            </a: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</a:p>
        </p:txBody>
      </p:sp>
    </p:spTree>
    <p:extLst>
      <p:ext uri="{BB962C8B-B14F-4D97-AF65-F5344CB8AC3E}">
        <p14:creationId xmlns:p14="http://schemas.microsoft.com/office/powerpoint/2010/main" val="13578646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wrong question, circa 2022: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354"/>
            <a:ext cx="9144000" cy="97098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“What’s the position of that point?”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30706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right question, circa 2022: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4300966"/>
            <a:ext cx="9144000" cy="97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What’s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position of that point,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on some specific date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2546" y="55903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26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2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143000" marR="6773" lvl="2">
              <a:spcBef>
                <a:spcPts val="133"/>
              </a:spcBef>
              <a:spcAft>
                <a:spcPts val="1200"/>
              </a:spcAft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9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Euler Pole Parameters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17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424000"/>
            <a:ext cx="9183609" cy="540319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400" spc="-7" dirty="0">
                <a:latin typeface="Cambria" panose="02040503050406030204" pitchFamily="18" charset="0"/>
                <a:cs typeface="Calibri"/>
              </a:rPr>
              <a:t>Continuously </a:t>
            </a:r>
            <a:r>
              <a:rPr sz="3400" spc="-20" dirty="0">
                <a:latin typeface="Cambria" panose="02040503050406030204" pitchFamily="18" charset="0"/>
                <a:cs typeface="Calibri"/>
              </a:rPr>
              <a:t>Operating </a:t>
            </a:r>
            <a:r>
              <a:rPr sz="3400" spc="-33" dirty="0">
                <a:latin typeface="Cambria" panose="02040503050406030204" pitchFamily="18" charset="0"/>
                <a:cs typeface="Calibri"/>
              </a:rPr>
              <a:t>Reference </a:t>
            </a:r>
            <a:r>
              <a:rPr sz="3400" spc="-13" dirty="0">
                <a:latin typeface="Cambria" panose="02040503050406030204" pitchFamily="18" charset="0"/>
                <a:cs typeface="Calibri"/>
              </a:rPr>
              <a:t>Station (</a:t>
            </a:r>
            <a:r>
              <a:rPr sz="3400" spc="-13" dirty="0" smtClean="0">
                <a:latin typeface="Cambria" panose="02040503050406030204" pitchFamily="18" charset="0"/>
                <a:cs typeface="Calibri"/>
              </a:rPr>
              <a:t>CORS</a:t>
            </a:r>
            <a:r>
              <a:rPr lang="en-US" sz="3400" spc="-13" dirty="0">
                <a:latin typeface="Cambria" panose="02040503050406030204" pitchFamily="18" charset="0"/>
                <a:cs typeface="Calibri"/>
              </a:rPr>
              <a:t>)</a:t>
            </a:r>
            <a:endParaRPr sz="3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 smtClean="0">
                <a:latin typeface="Calibri"/>
                <a:cs typeface="Calibri"/>
              </a:rPr>
              <a:t>2000</a:t>
            </a:r>
            <a:r>
              <a:rPr lang="en-US" sz="1867" b="1" spc="-7" dirty="0" smtClean="0">
                <a:latin typeface="Calibri"/>
                <a:cs typeface="Calibri"/>
              </a:rPr>
              <a:t>+</a:t>
            </a:r>
            <a:r>
              <a:rPr sz="1867" b="1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 smtClean="0">
                <a:latin typeface="Calibri"/>
                <a:cs typeface="Calibri"/>
              </a:rPr>
              <a:t>~</a:t>
            </a:r>
            <a:r>
              <a:rPr sz="1867" b="1" spc="-7" dirty="0" smtClean="0">
                <a:latin typeface="Calibri"/>
                <a:cs typeface="Calibri"/>
              </a:rPr>
              <a:t>225</a:t>
            </a:r>
            <a:r>
              <a:rPr sz="1867" b="1" spc="-80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71" y="327434"/>
            <a:ext cx="9144000" cy="796516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</a:rPr>
              <a:t>Plate Rotation visualized</a:t>
            </a:r>
            <a:endParaRPr lang="en-US" sz="4800" dirty="0">
              <a:latin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62050"/>
            <a:ext cx="9152586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2" name="Oval 1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235EEE-24E3-497A-8C0F-872C14BD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337" y="1599618"/>
            <a:ext cx="4586663" cy="5205862"/>
          </a:xfrm>
          <a:prstGeom prst="rect">
            <a:avLst/>
          </a:prstGeom>
        </p:spPr>
      </p:pic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3BD1C4B8-B79B-43BE-8631-45A60E5EBE5A}"/>
              </a:ext>
            </a:extLst>
          </p:cNvPr>
          <p:cNvSpPr/>
          <p:nvPr/>
        </p:nvSpPr>
        <p:spPr>
          <a:xfrm rot="1691144" flipH="1">
            <a:off x="4659641" y="2884854"/>
            <a:ext cx="5993186" cy="5997715"/>
          </a:xfrm>
          <a:prstGeom prst="circularArrow">
            <a:avLst>
              <a:gd name="adj1" fmla="val 641"/>
              <a:gd name="adj2" fmla="val 599331"/>
              <a:gd name="adj3" fmla="val 21306641"/>
              <a:gd name="adj4" fmla="val 1525736"/>
              <a:gd name="adj5" fmla="val 2202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584734" y="6043647"/>
            <a:ext cx="784160" cy="220535"/>
          </a:xfrm>
          <a:custGeom>
            <a:avLst/>
            <a:gdLst>
              <a:gd name="connsiteX0" fmla="*/ 48841 w 784160"/>
              <a:gd name="connsiteY0" fmla="*/ 753 h 220535"/>
              <a:gd name="connsiteX1" fmla="*/ 249629 w 784160"/>
              <a:gd name="connsiteY1" fmla="*/ 3467 h 220535"/>
              <a:gd name="connsiteX2" fmla="*/ 279476 w 784160"/>
              <a:gd name="connsiteY2" fmla="*/ 6180 h 220535"/>
              <a:gd name="connsiteX3" fmla="*/ 303896 w 784160"/>
              <a:gd name="connsiteY3" fmla="*/ 17034 h 220535"/>
              <a:gd name="connsiteX4" fmla="*/ 360876 w 784160"/>
              <a:gd name="connsiteY4" fmla="*/ 25174 h 220535"/>
              <a:gd name="connsiteX5" fmla="*/ 388010 w 784160"/>
              <a:gd name="connsiteY5" fmla="*/ 30600 h 220535"/>
              <a:gd name="connsiteX6" fmla="*/ 425997 w 784160"/>
              <a:gd name="connsiteY6" fmla="*/ 44167 h 220535"/>
              <a:gd name="connsiteX7" fmla="*/ 442277 w 784160"/>
              <a:gd name="connsiteY7" fmla="*/ 46880 h 220535"/>
              <a:gd name="connsiteX8" fmla="*/ 466697 w 784160"/>
              <a:gd name="connsiteY8" fmla="*/ 52307 h 220535"/>
              <a:gd name="connsiteX9" fmla="*/ 482977 w 784160"/>
              <a:gd name="connsiteY9" fmla="*/ 55021 h 220535"/>
              <a:gd name="connsiteX10" fmla="*/ 493831 w 784160"/>
              <a:gd name="connsiteY10" fmla="*/ 57734 h 220535"/>
              <a:gd name="connsiteX11" fmla="*/ 512824 w 784160"/>
              <a:gd name="connsiteY11" fmla="*/ 63161 h 220535"/>
              <a:gd name="connsiteX12" fmla="*/ 561665 w 784160"/>
              <a:gd name="connsiteY12" fmla="*/ 68587 h 220535"/>
              <a:gd name="connsiteX13" fmla="*/ 583371 w 784160"/>
              <a:gd name="connsiteY13" fmla="*/ 71301 h 220535"/>
              <a:gd name="connsiteX14" fmla="*/ 607792 w 784160"/>
              <a:gd name="connsiteY14" fmla="*/ 74014 h 220535"/>
              <a:gd name="connsiteX15" fmla="*/ 640352 w 784160"/>
              <a:gd name="connsiteY15" fmla="*/ 79441 h 220535"/>
              <a:gd name="connsiteX16" fmla="*/ 648492 w 784160"/>
              <a:gd name="connsiteY16" fmla="*/ 82154 h 220535"/>
              <a:gd name="connsiteX17" fmla="*/ 681052 w 784160"/>
              <a:gd name="connsiteY17" fmla="*/ 87581 h 220535"/>
              <a:gd name="connsiteX18" fmla="*/ 746173 w 784160"/>
              <a:gd name="connsiteY18" fmla="*/ 90294 h 220535"/>
              <a:gd name="connsiteX19" fmla="*/ 751599 w 784160"/>
              <a:gd name="connsiteY19" fmla="*/ 106574 h 220535"/>
              <a:gd name="connsiteX20" fmla="*/ 762453 w 784160"/>
              <a:gd name="connsiteY20" fmla="*/ 122854 h 220535"/>
              <a:gd name="connsiteX21" fmla="*/ 767879 w 784160"/>
              <a:gd name="connsiteY21" fmla="*/ 141848 h 220535"/>
              <a:gd name="connsiteX22" fmla="*/ 773306 w 784160"/>
              <a:gd name="connsiteY22" fmla="*/ 149988 h 220535"/>
              <a:gd name="connsiteX23" fmla="*/ 781446 w 784160"/>
              <a:gd name="connsiteY23" fmla="*/ 177121 h 220535"/>
              <a:gd name="connsiteX24" fmla="*/ 784160 w 784160"/>
              <a:gd name="connsiteY24" fmla="*/ 185261 h 220535"/>
              <a:gd name="connsiteX25" fmla="*/ 781446 w 784160"/>
              <a:gd name="connsiteY25" fmla="*/ 198828 h 220535"/>
              <a:gd name="connsiteX26" fmla="*/ 759739 w 784160"/>
              <a:gd name="connsiteY26" fmla="*/ 209682 h 220535"/>
              <a:gd name="connsiteX27" fmla="*/ 751599 w 784160"/>
              <a:gd name="connsiteY27" fmla="*/ 212395 h 220535"/>
              <a:gd name="connsiteX28" fmla="*/ 716326 w 784160"/>
              <a:gd name="connsiteY28" fmla="*/ 215108 h 220535"/>
              <a:gd name="connsiteX29" fmla="*/ 640352 w 784160"/>
              <a:gd name="connsiteY29" fmla="*/ 217822 h 220535"/>
              <a:gd name="connsiteX30" fmla="*/ 599651 w 784160"/>
              <a:gd name="connsiteY30" fmla="*/ 220535 h 220535"/>
              <a:gd name="connsiteX31" fmla="*/ 466697 w 784160"/>
              <a:gd name="connsiteY31" fmla="*/ 217822 h 220535"/>
              <a:gd name="connsiteX32" fmla="*/ 415143 w 784160"/>
              <a:gd name="connsiteY32" fmla="*/ 212395 h 220535"/>
              <a:gd name="connsiteX33" fmla="*/ 388010 w 784160"/>
              <a:gd name="connsiteY33" fmla="*/ 209682 h 220535"/>
              <a:gd name="connsiteX34" fmla="*/ 160088 w 784160"/>
              <a:gd name="connsiteY34" fmla="*/ 201542 h 220535"/>
              <a:gd name="connsiteX35" fmla="*/ 122101 w 784160"/>
              <a:gd name="connsiteY35" fmla="*/ 198828 h 220535"/>
              <a:gd name="connsiteX36" fmla="*/ 94968 w 784160"/>
              <a:gd name="connsiteY36" fmla="*/ 193402 h 220535"/>
              <a:gd name="connsiteX37" fmla="*/ 75974 w 784160"/>
              <a:gd name="connsiteY37" fmla="*/ 185261 h 220535"/>
              <a:gd name="connsiteX38" fmla="*/ 40701 w 784160"/>
              <a:gd name="connsiteY38" fmla="*/ 166268 h 220535"/>
              <a:gd name="connsiteX39" fmla="*/ 29847 w 784160"/>
              <a:gd name="connsiteY39" fmla="*/ 158128 h 220535"/>
              <a:gd name="connsiteX40" fmla="*/ 13567 w 784160"/>
              <a:gd name="connsiteY40" fmla="*/ 133708 h 220535"/>
              <a:gd name="connsiteX41" fmla="*/ 10854 w 784160"/>
              <a:gd name="connsiteY41" fmla="*/ 122854 h 220535"/>
              <a:gd name="connsiteX42" fmla="*/ 5427 w 784160"/>
              <a:gd name="connsiteY42" fmla="*/ 114714 h 220535"/>
              <a:gd name="connsiteX43" fmla="*/ 0 w 784160"/>
              <a:gd name="connsiteY43" fmla="*/ 82154 h 220535"/>
              <a:gd name="connsiteX44" fmla="*/ 2714 w 784160"/>
              <a:gd name="connsiteY44" fmla="*/ 57734 h 220535"/>
              <a:gd name="connsiteX45" fmla="*/ 10854 w 784160"/>
              <a:gd name="connsiteY45" fmla="*/ 49594 h 220535"/>
              <a:gd name="connsiteX46" fmla="*/ 16281 w 784160"/>
              <a:gd name="connsiteY46" fmla="*/ 38740 h 220535"/>
              <a:gd name="connsiteX47" fmla="*/ 35274 w 784160"/>
              <a:gd name="connsiteY47" fmla="*/ 17034 h 220535"/>
              <a:gd name="connsiteX48" fmla="*/ 48841 w 784160"/>
              <a:gd name="connsiteY48" fmla="*/ 753 h 22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84160" h="220535">
                <a:moveTo>
                  <a:pt x="48841" y="753"/>
                </a:moveTo>
                <a:cubicBezTo>
                  <a:pt x="84567" y="-1508"/>
                  <a:pt x="182712" y="1892"/>
                  <a:pt x="249629" y="3467"/>
                </a:cubicBezTo>
                <a:cubicBezTo>
                  <a:pt x="259616" y="3702"/>
                  <a:pt x="269657" y="4339"/>
                  <a:pt x="279476" y="6180"/>
                </a:cubicBezTo>
                <a:cubicBezTo>
                  <a:pt x="304293" y="10833"/>
                  <a:pt x="282463" y="11319"/>
                  <a:pt x="303896" y="17034"/>
                </a:cubicBezTo>
                <a:cubicBezTo>
                  <a:pt x="322931" y="22110"/>
                  <a:pt x="341439" y="23230"/>
                  <a:pt x="360876" y="25174"/>
                </a:cubicBezTo>
                <a:cubicBezTo>
                  <a:pt x="387639" y="34094"/>
                  <a:pt x="338108" y="18125"/>
                  <a:pt x="388010" y="30600"/>
                </a:cubicBezTo>
                <a:cubicBezTo>
                  <a:pt x="415334" y="37431"/>
                  <a:pt x="386756" y="37628"/>
                  <a:pt x="425997" y="44167"/>
                </a:cubicBezTo>
                <a:cubicBezTo>
                  <a:pt x="431424" y="45071"/>
                  <a:pt x="436882" y="45801"/>
                  <a:pt x="442277" y="46880"/>
                </a:cubicBezTo>
                <a:cubicBezTo>
                  <a:pt x="485894" y="55604"/>
                  <a:pt x="414487" y="42814"/>
                  <a:pt x="466697" y="52307"/>
                </a:cubicBezTo>
                <a:cubicBezTo>
                  <a:pt x="472110" y="53291"/>
                  <a:pt x="477582" y="53942"/>
                  <a:pt x="482977" y="55021"/>
                </a:cubicBezTo>
                <a:cubicBezTo>
                  <a:pt x="486634" y="55752"/>
                  <a:pt x="490245" y="56710"/>
                  <a:pt x="493831" y="57734"/>
                </a:cubicBezTo>
                <a:cubicBezTo>
                  <a:pt x="503996" y="60638"/>
                  <a:pt x="501169" y="61042"/>
                  <a:pt x="512824" y="63161"/>
                </a:cubicBezTo>
                <a:cubicBezTo>
                  <a:pt x="531349" y="66529"/>
                  <a:pt x="541628" y="66478"/>
                  <a:pt x="561665" y="68587"/>
                </a:cubicBezTo>
                <a:cubicBezTo>
                  <a:pt x="568917" y="69350"/>
                  <a:pt x="576129" y="70449"/>
                  <a:pt x="583371" y="71301"/>
                </a:cubicBezTo>
                <a:lnTo>
                  <a:pt x="607792" y="74014"/>
                </a:lnTo>
                <a:cubicBezTo>
                  <a:pt x="626875" y="80374"/>
                  <a:pt x="604002" y="73382"/>
                  <a:pt x="640352" y="79441"/>
                </a:cubicBezTo>
                <a:cubicBezTo>
                  <a:pt x="643173" y="79911"/>
                  <a:pt x="645687" y="81593"/>
                  <a:pt x="648492" y="82154"/>
                </a:cubicBezTo>
                <a:cubicBezTo>
                  <a:pt x="659281" y="84312"/>
                  <a:pt x="670087" y="86667"/>
                  <a:pt x="681052" y="87581"/>
                </a:cubicBezTo>
                <a:cubicBezTo>
                  <a:pt x="702703" y="89385"/>
                  <a:pt x="724466" y="89390"/>
                  <a:pt x="746173" y="90294"/>
                </a:cubicBezTo>
                <a:cubicBezTo>
                  <a:pt x="747982" y="95721"/>
                  <a:pt x="748426" y="101815"/>
                  <a:pt x="751599" y="106574"/>
                </a:cubicBezTo>
                <a:lnTo>
                  <a:pt x="762453" y="122854"/>
                </a:lnTo>
                <a:cubicBezTo>
                  <a:pt x="763322" y="126331"/>
                  <a:pt x="765933" y="137956"/>
                  <a:pt x="767879" y="141848"/>
                </a:cubicBezTo>
                <a:cubicBezTo>
                  <a:pt x="769337" y="144765"/>
                  <a:pt x="771497" y="147275"/>
                  <a:pt x="773306" y="149988"/>
                </a:cubicBezTo>
                <a:cubicBezTo>
                  <a:pt x="777405" y="166387"/>
                  <a:pt x="774841" y="157308"/>
                  <a:pt x="781446" y="177121"/>
                </a:cubicBezTo>
                <a:lnTo>
                  <a:pt x="784160" y="185261"/>
                </a:lnTo>
                <a:cubicBezTo>
                  <a:pt x="783255" y="189783"/>
                  <a:pt x="784707" y="195567"/>
                  <a:pt x="781446" y="198828"/>
                </a:cubicBezTo>
                <a:cubicBezTo>
                  <a:pt x="775726" y="204548"/>
                  <a:pt x="767414" y="207124"/>
                  <a:pt x="759739" y="209682"/>
                </a:cubicBezTo>
                <a:cubicBezTo>
                  <a:pt x="757026" y="210586"/>
                  <a:pt x="754437" y="212040"/>
                  <a:pt x="751599" y="212395"/>
                </a:cubicBezTo>
                <a:cubicBezTo>
                  <a:pt x="739898" y="213858"/>
                  <a:pt x="728104" y="214533"/>
                  <a:pt x="716326" y="215108"/>
                </a:cubicBezTo>
                <a:cubicBezTo>
                  <a:pt x="691015" y="216343"/>
                  <a:pt x="665665" y="216645"/>
                  <a:pt x="640352" y="217822"/>
                </a:cubicBezTo>
                <a:cubicBezTo>
                  <a:pt x="626770" y="218454"/>
                  <a:pt x="613218" y="219631"/>
                  <a:pt x="599651" y="220535"/>
                </a:cubicBezTo>
                <a:lnTo>
                  <a:pt x="466697" y="217822"/>
                </a:lnTo>
                <a:cubicBezTo>
                  <a:pt x="449338" y="217243"/>
                  <a:pt x="432347" y="214306"/>
                  <a:pt x="415143" y="212395"/>
                </a:cubicBezTo>
                <a:cubicBezTo>
                  <a:pt x="406109" y="211391"/>
                  <a:pt x="397054" y="210586"/>
                  <a:pt x="388010" y="209682"/>
                </a:cubicBezTo>
                <a:cubicBezTo>
                  <a:pt x="304293" y="181775"/>
                  <a:pt x="383673" y="206403"/>
                  <a:pt x="160088" y="201542"/>
                </a:cubicBezTo>
                <a:cubicBezTo>
                  <a:pt x="147396" y="201266"/>
                  <a:pt x="134763" y="199733"/>
                  <a:pt x="122101" y="198828"/>
                </a:cubicBezTo>
                <a:cubicBezTo>
                  <a:pt x="103707" y="192697"/>
                  <a:pt x="126154" y="199640"/>
                  <a:pt x="94968" y="193402"/>
                </a:cubicBezTo>
                <a:cubicBezTo>
                  <a:pt x="87575" y="191923"/>
                  <a:pt x="82903" y="188411"/>
                  <a:pt x="75974" y="185261"/>
                </a:cubicBezTo>
                <a:cubicBezTo>
                  <a:pt x="51498" y="174136"/>
                  <a:pt x="62227" y="181336"/>
                  <a:pt x="40701" y="166268"/>
                </a:cubicBezTo>
                <a:cubicBezTo>
                  <a:pt x="36996" y="163675"/>
                  <a:pt x="33045" y="161326"/>
                  <a:pt x="29847" y="158128"/>
                </a:cubicBezTo>
                <a:cubicBezTo>
                  <a:pt x="19814" y="148095"/>
                  <a:pt x="19247" y="145067"/>
                  <a:pt x="13567" y="133708"/>
                </a:cubicBezTo>
                <a:cubicBezTo>
                  <a:pt x="12663" y="130090"/>
                  <a:pt x="12323" y="126282"/>
                  <a:pt x="10854" y="122854"/>
                </a:cubicBezTo>
                <a:cubicBezTo>
                  <a:pt x="9569" y="119857"/>
                  <a:pt x="6267" y="117865"/>
                  <a:pt x="5427" y="114714"/>
                </a:cubicBezTo>
                <a:cubicBezTo>
                  <a:pt x="2592" y="104083"/>
                  <a:pt x="0" y="82154"/>
                  <a:pt x="0" y="82154"/>
                </a:cubicBezTo>
                <a:cubicBezTo>
                  <a:pt x="905" y="74014"/>
                  <a:pt x="124" y="65504"/>
                  <a:pt x="2714" y="57734"/>
                </a:cubicBezTo>
                <a:cubicBezTo>
                  <a:pt x="3928" y="54094"/>
                  <a:pt x="8624" y="52716"/>
                  <a:pt x="10854" y="49594"/>
                </a:cubicBezTo>
                <a:cubicBezTo>
                  <a:pt x="13205" y="46302"/>
                  <a:pt x="14200" y="42209"/>
                  <a:pt x="16281" y="38740"/>
                </a:cubicBezTo>
                <a:cubicBezTo>
                  <a:pt x="20578" y="31578"/>
                  <a:pt x="25890" y="20162"/>
                  <a:pt x="35274" y="17034"/>
                </a:cubicBezTo>
                <a:cubicBezTo>
                  <a:pt x="37848" y="16176"/>
                  <a:pt x="13115" y="3014"/>
                  <a:pt x="48841" y="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359551" y="6141096"/>
            <a:ext cx="83345" cy="67397"/>
          </a:xfrm>
          <a:custGeom>
            <a:avLst/>
            <a:gdLst>
              <a:gd name="connsiteX0" fmla="*/ 921 w 83345"/>
              <a:gd name="connsiteY0" fmla="*/ 26185 h 67397"/>
              <a:gd name="connsiteX1" fmla="*/ 3496 w 83345"/>
              <a:gd name="connsiteY1" fmla="*/ 46791 h 67397"/>
              <a:gd name="connsiteX2" fmla="*/ 11224 w 83345"/>
              <a:gd name="connsiteY2" fmla="*/ 49367 h 67397"/>
              <a:gd name="connsiteX3" fmla="*/ 24103 w 83345"/>
              <a:gd name="connsiteY3" fmla="*/ 67397 h 67397"/>
              <a:gd name="connsiteX4" fmla="*/ 67891 w 83345"/>
              <a:gd name="connsiteY4" fmla="*/ 64822 h 67397"/>
              <a:gd name="connsiteX5" fmla="*/ 75618 w 83345"/>
              <a:gd name="connsiteY5" fmla="*/ 62246 h 67397"/>
              <a:gd name="connsiteX6" fmla="*/ 83345 w 83345"/>
              <a:gd name="connsiteY6" fmla="*/ 33912 h 67397"/>
              <a:gd name="connsiteX7" fmla="*/ 80770 w 83345"/>
              <a:gd name="connsiteY7" fmla="*/ 8155 h 67397"/>
              <a:gd name="connsiteX8" fmla="*/ 78194 w 83345"/>
              <a:gd name="connsiteY8" fmla="*/ 427 h 67397"/>
              <a:gd name="connsiteX9" fmla="*/ 42133 w 83345"/>
              <a:gd name="connsiteY9" fmla="*/ 3003 h 67397"/>
              <a:gd name="connsiteX10" fmla="*/ 31830 w 83345"/>
              <a:gd name="connsiteY10" fmla="*/ 5579 h 67397"/>
              <a:gd name="connsiteX11" fmla="*/ 16375 w 83345"/>
              <a:gd name="connsiteY11" fmla="*/ 10730 h 67397"/>
              <a:gd name="connsiteX12" fmla="*/ 921 w 83345"/>
              <a:gd name="connsiteY12" fmla="*/ 26185 h 6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345" h="67397">
                <a:moveTo>
                  <a:pt x="921" y="26185"/>
                </a:moveTo>
                <a:cubicBezTo>
                  <a:pt x="-1226" y="32195"/>
                  <a:pt x="685" y="40466"/>
                  <a:pt x="3496" y="46791"/>
                </a:cubicBezTo>
                <a:cubicBezTo>
                  <a:pt x="4599" y="49272"/>
                  <a:pt x="9646" y="47157"/>
                  <a:pt x="11224" y="49367"/>
                </a:cubicBezTo>
                <a:cubicBezTo>
                  <a:pt x="26248" y="70402"/>
                  <a:pt x="6716" y="61603"/>
                  <a:pt x="24103" y="67397"/>
                </a:cubicBezTo>
                <a:cubicBezTo>
                  <a:pt x="38699" y="66539"/>
                  <a:pt x="53342" y="66277"/>
                  <a:pt x="67891" y="64822"/>
                </a:cubicBezTo>
                <a:cubicBezTo>
                  <a:pt x="70593" y="64552"/>
                  <a:pt x="74040" y="64455"/>
                  <a:pt x="75618" y="62246"/>
                </a:cubicBezTo>
                <a:cubicBezTo>
                  <a:pt x="79251" y="57160"/>
                  <a:pt x="82046" y="40408"/>
                  <a:pt x="83345" y="33912"/>
                </a:cubicBezTo>
                <a:cubicBezTo>
                  <a:pt x="82487" y="25326"/>
                  <a:pt x="82082" y="16683"/>
                  <a:pt x="80770" y="8155"/>
                </a:cubicBezTo>
                <a:cubicBezTo>
                  <a:pt x="80357" y="5471"/>
                  <a:pt x="80886" y="786"/>
                  <a:pt x="78194" y="427"/>
                </a:cubicBezTo>
                <a:cubicBezTo>
                  <a:pt x="66249" y="-1166"/>
                  <a:pt x="54153" y="2144"/>
                  <a:pt x="42133" y="3003"/>
                </a:cubicBezTo>
                <a:cubicBezTo>
                  <a:pt x="38699" y="3862"/>
                  <a:pt x="35221" y="4562"/>
                  <a:pt x="31830" y="5579"/>
                </a:cubicBezTo>
                <a:cubicBezTo>
                  <a:pt x="26629" y="7139"/>
                  <a:pt x="16375" y="10730"/>
                  <a:pt x="16375" y="10730"/>
                </a:cubicBezTo>
                <a:cubicBezTo>
                  <a:pt x="10159" y="20056"/>
                  <a:pt x="3068" y="20175"/>
                  <a:pt x="921" y="261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-1" y="2501744"/>
            <a:ext cx="4557337" cy="2774668"/>
          </a:xfrm>
        </p:spPr>
        <p:txBody>
          <a:bodyPr/>
          <a:lstStyle/>
          <a:p>
            <a:pPr marL="290513" lvl="1" indent="-231775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ITRF, many tectonic plates have 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dominant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rotation</a:t>
            </a:r>
          </a:p>
          <a:p>
            <a:pPr marL="290513" lvl="1" indent="-231775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90513" lvl="1" indent="-231775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Euler Pole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point about which a plate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rotates (yellow star)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330706" y="5331250"/>
            <a:ext cx="1987588" cy="107173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5506197" y="5562162"/>
            <a:ext cx="17325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NATRF2022 Euler Pole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7414261" y="5681287"/>
            <a:ext cx="401908" cy="404847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</p:spTree>
    <p:extLst>
      <p:ext uri="{BB962C8B-B14F-4D97-AF65-F5344CB8AC3E}">
        <p14:creationId xmlns:p14="http://schemas.microsoft.com/office/powerpoint/2010/main" val="29947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NATRF2022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76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15691" y="1152105"/>
            <a:ext cx="10286766" cy="22542314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constant frame, rotating plate</a:t>
            </a:r>
          </a:p>
        </p:txBody>
      </p:sp>
    </p:spTree>
    <p:extLst>
      <p:ext uri="{BB962C8B-B14F-4D97-AF65-F5344CB8AC3E}">
        <p14:creationId xmlns:p14="http://schemas.microsoft.com/office/powerpoint/2010/main" val="34682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1152105"/>
              <a:ext cx="10286766" cy="22542314"/>
              <a:chOff x="-415691" y="1152105"/>
              <a:chExt cx="10286766" cy="2254231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7325" y="1152105"/>
                <a:ext cx="10058400" cy="560091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rotating frame,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 with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</a:t>
            </a:r>
          </a:p>
        </p:txBody>
      </p:sp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773078" y="562954"/>
            <a:ext cx="3547130" cy="7549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“Plate-Fixed</a:t>
            </a:r>
            <a:r>
              <a:rPr lang="en-US" sz="4800" spc="-13" dirty="0">
                <a:latin typeface="Cambria" panose="02040503050406030204" pitchFamily="18" charset="0"/>
                <a:cs typeface="Calibri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3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F895EC-4A5B-4E3C-BC23-A527B301D396}"/>
              </a:ext>
            </a:extLst>
          </p:cNvPr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your choice, just use 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575344" y="3320384"/>
            <a:ext cx="9265290" cy="9260858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52" name="Group 5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  <p:extLst>
      <p:ext uri="{BB962C8B-B14F-4D97-AF65-F5344CB8AC3E}">
        <p14:creationId xmlns:p14="http://schemas.microsoft.com/office/powerpoint/2010/main" val="425313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0050"/>
            <a:ext cx="9144000" cy="1181100"/>
          </a:xfrm>
        </p:spPr>
        <p:txBody>
          <a:bodyPr/>
          <a:lstStyle/>
          <a:p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 – Euler </a:t>
            </a:r>
            <a:r>
              <a:rPr lang="en-US" sz="5200" dirty="0">
                <a:latin typeface="Cambria" panose="02040503050406030204" pitchFamily="18" charset="0"/>
                <a:ea typeface="Cambria" panose="02040503050406030204" pitchFamily="18" charset="0"/>
              </a:rPr>
              <a:t>Pole </a:t>
            </a:r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Parameters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14350" y="2552700"/>
            <a:ext cx="64198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Latitude</a:t>
            </a:r>
          </a:p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Longitude</a:t>
            </a:r>
          </a:p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 rot="10800000">
            <a:off x="3676648" y="2762250"/>
            <a:ext cx="571501" cy="1447800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419600" y="2809875"/>
            <a:ext cx="43910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yellow star off west coast of S. America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2470"/>
            <a:ext cx="9150558" cy="796516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</a:rPr>
              <a:t>CORS Velocities in ITRF2014</a:t>
            </a:r>
          </a:p>
        </p:txBody>
      </p:sp>
      <p:pic>
        <p:nvPicPr>
          <p:cNvPr id="4" name="Picture 2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76350"/>
            <a:ext cx="9150558" cy="544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7" name="Oval 6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653613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316280"/>
            <a:ext cx="918360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b="1" spc="-7" dirty="0" smtClean="0">
                <a:latin typeface="Cambria" panose="02040503050406030204" pitchFamily="18" charset="0"/>
                <a:cs typeface="Calibri"/>
              </a:rPr>
              <a:t>NOAA CORS Network (NCN)</a:t>
            </a:r>
            <a:endParaRPr sz="4800" b="1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 smtClean="0">
                <a:latin typeface="Calibri"/>
                <a:cs typeface="Calibri"/>
              </a:rPr>
              <a:t>2000</a:t>
            </a:r>
            <a:r>
              <a:rPr lang="en-US" sz="1867" b="1" spc="-7" dirty="0" smtClean="0">
                <a:latin typeface="Calibri"/>
                <a:cs typeface="Calibri"/>
              </a:rPr>
              <a:t>+</a:t>
            </a:r>
            <a:r>
              <a:rPr sz="1867" b="1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 smtClean="0">
                <a:latin typeface="Calibri"/>
                <a:cs typeface="Calibri"/>
              </a:rPr>
              <a:t>~</a:t>
            </a:r>
            <a:r>
              <a:rPr sz="1867" b="1" spc="-7" dirty="0" smtClean="0">
                <a:latin typeface="Calibri"/>
                <a:cs typeface="Calibri"/>
              </a:rPr>
              <a:t>225</a:t>
            </a:r>
            <a:r>
              <a:rPr sz="1867" b="1" spc="-80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3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5695950" y="1417638"/>
            <a:ext cx="3219450" cy="45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North American Terrestrial Reference Frame of 2022 </a:t>
            </a:r>
            <a:endParaRPr lang="en-US" sz="2000" kern="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(NATRF2022)</a:t>
            </a:r>
          </a:p>
          <a:p>
            <a:pPr marL="0" indent="0">
              <a:buNone/>
              <a:defRPr/>
            </a:pPr>
            <a:endParaRPr lang="en-US" sz="20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Caribbean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(CATRF2022)</a:t>
            </a:r>
          </a:p>
          <a:p>
            <a:pPr marL="0" indent="0">
              <a:buNone/>
              <a:defRPr/>
            </a:pPr>
            <a:endParaRPr lang="en-US" sz="20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Pacific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(PATRF2022)</a:t>
            </a:r>
          </a:p>
          <a:p>
            <a:pPr marL="0" indent="0">
              <a:buNone/>
              <a:defRPr/>
            </a:pPr>
            <a:endParaRPr lang="en-US" sz="20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Mariana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(MATRF2022</a:t>
            </a:r>
            <a:r>
              <a:rPr lang="en-US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North American Plate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0997" y="2579272"/>
            <a:ext cx="19090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Caribbean Plate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0997" y="3725512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Pacific Plate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0997" y="4856929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Mariana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4745254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1372" y="60403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4" idx="1"/>
          </p:cNvCxnSpPr>
          <p:nvPr/>
        </p:nvCxnSpPr>
        <p:spPr>
          <a:xfrm flipV="1">
            <a:off x="1879963" y="2902438"/>
            <a:ext cx="771034" cy="459739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8" idx="2"/>
            <a:endCxn id="16" idx="1"/>
          </p:cNvCxnSpPr>
          <p:nvPr/>
        </p:nvCxnSpPr>
        <p:spPr>
          <a:xfrm rot="16200000" flipH="1">
            <a:off x="1015470" y="3544566"/>
            <a:ext cx="1510577" cy="1760478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15" idx="1"/>
          </p:cNvCxnSpPr>
          <p:nvPr/>
        </p:nvCxnSpPr>
        <p:spPr>
          <a:xfrm>
            <a:off x="1879963" y="3498751"/>
            <a:ext cx="771034" cy="549927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4" idx="3"/>
          </p:cNvCxnSpPr>
          <p:nvPr/>
        </p:nvCxnSpPr>
        <p:spPr>
          <a:xfrm flipV="1">
            <a:off x="4560026" y="2894443"/>
            <a:ext cx="1041917" cy="79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5" idx="3"/>
          </p:cNvCxnSpPr>
          <p:nvPr/>
        </p:nvCxnSpPr>
        <p:spPr>
          <a:xfrm flipV="1">
            <a:off x="4317032" y="4045437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303426" y="5180094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 smtClean="0">
                <a:latin typeface="Cambria" panose="02040503050406030204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5695950" y="1417638"/>
            <a:ext cx="3219450" cy="45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20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North American Terrestrial Reference Frame of 2022 </a:t>
            </a:r>
            <a:endParaRPr lang="en-US" sz="2000" kern="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2000" b="1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  <a:r>
              <a:rPr lang="en-US" sz="20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indent="0">
              <a:buNone/>
              <a:defRPr/>
            </a:pPr>
            <a:endParaRPr lang="en-US" sz="20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Caribbean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(CATRF2022)</a:t>
            </a:r>
          </a:p>
          <a:p>
            <a:pPr marL="0" indent="0">
              <a:buNone/>
              <a:defRPr/>
            </a:pPr>
            <a:endParaRPr lang="en-US" sz="2000" kern="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Pacific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(PATRF2022)</a:t>
            </a:r>
          </a:p>
          <a:p>
            <a:pPr marL="0" indent="0">
              <a:buNone/>
              <a:defRPr/>
            </a:pPr>
            <a:endParaRPr lang="en-US" sz="2000" kern="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Mariana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(MATRF2022</a:t>
            </a:r>
            <a:r>
              <a:rPr lang="en-US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North American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1167419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2230" y="24589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 smtClean="0">
                <a:latin typeface="Cambria" panose="02040503050406030204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95950" y="2647950"/>
            <a:ext cx="2933700" cy="3392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1064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2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485900" marR="6773" lvl="2" indent="-342900">
              <a:spcBef>
                <a:spcPts val="133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146" y="18455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279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Intra-Frame Velocity Model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044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81"/>
          <p:cNvSpPr txBox="1"/>
          <p:nvPr/>
        </p:nvSpPr>
        <p:spPr>
          <a:xfrm>
            <a:off x="285121" y="1336438"/>
            <a:ext cx="716190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Longitude </a:t>
            </a:r>
            <a:r>
              <a:rPr sz="2800" spc="-10" dirty="0">
                <a:latin typeface="Calibri"/>
                <a:cs typeface="Calibri"/>
              </a:rPr>
              <a:t>(Easting) History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DI4044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839514" y="5611972"/>
            <a:ext cx="211058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800" b="1" dirty="0">
                <a:solidFill>
                  <a:srgbClr val="00B0F0"/>
                </a:solidFill>
                <a:latin typeface="Calibri"/>
                <a:cs typeface="Calibri"/>
              </a:rPr>
              <a:t>BLUE IS ITRF COORDINATE</a:t>
            </a:r>
            <a:endParaRPr sz="2800" dirty="0">
              <a:solidFill>
                <a:srgbClr val="00B0F0"/>
              </a:solidFill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902321" y="2009814"/>
            <a:ext cx="2110586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RED IS NATRF2022</a:t>
            </a:r>
          </a:p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COORDINATE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595" y="561197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595" y="524406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595" y="487616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595" y="450825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0595" y="414035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595" y="377244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0595" y="340454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595" y="303663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595" y="2666955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0595" y="2299051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0595" y="1931146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147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42367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13252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413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56801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2768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98575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0593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3471672"/>
                </a:moveTo>
                <a:lnTo>
                  <a:pt x="0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27838" y="3624932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27838" y="3568055"/>
            <a:ext cx="0" cy="57022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768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94071" y="368002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94071" y="35680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3669" y="4243440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4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3669" y="4206116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49902" y="428076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49902" y="4206114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52938" y="537559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8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52938" y="5245846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19171" y="55035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19171" y="5245844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27838" y="2535435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27838" y="2480339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4724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94071" y="2590530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94071" y="2480337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183669" y="2805589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83669" y="2768264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49902" y="284291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49902" y="2768262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52938" y="288912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7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152938" y="2759378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19171" y="3017088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19171" y="275937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81258" y="2584309"/>
            <a:ext cx="4672867" cy="2790390"/>
          </a:xfrm>
          <a:custGeom>
            <a:avLst/>
            <a:gdLst/>
            <a:ahLst/>
            <a:cxnLst/>
            <a:rect l="l" t="t" r="r" b="b"/>
            <a:pathLst>
              <a:path w="4006850" h="2392679">
                <a:moveTo>
                  <a:pt x="0" y="0"/>
                </a:moveTo>
                <a:lnTo>
                  <a:pt x="1755647" y="891539"/>
                </a:lnTo>
                <a:lnTo>
                  <a:pt x="2316480" y="1423415"/>
                </a:lnTo>
                <a:lnTo>
                  <a:pt x="4006596" y="2392679"/>
                </a:lnTo>
              </a:path>
            </a:pathLst>
          </a:custGeom>
          <a:ln w="50292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85183" y="3583018"/>
            <a:ext cx="85310" cy="853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41015" y="4201524"/>
            <a:ext cx="85311" cy="85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10281" y="5333675"/>
            <a:ext cx="85310" cy="853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81258" y="2534547"/>
            <a:ext cx="4672867" cy="353983"/>
          </a:xfrm>
          <a:custGeom>
            <a:avLst/>
            <a:gdLst/>
            <a:ahLst/>
            <a:cxnLst/>
            <a:rect l="l" t="t" r="r" b="b"/>
            <a:pathLst>
              <a:path w="4006850" h="303529">
                <a:moveTo>
                  <a:pt x="0" y="42672"/>
                </a:moveTo>
                <a:lnTo>
                  <a:pt x="1755647" y="0"/>
                </a:lnTo>
                <a:lnTo>
                  <a:pt x="2316480" y="233172"/>
                </a:lnTo>
                <a:lnTo>
                  <a:pt x="4006596" y="303275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85183" y="2493521"/>
            <a:ext cx="85310" cy="853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41015" y="2763673"/>
            <a:ext cx="85311" cy="853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110281" y="2847208"/>
            <a:ext cx="85310" cy="853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81258" y="2534547"/>
            <a:ext cx="4672867" cy="2820753"/>
          </a:xfrm>
          <a:custGeom>
            <a:avLst/>
            <a:gdLst/>
            <a:ahLst/>
            <a:cxnLst/>
            <a:rect l="l" t="t" r="r" b="b"/>
            <a:pathLst>
              <a:path w="4006850" h="2418715">
                <a:moveTo>
                  <a:pt x="0" y="0"/>
                </a:moveTo>
                <a:lnTo>
                  <a:pt x="4006596" y="2418588"/>
                </a:lnTo>
              </a:path>
            </a:pathLst>
          </a:custGeom>
          <a:ln w="38100">
            <a:solidFill>
              <a:srgbClr val="4F81BC"/>
            </a:solidFill>
            <a:prstDash val="dot"/>
          </a:ln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67" name="object 67"/>
          <p:cNvSpPr/>
          <p:nvPr/>
        </p:nvSpPr>
        <p:spPr>
          <a:xfrm>
            <a:off x="1481258" y="2534545"/>
            <a:ext cx="4672867" cy="334728"/>
          </a:xfrm>
          <a:custGeom>
            <a:avLst/>
            <a:gdLst/>
            <a:ahLst/>
            <a:cxnLst/>
            <a:rect l="l" t="t" r="r" b="b"/>
            <a:pathLst>
              <a:path w="4006850" h="287020">
                <a:moveTo>
                  <a:pt x="0" y="0"/>
                </a:moveTo>
                <a:lnTo>
                  <a:pt x="4006596" y="286512"/>
                </a:lnTo>
              </a:path>
            </a:pathLst>
          </a:custGeom>
          <a:ln w="38100">
            <a:solidFill>
              <a:srgbClr val="C0504D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1693055" y="4270987"/>
            <a:ext cx="278816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-14.3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mm /</a:t>
            </a:r>
            <a:r>
              <a:rPr sz="20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201873" y="2005797"/>
            <a:ext cx="340578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-1.7 mm /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85119" y="6140668"/>
            <a:ext cx="673085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759460" algn="l"/>
                <a:tab pos="1506855" algn="l"/>
                <a:tab pos="2253615" algn="l"/>
                <a:tab pos="3001010" algn="l"/>
                <a:tab pos="3748404" algn="l"/>
                <a:tab pos="4495800" algn="l"/>
                <a:tab pos="5243195" algn="l"/>
              </a:tabLst>
            </a:pP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008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012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27256" y="3561179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32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Some Drift</a:t>
            </a:r>
            <a:r>
              <a:rPr lang="en-US" sz="32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cxnSp>
        <p:nvCxnSpPr>
          <p:cNvPr id="71" name="Straight Arrow Connector 70"/>
          <p:cNvCxnSpPr>
            <a:stCxn id="74" idx="1"/>
          </p:cNvCxnSpPr>
          <p:nvPr/>
        </p:nvCxnSpPr>
        <p:spPr>
          <a:xfrm flipH="1" flipV="1">
            <a:off x="4226326" y="2418130"/>
            <a:ext cx="2700930" cy="2039104"/>
          </a:xfrm>
          <a:prstGeom prst="straightConnector1">
            <a:avLst/>
          </a:prstGeom>
          <a:ln w="34925"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</a:rPr>
              <a:t>Concept of goal of IFVM</a:t>
            </a:r>
            <a:endParaRPr lang="en-US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i="1" dirty="0" smtClean="0"/>
              <a:t>Still Some Drift…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704"/>
            <a:ext cx="8934450" cy="5448296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Everything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in the world moves</a:t>
            </a: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Coordinates will be associated with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the actual date when the data was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collected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Velocities at all marks can be 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estimated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using this Intra-Frame Velocity Model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IFVM goal being to move collected data thru time to Reference Epochs for coordinate comparisons/analysis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0"/>
          </p:nvPr>
        </p:nvSpPr>
        <p:spPr>
          <a:xfrm>
            <a:off x="209549" y="1404257"/>
            <a:ext cx="8934451" cy="513722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model of all residual velocities, 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removal of tectonic rotation 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via EPP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residual motion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Total vertical motion (ellipsoid heights)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Replaces / Improves upon HTDP</a:t>
            </a: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Given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compute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Df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Dl, Dh at any point, accounting for all motions (drifts, earthquakes, GIA, etc.)</a:t>
            </a: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Likely be built upon CORS data, geodynamic models and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InSAR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</a:rPr>
              <a:t>Intra-Frame Velocity Model</a:t>
            </a:r>
            <a:endParaRPr lang="en-US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90551"/>
            <a:ext cx="9067800" cy="6267450"/>
          </a:xfrm>
        </p:spPr>
        <p:txBody>
          <a:bodyPr/>
          <a:lstStyle/>
          <a:p>
            <a:pPr marL="0" indent="0">
              <a:buNone/>
            </a:pPr>
            <a:r>
              <a:rPr lang="en-US" sz="31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EPP2022 – Euler Pole Parameters – </a:t>
            </a:r>
            <a:r>
              <a:rPr lang="en-US" sz="31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Simple Rotation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Three parameters: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just latitude and longitude</a:t>
            </a:r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ITRF2014 + EPP2022 =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marL="457200" lvl="1" indent="0">
              <a:buNone/>
            </a:pPr>
            <a:endParaRPr lang="en-US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3100" dirty="0" smtClean="0">
                <a:latin typeface="Cambria" panose="02040503050406030204" pitchFamily="18" charset="0"/>
                <a:ea typeface="Cambria" panose="02040503050406030204" pitchFamily="18" charset="0"/>
              </a:rPr>
              <a:t>IFVM2022 – Intra-Frame Velocity Model - </a:t>
            </a:r>
            <a:r>
              <a:rPr lang="en-US" sz="31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Complex</a:t>
            </a:r>
            <a:endParaRPr lang="en-US" sz="31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Complex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set of parameters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Residual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horizontal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motion: all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 motion leftover after Euler Pole rotation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All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vertical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localized subsidence or uplift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“intra” = on the inside; within</a:t>
            </a:r>
          </a:p>
        </p:txBody>
      </p:sp>
    </p:spTree>
    <p:extLst>
      <p:ext uri="{BB962C8B-B14F-4D97-AF65-F5344CB8AC3E}">
        <p14:creationId xmlns:p14="http://schemas.microsoft.com/office/powerpoint/2010/main" val="15612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38150"/>
            <a:ext cx="9144000" cy="2552700"/>
          </a:xfrm>
        </p:spPr>
        <p:txBody>
          <a:bodyPr/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EPP2022</a:t>
            </a:r>
            <a:b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</a:b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IFVM2022</a:t>
            </a:r>
            <a:endParaRPr lang="en-US" sz="54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-942975" y="5973491"/>
            <a:ext cx="110108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i="1" spc="-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They work together to account for the Drift…</a:t>
            </a:r>
            <a:endParaRPr lang="en-US" sz="24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1" y="3187545"/>
            <a:ext cx="9144000" cy="23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Two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tools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that will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make time dependent geodetic control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practical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4101</Words>
  <Application>Microsoft Office PowerPoint</Application>
  <PresentationFormat>On-screen Show (4:3)</PresentationFormat>
  <Paragraphs>1175</Paragraphs>
  <Slides>147</Slides>
  <Notes>130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61" baseType="lpstr">
      <vt:lpstr>ＭＳ Ｐゴシック</vt:lpstr>
      <vt:lpstr>ＭＳ Ｐゴシック</vt:lpstr>
      <vt:lpstr>Arial</vt:lpstr>
      <vt:lpstr>Arial Black</vt:lpstr>
      <vt:lpstr>Calibri</vt:lpstr>
      <vt:lpstr>Cambria</vt:lpstr>
      <vt:lpstr>Gill Sans MT</vt:lpstr>
      <vt:lpstr>Symbol</vt:lpstr>
      <vt:lpstr>Tahoma</vt:lpstr>
      <vt:lpstr>Times New Roman</vt:lpstr>
      <vt:lpstr>Trebuchet MS</vt:lpstr>
      <vt:lpstr>Verdana</vt:lpstr>
      <vt:lpstr>Wingdings</vt:lpstr>
      <vt:lpstr>NGS PowerPoint Template-geodesy.noaa.gov</vt:lpstr>
      <vt:lpstr>PowerPoint Presentation</vt:lpstr>
      <vt:lpstr>My Background </vt:lpstr>
      <vt:lpstr>PowerPoint Presentation</vt:lpstr>
      <vt:lpstr>Organizational Structure</vt:lpstr>
      <vt:lpstr>NGS Mission</vt:lpstr>
      <vt:lpstr>NGS Overview</vt:lpstr>
      <vt:lpstr>NGS Overview</vt:lpstr>
      <vt:lpstr>Continuously Operating Reference Station (CORS)</vt:lpstr>
      <vt:lpstr>NOAA CORS Network (NCN)</vt:lpstr>
      <vt:lpstr>NGS Overview</vt:lpstr>
      <vt:lpstr>National Height Modernization Program</vt:lpstr>
      <vt:lpstr>National Height Modernization Program</vt:lpstr>
      <vt:lpstr>National Height Modernization Program</vt:lpstr>
      <vt:lpstr>NGS Overview</vt:lpstr>
      <vt:lpstr>Gravity for the Redefinition of the American Vertical Datum</vt:lpstr>
      <vt:lpstr>Gravity for the Redefinition of the American Vertical Datum</vt:lpstr>
      <vt:lpstr>NGS Overview</vt:lpstr>
      <vt:lpstr>Aeronautical Survey Program</vt:lpstr>
      <vt:lpstr>NGS Overview</vt:lpstr>
      <vt:lpstr>GPS Orbit Data aka Ephemerides</vt:lpstr>
      <vt:lpstr>PowerPoint Presentation</vt:lpstr>
      <vt:lpstr>NGS Overview</vt:lpstr>
      <vt:lpstr>National Shoreline</vt:lpstr>
      <vt:lpstr>NGS Overview</vt:lpstr>
      <vt:lpstr>https://www.ngs.noaa.gov/ADVISORS/</vt:lpstr>
      <vt:lpstr>Regional Geodetic Advisor Program</vt:lpstr>
      <vt:lpstr>State Geodetic Coordinators</vt:lpstr>
      <vt:lpstr>NGS Overview</vt:lpstr>
      <vt:lpstr>Emergency Response Imagery</vt:lpstr>
      <vt:lpstr>Emergency Response Imagery</vt:lpstr>
      <vt:lpstr>NGS Overview</vt:lpstr>
      <vt:lpstr>Phase Center Offset - conceptual</vt:lpstr>
      <vt:lpstr>Phase Center Offset - conceptual</vt:lpstr>
      <vt:lpstr>NGS Overview</vt:lpstr>
      <vt:lpstr>NGS Coordinate Conversion and Transformation Tool</vt:lpstr>
      <vt:lpstr>Beta NCAT – includes VERTCON 3.0 for NGVD29 to NAVD88 transformation</vt:lpstr>
      <vt:lpstr>Coordinate Transformation Tool</vt:lpstr>
      <vt:lpstr>NGS Overview</vt:lpstr>
      <vt:lpstr>Continually Updated Shoreline Product</vt:lpstr>
      <vt:lpstr>NGS Overview</vt:lpstr>
      <vt:lpstr>Calibration Base Lines</vt:lpstr>
      <vt:lpstr>Calibration Base Lines</vt:lpstr>
      <vt:lpstr>Beta CBL Map Viewer</vt:lpstr>
      <vt:lpstr>NGS Overview</vt:lpstr>
      <vt:lpstr>Cooperative program for Operational Meteorology, Education, and Training</vt:lpstr>
      <vt:lpstr>Outreach and COMET</vt:lpstr>
      <vt:lpstr>Note on NGS Outreach</vt:lpstr>
      <vt:lpstr>NGS Mission</vt:lpstr>
      <vt:lpstr>National Spatial Reference System (NSRS)</vt:lpstr>
      <vt:lpstr>National Spatial Reference System (NSRS)</vt:lpstr>
      <vt:lpstr>National Spatial Reference System (NSRS)</vt:lpstr>
      <vt:lpstr>NSRS … do I have to use it?</vt:lpstr>
      <vt:lpstr>NSRS … do I have to use it?</vt:lpstr>
      <vt:lpstr>Not just new datums…</vt:lpstr>
      <vt:lpstr>Evolution of the NSRS</vt:lpstr>
      <vt:lpstr>Modernized NSRS is our “smartphone”</vt:lpstr>
      <vt:lpstr>PowerPoint Presentation</vt:lpstr>
      <vt:lpstr>PowerPoint Presentation</vt:lpstr>
      <vt:lpstr>Reference Frame ≈ Datum</vt:lpstr>
      <vt:lpstr>Reference Frame Defined</vt:lpstr>
      <vt:lpstr>Why replace NAD83?</vt:lpstr>
      <vt:lpstr>A very brief history of U.S. horizontal &amp; geometric datums</vt:lpstr>
      <vt:lpstr>Replacing NAD83</vt:lpstr>
      <vt:lpstr>Replacing NAD83</vt:lpstr>
      <vt:lpstr>Four “Plate-Fixed” Reference Frames</vt:lpstr>
      <vt:lpstr>PowerPoint Presentation</vt:lpstr>
      <vt:lpstr>Four “Plate-Fixed” Reference Frames</vt:lpstr>
      <vt:lpstr>Replacing NAD83</vt:lpstr>
      <vt:lpstr>Non-geocentricity of NAD83</vt:lpstr>
      <vt:lpstr>Geometric change due to  ellipsoid non-geocentricity</vt:lpstr>
      <vt:lpstr>Replacing NAD83</vt:lpstr>
      <vt:lpstr>PowerPoint Presentation</vt:lpstr>
      <vt:lpstr>International Terrestrial Reference Frame</vt:lpstr>
      <vt:lpstr>PowerPoint Presentation</vt:lpstr>
      <vt:lpstr>Replacing NAD83</vt:lpstr>
      <vt:lpstr>The wrong question, circa 2022:</vt:lpstr>
      <vt:lpstr>Two types of drift</vt:lpstr>
      <vt:lpstr>PowerPoint Presentation</vt:lpstr>
      <vt:lpstr>PowerPoint Presentation</vt:lpstr>
      <vt:lpstr>Plate Rotation visualized</vt:lpstr>
      <vt:lpstr>Euler Poles and “Plate-Fixed”</vt:lpstr>
      <vt:lpstr>Euler Poles and “Plate-Fixed”</vt:lpstr>
      <vt:lpstr>Euler Poles and “Plate-Fixed”</vt:lpstr>
      <vt:lpstr>PowerPoint Presentation</vt:lpstr>
      <vt:lpstr>“Plate-Fixed”</vt:lpstr>
      <vt:lpstr>PowerPoint Presentation</vt:lpstr>
      <vt:lpstr>EPP – Euler Pole Parameters</vt:lpstr>
      <vt:lpstr>CORS Velocities in ITRF2014</vt:lpstr>
      <vt:lpstr>PowerPoint Presentation</vt:lpstr>
      <vt:lpstr>PowerPoint Presentation</vt:lpstr>
      <vt:lpstr>PowerPoint Presentation</vt:lpstr>
      <vt:lpstr>Two types of drift</vt:lpstr>
      <vt:lpstr>PowerPoint Presentation</vt:lpstr>
      <vt:lpstr>PowerPoint Presentation</vt:lpstr>
      <vt:lpstr>PowerPoint Presentation</vt:lpstr>
      <vt:lpstr>Still Some Drift…</vt:lpstr>
      <vt:lpstr>PowerPoint Presentation</vt:lpstr>
      <vt:lpstr>PowerPoint Presentation</vt:lpstr>
      <vt:lpstr>EPP2022 IFVM2022</vt:lpstr>
      <vt:lpstr>Example of application of EPP and IFVM</vt:lpstr>
      <vt:lpstr>Alright Jeff... enough jibba-jabba, what’s the impact?</vt:lpstr>
      <vt:lpstr>PowerPoint Presentation</vt:lpstr>
      <vt:lpstr>PowerPoint Presentation</vt:lpstr>
      <vt:lpstr>If you’re only working in this region…</vt:lpstr>
      <vt:lpstr>PowerPoint Presentation</vt:lpstr>
      <vt:lpstr>PowerPoint Presentation</vt:lpstr>
      <vt:lpstr>PowerPoint Presentation</vt:lpstr>
      <vt:lpstr>PowerPoint Presentation</vt:lpstr>
      <vt:lpstr>Why Replace NAVD88?</vt:lpstr>
      <vt:lpstr>Known Issues with NAVD88</vt:lpstr>
      <vt:lpstr>Passive marks may lie still… but they still may lie! small instability x long time = large inaccuracy</vt:lpstr>
      <vt:lpstr>Replacing NAVD88</vt:lpstr>
      <vt:lpstr>Replacing NAVD88</vt:lpstr>
      <vt:lpstr>PowerPoint Presentation</vt:lpstr>
      <vt:lpstr>PowerPoint Presentation</vt:lpstr>
      <vt:lpstr>Building a Geopotential Field Model</vt:lpstr>
      <vt:lpstr>GRACE - 2 Satellites measuring separation</vt:lpstr>
      <vt:lpstr>GRAV-D – airborne relative gravimeters</vt:lpstr>
      <vt:lpstr>Terrestrial Gravimeter - Relative</vt:lpstr>
      <vt:lpstr>Terrestrial Gravimeter - Relative</vt:lpstr>
      <vt:lpstr>Terrestrial Gravimeter - Absolute</vt:lpstr>
      <vt:lpstr>Terrestrial Gravimeters - Absolute and Relative</vt:lpstr>
      <vt:lpstr>Individual Components of NAPGD2022</vt:lpstr>
      <vt:lpstr>Sea Level Change and the Geoid</vt:lpstr>
      <vt:lpstr>Sea Level Change and the Geoid</vt:lpstr>
      <vt:lpstr>Sea Level Change and the Geoid</vt:lpstr>
      <vt:lpstr>PowerPoint Presentation</vt:lpstr>
      <vt:lpstr>PowerPoint Presentation</vt:lpstr>
      <vt:lpstr>PowerPoint Presentation</vt:lpstr>
      <vt:lpstr>Where did this all start? How is all this possible?   And what will users get out of it?</vt:lpstr>
      <vt:lpstr>National Geodetic Survey  Ten-Year Strategic Plan</vt:lpstr>
      <vt:lpstr>How is all this possible?</vt:lpstr>
      <vt:lpstr>Co-location Site NASA Goddard Space Flight Center, Greenbelt MD, USA</vt:lpstr>
      <vt:lpstr>Co-location Site NASA Goddard Space Flight Center, Greenbelt MD, USA</vt:lpstr>
      <vt:lpstr>Co-location Site NASA Goddard Space Flight Center, Greenbelt MD, USA</vt:lpstr>
      <vt:lpstr>SLR</vt:lpstr>
      <vt:lpstr>PowerPoint Presentation</vt:lpstr>
      <vt:lpstr>Co-location Site NASA Goddard Space Flight Center, Greenbelt MD, USA</vt:lpstr>
      <vt:lpstr>VLBI</vt:lpstr>
      <vt:lpstr>PowerPoint Presentation</vt:lpstr>
      <vt:lpstr>Co-location Site NASA Goddard Space Flight Center, Greenbelt MD, USA</vt:lpstr>
      <vt:lpstr>DORIS</vt:lpstr>
      <vt:lpstr>PowerPoint Presentation</vt:lpstr>
      <vt:lpstr>Space Geodesy Co-location Diagram</vt:lpstr>
      <vt:lpstr>Altogether now!</vt:lpstr>
      <vt:lpstr>Not just new datums…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2019-11-08T22:47:57Z</dcterms:created>
  <dcterms:modified xsi:type="dcterms:W3CDTF">2019-11-08T22:54:50Z</dcterms:modified>
</cp:coreProperties>
</file>