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cc7af3d35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cc7af3d35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d282d11eff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d282d11eff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d0d3cb16a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d0d3cb16a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d0d3cb16a7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d0d3cb16a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d0d3cb16a7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d0d3cb16a7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d0d3cb16a7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d0d3cb16a7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d258891c2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d258891c2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d0d3cb16a7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d0d3cb16a7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d04102262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d04102262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d282d11eff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d282d11eff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c7af3d359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c7af3d359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d0d3cb16a7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d0d3cb16a7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d0d3cb16a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d0d3cb16a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d282d11eff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d282d11eff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d041022627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d04102262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cc7af3d359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cc7af3d359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cc7af3d359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cc7af3d359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cc7af3d359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cc7af3d359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hyperlink" Target="https://digifarm.com/"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igs.org/produc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ngs.noaa.gov/CORS/Articles/Reference-Systems-Part-2.pdf" TargetMode="External"/><Relationship Id="rId4" Type="http://schemas.openxmlformats.org/officeDocument/2006/relationships/image" Target="../media/image2.png"/><Relationship Id="rId5" Type="http://schemas.openxmlformats.org/officeDocument/2006/relationships/hyperlink" Target="https://ascelibrary.org/doi/10.1061/%28ASCE%29SU.1943-5428.000028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2849650" y="1861050"/>
            <a:ext cx="3112500" cy="14214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3200">
                <a:solidFill>
                  <a:schemeClr val="dk1"/>
                </a:solidFill>
              </a:rPr>
              <a:t>OPUS Demo</a:t>
            </a:r>
            <a:endParaRPr sz="3200">
              <a:solidFill>
                <a:schemeClr val="dk1"/>
              </a:solidFill>
            </a:endParaRPr>
          </a:p>
          <a:p>
            <a:pPr indent="0" lvl="0" marL="0" rtl="0" algn="ctr">
              <a:lnSpc>
                <a:spcPct val="115000"/>
              </a:lnSpc>
              <a:spcBef>
                <a:spcPts val="0"/>
              </a:spcBef>
              <a:spcAft>
                <a:spcPts val="0"/>
              </a:spcAft>
              <a:buNone/>
            </a:pPr>
            <a:r>
              <a:rPr lang="en" sz="2400">
                <a:solidFill>
                  <a:srgbClr val="666666"/>
                </a:solidFill>
              </a:rPr>
              <a:t>Mark Schenewerk</a:t>
            </a:r>
            <a:endParaRPr sz="2400">
              <a:solidFill>
                <a:srgbClr val="666666"/>
              </a:solidFill>
            </a:endParaRPr>
          </a:p>
          <a:p>
            <a:pPr indent="0" lvl="0" marL="0" rtl="0" algn="ctr">
              <a:lnSpc>
                <a:spcPct val="115000"/>
              </a:lnSpc>
              <a:spcBef>
                <a:spcPts val="0"/>
              </a:spcBef>
              <a:spcAft>
                <a:spcPts val="0"/>
              </a:spcAft>
              <a:buClr>
                <a:schemeClr val="dk1"/>
              </a:buClr>
              <a:buSzPts val="1100"/>
              <a:buFont typeface="Arial"/>
              <a:buNone/>
            </a:pPr>
            <a:r>
              <a:rPr lang="en" sz="2400">
                <a:solidFill>
                  <a:srgbClr val="666666"/>
                </a:solidFill>
              </a:rPr>
              <a:t>2021-04-26</a:t>
            </a:r>
            <a:endParaRPr sz="2400">
              <a:solidFill>
                <a:srgbClr val="66666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2"/>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000"/>
              </a:spcBef>
              <a:spcAft>
                <a:spcPts val="0"/>
              </a:spcAft>
              <a:buClr>
                <a:schemeClr val="dk1"/>
              </a:buClr>
              <a:buSzPts val="1600"/>
              <a:buChar char="●"/>
            </a:pPr>
            <a:r>
              <a:rPr lang="en" sz="1600">
                <a:solidFill>
                  <a:schemeClr val="dk1"/>
                </a:solidFill>
              </a:rPr>
              <a:t>When OPUS was released in 2000, requiring a minimum of 2 hrs of data was considered more than adequate.</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But by the release of OPUS-RS in 2007, reducing the minimum data span to 15 min, was considered a major - and necessary - improvement.</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Now, even 15 min of data is considered a burden.  RTK is increasingly common and can provide cm-level accuracies in seconds.</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But the reputation of NGS and any RTK network’s spatial limits plus the common use of a subscription business model keeps OPUS meaningful.</a:t>
            </a:r>
            <a:endParaRPr sz="1600">
              <a:solidFill>
                <a:srgbClr val="0B5394"/>
              </a:solidFill>
            </a:endParaRPr>
          </a:p>
          <a:p>
            <a:pPr indent="0" lvl="0" marL="0" rtl="0" algn="l">
              <a:lnSpc>
                <a:spcPct val="115000"/>
              </a:lnSpc>
              <a:spcBef>
                <a:spcPts val="1000"/>
              </a:spcBef>
              <a:spcAft>
                <a:spcPts val="0"/>
              </a:spcAft>
              <a:buNone/>
            </a:pPr>
            <a:r>
              <a:rPr lang="en" sz="1600">
                <a:solidFill>
                  <a:schemeClr val="dk1"/>
                </a:solidFill>
              </a:rPr>
              <a:t>OPUS lags behind stakeholder hopes/expectations for data duration.</a:t>
            </a:r>
            <a:br>
              <a:rPr lang="en" sz="1600">
                <a:solidFill>
                  <a:schemeClr val="dk1"/>
                </a:solidFill>
              </a:rPr>
            </a:br>
            <a:r>
              <a:rPr lang="en" sz="1600">
                <a:solidFill>
                  <a:srgbClr val="0B5394"/>
                </a:solidFill>
              </a:rPr>
              <a:t>Note: NGS will always be one of the biggest users of OPUS, so bear in mind that NGS needs aren’t necessarily those of our stakeholders.  NGS is willing to sacrifice time for accuracy, i.e. longer, repeated occupations of a mark.</a:t>
            </a:r>
            <a:endParaRPr sz="1600">
              <a:solidFill>
                <a:schemeClr val="dk1"/>
              </a:solidFill>
            </a:endParaRPr>
          </a:p>
        </p:txBody>
      </p:sp>
      <p:sp>
        <p:nvSpPr>
          <p:cNvPr id="152" name="Google Shape;152;p22"/>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Reality Check: Sub-centimeter Accuracy </a:t>
            </a:r>
            <a:r>
              <a:rPr lang="en" sz="1800">
                <a:solidFill>
                  <a:schemeClr val="dk1"/>
                </a:solidFill>
              </a:rPr>
              <a:t>Using As Little Data As Possible</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3"/>
          <p:cNvSpPr txBox="1"/>
          <p:nvPr/>
        </p:nvSpPr>
        <p:spPr>
          <a:xfrm>
            <a:off x="546600" y="2214300"/>
            <a:ext cx="8050800" cy="71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OPUS remains meaningful, but increasingly struggles to meet expectations.</a:t>
            </a:r>
            <a:endParaRPr sz="1800">
              <a:solidFill>
                <a:schemeClr val="dk1"/>
              </a:solidFill>
            </a:endParaRPr>
          </a:p>
        </p:txBody>
      </p:sp>
      <p:sp>
        <p:nvSpPr>
          <p:cNvPr id="158" name="Google Shape;158;p23"/>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Reality Check: Overall Summary</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4"/>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Conceptual Schematic of OPUS</a:t>
            </a:r>
            <a:endParaRPr sz="1800"/>
          </a:p>
        </p:txBody>
      </p:sp>
      <p:grpSp>
        <p:nvGrpSpPr>
          <p:cNvPr id="164" name="Google Shape;164;p24"/>
          <p:cNvGrpSpPr/>
          <p:nvPr/>
        </p:nvGrpSpPr>
        <p:grpSpPr>
          <a:xfrm>
            <a:off x="533500" y="758838"/>
            <a:ext cx="8077000" cy="2328939"/>
            <a:chOff x="810400" y="758838"/>
            <a:chExt cx="8077000" cy="2328939"/>
          </a:xfrm>
        </p:grpSpPr>
        <p:sp>
          <p:nvSpPr>
            <p:cNvPr id="165" name="Google Shape;165;p24"/>
            <p:cNvSpPr/>
            <p:nvPr/>
          </p:nvSpPr>
          <p:spPr>
            <a:xfrm>
              <a:off x="2255100" y="1496975"/>
              <a:ext cx="1461300" cy="777975"/>
            </a:xfrm>
            <a:prstGeom prst="flowChartMagneticDrum">
              <a:avLst/>
            </a:prstGeom>
            <a:solidFill>
              <a:srgbClr val="FFF2CC"/>
            </a:solidFill>
            <a:ln cap="flat" cmpd="sng" w="19050">
              <a:solidFill>
                <a:srgbClr val="B45F0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Queue</a:t>
              </a:r>
              <a:endParaRPr/>
            </a:p>
          </p:txBody>
        </p:sp>
        <p:sp>
          <p:nvSpPr>
            <p:cNvPr id="166" name="Google Shape;166;p24"/>
            <p:cNvSpPr/>
            <p:nvPr/>
          </p:nvSpPr>
          <p:spPr>
            <a:xfrm>
              <a:off x="810400" y="1411550"/>
              <a:ext cx="1040400" cy="948800"/>
            </a:xfrm>
            <a:prstGeom prst="flowChartProcess">
              <a:avLst/>
            </a:prstGeom>
            <a:solidFill>
              <a:srgbClr val="F4CCCC"/>
            </a:solidFill>
            <a:ln cap="flat" cmpd="sng" w="19050">
              <a:solidFill>
                <a:srgbClr val="99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Web Form</a:t>
              </a:r>
              <a:endParaRPr/>
            </a:p>
          </p:txBody>
        </p:sp>
        <p:sp>
          <p:nvSpPr>
            <p:cNvPr id="167" name="Google Shape;167;p24"/>
            <p:cNvSpPr/>
            <p:nvPr/>
          </p:nvSpPr>
          <p:spPr>
            <a:xfrm>
              <a:off x="7539125" y="2255475"/>
              <a:ext cx="1348272" cy="832302"/>
            </a:xfrm>
            <a:prstGeom prst="flowChartDocument">
              <a:avLst/>
            </a:prstGeom>
            <a:solidFill>
              <a:srgbClr val="FCE5CD"/>
            </a:solidFill>
            <a:ln cap="flat" cmpd="sng" w="19050">
              <a:solidFill>
                <a:srgbClr val="B45F0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Email To User</a:t>
              </a:r>
              <a:endParaRPr/>
            </a:p>
          </p:txBody>
        </p:sp>
        <p:sp>
          <p:nvSpPr>
            <p:cNvPr id="168" name="Google Shape;168;p24"/>
            <p:cNvSpPr/>
            <p:nvPr/>
          </p:nvSpPr>
          <p:spPr>
            <a:xfrm>
              <a:off x="7472525" y="758838"/>
              <a:ext cx="1414875" cy="777975"/>
            </a:xfrm>
            <a:prstGeom prst="flowChartMagneticDrum">
              <a:avLst/>
            </a:prstGeom>
            <a:solidFill>
              <a:srgbClr val="D9EAD3"/>
            </a:solidFill>
            <a:ln cap="flat" cmpd="sng" w="19050">
              <a:solidFill>
                <a:srgbClr val="38761D"/>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Other Action</a:t>
              </a:r>
              <a:endParaRPr/>
            </a:p>
          </p:txBody>
        </p:sp>
        <p:cxnSp>
          <p:nvCxnSpPr>
            <p:cNvPr id="169" name="Google Shape;169;p24"/>
            <p:cNvCxnSpPr>
              <a:stCxn id="166" idx="3"/>
              <a:endCxn id="165" idx="1"/>
            </p:cNvCxnSpPr>
            <p:nvPr/>
          </p:nvCxnSpPr>
          <p:spPr>
            <a:xfrm>
              <a:off x="1850800" y="1885950"/>
              <a:ext cx="404400" cy="0"/>
            </a:xfrm>
            <a:prstGeom prst="straightConnector1">
              <a:avLst/>
            </a:prstGeom>
            <a:noFill/>
            <a:ln cap="flat" cmpd="sng" w="28575">
              <a:solidFill>
                <a:srgbClr val="990000"/>
              </a:solidFill>
              <a:prstDash val="solid"/>
              <a:round/>
              <a:headEnd len="med" w="med" type="none"/>
              <a:tailEnd len="med" w="med" type="triangle"/>
            </a:ln>
          </p:spPr>
        </p:cxnSp>
        <p:cxnSp>
          <p:nvCxnSpPr>
            <p:cNvPr id="170" name="Google Shape;170;p24"/>
            <p:cNvCxnSpPr>
              <a:stCxn id="171" idx="3"/>
              <a:endCxn id="167" idx="1"/>
            </p:cNvCxnSpPr>
            <p:nvPr/>
          </p:nvCxnSpPr>
          <p:spPr>
            <a:xfrm>
              <a:off x="6970208" y="2511538"/>
              <a:ext cx="568800" cy="160200"/>
            </a:xfrm>
            <a:prstGeom prst="straightConnector1">
              <a:avLst/>
            </a:prstGeom>
            <a:noFill/>
            <a:ln cap="flat" cmpd="sng" w="28575">
              <a:solidFill>
                <a:srgbClr val="666666"/>
              </a:solidFill>
              <a:prstDash val="solid"/>
              <a:round/>
              <a:headEnd len="med" w="med" type="none"/>
              <a:tailEnd len="med" w="med" type="triangle"/>
            </a:ln>
          </p:spPr>
        </p:cxnSp>
        <p:cxnSp>
          <p:nvCxnSpPr>
            <p:cNvPr id="172" name="Google Shape;172;p24"/>
            <p:cNvCxnSpPr>
              <a:stCxn id="173" idx="3"/>
              <a:endCxn id="167" idx="1"/>
            </p:cNvCxnSpPr>
            <p:nvPr/>
          </p:nvCxnSpPr>
          <p:spPr>
            <a:xfrm>
              <a:off x="6077785" y="1346600"/>
              <a:ext cx="1461300" cy="1325100"/>
            </a:xfrm>
            <a:prstGeom prst="straightConnector1">
              <a:avLst/>
            </a:prstGeom>
            <a:noFill/>
            <a:ln cap="flat" cmpd="sng" w="28575">
              <a:solidFill>
                <a:srgbClr val="666666"/>
              </a:solidFill>
              <a:prstDash val="solid"/>
              <a:round/>
              <a:headEnd len="med" w="med" type="none"/>
              <a:tailEnd len="med" w="med" type="triangle"/>
            </a:ln>
          </p:spPr>
        </p:cxnSp>
        <p:cxnSp>
          <p:nvCxnSpPr>
            <p:cNvPr id="174" name="Google Shape;174;p24"/>
            <p:cNvCxnSpPr>
              <a:stCxn id="175" idx="3"/>
              <a:endCxn id="167" idx="1"/>
            </p:cNvCxnSpPr>
            <p:nvPr/>
          </p:nvCxnSpPr>
          <p:spPr>
            <a:xfrm>
              <a:off x="6247782" y="1579638"/>
              <a:ext cx="1291200" cy="1092000"/>
            </a:xfrm>
            <a:prstGeom prst="straightConnector1">
              <a:avLst/>
            </a:prstGeom>
            <a:noFill/>
            <a:ln cap="flat" cmpd="sng" w="28575">
              <a:solidFill>
                <a:srgbClr val="666666"/>
              </a:solidFill>
              <a:prstDash val="solid"/>
              <a:round/>
              <a:headEnd len="med" w="med" type="none"/>
              <a:tailEnd len="med" w="med" type="triangle"/>
            </a:ln>
          </p:spPr>
        </p:cxnSp>
        <p:cxnSp>
          <p:nvCxnSpPr>
            <p:cNvPr id="176" name="Google Shape;176;p24"/>
            <p:cNvCxnSpPr>
              <a:stCxn id="177" idx="3"/>
              <a:endCxn id="167" idx="1"/>
            </p:cNvCxnSpPr>
            <p:nvPr/>
          </p:nvCxnSpPr>
          <p:spPr>
            <a:xfrm>
              <a:off x="6432178" y="1809763"/>
              <a:ext cx="1107000" cy="861900"/>
            </a:xfrm>
            <a:prstGeom prst="straightConnector1">
              <a:avLst/>
            </a:prstGeom>
            <a:noFill/>
            <a:ln cap="flat" cmpd="sng" w="28575">
              <a:solidFill>
                <a:srgbClr val="666666"/>
              </a:solidFill>
              <a:prstDash val="solid"/>
              <a:round/>
              <a:headEnd len="med" w="med" type="none"/>
              <a:tailEnd len="med" w="med" type="triangle"/>
            </a:ln>
          </p:spPr>
        </p:cxnSp>
        <p:cxnSp>
          <p:nvCxnSpPr>
            <p:cNvPr id="178" name="Google Shape;178;p24"/>
            <p:cNvCxnSpPr>
              <a:stCxn id="179" idx="3"/>
              <a:endCxn id="167" idx="1"/>
            </p:cNvCxnSpPr>
            <p:nvPr/>
          </p:nvCxnSpPr>
          <p:spPr>
            <a:xfrm>
              <a:off x="6584575" y="2009838"/>
              <a:ext cx="954600" cy="661800"/>
            </a:xfrm>
            <a:prstGeom prst="straightConnector1">
              <a:avLst/>
            </a:prstGeom>
            <a:noFill/>
            <a:ln cap="flat" cmpd="sng" w="28575">
              <a:solidFill>
                <a:srgbClr val="666666"/>
              </a:solidFill>
              <a:prstDash val="solid"/>
              <a:round/>
              <a:headEnd len="med" w="med" type="none"/>
              <a:tailEnd len="med" w="med" type="triangle"/>
            </a:ln>
          </p:spPr>
        </p:cxnSp>
        <p:cxnSp>
          <p:nvCxnSpPr>
            <p:cNvPr id="180" name="Google Shape;180;p24"/>
            <p:cNvCxnSpPr>
              <a:stCxn id="181" idx="3"/>
              <a:endCxn id="167" idx="1"/>
            </p:cNvCxnSpPr>
            <p:nvPr/>
          </p:nvCxnSpPr>
          <p:spPr>
            <a:xfrm>
              <a:off x="6760041" y="2253763"/>
              <a:ext cx="779100" cy="417900"/>
            </a:xfrm>
            <a:prstGeom prst="straightConnector1">
              <a:avLst/>
            </a:prstGeom>
            <a:noFill/>
            <a:ln cap="flat" cmpd="sng" w="28575">
              <a:solidFill>
                <a:srgbClr val="666666"/>
              </a:solidFill>
              <a:prstDash val="solid"/>
              <a:round/>
              <a:headEnd len="med" w="med" type="none"/>
              <a:tailEnd len="med" w="med" type="triangle"/>
            </a:ln>
          </p:spPr>
        </p:cxnSp>
        <p:cxnSp>
          <p:nvCxnSpPr>
            <p:cNvPr id="182" name="Google Shape;182;p24"/>
            <p:cNvCxnSpPr>
              <a:stCxn id="171" idx="3"/>
              <a:endCxn id="168" idx="1"/>
            </p:cNvCxnSpPr>
            <p:nvPr/>
          </p:nvCxnSpPr>
          <p:spPr>
            <a:xfrm flipH="1" rot="10800000">
              <a:off x="6970208" y="1147738"/>
              <a:ext cx="502200" cy="1363800"/>
            </a:xfrm>
            <a:prstGeom prst="straightConnector1">
              <a:avLst/>
            </a:prstGeom>
            <a:noFill/>
            <a:ln cap="flat" cmpd="sng" w="28575">
              <a:solidFill>
                <a:srgbClr val="999999"/>
              </a:solidFill>
              <a:prstDash val="dash"/>
              <a:round/>
              <a:headEnd len="med" w="med" type="none"/>
              <a:tailEnd len="med" w="med" type="triangle"/>
            </a:ln>
          </p:spPr>
        </p:cxnSp>
        <p:cxnSp>
          <p:nvCxnSpPr>
            <p:cNvPr id="183" name="Google Shape;183;p24"/>
            <p:cNvCxnSpPr>
              <a:stCxn id="173" idx="3"/>
            </p:cNvCxnSpPr>
            <p:nvPr/>
          </p:nvCxnSpPr>
          <p:spPr>
            <a:xfrm flipH="1" rot="10800000">
              <a:off x="6077785" y="1166000"/>
              <a:ext cx="1428000" cy="180600"/>
            </a:xfrm>
            <a:prstGeom prst="straightConnector1">
              <a:avLst/>
            </a:prstGeom>
            <a:noFill/>
            <a:ln cap="flat" cmpd="sng" w="28575">
              <a:solidFill>
                <a:srgbClr val="999999"/>
              </a:solidFill>
              <a:prstDash val="dash"/>
              <a:round/>
              <a:headEnd len="med" w="med" type="none"/>
              <a:tailEnd len="med" w="med" type="triangle"/>
            </a:ln>
          </p:spPr>
        </p:cxnSp>
        <p:cxnSp>
          <p:nvCxnSpPr>
            <p:cNvPr id="184" name="Google Shape;184;p24"/>
            <p:cNvCxnSpPr>
              <a:stCxn id="175" idx="3"/>
              <a:endCxn id="168" idx="1"/>
            </p:cNvCxnSpPr>
            <p:nvPr/>
          </p:nvCxnSpPr>
          <p:spPr>
            <a:xfrm flipH="1" rot="10800000">
              <a:off x="6247782" y="1147938"/>
              <a:ext cx="1224600" cy="431700"/>
            </a:xfrm>
            <a:prstGeom prst="straightConnector1">
              <a:avLst/>
            </a:prstGeom>
            <a:noFill/>
            <a:ln cap="flat" cmpd="sng" w="28575">
              <a:solidFill>
                <a:srgbClr val="999999"/>
              </a:solidFill>
              <a:prstDash val="dash"/>
              <a:round/>
              <a:headEnd len="med" w="med" type="none"/>
              <a:tailEnd len="med" w="med" type="triangle"/>
            </a:ln>
          </p:spPr>
        </p:cxnSp>
        <p:cxnSp>
          <p:nvCxnSpPr>
            <p:cNvPr id="185" name="Google Shape;185;p24"/>
            <p:cNvCxnSpPr>
              <a:stCxn id="177" idx="3"/>
              <a:endCxn id="168" idx="1"/>
            </p:cNvCxnSpPr>
            <p:nvPr/>
          </p:nvCxnSpPr>
          <p:spPr>
            <a:xfrm flipH="1" rot="10800000">
              <a:off x="6432178" y="1147963"/>
              <a:ext cx="1040400" cy="661800"/>
            </a:xfrm>
            <a:prstGeom prst="straightConnector1">
              <a:avLst/>
            </a:prstGeom>
            <a:noFill/>
            <a:ln cap="flat" cmpd="sng" w="28575">
              <a:solidFill>
                <a:srgbClr val="999999"/>
              </a:solidFill>
              <a:prstDash val="dash"/>
              <a:round/>
              <a:headEnd len="med" w="med" type="none"/>
              <a:tailEnd len="med" w="med" type="triangle"/>
            </a:ln>
          </p:spPr>
        </p:cxnSp>
        <p:cxnSp>
          <p:nvCxnSpPr>
            <p:cNvPr id="186" name="Google Shape;186;p24"/>
            <p:cNvCxnSpPr>
              <a:stCxn id="179" idx="3"/>
              <a:endCxn id="168" idx="1"/>
            </p:cNvCxnSpPr>
            <p:nvPr/>
          </p:nvCxnSpPr>
          <p:spPr>
            <a:xfrm flipH="1" rot="10800000">
              <a:off x="6584575" y="1147938"/>
              <a:ext cx="888000" cy="861900"/>
            </a:xfrm>
            <a:prstGeom prst="straightConnector1">
              <a:avLst/>
            </a:prstGeom>
            <a:noFill/>
            <a:ln cap="flat" cmpd="sng" w="28575">
              <a:solidFill>
                <a:srgbClr val="999999"/>
              </a:solidFill>
              <a:prstDash val="dash"/>
              <a:round/>
              <a:headEnd len="med" w="med" type="none"/>
              <a:tailEnd len="med" w="med" type="triangle"/>
            </a:ln>
          </p:spPr>
        </p:cxnSp>
        <p:cxnSp>
          <p:nvCxnSpPr>
            <p:cNvPr id="187" name="Google Shape;187;p24"/>
            <p:cNvCxnSpPr>
              <a:stCxn id="181" idx="3"/>
              <a:endCxn id="168" idx="1"/>
            </p:cNvCxnSpPr>
            <p:nvPr/>
          </p:nvCxnSpPr>
          <p:spPr>
            <a:xfrm flipH="1" rot="10800000">
              <a:off x="6760041" y="1147963"/>
              <a:ext cx="712500" cy="1105800"/>
            </a:xfrm>
            <a:prstGeom prst="straightConnector1">
              <a:avLst/>
            </a:prstGeom>
            <a:noFill/>
            <a:ln cap="flat" cmpd="sng" w="28575">
              <a:solidFill>
                <a:srgbClr val="999999"/>
              </a:solidFill>
              <a:prstDash val="dash"/>
              <a:round/>
              <a:headEnd len="med" w="med" type="none"/>
              <a:tailEnd len="med" w="med" type="triangle"/>
            </a:ln>
          </p:spPr>
        </p:cxnSp>
        <p:sp>
          <p:nvSpPr>
            <p:cNvPr id="173" name="Google Shape;173;p24"/>
            <p:cNvSpPr/>
            <p:nvPr/>
          </p:nvSpPr>
          <p:spPr>
            <a:xfrm>
              <a:off x="4011752" y="957613"/>
              <a:ext cx="2066033" cy="777975"/>
            </a:xfrm>
            <a:prstGeom prst="flowChartProcess">
              <a:avLst/>
            </a:prstGeom>
            <a:solidFill>
              <a:srgbClr val="D9EAD3"/>
            </a:solidFill>
            <a:ln cap="flat" cmpd="sng" w="19050">
              <a:solidFill>
                <a:srgbClr val="274E1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Processing Thread 1</a:t>
              </a:r>
              <a:endParaRPr/>
            </a:p>
          </p:txBody>
        </p:sp>
        <p:sp>
          <p:nvSpPr>
            <p:cNvPr id="175" name="Google Shape;175;p24"/>
            <p:cNvSpPr/>
            <p:nvPr/>
          </p:nvSpPr>
          <p:spPr>
            <a:xfrm>
              <a:off x="4181749" y="1190650"/>
              <a:ext cx="2066033" cy="777975"/>
            </a:xfrm>
            <a:prstGeom prst="flowChartProcess">
              <a:avLst/>
            </a:prstGeom>
            <a:solidFill>
              <a:srgbClr val="D9EAD3"/>
            </a:solidFill>
            <a:ln cap="flat" cmpd="sng" w="19050">
              <a:solidFill>
                <a:srgbClr val="274E1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Processing Thread 2</a:t>
              </a:r>
              <a:endParaRPr/>
            </a:p>
          </p:txBody>
        </p:sp>
        <p:sp>
          <p:nvSpPr>
            <p:cNvPr id="177" name="Google Shape;177;p24"/>
            <p:cNvSpPr/>
            <p:nvPr/>
          </p:nvSpPr>
          <p:spPr>
            <a:xfrm>
              <a:off x="4366145" y="1420775"/>
              <a:ext cx="2066033" cy="777975"/>
            </a:xfrm>
            <a:prstGeom prst="flowChartProcess">
              <a:avLst/>
            </a:prstGeom>
            <a:solidFill>
              <a:srgbClr val="D9EAD3"/>
            </a:solidFill>
            <a:ln cap="flat" cmpd="sng" w="19050">
              <a:solidFill>
                <a:srgbClr val="274E1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Processing Thread 1</a:t>
              </a:r>
              <a:endParaRPr/>
            </a:p>
          </p:txBody>
        </p:sp>
        <p:sp>
          <p:nvSpPr>
            <p:cNvPr id="179" name="Google Shape;179;p24"/>
            <p:cNvSpPr/>
            <p:nvPr/>
          </p:nvSpPr>
          <p:spPr>
            <a:xfrm>
              <a:off x="4518542" y="1620850"/>
              <a:ext cx="2066033" cy="777975"/>
            </a:xfrm>
            <a:prstGeom prst="flowChartProcess">
              <a:avLst/>
            </a:prstGeom>
            <a:solidFill>
              <a:srgbClr val="D9EAD3"/>
            </a:solidFill>
            <a:ln cap="flat" cmpd="sng" w="19050">
              <a:solidFill>
                <a:srgbClr val="274E1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Processing Thread 1</a:t>
              </a:r>
              <a:endParaRPr/>
            </a:p>
          </p:txBody>
        </p:sp>
        <p:sp>
          <p:nvSpPr>
            <p:cNvPr id="181" name="Google Shape;181;p24"/>
            <p:cNvSpPr/>
            <p:nvPr/>
          </p:nvSpPr>
          <p:spPr>
            <a:xfrm>
              <a:off x="4694008" y="1864775"/>
              <a:ext cx="2066033" cy="777975"/>
            </a:xfrm>
            <a:prstGeom prst="flowChartProcess">
              <a:avLst/>
            </a:prstGeom>
            <a:solidFill>
              <a:srgbClr val="D9EAD3"/>
            </a:solidFill>
            <a:ln cap="flat" cmpd="sng" w="19050">
              <a:solidFill>
                <a:srgbClr val="274E1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Processing Thread N-1</a:t>
              </a:r>
              <a:endParaRPr/>
            </a:p>
          </p:txBody>
        </p:sp>
        <p:sp>
          <p:nvSpPr>
            <p:cNvPr id="171" name="Google Shape;171;p24"/>
            <p:cNvSpPr/>
            <p:nvPr/>
          </p:nvSpPr>
          <p:spPr>
            <a:xfrm>
              <a:off x="4904175" y="2122550"/>
              <a:ext cx="2066033" cy="777975"/>
            </a:xfrm>
            <a:prstGeom prst="flowChartProcess">
              <a:avLst/>
            </a:prstGeom>
            <a:solidFill>
              <a:srgbClr val="D9EAD3"/>
            </a:solidFill>
            <a:ln cap="flat" cmpd="sng" w="19050">
              <a:solidFill>
                <a:srgbClr val="274E1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Processing Thread N</a:t>
              </a:r>
              <a:endParaRPr/>
            </a:p>
          </p:txBody>
        </p:sp>
        <p:cxnSp>
          <p:nvCxnSpPr>
            <p:cNvPr id="188" name="Google Shape;188;p24"/>
            <p:cNvCxnSpPr>
              <a:stCxn id="173" idx="1"/>
              <a:endCxn id="165" idx="4"/>
            </p:cNvCxnSpPr>
            <p:nvPr/>
          </p:nvCxnSpPr>
          <p:spPr>
            <a:xfrm flipH="1">
              <a:off x="3716252" y="1346600"/>
              <a:ext cx="295500" cy="539400"/>
            </a:xfrm>
            <a:prstGeom prst="straightConnector1">
              <a:avLst/>
            </a:prstGeom>
            <a:noFill/>
            <a:ln cap="flat" cmpd="sng" w="28575">
              <a:solidFill>
                <a:srgbClr val="274E13"/>
              </a:solidFill>
              <a:prstDash val="solid"/>
              <a:round/>
              <a:headEnd len="med" w="med" type="triangle"/>
              <a:tailEnd len="med" w="med" type="none"/>
            </a:ln>
          </p:spPr>
        </p:cxnSp>
        <p:cxnSp>
          <p:nvCxnSpPr>
            <p:cNvPr id="189" name="Google Shape;189;p24"/>
            <p:cNvCxnSpPr>
              <a:stCxn id="175" idx="1"/>
              <a:endCxn id="165" idx="4"/>
            </p:cNvCxnSpPr>
            <p:nvPr/>
          </p:nvCxnSpPr>
          <p:spPr>
            <a:xfrm flipH="1">
              <a:off x="3716449" y="1579638"/>
              <a:ext cx="465300" cy="306300"/>
            </a:xfrm>
            <a:prstGeom prst="straightConnector1">
              <a:avLst/>
            </a:prstGeom>
            <a:noFill/>
            <a:ln cap="flat" cmpd="sng" w="28575">
              <a:solidFill>
                <a:srgbClr val="274E13"/>
              </a:solidFill>
              <a:prstDash val="solid"/>
              <a:round/>
              <a:headEnd len="med" w="med" type="triangle"/>
              <a:tailEnd len="med" w="med" type="none"/>
            </a:ln>
          </p:spPr>
        </p:cxnSp>
        <p:cxnSp>
          <p:nvCxnSpPr>
            <p:cNvPr id="190" name="Google Shape;190;p24"/>
            <p:cNvCxnSpPr>
              <a:stCxn id="177" idx="1"/>
              <a:endCxn id="165" idx="4"/>
            </p:cNvCxnSpPr>
            <p:nvPr/>
          </p:nvCxnSpPr>
          <p:spPr>
            <a:xfrm flipH="1">
              <a:off x="3716345" y="1809763"/>
              <a:ext cx="649800" cy="76200"/>
            </a:xfrm>
            <a:prstGeom prst="straightConnector1">
              <a:avLst/>
            </a:prstGeom>
            <a:noFill/>
            <a:ln cap="flat" cmpd="sng" w="28575">
              <a:solidFill>
                <a:srgbClr val="274E13"/>
              </a:solidFill>
              <a:prstDash val="solid"/>
              <a:round/>
              <a:headEnd len="med" w="med" type="triangle"/>
              <a:tailEnd len="med" w="med" type="none"/>
            </a:ln>
          </p:spPr>
        </p:cxnSp>
        <p:cxnSp>
          <p:nvCxnSpPr>
            <p:cNvPr id="191" name="Google Shape;191;p24"/>
            <p:cNvCxnSpPr>
              <a:stCxn id="179" idx="1"/>
              <a:endCxn id="165" idx="4"/>
            </p:cNvCxnSpPr>
            <p:nvPr/>
          </p:nvCxnSpPr>
          <p:spPr>
            <a:xfrm rot="10800000">
              <a:off x="3716342" y="1885938"/>
              <a:ext cx="802200" cy="123900"/>
            </a:xfrm>
            <a:prstGeom prst="straightConnector1">
              <a:avLst/>
            </a:prstGeom>
            <a:noFill/>
            <a:ln cap="flat" cmpd="sng" w="28575">
              <a:solidFill>
                <a:srgbClr val="274E13"/>
              </a:solidFill>
              <a:prstDash val="solid"/>
              <a:round/>
              <a:headEnd len="med" w="med" type="triangle"/>
              <a:tailEnd len="med" w="med" type="none"/>
            </a:ln>
          </p:spPr>
        </p:cxnSp>
        <p:cxnSp>
          <p:nvCxnSpPr>
            <p:cNvPr id="192" name="Google Shape;192;p24"/>
            <p:cNvCxnSpPr>
              <a:stCxn id="181" idx="1"/>
              <a:endCxn id="165" idx="4"/>
            </p:cNvCxnSpPr>
            <p:nvPr/>
          </p:nvCxnSpPr>
          <p:spPr>
            <a:xfrm rot="10800000">
              <a:off x="3716308" y="1885963"/>
              <a:ext cx="977700" cy="367800"/>
            </a:xfrm>
            <a:prstGeom prst="straightConnector1">
              <a:avLst/>
            </a:prstGeom>
            <a:noFill/>
            <a:ln cap="flat" cmpd="sng" w="28575">
              <a:solidFill>
                <a:srgbClr val="274E13"/>
              </a:solidFill>
              <a:prstDash val="solid"/>
              <a:round/>
              <a:headEnd len="med" w="med" type="triangle"/>
              <a:tailEnd len="med" w="med" type="none"/>
            </a:ln>
          </p:spPr>
        </p:cxnSp>
        <p:cxnSp>
          <p:nvCxnSpPr>
            <p:cNvPr id="193" name="Google Shape;193;p24"/>
            <p:cNvCxnSpPr>
              <a:stCxn id="171" idx="1"/>
              <a:endCxn id="165" idx="4"/>
            </p:cNvCxnSpPr>
            <p:nvPr/>
          </p:nvCxnSpPr>
          <p:spPr>
            <a:xfrm rot="10800000">
              <a:off x="3716475" y="1886038"/>
              <a:ext cx="1187700" cy="625500"/>
            </a:xfrm>
            <a:prstGeom prst="straightConnector1">
              <a:avLst/>
            </a:prstGeom>
            <a:noFill/>
            <a:ln cap="flat" cmpd="sng" w="28575">
              <a:solidFill>
                <a:srgbClr val="274E13"/>
              </a:solidFill>
              <a:prstDash val="solid"/>
              <a:round/>
              <a:headEnd len="med" w="med" type="triangle"/>
              <a:tailEnd len="med" w="med" type="none"/>
            </a:ln>
          </p:spPr>
        </p:cxnSp>
      </p:grpSp>
      <p:sp>
        <p:nvSpPr>
          <p:cNvPr id="194" name="Google Shape;194;p24"/>
          <p:cNvSpPr txBox="1"/>
          <p:nvPr/>
        </p:nvSpPr>
        <p:spPr>
          <a:xfrm>
            <a:off x="0" y="3087775"/>
            <a:ext cx="9144000" cy="2055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000"/>
              </a:spcBef>
              <a:spcAft>
                <a:spcPts val="0"/>
              </a:spcAft>
              <a:buClr>
                <a:schemeClr val="dk1"/>
              </a:buClr>
              <a:buSzPts val="1600"/>
              <a:buChar char="●"/>
            </a:pPr>
            <a:r>
              <a:rPr lang="en" sz="1600">
                <a:solidFill>
                  <a:schemeClr val="dk1"/>
                </a:solidFill>
              </a:rPr>
              <a:t>A specifically designated directory, the “queue” in OPUS jargon, acts as a repository for </a:t>
            </a:r>
            <a:r>
              <a:rPr lang="en" sz="1600">
                <a:solidFill>
                  <a:schemeClr val="dk1"/>
                </a:solidFill>
              </a:rPr>
              <a:t>transient </a:t>
            </a:r>
            <a:r>
              <a:rPr lang="en" sz="1600">
                <a:solidFill>
                  <a:schemeClr val="dk1"/>
                </a:solidFill>
              </a:rPr>
              <a:t>data files and instructions enabling the outward-facing servers (red) to communicate to the inward-facing servers (green) asynchronously.</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Both outward- and inward-facing servers can exist without the other.</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Both outward- and inward-facing servers quality control and “throttle” uploads.</a:t>
            </a:r>
            <a:endParaRPr sz="16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5"/>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000"/>
              </a:spcBef>
              <a:spcAft>
                <a:spcPts val="0"/>
              </a:spcAft>
              <a:buClr>
                <a:schemeClr val="dk1"/>
              </a:buClr>
              <a:buSzPts val="1600"/>
              <a:buChar char="●"/>
            </a:pPr>
            <a:r>
              <a:rPr lang="en" sz="1600">
                <a:solidFill>
                  <a:schemeClr val="dk1"/>
                </a:solidFill>
              </a:rPr>
              <a:t>OPUS-S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~20,000 lines of Perl.</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Essential, but negligible lines of other languages in this context.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PAGES suite</a:t>
            </a:r>
            <a:r>
              <a:rPr baseline="30000" lang="en" sz="1600">
                <a:solidFill>
                  <a:schemeClr val="dk1"/>
                </a:solidFill>
              </a:rPr>
              <a:t>*</a:t>
            </a:r>
            <a:r>
              <a:rPr lang="en" sz="1600">
                <a:solidFill>
                  <a:schemeClr val="dk1"/>
                </a:solidFill>
              </a:rPr>
              <a:t>.</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OPUS-RS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~20,000 lines of Perl.</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Essential, but negligible lines of other languages in this context.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RSGPS suite</a:t>
            </a:r>
            <a:r>
              <a:rPr baseline="30000" lang="en" sz="1600">
                <a:solidFill>
                  <a:schemeClr val="dk1"/>
                </a:solidFill>
              </a:rPr>
              <a:t>**</a:t>
            </a:r>
            <a:r>
              <a:rPr lang="en" sz="1600">
                <a:solidFill>
                  <a:schemeClr val="dk1"/>
                </a:solidFill>
              </a:rPr>
              <a:t>.</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OPUS-Net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~20,000 lines of Perl.</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Essential, but negligible lines of other languages in this context.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PAGES suite</a:t>
            </a:r>
            <a:r>
              <a:rPr baseline="30000" lang="en" sz="1600">
                <a:solidFill>
                  <a:schemeClr val="dk1"/>
                </a:solidFill>
              </a:rPr>
              <a:t>*</a:t>
            </a:r>
            <a:r>
              <a:rPr lang="en" sz="1600">
                <a:solidFill>
                  <a:schemeClr val="dk1"/>
                </a:solidFill>
              </a:rPr>
              <a:t>.</a:t>
            </a:r>
            <a:endParaRPr sz="1600">
              <a:solidFill>
                <a:schemeClr val="dk1"/>
              </a:solidFill>
            </a:endParaRPr>
          </a:p>
          <a:p>
            <a:pPr indent="0" lvl="0" marL="0" rtl="0" algn="l">
              <a:lnSpc>
                <a:spcPct val="115000"/>
              </a:lnSpc>
              <a:spcBef>
                <a:spcPts val="1000"/>
              </a:spcBef>
              <a:spcAft>
                <a:spcPts val="1000"/>
              </a:spcAft>
              <a:buNone/>
            </a:pPr>
            <a:r>
              <a:rPr lang="en" sz="1200">
                <a:solidFill>
                  <a:schemeClr val="dk1"/>
                </a:solidFill>
              </a:rPr>
              <a:t>*Soon, no one in NGS will have meaningful experience with this software.</a:t>
            </a:r>
            <a:br>
              <a:rPr lang="en" sz="1200">
                <a:solidFill>
                  <a:schemeClr val="dk1"/>
                </a:solidFill>
              </a:rPr>
            </a:br>
            <a:r>
              <a:rPr lang="en" sz="1200">
                <a:solidFill>
                  <a:schemeClr val="dk1"/>
                </a:solidFill>
              </a:rPr>
              <a:t>**No one in NGS has meaningful experience with this software.</a:t>
            </a:r>
            <a:endParaRPr sz="1200">
              <a:solidFill>
                <a:schemeClr val="dk1"/>
              </a:solidFill>
            </a:endParaRPr>
          </a:p>
        </p:txBody>
      </p:sp>
      <p:sp>
        <p:nvSpPr>
          <p:cNvPr id="200" name="Google Shape;200;p25"/>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Code Summaries (1 / 2)</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6"/>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000"/>
              </a:spcBef>
              <a:spcAft>
                <a:spcPts val="0"/>
              </a:spcAft>
              <a:buClr>
                <a:schemeClr val="dk1"/>
              </a:buClr>
              <a:buSzPts val="1600"/>
              <a:buChar char="●"/>
            </a:pPr>
            <a:r>
              <a:rPr lang="en" sz="1600">
                <a:solidFill>
                  <a:schemeClr val="dk1"/>
                </a:solidFill>
              </a:rPr>
              <a:t>OPUS-Sharing</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I don’t know much about OPUS-Sharing.</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OPUS-Pr</a:t>
            </a:r>
            <a:r>
              <a:rPr lang="en" sz="1600">
                <a:solidFill>
                  <a:schemeClr val="dk1"/>
                </a:solidFill>
              </a:rPr>
              <a:t>ojects 4.0.</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6,000 lines of HTML</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3,000 lines of CSS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23,000 lines of working Javascript + some third-party code.</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136,000 lines of working Perl + some third party code.</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Essential, but negligible lines of other languages in this context.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ADJUST and PAGES suite</a:t>
            </a:r>
            <a:r>
              <a:rPr baseline="30000" lang="en" sz="1600">
                <a:solidFill>
                  <a:schemeClr val="dk1"/>
                </a:solidFill>
              </a:rPr>
              <a:t>*</a:t>
            </a:r>
            <a:r>
              <a:rPr lang="en" sz="1600">
                <a:solidFill>
                  <a:schemeClr val="dk1"/>
                </a:solidFill>
              </a:rPr>
              <a:t>.</a:t>
            </a:r>
            <a:endParaRPr sz="1600">
              <a:solidFill>
                <a:srgbClr val="0B5394"/>
              </a:solidFill>
            </a:endParaRPr>
          </a:p>
          <a:p>
            <a:pPr indent="-330200" lvl="0" marL="457200" rtl="0" algn="l">
              <a:lnSpc>
                <a:spcPct val="115000"/>
              </a:lnSpc>
              <a:spcBef>
                <a:spcPts val="1000"/>
              </a:spcBef>
              <a:spcAft>
                <a:spcPts val="0"/>
              </a:spcAft>
              <a:buClr>
                <a:schemeClr val="dk1"/>
              </a:buClr>
              <a:buSzPts val="1600"/>
              <a:buChar char="●"/>
            </a:pPr>
            <a:r>
              <a:rPr lang="en" sz="1600">
                <a:solidFill>
                  <a:srgbClr val="0B5394"/>
                </a:solidFill>
              </a:rPr>
              <a:t>OPUS-Projects 5.0.</a:t>
            </a:r>
            <a:endParaRPr sz="1600">
              <a:solidFill>
                <a:srgbClr val="0B5394"/>
              </a:solidFill>
            </a:endParaRPr>
          </a:p>
          <a:p>
            <a:pPr indent="-330200" lvl="1" marL="914400" rtl="0" algn="l">
              <a:lnSpc>
                <a:spcPct val="115000"/>
              </a:lnSpc>
              <a:spcBef>
                <a:spcPts val="0"/>
              </a:spcBef>
              <a:spcAft>
                <a:spcPts val="0"/>
              </a:spcAft>
              <a:buClr>
                <a:srgbClr val="666666"/>
              </a:buClr>
              <a:buSzPts val="1600"/>
              <a:buChar char="○"/>
            </a:pPr>
            <a:r>
              <a:rPr lang="en" sz="1600">
                <a:solidFill>
                  <a:srgbClr val="0B5394"/>
                </a:solidFill>
              </a:rPr>
              <a:t>The number of primary web pages increases from three to five.</a:t>
            </a:r>
            <a:endParaRPr sz="1600">
              <a:solidFill>
                <a:srgbClr val="0B5394"/>
              </a:solidFill>
            </a:endParaRPr>
          </a:p>
          <a:p>
            <a:pPr indent="-330200" lvl="1" marL="914400" rtl="0" algn="l">
              <a:lnSpc>
                <a:spcPct val="115000"/>
              </a:lnSpc>
              <a:spcBef>
                <a:spcPts val="0"/>
              </a:spcBef>
              <a:spcAft>
                <a:spcPts val="0"/>
              </a:spcAft>
              <a:buClr>
                <a:srgbClr val="666666"/>
              </a:buClr>
              <a:buSzPts val="1600"/>
              <a:buChar char="○"/>
            </a:pPr>
            <a:r>
              <a:rPr lang="en" sz="1600">
                <a:solidFill>
                  <a:srgbClr val="0B5394"/>
                </a:solidFill>
              </a:rPr>
              <a:t>Assume at least a 25% increase in the number of lines of code.</a:t>
            </a:r>
            <a:endParaRPr sz="1600">
              <a:solidFill>
                <a:srgbClr val="0B5394"/>
              </a:solidFill>
            </a:endParaRPr>
          </a:p>
          <a:p>
            <a:pPr indent="-330200" lvl="1" marL="914400" rtl="0" algn="l">
              <a:lnSpc>
                <a:spcPct val="115000"/>
              </a:lnSpc>
              <a:spcBef>
                <a:spcPts val="0"/>
              </a:spcBef>
              <a:spcAft>
                <a:spcPts val="0"/>
              </a:spcAft>
              <a:buClr>
                <a:schemeClr val="dk1"/>
              </a:buClr>
              <a:buSzPts val="1600"/>
              <a:buChar char="○"/>
            </a:pPr>
            <a:r>
              <a:rPr lang="en" sz="1600">
                <a:solidFill>
                  <a:srgbClr val="0B5394"/>
                </a:solidFill>
              </a:rPr>
              <a:t>ADJUST and PAGES suite*.</a:t>
            </a:r>
            <a:endParaRPr sz="1600">
              <a:solidFill>
                <a:srgbClr val="666666"/>
              </a:solidFill>
            </a:endParaRPr>
          </a:p>
          <a:p>
            <a:pPr indent="0" lvl="0" marL="0" rtl="0" algn="l">
              <a:lnSpc>
                <a:spcPct val="115000"/>
              </a:lnSpc>
              <a:spcBef>
                <a:spcPts val="1000"/>
              </a:spcBef>
              <a:spcAft>
                <a:spcPts val="1000"/>
              </a:spcAft>
              <a:buClr>
                <a:schemeClr val="dk1"/>
              </a:buClr>
              <a:buSzPts val="1100"/>
              <a:buFont typeface="Arial"/>
              <a:buNone/>
            </a:pPr>
            <a:r>
              <a:rPr lang="en" sz="1200">
                <a:solidFill>
                  <a:schemeClr val="dk1"/>
                </a:solidFill>
              </a:rPr>
              <a:t>*Soon, no one in NGS will have meaningful experience with this software.</a:t>
            </a:r>
            <a:endParaRPr sz="1200">
              <a:solidFill>
                <a:srgbClr val="666666"/>
              </a:solidFill>
            </a:endParaRPr>
          </a:p>
        </p:txBody>
      </p:sp>
      <p:sp>
        <p:nvSpPr>
          <p:cNvPr id="206" name="Google Shape;206;p26"/>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Code Summaries (2 / 2)</a:t>
            </a:r>
            <a:endParaRPr sz="18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7"/>
          <p:cNvSpPr txBox="1"/>
          <p:nvPr/>
        </p:nvSpPr>
        <p:spPr>
          <a:xfrm>
            <a:off x="0" y="4548700"/>
            <a:ext cx="9144000" cy="59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600">
              <a:solidFill>
                <a:schemeClr val="dk1"/>
              </a:solidFill>
            </a:endParaRPr>
          </a:p>
        </p:txBody>
      </p:sp>
      <p:sp>
        <p:nvSpPr>
          <p:cNvPr id="212" name="Google Shape;212;p27"/>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OPUS Use</a:t>
            </a:r>
            <a:endParaRPr sz="1800"/>
          </a:p>
        </p:txBody>
      </p:sp>
      <p:pic>
        <p:nvPicPr>
          <p:cNvPr id="213" name="Google Shape;213;p27" title="Chart"/>
          <p:cNvPicPr preferRelativeResize="0"/>
          <p:nvPr/>
        </p:nvPicPr>
        <p:blipFill>
          <a:blip r:embed="rId3">
            <a:alphaModFix/>
          </a:blip>
          <a:stretch>
            <a:fillRect/>
          </a:stretch>
        </p:blipFill>
        <p:spPr>
          <a:xfrm>
            <a:off x="884225" y="582950"/>
            <a:ext cx="7375551" cy="456055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8"/>
          <p:cNvSpPr txBox="1"/>
          <p:nvPr/>
        </p:nvSpPr>
        <p:spPr>
          <a:xfrm>
            <a:off x="0" y="4548700"/>
            <a:ext cx="9144000" cy="59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600">
              <a:solidFill>
                <a:schemeClr val="dk1"/>
              </a:solidFill>
            </a:endParaRPr>
          </a:p>
        </p:txBody>
      </p:sp>
      <p:sp>
        <p:nvSpPr>
          <p:cNvPr id="219" name="Google Shape;219;p28"/>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OPUS Use Trends</a:t>
            </a:r>
            <a:endParaRPr sz="1800"/>
          </a:p>
        </p:txBody>
      </p:sp>
      <p:sp>
        <p:nvSpPr>
          <p:cNvPr id="220" name="Google Shape;220;p28"/>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1000"/>
              </a:spcBef>
              <a:spcAft>
                <a:spcPts val="0"/>
              </a:spcAft>
              <a:buNone/>
            </a:pPr>
            <a:r>
              <a:rPr lang="en" sz="1600">
                <a:solidFill>
                  <a:schemeClr val="dk1"/>
                </a:solidFill>
              </a:rPr>
              <a:t>Version					     2019			     2021</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OPUS-S			:		  815 / day	:	3672 / day </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OPUS-RS		:		  417 / day	:	  329 / day</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OPUS-Net		:		1629 / day	: 	1609 / day</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OPUS-Projects	:		    54 / day	:	    30 / day</a:t>
            </a:r>
            <a:endParaRPr sz="1600">
              <a:solidFill>
                <a:schemeClr val="dk1"/>
              </a:solidFill>
            </a:endParaRPr>
          </a:p>
          <a:p>
            <a:pPr indent="0" lvl="0" marL="457200" rtl="0" algn="l">
              <a:lnSpc>
                <a:spcPct val="115000"/>
              </a:lnSpc>
              <a:spcBef>
                <a:spcPts val="0"/>
              </a:spcBef>
              <a:spcAft>
                <a:spcPts val="0"/>
              </a:spcAft>
              <a:buNone/>
            </a:pPr>
            <a:r>
              <a:t/>
            </a:r>
            <a:endParaRPr sz="1600"/>
          </a:p>
          <a:p>
            <a:pPr indent="-330200" lvl="0" marL="457200" rtl="0" algn="l">
              <a:lnSpc>
                <a:spcPct val="115000"/>
              </a:lnSpc>
              <a:spcBef>
                <a:spcPts val="0"/>
              </a:spcBef>
              <a:spcAft>
                <a:spcPts val="0"/>
              </a:spcAft>
              <a:buSzPts val="1600"/>
              <a:buChar char="●"/>
            </a:pPr>
            <a:r>
              <a:rPr lang="en" sz="1600"/>
              <a:t>A subjective interpretation of these trends:</a:t>
            </a:r>
            <a:endParaRPr sz="1600"/>
          </a:p>
          <a:p>
            <a:pPr indent="-330200" lvl="1" marL="914400" rtl="0" algn="l">
              <a:lnSpc>
                <a:spcPct val="115000"/>
              </a:lnSpc>
              <a:spcBef>
                <a:spcPts val="0"/>
              </a:spcBef>
              <a:spcAft>
                <a:spcPts val="0"/>
              </a:spcAft>
              <a:buSzPts val="1600"/>
              <a:buChar char="○"/>
            </a:pPr>
            <a:r>
              <a:rPr lang="en" sz="1600"/>
              <a:t>OPUS-S: one stakeholder </a:t>
            </a:r>
            <a:r>
              <a:rPr lang="en" sz="1600">
                <a:solidFill>
                  <a:schemeClr val="dk1"/>
                </a:solidFill>
              </a:rPr>
              <a:t>(</a:t>
            </a:r>
            <a:r>
              <a:rPr lang="en" sz="1600" u="sng">
                <a:solidFill>
                  <a:schemeClr val="accent5"/>
                </a:solidFill>
                <a:hlinkClick r:id="rId3">
                  <a:extLst>
                    <a:ext uri="{A12FA001-AC4F-418D-AE19-62706E023703}">
                      <ahyp:hlinkClr val="tx"/>
                    </a:ext>
                  </a:extLst>
                </a:hlinkClick>
              </a:rPr>
              <a:t>https://digifarm.com/</a:t>
            </a:r>
            <a:r>
              <a:rPr lang="en" sz="1600">
                <a:solidFill>
                  <a:schemeClr val="dk1"/>
                </a:solidFill>
              </a:rPr>
              <a:t>)</a:t>
            </a:r>
            <a:r>
              <a:rPr lang="en" sz="1600"/>
              <a:t> figured out how to circumvent the upload form around Feb, 2020.</a:t>
            </a:r>
            <a:r>
              <a:rPr lang="en" sz="1600">
                <a:solidFill>
                  <a:schemeClr val="dk1"/>
                </a:solidFill>
              </a:rPr>
              <a:t>  They are using OPUS-S for network monitoring and account for approximately three-fourths of all uploads.</a:t>
            </a:r>
            <a:endParaRPr sz="1600"/>
          </a:p>
          <a:p>
            <a:pPr indent="-330200" lvl="1" marL="914400" rtl="0" algn="l">
              <a:lnSpc>
                <a:spcPct val="115000"/>
              </a:lnSpc>
              <a:spcBef>
                <a:spcPts val="0"/>
              </a:spcBef>
              <a:spcAft>
                <a:spcPts val="0"/>
              </a:spcAft>
              <a:buSzPts val="1600"/>
              <a:buChar char="○"/>
            </a:pPr>
            <a:r>
              <a:rPr lang="en" sz="1600"/>
              <a:t>OPUS-RS: upload counts now are </a:t>
            </a:r>
            <a:r>
              <a:rPr lang="en" sz="1600"/>
              <a:t>accidentally</a:t>
            </a:r>
            <a:r>
              <a:rPr lang="en" sz="1600"/>
              <a:t>(?) driven by the same user.</a:t>
            </a:r>
            <a:endParaRPr sz="1600"/>
          </a:p>
          <a:p>
            <a:pPr indent="-330200" lvl="1" marL="914400" rtl="0" algn="l">
              <a:lnSpc>
                <a:spcPct val="115000"/>
              </a:lnSpc>
              <a:spcBef>
                <a:spcPts val="0"/>
              </a:spcBef>
              <a:spcAft>
                <a:spcPts val="0"/>
              </a:spcAft>
              <a:buSzPts val="1600"/>
              <a:buChar char="○"/>
            </a:pPr>
            <a:r>
              <a:rPr lang="en" sz="1600"/>
              <a:t>OPUS-Net: the number of NCN stations isn’t changing.</a:t>
            </a:r>
            <a:endParaRPr sz="1600"/>
          </a:p>
          <a:p>
            <a:pPr indent="-330200" lvl="1" marL="914400" rtl="0" algn="l">
              <a:lnSpc>
                <a:spcPct val="115000"/>
              </a:lnSpc>
              <a:spcBef>
                <a:spcPts val="0"/>
              </a:spcBef>
              <a:spcAft>
                <a:spcPts val="0"/>
              </a:spcAft>
              <a:buSzPts val="1600"/>
              <a:buChar char="○"/>
            </a:pPr>
            <a:r>
              <a:rPr lang="en" sz="1600"/>
              <a:t>OPUS-Projects: chicken-and-egg?  declining interest ↔ declining training.</a:t>
            </a:r>
            <a:endParaRPr sz="1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9"/>
          <p:cNvSpPr txBox="1"/>
          <p:nvPr/>
        </p:nvSpPr>
        <p:spPr>
          <a:xfrm>
            <a:off x="0" y="4548700"/>
            <a:ext cx="9144000" cy="59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600">
              <a:solidFill>
                <a:schemeClr val="dk1"/>
              </a:solidFill>
            </a:endParaRPr>
          </a:p>
        </p:txBody>
      </p:sp>
      <p:sp>
        <p:nvSpPr>
          <p:cNvPr id="226" name="Google Shape;226;p29"/>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OPUS Usage Limits</a:t>
            </a:r>
            <a:endParaRPr sz="1800"/>
          </a:p>
        </p:txBody>
      </p:sp>
      <p:sp>
        <p:nvSpPr>
          <p:cNvPr id="227" name="Google Shape;227;p29"/>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0" lvl="0" marL="457200" rtl="0" algn="l">
              <a:lnSpc>
                <a:spcPct val="115000"/>
              </a:lnSpc>
              <a:spcBef>
                <a:spcPts val="1000"/>
              </a:spcBef>
              <a:spcAft>
                <a:spcPts val="0"/>
              </a:spcAft>
              <a:buNone/>
            </a:pPr>
            <a:r>
              <a:rPr lang="en" sz="1600"/>
              <a:t>Version					  Threads		   Median Runtime		   2021</a:t>
            </a:r>
            <a:br>
              <a:rPr lang="en" sz="1600"/>
            </a:br>
            <a:r>
              <a:rPr lang="en" sz="1600"/>
              <a:t>									</a:t>
            </a:r>
            <a:r>
              <a:rPr lang="en" sz="1200">
                <a:solidFill>
                  <a:schemeClr val="dk1"/>
                </a:solidFill>
              </a:rPr>
              <a:t>(average April 4 - 10, 2021)</a:t>
            </a:r>
            <a:r>
              <a:rPr lang="en" sz="1600"/>
              <a:t>	Uploads</a:t>
            </a:r>
            <a:endParaRPr sz="1600"/>
          </a:p>
          <a:p>
            <a:pPr indent="-330200" lvl="0" marL="457200" rtl="0" algn="l">
              <a:lnSpc>
                <a:spcPct val="115000"/>
              </a:lnSpc>
              <a:spcBef>
                <a:spcPts val="0"/>
              </a:spcBef>
              <a:spcAft>
                <a:spcPts val="0"/>
              </a:spcAft>
              <a:buSzPts val="1600"/>
              <a:buChar char="●"/>
            </a:pPr>
            <a:r>
              <a:rPr lang="en" sz="1600"/>
              <a:t>OPUS-S			:		23 threads	:	1.3 min		:	</a:t>
            </a:r>
            <a:r>
              <a:rPr lang="en" sz="1600">
                <a:solidFill>
                  <a:schemeClr val="dk1"/>
                </a:solidFill>
              </a:rPr>
              <a:t>3672 </a:t>
            </a:r>
            <a:r>
              <a:rPr lang="en" sz="1600"/>
              <a:t>/ day</a:t>
            </a:r>
            <a:endParaRPr sz="1600"/>
          </a:p>
          <a:p>
            <a:pPr indent="-330200" lvl="0" marL="457200" rtl="0" algn="l">
              <a:lnSpc>
                <a:spcPct val="115000"/>
              </a:lnSpc>
              <a:spcBef>
                <a:spcPts val="0"/>
              </a:spcBef>
              <a:spcAft>
                <a:spcPts val="0"/>
              </a:spcAft>
              <a:buSzPts val="1600"/>
              <a:buChar char="●"/>
            </a:pPr>
            <a:r>
              <a:rPr lang="en" sz="1600"/>
              <a:t>OPUS-RS		:		19 threads	:	2.6 min		:	  </a:t>
            </a:r>
            <a:r>
              <a:rPr lang="en" sz="1600">
                <a:solidFill>
                  <a:schemeClr val="dk1"/>
                </a:solidFill>
              </a:rPr>
              <a:t>329 </a:t>
            </a:r>
            <a:r>
              <a:rPr lang="en" sz="1600"/>
              <a:t>/ day</a:t>
            </a:r>
            <a:endParaRPr sz="1600"/>
          </a:p>
          <a:p>
            <a:pPr indent="-330200" lvl="0" marL="457200" rtl="0" algn="l">
              <a:lnSpc>
                <a:spcPct val="115000"/>
              </a:lnSpc>
              <a:spcBef>
                <a:spcPts val="0"/>
              </a:spcBef>
              <a:spcAft>
                <a:spcPts val="0"/>
              </a:spcAft>
              <a:buSzPts val="1600"/>
              <a:buChar char="●"/>
            </a:pPr>
            <a:r>
              <a:rPr lang="en" sz="1600"/>
              <a:t>OPUS-Net		:		19 threads	: 	3.9 min		:	</a:t>
            </a:r>
            <a:r>
              <a:rPr lang="en" sz="1600">
                <a:solidFill>
                  <a:schemeClr val="dk1"/>
                </a:solidFill>
              </a:rPr>
              <a:t>1609 </a:t>
            </a:r>
            <a:r>
              <a:rPr lang="en" sz="1600"/>
              <a:t>/ day</a:t>
            </a:r>
            <a:endParaRPr sz="1600"/>
          </a:p>
          <a:p>
            <a:pPr indent="-330200" lvl="0" marL="457200" rtl="0" algn="l">
              <a:lnSpc>
                <a:spcPct val="115000"/>
              </a:lnSpc>
              <a:spcBef>
                <a:spcPts val="0"/>
              </a:spcBef>
              <a:spcAft>
                <a:spcPts val="0"/>
              </a:spcAft>
              <a:buSzPts val="1600"/>
              <a:buChar char="●"/>
            </a:pPr>
            <a:r>
              <a:rPr lang="en" sz="1600"/>
              <a:t>OPUS-Projects	:		  6 threads	:	3.0 min		:	    </a:t>
            </a:r>
            <a:r>
              <a:rPr lang="en" sz="1600">
                <a:solidFill>
                  <a:schemeClr val="dk1"/>
                </a:solidFill>
              </a:rPr>
              <a:t>30 </a:t>
            </a:r>
            <a:r>
              <a:rPr lang="en" sz="1600"/>
              <a:t>/ day</a:t>
            </a:r>
            <a:endParaRPr sz="1600"/>
          </a:p>
          <a:p>
            <a:pPr indent="0" lvl="0" marL="0" rtl="0" algn="l">
              <a:lnSpc>
                <a:spcPct val="115000"/>
              </a:lnSpc>
              <a:spcBef>
                <a:spcPts val="0"/>
              </a:spcBef>
              <a:spcAft>
                <a:spcPts val="0"/>
              </a:spcAft>
              <a:buNone/>
            </a:pPr>
            <a:r>
              <a:t/>
            </a:r>
            <a:endParaRPr sz="1600"/>
          </a:p>
          <a:p>
            <a:pPr indent="-330200" lvl="0" marL="457200" rtl="0" algn="l">
              <a:lnSpc>
                <a:spcPct val="115000"/>
              </a:lnSpc>
              <a:spcBef>
                <a:spcPts val="0"/>
              </a:spcBef>
              <a:spcAft>
                <a:spcPts val="0"/>
              </a:spcAft>
              <a:buSzPts val="1600"/>
              <a:buChar char="●"/>
            </a:pPr>
            <a:r>
              <a:rPr lang="en" sz="1600"/>
              <a:t>Projecting forward:</a:t>
            </a:r>
            <a:endParaRPr sz="1600"/>
          </a:p>
          <a:p>
            <a:pPr indent="-330200" lvl="1" marL="914400" rtl="0" algn="l">
              <a:lnSpc>
                <a:spcPct val="115000"/>
              </a:lnSpc>
              <a:spcBef>
                <a:spcPts val="0"/>
              </a:spcBef>
              <a:spcAft>
                <a:spcPts val="0"/>
              </a:spcAft>
              <a:buSzPts val="1600"/>
              <a:buChar char="○"/>
            </a:pPr>
            <a:r>
              <a:rPr lang="en" sz="1600"/>
              <a:t>If all variant loads increased proportionately, OPUS could handle 18,500 uploads per day reaching this limit in 2031.</a:t>
            </a:r>
            <a:endParaRPr sz="1600"/>
          </a:p>
          <a:p>
            <a:pPr indent="-330200" lvl="1" marL="914400" rtl="0" algn="l">
              <a:lnSpc>
                <a:spcPct val="115000"/>
              </a:lnSpc>
              <a:spcBef>
                <a:spcPts val="0"/>
              </a:spcBef>
              <a:spcAft>
                <a:spcPts val="0"/>
              </a:spcAft>
              <a:buSzPts val="1600"/>
              <a:buChar char="○"/>
            </a:pPr>
            <a:r>
              <a:rPr lang="en" sz="1600"/>
              <a:t>But only the OPUS-S load has increasing significantly over the last few years.  If OPUS-S use suffers another 2020-like increase, stakeholder dissatisfaction with its runtimes will force action as a few “power” users swamp the more numerous “common” users.</a:t>
            </a:r>
            <a:endParaRPr sz="1600"/>
          </a:p>
          <a:p>
            <a:pPr indent="-330200" lvl="1" marL="914400" rtl="0" algn="l">
              <a:lnSpc>
                <a:spcPct val="115000"/>
              </a:lnSpc>
              <a:spcBef>
                <a:spcPts val="0"/>
              </a:spcBef>
              <a:spcAft>
                <a:spcPts val="0"/>
              </a:spcAft>
              <a:buSzPts val="1600"/>
              <a:buChar char="○"/>
            </a:pPr>
            <a:r>
              <a:rPr lang="en" sz="1600">
                <a:solidFill>
                  <a:schemeClr val="dk1"/>
                </a:solidFill>
              </a:rPr>
              <a:t>Circumstantial evidence indicates that a few others have also learned to circumvent the upload webpage GUI.</a:t>
            </a:r>
            <a:endParaRPr sz="1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0"/>
          <p:cNvSpPr txBox="1"/>
          <p:nvPr/>
        </p:nvSpPr>
        <p:spPr>
          <a:xfrm>
            <a:off x="0" y="4548700"/>
            <a:ext cx="9144000" cy="59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600">
              <a:solidFill>
                <a:schemeClr val="dk1"/>
              </a:solidFill>
            </a:endParaRPr>
          </a:p>
        </p:txBody>
      </p:sp>
      <p:sp>
        <p:nvSpPr>
          <p:cNvPr id="233" name="Google Shape;233;p30"/>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OPUS Throttling</a:t>
            </a:r>
            <a:endParaRPr sz="1800"/>
          </a:p>
        </p:txBody>
      </p:sp>
      <p:sp>
        <p:nvSpPr>
          <p:cNvPr id="234" name="Google Shape;234;p30"/>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0"/>
              </a:spcBef>
              <a:spcAft>
                <a:spcPts val="0"/>
              </a:spcAft>
              <a:buSzPts val="1600"/>
              <a:buChar char="●"/>
            </a:pPr>
            <a:r>
              <a:rPr lang="en" sz="1600"/>
              <a:t>OPUS-S and -RS prevent zipped uploads containing more than 100 files.</a:t>
            </a:r>
            <a:endParaRPr sz="1600"/>
          </a:p>
          <a:p>
            <a:pPr indent="-330200" lvl="0" marL="457200" rtl="0" algn="l">
              <a:lnSpc>
                <a:spcPct val="115000"/>
              </a:lnSpc>
              <a:spcBef>
                <a:spcPts val="1000"/>
              </a:spcBef>
              <a:spcAft>
                <a:spcPts val="0"/>
              </a:spcAft>
              <a:buSzPts val="1600"/>
              <a:buChar char="●"/>
            </a:pPr>
            <a:r>
              <a:rPr lang="en" sz="1600"/>
              <a:t>OPUS-S and -RS limit the threads </a:t>
            </a:r>
            <a:r>
              <a:rPr lang="en" sz="1600"/>
              <a:t>available </a:t>
            </a:r>
            <a:r>
              <a:rPr lang="en" sz="1600"/>
              <a:t>to users with more than 100 files in queue.</a:t>
            </a:r>
            <a:endParaRPr sz="1600"/>
          </a:p>
          <a:p>
            <a:pPr indent="-330200" lvl="1" marL="914400" rtl="0" algn="l">
              <a:lnSpc>
                <a:spcPct val="115000"/>
              </a:lnSpc>
              <a:spcBef>
                <a:spcPts val="0"/>
              </a:spcBef>
              <a:spcAft>
                <a:spcPts val="0"/>
              </a:spcAft>
              <a:buSzPts val="1600"/>
              <a:buChar char="○"/>
            </a:pPr>
            <a:r>
              <a:rPr lang="en" sz="1600"/>
              <a:t>This is based upon the user’s email address.</a:t>
            </a:r>
            <a:endParaRPr sz="1600"/>
          </a:p>
          <a:p>
            <a:pPr indent="-330200" lvl="1" marL="914400" rtl="0" algn="l">
              <a:lnSpc>
                <a:spcPct val="115000"/>
              </a:lnSpc>
              <a:spcBef>
                <a:spcPts val="0"/>
              </a:spcBef>
              <a:spcAft>
                <a:spcPts val="0"/>
              </a:spcAft>
              <a:buSzPts val="1600"/>
              <a:buChar char="○"/>
            </a:pPr>
            <a:r>
              <a:rPr lang="en" sz="1600"/>
              <a:t>Email addresses are easy to get these days limiting the effectiveness of this throttle.</a:t>
            </a:r>
            <a:endParaRPr sz="1600"/>
          </a:p>
          <a:p>
            <a:pPr indent="-330200" lvl="1" marL="914400" rtl="0" algn="l">
              <a:lnSpc>
                <a:spcPct val="115000"/>
              </a:lnSpc>
              <a:spcBef>
                <a:spcPts val="0"/>
              </a:spcBef>
              <a:spcAft>
                <a:spcPts val="0"/>
              </a:spcAft>
              <a:buSzPts val="1600"/>
              <a:buChar char="○"/>
            </a:pPr>
            <a:r>
              <a:rPr lang="en" sz="1600"/>
              <a:t>Matching variants of email addresses can be described as challenging. </a:t>
            </a:r>
            <a:endParaRPr sz="1600"/>
          </a:p>
          <a:p>
            <a:pPr indent="-330200" lvl="0" marL="457200" rtl="0" algn="l">
              <a:lnSpc>
                <a:spcPct val="115000"/>
              </a:lnSpc>
              <a:spcBef>
                <a:spcPts val="1000"/>
              </a:spcBef>
              <a:spcAft>
                <a:spcPts val="0"/>
              </a:spcAft>
              <a:buSzPts val="1600"/>
              <a:buChar char="●"/>
            </a:pPr>
            <a:r>
              <a:rPr lang="en" sz="1600"/>
              <a:t>OPUS-Projects limits the number of data files in a single session processing request to 100</a:t>
            </a:r>
            <a:r>
              <a:rPr lang="en" sz="1600">
                <a:solidFill>
                  <a:srgbClr val="0B5394"/>
                </a:solidFill>
              </a:rPr>
              <a:t>.</a:t>
            </a:r>
            <a:endParaRPr sz="1600">
              <a:solidFill>
                <a:srgbClr val="0B5394"/>
              </a:solidFill>
            </a:endParaRPr>
          </a:p>
          <a:p>
            <a:pPr indent="-330200" lvl="0" marL="457200" rtl="0" algn="l">
              <a:lnSpc>
                <a:spcPct val="115000"/>
              </a:lnSpc>
              <a:spcBef>
                <a:spcPts val="1000"/>
              </a:spcBef>
              <a:spcAft>
                <a:spcPts val="0"/>
              </a:spcAft>
              <a:buClr>
                <a:srgbClr val="0B5394"/>
              </a:buClr>
              <a:buSzPts val="1600"/>
              <a:buChar char="●"/>
            </a:pPr>
            <a:r>
              <a:rPr lang="en" sz="1600">
                <a:solidFill>
                  <a:srgbClr val="0B5394"/>
                </a:solidFill>
              </a:rPr>
              <a:t>The human actions required by the OPUS-S, -RS and -Projects interfaces acts as a throttle.</a:t>
            </a:r>
            <a:endParaRPr sz="1600">
              <a:solidFill>
                <a:srgbClr val="0B5394"/>
              </a:solidFill>
            </a:endParaRPr>
          </a:p>
          <a:p>
            <a:pPr indent="-330200" lvl="0" marL="457200" rtl="0" algn="l">
              <a:lnSpc>
                <a:spcPct val="115000"/>
              </a:lnSpc>
              <a:spcBef>
                <a:spcPts val="1000"/>
              </a:spcBef>
              <a:spcAft>
                <a:spcPts val="0"/>
              </a:spcAft>
              <a:buClr>
                <a:srgbClr val="0B5394"/>
              </a:buClr>
              <a:buSzPts val="1600"/>
              <a:buChar char="●"/>
            </a:pPr>
            <a:r>
              <a:rPr lang="en" sz="1600">
                <a:solidFill>
                  <a:srgbClr val="0B5394"/>
                </a:solidFill>
              </a:rPr>
              <a:t>The OPUS-Projects interface effectively limits projects sizes to ~1000 data files.</a:t>
            </a:r>
            <a:endParaRPr sz="1600">
              <a:solidFill>
                <a:srgbClr val="0B5394"/>
              </a:solidFill>
            </a:endParaRPr>
          </a:p>
          <a:p>
            <a:pPr indent="-330200" lvl="0" marL="457200" rtl="0" algn="l">
              <a:lnSpc>
                <a:spcPct val="115000"/>
              </a:lnSpc>
              <a:spcBef>
                <a:spcPts val="1000"/>
              </a:spcBef>
              <a:spcAft>
                <a:spcPts val="1000"/>
              </a:spcAft>
              <a:buClr>
                <a:srgbClr val="0B5394"/>
              </a:buClr>
              <a:buSzPts val="1600"/>
              <a:buChar char="●"/>
            </a:pPr>
            <a:r>
              <a:rPr lang="en" sz="1600">
                <a:solidFill>
                  <a:srgbClr val="0B5394"/>
                </a:solidFill>
              </a:rPr>
              <a:t>The queues are FIFO.  Although all uploads eventually get processed, the delays during active times acts as a throttle for some users.</a:t>
            </a:r>
            <a:endParaRPr sz="1600">
              <a:solidFill>
                <a:srgbClr val="0B5394"/>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1"/>
          <p:cNvSpPr txBox="1"/>
          <p:nvPr/>
        </p:nvSpPr>
        <p:spPr>
          <a:xfrm>
            <a:off x="0" y="4548700"/>
            <a:ext cx="9144000" cy="59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1600">
              <a:solidFill>
                <a:schemeClr val="dk1"/>
              </a:solidFill>
            </a:endParaRPr>
          </a:p>
        </p:txBody>
      </p:sp>
      <p:sp>
        <p:nvSpPr>
          <p:cNvPr id="240" name="Google Shape;240;p31"/>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OPUS Demos</a:t>
            </a:r>
            <a:endParaRPr sz="1800"/>
          </a:p>
        </p:txBody>
      </p:sp>
      <p:sp>
        <p:nvSpPr>
          <p:cNvPr id="241" name="Google Shape;241;p31"/>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000"/>
              </a:spcBef>
              <a:spcAft>
                <a:spcPts val="0"/>
              </a:spcAft>
              <a:buSzPts val="1600"/>
              <a:buChar char="●"/>
            </a:pPr>
            <a:r>
              <a:rPr lang="en" sz="1600"/>
              <a:t>OPUS-S.</a:t>
            </a:r>
            <a:br>
              <a:rPr lang="en" sz="1600"/>
            </a:br>
            <a:r>
              <a:rPr lang="en" sz="1600"/>
              <a:t>opus_s_demo.rnx: “TRMR10          NONE”, 2.0500</a:t>
            </a:r>
            <a:endParaRPr sz="1600"/>
          </a:p>
          <a:p>
            <a:pPr indent="-330200" lvl="0" marL="457200" rtl="0" algn="l">
              <a:lnSpc>
                <a:spcPct val="115000"/>
              </a:lnSpc>
              <a:spcBef>
                <a:spcPts val="1000"/>
              </a:spcBef>
              <a:spcAft>
                <a:spcPts val="0"/>
              </a:spcAft>
              <a:buSzPts val="1600"/>
              <a:buChar char="●"/>
            </a:pPr>
            <a:r>
              <a:rPr lang="en" sz="1600"/>
              <a:t>OPUS-RS.</a:t>
            </a:r>
            <a:br>
              <a:rPr lang="en" sz="1600"/>
            </a:br>
            <a:r>
              <a:rPr lang="en" sz="1600"/>
              <a:t>opus_rs_demo.rnx:</a:t>
            </a:r>
            <a:r>
              <a:rPr lang="en" sz="1600">
                <a:solidFill>
                  <a:schemeClr val="dk1"/>
                </a:solidFill>
              </a:rPr>
              <a:t> “TRMR10          NONE”, 2.0500</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What does the upload file look like?</a:t>
            </a:r>
            <a:br>
              <a:rPr lang="en" sz="1600">
                <a:solidFill>
                  <a:schemeClr val="dk1"/>
                </a:solidFill>
              </a:rPr>
            </a:br>
            <a:r>
              <a:rPr lang="en" sz="1600">
                <a:solidFill>
                  <a:schemeClr val="dk1"/>
                </a:solidFill>
              </a:rPr>
              <a:t>################mark_schenewerk#noaa.gov+opus092p.18o.out</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(beta) OPUS-Projects.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mss04a:	no processing</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mss04b:  processing</a:t>
            </a:r>
            <a:endParaRPr sz="16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nvSpPr>
        <p:spPr>
          <a:xfrm>
            <a:off x="773850" y="582950"/>
            <a:ext cx="7596300" cy="456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b="1" sz="1600">
              <a:solidFill>
                <a:schemeClr val="dk1"/>
              </a:solidFill>
            </a:endParaRPr>
          </a:p>
          <a:p>
            <a:pPr indent="0" lvl="0" marL="0" rtl="0" algn="l">
              <a:lnSpc>
                <a:spcPct val="115000"/>
              </a:lnSpc>
              <a:spcBef>
                <a:spcPts val="1000"/>
              </a:spcBef>
              <a:spcAft>
                <a:spcPts val="0"/>
              </a:spcAft>
              <a:buNone/>
            </a:pPr>
            <a:r>
              <a:t/>
            </a:r>
            <a:endParaRPr b="1" sz="1600">
              <a:solidFill>
                <a:schemeClr val="dk1"/>
              </a:solidFill>
            </a:endParaRPr>
          </a:p>
          <a:p>
            <a:pPr indent="0" lvl="0" marL="0" rtl="0" algn="l">
              <a:lnSpc>
                <a:spcPct val="115000"/>
              </a:lnSpc>
              <a:spcBef>
                <a:spcPts val="1000"/>
              </a:spcBef>
              <a:spcAft>
                <a:spcPts val="0"/>
              </a:spcAft>
              <a:buNone/>
            </a:pPr>
            <a:r>
              <a:rPr lang="en" sz="1800">
                <a:solidFill>
                  <a:schemeClr val="dk1"/>
                </a:solidFill>
              </a:rPr>
              <a:t>E</a:t>
            </a:r>
            <a:r>
              <a:rPr lang="en" sz="1800">
                <a:solidFill>
                  <a:schemeClr val="dk1"/>
                </a:solidFill>
              </a:rPr>
              <a:t>stimate the instantaneous position of a point on the Earth using GNSS:</a:t>
            </a:r>
            <a:endParaRPr sz="1800">
              <a:solidFill>
                <a:schemeClr val="dk1"/>
              </a:solidFill>
            </a:endParaRPr>
          </a:p>
          <a:p>
            <a:pPr indent="-342900" lvl="0" marL="457200" rtl="0" algn="l">
              <a:lnSpc>
                <a:spcPct val="115000"/>
              </a:lnSpc>
              <a:spcBef>
                <a:spcPts val="1000"/>
              </a:spcBef>
              <a:spcAft>
                <a:spcPts val="0"/>
              </a:spcAft>
              <a:buClr>
                <a:schemeClr val="dk1"/>
              </a:buClr>
              <a:buSzPts val="1800"/>
              <a:buChar char="●"/>
            </a:pPr>
            <a:r>
              <a:rPr lang="en" sz="1800">
                <a:solidFill>
                  <a:schemeClr val="dk1"/>
                </a:solidFill>
              </a:rPr>
              <a:t>with sub-centimeter accuracy at 95% confidence.</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 sz="1800">
                <a:solidFill>
                  <a:schemeClr val="dk1"/>
                </a:solidFill>
              </a:rPr>
              <a:t>with ~100% reliability.</a:t>
            </a:r>
            <a:endParaRPr sz="1800">
              <a:solidFill>
                <a:schemeClr val="dk1"/>
              </a:solidFill>
            </a:endParaRPr>
          </a:p>
          <a:p>
            <a:pPr indent="-342900" lvl="0" marL="457200" rtl="0" algn="l">
              <a:lnSpc>
                <a:spcPct val="115000"/>
              </a:lnSpc>
              <a:spcBef>
                <a:spcPts val="0"/>
              </a:spcBef>
              <a:spcAft>
                <a:spcPts val="0"/>
              </a:spcAft>
              <a:buClr>
                <a:schemeClr val="dk1"/>
              </a:buClr>
              <a:buSzPts val="1800"/>
              <a:buChar char="●"/>
            </a:pPr>
            <a:r>
              <a:rPr lang="en" sz="1800">
                <a:solidFill>
                  <a:schemeClr val="dk1"/>
                </a:solidFill>
              </a:rPr>
              <a:t>using as little data as possible.</a:t>
            </a:r>
            <a:endParaRPr sz="1800">
              <a:solidFill>
                <a:schemeClr val="dk1"/>
              </a:solidFill>
            </a:endParaRPr>
          </a:p>
        </p:txBody>
      </p:sp>
      <p:sp>
        <p:nvSpPr>
          <p:cNvPr id="60" name="Google Shape;60;p14"/>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OPUS P</a:t>
            </a:r>
            <a:r>
              <a:rPr lang="en" sz="1800"/>
              <a:t>roblem Definition</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rPr lang="en" sz="1600">
                <a:solidFill>
                  <a:schemeClr val="dk1"/>
                </a:solidFill>
              </a:rPr>
              <a:t>In the broadest strokes,</a:t>
            </a:r>
            <a:r>
              <a:rPr lang="en" sz="1600">
                <a:solidFill>
                  <a:schemeClr val="dk1"/>
                </a:solidFill>
              </a:rPr>
              <a:t> the error budget for a satellite - ground receiver </a:t>
            </a:r>
            <a:r>
              <a:rPr lang="en" sz="1600">
                <a:solidFill>
                  <a:schemeClr val="dk1"/>
                </a:solidFill>
              </a:rPr>
              <a:t>measurement</a:t>
            </a:r>
            <a:r>
              <a:rPr lang="en" sz="1600">
                <a:solidFill>
                  <a:schemeClr val="dk1"/>
                </a:solidFill>
              </a:rPr>
              <a:t> is:</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Pseudorange: ≫ 1 cm level, but phase can be measured ≪ 1 cm level.</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Satellites:	IGS claims positional accuracy at the ~2.5 cm level</a:t>
            </a:r>
            <a:r>
              <a:rPr lang="en" sz="1200">
                <a:solidFill>
                  <a:schemeClr val="dk1"/>
                </a:solidFill>
              </a:rPr>
              <a:t> (</a:t>
            </a:r>
            <a:r>
              <a:rPr lang="en" sz="1200" u="sng">
                <a:solidFill>
                  <a:schemeClr val="accent5"/>
                </a:solidFill>
                <a:hlinkClick r:id="rId3">
                  <a:extLst>
                    <a:ext uri="{A12FA001-AC4F-418D-AE19-62706E023703}">
                      <ahyp:hlinkClr val="tx"/>
                    </a:ext>
                  </a:extLst>
                </a:hlinkClick>
              </a:rPr>
              <a:t>https://www.igs.org/products/</a:t>
            </a:r>
            <a:r>
              <a:rPr lang="en" sz="1200">
                <a:solidFill>
                  <a:schemeClr val="dk1"/>
                </a:solidFill>
              </a:rPr>
              <a:t>)</a:t>
            </a:r>
            <a:r>
              <a:rPr lang="en" sz="1600">
                <a:solidFill>
                  <a:schemeClr val="dk1"/>
                </a:solidFill>
              </a:rPr>
              <a:t>.</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Modeled and unmodeled effects: generally at the ~1 cm.</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Charged and neutral atmosphere: ≳1 cm</a:t>
            </a:r>
            <a:r>
              <a:rPr baseline="30000" lang="en" sz="1600">
                <a:solidFill>
                  <a:schemeClr val="dk1"/>
                </a:solidFill>
              </a:rPr>
              <a:t>*</a:t>
            </a:r>
            <a:r>
              <a:rPr lang="en" sz="1600">
                <a:solidFill>
                  <a:schemeClr val="dk1"/>
                </a:solidFill>
              </a:rPr>
              <a: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Regional/local geophysical effects like tectonic motion, subsidence, loading: </a:t>
            </a:r>
            <a:r>
              <a:rPr lang="en" sz="1600">
                <a:solidFill>
                  <a:schemeClr val="dk1"/>
                </a:solidFill>
              </a:rPr>
              <a:t> ≳1 cm</a:t>
            </a:r>
            <a:r>
              <a:rPr baseline="30000" lang="en" sz="1600">
                <a:solidFill>
                  <a:schemeClr val="dk1"/>
                </a:solidFill>
              </a:rPr>
              <a:t>*</a:t>
            </a:r>
            <a:r>
              <a:rPr lang="en" sz="1600">
                <a:solidFill>
                  <a:schemeClr val="dk1"/>
                </a:solidFill>
              </a:rPr>
              <a: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Antenna model: &lt;1 cm</a:t>
            </a:r>
            <a:r>
              <a:rPr baseline="30000" lang="en" sz="1600">
                <a:solidFill>
                  <a:schemeClr val="dk1"/>
                </a:solidFill>
              </a:rPr>
              <a:t>*</a:t>
            </a:r>
            <a:r>
              <a:rPr lang="en" sz="1600">
                <a:solidFill>
                  <a:schemeClr val="dk1"/>
                </a:solidFill>
              </a:rPr>
              <a: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Multipath and other E/M noise: </a:t>
            </a:r>
            <a:r>
              <a:rPr lang="en" sz="1600">
                <a:solidFill>
                  <a:schemeClr val="dk1"/>
                </a:solidFill>
              </a:rPr>
              <a:t> ≳1 cm</a:t>
            </a:r>
            <a:r>
              <a:rPr baseline="30000" lang="en" sz="1600">
                <a:solidFill>
                  <a:schemeClr val="dk1"/>
                </a:solidFill>
              </a:rPr>
              <a:t>*</a:t>
            </a:r>
            <a:r>
              <a:rPr lang="en" sz="1600">
                <a:solidFill>
                  <a:schemeClr val="dk1"/>
                </a:solidFill>
              </a:rPr>
              <a: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Data quality control: &lt;1 cm</a:t>
            </a:r>
            <a:r>
              <a:rPr baseline="30000" lang="en" sz="1600">
                <a:solidFill>
                  <a:schemeClr val="dk1"/>
                </a:solidFill>
              </a:rPr>
              <a:t>*</a:t>
            </a:r>
            <a:r>
              <a:rPr lang="en" sz="1600">
                <a:solidFill>
                  <a:schemeClr val="dk1"/>
                </a:solidFill>
              </a:rPr>
              <a:t>.</a:t>
            </a:r>
            <a:br>
              <a:rPr lang="en" sz="1600">
                <a:solidFill>
                  <a:schemeClr val="dk1"/>
                </a:solidFill>
              </a:rPr>
            </a:br>
            <a:r>
              <a:rPr baseline="30000" lang="en" sz="1600">
                <a:solidFill>
                  <a:schemeClr val="dk1"/>
                </a:solidFill>
              </a:rPr>
              <a:t>*</a:t>
            </a:r>
            <a:r>
              <a:rPr lang="en" sz="1200">
                <a:solidFill>
                  <a:schemeClr val="dk1"/>
                </a:solidFill>
              </a:rPr>
              <a:t>Your results might vary.</a:t>
            </a:r>
            <a:endParaRPr sz="1600">
              <a:solidFill>
                <a:schemeClr val="dk1"/>
              </a:solidFill>
            </a:endParaRPr>
          </a:p>
          <a:p>
            <a:pPr indent="0" lvl="0" marL="0" rtl="0" algn="l">
              <a:lnSpc>
                <a:spcPct val="115000"/>
              </a:lnSpc>
              <a:spcBef>
                <a:spcPts val="0"/>
              </a:spcBef>
              <a:spcAft>
                <a:spcPts val="0"/>
              </a:spcAft>
              <a:buNone/>
            </a:pPr>
            <a:r>
              <a:t/>
            </a:r>
            <a:endParaRPr sz="1600">
              <a:solidFill>
                <a:schemeClr val="dk1"/>
              </a:solidFill>
            </a:endParaRPr>
          </a:p>
          <a:p>
            <a:pPr indent="0" lvl="0" marL="0" rtl="0" algn="l">
              <a:lnSpc>
                <a:spcPct val="115000"/>
              </a:lnSpc>
              <a:spcBef>
                <a:spcPts val="1000"/>
              </a:spcBef>
              <a:spcAft>
                <a:spcPts val="1000"/>
              </a:spcAft>
              <a:buNone/>
            </a:pPr>
            <a:r>
              <a:rPr lang="en" sz="1600">
                <a:solidFill>
                  <a:schemeClr val="dk1"/>
                </a:solidFill>
              </a:rPr>
              <a:t>Uh-oh!  Y</a:t>
            </a:r>
            <a:r>
              <a:rPr lang="en" sz="1600">
                <a:solidFill>
                  <a:schemeClr val="dk1"/>
                </a:solidFill>
              </a:rPr>
              <a:t>ou cannot produce a sub-centimeter measurement from a tool whose intrinsic accuracy is &gt;1 cm without repeated measurements over time.</a:t>
            </a:r>
            <a:endParaRPr sz="1200">
              <a:solidFill>
                <a:schemeClr val="dk1"/>
              </a:solidFill>
            </a:endParaRPr>
          </a:p>
        </p:txBody>
      </p:sp>
      <p:sp>
        <p:nvSpPr>
          <p:cNvPr id="66" name="Google Shape;66;p15"/>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GNSS </a:t>
            </a:r>
            <a:r>
              <a:rPr lang="en" sz="1800"/>
              <a:t>Positioning Error Budget</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1"/>
                </a:solidFill>
              </a:rPr>
              <a:t>Differential Positioning</a:t>
            </a:r>
            <a:endParaRPr sz="1800"/>
          </a:p>
        </p:txBody>
      </p:sp>
      <p:sp>
        <p:nvSpPr>
          <p:cNvPr id="72" name="Google Shape;72;p16"/>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chemeClr val="dk1"/>
                </a:solidFill>
              </a:rPr>
              <a:t>However, by collecting observations from two (or more) ground receivers simultaneously and differencing them, we can achieve a </a:t>
            </a:r>
            <a:r>
              <a:rPr i="1" lang="en" sz="1600">
                <a:solidFill>
                  <a:schemeClr val="dk1"/>
                </a:solidFill>
              </a:rPr>
              <a:t>relative </a:t>
            </a:r>
            <a:r>
              <a:rPr lang="en" sz="1600">
                <a:solidFill>
                  <a:schemeClr val="dk1"/>
                </a:solidFill>
              </a:rPr>
              <a:t>accuracy better than the absolute accuracy of point positioning.  In other words, with GNSS, we can estimate the position of an unknown mark </a:t>
            </a:r>
            <a:r>
              <a:rPr i="1" lang="en" sz="1600">
                <a:solidFill>
                  <a:schemeClr val="dk1"/>
                </a:solidFill>
              </a:rPr>
              <a:t>relative </a:t>
            </a:r>
            <a:r>
              <a:rPr lang="en" sz="1600">
                <a:solidFill>
                  <a:schemeClr val="dk1"/>
                </a:solidFill>
              </a:rPr>
              <a:t>to a known, reference mark better than we can estimate the position of either mark relative to the constellation of </a:t>
            </a:r>
            <a:r>
              <a:rPr lang="en" sz="1600">
                <a:solidFill>
                  <a:schemeClr val="dk1"/>
                </a:solidFill>
              </a:rPr>
              <a:t>orbiting </a:t>
            </a:r>
            <a:r>
              <a:rPr lang="en" sz="1600">
                <a:solidFill>
                  <a:schemeClr val="dk1"/>
                </a:solidFill>
              </a:rPr>
              <a:t>satellites.</a:t>
            </a:r>
            <a:endParaRPr sz="1600">
              <a:solidFill>
                <a:schemeClr val="dk1"/>
              </a:solidFill>
            </a:endParaRPr>
          </a:p>
          <a:p>
            <a:pPr indent="0" lvl="0" marL="0" rtl="0" algn="l">
              <a:lnSpc>
                <a:spcPct val="115000"/>
              </a:lnSpc>
              <a:spcBef>
                <a:spcPts val="1000"/>
              </a:spcBef>
              <a:spcAft>
                <a:spcPts val="0"/>
              </a:spcAft>
              <a:buNone/>
            </a:pPr>
            <a:r>
              <a:rPr lang="en" sz="1600">
                <a:solidFill>
                  <a:schemeClr val="dk1"/>
                </a:solidFill>
              </a:rPr>
              <a:t>This is because differential processing is more forgiving of our technology … errors common to the unknown and known marks “difference away” and experience has shown that we can achieve sub-centimeter relative accuracies in many, but not all, circumstances.</a:t>
            </a:r>
            <a:endParaRPr sz="1600">
              <a:solidFill>
                <a:schemeClr val="dk1"/>
              </a:solidFill>
            </a:endParaRPr>
          </a:p>
          <a:p>
            <a:pPr indent="0" lvl="0" marL="0" rtl="0" algn="l">
              <a:lnSpc>
                <a:spcPct val="115000"/>
              </a:lnSpc>
              <a:spcBef>
                <a:spcPts val="1000"/>
              </a:spcBef>
              <a:spcAft>
                <a:spcPts val="1000"/>
              </a:spcAft>
              <a:buClr>
                <a:schemeClr val="dk1"/>
              </a:buClr>
              <a:buSzPts val="1100"/>
              <a:buFont typeface="Arial"/>
              <a:buNone/>
            </a:pPr>
            <a:r>
              <a:rPr lang="en" sz="1600">
                <a:solidFill>
                  <a:schemeClr val="dk1"/>
                </a:solidFill>
              </a:rPr>
              <a:t>This isn’t to say that error mitigation and model accuracy isn’t important, but some of the more “pesky” errors are largely eliminated with differential processing.</a:t>
            </a:r>
            <a:endParaRPr sz="16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nvSpPr>
        <p:spPr>
          <a:xfrm>
            <a:off x="0" y="582950"/>
            <a:ext cx="9144000" cy="1527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600">
                <a:solidFill>
                  <a:schemeClr val="dk1"/>
                </a:solidFill>
              </a:rPr>
              <a:t>NGS refers to measuring vectors (A.K.A. baselines), i.e. the coordinate vector differences from one mark to another (left).  Differential GNSS measurements between two marks produces a baseline </a:t>
            </a:r>
            <a:r>
              <a:rPr lang="en" sz="1600">
                <a:solidFill>
                  <a:schemeClr val="dk1"/>
                </a:solidFill>
              </a:rPr>
              <a:t>measurement </a:t>
            </a:r>
            <a:r>
              <a:rPr lang="en" sz="1600">
                <a:solidFill>
                  <a:schemeClr val="dk1"/>
                </a:solidFill>
              </a:rPr>
              <a:t>(right) making the differential GNSS technique </a:t>
            </a:r>
            <a:r>
              <a:rPr lang="en" sz="1600">
                <a:solidFill>
                  <a:schemeClr val="dk1"/>
                </a:solidFill>
              </a:rPr>
              <a:t>palatable to NGS - surveying has “always” used differential measurements.</a:t>
            </a:r>
            <a:endParaRPr sz="1600">
              <a:solidFill>
                <a:schemeClr val="dk1"/>
              </a:solidFill>
            </a:endParaRPr>
          </a:p>
        </p:txBody>
      </p:sp>
      <p:sp>
        <p:nvSpPr>
          <p:cNvPr id="78" name="Google Shape;78;p17"/>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A Pleasant Bonus</a:t>
            </a:r>
            <a:endParaRPr sz="1800"/>
          </a:p>
        </p:txBody>
      </p:sp>
      <p:grpSp>
        <p:nvGrpSpPr>
          <p:cNvPr id="79" name="Google Shape;79;p17"/>
          <p:cNvGrpSpPr/>
          <p:nvPr/>
        </p:nvGrpSpPr>
        <p:grpSpPr>
          <a:xfrm>
            <a:off x="1054957" y="2272845"/>
            <a:ext cx="7034087" cy="2778792"/>
            <a:chOff x="726274" y="2272845"/>
            <a:chExt cx="7034087" cy="2778792"/>
          </a:xfrm>
        </p:grpSpPr>
        <p:grpSp>
          <p:nvGrpSpPr>
            <p:cNvPr id="80" name="Google Shape;80;p17"/>
            <p:cNvGrpSpPr/>
            <p:nvPr/>
          </p:nvGrpSpPr>
          <p:grpSpPr>
            <a:xfrm>
              <a:off x="726274" y="2438298"/>
              <a:ext cx="2726426" cy="2613340"/>
              <a:chOff x="497675" y="2124850"/>
              <a:chExt cx="3053450" cy="2926800"/>
            </a:xfrm>
          </p:grpSpPr>
          <p:grpSp>
            <p:nvGrpSpPr>
              <p:cNvPr id="81" name="Google Shape;81;p17"/>
              <p:cNvGrpSpPr/>
              <p:nvPr/>
            </p:nvGrpSpPr>
            <p:grpSpPr>
              <a:xfrm>
                <a:off x="2924050" y="3984888"/>
                <a:ext cx="394500" cy="349275"/>
                <a:chOff x="6052425" y="2959125"/>
                <a:chExt cx="394500" cy="349275"/>
              </a:xfrm>
            </p:grpSpPr>
            <p:sp>
              <p:nvSpPr>
                <p:cNvPr id="82" name="Google Shape;82;p17"/>
                <p:cNvSpPr/>
                <p:nvPr/>
              </p:nvSpPr>
              <p:spPr>
                <a:xfrm rot="-5400000">
                  <a:off x="6129825" y="2881725"/>
                  <a:ext cx="239700" cy="394500"/>
                </a:xfrm>
                <a:prstGeom prst="flowChartDelay">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7"/>
                <p:cNvSpPr/>
                <p:nvPr/>
              </p:nvSpPr>
              <p:spPr>
                <a:xfrm>
                  <a:off x="6052425" y="3142475"/>
                  <a:ext cx="394500" cy="56400"/>
                </a:xfrm>
                <a:prstGeom prst="rect">
                  <a:avLst/>
                </a:prstGeom>
                <a:solidFill>
                  <a:srgbClr val="F3F3F3"/>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7"/>
                <p:cNvSpPr/>
                <p:nvPr/>
              </p:nvSpPr>
              <p:spPr>
                <a:xfrm rot="10800000">
                  <a:off x="6168638" y="3198900"/>
                  <a:ext cx="162000" cy="109500"/>
                </a:xfrm>
                <a:prstGeom prst="rect">
                  <a:avLst/>
                </a:prstGeom>
                <a:solidFill>
                  <a:srgbClr val="9999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5" name="Google Shape;85;p17"/>
              <p:cNvSpPr/>
              <p:nvPr/>
            </p:nvSpPr>
            <p:spPr>
              <a:xfrm>
                <a:off x="634125" y="4290675"/>
                <a:ext cx="2917000" cy="760975"/>
              </a:xfrm>
              <a:custGeom>
                <a:rect b="b" l="l" r="r" t="t"/>
                <a:pathLst>
                  <a:path extrusionOk="0" h="30439" w="116680">
                    <a:moveTo>
                      <a:pt x="0" y="8456"/>
                    </a:moveTo>
                    <a:lnTo>
                      <a:pt x="39457" y="8456"/>
                    </a:lnTo>
                    <a:lnTo>
                      <a:pt x="51294" y="4510"/>
                    </a:lnTo>
                    <a:lnTo>
                      <a:pt x="78914" y="0"/>
                    </a:lnTo>
                    <a:lnTo>
                      <a:pt x="102588" y="1691"/>
                    </a:lnTo>
                    <a:lnTo>
                      <a:pt x="116680" y="2819"/>
                    </a:lnTo>
                    <a:lnTo>
                      <a:pt x="116680" y="28748"/>
                    </a:lnTo>
                    <a:lnTo>
                      <a:pt x="0" y="30439"/>
                    </a:lnTo>
                    <a:close/>
                  </a:path>
                </a:pathLst>
              </a:custGeom>
              <a:gradFill>
                <a:gsLst>
                  <a:gs pos="0">
                    <a:srgbClr val="DCECD5"/>
                  </a:gs>
                  <a:gs pos="100000">
                    <a:srgbClr val="93BC81"/>
                  </a:gs>
                </a:gsLst>
                <a:lin ang="5400012" scaled="0"/>
              </a:gradFill>
              <a:ln cap="flat" cmpd="sng" w="9525">
                <a:solidFill>
                  <a:schemeClr val="dk2"/>
                </a:solidFill>
                <a:prstDash val="solid"/>
                <a:round/>
                <a:headEnd len="med" w="med" type="none"/>
                <a:tailEnd len="med" w="med" type="none"/>
              </a:ln>
            </p:spPr>
          </p:sp>
          <p:grpSp>
            <p:nvGrpSpPr>
              <p:cNvPr id="86" name="Google Shape;86;p17"/>
              <p:cNvGrpSpPr/>
              <p:nvPr/>
            </p:nvGrpSpPr>
            <p:grpSpPr>
              <a:xfrm>
                <a:off x="694950" y="4146600"/>
                <a:ext cx="394500" cy="349275"/>
                <a:chOff x="6052425" y="2959125"/>
                <a:chExt cx="394500" cy="349275"/>
              </a:xfrm>
            </p:grpSpPr>
            <p:sp>
              <p:nvSpPr>
                <p:cNvPr id="87" name="Google Shape;87;p17"/>
                <p:cNvSpPr/>
                <p:nvPr/>
              </p:nvSpPr>
              <p:spPr>
                <a:xfrm rot="-5400000">
                  <a:off x="6129825" y="2881725"/>
                  <a:ext cx="239700" cy="394500"/>
                </a:xfrm>
                <a:prstGeom prst="flowChartDelay">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7"/>
                <p:cNvSpPr/>
                <p:nvPr/>
              </p:nvSpPr>
              <p:spPr>
                <a:xfrm>
                  <a:off x="6052425" y="3142475"/>
                  <a:ext cx="394500" cy="56400"/>
                </a:xfrm>
                <a:prstGeom prst="rect">
                  <a:avLst/>
                </a:prstGeom>
                <a:solidFill>
                  <a:srgbClr val="F3F3F3"/>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7"/>
                <p:cNvSpPr/>
                <p:nvPr/>
              </p:nvSpPr>
              <p:spPr>
                <a:xfrm rot="10800000">
                  <a:off x="6168638" y="3198900"/>
                  <a:ext cx="162000" cy="109500"/>
                </a:xfrm>
                <a:prstGeom prst="rect">
                  <a:avLst/>
                </a:prstGeom>
                <a:solidFill>
                  <a:srgbClr val="9999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90" name="Google Shape;90;p17"/>
              <p:cNvCxnSpPr>
                <a:stCxn id="89" idx="0"/>
                <a:endCxn id="84" idx="0"/>
              </p:cNvCxnSpPr>
              <p:nvPr/>
            </p:nvCxnSpPr>
            <p:spPr>
              <a:xfrm flipH="1" rot="10800000">
                <a:off x="892163" y="4334175"/>
                <a:ext cx="2229000" cy="161700"/>
              </a:xfrm>
              <a:prstGeom prst="straightConnector1">
                <a:avLst/>
              </a:prstGeom>
              <a:noFill/>
              <a:ln cap="flat" cmpd="sng" w="38100">
                <a:solidFill>
                  <a:srgbClr val="9900FF"/>
                </a:solidFill>
                <a:prstDash val="solid"/>
                <a:round/>
                <a:headEnd len="med" w="med" type="none"/>
                <a:tailEnd len="med" w="med" type="triangle"/>
              </a:ln>
            </p:spPr>
          </p:cxnSp>
          <p:sp>
            <p:nvSpPr>
              <p:cNvPr id="91" name="Google Shape;91;p17"/>
              <p:cNvSpPr txBox="1"/>
              <p:nvPr/>
            </p:nvSpPr>
            <p:spPr>
              <a:xfrm>
                <a:off x="3044650" y="4328700"/>
                <a:ext cx="153300" cy="241200"/>
              </a:xfrm>
              <a:prstGeom prst="rect">
                <a:avLst/>
              </a:prstGeom>
              <a:solidFill>
                <a:srgbClr val="FFFFFF">
                  <a:alpha val="46370"/>
                </a:srgbClr>
              </a:solidFill>
              <a:ln>
                <a:noFill/>
              </a:ln>
            </p:spPr>
            <p:txBody>
              <a:bodyPr anchorCtr="0" anchor="t" bIns="0" lIns="0" spcFirstLastPara="1" rIns="0" wrap="square" tIns="0">
                <a:spAutoFit/>
              </a:bodyPr>
              <a:lstStyle/>
              <a:p>
                <a:pPr indent="0" lvl="0" marL="0" rtl="0" algn="ctr">
                  <a:spcBef>
                    <a:spcPts val="0"/>
                  </a:spcBef>
                  <a:spcAft>
                    <a:spcPts val="0"/>
                  </a:spcAft>
                  <a:buNone/>
                </a:pPr>
                <a:r>
                  <a:rPr lang="en">
                    <a:solidFill>
                      <a:srgbClr val="0000FF"/>
                    </a:solidFill>
                  </a:rPr>
                  <a:t>B</a:t>
                </a:r>
                <a:endParaRPr>
                  <a:solidFill>
                    <a:srgbClr val="0000FF"/>
                  </a:solidFill>
                </a:endParaRPr>
              </a:p>
            </p:txBody>
          </p:sp>
          <p:sp>
            <p:nvSpPr>
              <p:cNvPr id="92" name="Google Shape;92;p17"/>
              <p:cNvSpPr txBox="1"/>
              <p:nvPr/>
            </p:nvSpPr>
            <p:spPr>
              <a:xfrm>
                <a:off x="815550" y="4519625"/>
                <a:ext cx="153300" cy="241200"/>
              </a:xfrm>
              <a:prstGeom prst="rect">
                <a:avLst/>
              </a:prstGeom>
              <a:solidFill>
                <a:srgbClr val="FFFFFF">
                  <a:alpha val="46370"/>
                </a:srgbClr>
              </a:solidFill>
              <a:ln>
                <a:noFill/>
              </a:ln>
            </p:spPr>
            <p:txBody>
              <a:bodyPr anchorCtr="0" anchor="t" bIns="0" lIns="0" spcFirstLastPara="1" rIns="0" wrap="square" tIns="0">
                <a:spAutoFit/>
              </a:bodyPr>
              <a:lstStyle/>
              <a:p>
                <a:pPr indent="0" lvl="0" marL="0" rtl="0" algn="ctr">
                  <a:spcBef>
                    <a:spcPts val="0"/>
                  </a:spcBef>
                  <a:spcAft>
                    <a:spcPts val="0"/>
                  </a:spcAft>
                  <a:buNone/>
                </a:pPr>
                <a:r>
                  <a:rPr lang="en">
                    <a:solidFill>
                      <a:srgbClr val="FF0000"/>
                    </a:solidFill>
                  </a:rPr>
                  <a:t>A</a:t>
                </a:r>
                <a:endParaRPr>
                  <a:solidFill>
                    <a:srgbClr val="FF0000"/>
                  </a:solidFill>
                </a:endParaRPr>
              </a:p>
            </p:txBody>
          </p:sp>
          <p:sp>
            <p:nvSpPr>
              <p:cNvPr id="93" name="Google Shape;93;p17"/>
              <p:cNvSpPr txBox="1"/>
              <p:nvPr/>
            </p:nvSpPr>
            <p:spPr>
              <a:xfrm>
                <a:off x="497675" y="2124850"/>
                <a:ext cx="394500" cy="275700"/>
              </a:xfrm>
              <a:prstGeom prst="rect">
                <a:avLst/>
              </a:prstGeom>
              <a:solidFill>
                <a:srgbClr val="FFFFFF">
                  <a:alpha val="46370"/>
                </a:srgbClr>
              </a:solidFill>
              <a:ln>
                <a:noFill/>
              </a:ln>
            </p:spPr>
            <p:txBody>
              <a:bodyPr anchorCtr="0" anchor="t" bIns="0" lIns="0" spcFirstLastPara="1" rIns="0" wrap="square" tIns="0">
                <a:spAutoFit/>
              </a:bodyPr>
              <a:lstStyle/>
              <a:p>
                <a:pPr indent="0" lvl="0" marL="0" rtl="0" algn="ctr">
                  <a:spcBef>
                    <a:spcPts val="0"/>
                  </a:spcBef>
                  <a:spcAft>
                    <a:spcPts val="0"/>
                  </a:spcAft>
                  <a:buNone/>
                </a:pPr>
                <a:r>
                  <a:rPr lang="en" sz="1600">
                    <a:solidFill>
                      <a:srgbClr val="674EA7"/>
                    </a:solidFill>
                  </a:rPr>
                  <a:t>B-A</a:t>
                </a:r>
                <a:endParaRPr sz="1600">
                  <a:solidFill>
                    <a:srgbClr val="674EA7"/>
                  </a:solidFill>
                </a:endParaRPr>
              </a:p>
            </p:txBody>
          </p:sp>
          <p:cxnSp>
            <p:nvCxnSpPr>
              <p:cNvPr id="94" name="Google Shape;94;p17"/>
              <p:cNvCxnSpPr/>
              <p:nvPr/>
            </p:nvCxnSpPr>
            <p:spPr>
              <a:xfrm>
                <a:off x="522575" y="2124850"/>
                <a:ext cx="344700" cy="900"/>
              </a:xfrm>
              <a:prstGeom prst="straightConnector1">
                <a:avLst/>
              </a:prstGeom>
              <a:noFill/>
              <a:ln cap="flat" cmpd="sng" w="19050">
                <a:solidFill>
                  <a:srgbClr val="674EA7"/>
                </a:solidFill>
                <a:prstDash val="solid"/>
                <a:round/>
                <a:headEnd len="med" w="med" type="none"/>
                <a:tailEnd len="med" w="med" type="triangle"/>
              </a:ln>
            </p:spPr>
          </p:cxnSp>
        </p:grpSp>
        <p:grpSp>
          <p:nvGrpSpPr>
            <p:cNvPr id="95" name="Google Shape;95;p17"/>
            <p:cNvGrpSpPr/>
            <p:nvPr/>
          </p:nvGrpSpPr>
          <p:grpSpPr>
            <a:xfrm>
              <a:off x="4487042" y="2272845"/>
              <a:ext cx="3273319" cy="2778792"/>
              <a:chOff x="5221572" y="1939552"/>
              <a:chExt cx="3665941" cy="3112098"/>
            </a:xfrm>
          </p:grpSpPr>
          <p:grpSp>
            <p:nvGrpSpPr>
              <p:cNvPr id="96" name="Google Shape;96;p17"/>
              <p:cNvGrpSpPr/>
              <p:nvPr/>
            </p:nvGrpSpPr>
            <p:grpSpPr>
              <a:xfrm>
                <a:off x="8018002" y="2221122"/>
                <a:ext cx="869511" cy="197132"/>
                <a:chOff x="3099084" y="2761975"/>
                <a:chExt cx="1740066" cy="394500"/>
              </a:xfrm>
            </p:grpSpPr>
            <p:sp>
              <p:nvSpPr>
                <p:cNvPr id="97" name="Google Shape;97;p17"/>
                <p:cNvSpPr/>
                <p:nvPr/>
              </p:nvSpPr>
              <p:spPr>
                <a:xfrm>
                  <a:off x="3768250" y="2790175"/>
                  <a:ext cx="394500" cy="338100"/>
                </a:xfrm>
                <a:prstGeom prst="roundRect">
                  <a:avLst>
                    <a:gd fmla="val 16667" name="adj"/>
                  </a:avLst>
                </a:prstGeom>
                <a:solidFill>
                  <a:srgbClr val="F1C232"/>
                </a:solidFill>
                <a:ln cap="flat" cmpd="sng" w="9525">
                  <a:solidFill>
                    <a:srgbClr val="7F6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7"/>
                <p:cNvSpPr/>
                <p:nvPr/>
              </p:nvSpPr>
              <p:spPr>
                <a:xfrm rot="5400000">
                  <a:off x="4303700" y="2621025"/>
                  <a:ext cx="394500" cy="676400"/>
                </a:xfrm>
                <a:prstGeom prst="flowChartOffpageConnector">
                  <a:avLst/>
                </a:prstGeom>
                <a:solidFill>
                  <a:srgbClr val="43434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7"/>
                <p:cNvSpPr/>
                <p:nvPr/>
              </p:nvSpPr>
              <p:spPr>
                <a:xfrm flipH="1" rot="-5400000">
                  <a:off x="3240034" y="2621025"/>
                  <a:ext cx="394500" cy="676400"/>
                </a:xfrm>
                <a:prstGeom prst="flowChartOffpageConnector">
                  <a:avLst/>
                </a:prstGeom>
                <a:solidFill>
                  <a:srgbClr val="43434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00" name="Google Shape;100;p17"/>
              <p:cNvGrpSpPr/>
              <p:nvPr/>
            </p:nvGrpSpPr>
            <p:grpSpPr>
              <a:xfrm>
                <a:off x="7724650" y="3984888"/>
                <a:ext cx="394500" cy="349275"/>
                <a:chOff x="6052425" y="2959125"/>
                <a:chExt cx="394500" cy="349275"/>
              </a:xfrm>
            </p:grpSpPr>
            <p:sp>
              <p:nvSpPr>
                <p:cNvPr id="101" name="Google Shape;101;p17"/>
                <p:cNvSpPr/>
                <p:nvPr/>
              </p:nvSpPr>
              <p:spPr>
                <a:xfrm rot="-5400000">
                  <a:off x="6129825" y="2881725"/>
                  <a:ext cx="239700" cy="394500"/>
                </a:xfrm>
                <a:prstGeom prst="flowChartDelay">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7"/>
                <p:cNvSpPr/>
                <p:nvPr/>
              </p:nvSpPr>
              <p:spPr>
                <a:xfrm>
                  <a:off x="6052425" y="3142475"/>
                  <a:ext cx="394500" cy="56400"/>
                </a:xfrm>
                <a:prstGeom prst="rect">
                  <a:avLst/>
                </a:prstGeom>
                <a:solidFill>
                  <a:srgbClr val="F3F3F3"/>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7"/>
                <p:cNvSpPr/>
                <p:nvPr/>
              </p:nvSpPr>
              <p:spPr>
                <a:xfrm rot="10800000">
                  <a:off x="6168638" y="3198900"/>
                  <a:ext cx="162000" cy="109500"/>
                </a:xfrm>
                <a:prstGeom prst="rect">
                  <a:avLst/>
                </a:prstGeom>
                <a:solidFill>
                  <a:srgbClr val="9999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4" name="Google Shape;104;p17"/>
              <p:cNvSpPr/>
              <p:nvPr/>
            </p:nvSpPr>
            <p:spPr>
              <a:xfrm>
                <a:off x="5434725" y="4290675"/>
                <a:ext cx="2917000" cy="760975"/>
              </a:xfrm>
              <a:custGeom>
                <a:rect b="b" l="l" r="r" t="t"/>
                <a:pathLst>
                  <a:path extrusionOk="0" h="30439" w="116680">
                    <a:moveTo>
                      <a:pt x="0" y="8456"/>
                    </a:moveTo>
                    <a:lnTo>
                      <a:pt x="39457" y="8456"/>
                    </a:lnTo>
                    <a:lnTo>
                      <a:pt x="51294" y="4510"/>
                    </a:lnTo>
                    <a:lnTo>
                      <a:pt x="78914" y="0"/>
                    </a:lnTo>
                    <a:lnTo>
                      <a:pt x="102588" y="1691"/>
                    </a:lnTo>
                    <a:lnTo>
                      <a:pt x="116680" y="2819"/>
                    </a:lnTo>
                    <a:lnTo>
                      <a:pt x="116680" y="28748"/>
                    </a:lnTo>
                    <a:lnTo>
                      <a:pt x="0" y="30439"/>
                    </a:lnTo>
                    <a:close/>
                  </a:path>
                </a:pathLst>
              </a:custGeom>
              <a:gradFill>
                <a:gsLst>
                  <a:gs pos="0">
                    <a:srgbClr val="DCECD5"/>
                  </a:gs>
                  <a:gs pos="100000">
                    <a:srgbClr val="93BC81"/>
                  </a:gs>
                </a:gsLst>
                <a:lin ang="5400012" scaled="0"/>
              </a:gradFill>
              <a:ln cap="flat" cmpd="sng" w="9525">
                <a:solidFill>
                  <a:schemeClr val="dk2"/>
                </a:solidFill>
                <a:prstDash val="solid"/>
                <a:round/>
                <a:headEnd len="med" w="med" type="none"/>
                <a:tailEnd len="med" w="med" type="none"/>
              </a:ln>
            </p:spPr>
          </p:sp>
          <p:grpSp>
            <p:nvGrpSpPr>
              <p:cNvPr id="105" name="Google Shape;105;p17"/>
              <p:cNvGrpSpPr/>
              <p:nvPr/>
            </p:nvGrpSpPr>
            <p:grpSpPr>
              <a:xfrm>
                <a:off x="5495550" y="4146600"/>
                <a:ext cx="394500" cy="349275"/>
                <a:chOff x="6052425" y="2959125"/>
                <a:chExt cx="394500" cy="349275"/>
              </a:xfrm>
            </p:grpSpPr>
            <p:sp>
              <p:nvSpPr>
                <p:cNvPr id="106" name="Google Shape;106;p17"/>
                <p:cNvSpPr/>
                <p:nvPr/>
              </p:nvSpPr>
              <p:spPr>
                <a:xfrm rot="-5400000">
                  <a:off x="6129825" y="2881725"/>
                  <a:ext cx="239700" cy="394500"/>
                </a:xfrm>
                <a:prstGeom prst="flowChartDelay">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7"/>
                <p:cNvSpPr/>
                <p:nvPr/>
              </p:nvSpPr>
              <p:spPr>
                <a:xfrm>
                  <a:off x="6052425" y="3142475"/>
                  <a:ext cx="394500" cy="56400"/>
                </a:xfrm>
                <a:prstGeom prst="rect">
                  <a:avLst/>
                </a:prstGeom>
                <a:solidFill>
                  <a:srgbClr val="F3F3F3"/>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7"/>
                <p:cNvSpPr/>
                <p:nvPr/>
              </p:nvSpPr>
              <p:spPr>
                <a:xfrm rot="10800000">
                  <a:off x="6168638" y="3198900"/>
                  <a:ext cx="162000" cy="109500"/>
                </a:xfrm>
                <a:prstGeom prst="rect">
                  <a:avLst/>
                </a:prstGeom>
                <a:solidFill>
                  <a:srgbClr val="999999"/>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cxnSp>
            <p:nvCxnSpPr>
              <p:cNvPr id="109" name="Google Shape;109;p17"/>
              <p:cNvCxnSpPr>
                <a:stCxn id="108" idx="0"/>
                <a:endCxn id="103" idx="0"/>
              </p:cNvCxnSpPr>
              <p:nvPr/>
            </p:nvCxnSpPr>
            <p:spPr>
              <a:xfrm flipH="1" rot="10800000">
                <a:off x="5692763" y="4334175"/>
                <a:ext cx="2229000" cy="161700"/>
              </a:xfrm>
              <a:prstGeom prst="straightConnector1">
                <a:avLst/>
              </a:prstGeom>
              <a:noFill/>
              <a:ln cap="flat" cmpd="sng" w="38100">
                <a:solidFill>
                  <a:srgbClr val="9900FF"/>
                </a:solidFill>
                <a:prstDash val="solid"/>
                <a:round/>
                <a:headEnd len="med" w="med" type="none"/>
                <a:tailEnd len="med" w="med" type="triangle"/>
              </a:ln>
            </p:spPr>
          </p:cxnSp>
          <p:cxnSp>
            <p:nvCxnSpPr>
              <p:cNvPr id="110" name="Google Shape;110;p17"/>
              <p:cNvCxnSpPr>
                <a:stCxn id="107" idx="0"/>
                <a:endCxn id="97" idx="2"/>
              </p:cNvCxnSpPr>
              <p:nvPr/>
            </p:nvCxnSpPr>
            <p:spPr>
              <a:xfrm flipH="1" rot="10800000">
                <a:off x="5692800" y="2404250"/>
                <a:ext cx="2758200" cy="1925700"/>
              </a:xfrm>
              <a:prstGeom prst="straightConnector1">
                <a:avLst/>
              </a:prstGeom>
              <a:noFill/>
              <a:ln cap="flat" cmpd="sng" w="38100">
                <a:solidFill>
                  <a:srgbClr val="FF0000"/>
                </a:solidFill>
                <a:prstDash val="solid"/>
                <a:round/>
                <a:headEnd len="med" w="med" type="none"/>
                <a:tailEnd len="med" w="med" type="triangle"/>
              </a:ln>
            </p:spPr>
          </p:cxnSp>
          <p:cxnSp>
            <p:nvCxnSpPr>
              <p:cNvPr id="111" name="Google Shape;111;p17"/>
              <p:cNvCxnSpPr>
                <a:stCxn id="102" idx="0"/>
                <a:endCxn id="97" idx="2"/>
              </p:cNvCxnSpPr>
              <p:nvPr/>
            </p:nvCxnSpPr>
            <p:spPr>
              <a:xfrm flipH="1" rot="10800000">
                <a:off x="7921900" y="2404238"/>
                <a:ext cx="529200" cy="1764000"/>
              </a:xfrm>
              <a:prstGeom prst="straightConnector1">
                <a:avLst/>
              </a:prstGeom>
              <a:noFill/>
              <a:ln cap="flat" cmpd="sng" w="38100">
                <a:solidFill>
                  <a:srgbClr val="0000FF"/>
                </a:solidFill>
                <a:prstDash val="solid"/>
                <a:round/>
                <a:headEnd len="med" w="med" type="none"/>
                <a:tailEnd len="med" w="med" type="triangle"/>
              </a:ln>
            </p:spPr>
          </p:cxnSp>
          <p:sp>
            <p:nvSpPr>
              <p:cNvPr id="112" name="Google Shape;112;p17"/>
              <p:cNvSpPr txBox="1"/>
              <p:nvPr/>
            </p:nvSpPr>
            <p:spPr>
              <a:xfrm>
                <a:off x="7845175" y="4337802"/>
                <a:ext cx="153300" cy="241200"/>
              </a:xfrm>
              <a:prstGeom prst="rect">
                <a:avLst/>
              </a:prstGeom>
              <a:solidFill>
                <a:srgbClr val="FFFFFF">
                  <a:alpha val="46370"/>
                </a:srgbClr>
              </a:solidFill>
              <a:ln>
                <a:noFill/>
              </a:ln>
            </p:spPr>
            <p:txBody>
              <a:bodyPr anchorCtr="0" anchor="t" bIns="0" lIns="0" spcFirstLastPara="1" rIns="0" wrap="square" tIns="0">
                <a:spAutoFit/>
              </a:bodyPr>
              <a:lstStyle/>
              <a:p>
                <a:pPr indent="0" lvl="0" marL="0" rtl="0" algn="ctr">
                  <a:spcBef>
                    <a:spcPts val="0"/>
                  </a:spcBef>
                  <a:spcAft>
                    <a:spcPts val="0"/>
                  </a:spcAft>
                  <a:buNone/>
                </a:pPr>
                <a:r>
                  <a:rPr lang="en">
                    <a:solidFill>
                      <a:srgbClr val="0000FF"/>
                    </a:solidFill>
                  </a:rPr>
                  <a:t>B</a:t>
                </a:r>
                <a:endParaRPr>
                  <a:solidFill>
                    <a:srgbClr val="0000FF"/>
                  </a:solidFill>
                </a:endParaRPr>
              </a:p>
            </p:txBody>
          </p:sp>
          <p:sp>
            <p:nvSpPr>
              <p:cNvPr id="113" name="Google Shape;113;p17"/>
              <p:cNvSpPr txBox="1"/>
              <p:nvPr/>
            </p:nvSpPr>
            <p:spPr>
              <a:xfrm>
                <a:off x="5616075" y="4528727"/>
                <a:ext cx="153300" cy="241200"/>
              </a:xfrm>
              <a:prstGeom prst="rect">
                <a:avLst/>
              </a:prstGeom>
              <a:solidFill>
                <a:srgbClr val="FFFFFF">
                  <a:alpha val="46370"/>
                </a:srgbClr>
              </a:solidFill>
              <a:ln>
                <a:noFill/>
              </a:ln>
            </p:spPr>
            <p:txBody>
              <a:bodyPr anchorCtr="0" anchor="t" bIns="0" lIns="0" spcFirstLastPara="1" rIns="0" wrap="square" tIns="0">
                <a:spAutoFit/>
              </a:bodyPr>
              <a:lstStyle/>
              <a:p>
                <a:pPr indent="0" lvl="0" marL="0" rtl="0" algn="ctr">
                  <a:spcBef>
                    <a:spcPts val="0"/>
                  </a:spcBef>
                  <a:spcAft>
                    <a:spcPts val="0"/>
                  </a:spcAft>
                  <a:buNone/>
                </a:pPr>
                <a:r>
                  <a:rPr lang="en">
                    <a:solidFill>
                      <a:srgbClr val="FF0000"/>
                    </a:solidFill>
                  </a:rPr>
                  <a:t>A</a:t>
                </a:r>
                <a:endParaRPr>
                  <a:solidFill>
                    <a:srgbClr val="FF0000"/>
                  </a:solidFill>
                </a:endParaRPr>
              </a:p>
            </p:txBody>
          </p:sp>
          <p:sp>
            <p:nvSpPr>
              <p:cNvPr id="114" name="Google Shape;114;p17"/>
              <p:cNvSpPr txBox="1"/>
              <p:nvPr/>
            </p:nvSpPr>
            <p:spPr>
              <a:xfrm>
                <a:off x="8451100" y="1939552"/>
                <a:ext cx="153300" cy="241200"/>
              </a:xfrm>
              <a:prstGeom prst="rect">
                <a:avLst/>
              </a:prstGeom>
              <a:solidFill>
                <a:srgbClr val="FFFFFF">
                  <a:alpha val="46370"/>
                </a:srgbClr>
              </a:solidFill>
              <a:ln>
                <a:noFill/>
              </a:ln>
            </p:spPr>
            <p:txBody>
              <a:bodyPr anchorCtr="0" anchor="t" bIns="0" lIns="0" spcFirstLastPara="1" rIns="0" wrap="square" tIns="0">
                <a:spAutoFit/>
              </a:bodyPr>
              <a:lstStyle/>
              <a:p>
                <a:pPr indent="0" lvl="0" marL="0" rtl="0" algn="ctr">
                  <a:spcBef>
                    <a:spcPts val="0"/>
                  </a:spcBef>
                  <a:spcAft>
                    <a:spcPts val="0"/>
                  </a:spcAft>
                  <a:buNone/>
                </a:pPr>
                <a:r>
                  <a:rPr lang="en"/>
                  <a:t>S</a:t>
                </a:r>
                <a:endParaRPr/>
              </a:p>
            </p:txBody>
          </p:sp>
          <p:sp>
            <p:nvSpPr>
              <p:cNvPr id="115" name="Google Shape;115;p17"/>
              <p:cNvSpPr txBox="1"/>
              <p:nvPr/>
            </p:nvSpPr>
            <p:spPr>
              <a:xfrm>
                <a:off x="5221572" y="2124853"/>
                <a:ext cx="1689000" cy="275700"/>
              </a:xfrm>
              <a:prstGeom prst="rect">
                <a:avLst/>
              </a:prstGeom>
              <a:solidFill>
                <a:srgbClr val="FFFFFF">
                  <a:alpha val="46370"/>
                </a:srgbClr>
              </a:solidFill>
              <a:ln>
                <a:noFill/>
              </a:ln>
            </p:spPr>
            <p:txBody>
              <a:bodyPr anchorCtr="0" anchor="t" bIns="0" lIns="0" spcFirstLastPara="1" rIns="0" wrap="square" tIns="0">
                <a:spAutoFit/>
              </a:bodyPr>
              <a:lstStyle/>
              <a:p>
                <a:pPr indent="0" lvl="0" marL="0" rtl="0" algn="l">
                  <a:spcBef>
                    <a:spcPts val="0"/>
                  </a:spcBef>
                  <a:spcAft>
                    <a:spcPts val="0"/>
                  </a:spcAft>
                  <a:buNone/>
                </a:pPr>
                <a:r>
                  <a:rPr lang="en" sz="1600">
                    <a:solidFill>
                      <a:srgbClr val="674EA7"/>
                    </a:solidFill>
                  </a:rPr>
                  <a:t>B-A </a:t>
                </a:r>
                <a:r>
                  <a:rPr lang="en" sz="1600"/>
                  <a:t>=</a:t>
                </a:r>
                <a:r>
                  <a:rPr lang="en" sz="1600">
                    <a:solidFill>
                      <a:srgbClr val="674EA7"/>
                    </a:solidFill>
                  </a:rPr>
                  <a:t> </a:t>
                </a:r>
                <a:r>
                  <a:rPr lang="en" sz="1600">
                    <a:solidFill>
                      <a:srgbClr val="FF0000"/>
                    </a:solidFill>
                  </a:rPr>
                  <a:t>S-A</a:t>
                </a:r>
                <a:r>
                  <a:rPr lang="en" sz="1600">
                    <a:solidFill>
                      <a:srgbClr val="674EA7"/>
                    </a:solidFill>
                  </a:rPr>
                  <a:t> </a:t>
                </a:r>
                <a:r>
                  <a:rPr lang="en" sz="1600"/>
                  <a:t>-</a:t>
                </a:r>
                <a:r>
                  <a:rPr lang="en" sz="1600">
                    <a:solidFill>
                      <a:srgbClr val="674EA7"/>
                    </a:solidFill>
                  </a:rPr>
                  <a:t> </a:t>
                </a:r>
                <a:r>
                  <a:rPr lang="en" sz="1600">
                    <a:solidFill>
                      <a:srgbClr val="0000FF"/>
                    </a:solidFill>
                  </a:rPr>
                  <a:t>S-B</a:t>
                </a:r>
                <a:endParaRPr sz="1600">
                  <a:solidFill>
                    <a:srgbClr val="0000FF"/>
                  </a:solidFill>
                </a:endParaRPr>
              </a:p>
            </p:txBody>
          </p:sp>
          <p:cxnSp>
            <p:nvCxnSpPr>
              <p:cNvPr id="116" name="Google Shape;116;p17"/>
              <p:cNvCxnSpPr/>
              <p:nvPr/>
            </p:nvCxnSpPr>
            <p:spPr>
              <a:xfrm>
                <a:off x="5222663" y="2124850"/>
                <a:ext cx="344700" cy="900"/>
              </a:xfrm>
              <a:prstGeom prst="straightConnector1">
                <a:avLst/>
              </a:prstGeom>
              <a:noFill/>
              <a:ln cap="flat" cmpd="sng" w="19050">
                <a:solidFill>
                  <a:srgbClr val="674EA7"/>
                </a:solidFill>
                <a:prstDash val="solid"/>
                <a:round/>
                <a:headEnd len="med" w="med" type="none"/>
                <a:tailEnd len="med" w="med" type="triangle"/>
              </a:ln>
            </p:spPr>
          </p:cxnSp>
          <p:cxnSp>
            <p:nvCxnSpPr>
              <p:cNvPr id="117" name="Google Shape;117;p17"/>
              <p:cNvCxnSpPr/>
              <p:nvPr/>
            </p:nvCxnSpPr>
            <p:spPr>
              <a:xfrm>
                <a:off x="5874740" y="2124850"/>
                <a:ext cx="344700" cy="900"/>
              </a:xfrm>
              <a:prstGeom prst="straightConnector1">
                <a:avLst/>
              </a:prstGeom>
              <a:noFill/>
              <a:ln cap="flat" cmpd="sng" w="19050">
                <a:solidFill>
                  <a:srgbClr val="FF0000"/>
                </a:solidFill>
                <a:prstDash val="solid"/>
                <a:round/>
                <a:headEnd len="med" w="med" type="none"/>
                <a:tailEnd len="med" w="med" type="triangle"/>
              </a:ln>
            </p:spPr>
          </p:cxnSp>
          <p:cxnSp>
            <p:nvCxnSpPr>
              <p:cNvPr id="118" name="Google Shape;118;p17"/>
              <p:cNvCxnSpPr/>
              <p:nvPr/>
            </p:nvCxnSpPr>
            <p:spPr>
              <a:xfrm>
                <a:off x="6503005" y="2124850"/>
                <a:ext cx="344700" cy="900"/>
              </a:xfrm>
              <a:prstGeom prst="straightConnector1">
                <a:avLst/>
              </a:prstGeom>
              <a:noFill/>
              <a:ln cap="flat" cmpd="sng" w="19050">
                <a:solidFill>
                  <a:srgbClr val="0000FF"/>
                </a:solidFill>
                <a:prstDash val="solid"/>
                <a:round/>
                <a:headEnd len="med" w="med" type="none"/>
                <a:tailEnd len="med" w="med" type="triangle"/>
              </a:ln>
            </p:spPr>
          </p:cxnSp>
        </p:gr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8"/>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600">
                <a:solidFill>
                  <a:schemeClr val="dk1"/>
                </a:solidFill>
              </a:rPr>
              <a:t>While we still need the general </a:t>
            </a:r>
            <a:r>
              <a:rPr lang="en" sz="1600">
                <a:solidFill>
                  <a:schemeClr val="dk1"/>
                </a:solidFill>
              </a:rPr>
              <a:t>infrastructure for GNSS processing, we need more infrastructure</a:t>
            </a:r>
            <a:r>
              <a:rPr lang="en" sz="1600">
                <a:solidFill>
                  <a:schemeClr val="dk1"/>
                </a:solidFill>
              </a:rPr>
              <a:t> for differential GNSS processing:</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We need a</a:t>
            </a:r>
            <a:r>
              <a:rPr lang="en" sz="1600">
                <a:solidFill>
                  <a:schemeClr val="dk1"/>
                </a:solidFill>
              </a:rPr>
              <a:t> suitably distributed collection of passive (they just sit there: brass disks, rods, chisel marks in stone) or active (actively collecting GNSS data and regularly monitored) </a:t>
            </a:r>
            <a:r>
              <a:rPr lang="en" sz="1600">
                <a:solidFill>
                  <a:schemeClr val="dk1"/>
                </a:solidFill>
              </a:rPr>
              <a:t>reference marks whose</a:t>
            </a:r>
            <a:r>
              <a:rPr lang="en" sz="1600">
                <a:solidFill>
                  <a:schemeClr val="dk1"/>
                </a:solidFill>
              </a:rPr>
              <a:t> positions are known to</a:t>
            </a:r>
            <a:r>
              <a:rPr lang="en" sz="1600">
                <a:solidFill>
                  <a:schemeClr val="dk1"/>
                </a:solidFill>
              </a:rPr>
              <a:t> ≲1 cm throughout the lifetime of their existence.</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We need software capable of differential GNSS processing.</a:t>
            </a:r>
            <a:endParaRPr sz="1600">
              <a:solidFill>
                <a:schemeClr val="dk1"/>
              </a:solidFill>
            </a:endParaRPr>
          </a:p>
          <a:p>
            <a:pPr indent="-330200" lvl="0" marL="457200" rtl="0" algn="l">
              <a:lnSpc>
                <a:spcPct val="115000"/>
              </a:lnSpc>
              <a:spcBef>
                <a:spcPts val="1000"/>
              </a:spcBef>
              <a:spcAft>
                <a:spcPts val="1000"/>
              </a:spcAft>
              <a:buClr>
                <a:schemeClr val="dk1"/>
              </a:buClr>
              <a:buSzPts val="1600"/>
              <a:buChar char="●"/>
            </a:pPr>
            <a:r>
              <a:rPr lang="en" sz="1600">
                <a:solidFill>
                  <a:schemeClr val="dk1"/>
                </a:solidFill>
              </a:rPr>
              <a:t>Moreover, these should be easy to use (no or limited training) and easy to access (online) to help ensure that our stakeholders will want to use them.</a:t>
            </a:r>
            <a:endParaRPr sz="1600">
              <a:solidFill>
                <a:schemeClr val="dk1"/>
              </a:solidFill>
            </a:endParaRPr>
          </a:p>
        </p:txBody>
      </p:sp>
      <p:sp>
        <p:nvSpPr>
          <p:cNvPr id="124" name="Google Shape;124;p18"/>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lnSpc>
                <a:spcPct val="115000"/>
              </a:lnSpc>
              <a:spcBef>
                <a:spcPts val="0"/>
              </a:spcBef>
              <a:spcAft>
                <a:spcPts val="1000"/>
              </a:spcAft>
              <a:buClr>
                <a:schemeClr val="dk1"/>
              </a:buClr>
              <a:buSzPts val="1100"/>
              <a:buFont typeface="Arial"/>
              <a:buNone/>
            </a:pPr>
            <a:r>
              <a:rPr lang="en" sz="1800">
                <a:solidFill>
                  <a:schemeClr val="dk1"/>
                </a:solidFill>
              </a:rPr>
              <a:t>“There Ain’t No Such Thing As A Free Lunch.”</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9"/>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000"/>
              </a:spcBef>
              <a:spcAft>
                <a:spcPts val="0"/>
              </a:spcAft>
              <a:buClr>
                <a:schemeClr val="dk1"/>
              </a:buClr>
              <a:buSzPts val="1600"/>
              <a:buChar char="●"/>
            </a:pPr>
            <a:r>
              <a:rPr lang="en" sz="1600">
                <a:solidFill>
                  <a:schemeClr val="dk1"/>
                </a:solidFill>
              </a:rPr>
              <a:t>NOAA CORS Network = NCN</a:t>
            </a:r>
            <a:r>
              <a:rPr lang="en" sz="1600">
                <a:solidFill>
                  <a:schemeClr val="dk1"/>
                </a:solidFill>
              </a:rPr>
              <a:t>:</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Active marks.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75 km spacing.</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~0.2 cm median positional accuracy if the station has been in continuous operation for more than 3 yrs without a geophysical or maintenance event.</a:t>
            </a:r>
            <a:br>
              <a:rPr lang="en" sz="1600">
                <a:solidFill>
                  <a:schemeClr val="dk1"/>
                </a:solidFill>
              </a:rPr>
            </a:br>
            <a:r>
              <a:rPr lang="en" sz="1200">
                <a:solidFill>
                  <a:schemeClr val="dk1"/>
                </a:solidFill>
              </a:rPr>
              <a:t>(Multi-year CORS Solution 2 = MYCS2)</a:t>
            </a:r>
            <a:endParaRPr sz="12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Online Positioning User Service = OPUS: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D</a:t>
            </a:r>
            <a:r>
              <a:rPr lang="en" sz="1600">
                <a:solidFill>
                  <a:schemeClr val="dk1"/>
                </a:solidFill>
              </a:rPr>
              <a:t>ifferential positioning to the NCN using </a:t>
            </a:r>
            <a:r>
              <a:rPr lang="en" sz="1600">
                <a:solidFill>
                  <a:schemeClr val="dk1"/>
                </a:solidFill>
              </a:rPr>
              <a:t>“geodetic-quality” software</a:t>
            </a:r>
            <a:r>
              <a:rPr lang="en" sz="1600">
                <a:solidFill>
                  <a:schemeClr val="dk1"/>
                </a:solidFill>
              </a:rPr>
              <a:t> and models requiring virtually no input from or training needed for our stakeholders.</a:t>
            </a:r>
            <a:endParaRPr sz="1600">
              <a:solidFill>
                <a:schemeClr val="dk1"/>
              </a:solidFill>
            </a:endParaRPr>
          </a:p>
        </p:txBody>
      </p:sp>
      <p:sp>
        <p:nvSpPr>
          <p:cNvPr id="130" name="Google Shape;130;p19"/>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Thus, The Justification For The NOAA CORS Network And OPUS</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0"/>
          <p:cNvSpPr txBox="1"/>
          <p:nvPr/>
        </p:nvSpPr>
        <p:spPr>
          <a:xfrm>
            <a:off x="0" y="582950"/>
            <a:ext cx="9144000" cy="1747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rPr lang="en" sz="1600">
                <a:solidFill>
                  <a:schemeClr val="dk1"/>
                </a:solidFill>
              </a:rPr>
              <a:t>OPUS results are usually poorer than 1 cm because of less than optimal circumstances:</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The conditions surveyors must face in the field: obstructions / multipath / interference.</a:t>
            </a:r>
            <a:endParaRPr sz="1600">
              <a:solidFill>
                <a:schemeClr val="dk1"/>
              </a:solidFill>
            </a:endParaRPr>
          </a:p>
          <a:p>
            <a:pPr indent="-330200" lvl="0" marL="457200" rtl="0" algn="l">
              <a:lnSpc>
                <a:spcPct val="115000"/>
              </a:lnSpc>
              <a:spcBef>
                <a:spcPts val="0"/>
              </a:spcBef>
              <a:spcAft>
                <a:spcPts val="0"/>
              </a:spcAft>
              <a:buClr>
                <a:schemeClr val="dk1"/>
              </a:buClr>
              <a:buSzPts val="1600"/>
              <a:buChar char="●"/>
            </a:pPr>
            <a:r>
              <a:rPr lang="en" sz="1600">
                <a:solidFill>
                  <a:schemeClr val="dk1"/>
                </a:solidFill>
              </a:rPr>
              <a:t>Imperfect models for local effects: “tropo” / </a:t>
            </a:r>
            <a:r>
              <a:rPr lang="en" sz="1600">
                <a:solidFill>
                  <a:schemeClr val="dk1"/>
                </a:solidFill>
              </a:rPr>
              <a:t>subsidence / </a:t>
            </a:r>
            <a:r>
              <a:rPr lang="en" sz="1600">
                <a:solidFill>
                  <a:schemeClr val="dk1"/>
                </a:solidFill>
              </a:rPr>
              <a:t>loading.</a:t>
            </a:r>
            <a:endParaRPr sz="1600">
              <a:solidFill>
                <a:schemeClr val="dk1"/>
              </a:solidFill>
            </a:endParaRPr>
          </a:p>
          <a:p>
            <a:pPr indent="-330200" lvl="0" marL="457200" rtl="0" algn="l">
              <a:lnSpc>
                <a:spcPct val="115000"/>
              </a:lnSpc>
              <a:spcBef>
                <a:spcPts val="0"/>
              </a:spcBef>
              <a:spcAft>
                <a:spcPts val="0"/>
              </a:spcAft>
              <a:buSzPts val="1600"/>
              <a:buChar char="●"/>
            </a:pPr>
            <a:r>
              <a:rPr lang="en" sz="1600">
                <a:solidFill>
                  <a:schemeClr val="dk1"/>
                </a:solidFill>
              </a:rPr>
              <a:t>NCN coordinate maintenance goals are only 2 cm horizontally or 4 cm vertically.</a:t>
            </a:r>
            <a:br>
              <a:rPr lang="en" sz="1600">
                <a:solidFill>
                  <a:schemeClr val="dk1"/>
                </a:solidFill>
              </a:rPr>
            </a:br>
            <a:r>
              <a:rPr lang="en" sz="1200">
                <a:solidFill>
                  <a:schemeClr val="dk1"/>
                </a:solidFill>
              </a:rPr>
              <a:t>(</a:t>
            </a:r>
            <a:r>
              <a:rPr lang="en" sz="1200" u="sng">
                <a:solidFill>
                  <a:schemeClr val="hlink"/>
                </a:solidFill>
                <a:hlinkClick r:id="rId3"/>
              </a:rPr>
              <a:t>https://www.ngs.noaa.gov/CORS/Articles/Reference-Systems-Part-2.pdf</a:t>
            </a:r>
            <a:r>
              <a:rPr lang="en" sz="1200">
                <a:solidFill>
                  <a:schemeClr val="dk1"/>
                </a:solidFill>
              </a:rPr>
              <a:t>)</a:t>
            </a:r>
            <a:endParaRPr sz="1200">
              <a:solidFill>
                <a:schemeClr val="dk1"/>
              </a:solidFill>
            </a:endParaRPr>
          </a:p>
        </p:txBody>
      </p:sp>
      <p:sp>
        <p:nvSpPr>
          <p:cNvPr id="136" name="Google Shape;136;p20"/>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Reality Check: Sub-centimeter Accuracy At 95% Confidence</a:t>
            </a:r>
            <a:endParaRPr sz="1800"/>
          </a:p>
        </p:txBody>
      </p:sp>
      <p:grpSp>
        <p:nvGrpSpPr>
          <p:cNvPr id="137" name="Google Shape;137;p20"/>
          <p:cNvGrpSpPr/>
          <p:nvPr/>
        </p:nvGrpSpPr>
        <p:grpSpPr>
          <a:xfrm>
            <a:off x="913058" y="2330258"/>
            <a:ext cx="7317884" cy="1825831"/>
            <a:chOff x="437625" y="2718175"/>
            <a:chExt cx="8193801" cy="2044375"/>
          </a:xfrm>
        </p:grpSpPr>
        <p:pic>
          <p:nvPicPr>
            <p:cNvPr id="138" name="Google Shape;138;p20"/>
            <p:cNvPicPr preferRelativeResize="0"/>
            <p:nvPr/>
          </p:nvPicPr>
          <p:blipFill rotWithShape="1">
            <a:blip r:embed="rId4">
              <a:alphaModFix/>
            </a:blip>
            <a:srcRect b="51662" l="0" r="0" t="0"/>
            <a:stretch/>
          </p:blipFill>
          <p:spPr>
            <a:xfrm>
              <a:off x="437625" y="2718175"/>
              <a:ext cx="3958926" cy="2044375"/>
            </a:xfrm>
            <a:prstGeom prst="rect">
              <a:avLst/>
            </a:prstGeom>
            <a:noFill/>
            <a:ln>
              <a:noFill/>
            </a:ln>
          </p:spPr>
        </p:pic>
        <p:pic>
          <p:nvPicPr>
            <p:cNvPr id="139" name="Google Shape;139;p20"/>
            <p:cNvPicPr preferRelativeResize="0"/>
            <p:nvPr/>
          </p:nvPicPr>
          <p:blipFill rotWithShape="1">
            <a:blip r:embed="rId4">
              <a:alphaModFix/>
            </a:blip>
            <a:srcRect b="0" l="1790" r="-1789" t="51662"/>
            <a:stretch/>
          </p:blipFill>
          <p:spPr>
            <a:xfrm>
              <a:off x="4672500" y="2718175"/>
              <a:ext cx="3958926" cy="2044375"/>
            </a:xfrm>
            <a:prstGeom prst="rect">
              <a:avLst/>
            </a:prstGeom>
            <a:noFill/>
            <a:ln>
              <a:noFill/>
            </a:ln>
          </p:spPr>
        </p:pic>
      </p:grpSp>
      <p:sp>
        <p:nvSpPr>
          <p:cNvPr id="140" name="Google Shape;140;p20"/>
          <p:cNvSpPr txBox="1"/>
          <p:nvPr/>
        </p:nvSpPr>
        <p:spPr>
          <a:xfrm>
            <a:off x="0" y="4156099"/>
            <a:ext cx="9144000" cy="864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u="sng">
                <a:solidFill>
                  <a:schemeClr val="hlink"/>
                </a:solidFill>
                <a:hlinkClick r:id="rId5"/>
              </a:rPr>
              <a:t>Gillins, D.T., Kerr, D., and Weaver, B. (2019)</a:t>
            </a:r>
            <a:endParaRPr sz="1200">
              <a:solidFill>
                <a:schemeClr val="dk1"/>
              </a:solidFill>
            </a:endParaRPr>
          </a:p>
          <a:p>
            <a:pPr indent="0" lvl="0" marL="0" rtl="0" algn="l">
              <a:lnSpc>
                <a:spcPct val="115000"/>
              </a:lnSpc>
              <a:spcBef>
                <a:spcPts val="0"/>
              </a:spcBef>
              <a:spcAft>
                <a:spcPts val="0"/>
              </a:spcAft>
              <a:buNone/>
            </a:pPr>
            <a:r>
              <a:t/>
            </a:r>
            <a:endParaRPr sz="1200">
              <a:solidFill>
                <a:schemeClr val="dk1"/>
              </a:solidFill>
            </a:endParaRPr>
          </a:p>
          <a:p>
            <a:pPr indent="0" lvl="0" marL="0" rtl="0" algn="l">
              <a:lnSpc>
                <a:spcPct val="115000"/>
              </a:lnSpc>
              <a:spcBef>
                <a:spcPts val="0"/>
              </a:spcBef>
              <a:spcAft>
                <a:spcPts val="0"/>
              </a:spcAft>
              <a:buNone/>
            </a:pPr>
            <a:r>
              <a:rPr lang="en" sz="1600">
                <a:solidFill>
                  <a:schemeClr val="dk1"/>
                </a:solidFill>
              </a:rPr>
              <a:t>OPUS approaches 1 cm accuracy, but only for longer data spans.</a:t>
            </a:r>
            <a:endParaRPr sz="16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1"/>
          <p:cNvSpPr txBox="1"/>
          <p:nvPr/>
        </p:nvSpPr>
        <p:spPr>
          <a:xfrm>
            <a:off x="0" y="582950"/>
            <a:ext cx="9144000" cy="4560600"/>
          </a:xfrm>
          <a:prstGeom prst="rect">
            <a:avLst/>
          </a:prstGeom>
          <a:noFill/>
          <a:ln>
            <a:noFill/>
          </a:ln>
        </p:spPr>
        <p:txBody>
          <a:bodyPr anchorCtr="0" anchor="t" bIns="91425" lIns="91425" spcFirstLastPara="1" rIns="91425" wrap="square" tIns="91425">
            <a:noAutofit/>
          </a:bodyPr>
          <a:lstStyle/>
          <a:p>
            <a:pPr indent="-330200" lvl="0" marL="457200" rtl="0" algn="l">
              <a:lnSpc>
                <a:spcPct val="115000"/>
              </a:lnSpc>
              <a:spcBef>
                <a:spcPts val="1000"/>
              </a:spcBef>
              <a:spcAft>
                <a:spcPts val="0"/>
              </a:spcAft>
              <a:buClr>
                <a:schemeClr val="dk1"/>
              </a:buClr>
              <a:buSzPts val="1600"/>
              <a:buChar char="●"/>
            </a:pPr>
            <a:r>
              <a:rPr lang="en" sz="1600">
                <a:solidFill>
                  <a:schemeClr val="dk1"/>
                </a:solidFill>
              </a:rPr>
              <a:t>NCN</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Median data reliability for the NCN is 100%; the average is 96.4%.</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Full GNSS capability is limited, but improving.</a:t>
            </a:r>
            <a:endParaRPr sz="1600">
              <a:solidFill>
                <a:schemeClr val="dk1"/>
              </a:solidFill>
            </a:endParaRPr>
          </a:p>
          <a:p>
            <a:pPr indent="-330200" lvl="0" marL="457200" rtl="0" algn="l">
              <a:lnSpc>
                <a:spcPct val="115000"/>
              </a:lnSpc>
              <a:spcBef>
                <a:spcPts val="1000"/>
              </a:spcBef>
              <a:spcAft>
                <a:spcPts val="0"/>
              </a:spcAft>
              <a:buClr>
                <a:schemeClr val="dk1"/>
              </a:buClr>
              <a:buSzPts val="1600"/>
              <a:buChar char="●"/>
            </a:pPr>
            <a:r>
              <a:rPr lang="en" sz="1600">
                <a:solidFill>
                  <a:schemeClr val="dk1"/>
                </a:solidFill>
              </a:rPr>
              <a:t>OPUS</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OPUS-S has a 95% success rate simply by requiring longer data spans.</a:t>
            </a:r>
            <a:br>
              <a:rPr lang="en" sz="1600">
                <a:solidFill>
                  <a:schemeClr val="dk1"/>
                </a:solidFill>
              </a:rPr>
            </a:br>
            <a:r>
              <a:rPr lang="en" sz="1200">
                <a:solidFill>
                  <a:schemeClr val="dk1"/>
                </a:solidFill>
              </a:rPr>
              <a:t>(Based on OPUS logs GPS weeks 2149 - 2152: 2021-03-14 - 2021-04-10.)</a:t>
            </a:r>
            <a:endParaRPr sz="12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OPUS-RS has a 78% success rate.</a:t>
            </a:r>
            <a:br>
              <a:rPr lang="en" sz="1600">
                <a:solidFill>
                  <a:schemeClr val="dk1"/>
                </a:solidFill>
              </a:rPr>
            </a:br>
            <a:r>
              <a:rPr lang="en" sz="1200">
                <a:solidFill>
                  <a:schemeClr val="dk1"/>
                </a:solidFill>
              </a:rPr>
              <a:t>(Based on OPUS logs for GPS weeks 2149 - 2152: 2021-03-14 - 2021-04-10.)</a:t>
            </a:r>
            <a:endParaRPr sz="1600">
              <a:solidFill>
                <a:schemeClr val="dk1"/>
              </a:solidFill>
            </a:endParaRPr>
          </a:p>
          <a:p>
            <a:pPr indent="-330200" lvl="1" marL="914400" rtl="0" algn="l">
              <a:lnSpc>
                <a:spcPct val="115000"/>
              </a:lnSpc>
              <a:spcBef>
                <a:spcPts val="0"/>
              </a:spcBef>
              <a:spcAft>
                <a:spcPts val="0"/>
              </a:spcAft>
              <a:buClr>
                <a:schemeClr val="dk1"/>
              </a:buClr>
              <a:buSzPts val="1600"/>
              <a:buChar char="○"/>
            </a:pPr>
            <a:r>
              <a:rPr lang="en" sz="1600">
                <a:solidFill>
                  <a:schemeClr val="dk1"/>
                </a:solidFill>
              </a:rPr>
              <a:t>OPUS processing is dependent upon OPUS itself, NCN and the IGS, but the OPUS report has many hardware and resource dependencies: HTDP, NCAT, GEOID(s), the IDB and OPUS databases, and its own “project” archive.  All have to be online for success.</a:t>
            </a:r>
            <a:endParaRPr sz="1600">
              <a:solidFill>
                <a:schemeClr val="dk1"/>
              </a:solidFill>
            </a:endParaRPr>
          </a:p>
          <a:p>
            <a:pPr indent="0" lvl="0" marL="0" rtl="0" algn="l">
              <a:lnSpc>
                <a:spcPct val="115000"/>
              </a:lnSpc>
              <a:spcBef>
                <a:spcPts val="1000"/>
              </a:spcBef>
              <a:spcAft>
                <a:spcPts val="0"/>
              </a:spcAft>
              <a:buNone/>
            </a:pPr>
            <a:r>
              <a:rPr lang="en" sz="1600">
                <a:solidFill>
                  <a:schemeClr val="dk1"/>
                </a:solidFill>
              </a:rPr>
              <a:t>But the bottom line is that OPUS, excluding OPUS-RS, exceeds 90% reliability.</a:t>
            </a:r>
            <a:endParaRPr sz="1600">
              <a:solidFill>
                <a:schemeClr val="dk1"/>
              </a:solidFill>
            </a:endParaRPr>
          </a:p>
        </p:txBody>
      </p:sp>
      <p:sp>
        <p:nvSpPr>
          <p:cNvPr id="146" name="Google Shape;146;p21"/>
          <p:cNvSpPr txBox="1"/>
          <p:nvPr/>
        </p:nvSpPr>
        <p:spPr>
          <a:xfrm>
            <a:off x="111150" y="121250"/>
            <a:ext cx="8973300" cy="461700"/>
          </a:xfrm>
          <a:prstGeom prst="rect">
            <a:avLst/>
          </a:prstGeom>
          <a:solidFill>
            <a:srgbClr val="F3F3F3"/>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t>Reality Check: Sub-centimeter Accuracy At Near 100% Reliability</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