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 bookmarkIdSeed="2">
  <p:sldMasterIdLst>
    <p:sldMasterId id="2147483648" r:id="rId1"/>
    <p:sldMasterId id="2147483684" r:id="rId2"/>
    <p:sldMasterId id="2147483696" r:id="rId3"/>
  </p:sldMasterIdLst>
  <p:notesMasterIdLst>
    <p:notesMasterId r:id="rId66"/>
  </p:notesMasterIdLst>
  <p:sldIdLst>
    <p:sldId id="381" r:id="rId4"/>
    <p:sldId id="439" r:id="rId5"/>
    <p:sldId id="393" r:id="rId6"/>
    <p:sldId id="455" r:id="rId7"/>
    <p:sldId id="456" r:id="rId8"/>
    <p:sldId id="457" r:id="rId9"/>
    <p:sldId id="441" r:id="rId10"/>
    <p:sldId id="440" r:id="rId11"/>
    <p:sldId id="458" r:id="rId12"/>
    <p:sldId id="459" r:id="rId13"/>
    <p:sldId id="460" r:id="rId14"/>
    <p:sldId id="442" r:id="rId15"/>
    <p:sldId id="443" r:id="rId16"/>
    <p:sldId id="345" r:id="rId17"/>
    <p:sldId id="392" r:id="rId18"/>
    <p:sldId id="448" r:id="rId19"/>
    <p:sldId id="447" r:id="rId20"/>
    <p:sldId id="396" r:id="rId21"/>
    <p:sldId id="397" r:id="rId22"/>
    <p:sldId id="394" r:id="rId23"/>
    <p:sldId id="398" r:id="rId24"/>
    <p:sldId id="407" r:id="rId25"/>
    <p:sldId id="449" r:id="rId26"/>
    <p:sldId id="450" r:id="rId27"/>
    <p:sldId id="400" r:id="rId28"/>
    <p:sldId id="401" r:id="rId29"/>
    <p:sldId id="406" r:id="rId30"/>
    <p:sldId id="416" r:id="rId31"/>
    <p:sldId id="404" r:id="rId32"/>
    <p:sldId id="451" r:id="rId33"/>
    <p:sldId id="452" r:id="rId34"/>
    <p:sldId id="453" r:id="rId35"/>
    <p:sldId id="474" r:id="rId36"/>
    <p:sldId id="466" r:id="rId37"/>
    <p:sldId id="414" r:id="rId38"/>
    <p:sldId id="470" r:id="rId39"/>
    <p:sldId id="419" r:id="rId40"/>
    <p:sldId id="469" r:id="rId41"/>
    <p:sldId id="467" r:id="rId42"/>
    <p:sldId id="468" r:id="rId43"/>
    <p:sldId id="471" r:id="rId44"/>
    <p:sldId id="472" r:id="rId45"/>
    <p:sldId id="421" r:id="rId46"/>
    <p:sldId id="473" r:id="rId47"/>
    <p:sldId id="461" r:id="rId48"/>
    <p:sldId id="462" r:id="rId49"/>
    <p:sldId id="477" r:id="rId50"/>
    <p:sldId id="420" r:id="rId51"/>
    <p:sldId id="431" r:id="rId52"/>
    <p:sldId id="430" r:id="rId53"/>
    <p:sldId id="422" r:id="rId54"/>
    <p:sldId id="423" r:id="rId55"/>
    <p:sldId id="432" r:id="rId56"/>
    <p:sldId id="426" r:id="rId57"/>
    <p:sldId id="438" r:id="rId58"/>
    <p:sldId id="434" r:id="rId59"/>
    <p:sldId id="436" r:id="rId60"/>
    <p:sldId id="437" r:id="rId61"/>
    <p:sldId id="435" r:id="rId62"/>
    <p:sldId id="476" r:id="rId63"/>
    <p:sldId id="464" r:id="rId64"/>
    <p:sldId id="465" r:id="rId65"/>
  </p:sldIdLst>
  <p:sldSz cx="9144000" cy="6858000" type="screen4x3"/>
  <p:notesSz cx="6858000" cy="9144000"/>
  <p:embeddedFontLst>
    <p:embeddedFont>
      <p:font typeface="Calibri" pitchFamily="34" charset="0"/>
      <p:regular r:id="rId67"/>
      <p:bold r:id="rId68"/>
      <p:italic r:id="rId69"/>
      <p:boldItalic r:id="rId70"/>
    </p:embeddedFont>
    <p:embeddedFont>
      <p:font typeface="ＭＳ Ｐゴシック" pitchFamily="34" charset="-128"/>
      <p:regular r:id="rId71"/>
    </p:embeddedFont>
    <p:embeddedFont>
      <p:font typeface="Arial Black" pitchFamily="34" charset="0"/>
      <p:bold r:id="rId72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3" autoAdjust="0"/>
    <p:restoredTop sz="94779" autoAdjust="0"/>
  </p:normalViewPr>
  <p:slideViewPr>
    <p:cSldViewPr snapToGrid="0" snapToObjects="1">
      <p:cViewPr varScale="1">
        <p:scale>
          <a:sx n="60" d="100"/>
          <a:sy n="60" d="100"/>
        </p:scale>
        <p:origin x="-82" y="-3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font" Target="fonts/font2.fntdata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B22FC-AE2A-4DB5-B96C-A7BF6D8E99CC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10A8C-0C8B-4E2B-867B-42B9A9965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F8DA1-C9FB-4975-8294-B45FEDE443B6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2013-08-09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Projects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</a:t>
            </a:r>
            <a:r>
              <a:rPr lang="en-US" smtClean="0"/>
              <a:t>Projects Manager Training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10A8C-0C8B-4E2B-867B-42B9A99652E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1588">
              <a:spcBef>
                <a:spcPct val="50000"/>
              </a:spcBef>
              <a:defRPr/>
            </a:pPr>
            <a:endParaRPr 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BAA7BA-06F7-4E97-BFB7-A63A80A935F2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2013-08-09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Projects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</a:t>
            </a:r>
            <a:r>
              <a:rPr lang="en-US" smtClean="0"/>
              <a:t>Projects Manager Training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4AC95-4C0A-4F4B-9795-56189BA909B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F8DA1-C9FB-4975-8294-B45FEDE443B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2013-08-09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OPUS Projects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OPUS </a:t>
            </a:r>
            <a:r>
              <a:rPr lang="en-US" smtClean="0">
                <a:solidFill>
                  <a:prstClr val="black"/>
                </a:solidFill>
              </a:rPr>
              <a:t>Projects Manager Training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F8DA1-C9FB-4975-8294-B45FEDE443B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2013-08-09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OPUS Projects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OPUS </a:t>
            </a:r>
            <a:r>
              <a:rPr lang="en-US" smtClean="0">
                <a:solidFill>
                  <a:prstClr val="black"/>
                </a:solidFill>
              </a:rPr>
              <a:t>Projects Manager Training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F8DA1-C9FB-4975-8294-B45FEDE443B6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2013-08-09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Projects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</a:t>
            </a:r>
            <a:r>
              <a:rPr lang="en-US" smtClean="0"/>
              <a:t>Projects Manager Training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F8DA1-C9FB-4975-8294-B45FEDE443B6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2013-08-09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Projects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</a:t>
            </a:r>
            <a:r>
              <a:rPr lang="en-US" smtClean="0"/>
              <a:t>Projects Manager Training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F8DA1-C9FB-4975-8294-B45FEDE443B6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2013-08-09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Projects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</a:t>
            </a:r>
            <a:r>
              <a:rPr lang="en-US" smtClean="0"/>
              <a:t>Projects Manager Training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10A8C-0C8B-4E2B-867B-42B9A99652E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10A8C-0C8B-4E2B-867B-42B9A99652E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467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577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2083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71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655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858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783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9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75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226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85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3655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</a:t>
            </a:r>
            <a:r>
              <a:rPr lang="en-US" noProof="0" dirty="0" smtClean="0"/>
              <a:t>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043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776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083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71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655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858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783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9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75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22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6858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856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</a:t>
            </a:r>
            <a:r>
              <a:rPr lang="en-US" noProof="0" dirty="0" smtClean="0"/>
              <a:t>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043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776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08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478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1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77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222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985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</a:t>
            </a:r>
            <a:r>
              <a:rPr lang="en-US" noProof="0" dirty="0" smtClean="0"/>
              <a:t>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404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s.noaa.gov/PC_PROD/ADJUST/adjustment_guidelines.pdf" TargetMode="External"/><Relationship Id="rId2" Type="http://schemas.openxmlformats.org/officeDocument/2006/relationships/hyperlink" Target="http://www.ngs.noaa.gov/INFO/Policy/files/062012_Data_Submission_Policy.pdf" TargetMode="Externa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beta.ngs.noaa.gov/PC_PROD/ADJUST/adjust_supplemental.txt" TargetMode="External"/><Relationship Id="rId4" Type="http://schemas.openxmlformats.org/officeDocument/2006/relationships/hyperlink" Target="http://www.ngs.noaa.gov/PUBS_LIB/Adjust_TheHorizontalObservationAdjustmentProgram_TM_NOS_NGS_47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gs.noaa.gov/heightmod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s.noaa.gov/PC_PROD/pc_prod.shtml" TargetMode="External"/><Relationship Id="rId2" Type="http://schemas.openxmlformats.org/officeDocument/2006/relationships/hyperlink" Target="http://beta.ngs.noaa.gov/PC_PROD/ADJUST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beta.ngs.noaa.gov/PC_PROD/ADJUST/" TargetMode="External"/><Relationship Id="rId2" Type="http://schemas.openxmlformats.org/officeDocument/2006/relationships/hyperlink" Target="http://www.geodesy.noaa.gov/PC_PROD/pc_prod.shtml" TargetMode="Externa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gs.noaa.gov/PUBS_LIB/pub_index.shtml" TargetMode="Externa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gs.noaa.gov/cgi-bin/GEOID_STUFF/geoid12A_prompt1.prl" TargetMode="Externa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m6500\Pictures\2009_05_25\IMG_12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8987" y="2722754"/>
            <a:ext cx="5213734" cy="292608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4" descr="gps_s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911" y="2353733"/>
            <a:ext cx="2301716" cy="2541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m6500\Pictures\2009_05_25\IMG_1207.JPG"/>
          <p:cNvPicPr>
            <a:picLocks noChangeAspect="1" noChangeArrowheads="1"/>
          </p:cNvPicPr>
          <p:nvPr/>
        </p:nvPicPr>
        <p:blipFill>
          <a:blip r:embed="rId5"/>
          <a:srcRect l="23077" r="14939"/>
          <a:stretch>
            <a:fillRect/>
          </a:stretch>
        </p:blipFill>
        <p:spPr bwMode="auto">
          <a:xfrm>
            <a:off x="6392848" y="3511901"/>
            <a:ext cx="2524541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809992" y="6006942"/>
            <a:ext cx="31073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smtClean="0">
                <a:solidFill>
                  <a:prstClr val="black"/>
                </a:solidFill>
              </a:rPr>
              <a:t>Michael Dennis</a:t>
            </a:r>
            <a:r>
              <a:rPr lang="en-US" sz="2000" b="1" dirty="0" smtClean="0">
                <a:solidFill>
                  <a:prstClr val="black"/>
                </a:solidFill>
              </a:rPr>
              <a:t>, RLS, PE</a:t>
            </a:r>
          </a:p>
          <a:p>
            <a:pPr algn="r"/>
            <a:r>
              <a:rPr lang="en-US" b="1" smtClean="0">
                <a:solidFill>
                  <a:srgbClr val="0000FF"/>
                </a:solidFill>
              </a:rPr>
              <a:t>michael.dennis@noaa.gov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160" y="5976164"/>
            <a:ext cx="608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Franklin County Engineer's </a:t>
            </a:r>
            <a:r>
              <a:rPr lang="en-US" sz="2000" b="1" dirty="0" smtClean="0"/>
              <a:t>Office</a:t>
            </a:r>
          </a:p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April 22-25, 2014  ●  Columbus, OH</a:t>
            </a:r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1144988" y="883709"/>
            <a:ext cx="7999011" cy="1099204"/>
          </a:xfrm>
        </p:spPr>
        <p:txBody>
          <a:bodyPr/>
          <a:lstStyle/>
          <a:p>
            <a:r>
              <a:rPr lang="en-US" b="1" smtClean="0"/>
              <a:t>OPUS-Projects and Bluebooking</a:t>
            </a:r>
            <a:endParaRPr lang="en-US" b="1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144987" y="1839075"/>
            <a:ext cx="7999011" cy="883680"/>
          </a:xfrm>
        </p:spPr>
        <p:txBody>
          <a:bodyPr/>
          <a:lstStyle/>
          <a:p>
            <a:r>
              <a:rPr lang="en-US" sz="3600" b="1" i="1" dirty="0" smtClean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Part II</a:t>
            </a:r>
            <a:r>
              <a:rPr lang="en-US" sz="3600" b="1" i="1" smtClean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:  Bluebooking</a:t>
            </a:r>
            <a:endParaRPr lang="en-US" sz="3600" b="1" i="1" dirty="0" smtClean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963" t="10281" r="963" b="1164"/>
          <a:stretch>
            <a:fillRect/>
          </a:stretch>
        </p:blipFill>
        <p:spPr bwMode="auto">
          <a:xfrm>
            <a:off x="888885" y="1203439"/>
            <a:ext cx="7449325" cy="5565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Viewing Shared Solutions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99334" y="2559440"/>
            <a:ext cx="5866411" cy="101566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To a view 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shared solution,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use the 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Shared Solutions link in the menu on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the left of the OPUS upload page.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1564946" y="3067272"/>
            <a:ext cx="534388" cy="7973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7363" y="1849348"/>
            <a:ext cx="33494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Here’s an </a:t>
            </a:r>
            <a:r>
              <a:rPr lang="en-US" sz="2400" dirty="0" smtClean="0"/>
              <a:t>example of a </a:t>
            </a:r>
            <a:r>
              <a:rPr lang="en-US" sz="2400" smtClean="0"/>
              <a:t>shared solution </a:t>
            </a:r>
            <a:r>
              <a:rPr lang="en-US" sz="2400" dirty="0" smtClean="0"/>
              <a:t>from OPUS-Static.</a:t>
            </a:r>
          </a:p>
          <a:p>
            <a:endParaRPr lang="en-US" sz="2400" dirty="0" smtClean="0"/>
          </a:p>
          <a:p>
            <a:r>
              <a:rPr lang="en-US" sz="2400" smtClean="0"/>
              <a:t>Note </a:t>
            </a:r>
            <a:r>
              <a:rPr lang="en-US" sz="2400" dirty="0" smtClean="0"/>
              <a:t>that </a:t>
            </a:r>
            <a:r>
              <a:rPr lang="en-US" sz="2400" smtClean="0"/>
              <a:t>this station </a:t>
            </a:r>
            <a:r>
              <a:rPr lang="en-US" sz="2400" dirty="0" smtClean="0"/>
              <a:t>has two </a:t>
            </a:r>
            <a:r>
              <a:rPr lang="en-US" sz="2400" smtClean="0"/>
              <a:t>shared solutions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smtClean="0"/>
              <a:t>Note </a:t>
            </a:r>
            <a:r>
              <a:rPr lang="en-US" sz="2400" dirty="0" smtClean="0"/>
              <a:t>also that it is </a:t>
            </a:r>
            <a:r>
              <a:rPr lang="en-US" sz="2400" smtClean="0"/>
              <a:t>published in the NGSIDB</a:t>
            </a:r>
            <a:endParaRPr lang="en-US" sz="2400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249382" y="274638"/>
            <a:ext cx="8437418" cy="1143000"/>
          </a:xfrm>
        </p:spPr>
        <p:txBody>
          <a:bodyPr/>
          <a:lstStyle/>
          <a:p>
            <a:pPr algn="l"/>
            <a:r>
              <a:rPr lang="en-US" smtClean="0"/>
              <a:t>Viewing Shared Solutions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976" t="11471" r="38227" b="8570"/>
          <a:stretch>
            <a:fillRect/>
          </a:stretch>
        </p:blipFill>
        <p:spPr bwMode="auto">
          <a:xfrm>
            <a:off x="249382" y="1222625"/>
            <a:ext cx="4748587" cy="5239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976" t="12098" r="37372" b="8414"/>
          <a:stretch>
            <a:fillRect/>
          </a:stretch>
        </p:blipFill>
        <p:spPr bwMode="auto">
          <a:xfrm>
            <a:off x="2201880" y="1417638"/>
            <a:ext cx="4815369" cy="5208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976" t="13666" r="44546" b="9351"/>
          <a:stretch>
            <a:fillRect/>
          </a:stretch>
        </p:blipFill>
        <p:spPr bwMode="auto">
          <a:xfrm>
            <a:off x="4792832" y="1649465"/>
            <a:ext cx="4255020" cy="50448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/>
              <a:t>“Published” vs. “shared” survey results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199" y="1282657"/>
            <a:ext cx="8450495" cy="5303077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i="1" dirty="0" smtClean="0"/>
              <a:t>Published:  </a:t>
            </a:r>
            <a:r>
              <a:rPr lang="en-US" sz="2800" b="1" smtClean="0"/>
              <a:t>The NGS Integrated Database (NGSIDB</a:t>
            </a:r>
            <a:r>
              <a:rPr lang="en-US" sz="2800" b="1" dirty="0" smtClean="0"/>
              <a:t>)</a:t>
            </a:r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dirty="0" smtClean="0"/>
              <a:t>Official repository for “authoritative</a:t>
            </a:r>
            <a:r>
              <a:rPr lang="en-US" sz="2400" smtClean="0"/>
              <a:t>” NSRS geodetic control</a:t>
            </a:r>
            <a:endParaRPr lang="en-US" sz="2400" dirty="0" smtClean="0"/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dirty="0" smtClean="0"/>
              <a:t>Specific FGDC/FGCS </a:t>
            </a:r>
            <a:r>
              <a:rPr lang="en-US" sz="2400" smtClean="0"/>
              <a:t>metadata and QA/QC requirements</a:t>
            </a:r>
            <a:endParaRPr lang="en-US" sz="2400" dirty="0" smtClean="0"/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dirty="0" smtClean="0"/>
              <a:t>Process </a:t>
            </a:r>
            <a:r>
              <a:rPr lang="en-US" sz="2400" smtClean="0"/>
              <a:t>for populating </a:t>
            </a:r>
            <a:r>
              <a:rPr lang="en-US" sz="2400" dirty="0" smtClean="0"/>
              <a:t>referred to as </a:t>
            </a:r>
            <a:r>
              <a:rPr lang="en-US" sz="2400" b="1" i="1" smtClean="0"/>
              <a:t>“Bluebooking</a:t>
            </a:r>
            <a:r>
              <a:rPr lang="en-US" sz="2400" b="1" i="1" dirty="0" smtClean="0"/>
              <a:t>”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i="1" dirty="0" smtClean="0"/>
              <a:t>Shared:  </a:t>
            </a:r>
            <a:r>
              <a:rPr lang="en-US" sz="2800" b="1" dirty="0" smtClean="0"/>
              <a:t>OPUS Data Base</a:t>
            </a:r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dirty="0" smtClean="0"/>
              <a:t>Created to </a:t>
            </a:r>
            <a:r>
              <a:rPr lang="en-US" sz="2400" smtClean="0"/>
              <a:t>allow </a:t>
            </a:r>
            <a:r>
              <a:rPr lang="en-US" sz="2400" b="1" i="1" smtClean="0"/>
              <a:t>sharing</a:t>
            </a:r>
            <a:r>
              <a:rPr lang="en-US" sz="2400" smtClean="0"/>
              <a:t> </a:t>
            </a:r>
            <a:r>
              <a:rPr lang="en-US" sz="2400" dirty="0" smtClean="0"/>
              <a:t>of OPUS results by public</a:t>
            </a:r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smtClean="0"/>
              <a:t>Content  not </a:t>
            </a:r>
            <a:r>
              <a:rPr lang="en-US" sz="2400" dirty="0" smtClean="0"/>
              <a:t>vetted or reviewed </a:t>
            </a:r>
            <a:r>
              <a:rPr lang="en-US" sz="2400" smtClean="0"/>
              <a:t>by NGS (not “control</a:t>
            </a:r>
            <a:r>
              <a:rPr lang="en-US" sz="2400" dirty="0" smtClean="0"/>
              <a:t>”)</a:t>
            </a:r>
          </a:p>
          <a:p>
            <a:pPr marL="1314450" lvl="2" indent="-514350">
              <a:spcBef>
                <a:spcPts val="600"/>
              </a:spcBef>
              <a:defRPr/>
            </a:pPr>
            <a:r>
              <a:rPr lang="en-US" sz="2000" dirty="0" smtClean="0"/>
              <a:t>But OPUS </a:t>
            </a:r>
            <a:r>
              <a:rPr lang="en-US" sz="2000" smtClean="0"/>
              <a:t>data and </a:t>
            </a:r>
            <a:r>
              <a:rPr lang="en-US" sz="2000" dirty="0" smtClean="0"/>
              <a:t>results must </a:t>
            </a:r>
            <a:r>
              <a:rPr lang="en-US" sz="2000" smtClean="0"/>
              <a:t>meet certain requirements</a:t>
            </a: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766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Database Blues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199" y="1282658"/>
            <a:ext cx="8448675" cy="4921066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smtClean="0"/>
              <a:t>The NGS Integrated </a:t>
            </a:r>
            <a:r>
              <a:rPr lang="en-US" sz="2800" b="1" dirty="0" smtClean="0"/>
              <a:t>Data </a:t>
            </a:r>
            <a:r>
              <a:rPr lang="en-US" sz="2800" b="1" smtClean="0"/>
              <a:t>Base (NGSIDB</a:t>
            </a:r>
            <a:r>
              <a:rPr lang="en-US" sz="2800" b="1" dirty="0" smtClean="0"/>
              <a:t>)</a:t>
            </a:r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dirty="0" smtClean="0"/>
              <a:t>Every mark has </a:t>
            </a:r>
            <a:r>
              <a:rPr lang="en-US" sz="2400" smtClean="0"/>
              <a:t>a </a:t>
            </a:r>
            <a:r>
              <a:rPr lang="en-US" sz="2400" b="1" i="1" smtClean="0"/>
              <a:t>single</a:t>
            </a:r>
            <a:r>
              <a:rPr lang="en-US" sz="2400" smtClean="0"/>
              <a:t> </a:t>
            </a:r>
            <a:r>
              <a:rPr lang="en-US" sz="2400" dirty="0" smtClean="0"/>
              <a:t>set </a:t>
            </a:r>
            <a:r>
              <a:rPr lang="en-US" sz="2400" smtClean="0"/>
              <a:t>of </a:t>
            </a:r>
            <a:r>
              <a:rPr lang="en-US" sz="2400" b="1" i="1" smtClean="0"/>
              <a:t>current</a:t>
            </a:r>
            <a:r>
              <a:rPr lang="en-US" sz="2400" smtClean="0"/>
              <a:t> coordinates</a:t>
            </a:r>
            <a:endParaRPr lang="en-US" sz="2400" dirty="0" smtClean="0"/>
          </a:p>
          <a:p>
            <a:pPr marL="1314450" lvl="2" indent="-514350">
              <a:spcBef>
                <a:spcPts val="600"/>
              </a:spcBef>
              <a:defRPr/>
            </a:pPr>
            <a:r>
              <a:rPr lang="en-US" sz="2000" dirty="0" smtClean="0"/>
              <a:t>Latitude</a:t>
            </a:r>
            <a:r>
              <a:rPr lang="en-US" sz="2000" smtClean="0"/>
              <a:t>, longitude</a:t>
            </a:r>
            <a:r>
              <a:rPr lang="en-US" sz="2000" dirty="0" smtClean="0"/>
              <a:t>, ellipsoid height, orthometric height, etc.</a:t>
            </a:r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smtClean="0"/>
              <a:t>Includes geometric </a:t>
            </a:r>
            <a:r>
              <a:rPr lang="en-US" sz="2400" b="1" i="1" smtClean="0"/>
              <a:t>and</a:t>
            </a:r>
            <a:r>
              <a:rPr lang="en-US" sz="2400" smtClean="0"/>
              <a:t> vertical control</a:t>
            </a:r>
            <a:endParaRPr lang="en-US" sz="2400" dirty="0" smtClean="0"/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smtClean="0"/>
              <a:t>But Bluebooking </a:t>
            </a:r>
            <a:r>
              <a:rPr lang="en-US" sz="2400" dirty="0" smtClean="0"/>
              <a:t>to </a:t>
            </a:r>
            <a:r>
              <a:rPr lang="en-US" sz="2400" smtClean="0"/>
              <a:t>populate NGSIDB </a:t>
            </a:r>
            <a:r>
              <a:rPr lang="en-US" sz="2400" dirty="0" smtClean="0"/>
              <a:t>is </a:t>
            </a:r>
            <a:r>
              <a:rPr lang="en-US" sz="2400" smtClean="0"/>
              <a:t>overly onerous</a:t>
            </a:r>
            <a:endParaRPr lang="en-US" sz="2400" dirty="0" smtClean="0"/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dirty="0" smtClean="0"/>
              <a:t>OPUS Database</a:t>
            </a:r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smtClean="0"/>
              <a:t>Individual marks can </a:t>
            </a:r>
            <a:r>
              <a:rPr lang="en-US" sz="2400" dirty="0" smtClean="0"/>
              <a:t>have </a:t>
            </a:r>
            <a:r>
              <a:rPr lang="en-US" sz="2400" smtClean="0"/>
              <a:t>multiple coordinates</a:t>
            </a:r>
            <a:endParaRPr lang="en-US" sz="2400" dirty="0" smtClean="0"/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smtClean="0"/>
              <a:t>Marks in common with NGSIDB do not </a:t>
            </a:r>
            <a:r>
              <a:rPr lang="en-US" sz="2400" dirty="0" smtClean="0"/>
              <a:t>have same </a:t>
            </a:r>
            <a:r>
              <a:rPr lang="en-US" sz="2400" dirty="0" err="1" smtClean="0"/>
              <a:t>coords</a:t>
            </a:r>
            <a:endParaRPr lang="en-US" sz="2400" dirty="0" smtClean="0"/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smtClean="0"/>
              <a:t>Currently only contains geometric positions</a:t>
            </a:r>
            <a:endParaRPr lang="en-US" sz="2400" dirty="0" smtClean="0"/>
          </a:p>
          <a:p>
            <a:pPr marL="1314450" lvl="2" indent="-514350">
              <a:spcBef>
                <a:spcPts val="600"/>
              </a:spcBef>
              <a:defRPr/>
            </a:pPr>
            <a:r>
              <a:rPr lang="en-US" sz="2000" dirty="0" smtClean="0"/>
              <a:t>Orthometric heights are directly from a geoid model</a:t>
            </a:r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dirty="0" smtClean="0"/>
              <a:t>But easy to populate </a:t>
            </a:r>
            <a:r>
              <a:rPr lang="en-US" sz="2400" smtClean="0"/>
              <a:t>with minimal effort (no Bluebooking</a:t>
            </a:r>
            <a:r>
              <a:rPr lang="en-US" sz="2400" dirty="0" smtClean="0"/>
              <a:t>!)</a:t>
            </a:r>
          </a:p>
          <a:p>
            <a:pPr marL="914400" lvl="1" indent="-514350">
              <a:spcBef>
                <a:spcPts val="600"/>
              </a:spcBef>
              <a:defRPr/>
            </a:pP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766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3989989"/>
            <a:ext cx="8839200" cy="274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48733"/>
            <a:ext cx="9144000" cy="582245"/>
          </a:xfrm>
        </p:spPr>
        <p:txBody>
          <a:bodyPr/>
          <a:lstStyle/>
          <a:p>
            <a:r>
              <a:rPr lang="en-US" sz="3600" smtClean="0"/>
              <a:t>Everyone has an opinion </a:t>
            </a:r>
            <a:r>
              <a:rPr lang="en-US" sz="3600" dirty="0" smtClean="0"/>
              <a:t>about </a:t>
            </a:r>
            <a:r>
              <a:rPr lang="en-US" sz="3600" smtClean="0"/>
              <a:t>“Bluebooking</a:t>
            </a:r>
            <a:r>
              <a:rPr lang="en-US" sz="3600" dirty="0" smtClean="0"/>
              <a:t>”</a:t>
            </a:r>
            <a:endParaRPr lang="en-US" sz="36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8775" y="4055533"/>
            <a:ext cx="838993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5400" b="1" i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Friends</a:t>
            </a:r>
            <a:r>
              <a:rPr lang="en-US" sz="480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4800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…</a:t>
            </a:r>
            <a:endParaRPr lang="en-US" sz="48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en-US" sz="480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don’t </a:t>
            </a:r>
            <a:r>
              <a:rPr lang="en-US" sz="480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let </a:t>
            </a:r>
            <a:r>
              <a:rPr lang="en-US" sz="5400" i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friends</a:t>
            </a:r>
            <a:r>
              <a:rPr lang="en-US" sz="480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4800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…</a:t>
            </a:r>
            <a:endParaRPr lang="en-US" sz="48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en-US" sz="6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Bluebook</a:t>
            </a:r>
            <a:r>
              <a:rPr lang="en-US" sz="4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en-US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115648"/>
            <a:ext cx="8839200" cy="2743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523067" y="1430867"/>
            <a:ext cx="64685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I’d rather be</a:t>
            </a:r>
            <a:endParaRPr lang="en-US" sz="48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WordArt 14"/>
          <p:cNvSpPr>
            <a:spLocks noChangeArrowheads="1" noChangeShapeType="1" noTextEdit="1"/>
          </p:cNvSpPr>
          <p:nvPr/>
        </p:nvSpPr>
        <p:spPr bwMode="auto">
          <a:xfrm>
            <a:off x="2937933" y="2295732"/>
            <a:ext cx="5565246" cy="143224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200" b="1" kern="10" smtClean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Bluebooking</a:t>
            </a:r>
            <a:endParaRPr lang="en-US" sz="3200" b="1" kern="10" dirty="0">
              <a:ln w="9525">
                <a:noFill/>
                <a:round/>
                <a:headEnd/>
                <a:tailEnd/>
              </a:ln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outerShdw dist="53882" dir="2700000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42" name="Picture 2" descr="old blue bo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49053">
            <a:off x="739770" y="1430867"/>
            <a:ext cx="1675660" cy="2103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old blue bo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2772" y="4220878"/>
            <a:ext cx="1165675" cy="14630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/>
          <p:cNvSpPr>
            <a:spLocks noChangeAspect="1"/>
          </p:cNvSpPr>
          <p:nvPr/>
        </p:nvSpPr>
        <p:spPr>
          <a:xfrm>
            <a:off x="6948699" y="4178543"/>
            <a:ext cx="1554480" cy="1554480"/>
          </a:xfrm>
          <a:prstGeom prst="ellipse">
            <a:avLst/>
          </a:prstGeom>
          <a:noFill/>
          <a:ln w="190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20" idx="1"/>
            <a:endCxn id="20" idx="5"/>
          </p:cNvCxnSpPr>
          <p:nvPr/>
        </p:nvCxnSpPr>
        <p:spPr>
          <a:xfrm>
            <a:off x="7176347" y="4406191"/>
            <a:ext cx="1099184" cy="1099184"/>
          </a:xfrm>
          <a:prstGeom prst="line">
            <a:avLst/>
          </a:prstGeom>
          <a:ln w="190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371601"/>
            <a:ext cx="8901724" cy="516742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en-US" smtClean="0"/>
              <a:t>The NGS </a:t>
            </a:r>
            <a:r>
              <a:rPr lang="en-US" dirty="0" smtClean="0"/>
              <a:t>“Bluebook” is a set of data formats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For electronic transfer </a:t>
            </a:r>
            <a:r>
              <a:rPr lang="en-US" dirty="0" smtClean="0"/>
              <a:t>of geodetic data </a:t>
            </a:r>
            <a:r>
              <a:rPr lang="en-US" smtClean="0"/>
              <a:t>to NGS </a:t>
            </a:r>
            <a:r>
              <a:rPr lang="en-US" dirty="0" smtClean="0"/>
              <a:t>database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Defined by NGS and </a:t>
            </a:r>
            <a:r>
              <a:rPr lang="en-US" dirty="0" smtClean="0"/>
              <a:t>formally part of FGDC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So </a:t>
            </a:r>
            <a:r>
              <a:rPr lang="en-US" smtClean="0"/>
              <a:t>“Bluebooking</a:t>
            </a:r>
            <a:r>
              <a:rPr lang="en-US" dirty="0" smtClean="0"/>
              <a:t>” is </a:t>
            </a:r>
            <a:r>
              <a:rPr lang="en-US" smtClean="0"/>
              <a:t>just putting data into </a:t>
            </a:r>
            <a:r>
              <a:rPr lang="en-US" dirty="0" smtClean="0"/>
              <a:t>specified formats</a:t>
            </a:r>
          </a:p>
          <a:p>
            <a:pPr>
              <a:lnSpc>
                <a:spcPct val="115000"/>
              </a:lnSpc>
            </a:pPr>
            <a:r>
              <a:rPr lang="en-US" smtClean="0"/>
              <a:t>A means </a:t>
            </a:r>
            <a:r>
              <a:rPr lang="en-US" dirty="0" smtClean="0"/>
              <a:t>for our customers to help build </a:t>
            </a:r>
            <a:r>
              <a:rPr lang="en-US" smtClean="0"/>
              <a:t>the NSRS</a:t>
            </a:r>
            <a:endParaRPr lang="en-US" dirty="0" smtClean="0"/>
          </a:p>
          <a:p>
            <a:pPr lvl="1">
              <a:lnSpc>
                <a:spcPct val="115000"/>
              </a:lnSpc>
            </a:pPr>
            <a:r>
              <a:rPr lang="en-US" dirty="0" smtClean="0"/>
              <a:t>Users get </a:t>
            </a:r>
            <a:r>
              <a:rPr lang="en-US" smtClean="0"/>
              <a:t>the control they want</a:t>
            </a:r>
            <a:r>
              <a:rPr lang="en-US" dirty="0" smtClean="0"/>
              <a:t>, where </a:t>
            </a:r>
            <a:r>
              <a:rPr lang="en-US" smtClean="0"/>
              <a:t>they want </a:t>
            </a:r>
            <a:r>
              <a:rPr lang="en-US" dirty="0" smtClean="0"/>
              <a:t>it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NGS </a:t>
            </a:r>
            <a:r>
              <a:rPr lang="en-US" dirty="0" smtClean="0"/>
              <a:t>gets data for </a:t>
            </a:r>
            <a:r>
              <a:rPr lang="en-US" smtClean="0"/>
              <a:t>small fraction </a:t>
            </a:r>
            <a:r>
              <a:rPr lang="en-US" dirty="0" smtClean="0"/>
              <a:t>of total cost </a:t>
            </a:r>
            <a:r>
              <a:rPr lang="en-US" smtClean="0"/>
              <a:t>of performing </a:t>
            </a:r>
            <a:r>
              <a:rPr lang="en-US" dirty="0" smtClean="0"/>
              <a:t>work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Great example of Fed, local </a:t>
            </a:r>
            <a:r>
              <a:rPr lang="en-US" dirty="0" err="1" smtClean="0"/>
              <a:t>gov’t</a:t>
            </a:r>
            <a:r>
              <a:rPr lang="en-US" smtClean="0"/>
              <a:t>, and private cooperation</a:t>
            </a:r>
            <a:endParaRPr lang="en-US" dirty="0" smtClean="0"/>
          </a:p>
          <a:p>
            <a:pPr>
              <a:lnSpc>
                <a:spcPct val="115000"/>
              </a:lnSpc>
            </a:pPr>
            <a:r>
              <a:rPr lang="en-US" smtClean="0"/>
              <a:t>“Bluebooking” now </a:t>
            </a:r>
            <a:r>
              <a:rPr lang="en-US" dirty="0" smtClean="0"/>
              <a:t>viewed as much </a:t>
            </a:r>
            <a:r>
              <a:rPr lang="en-US" smtClean="0"/>
              <a:t>more than </a:t>
            </a:r>
            <a:r>
              <a:rPr lang="en-US" dirty="0" smtClean="0"/>
              <a:t>formats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Standards &amp; specifications for performing control </a:t>
            </a:r>
            <a:r>
              <a:rPr lang="en-US" dirty="0" smtClean="0"/>
              <a:t>work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Strongly </a:t>
            </a:r>
            <a:r>
              <a:rPr lang="en-US" dirty="0" smtClean="0"/>
              <a:t>associated with high-quality </a:t>
            </a:r>
            <a:r>
              <a:rPr lang="en-US" smtClean="0"/>
              <a:t>data and </a:t>
            </a:r>
            <a:r>
              <a:rPr lang="en-US" dirty="0" smtClean="0"/>
              <a:t>results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But difficult</a:t>
            </a:r>
            <a:r>
              <a:rPr lang="en-US" smtClean="0"/>
              <a:t>, expensive, inefficient, and </a:t>
            </a:r>
            <a:r>
              <a:rPr lang="en-US" dirty="0" smtClean="0"/>
              <a:t>(somewhat</a:t>
            </a:r>
            <a:r>
              <a:rPr lang="en-US" smtClean="0"/>
              <a:t>) error-prone</a:t>
            </a: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6155"/>
            <a:ext cx="8229600" cy="582245"/>
          </a:xfrm>
        </p:spPr>
        <p:txBody>
          <a:bodyPr/>
          <a:lstStyle/>
          <a:p>
            <a:r>
              <a:rPr lang="en-US" dirty="0" smtClean="0"/>
              <a:t>What is </a:t>
            </a:r>
            <a:r>
              <a:rPr lang="en-US" smtClean="0"/>
              <a:t>“Bluebooking” anyway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Adjustment for GNSS Bluebooking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296988"/>
            <a:ext cx="8686800" cy="5059362"/>
          </a:xfrm>
        </p:spPr>
        <p:txBody>
          <a:bodyPr>
            <a:normAutofit fontScale="85000" lnSpcReduction="10000"/>
          </a:bodyPr>
          <a:lstStyle/>
          <a:p>
            <a:r>
              <a:rPr lang="en-US" smtClean="0"/>
              <a:t>NGS </a:t>
            </a:r>
            <a:r>
              <a:rPr lang="en-US" dirty="0" smtClean="0"/>
              <a:t>policy </a:t>
            </a:r>
            <a:r>
              <a:rPr lang="en-US" smtClean="0"/>
              <a:t>(June </a:t>
            </a:r>
            <a:r>
              <a:rPr lang="en-US" dirty="0" smtClean="0"/>
              <a:t>2012)</a:t>
            </a:r>
          </a:p>
          <a:p>
            <a:pPr lvl="1"/>
            <a:r>
              <a:rPr lang="en-US" dirty="0" smtClean="0"/>
              <a:t>ADJUST </a:t>
            </a:r>
            <a:r>
              <a:rPr lang="en-US" smtClean="0"/>
              <a:t>is </a:t>
            </a:r>
            <a:r>
              <a:rPr lang="en-US" b="1" i="1" smtClean="0"/>
              <a:t>ONLY</a:t>
            </a:r>
            <a:r>
              <a:rPr lang="en-US" smtClean="0"/>
              <a:t> </a:t>
            </a:r>
            <a:r>
              <a:rPr lang="en-US" dirty="0" smtClean="0"/>
              <a:t>software </a:t>
            </a:r>
            <a:r>
              <a:rPr lang="en-US" smtClean="0"/>
              <a:t>that can </a:t>
            </a:r>
            <a:r>
              <a:rPr lang="en-US" dirty="0" smtClean="0"/>
              <a:t>be used to </a:t>
            </a:r>
            <a:r>
              <a:rPr lang="en-US" smtClean="0"/>
              <a:t>submit GNSS </a:t>
            </a:r>
            <a:r>
              <a:rPr lang="en-US" dirty="0" smtClean="0"/>
              <a:t>projects </a:t>
            </a:r>
            <a:r>
              <a:rPr lang="en-US" smtClean="0"/>
              <a:t>for publishing in NGS Integrated </a:t>
            </a:r>
            <a:r>
              <a:rPr lang="en-US" dirty="0" smtClean="0"/>
              <a:t>Data Base</a:t>
            </a:r>
          </a:p>
          <a:p>
            <a:pPr lvl="1">
              <a:buNone/>
            </a:pPr>
            <a:r>
              <a:rPr lang="en-US" sz="2400" b="1" smtClean="0">
                <a:hlinkClick r:id="rId2"/>
              </a:rPr>
              <a:t>www.ngs.noaa.gov/INFO/Policy/files/062012_Data_Submission_Policy.pdf</a:t>
            </a:r>
            <a:endParaRPr lang="en-US" sz="2400" b="1" dirty="0" smtClean="0"/>
          </a:p>
          <a:p>
            <a:r>
              <a:rPr lang="en-US" smtClean="0"/>
              <a:t>Documentation</a:t>
            </a:r>
            <a:endParaRPr lang="en-US" dirty="0" smtClean="0"/>
          </a:p>
          <a:p>
            <a:pPr lvl="1"/>
            <a:r>
              <a:rPr lang="en-US" smtClean="0"/>
              <a:t>“Constrained Adjustment Guidelines</a:t>
            </a:r>
            <a:r>
              <a:rPr lang="en-US" dirty="0" smtClean="0"/>
              <a:t>”</a:t>
            </a:r>
          </a:p>
          <a:p>
            <a:pPr lvl="1">
              <a:buNone/>
            </a:pPr>
            <a:r>
              <a:rPr lang="en-US" sz="2400" b="1" smtClean="0">
                <a:hlinkClick r:id="rId3"/>
              </a:rPr>
              <a:t>www.ngs.noaa.gov/PC_PROD/ADJUST/adjustment_guidelines.pdf</a:t>
            </a:r>
            <a:endParaRPr lang="en-US" sz="2400" b="1" dirty="0" smtClean="0"/>
          </a:p>
          <a:p>
            <a:pPr lvl="1"/>
            <a:r>
              <a:rPr lang="en-US" smtClean="0"/>
              <a:t>Original ADJUST documentation </a:t>
            </a:r>
            <a:r>
              <a:rPr lang="en-US" dirty="0" smtClean="0"/>
              <a:t>(</a:t>
            </a:r>
            <a:r>
              <a:rPr lang="en-US" smtClean="0"/>
              <a:t>TM NOS NGS-47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r>
              <a:rPr lang="en-US" sz="2400" b="1" smtClean="0">
                <a:hlinkClick r:id="rId4"/>
              </a:rPr>
              <a:t>www.ngs.noaa.gov/PUBS_LIB/Adjust_TheHorizontalObservationAdjustmentProgram_TM_NOS_NGS_47.pdf</a:t>
            </a:r>
            <a:endParaRPr lang="en-US" sz="2400" b="1" dirty="0" smtClean="0"/>
          </a:p>
          <a:p>
            <a:pPr lvl="1"/>
            <a:r>
              <a:rPr lang="en-US" smtClean="0"/>
              <a:t>Supplemental ADJUST documentation</a:t>
            </a:r>
            <a:endParaRPr lang="en-US" dirty="0" smtClean="0"/>
          </a:p>
          <a:p>
            <a:pPr marL="457200" lvl="1" indent="0">
              <a:buNone/>
            </a:pPr>
            <a:r>
              <a:rPr lang="en-US" sz="2400" b="1" smtClean="0">
                <a:hlinkClick r:id="rId5"/>
              </a:rPr>
              <a:t>beta.ngs.noaa.gov/PC_PROD/ADJUST/adjust_supplemental.txt</a:t>
            </a:r>
            <a:endParaRPr lang="en-US" sz="2400" b="1" dirty="0" smtClean="0"/>
          </a:p>
          <a:p>
            <a:r>
              <a:rPr lang="en-US" i="1" smtClean="0"/>
              <a:t>Entire process needs </a:t>
            </a:r>
            <a:r>
              <a:rPr lang="en-US" i="1" dirty="0" smtClean="0"/>
              <a:t>to be updated</a:t>
            </a:r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way forward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282658"/>
            <a:ext cx="8224464" cy="492106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  <a:defRPr/>
            </a:pPr>
            <a:r>
              <a:rPr lang="en-US" sz="2800" smtClean="0"/>
              <a:t>Another fine </a:t>
            </a:r>
            <a:r>
              <a:rPr lang="en-US" sz="2800" dirty="0" smtClean="0"/>
              <a:t>mess </a:t>
            </a:r>
            <a:r>
              <a:rPr lang="en-US" sz="2800" smtClean="0"/>
              <a:t>– NGS </a:t>
            </a:r>
            <a:r>
              <a:rPr lang="en-US" sz="2800" dirty="0" smtClean="0"/>
              <a:t>created this problem</a:t>
            </a:r>
            <a:r>
              <a:rPr lang="en-US" sz="2800" smtClean="0"/>
              <a:t>, and now NGS </a:t>
            </a:r>
            <a:r>
              <a:rPr lang="en-US" sz="2800" dirty="0" smtClean="0"/>
              <a:t>will fix it.  There are five aspects to this:  </a:t>
            </a:r>
          </a:p>
          <a:p>
            <a:pPr marL="0" indent="0">
              <a:spcBef>
                <a:spcPts val="600"/>
              </a:spcBef>
              <a:buNone/>
              <a:defRPr/>
            </a:pPr>
            <a:endParaRPr lang="en-US" sz="2800" dirty="0" smtClean="0"/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dirty="0" smtClean="0"/>
              <a:t>WHAT we are </a:t>
            </a:r>
            <a:r>
              <a:rPr lang="en-US" sz="2800" b="1" smtClean="0"/>
              <a:t>(and are not) doing</a:t>
            </a:r>
            <a:endParaRPr lang="en-US" sz="2800" b="1" dirty="0" smtClean="0"/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dirty="0" smtClean="0"/>
              <a:t>WHY we </a:t>
            </a:r>
            <a:r>
              <a:rPr lang="en-US" sz="2800" b="1" smtClean="0"/>
              <a:t>are doing </a:t>
            </a:r>
            <a:r>
              <a:rPr lang="en-US" sz="2800" b="1" dirty="0" smtClean="0"/>
              <a:t>it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dirty="0" smtClean="0"/>
              <a:t>WHERE we </a:t>
            </a:r>
            <a:r>
              <a:rPr lang="en-US" sz="2800" b="1" smtClean="0"/>
              <a:t>are going</a:t>
            </a:r>
            <a:endParaRPr lang="en-US" sz="2800" b="1" dirty="0" smtClean="0"/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dirty="0" smtClean="0"/>
              <a:t>HOW we will get there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smtClean="0"/>
              <a:t>WHEN </a:t>
            </a:r>
            <a:r>
              <a:rPr lang="en-US" sz="2800" b="1" dirty="0" smtClean="0"/>
              <a:t>all this </a:t>
            </a:r>
            <a:r>
              <a:rPr lang="en-US" sz="2800" b="1" smtClean="0"/>
              <a:t>is going to happen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1766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275904"/>
            <a:ext cx="8901724" cy="5334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5000"/>
              </a:lnSpc>
            </a:pPr>
            <a:r>
              <a:rPr lang="en-US" i="1" smtClean="0"/>
              <a:t>Height Modernization</a:t>
            </a:r>
            <a:r>
              <a:rPr lang="en-US" smtClean="0"/>
              <a:t> is an NGS </a:t>
            </a:r>
            <a:r>
              <a:rPr lang="en-US" dirty="0" smtClean="0"/>
              <a:t>program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Improve access to accurate, reliable</a:t>
            </a:r>
            <a:r>
              <a:rPr lang="en-US" smtClean="0"/>
              <a:t>, consistent </a:t>
            </a:r>
            <a:r>
              <a:rPr lang="en-US" dirty="0" smtClean="0"/>
              <a:t>“heights”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Here, focus </a:t>
            </a:r>
            <a:r>
              <a:rPr lang="en-US" smtClean="0"/>
              <a:t>is obtaining </a:t>
            </a:r>
            <a:r>
              <a:rPr lang="en-US" dirty="0" smtClean="0"/>
              <a:t>orthometric </a:t>
            </a:r>
            <a:r>
              <a:rPr lang="en-US" smtClean="0"/>
              <a:t>heights using GNSS</a:t>
            </a:r>
            <a:endParaRPr lang="en-US" dirty="0" smtClean="0"/>
          </a:p>
          <a:p>
            <a:pPr lvl="2">
              <a:lnSpc>
                <a:spcPct val="115000"/>
              </a:lnSpc>
            </a:pPr>
            <a:r>
              <a:rPr lang="en-US" smtClean="0"/>
              <a:t>Done with campaign-style GNSS </a:t>
            </a:r>
            <a:r>
              <a:rPr lang="en-US" dirty="0" smtClean="0"/>
              <a:t>surveys</a:t>
            </a:r>
          </a:p>
          <a:p>
            <a:pPr lvl="2">
              <a:lnSpc>
                <a:spcPct val="115000"/>
              </a:lnSpc>
            </a:pPr>
            <a:r>
              <a:rPr lang="en-US" smtClean="0"/>
              <a:t>Occupy bench </a:t>
            </a:r>
            <a:r>
              <a:rPr lang="en-US" dirty="0" smtClean="0"/>
              <a:t>marks with accurate leveled ortho heights</a:t>
            </a:r>
          </a:p>
          <a:p>
            <a:pPr lvl="2">
              <a:lnSpc>
                <a:spcPct val="115000"/>
              </a:lnSpc>
            </a:pPr>
            <a:r>
              <a:rPr lang="en-US" smtClean="0"/>
              <a:t>Perform network adjustment of GNSS </a:t>
            </a:r>
            <a:r>
              <a:rPr lang="en-US" dirty="0" smtClean="0"/>
              <a:t>vectors to get ortho heights </a:t>
            </a:r>
          </a:p>
          <a:p>
            <a:pPr lvl="2">
              <a:lnSpc>
                <a:spcPct val="115000"/>
              </a:lnSpc>
            </a:pPr>
            <a:r>
              <a:rPr lang="en-US" smtClean="0"/>
              <a:t>Constrained </a:t>
            </a:r>
            <a:r>
              <a:rPr lang="en-US" dirty="0" smtClean="0"/>
              <a:t>to leveled heights </a:t>
            </a:r>
            <a:r>
              <a:rPr lang="en-US" smtClean="0"/>
              <a:t>while using </a:t>
            </a:r>
            <a:r>
              <a:rPr lang="en-US" dirty="0" smtClean="0"/>
              <a:t>hybrid geoid model</a:t>
            </a:r>
          </a:p>
          <a:p>
            <a:pPr>
              <a:lnSpc>
                <a:spcPct val="115000"/>
              </a:lnSpc>
            </a:pPr>
            <a:r>
              <a:rPr lang="en-US" smtClean="0"/>
              <a:t>Additional information and associated documents</a:t>
            </a:r>
            <a:endParaRPr lang="en-US" dirty="0" smtClean="0"/>
          </a:p>
          <a:p>
            <a:pPr lvl="1">
              <a:lnSpc>
                <a:spcPct val="115000"/>
              </a:lnSpc>
            </a:pPr>
            <a:r>
              <a:rPr lang="en-US" dirty="0" smtClean="0"/>
              <a:t>Height Mod website</a:t>
            </a:r>
            <a:r>
              <a:rPr lang="en-US" smtClean="0"/>
              <a:t>:  </a:t>
            </a:r>
            <a:r>
              <a:rPr lang="en-US" u="sng" smtClean="0">
                <a:hlinkClick r:id="rId2"/>
              </a:rPr>
              <a:t>www.ngs.noaa.gov/heightmod</a:t>
            </a:r>
            <a:r>
              <a:rPr lang="en-US" u="sng" dirty="0" smtClean="0">
                <a:hlinkClick r:id="rId2"/>
              </a:rPr>
              <a:t>/</a:t>
            </a:r>
            <a:r>
              <a:rPr lang="en-US" u="sng" dirty="0" smtClean="0"/>
              <a:t> 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Guidelines for GNSS-derived ellipsoid and </a:t>
            </a:r>
            <a:r>
              <a:rPr lang="en-US" dirty="0" smtClean="0"/>
              <a:t>orthometric heights</a:t>
            </a:r>
          </a:p>
          <a:p>
            <a:pPr lvl="2">
              <a:lnSpc>
                <a:spcPct val="115000"/>
              </a:lnSpc>
            </a:pPr>
            <a:r>
              <a:rPr lang="en-US" smtClean="0"/>
              <a:t>NGS-58 </a:t>
            </a:r>
            <a:r>
              <a:rPr lang="en-US" dirty="0" smtClean="0"/>
              <a:t>(ellipsoid heights)</a:t>
            </a:r>
            <a:endParaRPr lang="en-US" u="sng" dirty="0" smtClean="0"/>
          </a:p>
          <a:p>
            <a:pPr lvl="2">
              <a:lnSpc>
                <a:spcPct val="115000"/>
              </a:lnSpc>
            </a:pPr>
            <a:r>
              <a:rPr lang="en-US" smtClean="0"/>
              <a:t>NGS-59 </a:t>
            </a:r>
            <a:r>
              <a:rPr lang="en-US" dirty="0" smtClean="0"/>
              <a:t>(orthometric heights)</a:t>
            </a:r>
          </a:p>
          <a:p>
            <a:pPr lvl="1">
              <a:lnSpc>
                <a:spcPct val="115000"/>
              </a:lnSpc>
            </a:pPr>
            <a:endParaRPr lang="en-US" dirty="0" smtClean="0"/>
          </a:p>
          <a:p>
            <a:pPr lvl="1">
              <a:lnSpc>
                <a:spcPct val="115000"/>
              </a:lnSpc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6155"/>
            <a:ext cx="8229600" cy="582245"/>
          </a:xfrm>
        </p:spPr>
        <p:txBody>
          <a:bodyPr/>
          <a:lstStyle/>
          <a:p>
            <a:r>
              <a:rPr lang="en-US" dirty="0" smtClean="0"/>
              <a:t>What is “</a:t>
            </a:r>
            <a:r>
              <a:rPr lang="en-US" smtClean="0"/>
              <a:t>Height Modernization”?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371601"/>
            <a:ext cx="8901724" cy="498474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OPUS-Projects (of course!)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ADJUST program suite 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“adjust_all.zip” </a:t>
            </a:r>
            <a:r>
              <a:rPr lang="en-US" smtClean="0"/>
              <a:t>at </a:t>
            </a:r>
            <a:r>
              <a:rPr lang="en-US" u="sng" smtClean="0">
                <a:hlinkClick r:id="rId2"/>
              </a:rPr>
              <a:t>beta.ngs.noaa.gov/PC_PROD/ADJUST</a:t>
            </a:r>
            <a:r>
              <a:rPr lang="en-US" u="sng" dirty="0" smtClean="0">
                <a:hlinkClick r:id="rId2"/>
              </a:rPr>
              <a:t>/</a:t>
            </a:r>
            <a:endParaRPr lang="en-US" dirty="0" smtClean="0"/>
          </a:p>
          <a:p>
            <a:pPr lvl="1">
              <a:lnSpc>
                <a:spcPct val="115000"/>
              </a:lnSpc>
            </a:pPr>
            <a:r>
              <a:rPr lang="en-US" dirty="0" smtClean="0"/>
              <a:t>ADJUST 6.2.3 plus various </a:t>
            </a:r>
            <a:r>
              <a:rPr lang="en-US" smtClean="0"/>
              <a:t>utility and checking </a:t>
            </a:r>
            <a:r>
              <a:rPr lang="en-US" dirty="0" smtClean="0"/>
              <a:t>programs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Includes documents and </a:t>
            </a:r>
            <a:r>
              <a:rPr lang="en-US" dirty="0" smtClean="0"/>
              <a:t>a sample project</a:t>
            </a:r>
          </a:p>
          <a:p>
            <a:pPr>
              <a:lnSpc>
                <a:spcPct val="115000"/>
              </a:lnSpc>
            </a:pPr>
            <a:r>
              <a:rPr lang="en-US" smtClean="0"/>
              <a:t>WinDesc </a:t>
            </a:r>
            <a:r>
              <a:rPr lang="en-US" dirty="0" smtClean="0"/>
              <a:t>(</a:t>
            </a:r>
            <a:r>
              <a:rPr lang="en-US" smtClean="0"/>
              <a:t>latest version </a:t>
            </a:r>
            <a:r>
              <a:rPr lang="en-US" dirty="0" smtClean="0"/>
              <a:t>4.17.26)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Create </a:t>
            </a:r>
            <a:r>
              <a:rPr lang="en-US" smtClean="0"/>
              <a:t>ADJUST constraint files and descriptions</a:t>
            </a:r>
            <a:endParaRPr lang="en-US" dirty="0" smtClean="0"/>
          </a:p>
          <a:p>
            <a:pPr lvl="1">
              <a:lnSpc>
                <a:spcPct val="115000"/>
              </a:lnSpc>
            </a:pPr>
            <a:r>
              <a:rPr lang="en-US" u="sng" smtClean="0">
                <a:hlinkClick r:id="rId3"/>
              </a:rPr>
              <a:t>www.ngs.noaa.gov/PC_PROD/pc_prod.shtml#WinDesc</a:t>
            </a:r>
            <a:endParaRPr lang="en-US" dirty="0" smtClean="0"/>
          </a:p>
          <a:p>
            <a:r>
              <a:rPr lang="en-US" dirty="0" smtClean="0"/>
              <a:t>GIS GPS Toolset:  </a:t>
            </a:r>
            <a:r>
              <a:rPr lang="en-US" smtClean="0"/>
              <a:t>Display and analysis </a:t>
            </a:r>
            <a:r>
              <a:rPr lang="en-US" dirty="0" smtClean="0"/>
              <a:t>of ADJUST results</a:t>
            </a:r>
          </a:p>
          <a:p>
            <a:pPr lvl="1"/>
            <a:r>
              <a:rPr lang="en-US" smtClean="0"/>
              <a:t>Run using </a:t>
            </a:r>
            <a:r>
              <a:rPr lang="en-US" dirty="0" smtClean="0"/>
              <a:t>Esri ArcGIS software (</a:t>
            </a:r>
            <a:r>
              <a:rPr lang="en-US" err="1" smtClean="0"/>
              <a:t>ArcMap</a:t>
            </a:r>
            <a:r>
              <a:rPr lang="en-US" smtClean="0"/>
              <a:t> and </a:t>
            </a:r>
            <a:r>
              <a:rPr lang="en-US" dirty="0" err="1" smtClean="0"/>
              <a:t>ArcToolbox</a:t>
            </a:r>
            <a:r>
              <a:rPr lang="en-US" dirty="0" smtClean="0"/>
              <a:t>)</a:t>
            </a:r>
          </a:p>
          <a:p>
            <a:r>
              <a:rPr lang="en-US" smtClean="0"/>
              <a:t>Miscellaneous </a:t>
            </a:r>
            <a:r>
              <a:rPr lang="en-US" dirty="0" smtClean="0"/>
              <a:t>programs </a:t>
            </a:r>
          </a:p>
          <a:p>
            <a:pPr lvl="1"/>
            <a:r>
              <a:rPr lang="en-US" dirty="0" smtClean="0"/>
              <a:t>htdp.exe, preplt2.exe</a:t>
            </a:r>
            <a:r>
              <a:rPr lang="en-US" smtClean="0"/>
              <a:t>, diflatlon.exe</a:t>
            </a:r>
            <a:r>
              <a:rPr lang="en-US" dirty="0" smtClean="0"/>
              <a:t>, compVecs.exe, etc.</a:t>
            </a:r>
          </a:p>
          <a:p>
            <a:pPr lvl="1">
              <a:lnSpc>
                <a:spcPct val="115000"/>
              </a:lnSpc>
            </a:pPr>
            <a:endParaRPr lang="en-US" dirty="0" smtClean="0"/>
          </a:p>
          <a:p>
            <a:pPr lvl="1">
              <a:lnSpc>
                <a:spcPct val="115000"/>
              </a:lnSpc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6155"/>
            <a:ext cx="8229600" cy="582245"/>
          </a:xfrm>
        </p:spPr>
        <p:txBody>
          <a:bodyPr/>
          <a:lstStyle/>
          <a:p>
            <a:r>
              <a:rPr lang="en-US" smtClean="0"/>
              <a:t>Bluebooking </a:t>
            </a:r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4/22/2014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OPUS-Projects and Bluebooking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371601"/>
            <a:ext cx="8901724" cy="498474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smtClean="0"/>
              <a:t>Introduction to Bluebooking and </a:t>
            </a:r>
            <a:r>
              <a:rPr lang="en-US" dirty="0" smtClean="0"/>
              <a:t>Height Mod</a:t>
            </a:r>
          </a:p>
          <a:p>
            <a:pPr>
              <a:lnSpc>
                <a:spcPct val="115000"/>
              </a:lnSpc>
            </a:pPr>
            <a:r>
              <a:rPr lang="en-US" smtClean="0"/>
              <a:t>The Bluebooking </a:t>
            </a:r>
            <a:r>
              <a:rPr lang="en-US" dirty="0" smtClean="0"/>
              <a:t>software </a:t>
            </a:r>
            <a:r>
              <a:rPr lang="en-US" smtClean="0"/>
              <a:t>(mainly </a:t>
            </a:r>
            <a:r>
              <a:rPr lang="en-US" dirty="0" smtClean="0"/>
              <a:t>ADJUST)</a:t>
            </a:r>
          </a:p>
          <a:p>
            <a:pPr>
              <a:lnSpc>
                <a:spcPct val="115000"/>
              </a:lnSpc>
            </a:pPr>
            <a:r>
              <a:rPr lang="en-US" smtClean="0"/>
              <a:t>Setting </a:t>
            </a:r>
            <a:r>
              <a:rPr lang="en-US" dirty="0" smtClean="0"/>
              <a:t>up a project for ADJUST</a:t>
            </a:r>
          </a:p>
          <a:p>
            <a:pPr>
              <a:lnSpc>
                <a:spcPct val="115000"/>
              </a:lnSpc>
            </a:pPr>
            <a:r>
              <a:rPr lang="en-US" smtClean="0"/>
              <a:t>Performing a network adjustment using </a:t>
            </a:r>
            <a:r>
              <a:rPr lang="en-US" dirty="0" smtClean="0"/>
              <a:t>ADJUST </a:t>
            </a:r>
          </a:p>
          <a:p>
            <a:pPr>
              <a:lnSpc>
                <a:spcPct val="115000"/>
              </a:lnSpc>
            </a:pPr>
            <a:r>
              <a:rPr lang="en-US" smtClean="0"/>
              <a:t>Analysis </a:t>
            </a:r>
            <a:r>
              <a:rPr lang="en-US" dirty="0" smtClean="0"/>
              <a:t>of results from ADJUST</a:t>
            </a:r>
          </a:p>
          <a:p>
            <a:pPr>
              <a:lnSpc>
                <a:spcPct val="115000"/>
              </a:lnSpc>
            </a:pPr>
            <a:r>
              <a:rPr lang="en-US" smtClean="0"/>
              <a:t>Finalize </a:t>
            </a:r>
            <a:r>
              <a:rPr lang="en-US" dirty="0" smtClean="0"/>
              <a:t>project </a:t>
            </a:r>
            <a:r>
              <a:rPr lang="en-US" smtClean="0"/>
              <a:t>for submission to NGS</a:t>
            </a:r>
            <a:endParaRPr lang="en-US" dirty="0" smtClean="0"/>
          </a:p>
          <a:p>
            <a:pPr>
              <a:lnSpc>
                <a:spcPct val="115000"/>
              </a:lnSpc>
            </a:pPr>
            <a:r>
              <a:rPr lang="en-US" smtClean="0"/>
              <a:t>Additional discussion </a:t>
            </a:r>
            <a:r>
              <a:rPr lang="en-US" dirty="0" smtClean="0"/>
              <a:t>items (as time allows)</a:t>
            </a:r>
          </a:p>
          <a:p>
            <a:pPr lvl="1">
              <a:lnSpc>
                <a:spcPct val="115000"/>
              </a:lnSpc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6155"/>
            <a:ext cx="8229600" cy="582245"/>
          </a:xfrm>
        </p:spPr>
        <p:txBody>
          <a:bodyPr/>
          <a:lstStyle/>
          <a:p>
            <a:r>
              <a:rPr lang="en-US" smtClean="0"/>
              <a:t>The Plan </a:t>
            </a:r>
            <a:r>
              <a:rPr lang="en-US" dirty="0" smtClean="0"/>
              <a:t>(Syllabus)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117" y="2241550"/>
            <a:ext cx="712680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 l="976" t="10465" r="2927" b="1163"/>
          <a:stretch>
            <a:fillRect/>
          </a:stretch>
        </p:blipFill>
        <p:spPr bwMode="auto">
          <a:xfrm>
            <a:off x="2814544" y="1975185"/>
            <a:ext cx="6217920" cy="47976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242276" y="823383"/>
            <a:ext cx="8901723" cy="14181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05000"/>
              </a:lnSpc>
              <a:spcBef>
                <a:spcPct val="20000"/>
              </a:spcBef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We will </a:t>
            </a:r>
            <a:r>
              <a:rPr lang="en-US" sz="3200" b="1" smtClean="0">
                <a:solidFill>
                  <a:prstClr val="black"/>
                </a:solidFill>
                <a:latin typeface="Calibri"/>
              </a:rPr>
              <a:t>be using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some </a:t>
            </a:r>
            <a:r>
              <a:rPr lang="en-US" sz="3200" b="1" smtClean="0">
                <a:solidFill>
                  <a:prstClr val="black"/>
                </a:solidFill>
                <a:latin typeface="Calibri"/>
              </a:rPr>
              <a:t>very modern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programs</a:t>
            </a:r>
          </a:p>
          <a:p>
            <a:pPr marL="287338" lvl="1">
              <a:lnSpc>
                <a:spcPct val="105000"/>
              </a:lnSpc>
              <a:spcBef>
                <a:spcPct val="20000"/>
              </a:spcBef>
              <a:defRPr/>
            </a:pPr>
            <a:r>
              <a:rPr lang="en-US" sz="2800" i="1" smtClean="0">
                <a:solidFill>
                  <a:prstClr val="black"/>
                </a:solidFill>
                <a:latin typeface="Calibri"/>
                <a:cs typeface="+mn-cs"/>
              </a:rPr>
              <a:t>…and some not-so-modern </a:t>
            </a:r>
            <a:r>
              <a:rPr lang="en-US" sz="2800" i="1" dirty="0" smtClean="0">
                <a:solidFill>
                  <a:prstClr val="black"/>
                </a:solidFill>
                <a:latin typeface="Calibri"/>
                <a:cs typeface="+mn-cs"/>
              </a:rPr>
              <a:t>programs </a:t>
            </a:r>
            <a:r>
              <a:rPr lang="en-US" sz="2800" i="1" smtClean="0">
                <a:solidFill>
                  <a:prstClr val="black"/>
                </a:solidFill>
                <a:latin typeface="Calibri"/>
                <a:cs typeface="+mn-cs"/>
              </a:rPr>
              <a:t>(and </a:t>
            </a:r>
            <a:r>
              <a:rPr lang="en-US" sz="2800" i="1" dirty="0" smtClean="0">
                <a:solidFill>
                  <a:prstClr val="black"/>
                </a:solidFill>
                <a:latin typeface="Calibri"/>
                <a:cs typeface="+mn-cs"/>
              </a:rPr>
              <a:t>data formats)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lnSpc>
                <a:spcPct val="105000"/>
              </a:lnSpc>
              <a:spcBef>
                <a:spcPct val="20000"/>
              </a:spcBef>
              <a:buFont typeface="Arial" charset="0"/>
              <a:buChar char="–"/>
              <a:defRPr/>
            </a:pPr>
            <a:endParaRPr lang="en-US" sz="28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0480" y="2191561"/>
            <a:ext cx="4846320" cy="3156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457200" y="129117"/>
            <a:ext cx="8229600" cy="58224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Bluebooking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Software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0020" y="5473005"/>
            <a:ext cx="880110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00FF"/>
                </a:solidFill>
                <a:latin typeface="Courier New"/>
                <a:ea typeface="Calibri"/>
              </a:rPr>
              <a:t>0        1         2         3         4         5         6         7         8</a:t>
            </a:r>
            <a:endParaRPr lang="en-US" sz="1400" b="1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00FF"/>
                </a:solidFill>
                <a:latin typeface="Courier New"/>
                <a:ea typeface="Calibri"/>
              </a:rPr>
              <a:t>12345678901234567890123456789012345678901234567890123456789012345678901234567890</a:t>
            </a:r>
            <a:endParaRPr lang="en-US" sz="1400" b="1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ourier New"/>
                <a:ea typeface="Calibri"/>
              </a:rPr>
              <a:t>000770*80*0002JOYNER                        36274043492N077361617205W       NCBA</a:t>
            </a:r>
            <a:endParaRPr lang="en-US" sz="1400" b="1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ourier New"/>
                <a:ea typeface="Calibri"/>
              </a:rPr>
              <a:t>000780*86*0002    38281A22Y88NGS    </a:t>
            </a:r>
            <a:r>
              <a:rPr lang="en-US" sz="1400" b="1" dirty="0" smtClean="0">
                <a:solidFill>
                  <a:prstClr val="black"/>
                </a:solidFill>
                <a:latin typeface="Courier New"/>
                <a:ea typeface="Calibri"/>
              </a:rPr>
              <a:t>-340492     4232A41A                        </a:t>
            </a:r>
            <a:endParaRPr lang="en-US" sz="1400" b="1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ourier New"/>
                <a:ea typeface="Calibri"/>
              </a:rPr>
              <a:t>000790*80*0003ROANPORT                      36263621510N077422648864W       NCBA</a:t>
            </a:r>
            <a:endParaRPr lang="en-US" sz="1400" b="1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r>
              <a:rPr lang="en-US" sz="1400" b="1" smtClean="0">
                <a:solidFill>
                  <a:prstClr val="black"/>
                </a:solidFill>
                <a:latin typeface="Courier New"/>
                <a:ea typeface="Calibri"/>
              </a:rPr>
              <a:t>000800*86*0003    77378A21Y88NGS    </a:t>
            </a:r>
            <a:r>
              <a:rPr lang="en-US" sz="1400" b="1" dirty="0" smtClean="0">
                <a:solidFill>
                  <a:prstClr val="black"/>
                </a:solidFill>
                <a:latin typeface="Courier New"/>
                <a:ea typeface="Calibri"/>
              </a:rPr>
              <a:t>-339422    43436A41A                     </a:t>
            </a:r>
            <a:endParaRPr lang="en-US" sz="1400" b="1" dirty="0" smtClean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371601"/>
            <a:ext cx="8901724" cy="498474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Part </a:t>
            </a:r>
            <a:r>
              <a:rPr lang="en-US" smtClean="0"/>
              <a:t>of an </a:t>
            </a:r>
            <a:r>
              <a:rPr lang="en-US" dirty="0" smtClean="0"/>
              <a:t>actual Height Mod survey project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Located </a:t>
            </a:r>
            <a:r>
              <a:rPr lang="en-US" smtClean="0"/>
              <a:t>at Grand Canyon (Arizona</a:t>
            </a:r>
            <a:r>
              <a:rPr lang="en-US" dirty="0" smtClean="0"/>
              <a:t>)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Most occupations in June </a:t>
            </a:r>
            <a:r>
              <a:rPr lang="en-US" dirty="0" smtClean="0"/>
              <a:t>2010, </a:t>
            </a:r>
            <a:r>
              <a:rPr lang="en-US" smtClean="0"/>
              <a:t>some in </a:t>
            </a:r>
            <a:r>
              <a:rPr lang="en-US" dirty="0" smtClean="0"/>
              <a:t>May 2009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14 marks total (10 passive plus 4 CORS)</a:t>
            </a:r>
          </a:p>
          <a:p>
            <a:pPr lvl="2">
              <a:lnSpc>
                <a:spcPct val="115000"/>
              </a:lnSpc>
            </a:pPr>
            <a:r>
              <a:rPr lang="en-US" dirty="0" smtClean="0"/>
              <a:t>71 marks </a:t>
            </a:r>
            <a:r>
              <a:rPr lang="en-US" smtClean="0"/>
              <a:t>total in </a:t>
            </a:r>
            <a:r>
              <a:rPr lang="en-US" dirty="0" smtClean="0"/>
              <a:t>actual project (61 passive plus 10 CORS)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Tried for realistic, </a:t>
            </a:r>
            <a:r>
              <a:rPr lang="en-US" smtClean="0"/>
              <a:t>“interesting</a:t>
            </a:r>
            <a:r>
              <a:rPr lang="en-US" dirty="0" smtClean="0"/>
              <a:t>” characteristics 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Some noisy </a:t>
            </a:r>
            <a:r>
              <a:rPr lang="en-US" dirty="0" smtClean="0"/>
              <a:t>data</a:t>
            </a:r>
            <a:r>
              <a:rPr lang="en-US" smtClean="0"/>
              <a:t>, control </a:t>
            </a:r>
            <a:r>
              <a:rPr lang="en-US" dirty="0" smtClean="0"/>
              <a:t>of variable quality 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Different </a:t>
            </a:r>
            <a:r>
              <a:rPr lang="en-US" dirty="0" smtClean="0"/>
              <a:t>types of CORS, mix </a:t>
            </a:r>
            <a:r>
              <a:rPr lang="en-US" smtClean="0"/>
              <a:t>short and long </a:t>
            </a:r>
            <a:r>
              <a:rPr lang="en-US" dirty="0" smtClean="0"/>
              <a:t>vectors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Missing sessions, uneven occupations, long time span</a:t>
            </a:r>
            <a:endParaRPr lang="en-US" dirty="0" smtClean="0"/>
          </a:p>
          <a:p>
            <a:pPr lvl="1">
              <a:lnSpc>
                <a:spcPct val="115000"/>
              </a:lnSpc>
            </a:pPr>
            <a:r>
              <a:rPr lang="en-US" smtClean="0"/>
              <a:t>Nice scenery</a:t>
            </a:r>
            <a:r>
              <a:rPr lang="en-US" dirty="0" smtClean="0"/>
              <a:t>!</a:t>
            </a:r>
          </a:p>
          <a:p>
            <a:pPr lvl="1">
              <a:lnSpc>
                <a:spcPct val="115000"/>
              </a:lnSpc>
            </a:pPr>
            <a:endParaRPr lang="en-US" dirty="0" smtClean="0"/>
          </a:p>
          <a:p>
            <a:pPr lvl="2">
              <a:lnSpc>
                <a:spcPct val="115000"/>
              </a:lnSpc>
            </a:pPr>
            <a:endParaRPr lang="en-US" dirty="0" smtClean="0"/>
          </a:p>
          <a:p>
            <a:pPr lvl="1">
              <a:lnSpc>
                <a:spcPct val="115000"/>
              </a:lnSpc>
            </a:pPr>
            <a:endParaRPr lang="en-US" dirty="0" smtClean="0"/>
          </a:p>
          <a:p>
            <a:pPr lvl="1">
              <a:lnSpc>
                <a:spcPct val="115000"/>
              </a:lnSpc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6155"/>
            <a:ext cx="8229600" cy="582245"/>
          </a:xfrm>
        </p:spPr>
        <p:txBody>
          <a:bodyPr/>
          <a:lstStyle/>
          <a:p>
            <a:r>
              <a:rPr lang="en-US" smtClean="0"/>
              <a:t>An </a:t>
            </a:r>
            <a:r>
              <a:rPr lang="en-US" dirty="0" smtClean="0"/>
              <a:t>OP Project created for </a:t>
            </a:r>
            <a:r>
              <a:rPr lang="en-US" b="1" i="1" dirty="0" smtClean="0"/>
              <a:t>you!</a:t>
            </a:r>
            <a:endParaRPr lang="en-US" b="1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t="10465"/>
          <a:stretch>
            <a:fillRect/>
          </a:stretch>
        </p:blipFill>
        <p:spPr bwMode="auto">
          <a:xfrm>
            <a:off x="0" y="0"/>
            <a:ext cx="9144000" cy="686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t="10465"/>
          <a:stretch>
            <a:fillRect/>
          </a:stretch>
        </p:blipFill>
        <p:spPr bwMode="auto">
          <a:xfrm>
            <a:off x="0" y="0"/>
            <a:ext cx="9144000" cy="686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t="10465"/>
          <a:stretch>
            <a:fillRect/>
          </a:stretch>
        </p:blipFill>
        <p:spPr bwMode="auto">
          <a:xfrm>
            <a:off x="0" y="0"/>
            <a:ext cx="9144000" cy="686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6500\Pictures\iPhone\IMG_04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1784" cy="6858000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6500\Pictures\iPhone\Desert View looking east_2.jpg"/>
          <p:cNvPicPr>
            <a:picLocks noChangeAspect="1" noChangeArrowheads="1"/>
          </p:cNvPicPr>
          <p:nvPr/>
        </p:nvPicPr>
        <p:blipFill>
          <a:blip r:embed="rId2"/>
          <a:srcRect r="16680"/>
          <a:stretch>
            <a:fillRect/>
          </a:stretch>
        </p:blipFill>
        <p:spPr bwMode="auto">
          <a:xfrm>
            <a:off x="0" y="0"/>
            <a:ext cx="9154246" cy="6858000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371601"/>
            <a:ext cx="8901724" cy="498474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Marks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10 passive marks</a:t>
            </a:r>
          </a:p>
          <a:p>
            <a:pPr lvl="2">
              <a:lnSpc>
                <a:spcPct val="115000"/>
              </a:lnSpc>
            </a:pPr>
            <a:r>
              <a:rPr lang="en-US" dirty="0" smtClean="0"/>
              <a:t>3 geometric </a:t>
            </a:r>
            <a:r>
              <a:rPr lang="en-US" smtClean="0"/>
              <a:t>(“horizontal”) control </a:t>
            </a:r>
            <a:r>
              <a:rPr lang="en-US" dirty="0" smtClean="0"/>
              <a:t>marks</a:t>
            </a:r>
          </a:p>
          <a:p>
            <a:pPr lvl="3">
              <a:lnSpc>
                <a:spcPct val="115000"/>
              </a:lnSpc>
            </a:pPr>
            <a:r>
              <a:rPr lang="en-US" dirty="0" smtClean="0"/>
              <a:t>2 are also </a:t>
            </a:r>
            <a:r>
              <a:rPr lang="en-US" smtClean="0"/>
              <a:t>vertical control </a:t>
            </a:r>
            <a:r>
              <a:rPr lang="en-US" dirty="0" smtClean="0"/>
              <a:t>marks</a:t>
            </a:r>
          </a:p>
          <a:p>
            <a:pPr lvl="2">
              <a:lnSpc>
                <a:spcPct val="115000"/>
              </a:lnSpc>
            </a:pPr>
            <a:r>
              <a:rPr lang="en-US" dirty="0" smtClean="0"/>
              <a:t>6 </a:t>
            </a:r>
            <a:r>
              <a:rPr lang="en-US" smtClean="0"/>
              <a:t>leveled bench </a:t>
            </a:r>
            <a:r>
              <a:rPr lang="en-US" dirty="0" smtClean="0"/>
              <a:t>marks (1</a:t>
            </a:r>
            <a:r>
              <a:rPr lang="en-US" baseline="30000" dirty="0" smtClean="0"/>
              <a:t>st</a:t>
            </a:r>
            <a:r>
              <a:rPr lang="en-US" dirty="0" smtClean="0"/>
              <a:t> order, posted</a:t>
            </a:r>
            <a:r>
              <a:rPr lang="en-US" smtClean="0"/>
              <a:t>, and </a:t>
            </a:r>
            <a:r>
              <a:rPr lang="en-US" dirty="0" smtClean="0"/>
              <a:t>offset)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4 CORS</a:t>
            </a:r>
          </a:p>
          <a:p>
            <a:pPr lvl="2">
              <a:lnSpc>
                <a:spcPct val="115000"/>
              </a:lnSpc>
            </a:pPr>
            <a:r>
              <a:rPr lang="en-US" dirty="0" smtClean="0"/>
              <a:t>2 CORS </a:t>
            </a:r>
            <a:r>
              <a:rPr lang="en-US" smtClean="0"/>
              <a:t>are referenced to external “monument</a:t>
            </a:r>
            <a:r>
              <a:rPr lang="en-US" dirty="0" smtClean="0"/>
              <a:t>”</a:t>
            </a:r>
          </a:p>
          <a:p>
            <a:pPr lvl="2">
              <a:lnSpc>
                <a:spcPct val="115000"/>
              </a:lnSpc>
            </a:pPr>
            <a:r>
              <a:rPr lang="en-US" dirty="0" smtClean="0"/>
              <a:t>1 CORS </a:t>
            </a:r>
            <a:r>
              <a:rPr lang="en-US" smtClean="0"/>
              <a:t>based on </a:t>
            </a:r>
            <a:r>
              <a:rPr lang="en-US" dirty="0" smtClean="0"/>
              <a:t>“modeled” </a:t>
            </a:r>
            <a:r>
              <a:rPr lang="en-US" smtClean="0"/>
              <a:t>velocities (no </a:t>
            </a:r>
            <a:r>
              <a:rPr lang="en-US" dirty="0" smtClean="0"/>
              <a:t>formal accuracies)</a:t>
            </a:r>
          </a:p>
          <a:p>
            <a:pPr>
              <a:lnSpc>
                <a:spcPct val="115000"/>
              </a:lnSpc>
            </a:pPr>
            <a:r>
              <a:rPr lang="en-US" smtClean="0"/>
              <a:t>Occupations</a:t>
            </a:r>
            <a:endParaRPr lang="en-US" dirty="0" smtClean="0"/>
          </a:p>
          <a:p>
            <a:pPr lvl="1">
              <a:lnSpc>
                <a:spcPct val="115000"/>
              </a:lnSpc>
            </a:pPr>
            <a:r>
              <a:rPr lang="en-US" smtClean="0"/>
              <a:t>6 sessions </a:t>
            </a:r>
            <a:r>
              <a:rPr lang="en-US" dirty="0" smtClean="0"/>
              <a:t>(</a:t>
            </a:r>
            <a:r>
              <a:rPr lang="en-US" smtClean="0"/>
              <a:t>3 in </a:t>
            </a:r>
            <a:r>
              <a:rPr lang="en-US" dirty="0" smtClean="0"/>
              <a:t>May </a:t>
            </a:r>
            <a:r>
              <a:rPr lang="en-US" smtClean="0"/>
              <a:t>2009 and 3 in June </a:t>
            </a:r>
            <a:r>
              <a:rPr lang="en-US" dirty="0" smtClean="0"/>
              <a:t>2010)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Highly </a:t>
            </a:r>
            <a:r>
              <a:rPr lang="en-US" smtClean="0"/>
              <a:t>variable occupation durations </a:t>
            </a:r>
            <a:r>
              <a:rPr lang="en-US" dirty="0" smtClean="0"/>
              <a:t>(for useable data)</a:t>
            </a:r>
          </a:p>
          <a:p>
            <a:pPr lvl="1">
              <a:lnSpc>
                <a:spcPct val="115000"/>
              </a:lnSpc>
            </a:pPr>
            <a:endParaRPr lang="en-US" dirty="0" smtClean="0"/>
          </a:p>
          <a:p>
            <a:pPr lvl="1">
              <a:lnSpc>
                <a:spcPct val="115000"/>
              </a:lnSpc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smtClean="0"/>
              <a:t>OP Grand Canyon Training </a:t>
            </a:r>
            <a:r>
              <a:rPr lang="en-US" dirty="0" smtClean="0"/>
              <a:t>Project 3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457200" y="852755"/>
          <a:ext cx="8229600" cy="4994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113"/>
                <a:gridCol w="2334409"/>
                <a:gridCol w="1619026"/>
                <a:gridCol w="1619026"/>
                <a:gridCol w="1619026"/>
              </a:tblGrid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Mark 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smtClean="0">
                          <a:solidFill>
                            <a:schemeClr val="bg1"/>
                          </a:solidFill>
                          <a:latin typeface="+mj-lt"/>
                        </a:rPr>
                        <a:t>Designation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PID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latin typeface="+mj-lt"/>
                        </a:rPr>
                        <a:t>Geom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 3D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Vertical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6866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6866 </a:t>
                      </a:r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CANYON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GQ0054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Posted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abys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ABYSS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DG5946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Passive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apex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APEX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DN3518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Offset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b490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 490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FR0789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Passive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1st order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b61_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 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FR0111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Posted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c62_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 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GP0178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Posted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dsvw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DESERT VIEW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doby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DOBY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sign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SIGNAL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HILL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GQ0298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Passive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v488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 488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FR0757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1st order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azpg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CITY OF PAGE CORS ARP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DK8419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CORS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fern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FERN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ECC REF DIMPLE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AI8822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fred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FRED ECC REF DIMPLE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AI8807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fst5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FLAGSTAFF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CORS ARP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DJ8983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262717"/>
          </a:xfrm>
        </p:spPr>
        <p:txBody>
          <a:bodyPr>
            <a:normAutofit/>
          </a:bodyPr>
          <a:lstStyle/>
          <a:p>
            <a:r>
              <a:rPr lang="en-US" smtClean="0"/>
              <a:t>OP Grand Canyon Training </a:t>
            </a:r>
            <a:r>
              <a:rPr lang="en-US" dirty="0" smtClean="0"/>
              <a:t>Project 3</a:t>
            </a:r>
          </a:p>
          <a:p>
            <a:pPr lvl="1"/>
            <a:r>
              <a:rPr lang="en-US" dirty="0" smtClean="0"/>
              <a:t>Used default </a:t>
            </a:r>
            <a:r>
              <a:rPr lang="en-US" smtClean="0"/>
              <a:t>OP settings</a:t>
            </a:r>
            <a:endParaRPr lang="en-US" dirty="0" smtClean="0"/>
          </a:p>
          <a:p>
            <a:pPr lvl="1"/>
            <a:r>
              <a:rPr lang="en-US" dirty="0" smtClean="0"/>
              <a:t>Mark </a:t>
            </a:r>
            <a:r>
              <a:rPr lang="en-US" smtClean="0"/>
              <a:t>details not </a:t>
            </a:r>
            <a:r>
              <a:rPr lang="en-US" dirty="0" smtClean="0"/>
              <a:t>populated</a:t>
            </a:r>
          </a:p>
          <a:p>
            <a:pPr lvl="1"/>
            <a:r>
              <a:rPr lang="en-US" dirty="0" smtClean="0"/>
              <a:t>Used </a:t>
            </a:r>
            <a:r>
              <a:rPr lang="en-US" smtClean="0"/>
              <a:t>OP essentially as online GPS baseline </a:t>
            </a:r>
            <a:r>
              <a:rPr lang="en-US" dirty="0" smtClean="0"/>
              <a:t>processor</a:t>
            </a:r>
          </a:p>
          <a:p>
            <a:pPr lvl="2"/>
            <a:r>
              <a:rPr lang="en-US" dirty="0" smtClean="0"/>
              <a:t>Focus </a:t>
            </a:r>
            <a:r>
              <a:rPr lang="en-US" smtClean="0"/>
              <a:t>is on session processing not network adjustment</a:t>
            </a:r>
            <a:endParaRPr lang="en-US" dirty="0" smtClean="0"/>
          </a:p>
          <a:p>
            <a:pPr lvl="2"/>
            <a:r>
              <a:rPr lang="en-US" dirty="0" err="1" smtClean="0"/>
              <a:t>gfiles</a:t>
            </a:r>
            <a:r>
              <a:rPr lang="en-US" dirty="0" smtClean="0"/>
              <a:t> are </a:t>
            </a:r>
            <a:r>
              <a:rPr lang="en-US" smtClean="0"/>
              <a:t>created in session processing ONLY</a:t>
            </a:r>
            <a:endParaRPr lang="en-US" dirty="0" smtClean="0"/>
          </a:p>
          <a:p>
            <a:pPr lvl="2"/>
            <a:r>
              <a:rPr lang="en-US" smtClean="0"/>
              <a:t>Network adjustment concatenates session </a:t>
            </a:r>
            <a:r>
              <a:rPr lang="en-US" dirty="0" err="1" smtClean="0"/>
              <a:t>gfiles</a:t>
            </a:r>
            <a:endParaRPr lang="en-US" dirty="0" smtClean="0"/>
          </a:p>
          <a:p>
            <a:r>
              <a:rPr lang="en-US" dirty="0" smtClean="0"/>
              <a:t>Let’s take a look at the </a:t>
            </a:r>
            <a:r>
              <a:rPr lang="en-US" smtClean="0"/>
              <a:t>OP training </a:t>
            </a:r>
            <a:r>
              <a:rPr lang="en-US" dirty="0" smtClean="0"/>
              <a:t>project…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smtClean="0"/>
              <a:t>OP Grand Canyon Training </a:t>
            </a:r>
            <a:r>
              <a:rPr lang="en-US" dirty="0" smtClean="0"/>
              <a:t>Project 3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371601"/>
            <a:ext cx="8901724" cy="498474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What </a:t>
            </a:r>
            <a:r>
              <a:rPr lang="en-US" smtClean="0"/>
              <a:t>this training </a:t>
            </a:r>
            <a:r>
              <a:rPr lang="en-US" dirty="0" smtClean="0"/>
              <a:t>will cover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Bluebooking using </a:t>
            </a:r>
            <a:r>
              <a:rPr lang="en-US" err="1" smtClean="0"/>
              <a:t>bfiles</a:t>
            </a:r>
            <a:r>
              <a:rPr lang="en-US" smtClean="0"/>
              <a:t> and </a:t>
            </a:r>
            <a:r>
              <a:rPr lang="en-US" dirty="0" err="1" smtClean="0"/>
              <a:t>gfiles</a:t>
            </a:r>
            <a:r>
              <a:rPr lang="en-US" dirty="0" smtClean="0"/>
              <a:t> created by OP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Most </a:t>
            </a:r>
            <a:r>
              <a:rPr lang="en-US" smtClean="0"/>
              <a:t>of training focused on using NGS </a:t>
            </a:r>
            <a:r>
              <a:rPr lang="en-US" dirty="0" smtClean="0"/>
              <a:t>program ADJUST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What </a:t>
            </a:r>
            <a:r>
              <a:rPr lang="en-US" smtClean="0"/>
              <a:t>this training will </a:t>
            </a:r>
            <a:r>
              <a:rPr lang="en-US" b="1" smtClean="0"/>
              <a:t>NOT</a:t>
            </a:r>
            <a:r>
              <a:rPr lang="en-US" smtClean="0"/>
              <a:t> </a:t>
            </a:r>
            <a:r>
              <a:rPr lang="en-US" dirty="0" smtClean="0"/>
              <a:t>cover (at </a:t>
            </a:r>
            <a:r>
              <a:rPr lang="en-US" smtClean="0"/>
              <a:t>least not in </a:t>
            </a:r>
            <a:r>
              <a:rPr lang="en-US" dirty="0" smtClean="0"/>
              <a:t>detail)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Reconnaissance</a:t>
            </a:r>
            <a:r>
              <a:rPr lang="en-US" dirty="0" smtClean="0"/>
              <a:t>, </a:t>
            </a:r>
            <a:r>
              <a:rPr lang="en-US" smtClean="0"/>
              <a:t>project planning</a:t>
            </a:r>
            <a:r>
              <a:rPr lang="en-US" dirty="0" smtClean="0"/>
              <a:t>, Height </a:t>
            </a:r>
            <a:r>
              <a:rPr lang="en-US" smtClean="0"/>
              <a:t>Mod guidelines</a:t>
            </a:r>
            <a:endParaRPr lang="en-US" dirty="0" smtClean="0"/>
          </a:p>
          <a:p>
            <a:pPr lvl="1">
              <a:lnSpc>
                <a:spcPct val="115000"/>
              </a:lnSpc>
            </a:pPr>
            <a:r>
              <a:rPr lang="en-US" smtClean="0"/>
              <a:t>Execution </a:t>
            </a:r>
            <a:r>
              <a:rPr lang="en-US" dirty="0" smtClean="0"/>
              <a:t>of Height Mod survey field work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Details </a:t>
            </a:r>
            <a:r>
              <a:rPr lang="en-US" smtClean="0"/>
              <a:t>of creating descriptions (WinDesc</a:t>
            </a:r>
            <a:r>
              <a:rPr lang="en-US" dirty="0" smtClean="0"/>
              <a:t>) </a:t>
            </a:r>
            <a:r>
              <a:rPr lang="en-US" smtClean="0"/>
              <a:t>or NGS </a:t>
            </a:r>
            <a:r>
              <a:rPr lang="en-US" dirty="0" smtClean="0"/>
              <a:t>GIS GPS tools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How </a:t>
            </a:r>
            <a:r>
              <a:rPr lang="en-US" smtClean="0"/>
              <a:t>the training </a:t>
            </a:r>
            <a:r>
              <a:rPr lang="en-US" dirty="0" smtClean="0"/>
              <a:t>will </a:t>
            </a:r>
            <a:r>
              <a:rPr lang="en-US" smtClean="0"/>
              <a:t>be done</a:t>
            </a:r>
            <a:endParaRPr lang="en-US" dirty="0" smtClean="0"/>
          </a:p>
          <a:p>
            <a:pPr lvl="1">
              <a:lnSpc>
                <a:spcPct val="115000"/>
              </a:lnSpc>
            </a:pPr>
            <a:r>
              <a:rPr lang="en-US" dirty="0" smtClean="0"/>
              <a:t>Work through sample Height Mod GPS project together</a:t>
            </a:r>
          </a:p>
          <a:p>
            <a:pPr lvl="1">
              <a:lnSpc>
                <a:spcPct val="115000"/>
              </a:lnSpc>
            </a:pPr>
            <a:r>
              <a:rPr lang="en-US" smtClean="0"/>
              <a:t>Mostly done using </a:t>
            </a:r>
            <a:r>
              <a:rPr lang="en-US" dirty="0" smtClean="0"/>
              <a:t>live software</a:t>
            </a:r>
            <a:r>
              <a:rPr lang="en-US" smtClean="0"/>
              <a:t>, not </a:t>
            </a:r>
            <a:r>
              <a:rPr lang="en-US" dirty="0" smtClean="0"/>
              <a:t>so </a:t>
            </a:r>
            <a:r>
              <a:rPr lang="en-US" smtClean="0"/>
              <a:t>much PowerPoint</a:t>
            </a:r>
            <a:endParaRPr lang="en-US" dirty="0" smtClean="0"/>
          </a:p>
          <a:p>
            <a:pPr lvl="1">
              <a:lnSpc>
                <a:spcPct val="115000"/>
              </a:lnSpc>
            </a:pPr>
            <a:r>
              <a:rPr lang="en-US" smtClean="0"/>
              <a:t>Interaction, comments, and questions highly encouraged</a:t>
            </a:r>
            <a:r>
              <a:rPr lang="en-US" dirty="0" smtClean="0"/>
              <a:t>!</a:t>
            </a:r>
          </a:p>
          <a:p>
            <a:pPr lvl="1">
              <a:lnSpc>
                <a:spcPct val="115000"/>
              </a:lnSpc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6155"/>
            <a:ext cx="8229600" cy="582245"/>
          </a:xfrm>
        </p:spPr>
        <p:txBody>
          <a:bodyPr/>
          <a:lstStyle/>
          <a:p>
            <a:r>
              <a:rPr lang="en-US" smtClean="0"/>
              <a:t>Introduction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smtClean="0"/>
              <a:t>OP Grand Canyon Training </a:t>
            </a:r>
            <a:r>
              <a:rPr lang="en-US" dirty="0" smtClean="0"/>
              <a:t>Project 3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t="10465"/>
          <a:stretch>
            <a:fillRect/>
          </a:stretch>
        </p:blipFill>
        <p:spPr bwMode="auto">
          <a:xfrm>
            <a:off x="0" y="0"/>
            <a:ext cx="9144000" cy="686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371601"/>
            <a:ext cx="8901724" cy="498474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Three ASCII text files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Two files serve </a:t>
            </a:r>
            <a:r>
              <a:rPr lang="en-US" smtClean="0"/>
              <a:t>as input </a:t>
            </a:r>
            <a:r>
              <a:rPr lang="en-US" dirty="0" smtClean="0"/>
              <a:t>files for ADJUST</a:t>
            </a:r>
          </a:p>
          <a:p>
            <a:pPr lvl="1">
              <a:lnSpc>
                <a:spcPct val="115000"/>
              </a:lnSpc>
            </a:pPr>
            <a:r>
              <a:rPr lang="en-US" dirty="0" err="1" smtClean="0"/>
              <a:t>bfile</a:t>
            </a:r>
            <a:r>
              <a:rPr lang="en-US" smtClean="0"/>
              <a:t>: Station coordinates, occupation info</a:t>
            </a:r>
            <a:endParaRPr lang="en-US" dirty="0" smtClean="0"/>
          </a:p>
          <a:p>
            <a:pPr lvl="1">
              <a:lnSpc>
                <a:spcPct val="115000"/>
              </a:lnSpc>
            </a:pPr>
            <a:r>
              <a:rPr lang="en-US" dirty="0" err="1" smtClean="0"/>
              <a:t>gfile</a:t>
            </a:r>
            <a:r>
              <a:rPr lang="en-US" dirty="0" smtClean="0"/>
              <a:t>: GPS vectors</a:t>
            </a:r>
            <a:r>
              <a:rPr lang="en-US" smtClean="0"/>
              <a:t>, uncertainties, correlations</a:t>
            </a:r>
            <a:endParaRPr lang="en-US" dirty="0" smtClean="0"/>
          </a:p>
          <a:p>
            <a:pPr>
              <a:lnSpc>
                <a:spcPct val="115000"/>
              </a:lnSpc>
            </a:pPr>
            <a:r>
              <a:rPr lang="en-US" dirty="0" err="1" smtClean="0"/>
              <a:t>Serfil</a:t>
            </a:r>
            <a:r>
              <a:rPr lang="en-US" dirty="0" smtClean="0"/>
              <a:t>: </a:t>
            </a:r>
            <a:r>
              <a:rPr lang="en-US" smtClean="0"/>
              <a:t>Relates station </a:t>
            </a:r>
            <a:r>
              <a:rPr lang="en-US" dirty="0" smtClean="0"/>
              <a:t>4-character code </a:t>
            </a:r>
            <a:r>
              <a:rPr lang="en-US" smtClean="0"/>
              <a:t>to SSN</a:t>
            </a:r>
            <a:endParaRPr lang="en-US" dirty="0" smtClean="0"/>
          </a:p>
          <a:p>
            <a:pPr lvl="1">
              <a:lnSpc>
                <a:spcPct val="115000"/>
              </a:lnSpc>
            </a:pPr>
            <a:r>
              <a:rPr lang="en-US" smtClean="0"/>
              <a:t>SSN </a:t>
            </a:r>
            <a:r>
              <a:rPr lang="en-US" dirty="0" smtClean="0"/>
              <a:t>is 4-digit </a:t>
            </a:r>
            <a:r>
              <a:rPr lang="en-US" smtClean="0"/>
              <a:t>“Station Serial Number” in b- and </a:t>
            </a:r>
            <a:r>
              <a:rPr lang="en-US" dirty="0" err="1" smtClean="0"/>
              <a:t>gfiles</a:t>
            </a:r>
            <a:endParaRPr lang="en-US" dirty="0" smtClean="0"/>
          </a:p>
          <a:p>
            <a:pPr>
              <a:lnSpc>
                <a:spcPct val="115000"/>
              </a:lnSpc>
            </a:pPr>
            <a:endParaRPr lang="en-US" dirty="0" smtClean="0"/>
          </a:p>
          <a:p>
            <a:pPr lvl="1">
              <a:lnSpc>
                <a:spcPct val="115000"/>
              </a:lnSpc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dirty="0" smtClean="0"/>
              <a:t>OPUS-Projects output </a:t>
            </a:r>
            <a:r>
              <a:rPr lang="en-US" smtClean="0"/>
              <a:t>for Bluebooking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Adjustment options </a:t>
            </a:r>
            <a:r>
              <a:rPr lang="en-US" dirty="0" smtClean="0"/>
              <a:t>files (</a:t>
            </a:r>
            <a:r>
              <a:rPr lang="en-US" dirty="0" err="1" smtClean="0"/>
              <a:t>afiles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95850"/>
          </a:xfrm>
        </p:spPr>
        <p:txBody>
          <a:bodyPr>
            <a:normAutofit/>
          </a:bodyPr>
          <a:lstStyle/>
          <a:p>
            <a:r>
              <a:rPr lang="en-US" dirty="0" err="1" smtClean="0"/>
              <a:t>afile</a:t>
            </a:r>
            <a:r>
              <a:rPr lang="en-US" dirty="0" smtClean="0"/>
              <a:t> is also required by ADJUST</a:t>
            </a:r>
          </a:p>
          <a:p>
            <a:r>
              <a:rPr lang="en-US" dirty="0" err="1" smtClean="0"/>
              <a:t>afile</a:t>
            </a:r>
            <a:r>
              <a:rPr lang="en-US" dirty="0" smtClean="0"/>
              <a:t> </a:t>
            </a:r>
            <a:r>
              <a:rPr lang="en-US" smtClean="0"/>
              <a:t>is an </a:t>
            </a:r>
            <a:r>
              <a:rPr lang="en-US" i="1" smtClean="0"/>
              <a:t>adjustment options </a:t>
            </a:r>
            <a:r>
              <a:rPr lang="en-US" i="1" dirty="0" smtClean="0"/>
              <a:t>file</a:t>
            </a:r>
          </a:p>
          <a:p>
            <a:pPr lvl="1"/>
            <a:r>
              <a:rPr lang="en-US" smtClean="0"/>
              <a:t>Controls </a:t>
            </a:r>
            <a:r>
              <a:rPr lang="en-US" dirty="0" smtClean="0"/>
              <a:t>how ADJUST </a:t>
            </a:r>
            <a:r>
              <a:rPr lang="en-US" smtClean="0"/>
              <a:t>is run</a:t>
            </a:r>
            <a:endParaRPr lang="en-US" dirty="0" smtClean="0"/>
          </a:p>
          <a:p>
            <a:pPr lvl="1"/>
            <a:r>
              <a:rPr lang="en-US" smtClean="0"/>
              <a:t>Gives constrained coordinates </a:t>
            </a:r>
            <a:r>
              <a:rPr lang="en-US" dirty="0" smtClean="0"/>
              <a:t>for marks</a:t>
            </a:r>
          </a:p>
          <a:p>
            <a:pPr lvl="1"/>
            <a:r>
              <a:rPr lang="en-US" smtClean="0"/>
              <a:t>Gives uncertainties on constrained components</a:t>
            </a:r>
            <a:endParaRPr lang="en-US" dirty="0" smtClean="0"/>
          </a:p>
          <a:p>
            <a:r>
              <a:rPr lang="en-US" smtClean="0"/>
              <a:t>NOT generated </a:t>
            </a:r>
            <a:r>
              <a:rPr lang="en-US" dirty="0" smtClean="0"/>
              <a:t>by OPUS-Projects (yet)</a:t>
            </a:r>
          </a:p>
          <a:p>
            <a:pPr lvl="1"/>
            <a:r>
              <a:rPr lang="en-US" dirty="0" smtClean="0"/>
              <a:t>Simplest way to </a:t>
            </a:r>
            <a:r>
              <a:rPr lang="en-US" smtClean="0"/>
              <a:t>create now is using WinDesc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Files and </a:t>
            </a:r>
            <a:r>
              <a:rPr lang="en-US" dirty="0" smtClean="0"/>
              <a:t>data </a:t>
            </a:r>
            <a:r>
              <a:rPr lang="en-US" smtClean="0"/>
              <a:t>for Bluebooking</a:t>
            </a:r>
            <a:endParaRPr lang="en-US" b="1" i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r>
              <a:rPr lang="en-US" smtClean="0"/>
              <a:t>Files sent </a:t>
            </a:r>
            <a:r>
              <a:rPr lang="en-US" dirty="0" smtClean="0"/>
              <a:t>to </a:t>
            </a:r>
            <a:r>
              <a:rPr lang="en-US" smtClean="0"/>
              <a:t>you in </a:t>
            </a:r>
            <a:r>
              <a:rPr lang="en-US" dirty="0" smtClean="0"/>
              <a:t>email</a:t>
            </a:r>
          </a:p>
          <a:p>
            <a:r>
              <a:rPr lang="en-US" smtClean="0"/>
              <a:t>Includes following</a:t>
            </a:r>
            <a:r>
              <a:rPr lang="en-US" dirty="0" smtClean="0"/>
              <a:t>:</a:t>
            </a:r>
          </a:p>
          <a:p>
            <a:pPr lvl="1"/>
            <a:r>
              <a:rPr lang="en-US" smtClean="0"/>
              <a:t>ADJUST input </a:t>
            </a:r>
            <a:r>
              <a:rPr lang="en-US" dirty="0" smtClean="0"/>
              <a:t>files</a:t>
            </a:r>
          </a:p>
          <a:p>
            <a:pPr lvl="1"/>
            <a:r>
              <a:rPr lang="en-US" smtClean="0"/>
              <a:t>Datasheets and CORS coordinate </a:t>
            </a:r>
            <a:r>
              <a:rPr lang="en-US" dirty="0" smtClean="0"/>
              <a:t>files</a:t>
            </a:r>
          </a:p>
          <a:p>
            <a:pPr lvl="1"/>
            <a:r>
              <a:rPr lang="en-US" smtClean="0"/>
              <a:t>OPUS-Projects session and network </a:t>
            </a:r>
            <a:r>
              <a:rPr lang="en-US" dirty="0" smtClean="0"/>
              <a:t>results</a:t>
            </a:r>
          </a:p>
          <a:p>
            <a:r>
              <a:rPr lang="en-US" smtClean="0"/>
              <a:t>Will send additional </a:t>
            </a:r>
            <a:r>
              <a:rPr lang="en-US" dirty="0" smtClean="0"/>
              <a:t>files later</a:t>
            </a:r>
          </a:p>
          <a:p>
            <a:pPr lvl="1"/>
            <a:r>
              <a:rPr lang="en-US" smtClean="0"/>
              <a:t>Final </a:t>
            </a:r>
            <a:r>
              <a:rPr lang="en-US" dirty="0" smtClean="0"/>
              <a:t>ADJUST output files</a:t>
            </a:r>
          </a:p>
          <a:p>
            <a:pPr lvl="1"/>
            <a:r>
              <a:rPr lang="en-US" smtClean="0"/>
              <a:t>Checking </a:t>
            </a:r>
            <a:r>
              <a:rPr lang="en-US" dirty="0" smtClean="0"/>
              <a:t>program output files</a:t>
            </a:r>
          </a:p>
          <a:p>
            <a:r>
              <a:rPr lang="en-US" smtClean="0"/>
              <a:t>Can provide RINEX </a:t>
            </a:r>
            <a:r>
              <a:rPr lang="en-US" dirty="0" smtClean="0"/>
              <a:t>(GPS data) files separately</a:t>
            </a:r>
          </a:p>
          <a:p>
            <a:pPr lvl="1"/>
            <a:r>
              <a:rPr lang="en-US" dirty="0" smtClean="0"/>
              <a:t>Too big to email (36 GB zipped)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Overview of </a:t>
            </a:r>
            <a:r>
              <a:rPr lang="en-US" smtClean="0"/>
              <a:t>OP Bluebooking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5615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mtClean="0"/>
              <a:t>Create and </a:t>
            </a:r>
            <a:r>
              <a:rPr lang="en-US" dirty="0" smtClean="0"/>
              <a:t>process </a:t>
            </a:r>
            <a:r>
              <a:rPr lang="en-US" smtClean="0"/>
              <a:t>project in </a:t>
            </a:r>
            <a:r>
              <a:rPr lang="en-US" dirty="0" smtClean="0"/>
              <a:t>OPUS-Projects</a:t>
            </a:r>
          </a:p>
          <a:p>
            <a:pPr marL="971550" lvl="1" indent="-514350"/>
            <a:r>
              <a:rPr lang="en-US" smtClean="0"/>
              <a:t>Use network adjustment </a:t>
            </a:r>
            <a:r>
              <a:rPr lang="en-US" b="1" err="1" smtClean="0"/>
              <a:t>bfile</a:t>
            </a:r>
            <a:r>
              <a:rPr lang="en-US" smtClean="0"/>
              <a:t> and </a:t>
            </a:r>
            <a:r>
              <a:rPr lang="en-US" b="1" dirty="0" err="1" smtClean="0"/>
              <a:t>gfile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Run ADJUST using </a:t>
            </a:r>
            <a:r>
              <a:rPr lang="en-US" dirty="0" smtClean="0"/>
              <a:t>OP </a:t>
            </a:r>
            <a:r>
              <a:rPr lang="en-US" err="1" smtClean="0"/>
              <a:t>bfile</a:t>
            </a:r>
            <a:r>
              <a:rPr lang="en-US" smtClean="0"/>
              <a:t> and </a:t>
            </a:r>
            <a:r>
              <a:rPr lang="en-US" dirty="0" err="1" smtClean="0"/>
              <a:t>gfile</a:t>
            </a:r>
            <a:endParaRPr lang="en-US" dirty="0" smtClean="0"/>
          </a:p>
          <a:p>
            <a:pPr marL="971550" lvl="1" indent="-514350"/>
            <a:r>
              <a:rPr lang="en-US" dirty="0" smtClean="0"/>
              <a:t>Create </a:t>
            </a:r>
            <a:r>
              <a:rPr lang="en-US" b="1" dirty="0" err="1" smtClean="0"/>
              <a:t>afiles</a:t>
            </a:r>
            <a:r>
              <a:rPr lang="en-US" dirty="0" smtClean="0"/>
              <a:t> </a:t>
            </a:r>
            <a:r>
              <a:rPr lang="en-US" smtClean="0"/>
              <a:t>(using WinDesc</a:t>
            </a:r>
            <a:r>
              <a:rPr lang="en-US" dirty="0" smtClean="0"/>
              <a:t>)</a:t>
            </a:r>
          </a:p>
          <a:p>
            <a:pPr marL="971550" lvl="1" indent="-514350"/>
            <a:r>
              <a:rPr lang="en-US" smtClean="0"/>
              <a:t>Perform adjustments and analyses</a:t>
            </a:r>
            <a:endParaRPr lang="en-US" dirty="0" smtClean="0"/>
          </a:p>
          <a:p>
            <a:pPr marL="1371600" lvl="2" indent="-457200"/>
            <a:r>
              <a:rPr lang="en-US" smtClean="0"/>
              <a:t>Geometric adjustments </a:t>
            </a:r>
            <a:r>
              <a:rPr lang="en-US" dirty="0" smtClean="0"/>
              <a:t>(</a:t>
            </a:r>
            <a:r>
              <a:rPr lang="en-US" smtClean="0"/>
              <a:t>free then constrained</a:t>
            </a:r>
            <a:r>
              <a:rPr lang="en-US" dirty="0" smtClean="0"/>
              <a:t>)</a:t>
            </a:r>
          </a:p>
          <a:p>
            <a:pPr marL="1371600" lvl="2" indent="-457200"/>
            <a:r>
              <a:rPr lang="en-US" smtClean="0"/>
              <a:t>Vertical adjustments </a:t>
            </a:r>
            <a:r>
              <a:rPr lang="en-US" dirty="0" smtClean="0"/>
              <a:t>(</a:t>
            </a:r>
            <a:r>
              <a:rPr lang="en-US" smtClean="0"/>
              <a:t>free then constrained</a:t>
            </a:r>
            <a:r>
              <a:rPr lang="en-US" dirty="0" smtClean="0"/>
              <a:t>)</a:t>
            </a:r>
          </a:p>
          <a:p>
            <a:pPr marL="971550" lvl="1" indent="-514350"/>
            <a:r>
              <a:rPr lang="en-US" smtClean="0"/>
              <a:t>Combine final geometric and vertical adjustments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Run checking </a:t>
            </a:r>
            <a:r>
              <a:rPr lang="en-US" dirty="0" smtClean="0"/>
              <a:t>programs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Create descriptions (using WinDesc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Prepare report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Submit </a:t>
            </a:r>
            <a:r>
              <a:rPr lang="en-US" smtClean="0"/>
              <a:t>report and </a:t>
            </a:r>
            <a:r>
              <a:rPr lang="en-US" dirty="0" smtClean="0"/>
              <a:t>results </a:t>
            </a:r>
            <a:r>
              <a:rPr lang="en-US" smtClean="0"/>
              <a:t>to NGS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mtClean="0"/>
              <a:t>Setting </a:t>
            </a:r>
            <a:r>
              <a:rPr lang="en-US" dirty="0" smtClean="0"/>
              <a:t>up a project </a:t>
            </a:r>
            <a:r>
              <a:rPr lang="en-US" smtClean="0"/>
              <a:t>for Bluebooking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44386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Bluebook file output provided by OPUS-Projects</a:t>
            </a:r>
          </a:p>
          <a:p>
            <a:pPr lvl="1"/>
            <a:r>
              <a:rPr lang="en-US" dirty="0" err="1" smtClean="0"/>
              <a:t>Bfile</a:t>
            </a:r>
            <a:r>
              <a:rPr lang="en-US" dirty="0" smtClean="0"/>
              <a:t>:  </a:t>
            </a:r>
            <a:r>
              <a:rPr lang="en-US" smtClean="0"/>
              <a:t>Mark coordinates</a:t>
            </a:r>
            <a:r>
              <a:rPr lang="en-US" dirty="0" smtClean="0"/>
              <a:t>, accuracies</a:t>
            </a:r>
            <a:r>
              <a:rPr lang="en-US" smtClean="0"/>
              <a:t>, occupation </a:t>
            </a:r>
            <a:r>
              <a:rPr lang="en-US" dirty="0" smtClean="0"/>
              <a:t>metadata</a:t>
            </a:r>
          </a:p>
          <a:p>
            <a:pPr lvl="1"/>
            <a:r>
              <a:rPr lang="en-US" dirty="0" err="1" smtClean="0"/>
              <a:t>Gfile</a:t>
            </a:r>
            <a:r>
              <a:rPr lang="en-US" dirty="0" smtClean="0"/>
              <a:t>:  GPS vectors</a:t>
            </a:r>
            <a:r>
              <a:rPr lang="en-US" smtClean="0"/>
              <a:t>, uncertainties, session </a:t>
            </a:r>
            <a:r>
              <a:rPr lang="en-US" dirty="0" smtClean="0"/>
              <a:t>metadata</a:t>
            </a:r>
          </a:p>
          <a:p>
            <a:pPr lvl="1"/>
            <a:r>
              <a:rPr lang="en-US" dirty="0" err="1" smtClean="0"/>
              <a:t>Serfil</a:t>
            </a:r>
            <a:r>
              <a:rPr lang="en-US" dirty="0" smtClean="0"/>
              <a:t>:  </a:t>
            </a:r>
            <a:r>
              <a:rPr lang="en-US" smtClean="0"/>
              <a:t>Correlates station serial number </a:t>
            </a:r>
            <a:r>
              <a:rPr lang="en-US" dirty="0" smtClean="0"/>
              <a:t>with mark ID</a:t>
            </a:r>
          </a:p>
          <a:p>
            <a:r>
              <a:rPr lang="en-US" smtClean="0"/>
              <a:t>Download and install WinDesc</a:t>
            </a:r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smtClean="0">
                <a:hlinkClick r:id="rId2"/>
              </a:rPr>
              <a:t>://www.geodesy.noaa.gov/PC_PROD/pc_prod.shtml#WinDesc</a:t>
            </a:r>
            <a:r>
              <a:rPr lang="en-US" smtClean="0"/>
              <a:t> </a:t>
            </a:r>
            <a:endParaRPr lang="en-US" dirty="0" smtClean="0"/>
          </a:p>
          <a:p>
            <a:r>
              <a:rPr lang="en-US" smtClean="0"/>
              <a:t>Download and “install</a:t>
            </a:r>
            <a:r>
              <a:rPr lang="en-US" dirty="0" smtClean="0"/>
              <a:t>” ADJUST</a:t>
            </a:r>
          </a:p>
          <a:p>
            <a:pPr lvl="1"/>
            <a:r>
              <a:rPr lang="en-US" dirty="0" smtClean="0"/>
              <a:t>From </a:t>
            </a:r>
            <a:r>
              <a:rPr lang="en-US" dirty="0" smtClean="0">
                <a:hlinkClick r:id="rId3"/>
              </a:rPr>
              <a:t>http</a:t>
            </a:r>
            <a:r>
              <a:rPr lang="en-US" smtClean="0">
                <a:hlinkClick r:id="rId3"/>
              </a:rPr>
              <a:t>://beta.ngs.noaa.gov/PC_PROD/ADJUST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pPr lvl="1"/>
            <a:r>
              <a:rPr lang="en-US" smtClean="0"/>
              <a:t>What’s in </a:t>
            </a:r>
            <a:r>
              <a:rPr lang="en-US" dirty="0" smtClean="0"/>
              <a:t>the “adjust_all.zip” file?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</a:t>
            </a:r>
            <a:r>
              <a:rPr lang="en-US" smtClean="0"/>
              <a:t>project in </a:t>
            </a:r>
            <a:r>
              <a:rPr lang="en-US" dirty="0" smtClean="0"/>
              <a:t>“adjust_all.zip”</a:t>
            </a:r>
            <a:endParaRPr lang="en-US" b="1" i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r>
              <a:rPr lang="en-US" smtClean="0"/>
              <a:t>ADJUST input </a:t>
            </a:r>
            <a:r>
              <a:rPr lang="en-US" dirty="0" smtClean="0"/>
              <a:t>files</a:t>
            </a:r>
          </a:p>
          <a:p>
            <a:pPr lvl="1"/>
            <a:r>
              <a:rPr lang="en-US" dirty="0" err="1" smtClean="0"/>
              <a:t>afiles</a:t>
            </a:r>
            <a:r>
              <a:rPr lang="en-US" dirty="0" smtClean="0"/>
              <a:t>, </a:t>
            </a:r>
            <a:r>
              <a:rPr lang="en-US" dirty="0" err="1" smtClean="0"/>
              <a:t>gfile</a:t>
            </a:r>
            <a:r>
              <a:rPr lang="en-US" smtClean="0"/>
              <a:t>, initial input </a:t>
            </a:r>
            <a:r>
              <a:rPr lang="en-US" dirty="0" err="1" smtClean="0"/>
              <a:t>bfile</a:t>
            </a:r>
            <a:r>
              <a:rPr lang="en-US" dirty="0" smtClean="0"/>
              <a:t> (“bfile.86”)</a:t>
            </a:r>
          </a:p>
          <a:p>
            <a:r>
              <a:rPr lang="en-US" dirty="0" smtClean="0"/>
              <a:t>ADJUST output files</a:t>
            </a:r>
          </a:p>
          <a:p>
            <a:pPr lvl="1"/>
            <a:r>
              <a:rPr lang="en-US" dirty="0" smtClean="0"/>
              <a:t>ADJUST report (“</a:t>
            </a:r>
            <a:r>
              <a:rPr lang="en-US" dirty="0" err="1" smtClean="0"/>
              <a:t>adj</a:t>
            </a:r>
            <a:r>
              <a:rPr lang="en-US" dirty="0" smtClean="0"/>
              <a:t>”) files, output </a:t>
            </a:r>
            <a:r>
              <a:rPr lang="en-US" dirty="0" err="1" smtClean="0"/>
              <a:t>bfiles</a:t>
            </a:r>
            <a:endParaRPr lang="en-US" dirty="0" smtClean="0"/>
          </a:p>
          <a:p>
            <a:r>
              <a:rPr lang="en-US" smtClean="0"/>
              <a:t>Final </a:t>
            </a:r>
            <a:r>
              <a:rPr lang="en-US" dirty="0" err="1" smtClean="0"/>
              <a:t>bfile</a:t>
            </a:r>
            <a:r>
              <a:rPr lang="en-US" dirty="0" smtClean="0"/>
              <a:t> </a:t>
            </a:r>
            <a:r>
              <a:rPr lang="en-US" smtClean="0"/>
              <a:t>for loading into NGSIDB (“bfile.fnl</a:t>
            </a:r>
            <a:r>
              <a:rPr lang="en-US" dirty="0" smtClean="0"/>
              <a:t>”)</a:t>
            </a:r>
          </a:p>
          <a:p>
            <a:r>
              <a:rPr lang="en-US" smtClean="0"/>
              <a:t>Checking </a:t>
            </a:r>
            <a:r>
              <a:rPr lang="en-US" dirty="0" smtClean="0"/>
              <a:t>program files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chkobs.out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obschks.out</a:t>
            </a:r>
            <a:r>
              <a:rPr lang="en-US" smtClean="0"/>
              <a:t>” and </a:t>
            </a:r>
            <a:r>
              <a:rPr lang="en-US" dirty="0" smtClean="0"/>
              <a:t>“</a:t>
            </a:r>
            <a:r>
              <a:rPr lang="en-US" dirty="0" err="1" smtClean="0"/>
              <a:t>obschkl.out</a:t>
            </a:r>
            <a:r>
              <a:rPr lang="en-US" dirty="0" smtClean="0"/>
              <a:t>” (</a:t>
            </a:r>
            <a:r>
              <a:rPr lang="en-US" smtClean="0"/>
              <a:t>short and long</a:t>
            </a:r>
            <a:r>
              <a:rPr lang="en-US" dirty="0" smtClean="0"/>
              <a:t>)</a:t>
            </a:r>
          </a:p>
          <a:p>
            <a:pPr lvl="1"/>
            <a:r>
              <a:rPr lang="en-US" smtClean="0"/>
              <a:t>Contributing organizations </a:t>
            </a:r>
            <a:r>
              <a:rPr lang="en-US" dirty="0" smtClean="0"/>
              <a:t>list </a:t>
            </a:r>
            <a:r>
              <a:rPr lang="en-US" smtClean="0"/>
              <a:t>(“contrib.dat</a:t>
            </a:r>
            <a:r>
              <a:rPr lang="en-US" dirty="0" smtClean="0"/>
              <a:t>”)</a:t>
            </a:r>
          </a:p>
          <a:p>
            <a:r>
              <a:rPr lang="en-US" dirty="0" smtClean="0"/>
              <a:t>Datasheet files, list </a:t>
            </a:r>
            <a:r>
              <a:rPr lang="en-US" smtClean="0"/>
              <a:t>of station </a:t>
            </a:r>
            <a:r>
              <a:rPr lang="en-US" dirty="0" smtClean="0"/>
              <a:t>PIDs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mtClean="0"/>
              <a:t>Running </a:t>
            </a:r>
            <a:r>
              <a:rPr lang="en-US" dirty="0" smtClean="0"/>
              <a:t>ADJUST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/>
          </a:bodyPr>
          <a:lstStyle/>
          <a:p>
            <a:r>
              <a:rPr lang="en-US" smtClean="0"/>
              <a:t>ADJUST input </a:t>
            </a:r>
            <a:r>
              <a:rPr lang="en-US" dirty="0" smtClean="0"/>
              <a:t>files</a:t>
            </a:r>
          </a:p>
          <a:p>
            <a:pPr lvl="1"/>
            <a:r>
              <a:rPr lang="en-US" dirty="0" err="1" smtClean="0"/>
              <a:t>bfile</a:t>
            </a:r>
            <a:r>
              <a:rPr lang="en-US" dirty="0" smtClean="0"/>
              <a:t> (from OPUS-Projects)</a:t>
            </a:r>
          </a:p>
          <a:p>
            <a:pPr lvl="1"/>
            <a:r>
              <a:rPr lang="en-US" dirty="0" err="1" smtClean="0"/>
              <a:t>gfile</a:t>
            </a:r>
            <a:r>
              <a:rPr lang="en-US" dirty="0" smtClean="0"/>
              <a:t> (from OPUS-Projects)</a:t>
            </a:r>
          </a:p>
          <a:p>
            <a:pPr lvl="1"/>
            <a:r>
              <a:rPr lang="en-US" dirty="0" err="1" smtClean="0"/>
              <a:t>afile</a:t>
            </a:r>
            <a:r>
              <a:rPr lang="en-US" dirty="0" smtClean="0"/>
              <a:t> (</a:t>
            </a:r>
            <a:r>
              <a:rPr lang="en-US" smtClean="0"/>
              <a:t>create using WinDesc</a:t>
            </a:r>
            <a:r>
              <a:rPr lang="en-US" dirty="0" smtClean="0"/>
              <a:t>)</a:t>
            </a:r>
          </a:p>
          <a:p>
            <a:r>
              <a:rPr lang="en-US" smtClean="0"/>
              <a:t>Supporting </a:t>
            </a:r>
            <a:r>
              <a:rPr lang="en-US" dirty="0" smtClean="0"/>
              <a:t>data</a:t>
            </a:r>
          </a:p>
          <a:p>
            <a:pPr lvl="1"/>
            <a:r>
              <a:rPr lang="en-US" smtClean="0"/>
              <a:t>Published positions</a:t>
            </a:r>
            <a:r>
              <a:rPr lang="en-US" dirty="0" smtClean="0"/>
              <a:t>, heights</a:t>
            </a:r>
            <a:r>
              <a:rPr lang="en-US" smtClean="0"/>
              <a:t>, and </a:t>
            </a:r>
            <a:r>
              <a:rPr lang="en-US" dirty="0" smtClean="0"/>
              <a:t>accuracies for </a:t>
            </a:r>
            <a:r>
              <a:rPr lang="en-US" dirty="0" err="1" smtClean="0"/>
              <a:t>afile</a:t>
            </a:r>
            <a:endParaRPr lang="en-US" dirty="0" smtClean="0"/>
          </a:p>
          <a:p>
            <a:r>
              <a:rPr lang="en-US" dirty="0" smtClean="0"/>
              <a:t>ADJUST output files</a:t>
            </a:r>
          </a:p>
          <a:p>
            <a:pPr lvl="1"/>
            <a:r>
              <a:rPr lang="en-US" dirty="0" smtClean="0"/>
              <a:t>ADJUST output report</a:t>
            </a:r>
          </a:p>
          <a:p>
            <a:pPr lvl="1"/>
            <a:r>
              <a:rPr lang="en-US" dirty="0" smtClean="0"/>
              <a:t>Output </a:t>
            </a:r>
            <a:r>
              <a:rPr lang="en-US" dirty="0" err="1" smtClean="0"/>
              <a:t>bfile</a:t>
            </a:r>
            <a:r>
              <a:rPr lang="en-US" dirty="0" smtClean="0"/>
              <a:t> with </a:t>
            </a:r>
            <a:r>
              <a:rPr lang="en-US" smtClean="0"/>
              <a:t>adjusted coordinates and </a:t>
            </a:r>
            <a:r>
              <a:rPr lang="en-US" dirty="0" smtClean="0"/>
              <a:t>accuracies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NGS </a:t>
            </a:r>
            <a:r>
              <a:rPr lang="en-US" dirty="0" smtClean="0"/>
              <a:t>“Bluebook”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i="1" smtClean="0"/>
              <a:t>Input Formats and Specifications </a:t>
            </a:r>
            <a:r>
              <a:rPr lang="en-US" b="1" i="1" dirty="0" smtClean="0"/>
              <a:t>of the </a:t>
            </a:r>
            <a:r>
              <a:rPr lang="en-US" i="1" smtClean="0"/>
              <a:t/>
            </a:r>
            <a:br>
              <a:rPr lang="en-US" i="1" smtClean="0"/>
            </a:br>
            <a:r>
              <a:rPr lang="en-US" b="1" i="1" smtClean="0"/>
              <a:t>National </a:t>
            </a:r>
            <a:r>
              <a:rPr lang="en-US" b="1" i="1" dirty="0" smtClean="0"/>
              <a:t>Geodetic Survey Data Base</a:t>
            </a:r>
          </a:p>
          <a:p>
            <a:pPr lvl="1"/>
            <a:r>
              <a:rPr lang="en-US" dirty="0" smtClean="0"/>
              <a:t>Volume I</a:t>
            </a:r>
            <a:r>
              <a:rPr lang="en-US" smtClean="0"/>
              <a:t>:  Horizontal Control</a:t>
            </a:r>
            <a:endParaRPr lang="en-US" dirty="0" smtClean="0"/>
          </a:p>
          <a:p>
            <a:pPr lvl="1"/>
            <a:r>
              <a:rPr lang="en-US" dirty="0" smtClean="0"/>
              <a:t>Volume II:  </a:t>
            </a:r>
            <a:r>
              <a:rPr lang="en-US" smtClean="0"/>
              <a:t>Vertical Control</a:t>
            </a:r>
            <a:endParaRPr lang="en-US" dirty="0" smtClean="0"/>
          </a:p>
          <a:p>
            <a:pPr lvl="1"/>
            <a:r>
              <a:rPr lang="en-US" dirty="0" smtClean="0"/>
              <a:t>Volume III:  </a:t>
            </a:r>
            <a:r>
              <a:rPr lang="en-US" smtClean="0"/>
              <a:t>Gravity Control</a:t>
            </a:r>
            <a:endParaRPr lang="en-US" dirty="0" smtClean="0"/>
          </a:p>
          <a:p>
            <a:pPr lvl="1"/>
            <a:r>
              <a:rPr lang="en-US" smtClean="0"/>
              <a:t>Annexes </a:t>
            </a:r>
            <a:r>
              <a:rPr lang="en-US" dirty="0" smtClean="0"/>
              <a:t>(A-P)</a:t>
            </a:r>
          </a:p>
          <a:p>
            <a:r>
              <a:rPr lang="en-US" b="1" err="1" smtClean="0"/>
              <a:t>bfile</a:t>
            </a:r>
            <a:r>
              <a:rPr lang="en-US" smtClean="0"/>
              <a:t> defined in </a:t>
            </a:r>
            <a:r>
              <a:rPr lang="en-US" dirty="0" smtClean="0"/>
              <a:t>Volume I, Chapter 2</a:t>
            </a:r>
          </a:p>
          <a:p>
            <a:pPr lvl="1"/>
            <a:r>
              <a:rPr lang="en-US" smtClean="0"/>
              <a:t>Horizontal Observation </a:t>
            </a:r>
            <a:r>
              <a:rPr lang="en-US" dirty="0" smtClean="0"/>
              <a:t>Data</a:t>
            </a:r>
          </a:p>
          <a:p>
            <a:r>
              <a:rPr lang="en-US" b="1" err="1" smtClean="0"/>
              <a:t>gfile</a:t>
            </a:r>
            <a:r>
              <a:rPr lang="en-US" smtClean="0"/>
              <a:t> defined in Annex N</a:t>
            </a:r>
            <a:endParaRPr lang="en-US" dirty="0" smtClean="0"/>
          </a:p>
          <a:p>
            <a:pPr lvl="1"/>
            <a:r>
              <a:rPr lang="en-US" smtClean="0"/>
              <a:t>Global Positioning </a:t>
            </a:r>
            <a:r>
              <a:rPr lang="en-US" dirty="0" smtClean="0"/>
              <a:t>System </a:t>
            </a:r>
            <a:r>
              <a:rPr lang="en-US" smtClean="0"/>
              <a:t>Data Transfer </a:t>
            </a:r>
            <a:r>
              <a:rPr lang="en-US" dirty="0" smtClean="0"/>
              <a:t>Format</a:t>
            </a:r>
          </a:p>
          <a:p>
            <a:r>
              <a:rPr lang="en-US" smtClean="0"/>
              <a:t>Annex </a:t>
            </a:r>
            <a:r>
              <a:rPr lang="en-US" dirty="0" smtClean="0"/>
              <a:t>L</a:t>
            </a:r>
            <a:r>
              <a:rPr lang="en-US" smtClean="0"/>
              <a:t>:  </a:t>
            </a:r>
            <a:r>
              <a:rPr lang="en-US" i="1" smtClean="0"/>
              <a:t>Guidelines for Submitting </a:t>
            </a:r>
            <a:r>
              <a:rPr lang="en-US" i="1" dirty="0" smtClean="0"/>
              <a:t>GPS </a:t>
            </a:r>
            <a:r>
              <a:rPr lang="en-US" i="1" smtClean="0"/>
              <a:t>Relative Positioning </a:t>
            </a:r>
            <a:r>
              <a:rPr lang="en-US" i="1" dirty="0" smtClean="0"/>
              <a:t>Data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Bluebook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878" t="10095" r="6829" b="111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Matters </a:t>
            </a:r>
            <a:r>
              <a:rPr lang="en-US" sz="4000" smtClean="0"/>
              <a:t>of Mission and </a:t>
            </a:r>
            <a:r>
              <a:rPr lang="en-US" sz="4000" dirty="0" smtClean="0"/>
              <a:t>Policy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169644"/>
            <a:ext cx="8229600" cy="5354448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defRPr/>
            </a:pPr>
            <a:r>
              <a:rPr lang="en-US" sz="2800" b="1" smtClean="0"/>
              <a:t>The NGS Mission</a:t>
            </a:r>
            <a:endParaRPr lang="en-US" sz="2800" b="1" dirty="0" smtClean="0"/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b="1" i="1" smtClean="0"/>
              <a:t>Define</a:t>
            </a:r>
            <a:r>
              <a:rPr lang="en-US" sz="2400" smtClean="0"/>
              <a:t>, </a:t>
            </a:r>
            <a:r>
              <a:rPr lang="en-US" sz="2400" b="1" i="1" smtClean="0"/>
              <a:t>maintain</a:t>
            </a:r>
            <a:r>
              <a:rPr lang="en-US" sz="2400" smtClean="0"/>
              <a:t>, and </a:t>
            </a:r>
            <a:r>
              <a:rPr lang="en-US" sz="2400" dirty="0" smtClean="0"/>
              <a:t>provide</a:t>
            </a:r>
            <a:r>
              <a:rPr lang="en-US" sz="2400" b="1" i="1" dirty="0" smtClean="0"/>
              <a:t> access</a:t>
            </a:r>
            <a:r>
              <a:rPr lang="en-US" sz="2400" dirty="0" smtClean="0"/>
              <a:t> to </a:t>
            </a:r>
            <a:r>
              <a:rPr lang="en-US" sz="2400" smtClean="0"/>
              <a:t>the NSRS</a:t>
            </a:r>
            <a:endParaRPr lang="en-US" sz="24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766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bfile</a:t>
            </a:r>
            <a:r>
              <a:rPr lang="en-US" dirty="0" smtClean="0"/>
              <a:t> (</a:t>
            </a:r>
            <a:r>
              <a:rPr lang="en-US" smtClean="0"/>
              <a:t>Bluebook station </a:t>
            </a:r>
            <a:r>
              <a:rPr lang="en-US" dirty="0" smtClean="0"/>
              <a:t>file)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406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Volume I, Chapter 2 of Bluebook</a:t>
            </a:r>
          </a:p>
          <a:p>
            <a:r>
              <a:rPr lang="en-US" dirty="0" smtClean="0"/>
              <a:t>Overall structure </a:t>
            </a:r>
            <a:r>
              <a:rPr lang="en-US" smtClean="0"/>
              <a:t>for GNSS </a:t>
            </a:r>
            <a:r>
              <a:rPr lang="en-US" dirty="0" smtClean="0"/>
              <a:t>projects</a:t>
            </a:r>
          </a:p>
          <a:p>
            <a:pPr lvl="1"/>
            <a:r>
              <a:rPr lang="en-US" dirty="0" smtClean="0"/>
              <a:t>Header (*10*, *11*, *12</a:t>
            </a:r>
            <a:r>
              <a:rPr lang="en-US" smtClean="0"/>
              <a:t>*, and </a:t>
            </a:r>
            <a:r>
              <a:rPr lang="en-US" dirty="0" smtClean="0"/>
              <a:t>*13* records)</a:t>
            </a:r>
          </a:p>
          <a:p>
            <a:pPr lvl="1"/>
            <a:r>
              <a:rPr lang="en-US" smtClean="0"/>
              <a:t>Occupation </a:t>
            </a:r>
            <a:r>
              <a:rPr lang="en-US" dirty="0" smtClean="0"/>
              <a:t>(*25*, *26</a:t>
            </a:r>
            <a:r>
              <a:rPr lang="en-US" smtClean="0"/>
              <a:t>*, and </a:t>
            </a:r>
            <a:r>
              <a:rPr lang="en-US" dirty="0" smtClean="0"/>
              <a:t>*27* records)</a:t>
            </a:r>
          </a:p>
          <a:p>
            <a:pPr lvl="1"/>
            <a:r>
              <a:rPr lang="en-US" smtClean="0"/>
              <a:t>GNSS </a:t>
            </a:r>
            <a:r>
              <a:rPr lang="en-US" dirty="0" smtClean="0"/>
              <a:t>receivers (*70* record)</a:t>
            </a:r>
          </a:p>
          <a:p>
            <a:pPr lvl="1"/>
            <a:r>
              <a:rPr lang="en-US" smtClean="0"/>
              <a:t>GNSS antennas </a:t>
            </a:r>
            <a:r>
              <a:rPr lang="en-US" dirty="0" smtClean="0"/>
              <a:t>(*72* record)</a:t>
            </a:r>
          </a:p>
          <a:p>
            <a:pPr lvl="1"/>
            <a:r>
              <a:rPr lang="en-US" smtClean="0"/>
              <a:t>Mark designation and position </a:t>
            </a:r>
            <a:r>
              <a:rPr lang="en-US" dirty="0" smtClean="0"/>
              <a:t>(*80* record)</a:t>
            </a:r>
          </a:p>
          <a:p>
            <a:pPr lvl="1"/>
            <a:r>
              <a:rPr lang="en-US" dirty="0" smtClean="0"/>
              <a:t>Orthometric, geoid</a:t>
            </a:r>
            <a:r>
              <a:rPr lang="en-US" smtClean="0"/>
              <a:t>, and </a:t>
            </a:r>
            <a:r>
              <a:rPr lang="en-US" dirty="0" smtClean="0"/>
              <a:t>ellipsoid heights (*86* record)</a:t>
            </a:r>
          </a:p>
          <a:p>
            <a:pPr lvl="1"/>
            <a:r>
              <a:rPr lang="en-US" dirty="0" smtClean="0"/>
              <a:t>Accuracies (*91</a:t>
            </a:r>
            <a:r>
              <a:rPr lang="en-US" smtClean="0"/>
              <a:t>* and </a:t>
            </a:r>
            <a:r>
              <a:rPr lang="en-US" dirty="0" smtClean="0"/>
              <a:t>*92* records)</a:t>
            </a:r>
          </a:p>
          <a:p>
            <a:pPr lvl="1"/>
            <a:r>
              <a:rPr lang="en-US" smtClean="0"/>
              <a:t>Variance </a:t>
            </a:r>
            <a:r>
              <a:rPr lang="en-US" dirty="0" smtClean="0"/>
              <a:t>scalar (*93* record)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gfile</a:t>
            </a:r>
            <a:r>
              <a:rPr lang="en-US" dirty="0" smtClean="0"/>
              <a:t> </a:t>
            </a:r>
            <a:r>
              <a:rPr lang="en-US" smtClean="0"/>
              <a:t>(GNSS </a:t>
            </a:r>
            <a:r>
              <a:rPr lang="en-US" dirty="0" smtClean="0"/>
              <a:t>vector file)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4062" cy="4756150"/>
          </a:xfrm>
        </p:spPr>
        <p:txBody>
          <a:bodyPr>
            <a:normAutofit fontScale="92500" lnSpcReduction="10000"/>
          </a:bodyPr>
          <a:lstStyle/>
          <a:p>
            <a:r>
              <a:rPr lang="en-US" smtClean="0"/>
              <a:t>Annex N </a:t>
            </a:r>
            <a:r>
              <a:rPr lang="en-US" dirty="0" smtClean="0"/>
              <a:t>of Bluebook</a:t>
            </a:r>
          </a:p>
          <a:p>
            <a:r>
              <a:rPr lang="en-US" dirty="0" smtClean="0"/>
              <a:t>Overall structure </a:t>
            </a:r>
            <a:r>
              <a:rPr lang="en-US" smtClean="0"/>
              <a:t>for GNSS </a:t>
            </a:r>
            <a:r>
              <a:rPr lang="en-US" dirty="0" smtClean="0"/>
              <a:t>projects</a:t>
            </a:r>
          </a:p>
          <a:p>
            <a:pPr lvl="1"/>
            <a:r>
              <a:rPr lang="en-US" dirty="0" smtClean="0"/>
              <a:t>A record:  </a:t>
            </a:r>
            <a:r>
              <a:rPr lang="en-US" smtClean="0"/>
              <a:t>Project information</a:t>
            </a:r>
            <a:endParaRPr lang="en-US" dirty="0" smtClean="0"/>
          </a:p>
          <a:p>
            <a:pPr lvl="1"/>
            <a:r>
              <a:rPr lang="en-US" dirty="0" smtClean="0"/>
              <a:t>B record</a:t>
            </a:r>
            <a:r>
              <a:rPr lang="en-US" smtClean="0"/>
              <a:t>:  Session information</a:t>
            </a:r>
            <a:endParaRPr lang="en-US" dirty="0" smtClean="0"/>
          </a:p>
          <a:p>
            <a:pPr lvl="1"/>
            <a:r>
              <a:rPr lang="en-US" dirty="0" smtClean="0"/>
              <a:t>C record:  </a:t>
            </a:r>
            <a:r>
              <a:rPr lang="en-US" smtClean="0"/>
              <a:t>Vector components and standard deviations</a:t>
            </a:r>
            <a:endParaRPr lang="en-US" dirty="0" smtClean="0"/>
          </a:p>
          <a:p>
            <a:pPr lvl="2"/>
            <a:r>
              <a:rPr lang="en-US" dirty="0" smtClean="0"/>
              <a:t>Uses F record if </a:t>
            </a:r>
            <a:r>
              <a:rPr lang="en-US" smtClean="0"/>
              <a:t>vector component length </a:t>
            </a:r>
            <a:r>
              <a:rPr lang="en-US" dirty="0" smtClean="0"/>
              <a:t>&gt; 9,999 km</a:t>
            </a:r>
          </a:p>
          <a:p>
            <a:pPr lvl="2"/>
            <a:r>
              <a:rPr lang="en-US" b="1" dirty="0" smtClean="0"/>
              <a:t>This is record edited to reject a vector</a:t>
            </a:r>
          </a:p>
          <a:p>
            <a:pPr lvl="3"/>
            <a:r>
              <a:rPr lang="en-US" b="1" dirty="0" smtClean="0"/>
              <a:t>Place “R</a:t>
            </a:r>
            <a:r>
              <a:rPr lang="en-US" b="1" smtClean="0"/>
              <a:t>” in column </a:t>
            </a:r>
            <a:r>
              <a:rPr lang="en-US" b="1" dirty="0" smtClean="0"/>
              <a:t>58 for C record</a:t>
            </a:r>
            <a:r>
              <a:rPr lang="en-US" b="1" smtClean="0"/>
              <a:t>, in column </a:t>
            </a:r>
            <a:r>
              <a:rPr lang="en-US" b="1" dirty="0" smtClean="0"/>
              <a:t>64 for F record</a:t>
            </a:r>
          </a:p>
          <a:p>
            <a:pPr lvl="1"/>
            <a:r>
              <a:rPr lang="en-US" dirty="0" smtClean="0"/>
              <a:t>D record:  </a:t>
            </a:r>
            <a:r>
              <a:rPr lang="en-US" smtClean="0"/>
              <a:t>Vector correlation coefficients</a:t>
            </a:r>
            <a:endParaRPr lang="en-US" dirty="0" smtClean="0"/>
          </a:p>
          <a:p>
            <a:pPr lvl="2"/>
            <a:r>
              <a:rPr lang="en-US" dirty="0" smtClean="0"/>
              <a:t>Uses E record </a:t>
            </a:r>
            <a:r>
              <a:rPr lang="en-US" smtClean="0"/>
              <a:t>if covariances used instead of correlations</a:t>
            </a:r>
            <a:endParaRPr lang="en-US" dirty="0" smtClean="0"/>
          </a:p>
          <a:p>
            <a:pPr lvl="2"/>
            <a:r>
              <a:rPr lang="en-US" dirty="0" err="1" smtClean="0"/>
              <a:t>CovXY</a:t>
            </a:r>
            <a:r>
              <a:rPr lang="en-US" dirty="0" smtClean="0"/>
              <a:t> = (std dev X) * (std dev Y) * (</a:t>
            </a:r>
            <a:r>
              <a:rPr lang="en-US" dirty="0" err="1" smtClean="0"/>
              <a:t>corrXY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afile</a:t>
            </a:r>
            <a:r>
              <a:rPr lang="en-US" dirty="0" smtClean="0"/>
              <a:t> </a:t>
            </a:r>
            <a:r>
              <a:rPr lang="en-US" smtClean="0"/>
              <a:t>(adjustment option </a:t>
            </a:r>
            <a:r>
              <a:rPr lang="en-US" dirty="0" smtClean="0"/>
              <a:t>file)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9585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Afile</a:t>
            </a:r>
            <a:r>
              <a:rPr lang="en-US" dirty="0" smtClean="0"/>
              <a:t> </a:t>
            </a:r>
            <a:r>
              <a:rPr lang="en-US" smtClean="0"/>
              <a:t>is </a:t>
            </a:r>
            <a:r>
              <a:rPr lang="en-US" b="1" i="1" smtClean="0"/>
              <a:t>adjustment option </a:t>
            </a:r>
            <a:r>
              <a:rPr lang="en-US" b="1" i="1" dirty="0" smtClean="0"/>
              <a:t>file</a:t>
            </a:r>
          </a:p>
          <a:p>
            <a:pPr lvl="1"/>
            <a:r>
              <a:rPr lang="en-US" smtClean="0"/>
              <a:t>Controls </a:t>
            </a:r>
            <a:r>
              <a:rPr lang="en-US" dirty="0" smtClean="0"/>
              <a:t>how ADJUST </a:t>
            </a:r>
            <a:r>
              <a:rPr lang="en-US" smtClean="0"/>
              <a:t>is run</a:t>
            </a:r>
            <a:endParaRPr lang="en-US" dirty="0" smtClean="0"/>
          </a:p>
          <a:p>
            <a:pPr lvl="1"/>
            <a:r>
              <a:rPr lang="en-US" smtClean="0"/>
              <a:t>Gives constrained coordinates  </a:t>
            </a:r>
            <a:r>
              <a:rPr lang="en-US" dirty="0" smtClean="0"/>
              <a:t>for marks</a:t>
            </a:r>
          </a:p>
          <a:p>
            <a:pPr lvl="1"/>
            <a:r>
              <a:rPr lang="en-US" smtClean="0"/>
              <a:t>Gives uncertainties on constrained components</a:t>
            </a:r>
            <a:endParaRPr lang="en-US" dirty="0" smtClean="0"/>
          </a:p>
          <a:p>
            <a:pPr lvl="2"/>
            <a:r>
              <a:rPr lang="en-US" dirty="0" smtClean="0"/>
              <a:t>Provided </a:t>
            </a:r>
            <a:r>
              <a:rPr lang="en-US" smtClean="0"/>
              <a:t>as standard deviation (in </a:t>
            </a:r>
            <a:r>
              <a:rPr lang="en-US" dirty="0" smtClean="0"/>
              <a:t>cm)</a:t>
            </a:r>
          </a:p>
          <a:p>
            <a:pPr lvl="2"/>
            <a:r>
              <a:rPr lang="en-US" smtClean="0"/>
              <a:t>Values obtained from NGSIDB </a:t>
            </a:r>
            <a:r>
              <a:rPr lang="en-US" dirty="0" smtClean="0"/>
              <a:t>(e.g., datasheets)</a:t>
            </a:r>
          </a:p>
          <a:p>
            <a:pPr lvl="1"/>
            <a:r>
              <a:rPr lang="en-US" smtClean="0"/>
              <a:t>One needed </a:t>
            </a:r>
            <a:r>
              <a:rPr lang="en-US" dirty="0" smtClean="0"/>
              <a:t>for each type </a:t>
            </a:r>
            <a:r>
              <a:rPr lang="en-US" smtClean="0"/>
              <a:t>of adjustment</a:t>
            </a:r>
            <a:endParaRPr lang="en-US" dirty="0" smtClean="0"/>
          </a:p>
          <a:p>
            <a:pPr lvl="2"/>
            <a:r>
              <a:rPr lang="en-US" dirty="0" smtClean="0"/>
              <a:t>e.g., free, </a:t>
            </a:r>
            <a:r>
              <a:rPr lang="en-US" smtClean="0"/>
              <a:t>geometrically constrained</a:t>
            </a:r>
            <a:r>
              <a:rPr lang="en-US" dirty="0" smtClean="0"/>
              <a:t>, </a:t>
            </a:r>
            <a:r>
              <a:rPr lang="en-US" smtClean="0"/>
              <a:t>vertically constrained</a:t>
            </a:r>
            <a:endParaRPr lang="en-US" dirty="0" smtClean="0"/>
          </a:p>
          <a:p>
            <a:r>
              <a:rPr lang="en-US" dirty="0" smtClean="0"/>
              <a:t>Simplest way to create </a:t>
            </a:r>
            <a:r>
              <a:rPr lang="en-US" smtClean="0"/>
              <a:t>is using WinDesc </a:t>
            </a:r>
            <a:r>
              <a:rPr lang="en-US" dirty="0" smtClean="0"/>
              <a:t>(</a:t>
            </a:r>
            <a:r>
              <a:rPr lang="en-US" smtClean="0"/>
              <a:t>for now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Uses list of PIDs </a:t>
            </a:r>
            <a:r>
              <a:rPr lang="en-US" smtClean="0"/>
              <a:t>for constrained stations</a:t>
            </a:r>
            <a:endParaRPr lang="en-US" dirty="0" smtClean="0"/>
          </a:p>
          <a:p>
            <a:pPr lvl="1"/>
            <a:r>
              <a:rPr lang="en-US" dirty="0" smtClean="0"/>
              <a:t>Creates 4 </a:t>
            </a:r>
            <a:r>
              <a:rPr lang="en-US" dirty="0" err="1" smtClean="0"/>
              <a:t>afiles</a:t>
            </a:r>
            <a:r>
              <a:rPr lang="en-US" dirty="0" smtClean="0"/>
              <a:t>  (plus </a:t>
            </a:r>
            <a:r>
              <a:rPr lang="en-US" err="1" smtClean="0"/>
              <a:t>serfil</a:t>
            </a:r>
            <a:r>
              <a:rPr lang="en-US" smtClean="0"/>
              <a:t> and </a:t>
            </a:r>
            <a:r>
              <a:rPr lang="en-US" dirty="0" err="1" smtClean="0"/>
              <a:t>bfile</a:t>
            </a:r>
            <a:r>
              <a:rPr lang="en-US" dirty="0" smtClean="0"/>
              <a:t>)</a:t>
            </a:r>
          </a:p>
          <a:p>
            <a:pPr lvl="2"/>
            <a:r>
              <a:rPr lang="en-US" smtClean="0"/>
              <a:t>Free and constrained </a:t>
            </a:r>
            <a:r>
              <a:rPr lang="en-US" dirty="0" smtClean="0"/>
              <a:t>geometric</a:t>
            </a:r>
          </a:p>
          <a:p>
            <a:pPr lvl="2"/>
            <a:r>
              <a:rPr lang="en-US" smtClean="0"/>
              <a:t>Free and constrained </a:t>
            </a:r>
            <a:r>
              <a:rPr lang="en-US" dirty="0" smtClean="0"/>
              <a:t>vertical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afile</a:t>
            </a:r>
            <a:r>
              <a:rPr lang="en-US" dirty="0" smtClean="0"/>
              <a:t> </a:t>
            </a:r>
            <a:r>
              <a:rPr lang="en-US" smtClean="0"/>
              <a:t>(adjustment options </a:t>
            </a:r>
            <a:r>
              <a:rPr lang="en-US" dirty="0" smtClean="0"/>
              <a:t>file)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199"/>
            <a:ext cx="8686800" cy="4756151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Defined in “adjust_supplemental.txt</a:t>
            </a:r>
            <a:r>
              <a:rPr lang="en-US" dirty="0" smtClean="0"/>
              <a:t>”</a:t>
            </a:r>
            <a:endParaRPr lang="en-US" b="1" i="1" dirty="0" smtClean="0"/>
          </a:p>
          <a:p>
            <a:pPr lvl="1"/>
            <a:r>
              <a:rPr lang="en-US" smtClean="0"/>
              <a:t>Included in </a:t>
            </a:r>
            <a:r>
              <a:rPr lang="en-US" dirty="0" smtClean="0"/>
              <a:t>“adjust_all.zip”</a:t>
            </a:r>
          </a:p>
          <a:p>
            <a:r>
              <a:rPr lang="en-US" smtClean="0"/>
              <a:t>Records in </a:t>
            </a:r>
            <a:r>
              <a:rPr lang="en-US" dirty="0" err="1" smtClean="0"/>
              <a:t>afile</a:t>
            </a:r>
            <a:endParaRPr lang="en-US" dirty="0" smtClean="0"/>
          </a:p>
          <a:p>
            <a:pPr lvl="1"/>
            <a:r>
              <a:rPr lang="en-US" dirty="0" smtClean="0"/>
              <a:t>CC record</a:t>
            </a:r>
            <a:r>
              <a:rPr lang="en-US" smtClean="0"/>
              <a:t>:  Coordinate constraints</a:t>
            </a:r>
            <a:endParaRPr lang="en-US" dirty="0" smtClean="0"/>
          </a:p>
          <a:p>
            <a:pPr lvl="1"/>
            <a:r>
              <a:rPr lang="en-US" dirty="0" smtClean="0"/>
              <a:t>DD record</a:t>
            </a:r>
            <a:r>
              <a:rPr lang="en-US" smtClean="0"/>
              <a:t>:  Dimensionality</a:t>
            </a:r>
            <a:endParaRPr lang="en-US" dirty="0" smtClean="0"/>
          </a:p>
          <a:p>
            <a:pPr lvl="1"/>
            <a:r>
              <a:rPr lang="en-US" dirty="0" smtClean="0"/>
              <a:t>II record</a:t>
            </a:r>
            <a:r>
              <a:rPr lang="en-US" smtClean="0"/>
              <a:t>:  Iteration </a:t>
            </a:r>
            <a:r>
              <a:rPr lang="en-US" dirty="0" smtClean="0"/>
              <a:t>record</a:t>
            </a:r>
          </a:p>
          <a:p>
            <a:pPr lvl="1"/>
            <a:r>
              <a:rPr lang="en-US" dirty="0" smtClean="0"/>
              <a:t>MM record</a:t>
            </a:r>
            <a:r>
              <a:rPr lang="en-US" smtClean="0"/>
              <a:t>:  Adjustment </a:t>
            </a:r>
            <a:r>
              <a:rPr lang="en-US" dirty="0" smtClean="0"/>
              <a:t>mode</a:t>
            </a:r>
          </a:p>
          <a:p>
            <a:pPr lvl="1"/>
            <a:r>
              <a:rPr lang="en-US" dirty="0" smtClean="0"/>
              <a:t>PP record</a:t>
            </a:r>
            <a:r>
              <a:rPr lang="en-US" smtClean="0"/>
              <a:t>:  Print </a:t>
            </a:r>
            <a:r>
              <a:rPr lang="en-US" dirty="0" smtClean="0"/>
              <a:t>output</a:t>
            </a:r>
          </a:p>
          <a:p>
            <a:pPr lvl="1"/>
            <a:r>
              <a:rPr lang="en-US" smtClean="0"/>
              <a:t>NL </a:t>
            </a:r>
            <a:r>
              <a:rPr lang="en-US" dirty="0" smtClean="0"/>
              <a:t>record</a:t>
            </a:r>
            <a:r>
              <a:rPr lang="en-US" smtClean="0"/>
              <a:t>:  Network and </a:t>
            </a:r>
            <a:r>
              <a:rPr lang="en-US" dirty="0" smtClean="0"/>
              <a:t>local accuracy</a:t>
            </a:r>
          </a:p>
          <a:p>
            <a:pPr lvl="1"/>
            <a:r>
              <a:rPr lang="en-US" dirty="0" smtClean="0"/>
              <a:t>VVHU record</a:t>
            </a:r>
            <a:r>
              <a:rPr lang="en-US" smtClean="0"/>
              <a:t>:  Horizontal and up variance </a:t>
            </a:r>
            <a:r>
              <a:rPr lang="en-US" dirty="0" smtClean="0"/>
              <a:t>factors</a:t>
            </a:r>
          </a:p>
          <a:p>
            <a:pPr lvl="1"/>
            <a:r>
              <a:rPr lang="en-US" dirty="0" smtClean="0"/>
              <a:t>VS record:  </a:t>
            </a:r>
            <a:r>
              <a:rPr lang="en-US" smtClean="0"/>
              <a:t>Scales standard </a:t>
            </a:r>
            <a:r>
              <a:rPr lang="en-US" dirty="0" smtClean="0"/>
              <a:t>dev of GPS vectors 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ADJUST output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56150"/>
          </a:xfrm>
        </p:spPr>
        <p:txBody>
          <a:bodyPr>
            <a:normAutofit fontScale="85000" lnSpcReduction="10000"/>
          </a:bodyPr>
          <a:lstStyle/>
          <a:p>
            <a:r>
              <a:rPr lang="pt-BR" smtClean="0"/>
              <a:t>See </a:t>
            </a:r>
            <a:r>
              <a:rPr lang="pt-BR" b="1" i="1" smtClean="0"/>
              <a:t>NOAA Technical Memorandum NOS NGS-47</a:t>
            </a:r>
            <a:endParaRPr lang="pt-BR" b="1" i="1" dirty="0" smtClean="0"/>
          </a:p>
          <a:p>
            <a:pPr lvl="1"/>
            <a:r>
              <a:rPr lang="en-US" dirty="0" smtClean="0"/>
              <a:t>“ADJUST: </a:t>
            </a:r>
            <a:r>
              <a:rPr lang="en-US" smtClean="0"/>
              <a:t>The Horizontal Observation Adjustment </a:t>
            </a:r>
            <a:r>
              <a:rPr lang="en-US" dirty="0" smtClean="0"/>
              <a:t>Program</a:t>
            </a:r>
            <a:r>
              <a:rPr lang="pt-BR" dirty="0" smtClean="0"/>
              <a:t>”</a:t>
            </a:r>
          </a:p>
          <a:p>
            <a:pPr lvl="1"/>
            <a:r>
              <a:rPr lang="pt-BR" dirty="0" smtClean="0">
                <a:hlinkClick r:id="rId2"/>
              </a:rPr>
              <a:t>http</a:t>
            </a:r>
            <a:r>
              <a:rPr lang="pt-BR" smtClean="0">
                <a:hlinkClick r:id="rId2"/>
              </a:rPr>
              <a:t>://www.ngs.noaa.gov/PUBS_LIB/pub_index.shtml</a:t>
            </a:r>
            <a:r>
              <a:rPr lang="pt-BR" smtClean="0"/>
              <a:t> </a:t>
            </a:r>
            <a:endParaRPr lang="pt-BR" dirty="0" smtClean="0"/>
          </a:p>
          <a:p>
            <a:r>
              <a:rPr lang="pt-BR" smtClean="0"/>
              <a:t>Main sections</a:t>
            </a:r>
            <a:endParaRPr lang="en-US" dirty="0" smtClean="0"/>
          </a:p>
          <a:p>
            <a:pPr lvl="1"/>
            <a:r>
              <a:rPr lang="en-US" smtClean="0"/>
              <a:t>Input</a:t>
            </a:r>
            <a:endParaRPr lang="en-US" dirty="0" smtClean="0"/>
          </a:p>
          <a:p>
            <a:pPr lvl="2"/>
            <a:r>
              <a:rPr lang="en-US" smtClean="0"/>
              <a:t>Input and </a:t>
            </a:r>
            <a:r>
              <a:rPr lang="en-US" dirty="0" smtClean="0"/>
              <a:t>output </a:t>
            </a:r>
            <a:r>
              <a:rPr lang="en-US" smtClean="0"/>
              <a:t>file names, constraints, settings</a:t>
            </a:r>
            <a:endParaRPr lang="en-US" dirty="0" smtClean="0"/>
          </a:p>
          <a:p>
            <a:pPr lvl="2"/>
            <a:r>
              <a:rPr lang="en-US" smtClean="0"/>
              <a:t>Observation, adjustment, and </a:t>
            </a:r>
            <a:r>
              <a:rPr lang="en-US" dirty="0" smtClean="0"/>
              <a:t>job summaries</a:t>
            </a:r>
          </a:p>
          <a:p>
            <a:pPr lvl="1"/>
            <a:r>
              <a:rPr lang="en-US" dirty="0" smtClean="0"/>
              <a:t>Residuals</a:t>
            </a:r>
          </a:p>
          <a:p>
            <a:pPr lvl="2"/>
            <a:r>
              <a:rPr lang="en-US" smtClean="0"/>
              <a:t>Given in </a:t>
            </a:r>
            <a:r>
              <a:rPr lang="en-US" dirty="0" smtClean="0"/>
              <a:t>XYZ</a:t>
            </a:r>
            <a:r>
              <a:rPr lang="en-US" smtClean="0"/>
              <a:t>, NEU, and length components</a:t>
            </a:r>
            <a:endParaRPr lang="en-US" dirty="0" smtClean="0"/>
          </a:p>
          <a:p>
            <a:pPr lvl="2"/>
            <a:r>
              <a:rPr lang="en-US" smtClean="0"/>
              <a:t>Includes </a:t>
            </a:r>
            <a:r>
              <a:rPr lang="en-US" dirty="0" smtClean="0"/>
              <a:t>summary statistics</a:t>
            </a:r>
          </a:p>
          <a:p>
            <a:pPr lvl="1"/>
            <a:r>
              <a:rPr lang="en-US" smtClean="0"/>
              <a:t>Adjusted coordinates</a:t>
            </a:r>
            <a:endParaRPr lang="en-US" dirty="0" smtClean="0"/>
          </a:p>
          <a:p>
            <a:pPr lvl="1"/>
            <a:r>
              <a:rPr lang="en-US" smtClean="0"/>
              <a:t>Network and </a:t>
            </a:r>
            <a:r>
              <a:rPr lang="en-US" dirty="0" smtClean="0"/>
              <a:t>local accuracies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Adjustment sequence </a:t>
            </a:r>
            <a:r>
              <a:rPr lang="en-US" dirty="0" smtClean="0"/>
              <a:t>overview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199" y="1417638"/>
            <a:ext cx="8686801" cy="508793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Typically </a:t>
            </a:r>
            <a:r>
              <a:rPr lang="en-US" smtClean="0"/>
              <a:t>4 adjustments </a:t>
            </a:r>
            <a:r>
              <a:rPr lang="en-US" dirty="0" smtClean="0"/>
              <a:t>performed for a project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mtClean="0"/>
              <a:t>Minimally constrained </a:t>
            </a:r>
            <a:r>
              <a:rPr lang="en-US" dirty="0" smtClean="0"/>
              <a:t>(“free”) geometric</a:t>
            </a:r>
          </a:p>
          <a:p>
            <a:pPr marL="1371600" lvl="2" indent="-457200"/>
            <a:r>
              <a:rPr lang="en-US" smtClean="0"/>
              <a:t>Constrain single </a:t>
            </a:r>
            <a:r>
              <a:rPr lang="en-US" dirty="0" smtClean="0"/>
              <a:t>mark 3-D</a:t>
            </a:r>
          </a:p>
          <a:p>
            <a:pPr marL="1371600" lvl="2" indent="-457200"/>
            <a:r>
              <a:rPr lang="en-US" smtClean="0"/>
              <a:t>Internal integrity (mainly </a:t>
            </a:r>
            <a:r>
              <a:rPr lang="en-US" dirty="0" smtClean="0"/>
              <a:t>vector residuals)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Geometrically </a:t>
            </a:r>
            <a:r>
              <a:rPr lang="en-US" smtClean="0"/>
              <a:t>(“horizontally”) constrained</a:t>
            </a:r>
            <a:endParaRPr lang="en-US" dirty="0" smtClean="0"/>
          </a:p>
          <a:p>
            <a:pPr marL="1371600" lvl="2" indent="-457200"/>
            <a:r>
              <a:rPr lang="en-US" smtClean="0"/>
              <a:t>Constrain </a:t>
            </a:r>
            <a:r>
              <a:rPr lang="en-US" dirty="0" smtClean="0"/>
              <a:t>multiple mark 3-D, 2-D, or 1-D (</a:t>
            </a:r>
            <a:r>
              <a:rPr lang="en-US" b="1" dirty="0" smtClean="0"/>
              <a:t>ellipsoid height</a:t>
            </a:r>
            <a:r>
              <a:rPr lang="en-US" dirty="0" smtClean="0"/>
              <a:t>)</a:t>
            </a:r>
          </a:p>
          <a:p>
            <a:pPr marL="1371600" lvl="2" indent="-457200"/>
            <a:r>
              <a:rPr lang="en-US" dirty="0" smtClean="0"/>
              <a:t>Geoid heights added </a:t>
            </a:r>
            <a:r>
              <a:rPr lang="en-US" smtClean="0"/>
              <a:t>to final </a:t>
            </a:r>
            <a:r>
              <a:rPr lang="en-US" dirty="0" err="1" smtClean="0"/>
              <a:t>bfile</a:t>
            </a:r>
            <a:r>
              <a:rPr lang="en-US" dirty="0" smtClean="0"/>
              <a:t> for </a:t>
            </a:r>
            <a:r>
              <a:rPr lang="en-US" smtClean="0"/>
              <a:t>vertical adjustments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mtClean="0"/>
              <a:t>Minimally constrained </a:t>
            </a:r>
            <a:r>
              <a:rPr lang="en-US" dirty="0" smtClean="0"/>
              <a:t>(“free”) vertical</a:t>
            </a:r>
          </a:p>
          <a:p>
            <a:pPr marL="1371600" lvl="2" indent="-457200"/>
            <a:r>
              <a:rPr lang="en-US" smtClean="0"/>
              <a:t>Constrain </a:t>
            </a:r>
            <a:r>
              <a:rPr lang="en-US" b="1" dirty="0" smtClean="0"/>
              <a:t>orthometric height </a:t>
            </a:r>
            <a:r>
              <a:rPr lang="en-US" smtClean="0"/>
              <a:t>for single </a:t>
            </a:r>
            <a:r>
              <a:rPr lang="en-US" dirty="0" smtClean="0"/>
              <a:t>mark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mtClean="0"/>
              <a:t>Vertically constrained</a:t>
            </a:r>
            <a:endParaRPr lang="en-US" dirty="0" smtClean="0"/>
          </a:p>
          <a:p>
            <a:pPr marL="1371600" lvl="2" indent="-457200"/>
            <a:r>
              <a:rPr lang="en-US" smtClean="0"/>
              <a:t>Constrain vertical control </a:t>
            </a:r>
            <a:r>
              <a:rPr lang="en-US" dirty="0" smtClean="0"/>
              <a:t>1-D (orthometric height)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457200" y="852755"/>
          <a:ext cx="8229600" cy="4994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113"/>
                <a:gridCol w="2334409"/>
                <a:gridCol w="1619026"/>
                <a:gridCol w="1619026"/>
                <a:gridCol w="1619026"/>
              </a:tblGrid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Mark 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smtClean="0">
                          <a:solidFill>
                            <a:schemeClr val="bg1"/>
                          </a:solidFill>
                          <a:latin typeface="+mj-lt"/>
                        </a:rPr>
                        <a:t>Designation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PID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latin typeface="+mj-lt"/>
                        </a:rPr>
                        <a:t>Geom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 3D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Vertical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6866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6866 </a:t>
                      </a:r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CANYON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GQ0054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Posted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abys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ABYSS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DG5946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Passive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apex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APEX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DN3518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Offset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b490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 490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FR0789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Passive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1st order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b61_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 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FR0111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Posted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c62_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 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GP0178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Posted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dsvw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DESERT VIEW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doby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DOBY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sign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SIGNAL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HILL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GQ0298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Passive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v488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 488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FR0757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1st order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azpg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CITY OF PAGE CORS ARP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DK8419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CORS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fern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FERN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ECC REF DIMPLE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AI8822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fred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FRED ECC REF DIMPLE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AI8807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fst5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FLAGSTAFF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CORS ARP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DJ8983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Constrained coordinates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11"/>
          <p:cNvGraphicFramePr>
            <a:graphicFrameLocks/>
          </p:cNvGraphicFramePr>
          <p:nvPr/>
        </p:nvGraphicFramePr>
        <p:xfrm>
          <a:off x="457199" y="1600200"/>
          <a:ext cx="8229601" cy="432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457"/>
                <a:gridCol w="1935378"/>
                <a:gridCol w="2097156"/>
                <a:gridCol w="1113183"/>
                <a:gridCol w="1063487"/>
                <a:gridCol w="1152940"/>
              </a:tblGrid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Mark 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Latitude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smtClean="0">
                          <a:solidFill>
                            <a:schemeClr val="bg1"/>
                          </a:solidFill>
                          <a:latin typeface="+mj-lt"/>
                        </a:rPr>
                        <a:t>Longitude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Ellipsoid ht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Ortho ht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Vert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 source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6866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2091.918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Posted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abys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36°03’31.28963”N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112°11’00.97932”W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2054.481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apex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1988.54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Offset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b490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35°15’47.94332”N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112°01’21.80336”W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2112.746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2136.194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1st order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b61_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1850.076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Posted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c62_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2201.259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Posted</a:t>
                      </a: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sign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36°10’13.49415”N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112°21’26.58322”W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2042.378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v488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1597.410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1st order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azpg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36°54’31.19183”N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111°27’45.63634”W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1302.744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fern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35°20’30.72354”N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112°27’17.00705”W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1768.733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fred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36°59’17.97848”N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112°29’57.13502”W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1530.512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32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fst5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35°13’18.37175”N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111°49’02.58254”W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2137.186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Free </a:t>
            </a:r>
            <a:r>
              <a:rPr lang="en-US" smtClean="0"/>
              <a:t>geometric adjustment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ADJUST </a:t>
            </a:r>
            <a:r>
              <a:rPr lang="en-US" smtClean="0"/>
              <a:t>is run </a:t>
            </a:r>
            <a:r>
              <a:rPr lang="en-US" dirty="0" smtClean="0"/>
              <a:t>from </a:t>
            </a:r>
            <a:r>
              <a:rPr lang="en-US" smtClean="0"/>
              <a:t>DOS command </a:t>
            </a:r>
            <a:r>
              <a:rPr lang="en-US" dirty="0" smtClean="0"/>
              <a:t>prompt</a:t>
            </a:r>
          </a:p>
          <a:p>
            <a:pPr lvl="1">
              <a:buNone/>
            </a:pPr>
            <a:r>
              <a:rPr lang="en-US" dirty="0" smtClean="0"/>
              <a:t>&lt;shift&gt;+&lt;right click&gt; </a:t>
            </a:r>
            <a:r>
              <a:rPr lang="en-US" smtClean="0"/>
              <a:t>folder in Windows </a:t>
            </a:r>
            <a:r>
              <a:rPr lang="en-US" dirty="0" smtClean="0"/>
              <a:t>Explorer</a:t>
            </a:r>
          </a:p>
          <a:p>
            <a:r>
              <a:rPr lang="en-US" smtClean="0"/>
              <a:t>Minimally constrained </a:t>
            </a:r>
            <a:r>
              <a:rPr lang="en-US" dirty="0" smtClean="0"/>
              <a:t>(“free”) geometric</a:t>
            </a:r>
          </a:p>
          <a:p>
            <a:pPr lvl="1"/>
            <a:r>
              <a:rPr lang="en-US" smtClean="0"/>
              <a:t>Input </a:t>
            </a:r>
            <a:r>
              <a:rPr lang="en-US" dirty="0" smtClean="0"/>
              <a:t>is </a:t>
            </a:r>
            <a:r>
              <a:rPr lang="en-US" err="1" smtClean="0"/>
              <a:t>bfile</a:t>
            </a:r>
            <a:r>
              <a:rPr lang="en-US" smtClean="0"/>
              <a:t> and </a:t>
            </a:r>
            <a:r>
              <a:rPr lang="en-US" dirty="0" err="1" smtClean="0"/>
              <a:t>gfile</a:t>
            </a:r>
            <a:r>
              <a:rPr lang="en-US" dirty="0" smtClean="0"/>
              <a:t> from OP</a:t>
            </a:r>
          </a:p>
          <a:p>
            <a:pPr lvl="1"/>
            <a:r>
              <a:rPr lang="en-US" smtClean="0"/>
              <a:t>Constrain single </a:t>
            </a:r>
            <a:r>
              <a:rPr lang="en-US" dirty="0" smtClean="0"/>
              <a:t>mark 3-D</a:t>
            </a:r>
          </a:p>
          <a:p>
            <a:pPr lvl="1"/>
            <a:r>
              <a:rPr lang="en-US" smtClean="0"/>
              <a:t>Internal integrity (mainly </a:t>
            </a:r>
            <a:r>
              <a:rPr lang="en-US" dirty="0" smtClean="0"/>
              <a:t>vector residuals)</a:t>
            </a:r>
          </a:p>
          <a:p>
            <a:pPr lvl="2"/>
            <a:r>
              <a:rPr lang="en-US" smtClean="0"/>
              <a:t>Identify and </a:t>
            </a:r>
            <a:r>
              <a:rPr lang="en-US" dirty="0" smtClean="0"/>
              <a:t>reject “large” residuals </a:t>
            </a:r>
            <a:r>
              <a:rPr lang="en-US" smtClean="0"/>
              <a:t>if necessary</a:t>
            </a:r>
            <a:endParaRPr lang="en-US" dirty="0" smtClean="0"/>
          </a:p>
          <a:p>
            <a:pPr lvl="2"/>
            <a:r>
              <a:rPr lang="en-US" smtClean="0"/>
              <a:t>Often an </a:t>
            </a:r>
            <a:r>
              <a:rPr lang="en-US" dirty="0" smtClean="0"/>
              <a:t>iterative process as vectors rejected</a:t>
            </a:r>
          </a:p>
          <a:p>
            <a:pPr lvl="1"/>
            <a:r>
              <a:rPr lang="en-US" dirty="0" smtClean="0"/>
              <a:t>“VVHU</a:t>
            </a:r>
            <a:r>
              <a:rPr lang="en-US" smtClean="0"/>
              <a:t>” option in </a:t>
            </a:r>
            <a:r>
              <a:rPr lang="en-US" dirty="0" err="1" smtClean="0"/>
              <a:t>afile</a:t>
            </a:r>
            <a:r>
              <a:rPr lang="en-US" dirty="0" smtClean="0"/>
              <a:t> scales vector errors</a:t>
            </a:r>
          </a:p>
          <a:p>
            <a:pPr lvl="2"/>
            <a:r>
              <a:rPr lang="en-US" smtClean="0"/>
              <a:t>Horizontal and vertical components </a:t>
            </a:r>
            <a:r>
              <a:rPr lang="en-US" dirty="0" smtClean="0"/>
              <a:t>scaled separately</a:t>
            </a:r>
          </a:p>
          <a:p>
            <a:pPr lvl="2"/>
            <a:r>
              <a:rPr lang="en-US" smtClean="0"/>
              <a:t>Standard deviation of unit </a:t>
            </a:r>
            <a:r>
              <a:rPr lang="en-US" dirty="0" smtClean="0"/>
              <a:t>weight = 1.000</a:t>
            </a:r>
          </a:p>
          <a:p>
            <a:pPr lvl="2"/>
            <a:r>
              <a:rPr lang="en-US" dirty="0" smtClean="0"/>
              <a:t>Must </a:t>
            </a:r>
            <a:r>
              <a:rPr lang="en-US" smtClean="0"/>
              <a:t>be run again if any </a:t>
            </a:r>
            <a:r>
              <a:rPr lang="en-US" dirty="0" smtClean="0"/>
              <a:t>vectors rejected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Free </a:t>
            </a:r>
            <a:r>
              <a:rPr lang="en-US" smtClean="0"/>
              <a:t>geometric adjustment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56150"/>
          </a:xfrm>
        </p:spPr>
        <p:txBody>
          <a:bodyPr>
            <a:normAutofit fontScale="85000" lnSpcReduction="20000"/>
          </a:bodyPr>
          <a:lstStyle/>
          <a:p>
            <a:r>
              <a:rPr lang="en-US" smtClean="0"/>
              <a:t>Getting acquainted </a:t>
            </a:r>
            <a:r>
              <a:rPr lang="en-US" dirty="0" smtClean="0"/>
              <a:t>with ADJUST output file</a:t>
            </a:r>
          </a:p>
          <a:p>
            <a:pPr lvl="1"/>
            <a:r>
              <a:rPr lang="en-US" smtClean="0"/>
              <a:t>Network </a:t>
            </a:r>
            <a:r>
              <a:rPr lang="en-US" dirty="0" smtClean="0"/>
              <a:t>statistics</a:t>
            </a:r>
          </a:p>
          <a:p>
            <a:pPr lvl="1"/>
            <a:r>
              <a:rPr lang="en-US" smtClean="0"/>
              <a:t>Observation </a:t>
            </a:r>
            <a:r>
              <a:rPr lang="en-US" dirty="0" smtClean="0"/>
              <a:t>residuals</a:t>
            </a:r>
          </a:p>
          <a:p>
            <a:pPr lvl="1"/>
            <a:r>
              <a:rPr lang="en-US" smtClean="0"/>
              <a:t>Coordinate </a:t>
            </a:r>
            <a:r>
              <a:rPr lang="en-US" dirty="0" smtClean="0"/>
              <a:t>shifts</a:t>
            </a:r>
          </a:p>
          <a:p>
            <a:pPr lvl="1"/>
            <a:r>
              <a:rPr lang="en-US" smtClean="0"/>
              <a:t>Station </a:t>
            </a:r>
            <a:r>
              <a:rPr lang="en-US" dirty="0" smtClean="0"/>
              <a:t>accuracies</a:t>
            </a:r>
          </a:p>
          <a:p>
            <a:r>
              <a:rPr lang="en-US" smtClean="0"/>
              <a:t>Analysis </a:t>
            </a:r>
            <a:r>
              <a:rPr lang="en-US" dirty="0" smtClean="0"/>
              <a:t>programs</a:t>
            </a:r>
          </a:p>
          <a:p>
            <a:pPr lvl="1"/>
            <a:r>
              <a:rPr lang="en-US" smtClean="0"/>
              <a:t>diflatlon.exe</a:t>
            </a:r>
            <a:r>
              <a:rPr lang="en-US" dirty="0" smtClean="0"/>
              <a:t>, preplt2.exe, compVecs.exe</a:t>
            </a:r>
          </a:p>
          <a:p>
            <a:r>
              <a:rPr lang="en-US" dirty="0" smtClean="0"/>
              <a:t> </a:t>
            </a:r>
            <a:r>
              <a:rPr lang="en-US" smtClean="0"/>
              <a:t>The NGS </a:t>
            </a:r>
            <a:r>
              <a:rPr lang="en-US" dirty="0" smtClean="0"/>
              <a:t>GIS GPS </a:t>
            </a:r>
            <a:r>
              <a:rPr lang="en-US" smtClean="0"/>
              <a:t>Toolbox (</a:t>
            </a:r>
            <a:r>
              <a:rPr lang="en-US" b="1" i="1" smtClean="0"/>
              <a:t>not covered in </a:t>
            </a:r>
            <a:r>
              <a:rPr lang="en-US" b="1" i="1" dirty="0" smtClean="0"/>
              <a:t>detail</a:t>
            </a:r>
            <a:r>
              <a:rPr lang="en-US" dirty="0" smtClean="0"/>
              <a:t>)</a:t>
            </a:r>
          </a:p>
          <a:p>
            <a:pPr lvl="1"/>
            <a:r>
              <a:rPr lang="en-US" smtClean="0"/>
              <a:t>Input</a:t>
            </a:r>
            <a:r>
              <a:rPr lang="en-US" dirty="0" smtClean="0"/>
              <a:t>:  </a:t>
            </a:r>
            <a:r>
              <a:rPr lang="en-US" err="1" smtClean="0"/>
              <a:t>bfile</a:t>
            </a:r>
            <a:r>
              <a:rPr lang="en-US" smtClean="0"/>
              <a:t> and/or </a:t>
            </a:r>
            <a:r>
              <a:rPr lang="en-US" err="1" smtClean="0"/>
              <a:t>gfile</a:t>
            </a:r>
            <a:r>
              <a:rPr lang="en-US" smtClean="0"/>
              <a:t> and/or </a:t>
            </a:r>
            <a:r>
              <a:rPr lang="en-US" dirty="0" smtClean="0"/>
              <a:t>ADJUST output file</a:t>
            </a:r>
          </a:p>
          <a:p>
            <a:pPr lvl="1"/>
            <a:r>
              <a:rPr lang="en-US" dirty="0" smtClean="0"/>
              <a:t>Output: Shapefiles of </a:t>
            </a:r>
            <a:r>
              <a:rPr lang="en-US" smtClean="0"/>
              <a:t>adjusted stations and </a:t>
            </a:r>
            <a:r>
              <a:rPr lang="en-US" dirty="0" smtClean="0"/>
              <a:t>vectors</a:t>
            </a:r>
          </a:p>
          <a:p>
            <a:pPr lvl="2"/>
            <a:r>
              <a:rPr lang="en-US" smtClean="0"/>
              <a:t>Stations in point </a:t>
            </a:r>
            <a:r>
              <a:rPr lang="en-US" dirty="0" smtClean="0"/>
              <a:t>shapefile, </a:t>
            </a:r>
            <a:r>
              <a:rPr lang="en-US" smtClean="0"/>
              <a:t>vectors in line </a:t>
            </a:r>
            <a:r>
              <a:rPr lang="en-US" dirty="0" smtClean="0"/>
              <a:t>shapefile</a:t>
            </a:r>
          </a:p>
          <a:p>
            <a:pPr lvl="2"/>
            <a:r>
              <a:rPr lang="en-US" smtClean="0"/>
              <a:t>Coordinates</a:t>
            </a:r>
            <a:r>
              <a:rPr lang="en-US" dirty="0" smtClean="0"/>
              <a:t>, shifts</a:t>
            </a:r>
            <a:r>
              <a:rPr lang="en-US" smtClean="0"/>
              <a:t>, network </a:t>
            </a:r>
            <a:r>
              <a:rPr lang="en-US" dirty="0" smtClean="0"/>
              <a:t>accuracies</a:t>
            </a:r>
            <a:r>
              <a:rPr lang="en-US" smtClean="0"/>
              <a:t>, number </a:t>
            </a:r>
            <a:r>
              <a:rPr lang="en-US" dirty="0" smtClean="0"/>
              <a:t>vector ties</a:t>
            </a:r>
          </a:p>
          <a:p>
            <a:pPr lvl="2"/>
            <a:r>
              <a:rPr lang="en-US" smtClean="0"/>
              <a:t>Vector components</a:t>
            </a:r>
            <a:r>
              <a:rPr lang="en-US" dirty="0" smtClean="0"/>
              <a:t>, residuals</a:t>
            </a:r>
            <a:r>
              <a:rPr lang="en-US" smtClean="0"/>
              <a:t>, occupation </a:t>
            </a:r>
            <a:r>
              <a:rPr lang="en-US" dirty="0" smtClean="0"/>
              <a:t>date &amp; time, software used</a:t>
            </a:r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WordArt 27"/>
          <p:cNvSpPr>
            <a:spLocks noChangeArrowheads="1" noChangeShapeType="1" noTextEdit="1"/>
          </p:cNvSpPr>
          <p:nvPr/>
        </p:nvSpPr>
        <p:spPr bwMode="auto">
          <a:xfrm>
            <a:off x="457200" y="1752600"/>
            <a:ext cx="8458200" cy="4191000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FadeUp">
              <a:avLst>
                <a:gd name="adj" fmla="val 14857"/>
              </a:avLst>
            </a:prstTxWarp>
            <a:scene3d>
              <a:camera prst="orthographicFront"/>
              <a:lightRig rig="threePt" dir="t"/>
            </a:scene3d>
            <a:sp3d extrusionH="57150" prstMaterial="metal">
              <a:bevelT w="254000" h="228600" prst="coolSlant"/>
              <a:bevelB w="0" h="0" prst="coolSlant"/>
            </a:sp3d>
          </a:bodyPr>
          <a:lstStyle/>
          <a:p>
            <a:r>
              <a:rPr lang="en-US" sz="3600" kern="10" smtClean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1"/>
                  <a:tileRect/>
                </a:gradFill>
                <a:effectLst>
                  <a:outerShdw blurRad="60007" dist="38100" dir="15000000" sy="30000" kx="-18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" charset="0"/>
              </a:rPr>
              <a:t>NSRS</a:t>
            </a:r>
            <a:endParaRPr lang="en-US" sz="3600" kern="10" dirty="0">
              <a:ln w="12700">
                <a:solidFill>
                  <a:prstClr val="black"/>
                </a:solidFill>
                <a:round/>
                <a:headEnd/>
                <a:tailEnd/>
              </a:ln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6200000" scaled="1"/>
                <a:tileRect/>
              </a:gradFill>
              <a:effectLst>
                <a:outerShdw blurRad="60007" dist="38100" dir="15000000" sy="30000" kx="-1800000" algn="bl" rotWithShape="0">
                  <a:prstClr val="black">
                    <a:alpha val="40000"/>
                  </a:prstClr>
                </a:outerShdw>
              </a:effectLst>
              <a:latin typeface="Arial Black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3600" b="1" i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</a:rPr>
              <a:t>At NOAA’s NGS, location </a:t>
            </a:r>
            <a:r>
              <a:rPr lang="en-US" sz="36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</a:rPr>
              <a:t>is </a:t>
            </a:r>
            <a:r>
              <a:rPr lang="en-US" sz="3600" b="1" i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</a:rPr>
              <a:t>our mission</a:t>
            </a:r>
            <a:endParaRPr lang="en-US" sz="36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62000"/>
            <a:ext cx="914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N</a:t>
            </a:r>
            <a:r>
              <a:rPr lang="en-US" sz="4000" b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ational  </a:t>
            </a:r>
            <a:r>
              <a:rPr lang="en-US" sz="5400" b="1" i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</a:t>
            </a:r>
            <a:r>
              <a:rPr lang="en-US" sz="4000" b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patial  </a:t>
            </a:r>
            <a:r>
              <a:rPr lang="en-US" sz="5400" b="1" i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</a:t>
            </a:r>
            <a:r>
              <a:rPr lang="en-US" sz="4000" b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eference  </a:t>
            </a:r>
            <a:r>
              <a:rPr lang="en-US" sz="54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</a:t>
            </a:r>
            <a:r>
              <a:rPr lang="en-US" sz="40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ystem</a:t>
            </a:r>
            <a:endParaRPr lang="en-US" sz="4000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5858470"/>
            <a:ext cx="36576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</a:t>
            </a:r>
            <a:r>
              <a:rPr lang="en-US" sz="4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aintain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5858470"/>
            <a:ext cx="2667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ccess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858470"/>
            <a:ext cx="27432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</a:t>
            </a:r>
            <a:r>
              <a:rPr lang="en-US" sz="4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efine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 2001 - A Space Odessey_ Also Spr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50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2" grpId="0"/>
      <p:bldP spid="7" grpId="0"/>
      <p:bldP spid="12" grpId="0"/>
      <p:bldP spid="8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Free </a:t>
            </a:r>
            <a:r>
              <a:rPr lang="en-US" smtClean="0"/>
              <a:t>geometric adjustment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56150"/>
          </a:xfrm>
        </p:spPr>
        <p:txBody>
          <a:bodyPr>
            <a:normAutofit fontScale="77500" lnSpcReduction="20000"/>
          </a:bodyPr>
          <a:lstStyle/>
          <a:p>
            <a:r>
              <a:rPr lang="en-US" smtClean="0"/>
              <a:t>Analysis</a:t>
            </a:r>
            <a:endParaRPr lang="en-US" dirty="0" smtClean="0"/>
          </a:p>
          <a:p>
            <a:pPr lvl="1"/>
            <a:r>
              <a:rPr lang="en-US" smtClean="0"/>
              <a:t>Magnitude and distribution </a:t>
            </a:r>
            <a:r>
              <a:rPr lang="en-US" dirty="0" smtClean="0"/>
              <a:t>of vector residuals</a:t>
            </a:r>
          </a:p>
          <a:p>
            <a:pPr lvl="2"/>
            <a:r>
              <a:rPr lang="en-US" smtClean="0"/>
              <a:t>Generally </a:t>
            </a:r>
            <a:r>
              <a:rPr lang="en-US" dirty="0" err="1" smtClean="0"/>
              <a:t>horiz</a:t>
            </a:r>
            <a:r>
              <a:rPr lang="en-US" dirty="0" smtClean="0"/>
              <a:t> </a:t>
            </a:r>
            <a:r>
              <a:rPr lang="en-US" dirty="0" err="1" smtClean="0"/>
              <a:t>resid</a:t>
            </a:r>
            <a:r>
              <a:rPr lang="en-US" dirty="0" smtClean="0"/>
              <a:t> &lt; 2 cm, </a:t>
            </a:r>
            <a:r>
              <a:rPr lang="en-US" dirty="0" err="1" smtClean="0"/>
              <a:t>vert</a:t>
            </a:r>
            <a:r>
              <a:rPr lang="en-US" dirty="0" smtClean="0"/>
              <a:t> residuals &lt; 5 cm</a:t>
            </a:r>
          </a:p>
          <a:p>
            <a:pPr lvl="2"/>
            <a:r>
              <a:rPr lang="en-US" dirty="0" smtClean="0"/>
              <a:t>But </a:t>
            </a:r>
            <a:r>
              <a:rPr lang="en-US" smtClean="0"/>
              <a:t>overall distribution </a:t>
            </a:r>
            <a:r>
              <a:rPr lang="en-US" dirty="0" smtClean="0"/>
              <a:t>matters (&lt; 5 x residual RMS)</a:t>
            </a:r>
          </a:p>
          <a:p>
            <a:pPr lvl="2"/>
            <a:r>
              <a:rPr lang="en-US" dirty="0" smtClean="0"/>
              <a:t>RMS of vertical residuals </a:t>
            </a:r>
            <a:r>
              <a:rPr lang="en-US" smtClean="0"/>
              <a:t>&gt; horizontal </a:t>
            </a:r>
            <a:r>
              <a:rPr lang="en-US" dirty="0" smtClean="0"/>
              <a:t>residuals</a:t>
            </a:r>
          </a:p>
          <a:p>
            <a:pPr lvl="1"/>
            <a:r>
              <a:rPr lang="en-US" dirty="0" smtClean="0"/>
              <a:t>Accuracies</a:t>
            </a:r>
          </a:p>
          <a:p>
            <a:pPr lvl="2"/>
            <a:r>
              <a:rPr lang="en-US" dirty="0" smtClean="0"/>
              <a:t>Ratio of vertical </a:t>
            </a:r>
            <a:r>
              <a:rPr lang="en-US" smtClean="0"/>
              <a:t>to horizontal network </a:t>
            </a:r>
            <a:r>
              <a:rPr lang="en-US" dirty="0" smtClean="0"/>
              <a:t>accuracies &gt; 1</a:t>
            </a:r>
          </a:p>
          <a:p>
            <a:pPr lvl="2"/>
            <a:r>
              <a:rPr lang="en-US" dirty="0" smtClean="0"/>
              <a:t>All accuracy values more-or-less similar</a:t>
            </a:r>
          </a:p>
          <a:p>
            <a:pPr lvl="1"/>
            <a:r>
              <a:rPr lang="en-US" smtClean="0"/>
              <a:t>Avoid “no </a:t>
            </a:r>
            <a:r>
              <a:rPr lang="en-US" dirty="0" smtClean="0"/>
              <a:t>check</a:t>
            </a:r>
            <a:r>
              <a:rPr lang="en-US" smtClean="0"/>
              <a:t>” stations </a:t>
            </a:r>
            <a:r>
              <a:rPr lang="en-US" dirty="0" smtClean="0"/>
              <a:t>(tied </a:t>
            </a:r>
            <a:r>
              <a:rPr lang="en-US" smtClean="0"/>
              <a:t>by single enabled </a:t>
            </a:r>
            <a:r>
              <a:rPr lang="en-US" dirty="0" smtClean="0"/>
              <a:t>vector)</a:t>
            </a:r>
          </a:p>
          <a:p>
            <a:pPr lvl="1"/>
            <a:r>
              <a:rPr lang="en-US" dirty="0" smtClean="0"/>
              <a:t>Are trivial </a:t>
            </a:r>
            <a:r>
              <a:rPr lang="en-US" smtClean="0"/>
              <a:t>vectors present</a:t>
            </a:r>
            <a:r>
              <a:rPr lang="en-US" dirty="0" smtClean="0"/>
              <a:t>?</a:t>
            </a:r>
          </a:p>
          <a:p>
            <a:r>
              <a:rPr lang="en-US" smtClean="0"/>
              <a:t>Final free adjustment </a:t>
            </a:r>
            <a:endParaRPr lang="en-US" dirty="0" smtClean="0"/>
          </a:p>
          <a:p>
            <a:pPr lvl="1"/>
            <a:r>
              <a:rPr lang="en-US" smtClean="0"/>
              <a:t>Contains no </a:t>
            </a:r>
            <a:r>
              <a:rPr lang="en-US" dirty="0" smtClean="0"/>
              <a:t>outliers</a:t>
            </a:r>
          </a:p>
          <a:p>
            <a:pPr lvl="1"/>
            <a:r>
              <a:rPr lang="en-US" smtClean="0"/>
              <a:t>Defines input for subsequent adjustments</a:t>
            </a:r>
            <a:endParaRPr lang="en-US" dirty="0" smtClean="0"/>
          </a:p>
          <a:p>
            <a:pPr lvl="1"/>
            <a:r>
              <a:rPr lang="en-US" err="1" smtClean="0"/>
              <a:t>Gfile</a:t>
            </a:r>
            <a:r>
              <a:rPr lang="en-US" smtClean="0"/>
              <a:t> and variance </a:t>
            </a:r>
            <a:r>
              <a:rPr lang="en-US" dirty="0" smtClean="0"/>
              <a:t>scalar (VS) </a:t>
            </a:r>
            <a:r>
              <a:rPr lang="en-US" smtClean="0"/>
              <a:t>will not change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smtClean="0"/>
              <a:t>. Constrained </a:t>
            </a:r>
            <a:r>
              <a:rPr lang="en-US" err="1" smtClean="0"/>
              <a:t>geom</a:t>
            </a:r>
            <a:r>
              <a:rPr lang="en-US" smtClean="0"/>
              <a:t> adjustment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561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Geometrically </a:t>
            </a:r>
            <a:r>
              <a:rPr lang="en-US" smtClean="0"/>
              <a:t>(“horizontally”) constrained</a:t>
            </a:r>
            <a:endParaRPr lang="en-US" dirty="0" smtClean="0"/>
          </a:p>
          <a:p>
            <a:pPr lvl="1"/>
            <a:r>
              <a:rPr lang="en-US" smtClean="0"/>
              <a:t>Input </a:t>
            </a:r>
            <a:r>
              <a:rPr lang="en-US" dirty="0" smtClean="0"/>
              <a:t>is </a:t>
            </a:r>
            <a:r>
              <a:rPr lang="en-US" dirty="0" err="1" smtClean="0"/>
              <a:t>bfile</a:t>
            </a:r>
            <a:r>
              <a:rPr lang="en-US" dirty="0" smtClean="0"/>
              <a:t> from </a:t>
            </a:r>
            <a:r>
              <a:rPr lang="en-US" smtClean="0"/>
              <a:t>free adjustment</a:t>
            </a:r>
            <a:endParaRPr lang="en-US" dirty="0" smtClean="0"/>
          </a:p>
          <a:p>
            <a:pPr lvl="1"/>
            <a:r>
              <a:rPr lang="en-US" smtClean="0"/>
              <a:t>Variance </a:t>
            </a:r>
            <a:r>
              <a:rPr lang="en-US" dirty="0" smtClean="0"/>
              <a:t>scalar (VS) </a:t>
            </a:r>
            <a:r>
              <a:rPr lang="en-US" smtClean="0"/>
              <a:t>value in </a:t>
            </a:r>
            <a:r>
              <a:rPr lang="en-US" dirty="0" err="1" smtClean="0"/>
              <a:t>afile</a:t>
            </a:r>
            <a:r>
              <a:rPr lang="en-US" dirty="0" smtClean="0"/>
              <a:t> is from free adjust</a:t>
            </a:r>
          </a:p>
          <a:p>
            <a:pPr lvl="1"/>
            <a:r>
              <a:rPr lang="en-US" smtClean="0"/>
              <a:t>Constrain </a:t>
            </a:r>
            <a:r>
              <a:rPr lang="en-US" dirty="0" smtClean="0"/>
              <a:t>multiple marks 3-D, 2-D, or 1-D</a:t>
            </a:r>
          </a:p>
          <a:p>
            <a:pPr lvl="2"/>
            <a:r>
              <a:rPr lang="en-US" smtClean="0"/>
              <a:t>Height component </a:t>
            </a:r>
            <a:r>
              <a:rPr lang="en-US" b="1" dirty="0" smtClean="0"/>
              <a:t>ellipsoid </a:t>
            </a:r>
            <a:r>
              <a:rPr lang="en-US" b="1" smtClean="0"/>
              <a:t>height </a:t>
            </a:r>
            <a:r>
              <a:rPr lang="en-US" smtClean="0"/>
              <a:t>(not </a:t>
            </a:r>
            <a:r>
              <a:rPr lang="en-US" dirty="0" smtClean="0"/>
              <a:t>orthometric height)</a:t>
            </a:r>
          </a:p>
          <a:p>
            <a:pPr lvl="1"/>
            <a:r>
              <a:rPr lang="en-US" smtClean="0"/>
              <a:t>External integrity check on </a:t>
            </a:r>
            <a:r>
              <a:rPr lang="en-US" dirty="0" smtClean="0"/>
              <a:t>quality </a:t>
            </a:r>
            <a:r>
              <a:rPr lang="en-US" smtClean="0"/>
              <a:t>of control</a:t>
            </a:r>
            <a:endParaRPr lang="en-US" dirty="0" smtClean="0"/>
          </a:p>
          <a:p>
            <a:pPr lvl="2"/>
            <a:r>
              <a:rPr lang="en-US" smtClean="0"/>
              <a:t>Also can </a:t>
            </a:r>
            <a:r>
              <a:rPr lang="en-US" dirty="0" smtClean="0"/>
              <a:t>be iterative process </a:t>
            </a:r>
            <a:r>
              <a:rPr lang="en-US" smtClean="0"/>
              <a:t>if not all control </a:t>
            </a:r>
            <a:r>
              <a:rPr lang="en-US" dirty="0" smtClean="0"/>
              <a:t>“fits”</a:t>
            </a:r>
          </a:p>
          <a:p>
            <a:pPr lvl="1"/>
            <a:r>
              <a:rPr lang="en-US" dirty="0" smtClean="0"/>
              <a:t>Vectors </a:t>
            </a:r>
            <a:r>
              <a:rPr lang="en-US" smtClean="0"/>
              <a:t>should NOT </a:t>
            </a:r>
            <a:r>
              <a:rPr lang="en-US" dirty="0" smtClean="0"/>
              <a:t>be </a:t>
            </a:r>
            <a:r>
              <a:rPr lang="en-US" smtClean="0"/>
              <a:t>rejected in constrained </a:t>
            </a:r>
            <a:r>
              <a:rPr lang="en-US" dirty="0" smtClean="0"/>
              <a:t>adjust</a:t>
            </a:r>
          </a:p>
          <a:p>
            <a:r>
              <a:rPr lang="en-US" smtClean="0"/>
              <a:t>Analysis</a:t>
            </a:r>
            <a:endParaRPr lang="en-US" dirty="0" smtClean="0"/>
          </a:p>
          <a:p>
            <a:pPr lvl="1"/>
            <a:r>
              <a:rPr lang="en-US" dirty="0" smtClean="0"/>
              <a:t>“Large</a:t>
            </a:r>
            <a:r>
              <a:rPr lang="en-US" smtClean="0"/>
              <a:t>” changes in residuals and coordinate changes </a:t>
            </a:r>
            <a:r>
              <a:rPr lang="en-US" dirty="0" smtClean="0"/>
              <a:t>from free</a:t>
            </a:r>
          </a:p>
          <a:p>
            <a:pPr lvl="1"/>
            <a:r>
              <a:rPr lang="en-US" smtClean="0"/>
              <a:t>Standard deviation of unit </a:t>
            </a:r>
            <a:r>
              <a:rPr lang="en-US" dirty="0" smtClean="0"/>
              <a:t>weight &lt; ~2</a:t>
            </a:r>
          </a:p>
          <a:p>
            <a:pPr lvl="1"/>
            <a:r>
              <a:rPr lang="en-US" smtClean="0"/>
              <a:t>Constrained coordinate </a:t>
            </a:r>
            <a:r>
              <a:rPr lang="en-US" dirty="0" smtClean="0"/>
              <a:t>shifts &lt; 2 cm </a:t>
            </a:r>
            <a:r>
              <a:rPr lang="en-US" dirty="0" err="1" smtClean="0"/>
              <a:t>horiz</a:t>
            </a:r>
            <a:r>
              <a:rPr lang="en-US" dirty="0" smtClean="0"/>
              <a:t>, 4 cm height</a:t>
            </a:r>
          </a:p>
          <a:p>
            <a:pPr lvl="1"/>
            <a:r>
              <a:rPr lang="en-US" dirty="0" smtClean="0"/>
              <a:t>Ratio of vertical </a:t>
            </a:r>
            <a:r>
              <a:rPr lang="en-US" smtClean="0"/>
              <a:t>to horizontal network </a:t>
            </a:r>
            <a:r>
              <a:rPr lang="en-US" dirty="0" smtClean="0"/>
              <a:t>accuracies &gt; 1</a:t>
            </a:r>
          </a:p>
          <a:p>
            <a:pPr lvl="1"/>
            <a:r>
              <a:rPr lang="en-US" smtClean="0"/>
              <a:t>Consistent </a:t>
            </a:r>
            <a:r>
              <a:rPr lang="en-US" dirty="0" smtClean="0"/>
              <a:t>accuracy values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3: Free </a:t>
            </a:r>
            <a:r>
              <a:rPr lang="en-US" smtClean="0"/>
              <a:t>vertical adjustment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4756150"/>
          </a:xfrm>
        </p:spPr>
        <p:txBody>
          <a:bodyPr>
            <a:normAutofit fontScale="85000" lnSpcReduction="10000"/>
          </a:bodyPr>
          <a:lstStyle/>
          <a:p>
            <a:r>
              <a:rPr lang="en-US" smtClean="0"/>
              <a:t>Minimally constrained </a:t>
            </a:r>
            <a:r>
              <a:rPr lang="en-US" dirty="0" smtClean="0"/>
              <a:t>(“free”) vertical</a:t>
            </a:r>
          </a:p>
          <a:p>
            <a:pPr lvl="1"/>
            <a:r>
              <a:rPr lang="en-US" smtClean="0"/>
              <a:t>Input </a:t>
            </a:r>
            <a:r>
              <a:rPr lang="en-US" dirty="0" smtClean="0"/>
              <a:t>is </a:t>
            </a:r>
            <a:r>
              <a:rPr lang="en-US" smtClean="0"/>
              <a:t>geometric constrained </a:t>
            </a:r>
            <a:r>
              <a:rPr lang="en-US" dirty="0" err="1" smtClean="0"/>
              <a:t>bfile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Geoid heights added </a:t>
            </a:r>
            <a:r>
              <a:rPr lang="en-US" smtClean="0"/>
              <a:t>before using in vertical adjustment</a:t>
            </a:r>
            <a:endParaRPr lang="en-US" dirty="0" smtClean="0"/>
          </a:p>
          <a:p>
            <a:pPr lvl="2"/>
            <a:r>
              <a:rPr lang="en-US" smtClean="0"/>
              <a:t>Add using geoid interactive computation </a:t>
            </a:r>
            <a:r>
              <a:rPr lang="en-US" dirty="0" smtClean="0"/>
              <a:t>web page</a:t>
            </a:r>
          </a:p>
          <a:p>
            <a:pPr marL="800100" lvl="2" indent="0">
              <a:buNone/>
            </a:pPr>
            <a:r>
              <a:rPr lang="en-US" b="1" dirty="0" smtClean="0">
                <a:hlinkClick r:id="rId2"/>
              </a:rPr>
              <a:t>http</a:t>
            </a:r>
            <a:r>
              <a:rPr lang="en-US" b="1" smtClean="0">
                <a:hlinkClick r:id="rId2"/>
              </a:rPr>
              <a:t>://www.ngs.noaa.gov/cgi-bin/GEOID_STUFF/geoid12A_prompt1.prl</a:t>
            </a:r>
            <a:endParaRPr lang="en-US" b="1" dirty="0" smtClean="0"/>
          </a:p>
          <a:p>
            <a:pPr lvl="1"/>
            <a:r>
              <a:rPr lang="en-US" smtClean="0"/>
              <a:t>Constrain </a:t>
            </a:r>
            <a:r>
              <a:rPr lang="en-US" b="1" dirty="0" smtClean="0"/>
              <a:t>orthometric height </a:t>
            </a:r>
            <a:r>
              <a:rPr lang="en-US" smtClean="0"/>
              <a:t>for single </a:t>
            </a:r>
            <a:r>
              <a:rPr lang="en-US" dirty="0" smtClean="0"/>
              <a:t>mark</a:t>
            </a:r>
          </a:p>
          <a:p>
            <a:pPr lvl="2"/>
            <a:r>
              <a:rPr lang="en-US" smtClean="0"/>
              <a:t>Also constrain one horizontal position (can be different </a:t>
            </a:r>
            <a:r>
              <a:rPr lang="en-US" dirty="0" smtClean="0"/>
              <a:t>mark)</a:t>
            </a:r>
          </a:p>
          <a:p>
            <a:pPr lvl="1"/>
            <a:r>
              <a:rPr lang="en-US" smtClean="0"/>
              <a:t>Variance </a:t>
            </a:r>
            <a:r>
              <a:rPr lang="en-US" dirty="0" smtClean="0"/>
              <a:t>scalar (VS) </a:t>
            </a:r>
            <a:r>
              <a:rPr lang="en-US" smtClean="0"/>
              <a:t>value in </a:t>
            </a:r>
            <a:r>
              <a:rPr lang="en-US" dirty="0" err="1" smtClean="0"/>
              <a:t>afile</a:t>
            </a:r>
            <a:r>
              <a:rPr lang="en-US" dirty="0" smtClean="0"/>
              <a:t> is from free adjust</a:t>
            </a:r>
          </a:p>
          <a:p>
            <a:pPr lvl="1"/>
            <a:r>
              <a:rPr lang="en-US" smtClean="0"/>
              <a:t>Statistics IDENTICAL </a:t>
            </a:r>
            <a:r>
              <a:rPr lang="en-US" dirty="0" smtClean="0"/>
              <a:t>to free geometric</a:t>
            </a:r>
          </a:p>
          <a:p>
            <a:pPr lvl="2"/>
            <a:r>
              <a:rPr lang="en-US" smtClean="0"/>
              <a:t>NO additional vector rejections </a:t>
            </a:r>
            <a:r>
              <a:rPr lang="en-US" dirty="0" smtClean="0"/>
              <a:t>(or </a:t>
            </a:r>
            <a:r>
              <a:rPr lang="en-US" smtClean="0"/>
              <a:t>“unrejections</a:t>
            </a:r>
            <a:r>
              <a:rPr lang="en-US" dirty="0" smtClean="0"/>
              <a:t>”)</a:t>
            </a:r>
          </a:p>
          <a:p>
            <a:pPr lvl="1"/>
            <a:r>
              <a:rPr lang="en-US" dirty="0" smtClean="0"/>
              <a:t>Provides check that VS value is correct</a:t>
            </a:r>
          </a:p>
          <a:p>
            <a:pPr lvl="1"/>
            <a:r>
              <a:rPr lang="en-US" dirty="0" smtClean="0"/>
              <a:t>Also </a:t>
            </a:r>
            <a:r>
              <a:rPr lang="en-US" smtClean="0"/>
              <a:t>provides baseline for constrained </a:t>
            </a:r>
            <a:r>
              <a:rPr lang="en-US" dirty="0" smtClean="0"/>
              <a:t>vertical</a:t>
            </a:r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smtClean="0"/>
              <a:t>: Constrained vertical adjustment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199" y="1600200"/>
            <a:ext cx="8524875" cy="4756150"/>
          </a:xfrm>
        </p:spPr>
        <p:txBody>
          <a:bodyPr>
            <a:normAutofit fontScale="77500" lnSpcReduction="20000"/>
          </a:bodyPr>
          <a:lstStyle/>
          <a:p>
            <a:r>
              <a:rPr lang="en-US" smtClean="0"/>
              <a:t>Vertically constrained</a:t>
            </a:r>
            <a:endParaRPr lang="en-US" dirty="0" smtClean="0"/>
          </a:p>
          <a:p>
            <a:pPr lvl="1"/>
            <a:r>
              <a:rPr lang="en-US" smtClean="0"/>
              <a:t>Input </a:t>
            </a:r>
            <a:r>
              <a:rPr lang="en-US" dirty="0" smtClean="0"/>
              <a:t>is </a:t>
            </a:r>
            <a:r>
              <a:rPr lang="en-US" dirty="0" err="1" smtClean="0"/>
              <a:t>bfile</a:t>
            </a:r>
            <a:r>
              <a:rPr lang="en-US" dirty="0" smtClean="0"/>
              <a:t> from </a:t>
            </a:r>
            <a:r>
              <a:rPr lang="en-US" smtClean="0"/>
              <a:t>free adjustment</a:t>
            </a:r>
            <a:r>
              <a:rPr lang="en-US" dirty="0" smtClean="0"/>
              <a:t>, same VS value</a:t>
            </a:r>
          </a:p>
          <a:p>
            <a:pPr lvl="1"/>
            <a:r>
              <a:rPr lang="en-US" smtClean="0"/>
              <a:t>Constrain vertical control </a:t>
            </a:r>
            <a:r>
              <a:rPr lang="en-US" dirty="0" smtClean="0"/>
              <a:t>1-D (orthometric height)</a:t>
            </a:r>
          </a:p>
          <a:p>
            <a:pPr lvl="2"/>
            <a:r>
              <a:rPr lang="en-US" smtClean="0"/>
              <a:t>But constrain one horizontal position</a:t>
            </a:r>
            <a:endParaRPr lang="en-US" dirty="0" smtClean="0"/>
          </a:p>
          <a:p>
            <a:pPr lvl="1"/>
            <a:r>
              <a:rPr lang="en-US" dirty="0" smtClean="0"/>
              <a:t>Variable (stochastic</a:t>
            </a:r>
            <a:r>
              <a:rPr lang="en-US" smtClean="0"/>
              <a:t>) constraint weights NOT </a:t>
            </a:r>
            <a:r>
              <a:rPr lang="en-US" dirty="0" smtClean="0"/>
              <a:t>used</a:t>
            </a:r>
          </a:p>
          <a:p>
            <a:pPr lvl="2"/>
            <a:r>
              <a:rPr lang="en-US" smtClean="0"/>
              <a:t>Thus no </a:t>
            </a:r>
            <a:r>
              <a:rPr lang="en-US" dirty="0" smtClean="0"/>
              <a:t>accuracy values computed for orthometric heights</a:t>
            </a:r>
          </a:p>
          <a:p>
            <a:pPr lvl="2"/>
            <a:r>
              <a:rPr lang="en-US" smtClean="0"/>
              <a:t>ADJUST assigns </a:t>
            </a:r>
            <a:r>
              <a:rPr lang="en-US" dirty="0" smtClean="0"/>
              <a:t>default sigma of 0.1 mm</a:t>
            </a:r>
          </a:p>
          <a:p>
            <a:r>
              <a:rPr lang="en-US" smtClean="0"/>
              <a:t>Analysis </a:t>
            </a:r>
            <a:r>
              <a:rPr lang="en-US" dirty="0" smtClean="0"/>
              <a:t>similar </a:t>
            </a:r>
            <a:r>
              <a:rPr lang="en-US" smtClean="0"/>
              <a:t>to constrained </a:t>
            </a:r>
            <a:r>
              <a:rPr lang="en-US" dirty="0" smtClean="0"/>
              <a:t>geometric</a:t>
            </a:r>
          </a:p>
          <a:p>
            <a:pPr lvl="1"/>
            <a:r>
              <a:rPr lang="en-US" smtClean="0"/>
              <a:t>External integrity </a:t>
            </a:r>
            <a:r>
              <a:rPr lang="en-US" dirty="0" smtClean="0"/>
              <a:t>check</a:t>
            </a:r>
          </a:p>
          <a:p>
            <a:pPr lvl="2"/>
            <a:r>
              <a:rPr lang="en-US" smtClean="0"/>
              <a:t>Assess appropriateness of constraints</a:t>
            </a:r>
            <a:endParaRPr lang="en-US" dirty="0" smtClean="0"/>
          </a:p>
          <a:p>
            <a:pPr lvl="1"/>
            <a:r>
              <a:rPr lang="en-US" smtClean="0"/>
              <a:t>Large changes in </a:t>
            </a:r>
            <a:r>
              <a:rPr lang="en-US" dirty="0" smtClean="0"/>
              <a:t>residuals</a:t>
            </a:r>
          </a:p>
          <a:p>
            <a:pPr lvl="1"/>
            <a:r>
              <a:rPr lang="en-US" smtClean="0"/>
              <a:t>Standard deviation of unit </a:t>
            </a:r>
            <a:r>
              <a:rPr lang="en-US" dirty="0" smtClean="0"/>
              <a:t>weight &lt; ~2</a:t>
            </a:r>
          </a:p>
          <a:p>
            <a:pPr lvl="1"/>
            <a:r>
              <a:rPr lang="en-US" smtClean="0"/>
              <a:t>Change in </a:t>
            </a:r>
            <a:r>
              <a:rPr lang="en-US" dirty="0" smtClean="0"/>
              <a:t>heights from free </a:t>
            </a:r>
            <a:r>
              <a:rPr lang="en-US" smtClean="0"/>
              <a:t>vertical adjustment</a:t>
            </a:r>
            <a:endParaRPr lang="en-US" dirty="0" smtClean="0"/>
          </a:p>
          <a:p>
            <a:pPr lvl="1"/>
            <a:r>
              <a:rPr lang="en-US" smtClean="0"/>
              <a:t>Constrained </a:t>
            </a:r>
            <a:r>
              <a:rPr lang="en-US" dirty="0" smtClean="0"/>
              <a:t>heights </a:t>
            </a:r>
            <a:r>
              <a:rPr lang="en-US" smtClean="0"/>
              <a:t>will not </a:t>
            </a:r>
            <a:r>
              <a:rPr lang="en-US" dirty="0" smtClean="0"/>
              <a:t>shift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Finalize </a:t>
            </a:r>
            <a:r>
              <a:rPr lang="en-US" dirty="0" smtClean="0"/>
              <a:t>for submittal </a:t>
            </a:r>
            <a:r>
              <a:rPr lang="en-US" smtClean="0"/>
              <a:t>to NGS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0537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/>
              <a:t>Final output of ADJUST results</a:t>
            </a:r>
          </a:p>
          <a:p>
            <a:pPr lvl="1"/>
            <a:r>
              <a:rPr lang="en-US" dirty="0" smtClean="0"/>
              <a:t>Add </a:t>
            </a:r>
            <a:r>
              <a:rPr lang="en-US" dirty="0" err="1" smtClean="0"/>
              <a:t>ortho</a:t>
            </a:r>
            <a:r>
              <a:rPr lang="en-US" dirty="0" smtClean="0"/>
              <a:t> heights from vertical adjustment to final </a:t>
            </a:r>
            <a:r>
              <a:rPr lang="en-US" dirty="0" err="1" smtClean="0"/>
              <a:t>bfile</a:t>
            </a:r>
            <a:endParaRPr lang="en-US" dirty="0" smtClean="0"/>
          </a:p>
          <a:p>
            <a:pPr lvl="1"/>
            <a:r>
              <a:rPr lang="en-US" dirty="0" smtClean="0"/>
              <a:t>Manual editing of final </a:t>
            </a:r>
            <a:r>
              <a:rPr lang="en-US" dirty="0" err="1" smtClean="0"/>
              <a:t>bfile</a:t>
            </a:r>
            <a:r>
              <a:rPr lang="en-US" dirty="0" smtClean="0"/>
              <a:t> (especially vertical metadata)</a:t>
            </a:r>
          </a:p>
          <a:p>
            <a:pPr lvl="0"/>
            <a:r>
              <a:rPr lang="en-US" dirty="0" smtClean="0"/>
              <a:t>Create descriptions using </a:t>
            </a:r>
            <a:r>
              <a:rPr lang="en-US" dirty="0" err="1" smtClean="0"/>
              <a:t>WinDesc</a:t>
            </a:r>
            <a:endParaRPr lang="en-US" dirty="0" smtClean="0"/>
          </a:p>
          <a:p>
            <a:pPr lvl="1"/>
            <a:r>
              <a:rPr lang="en-US" b="1" i="1" dirty="0" smtClean="0"/>
              <a:t>Not covered in detail in this training</a:t>
            </a:r>
            <a:endParaRPr lang="en-US" dirty="0" smtClean="0"/>
          </a:p>
          <a:p>
            <a:pPr lvl="0"/>
            <a:r>
              <a:rPr lang="en-US" dirty="0" smtClean="0"/>
              <a:t>Run checking programs</a:t>
            </a:r>
          </a:p>
          <a:p>
            <a:pPr lvl="1"/>
            <a:r>
              <a:rPr lang="en-US" dirty="0" smtClean="0"/>
              <a:t>chkobs.exe, obschk.exe, obsdes.exe</a:t>
            </a:r>
          </a:p>
          <a:p>
            <a:pPr lvl="0"/>
            <a:r>
              <a:rPr lang="en-US" dirty="0" smtClean="0"/>
              <a:t>Project report</a:t>
            </a:r>
          </a:p>
          <a:p>
            <a:pPr lvl="1"/>
            <a:r>
              <a:rPr lang="en-US" dirty="0" smtClean="0"/>
              <a:t>See “Constrained Adjustment Guidelines” for requirements</a:t>
            </a:r>
          </a:p>
          <a:p>
            <a:pPr lvl="1"/>
            <a:r>
              <a:rPr lang="en-US" dirty="0" smtClean="0"/>
              <a:t>Plan to provide report template to make this simpler</a:t>
            </a:r>
          </a:p>
          <a:p>
            <a:pPr lvl="0"/>
            <a:r>
              <a:rPr lang="en-US" dirty="0" smtClean="0"/>
              <a:t>Submittal to NGS for review and publication</a:t>
            </a:r>
          </a:p>
          <a:p>
            <a:pPr lvl="1"/>
            <a:r>
              <a:rPr lang="en-US" dirty="0" smtClean="0"/>
              <a:t>Mail report and data files (typically on CD or DVD) </a:t>
            </a:r>
          </a:p>
          <a:p>
            <a:pPr lvl="1"/>
            <a:r>
              <a:rPr lang="en-US" dirty="0" smtClean="0"/>
              <a:t>Submittal via Internet is not yet available</a:t>
            </a:r>
          </a:p>
          <a:p>
            <a:pPr lvl="0"/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Compare OP to ADJUST (free adjust)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Free </a:t>
                      </a:r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adjustment 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OPUS-Projects </a:t>
                      </a:r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minus 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ADJUST results (cm)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Constrained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mark "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abys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"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OPUS-Projects </a:t>
                      </a:r>
                      <a:r>
                        <a:rPr lang="en-US" sz="1800" b="1" i="1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"normal</a:t>
                      </a:r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" </a:t>
                      </a:r>
                      <a:r>
                        <a:rPr lang="en-US" sz="1800" b="1" i="1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constraints 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Horz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EHT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OHT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 (c62_)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dsvw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 (sign)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azpg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Std dev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±0.1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±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Compare OP to ADJUST </a:t>
            </a:r>
            <a:r>
              <a:rPr lang="en-US" smtClean="0"/>
              <a:t>(const </a:t>
            </a:r>
            <a:r>
              <a:rPr lang="en-US" dirty="0" smtClean="0"/>
              <a:t>adjust)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400175"/>
          <a:ext cx="82296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OPUS-Projects results </a:t>
                      </a:r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minus final ADJUST 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results (cm)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OPUS-Projects </a:t>
                      </a:r>
                      <a:r>
                        <a:rPr lang="en-US" sz="1800" b="1" i="1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"normal</a:t>
                      </a:r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" </a:t>
                      </a:r>
                      <a:r>
                        <a:rPr lang="en-US" sz="1800" b="1" i="1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constraints 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Horz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EHT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OHT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 (b490)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0.4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dsvw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3.7 (v488)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(sign)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+0.2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(b490)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+2.5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(apex)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Std dev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±0.1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±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±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OPUS-Projects "tight"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constraints 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Horz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EHT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OHT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abys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(b490)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dsvw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 </a:t>
                      </a:r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(sign)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+1.4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fern,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fst5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+0.3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azpg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+0.5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Std dev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±0.2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±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±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Compare OP to ADJUST (accuracies)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1487466"/>
          <a:ext cx="7988467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903"/>
                <a:gridCol w="1228594"/>
                <a:gridCol w="1228594"/>
                <a:gridCol w="1228594"/>
                <a:gridCol w="1228594"/>
                <a:gridCol w="1228594"/>
                <a:gridCol w="1228594"/>
              </a:tblGrid>
              <a:tr h="37084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Accuracy comparison (at 95% confidence)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OPUS-Projects </a:t>
                      </a:r>
                      <a:r>
                        <a:rPr lang="en-US" sz="1800" b="1" i="1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"normal</a:t>
                      </a:r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" </a:t>
                      </a:r>
                      <a:r>
                        <a:rPr lang="en-US" sz="1800" b="1" i="1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constraints 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Horizontal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(cm)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Ellipsoid height (cm)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Ratio ADJUST/OP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ADJUST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ADJUST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Horiz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Ellipsoid ht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0.18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abys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0.37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(all)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0.35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abys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0.20 (9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sta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abys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1.8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abys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1.36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(c62_)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0.37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(all)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1.63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(c62_)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(5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sta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3.7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(c62_)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4.5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dsvw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OPUS-Projects "tight</a:t>
                      </a:r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" </a:t>
                      </a:r>
                      <a:r>
                        <a:rPr lang="en-US" sz="1800" b="1" i="1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constraints 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Horizontal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(cm)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Ellipsoid height (cm)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Ratio ADJUST/OP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ADJUST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ADJUST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Horiz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Ellipsoid ht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0.18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abys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0.35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abys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∞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3.9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(6866)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1.36 (c62_)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1.63 (c62_)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0.39 (c62_)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∞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∞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0.11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∞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Compare </a:t>
            </a:r>
            <a:r>
              <a:rPr lang="en-US" smtClean="0"/>
              <a:t>OP and </a:t>
            </a:r>
            <a:r>
              <a:rPr lang="en-US" dirty="0" smtClean="0"/>
              <a:t>ADJUST to published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597" cy="4264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525"/>
                <a:gridCol w="1243012"/>
                <a:gridCol w="1243012"/>
                <a:gridCol w="1243012"/>
                <a:gridCol w="1243012"/>
                <a:gridCol w="1243012"/>
                <a:gridCol w="1243012"/>
              </a:tblGrid>
              <a:tr h="37084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Results </a:t>
                      </a:r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minus 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published for </a:t>
                      </a:r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constrained 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marks (cm)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ADJUST final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OPUS-Projects </a:t>
                      </a:r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"normal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" weight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Horz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EHT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OHT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Horz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EHT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OHT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(sign)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-1.5 (fst5)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-0.1 (b61_)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azpg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 (fst5)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-3.7 (v488)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0.59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fred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+0.7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(b490)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0.85 (sign)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+0.9 (b490)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+2.5 (apex)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ADJUST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final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(same as above)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OPUS-Projects "tight" weight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Horz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EHT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OHT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Horz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EHT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Delta OHT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(sign)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-1.5 (fst5)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-0.1 (b61_)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0.04 (fst5)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-0.1 (fst5)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(b61_)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0.59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fred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+0.7 (b490)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0.87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(sign)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+0.1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azpg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 fern)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+0.1 (3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sta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Why do </a:t>
            </a:r>
            <a:r>
              <a:rPr lang="en-US" smtClean="0"/>
              <a:t>OP and </a:t>
            </a:r>
            <a:r>
              <a:rPr lang="en-US" dirty="0" smtClean="0"/>
              <a:t>ADJUST results differ?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OP </a:t>
            </a:r>
            <a:r>
              <a:rPr lang="en-US" smtClean="0"/>
              <a:t>does not </a:t>
            </a:r>
            <a:r>
              <a:rPr lang="en-US" dirty="0" smtClean="0"/>
              <a:t>adjust both </a:t>
            </a:r>
            <a:r>
              <a:rPr lang="en-US" smtClean="0"/>
              <a:t>ellipsoid and </a:t>
            </a:r>
            <a:r>
              <a:rPr lang="en-US" dirty="0" err="1" smtClean="0"/>
              <a:t>ortho</a:t>
            </a:r>
            <a:r>
              <a:rPr lang="en-US" dirty="0" smtClean="0"/>
              <a:t> heights</a:t>
            </a:r>
          </a:p>
          <a:p>
            <a:pPr lvl="1"/>
            <a:r>
              <a:rPr lang="en-US" dirty="0" smtClean="0"/>
              <a:t>OP </a:t>
            </a:r>
            <a:r>
              <a:rPr lang="en-US" b="1" dirty="0" smtClean="0"/>
              <a:t>always</a:t>
            </a:r>
            <a:r>
              <a:rPr lang="en-US" dirty="0" smtClean="0"/>
              <a:t> </a:t>
            </a:r>
            <a:r>
              <a:rPr lang="en-US" smtClean="0"/>
              <a:t>uses relationship </a:t>
            </a:r>
            <a:r>
              <a:rPr lang="en-US" b="1" i="1" dirty="0" smtClean="0"/>
              <a:t>h = H </a:t>
            </a:r>
            <a:r>
              <a:rPr lang="en-US" b="1" i="1" smtClean="0"/>
              <a:t>+ N</a:t>
            </a:r>
            <a:endParaRPr lang="en-US" b="1" i="1" dirty="0" smtClean="0"/>
          </a:p>
          <a:p>
            <a:r>
              <a:rPr lang="en-US" dirty="0" smtClean="0"/>
              <a:t>OP </a:t>
            </a:r>
            <a:r>
              <a:rPr lang="en-US" smtClean="0"/>
              <a:t>uses different sigmas on constraints</a:t>
            </a:r>
            <a:endParaRPr lang="en-US" dirty="0" smtClean="0"/>
          </a:p>
          <a:p>
            <a:pPr lvl="1"/>
            <a:r>
              <a:rPr lang="en-US" smtClean="0"/>
              <a:t>Sigmas in </a:t>
            </a:r>
            <a:r>
              <a:rPr lang="en-US" dirty="0" smtClean="0"/>
              <a:t>XYZ rotated </a:t>
            </a:r>
            <a:r>
              <a:rPr lang="en-US" smtClean="0"/>
              <a:t>to NEU without covariances</a:t>
            </a:r>
            <a:endParaRPr lang="en-US" dirty="0" smtClean="0"/>
          </a:p>
          <a:p>
            <a:pPr lvl="1"/>
            <a:r>
              <a:rPr lang="en-US" dirty="0" smtClean="0"/>
              <a:t>Passive mark </a:t>
            </a:r>
            <a:r>
              <a:rPr lang="en-US" dirty="0" err="1" smtClean="0"/>
              <a:t>sigmas</a:t>
            </a:r>
            <a:r>
              <a:rPr lang="en-US" dirty="0" smtClean="0"/>
              <a:t> from OPUS peak-to-peak</a:t>
            </a:r>
          </a:p>
          <a:p>
            <a:r>
              <a:rPr lang="en-US" dirty="0" smtClean="0"/>
              <a:t>ADJUST </a:t>
            </a:r>
            <a:r>
              <a:rPr lang="en-US" smtClean="0"/>
              <a:t>scales horizontal and </a:t>
            </a:r>
            <a:r>
              <a:rPr lang="en-US" dirty="0" smtClean="0"/>
              <a:t>vertical errors separately</a:t>
            </a:r>
          </a:p>
          <a:p>
            <a:r>
              <a:rPr lang="en-US" dirty="0" smtClean="0"/>
              <a:t>ADJUST </a:t>
            </a:r>
            <a:r>
              <a:rPr lang="en-US" smtClean="0"/>
              <a:t>multiplies final </a:t>
            </a:r>
            <a:r>
              <a:rPr lang="en-US" dirty="0" smtClean="0"/>
              <a:t>sigmas by std </a:t>
            </a:r>
            <a:r>
              <a:rPr lang="en-US" smtClean="0"/>
              <a:t>dev unit </a:t>
            </a:r>
            <a:r>
              <a:rPr lang="en-US" dirty="0" smtClean="0"/>
              <a:t>weight</a:t>
            </a:r>
          </a:p>
          <a:p>
            <a:pPr lvl="1"/>
            <a:r>
              <a:rPr lang="en-US" smtClean="0"/>
              <a:t>Not </a:t>
            </a:r>
            <a:r>
              <a:rPr lang="en-US" dirty="0" smtClean="0"/>
              <a:t>sure if OP does </a:t>
            </a:r>
            <a:r>
              <a:rPr lang="en-US" smtClean="0"/>
              <a:t>or not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OP adjusted observables are </a:t>
            </a:r>
            <a:r>
              <a:rPr lang="en-US" smtClean="0"/>
              <a:t>double differences</a:t>
            </a:r>
            <a:endParaRPr lang="en-US" dirty="0" smtClean="0"/>
          </a:p>
          <a:p>
            <a:pPr lvl="1"/>
            <a:r>
              <a:rPr lang="en-US" dirty="0" smtClean="0"/>
              <a:t>ADJUST adjusted observables are GPS </a:t>
            </a:r>
            <a:r>
              <a:rPr lang="en-US" smtClean="0"/>
              <a:t>vector components</a:t>
            </a:r>
            <a:endParaRPr lang="en-US" dirty="0" smtClean="0"/>
          </a:p>
          <a:p>
            <a:pPr lvl="1"/>
            <a:r>
              <a:rPr lang="en-US" dirty="0" smtClean="0"/>
              <a:t>But should this cause </a:t>
            </a:r>
            <a:r>
              <a:rPr lang="en-US" smtClean="0"/>
              <a:t>a difference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Matters </a:t>
            </a:r>
            <a:r>
              <a:rPr lang="en-US" sz="4000" smtClean="0"/>
              <a:t>of Mission and </a:t>
            </a:r>
            <a:r>
              <a:rPr lang="en-US" sz="4000" dirty="0" smtClean="0"/>
              <a:t>Policy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169644"/>
            <a:ext cx="8429946" cy="5354448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defRPr/>
            </a:pPr>
            <a:r>
              <a:rPr lang="en-US" sz="2800" b="1" smtClean="0"/>
              <a:t>The NGS Mission</a:t>
            </a:r>
            <a:endParaRPr lang="en-US" sz="2800" b="1" dirty="0" smtClean="0"/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b="1" i="1" smtClean="0"/>
              <a:t>Define</a:t>
            </a:r>
            <a:r>
              <a:rPr lang="en-US" sz="2400" smtClean="0"/>
              <a:t>, </a:t>
            </a:r>
            <a:r>
              <a:rPr lang="en-US" sz="2400" b="1" i="1" smtClean="0"/>
              <a:t>maintain</a:t>
            </a:r>
            <a:r>
              <a:rPr lang="en-US" sz="2400" smtClean="0"/>
              <a:t>, and </a:t>
            </a:r>
            <a:r>
              <a:rPr lang="en-US" sz="2400" dirty="0" smtClean="0"/>
              <a:t>provide </a:t>
            </a:r>
            <a:r>
              <a:rPr lang="en-US" sz="2400" b="1" i="1" dirty="0" smtClean="0"/>
              <a:t>access</a:t>
            </a:r>
            <a:r>
              <a:rPr lang="en-US" sz="2400" dirty="0" smtClean="0"/>
              <a:t> to </a:t>
            </a:r>
            <a:r>
              <a:rPr lang="en-US" sz="2400" smtClean="0"/>
              <a:t>the NSRS</a:t>
            </a:r>
            <a:endParaRPr lang="en-US" sz="2400" dirty="0" smtClean="0"/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smtClean="0"/>
              <a:t>Interpreted as providing </a:t>
            </a:r>
            <a:r>
              <a:rPr lang="en-US" sz="2400" dirty="0" smtClean="0"/>
              <a:t>authoritative </a:t>
            </a:r>
            <a:r>
              <a:rPr lang="en-US" sz="2400" smtClean="0"/>
              <a:t>geodetic control</a:t>
            </a:r>
            <a:endParaRPr lang="en-US" sz="2400" dirty="0" smtClean="0"/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smtClean="0"/>
              <a:t>Non-unique current coordinates </a:t>
            </a:r>
            <a:r>
              <a:rPr lang="en-US" sz="2400" dirty="0" smtClean="0"/>
              <a:t>at odds </a:t>
            </a:r>
            <a:r>
              <a:rPr lang="en-US" sz="2400" smtClean="0"/>
              <a:t>with NGS mission</a:t>
            </a:r>
            <a:endParaRPr lang="en-US" sz="2400" dirty="0" smtClean="0"/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smtClean="0"/>
              <a:t>Different </a:t>
            </a:r>
            <a:r>
              <a:rPr lang="en-US" sz="2400" dirty="0" smtClean="0"/>
              <a:t>results </a:t>
            </a:r>
            <a:r>
              <a:rPr lang="en-US" sz="2400" smtClean="0"/>
              <a:t>from different </a:t>
            </a:r>
            <a:r>
              <a:rPr lang="en-US" sz="2400" dirty="0" smtClean="0"/>
              <a:t>processes are problematic</a:t>
            </a:r>
          </a:p>
          <a:p>
            <a:pPr marL="514350" indent="-514350">
              <a:spcBef>
                <a:spcPts val="600"/>
              </a:spcBef>
              <a:defRPr/>
            </a:pPr>
            <a:r>
              <a:rPr lang="en-US" sz="2800" b="1" smtClean="0"/>
              <a:t>Governing </a:t>
            </a:r>
            <a:r>
              <a:rPr lang="en-US" sz="2800" b="1" dirty="0" smtClean="0"/>
              <a:t>policies</a:t>
            </a:r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smtClean="0"/>
              <a:t>Encapsulated within existing FGDC and FGCS documents</a:t>
            </a:r>
            <a:endParaRPr lang="en-US" sz="2400" dirty="0" smtClean="0"/>
          </a:p>
          <a:p>
            <a:pPr marL="1314450" lvl="2" indent="-514350">
              <a:spcBef>
                <a:spcPts val="600"/>
              </a:spcBef>
              <a:defRPr/>
            </a:pPr>
            <a:r>
              <a:rPr lang="en-US" sz="2000" dirty="0" smtClean="0"/>
              <a:t>Derived also from executive orders</a:t>
            </a:r>
            <a:r>
              <a:rPr lang="en-US" sz="2000" smtClean="0"/>
              <a:t>, congressional </a:t>
            </a:r>
            <a:r>
              <a:rPr lang="en-US" sz="2000" dirty="0" smtClean="0"/>
              <a:t>acts, etc.</a:t>
            </a:r>
          </a:p>
          <a:p>
            <a:pPr marL="1314450" lvl="2" indent="-514350">
              <a:spcBef>
                <a:spcPts val="600"/>
              </a:spcBef>
              <a:defRPr/>
            </a:pPr>
            <a:r>
              <a:rPr lang="en-US" sz="2000" smtClean="0"/>
              <a:t>The NGSIDB and </a:t>
            </a:r>
            <a:r>
              <a:rPr lang="en-US" sz="2000" dirty="0" smtClean="0"/>
              <a:t>“Bluebook” are part of such policy</a:t>
            </a:r>
          </a:p>
          <a:p>
            <a:pPr marL="1314450" lvl="2" indent="-514350">
              <a:spcBef>
                <a:spcPts val="600"/>
              </a:spcBef>
              <a:defRPr/>
            </a:pPr>
            <a:r>
              <a:rPr lang="en-US" sz="2000" smtClean="0"/>
              <a:t>Changes </a:t>
            </a:r>
            <a:r>
              <a:rPr lang="en-US" sz="2000" dirty="0" smtClean="0"/>
              <a:t>must go through </a:t>
            </a:r>
            <a:r>
              <a:rPr lang="en-US" sz="2000" smtClean="0"/>
              <a:t>FGCS and </a:t>
            </a:r>
            <a:r>
              <a:rPr lang="en-US" sz="2000" dirty="0" smtClean="0"/>
              <a:t>FGDC</a:t>
            </a:r>
          </a:p>
          <a:p>
            <a:pPr marL="914400" lvl="1" indent="-514350">
              <a:spcBef>
                <a:spcPts val="600"/>
              </a:spcBef>
              <a:defRPr/>
            </a:pPr>
            <a:r>
              <a:rPr lang="en-US" sz="2400" dirty="0" smtClean="0"/>
              <a:t>OPUS-DB </a:t>
            </a:r>
            <a:r>
              <a:rPr lang="en-US" sz="2400" smtClean="0"/>
              <a:t>“Publication” in conflict with existing NGS </a:t>
            </a:r>
            <a:r>
              <a:rPr lang="en-US" sz="2400" dirty="0" smtClean="0"/>
              <a:t>policy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766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of </a:t>
            </a:r>
            <a:r>
              <a:rPr lang="en-US" smtClean="0"/>
              <a:t>OP Bluebooking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5615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mtClean="0"/>
              <a:t>Create and </a:t>
            </a:r>
            <a:r>
              <a:rPr lang="en-US" dirty="0" smtClean="0"/>
              <a:t>process </a:t>
            </a:r>
            <a:r>
              <a:rPr lang="en-US" smtClean="0"/>
              <a:t>project in </a:t>
            </a:r>
            <a:r>
              <a:rPr lang="en-US" dirty="0" smtClean="0"/>
              <a:t>OPUS-Projects</a:t>
            </a:r>
          </a:p>
          <a:p>
            <a:pPr marL="971550" lvl="1" indent="-514350"/>
            <a:r>
              <a:rPr lang="en-US" smtClean="0"/>
              <a:t>Use network adjustment </a:t>
            </a:r>
            <a:r>
              <a:rPr lang="en-US" err="1" smtClean="0"/>
              <a:t>bfile</a:t>
            </a:r>
            <a:r>
              <a:rPr lang="en-US" smtClean="0"/>
              <a:t> and </a:t>
            </a:r>
            <a:r>
              <a:rPr lang="en-US" dirty="0" err="1" smtClean="0"/>
              <a:t>gfile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Run ADJUST using </a:t>
            </a:r>
            <a:r>
              <a:rPr lang="en-US" dirty="0" smtClean="0"/>
              <a:t>OP </a:t>
            </a:r>
            <a:r>
              <a:rPr lang="en-US" err="1" smtClean="0"/>
              <a:t>bfile</a:t>
            </a:r>
            <a:r>
              <a:rPr lang="en-US" smtClean="0"/>
              <a:t> and </a:t>
            </a:r>
            <a:r>
              <a:rPr lang="en-US" dirty="0" err="1" smtClean="0"/>
              <a:t>gfile</a:t>
            </a:r>
            <a:endParaRPr lang="en-US" dirty="0" smtClean="0"/>
          </a:p>
          <a:p>
            <a:pPr marL="971550" lvl="1" indent="-514350"/>
            <a:r>
              <a:rPr lang="en-US" dirty="0" smtClean="0"/>
              <a:t>Create </a:t>
            </a:r>
            <a:r>
              <a:rPr lang="en-US" dirty="0" err="1" smtClean="0"/>
              <a:t>afiles</a:t>
            </a:r>
            <a:r>
              <a:rPr lang="en-US" dirty="0" smtClean="0"/>
              <a:t> </a:t>
            </a:r>
            <a:r>
              <a:rPr lang="en-US" smtClean="0"/>
              <a:t>(using WinDesc</a:t>
            </a:r>
            <a:r>
              <a:rPr lang="en-US" dirty="0" smtClean="0"/>
              <a:t>)</a:t>
            </a:r>
          </a:p>
          <a:p>
            <a:pPr marL="971550" lvl="1" indent="-514350"/>
            <a:r>
              <a:rPr lang="en-US" smtClean="0"/>
              <a:t>Perform adjustments and analyses</a:t>
            </a:r>
            <a:endParaRPr lang="en-US" dirty="0" smtClean="0"/>
          </a:p>
          <a:p>
            <a:pPr marL="1371600" lvl="2" indent="-457200"/>
            <a:r>
              <a:rPr lang="en-US" smtClean="0"/>
              <a:t>Geometric adjustments </a:t>
            </a:r>
            <a:r>
              <a:rPr lang="en-US" dirty="0" smtClean="0"/>
              <a:t>(</a:t>
            </a:r>
            <a:r>
              <a:rPr lang="en-US" smtClean="0"/>
              <a:t>free then constrained</a:t>
            </a:r>
            <a:r>
              <a:rPr lang="en-US" dirty="0" smtClean="0"/>
              <a:t>)</a:t>
            </a:r>
          </a:p>
          <a:p>
            <a:pPr marL="1371600" lvl="2" indent="-457200"/>
            <a:r>
              <a:rPr lang="en-US" smtClean="0"/>
              <a:t>Vertical adjustments </a:t>
            </a:r>
            <a:r>
              <a:rPr lang="en-US" dirty="0" smtClean="0"/>
              <a:t>(</a:t>
            </a:r>
            <a:r>
              <a:rPr lang="en-US" smtClean="0"/>
              <a:t>free then constrained</a:t>
            </a:r>
            <a:r>
              <a:rPr lang="en-US" dirty="0" smtClean="0"/>
              <a:t>)</a:t>
            </a:r>
          </a:p>
          <a:p>
            <a:pPr marL="971550" lvl="1" indent="-514350"/>
            <a:r>
              <a:rPr lang="en-US" smtClean="0"/>
              <a:t>Combine final geometric and vertical adjustments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Create descriptions (using WinDesc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Run checking </a:t>
            </a:r>
            <a:r>
              <a:rPr lang="en-US" dirty="0" smtClean="0"/>
              <a:t>programs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Prepare report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Submit </a:t>
            </a:r>
            <a:r>
              <a:rPr lang="en-US" smtClean="0"/>
              <a:t>report and </a:t>
            </a:r>
            <a:r>
              <a:rPr lang="en-US" dirty="0" smtClean="0"/>
              <a:t>results </a:t>
            </a:r>
            <a:r>
              <a:rPr lang="en-US" smtClean="0"/>
              <a:t>to NGS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Additional discussion </a:t>
            </a:r>
            <a:r>
              <a:rPr lang="en-US" dirty="0" smtClean="0"/>
              <a:t>items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5615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Where is NGS going with all this?</a:t>
            </a:r>
          </a:p>
          <a:p>
            <a:pPr lvl="0"/>
            <a:r>
              <a:rPr lang="en-US" dirty="0" smtClean="0"/>
              <a:t>How do you analyze OPUS-Projects results?</a:t>
            </a:r>
          </a:p>
          <a:p>
            <a:pPr lvl="1"/>
            <a:r>
              <a:rPr lang="en-US" dirty="0" smtClean="0"/>
              <a:t>There are no vector residuals to analyze</a:t>
            </a:r>
          </a:p>
          <a:p>
            <a:pPr lvl="1"/>
            <a:r>
              <a:rPr lang="en-US" dirty="0" smtClean="0"/>
              <a:t>There are no vectors to reject</a:t>
            </a:r>
          </a:p>
          <a:p>
            <a:pPr lvl="0"/>
            <a:r>
              <a:rPr lang="en-US" dirty="0" smtClean="0"/>
              <a:t>Dependent (“trivial”) vectors</a:t>
            </a:r>
          </a:p>
          <a:p>
            <a:pPr lvl="0"/>
            <a:r>
              <a:rPr lang="en-US" dirty="0" smtClean="0"/>
              <a:t>Impact of network design on OP results</a:t>
            </a:r>
          </a:p>
          <a:p>
            <a:pPr lvl="0"/>
            <a:r>
              <a:rPr lang="en-US" dirty="0" smtClean="0"/>
              <a:t>Impact of OP session processing constraints on </a:t>
            </a:r>
            <a:r>
              <a:rPr lang="en-US" dirty="0" err="1" smtClean="0"/>
              <a:t>gfile</a:t>
            </a:r>
            <a:endParaRPr lang="en-US" dirty="0" smtClean="0"/>
          </a:p>
          <a:p>
            <a:pPr lvl="0"/>
            <a:r>
              <a:rPr lang="en-US" dirty="0" smtClean="0"/>
              <a:t>Bluebooking with commercial GNSS baseline processing software</a:t>
            </a:r>
          </a:p>
          <a:p>
            <a:r>
              <a:rPr lang="en-US" dirty="0" smtClean="0"/>
              <a:t>FAA projects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390622" y="870836"/>
            <a:ext cx="7373815" cy="6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6" descr="ques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74910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\Users\m6500\Pictures\2009_05_25\IMG_12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8987" y="2722754"/>
            <a:ext cx="5213734" cy="292608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 descr="gps_s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911" y="2353733"/>
            <a:ext cx="2301716" cy="2541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C:\Users\m6500\Pictures\2009_05_25\IMG_1207.JPG"/>
          <p:cNvPicPr>
            <a:picLocks noChangeAspect="1" noChangeArrowheads="1"/>
          </p:cNvPicPr>
          <p:nvPr/>
        </p:nvPicPr>
        <p:blipFill>
          <a:blip r:embed="rId6"/>
          <a:srcRect l="23077" r="14939"/>
          <a:stretch>
            <a:fillRect/>
          </a:stretch>
        </p:blipFill>
        <p:spPr bwMode="auto">
          <a:xfrm>
            <a:off x="6392848" y="3511901"/>
            <a:ext cx="2524541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5234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“Share” vs. “Publish”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169644"/>
            <a:ext cx="8429946" cy="5354448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Share. </a:t>
            </a:r>
            <a:r>
              <a:rPr lang="en-US" sz="2800" i="1" dirty="0" smtClean="0"/>
              <a:t>The act of a </a:t>
            </a:r>
            <a:r>
              <a:rPr lang="en-US" sz="2800" i="1" smtClean="0"/>
              <a:t>user releasing to NGS the observations</a:t>
            </a:r>
            <a:r>
              <a:rPr lang="en-US" sz="2800" i="1" dirty="0" smtClean="0"/>
              <a:t>, metadata</a:t>
            </a:r>
            <a:r>
              <a:rPr lang="en-US" sz="2800" i="1" smtClean="0"/>
              <a:t>, and </a:t>
            </a:r>
            <a:r>
              <a:rPr lang="en-US" sz="2800" i="1" dirty="0" smtClean="0"/>
              <a:t>results of geodetic surveys tied to </a:t>
            </a:r>
            <a:r>
              <a:rPr lang="en-US" sz="2800" i="1" smtClean="0"/>
              <a:t>the NSRS </a:t>
            </a:r>
            <a:r>
              <a:rPr lang="en-US" sz="2800" i="1" dirty="0" smtClean="0"/>
              <a:t>for </a:t>
            </a:r>
            <a:r>
              <a:rPr lang="en-US" sz="2800" i="1" smtClean="0"/>
              <a:t>public dissemination.</a:t>
            </a:r>
            <a:endParaRPr lang="en-US" sz="2800" i="1" dirty="0" smtClean="0"/>
          </a:p>
          <a:p>
            <a:r>
              <a:rPr lang="en-US" sz="2800" b="1" dirty="0" smtClean="0"/>
              <a:t>Submit. </a:t>
            </a:r>
            <a:r>
              <a:rPr lang="en-US" sz="2800" i="1" dirty="0" smtClean="0"/>
              <a:t>The act of a </a:t>
            </a:r>
            <a:r>
              <a:rPr lang="en-US" sz="2800" i="1" smtClean="0"/>
              <a:t>user releasing to NGS the observations</a:t>
            </a:r>
            <a:r>
              <a:rPr lang="en-US" sz="2800" i="1" dirty="0" smtClean="0"/>
              <a:t>, </a:t>
            </a:r>
            <a:r>
              <a:rPr lang="en-US" sz="2800" i="1" smtClean="0"/>
              <a:t>metadata and </a:t>
            </a:r>
            <a:r>
              <a:rPr lang="en-US" sz="2800" i="1" dirty="0" smtClean="0"/>
              <a:t>results of geodetic surveys tied to </a:t>
            </a:r>
            <a:r>
              <a:rPr lang="en-US" sz="2800" i="1" smtClean="0"/>
              <a:t>the NSRS </a:t>
            </a:r>
            <a:r>
              <a:rPr lang="en-US" sz="2800" i="1" dirty="0" smtClean="0"/>
              <a:t>for the express purpose </a:t>
            </a:r>
            <a:r>
              <a:rPr lang="en-US" sz="2800" i="1" smtClean="0"/>
              <a:t>of NGS evaluating and publishing </a:t>
            </a:r>
            <a:r>
              <a:rPr lang="en-US" sz="2800" i="1" dirty="0" smtClean="0"/>
              <a:t>if appropriate.</a:t>
            </a:r>
            <a:endParaRPr lang="en-US" sz="2800" dirty="0" smtClean="0"/>
          </a:p>
          <a:p>
            <a:r>
              <a:rPr lang="en-US" sz="2800" b="1" dirty="0" smtClean="0"/>
              <a:t>Publish. </a:t>
            </a:r>
            <a:r>
              <a:rPr lang="en-US" sz="2800" i="1" smtClean="0"/>
              <a:t>The action of NGS providing </a:t>
            </a:r>
            <a:r>
              <a:rPr lang="en-US" sz="2800" i="1" dirty="0" smtClean="0"/>
              <a:t>to the public, the </a:t>
            </a:r>
            <a:r>
              <a:rPr lang="en-US" sz="2800" i="1" smtClean="0"/>
              <a:t>official NSRS geodetic coordinates set on </a:t>
            </a:r>
            <a:r>
              <a:rPr lang="en-US" sz="2800" i="1" dirty="0" smtClean="0"/>
              <a:t>a mark.</a:t>
            </a:r>
            <a:endParaRPr lang="en-US" sz="2800" dirty="0" smtClean="0"/>
          </a:p>
          <a:p>
            <a:r>
              <a:rPr lang="en-US" sz="2800" b="1" dirty="0" smtClean="0"/>
              <a:t>Datasheet. </a:t>
            </a:r>
            <a:r>
              <a:rPr lang="en-US" sz="2800" dirty="0" smtClean="0"/>
              <a:t> </a:t>
            </a:r>
            <a:r>
              <a:rPr lang="en-US" sz="2800" i="1" dirty="0" smtClean="0"/>
              <a:t>A </a:t>
            </a:r>
            <a:r>
              <a:rPr lang="en-US" sz="2800" i="1" smtClean="0"/>
              <a:t>report containing </a:t>
            </a:r>
            <a:r>
              <a:rPr lang="en-US" sz="2800" i="1" dirty="0" smtClean="0"/>
              <a:t>the </a:t>
            </a:r>
            <a:r>
              <a:rPr lang="en-US" sz="2800" i="1" smtClean="0"/>
              <a:t>published NSRS coordinates on </a:t>
            </a:r>
            <a:r>
              <a:rPr lang="en-US" sz="2800" i="1" dirty="0" smtClean="0"/>
              <a:t>a mark, as well as </a:t>
            </a:r>
            <a:r>
              <a:rPr lang="en-US" sz="2800" i="1" smtClean="0"/>
              <a:t>subsidiary information and </a:t>
            </a:r>
            <a:r>
              <a:rPr lang="en-US" sz="2800" i="1" dirty="0" smtClean="0"/>
              <a:t>metadata such as </a:t>
            </a:r>
            <a:r>
              <a:rPr lang="en-US" sz="2800" i="1" smtClean="0"/>
              <a:t>superseded coordinates, descriptions, and </a:t>
            </a:r>
            <a:r>
              <a:rPr lang="en-US" sz="2800" i="1" dirty="0" smtClean="0"/>
              <a:t>recovery history.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766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Box 6"/>
          <p:cNvSpPr txBox="1">
            <a:spLocks noChangeArrowheads="1"/>
          </p:cNvSpPr>
          <p:nvPr/>
        </p:nvSpPr>
        <p:spPr bwMode="auto">
          <a:xfrm>
            <a:off x="605642" y="1246909"/>
            <a:ext cx="8270071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i="1" dirty="0" smtClean="0"/>
              <a:t>To share </a:t>
            </a:r>
            <a:r>
              <a:rPr lang="en-US" sz="2400" i="1" smtClean="0"/>
              <a:t>or not </a:t>
            </a:r>
            <a:r>
              <a:rPr lang="en-US" sz="2400" i="1" dirty="0" smtClean="0"/>
              <a:t>to share?</a:t>
            </a:r>
          </a:p>
          <a:p>
            <a:pPr eaLnBrk="1" hangingPunct="1"/>
            <a:r>
              <a:rPr lang="en-US" sz="2400" smtClean="0"/>
              <a:t>The intent </a:t>
            </a:r>
            <a:r>
              <a:rPr lang="en-US" sz="2400" dirty="0" smtClean="0"/>
              <a:t>is to </a:t>
            </a:r>
            <a:r>
              <a:rPr lang="en-US" sz="2400" smtClean="0"/>
              <a:t>make sharing </a:t>
            </a:r>
            <a:r>
              <a:rPr lang="en-US" sz="2400" dirty="0" smtClean="0"/>
              <a:t>as easy as possible. </a:t>
            </a:r>
            <a:r>
              <a:rPr lang="en-US" sz="2400" smtClean="0"/>
              <a:t>The requirements are minimal</a:t>
            </a:r>
            <a:r>
              <a:rPr lang="en-US" sz="2400" dirty="0" smtClean="0"/>
              <a:t>: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4 or more hours of data.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 quality, “GPS-able” mark.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Good field practices.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Good data.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smtClean="0"/>
              <a:t>Good description. </a:t>
            </a:r>
            <a:endParaRPr lang="en-US" sz="2400" dirty="0"/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http</a:t>
            </a:r>
            <a:r>
              <a:rPr lang="en-US">
                <a:solidFill>
                  <a:srgbClr val="FF0000"/>
                </a:solidFill>
              </a:rPr>
              <a:t>://</a:t>
            </a:r>
            <a:r>
              <a:rPr lang="en-US" smtClean="0">
                <a:solidFill>
                  <a:srgbClr val="FF0000"/>
                </a:solidFill>
              </a:rPr>
              <a:t>geodesy.noaa.gov/OPUS/about.jsp#publishing</a:t>
            </a:r>
            <a:endParaRPr lang="en-US" dirty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smtClean="0"/>
              <a:t>Only </a:t>
            </a:r>
            <a:r>
              <a:rPr lang="en-US" sz="2400" dirty="0" smtClean="0"/>
              <a:t>OPUS-Static </a:t>
            </a:r>
            <a:r>
              <a:rPr lang="en-US" sz="2400" smtClean="0"/>
              <a:t>results can </a:t>
            </a:r>
            <a:r>
              <a:rPr lang="en-US" sz="2400" dirty="0" smtClean="0"/>
              <a:t>be shared at this time</a:t>
            </a:r>
            <a:r>
              <a:rPr lang="en-US" sz="2400" smtClean="0"/>
              <a:t>.  In the near </a:t>
            </a:r>
            <a:r>
              <a:rPr lang="en-US" sz="2400" dirty="0" smtClean="0"/>
              <a:t>future will be able to share OPUS-Projects results.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b="1" i="1" smtClean="0"/>
              <a:t>No longer </a:t>
            </a:r>
            <a:r>
              <a:rPr lang="en-US" sz="2400" b="1" i="1" dirty="0" smtClean="0"/>
              <a:t>called “Publish” through </a:t>
            </a:r>
            <a:r>
              <a:rPr lang="en-US" sz="2400" b="1" i="1" smtClean="0"/>
              <a:t>OPUS interface</a:t>
            </a:r>
            <a:r>
              <a:rPr lang="en-US" sz="2400" b="1" i="1" dirty="0" smtClean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Sharing </a:t>
            </a:r>
            <a:r>
              <a:rPr lang="en-US" dirty="0" smtClean="0"/>
              <a:t>OPUS results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657" t="37658" r="2356" b="10248"/>
          <a:stretch>
            <a:fillRect/>
          </a:stretch>
        </p:blipFill>
        <p:spPr bwMode="auto">
          <a:xfrm>
            <a:off x="1464005" y="2765425"/>
            <a:ext cx="7679995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9875" name="TextBox 6"/>
          <p:cNvSpPr txBox="1">
            <a:spLocks noChangeArrowheads="1"/>
          </p:cNvSpPr>
          <p:nvPr/>
        </p:nvSpPr>
        <p:spPr bwMode="auto">
          <a:xfrm>
            <a:off x="178130" y="1189038"/>
            <a:ext cx="87055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/>
              <a:t>The first </a:t>
            </a:r>
            <a:r>
              <a:rPr lang="en-US" sz="2400"/>
              <a:t>step </a:t>
            </a:r>
            <a:r>
              <a:rPr lang="en-US" sz="2400" smtClean="0"/>
              <a:t>in OPUS Sharing </a:t>
            </a:r>
            <a:r>
              <a:rPr lang="en-US" sz="2400" dirty="0"/>
              <a:t>is to </a:t>
            </a:r>
            <a:r>
              <a:rPr lang="en-US" sz="2400" dirty="0" smtClean="0"/>
              <a:t>upload suitable data </a:t>
            </a:r>
            <a:r>
              <a:rPr lang="en-US" sz="2400" dirty="0"/>
              <a:t>to OPUS</a:t>
            </a:r>
            <a:r>
              <a:rPr lang="en-US" sz="2400" dirty="0" smtClean="0"/>
              <a:t>. At that time, you must </a:t>
            </a:r>
            <a:r>
              <a:rPr lang="en-US" sz="2400"/>
              <a:t>explicitly </a:t>
            </a:r>
            <a:r>
              <a:rPr lang="en-US" sz="2400" smtClean="0"/>
              <a:t>designate </a:t>
            </a:r>
            <a:r>
              <a:rPr lang="en-US" sz="2400" dirty="0"/>
              <a:t>that </a:t>
            </a:r>
            <a:r>
              <a:rPr lang="en-US" sz="2400" dirty="0" smtClean="0"/>
              <a:t>your results </a:t>
            </a:r>
            <a:r>
              <a:rPr lang="en-US" sz="2400" dirty="0"/>
              <a:t>should be </a:t>
            </a:r>
            <a:r>
              <a:rPr lang="en-US" sz="2400" dirty="0" smtClean="0"/>
              <a:t>shared. This </a:t>
            </a:r>
            <a:r>
              <a:rPr lang="en-US" sz="2400"/>
              <a:t>is </a:t>
            </a:r>
            <a:r>
              <a:rPr lang="en-US" sz="2400" smtClean="0"/>
              <a:t>done </a:t>
            </a:r>
            <a:r>
              <a:rPr lang="en-US" sz="2400" dirty="0"/>
              <a:t>through the </a:t>
            </a:r>
            <a:r>
              <a:rPr lang="en-US" sz="2400" dirty="0" smtClean="0"/>
              <a:t>“share </a:t>
            </a:r>
            <a:r>
              <a:rPr lang="en-US" sz="2400" smtClean="0"/>
              <a:t>my solution” option near </a:t>
            </a:r>
            <a:r>
              <a:rPr lang="en-US" sz="2400" dirty="0"/>
              <a:t>the bottom of </a:t>
            </a:r>
            <a:r>
              <a:rPr lang="en-US" sz="2400"/>
              <a:t>the </a:t>
            </a:r>
            <a:r>
              <a:rPr lang="en-US" sz="2400" smtClean="0"/>
              <a:t>Options </a:t>
            </a:r>
            <a:r>
              <a:rPr lang="en-US" sz="2400" dirty="0"/>
              <a:t>list.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OPUS Sharing Interface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4/22/2014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OPUS-Projects and Bluebooking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NGS PowerPoint Template-geodesy.noaa.gov</Template>
  <TotalTime>12493</TotalTime>
  <Words>4399</Words>
  <Application>Microsoft Office PowerPoint</Application>
  <PresentationFormat>On-screen Show (4:3)</PresentationFormat>
  <Paragraphs>1098</Paragraphs>
  <Slides>62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Calibri</vt:lpstr>
      <vt:lpstr>ＭＳ Ｐゴシック</vt:lpstr>
      <vt:lpstr>Times New Roman</vt:lpstr>
      <vt:lpstr>Arial Black</vt:lpstr>
      <vt:lpstr>Courier New</vt:lpstr>
      <vt:lpstr>NGS PowerPoint Template-geodesy.noaa.gov</vt:lpstr>
      <vt:lpstr>2_NGS PowerPoint Template-geodesy.noaa.gov</vt:lpstr>
      <vt:lpstr>3_NGS PowerPoint Template-geodesy.noaa.gov</vt:lpstr>
      <vt:lpstr>OPUS-Projects and Bluebooking</vt:lpstr>
      <vt:lpstr>The Plan (Syllabus)</vt:lpstr>
      <vt:lpstr>Introduction</vt:lpstr>
      <vt:lpstr>Matters of Mission and Policy</vt:lpstr>
      <vt:lpstr>At NOAA’s NGS, location is our mission</vt:lpstr>
      <vt:lpstr>Matters of Mission and Policy</vt:lpstr>
      <vt:lpstr>“Share” vs. “Publish”</vt:lpstr>
      <vt:lpstr>Sharing OPUS results</vt:lpstr>
      <vt:lpstr>OPUS Sharing Interface</vt:lpstr>
      <vt:lpstr>Viewing Shared Solutions</vt:lpstr>
      <vt:lpstr>Viewing Shared Solutions</vt:lpstr>
      <vt:lpstr>“Published” vs. “shared” survey results</vt:lpstr>
      <vt:lpstr>Database Blues</vt:lpstr>
      <vt:lpstr>Everyone has an opinion about “Bluebooking”</vt:lpstr>
      <vt:lpstr>What is “Bluebooking” anyway?</vt:lpstr>
      <vt:lpstr>Adjustment for GNSS Bluebooking</vt:lpstr>
      <vt:lpstr>The way forward</vt:lpstr>
      <vt:lpstr>What is “Height Modernization”?</vt:lpstr>
      <vt:lpstr>Bluebooking Software</vt:lpstr>
      <vt:lpstr>Slide 20</vt:lpstr>
      <vt:lpstr>An OP Project created for you!</vt:lpstr>
      <vt:lpstr>Slide 22</vt:lpstr>
      <vt:lpstr>Slide 23</vt:lpstr>
      <vt:lpstr>Slide 24</vt:lpstr>
      <vt:lpstr>Slide 25</vt:lpstr>
      <vt:lpstr>Slide 26</vt:lpstr>
      <vt:lpstr>OP Grand Canyon Training Project 3</vt:lpstr>
      <vt:lpstr>Slide 28</vt:lpstr>
      <vt:lpstr>OP Grand Canyon Training Project 3</vt:lpstr>
      <vt:lpstr>OP Grand Canyon Training Project 3</vt:lpstr>
      <vt:lpstr>OPUS-Projects output for Bluebooking</vt:lpstr>
      <vt:lpstr>Adjustment options files (afiles)</vt:lpstr>
      <vt:lpstr>Files and data for Bluebooking</vt:lpstr>
      <vt:lpstr>Overview of OP Bluebooking process</vt:lpstr>
      <vt:lpstr>Setting up a project for Bluebooking</vt:lpstr>
      <vt:lpstr>Sample project in “adjust_all.zip”</vt:lpstr>
      <vt:lpstr>Running ADJUST</vt:lpstr>
      <vt:lpstr>The NGS “Bluebook”</vt:lpstr>
      <vt:lpstr>The Bluebook</vt:lpstr>
      <vt:lpstr>The bfile (Bluebook station file)</vt:lpstr>
      <vt:lpstr>The gfile (GNSS vector file)</vt:lpstr>
      <vt:lpstr>The afile (adjustment option file)</vt:lpstr>
      <vt:lpstr>The afile (adjustment options file)</vt:lpstr>
      <vt:lpstr>The ADJUST output file</vt:lpstr>
      <vt:lpstr>Adjustment sequence overview </vt:lpstr>
      <vt:lpstr>Slide 46</vt:lpstr>
      <vt:lpstr>Constrained coordinates</vt:lpstr>
      <vt:lpstr>1. Free geometric adjustment </vt:lpstr>
      <vt:lpstr>1. Free geometric adjustment </vt:lpstr>
      <vt:lpstr>1. Free geometric adjustment </vt:lpstr>
      <vt:lpstr>2. Constrained geom adjustment </vt:lpstr>
      <vt:lpstr>3: Free vertical adjustment </vt:lpstr>
      <vt:lpstr>4: Constrained vertical adjustment </vt:lpstr>
      <vt:lpstr>Finalize for submittal to NGS</vt:lpstr>
      <vt:lpstr>Compare OP to ADJUST (free adjust)</vt:lpstr>
      <vt:lpstr>Compare OP to ADJUST (const adjust)</vt:lpstr>
      <vt:lpstr>Compare OP to ADJUST (accuracies)</vt:lpstr>
      <vt:lpstr>Compare OP and ADJUST to published</vt:lpstr>
      <vt:lpstr>Why do OP and ADJUST results differ? </vt:lpstr>
      <vt:lpstr>Recap of OP Bluebooking process</vt:lpstr>
      <vt:lpstr>Additional discussion items</vt:lpstr>
      <vt:lpstr>Slide 62</vt:lpstr>
    </vt:vector>
  </TitlesOfParts>
  <Company>NOS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Bobbi.Simmons</dc:creator>
  <cp:lastModifiedBy>MLD</cp:lastModifiedBy>
  <cp:revision>993</cp:revision>
  <dcterms:created xsi:type="dcterms:W3CDTF">2011-05-12T16:21:08Z</dcterms:created>
  <dcterms:modified xsi:type="dcterms:W3CDTF">2014-07-21T23:51:51Z</dcterms:modified>
</cp:coreProperties>
</file>