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97"/>
  </p:notesMasterIdLst>
  <p:handoutMasterIdLst>
    <p:handoutMasterId r:id="rId98"/>
  </p:handoutMasterIdLst>
  <p:sldIdLst>
    <p:sldId id="362" r:id="rId4"/>
    <p:sldId id="993" r:id="rId5"/>
    <p:sldId id="994" r:id="rId6"/>
    <p:sldId id="995" r:id="rId7"/>
    <p:sldId id="996" r:id="rId8"/>
    <p:sldId id="997" r:id="rId9"/>
    <p:sldId id="998" r:id="rId10"/>
    <p:sldId id="1000" r:id="rId11"/>
    <p:sldId id="1001" r:id="rId12"/>
    <p:sldId id="1002" r:id="rId13"/>
    <p:sldId id="1003" r:id="rId14"/>
    <p:sldId id="1004" r:id="rId15"/>
    <p:sldId id="1005" r:id="rId16"/>
    <p:sldId id="1006" r:id="rId17"/>
    <p:sldId id="1007" r:id="rId18"/>
    <p:sldId id="1008" r:id="rId19"/>
    <p:sldId id="1009" r:id="rId20"/>
    <p:sldId id="1010" r:id="rId21"/>
    <p:sldId id="1018" r:id="rId22"/>
    <p:sldId id="1019" r:id="rId23"/>
    <p:sldId id="1123" r:id="rId24"/>
    <p:sldId id="1020" r:id="rId25"/>
    <p:sldId id="1021" r:id="rId26"/>
    <p:sldId id="1022" r:id="rId27"/>
    <p:sldId id="1023" r:id="rId28"/>
    <p:sldId id="1024" r:id="rId29"/>
    <p:sldId id="1025" r:id="rId30"/>
    <p:sldId id="1026" r:id="rId31"/>
    <p:sldId id="1027" r:id="rId32"/>
    <p:sldId id="1028" r:id="rId33"/>
    <p:sldId id="1029" r:id="rId34"/>
    <p:sldId id="1030" r:id="rId35"/>
    <p:sldId id="1031" r:id="rId36"/>
    <p:sldId id="1032" r:id="rId37"/>
    <p:sldId id="1033" r:id="rId38"/>
    <p:sldId id="1038" r:id="rId39"/>
    <p:sldId id="1039" r:id="rId40"/>
    <p:sldId id="1040" r:id="rId41"/>
    <p:sldId id="1041" r:id="rId42"/>
    <p:sldId id="1042" r:id="rId43"/>
    <p:sldId id="1043" r:id="rId44"/>
    <p:sldId id="1044" r:id="rId45"/>
    <p:sldId id="1045" r:id="rId46"/>
    <p:sldId id="1115" r:id="rId47"/>
    <p:sldId id="1116" r:id="rId48"/>
    <p:sldId id="1117" r:id="rId49"/>
    <p:sldId id="1133" r:id="rId50"/>
    <p:sldId id="1134" r:id="rId51"/>
    <p:sldId id="1163" r:id="rId52"/>
    <p:sldId id="1164" r:id="rId53"/>
    <p:sldId id="1165" r:id="rId54"/>
    <p:sldId id="1166" r:id="rId55"/>
    <p:sldId id="1167" r:id="rId56"/>
    <p:sldId id="1168" r:id="rId57"/>
    <p:sldId id="1169" r:id="rId58"/>
    <p:sldId id="1119" r:id="rId59"/>
    <p:sldId id="1120" r:id="rId60"/>
    <p:sldId id="1121" r:id="rId61"/>
    <p:sldId id="1125" r:id="rId62"/>
    <p:sldId id="1126" r:id="rId63"/>
    <p:sldId id="1127" r:id="rId64"/>
    <p:sldId id="1128" r:id="rId65"/>
    <p:sldId id="1129" r:id="rId66"/>
    <p:sldId id="1130" r:id="rId67"/>
    <p:sldId id="1131" r:id="rId68"/>
    <p:sldId id="1135" r:id="rId69"/>
    <p:sldId id="1136" r:id="rId70"/>
    <p:sldId id="1137" r:id="rId71"/>
    <p:sldId id="1138" r:id="rId72"/>
    <p:sldId id="1139" r:id="rId73"/>
    <p:sldId id="1140" r:id="rId74"/>
    <p:sldId id="1141" r:id="rId75"/>
    <p:sldId id="1142" r:id="rId76"/>
    <p:sldId id="1143" r:id="rId77"/>
    <p:sldId id="1144" r:id="rId78"/>
    <p:sldId id="1145" r:id="rId79"/>
    <p:sldId id="1146" r:id="rId80"/>
    <p:sldId id="1147" r:id="rId81"/>
    <p:sldId id="1148" r:id="rId82"/>
    <p:sldId id="1149" r:id="rId83"/>
    <p:sldId id="1150" r:id="rId84"/>
    <p:sldId id="1151" r:id="rId85"/>
    <p:sldId id="1152" r:id="rId86"/>
    <p:sldId id="1153" r:id="rId87"/>
    <p:sldId id="1154" r:id="rId88"/>
    <p:sldId id="1155" r:id="rId89"/>
    <p:sldId id="1156" r:id="rId90"/>
    <p:sldId id="1157" r:id="rId91"/>
    <p:sldId id="1158" r:id="rId92"/>
    <p:sldId id="1159" r:id="rId93"/>
    <p:sldId id="1160" r:id="rId94"/>
    <p:sldId id="1161" r:id="rId95"/>
    <p:sldId id="1162" r:id="rId9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autoAdjust="0"/>
    <p:restoredTop sz="76568" autoAdjust="0"/>
  </p:normalViewPr>
  <p:slideViewPr>
    <p:cSldViewPr snapToGrid="0">
      <p:cViewPr varScale="1">
        <p:scale>
          <a:sx n="67" d="100"/>
          <a:sy n="67" d="100"/>
        </p:scale>
        <p:origin x="558" y="7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5/27/2021</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5/27/2021</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a:t>
            </a:r>
          </a:p>
          <a:p>
            <a:r>
              <a:rPr lang="en-US" baseline="0" dirty="0" smtClean="0"/>
              <a:t>Red = DDS track</a:t>
            </a:r>
          </a:p>
          <a:p>
            <a:r>
              <a:rPr lang="en-US" baseline="0" dirty="0" smtClean="0"/>
              <a:t>Yellow = coordinates/LSA track</a:t>
            </a:r>
          </a:p>
          <a:p>
            <a:r>
              <a:rPr lang="en-US" baseline="0" dirty="0" smtClean="0"/>
              <a:t>Green = toolkit track</a:t>
            </a:r>
          </a:p>
          <a:p>
            <a:r>
              <a:rPr lang="en-US" baseline="0" dirty="0" smtClean="0"/>
              <a:t>Red Checkmarks = Resource estimates exist for this task/project </a:t>
            </a:r>
            <a:endParaRPr lang="en-US" dirty="0" smtClean="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51</a:t>
            </a:fld>
            <a:endParaRPr lang="en-US" altLang="en-US"/>
          </a:p>
        </p:txBody>
      </p:sp>
    </p:spTree>
    <p:extLst>
      <p:ext uri="{BB962C8B-B14F-4D97-AF65-F5344CB8AC3E}">
        <p14:creationId xmlns:p14="http://schemas.microsoft.com/office/powerpoint/2010/main" val="222262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a:t>
            </a:r>
          </a:p>
          <a:p>
            <a:r>
              <a:rPr lang="en-US" baseline="0" dirty="0" smtClean="0"/>
              <a:t>Red = DDS track</a:t>
            </a:r>
          </a:p>
          <a:p>
            <a:r>
              <a:rPr lang="en-US" baseline="0" dirty="0" smtClean="0"/>
              <a:t>Yellow = coordinates/LSA track</a:t>
            </a:r>
          </a:p>
          <a:p>
            <a:r>
              <a:rPr lang="en-US" baseline="0" dirty="0" smtClean="0"/>
              <a:t>Green = toolkit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Red Checkmarks = Resource estimates exist for this task/project </a:t>
            </a:r>
            <a:endParaRPr lang="en-US" dirty="0" smtClean="0"/>
          </a:p>
          <a:p>
            <a:endParaRPr lang="en-US" baseline="0" dirty="0" smtClean="0"/>
          </a:p>
          <a:p>
            <a:r>
              <a:rPr lang="en-US" baseline="0" dirty="0" smtClean="0"/>
              <a:t>OPUS 6 will be built and released on Beta, with ever expanding releases, but never going LIVE until roll-out.  So expect OPUS 6.0 followed by 6.0.1, etc., one replacing the other on Beta.  This will be parallel to, but separate from the existing OPUS-S and OPUS-Projects supporting the existing NSRS.  </a:t>
            </a:r>
          </a:p>
          <a:p>
            <a:endParaRPr lang="en-US" baseline="0" dirty="0" smtClean="0"/>
          </a:p>
          <a:p>
            <a:r>
              <a:rPr lang="en-US" baseline="0" dirty="0" smtClean="0"/>
              <a:t>For the existing NSRS, we will see OPUS-Projects (and OPUS-S) move from DEV to Beta to Live in the normal cycle.  </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52</a:t>
            </a:fld>
            <a:endParaRPr lang="en-US" altLang="en-US"/>
          </a:p>
        </p:txBody>
      </p:sp>
    </p:spTree>
    <p:extLst>
      <p:ext uri="{BB962C8B-B14F-4D97-AF65-F5344CB8AC3E}">
        <p14:creationId xmlns:p14="http://schemas.microsoft.com/office/powerpoint/2010/main" val="134654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a:t>
            </a:r>
          </a:p>
          <a:p>
            <a:r>
              <a:rPr lang="en-US" baseline="0" dirty="0" smtClean="0"/>
              <a:t>Red = DDS track</a:t>
            </a:r>
          </a:p>
          <a:p>
            <a:r>
              <a:rPr lang="en-US" baseline="0" dirty="0" smtClean="0"/>
              <a:t>Yellow = coordinates/LSA track</a:t>
            </a:r>
          </a:p>
          <a:p>
            <a:r>
              <a:rPr lang="en-US" baseline="0" dirty="0" smtClean="0"/>
              <a:t>Green = toolkit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Red Checkmarks = Resource estimates exist for this task/project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53</a:t>
            </a:fld>
            <a:endParaRPr lang="en-US" altLang="en-US"/>
          </a:p>
        </p:txBody>
      </p:sp>
    </p:spTree>
    <p:extLst>
      <p:ext uri="{BB962C8B-B14F-4D97-AF65-F5344CB8AC3E}">
        <p14:creationId xmlns:p14="http://schemas.microsoft.com/office/powerpoint/2010/main" val="367640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a:t>
            </a:r>
          </a:p>
          <a:p>
            <a:r>
              <a:rPr lang="en-US" baseline="0" dirty="0" smtClean="0"/>
              <a:t>Red = DDS track</a:t>
            </a:r>
          </a:p>
          <a:p>
            <a:r>
              <a:rPr lang="en-US" baseline="0" dirty="0" smtClean="0"/>
              <a:t>Yellow = coordinates/LSA track</a:t>
            </a:r>
          </a:p>
          <a:p>
            <a:r>
              <a:rPr lang="en-US" baseline="0" dirty="0" smtClean="0"/>
              <a:t>Green = toolkit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Red Checkmarks = Resource estimates exist for this task/project </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54</a:t>
            </a:fld>
            <a:endParaRPr lang="en-US" altLang="en-US"/>
          </a:p>
        </p:txBody>
      </p:sp>
    </p:spTree>
    <p:extLst>
      <p:ext uri="{BB962C8B-B14F-4D97-AF65-F5344CB8AC3E}">
        <p14:creationId xmlns:p14="http://schemas.microsoft.com/office/powerpoint/2010/main" val="153952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a:t>
            </a:r>
          </a:p>
          <a:p>
            <a:r>
              <a:rPr lang="en-US" baseline="0" dirty="0" smtClean="0"/>
              <a:t>Red = DDS track</a:t>
            </a:r>
          </a:p>
          <a:p>
            <a:r>
              <a:rPr lang="en-US" baseline="0" dirty="0" smtClean="0"/>
              <a:t>Yellow = coordinates/LSA track</a:t>
            </a:r>
          </a:p>
          <a:p>
            <a:r>
              <a:rPr lang="en-US" baseline="0" dirty="0" smtClean="0"/>
              <a:t>Green = toolkit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Red Checkmarks = Resource estimates exist for this task/project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55</a:t>
            </a:fld>
            <a:endParaRPr lang="en-US" altLang="en-US"/>
          </a:p>
        </p:txBody>
      </p:sp>
    </p:spTree>
    <p:extLst>
      <p:ext uri="{BB962C8B-B14F-4D97-AF65-F5344CB8AC3E}">
        <p14:creationId xmlns:p14="http://schemas.microsoft.com/office/powerpoint/2010/main" val="271514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64</a:t>
            </a:fld>
            <a:endParaRPr lang="en-US" altLang="en-US"/>
          </a:p>
        </p:txBody>
      </p:sp>
    </p:spTree>
    <p:extLst>
      <p:ext uri="{BB962C8B-B14F-4D97-AF65-F5344CB8AC3E}">
        <p14:creationId xmlns:p14="http://schemas.microsoft.com/office/powerpoint/2010/main" val="151624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EPP2022 changes frames (at the XYZ level),</a:t>
            </a:r>
            <a:r>
              <a:rPr lang="en-US" baseline="0" dirty="0" smtClean="0"/>
              <a:t> IFVM2022 changes epochs (at the </a:t>
            </a:r>
            <a:r>
              <a:rPr lang="en-US" baseline="0" dirty="0" smtClean="0">
                <a:latin typeface="Symbol" panose="05050102010706020507" pitchFamily="18" charset="2"/>
              </a:rPr>
              <a:t>phi/</a:t>
            </a:r>
            <a:r>
              <a:rPr lang="en-US" baseline="0" dirty="0" err="1" smtClean="0">
                <a:latin typeface="Symbol" panose="05050102010706020507" pitchFamily="18" charset="2"/>
              </a:rPr>
              <a:t>lamda</a:t>
            </a:r>
            <a:r>
              <a:rPr lang="en-US" baseline="0" dirty="0" smtClean="0">
                <a:latin typeface="Symbol" panose="05050102010706020507" pitchFamily="18" charset="2"/>
              </a:rPr>
              <a:t>/</a:t>
            </a:r>
            <a:r>
              <a:rPr lang="en-US" baseline="0" dirty="0" smtClean="0"/>
              <a:t>h level), and that the master IFVM2022 model will be stored in ITRF2020, but derivative versions will exist in N/P/M/C)ATRF2022 to avoid unnecessarily long treks through the master copy.</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65</a:t>
            </a:fld>
            <a:endParaRPr lang="en-US" altLang="en-US"/>
          </a:p>
        </p:txBody>
      </p:sp>
    </p:spTree>
    <p:extLst>
      <p:ext uri="{BB962C8B-B14F-4D97-AF65-F5344CB8AC3E}">
        <p14:creationId xmlns:p14="http://schemas.microsoft.com/office/powerpoint/2010/main" val="296056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a:t>
            </a:r>
            <a:r>
              <a:rPr lang="en-US" baseline="0" dirty="0" smtClean="0"/>
              <a:t> free to adopt all/some/none of these recommendations.  But if you don’t adopt ALL of them, you will not get OPUS coordinates that are “tied to the NSRS”.</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75</a:t>
            </a:fld>
            <a:endParaRPr lang="en-US" altLang="en-US"/>
          </a:p>
        </p:txBody>
      </p:sp>
    </p:spTree>
    <p:extLst>
      <p:ext uri="{BB962C8B-B14F-4D97-AF65-F5344CB8AC3E}">
        <p14:creationId xmlns:p14="http://schemas.microsoft.com/office/powerpoint/2010/main" val="42836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77</a:t>
            </a:fld>
            <a:endParaRPr lang="en-US" altLang="en-US"/>
          </a:p>
        </p:txBody>
      </p:sp>
    </p:spTree>
    <p:extLst>
      <p:ext uri="{BB962C8B-B14F-4D97-AF65-F5344CB8AC3E}">
        <p14:creationId xmlns:p14="http://schemas.microsoft.com/office/powerpoint/2010/main" val="127926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simple add/remove function to put marks into and out of the project.</a:t>
            </a:r>
          </a:p>
          <a:p>
            <a:r>
              <a:rPr lang="en-US" baseline="0" dirty="0" smtClean="0"/>
              <a:t>Note the four tabs to upload and process four types of geodetic control data.</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79</a:t>
            </a:fld>
            <a:endParaRPr lang="en-US" altLang="en-US"/>
          </a:p>
        </p:txBody>
      </p:sp>
    </p:spTree>
    <p:extLst>
      <p:ext uri="{BB962C8B-B14F-4D97-AF65-F5344CB8AC3E}">
        <p14:creationId xmlns:p14="http://schemas.microsoft.com/office/powerpoint/2010/main" val="38341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4163" defTabSz="930275">
              <a:spcBef>
                <a:spcPct val="30000"/>
              </a:spcBef>
              <a:defRPr sz="1200">
                <a:solidFill>
                  <a:schemeClr val="tx1"/>
                </a:solidFill>
                <a:latin typeface="Calibri" panose="020F0502020204030204" pitchFamily="34" charset="0"/>
              </a:defRPr>
            </a:lvl2pPr>
            <a:lvl3pPr marL="1143000" indent="-227013" defTabSz="930275">
              <a:spcBef>
                <a:spcPct val="30000"/>
              </a:spcBef>
              <a:defRPr sz="1200">
                <a:solidFill>
                  <a:schemeClr val="tx1"/>
                </a:solidFill>
                <a:latin typeface="Calibri" panose="020F0502020204030204" pitchFamily="34" charset="0"/>
              </a:defRPr>
            </a:lvl3pPr>
            <a:lvl4pPr marL="1603375" indent="-227013" defTabSz="930275">
              <a:spcBef>
                <a:spcPct val="30000"/>
              </a:spcBef>
              <a:defRPr sz="1200">
                <a:solidFill>
                  <a:schemeClr val="tx1"/>
                </a:solidFill>
                <a:latin typeface="Calibri" panose="020F0502020204030204" pitchFamily="34" charset="0"/>
              </a:defRPr>
            </a:lvl4pPr>
            <a:lvl5pPr marL="2060575" indent="-227013" defTabSz="930275">
              <a:spcBef>
                <a:spcPct val="30000"/>
              </a:spcBef>
              <a:defRPr sz="1200">
                <a:solidFill>
                  <a:schemeClr val="tx1"/>
                </a:solidFill>
                <a:latin typeface="Calibri" panose="020F0502020204030204" pitchFamily="34" charset="0"/>
              </a:defRPr>
            </a:lvl5pPr>
            <a:lvl6pPr marL="2517775" indent="-227013" defTabSz="930275" eaLnBrk="0" fontAlgn="base" hangingPunct="0">
              <a:spcBef>
                <a:spcPct val="30000"/>
              </a:spcBef>
              <a:spcAft>
                <a:spcPct val="0"/>
              </a:spcAft>
              <a:defRPr sz="1200">
                <a:solidFill>
                  <a:schemeClr val="tx1"/>
                </a:solidFill>
                <a:latin typeface="Calibri" panose="020F0502020204030204" pitchFamily="34" charset="0"/>
              </a:defRPr>
            </a:lvl6pPr>
            <a:lvl7pPr marL="2974975" indent="-227013" defTabSz="930275" eaLnBrk="0" fontAlgn="base" hangingPunct="0">
              <a:spcBef>
                <a:spcPct val="30000"/>
              </a:spcBef>
              <a:spcAft>
                <a:spcPct val="0"/>
              </a:spcAft>
              <a:defRPr sz="1200">
                <a:solidFill>
                  <a:schemeClr val="tx1"/>
                </a:solidFill>
                <a:latin typeface="Calibri" panose="020F0502020204030204" pitchFamily="34" charset="0"/>
              </a:defRPr>
            </a:lvl7pPr>
            <a:lvl8pPr marL="3432175" indent="-227013" defTabSz="930275" eaLnBrk="0" fontAlgn="base" hangingPunct="0">
              <a:spcBef>
                <a:spcPct val="30000"/>
              </a:spcBef>
              <a:spcAft>
                <a:spcPct val="0"/>
              </a:spcAft>
              <a:defRPr sz="1200">
                <a:solidFill>
                  <a:schemeClr val="tx1"/>
                </a:solidFill>
                <a:latin typeface="Calibri" panose="020F0502020204030204" pitchFamily="34" charset="0"/>
              </a:defRPr>
            </a:lvl8pPr>
            <a:lvl9pPr marL="3889375" indent="-227013"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63B62E-C0BC-4A3E-9093-13C4BD783411}" type="slidenum">
              <a:rPr lang="en-US" altLang="en-US" smtClean="0">
                <a:solidFill>
                  <a:srgbClr val="000000"/>
                </a:solidFill>
                <a:latin typeface="Tahoma" panose="020B0604030504040204" pitchFamily="34" charset="0"/>
                <a:ea typeface="MS PGothic" panose="020B0600070205080204" pitchFamily="34" charset="-128"/>
              </a:rPr>
              <a:pPr>
                <a:spcBef>
                  <a:spcPct val="0"/>
                </a:spcBef>
              </a:pPr>
              <a:t>4</a:t>
            </a:fld>
            <a:endParaRPr lang="en-US" altLang="en-US" smtClean="0">
              <a:solidFill>
                <a:srgbClr val="000000"/>
              </a:solidFill>
              <a:latin typeface="Tahoma" panose="020B0604030504040204" pitchFamily="34"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Many of these users also sit on the Federal Geodetic</a:t>
            </a:r>
            <a:r>
              <a:rPr lang="en-US" altLang="en-US" baseline="0" dirty="0" smtClean="0"/>
              <a:t> Control Subcommittee, so there is a feedback loop between the providers of geodetic control (NGS) and the users of that control.</a:t>
            </a:r>
            <a:endParaRPr lang="en-US" altLang="en-US" dirty="0" smtClean="0"/>
          </a:p>
        </p:txBody>
      </p:sp>
    </p:spTree>
    <p:extLst>
      <p:ext uri="{BB962C8B-B14F-4D97-AF65-F5344CB8AC3E}">
        <p14:creationId xmlns:p14="http://schemas.microsoft.com/office/powerpoint/2010/main" val="2663072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85</a:t>
            </a:fld>
            <a:endParaRPr lang="en-US"/>
          </a:p>
        </p:txBody>
      </p:sp>
    </p:spTree>
    <p:extLst>
      <p:ext uri="{BB962C8B-B14F-4D97-AF65-F5344CB8AC3E}">
        <p14:creationId xmlns:p14="http://schemas.microsoft.com/office/powerpoint/2010/main" val="667794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86</a:t>
            </a:fld>
            <a:endParaRPr lang="en-US"/>
          </a:p>
        </p:txBody>
      </p:sp>
    </p:spTree>
    <p:extLst>
      <p:ext uri="{BB962C8B-B14F-4D97-AF65-F5344CB8AC3E}">
        <p14:creationId xmlns:p14="http://schemas.microsoft.com/office/powerpoint/2010/main" val="256759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87</a:t>
            </a:fld>
            <a:endParaRPr lang="en-US"/>
          </a:p>
        </p:txBody>
      </p:sp>
    </p:spTree>
    <p:extLst>
      <p:ext uri="{BB962C8B-B14F-4D97-AF65-F5344CB8AC3E}">
        <p14:creationId xmlns:p14="http://schemas.microsoft.com/office/powerpoint/2010/main" val="2493714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88</a:t>
            </a:fld>
            <a:endParaRPr lang="en-US"/>
          </a:p>
        </p:txBody>
      </p:sp>
    </p:spTree>
    <p:extLst>
      <p:ext uri="{BB962C8B-B14F-4D97-AF65-F5344CB8AC3E}">
        <p14:creationId xmlns:p14="http://schemas.microsoft.com/office/powerpoint/2010/main" val="126097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89</a:t>
            </a:fld>
            <a:endParaRPr lang="en-US"/>
          </a:p>
        </p:txBody>
      </p:sp>
    </p:spTree>
    <p:extLst>
      <p:ext uri="{BB962C8B-B14F-4D97-AF65-F5344CB8AC3E}">
        <p14:creationId xmlns:p14="http://schemas.microsoft.com/office/powerpoint/2010/main" val="32656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EPP2022 changes frames (at the XYZ level),</a:t>
            </a:r>
            <a:r>
              <a:rPr lang="en-US" baseline="0" dirty="0" smtClean="0"/>
              <a:t> IFVM2022 changes epochs (at the </a:t>
            </a:r>
            <a:r>
              <a:rPr lang="en-US" baseline="0" dirty="0" smtClean="0">
                <a:latin typeface="Symbol" panose="05050102010706020507" pitchFamily="18" charset="2"/>
              </a:rPr>
              <a:t>phi/</a:t>
            </a:r>
            <a:r>
              <a:rPr lang="en-US" baseline="0" dirty="0" err="1" smtClean="0">
                <a:latin typeface="Symbol" panose="05050102010706020507" pitchFamily="18" charset="2"/>
              </a:rPr>
              <a:t>lamda</a:t>
            </a:r>
            <a:r>
              <a:rPr lang="en-US" baseline="0" dirty="0" smtClean="0">
                <a:latin typeface="Symbol" panose="05050102010706020507" pitchFamily="18" charset="2"/>
              </a:rPr>
              <a:t>/</a:t>
            </a:r>
            <a:r>
              <a:rPr lang="en-US" baseline="0" dirty="0" smtClean="0"/>
              <a:t>h level), and that the master IFVM2022 model will be stored in ITRF2020, but derivative versions will exist in N/P/M/C)ATRF2022 to avoid unnecessarily long treks through the master copy.</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90</a:t>
            </a:fld>
            <a:endParaRPr lang="en-US" altLang="en-US"/>
          </a:p>
        </p:txBody>
      </p:sp>
    </p:spTree>
    <p:extLst>
      <p:ext uri="{BB962C8B-B14F-4D97-AF65-F5344CB8AC3E}">
        <p14:creationId xmlns:p14="http://schemas.microsoft.com/office/powerpoint/2010/main" val="79683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39738" y="711200"/>
            <a:ext cx="6318250"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5</a:t>
            </a:fld>
            <a:endParaRPr lang="en-US" altLang="en-US" smtClean="0"/>
          </a:p>
        </p:txBody>
      </p:sp>
    </p:spTree>
    <p:extLst>
      <p:ext uri="{BB962C8B-B14F-4D97-AF65-F5344CB8AC3E}">
        <p14:creationId xmlns:p14="http://schemas.microsoft.com/office/powerpoint/2010/main" val="250544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9</a:t>
            </a:fld>
            <a:endParaRPr lang="en-US" altLang="en-US" smtClean="0"/>
          </a:p>
        </p:txBody>
      </p:sp>
    </p:spTree>
    <p:extLst>
      <p:ext uri="{BB962C8B-B14F-4D97-AF65-F5344CB8AC3E}">
        <p14:creationId xmlns:p14="http://schemas.microsoft.com/office/powerpoint/2010/main" val="240673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10</a:t>
            </a:fld>
            <a:endParaRPr lang="en-US" altLang="en-US" smtClean="0"/>
          </a:p>
        </p:txBody>
      </p:sp>
    </p:spTree>
    <p:extLst>
      <p:ext uri="{BB962C8B-B14F-4D97-AF65-F5344CB8AC3E}">
        <p14:creationId xmlns:p14="http://schemas.microsoft.com/office/powerpoint/2010/main" val="261254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friend called 2020 “the longest</a:t>
            </a:r>
            <a:r>
              <a:rPr lang="en-US" baseline="0" dirty="0" smtClean="0"/>
              <a:t> decade of our lives”</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12</a:t>
            </a:fld>
            <a:endParaRPr lang="en-US" altLang="en-US" dirty="0"/>
          </a:p>
        </p:txBody>
      </p:sp>
    </p:spTree>
    <p:extLst>
      <p:ext uri="{BB962C8B-B14F-4D97-AF65-F5344CB8AC3E}">
        <p14:creationId xmlns:p14="http://schemas.microsoft.com/office/powerpoint/2010/main" val="75228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20</a:t>
            </a:fld>
            <a:endParaRPr lang="en-US" altLang="en-US"/>
          </a:p>
        </p:txBody>
      </p:sp>
    </p:spTree>
    <p:extLst>
      <p:ext uri="{BB962C8B-B14F-4D97-AF65-F5344CB8AC3E}">
        <p14:creationId xmlns:p14="http://schemas.microsoft.com/office/powerpoint/2010/main" val="284946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5 years would be too frequent for our Canadian colleagues</a:t>
            </a:r>
          </a:p>
          <a:p>
            <a:r>
              <a:rPr lang="en-US" baseline="0" dirty="0" smtClean="0"/>
              <a:t>Every 10 years would be too infrequent for our California colleagues</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36</a:t>
            </a:fld>
            <a:endParaRPr lang="en-US" altLang="en-US"/>
          </a:p>
        </p:txBody>
      </p:sp>
    </p:spTree>
    <p:extLst>
      <p:ext uri="{BB962C8B-B14F-4D97-AF65-F5344CB8AC3E}">
        <p14:creationId xmlns:p14="http://schemas.microsoft.com/office/powerpoint/2010/main" val="130566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Blue ! = N/P/M/CATRF2022</a:t>
            </a:r>
            <a:r>
              <a:rPr lang="en-US" baseline="0" dirty="0" smtClean="0"/>
              <a:t> exist </a:t>
            </a:r>
            <a:r>
              <a:rPr lang="en-US" baseline="0" dirty="0" err="1" smtClean="0"/>
              <a:t>definitionally</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Black ! = NAPGD2022</a:t>
            </a:r>
            <a:r>
              <a:rPr lang="en-US" baseline="0" dirty="0" smtClean="0"/>
              <a:t> exists, </a:t>
            </a:r>
            <a:r>
              <a:rPr lang="en-US" baseline="0" dirty="0" err="1" smtClean="0"/>
              <a:t>definitionally</a:t>
            </a:r>
            <a:r>
              <a:rPr lang="en-US" baseline="0" dirty="0" smtClean="0"/>
              <a:t>, but with no coordinates on passive control</a:t>
            </a:r>
          </a:p>
          <a:p>
            <a:endParaRPr lang="en-US" baseline="0" dirty="0" smtClean="0"/>
          </a:p>
          <a:p>
            <a:r>
              <a:rPr lang="en-US" baseline="0" dirty="0" smtClean="0"/>
              <a:t>White = geopotential track</a:t>
            </a:r>
          </a:p>
          <a:p>
            <a:r>
              <a:rPr lang="en-US" baseline="0" dirty="0" smtClean="0"/>
              <a:t>Dark blue = geometric track,  Light blue = geometric track out of NGS control</a:t>
            </a:r>
          </a:p>
          <a:p>
            <a:r>
              <a:rPr lang="en-US" baseline="0" dirty="0" smtClean="0"/>
              <a:t>Light purple = OPUS track</a:t>
            </a:r>
          </a:p>
          <a:p>
            <a:r>
              <a:rPr lang="en-US" baseline="0" dirty="0" smtClean="0"/>
              <a:t>Orange = DB track,   Red = DDS track</a:t>
            </a:r>
          </a:p>
          <a:p>
            <a:r>
              <a:rPr lang="en-US" baseline="0" dirty="0" smtClean="0"/>
              <a:t>Yellow = coordinates/LSA track</a:t>
            </a:r>
          </a:p>
          <a:p>
            <a:r>
              <a:rPr lang="en-US" baseline="0" dirty="0" smtClean="0"/>
              <a:t>Green = toolkit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Red Checkmarks = Resource estimates exist for this task/project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50</a:t>
            </a:fld>
            <a:endParaRPr lang="en-US" altLang="en-US"/>
          </a:p>
        </p:txBody>
      </p:sp>
    </p:spTree>
    <p:extLst>
      <p:ext uri="{BB962C8B-B14F-4D97-AF65-F5344CB8AC3E}">
        <p14:creationId xmlns:p14="http://schemas.microsoft.com/office/powerpoint/2010/main" val="3141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May 4, 2021</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4,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2021 Geospatial Summit on the Modernized NSRS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4,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2021 Geospatial Summit on the Modernized NSRS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smtClean="0">
                <a:solidFill>
                  <a:prstClr val="black"/>
                </a:solidFill>
                <a:latin typeface="Verdana" pitchFamily="34" charset="0"/>
                <a:ea typeface="+mn-ea"/>
              </a:rPr>
              <a:t>Overview and Status of the Modernized </a:t>
            </a:r>
          </a:p>
          <a:p>
            <a:pPr algn="ctr">
              <a:defRPr/>
            </a:pPr>
            <a:r>
              <a:rPr lang="en-US" sz="3600" b="1" i="1" dirty="0" smtClean="0">
                <a:solidFill>
                  <a:prstClr val="black"/>
                </a:solidFill>
                <a:latin typeface="Verdana" pitchFamily="34" charset="0"/>
                <a:ea typeface="+mn-ea"/>
              </a:rPr>
              <a:t>National Spatial Reference System (NSRS)</a:t>
            </a:r>
            <a:endParaRPr lang="en-US" b="1" i="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May 4, 2021</a:t>
            </a:r>
            <a:endParaRPr lang="en-US" dirty="0"/>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2384428" y="1524003"/>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240214" y="1524003"/>
            <a:ext cx="6324600" cy="3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a:cs typeface="Times New Roman" panose="02020603050405020304" pitchFamily="18" charset="0"/>
            </a:endParaRPr>
          </a:p>
          <a:p>
            <a:pPr marL="457200" lvl="1" indent="0">
              <a:buNone/>
            </a:pPr>
            <a:r>
              <a:rPr lang="en-US" altLang="en-US" sz="2400" dirty="0">
                <a:cs typeface="Times New Roman" panose="02020603050405020304" pitchFamily="18" charset="0"/>
              </a:rPr>
              <a:t>Will include:</a:t>
            </a:r>
          </a:p>
          <a:p>
            <a:pPr lvl="1">
              <a:spcBef>
                <a:spcPts val="0"/>
              </a:spcBef>
            </a:pPr>
            <a:r>
              <a:rPr lang="en-US" altLang="en-US" sz="2400" dirty="0">
                <a:cs typeface="Times New Roman" panose="02020603050405020304" pitchFamily="18" charset="0"/>
              </a:rPr>
              <a:t>GEOID2022</a:t>
            </a:r>
          </a:p>
          <a:p>
            <a:pPr lvl="1">
              <a:spcBef>
                <a:spcPts val="0"/>
              </a:spcBef>
            </a:pPr>
            <a:r>
              <a:rPr lang="en-US" altLang="en-US" sz="2400" dirty="0" smtClean="0">
                <a:cs typeface="Times New Roman" panose="02020603050405020304" pitchFamily="18" charset="0"/>
              </a:rPr>
              <a:t>DEFLEC2022</a:t>
            </a:r>
            <a:endParaRPr lang="en-US" altLang="en-US" sz="2400" dirty="0">
              <a:cs typeface="Times New Roman" panose="02020603050405020304" pitchFamily="18" charset="0"/>
            </a:endParaRPr>
          </a:p>
          <a:p>
            <a:pPr lvl="1">
              <a:spcBef>
                <a:spcPts val="0"/>
              </a:spcBef>
            </a:pPr>
            <a:r>
              <a:rPr lang="en-US" altLang="en-US" sz="2400" dirty="0" smtClean="0">
                <a:cs typeface="Times New Roman" panose="02020603050405020304" pitchFamily="18" charset="0"/>
              </a:rPr>
              <a:t>GRAV2022</a:t>
            </a:r>
          </a:p>
          <a:p>
            <a:pPr lvl="1">
              <a:spcBef>
                <a:spcPts val="0"/>
              </a:spcBef>
            </a:pPr>
            <a:r>
              <a:rPr lang="en-US" altLang="en-US" sz="2400" dirty="0" smtClean="0">
                <a:cs typeface="Times New Roman" panose="02020603050405020304" pitchFamily="18" charset="0"/>
              </a:rPr>
              <a:t>DEM2022</a:t>
            </a:r>
            <a:endParaRPr lang="en-US" altLang="en-US" sz="2400" dirty="0">
              <a:cs typeface="Times New Roman" panose="02020603050405020304" pitchFamily="18" charset="0"/>
            </a:endParaRPr>
          </a:p>
          <a:p>
            <a:pPr lvl="1">
              <a:spcBef>
                <a:spcPts val="0"/>
              </a:spcBef>
            </a:pPr>
            <a:r>
              <a:rPr lang="en-US" altLang="en-US" sz="1800" dirty="0" smtClean="0">
                <a:cs typeface="Times New Roman" panose="02020603050405020304" pitchFamily="18" charset="0"/>
              </a:rPr>
              <a:t>More</a:t>
            </a:r>
            <a:endParaRPr lang="en-US" altLang="en-US" sz="1800" dirty="0">
              <a:cs typeface="Times New Roman" panose="02020603050405020304" pitchFamily="18" charset="0"/>
            </a:endParaRPr>
          </a:p>
          <a:p>
            <a:pPr lvl="2">
              <a:spcBef>
                <a:spcPts val="0"/>
              </a:spcBef>
            </a:pPr>
            <a:endParaRPr lang="en-US" altLang="en-US" sz="1400" dirty="0">
              <a:cs typeface="Times New Roman" panose="02020603050405020304" pitchFamily="18" charset="0"/>
            </a:endParaRPr>
          </a:p>
          <a:p>
            <a:pPr lvl="1">
              <a:spcBef>
                <a:spcPts val="0"/>
              </a:spcBef>
            </a:pPr>
            <a:endParaRPr lang="en-US" altLang="en-US" sz="1800" dirty="0">
              <a:cs typeface="Times New Roman" panose="02020603050405020304" pitchFamily="18" charset="0"/>
            </a:endParaRPr>
          </a:p>
          <a:p>
            <a:pPr lvl="2">
              <a:spcBef>
                <a:spcPts val="0"/>
              </a:spcBef>
            </a:pPr>
            <a:endParaRPr lang="en-US" altLang="en-US" dirty="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May 4, 2021</a:t>
            </a:r>
            <a:endParaRPr lang="en-US" altLang="en-US"/>
          </a:p>
        </p:txBody>
      </p:sp>
      <p:sp>
        <p:nvSpPr>
          <p:cNvPr id="4" name="TextBox 3"/>
          <p:cNvSpPr txBox="1"/>
          <p:nvPr/>
        </p:nvSpPr>
        <p:spPr>
          <a:xfrm>
            <a:off x="1524003" y="1990728"/>
            <a:ext cx="910827"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1524003" y="3238454"/>
            <a:ext cx="910827"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2513376" y="2514602"/>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86515" y="4602098"/>
            <a:ext cx="694421"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1480164" y="5153110"/>
            <a:ext cx="612668"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1480165" y="5534851"/>
            <a:ext cx="898003"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512780" y="5965738"/>
            <a:ext cx="997389"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10</a:t>
            </a:fld>
            <a:endParaRPr lang="en-US"/>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
        <p:nvSpPr>
          <p:cNvPr id="7" name="TextBox 6"/>
          <p:cNvSpPr txBox="1"/>
          <p:nvPr/>
        </p:nvSpPr>
        <p:spPr>
          <a:xfrm>
            <a:off x="6956428" y="4110499"/>
            <a:ext cx="5357557" cy="2246769"/>
          </a:xfrm>
          <a:prstGeom prst="rect">
            <a:avLst/>
          </a:prstGeom>
          <a:noFill/>
        </p:spPr>
        <p:txBody>
          <a:bodyPr wrap="none" rtlCol="0">
            <a:spAutoFit/>
          </a:bodyPr>
          <a:lstStyle/>
          <a:p>
            <a:r>
              <a:rPr lang="en-US" sz="2800" b="1" dirty="0" smtClean="0"/>
              <a:t>A HUGE component of this </a:t>
            </a:r>
          </a:p>
          <a:p>
            <a:r>
              <a:rPr lang="en-US" sz="2800" b="1" dirty="0" smtClean="0"/>
              <a:t>effort is  </a:t>
            </a:r>
            <a:r>
              <a:rPr lang="en-US" sz="2800" b="1" u="sng" dirty="0" smtClean="0"/>
              <a:t>GRAV-D</a:t>
            </a:r>
            <a:r>
              <a:rPr lang="en-US" sz="2800" b="1" dirty="0" smtClean="0"/>
              <a:t>:  </a:t>
            </a:r>
          </a:p>
          <a:p>
            <a:endParaRPr lang="en-US" sz="2800" b="1" dirty="0" smtClean="0"/>
          </a:p>
          <a:p>
            <a:r>
              <a:rPr lang="en-US" sz="2800" b="1" dirty="0" smtClean="0">
                <a:solidFill>
                  <a:srgbClr val="FF0000"/>
                </a:solidFill>
              </a:rPr>
              <a:t>G</a:t>
            </a:r>
            <a:r>
              <a:rPr lang="en-US" sz="2800" b="1" dirty="0" smtClean="0"/>
              <a:t>ravity for the </a:t>
            </a:r>
            <a:r>
              <a:rPr lang="en-US" sz="2800" b="1" dirty="0" smtClean="0">
                <a:solidFill>
                  <a:srgbClr val="FF0000"/>
                </a:solidFill>
              </a:rPr>
              <a:t>R</a:t>
            </a:r>
            <a:r>
              <a:rPr lang="en-US" sz="2800" b="1" dirty="0" smtClean="0"/>
              <a:t>edefinition of </a:t>
            </a:r>
          </a:p>
          <a:p>
            <a:r>
              <a:rPr lang="en-US" sz="2800" b="1" dirty="0" smtClean="0"/>
              <a:t>the </a:t>
            </a:r>
            <a:r>
              <a:rPr lang="en-US" sz="2800" b="1" dirty="0" smtClean="0">
                <a:solidFill>
                  <a:srgbClr val="FF0000"/>
                </a:solidFill>
              </a:rPr>
              <a:t>A</a:t>
            </a:r>
            <a:r>
              <a:rPr lang="en-US" sz="2800" b="1" dirty="0" smtClean="0"/>
              <a:t>merican </a:t>
            </a:r>
            <a:r>
              <a:rPr lang="en-US" sz="2800" b="1" dirty="0" smtClean="0">
                <a:solidFill>
                  <a:srgbClr val="FF0000"/>
                </a:solidFill>
              </a:rPr>
              <a:t>V</a:t>
            </a:r>
            <a:r>
              <a:rPr lang="en-US" sz="2800" b="1" dirty="0" smtClean="0"/>
              <a:t>ertical </a:t>
            </a:r>
            <a:r>
              <a:rPr lang="en-US" sz="2800" b="1" dirty="0" smtClean="0">
                <a:solidFill>
                  <a:srgbClr val="FF0000"/>
                </a:solidFill>
              </a:rPr>
              <a:t>D</a:t>
            </a:r>
            <a:r>
              <a:rPr lang="en-US" sz="2800" b="1" dirty="0" smtClean="0"/>
              <a:t>atum</a:t>
            </a:r>
            <a:endParaRPr lang="en-US" sz="2800" b="1" dirty="0"/>
          </a:p>
        </p:txBody>
      </p:sp>
    </p:spTree>
    <p:extLst>
      <p:ext uri="{BB962C8B-B14F-4D97-AF65-F5344CB8AC3E}">
        <p14:creationId xmlns:p14="http://schemas.microsoft.com/office/powerpoint/2010/main" val="30389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Delay / Updated Timeline</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11</a:t>
            </a:fld>
            <a:endParaRPr lang="en-US">
              <a:latin typeface="Calibri"/>
            </a:endParaRPr>
          </a:p>
        </p:txBody>
      </p:sp>
    </p:spTree>
    <p:extLst>
      <p:ext uri="{BB962C8B-B14F-4D97-AF65-F5344CB8AC3E}">
        <p14:creationId xmlns:p14="http://schemas.microsoft.com/office/powerpoint/2010/main" val="243873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Timeline / Delay</a:t>
            </a:r>
            <a:endParaRPr lang="en-US" dirty="0"/>
          </a:p>
        </p:txBody>
      </p:sp>
      <p:sp>
        <p:nvSpPr>
          <p:cNvPr id="3" name="Content Placeholder 2"/>
          <p:cNvSpPr>
            <a:spLocks noGrp="1"/>
          </p:cNvSpPr>
          <p:nvPr>
            <p:ph idx="1"/>
          </p:nvPr>
        </p:nvSpPr>
        <p:spPr>
          <a:xfrm>
            <a:off x="1981200" y="1624014"/>
            <a:ext cx="8229600" cy="4525963"/>
          </a:xfrm>
        </p:spPr>
        <p:txBody>
          <a:bodyPr/>
          <a:lstStyle/>
          <a:p>
            <a:r>
              <a:rPr lang="en-US" sz="2800" dirty="0"/>
              <a:t>In 2007, NGS assumed we would be done by 2018</a:t>
            </a:r>
          </a:p>
          <a:p>
            <a:r>
              <a:rPr lang="en-US" sz="2800" dirty="0" smtClean="0"/>
              <a:t>By </a:t>
            </a:r>
            <a:r>
              <a:rPr lang="en-US" sz="2800" dirty="0"/>
              <a:t>2013, a finish of 2022 seemed correct</a:t>
            </a:r>
          </a:p>
          <a:p>
            <a:r>
              <a:rPr lang="en-US" sz="2800" dirty="0" smtClean="0"/>
              <a:t>By </a:t>
            </a:r>
            <a:r>
              <a:rPr lang="en-US" sz="2800" dirty="0"/>
              <a:t>2020 </a:t>
            </a:r>
            <a:r>
              <a:rPr lang="en-US" sz="2800" dirty="0" smtClean="0"/>
              <a:t>four </a:t>
            </a:r>
            <a:r>
              <a:rPr lang="en-US" sz="2800" dirty="0"/>
              <a:t>issues derailed that date:</a:t>
            </a:r>
          </a:p>
          <a:p>
            <a:pPr lvl="1"/>
            <a:r>
              <a:rPr lang="en-US" sz="2000" dirty="0" smtClean="0"/>
              <a:t>Government shutdowns</a:t>
            </a:r>
          </a:p>
          <a:p>
            <a:pPr lvl="1"/>
            <a:r>
              <a:rPr lang="en-US" sz="2000" dirty="0" smtClean="0"/>
              <a:t>Final </a:t>
            </a:r>
            <a:r>
              <a:rPr lang="en-US" sz="2000" dirty="0"/>
              <a:t>clarity on the complexity of the task</a:t>
            </a:r>
          </a:p>
          <a:p>
            <a:pPr lvl="1"/>
            <a:r>
              <a:rPr lang="en-US" sz="2000" dirty="0"/>
              <a:t>Loss of personnel without backfill</a:t>
            </a:r>
          </a:p>
          <a:p>
            <a:pPr lvl="1"/>
            <a:r>
              <a:rPr lang="en-US" sz="2000" dirty="0"/>
              <a:t>“2020</a:t>
            </a:r>
            <a:r>
              <a:rPr lang="en-US" sz="2000" dirty="0" smtClean="0"/>
              <a:t>”</a:t>
            </a:r>
          </a:p>
          <a:p>
            <a:r>
              <a:rPr lang="en-US" sz="2400" dirty="0" smtClean="0"/>
              <a:t>In June 2020, NGS issued a “delay” message that the modernized NSRS would not be released in 2022</a:t>
            </a:r>
          </a:p>
          <a:p>
            <a:pPr lvl="1"/>
            <a:r>
              <a:rPr lang="en-US" sz="2000" dirty="0" smtClean="0"/>
              <a:t>Actual date?  Unknown.  When we know, you’ll know.</a:t>
            </a:r>
            <a:endParaRPr lang="en-US" sz="2000" dirty="0"/>
          </a:p>
        </p:txBody>
      </p:sp>
      <p:sp>
        <p:nvSpPr>
          <p:cNvPr id="4" name="Date Placeholder 3"/>
          <p:cNvSpPr>
            <a:spLocks noGrp="1"/>
          </p:cNvSpPr>
          <p:nvPr>
            <p:ph type="dt" sz="half" idx="10"/>
          </p:nvPr>
        </p:nvSpPr>
        <p:spPr/>
        <p:txBody>
          <a:bodyPr/>
          <a:lstStyle/>
          <a:p>
            <a:pPr>
              <a:defRPr/>
            </a:pPr>
            <a:r>
              <a:rPr lang="en-US" smtClean="0"/>
              <a:t>May 4, 2021</a:t>
            </a:r>
            <a:endParaRPr lang="en-US" dirty="0"/>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35679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a:xfrm>
            <a:off x="1981200" y="1600203"/>
            <a:ext cx="8229600" cy="2988731"/>
          </a:xfrm>
        </p:spPr>
        <p:txBody>
          <a:bodyPr/>
          <a:lstStyle/>
          <a:p>
            <a:pPr marL="0" indent="0" algn="ctr">
              <a:buNone/>
            </a:pPr>
            <a:endParaRPr lang="en-US" sz="4000" dirty="0"/>
          </a:p>
          <a:p>
            <a:pPr marL="0" indent="0" algn="ctr">
              <a:buNone/>
            </a:pPr>
            <a:r>
              <a:rPr lang="en-US" sz="4000" dirty="0"/>
              <a:t>At current funding and staffing levels, NSRS Modernization will complete sometime after 2025</a:t>
            </a:r>
          </a:p>
          <a:p>
            <a:endParaRPr lang="en-US" sz="18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27276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dependency</a:t>
            </a:r>
            <a:endParaRPr lang="en-US" dirty="0"/>
          </a:p>
        </p:txBody>
      </p:sp>
      <p:sp>
        <p:nvSpPr>
          <p:cNvPr id="3" name="Content Placeholder 2"/>
          <p:cNvSpPr>
            <a:spLocks noGrp="1"/>
          </p:cNvSpPr>
          <p:nvPr>
            <p:ph idx="1"/>
          </p:nvPr>
        </p:nvSpPr>
        <p:spPr/>
        <p:txBody>
          <a:bodyPr/>
          <a:lstStyle/>
          <a:p>
            <a:r>
              <a:rPr lang="en-US" sz="2400" dirty="0"/>
              <a:t>Many parts of NSRS Modernization rely on the completion of earlier parts.  This is the primary determinant of “when we’ll be done”</a:t>
            </a:r>
          </a:p>
          <a:p>
            <a:r>
              <a:rPr lang="en-US" sz="2400" dirty="0"/>
              <a:t>The “long pole in the tent” is GRAV-D</a:t>
            </a:r>
          </a:p>
          <a:p>
            <a:r>
              <a:rPr lang="en-US" sz="2400" dirty="0"/>
              <a:t>GRAV-D done by June 2024 (at current levels)</a:t>
            </a:r>
          </a:p>
          <a:p>
            <a:pPr lvl="1"/>
            <a:r>
              <a:rPr lang="en-US" sz="2000" u="sng" dirty="0" smtClean="0"/>
              <a:t>Follow-on </a:t>
            </a:r>
            <a:r>
              <a:rPr lang="en-US" sz="2000" dirty="0" smtClean="0"/>
              <a:t>work</a:t>
            </a:r>
            <a:r>
              <a:rPr lang="en-US" sz="2000" dirty="0"/>
              <a:t> </a:t>
            </a:r>
            <a:r>
              <a:rPr lang="en-US" sz="2000" dirty="0" smtClean="0"/>
              <a:t>which must be done in order without overlap:</a:t>
            </a:r>
            <a:endParaRPr lang="en-US" sz="2000" dirty="0"/>
          </a:p>
          <a:p>
            <a:pPr lvl="2"/>
            <a:r>
              <a:rPr lang="en-US" sz="1800" dirty="0"/>
              <a:t>Process GRAV-D</a:t>
            </a:r>
          </a:p>
          <a:p>
            <a:pPr lvl="3"/>
            <a:r>
              <a:rPr lang="en-US" sz="1600" dirty="0"/>
              <a:t>GM2022</a:t>
            </a:r>
            <a:endParaRPr lang="en-US" sz="1400" dirty="0"/>
          </a:p>
          <a:p>
            <a:pPr lvl="4"/>
            <a:r>
              <a:rPr lang="en-US" sz="1600" dirty="0"/>
              <a:t>GEOID2022</a:t>
            </a:r>
          </a:p>
          <a:p>
            <a:pPr lvl="5"/>
            <a:r>
              <a:rPr lang="en-US" sz="1600" dirty="0"/>
              <a:t>DEFLEC2022</a:t>
            </a:r>
          </a:p>
          <a:p>
            <a:pPr lvl="6"/>
            <a:r>
              <a:rPr lang="en-US" sz="1600" dirty="0"/>
              <a:t>Geometric REC 2020.00</a:t>
            </a:r>
          </a:p>
          <a:p>
            <a:pPr lvl="7"/>
            <a:r>
              <a:rPr lang="en-US" sz="1600" dirty="0"/>
              <a:t>NADCON</a:t>
            </a:r>
          </a:p>
          <a:p>
            <a:pPr lvl="7"/>
            <a:r>
              <a:rPr lang="en-US" sz="1600" dirty="0"/>
              <a:t>Orthometric REC 2020.00</a:t>
            </a:r>
          </a:p>
          <a:p>
            <a:pPr lvl="8"/>
            <a:r>
              <a:rPr lang="en-US" sz="1600" dirty="0"/>
              <a:t>VERTCON</a:t>
            </a:r>
          </a:p>
          <a:p>
            <a:endParaRPr lang="en-US" sz="24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pic>
        <p:nvPicPr>
          <p:cNvPr id="7" name="Picture 6"/>
          <p:cNvPicPr>
            <a:picLocks noChangeAspect="1"/>
          </p:cNvPicPr>
          <p:nvPr/>
        </p:nvPicPr>
        <p:blipFill>
          <a:blip r:embed="rId2"/>
          <a:stretch>
            <a:fillRect/>
          </a:stretch>
        </p:blipFill>
        <p:spPr>
          <a:xfrm>
            <a:off x="8462544" y="2368215"/>
            <a:ext cx="3394911" cy="2121819"/>
          </a:xfrm>
          <a:prstGeom prst="rect">
            <a:avLst/>
          </a:prstGeom>
        </p:spPr>
      </p:pic>
    </p:spTree>
    <p:extLst>
      <p:ext uri="{BB962C8B-B14F-4D97-AF65-F5344CB8AC3E}">
        <p14:creationId xmlns:p14="http://schemas.microsoft.com/office/powerpoint/2010/main" val="42411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a:t>
            </a:r>
            <a:endParaRPr lang="en-US" dirty="0"/>
          </a:p>
        </p:txBody>
      </p:sp>
      <p:sp>
        <p:nvSpPr>
          <p:cNvPr id="3" name="Content Placeholder 2"/>
          <p:cNvSpPr>
            <a:spLocks noGrp="1"/>
          </p:cNvSpPr>
          <p:nvPr>
            <p:ph idx="1"/>
          </p:nvPr>
        </p:nvSpPr>
        <p:spPr/>
        <p:txBody>
          <a:bodyPr/>
          <a:lstStyle/>
          <a:p>
            <a:r>
              <a:rPr lang="en-US" dirty="0" smtClean="0"/>
              <a:t>NGS will build an alpha version of the Modernized NSRS in the next 2 years</a:t>
            </a:r>
          </a:p>
          <a:p>
            <a:pPr lvl="1"/>
            <a:r>
              <a:rPr lang="en-US" dirty="0" smtClean="0"/>
              <a:t>Will speed up final work when the time comes</a:t>
            </a:r>
          </a:p>
          <a:p>
            <a:r>
              <a:rPr lang="en-US" dirty="0" smtClean="0"/>
              <a:t>We will do a phased rollout of OPUS 6</a:t>
            </a:r>
          </a:p>
          <a:p>
            <a:pPr lvl="1"/>
            <a:r>
              <a:rPr lang="en-US" dirty="0" smtClean="0"/>
              <a:t>Of many years, starting later in 2021</a:t>
            </a:r>
          </a:p>
          <a:p>
            <a:pPr lvl="1"/>
            <a:r>
              <a:rPr lang="en-US" dirty="0" smtClean="0"/>
              <a:t>Showcasing new capabilities as they are added</a:t>
            </a:r>
          </a:p>
          <a:p>
            <a:pPr lvl="2"/>
            <a:r>
              <a:rPr lang="en-US" dirty="0" smtClean="0"/>
              <a:t>GPS, Sharing/Submitting, GNSS, ITRF20</a:t>
            </a:r>
          </a:p>
          <a:p>
            <a:pPr lvl="2"/>
            <a:r>
              <a:rPr lang="en-US" dirty="0" smtClean="0"/>
              <a:t>Classical, Leveling, Gravity (in projects)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spTree>
    <p:extLst>
      <p:ext uri="{BB962C8B-B14F-4D97-AF65-F5344CB8AC3E}">
        <p14:creationId xmlns:p14="http://schemas.microsoft.com/office/powerpoint/2010/main" val="22144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that about “OPUS 6”…?</a:t>
            </a:r>
            <a:endParaRPr lang="en-US" dirty="0"/>
          </a:p>
        </p:txBody>
      </p:sp>
      <p:sp>
        <p:nvSpPr>
          <p:cNvPr id="3" name="Content Placeholder 2"/>
          <p:cNvSpPr>
            <a:spLocks noGrp="1"/>
          </p:cNvSpPr>
          <p:nvPr>
            <p:ph idx="1"/>
          </p:nvPr>
        </p:nvSpPr>
        <p:spPr/>
        <p:txBody>
          <a:bodyPr/>
          <a:lstStyle/>
          <a:p>
            <a:r>
              <a:rPr lang="en-US" dirty="0" smtClean="0"/>
              <a:t>Attend Jeff </a:t>
            </a:r>
            <a:r>
              <a:rPr lang="en-US" dirty="0" err="1" smtClean="0"/>
              <a:t>Jalbrzikowski’s</a:t>
            </a:r>
            <a:r>
              <a:rPr lang="en-US" dirty="0" smtClean="0"/>
              <a:t> talk at 3:00 on Wed May 5</a:t>
            </a:r>
          </a:p>
          <a:p>
            <a:r>
              <a:rPr lang="en-US" dirty="0" smtClean="0"/>
              <a:t>Basically:</a:t>
            </a:r>
          </a:p>
          <a:p>
            <a:pPr lvl="1"/>
            <a:r>
              <a:rPr lang="en-US" dirty="0" smtClean="0"/>
              <a:t>Supporting current NSRS:</a:t>
            </a:r>
          </a:p>
          <a:p>
            <a:pPr lvl="2"/>
            <a:r>
              <a:rPr lang="en-US" dirty="0" smtClean="0"/>
              <a:t>OPUS-Projects 4 (www.ngs.noaa.gov)</a:t>
            </a:r>
          </a:p>
          <a:p>
            <a:pPr lvl="2"/>
            <a:r>
              <a:rPr lang="en-US" dirty="0" smtClean="0"/>
              <a:t>OPUS-Projects 5 (beta.ngs.noaa.gov)</a:t>
            </a:r>
          </a:p>
          <a:p>
            <a:pPr lvl="1"/>
            <a:r>
              <a:rPr lang="en-US" dirty="0" smtClean="0"/>
              <a:t>OPUS 6.0 will replace all previous versions of OPUS (-Projects, -S, -Share)</a:t>
            </a:r>
          </a:p>
          <a:p>
            <a:pPr lvl="2"/>
            <a:r>
              <a:rPr lang="en-US" dirty="0" smtClean="0"/>
              <a:t>One do-it-all application for the Modernized NSRS</a:t>
            </a:r>
          </a:p>
          <a:p>
            <a:pPr lvl="2"/>
            <a:r>
              <a:rPr lang="en-US" dirty="0" smtClean="0"/>
              <a:t>Supports leveling, classical surveying and gravity projects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spTree>
    <p:extLst>
      <p:ext uri="{BB962C8B-B14F-4D97-AF65-F5344CB8AC3E}">
        <p14:creationId xmlns:p14="http://schemas.microsoft.com/office/powerpoint/2010/main" val="20846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33" y="223845"/>
            <a:ext cx="10324730" cy="1143000"/>
          </a:xfrm>
        </p:spPr>
        <p:txBody>
          <a:bodyPr/>
          <a:lstStyle/>
          <a:p>
            <a:r>
              <a:rPr lang="en-US" dirty="0" smtClean="0"/>
              <a:t>How will we build the alpha version?</a:t>
            </a:r>
            <a:endParaRPr lang="en-US" dirty="0"/>
          </a:p>
        </p:txBody>
      </p:sp>
      <p:sp>
        <p:nvSpPr>
          <p:cNvPr id="3" name="Content Placeholder 2"/>
          <p:cNvSpPr>
            <a:spLocks noGrp="1"/>
          </p:cNvSpPr>
          <p:nvPr>
            <p:ph idx="1"/>
          </p:nvPr>
        </p:nvSpPr>
        <p:spPr>
          <a:xfrm>
            <a:off x="609600" y="1284293"/>
            <a:ext cx="10949126" cy="4525963"/>
          </a:xfrm>
        </p:spPr>
        <p:txBody>
          <a:bodyPr/>
          <a:lstStyle/>
          <a:p>
            <a:r>
              <a:rPr lang="en-US" sz="2400" dirty="0" smtClean="0"/>
              <a:t>Load </a:t>
            </a:r>
            <a:r>
              <a:rPr lang="en-US" sz="2400" dirty="0"/>
              <a:t>every existing piece of data, metadata and alpha product into the NSRS database as soon as possible</a:t>
            </a:r>
          </a:p>
          <a:p>
            <a:pPr lvl="1"/>
            <a:r>
              <a:rPr lang="en-US" sz="1800" dirty="0"/>
              <a:t>Post-1994 is priority, but not a hard stop at 1994</a:t>
            </a:r>
          </a:p>
          <a:p>
            <a:pPr lvl="1"/>
            <a:r>
              <a:rPr lang="en-US" sz="2000" dirty="0"/>
              <a:t>To provide a basis upon which to build tools for testing (OPUS, DDS, RECs, etc.)</a:t>
            </a:r>
          </a:p>
          <a:p>
            <a:r>
              <a:rPr lang="en-US" sz="2400" dirty="0"/>
              <a:t>Prioritize tasks in order, but along different parallel tracks</a:t>
            </a:r>
          </a:p>
          <a:p>
            <a:pPr lvl="1"/>
            <a:r>
              <a:rPr lang="en-US" sz="2000" dirty="0"/>
              <a:t>Geopotential</a:t>
            </a:r>
          </a:p>
          <a:p>
            <a:pPr lvl="1"/>
            <a:r>
              <a:rPr lang="en-US" sz="2000" dirty="0"/>
              <a:t>Geometric</a:t>
            </a:r>
          </a:p>
          <a:p>
            <a:pPr lvl="1"/>
            <a:r>
              <a:rPr lang="en-US" sz="2000" dirty="0"/>
              <a:t>OPUS</a:t>
            </a:r>
          </a:p>
          <a:p>
            <a:pPr lvl="1"/>
            <a:r>
              <a:rPr lang="en-US" sz="2000" dirty="0"/>
              <a:t>NSRS DB/DDS</a:t>
            </a:r>
          </a:p>
          <a:p>
            <a:pPr lvl="1"/>
            <a:r>
              <a:rPr lang="en-US" sz="2000" dirty="0"/>
              <a:t>Coordinates/LSA</a:t>
            </a:r>
          </a:p>
          <a:p>
            <a:pPr lvl="1"/>
            <a:r>
              <a:rPr lang="en-US" sz="2000" dirty="0"/>
              <a:t>Toolkit</a:t>
            </a:r>
          </a:p>
          <a:p>
            <a:endParaRPr lang="en-US" sz="2000" dirty="0"/>
          </a:p>
        </p:txBody>
      </p:sp>
      <p:sp>
        <p:nvSpPr>
          <p:cNvPr id="4" name="Date Placeholder 3"/>
          <p:cNvSpPr>
            <a:spLocks noGrp="1"/>
          </p:cNvSpPr>
          <p:nvPr>
            <p:ph type="dt" sz="half" idx="10"/>
          </p:nvPr>
        </p:nvSpPr>
        <p:spPr/>
        <p:txBody>
          <a:bodyPr/>
          <a:lstStyle/>
          <a:p>
            <a:pPr>
              <a:defRPr/>
            </a:pPr>
            <a:r>
              <a:rPr lang="en-US" smtClean="0"/>
              <a:t>May 4, 2021</a:t>
            </a:r>
            <a:endParaRPr lang="en-US" dirty="0"/>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42793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33" y="223845"/>
            <a:ext cx="10324730" cy="1143000"/>
          </a:xfrm>
        </p:spPr>
        <p:txBody>
          <a:bodyPr/>
          <a:lstStyle/>
          <a:p>
            <a:r>
              <a:rPr lang="en-US" dirty="0" smtClean="0"/>
              <a:t>How will we build the alpha version?</a:t>
            </a:r>
            <a:endParaRPr lang="en-US" dirty="0"/>
          </a:p>
        </p:txBody>
      </p:sp>
      <p:sp>
        <p:nvSpPr>
          <p:cNvPr id="3" name="Content Placeholder 2"/>
          <p:cNvSpPr>
            <a:spLocks noGrp="1"/>
          </p:cNvSpPr>
          <p:nvPr>
            <p:ph idx="1"/>
          </p:nvPr>
        </p:nvSpPr>
        <p:spPr>
          <a:xfrm>
            <a:off x="609600" y="1284293"/>
            <a:ext cx="10949126" cy="4525963"/>
          </a:xfrm>
        </p:spPr>
        <p:txBody>
          <a:bodyPr/>
          <a:lstStyle/>
          <a:p>
            <a:r>
              <a:rPr lang="en-US" sz="2400" dirty="0"/>
              <a:t>Identify “flex” projects, and move them as needed</a:t>
            </a:r>
          </a:p>
          <a:p>
            <a:r>
              <a:rPr lang="en-US" sz="2400" dirty="0"/>
              <a:t>Phased rollout of </a:t>
            </a:r>
            <a:r>
              <a:rPr lang="en-US" sz="2400" i="1" dirty="0"/>
              <a:t>tools</a:t>
            </a:r>
            <a:r>
              <a:rPr lang="en-US" sz="2400" dirty="0"/>
              <a:t>, but not of the </a:t>
            </a:r>
            <a:r>
              <a:rPr lang="en-US" sz="2400" i="1" dirty="0"/>
              <a:t>modernized NSRS</a:t>
            </a:r>
          </a:p>
          <a:p>
            <a:pPr lvl="1"/>
            <a:r>
              <a:rPr lang="en-US" sz="2000" i="1" dirty="0"/>
              <a:t>This is a modification to my previous recommendation</a:t>
            </a:r>
          </a:p>
          <a:p>
            <a:pPr lvl="1"/>
            <a:r>
              <a:rPr lang="en-US" sz="2000" dirty="0"/>
              <a:t>Release OPUS 6 and DDS to beta as each component is added</a:t>
            </a:r>
          </a:p>
          <a:p>
            <a:pPr lvl="1"/>
            <a:r>
              <a:rPr lang="en-US" sz="2000" dirty="0"/>
              <a:t>Rather than all at once</a:t>
            </a:r>
          </a:p>
          <a:p>
            <a:r>
              <a:rPr lang="en-US" sz="2400" dirty="0"/>
              <a:t>Create a thin “alpha” modernized NSRS by the end of 2022</a:t>
            </a:r>
          </a:p>
          <a:p>
            <a:pPr lvl="1"/>
            <a:r>
              <a:rPr lang="en-US" sz="2000" dirty="0"/>
              <a:t>Built on xGEOID20, IGS14 (maybe 20) coordinate functions and plate motion models, </a:t>
            </a:r>
            <a:r>
              <a:rPr lang="en-US" sz="2000" dirty="0" err="1"/>
              <a:t>Geom</a:t>
            </a:r>
            <a:r>
              <a:rPr lang="en-US" sz="2000" dirty="0"/>
              <a:t>/Ortho RECs, Few SECs</a:t>
            </a:r>
          </a:p>
          <a:p>
            <a:pPr lvl="2"/>
            <a:r>
              <a:rPr lang="en-US" sz="1600" dirty="0"/>
              <a:t>Missing: </a:t>
            </a:r>
            <a:r>
              <a:rPr lang="en-US" sz="1600" dirty="0" err="1"/>
              <a:t>Grav</a:t>
            </a:r>
            <a:r>
              <a:rPr lang="en-US" sz="1600" dirty="0"/>
              <a:t> RECs, most SECs, final geoid, final NADCON/VERTCON</a:t>
            </a:r>
          </a:p>
          <a:p>
            <a:endParaRPr lang="en-US" sz="2000" dirty="0"/>
          </a:p>
        </p:txBody>
      </p:sp>
      <p:sp>
        <p:nvSpPr>
          <p:cNvPr id="4" name="Date Placeholder 3"/>
          <p:cNvSpPr>
            <a:spLocks noGrp="1"/>
          </p:cNvSpPr>
          <p:nvPr>
            <p:ph type="dt" sz="half" idx="10"/>
          </p:nvPr>
        </p:nvSpPr>
        <p:spPr/>
        <p:txBody>
          <a:bodyPr/>
          <a:lstStyle/>
          <a:p>
            <a:pPr>
              <a:defRPr/>
            </a:pPr>
            <a:r>
              <a:rPr lang="en-US" smtClean="0"/>
              <a:t>May 4, 2021</a:t>
            </a:r>
            <a:endParaRPr lang="en-US" dirty="0"/>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Tree>
    <p:extLst>
      <p:ext uri="{BB962C8B-B14F-4D97-AF65-F5344CB8AC3E}">
        <p14:creationId xmlns:p14="http://schemas.microsoft.com/office/powerpoint/2010/main" val="11560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84205"/>
            <a:ext cx="10972800" cy="1143000"/>
          </a:xfrm>
        </p:spPr>
        <p:txBody>
          <a:bodyPr/>
          <a:lstStyle/>
          <a:p>
            <a:r>
              <a:rPr lang="en-US" dirty="0" smtClean="0"/>
              <a:t>Updates to the Blueprint Documents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19</a:t>
            </a:fld>
            <a:endParaRPr lang="en-US">
              <a:latin typeface="Calibri"/>
            </a:endParaRPr>
          </a:p>
        </p:txBody>
      </p:sp>
    </p:spTree>
    <p:extLst>
      <p:ext uri="{BB962C8B-B14F-4D97-AF65-F5344CB8AC3E}">
        <p14:creationId xmlns:p14="http://schemas.microsoft.com/office/powerpoint/2010/main" val="141927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4518"/>
            <a:ext cx="8229600" cy="1143000"/>
          </a:xfrm>
        </p:spPr>
        <p:txBody>
          <a:bodyPr/>
          <a:lstStyle/>
          <a:p>
            <a:r>
              <a:rPr lang="en-US" sz="4000" dirty="0"/>
              <a:t>Outline</a:t>
            </a:r>
          </a:p>
        </p:txBody>
      </p:sp>
      <p:sp>
        <p:nvSpPr>
          <p:cNvPr id="3" name="Content Placeholder 2"/>
          <p:cNvSpPr>
            <a:spLocks noGrp="1"/>
          </p:cNvSpPr>
          <p:nvPr>
            <p:ph idx="1"/>
          </p:nvPr>
        </p:nvSpPr>
        <p:spPr>
          <a:xfrm>
            <a:off x="475673" y="1397632"/>
            <a:ext cx="11240654" cy="4525963"/>
          </a:xfrm>
        </p:spPr>
        <p:txBody>
          <a:bodyPr/>
          <a:lstStyle/>
          <a:p>
            <a:r>
              <a:rPr lang="en-US" dirty="0" smtClean="0"/>
              <a:t>Overview</a:t>
            </a:r>
          </a:p>
          <a:p>
            <a:r>
              <a:rPr lang="en-US" dirty="0" smtClean="0"/>
              <a:t>Delay / Updated Timeline</a:t>
            </a:r>
          </a:p>
          <a:p>
            <a:r>
              <a:rPr lang="en-US" dirty="0" smtClean="0"/>
              <a:t>Updates to the Blueprint Documents</a:t>
            </a:r>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dirty="0">
              <a:latin typeface="Calibri"/>
            </a:endParaRPr>
          </a:p>
        </p:txBody>
      </p:sp>
      <p:sp>
        <p:nvSpPr>
          <p:cNvPr id="6" name="Slide Number Placeholder 5"/>
          <p:cNvSpPr>
            <a:spLocks noGrp="1"/>
          </p:cNvSpPr>
          <p:nvPr>
            <p:ph type="sldNum" sz="quarter" idx="12"/>
          </p:nvPr>
        </p:nvSpPr>
        <p:spPr/>
        <p:txBody>
          <a:bodyPr/>
          <a:lstStyle/>
          <a:p>
            <a:pPr>
              <a:defRPr/>
            </a:pPr>
            <a:fld id="{81083702-E6E1-411B-A9C5-9B25E2FC045E}" type="slidenum">
              <a:rPr lang="en-US">
                <a:latin typeface="Calibri"/>
              </a:rPr>
              <a:pPr>
                <a:defRPr/>
              </a:pPr>
              <a:t>2</a:t>
            </a:fld>
            <a:endParaRPr lang="en-US">
              <a:latin typeface="Calibri"/>
            </a:endParaRPr>
          </a:p>
        </p:txBody>
      </p:sp>
    </p:spTree>
    <p:extLst>
      <p:ext uri="{BB962C8B-B14F-4D97-AF65-F5344CB8AC3E}">
        <p14:creationId xmlns:p14="http://schemas.microsoft.com/office/powerpoint/2010/main" val="2808361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May 4, 2021</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20</a:t>
            </a:fld>
            <a:endParaRPr lang="en-US" dirty="0"/>
          </a:p>
        </p:txBody>
      </p:sp>
      <p:pic>
        <p:nvPicPr>
          <p:cNvPr id="5" name="Picture 4"/>
          <p:cNvPicPr>
            <a:picLocks noChangeAspect="1"/>
          </p:cNvPicPr>
          <p:nvPr/>
        </p:nvPicPr>
        <p:blipFill>
          <a:blip r:embed="rId3"/>
          <a:stretch>
            <a:fillRect/>
          </a:stretch>
        </p:blipFill>
        <p:spPr>
          <a:xfrm>
            <a:off x="858981" y="1660912"/>
            <a:ext cx="2743200" cy="3642611"/>
          </a:xfrm>
          <a:prstGeom prst="rect">
            <a:avLst/>
          </a:prstGeom>
        </p:spPr>
      </p:pic>
      <p:sp>
        <p:nvSpPr>
          <p:cNvPr id="8" name="Title 9"/>
          <p:cNvSpPr txBox="1">
            <a:spLocks/>
          </p:cNvSpPr>
          <p:nvPr/>
        </p:nvSpPr>
        <p:spPr>
          <a:xfrm>
            <a:off x="1949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846878" y="5303523"/>
            <a:ext cx="2676758" cy="923330"/>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a:p>
            <a:pPr algn="ctr"/>
            <a:r>
              <a:rPr lang="en-US" b="1" i="1" dirty="0" smtClean="0"/>
              <a:t>NOAA TR NOS NGS </a:t>
            </a:r>
            <a:r>
              <a:rPr lang="en-US" b="1" i="1" dirty="0" smtClean="0">
                <a:solidFill>
                  <a:srgbClr val="FF0000"/>
                </a:solidFill>
              </a:rPr>
              <a:t>62</a:t>
            </a:r>
          </a:p>
        </p:txBody>
      </p:sp>
      <p:sp>
        <p:nvSpPr>
          <p:cNvPr id="10" name="TextBox 9"/>
          <p:cNvSpPr txBox="1"/>
          <p:nvPr/>
        </p:nvSpPr>
        <p:spPr>
          <a:xfrm>
            <a:off x="4741746" y="5303522"/>
            <a:ext cx="2676758" cy="923330"/>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p>
          <a:p>
            <a:pPr algn="ctr"/>
            <a:r>
              <a:rPr lang="en-US" b="1" i="1" dirty="0"/>
              <a:t>NOAA TR NOS NGS </a:t>
            </a:r>
            <a:r>
              <a:rPr lang="en-US" b="1" i="1" dirty="0" smtClean="0">
                <a:solidFill>
                  <a:srgbClr val="FF0000"/>
                </a:solidFill>
              </a:rPr>
              <a:t>64</a:t>
            </a:r>
          </a:p>
        </p:txBody>
      </p:sp>
      <p:sp>
        <p:nvSpPr>
          <p:cNvPr id="11" name="TextBox 10"/>
          <p:cNvSpPr txBox="1"/>
          <p:nvPr/>
        </p:nvSpPr>
        <p:spPr>
          <a:xfrm>
            <a:off x="7986304" y="5303522"/>
            <a:ext cx="3953155" cy="923330"/>
          </a:xfrm>
          <a:prstGeom prst="rect">
            <a:avLst/>
          </a:prstGeom>
          <a:noFill/>
        </p:spPr>
        <p:txBody>
          <a:bodyPr wrap="square" rtlCol="0">
            <a:spAutoFit/>
          </a:bodyPr>
          <a:lstStyle/>
          <a:p>
            <a:pPr algn="ctr"/>
            <a:r>
              <a:rPr lang="en-US" b="1" dirty="0" smtClean="0"/>
              <a:t>Working in the modernized NSRS:</a:t>
            </a:r>
          </a:p>
          <a:p>
            <a:pPr algn="ctr"/>
            <a:r>
              <a:rPr lang="en-US" dirty="0" smtClean="0"/>
              <a:t>April 2019</a:t>
            </a:r>
          </a:p>
          <a:p>
            <a:pPr algn="ctr"/>
            <a:r>
              <a:rPr lang="en-US" b="1" i="1" dirty="0"/>
              <a:t>NOAA TR NOS NGS </a:t>
            </a:r>
            <a:r>
              <a:rPr lang="en-US" b="1" i="1" dirty="0" smtClean="0">
                <a:solidFill>
                  <a:srgbClr val="FF0000"/>
                </a:solidFill>
              </a:rPr>
              <a:t>67</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575" y="1660913"/>
            <a:ext cx="2754590" cy="3642611"/>
          </a:xfrm>
          <a:prstGeom prst="rect">
            <a:avLst/>
          </a:prstGeom>
        </p:spPr>
      </p:pic>
      <p:pic>
        <p:nvPicPr>
          <p:cNvPr id="7" name="Picture 6"/>
          <p:cNvPicPr>
            <a:picLocks noChangeAspect="1"/>
          </p:cNvPicPr>
          <p:nvPr/>
        </p:nvPicPr>
        <p:blipFill>
          <a:blip r:embed="rId5"/>
          <a:stretch>
            <a:fillRect/>
          </a:stretch>
        </p:blipFill>
        <p:spPr>
          <a:xfrm>
            <a:off x="8583559" y="1680369"/>
            <a:ext cx="2758647" cy="3642611"/>
          </a:xfrm>
          <a:prstGeom prst="rect">
            <a:avLst/>
          </a:prstGeom>
        </p:spPr>
      </p:pic>
      <p:sp>
        <p:nvSpPr>
          <p:cNvPr id="3" name="TextBox 2"/>
          <p:cNvSpPr txBox="1"/>
          <p:nvPr/>
        </p:nvSpPr>
        <p:spPr>
          <a:xfrm>
            <a:off x="949624" y="3727473"/>
            <a:ext cx="10286492" cy="523220"/>
          </a:xfrm>
          <a:prstGeom prst="rect">
            <a:avLst/>
          </a:prstGeom>
          <a:solidFill>
            <a:schemeClr val="bg1"/>
          </a:solidFill>
        </p:spPr>
        <p:txBody>
          <a:bodyPr wrap="square" rtlCol="0">
            <a:spAutoFit/>
          </a:bodyPr>
          <a:lstStyle/>
          <a:p>
            <a:r>
              <a:rPr lang="en-US" sz="2800" dirty="0" smtClean="0">
                <a:solidFill>
                  <a:srgbClr val="0070C0"/>
                </a:solidFill>
              </a:rPr>
              <a:t>All three have been updated and were released in early 2021</a:t>
            </a:r>
            <a:endParaRPr lang="en-US" sz="2800" dirty="0">
              <a:solidFill>
                <a:srgbClr val="0070C0"/>
              </a:solidFill>
            </a:endParaRPr>
          </a:p>
        </p:txBody>
      </p:sp>
      <p:sp>
        <p:nvSpPr>
          <p:cNvPr id="6" name="Footer Placeholder 5"/>
          <p:cNvSpPr>
            <a:spLocks noGrp="1"/>
          </p:cNvSpPr>
          <p:nvPr>
            <p:ph type="ftr" sz="quarter" idx="11"/>
          </p:nvPr>
        </p:nvSpPr>
        <p:spPr/>
        <p:txBody>
          <a:bodyPr/>
          <a:lstStyle/>
          <a:p>
            <a:pPr>
              <a:defRPr/>
            </a:pPr>
            <a:r>
              <a:rPr lang="en-US" smtClean="0"/>
              <a:t>2021 Geospatial Summit on the Modernized NSRS</a:t>
            </a:r>
            <a:endParaRPr lang="en-US"/>
          </a:p>
        </p:txBody>
      </p:sp>
      <p:sp>
        <p:nvSpPr>
          <p:cNvPr id="13" name="TextBox 12"/>
          <p:cNvSpPr txBox="1"/>
          <p:nvPr/>
        </p:nvSpPr>
        <p:spPr>
          <a:xfrm>
            <a:off x="5472633" y="5580521"/>
            <a:ext cx="1410586" cy="369332"/>
          </a:xfrm>
          <a:prstGeom prst="rect">
            <a:avLst/>
          </a:prstGeom>
          <a:solidFill>
            <a:schemeClr val="bg1"/>
          </a:solidFill>
        </p:spPr>
        <p:txBody>
          <a:bodyPr wrap="square" rtlCol="0">
            <a:spAutoFit/>
          </a:bodyPr>
          <a:lstStyle/>
          <a:p>
            <a:r>
              <a:rPr lang="en-US" dirty="0" smtClean="0">
                <a:solidFill>
                  <a:srgbClr val="FF0000"/>
                </a:solidFill>
              </a:rPr>
              <a:t>Feb 2021</a:t>
            </a:r>
            <a:endParaRPr lang="en-US" dirty="0">
              <a:solidFill>
                <a:srgbClr val="FF0000"/>
              </a:solidFill>
            </a:endParaRPr>
          </a:p>
        </p:txBody>
      </p:sp>
      <p:sp>
        <p:nvSpPr>
          <p:cNvPr id="14" name="TextBox 13"/>
          <p:cNvSpPr txBox="1"/>
          <p:nvPr/>
        </p:nvSpPr>
        <p:spPr>
          <a:xfrm>
            <a:off x="9418847" y="5580521"/>
            <a:ext cx="1410586" cy="369332"/>
          </a:xfrm>
          <a:prstGeom prst="rect">
            <a:avLst/>
          </a:prstGeom>
          <a:solidFill>
            <a:schemeClr val="bg1"/>
          </a:solidFill>
        </p:spPr>
        <p:txBody>
          <a:bodyPr wrap="square" rtlCol="0">
            <a:spAutoFit/>
          </a:bodyPr>
          <a:lstStyle/>
          <a:p>
            <a:r>
              <a:rPr lang="en-US" dirty="0" smtClean="0">
                <a:solidFill>
                  <a:srgbClr val="FF0000"/>
                </a:solidFill>
              </a:rPr>
              <a:t>Feb 2021</a:t>
            </a:r>
            <a:endParaRPr lang="en-US" dirty="0">
              <a:solidFill>
                <a:srgbClr val="FF0000"/>
              </a:solidFill>
            </a:endParaRPr>
          </a:p>
        </p:txBody>
      </p:sp>
      <p:sp>
        <p:nvSpPr>
          <p:cNvPr id="15" name="TextBox 14"/>
          <p:cNvSpPr txBox="1"/>
          <p:nvPr/>
        </p:nvSpPr>
        <p:spPr>
          <a:xfrm>
            <a:off x="1525288" y="5580521"/>
            <a:ext cx="1410586" cy="369332"/>
          </a:xfrm>
          <a:prstGeom prst="rect">
            <a:avLst/>
          </a:prstGeom>
          <a:solidFill>
            <a:schemeClr val="bg1"/>
          </a:solidFill>
        </p:spPr>
        <p:txBody>
          <a:bodyPr wrap="square" rtlCol="0">
            <a:spAutoFit/>
          </a:bodyPr>
          <a:lstStyle/>
          <a:p>
            <a:r>
              <a:rPr lang="en-US" dirty="0" smtClean="0">
                <a:solidFill>
                  <a:srgbClr val="FF0000"/>
                </a:solidFill>
              </a:rPr>
              <a:t>Apr 2021</a:t>
            </a:r>
            <a:endParaRPr lang="en-US" dirty="0">
              <a:solidFill>
                <a:srgbClr val="FF0000"/>
              </a:solidFill>
            </a:endParaRPr>
          </a:p>
        </p:txBody>
      </p:sp>
    </p:spTree>
    <p:extLst>
      <p:ext uri="{BB962C8B-B14F-4D97-AF65-F5344CB8AC3E}">
        <p14:creationId xmlns:p14="http://schemas.microsoft.com/office/powerpoint/2010/main" val="291615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skipping…</a:t>
            </a:r>
            <a:endParaRPr lang="en-US" dirty="0"/>
          </a:p>
        </p:txBody>
      </p:sp>
      <p:sp>
        <p:nvSpPr>
          <p:cNvPr id="3" name="Content Placeholder 2"/>
          <p:cNvSpPr>
            <a:spLocks noGrp="1"/>
          </p:cNvSpPr>
          <p:nvPr>
            <p:ph idx="1"/>
          </p:nvPr>
        </p:nvSpPr>
        <p:spPr>
          <a:xfrm>
            <a:off x="609600" y="1600204"/>
            <a:ext cx="10972800" cy="1852860"/>
          </a:xfrm>
        </p:spPr>
        <p:txBody>
          <a:bodyPr/>
          <a:lstStyle/>
          <a:p>
            <a:r>
              <a:rPr lang="en-US" dirty="0" smtClean="0"/>
              <a:t>Most of the content of the Blueprint documents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Released in 2017-2019</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Multiple webinars, talks and previous summits have addressed them</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sp>
        <p:nvSpPr>
          <p:cNvPr id="7" name="Title 1"/>
          <p:cNvSpPr txBox="1">
            <a:spLocks/>
          </p:cNvSpPr>
          <p:nvPr/>
        </p:nvSpPr>
        <p:spPr bwMode="auto">
          <a:xfrm>
            <a:off x="609600" y="3315496"/>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What I’ll be covering…</a:t>
            </a:r>
            <a:endParaRPr lang="en-US" dirty="0"/>
          </a:p>
        </p:txBody>
      </p:sp>
      <p:sp>
        <p:nvSpPr>
          <p:cNvPr id="8" name="Content Placeholder 2"/>
          <p:cNvSpPr txBox="1">
            <a:spLocks/>
          </p:cNvSpPr>
          <p:nvPr/>
        </p:nvSpPr>
        <p:spPr bwMode="auto">
          <a:xfrm>
            <a:off x="609600" y="4320927"/>
            <a:ext cx="10972800" cy="185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2021 </a:t>
            </a:r>
            <a:r>
              <a:rPr lang="en-US" i="1" dirty="0" smtClean="0"/>
              <a:t>changes</a:t>
            </a:r>
            <a:r>
              <a:rPr lang="en-US" dirty="0" smtClean="0"/>
              <a:t> to the Blueprint documents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They’ve only been available a few months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Few webinars, talks and no summits have addressed them</a:t>
            </a:r>
          </a:p>
          <a:p>
            <a:pPr lvl="1"/>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5352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84205"/>
            <a:ext cx="10972800" cy="1143000"/>
          </a:xfrm>
        </p:spPr>
        <p:txBody>
          <a:bodyPr/>
          <a:lstStyle/>
          <a:p>
            <a:r>
              <a:rPr lang="en-US" dirty="0" smtClean="0"/>
              <a:t>Blueprint for the Modernized NSRS, Part 1:</a:t>
            </a:r>
            <a:br>
              <a:rPr lang="en-US" dirty="0" smtClean="0"/>
            </a:br>
            <a:r>
              <a:rPr lang="en-US" dirty="0" smtClean="0"/>
              <a:t/>
            </a:r>
            <a:br>
              <a:rPr lang="en-US" dirty="0" smtClean="0"/>
            </a:br>
            <a:r>
              <a:rPr lang="en-US" dirty="0" smtClean="0"/>
              <a:t>Geometric Coordinates and Terrestrial Reference Frames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22</a:t>
            </a:fld>
            <a:endParaRPr lang="en-US">
              <a:latin typeface="Calibri"/>
            </a:endParaRPr>
          </a:p>
        </p:txBody>
      </p:sp>
    </p:spTree>
    <p:extLst>
      <p:ext uri="{BB962C8B-B14F-4D97-AF65-F5344CB8AC3E}">
        <p14:creationId xmlns:p14="http://schemas.microsoft.com/office/powerpoint/2010/main" val="3284009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BLUF</a:t>
            </a:r>
            <a:endParaRPr lang="en-US" dirty="0"/>
          </a:p>
        </p:txBody>
      </p:sp>
      <p:sp>
        <p:nvSpPr>
          <p:cNvPr id="3" name="Content Placeholder 2"/>
          <p:cNvSpPr>
            <a:spLocks noGrp="1"/>
          </p:cNvSpPr>
          <p:nvPr>
            <p:ph idx="1"/>
          </p:nvPr>
        </p:nvSpPr>
        <p:spPr/>
        <p:txBody>
          <a:bodyPr/>
          <a:lstStyle/>
          <a:p>
            <a:r>
              <a:rPr lang="en-US" dirty="0" smtClean="0"/>
              <a:t>Originally released in 2017</a:t>
            </a:r>
          </a:p>
          <a:p>
            <a:r>
              <a:rPr lang="en-US" dirty="0" smtClean="0"/>
              <a:t>Updated and re-released in 2021</a:t>
            </a:r>
          </a:p>
          <a:p>
            <a:r>
              <a:rPr lang="en-US" dirty="0" smtClean="0"/>
              <a:t>Major changes:</a:t>
            </a:r>
          </a:p>
          <a:p>
            <a:pPr lvl="1"/>
            <a:r>
              <a:rPr lang="en-US" dirty="0" smtClean="0"/>
              <a:t>Build upon ITRF2020, not ITRF2014</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EPP2022 equations updated</a:t>
            </a:r>
          </a:p>
          <a:p>
            <a:pPr lvl="1"/>
            <a:r>
              <a:rPr lang="en-US" dirty="0">
                <a:latin typeface="Calibri" panose="020F0502020204030204" pitchFamily="34" charset="0"/>
                <a:ea typeface="Calibri" panose="020F0502020204030204" pitchFamily="34" charset="0"/>
                <a:cs typeface="Times New Roman" panose="02020603050405020304" pitchFamily="18" charset="0"/>
              </a:rPr>
              <a:t>Pre-eminence of XYZ, over </a:t>
            </a:r>
            <a:r>
              <a:rPr lang="en-US" dirty="0" err="1">
                <a:latin typeface="Symbol" panose="05050102010706020507" pitchFamily="18" charset="2"/>
                <a:ea typeface="Calibri" panose="020F0502020204030204" pitchFamily="34" charset="0"/>
                <a:cs typeface="Times New Roman" panose="02020603050405020304" pitchFamily="18" charset="0"/>
              </a:rPr>
              <a:t>fl</a:t>
            </a:r>
            <a:r>
              <a:rPr lang="en-US" dirty="0" err="1">
                <a:latin typeface="Calibri" panose="020F0502020204030204" pitchFamily="34" charset="0"/>
                <a:ea typeface="Calibri" panose="020F0502020204030204" pitchFamily="34" charset="0"/>
                <a:cs typeface="Times New Roman" panose="02020603050405020304" pitchFamily="18" charset="0"/>
              </a:rPr>
              <a:t>h</a:t>
            </a:r>
            <a:r>
              <a:rPr lang="en-US" dirty="0">
                <a:latin typeface="Calibri" panose="020F0502020204030204" pitchFamily="34" charset="0"/>
                <a:ea typeface="Calibri" panose="020F0502020204030204" pitchFamily="34" charset="0"/>
                <a:cs typeface="Times New Roman" panose="02020603050405020304" pitchFamily="18" charset="0"/>
              </a:rPr>
              <a:t>, as definitive </a:t>
            </a:r>
            <a:r>
              <a:rPr lang="en-US" dirty="0" smtClean="0">
                <a:latin typeface="Calibri" panose="020F0502020204030204" pitchFamily="34" charset="0"/>
                <a:ea typeface="Calibri" panose="020F0502020204030204" pitchFamily="34" charset="0"/>
                <a:cs typeface="Times New Roman" panose="02020603050405020304" pitchFamily="18" charset="0"/>
              </a:rPr>
              <a:t>coordinates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A joint committee with Canada established re: version numbers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Policy on ITRFs after ITRF2020 established</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3216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24</a:t>
            </a:fld>
            <a:endParaRPr lang="en-US" dirty="0"/>
          </a:p>
        </p:txBody>
      </p:sp>
      <p:grpSp>
        <p:nvGrpSpPr>
          <p:cNvPr id="13" name="Group 12"/>
          <p:cNvGrpSpPr/>
          <p:nvPr/>
        </p:nvGrpSpPr>
        <p:grpSpPr>
          <a:xfrm>
            <a:off x="5603323" y="2310506"/>
            <a:ext cx="736429" cy="914399"/>
            <a:chOff x="1121342" y="1414914"/>
            <a:chExt cx="1155032" cy="1434164"/>
          </a:xfrm>
        </p:grpSpPr>
        <p:cxnSp>
          <p:nvCxnSpPr>
            <p:cNvPr id="8" name="Straight Arrow Connector 7"/>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8861065" y="2310506"/>
            <a:ext cx="736429" cy="914399"/>
            <a:chOff x="1121342" y="1414914"/>
            <a:chExt cx="1155032" cy="1434164"/>
          </a:xfrm>
        </p:grpSpPr>
        <p:cxnSp>
          <p:nvCxnSpPr>
            <p:cNvPr id="15" name="Straight Arrow Connector 14"/>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345581" y="2310506"/>
            <a:ext cx="736429" cy="914399"/>
            <a:chOff x="1121342" y="1414914"/>
            <a:chExt cx="1155032" cy="1434164"/>
          </a:xfrm>
        </p:grpSpPr>
        <p:cxnSp>
          <p:nvCxnSpPr>
            <p:cNvPr id="19" name="Straight Arrow Connector 18"/>
            <p:cNvCxnSpPr/>
            <p:nvPr/>
          </p:nvCxnSpPr>
          <p:spPr>
            <a:xfrm flipH="1" flipV="1">
              <a:off x="1501541" y="1414914"/>
              <a:ext cx="9625" cy="9721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524000" y="2385462"/>
              <a:ext cx="752374" cy="16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121342" y="2385462"/>
              <a:ext cx="412283" cy="4636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8833157" y="406382"/>
            <a:ext cx="742945" cy="914399"/>
            <a:chOff x="7371248" y="706156"/>
            <a:chExt cx="742945" cy="914399"/>
          </a:xfrm>
        </p:grpSpPr>
        <p:sp>
          <p:nvSpPr>
            <p:cNvPr id="58" name="Arc 5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7" name="Arc 56"/>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Arc 53"/>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2" name="Group 21"/>
            <p:cNvGrpSpPr/>
            <p:nvPr/>
          </p:nvGrpSpPr>
          <p:grpSpPr>
            <a:xfrm rot="20128352">
              <a:off x="7377764" y="706156"/>
              <a:ext cx="736429" cy="914399"/>
              <a:chOff x="1121342" y="1414914"/>
              <a:chExt cx="1155032" cy="1434164"/>
            </a:xfrm>
          </p:grpSpPr>
          <p:cxnSp>
            <p:nvCxnSpPr>
              <p:cNvPr id="23" name="Straight Arrow Connector 22"/>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2" name="Group 131"/>
          <p:cNvGrpSpPr/>
          <p:nvPr/>
        </p:nvGrpSpPr>
        <p:grpSpPr>
          <a:xfrm>
            <a:off x="8883246" y="1381681"/>
            <a:ext cx="815945" cy="914399"/>
            <a:chOff x="7393429" y="1766248"/>
            <a:chExt cx="815945" cy="914399"/>
          </a:xfrm>
        </p:grpSpPr>
        <p:grpSp>
          <p:nvGrpSpPr>
            <p:cNvPr id="131" name="Group 130"/>
            <p:cNvGrpSpPr/>
            <p:nvPr/>
          </p:nvGrpSpPr>
          <p:grpSpPr>
            <a:xfrm>
              <a:off x="7393429" y="1898757"/>
              <a:ext cx="702510" cy="731334"/>
              <a:chOff x="7393429" y="1898757"/>
              <a:chExt cx="702510" cy="731334"/>
            </a:xfrm>
          </p:grpSpPr>
          <p:sp>
            <p:nvSpPr>
              <p:cNvPr id="70" name="Arc 69"/>
              <p:cNvSpPr/>
              <p:nvPr/>
            </p:nvSpPr>
            <p:spPr>
              <a:xfrm rot="15646121">
                <a:off x="7294893" y="222456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Arc 70"/>
              <p:cNvSpPr/>
              <p:nvPr/>
            </p:nvSpPr>
            <p:spPr>
              <a:xfrm rot="7751450">
                <a:off x="7673829" y="2379616"/>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p:cNvSpPr/>
              <p:nvPr/>
            </p:nvSpPr>
            <p:spPr>
              <a:xfrm rot="2334799">
                <a:off x="7746928" y="189875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rot="2601922">
              <a:off x="7472945" y="1766248"/>
              <a:ext cx="736429" cy="914399"/>
              <a:chOff x="1121342" y="1414914"/>
              <a:chExt cx="1155032" cy="1434164"/>
            </a:xfrm>
          </p:grpSpPr>
          <p:cxnSp>
            <p:nvCxnSpPr>
              <p:cNvPr id="74" name="Straight Arrow Connector 7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8878873" y="3541521"/>
            <a:ext cx="736429" cy="914399"/>
            <a:chOff x="7411905" y="3894222"/>
            <a:chExt cx="736429" cy="914399"/>
          </a:xfrm>
        </p:grpSpPr>
        <p:sp>
          <p:nvSpPr>
            <p:cNvPr id="78" name="Arc 77"/>
            <p:cNvSpPr/>
            <p:nvPr/>
          </p:nvSpPr>
          <p:spPr>
            <a:xfrm rot="12598319">
              <a:off x="7430372" y="461225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9" name="Arc 78"/>
            <p:cNvSpPr/>
            <p:nvPr/>
          </p:nvSpPr>
          <p:spPr>
            <a:xfrm rot="4703648">
              <a:off x="7790035" y="441662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0" name="Arc 79"/>
            <p:cNvSpPr/>
            <p:nvPr/>
          </p:nvSpPr>
          <p:spPr>
            <a:xfrm rot="20886997">
              <a:off x="7463617" y="405603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1" name="Group 80"/>
            <p:cNvGrpSpPr/>
            <p:nvPr/>
          </p:nvGrpSpPr>
          <p:grpSpPr>
            <a:xfrm rot="21154120">
              <a:off x="7411905" y="3894222"/>
              <a:ext cx="736429" cy="914399"/>
              <a:chOff x="1121342" y="1414914"/>
              <a:chExt cx="1155032" cy="1434164"/>
            </a:xfrm>
          </p:grpSpPr>
          <p:cxnSp>
            <p:nvCxnSpPr>
              <p:cNvPr id="82" name="Straight Arrow Connector 81"/>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9" name="Group 128"/>
          <p:cNvGrpSpPr/>
          <p:nvPr/>
        </p:nvGrpSpPr>
        <p:grpSpPr>
          <a:xfrm>
            <a:off x="8968459" y="4890333"/>
            <a:ext cx="914399" cy="762607"/>
            <a:chOff x="7410197" y="5159828"/>
            <a:chExt cx="914399" cy="762607"/>
          </a:xfrm>
        </p:grpSpPr>
        <p:sp>
          <p:nvSpPr>
            <p:cNvPr id="86" name="Arc 85"/>
            <p:cNvSpPr/>
            <p:nvPr/>
          </p:nvSpPr>
          <p:spPr>
            <a:xfrm rot="16535990">
              <a:off x="7313782" y="5457613"/>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7" name="Arc 86"/>
            <p:cNvSpPr/>
            <p:nvPr/>
          </p:nvSpPr>
          <p:spPr>
            <a:xfrm rot="8641319">
              <a:off x="7640406" y="570449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8" name="Arc 87"/>
            <p:cNvSpPr/>
            <p:nvPr/>
          </p:nvSpPr>
          <p:spPr>
            <a:xfrm rot="3224668">
              <a:off x="7834155" y="5258364"/>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89" name="Group 88"/>
            <p:cNvGrpSpPr/>
            <p:nvPr/>
          </p:nvGrpSpPr>
          <p:grpSpPr>
            <a:xfrm rot="3491791">
              <a:off x="7499182" y="5097021"/>
              <a:ext cx="736429" cy="914399"/>
              <a:chOff x="1121342" y="1414914"/>
              <a:chExt cx="1155032" cy="1434164"/>
            </a:xfrm>
          </p:grpSpPr>
          <p:cxnSp>
            <p:nvCxnSpPr>
              <p:cNvPr id="90" name="Straight Arrow Connector 89"/>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8" name="Group 127"/>
          <p:cNvGrpSpPr/>
          <p:nvPr/>
        </p:nvGrpSpPr>
        <p:grpSpPr>
          <a:xfrm>
            <a:off x="2192267" y="347056"/>
            <a:ext cx="914399" cy="796477"/>
            <a:chOff x="496895" y="563162"/>
            <a:chExt cx="914399" cy="796477"/>
          </a:xfrm>
        </p:grpSpPr>
        <p:grpSp>
          <p:nvGrpSpPr>
            <p:cNvPr id="127" name="Group 126"/>
            <p:cNvGrpSpPr/>
            <p:nvPr/>
          </p:nvGrpSpPr>
          <p:grpSpPr>
            <a:xfrm>
              <a:off x="619135" y="721803"/>
              <a:ext cx="736684" cy="637836"/>
              <a:chOff x="619135" y="721803"/>
              <a:chExt cx="736684" cy="637836"/>
            </a:xfrm>
          </p:grpSpPr>
          <p:sp>
            <p:nvSpPr>
              <p:cNvPr id="94" name="Arc 93"/>
              <p:cNvSpPr/>
              <p:nvPr/>
            </p:nvSpPr>
            <p:spPr>
              <a:xfrm rot="9635543">
                <a:off x="921150" y="12076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Arc 94"/>
              <p:cNvSpPr/>
              <p:nvPr/>
            </p:nvSpPr>
            <p:spPr>
              <a:xfrm rot="1740872">
                <a:off x="1006808" y="80733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6" name="Arc 95"/>
              <p:cNvSpPr/>
              <p:nvPr/>
            </p:nvSpPr>
            <p:spPr>
              <a:xfrm rot="17924221">
                <a:off x="520599" y="82033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rot="18191344">
              <a:off x="585880" y="474177"/>
              <a:ext cx="736429" cy="914399"/>
              <a:chOff x="1121342" y="1414914"/>
              <a:chExt cx="1155032" cy="1434164"/>
            </a:xfrm>
          </p:grpSpPr>
          <p:cxnSp>
            <p:nvCxnSpPr>
              <p:cNvPr id="98" name="Straight Arrow Connector 97"/>
              <p:cNvCxnSpPr/>
              <p:nvPr/>
            </p:nvCxnSpPr>
            <p:spPr>
              <a:xfrm flipH="1" flipV="1">
                <a:off x="1501541" y="1414914"/>
                <a:ext cx="9625" cy="97215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524000" y="2385462"/>
                <a:ext cx="752374" cy="1603"/>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1121342" y="2385462"/>
                <a:ext cx="412283" cy="4636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6" name="Group 125"/>
          <p:cNvGrpSpPr/>
          <p:nvPr/>
        </p:nvGrpSpPr>
        <p:grpSpPr>
          <a:xfrm>
            <a:off x="2365975" y="1415701"/>
            <a:ext cx="753111" cy="914399"/>
            <a:chOff x="859822" y="1688520"/>
            <a:chExt cx="753111" cy="914399"/>
          </a:xfrm>
        </p:grpSpPr>
        <p:sp>
          <p:nvSpPr>
            <p:cNvPr id="102" name="Arc 101"/>
            <p:cNvSpPr/>
            <p:nvPr/>
          </p:nvSpPr>
          <p:spPr>
            <a:xfrm rot="14216412">
              <a:off x="761286" y="229046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Arc 102"/>
            <p:cNvSpPr/>
            <p:nvPr/>
          </p:nvSpPr>
          <p:spPr>
            <a:xfrm rot="6321741">
              <a:off x="1170560" y="22792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4" name="Arc 103"/>
            <p:cNvSpPr/>
            <p:nvPr/>
          </p:nvSpPr>
          <p:spPr>
            <a:xfrm rot="905090">
              <a:off x="1043161" y="1809799"/>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05" name="Group 104"/>
            <p:cNvGrpSpPr/>
            <p:nvPr/>
          </p:nvGrpSpPr>
          <p:grpSpPr>
            <a:xfrm rot="1172213">
              <a:off x="876504" y="1688520"/>
              <a:ext cx="736429" cy="914399"/>
              <a:chOff x="1121342" y="1414914"/>
              <a:chExt cx="1155032" cy="1434164"/>
            </a:xfrm>
          </p:grpSpPr>
          <p:cxnSp>
            <p:nvCxnSpPr>
              <p:cNvPr id="106" name="Straight Arrow Connector 105"/>
              <p:cNvCxnSpPr/>
              <p:nvPr/>
            </p:nvCxnSpPr>
            <p:spPr>
              <a:xfrm flipH="1" flipV="1">
                <a:off x="1501541" y="1414914"/>
                <a:ext cx="9625" cy="9721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524000" y="2385462"/>
                <a:ext cx="752374" cy="16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1121342" y="2385462"/>
                <a:ext cx="412283" cy="46361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25" name="Group 124"/>
          <p:cNvGrpSpPr/>
          <p:nvPr/>
        </p:nvGrpSpPr>
        <p:grpSpPr>
          <a:xfrm>
            <a:off x="2292345" y="3210548"/>
            <a:ext cx="753580" cy="914399"/>
            <a:chOff x="903375" y="4077823"/>
            <a:chExt cx="753580" cy="914399"/>
          </a:xfrm>
        </p:grpSpPr>
        <p:sp>
          <p:nvSpPr>
            <p:cNvPr id="110" name="Arc 109"/>
            <p:cNvSpPr/>
            <p:nvPr/>
          </p:nvSpPr>
          <p:spPr>
            <a:xfrm rot="11345834">
              <a:off x="1070509" y="4836197"/>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Arc 110"/>
            <p:cNvSpPr/>
            <p:nvPr/>
          </p:nvSpPr>
          <p:spPr>
            <a:xfrm rot="3451163">
              <a:off x="1336853" y="452524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2" name="Arc 111"/>
            <p:cNvSpPr/>
            <p:nvPr/>
          </p:nvSpPr>
          <p:spPr>
            <a:xfrm rot="19634512">
              <a:off x="903375" y="430463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13" name="Group 112"/>
            <p:cNvGrpSpPr/>
            <p:nvPr/>
          </p:nvGrpSpPr>
          <p:grpSpPr>
            <a:xfrm rot="19901635">
              <a:off x="920526" y="4077823"/>
              <a:ext cx="736429" cy="914399"/>
              <a:chOff x="1121342" y="1414914"/>
              <a:chExt cx="1155032" cy="1434164"/>
            </a:xfrm>
          </p:grpSpPr>
          <p:cxnSp>
            <p:nvCxnSpPr>
              <p:cNvPr id="114" name="Straight Arrow Connector 113"/>
              <p:cNvCxnSpPr/>
              <p:nvPr/>
            </p:nvCxnSpPr>
            <p:spPr>
              <a:xfrm flipH="1" flipV="1">
                <a:off x="1501541" y="1414914"/>
                <a:ext cx="9625" cy="97215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524000" y="2385462"/>
                <a:ext cx="752374" cy="16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1121342" y="2385462"/>
                <a:ext cx="412283" cy="46361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17" name="Group 116"/>
          <p:cNvGrpSpPr/>
          <p:nvPr/>
        </p:nvGrpSpPr>
        <p:grpSpPr>
          <a:xfrm rot="3666327">
            <a:off x="2442932" y="4184087"/>
            <a:ext cx="742945" cy="914399"/>
            <a:chOff x="7371248" y="706156"/>
            <a:chExt cx="742945" cy="914399"/>
          </a:xfrm>
        </p:grpSpPr>
        <p:sp>
          <p:nvSpPr>
            <p:cNvPr id="118" name="Arc 117"/>
            <p:cNvSpPr/>
            <p:nvPr/>
          </p:nvSpPr>
          <p:spPr>
            <a:xfrm rot="11572551">
              <a:off x="7502988" y="1460828"/>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9" name="Arc 118"/>
            <p:cNvSpPr/>
            <p:nvPr/>
          </p:nvSpPr>
          <p:spPr>
            <a:xfrm rot="3677880">
              <a:off x="7789245" y="1168101"/>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0" name="Arc 119"/>
            <p:cNvSpPr/>
            <p:nvPr/>
          </p:nvSpPr>
          <p:spPr>
            <a:xfrm rot="19861229">
              <a:off x="7371248" y="919410"/>
              <a:ext cx="349011" cy="151940"/>
            </a:xfrm>
            <a:prstGeom prst="arc">
              <a:avLst>
                <a:gd name="adj1" fmla="val 8100893"/>
                <a:gd name="adj2" fmla="val 3741038"/>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21" name="Group 120"/>
            <p:cNvGrpSpPr/>
            <p:nvPr/>
          </p:nvGrpSpPr>
          <p:grpSpPr>
            <a:xfrm rot="20128352">
              <a:off x="7377764" y="706156"/>
              <a:ext cx="736429" cy="914399"/>
              <a:chOff x="1121342" y="1414914"/>
              <a:chExt cx="1155032" cy="1434164"/>
            </a:xfrm>
          </p:grpSpPr>
          <p:cxnSp>
            <p:nvCxnSpPr>
              <p:cNvPr id="122" name="Straight Arrow Connector 121"/>
              <p:cNvCxnSpPr/>
              <p:nvPr/>
            </p:nvCxnSpPr>
            <p:spPr>
              <a:xfrm flipH="1" flipV="1">
                <a:off x="1501541" y="1414914"/>
                <a:ext cx="9625" cy="9721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524000" y="2385462"/>
                <a:ext cx="752374" cy="16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1121342" y="2385462"/>
                <a:ext cx="412283" cy="4636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35" name="Group 134"/>
          <p:cNvGrpSpPr/>
          <p:nvPr/>
        </p:nvGrpSpPr>
        <p:grpSpPr>
          <a:xfrm>
            <a:off x="4673542" y="5176888"/>
            <a:ext cx="2582758" cy="1200329"/>
            <a:chOff x="3295249" y="3606486"/>
            <a:chExt cx="2582758" cy="1200329"/>
          </a:xfrm>
        </p:grpSpPr>
        <p:sp>
          <p:nvSpPr>
            <p:cNvPr id="133" name="TextBox 132"/>
            <p:cNvSpPr txBox="1"/>
            <p:nvPr/>
          </p:nvSpPr>
          <p:spPr>
            <a:xfrm>
              <a:off x="3295249" y="3606486"/>
              <a:ext cx="2582758" cy="1200329"/>
            </a:xfrm>
            <a:prstGeom prst="rect">
              <a:avLst/>
            </a:prstGeom>
            <a:noFill/>
          </p:spPr>
          <p:txBody>
            <a:bodyPr wrap="none" rtlCol="0">
              <a:spAutoFit/>
            </a:bodyPr>
            <a:lstStyle/>
            <a:p>
              <a:r>
                <a:rPr lang="en-US" dirty="0" smtClean="0"/>
                <a:t>Time “t  ” when</a:t>
              </a:r>
            </a:p>
            <a:p>
              <a:r>
                <a:rPr lang="en-US" dirty="0" smtClean="0"/>
                <a:t>all four TRFs and the</a:t>
              </a:r>
            </a:p>
            <a:p>
              <a:r>
                <a:rPr lang="en-US" dirty="0" smtClean="0"/>
                <a:t>ITRF2020 are identical.</a:t>
              </a:r>
            </a:p>
            <a:p>
              <a:r>
                <a:rPr lang="en-US" dirty="0" smtClean="0"/>
                <a:t>(2020.00)</a:t>
              </a:r>
              <a:endParaRPr lang="en-US" dirty="0"/>
            </a:p>
          </p:txBody>
        </p:sp>
        <p:sp>
          <p:nvSpPr>
            <p:cNvPr id="134" name="TextBox 133"/>
            <p:cNvSpPr txBox="1"/>
            <p:nvPr/>
          </p:nvSpPr>
          <p:spPr>
            <a:xfrm>
              <a:off x="4182369" y="3731815"/>
              <a:ext cx="269626" cy="276999"/>
            </a:xfrm>
            <a:prstGeom prst="rect">
              <a:avLst/>
            </a:prstGeom>
            <a:noFill/>
          </p:spPr>
          <p:txBody>
            <a:bodyPr wrap="none" rtlCol="0">
              <a:spAutoFit/>
            </a:bodyPr>
            <a:lstStyle/>
            <a:p>
              <a:r>
                <a:rPr lang="en-US" sz="1200" dirty="0"/>
                <a:t>0</a:t>
              </a:r>
            </a:p>
          </p:txBody>
        </p:sp>
      </p:grpSp>
      <p:cxnSp>
        <p:nvCxnSpPr>
          <p:cNvPr id="137" name="Straight Arrow Connector 136"/>
          <p:cNvCxnSpPr/>
          <p:nvPr/>
        </p:nvCxnSpPr>
        <p:spPr>
          <a:xfrm>
            <a:off x="3268824" y="1054338"/>
            <a:ext cx="5572480" cy="4007509"/>
          </a:xfrm>
          <a:prstGeom prst="straightConnector1">
            <a:avLst/>
          </a:prstGeom>
          <a:ln>
            <a:solidFill>
              <a:srgbClr val="FFC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9557914" y="5275144"/>
            <a:ext cx="986167" cy="261610"/>
          </a:xfrm>
          <a:prstGeom prst="rect">
            <a:avLst/>
          </a:prstGeom>
          <a:noFill/>
        </p:spPr>
        <p:txBody>
          <a:bodyPr wrap="none" rtlCol="0">
            <a:spAutoFit/>
          </a:bodyPr>
          <a:lstStyle/>
          <a:p>
            <a:r>
              <a:rPr lang="en-US" sz="1100" b="1" dirty="0"/>
              <a:t>MATRF2022</a:t>
            </a:r>
          </a:p>
        </p:txBody>
      </p:sp>
      <p:sp>
        <p:nvSpPr>
          <p:cNvPr id="140" name="TextBox 139"/>
          <p:cNvSpPr txBox="1"/>
          <p:nvPr/>
        </p:nvSpPr>
        <p:spPr>
          <a:xfrm>
            <a:off x="1566115" y="797931"/>
            <a:ext cx="986167" cy="261610"/>
          </a:xfrm>
          <a:prstGeom prst="rect">
            <a:avLst/>
          </a:prstGeom>
          <a:noFill/>
        </p:spPr>
        <p:txBody>
          <a:bodyPr wrap="none" rtlCol="0">
            <a:spAutoFit/>
          </a:bodyPr>
          <a:lstStyle/>
          <a:p>
            <a:r>
              <a:rPr lang="en-US" sz="1100" b="1" dirty="0"/>
              <a:t>MATRF2022</a:t>
            </a:r>
          </a:p>
        </p:txBody>
      </p:sp>
      <p:sp>
        <p:nvSpPr>
          <p:cNvPr id="141" name="TextBox 140"/>
          <p:cNvSpPr txBox="1"/>
          <p:nvPr/>
        </p:nvSpPr>
        <p:spPr>
          <a:xfrm rot="2083102">
            <a:off x="6967466" y="4106710"/>
            <a:ext cx="1874231" cy="261610"/>
          </a:xfrm>
          <a:prstGeom prst="rect">
            <a:avLst/>
          </a:prstGeom>
          <a:noFill/>
        </p:spPr>
        <p:txBody>
          <a:bodyPr wrap="none" rtlCol="0">
            <a:spAutoFit/>
          </a:bodyPr>
          <a:lstStyle/>
          <a:p>
            <a:r>
              <a:rPr lang="en-US" sz="1100" b="1" dirty="0"/>
              <a:t>Rotation of Mariana Plate</a:t>
            </a:r>
          </a:p>
        </p:txBody>
      </p:sp>
      <p:grpSp>
        <p:nvGrpSpPr>
          <p:cNvPr id="148" name="Group 147"/>
          <p:cNvGrpSpPr/>
          <p:nvPr/>
        </p:nvGrpSpPr>
        <p:grpSpPr>
          <a:xfrm>
            <a:off x="8664033" y="5696845"/>
            <a:ext cx="1467068" cy="646331"/>
            <a:chOff x="7140033" y="5696844"/>
            <a:chExt cx="1467068" cy="646331"/>
          </a:xfrm>
        </p:grpSpPr>
        <p:sp>
          <p:nvSpPr>
            <p:cNvPr id="146" name="TextBox 145"/>
            <p:cNvSpPr txBox="1"/>
            <p:nvPr/>
          </p:nvSpPr>
          <p:spPr>
            <a:xfrm>
              <a:off x="7140033" y="5696844"/>
              <a:ext cx="1467068"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future”)</a:t>
              </a:r>
              <a:endParaRPr lang="en-US" dirty="0"/>
            </a:p>
          </p:txBody>
        </p:sp>
        <p:sp>
          <p:nvSpPr>
            <p:cNvPr id="147" name="TextBox 146"/>
            <p:cNvSpPr txBox="1"/>
            <p:nvPr/>
          </p:nvSpPr>
          <p:spPr>
            <a:xfrm>
              <a:off x="7415477" y="5841087"/>
              <a:ext cx="269626" cy="276999"/>
            </a:xfrm>
            <a:prstGeom prst="rect">
              <a:avLst/>
            </a:prstGeom>
            <a:noFill/>
          </p:spPr>
          <p:txBody>
            <a:bodyPr wrap="none" rtlCol="0">
              <a:spAutoFit/>
            </a:bodyPr>
            <a:lstStyle/>
            <a:p>
              <a:r>
                <a:rPr lang="en-US" sz="1200" dirty="0"/>
                <a:t>0</a:t>
              </a:r>
            </a:p>
          </p:txBody>
        </p:sp>
      </p:grpSp>
      <p:grpSp>
        <p:nvGrpSpPr>
          <p:cNvPr id="149" name="Group 148"/>
          <p:cNvGrpSpPr/>
          <p:nvPr/>
        </p:nvGrpSpPr>
        <p:grpSpPr>
          <a:xfrm>
            <a:off x="2085940" y="5700217"/>
            <a:ext cx="1313180" cy="646331"/>
            <a:chOff x="7134814" y="5826277"/>
            <a:chExt cx="1313180" cy="646331"/>
          </a:xfrm>
        </p:grpSpPr>
        <p:sp>
          <p:nvSpPr>
            <p:cNvPr id="150" name="TextBox 149"/>
            <p:cNvSpPr txBox="1"/>
            <p:nvPr/>
          </p:nvSpPr>
          <p:spPr>
            <a:xfrm>
              <a:off x="7134814" y="5826277"/>
              <a:ext cx="1313180" cy="646331"/>
            </a:xfrm>
            <a:prstGeom prst="rect">
              <a:avLst/>
            </a:prstGeom>
            <a:noFill/>
          </p:spPr>
          <p:txBody>
            <a:bodyPr wrap="none" rtlCol="0">
              <a:spAutoFit/>
            </a:bodyPr>
            <a:lstStyle/>
            <a:p>
              <a:r>
                <a:rPr lang="en-US" dirty="0" smtClean="0"/>
                <a:t>t=t  - </a:t>
              </a:r>
              <a:r>
                <a:rPr lang="en-US" dirty="0" smtClean="0">
                  <a:latin typeface="Symbol" panose="05050102010706020507" pitchFamily="18" charset="2"/>
                </a:rPr>
                <a:t>D</a:t>
              </a:r>
              <a:r>
                <a:rPr lang="en-US" dirty="0" smtClean="0"/>
                <a:t>t</a:t>
              </a:r>
            </a:p>
            <a:p>
              <a:r>
                <a:rPr lang="en-US" dirty="0" smtClean="0"/>
                <a:t>(“the past”)</a:t>
              </a:r>
              <a:endParaRPr lang="en-US" dirty="0"/>
            </a:p>
          </p:txBody>
        </p:sp>
        <p:sp>
          <p:nvSpPr>
            <p:cNvPr id="151" name="TextBox 150"/>
            <p:cNvSpPr txBox="1"/>
            <p:nvPr/>
          </p:nvSpPr>
          <p:spPr>
            <a:xfrm>
              <a:off x="7415477" y="5966220"/>
              <a:ext cx="269626" cy="276999"/>
            </a:xfrm>
            <a:prstGeom prst="rect">
              <a:avLst/>
            </a:prstGeom>
            <a:noFill/>
          </p:spPr>
          <p:txBody>
            <a:bodyPr wrap="none" rtlCol="0">
              <a:spAutoFit/>
            </a:bodyPr>
            <a:lstStyle/>
            <a:p>
              <a:r>
                <a:rPr lang="en-US" sz="1200" dirty="0"/>
                <a:t>0</a:t>
              </a:r>
            </a:p>
          </p:txBody>
        </p:sp>
      </p:grpSp>
      <p:sp>
        <p:nvSpPr>
          <p:cNvPr id="152" name="TextBox 151"/>
          <p:cNvSpPr txBox="1"/>
          <p:nvPr/>
        </p:nvSpPr>
        <p:spPr>
          <a:xfrm>
            <a:off x="9641225" y="3943056"/>
            <a:ext cx="979755" cy="261610"/>
          </a:xfrm>
          <a:prstGeom prst="rect">
            <a:avLst/>
          </a:prstGeom>
          <a:noFill/>
        </p:spPr>
        <p:txBody>
          <a:bodyPr wrap="none" rtlCol="0">
            <a:spAutoFit/>
          </a:bodyPr>
          <a:lstStyle/>
          <a:p>
            <a:r>
              <a:rPr lang="en-US" sz="1100" b="1" dirty="0"/>
              <a:t>CATRF2022</a:t>
            </a:r>
          </a:p>
        </p:txBody>
      </p:sp>
      <p:sp>
        <p:nvSpPr>
          <p:cNvPr id="153" name="TextBox 152"/>
          <p:cNvSpPr txBox="1"/>
          <p:nvPr/>
        </p:nvSpPr>
        <p:spPr>
          <a:xfrm>
            <a:off x="1527953" y="1632388"/>
            <a:ext cx="979755" cy="261610"/>
          </a:xfrm>
          <a:prstGeom prst="rect">
            <a:avLst/>
          </a:prstGeom>
          <a:noFill/>
        </p:spPr>
        <p:txBody>
          <a:bodyPr wrap="none" rtlCol="0">
            <a:spAutoFit/>
          </a:bodyPr>
          <a:lstStyle/>
          <a:p>
            <a:r>
              <a:rPr lang="en-US" sz="1100" b="1" dirty="0"/>
              <a:t>CATRF2022</a:t>
            </a:r>
          </a:p>
        </p:txBody>
      </p:sp>
      <p:sp>
        <p:nvSpPr>
          <p:cNvPr id="154" name="Up Arrow 153"/>
          <p:cNvSpPr/>
          <p:nvPr/>
        </p:nvSpPr>
        <p:spPr>
          <a:xfrm>
            <a:off x="5683305" y="4183322"/>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1535974" y="4936858"/>
            <a:ext cx="979755" cy="261610"/>
          </a:xfrm>
          <a:prstGeom prst="rect">
            <a:avLst/>
          </a:prstGeom>
          <a:noFill/>
        </p:spPr>
        <p:txBody>
          <a:bodyPr wrap="none" rtlCol="0">
            <a:spAutoFit/>
          </a:bodyPr>
          <a:lstStyle/>
          <a:p>
            <a:r>
              <a:rPr lang="en-US" sz="1100" b="1" dirty="0"/>
              <a:t>NATRF2022</a:t>
            </a:r>
          </a:p>
        </p:txBody>
      </p:sp>
      <p:sp>
        <p:nvSpPr>
          <p:cNvPr id="156" name="TextBox 155"/>
          <p:cNvSpPr txBox="1"/>
          <p:nvPr/>
        </p:nvSpPr>
        <p:spPr>
          <a:xfrm>
            <a:off x="1540289" y="3771822"/>
            <a:ext cx="971741" cy="261610"/>
          </a:xfrm>
          <a:prstGeom prst="rect">
            <a:avLst/>
          </a:prstGeom>
          <a:noFill/>
        </p:spPr>
        <p:txBody>
          <a:bodyPr wrap="none" rtlCol="0">
            <a:spAutoFit/>
          </a:bodyPr>
          <a:lstStyle/>
          <a:p>
            <a:r>
              <a:rPr lang="en-US" sz="1100" b="1" dirty="0"/>
              <a:t>PATRF2022</a:t>
            </a:r>
          </a:p>
        </p:txBody>
      </p:sp>
      <p:sp>
        <p:nvSpPr>
          <p:cNvPr id="157" name="TextBox 156"/>
          <p:cNvSpPr txBox="1"/>
          <p:nvPr/>
        </p:nvSpPr>
        <p:spPr>
          <a:xfrm>
            <a:off x="9720923" y="547435"/>
            <a:ext cx="979755" cy="261610"/>
          </a:xfrm>
          <a:prstGeom prst="rect">
            <a:avLst/>
          </a:prstGeom>
          <a:noFill/>
        </p:spPr>
        <p:txBody>
          <a:bodyPr wrap="none" rtlCol="0">
            <a:spAutoFit/>
          </a:bodyPr>
          <a:lstStyle/>
          <a:p>
            <a:r>
              <a:rPr lang="en-US" sz="1100" b="1" dirty="0"/>
              <a:t>NATRF2022</a:t>
            </a:r>
          </a:p>
        </p:txBody>
      </p:sp>
      <p:sp>
        <p:nvSpPr>
          <p:cNvPr id="158" name="TextBox 157"/>
          <p:cNvSpPr txBox="1"/>
          <p:nvPr/>
        </p:nvSpPr>
        <p:spPr>
          <a:xfrm>
            <a:off x="9688863" y="1724536"/>
            <a:ext cx="971741" cy="261610"/>
          </a:xfrm>
          <a:prstGeom prst="rect">
            <a:avLst/>
          </a:prstGeom>
          <a:noFill/>
        </p:spPr>
        <p:txBody>
          <a:bodyPr wrap="none" rtlCol="0">
            <a:spAutoFit/>
          </a:bodyPr>
          <a:lstStyle/>
          <a:p>
            <a:r>
              <a:rPr lang="en-US" sz="1100" b="1" dirty="0"/>
              <a:t>PATRF2022</a:t>
            </a:r>
          </a:p>
        </p:txBody>
      </p:sp>
      <p:cxnSp>
        <p:nvCxnSpPr>
          <p:cNvPr id="159" name="Straight Arrow Connector 158"/>
          <p:cNvCxnSpPr/>
          <p:nvPr/>
        </p:nvCxnSpPr>
        <p:spPr>
          <a:xfrm>
            <a:off x="3174708" y="1887762"/>
            <a:ext cx="5702550" cy="2232946"/>
          </a:xfrm>
          <a:prstGeom prst="straightConnector1">
            <a:avLst/>
          </a:prstGeom>
          <a:ln>
            <a:solidFill>
              <a:srgbClr val="7030A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rot="1178512">
            <a:off x="6649881" y="3382526"/>
            <a:ext cx="2085859" cy="261610"/>
          </a:xfrm>
          <a:prstGeom prst="rect">
            <a:avLst/>
          </a:prstGeom>
          <a:noFill/>
        </p:spPr>
        <p:txBody>
          <a:bodyPr wrap="square" rtlCol="0">
            <a:spAutoFit/>
          </a:bodyPr>
          <a:lstStyle/>
          <a:p>
            <a:r>
              <a:rPr lang="en-US" sz="1100" b="1" dirty="0"/>
              <a:t>Rotation of Caribbean Plate</a:t>
            </a:r>
          </a:p>
        </p:txBody>
      </p:sp>
      <p:cxnSp>
        <p:nvCxnSpPr>
          <p:cNvPr id="164" name="Straight Arrow Connector 163"/>
          <p:cNvCxnSpPr/>
          <p:nvPr/>
        </p:nvCxnSpPr>
        <p:spPr>
          <a:xfrm>
            <a:off x="3291232" y="2888658"/>
            <a:ext cx="5550072" cy="75182"/>
          </a:xfrm>
          <a:prstGeom prst="straightConnector1">
            <a:avLst/>
          </a:prstGeom>
          <a:ln>
            <a:solidFill>
              <a:schemeClr val="tx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6884099" y="2689189"/>
            <a:ext cx="2085859" cy="261610"/>
          </a:xfrm>
          <a:prstGeom prst="rect">
            <a:avLst/>
          </a:prstGeom>
          <a:noFill/>
        </p:spPr>
        <p:txBody>
          <a:bodyPr wrap="square" rtlCol="0">
            <a:spAutoFit/>
          </a:bodyPr>
          <a:lstStyle/>
          <a:p>
            <a:r>
              <a:rPr lang="en-US" sz="1100" b="1" dirty="0" smtClean="0"/>
              <a:t>ITRF2020 </a:t>
            </a:r>
            <a:r>
              <a:rPr lang="en-US" sz="1100" b="1" dirty="0"/>
              <a:t>through time</a:t>
            </a:r>
          </a:p>
        </p:txBody>
      </p:sp>
      <p:sp>
        <p:nvSpPr>
          <p:cNvPr id="169" name="TextBox 168"/>
          <p:cNvSpPr txBox="1"/>
          <p:nvPr/>
        </p:nvSpPr>
        <p:spPr>
          <a:xfrm>
            <a:off x="9645231" y="2770832"/>
            <a:ext cx="813043" cy="261610"/>
          </a:xfrm>
          <a:prstGeom prst="rect">
            <a:avLst/>
          </a:prstGeom>
          <a:noFill/>
        </p:spPr>
        <p:txBody>
          <a:bodyPr wrap="none" rtlCol="0">
            <a:spAutoFit/>
          </a:bodyPr>
          <a:lstStyle/>
          <a:p>
            <a:r>
              <a:rPr lang="en-US" sz="1100" b="1" dirty="0" smtClean="0"/>
              <a:t>ITRF2020</a:t>
            </a:r>
            <a:endParaRPr lang="en-US" sz="1100" b="1" dirty="0"/>
          </a:p>
        </p:txBody>
      </p:sp>
      <p:sp>
        <p:nvSpPr>
          <p:cNvPr id="170" name="TextBox 169"/>
          <p:cNvSpPr txBox="1"/>
          <p:nvPr/>
        </p:nvSpPr>
        <p:spPr>
          <a:xfrm>
            <a:off x="1633807" y="2774220"/>
            <a:ext cx="813043" cy="261610"/>
          </a:xfrm>
          <a:prstGeom prst="rect">
            <a:avLst/>
          </a:prstGeom>
          <a:noFill/>
        </p:spPr>
        <p:txBody>
          <a:bodyPr wrap="none" rtlCol="0">
            <a:spAutoFit/>
          </a:bodyPr>
          <a:lstStyle/>
          <a:p>
            <a:r>
              <a:rPr lang="en-US" sz="1100" b="1" dirty="0" smtClean="0"/>
              <a:t>ITRF2020</a:t>
            </a:r>
            <a:endParaRPr lang="en-US" sz="1100" b="1" dirty="0"/>
          </a:p>
        </p:txBody>
      </p:sp>
      <p:cxnSp>
        <p:nvCxnSpPr>
          <p:cNvPr id="171" name="Straight Arrow Connector 170"/>
          <p:cNvCxnSpPr/>
          <p:nvPr/>
        </p:nvCxnSpPr>
        <p:spPr>
          <a:xfrm flipV="1">
            <a:off x="3150175" y="2011564"/>
            <a:ext cx="5518798" cy="1748167"/>
          </a:xfrm>
          <a:prstGeom prst="straightConnector1">
            <a:avLst/>
          </a:prstGeom>
          <a:ln>
            <a:solidFill>
              <a:srgbClr val="00B05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rot="20468182">
            <a:off x="6703172" y="2045274"/>
            <a:ext cx="2085859" cy="261610"/>
          </a:xfrm>
          <a:prstGeom prst="rect">
            <a:avLst/>
          </a:prstGeom>
          <a:noFill/>
        </p:spPr>
        <p:txBody>
          <a:bodyPr wrap="square" rtlCol="0">
            <a:spAutoFit/>
          </a:bodyPr>
          <a:lstStyle/>
          <a:p>
            <a:r>
              <a:rPr lang="en-US" sz="1100" b="1" dirty="0"/>
              <a:t>Rotation of Pacific Plate</a:t>
            </a:r>
          </a:p>
        </p:txBody>
      </p:sp>
      <p:cxnSp>
        <p:nvCxnSpPr>
          <p:cNvPr id="174" name="Straight Arrow Connector 173"/>
          <p:cNvCxnSpPr/>
          <p:nvPr/>
        </p:nvCxnSpPr>
        <p:spPr>
          <a:xfrm flipV="1">
            <a:off x="2998321" y="1079697"/>
            <a:ext cx="5876218" cy="3581965"/>
          </a:xfrm>
          <a:prstGeom prst="straightConnector1">
            <a:avLst/>
          </a:prstGeom>
          <a:ln>
            <a:solidFill>
              <a:srgbClr val="FF0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rot="19628250">
            <a:off x="5978985" y="1683542"/>
            <a:ext cx="2756522" cy="261610"/>
          </a:xfrm>
          <a:prstGeom prst="rect">
            <a:avLst/>
          </a:prstGeom>
          <a:noFill/>
        </p:spPr>
        <p:txBody>
          <a:bodyPr wrap="square" rtlCol="0">
            <a:spAutoFit/>
          </a:bodyPr>
          <a:lstStyle/>
          <a:p>
            <a:r>
              <a:rPr lang="en-US" sz="1100" b="1" dirty="0"/>
              <a:t>Rotation of North American Plate</a:t>
            </a:r>
          </a:p>
        </p:txBody>
      </p:sp>
      <p:sp>
        <p:nvSpPr>
          <p:cNvPr id="178" name="TextBox 177"/>
          <p:cNvSpPr txBox="1"/>
          <p:nvPr/>
        </p:nvSpPr>
        <p:spPr>
          <a:xfrm>
            <a:off x="4106286" y="452333"/>
            <a:ext cx="3801041" cy="646331"/>
          </a:xfrm>
          <a:prstGeom prst="rect">
            <a:avLst/>
          </a:prstGeom>
          <a:noFill/>
        </p:spPr>
        <p:txBody>
          <a:bodyPr wrap="none" rtlCol="0">
            <a:spAutoFit/>
          </a:bodyPr>
          <a:lstStyle/>
          <a:p>
            <a:r>
              <a:rPr lang="en-US" dirty="0" smtClean="0"/>
              <a:t>The relation of five global reference</a:t>
            </a:r>
          </a:p>
          <a:p>
            <a:r>
              <a:rPr lang="en-US" dirty="0" smtClean="0"/>
              <a:t>frames through time.</a:t>
            </a:r>
            <a:endParaRPr lang="en-US" dirty="0"/>
          </a:p>
        </p:txBody>
      </p:sp>
      <p:sp>
        <p:nvSpPr>
          <p:cNvPr id="179" name="TextBox 178"/>
          <p:cNvSpPr txBox="1"/>
          <p:nvPr/>
        </p:nvSpPr>
        <p:spPr>
          <a:xfrm>
            <a:off x="4809508" y="1000912"/>
            <a:ext cx="1747594" cy="246221"/>
          </a:xfrm>
          <a:prstGeom prst="rect">
            <a:avLst/>
          </a:prstGeom>
          <a:noFill/>
        </p:spPr>
        <p:txBody>
          <a:bodyPr wrap="none" rtlCol="0">
            <a:spAutoFit/>
          </a:bodyPr>
          <a:lstStyle/>
          <a:p>
            <a:r>
              <a:rPr lang="en-US" sz="1000" b="1" dirty="0"/>
              <a:t>Rotations are not to scale</a:t>
            </a:r>
          </a:p>
        </p:txBody>
      </p:sp>
    </p:spTree>
    <p:extLst>
      <p:ext uri="{BB962C8B-B14F-4D97-AF65-F5344CB8AC3E}">
        <p14:creationId xmlns:p14="http://schemas.microsoft.com/office/powerpoint/2010/main" val="13904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52" grpId="0"/>
      <p:bldP spid="153" grpId="0"/>
      <p:bldP spid="154" grpId="0" animBg="1"/>
      <p:bldP spid="155" grpId="0"/>
      <p:bldP spid="156" grpId="0"/>
      <p:bldP spid="157" grpId="0"/>
      <p:bldP spid="158" grpId="0"/>
      <p:bldP spid="160" grpId="0"/>
      <p:bldP spid="172" grpId="0"/>
      <p:bldP spid="1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027" y="633985"/>
                <a:ext cx="11076373" cy="5492181"/>
              </a:xfrm>
            </p:spPr>
            <p:txBody>
              <a:bodyPr/>
              <a:lstStyle/>
              <a:p>
                <a:pPr marL="0" indent="0">
                  <a:buNone/>
                </a:pPr>
                <a:endParaRPr lang="en-US" sz="900" i="1" dirty="0">
                  <a:latin typeface="Cambria Math" panose="02040503050406030204" pitchFamily="18" charset="0"/>
                </a:endParaRPr>
              </a:p>
              <a:p>
                <a:pPr marL="0" indent="0">
                  <a:buNone/>
                </a:pPr>
                <a:r>
                  <a:rPr lang="en-US" sz="2000" b="1" u="sng" dirty="0">
                    <a:latin typeface="Cambria Math" panose="02040503050406030204" pitchFamily="18" charset="0"/>
                  </a:rPr>
                  <a:t>From </a:t>
                </a:r>
                <a:r>
                  <a:rPr lang="en-US" sz="2000" b="1" u="sng" dirty="0" smtClean="0">
                    <a:latin typeface="Cambria Math" panose="02040503050406030204" pitchFamily="18" charset="0"/>
                  </a:rPr>
                  <a:t>Blueprint </a:t>
                </a:r>
                <a:r>
                  <a:rPr lang="en-US" sz="2000" b="1" u="sng" dirty="0">
                    <a:latin typeface="Cambria Math" panose="02040503050406030204" pitchFamily="18" charset="0"/>
                  </a:rPr>
                  <a:t>Part 1 </a:t>
                </a:r>
                <a:r>
                  <a:rPr lang="en-US" sz="2000" b="1" u="sng" dirty="0" smtClean="0">
                    <a:latin typeface="Cambria Math" panose="02040503050406030204" pitchFamily="18" charset="0"/>
                  </a:rPr>
                  <a:t>(2017):</a:t>
                </a:r>
                <a:endParaRPr lang="en-US" sz="2000" b="1" u="sng" dirty="0">
                  <a:latin typeface="Cambria Math" panose="02040503050406030204" pitchFamily="18" charset="0"/>
                </a:endParaRPr>
              </a:p>
              <a:p>
                <a:pPr marL="0" indent="0">
                  <a:buNone/>
                </a:pPr>
                <a:endParaRPr lang="en-US" sz="1100" b="1" u="sng"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𝑋</m:t>
                                        </m:r>
                                      </m:e>
                                    </m:mr>
                                    <m:mr>
                                      <m:e>
                                        <m:r>
                                          <a:rPr lang="en-US" sz="1600" i="1">
                                            <a:latin typeface="Cambria Math" panose="02040503050406030204" pitchFamily="18" charset="0"/>
                                          </a:rPr>
                                          <m:t>𝑌</m:t>
                                        </m:r>
                                      </m:e>
                                    </m:mr>
                                    <m:mr>
                                      <m:e>
                                        <m:r>
                                          <a:rPr lang="en-US" sz="1600" i="1">
                                            <a:latin typeface="Cambria Math" panose="02040503050406030204" pitchFamily="18" charset="0"/>
                                          </a:rPr>
                                          <m:t>𝑍</m:t>
                                        </m:r>
                                      </m:e>
                                    </m:mr>
                                  </m:m>
                                </m:e>
                              </m:d>
                            </m:e>
                            <m:sub>
                              <m:r>
                                <a:rPr lang="en-US" sz="1600" i="1">
                                  <a:latin typeface="Cambria Math" panose="02040503050406030204" pitchFamily="18" charset="0"/>
                                </a:rPr>
                                <m:t>𝑁𝐴𝑇𝑅𝐹</m:t>
                              </m:r>
                              <m:r>
                                <a:rPr lang="en-US" sz="1600" i="1">
                                  <a:latin typeface="Cambria Math" panose="02040503050406030204" pitchFamily="18" charset="0"/>
                                </a:rPr>
                                <m:t>2022,</m:t>
                              </m:r>
                              <m:r>
                                <a:rPr lang="en-US" sz="1600" i="1">
                                  <a:latin typeface="Cambria Math" panose="02040503050406030204" pitchFamily="18" charset="0"/>
                                </a:rPr>
                                <m:t>𝑡</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𝑀</m:t>
                              </m:r>
                            </m:e>
                            <m:sub>
                              <m:r>
                                <a:rPr lang="en-US" sz="1600" i="1">
                                  <a:latin typeface="Cambria Math" panose="02040503050406030204" pitchFamily="18" charset="0"/>
                                </a:rPr>
                                <m:t>𝑁</m:t>
                              </m:r>
                              <m:r>
                                <a:rPr lang="en-US" sz="1600" i="1">
                                  <a:latin typeface="Cambria Math" panose="02040503050406030204" pitchFamily="18" charset="0"/>
                                </a:rPr>
                                <m:t>.</m:t>
                              </m:r>
                              <m:r>
                                <a:rPr lang="en-US" sz="1600" i="1">
                                  <a:latin typeface="Cambria Math" panose="02040503050406030204" pitchFamily="18" charset="0"/>
                                </a:rPr>
                                <m:t>𝐴</m:t>
                              </m:r>
                              <m:r>
                                <a:rPr lang="en-US" sz="1600" i="1">
                                  <a:latin typeface="Cambria Math" panose="02040503050406030204" pitchFamily="18" charset="0"/>
                                </a:rPr>
                                <m:t>.</m:t>
                              </m:r>
                            </m:sub>
                            <m:sup>
                              <m:r>
                                <a:rPr lang="en-US" sz="1600" i="1">
                                  <a:latin typeface="Cambria Math" panose="02040503050406030204" pitchFamily="18" charset="0"/>
                                </a:rPr>
                                <m:t>−1</m:t>
                              </m:r>
                            </m:sup>
                          </m:sSubSup>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𝑋</m:t>
                                    </m:r>
                                  </m:e>
                                </m:mr>
                                <m:mr>
                                  <m:e>
                                    <m:r>
                                      <a:rPr lang="en-US" sz="1600" i="1">
                                        <a:latin typeface="Cambria Math" panose="02040503050406030204" pitchFamily="18" charset="0"/>
                                      </a:rPr>
                                      <m:t>𝑌</m:t>
                                    </m:r>
                                  </m:e>
                                </m:mr>
                                <m:mr>
                                  <m:e>
                                    <m:r>
                                      <a:rPr lang="en-US" sz="1600" i="1">
                                        <a:latin typeface="Cambria Math" panose="02040503050406030204" pitchFamily="18" charset="0"/>
                                      </a:rPr>
                                      <m:t>𝑍</m:t>
                                    </m:r>
                                  </m:e>
                                </m:mr>
                              </m:m>
                            </m:e>
                          </m:d>
                        </m:e>
                        <m:sub>
                          <m:r>
                            <a:rPr lang="en-US" sz="1600" i="1">
                              <a:latin typeface="Cambria Math" panose="02040503050406030204" pitchFamily="18" charset="0"/>
                            </a:rPr>
                            <m:t>𝐼𝑇𝑅𝐹</m:t>
                          </m:r>
                          <m:r>
                            <a:rPr lang="en-US" sz="1600" i="1">
                              <a:latin typeface="Cambria Math" panose="02040503050406030204" pitchFamily="18" charset="0"/>
                            </a:rPr>
                            <m:t>2014,</m:t>
                          </m:r>
                          <m:r>
                            <a:rPr lang="en-US" sz="1600" i="1">
                              <a:latin typeface="Cambria Math" panose="02040503050406030204" pitchFamily="18" charset="0"/>
                            </a:rPr>
                            <m:t>𝑡</m:t>
                          </m:r>
                        </m:sub>
                      </m:sSub>
                    </m:oMath>
                  </m:oMathPara>
                </a14:m>
                <a:endParaRPr lang="en-US" sz="1100" b="1" u="sng" dirty="0">
                  <a:latin typeface="Cambria Math" panose="02040503050406030204" pitchFamily="18" charset="0"/>
                </a:endParaRPr>
              </a:p>
              <a:p>
                <a:pPr marL="0" indent="0">
                  <a:buNone/>
                </a:pPr>
                <a:endParaRPr lang="en-US" sz="1100" b="1" u="sng" dirty="0">
                  <a:latin typeface="Cambria Math" panose="02040503050406030204" pitchFamily="18" charset="0"/>
                </a:endParaRPr>
              </a:p>
              <a:p>
                <a:pPr marL="0" indent="0">
                  <a:buNone/>
                </a:pPr>
                <a:endParaRPr lang="en-US" sz="9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1100" i="1">
                              <a:latin typeface="Cambria Math" panose="02040503050406030204" pitchFamily="18" charset="0"/>
                            </a:rPr>
                          </m:ctrlPr>
                        </m:sSupPr>
                        <m:e>
                          <m:r>
                            <m:rPr>
                              <m:sty m:val="p"/>
                            </m:rPr>
                            <a:rPr lang="en-US" sz="1100">
                              <a:latin typeface="Cambria Math" panose="02040503050406030204" pitchFamily="18" charset="0"/>
                            </a:rPr>
                            <m:t>M</m:t>
                          </m:r>
                        </m:e>
                        <m:sup>
                          <m:r>
                            <a:rPr lang="en-US" sz="1100" i="1">
                              <a:latin typeface="Cambria Math" panose="02040503050406030204" pitchFamily="18" charset="0"/>
                            </a:rPr>
                            <m:t>−1</m:t>
                          </m:r>
                        </m:sup>
                      </m:sSup>
                      <m:r>
                        <a:rPr lang="en-US" sz="1100">
                          <a:latin typeface="Cambria Math" panose="02040503050406030204" pitchFamily="18" charset="0"/>
                        </a:rPr>
                        <m:t>=</m:t>
                      </m:r>
                      <m:sSup>
                        <m:sSupPr>
                          <m:ctrlPr>
                            <a:rPr lang="en-US" sz="1100" i="1">
                              <a:latin typeface="Cambria Math" panose="02040503050406030204" pitchFamily="18" charset="0"/>
                            </a:rPr>
                          </m:ctrlPr>
                        </m:sSupPr>
                        <m:e>
                          <m:d>
                            <m:dPr>
                              <m:begChr m:val="["/>
                              <m:endChr m:val="]"/>
                              <m:ctrlPr>
                                <a:rPr lang="en-US" sz="1100" i="1">
                                  <a:latin typeface="Cambria Math" panose="02040503050406030204" pitchFamily="18" charset="0"/>
                                </a:rPr>
                              </m:ctrlPr>
                            </m:dPr>
                            <m:e>
                              <m:sSup>
                                <m:sSupPr>
                                  <m:ctrlPr>
                                    <a:rPr lang="en-US" sz="1100" i="1">
                                      <a:latin typeface="Cambria Math" panose="02040503050406030204" pitchFamily="18" charset="0"/>
                                    </a:rPr>
                                  </m:ctrlPr>
                                </m:sSupPr>
                                <m:e>
                                  <m:d>
                                    <m:dPr>
                                      <m:begChr m:val="["/>
                                      <m:endChr m:val="]"/>
                                      <m:ctrlPr>
                                        <a:rPr lang="en-US" sz="1100" i="1">
                                          <a:latin typeface="Cambria Math" panose="02040503050406030204" pitchFamily="18" charset="0"/>
                                        </a:rPr>
                                      </m:ctrlPr>
                                    </m:dPr>
                                    <m:e>
                                      <m:m>
                                        <m:mPr>
                                          <m:mcs>
                                            <m:mc>
                                              <m:mcPr>
                                                <m:count m:val="3"/>
                                                <m:mcJc m:val="center"/>
                                              </m:mcPr>
                                            </m:mc>
                                          </m:mcs>
                                          <m:ctrlPr>
                                            <a:rPr lang="en-US" sz="1100" i="1">
                                              <a:latin typeface="Cambria Math" panose="02040503050406030204" pitchFamily="18" charset="0"/>
                                            </a:rPr>
                                          </m:ctrlPr>
                                        </m:mP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mr>
                                        <m:mr>
                                          <m:e>
                                            <m:func>
                                              <m:funcPr>
                                                <m:ctrlPr>
                                                  <a:rPr lang="en-US" sz="1100" i="1">
                                                    <a:latin typeface="Cambria Math" panose="02040503050406030204" pitchFamily="18" charset="0"/>
                                                  </a:rPr>
                                                </m:ctrlPr>
                                              </m:funcPr>
                                              <m:fName>
                                                <m:r>
                                                  <a:rPr lang="en-US" sz="1100" i="1">
                                                    <a:latin typeface="Cambria Math" panose="02040503050406030204" pitchFamily="18" charset="0"/>
                                                  </a:rPr>
                                                  <m:t>−</m:t>
                                                </m:r>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mr>
                                        <m:mr>
                                          <m:e>
                                            <m:r>
                                              <a:rPr lang="en-US" sz="1100" i="1">
                                                <a:latin typeface="Cambria Math" panose="02040503050406030204" pitchFamily="18" charset="0"/>
                                              </a:rPr>
                                              <m:t>0</m:t>
                                            </m:r>
                                          </m:e>
                                          <m:e>
                                            <m:r>
                                              <a:rPr lang="en-US" sz="1100" i="1">
                                                <a:latin typeface="Cambria Math" panose="02040503050406030204" pitchFamily="18" charset="0"/>
                                              </a:rPr>
                                              <m:t>0</m:t>
                                            </m:r>
                                          </m:e>
                                          <m:e>
                                            <m:r>
                                              <a:rPr lang="en-US" sz="1100" i="1">
                                                <a:latin typeface="Cambria Math" panose="02040503050406030204" pitchFamily="18" charset="0"/>
                                              </a:rPr>
                                              <m:t>1</m:t>
                                            </m:r>
                                          </m:e>
                                        </m:mr>
                                      </m:m>
                                    </m:e>
                                  </m:d>
                                </m:e>
                                <m:sup>
                                  <m:r>
                                    <a:rPr lang="en-US" sz="1100" i="1">
                                      <a:latin typeface="Cambria Math" panose="02040503050406030204" pitchFamily="18" charset="0"/>
                                    </a:rPr>
                                    <m:t>−1</m:t>
                                  </m:r>
                                </m:sup>
                              </m:sSup>
                              <m:sSup>
                                <m:sSupPr>
                                  <m:ctrlPr>
                                    <a:rPr lang="en-US" sz="1100" i="1">
                                      <a:latin typeface="Cambria Math" panose="02040503050406030204" pitchFamily="18" charset="0"/>
                                    </a:rPr>
                                  </m:ctrlPr>
                                </m:sSupPr>
                                <m:e>
                                  <m:d>
                                    <m:dPr>
                                      <m:begChr m:val="["/>
                                      <m:endChr m:val="]"/>
                                      <m:ctrlPr>
                                        <a:rPr lang="en-US" sz="1100" i="1">
                                          <a:latin typeface="Cambria Math" panose="02040503050406030204" pitchFamily="18" charset="0"/>
                                        </a:rPr>
                                      </m:ctrlPr>
                                    </m:dPr>
                                    <m:e>
                                      <m:m>
                                        <m:mPr>
                                          <m:mcs>
                                            <m:mc>
                                              <m:mcPr>
                                                <m:count m:val="3"/>
                                                <m:mcJc m:val="center"/>
                                              </m:mcPr>
                                            </m:mc>
                                          </m:mcs>
                                          <m:ctrlPr>
                                            <a:rPr lang="en-US" sz="1100" i="1">
                                              <a:latin typeface="Cambria Math" panose="02040503050406030204" pitchFamily="18" charset="0"/>
                                            </a:rPr>
                                          </m:ctrlPr>
                                        </m:mP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e>
                                            <m:func>
                                              <m:funcPr>
                                                <m:ctrlPr>
                                                  <a:rPr lang="en-US" sz="1100" i="1">
                                                    <a:latin typeface="Cambria Math" panose="02040503050406030204" pitchFamily="18" charset="0"/>
                                                  </a:rPr>
                                                </m:ctrlPr>
                                              </m:funcPr>
                                              <m:fName>
                                                <m:r>
                                                  <a:rPr lang="en-US" sz="1100" i="1">
                                                    <a:latin typeface="Cambria Math" panose="02040503050406030204" pitchFamily="18" charset="0"/>
                                                  </a:rPr>
                                                  <m:t>−</m:t>
                                                </m:r>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mr>
                                        <m:mr>
                                          <m:e>
                                            <m:r>
                                              <a:rPr lang="en-US" sz="1100" i="1">
                                                <a:latin typeface="Cambria Math" panose="02040503050406030204" pitchFamily="18" charset="0"/>
                                              </a:rPr>
                                              <m:t>0</m:t>
                                            </m:r>
                                          </m:e>
                                          <m:e>
                                            <m:r>
                                              <a:rPr lang="en-US" sz="1100" i="1">
                                                <a:latin typeface="Cambria Math" panose="02040503050406030204" pitchFamily="18" charset="0"/>
                                              </a:rPr>
                                              <m:t>1</m:t>
                                            </m:r>
                                          </m:e>
                                          <m:e>
                                            <m:r>
                                              <a:rPr lang="en-US" sz="1100" i="1">
                                                <a:latin typeface="Cambria Math" panose="02040503050406030204" pitchFamily="18" charset="0"/>
                                              </a:rPr>
                                              <m:t>0</m:t>
                                            </m:r>
                                          </m:e>
                                        </m:m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mr>
                                      </m:m>
                                    </m:e>
                                  </m:d>
                                </m:e>
                                <m:sup>
                                  <m:r>
                                    <a:rPr lang="en-US" sz="1100" i="1">
                                      <a:latin typeface="Cambria Math" panose="02040503050406030204" pitchFamily="18" charset="0"/>
                                    </a:rPr>
                                    <m:t>−1</m:t>
                                  </m:r>
                                </m:sup>
                              </m:sSup>
                              <m:d>
                                <m:dPr>
                                  <m:begChr m:val="["/>
                                  <m:endChr m:val="]"/>
                                  <m:ctrlPr>
                                    <a:rPr lang="en-US" sz="1100" i="1">
                                      <a:latin typeface="Cambria Math" panose="02040503050406030204" pitchFamily="18" charset="0"/>
                                    </a:rPr>
                                  </m:ctrlPr>
                                </m:dPr>
                                <m:e>
                                  <m:m>
                                    <m:mPr>
                                      <m:mcs>
                                        <m:mc>
                                          <m:mcPr>
                                            <m:count m:val="3"/>
                                            <m:mcJc m:val="center"/>
                                          </m:mcPr>
                                        </m:mc>
                                      </m:mcs>
                                      <m:ctrlPr>
                                        <a:rPr lang="en-US" sz="1100" i="1">
                                          <a:latin typeface="Cambria Math" panose="02040503050406030204" pitchFamily="18" charset="0"/>
                                        </a:rPr>
                                      </m:ctrlPr>
                                    </m:mP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acc>
                                                  <m:accPr>
                                                    <m:chr m:val="̇"/>
                                                    <m:ctrlPr>
                                                      <a:rPr lang="en-US" sz="1100" i="1">
                                                        <a:solidFill>
                                                          <a:srgbClr val="FF0000"/>
                                                        </a:solidFill>
                                                        <a:latin typeface="Cambria Math" panose="02040503050406030204" pitchFamily="18" charset="0"/>
                                                      </a:rPr>
                                                    </m:ctrlPr>
                                                  </m:accPr>
                                                  <m:e>
                                                    <m:r>
                                                      <a:rPr lang="en-US" sz="1100" i="1">
                                                        <a:solidFill>
                                                          <a:srgbClr val="FF0000"/>
                                                        </a:solidFill>
                                                        <a:latin typeface="Cambria Math" panose="02040503050406030204" pitchFamily="18" charset="0"/>
                                                      </a:rPr>
                                                      <m:t>𝜔</m:t>
                                                    </m:r>
                                                  </m:e>
                                                </m:acc>
                                              </m:e>
                                              <m:sub>
                                                <m:r>
                                                  <a:rPr lang="en-US" sz="1100" i="1">
                                                    <a:solidFill>
                                                      <a:srgbClr val="FF0000"/>
                                                    </a:solidFill>
                                                    <a:latin typeface="Cambria Math" panose="02040503050406030204" pitchFamily="18" charset="0"/>
                                                  </a:rPr>
                                                  <m:t>0</m:t>
                                                </m:r>
                                              </m:sub>
                                            </m:sSub>
                                            <m:d>
                                              <m:dPr>
                                                <m:ctrlPr>
                                                  <a:rPr lang="en-US" sz="1100" i="1">
                                                    <a:latin typeface="Cambria Math" panose="02040503050406030204" pitchFamily="18" charset="0"/>
                                                  </a:rPr>
                                                </m:ctrlPr>
                                              </m:dPr>
                                              <m:e>
                                                <m:r>
                                                  <a:rPr lang="en-US" sz="1100" i="1">
                                                    <a:latin typeface="Cambria Math" panose="02040503050406030204" pitchFamily="18" charset="0"/>
                                                  </a:rPr>
                                                  <m:t>𝑡</m:t>
                                                </m:r>
                                                <m:r>
                                                  <a:rPr lang="en-US" sz="1100" i="1">
                                                    <a:latin typeface="Cambria Math" panose="02040503050406030204" pitchFamily="18" charset="0"/>
                                                  </a:rPr>
                                                  <m:t>−2020.00</m:t>
                                                </m:r>
                                              </m:e>
                                            </m:d>
                                            <m:r>
                                              <a:rPr lang="en-US" sz="1100" i="1">
                                                <a:latin typeface="Cambria Math" panose="02040503050406030204" pitchFamily="18" charset="0"/>
                                              </a:rPr>
                                              <m:t>]</m:t>
                                            </m:r>
                                          </m:e>
                                        </m:func>
                                      </m:e>
                                      <m:e>
                                        <m:r>
                                          <a:rPr lang="en-US" sz="1100" i="1">
                                            <a:latin typeface="Cambria Math" panose="02040503050406030204" pitchFamily="18" charset="0"/>
                                          </a:rPr>
                                          <m:t>−</m:t>
                                        </m:r>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acc>
                                                  <m:accPr>
                                                    <m:chr m:val="̇"/>
                                                    <m:ctrlPr>
                                                      <a:rPr lang="en-US" sz="1100" i="1">
                                                        <a:solidFill>
                                                          <a:srgbClr val="FF0000"/>
                                                        </a:solidFill>
                                                        <a:latin typeface="Cambria Math" panose="02040503050406030204" pitchFamily="18" charset="0"/>
                                                      </a:rPr>
                                                    </m:ctrlPr>
                                                  </m:accPr>
                                                  <m:e>
                                                    <m:r>
                                                      <a:rPr lang="en-US" sz="1100" i="1">
                                                        <a:solidFill>
                                                          <a:srgbClr val="FF0000"/>
                                                        </a:solidFill>
                                                        <a:latin typeface="Cambria Math" panose="02040503050406030204" pitchFamily="18" charset="0"/>
                                                      </a:rPr>
                                                      <m:t>𝜔</m:t>
                                                    </m:r>
                                                  </m:e>
                                                </m:acc>
                                              </m:e>
                                              <m:sub>
                                                <m:r>
                                                  <a:rPr lang="en-US" sz="1100" i="1">
                                                    <a:solidFill>
                                                      <a:srgbClr val="FF0000"/>
                                                    </a:solidFill>
                                                    <a:latin typeface="Cambria Math" panose="02040503050406030204" pitchFamily="18" charset="0"/>
                                                  </a:rPr>
                                                  <m:t>0</m:t>
                                                </m:r>
                                              </m:sub>
                                            </m:sSub>
                                            <m:d>
                                              <m:dPr>
                                                <m:ctrlPr>
                                                  <a:rPr lang="en-US" sz="1100" i="1">
                                                    <a:latin typeface="Cambria Math" panose="02040503050406030204" pitchFamily="18" charset="0"/>
                                                  </a:rPr>
                                                </m:ctrlPr>
                                              </m:dPr>
                                              <m:e>
                                                <m:r>
                                                  <a:rPr lang="en-US" sz="1100" i="1">
                                                    <a:latin typeface="Cambria Math" panose="02040503050406030204" pitchFamily="18" charset="0"/>
                                                  </a:rPr>
                                                  <m:t>𝑡</m:t>
                                                </m:r>
                                                <m:r>
                                                  <a:rPr lang="en-US" sz="1100" i="1">
                                                    <a:latin typeface="Cambria Math" panose="02040503050406030204" pitchFamily="18" charset="0"/>
                                                  </a:rPr>
                                                  <m:t>−2020.00</m:t>
                                                </m:r>
                                              </m:e>
                                            </m:d>
                                            <m:r>
                                              <a:rPr lang="en-US" sz="1100" i="1">
                                                <a:latin typeface="Cambria Math" panose="02040503050406030204" pitchFamily="18" charset="0"/>
                                              </a:rPr>
                                              <m:t>]</m:t>
                                            </m:r>
                                          </m:e>
                                        </m:func>
                                      </m:e>
                                      <m:e>
                                        <m:r>
                                          <a:rPr lang="en-US" sz="1100" i="1">
                                            <a:latin typeface="Cambria Math" panose="02040503050406030204" pitchFamily="18" charset="0"/>
                                          </a:rPr>
                                          <m:t>0</m:t>
                                        </m:r>
                                      </m:e>
                                    </m:m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acc>
                                                  <m:accPr>
                                                    <m:chr m:val="̇"/>
                                                    <m:ctrlPr>
                                                      <a:rPr lang="en-US" sz="1100" i="1">
                                                        <a:solidFill>
                                                          <a:srgbClr val="FF0000"/>
                                                        </a:solidFill>
                                                        <a:latin typeface="Cambria Math" panose="02040503050406030204" pitchFamily="18" charset="0"/>
                                                      </a:rPr>
                                                    </m:ctrlPr>
                                                  </m:accPr>
                                                  <m:e>
                                                    <m:r>
                                                      <a:rPr lang="en-US" sz="1100" i="1">
                                                        <a:solidFill>
                                                          <a:srgbClr val="FF0000"/>
                                                        </a:solidFill>
                                                        <a:latin typeface="Cambria Math" panose="02040503050406030204" pitchFamily="18" charset="0"/>
                                                      </a:rPr>
                                                      <m:t>𝜔</m:t>
                                                    </m:r>
                                                  </m:e>
                                                </m:acc>
                                              </m:e>
                                              <m:sub>
                                                <m:r>
                                                  <a:rPr lang="en-US" sz="1100" i="1">
                                                    <a:solidFill>
                                                      <a:srgbClr val="FF0000"/>
                                                    </a:solidFill>
                                                    <a:latin typeface="Cambria Math" panose="02040503050406030204" pitchFamily="18" charset="0"/>
                                                  </a:rPr>
                                                  <m:t>0</m:t>
                                                </m:r>
                                              </m:sub>
                                            </m:sSub>
                                            <m:d>
                                              <m:dPr>
                                                <m:ctrlPr>
                                                  <a:rPr lang="en-US" sz="1100" i="1">
                                                    <a:latin typeface="Cambria Math" panose="02040503050406030204" pitchFamily="18" charset="0"/>
                                                  </a:rPr>
                                                </m:ctrlPr>
                                              </m:dPr>
                                              <m:e>
                                                <m:r>
                                                  <a:rPr lang="en-US" sz="1100" i="1">
                                                    <a:latin typeface="Cambria Math" panose="02040503050406030204" pitchFamily="18" charset="0"/>
                                                  </a:rPr>
                                                  <m:t>𝑡</m:t>
                                                </m:r>
                                                <m:r>
                                                  <a:rPr lang="en-US" sz="1100" i="1">
                                                    <a:latin typeface="Cambria Math" panose="02040503050406030204" pitchFamily="18" charset="0"/>
                                                  </a:rPr>
                                                  <m:t>−2020.00</m:t>
                                                </m:r>
                                              </m:e>
                                            </m:d>
                                            <m:r>
                                              <a:rPr lang="en-US" sz="1100" i="1">
                                                <a:latin typeface="Cambria Math" panose="02040503050406030204" pitchFamily="18" charset="0"/>
                                              </a:rPr>
                                              <m:t>]</m:t>
                                            </m:r>
                                          </m:e>
                                        </m:func>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acc>
                                                  <m:accPr>
                                                    <m:chr m:val="̇"/>
                                                    <m:ctrlPr>
                                                      <a:rPr lang="en-US" sz="1100" i="1">
                                                        <a:solidFill>
                                                          <a:srgbClr val="FF0000"/>
                                                        </a:solidFill>
                                                        <a:latin typeface="Cambria Math" panose="02040503050406030204" pitchFamily="18" charset="0"/>
                                                      </a:rPr>
                                                    </m:ctrlPr>
                                                  </m:accPr>
                                                  <m:e>
                                                    <m:r>
                                                      <a:rPr lang="en-US" sz="1100" i="1">
                                                        <a:solidFill>
                                                          <a:srgbClr val="FF0000"/>
                                                        </a:solidFill>
                                                        <a:latin typeface="Cambria Math" panose="02040503050406030204" pitchFamily="18" charset="0"/>
                                                      </a:rPr>
                                                      <m:t>𝜔</m:t>
                                                    </m:r>
                                                  </m:e>
                                                </m:acc>
                                              </m:e>
                                              <m:sub>
                                                <m:r>
                                                  <a:rPr lang="en-US" sz="1100" i="1">
                                                    <a:solidFill>
                                                      <a:srgbClr val="FF0000"/>
                                                    </a:solidFill>
                                                    <a:latin typeface="Cambria Math" panose="02040503050406030204" pitchFamily="18" charset="0"/>
                                                  </a:rPr>
                                                  <m:t>0</m:t>
                                                </m:r>
                                              </m:sub>
                                            </m:sSub>
                                            <m:d>
                                              <m:dPr>
                                                <m:ctrlPr>
                                                  <a:rPr lang="en-US" sz="1100" i="1">
                                                    <a:latin typeface="Cambria Math" panose="02040503050406030204" pitchFamily="18" charset="0"/>
                                                  </a:rPr>
                                                </m:ctrlPr>
                                              </m:dPr>
                                              <m:e>
                                                <m:r>
                                                  <a:rPr lang="en-US" sz="1100" i="1">
                                                    <a:latin typeface="Cambria Math" panose="02040503050406030204" pitchFamily="18" charset="0"/>
                                                  </a:rPr>
                                                  <m:t>𝑡</m:t>
                                                </m:r>
                                                <m:r>
                                                  <a:rPr lang="en-US" sz="1100" i="1">
                                                    <a:latin typeface="Cambria Math" panose="02040503050406030204" pitchFamily="18" charset="0"/>
                                                  </a:rPr>
                                                  <m:t>−2020.00</m:t>
                                                </m:r>
                                              </m:e>
                                            </m:d>
                                            <m:r>
                                              <a:rPr lang="en-US" sz="1100" i="1">
                                                <a:latin typeface="Cambria Math" panose="02040503050406030204" pitchFamily="18" charset="0"/>
                                              </a:rPr>
                                              <m:t>]</m:t>
                                            </m:r>
                                          </m:e>
                                        </m:func>
                                      </m:e>
                                      <m:e>
                                        <m:r>
                                          <a:rPr lang="en-US" sz="1100" i="1">
                                            <a:latin typeface="Cambria Math" panose="02040503050406030204" pitchFamily="18" charset="0"/>
                                          </a:rPr>
                                          <m:t>0</m:t>
                                        </m:r>
                                      </m:e>
                                    </m:mr>
                                    <m:mr>
                                      <m:e>
                                        <m:r>
                                          <a:rPr lang="en-US" sz="1100" i="1">
                                            <a:latin typeface="Cambria Math" panose="02040503050406030204" pitchFamily="18" charset="0"/>
                                          </a:rPr>
                                          <m:t>0</m:t>
                                        </m:r>
                                      </m:e>
                                      <m:e>
                                        <m:r>
                                          <a:rPr lang="en-US" sz="1100" i="1">
                                            <a:latin typeface="Cambria Math" panose="02040503050406030204" pitchFamily="18" charset="0"/>
                                          </a:rPr>
                                          <m:t>0</m:t>
                                        </m:r>
                                      </m:e>
                                      <m:e>
                                        <m:r>
                                          <a:rPr lang="en-US" sz="1100" i="1">
                                            <a:latin typeface="Cambria Math" panose="02040503050406030204" pitchFamily="18" charset="0"/>
                                          </a:rPr>
                                          <m:t>1</m:t>
                                        </m:r>
                                      </m:e>
                                    </m:mr>
                                  </m:m>
                                </m:e>
                              </m:d>
                              <m:d>
                                <m:dPr>
                                  <m:begChr m:val="["/>
                                  <m:endChr m:val="]"/>
                                  <m:ctrlPr>
                                    <a:rPr lang="en-US" sz="1100" i="1">
                                      <a:latin typeface="Cambria Math" panose="02040503050406030204" pitchFamily="18" charset="0"/>
                                    </a:rPr>
                                  </m:ctrlPr>
                                </m:dPr>
                                <m:e>
                                  <m:m>
                                    <m:mPr>
                                      <m:mcs>
                                        <m:mc>
                                          <m:mcPr>
                                            <m:count m:val="3"/>
                                            <m:mcJc m:val="center"/>
                                          </m:mcPr>
                                        </m:mc>
                                      </m:mcs>
                                      <m:ctrlPr>
                                        <a:rPr lang="en-US" sz="1100" i="1">
                                          <a:latin typeface="Cambria Math" panose="02040503050406030204" pitchFamily="18" charset="0"/>
                                        </a:rPr>
                                      </m:ctrlPr>
                                    </m:mP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e>
                                        <m:func>
                                          <m:funcPr>
                                            <m:ctrlPr>
                                              <a:rPr lang="en-US" sz="1100" i="1">
                                                <a:latin typeface="Cambria Math" panose="02040503050406030204" pitchFamily="18" charset="0"/>
                                              </a:rPr>
                                            </m:ctrlPr>
                                          </m:funcPr>
                                          <m:fName>
                                            <m:r>
                                              <a:rPr lang="en-US" sz="1100" i="1">
                                                <a:latin typeface="Cambria Math" panose="02040503050406030204" pitchFamily="18" charset="0"/>
                                              </a:rPr>
                                              <m:t>−</m:t>
                                            </m:r>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mr>
                                    <m:mr>
                                      <m:e>
                                        <m:r>
                                          <a:rPr lang="en-US" sz="1100" i="1">
                                            <a:latin typeface="Cambria Math" panose="02040503050406030204" pitchFamily="18" charset="0"/>
                                          </a:rPr>
                                          <m:t>0</m:t>
                                        </m:r>
                                      </m:e>
                                      <m:e>
                                        <m:r>
                                          <a:rPr lang="en-US" sz="1100" i="1">
                                            <a:latin typeface="Cambria Math" panose="02040503050406030204" pitchFamily="18" charset="0"/>
                                          </a:rPr>
                                          <m:t>1</m:t>
                                        </m:r>
                                      </m:e>
                                      <m:e>
                                        <m:r>
                                          <a:rPr lang="en-US" sz="1100" i="1">
                                            <a:latin typeface="Cambria Math" panose="02040503050406030204" pitchFamily="18" charset="0"/>
                                          </a:rPr>
                                          <m:t>0</m:t>
                                        </m:r>
                                      </m:e>
                                    </m:m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𝜃</m:t>
                                                </m:r>
                                              </m:e>
                                              <m:sub>
                                                <m:r>
                                                  <a:rPr lang="en-US" sz="1100" i="1">
                                                    <a:solidFill>
                                                      <a:srgbClr val="FF0000"/>
                                                    </a:solidFill>
                                                    <a:latin typeface="Cambria Math" panose="02040503050406030204" pitchFamily="18" charset="0"/>
                                                  </a:rPr>
                                                  <m:t>0</m:t>
                                                </m:r>
                                              </m:sub>
                                            </m:sSub>
                                          </m:e>
                                        </m:func>
                                      </m:e>
                                    </m:mr>
                                  </m:m>
                                </m:e>
                              </m:d>
                              <m:d>
                                <m:dPr>
                                  <m:begChr m:val="["/>
                                  <m:endChr m:val="]"/>
                                  <m:ctrlPr>
                                    <a:rPr lang="en-US" sz="1100" i="1">
                                      <a:latin typeface="Cambria Math" panose="02040503050406030204" pitchFamily="18" charset="0"/>
                                    </a:rPr>
                                  </m:ctrlPr>
                                </m:dPr>
                                <m:e>
                                  <m:m>
                                    <m:mPr>
                                      <m:mcs>
                                        <m:mc>
                                          <m:mcPr>
                                            <m:count m:val="3"/>
                                            <m:mcJc m:val="center"/>
                                          </m:mcPr>
                                        </m:mc>
                                      </m:mcs>
                                      <m:ctrlPr>
                                        <a:rPr lang="en-US" sz="1100" i="1">
                                          <a:latin typeface="Cambria Math" panose="02040503050406030204" pitchFamily="18" charset="0"/>
                                        </a:rPr>
                                      </m:ctrlPr>
                                    </m:mPr>
                                    <m:mr>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mr>
                                    <m:mr>
                                      <m:e>
                                        <m:func>
                                          <m:funcPr>
                                            <m:ctrlPr>
                                              <a:rPr lang="en-US" sz="1100" i="1">
                                                <a:latin typeface="Cambria Math" panose="02040503050406030204" pitchFamily="18" charset="0"/>
                                              </a:rPr>
                                            </m:ctrlPr>
                                          </m:funcPr>
                                          <m:fName>
                                            <m:r>
                                              <a:rPr lang="en-US" sz="1100" i="1">
                                                <a:latin typeface="Cambria Math" panose="02040503050406030204" pitchFamily="18" charset="0"/>
                                              </a:rPr>
                                              <m:t>−</m:t>
                                            </m:r>
                                            <m:r>
                                              <m:rPr>
                                                <m:sty m:val="p"/>
                                              </m:rPr>
                                              <a:rPr lang="en-US" sz="1100">
                                                <a:latin typeface="Cambria Math" panose="02040503050406030204" pitchFamily="18" charset="0"/>
                                              </a:rPr>
                                              <m:t>sin</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func>
                                          <m:funcPr>
                                            <m:ctrlPr>
                                              <a:rPr lang="en-US" sz="1100" i="1">
                                                <a:latin typeface="Cambria Math" panose="02040503050406030204" pitchFamily="18" charset="0"/>
                                              </a:rPr>
                                            </m:ctrlPr>
                                          </m:funcPr>
                                          <m:fName>
                                            <m:r>
                                              <m:rPr>
                                                <m:sty m:val="p"/>
                                              </m:rPr>
                                              <a:rPr lang="en-US" sz="1100">
                                                <a:latin typeface="Cambria Math" panose="02040503050406030204" pitchFamily="18" charset="0"/>
                                              </a:rPr>
                                              <m:t>cos</m:t>
                                            </m:r>
                                          </m:fName>
                                          <m:e>
                                            <m:sSub>
                                              <m:sSubPr>
                                                <m:ctrlPr>
                                                  <a:rPr lang="en-US" sz="1100" i="1">
                                                    <a:solidFill>
                                                      <a:srgbClr val="FF0000"/>
                                                    </a:solidFill>
                                                    <a:latin typeface="Cambria Math" panose="02040503050406030204" pitchFamily="18" charset="0"/>
                                                  </a:rPr>
                                                </m:ctrlPr>
                                              </m:sSubPr>
                                              <m:e>
                                                <m:r>
                                                  <a:rPr lang="en-US" sz="1100" i="1">
                                                    <a:solidFill>
                                                      <a:srgbClr val="FF0000"/>
                                                    </a:solidFill>
                                                    <a:latin typeface="Cambria Math" panose="02040503050406030204" pitchFamily="18" charset="0"/>
                                                  </a:rPr>
                                                  <m:t>𝜆</m:t>
                                                </m:r>
                                              </m:e>
                                              <m:sub>
                                                <m:r>
                                                  <a:rPr lang="en-US" sz="1100" i="1">
                                                    <a:solidFill>
                                                      <a:srgbClr val="FF0000"/>
                                                    </a:solidFill>
                                                    <a:latin typeface="Cambria Math" panose="02040503050406030204" pitchFamily="18" charset="0"/>
                                                  </a:rPr>
                                                  <m:t>0</m:t>
                                                </m:r>
                                              </m:sub>
                                            </m:sSub>
                                          </m:e>
                                        </m:func>
                                      </m:e>
                                      <m:e>
                                        <m:r>
                                          <a:rPr lang="en-US" sz="1100" i="1">
                                            <a:latin typeface="Cambria Math" panose="02040503050406030204" pitchFamily="18" charset="0"/>
                                          </a:rPr>
                                          <m:t>0</m:t>
                                        </m:r>
                                      </m:e>
                                    </m:mr>
                                    <m:mr>
                                      <m:e>
                                        <m:r>
                                          <a:rPr lang="en-US" sz="1100" i="1">
                                            <a:latin typeface="Cambria Math" panose="02040503050406030204" pitchFamily="18" charset="0"/>
                                          </a:rPr>
                                          <m:t>0</m:t>
                                        </m:r>
                                      </m:e>
                                      <m:e>
                                        <m:r>
                                          <a:rPr lang="en-US" sz="1100" i="1">
                                            <a:latin typeface="Cambria Math" panose="02040503050406030204" pitchFamily="18" charset="0"/>
                                          </a:rPr>
                                          <m:t>0</m:t>
                                        </m:r>
                                      </m:e>
                                      <m:e>
                                        <m:r>
                                          <a:rPr lang="en-US" sz="1100" i="1">
                                            <a:latin typeface="Cambria Math" panose="02040503050406030204" pitchFamily="18" charset="0"/>
                                          </a:rPr>
                                          <m:t>1</m:t>
                                        </m:r>
                                      </m:e>
                                    </m:mr>
                                  </m:m>
                                </m:e>
                              </m:d>
                            </m:e>
                          </m:d>
                        </m:e>
                        <m:sup>
                          <m:r>
                            <a:rPr lang="en-US" sz="1100" i="1">
                              <a:latin typeface="Cambria Math" panose="02040503050406030204" pitchFamily="18" charset="0"/>
                            </a:rPr>
                            <m:t>−1</m:t>
                          </m:r>
                        </m:sup>
                      </m:sSup>
                    </m:oMath>
                  </m:oMathPara>
                </a14:m>
                <a:endParaRPr lang="en-US" sz="900" dirty="0"/>
              </a:p>
              <a:p>
                <a:pPr marL="0" indent="0">
                  <a:buNone/>
                </a:pPr>
                <a:endParaRPr lang="en-US" sz="900" dirty="0"/>
              </a:p>
              <a:p>
                <a:pPr marL="0" indent="0">
                  <a:buNone/>
                </a:pPr>
                <a:endParaRPr lang="en-US" sz="900" dirty="0"/>
              </a:p>
              <a:p>
                <a:pPr marL="0" indent="0">
                  <a:buNone/>
                </a:pPr>
                <a:r>
                  <a:rPr lang="en-US" sz="2000" b="1" u="sng" dirty="0">
                    <a:latin typeface="Cambria Math" panose="02040503050406030204" pitchFamily="18" charset="0"/>
                  </a:rPr>
                  <a:t>From </a:t>
                </a:r>
                <a:r>
                  <a:rPr lang="en-US" sz="2000" b="1" u="sng" dirty="0" smtClean="0">
                    <a:latin typeface="Cambria Math" panose="02040503050406030204" pitchFamily="18" charset="0"/>
                  </a:rPr>
                  <a:t>Blueprint </a:t>
                </a:r>
                <a:r>
                  <a:rPr lang="en-US" sz="2000" b="1" u="sng" dirty="0">
                    <a:latin typeface="Cambria Math" panose="02040503050406030204" pitchFamily="18" charset="0"/>
                  </a:rPr>
                  <a:t>Part 1 </a:t>
                </a:r>
                <a:r>
                  <a:rPr lang="en-US" sz="2000" b="1" u="sng" dirty="0" smtClean="0">
                    <a:latin typeface="Cambria Math" panose="02040503050406030204" pitchFamily="18" charset="0"/>
                  </a:rPr>
                  <a:t>(2021):</a:t>
                </a:r>
                <a:endParaRPr lang="en-US" sz="2000" b="1" u="sng"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𝑋</m:t>
                                        </m:r>
                                      </m:e>
                                    </m:mr>
                                    <m:mr>
                                      <m:e>
                                        <m:r>
                                          <a:rPr lang="en-US" sz="1600" i="1">
                                            <a:latin typeface="Cambria Math" panose="02040503050406030204" pitchFamily="18" charset="0"/>
                                          </a:rPr>
                                          <m:t>𝑌</m:t>
                                        </m:r>
                                      </m:e>
                                    </m:mr>
                                    <m:mr>
                                      <m:e>
                                        <m:r>
                                          <a:rPr lang="en-US" sz="1600" i="1">
                                            <a:latin typeface="Cambria Math" panose="02040503050406030204" pitchFamily="18" charset="0"/>
                                          </a:rPr>
                                          <m:t>𝑍</m:t>
                                        </m:r>
                                      </m:e>
                                    </m:mr>
                                  </m:m>
                                </m:e>
                              </m:d>
                            </m:e>
                            <m:sub>
                              <m:r>
                                <a:rPr lang="en-US" sz="1600" i="1">
                                  <a:latin typeface="Cambria Math" panose="02040503050406030204" pitchFamily="18" charset="0"/>
                                </a:rPr>
                                <m:t>𝑁𝐴𝑇𝑅𝐹</m:t>
                              </m:r>
                              <m:r>
                                <a:rPr lang="en-US" sz="1600" i="1">
                                  <a:latin typeface="Cambria Math" panose="02040503050406030204" pitchFamily="18" charset="0"/>
                                </a:rPr>
                                <m:t>2022,</m:t>
                              </m:r>
                              <m:r>
                                <a:rPr lang="en-US" sz="1600" i="1">
                                  <a:latin typeface="Cambria Math" panose="02040503050406030204" pitchFamily="18" charset="0"/>
                                </a:rPr>
                                <m:t>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𝑁</m:t>
                              </m:r>
                              <m:r>
                                <a:rPr lang="en-US" sz="1600" i="1">
                                  <a:latin typeface="Cambria Math" panose="02040503050406030204" pitchFamily="18" charset="0"/>
                                </a:rPr>
                                <m:t>.</m:t>
                              </m:r>
                              <m:r>
                                <a:rPr lang="en-US" sz="1600" i="1">
                                  <a:latin typeface="Cambria Math" panose="02040503050406030204" pitchFamily="18" charset="0"/>
                                </a:rPr>
                                <m:t>𝐴</m:t>
                              </m:r>
                              <m:r>
                                <a:rPr lang="en-US" sz="1600" i="1">
                                  <a:latin typeface="Cambria Math" panose="02040503050406030204" pitchFamily="18" charset="0"/>
                                </a:rPr>
                                <m:t>.</m:t>
                              </m:r>
                            </m:sub>
                          </m:sSub>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𝑋</m:t>
                                    </m:r>
                                  </m:e>
                                </m:mr>
                                <m:mr>
                                  <m:e>
                                    <m:r>
                                      <a:rPr lang="en-US" sz="1600" i="1">
                                        <a:latin typeface="Cambria Math" panose="02040503050406030204" pitchFamily="18" charset="0"/>
                                      </a:rPr>
                                      <m:t>𝑌</m:t>
                                    </m:r>
                                  </m:e>
                                </m:mr>
                                <m:mr>
                                  <m:e>
                                    <m:r>
                                      <a:rPr lang="en-US" sz="1600" i="1">
                                        <a:latin typeface="Cambria Math" panose="02040503050406030204" pitchFamily="18" charset="0"/>
                                      </a:rPr>
                                      <m:t>𝑍</m:t>
                                    </m:r>
                                  </m:e>
                                </m:mr>
                              </m:m>
                            </m:e>
                          </m:d>
                        </m:e>
                        <m:sub>
                          <m:r>
                            <a:rPr lang="en-US" sz="1600" i="1">
                              <a:latin typeface="Cambria Math" panose="02040503050406030204" pitchFamily="18" charset="0"/>
                            </a:rPr>
                            <m:t>𝐼𝑇𝑅𝐹</m:t>
                          </m:r>
                          <m:r>
                            <a:rPr lang="en-US" sz="1600" i="1">
                              <a:latin typeface="Cambria Math" panose="02040503050406030204" pitchFamily="18" charset="0"/>
                            </a:rPr>
                            <m:t>2020,</m:t>
                          </m:r>
                          <m:r>
                            <a:rPr lang="en-US" sz="1600" i="1">
                              <a:latin typeface="Cambria Math" panose="02040503050406030204" pitchFamily="18" charset="0"/>
                            </a:rPr>
                            <m:t>𝑡</m:t>
                          </m:r>
                        </m:sub>
                      </m:sSub>
                    </m:oMath>
                  </m:oMathPara>
                </a14:m>
                <a:endParaRPr lang="en-US" sz="900" dirty="0"/>
              </a:p>
              <a:p>
                <a:pPr marL="0" indent="0">
                  <a:buNone/>
                </a:pPr>
                <a:endParaRPr lang="en-US" sz="900" dirty="0"/>
              </a:p>
              <a:p>
                <a:pPr marL="0"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𝑅</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1</m:t>
                                </m:r>
                              </m:e>
                              <m:e>
                                <m:sSub>
                                  <m:sSubPr>
                                    <m:ctrlPr>
                                      <a:rPr lang="en-US" sz="1600" i="1">
                                        <a:solidFill>
                                          <a:srgbClr val="FF0000"/>
                                        </a:solidFill>
                                        <a:latin typeface="Cambria Math" panose="02040503050406030204" pitchFamily="18" charset="0"/>
                                      </a:rPr>
                                    </m:ctrlPr>
                                  </m:sSubPr>
                                  <m:e>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𝑍</m:t>
                                    </m:r>
                                  </m:sub>
                                </m:sSub>
                              </m:e>
                              <m:e>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𝑌</m:t>
                                    </m:r>
                                  </m:sub>
                                </m:sSub>
                              </m:e>
                            </m:mr>
                            <m:mr>
                              <m:e>
                                <m:r>
                                  <a:rPr lang="en-US" sz="1600" i="1">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𝑍</m:t>
                                    </m:r>
                                  </m:sub>
                                </m:sSub>
                              </m:e>
                              <m:e>
                                <m:r>
                                  <a:rPr lang="en-US" sz="1600" i="1">
                                    <a:latin typeface="Cambria Math" panose="02040503050406030204" pitchFamily="18" charset="0"/>
                                  </a:rPr>
                                  <m:t>1</m:t>
                                </m:r>
                              </m:e>
                              <m:e>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𝑋</m:t>
                                    </m:r>
                                  </m:sub>
                                </m:sSub>
                              </m:e>
                            </m:mr>
                            <m:mr>
                              <m:e>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𝑌</m:t>
                                    </m:r>
                                  </m:sub>
                                </m:sSub>
                              </m:e>
                              <m:e>
                                <m:sSub>
                                  <m:sSubPr>
                                    <m:ctrlPr>
                                      <a:rPr lang="en-US" sz="1600" i="1">
                                        <a:solidFill>
                                          <a:srgbClr val="FF0000"/>
                                        </a:solidFill>
                                        <a:latin typeface="Cambria Math" panose="02040503050406030204" pitchFamily="18" charset="0"/>
                                      </a:rPr>
                                    </m:ctrlPr>
                                  </m:sSubPr>
                                  <m:e>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−2020.00</m:t>
                                        </m:r>
                                      </m:e>
                                    </m:d>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𝜔</m:t>
                                        </m:r>
                                      </m:e>
                                    </m:acc>
                                  </m:e>
                                  <m:sub>
                                    <m:r>
                                      <a:rPr lang="en-US" sz="1600" i="1">
                                        <a:solidFill>
                                          <a:srgbClr val="FF0000"/>
                                        </a:solidFill>
                                        <a:latin typeface="Cambria Math" panose="02040503050406030204" pitchFamily="18" charset="0"/>
                                      </a:rPr>
                                      <m:t>𝑋</m:t>
                                    </m:r>
                                  </m:sub>
                                </m:sSub>
                              </m:e>
                              <m:e>
                                <m:r>
                                  <a:rPr lang="en-US" sz="1600" i="1">
                                    <a:latin typeface="Cambria Math" panose="02040503050406030204" pitchFamily="18" charset="0"/>
                                  </a:rPr>
                                  <m:t>1</m:t>
                                </m:r>
                              </m:e>
                            </m:mr>
                          </m:m>
                        </m:e>
                      </m:d>
                    </m:oMath>
                  </m:oMathPara>
                </a14:m>
                <a:endParaRPr lang="en-US" sz="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027" y="633985"/>
                <a:ext cx="11076373" cy="5492181"/>
              </a:xfrm>
              <a:blipFill>
                <a:blip r:embed="rId2"/>
                <a:stretch>
                  <a:fillRect l="-5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2" name="Slide Number Placeholder 1"/>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29709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May 4, 2021</a:t>
            </a:r>
            <a:endParaRPr lang="en-US" altLang="en-US"/>
          </a:p>
        </p:txBody>
      </p:sp>
      <p:sp>
        <p:nvSpPr>
          <p:cNvPr id="4" name="Footer Placeholder 3"/>
          <p:cNvSpPr>
            <a:spLocks noGrp="1"/>
          </p:cNvSpPr>
          <p:nvPr>
            <p:ph type="ftr" sz="quarter" idx="11"/>
          </p:nvPr>
        </p:nvSpPr>
        <p:spPr/>
        <p:txBody>
          <a:bodyPr/>
          <a:lstStyle/>
          <a:p>
            <a:pPr>
              <a:defRPr/>
            </a:pPr>
            <a:r>
              <a:rPr lang="en-US" smtClean="0"/>
              <a:t>2021 Geospatial Summit on the Modernized NSRS</a:t>
            </a:r>
            <a:endParaRPr lang="en-US"/>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0" y="1525114"/>
                <a:ext cx="12192000" cy="4766595"/>
              </a:xfrm>
              <a:prstGeom prst="rect">
                <a:avLst/>
              </a:prstGeom>
            </p:spPr>
            <p:txBody>
              <a:bodyPr lIns="0" tIns="0" rIns="0" bIns="0"/>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r>
                                  <m:e>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
                            </m:e>
                          </m:d>
                        </m:e>
                        <m:sub>
                          <m:r>
                            <a:rPr lang="en-US" sz="2000" i="1">
                              <a:latin typeface="Cambria Math" panose="02040503050406030204" pitchFamily="18" charset="0"/>
                            </a:rPr>
                            <m:t>𝑁𝐴𝑇𝑅𝐹</m:t>
                          </m:r>
                          <m:r>
                            <a:rPr lang="en-US" sz="2000" i="1">
                              <a:latin typeface="Cambria Math" panose="02040503050406030204" pitchFamily="18" charset="0"/>
                            </a:rPr>
                            <m:t>2022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1</m:t>
                                    </m:r>
                                  </m:e>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𝑋</m:t>
                                        </m:r>
                                      </m:sub>
                                    </m:sSub>
                                  </m:e>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𝑌</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𝑍</m:t>
                                        </m:r>
                                      </m:sub>
                                    </m:sSub>
                                  </m:e>
                                  <m:e>
                                    <m:r>
                                      <a:rPr lang="en-US" sz="2000" i="1">
                                        <a:latin typeface="Cambria Math" panose="02040503050406030204" pitchFamily="18" charset="0"/>
                                      </a:rPr>
                                      <m:t>1</m:t>
                                    </m:r>
                                  </m:e>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𝑋</m:t>
                                        </m:r>
                                      </m:sub>
                                    </m:sSub>
                                  </m:e>
                                </m:mr>
                                <m:mr>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𝑌</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−2020.00)</m:t>
                                        </m:r>
                                        <m:acc>
                                          <m:accPr>
                                            <m:chr m:val="̇"/>
                                            <m:ctrlPr>
                                              <a:rPr lang="en-US" sz="2000" i="1">
                                                <a:latin typeface="Cambria Math" panose="02040503050406030204" pitchFamily="18" charset="0"/>
                                              </a:rPr>
                                            </m:ctrlPr>
                                          </m:accPr>
                                          <m:e>
                                            <m:r>
                                              <m:rPr>
                                                <m:nor/>
                                              </m:rPr>
                                              <a:rPr lang="en-US" sz="2000"/>
                                              <m:t>𝜔</m:t>
                                            </m:r>
                                          </m:e>
                                        </m:acc>
                                      </m:e>
                                      <m:sub>
                                        <m:r>
                                          <a:rPr lang="en-US" sz="2000" i="1">
                                            <a:latin typeface="Cambria Math" panose="02040503050406030204" pitchFamily="18" charset="0"/>
                                          </a:rPr>
                                          <m:t>𝑋</m:t>
                                        </m:r>
                                      </m:sub>
                                    </m:sSub>
                                  </m:e>
                                  <m:e>
                                    <m:r>
                                      <a:rPr lang="en-US" sz="2000" i="1">
                                        <a:latin typeface="Cambria Math" panose="02040503050406030204" pitchFamily="18" charset="0"/>
                                      </a:rPr>
                                      <m:t>1</m:t>
                                    </m:r>
                                  </m:e>
                                </m:mr>
                              </m:m>
                            </m:e>
                          </m:d>
                        </m:e>
                        <m:sub>
                          <m:r>
                            <a:rPr lang="en-US" sz="2000" i="1">
                              <a:latin typeface="Cambria Math" panose="02040503050406030204" pitchFamily="18" charset="0"/>
                            </a:rPr>
                            <m:t>𝑁</m:t>
                          </m:r>
                          <m:r>
                            <a:rPr lang="en-US" sz="2000" i="1">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m:t>
                          </m:r>
                        </m:sub>
                      </m:sSub>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r>
                                  <m:e>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mr>
                              </m:m>
                            </m:e>
                          </m:d>
                        </m:e>
                        <m:sub>
                          <m:r>
                            <a:rPr lang="en-US" sz="2000" i="1">
                              <a:latin typeface="Cambria Math" panose="02040503050406030204" pitchFamily="18" charset="0"/>
                            </a:rPr>
                            <m:t>𝐼𝑇𝑅𝐹</m:t>
                          </m:r>
                          <m:r>
                            <a:rPr lang="en-US" sz="2000" i="1">
                              <a:latin typeface="Cambria Math" panose="02040503050406030204" pitchFamily="18" charset="0"/>
                            </a:rPr>
                            <m:t>2020</m:t>
                          </m:r>
                        </m:sub>
                      </m:sSub>
                    </m:oMath>
                  </m:oMathPara>
                </a14:m>
                <a:endParaRPr lang="en-US" sz="20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0" y="1525114"/>
                <a:ext cx="12192000" cy="4766595"/>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9913973" y="2668114"/>
            <a:ext cx="1905918" cy="2862322"/>
          </a:xfrm>
          <a:prstGeom prst="rect">
            <a:avLst/>
          </a:prstGeom>
          <a:noFill/>
        </p:spPr>
        <p:txBody>
          <a:bodyPr wrap="square" rtlCol="0">
            <a:spAutoFit/>
          </a:bodyPr>
          <a:lstStyle/>
          <a:p>
            <a:r>
              <a:rPr lang="en-US" dirty="0" smtClean="0"/>
              <a:t>All work is done in ITRF2020 XYZ coordinates first.  </a:t>
            </a:r>
          </a:p>
          <a:p>
            <a:endParaRPr lang="en-US" dirty="0"/>
          </a:p>
          <a:p>
            <a:r>
              <a:rPr lang="en-US" dirty="0" smtClean="0"/>
              <a:t>They are associated with the epoch of the data collection (survey) “</a:t>
            </a:r>
            <a:r>
              <a:rPr lang="en-US" i="1" dirty="0" smtClean="0"/>
              <a:t>t</a:t>
            </a:r>
            <a:r>
              <a:rPr lang="en-US" dirty="0" smtClean="0"/>
              <a:t>”</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3011247" y="2916364"/>
                <a:ext cx="6385416" cy="1815882"/>
              </a:xfrm>
              <a:prstGeom prst="rect">
                <a:avLst/>
              </a:prstGeom>
              <a:noFill/>
            </p:spPr>
            <p:txBody>
              <a:bodyPr wrap="square" rtlCol="0">
                <a:spAutoFit/>
              </a:bodyPr>
              <a:lstStyle/>
              <a:p>
                <a:r>
                  <a:rPr lang="en-US" sz="1600" dirty="0"/>
                  <a:t>The EPP2022 model literally contains just 12 values (4 tectonic plates times 3 rotational velocities for each plate).  Here we have “N.A.” for North American Plate.  </a:t>
                </a:r>
              </a:p>
              <a:p>
                <a:endParaRPr lang="en-US" sz="1600" dirty="0"/>
              </a:p>
              <a:p>
                <a:r>
                  <a:rPr lang="en-US" sz="1600" dirty="0"/>
                  <a:t>The three </a:t>
                </a:r>
                <a:r>
                  <a:rPr lang="en-US" sz="1600" dirty="0" smtClean="0"/>
                  <a:t>rotation rates,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m:rPr>
                                <m:nor/>
                              </m:rPr>
                              <a:rPr lang="en-US" sz="1600"/>
                              <m:t>𝜔</m:t>
                            </m:r>
                          </m:e>
                        </m:acc>
                      </m:e>
                      <m:sub>
                        <m:r>
                          <a:rPr lang="en-US" sz="1600" i="1">
                            <a:latin typeface="Cambria Math" panose="02040503050406030204" pitchFamily="18" charset="0"/>
                          </a:rPr>
                          <m:t>𝑋</m:t>
                        </m:r>
                      </m:sub>
                    </m:sSub>
                  </m:oMath>
                </a14:m>
                <a:r>
                  <a:rPr lang="en-US" sz="1600" dirty="0"/>
                  <a:t>,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m:rPr>
                                <m:nor/>
                              </m:rPr>
                              <a:rPr lang="en-US" sz="1600"/>
                              <m:t>𝜔</m:t>
                            </m:r>
                          </m:e>
                        </m:acc>
                      </m:e>
                      <m:sub>
                        <m:r>
                          <a:rPr lang="en-US" sz="1600" i="1">
                            <a:latin typeface="Cambria Math" panose="02040503050406030204" pitchFamily="18" charset="0"/>
                          </a:rPr>
                          <m:t>𝑌</m:t>
                        </m:r>
                      </m:sub>
                    </m:sSub>
                  </m:oMath>
                </a14:m>
                <a:r>
                  <a:rPr lang="en-US" sz="1600" dirty="0"/>
                  <a:t> and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m:rPr>
                                <m:nor/>
                              </m:rPr>
                              <a:rPr lang="en-US" sz="1600"/>
                              <m:t>𝜔</m:t>
                            </m:r>
                          </m:e>
                        </m:acc>
                      </m:e>
                      <m:sub>
                        <m:r>
                          <a:rPr lang="en-US" sz="1600" i="1">
                            <a:latin typeface="Cambria Math" panose="02040503050406030204" pitchFamily="18" charset="0"/>
                          </a:rPr>
                          <m:t>𝑍</m:t>
                        </m:r>
                      </m:sub>
                    </m:sSub>
                  </m:oMath>
                </a14:m>
                <a:r>
                  <a:rPr lang="en-US" sz="1600" dirty="0"/>
                  <a:t> are (very, very small) speeds we twist the ITRF2020’s X, Y and Z axes respectively, to simulate the rotation of the N.A. plate in the ITRF2020 frame</a:t>
                </a:r>
              </a:p>
            </p:txBody>
          </p:sp>
        </mc:Choice>
        <mc:Fallback xmlns="">
          <p:sp>
            <p:nvSpPr>
              <p:cNvPr id="22" name="TextBox 21"/>
              <p:cNvSpPr txBox="1">
                <a:spLocks noRot="1" noChangeAspect="1" noMove="1" noResize="1" noEditPoints="1" noAdjustHandles="1" noChangeArrowheads="1" noChangeShapeType="1" noTextEdit="1"/>
              </p:cNvSpPr>
              <p:nvPr/>
            </p:nvSpPr>
            <p:spPr>
              <a:xfrm>
                <a:off x="3011247" y="2916364"/>
                <a:ext cx="6385416" cy="1815882"/>
              </a:xfrm>
              <a:prstGeom prst="rect">
                <a:avLst/>
              </a:prstGeom>
              <a:blipFill>
                <a:blip r:embed="rId3"/>
                <a:stretch>
                  <a:fillRect l="-573" t="-1007" b="-3356"/>
                </a:stretch>
              </a:blipFill>
            </p:spPr>
            <p:txBody>
              <a:bodyPr/>
              <a:lstStyle/>
              <a:p>
                <a:r>
                  <a:rPr lang="en-US">
                    <a:noFill/>
                  </a:rPr>
                  <a:t> </a:t>
                </a:r>
              </a:p>
            </p:txBody>
          </p:sp>
        </mc:Fallback>
      </mc:AlternateContent>
      <p:sp>
        <p:nvSpPr>
          <p:cNvPr id="24" name="TextBox 23"/>
          <p:cNvSpPr txBox="1"/>
          <p:nvPr/>
        </p:nvSpPr>
        <p:spPr>
          <a:xfrm>
            <a:off x="493989" y="2847071"/>
            <a:ext cx="2023269" cy="1754326"/>
          </a:xfrm>
          <a:prstGeom prst="rect">
            <a:avLst/>
          </a:prstGeom>
          <a:noFill/>
        </p:spPr>
        <p:txBody>
          <a:bodyPr wrap="square" rtlCol="0">
            <a:spAutoFit/>
          </a:bodyPr>
          <a:lstStyle/>
          <a:p>
            <a:r>
              <a:rPr lang="en-US" dirty="0" smtClean="0"/>
              <a:t>We end with XYZ values in NATRF2022, still at the same epoch “</a:t>
            </a:r>
            <a:r>
              <a:rPr lang="en-US" i="1" dirty="0" smtClean="0"/>
              <a:t>t</a:t>
            </a:r>
            <a:r>
              <a:rPr lang="en-US" dirty="0" smtClean="0"/>
              <a:t>” in which we started</a:t>
            </a:r>
            <a:endParaRPr 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26</a:t>
            </a:fld>
            <a:endParaRPr lang="en-US"/>
          </a:p>
        </p:txBody>
      </p:sp>
    </p:spTree>
    <p:extLst>
      <p:ext uri="{BB962C8B-B14F-4D97-AF65-F5344CB8AC3E}">
        <p14:creationId xmlns:p14="http://schemas.microsoft.com/office/powerpoint/2010/main" val="29858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2"/>
                                        </p:tgtEl>
                                        <p:attrNameLst>
                                          <p:attrName>style.color</p:attrName>
                                        </p:attrNameLst>
                                      </p:cBhvr>
                                      <p:to>
                                        <a:schemeClr val="bg1"/>
                                      </p:to>
                                    </p:animClr>
                                    <p:animClr clrSpc="rgb" dir="cw">
                                      <p:cBhvr>
                                        <p:cTn id="13" dur="250" autoRev="1" fill="remove"/>
                                        <p:tgtEl>
                                          <p:spTgt spid="2"/>
                                        </p:tgtEl>
                                        <p:attrNameLst>
                                          <p:attrName>fillcolor</p:attrName>
                                        </p:attrNameLst>
                                      </p:cBhvr>
                                      <p:to>
                                        <a:schemeClr val="bg1"/>
                                      </p:to>
                                    </p:animClr>
                                    <p:set>
                                      <p:cBhvr>
                                        <p:cTn id="14" dur="250" autoRev="1" fill="remove"/>
                                        <p:tgtEl>
                                          <p:spTgt spid="2"/>
                                        </p:tgtEl>
                                        <p:attrNameLst>
                                          <p:attrName>fill.type</p:attrName>
                                        </p:attrNameLst>
                                      </p:cBhvr>
                                      <p:to>
                                        <p:strVal val="solid"/>
                                      </p:to>
                                    </p:set>
                                    <p:set>
                                      <p:cBhvr>
                                        <p:cTn id="15" dur="250" autoRev="1" fill="remove"/>
                                        <p:tgtEl>
                                          <p:spTgt spid="2"/>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2" nodeType="afterEffect">
                                  <p:stCondLst>
                                    <p:cond delay="0"/>
                                  </p:stCondLst>
                                  <p:childTnLst>
                                    <p:animClr clrSpc="rgb" dir="cw">
                                      <p:cBhvr override="childStyle">
                                        <p:cTn id="18" dur="250" autoRev="1" fill="remove"/>
                                        <p:tgtEl>
                                          <p:spTgt spid="2"/>
                                        </p:tgtEl>
                                        <p:attrNameLst>
                                          <p:attrName>style.color</p:attrName>
                                        </p:attrNameLst>
                                      </p:cBhvr>
                                      <p:to>
                                        <a:schemeClr val="bg1"/>
                                      </p:to>
                                    </p:animClr>
                                    <p:animClr clrSpc="rgb" dir="cw">
                                      <p:cBhvr>
                                        <p:cTn id="19" dur="250" autoRev="1" fill="remove"/>
                                        <p:tgtEl>
                                          <p:spTgt spid="2"/>
                                        </p:tgtEl>
                                        <p:attrNameLst>
                                          <p:attrName>fillcolor</p:attrName>
                                        </p:attrNameLst>
                                      </p:cBhvr>
                                      <p:to>
                                        <a:schemeClr val="bg1"/>
                                      </p:to>
                                    </p:animClr>
                                    <p:set>
                                      <p:cBhvr>
                                        <p:cTn id="20" dur="250" autoRev="1" fill="remove"/>
                                        <p:tgtEl>
                                          <p:spTgt spid="2"/>
                                        </p:tgtEl>
                                        <p:attrNameLst>
                                          <p:attrName>fill.type</p:attrName>
                                        </p:attrNameLst>
                                      </p:cBhvr>
                                      <p:to>
                                        <p:strVal val="solid"/>
                                      </p:to>
                                    </p:set>
                                    <p:set>
                                      <p:cBhvr>
                                        <p:cTn id="21" dur="250" autoRev="1" fill="remove"/>
                                        <p:tgtEl>
                                          <p:spTgt spid="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Pre-eminence of XYZ</a:t>
            </a:r>
            <a:endParaRPr lang="en-US" dirty="0"/>
          </a:p>
        </p:txBody>
      </p:sp>
      <p:sp>
        <p:nvSpPr>
          <p:cNvPr id="3" name="Content Placeholder 2"/>
          <p:cNvSpPr>
            <a:spLocks noGrp="1"/>
          </p:cNvSpPr>
          <p:nvPr>
            <p:ph idx="1"/>
          </p:nvPr>
        </p:nvSpPr>
        <p:spPr/>
        <p:txBody>
          <a:bodyPr/>
          <a:lstStyle/>
          <a:p>
            <a:r>
              <a:rPr lang="en-US" dirty="0" smtClean="0"/>
              <a:t>All geometric computations/adjustments in the Modernized NSRS will be performed first in </a:t>
            </a:r>
            <a:r>
              <a:rPr lang="en-US" b="1" dirty="0" smtClean="0">
                <a:solidFill>
                  <a:srgbClr val="FF0000"/>
                </a:solidFill>
              </a:rPr>
              <a:t>ITRF2020 XYZ</a:t>
            </a:r>
          </a:p>
          <a:p>
            <a:r>
              <a:rPr lang="en-US" dirty="0" smtClean="0"/>
              <a:t>Can derive other coordinates after</a:t>
            </a:r>
          </a:p>
          <a:p>
            <a:pPr lvl="1"/>
            <a:r>
              <a:rPr lang="en-US" dirty="0" err="1" smtClean="0">
                <a:latin typeface="Symbol" panose="05050102010706020507" pitchFamily="18" charset="2"/>
                <a:ea typeface="Calibri" panose="020F0502020204030204" pitchFamily="34" charset="0"/>
                <a:cs typeface="Times New Roman" panose="02020603050405020304" pitchFamily="18" charset="0"/>
              </a:rPr>
              <a:t>fl</a:t>
            </a:r>
            <a:r>
              <a:rPr lang="en-US" dirty="0" err="1" smtClean="0">
                <a:latin typeface="Calibri" panose="020F0502020204030204" pitchFamily="34" charset="0"/>
                <a:ea typeface="Calibri" panose="020F0502020204030204" pitchFamily="34" charset="0"/>
                <a:cs typeface="Times New Roman" panose="02020603050405020304" pitchFamily="18" charset="0"/>
              </a:rPr>
              <a:t>h</a:t>
            </a:r>
            <a:r>
              <a:rPr lang="en-US" dirty="0" smtClean="0">
                <a:latin typeface="Calibri" panose="020F0502020204030204" pitchFamily="34" charset="0"/>
                <a:ea typeface="Calibri" panose="020F0502020204030204" pitchFamily="34" charset="0"/>
                <a:cs typeface="Times New Roman" panose="02020603050405020304" pitchFamily="18" charset="0"/>
              </a:rPr>
              <a:t> in ITRF2020/GRS80</a:t>
            </a:r>
          </a:p>
          <a:p>
            <a:pPr lvl="1"/>
            <a:r>
              <a:rPr lang="en-US" dirty="0" err="1" smtClean="0">
                <a:latin typeface="Symbol" panose="05050102010706020507" pitchFamily="18" charset="2"/>
                <a:ea typeface="Calibri" panose="020F0502020204030204" pitchFamily="34" charset="0"/>
                <a:cs typeface="Times New Roman" panose="02020603050405020304" pitchFamily="18" charset="0"/>
              </a:rPr>
              <a:t>fl</a:t>
            </a:r>
            <a:r>
              <a:rPr lang="en-US" dirty="0" err="1" smtClean="0">
                <a:latin typeface="Calibri" panose="020F0502020204030204" pitchFamily="34" charset="0"/>
                <a:ea typeface="Calibri" panose="020F0502020204030204" pitchFamily="34" charset="0"/>
                <a:cs typeface="Times New Roman" panose="02020603050405020304" pitchFamily="18" charset="0"/>
              </a:rPr>
              <a:t>h</a:t>
            </a:r>
            <a:r>
              <a:rPr lang="en-US" dirty="0" smtClean="0">
                <a:latin typeface="Calibri" panose="020F0502020204030204" pitchFamily="34" charset="0"/>
                <a:ea typeface="Calibri" panose="020F0502020204030204" pitchFamily="34" charset="0"/>
                <a:cs typeface="Times New Roman" panose="02020603050405020304" pitchFamily="18" charset="0"/>
              </a:rPr>
              <a:t> in NATRF2022, CATRF2022, MATRF2022, PATRF2022</a:t>
            </a:r>
          </a:p>
          <a:p>
            <a:pPr lvl="1"/>
            <a:r>
              <a:rPr lang="en-US" dirty="0" smtClean="0">
                <a:latin typeface="Calibri" panose="020F0502020204030204" pitchFamily="34" charset="0"/>
                <a:cs typeface="Times New Roman" panose="02020603050405020304" pitchFamily="18" charset="0"/>
              </a:rPr>
              <a:t>XYZ in </a:t>
            </a:r>
            <a:r>
              <a:rPr lang="en-US" dirty="0">
                <a:latin typeface="Calibri" panose="020F0502020204030204" pitchFamily="34" charset="0"/>
                <a:ea typeface="Calibri" panose="020F0502020204030204" pitchFamily="34" charset="0"/>
                <a:cs typeface="Times New Roman" panose="02020603050405020304" pitchFamily="18" charset="0"/>
              </a:rPr>
              <a:t>NATRF2022, CATRF2022, MATRF2022, </a:t>
            </a:r>
            <a:r>
              <a:rPr lang="en-US" dirty="0" smtClean="0">
                <a:latin typeface="Calibri" panose="020F0502020204030204" pitchFamily="34" charset="0"/>
                <a:ea typeface="Calibri" panose="020F0502020204030204" pitchFamily="34" charset="0"/>
                <a:cs typeface="Times New Roman" panose="02020603050405020304" pitchFamily="18" charset="0"/>
              </a:rPr>
              <a:t>PATRF2022</a:t>
            </a:r>
          </a:p>
          <a:p>
            <a:pPr lvl="1"/>
            <a:r>
              <a:rPr lang="en-US" dirty="0" smtClean="0">
                <a:latin typeface="Calibri" panose="020F0502020204030204" pitchFamily="34" charset="0"/>
                <a:cs typeface="Times New Roman" panose="02020603050405020304" pitchFamily="18" charset="0"/>
              </a:rPr>
              <a:t>SPCS2022 in </a:t>
            </a:r>
            <a:r>
              <a:rPr lang="en-US" dirty="0">
                <a:latin typeface="Calibri" panose="020F0502020204030204" pitchFamily="34" charset="0"/>
                <a:ea typeface="Calibri" panose="020F0502020204030204" pitchFamily="34" charset="0"/>
                <a:cs typeface="Times New Roman" panose="02020603050405020304" pitchFamily="18" charset="0"/>
              </a:rPr>
              <a:t>NATRF2022, CATRF2022, MATRF2022, </a:t>
            </a:r>
            <a:r>
              <a:rPr lang="en-US" dirty="0" smtClean="0">
                <a:latin typeface="Calibri" panose="020F0502020204030204" pitchFamily="34" charset="0"/>
                <a:ea typeface="Calibri" panose="020F0502020204030204" pitchFamily="34" charset="0"/>
                <a:cs typeface="Times New Roman" panose="02020603050405020304" pitchFamily="18" charset="0"/>
              </a:rPr>
              <a:t>PATRF2022</a:t>
            </a:r>
          </a:p>
          <a:p>
            <a:pPr lvl="1"/>
            <a:r>
              <a:rPr lang="en-US" dirty="0" smtClean="0">
                <a:latin typeface="Calibri" panose="020F0502020204030204" pitchFamily="34" charset="0"/>
                <a:cs typeface="Times New Roman" panose="02020603050405020304" pitchFamily="18" charset="0"/>
              </a:rPr>
              <a:t>UTM</a:t>
            </a:r>
          </a:p>
          <a:p>
            <a:pPr lvl="1"/>
            <a:r>
              <a:rPr lang="en-US" dirty="0" smtClean="0">
                <a:latin typeface="Calibri" panose="020F0502020204030204" pitchFamily="34" charset="0"/>
                <a:cs typeface="Times New Roman" panose="02020603050405020304" pitchFamily="18" charset="0"/>
              </a:rPr>
              <a:t>USNG</a:t>
            </a: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Tree>
    <p:extLst>
      <p:ext uri="{BB962C8B-B14F-4D97-AF65-F5344CB8AC3E}">
        <p14:creationId xmlns:p14="http://schemas.microsoft.com/office/powerpoint/2010/main" val="41162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dirty="0" smtClean="0"/>
              <a:t>When a new ITRF is released, NGS will rely upon the official transformations to “daisy chain” all ITRFs in line back to ITRF2020</a:t>
            </a:r>
            <a:endParaRPr lang="en-US"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600" y="2875787"/>
            <a:ext cx="6765652" cy="3250379"/>
          </a:xfrm>
          <a:prstGeom prst="rect">
            <a:avLst/>
          </a:prstGeom>
          <a:noFill/>
          <a:ln>
            <a:noFill/>
          </a:ln>
        </p:spPr>
      </p:pic>
    </p:spTree>
    <p:extLst>
      <p:ext uri="{BB962C8B-B14F-4D97-AF65-F5344CB8AC3E}">
        <p14:creationId xmlns:p14="http://schemas.microsoft.com/office/powerpoint/2010/main" val="40984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84205"/>
            <a:ext cx="10972800" cy="1143000"/>
          </a:xfrm>
        </p:spPr>
        <p:txBody>
          <a:bodyPr/>
          <a:lstStyle/>
          <a:p>
            <a:r>
              <a:rPr lang="en-US" dirty="0" smtClean="0"/>
              <a:t>Blueprint for the Modernized NSRS, Part 2:</a:t>
            </a:r>
            <a:br>
              <a:rPr lang="en-US" dirty="0" smtClean="0"/>
            </a:br>
            <a:r>
              <a:rPr lang="en-US" dirty="0" smtClean="0"/>
              <a:t/>
            </a:r>
            <a:br>
              <a:rPr lang="en-US" dirty="0" smtClean="0"/>
            </a:br>
            <a:r>
              <a:rPr lang="en-US" dirty="0" smtClean="0"/>
              <a:t>Geopotential Coordinates and Geopotential Datum</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29</a:t>
            </a:fld>
            <a:endParaRPr lang="en-US">
              <a:latin typeface="Calibri"/>
            </a:endParaRPr>
          </a:p>
        </p:txBody>
      </p:sp>
    </p:spTree>
    <p:extLst>
      <p:ext uri="{BB962C8B-B14F-4D97-AF65-F5344CB8AC3E}">
        <p14:creationId xmlns:p14="http://schemas.microsoft.com/office/powerpoint/2010/main" val="186610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Overview</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135811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BLUF</a:t>
            </a:r>
            <a:endParaRPr lang="en-US" dirty="0"/>
          </a:p>
        </p:txBody>
      </p:sp>
      <p:sp>
        <p:nvSpPr>
          <p:cNvPr id="3" name="Content Placeholder 2"/>
          <p:cNvSpPr>
            <a:spLocks noGrp="1"/>
          </p:cNvSpPr>
          <p:nvPr>
            <p:ph idx="1"/>
          </p:nvPr>
        </p:nvSpPr>
        <p:spPr/>
        <p:txBody>
          <a:bodyPr/>
          <a:lstStyle/>
          <a:p>
            <a:r>
              <a:rPr lang="en-US" dirty="0" smtClean="0"/>
              <a:t>Originally released in 2017</a:t>
            </a:r>
          </a:p>
          <a:p>
            <a:r>
              <a:rPr lang="en-US" dirty="0" smtClean="0"/>
              <a:t>Updated and re-released in 2021</a:t>
            </a:r>
          </a:p>
          <a:p>
            <a:r>
              <a:rPr lang="en-US" dirty="0" smtClean="0"/>
              <a:t>Major changes:</a:t>
            </a:r>
          </a:p>
          <a:p>
            <a:pPr lvl="1"/>
            <a:r>
              <a:rPr lang="en-US" dirty="0" smtClean="0"/>
              <a:t>Epoch of SGEOID2022 set to 2020.00</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Official expected accuracies of the geoid, from three GSVSs</a:t>
            </a:r>
          </a:p>
          <a:p>
            <a:pPr lvl="2"/>
            <a:r>
              <a:rPr lang="en-US" dirty="0" smtClean="0">
                <a:latin typeface="Calibri" panose="020F0502020204030204" pitchFamily="34" charset="0"/>
                <a:ea typeface="Calibri" panose="020F0502020204030204" pitchFamily="34" charset="0"/>
                <a:cs typeface="Times New Roman" panose="02020603050405020304" pitchFamily="18" charset="0"/>
              </a:rPr>
              <a:t>See Derek van </a:t>
            </a:r>
            <a:r>
              <a:rPr lang="en-US" dirty="0" err="1" smtClean="0">
                <a:latin typeface="Calibri" panose="020F0502020204030204" pitchFamily="34" charset="0"/>
                <a:ea typeface="Calibri" panose="020F0502020204030204" pitchFamily="34" charset="0"/>
                <a:cs typeface="Times New Roman" panose="02020603050405020304" pitchFamily="18" charset="0"/>
              </a:rPr>
              <a:t>Westrum’s</a:t>
            </a:r>
            <a:r>
              <a:rPr lang="en-US" dirty="0" smtClean="0">
                <a:latin typeface="Calibri" panose="020F0502020204030204" pitchFamily="34" charset="0"/>
                <a:ea typeface="Calibri" panose="020F0502020204030204" pitchFamily="34" charset="0"/>
                <a:cs typeface="Times New Roman" panose="02020603050405020304" pitchFamily="18" charset="0"/>
              </a:rPr>
              <a:t> talk at 3:15</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31995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a:xfrm>
            <a:off x="609600" y="1600203"/>
            <a:ext cx="10972800" cy="1315525"/>
          </a:xfrm>
        </p:spPr>
        <p:txBody>
          <a:bodyPr/>
          <a:lstStyle/>
          <a:p>
            <a:r>
              <a:rPr lang="en-US" dirty="0" smtClean="0"/>
              <a:t>SGEOID2022 will refer to epoch 2020.00</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mc:AlternateContent xmlns:mc="http://schemas.openxmlformats.org/markup-compatibility/2006" xmlns:a14="http://schemas.microsoft.com/office/drawing/2010/main">
        <mc:Choice Requires="a14">
          <p:sp>
            <p:nvSpPr>
              <p:cNvPr id="8" name="Rectangle 7"/>
              <p:cNvSpPr/>
              <p:nvPr/>
            </p:nvSpPr>
            <p:spPr>
              <a:xfrm>
                <a:off x="1634682" y="2907118"/>
                <a:ext cx="8922635" cy="461665"/>
              </a:xfrm>
              <a:prstGeom prst="rect">
                <a:avLst/>
              </a:prstGeom>
            </p:spPr>
            <p:txBody>
              <a:bodyPr wrap="none">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𝑁</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e>
                      <m:sub>
                        <m:r>
                          <a:rPr lang="en-US" sz="2400" b="0" i="1" smtClean="0">
                            <a:latin typeface="Cambria Math" panose="02040503050406030204" pitchFamily="18" charset="0"/>
                          </a:rPr>
                          <m:t>𝐺𝐸𝑂𝐼𝐷</m:t>
                        </m:r>
                        <m:r>
                          <a:rPr lang="en-US" sz="2400" b="0" i="1" smtClean="0">
                            <a:latin typeface="Cambria Math" panose="02040503050406030204" pitchFamily="18" charset="0"/>
                          </a:rPr>
                          <m:t>2022</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d>
                          <m:dPr>
                            <m:ctrlPr>
                              <a:rPr lang="en-US" sz="2400" i="1">
                                <a:latin typeface="Cambria Math" panose="02040503050406030204" pitchFamily="18" charset="0"/>
                              </a:rPr>
                            </m:ctrlPr>
                          </m:dPr>
                          <m:e>
                            <m:r>
                              <a:rPr lang="en-US" sz="2400" b="0" i="1" smtClean="0">
                                <a:solidFill>
                                  <a:srgbClr val="FF0000"/>
                                </a:solidFill>
                                <a:latin typeface="Cambria Math" panose="02040503050406030204" pitchFamily="18" charset="0"/>
                              </a:rPr>
                              <m:t>2020.00</m:t>
                            </m:r>
                          </m:e>
                        </m:d>
                      </m:e>
                      <m:sub>
                        <m:r>
                          <a:rPr lang="en-US" sz="2400" b="0" i="1" smtClean="0">
                            <a:latin typeface="Cambria Math" panose="02040503050406030204" pitchFamily="18" charset="0"/>
                          </a:rPr>
                          <m:t>𝑆</m:t>
                        </m:r>
                        <m:r>
                          <a:rPr lang="en-US" sz="2400" i="1">
                            <a:latin typeface="Cambria Math" panose="02040503050406030204" pitchFamily="18" charset="0"/>
                          </a:rPr>
                          <m:t>𝐺𝐸𝑂𝐼𝐷</m:t>
                        </m:r>
                        <m:r>
                          <a:rPr lang="en-US" sz="2400" i="1">
                            <a:latin typeface="Cambria Math" panose="02040503050406030204" pitchFamily="18" charset="0"/>
                          </a:rPr>
                          <m:t>2022</m:t>
                        </m:r>
                      </m:sub>
                    </m:sSub>
                  </m:oMath>
                </a14:m>
                <a:r>
                  <a:rPr lang="en-US" sz="2400" dirty="0" smtClean="0"/>
                  <a:t>+</a:t>
                </a:r>
                <a14:m>
                  <m:oMath xmlns:m="http://schemas.openxmlformats.org/officeDocument/2006/math">
                    <m:sSub>
                      <m:sSubPr>
                        <m:ctrlPr>
                          <a:rPr lang="en-US" sz="2400" i="1">
                            <a:latin typeface="Cambria Math" panose="02040503050406030204" pitchFamily="18" charset="0"/>
                          </a:rPr>
                        </m:ctrlPr>
                      </m:sSubPr>
                      <m:e>
                        <m:r>
                          <m:rPr>
                            <m:sty m:val="p"/>
                          </m:rPr>
                          <a:rPr lang="el-GR" sz="2400" i="1" smtClean="0">
                            <a:latin typeface="Cambria Math" panose="02040503050406030204" pitchFamily="18" charset="0"/>
                            <a:ea typeface="Cambria Math" panose="02040503050406030204" pitchFamily="18" charset="0"/>
                          </a:rPr>
                          <m:t>Δ</m:t>
                        </m:r>
                        <m:r>
                          <a:rPr lang="en-US" sz="2400" i="1">
                            <a:latin typeface="Cambria Math" panose="02040503050406030204" pitchFamily="18" charset="0"/>
                          </a:rPr>
                          <m:t>𝑁</m:t>
                        </m:r>
                        <m:d>
                          <m:dPr>
                            <m:ctrlPr>
                              <a:rPr lang="en-US" sz="2400" i="1">
                                <a:latin typeface="Cambria Math" panose="02040503050406030204" pitchFamily="18" charset="0"/>
                              </a:rPr>
                            </m:ctrlPr>
                          </m:dPr>
                          <m:e>
                            <m:r>
                              <a:rPr lang="en-US" sz="2400" i="1">
                                <a:latin typeface="Cambria Math" panose="02040503050406030204" pitchFamily="18" charset="0"/>
                              </a:rPr>
                              <m:t>𝑡</m:t>
                            </m:r>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2020.00</m:t>
                            </m:r>
                          </m:e>
                        </m:d>
                      </m:e>
                      <m:sub>
                        <m:r>
                          <a:rPr lang="en-US" sz="2400" b="0" i="1" smtClean="0">
                            <a:latin typeface="Cambria Math" panose="02040503050406030204" pitchFamily="18" charset="0"/>
                          </a:rPr>
                          <m:t>𝐷</m:t>
                        </m:r>
                        <m:r>
                          <a:rPr lang="en-US" sz="2400" i="1">
                            <a:latin typeface="Cambria Math" panose="02040503050406030204" pitchFamily="18" charset="0"/>
                          </a:rPr>
                          <m:t>𝐺𝐸𝑂𝐼𝐷</m:t>
                        </m:r>
                        <m:r>
                          <a:rPr lang="en-US" sz="2400" i="1">
                            <a:latin typeface="Cambria Math" panose="02040503050406030204" pitchFamily="18" charset="0"/>
                          </a:rPr>
                          <m:t>2022</m:t>
                        </m:r>
                      </m:sub>
                    </m:sSub>
                  </m:oMath>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1634682" y="2907118"/>
                <a:ext cx="8922635" cy="461665"/>
              </a:xfrm>
              <a:prstGeom prst="rect">
                <a:avLst/>
              </a:prstGeom>
              <a:blipFill>
                <a:blip r:embed="rId2"/>
                <a:stretch>
                  <a:fillRect l="-137"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3896972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84205"/>
            <a:ext cx="10972800" cy="1143000"/>
          </a:xfrm>
        </p:spPr>
        <p:txBody>
          <a:bodyPr/>
          <a:lstStyle/>
          <a:p>
            <a:r>
              <a:rPr lang="en-US" dirty="0" smtClean="0"/>
              <a:t>Blueprint for the Modernized NSRS, Part 3:</a:t>
            </a:r>
            <a:br>
              <a:rPr lang="en-US" dirty="0" smtClean="0"/>
            </a:br>
            <a:r>
              <a:rPr lang="en-US" dirty="0" smtClean="0"/>
              <a:t/>
            </a:r>
            <a:br>
              <a:rPr lang="en-US" dirty="0" smtClean="0"/>
            </a:br>
            <a:r>
              <a:rPr lang="en-US" dirty="0" smtClean="0"/>
              <a:t>Working in the Modernized NSRS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32</a:t>
            </a:fld>
            <a:endParaRPr lang="en-US">
              <a:latin typeface="Calibri"/>
            </a:endParaRPr>
          </a:p>
        </p:txBody>
      </p:sp>
    </p:spTree>
    <p:extLst>
      <p:ext uri="{BB962C8B-B14F-4D97-AF65-F5344CB8AC3E}">
        <p14:creationId xmlns:p14="http://schemas.microsoft.com/office/powerpoint/2010/main" val="4133891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BLUF</a:t>
            </a:r>
            <a:endParaRPr lang="en-US" dirty="0"/>
          </a:p>
        </p:txBody>
      </p:sp>
      <p:sp>
        <p:nvSpPr>
          <p:cNvPr id="3" name="Content Placeholder 2"/>
          <p:cNvSpPr>
            <a:spLocks noGrp="1"/>
          </p:cNvSpPr>
          <p:nvPr>
            <p:ph idx="1"/>
          </p:nvPr>
        </p:nvSpPr>
        <p:spPr>
          <a:xfrm>
            <a:off x="609600" y="1552077"/>
            <a:ext cx="10972800" cy="4525963"/>
          </a:xfrm>
        </p:spPr>
        <p:txBody>
          <a:bodyPr/>
          <a:lstStyle/>
          <a:p>
            <a:r>
              <a:rPr lang="en-US" dirty="0" smtClean="0"/>
              <a:t>Originally released in 2019</a:t>
            </a:r>
          </a:p>
          <a:p>
            <a:r>
              <a:rPr lang="en-US" dirty="0" smtClean="0"/>
              <a:t>Updated and re-released in 2021</a:t>
            </a:r>
          </a:p>
          <a:p>
            <a:r>
              <a:rPr lang="en-US" dirty="0" smtClean="0"/>
              <a:t>Major changes:</a:t>
            </a:r>
          </a:p>
          <a:p>
            <a:pPr lvl="1"/>
            <a:r>
              <a:rPr lang="en-US" dirty="0" smtClean="0"/>
              <a:t>Terminology, policy, functionality…too many to list</a:t>
            </a:r>
          </a:p>
          <a:p>
            <a:pPr lvl="1"/>
            <a:endParaRPr lang="en-US" dirty="0" smtClean="0"/>
          </a:p>
          <a:p>
            <a:pPr lvl="1"/>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spTree>
    <p:extLst>
      <p:ext uri="{BB962C8B-B14F-4D97-AF65-F5344CB8AC3E}">
        <p14:creationId xmlns:p14="http://schemas.microsoft.com/office/powerpoint/2010/main" val="39743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r>
              <a:rPr lang="en-US" i="1" dirty="0" smtClean="0"/>
              <a:t>Changes</a:t>
            </a:r>
            <a:endParaRPr lang="en-US"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2952148"/>
              </p:ext>
            </p:extLst>
          </p:nvPr>
        </p:nvGraphicFramePr>
        <p:xfrm>
          <a:off x="609600" y="1600200"/>
          <a:ext cx="10972800" cy="2595880"/>
        </p:xfrm>
        <a:graphic>
          <a:graphicData uri="http://schemas.openxmlformats.org/drawingml/2006/table">
            <a:tbl>
              <a:tblPr firstRow="1" bandRow="1">
                <a:tableStyleId>{5C22544A-7EE6-4342-B048-85BDC9FD1C3A}</a:tableStyleId>
              </a:tblPr>
              <a:tblGrid>
                <a:gridCol w="4455886">
                  <a:extLst>
                    <a:ext uri="{9D8B030D-6E8A-4147-A177-3AD203B41FA5}">
                      <a16:colId xmlns:a16="http://schemas.microsoft.com/office/drawing/2014/main" val="2107389161"/>
                    </a:ext>
                  </a:extLst>
                </a:gridCol>
                <a:gridCol w="6516914">
                  <a:extLst>
                    <a:ext uri="{9D8B030D-6E8A-4147-A177-3AD203B41FA5}">
                      <a16:colId xmlns:a16="http://schemas.microsoft.com/office/drawing/2014/main" val="2704452743"/>
                    </a:ext>
                  </a:extLst>
                </a:gridCol>
              </a:tblGrid>
              <a:tr h="370840">
                <a:tc>
                  <a:txBody>
                    <a:bodyPr/>
                    <a:lstStyle/>
                    <a:p>
                      <a:r>
                        <a:rPr lang="en-US" dirty="0" smtClean="0"/>
                        <a:t>Was…</a:t>
                      </a:r>
                      <a:endParaRPr lang="en-US" dirty="0"/>
                    </a:p>
                  </a:txBody>
                  <a:tcPr/>
                </a:tc>
                <a:tc>
                  <a:txBody>
                    <a:bodyPr/>
                    <a:lstStyle/>
                    <a:p>
                      <a:r>
                        <a:rPr lang="en-US" dirty="0" smtClean="0"/>
                        <a:t>Now is…</a:t>
                      </a:r>
                      <a:endParaRPr lang="en-US" dirty="0"/>
                    </a:p>
                  </a:txBody>
                  <a:tcPr/>
                </a:tc>
                <a:extLst>
                  <a:ext uri="{0D108BD9-81ED-4DB2-BD59-A6C34878D82A}">
                    <a16:rowId xmlns:a16="http://schemas.microsoft.com/office/drawing/2014/main" val="3884118558"/>
                  </a:ext>
                </a:extLst>
              </a:tr>
              <a:tr h="370840">
                <a:tc>
                  <a:txBody>
                    <a:bodyPr/>
                    <a:lstStyle/>
                    <a:p>
                      <a:r>
                        <a:rPr lang="en-US" dirty="0" smtClean="0"/>
                        <a:t>Final</a:t>
                      </a:r>
                      <a:r>
                        <a:rPr lang="en-US" baseline="0" dirty="0" smtClean="0"/>
                        <a:t> Discrete Coordinates (FDCs)</a:t>
                      </a:r>
                      <a:endParaRPr lang="en-US" dirty="0"/>
                    </a:p>
                  </a:txBody>
                  <a:tcPr/>
                </a:tc>
                <a:tc>
                  <a:txBody>
                    <a:bodyPr/>
                    <a:lstStyle/>
                    <a:p>
                      <a:r>
                        <a:rPr lang="en-US" dirty="0" smtClean="0"/>
                        <a:t>Survey epoch coordinates (SECs)</a:t>
                      </a:r>
                      <a:endParaRPr lang="en-US" dirty="0"/>
                    </a:p>
                  </a:txBody>
                  <a:tcPr/>
                </a:tc>
                <a:extLst>
                  <a:ext uri="{0D108BD9-81ED-4DB2-BD59-A6C34878D82A}">
                    <a16:rowId xmlns:a16="http://schemas.microsoft.com/office/drawing/2014/main" val="1930321179"/>
                  </a:ext>
                </a:extLst>
              </a:tr>
              <a:tr h="370840">
                <a:tc>
                  <a:txBody>
                    <a:bodyPr/>
                    <a:lstStyle/>
                    <a:p>
                      <a:r>
                        <a:rPr lang="en-US" dirty="0" smtClean="0"/>
                        <a:t>Reference Epoch Coordinates (RECs)</a:t>
                      </a:r>
                      <a:endParaRPr lang="en-US" dirty="0"/>
                    </a:p>
                  </a:txBody>
                  <a:tcPr/>
                </a:tc>
                <a:tc>
                  <a:txBody>
                    <a:bodyPr/>
                    <a:lstStyle/>
                    <a:p>
                      <a:r>
                        <a:rPr lang="en-US" dirty="0" smtClean="0"/>
                        <a:t>Reference epoch coordinates (RECs)</a:t>
                      </a:r>
                      <a:endParaRPr lang="en-US" dirty="0"/>
                    </a:p>
                  </a:txBody>
                  <a:tcPr/>
                </a:tc>
                <a:extLst>
                  <a:ext uri="{0D108BD9-81ED-4DB2-BD59-A6C34878D82A}">
                    <a16:rowId xmlns:a16="http://schemas.microsoft.com/office/drawing/2014/main" val="3360387448"/>
                  </a:ext>
                </a:extLst>
              </a:tr>
              <a:tr h="370840">
                <a:tc>
                  <a:txBody>
                    <a:bodyPr/>
                    <a:lstStyle/>
                    <a:p>
                      <a:r>
                        <a:rPr lang="en-US" dirty="0" smtClean="0"/>
                        <a:t>Final Running Coordinates</a:t>
                      </a:r>
                      <a:endParaRPr lang="en-US" dirty="0"/>
                    </a:p>
                  </a:txBody>
                  <a:tcPr/>
                </a:tc>
                <a:tc>
                  <a:txBody>
                    <a:bodyPr/>
                    <a:lstStyle/>
                    <a:p>
                      <a:r>
                        <a:rPr lang="en-US" dirty="0" smtClean="0"/>
                        <a:t>Active coordinates</a:t>
                      </a:r>
                      <a:r>
                        <a:rPr lang="en-US" baseline="0" dirty="0" smtClean="0"/>
                        <a:t> (ACs)</a:t>
                      </a:r>
                      <a:endParaRPr lang="en-US" dirty="0"/>
                    </a:p>
                  </a:txBody>
                  <a:tcPr/>
                </a:tc>
                <a:extLst>
                  <a:ext uri="{0D108BD9-81ED-4DB2-BD59-A6C34878D82A}">
                    <a16:rowId xmlns:a16="http://schemas.microsoft.com/office/drawing/2014/main" val="3616976939"/>
                  </a:ext>
                </a:extLst>
              </a:tr>
              <a:tr h="370840">
                <a:tc>
                  <a:txBody>
                    <a:bodyPr/>
                    <a:lstStyle/>
                    <a:p>
                      <a:r>
                        <a:rPr lang="en-US" dirty="0" smtClean="0"/>
                        <a:t>Preliminary Coordinates</a:t>
                      </a:r>
                      <a:endParaRPr lang="en-US" dirty="0"/>
                    </a:p>
                  </a:txBody>
                  <a:tcPr/>
                </a:tc>
                <a:tc>
                  <a:txBody>
                    <a:bodyPr/>
                    <a:lstStyle/>
                    <a:p>
                      <a:r>
                        <a:rPr lang="en-US" dirty="0" smtClean="0"/>
                        <a:t>OPUS coordinates</a:t>
                      </a:r>
                      <a:endParaRPr lang="en-US" dirty="0"/>
                    </a:p>
                  </a:txBody>
                  <a:tcPr/>
                </a:tc>
                <a:extLst>
                  <a:ext uri="{0D108BD9-81ED-4DB2-BD59-A6C34878D82A}">
                    <a16:rowId xmlns:a16="http://schemas.microsoft.com/office/drawing/2014/main" val="4097710934"/>
                  </a:ext>
                </a:extLst>
              </a:tr>
              <a:tr h="370840">
                <a:tc>
                  <a:txBody>
                    <a:bodyPr/>
                    <a:lstStyle/>
                    <a:p>
                      <a:r>
                        <a:rPr lang="en-US" dirty="0" smtClean="0"/>
                        <a:t>GPS Month</a:t>
                      </a:r>
                      <a:endParaRPr lang="en-US" dirty="0"/>
                    </a:p>
                  </a:txBody>
                  <a:tcPr/>
                </a:tc>
                <a:tc>
                  <a:txBody>
                    <a:bodyPr/>
                    <a:lstStyle/>
                    <a:p>
                      <a:pPr marL="0" indent="0">
                        <a:buFontTx/>
                        <a:buNone/>
                      </a:pPr>
                      <a:r>
                        <a:rPr lang="en-US" dirty="0" smtClean="0"/>
                        <a:t>Geometric adjustment window</a:t>
                      </a:r>
                      <a:endParaRPr lang="en-US" dirty="0"/>
                    </a:p>
                  </a:txBody>
                  <a:tcPr/>
                </a:tc>
                <a:extLst>
                  <a:ext uri="{0D108BD9-81ED-4DB2-BD59-A6C34878D82A}">
                    <a16:rowId xmlns:a16="http://schemas.microsoft.com/office/drawing/2014/main" val="844417462"/>
                  </a:ext>
                </a:extLst>
              </a:tr>
              <a:tr h="370840">
                <a:tc>
                  <a:txBody>
                    <a:bodyPr/>
                    <a:lstStyle/>
                    <a:p>
                      <a:r>
                        <a:rPr lang="en-US" dirty="0" smtClean="0"/>
                        <a:t>Blueprint for 2022</a:t>
                      </a:r>
                      <a:endParaRPr lang="en-US" dirty="0"/>
                    </a:p>
                  </a:txBody>
                  <a:tcPr/>
                </a:tc>
                <a:tc>
                  <a:txBody>
                    <a:bodyPr/>
                    <a:lstStyle/>
                    <a:p>
                      <a:pPr marL="0" indent="0">
                        <a:buFontTx/>
                        <a:buNone/>
                      </a:pPr>
                      <a:r>
                        <a:rPr lang="en-US" dirty="0" smtClean="0"/>
                        <a:t>Blueprint for the</a:t>
                      </a:r>
                      <a:r>
                        <a:rPr lang="en-US" baseline="0" dirty="0" smtClean="0"/>
                        <a:t> Modernized NSRS</a:t>
                      </a:r>
                      <a:endParaRPr lang="en-US" dirty="0"/>
                    </a:p>
                  </a:txBody>
                  <a:tcPr/>
                </a:tc>
                <a:extLst>
                  <a:ext uri="{0D108BD9-81ED-4DB2-BD59-A6C34878D82A}">
                    <a16:rowId xmlns:a16="http://schemas.microsoft.com/office/drawing/2014/main" val="428061847"/>
                  </a:ext>
                </a:extLst>
              </a:tr>
            </a:tbl>
          </a:graphicData>
        </a:graphic>
      </p:graphicFrame>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Tree>
    <p:extLst>
      <p:ext uri="{BB962C8B-B14F-4D97-AF65-F5344CB8AC3E}">
        <p14:creationId xmlns:p14="http://schemas.microsoft.com/office/powerpoint/2010/main" val="633393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r>
              <a:rPr lang="en-US" i="1" dirty="0" smtClean="0"/>
              <a:t>Decisions</a:t>
            </a:r>
            <a:endParaRPr lang="en-US" i="1"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
        <p:nvSpPr>
          <p:cNvPr id="3" name="Content Placeholder 2"/>
          <p:cNvSpPr>
            <a:spLocks noGrp="1"/>
          </p:cNvSpPr>
          <p:nvPr>
            <p:ph idx="1"/>
          </p:nvPr>
        </p:nvSpPr>
        <p:spPr/>
        <p:txBody>
          <a:bodyPr/>
          <a:lstStyle/>
          <a:p>
            <a:r>
              <a:rPr lang="en-US" dirty="0" smtClean="0"/>
              <a:t>“Intra-frame velocity model” (IFVM) stands, for now</a:t>
            </a:r>
          </a:p>
          <a:p>
            <a:pPr lvl="1"/>
            <a:r>
              <a:rPr lang="en-US" dirty="0" smtClean="0"/>
              <a:t>‘Velocity’ may be replaced with ‘deformation’ or ‘motion’ before roll-out</a:t>
            </a:r>
          </a:p>
          <a:p>
            <a:r>
              <a:rPr lang="en-US" dirty="0" smtClean="0"/>
              <a:t>“</a:t>
            </a:r>
            <a:r>
              <a:rPr lang="en-US" dirty="0" err="1" smtClean="0"/>
              <a:t>Bluebooking</a:t>
            </a:r>
            <a:r>
              <a:rPr lang="en-US" dirty="0" smtClean="0"/>
              <a:t>” (one word; no space; capitalized)</a:t>
            </a:r>
          </a:p>
          <a:p>
            <a:r>
              <a:rPr lang="en-US" dirty="0" smtClean="0"/>
              <a:t>Adjustment project vs Survey project</a:t>
            </a:r>
          </a:p>
          <a:p>
            <a:r>
              <a:rPr lang="en-US" dirty="0" smtClean="0"/>
              <a:t>[Geometric ; Orthometric ; Gravimetric] adjustment window</a:t>
            </a:r>
          </a:p>
          <a:p>
            <a:r>
              <a:rPr lang="en-US" dirty="0" smtClean="0"/>
              <a:t>Component parts with “2022” in the name will retain those names (GEOID2022, NATRF2022, etc.)</a:t>
            </a:r>
          </a:p>
          <a:p>
            <a:endParaRPr lang="en-US" dirty="0"/>
          </a:p>
        </p:txBody>
      </p:sp>
    </p:spTree>
    <p:extLst>
      <p:ext uri="{BB962C8B-B14F-4D97-AF65-F5344CB8AC3E}">
        <p14:creationId xmlns:p14="http://schemas.microsoft.com/office/powerpoint/2010/main" val="20845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changes/decisions</a:t>
            </a:r>
          </a:p>
        </p:txBody>
      </p:sp>
      <p:sp>
        <p:nvSpPr>
          <p:cNvPr id="3" name="Content Placeholder 2"/>
          <p:cNvSpPr>
            <a:spLocks noGrp="1"/>
          </p:cNvSpPr>
          <p:nvPr>
            <p:ph idx="1"/>
          </p:nvPr>
        </p:nvSpPr>
        <p:spPr/>
        <p:txBody>
          <a:bodyPr/>
          <a:lstStyle/>
          <a:p>
            <a:r>
              <a:rPr lang="en-US" dirty="0" smtClean="0"/>
              <a:t>Reference epochs </a:t>
            </a:r>
            <a:r>
              <a:rPr lang="en-US" dirty="0" smtClean="0">
                <a:solidFill>
                  <a:srgbClr val="FF0000"/>
                </a:solidFill>
              </a:rPr>
              <a:t>might be every 5 years or every 10 years</a:t>
            </a:r>
          </a:p>
          <a:p>
            <a:pPr lvl="1"/>
            <a:r>
              <a:rPr lang="en-US" dirty="0" smtClean="0"/>
              <a:t>Still planning on creating 2020.00 RECs </a:t>
            </a:r>
          </a:p>
          <a:p>
            <a:pPr lvl="2"/>
            <a:r>
              <a:rPr lang="en-US" dirty="0" smtClean="0"/>
              <a:t>Geometric, Orthometric &amp; Gravimetric</a:t>
            </a:r>
          </a:p>
          <a:p>
            <a:pPr lvl="1"/>
            <a:r>
              <a:rPr lang="en-US" dirty="0" smtClean="0"/>
              <a:t>In 2027, NGS should create 2025.00 RECs</a:t>
            </a:r>
          </a:p>
          <a:p>
            <a:pPr lvl="2"/>
            <a:r>
              <a:rPr lang="en-US" dirty="0" smtClean="0"/>
              <a:t>Then debate whether or not to adopt them</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23463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sz="2800" dirty="0" smtClean="0"/>
              <a:t>OPUS will provide “</a:t>
            </a:r>
            <a:r>
              <a:rPr lang="en-US" sz="2800" dirty="0" smtClean="0">
                <a:solidFill>
                  <a:srgbClr val="FF0000"/>
                </a:solidFill>
              </a:rPr>
              <a:t>OPUS recommendations</a:t>
            </a:r>
            <a:r>
              <a:rPr lang="en-US" sz="2800" dirty="0" smtClean="0"/>
              <a:t>”</a:t>
            </a:r>
          </a:p>
          <a:p>
            <a:pPr lvl="1"/>
            <a:r>
              <a:rPr lang="en-US" sz="2400" dirty="0" smtClean="0"/>
              <a:t>Which CORSs to use, what weights to assign, what a-priori values to use, etc.</a:t>
            </a:r>
          </a:p>
          <a:p>
            <a:r>
              <a:rPr lang="en-US" sz="2800" dirty="0" smtClean="0"/>
              <a:t>See Phillip </a:t>
            </a:r>
            <a:r>
              <a:rPr lang="en-US" sz="2800" dirty="0" err="1" smtClean="0"/>
              <a:t>MacFarland’s</a:t>
            </a:r>
            <a:r>
              <a:rPr lang="en-US" sz="2800" dirty="0" smtClean="0"/>
              <a:t> talk tomorrow at 3:15</a:t>
            </a:r>
          </a:p>
          <a:p>
            <a:r>
              <a:rPr lang="en-US" sz="2800" dirty="0" smtClean="0"/>
              <a:t>Basically it’ll come down to:</a:t>
            </a:r>
          </a:p>
          <a:p>
            <a:pPr lvl="1"/>
            <a:r>
              <a:rPr lang="en-US" sz="2400" dirty="0" smtClean="0"/>
              <a:t>Follow the “OPUS recommendations” to ensure your results are “tied to the NSRS”</a:t>
            </a:r>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351422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sz="2800" dirty="0" smtClean="0"/>
              <a:t>OPUS </a:t>
            </a:r>
            <a:r>
              <a:rPr lang="en-US" sz="2800" i="1" dirty="0" smtClean="0"/>
              <a:t>will</a:t>
            </a:r>
            <a:r>
              <a:rPr lang="en-US" sz="2800" dirty="0" smtClean="0"/>
              <a:t> allow leveling to use </a:t>
            </a:r>
            <a:r>
              <a:rPr lang="en-US" sz="2800" dirty="0" smtClean="0">
                <a:solidFill>
                  <a:srgbClr val="FF0000"/>
                </a:solidFill>
              </a:rPr>
              <a:t>passive control </a:t>
            </a:r>
            <a:r>
              <a:rPr lang="en-US" sz="2800" dirty="0" smtClean="0"/>
              <a:t>as constraints</a:t>
            </a:r>
          </a:p>
          <a:p>
            <a:pPr lvl="1"/>
            <a:r>
              <a:rPr lang="en-US" sz="2400" dirty="0" smtClean="0"/>
              <a:t>This will </a:t>
            </a:r>
            <a:r>
              <a:rPr lang="en-US" sz="2400" i="1" dirty="0" smtClean="0"/>
              <a:t>generally</a:t>
            </a:r>
            <a:r>
              <a:rPr lang="en-US" sz="2400" dirty="0" smtClean="0"/>
              <a:t> not be an “OPUS recommendation” unless the passive control has fairly current coordinates (TBD)</a:t>
            </a:r>
          </a:p>
          <a:p>
            <a:pPr marL="457200" lvl="1" indent="0">
              <a:buNone/>
            </a:pPr>
            <a:endParaRPr lang="en-US" sz="2400" dirty="0" smtClean="0"/>
          </a:p>
          <a:p>
            <a:r>
              <a:rPr lang="en-US" sz="2800" dirty="0" smtClean="0"/>
              <a:t>OPUS </a:t>
            </a:r>
            <a:r>
              <a:rPr lang="en-US" sz="2800" i="1" dirty="0" smtClean="0"/>
              <a:t>will</a:t>
            </a:r>
            <a:r>
              <a:rPr lang="en-US" sz="2800" dirty="0" smtClean="0"/>
              <a:t> allow leveling to have </a:t>
            </a:r>
            <a:r>
              <a:rPr lang="en-US" sz="2800" dirty="0" smtClean="0">
                <a:solidFill>
                  <a:srgbClr val="FF0000"/>
                </a:solidFill>
              </a:rPr>
              <a:t>no constraints</a:t>
            </a:r>
          </a:p>
          <a:p>
            <a:pPr lvl="1"/>
            <a:r>
              <a:rPr lang="en-US" sz="2400" dirty="0" smtClean="0"/>
              <a:t>Yielding only </a:t>
            </a:r>
            <a:r>
              <a:rPr lang="en-US" sz="2400" i="1" dirty="0" smtClean="0"/>
              <a:t>differential</a:t>
            </a:r>
            <a:r>
              <a:rPr lang="en-US" sz="2400" dirty="0" smtClean="0"/>
              <a:t> coordinates</a:t>
            </a:r>
          </a:p>
          <a:p>
            <a:pPr lvl="1"/>
            <a:r>
              <a:rPr lang="en-US" sz="2400" dirty="0" smtClean="0"/>
              <a:t>This will also </a:t>
            </a:r>
            <a:r>
              <a:rPr lang="en-US" sz="2400" i="1" dirty="0" smtClean="0"/>
              <a:t>not</a:t>
            </a:r>
            <a:r>
              <a:rPr lang="en-US" sz="2400" dirty="0" smtClean="0"/>
              <a:t> be an “OPUS recommendation”</a:t>
            </a:r>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38</a:t>
            </a:fld>
            <a:endParaRPr lang="en-US"/>
          </a:p>
        </p:txBody>
      </p:sp>
    </p:spTree>
    <p:extLst>
      <p:ext uri="{BB962C8B-B14F-4D97-AF65-F5344CB8AC3E}">
        <p14:creationId xmlns:p14="http://schemas.microsoft.com/office/powerpoint/2010/main" val="24103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sz="2800" dirty="0" smtClean="0"/>
              <a:t>OPUS </a:t>
            </a:r>
            <a:r>
              <a:rPr lang="en-US" sz="2800" i="1" dirty="0" smtClean="0"/>
              <a:t>will</a:t>
            </a:r>
            <a:r>
              <a:rPr lang="en-US" sz="2800" dirty="0" smtClean="0"/>
              <a:t> allow classical surveying to use </a:t>
            </a:r>
            <a:r>
              <a:rPr lang="en-US" sz="2800" dirty="0" smtClean="0">
                <a:solidFill>
                  <a:srgbClr val="FF0000"/>
                </a:solidFill>
              </a:rPr>
              <a:t>passive control </a:t>
            </a:r>
            <a:r>
              <a:rPr lang="en-US" sz="2800" dirty="0" smtClean="0"/>
              <a:t>as constraints</a:t>
            </a:r>
          </a:p>
          <a:p>
            <a:pPr lvl="1"/>
            <a:r>
              <a:rPr lang="en-US" sz="2400" dirty="0" smtClean="0"/>
              <a:t>This will </a:t>
            </a:r>
            <a:r>
              <a:rPr lang="en-US" sz="2400" i="1" dirty="0" smtClean="0"/>
              <a:t>generally</a:t>
            </a:r>
            <a:r>
              <a:rPr lang="en-US" sz="2400" dirty="0" smtClean="0"/>
              <a:t> not be an “OPUS recommendation” </a:t>
            </a:r>
            <a:r>
              <a:rPr lang="en-US" sz="2400" dirty="0"/>
              <a:t>unless the passive control has fairly current coordinates (TBD)</a:t>
            </a:r>
            <a:endParaRPr lang="en-US" sz="2400" dirty="0" smtClean="0"/>
          </a:p>
          <a:p>
            <a:pPr marL="457200" lvl="1" indent="0">
              <a:buNone/>
            </a:pPr>
            <a:endParaRPr lang="en-US" sz="2400" dirty="0" smtClean="0"/>
          </a:p>
          <a:p>
            <a:r>
              <a:rPr lang="en-US" sz="2800" dirty="0" smtClean="0"/>
              <a:t>OPUS </a:t>
            </a:r>
            <a:r>
              <a:rPr lang="en-US" sz="2800" i="1" dirty="0" smtClean="0"/>
              <a:t>will </a:t>
            </a:r>
            <a:r>
              <a:rPr lang="en-US" sz="2800" i="1" dirty="0" smtClean="0">
                <a:solidFill>
                  <a:srgbClr val="FF0000"/>
                </a:solidFill>
              </a:rPr>
              <a:t>not allow </a:t>
            </a:r>
            <a:r>
              <a:rPr lang="en-US" sz="2800" dirty="0" smtClean="0"/>
              <a:t>classical surveying to have </a:t>
            </a:r>
            <a:r>
              <a:rPr lang="en-US" sz="2800" dirty="0" smtClean="0">
                <a:solidFill>
                  <a:srgbClr val="FF0000"/>
                </a:solidFill>
              </a:rPr>
              <a:t>no constraints</a:t>
            </a:r>
          </a:p>
          <a:p>
            <a:pPr lvl="1"/>
            <a:r>
              <a:rPr lang="en-US" sz="2400" dirty="0" smtClean="0"/>
              <a:t>Needs to be some way to get the data into the NSRS.  </a:t>
            </a:r>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34796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36788" y="611188"/>
            <a:ext cx="7772400" cy="762000"/>
          </a:xfrm>
        </p:spPr>
        <p:txBody>
          <a:bodyPr/>
          <a:lstStyle/>
          <a:p>
            <a:pPr eaLnBrk="1" hangingPunct="1"/>
            <a:r>
              <a:rPr lang="en-US" altLang="en-US" smtClean="0">
                <a:solidFill>
                  <a:srgbClr val="1F497D"/>
                </a:solidFill>
              </a:rPr>
              <a:t>Federal Users of the NSRS</a:t>
            </a:r>
            <a:endParaRPr lang="en-US" altLang="en-US" smtClean="0"/>
          </a:p>
        </p:txBody>
      </p:sp>
      <p:pic>
        <p:nvPicPr>
          <p:cNvPr id="17411" name="Picture 10" descr="Y:\shared\HQ\FGCS\Member agency logos\F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650" y="3778251"/>
            <a:ext cx="1143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0" descr="Y:\shared\HQ\FGCS\Member agency logos\T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384016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 descr="data:image/jpeg;base64,/9j/4AAQSkZJRgABAQAAAQABAAD/2wCEAAkGBxQTEhQUExQWFhUVFRoYFxcXGBsaIBscGBccGBgZGhoYHSohHBooHhoXJDIhJikrLi4uGh8/ODMsNygtLisBCgoKDg0OGxAQGywkHyYwLCwsNywsNDQsMCwxLDQ3LDQ0LCwsNDUtLCwsLCwsLCw0LCwsLCwsLCwvLCwsNCwsLP/AABEIAOEA4QMBIgACEQEDEQH/xAAcAAEAAgIDAQAAAAAAAAAAAAAABgcEBQIDCAH/xABCEAACAQMCAwYCCAQEBQQDAAABAgMABBEFIQYSMQcTIkFRYXGBFCMyQlJykaFigpKxM0OywRU0U6LwJGNz0TXC0v/EABoBAQADAQEBAAAAAAAAAAAAAAADBAUGAgH/xAAwEQEAAgEDAgQFAwQDAQAAAAAAAQIDBBEhEjEFE0FRImGBobEycZEzQtHhI2LwFP/aAAwDAQACEQMRAD8AvGlKUClKUClKUClKUClarVeIra3eOOaZVkkYKke7OxY4GEXLY364wK2tArovryOGNpJXVI0GWZjgAe5NQTh3Sm1SNr25uLgLLJIIIYZWhWKNJGRc92fHIeXmLEnqNhiuq57422qaZcSGZ4rVpIJWA55IpEfk58dXV0Klts7UEgtuP7CWRI4ZmlZ2Cju4pXXJON3VOVRvuSelSG8uO7jd+Vn5FLcqDmZsDOFHmx8hUQ4S1++nitmFgqQPHGTM9ymSpUZdY0Un3wxB9cVNaCFr2kW/P3Ztr4ScnOU+iyFgpPKGKjJ5cgjPStrrnGVnaSrFcSmN2TvB4HYBclcsyqQoyPPFYFrvrs528OnQr+s8rf8AnyrS3up3CazdyW9m10sVtBDJyyohTm55vCr/AG85GwOdh60E30bXbe7UtbTRygbHkYHHxHUfOtjUB4L5ry8OppALeB7YwgcyF5m7wEu4jJC8nKVw3iznpWJr2v3E1wk9vI8dna3kEBK7C5eSdI5t/OJFJX0LE7+GgsmlanirXo7G1luZN1jXPKDgsScKo9ySBWTo+orcW8NwoIWaJJAGxkB1DAHG2RmgzaUpQKUpQKUpQKUpQKUpQKUpQKUpQKUqNa5xV3c6WltH9JumILRq3KsSEjMkz4IQY6DBJ223FBJM1Gr7U2luptPkL25khD288TeJ1G0vKSuFkU4232OajvatoB54NRjkmiNvhJ2gYhxATkuowQ3IfEVxhlznGAa1nFr6lHbo8iC8MBWe1vrVcMGAGO/gB3jdSwYoSAuDjag2r6LFpOoWs8QPcXWbW4d2Z2ErHmhlLvlsscodwN19qsaopFLDrWlEjKrcRkb5zHKp6/FJFz7496kenRusUayuHkVFDuByhmAwzAZ2yd8UEK0+5m0ppYHtZ5rQyPJbSWyd6VErF3hkjXxLysWwwyCCOhrO4cs5ri6uL6eJoFlhS3hhfHP3aszs8gBIVizbL5AVL6UGm4O0l7Sygt5HV2hTkLKCAQCeXAPtgVuaUoNbb6Oq3Ut0GYvLFHGVOMARliCNs5POc/KuGkaKIJrqXnLNcyrIdscvLGsYUb77LnPvW1pQQS64cvYvpkVoyLDeTq4fmIaASDF0yjGCTgFcHqx9N9RxlwVFZWLSWclyiwvC/wBH75njbluEYnkfOGz4vCRuKtKhFBCdfjF9qUVp1htE+kzjqDI4KW6H4eN8ey1FtIuGutM0zTOjzs6XGCfDb2kzLJk+XPyoo/Mata2sI43kdEVWlYNIwG7EAKCfXYAVXI4WuNMi1a9iYSXD941tgc3dxFzMVww+1zOxKjIPID5mgkF9xJdG4ngsbSOYWgQSmSbuss6c4jjHKdwpG7YG9bvhvXEvIRKgZSGZHjcYaORDh42HkwP+1Qrie5SEQ6zZTBi/cxzxrut1G7BAAo6TrzHB6jBB2yKzddfuH/4dpvgubyR7iaTJbuEdvrZzk/aJ2VfX0xQTylRPh/WbiK4WxvuVpSjPDcIMLOqEBuZP8uUZBIG3XFSygUpSgUpSgUpSgUpSgUpUa4+4jlsLbv4rY3GHHeDm5QifedjgnHlnGBnJ2FA4k41t7K4t4LjmQThiJSPAuCAAzeW569BtnGaiDtPo8r29uiOmoT5trmZtklf7SXD/AGpMdUyctuMnfGXq+u22pwKgXu7xMTQwXAAEwKkNGrAlJopELrlCeoOxAro0bTy8Mdr3b3WlXi4iJ3lsmGcxSE78iMpAbqjLg9BkJBHPDpsKQ3M8t3cXUhypHO8rPgPyRDZIlHkNgB6nfa8JaG1nC0Hec8SyN3AOcpETlY2Yk83KSQD6Y9KxuFuEUtWMskj3N0yhWuJd25R0RR9xOmw6nc58pJQfAK+0qM8Wokg5JNQ+iR48QRkjc/GRySF9gAeu56V6pXqnZ8mdndxBxnZ2eRNMvP8A9NPG/wA1Xp88VA9U7aRuLe2J/ilbH/amf9VfbXgDRZNkv2c+1xASf0Ss2TsYtCPBcXA9CTGw/ZBWhjrpKfr3mfnGyvacs/p2Qu87WNRfPK0Uf5Iwf3ctWrk7QNSbrdyfIIv+lRUq1PsYnUEwXEcn8LqYz+oLAn9KgWt8P3No3LcQvHnoTup+DDKn9a0sP/yX4pFf45+6vfzY77s0cb6hnP0yb+r/AGrYWXabqUZ/xxIPSSND+6gH96h9KsTp8U96x/CLzLx6rW0ztolGBcWyMPNomKn+ls/3FTjQ+0awucATd05+5MOT5Bj4Sfga840qrk8Nw27cfslrqbx35euwa+15q4U45u7EgI5khHWGQkrj+E9UPw29QauvhHj21v8AwoTHNjeJ8An3Q9HHw39QKydRocmHnvHut481b/u7zwVZJKbmG0hFwMshIIXn6g4GQpzjxBc1prLs8DRd9PKy6i79813EcMjkYEaZ2MKqAvIdiB5eU8pVNMgE6fQJkur+4e9u3VoLWGKEKSDhnCRqT4jgczkgAY9qzk4xnieMX1i9tFKyoswkSZVZzhVl5N0ydubdckb11rIi66/fnDtZILQt0IEjm4Vc7d5nuztvy+1fe0q7WaA6dFh7m75UWMblE5gXmcfdRQCcnqQMUE0pWon4itYriK0eZRcSjwR53OBnfGy5xtnGfLNbegUpSgUpSgUpSg1PFGvJZW7TOCxyFjjX7UkjbJGo8yT+gyfKo12catzLLb3buL9pHkngmHLgNsBApJVoQoAypPqetc9R41tTKWe1lkgtZ+U3ndq0cUv2CQSebALFS4G371vuJeGYL1FEoIdN4pozyyRH8UbjceW3Q4GRQRXUuDvo7hI7cXWnzSeO1OOa2d23mt2JHKmTlkBHLuR54lnC/DkVjE0UJkKtK0n1jlyC+MgE+W365JySa58OW11HEUupkmZWISRV5CyYHKZBnHeZznG3StrQKjfGHGdvp6/WHmkYeCJccx9z+Ffc/LNaztF49SwXuosPcsMhTuIwejv/ALL5/CqAvLp5XaSRi7ueZmbck+//ANdAMYrR0egnL8d+K/lXzZ4pxHdKeJe0a9uyQJDDEf8ALiJG38T/AGm/Ye1RFjkkncnqa+Urdx46Y42rGyha827yEVudC4ou7QjuJnVR9wnmQ+3Idv0wa01K9WrW0bWjd8i0x2egeBO0iK9IhlAhuPJc+GT8hP3v4Tv6E71Nbu0SVCkiK6MMMrAEH4g15LRiCCCQQcgg4II3BBHQ+9ehey3i031sVlOZ4cLJ/ED9iT4nBB9wfUVh67ReV/yY+34XsGbr+G3dDePOysxhp7EFlG7QdSo8zGerD+E7+hPSqqr15VP9sXBYAN9AuN//AFCqPU7SgDzz9r4g+pqXQ6+ZmMeT6S858H91VR0pStlSK5IxBBBIIOQQcEEdCCOhrjSguHs87T+Yrb3zbnASc+fkFl9D/H09fU23XkOrb7JuPTlLK6bIPhgkY9PSJj6fhPy9KxddoIiJyY/rC7gz7/DZaGt6Hb3cfd3MSyqDkBhuD6qRup9waiDaNJDM1ppdqLUMoM9/IOY4PRYuYlpZOv2jhfmKsCuEzEKSBzEAkDOMnGwyelY64qHS109IL3T76aOG7ilLPdM/K8rD6yG4SRzzGRQVygJwc7YarF4I1GW4sLaadeWWSIFhjGfINjy5hhse9a3hDhdRao17DHJcSzPdSd4ivySynOF5s4KqEXI/DWq464tSC4ge3lklktmY3UEIZ1EDL9Y0vL4UZMBlzvsR50Fh0rrt5ldVdCGVlDKw6EEZBHsRXZQKUpQKwNfine2mW2ZUnaNhGzZwrEYDHAPTr0O9Z9RXWOMTDd/REtJppSgdcNFGHHnyGV15yPPlzigg9/d8tnbaK0L2LyssMkkpUxlB45Hil2WR5G25djlzsKnFrwc6yJI+o378rBihkRUbBzylUjHh9gRWqvOJ5LlprR9HlmKKhljeS3IAfJTOXxnYnY5HtUn4U0tbe3VEWVFPiEUsneGLIH1QbJ8K46AkdaDcVH+OOJlsLVpjgufDEh+856fyjcn2FSCvOHadxEby+flOYocxRemx8b/zMOvoFq3otP52Tae0d0WbJ0V3Rm9u3lkeSRizuxZmPUk/+dK6KUrpojbhmFKUr6+FKUoFS3st1Y2+pQb4WY9yw9e82T58/J+9RKs/QDi6tiOouIj+ki1FmrFsdqz7PdJ2tEvVtddxArqyOAyspVlPQgjBB9sV2Urkms8qcRaWbW6ntz/lSFQT5r1Qn3KlT8611WF232nLqCuOkkCH5qzKf2C1XtdZp8nmYq2n1hk5K9NpgpSlTPBX0GvlKD0J2VcWm9tzHK2Z4MB/41P2ZPjsQfce4qcV5c4R15rK6juFyQpxIo+9G321+PmPdRXp+2nV0V0IZXUMpHmCMgj5Vzev0/lZN47S0sGTrrz3aLiTRZrl1U3bQWvL9ZHEOR5Gz0MxOVjxgYUAnff07dOt7G0h7mLuIosYK8yjO2DzEnLH1Jya2Wp6dFcRtFPGskbY5kYZBwQw2+IBqsuLtAtLO+tWt7C3uGmjkiNoEj3I8cc2GBCqGBVn9G88VRTrE0a+tCBDaywMIlGI4nQ8i9B4VOwrZ1EeF+GorEPdXHcJO6hZGRViiiQsCIYhsAgbHiO7Hc+QEuoFKUoOLuACScADJJ8gOpqB6hxBp2opHHPHcIkkoFtcPFJGDJn6t4JgPAxPQkjOOhBwZHxtbzSWF1HbLzTSQsiDmC7uOU7sQAcE+dQHifX1W1tLSS0ubWOO4thK8sWUSGBgxZZIuZScooxt9qg3/CttcWN1LDcq84u5edL0AHJSMKsc6gDuyFTZhs2/Q7VOqwNI1q3ulLW80cwHUxuGxnoGA6H41n0Eb7Q9ZNpYTyKcOV7tPzP4QR7gEt8q8z1cHb3qBxa246EtK3ywi/3eqfrofDMfTh6vdn6m299vYpSlaKsUpSgUpSgVJezjTTPqVsuMhJBK3sIvGCf5go+dRqr37HeFDbQG5lXEs4HKD1WPqAfQsdyPQLVTW5oxYp954hNgp1XhYtKUrmGmpTt7/wCZtv8A4W/11V1WX27zA3kCea2+f6pG/wD5qtK6fQ/0K/8AvVmZ/wCpJSlKtoSlKUCvQHYzrBmsBGxy1u5j/l+0nywSv8tef6s3sHveW6ni8pIQ/wA43A/s5qj4jj6sEz7cp9Pba676jOpXenadLJcTyJFNcdWYs7uFwAqLu3KNvCoxk1Jq1eu30Nuqzyxs5U8iGOJpXy2+FCAsAeUe2wrm2kh/EetT6lbTW1pp07xzIyGa4xboMjIkRXy74OMDlG4qT8Daqbqwtpm+20YD+zp4JAf5lateOKLuX/ltMnwfvXLpbj+kln/7a3WgfSe7P0pIEfmPKsBZlC4GMlwMtnPQY6UGzpSlBHuL9RkiNkkTFWnvY42ICnwcrvIPED1VCMjcZrnFrEjanJagJ3UdokpbB5u8eVlAznHLyqfLOfOuXE+gC67l+/kge3cyI8fJsShQlhIpBHKW/Wofp9q63UklvrdpNcSIiOkqROxEfNyjEMqkfabOBQSjhC8WWS+KwxRiO7aENGvKZBGi7ufvMGZhUkrQ8GaJJaQOsro8ss8s0jICFLSuWOAdx5D5VvqDz920XPPqTL5RxRp+uXP+qoJUm7S5ObVLs/8AuAf0xqv+1Rmur01dsNY+UMrLO95KUpU6MpSsrTdOlncRwxtI5+6gz8z6D3O1fJmIjeX2I3YtdttbvI4SNWd2OFVQST8AN6s/hvsdkbD3kvdjr3UWGb4M58I+QPxq0tA4btrNeW3iVM9W6s35mO5rOz+JY6cU5n7LFNNae/CvOz7suKMtxfAcy4ZIOoB6gyHoSPwjI9SelWzSlYubPfNbquu0pFI2gpSlQvbzz2xXPPqko/6aRp/2c/8A+9Qmpn2vWxTVJyf8xY3Hw7tU/uhqGV1Wl28mm3tDKy/rkpSlWEZSlKBU67GHxqa+8MgP6A/7CoLVjdhloWvpJPKOAj5uygfsrVW1kxGC2/slw/rhe1a7iHVBa2s9wRzCGJn5fXlGQPmdq2NY2pWKTxSQyDKSoyMPUMMH+9cs1ES0/hKa4RZr69ujM683JbymCKLm3CoseC3LnHMxJOK7eG5Zra+fT5p3uIzbi4t5JcGRVVxHJHIwxz7lSGIzuevlwsrXV7ZBAn0S5RByxyyvJG/KNl71VRgxAwMgjNbHhvh+WOWS6u5VmupVCZReVI41JIjjBJOMnJJOScUEjpSlBEONrb6Rc2FpJk28zyvMgJHedzHzIjY6pzHJHngVn3XB2nOndtZ2vLgjaJFIz+EqAVPuDmsvXeHLa85BcxCTuySmSwwWGDjlI9K1J7N9LO5s4ifU8xP6k0HZ2b3TyWEfeOztHJLDzscllimeNSx825VGT51J6w9K0uK2jEUEaxxrkhV6DJyf3JrMoPM3aJ/+Tu//AJT/AGFRyph2tWXd6pP6SBJB80Cn/uVqh9dZp53xVn5R+GTkja8lKVm6Npr3M8UEf2pXCj29WPsBk/KpZmIjeXmI34SDgPgeXUH5iTHbocPJ5k9eRAere/QZ8+lX7oWhwWkYjt4wi+fqx9WY7sfjXZomlR2sEcEQwka4Hv6sfUk5JPvWdXM6rV2zW/6+kNPFiikfMpSlVEpSlKBSlKCq+3LQS8cV2g3i+rk/Ixyp+AbI/nql69b3VssiMjqGR1Ksp3BBGCDXnntB4GksJC6AvasfA/Xkz9yT0PofP41t+G6qOnyrd/RS1OKd+qEOpSla6mUpSgVeHZzAum6Z9KnGGuHQgeZDkJCvzyW+De1RDsy4Ba7dbi4Ui2U5UEY74jyH/t+p8+g88bHj3iT6ZqVrZwnMMNzGpI6NJzhWO3kgyPjze1ZuqvGa3k17Rzb6ei1ir0R1z9F1VwmjDKVbcMCD5bEYPSuddV3biRHRs8rqVOCQcMMHBG4O/WufX1Yavp2mxym2s4bq5uvOKC7uAqeQM0plKxj45PtW74F4KmtZWuLi5kZnBC26yyPFGDjzlJZ2GPtbdTt6c7HsxtIAVgku4VJyRFdSICfUgHc1utF4cFvIXFzdy5UryTTGRdyDkAj7QxgHPmaDeUpSgVq9Y4itbUZuLiKL2dwCfgvU/IVnXfN3b8n2+U8ufxY2/fFQDsztrEWcd3J3RuWybmacjvBKDiQM0m6AEdNhgA+9BKNA4qhvHZYEnKBebvmhdI23AwrOBzHfPTpW9qMR8e2LzLBDMZ5GZVxAjyqvMcczOgKBR5nOwqT0FO9vWm4e2uANiGiY+48af3f9KqWvSvaPopu7CaNRl1HeR/mTfA9yOZfnXmquh8NydWHp9mfqa7X39yrM7C9MD3U05H+DGFX80hIz/Srf1VWdXj2EQYspn82uCP6Y0x/c1J4hfpwT8+HnTxveFl1jajfxwRtLM4RFGSzf+bn2rumlCqWYgKoJJPQADJJ9sV5v4/4vfUJyQSLdCRCnTb8bD8Z/YbeucTSaWc9tu0R3XcuWKQlXFPa/K5KWSCNOneyDLH3VD4V+efgKgV9xNeTHMl1O3t3jKP6VIUfpWppXQYtNixxtWv8Aln2y3t3lnw63cocrczqfUSuP7NUv4e7V7yAgTkXEfnzYVwPZ1G/8wPxqA0r1kwY8kbWrD5XJavaXqHhbim3v4+eBtx9uNtmTP4h6e4yDW7ryfpOpy20qzQuUkXoR+4I81PmDV4cF9p8F1yx3GIJ+m5xG5/hY/ZJ/C3rsTWJqvD7Y/ipzH3hexaiLcT3WBXCWMMCrAEEYIIyCPQg9a50rOWFe8R9k1pOS0BNs58lHMh/kJ2/lIHtUJvOx6+U+B4JB+ZlP6FcfvV8Uq5j1+ekbb7/uhtgpb0UPadjt8xHO8CD8zMf0C4/epxwz2U2luQ8xNy4/GAEB/Jvn+YmrAquOPu06O3DQ2hEk/QuN0j9d+jP7DYefTBkjU6nUT0Vn+P8ALz5ePHzLl2qcbC0iNrbt/wCodcEr/lIfPbo5HQeXX0zXfZDpve6lEceGFWkPyHKv/cw/SohcTs7M7sWdiSzMckk9STV1dhmi93by3LDeduVPyR5BPzYt/SKvZMddLppiO88fWf8ASCtpy5I9oWdXwmvtQrjvgs3ciXMfJJJEnJ9HnyYZFyWx4SCkm+z7+WRWCvpVcanCn25o0/M6j+5rssr2OVeeKRJFyRzIwYZHUZU4zVTcM6VY3GqmOSwhte5tADazRxkvK8h5nXORKiqgww/GelWxY2McKBIY0jQZwqKFAzucBRigyKUpQKgvF9po0Eoku7eF7iXdY1i7ySU9MiJR4iTnxEfOp1WDqtxDAj3MoAEMbMz8uWCAczAefl0oKx4i4m1ILDBZWsdj9Jfu7eN+UzMMZaTulBSFFGclskbVatjE6xRrI3O6ood8Y5mAAZseWTk4qoOE9dvLyea9gsmmuJsxxSTfVwW0AJ5VDfalcnBbkHnsRuKmeh6i1vc9ze363F3cY5beKPCQhQTsFBYDf7bkZ29KCZ15v7TOHPoV64UYimzJF6AE+JP5W8vQrXpCox2hcLi/tGQY75PHCT+IDdSfwsNv0PlVzRajycm89p4lDmx9dXmqr07Cps2Mq/huW/eND/8AdUdLGVYqwIZSQwPUEHBB981afYLqAEtzAT9tVkUfkJVv9SfpWx4hXqwTt6bSp6edsiT9tOrmGw7pTg3DiM/kA5n/AFwFPsxqgqtnt+k+ss18uWU/qYx/tVTV88OpFcET77vupne+xSlKvq5SlKBSlKCTcN8d3tlhY5OeMf5UviUey78y/AHHtVh6X20QkAXFvIh8zGQ4/RuUj96palVcujw5OZjn5JaZr17S9CJ2r6aRvLIPYxP/ALAitZqfbJaoPqYpZT5ZxGv6kk/tVHUqCPDMET6z9Uk6q6YcT9o15eApzCGI7FIsjI9GfqfgMA+lQ8UpV3HjpjjasbILWm07yzdG0uS5njgiHjlYKPbzZj7AAk+wr1LpdgkEMcMYwkaBF+CjG/vVddjHCZhjN5KuJJlxED92M783xYgfID1NWfWF4jqPMv0R2j8r+nx9Nd59Wr4o1X6LaXFwF5jDEzhfUgbA+2cVr+EtIuIwJ7m7lnlljHNH4REhPi+rRRtjpkk5rjxhrawAx3FrLJZyxss00Y51TmyCJI18YXl6sBtkfLRaBJfQxL9Bkt9TswMRF5e7lQDYRtIFKNgbbgH1rOWGbq0cV5fPY3tuFKoJ7OeNiG5VKh8OMNHIHxsDggj03m1RTh/Sbp7tr2+EaOIu5ggiYuI0LB3Z3IHNIxAGwwAvvUroFKUoFcJYwwKsAysCCCMgg7EEHqK50oIlqunahcyvEJVs7RTyh4TzTSjH3WI5YR5dC21dGs6Xp+nWMyF/oiyqVMyse+dyMghs88j53xv5+VSbW2uBA/0VY2nx4BKSEySAS3KM4AycDrjyrRaDwWscv0q8kN3eeUrjwx/wwR/ZjHv169MmgdnXErXdvyzqyXUHKsyOpRtxmOXlO4Drv8cjyqV1XOq69JLeyNpNrHcTQJyXNw7FUKoef6LGw2aUnPi6Lt8pnw7rkV5As0WQMlXRhh43XZ45F+64OxH+xoK67XeBi+b22TLAfXovVgB/iKPMgdR5gA+RzWvBms/RL2CfOFV8P+RvC36A5+Qr1FVS9o3ZjzFrmxXxHeSAbZ9Wj9/VfPy9DraPWVmvk5e3aJVc2Gd+up29WmY7SYfZDPGT+dQy/wChqp2rm4ck/wCK6PLZOcXNuAgDbHKbwk53GeXkOd9mqnJYyrFWBVlJVgeoIOCD7g1d0M9NJxT3rP2QZ43mLR6uFKUq+rlKUoFKUoFKUoFKUoFT7sx4FN64nnUi2Q9Dt3rD7o/gB6n5euOPZ72dyXpWacNHa9fRpfZfRPVv09RfdpbJGixxqFRFCqqjAAAwABWVrtdFI8vHPPr8v9reDBv8VnYqgAAbAdBWj4x1/wCh2/Mid5PIwit4h1klfZR+UdSfQGtlquoxW8TzTOEjjXmZj5D/AHPkANySKiUen/8AFbfvr6H6N9YWs3Vik8KMFCuz5wsjEZ5RtuoOSKwl5rNQubnS5LKW51AzC5nEVxHNyLGoZSzSRHAKKhA2yc8w9a7HtNNuLjn0y/jtrx8/8u6kS4BY95BnlkHUk7H3rAntZrG8Fxqym9t1iEUN0EDC3GSWaaEA4ZtgZVzsvvgWTZWkHhlijj8Sgq6ooJVgCMEDOCMUGYg2GTk+vrX2lKBSlKBSlKBUI7U57hIYuVnSzL4vZIQTMkR+8nonXmIywHQEZqb18ZQQQRkHYg0EFtuHTZvBcaQEa3kEaz24cckkZwFuI3Jx3ig5J++Pfr917WI7O9K2Vq1ze3Cq9xHE3LiKPOZHBPL3hBwud22HoDy12QaLYym1V3DzfVK5zFbmXbJIGUgU5bG+5xkZ22nBnD8dpC0hkE08/wBbcXJI+sYjOQegjAPhA2A+JoNpoesw3cQlhbmUkggjDIw+0jqd1ceYNbCoRwA4mutSvIhi2nljSIjpI0KFZZlHTDMcZ8+SpsWAwCRk9KDWPoMP0lbpQUmAKsybd4p+7IOjDIBB6jA3qF9pXZ19LJubXAuMeNNgJcdDnoJMbZOx2zjrVkUqbHnvjtFqz2/DxakWjaXkm7tXido5EZHU4ZWGCPiDXTXqXiHhq2vV5biJXx9lujL+VhuPh0qrdf7G5VJa0mWRfwS+FvkwHKfmFraweJY78X4n7KV9NaO3KrKVudS4VvYP8W1lX3Cll/qTI/etKzAHB2PpWhW1bc1ndBNZjvD7SuPOPUfrWdZ6VPLjuoZZM/gjZv3Ar7MxHd82lh0qa6V2XahNjmjWFT5ysM/0rk/rip1ofY7bx4a5leY/hX6tf2JY/qKqZNdgp/dv+3KWuC9vRTmlaXNcv3cETSv6KOnuxOyj3JAq3+DOyZIist6VlcbiFd0Hpzn759th8asbTdNit0EcMaRoPuoAPmcdT7msusrUeI3ycU4j7rePT1rzPL4qgDA2Ar7XEOMkZGR1HpnpVcNxtfW+oT291bK8P24u4z3nc9O8VT/jYx4lGGBzgEVnLDH1XUl1iSW0TmtbuxuDJbpN4o5+5OCXTGGXmzsMlQQRnJFdmlXUmqXvc36i3FkFc2XNkzS/9Zj0eBTjlAzuQSemejVrKG8ukmtJ1X6Uve2twnWK8gXDKwx0khADIw37k7Zrbx6ZHrEI+lxSW95ayGKRoyUZTjxhJPvRSIffZvmQ3WicRG8uJlhjDWcQKG4J/wASXPiWJcYaNRkFvM9MgZqRAV0WFlHDGkUSBI0UKqr0AFZFApSlApSlApSlApSlBwljDKVYBlYYIIyCD1BB6ioa/ZpbHKCe7FsWybQTkQ+68uOYJnflDYqa0oMGaaC0gBYxwQRhVBOERBkIo9AMkCq8n0m2m1W6g1JGMs3K1jIXZV7pUGUhKnwyK2SR1PX4zTjbQje2csCPyOeVo2IyA8bh0yPNcqAdjsaievLe6gtvbyae0EsdxFI9yZEMcYjbmZ4WB5mLAYC4H2t+lBtdF1K8tbEGe3uLlop5I/DymUwozd3KVJHeMQFGBuc59a3XD/FdpeZ+jzKzrnmjbKyKQcENG2GGDkdMV18ca01pZySRjmmbEUC7ZaaU8kYAPXc5I9FNY2h8HWtvBbCSONpbVebv2A5uc5aR+c74LFjuf7UEnpVeaTxZc3Go25Xw2FyJ0gUqMydwobv89QrFmCj0TON63fFPFE1lzyPZvJaooZpo5Y8jyOY3IPUjoTQSiuqS3RvtKp+IBqPW/G9uYpZZY7i3WFQz9/A6YDHlBBwQ25+6TXXB2jaY7BReRhiQMMGU5PQYZRQSRLVB0RR8FArtArT69xTa2ZVZ5eV3+xGqs7sB1IRAWx13xjau/Qtdt7yMyW8gkUNyt1BVh1VlYAqfYig2VKj/ABZr723cxQRCa5uXKQxluVRyjmeR28kUbnG5yB51p7zXtQsOSW/FtJasypJLbh0MJc8odlkY80fMVBIIIz8qCSa5xDbWa81zMkYPQE5ZvyoMsx9gDWbY3SyxpIoYK6hgGUqcEZ3VtwfY1WNjJFp+p3iNaSXNxOy3Fq8ad5IY5ByuneNsiI64yT0I9qsbRLmeSINcQiCQk/VhxJgZ8OWAxzY64yPegrnV9O7nU7+aO5W0m7qC5SWQ/VOuDFJFMp2ZCyLgjxKWyPSsi21iDW4ETLWmoRATQMQVIPlLCWAMkDYwRjp1GwNbfi7Qll1PTZngEyDvo5MpzBPB3kTnywGUjJ/F64qUX2kQzPFJJGrPC3PExG6HpsR5e3Tp6UEL0rhRbwxXc8MlnewTqZu6PKk7wnZ+U5DI2ThsZwWGSKsKlKBSlKBSlKBSlKBSlKBSlKBSlKBSlKDUatoK3FxazO7ctq7usWBys7Lyq7eeVySPc1puNbK4vZEsEDxW0iF7q4XAyg2EEeQfGxwTkYC+uSKmFKCsp9JubbUtIWW5WeFZLhIswrG6A2rAKxjPKwwBvyit12p+O2gtsZ+l3kEJH8Ped4+fblQ5qVz2UbvHIygvESY2PVSylGI+Kkj51h6poiTz20zswNq7uijHKxdCmWyM7AkjBG9BoO14n/hkqqOZnlt1Vc45ibiPw5OwzjFZVnr127ok2lTRhmAL97BIqgnHMcPkgddhmsrjXRJLuBY4XRHSaKUF1LLmJ+cAgEHBIFYtt/xcOgf6A6cw5yvfI3LnxcoPMC2M4yaDE1vT7yC/e9tIYrrvIEieF5BE68jFgY3IK8p5jkHzArnwfqsEl3dBrWS0vnSN545DnnVMokiEMVZR9ksAN8ZzWRrfD9x9K+mWMsccrRiKWOZS0ciqSUPhIZXGSMjyP68+H+H5luZLy8ljkuHiEKiJSqRxhucqOYksS2CSfQUGFx0/0e60++b/AAYHkimP4EuFCiQ/wh1XJ9DWR2i6nCul3XM6t30DxxAEMXeRCsYQD7R5iDt8fKpRLEGUqwDKRggjIIPUEHqK0Wm8E6fby99DaRJIDkMF+yfVQdl+WKDUahoVwF0q4iUtc2vdxzLzAc0UkYScEkgEggMM+hqb0pQKUpQKUpQKUpQKUpQKUpQKUpQKUpQKUpQKUpQKUpQKUpQKUpQKUpQKUpQKUpQKUpQKUpQKUpQKUpQKUpQf/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a:solidFill>
                <a:srgbClr val="000000"/>
              </a:solidFill>
              <a:latin typeface="Tahoma" panose="020B0604030504040204" pitchFamily="34" charset="0"/>
            </a:endParaRPr>
          </a:p>
        </p:txBody>
      </p:sp>
      <p:pic>
        <p:nvPicPr>
          <p:cNvPr id="17414" name="Picture 4" descr="Y:\shared\HQ\FGCS\Member agency logos\B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4616450"/>
            <a:ext cx="11604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Y:\shared\HQ\FGCS\Member agency logos\Cens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3650" y="1730376"/>
            <a:ext cx="152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Y:\shared\HQ\FGCS\Member agency logos\FE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989" y="1652588"/>
            <a:ext cx="2484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Y:\shared\HQ\FGCS\Member agency logos\FS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0650" y="1739901"/>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3" descr="Y:\shared\HQ\FGCS\Member agency logos\F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7825" y="1776414"/>
            <a:ext cx="84613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descr="Y:\shared\HQ\FGCS\Member agency logos\IB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3850" y="2662238"/>
            <a:ext cx="10858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6" descr="Y:\shared\HQ\FGCS\Member agency logos\NAS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3388" y="2425700"/>
            <a:ext cx="1096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8" descr="Y:\shared\HQ\FGCS\Member agency logos\NP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7988" y="3617913"/>
            <a:ext cx="7858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9" descr="Y:\shared\HQ\FGCS\Member agency logos\OSM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2939" y="3622676"/>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1" descr="Y:\shared\HQ\FGCS\Member agency logos\USAC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1463" y="2617788"/>
            <a:ext cx="11303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descr="Y:\shared\HQ\FGCS\Member agency logos\USB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22425" y="2921001"/>
            <a:ext cx="1498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3" descr="Y:\shared\HQ\FGCS\Member agency logos\USCG.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99239" y="1630363"/>
            <a:ext cx="11017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4" descr="Y:\shared\HQ\FGCS\Member agency logos\USF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22626" y="2540001"/>
            <a:ext cx="860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5" descr="Y:\shared\HQ\FGCS\Member agency logos\USGS.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06864" y="4883150"/>
            <a:ext cx="14557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6" descr="Y:\shared\HQ\FGCS\Member agency logos\USN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22901" y="2609851"/>
            <a:ext cx="11223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7" descr="Y:\shared\HQ\FGCS\Member agency logos\NOA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12950" y="36576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5" descr="Y:\shared\HQ\FGCS\Member agency logos\BLM.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0051" y="1677989"/>
            <a:ext cx="10064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 descr="Y:\shared\HQ\FGCS\Member agency logos\DO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89300" y="3595689"/>
            <a:ext cx="10287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
          <p:cNvPicPr>
            <a:picLocks noChangeAspect="1" noChangeArrowheads="1"/>
          </p:cNvPicPr>
          <p:nvPr/>
        </p:nvPicPr>
        <p:blipFill>
          <a:blip r:embed="rId23"/>
          <a:srcRect/>
          <a:stretch>
            <a:fillRect/>
          </a:stretch>
        </p:blipFill>
        <p:spPr bwMode="auto">
          <a:xfrm>
            <a:off x="5562601" y="4759326"/>
            <a:ext cx="1914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33" name="Picture 2" descr="\\NGS-S-BRUNSWICK\Home\shared\HQ\FGCS\Member agency logos\IWBC.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0038" y="4737101"/>
            <a:ext cx="8937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5" descr="C:\Users\jeremy.mchugh\Downloads\2000px-US-FederalAviationAdmin-Seal.svg.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06926" y="3648076"/>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9" descr="Y:\shared\HQ\FGCS\Member agency logos\EPA.bmp"/>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3201" y="2522539"/>
            <a:ext cx="102076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6" descr="Y:\shared\HQ\FGCS\Member agency logos\BOEMR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24776" y="4973639"/>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May 4, 2021</a:t>
            </a:r>
            <a:endParaRPr lang="en-US"/>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2149643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sz="2800" dirty="0" smtClean="0"/>
              <a:t>OPUS will only work with </a:t>
            </a:r>
            <a:r>
              <a:rPr lang="en-US" sz="2800" dirty="0" smtClean="0">
                <a:solidFill>
                  <a:srgbClr val="FF0000"/>
                </a:solidFill>
              </a:rPr>
              <a:t>one type of data</a:t>
            </a:r>
            <a:r>
              <a:rPr lang="en-US" sz="2800" dirty="0" smtClean="0"/>
              <a:t> per survey type:</a:t>
            </a:r>
          </a:p>
          <a:p>
            <a:pPr lvl="1"/>
            <a:r>
              <a:rPr lang="en-US" sz="2400" dirty="0" smtClean="0"/>
              <a:t>Raw GNSS:  </a:t>
            </a:r>
            <a:r>
              <a:rPr lang="en-US" sz="2400" dirty="0" smtClean="0">
                <a:solidFill>
                  <a:srgbClr val="FF0000"/>
                </a:solidFill>
              </a:rPr>
              <a:t>RINEX</a:t>
            </a:r>
          </a:p>
          <a:p>
            <a:pPr lvl="1"/>
            <a:r>
              <a:rPr lang="en-US" sz="2400" dirty="0" smtClean="0"/>
              <a:t>GNSS vectors:  </a:t>
            </a:r>
            <a:r>
              <a:rPr lang="en-US" sz="2400" dirty="0" smtClean="0">
                <a:solidFill>
                  <a:srgbClr val="FF0000"/>
                </a:solidFill>
              </a:rPr>
              <a:t>GVX</a:t>
            </a:r>
          </a:p>
          <a:p>
            <a:pPr lvl="1"/>
            <a:r>
              <a:rPr lang="en-US" sz="2400" dirty="0" smtClean="0"/>
              <a:t>Classical surveying:  </a:t>
            </a:r>
            <a:r>
              <a:rPr lang="en-US" sz="2400" dirty="0" smtClean="0">
                <a:solidFill>
                  <a:srgbClr val="FF0000"/>
                </a:solidFill>
              </a:rPr>
              <a:t>CVX</a:t>
            </a:r>
          </a:p>
          <a:p>
            <a:pPr lvl="1"/>
            <a:r>
              <a:rPr lang="en-US" sz="2400" dirty="0" smtClean="0"/>
              <a:t>Leveling:  </a:t>
            </a:r>
            <a:r>
              <a:rPr lang="en-US" sz="2400" dirty="0" smtClean="0">
                <a:solidFill>
                  <a:srgbClr val="FF0000"/>
                </a:solidFill>
              </a:rPr>
              <a:t>LVX</a:t>
            </a:r>
          </a:p>
          <a:p>
            <a:pPr lvl="1"/>
            <a:r>
              <a:rPr lang="en-US" sz="2400" dirty="0" smtClean="0"/>
              <a:t>Relative gravity:  </a:t>
            </a:r>
            <a:r>
              <a:rPr lang="en-US" sz="2400" dirty="0" smtClean="0">
                <a:solidFill>
                  <a:srgbClr val="FF0000"/>
                </a:solidFill>
              </a:rPr>
              <a:t>RGX</a:t>
            </a:r>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13858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a:xfrm>
            <a:off x="609600" y="1531377"/>
            <a:ext cx="10972800" cy="4525963"/>
          </a:xfrm>
        </p:spPr>
        <p:txBody>
          <a:bodyPr/>
          <a:lstStyle/>
          <a:p>
            <a:r>
              <a:rPr lang="en-US" dirty="0" smtClean="0"/>
              <a:t>OPUS will allow </a:t>
            </a:r>
            <a:r>
              <a:rPr lang="en-US" dirty="0" smtClean="0">
                <a:solidFill>
                  <a:srgbClr val="FF0000"/>
                </a:solidFill>
              </a:rPr>
              <a:t>any epoch(s) </a:t>
            </a:r>
            <a:r>
              <a:rPr lang="en-US" dirty="0" smtClean="0"/>
              <a:t>(within reason) for an adjustment</a:t>
            </a:r>
          </a:p>
          <a:p>
            <a:pPr lvl="1"/>
            <a:r>
              <a:rPr lang="en-US" u="sng" dirty="0" smtClean="0"/>
              <a:t>OPUS recommendations </a:t>
            </a:r>
            <a:r>
              <a:rPr lang="en-US" dirty="0" smtClean="0"/>
              <a:t>will be limited to:</a:t>
            </a:r>
          </a:p>
          <a:p>
            <a:pPr lvl="2"/>
            <a:r>
              <a:rPr lang="en-US" dirty="0" smtClean="0">
                <a:solidFill>
                  <a:srgbClr val="FF0000"/>
                </a:solidFill>
              </a:rPr>
              <a:t>Mean epoch of the data </a:t>
            </a:r>
            <a:r>
              <a:rPr lang="en-US" dirty="0" smtClean="0"/>
              <a:t>in the survey</a:t>
            </a:r>
          </a:p>
          <a:p>
            <a:pPr lvl="2"/>
            <a:r>
              <a:rPr lang="en-US" dirty="0" smtClean="0"/>
              <a:t>The </a:t>
            </a:r>
            <a:r>
              <a:rPr lang="en-US" dirty="0" smtClean="0">
                <a:solidFill>
                  <a:srgbClr val="FF0000"/>
                </a:solidFill>
              </a:rPr>
              <a:t>most recent reference epoch </a:t>
            </a:r>
            <a:r>
              <a:rPr lang="en-US" dirty="0" smtClean="0"/>
              <a:t>(if every 10 years) or </a:t>
            </a:r>
            <a:r>
              <a:rPr lang="en-US" dirty="0" smtClean="0">
                <a:solidFill>
                  <a:srgbClr val="FF0000"/>
                </a:solidFill>
              </a:rPr>
              <a:t>most recent two reference epochs</a:t>
            </a:r>
            <a:r>
              <a:rPr lang="en-US" dirty="0" smtClean="0"/>
              <a:t> (if every 5 years)</a:t>
            </a:r>
            <a:endParaRPr lang="en-US"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42649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sz="2400" dirty="0" smtClean="0"/>
              <a:t>REC adjustment schedule:</a:t>
            </a:r>
          </a:p>
          <a:p>
            <a:pPr lvl="1"/>
            <a:r>
              <a:rPr lang="en-US" sz="2000" dirty="0" smtClean="0">
                <a:solidFill>
                  <a:srgbClr val="FF0000"/>
                </a:solidFill>
              </a:rPr>
              <a:t>Every 5 or 10 years a massive, nationwide adjustment of new RECs will occur</a:t>
            </a:r>
          </a:p>
          <a:p>
            <a:pPr lvl="2"/>
            <a:r>
              <a:rPr lang="en-US" sz="1800" dirty="0" smtClean="0"/>
              <a:t>Beginning/Ending 2/3 years after the reference epoch</a:t>
            </a:r>
          </a:p>
          <a:p>
            <a:pPr lvl="2"/>
            <a:r>
              <a:rPr lang="en-US" sz="1800" dirty="0" smtClean="0"/>
              <a:t>Geometric, Orthometric, Gravimetric(?) RECs computed</a:t>
            </a:r>
          </a:p>
          <a:p>
            <a:pPr lvl="1"/>
            <a:r>
              <a:rPr lang="en-US" sz="2000" dirty="0" smtClean="0"/>
              <a:t>After that, </a:t>
            </a:r>
            <a:r>
              <a:rPr lang="en-US" sz="2000" dirty="0" smtClean="0">
                <a:solidFill>
                  <a:srgbClr val="FF0000"/>
                </a:solidFill>
              </a:rPr>
              <a:t>every four weeks </a:t>
            </a:r>
            <a:r>
              <a:rPr lang="en-US" sz="2000" dirty="0" smtClean="0"/>
              <a:t>(geometric) or </a:t>
            </a:r>
            <a:r>
              <a:rPr lang="en-US" sz="2000" dirty="0" smtClean="0">
                <a:solidFill>
                  <a:srgbClr val="FF0000"/>
                </a:solidFill>
              </a:rPr>
              <a:t>every 1 year </a:t>
            </a:r>
            <a:r>
              <a:rPr lang="en-US" sz="2000" dirty="0" smtClean="0"/>
              <a:t>(orthometric) or </a:t>
            </a:r>
            <a:r>
              <a:rPr lang="en-US" sz="2000" dirty="0" smtClean="0">
                <a:solidFill>
                  <a:srgbClr val="FF0000"/>
                </a:solidFill>
              </a:rPr>
              <a:t>every TBD</a:t>
            </a:r>
            <a:r>
              <a:rPr lang="en-US" sz="2000" dirty="0" smtClean="0"/>
              <a:t> (gravimetric) new data submissions will be used in a small REC adjustment project as follows:</a:t>
            </a:r>
          </a:p>
          <a:p>
            <a:pPr lvl="2"/>
            <a:r>
              <a:rPr lang="en-US" sz="1800" dirty="0" smtClean="0"/>
              <a:t>Only to create RECs </a:t>
            </a:r>
            <a:r>
              <a:rPr lang="en-US" sz="1800" dirty="0" smtClean="0">
                <a:solidFill>
                  <a:srgbClr val="FF0000"/>
                </a:solidFill>
              </a:rPr>
              <a:t>for points that do not currently have an REC </a:t>
            </a:r>
            <a:r>
              <a:rPr lang="en-US" sz="1800" dirty="0" smtClean="0"/>
              <a:t>in the most recent reference epoch</a:t>
            </a:r>
          </a:p>
          <a:p>
            <a:pPr lvl="2"/>
            <a:r>
              <a:rPr lang="en-US" sz="1800" dirty="0" smtClean="0"/>
              <a:t>Points which do have RECs will be held as constraints and no change made to them</a:t>
            </a:r>
          </a:p>
          <a:p>
            <a:pPr lvl="1"/>
            <a:r>
              <a:rPr lang="en-US" sz="2000" dirty="0" smtClean="0"/>
              <a:t>This </a:t>
            </a:r>
            <a:r>
              <a:rPr lang="en-US" sz="2000" dirty="0" smtClean="0">
                <a:solidFill>
                  <a:srgbClr val="FF0000"/>
                </a:solidFill>
              </a:rPr>
              <a:t>differs from earlier BP3 </a:t>
            </a:r>
            <a:r>
              <a:rPr lang="en-US" sz="2000" dirty="0" smtClean="0"/>
              <a:t>where this data was to go into a “holding bin” for up to a year before being used</a:t>
            </a:r>
          </a:p>
          <a:p>
            <a:pPr lvl="1"/>
            <a:r>
              <a:rPr lang="en-US" sz="2000" dirty="0" smtClean="0"/>
              <a:t>This now </a:t>
            </a:r>
            <a:r>
              <a:rPr lang="en-US" sz="2000" dirty="0" smtClean="0">
                <a:solidFill>
                  <a:srgbClr val="FF0000"/>
                </a:solidFill>
              </a:rPr>
              <a:t>aligns with </a:t>
            </a:r>
            <a:r>
              <a:rPr lang="en-US" sz="2000" dirty="0" smtClean="0"/>
              <a:t>the already-established workflow for SEC adjustment projects</a:t>
            </a:r>
            <a:endParaRPr lang="en-US" sz="2000"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Tree>
    <p:extLst>
      <p:ext uri="{BB962C8B-B14F-4D97-AF65-F5344CB8AC3E}">
        <p14:creationId xmlns:p14="http://schemas.microsoft.com/office/powerpoint/2010/main" val="25496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dirty="0" smtClean="0"/>
              <a:t>A CORS “</a:t>
            </a:r>
            <a:r>
              <a:rPr lang="en-US" dirty="0" smtClean="0">
                <a:solidFill>
                  <a:srgbClr val="FF0000"/>
                </a:solidFill>
              </a:rPr>
              <a:t>data quality assessment system</a:t>
            </a:r>
            <a:r>
              <a:rPr lang="en-US" dirty="0" smtClean="0"/>
              <a:t>” will be built</a:t>
            </a:r>
          </a:p>
          <a:p>
            <a:pPr lvl="1"/>
            <a:r>
              <a:rPr lang="en-US" sz="2000" dirty="0" smtClean="0"/>
              <a:t>Formerly “CORS grading system”</a:t>
            </a:r>
          </a:p>
          <a:p>
            <a:pPr lvl="1"/>
            <a:r>
              <a:rPr lang="en-US" sz="2000" dirty="0" smtClean="0"/>
              <a:t>Will be part of “OPUS recommendations”</a:t>
            </a:r>
            <a:endParaRPr lang="en-US" sz="2000"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24855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Use Cases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3211463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lstStyle/>
          <a:p>
            <a:r>
              <a:rPr lang="en-US" dirty="0" smtClean="0"/>
              <a:t>BP3 contains four examples (use cases) of how today’s work becomes tomorrow’s work, in the modernized NSRS</a:t>
            </a:r>
          </a:p>
          <a:p>
            <a:pPr lvl="1"/>
            <a:r>
              <a:rPr lang="en-US" dirty="0"/>
              <a:t>Flood Mapping </a:t>
            </a:r>
            <a:endParaRPr lang="en-US" dirty="0" smtClean="0"/>
          </a:p>
          <a:p>
            <a:pPr lvl="1"/>
            <a:r>
              <a:rPr lang="en-US" dirty="0"/>
              <a:t>Passive Control for a Multi-year Corridor </a:t>
            </a:r>
            <a:r>
              <a:rPr lang="en-US" dirty="0" smtClean="0"/>
              <a:t>Project</a:t>
            </a:r>
          </a:p>
          <a:p>
            <a:pPr lvl="1"/>
            <a:r>
              <a:rPr lang="en-US" dirty="0"/>
              <a:t>Transitioning Data to the Modernized </a:t>
            </a:r>
            <a:r>
              <a:rPr lang="en-US" dirty="0" smtClean="0"/>
              <a:t>NSRS</a:t>
            </a:r>
          </a:p>
          <a:p>
            <a:pPr lvl="1"/>
            <a:r>
              <a:rPr lang="en-US" dirty="0"/>
              <a:t>Leveraging the Modernized NSRS for Airport and Other Infrastructure </a:t>
            </a:r>
            <a:r>
              <a:rPr lang="en-US" dirty="0" smtClean="0"/>
              <a:t>Monitoring</a:t>
            </a:r>
          </a:p>
          <a:p>
            <a:r>
              <a:rPr lang="en-US" dirty="0" smtClean="0"/>
              <a:t>For details, attend tomorrow’s talk by </a:t>
            </a:r>
            <a:r>
              <a:rPr lang="en-US" dirty="0" err="1" smtClean="0"/>
              <a:t>Nic</a:t>
            </a:r>
            <a:r>
              <a:rPr lang="en-US" dirty="0" smtClean="0"/>
              <a:t> Kinsman at 4:10</a:t>
            </a: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spTree>
    <p:extLst>
      <p:ext uri="{BB962C8B-B14F-4D97-AF65-F5344CB8AC3E}">
        <p14:creationId xmlns:p14="http://schemas.microsoft.com/office/powerpoint/2010/main" val="1093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pPr>
              <a:defRPr/>
            </a:pPr>
            <a:r>
              <a:rPr lang="en-US" altLang="en-US" smtClean="0"/>
              <a:t>May 4, 2021</a:t>
            </a:r>
            <a:endParaRPr lang="en-US" alt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46</a:t>
            </a:fld>
            <a:endParaRPr lang="en-US" altLang="en-US" dirty="0"/>
          </a:p>
        </p:txBody>
      </p:sp>
    </p:spTree>
    <p:extLst>
      <p:ext uri="{BB962C8B-B14F-4D97-AF65-F5344CB8AC3E}">
        <p14:creationId xmlns:p14="http://schemas.microsoft.com/office/powerpoint/2010/main" val="3956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altLang="en-US" smtClean="0"/>
              <a:t>May 4, 2021</a:t>
            </a:r>
            <a:endParaRPr lang="en-US" alt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47</a:t>
            </a:fld>
            <a:endParaRPr lang="en-US" altLang="en-US" dirty="0"/>
          </a:p>
        </p:txBody>
      </p:sp>
    </p:spTree>
    <p:extLst>
      <p:ext uri="{BB962C8B-B14F-4D97-AF65-F5344CB8AC3E}">
        <p14:creationId xmlns:p14="http://schemas.microsoft.com/office/powerpoint/2010/main" val="3680134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smtClean="0"/>
              <a:t>Extra Slides</a:t>
            </a:r>
            <a:endParaRPr lang="en-US" dirty="0"/>
          </a:p>
        </p:txBody>
      </p:sp>
      <p:sp>
        <p:nvSpPr>
          <p:cNvPr id="4" name="Date Placeholder 3"/>
          <p:cNvSpPr>
            <a:spLocks noGrp="1"/>
          </p:cNvSpPr>
          <p:nvPr>
            <p:ph type="dt" sz="half" idx="10"/>
          </p:nvPr>
        </p:nvSpPr>
        <p:spPr/>
        <p:txBody>
          <a:bodyPr/>
          <a:lstStyle/>
          <a:p>
            <a:pPr>
              <a:defRPr/>
            </a:pPr>
            <a:r>
              <a:rPr lang="en-US" altLang="en-US" smtClean="0"/>
              <a:t>May 4, 2021</a:t>
            </a:r>
            <a:endParaRPr lang="en-US" alt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48</a:t>
            </a:fld>
            <a:endParaRPr lang="en-US" altLang="en-US" dirty="0"/>
          </a:p>
        </p:txBody>
      </p:sp>
    </p:spTree>
    <p:extLst>
      <p:ext uri="{BB962C8B-B14F-4D97-AF65-F5344CB8AC3E}">
        <p14:creationId xmlns:p14="http://schemas.microsoft.com/office/powerpoint/2010/main" val="3384786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60663"/>
            <a:ext cx="8229600" cy="1143000"/>
          </a:xfrm>
        </p:spPr>
        <p:txBody>
          <a:bodyPr/>
          <a:lstStyle/>
          <a:p>
            <a:r>
              <a:rPr lang="en-US" dirty="0" smtClean="0"/>
              <a:t>New Schedule with 6 tracks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108509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1949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1828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May 4, 2021</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
        <p:nvSpPr>
          <p:cNvPr id="5" name="Left Brace 4"/>
          <p:cNvSpPr/>
          <p:nvPr/>
        </p:nvSpPr>
        <p:spPr>
          <a:xfrm flipH="1">
            <a:off x="7519538" y="3106757"/>
            <a:ext cx="692227" cy="1506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8211764" y="3690975"/>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3</a:t>
            </a:r>
          </a:p>
        </p:txBody>
      </p:sp>
      <p:sp>
        <p:nvSpPr>
          <p:cNvPr id="12" name="TextBox 11"/>
          <p:cNvSpPr txBox="1"/>
          <p:nvPr/>
        </p:nvSpPr>
        <p:spPr>
          <a:xfrm>
            <a:off x="6367619" y="1932829"/>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1</a:t>
            </a:r>
          </a:p>
        </p:txBody>
      </p:sp>
      <p:sp>
        <p:nvSpPr>
          <p:cNvPr id="15" name="TextBox 14"/>
          <p:cNvSpPr txBox="1"/>
          <p:nvPr/>
        </p:nvSpPr>
        <p:spPr>
          <a:xfrm>
            <a:off x="6391882" y="2530793"/>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2</a:t>
            </a:r>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Tree>
    <p:extLst>
      <p:ext uri="{BB962C8B-B14F-4D97-AF65-F5344CB8AC3E}">
        <p14:creationId xmlns:p14="http://schemas.microsoft.com/office/powerpoint/2010/main" val="20091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Geopotential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14" name="Rectangle 13"/>
          <p:cNvSpPr/>
          <p:nvPr/>
        </p:nvSpPr>
        <p:spPr>
          <a:xfrm>
            <a:off x="1533526" y="2046770"/>
            <a:ext cx="4257675" cy="1820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GRAV-D Airborne Campaign</a:t>
            </a:r>
            <a:endParaRPr lang="en-US" dirty="0">
              <a:solidFill>
                <a:schemeClr val="tx1"/>
              </a:solidFill>
            </a:endParaRPr>
          </a:p>
        </p:txBody>
      </p:sp>
      <p:sp>
        <p:nvSpPr>
          <p:cNvPr id="16" name="Rectangle 15"/>
          <p:cNvSpPr/>
          <p:nvPr/>
        </p:nvSpPr>
        <p:spPr>
          <a:xfrm>
            <a:off x="2945277" y="2237198"/>
            <a:ext cx="1196049" cy="182081"/>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rPr>
              <a:t>Reprocesing</a:t>
            </a:r>
            <a:endParaRPr lang="en-US" sz="1600" dirty="0">
              <a:solidFill>
                <a:schemeClr val="tx1"/>
              </a:solidFill>
            </a:endParaRPr>
          </a:p>
        </p:txBody>
      </p:sp>
      <p:sp>
        <p:nvSpPr>
          <p:cNvPr id="53" name="Rectangle 52"/>
          <p:cNvSpPr/>
          <p:nvPr/>
        </p:nvSpPr>
        <p:spPr>
          <a:xfrm>
            <a:off x="2490464" y="2671361"/>
            <a:ext cx="1346479" cy="205040"/>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xSGEOID22</a:t>
            </a:r>
          </a:p>
        </p:txBody>
      </p:sp>
      <p:sp>
        <p:nvSpPr>
          <p:cNvPr id="55" name="Rectangle 54"/>
          <p:cNvSpPr/>
          <p:nvPr/>
        </p:nvSpPr>
        <p:spPr>
          <a:xfrm>
            <a:off x="4831636" y="2671360"/>
            <a:ext cx="978614" cy="20504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xSGEOID24</a:t>
            </a:r>
          </a:p>
        </p:txBody>
      </p:sp>
      <p:sp>
        <p:nvSpPr>
          <p:cNvPr id="56" name="Rectangle 55"/>
          <p:cNvSpPr/>
          <p:nvPr/>
        </p:nvSpPr>
        <p:spPr>
          <a:xfrm>
            <a:off x="5817316" y="2657404"/>
            <a:ext cx="1231185" cy="21899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SGEOID2022</a:t>
            </a:r>
          </a:p>
        </p:txBody>
      </p:sp>
      <p:sp>
        <p:nvSpPr>
          <p:cNvPr id="58" name="Rectangle 57"/>
          <p:cNvSpPr/>
          <p:nvPr/>
        </p:nvSpPr>
        <p:spPr>
          <a:xfrm>
            <a:off x="3836942" y="2671360"/>
            <a:ext cx="978614" cy="20504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xSGEOID23</a:t>
            </a:r>
          </a:p>
        </p:txBody>
      </p:sp>
      <p:sp>
        <p:nvSpPr>
          <p:cNvPr id="59" name="Rectangle 58"/>
          <p:cNvSpPr/>
          <p:nvPr/>
        </p:nvSpPr>
        <p:spPr>
          <a:xfrm>
            <a:off x="4141326" y="2236311"/>
            <a:ext cx="1795291" cy="19252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Process as we go</a:t>
            </a:r>
          </a:p>
        </p:txBody>
      </p:sp>
      <p:sp>
        <p:nvSpPr>
          <p:cNvPr id="60" name="Rectangle 59"/>
          <p:cNvSpPr/>
          <p:nvPr/>
        </p:nvSpPr>
        <p:spPr>
          <a:xfrm>
            <a:off x="2940599" y="2442800"/>
            <a:ext cx="640802" cy="205039"/>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xsGM22</a:t>
            </a:r>
          </a:p>
        </p:txBody>
      </p:sp>
      <p:sp>
        <p:nvSpPr>
          <p:cNvPr id="62" name="Rectangle 61"/>
          <p:cNvSpPr/>
          <p:nvPr/>
        </p:nvSpPr>
        <p:spPr>
          <a:xfrm>
            <a:off x="5985256" y="2428841"/>
            <a:ext cx="841653" cy="2329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sGM022</a:t>
            </a:r>
          </a:p>
        </p:txBody>
      </p:sp>
      <p:sp>
        <p:nvSpPr>
          <p:cNvPr id="64" name="Rectangle 63"/>
          <p:cNvSpPr/>
          <p:nvPr/>
        </p:nvSpPr>
        <p:spPr>
          <a:xfrm>
            <a:off x="4004451" y="2434158"/>
            <a:ext cx="640802" cy="20503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xsGM23</a:t>
            </a:r>
          </a:p>
        </p:txBody>
      </p:sp>
      <p:sp>
        <p:nvSpPr>
          <p:cNvPr id="65" name="Rectangle 64"/>
          <p:cNvSpPr/>
          <p:nvPr/>
        </p:nvSpPr>
        <p:spPr>
          <a:xfrm>
            <a:off x="4981753" y="2442800"/>
            <a:ext cx="640802" cy="20503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xsGM24</a:t>
            </a:r>
          </a:p>
        </p:txBody>
      </p:sp>
      <p:sp>
        <p:nvSpPr>
          <p:cNvPr id="66" name="Rectangle 65"/>
          <p:cNvSpPr/>
          <p:nvPr/>
        </p:nvSpPr>
        <p:spPr>
          <a:xfrm>
            <a:off x="3846469" y="2908565"/>
            <a:ext cx="125204" cy="52599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xSD22</a:t>
            </a:r>
          </a:p>
        </p:txBody>
      </p:sp>
      <p:sp>
        <p:nvSpPr>
          <p:cNvPr id="70" name="Rectangle 69"/>
          <p:cNvSpPr/>
          <p:nvPr/>
        </p:nvSpPr>
        <p:spPr>
          <a:xfrm>
            <a:off x="4815557" y="2908565"/>
            <a:ext cx="166197" cy="52599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xSD23</a:t>
            </a:r>
          </a:p>
        </p:txBody>
      </p:sp>
      <p:sp>
        <p:nvSpPr>
          <p:cNvPr id="71" name="Rectangle 70"/>
          <p:cNvSpPr/>
          <p:nvPr/>
        </p:nvSpPr>
        <p:spPr>
          <a:xfrm>
            <a:off x="5817316" y="2899924"/>
            <a:ext cx="127687" cy="3993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xSD24</a:t>
            </a:r>
          </a:p>
        </p:txBody>
      </p:sp>
      <p:sp>
        <p:nvSpPr>
          <p:cNvPr id="72" name="Rectangle 71"/>
          <p:cNvSpPr/>
          <p:nvPr/>
        </p:nvSpPr>
        <p:spPr>
          <a:xfrm>
            <a:off x="7048501" y="2899924"/>
            <a:ext cx="211853" cy="3993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SD22</a:t>
            </a:r>
          </a:p>
        </p:txBody>
      </p:sp>
      <p:sp>
        <p:nvSpPr>
          <p:cNvPr id="73" name="Rectangle 72"/>
          <p:cNvSpPr/>
          <p:nvPr/>
        </p:nvSpPr>
        <p:spPr>
          <a:xfrm>
            <a:off x="7756884" y="3434556"/>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74" name="Rectangle 73"/>
          <p:cNvSpPr/>
          <p:nvPr/>
        </p:nvSpPr>
        <p:spPr>
          <a:xfrm>
            <a:off x="7274641" y="3166783"/>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75" name="Rectangle 74"/>
          <p:cNvSpPr/>
          <p:nvPr/>
        </p:nvSpPr>
        <p:spPr>
          <a:xfrm>
            <a:off x="8253413" y="3970102"/>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p:txBody>
      </p:sp>
      <p:sp>
        <p:nvSpPr>
          <p:cNvPr id="76" name="Rectangle 75"/>
          <p:cNvSpPr/>
          <p:nvPr/>
        </p:nvSpPr>
        <p:spPr>
          <a:xfrm>
            <a:off x="7771171" y="3702329"/>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p:txBody>
      </p:sp>
      <p:sp>
        <p:nvSpPr>
          <p:cNvPr id="47" name="Rectangle 46"/>
          <p:cNvSpPr/>
          <p:nvPr/>
        </p:nvSpPr>
        <p:spPr>
          <a:xfrm>
            <a:off x="1542057" y="5453773"/>
            <a:ext cx="3782418" cy="289597"/>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SDEM2022</a:t>
            </a:r>
          </a:p>
        </p:txBody>
      </p:sp>
      <p:sp>
        <p:nvSpPr>
          <p:cNvPr id="48" name="Rectangle 47"/>
          <p:cNvSpPr/>
          <p:nvPr/>
        </p:nvSpPr>
        <p:spPr>
          <a:xfrm>
            <a:off x="1520363" y="5854426"/>
            <a:ext cx="3804113" cy="211545"/>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SGRAV2022</a:t>
            </a:r>
          </a:p>
        </p:txBody>
      </p:sp>
      <p:sp>
        <p:nvSpPr>
          <p:cNvPr id="49" name="Rectangle 48"/>
          <p:cNvSpPr/>
          <p:nvPr/>
        </p:nvSpPr>
        <p:spPr>
          <a:xfrm>
            <a:off x="2758301" y="2929970"/>
            <a:ext cx="616011" cy="77235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a:solidFill>
                  <a:schemeClr val="tx1"/>
                </a:solidFill>
              </a:rPr>
              <a:t>DGM2022</a:t>
            </a:r>
          </a:p>
        </p:txBody>
      </p:sp>
      <p:sp>
        <p:nvSpPr>
          <p:cNvPr id="50" name="Rectangle 49"/>
          <p:cNvSpPr/>
          <p:nvPr/>
        </p:nvSpPr>
        <p:spPr>
          <a:xfrm>
            <a:off x="3381376" y="3104964"/>
            <a:ext cx="214062" cy="113324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a:solidFill>
                  <a:schemeClr val="tx1"/>
                </a:solidFill>
              </a:rPr>
              <a:t>DGEOID2022</a:t>
            </a:r>
          </a:p>
        </p:txBody>
      </p:sp>
      <p:sp>
        <p:nvSpPr>
          <p:cNvPr id="51" name="Rectangle 50"/>
          <p:cNvSpPr/>
          <p:nvPr/>
        </p:nvSpPr>
        <p:spPr>
          <a:xfrm>
            <a:off x="3593912" y="3102499"/>
            <a:ext cx="214062" cy="113324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a:solidFill>
                  <a:schemeClr val="tx1"/>
                </a:solidFill>
              </a:rPr>
              <a:t>DDEFLEC2022</a:t>
            </a:r>
          </a:p>
        </p:txBody>
      </p:sp>
      <p:sp>
        <p:nvSpPr>
          <p:cNvPr id="52" name="Rectangle 51"/>
          <p:cNvSpPr/>
          <p:nvPr/>
        </p:nvSpPr>
        <p:spPr>
          <a:xfrm>
            <a:off x="2971375" y="3713828"/>
            <a:ext cx="240850" cy="151706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600" dirty="0">
                <a:solidFill>
                  <a:schemeClr val="tx1"/>
                </a:solidFill>
              </a:rPr>
              <a:t>Alaska Survey</a:t>
            </a:r>
          </a:p>
        </p:txBody>
      </p:sp>
      <p:sp>
        <p:nvSpPr>
          <p:cNvPr id="54" name="Rectangle 53"/>
          <p:cNvSpPr/>
          <p:nvPr/>
        </p:nvSpPr>
        <p:spPr>
          <a:xfrm>
            <a:off x="5945002" y="1147865"/>
            <a:ext cx="112976" cy="126921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a:solidFill>
                  <a:schemeClr val="tx1"/>
                </a:solidFill>
              </a:rPr>
              <a:t>GRAV-D to ITRF20</a:t>
            </a:r>
          </a:p>
        </p:txBody>
      </p:sp>
      <p:sp>
        <p:nvSpPr>
          <p:cNvPr id="57" name="Rectangle 56"/>
          <p:cNvSpPr/>
          <p:nvPr/>
        </p:nvSpPr>
        <p:spPr>
          <a:xfrm>
            <a:off x="5334123" y="5013703"/>
            <a:ext cx="418978" cy="1052268"/>
          </a:xfrm>
          <a:prstGeom prst="rect">
            <a:avLst/>
          </a:prstGeom>
          <a:pattFill prst="pct2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100" dirty="0">
                <a:solidFill>
                  <a:schemeClr val="tx1"/>
                </a:solidFill>
              </a:rPr>
              <a:t>DYNAFROG</a:t>
            </a:r>
          </a:p>
        </p:txBody>
      </p:sp>
      <p:sp>
        <p:nvSpPr>
          <p:cNvPr id="61" name="TextBox 60"/>
          <p:cNvSpPr txBox="1"/>
          <p:nvPr/>
        </p:nvSpPr>
        <p:spPr>
          <a:xfrm>
            <a:off x="5868490" y="5372115"/>
            <a:ext cx="304892" cy="523220"/>
          </a:xfrm>
          <a:prstGeom prst="rect">
            <a:avLst/>
          </a:prstGeom>
          <a:noFill/>
        </p:spPr>
        <p:txBody>
          <a:bodyPr wrap="none" rtlCol="0">
            <a:spAutoFit/>
          </a:bodyPr>
          <a:lstStyle/>
          <a:p>
            <a:r>
              <a:rPr lang="en-US" sz="2800" b="1" dirty="0">
                <a:solidFill>
                  <a:srgbClr val="0070C0"/>
                </a:solidFill>
              </a:rPr>
              <a:t>!</a:t>
            </a:r>
          </a:p>
        </p:txBody>
      </p:sp>
      <p:sp>
        <p:nvSpPr>
          <p:cNvPr id="63" name="TextBox 62"/>
          <p:cNvSpPr txBox="1"/>
          <p:nvPr/>
        </p:nvSpPr>
        <p:spPr>
          <a:xfrm>
            <a:off x="7125783" y="5391847"/>
            <a:ext cx="304892" cy="523220"/>
          </a:xfrm>
          <a:prstGeom prst="rect">
            <a:avLst/>
          </a:prstGeom>
          <a:noFill/>
        </p:spPr>
        <p:txBody>
          <a:bodyPr wrap="none" rtlCol="0">
            <a:spAutoFit/>
          </a:bodyPr>
          <a:lstStyle/>
          <a:p>
            <a:r>
              <a:rPr lang="en-US" sz="2800" b="1" dirty="0"/>
              <a:t>!</a:t>
            </a:r>
          </a:p>
        </p:txBody>
      </p:sp>
      <p:sp>
        <p:nvSpPr>
          <p:cNvPr id="67" name="Rectangle 66"/>
          <p:cNvSpPr/>
          <p:nvPr/>
        </p:nvSpPr>
        <p:spPr>
          <a:xfrm>
            <a:off x="1660068" y="1766015"/>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68" name="Rectangle 67"/>
          <p:cNvSpPr/>
          <p:nvPr/>
        </p:nvSpPr>
        <p:spPr>
          <a:xfrm>
            <a:off x="2761960" y="1999823"/>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50</a:t>
            </a:fld>
            <a:endParaRPr lang="en-US"/>
          </a:p>
        </p:txBody>
      </p:sp>
    </p:spTree>
    <p:extLst>
      <p:ext uri="{BB962C8B-B14F-4D97-AF65-F5344CB8AC3E}">
        <p14:creationId xmlns:p14="http://schemas.microsoft.com/office/powerpoint/2010/main" val="2880941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977450" y="3574705"/>
            <a:ext cx="363142" cy="833918"/>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rIns="0" rtlCol="0" anchor="ctr"/>
          <a:lstStyle/>
          <a:p>
            <a:pPr algn="ctr"/>
            <a:r>
              <a:rPr lang="en-US" sz="900" dirty="0">
                <a:solidFill>
                  <a:schemeClr val="bg1"/>
                </a:solidFill>
              </a:rPr>
              <a:t>EPP2022, NA</a:t>
            </a:r>
          </a:p>
          <a:p>
            <a:pPr algn="ctr"/>
            <a:r>
              <a:rPr lang="en-US" sz="1000" dirty="0">
                <a:solidFill>
                  <a:schemeClr val="bg1"/>
                </a:solidFill>
              </a:rPr>
              <a:t>Beta</a:t>
            </a:r>
          </a:p>
        </p:txBody>
      </p:sp>
      <p:sp>
        <p:nvSpPr>
          <p:cNvPr id="2" name="Title 1"/>
          <p:cNvSpPr>
            <a:spLocks noGrp="1"/>
          </p:cNvSpPr>
          <p:nvPr>
            <p:ph type="title"/>
          </p:nvPr>
        </p:nvSpPr>
        <p:spPr/>
        <p:txBody>
          <a:bodyPr/>
          <a:lstStyle/>
          <a:p>
            <a:r>
              <a:rPr lang="en-US" dirty="0" smtClean="0"/>
              <a:t>Geometric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14" name="Rectangle 13"/>
          <p:cNvSpPr/>
          <p:nvPr/>
        </p:nvSpPr>
        <p:spPr>
          <a:xfrm>
            <a:off x="1533526" y="2046770"/>
            <a:ext cx="1975516" cy="175549"/>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ITRF2020</a:t>
            </a:r>
            <a:endParaRPr lang="en-US" dirty="0">
              <a:solidFill>
                <a:schemeClr val="bg1"/>
              </a:solidFill>
            </a:endParaRPr>
          </a:p>
        </p:txBody>
      </p:sp>
      <p:sp>
        <p:nvSpPr>
          <p:cNvPr id="73" name="Rectangle 72"/>
          <p:cNvSpPr/>
          <p:nvPr/>
        </p:nvSpPr>
        <p:spPr>
          <a:xfrm>
            <a:off x="7756884" y="3434556"/>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74" name="Rectangle 73"/>
          <p:cNvSpPr/>
          <p:nvPr/>
        </p:nvSpPr>
        <p:spPr>
          <a:xfrm>
            <a:off x="7274641" y="3166783"/>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75" name="Rectangle 74"/>
          <p:cNvSpPr/>
          <p:nvPr/>
        </p:nvSpPr>
        <p:spPr>
          <a:xfrm>
            <a:off x="8253413" y="3970102"/>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p:txBody>
      </p:sp>
      <p:sp>
        <p:nvSpPr>
          <p:cNvPr id="76" name="Rectangle 75"/>
          <p:cNvSpPr/>
          <p:nvPr/>
        </p:nvSpPr>
        <p:spPr>
          <a:xfrm>
            <a:off x="7771171" y="3702329"/>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p:txBody>
      </p:sp>
      <p:sp>
        <p:nvSpPr>
          <p:cNvPr id="47" name="Rectangle 46"/>
          <p:cNvSpPr/>
          <p:nvPr/>
        </p:nvSpPr>
        <p:spPr>
          <a:xfrm>
            <a:off x="3506198" y="2222318"/>
            <a:ext cx="188023" cy="245210"/>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dirty="0">
                <a:solidFill>
                  <a:schemeClr val="bg1"/>
                </a:solidFill>
              </a:rPr>
              <a:t>IGS20</a:t>
            </a:r>
          </a:p>
        </p:txBody>
      </p:sp>
      <p:sp>
        <p:nvSpPr>
          <p:cNvPr id="48" name="Rectangle 47"/>
          <p:cNvSpPr/>
          <p:nvPr/>
        </p:nvSpPr>
        <p:spPr>
          <a:xfrm>
            <a:off x="3694221" y="2470122"/>
            <a:ext cx="285713" cy="64861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NGS making IGS20 GPS orbits</a:t>
            </a:r>
          </a:p>
        </p:txBody>
      </p:sp>
      <p:sp>
        <p:nvSpPr>
          <p:cNvPr id="49" name="Rectangle 48"/>
          <p:cNvSpPr/>
          <p:nvPr/>
        </p:nvSpPr>
        <p:spPr>
          <a:xfrm>
            <a:off x="3986998" y="3118737"/>
            <a:ext cx="1481505" cy="126170"/>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NCN on IGS20</a:t>
            </a:r>
          </a:p>
        </p:txBody>
      </p:sp>
      <p:sp>
        <p:nvSpPr>
          <p:cNvPr id="51" name="Rectangle 50"/>
          <p:cNvSpPr/>
          <p:nvPr/>
        </p:nvSpPr>
        <p:spPr>
          <a:xfrm>
            <a:off x="3979934" y="3395408"/>
            <a:ext cx="1481505" cy="126170"/>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Non-NCN/IGS stations on IGS20</a:t>
            </a:r>
          </a:p>
        </p:txBody>
      </p:sp>
      <p:sp>
        <p:nvSpPr>
          <p:cNvPr id="52" name="Rectangle 51"/>
          <p:cNvSpPr/>
          <p:nvPr/>
        </p:nvSpPr>
        <p:spPr>
          <a:xfrm>
            <a:off x="5464968" y="4539393"/>
            <a:ext cx="559500" cy="146562"/>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EPP2022</a:t>
            </a:r>
          </a:p>
        </p:txBody>
      </p:sp>
      <p:sp>
        <p:nvSpPr>
          <p:cNvPr id="68" name="Rectangle 67"/>
          <p:cNvSpPr/>
          <p:nvPr/>
        </p:nvSpPr>
        <p:spPr>
          <a:xfrm>
            <a:off x="3506197" y="2051728"/>
            <a:ext cx="5937244" cy="161767"/>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ITRF2026??? </a:t>
            </a:r>
            <a:endParaRPr lang="en-US" dirty="0">
              <a:solidFill>
                <a:schemeClr val="bg1"/>
              </a:solidFill>
            </a:endParaRPr>
          </a:p>
        </p:txBody>
      </p:sp>
      <p:sp>
        <p:nvSpPr>
          <p:cNvPr id="77" name="Rectangle 76"/>
          <p:cNvSpPr/>
          <p:nvPr/>
        </p:nvSpPr>
        <p:spPr>
          <a:xfrm>
            <a:off x="9449394" y="2253400"/>
            <a:ext cx="188023" cy="245210"/>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dirty="0">
                <a:solidFill>
                  <a:schemeClr val="bg1"/>
                </a:solidFill>
              </a:rPr>
              <a:t>IGS26</a:t>
            </a:r>
          </a:p>
        </p:txBody>
      </p:sp>
      <p:sp>
        <p:nvSpPr>
          <p:cNvPr id="79" name="Rectangle 78"/>
          <p:cNvSpPr/>
          <p:nvPr/>
        </p:nvSpPr>
        <p:spPr>
          <a:xfrm>
            <a:off x="9637417" y="2501204"/>
            <a:ext cx="285713" cy="64861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NGS making IGS26 GPS orbits</a:t>
            </a:r>
          </a:p>
        </p:txBody>
      </p:sp>
      <p:sp>
        <p:nvSpPr>
          <p:cNvPr id="80" name="Rectangle 79"/>
          <p:cNvSpPr/>
          <p:nvPr/>
        </p:nvSpPr>
        <p:spPr>
          <a:xfrm>
            <a:off x="9930194" y="3149819"/>
            <a:ext cx="1481505" cy="126170"/>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NCN on IGS26</a:t>
            </a:r>
          </a:p>
        </p:txBody>
      </p:sp>
      <p:sp>
        <p:nvSpPr>
          <p:cNvPr id="81" name="Rectangle 80"/>
          <p:cNvSpPr/>
          <p:nvPr/>
        </p:nvSpPr>
        <p:spPr>
          <a:xfrm>
            <a:off x="9923130" y="3426490"/>
            <a:ext cx="1481505" cy="126170"/>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Non-NCN/IGS stations on IGS26</a:t>
            </a:r>
          </a:p>
        </p:txBody>
      </p:sp>
      <p:sp>
        <p:nvSpPr>
          <p:cNvPr id="82" name="Rectangle 81"/>
          <p:cNvSpPr/>
          <p:nvPr/>
        </p:nvSpPr>
        <p:spPr>
          <a:xfrm>
            <a:off x="1545801" y="3732015"/>
            <a:ext cx="1290999" cy="181203"/>
          </a:xfrm>
          <a:prstGeom prst="rect">
            <a:avLst/>
          </a:prstGeom>
          <a:pattFill prst="pct8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M-PAGES (GPS)</a:t>
            </a:r>
          </a:p>
        </p:txBody>
      </p:sp>
      <p:sp>
        <p:nvSpPr>
          <p:cNvPr id="84" name="Rectangle 83"/>
          <p:cNvSpPr/>
          <p:nvPr/>
        </p:nvSpPr>
        <p:spPr>
          <a:xfrm>
            <a:off x="3174868" y="3915292"/>
            <a:ext cx="591365" cy="519134"/>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NGS making IGS14 GNSS practice orbits</a:t>
            </a:r>
          </a:p>
        </p:txBody>
      </p:sp>
      <p:sp>
        <p:nvSpPr>
          <p:cNvPr id="87" name="Rectangle 86"/>
          <p:cNvSpPr/>
          <p:nvPr/>
        </p:nvSpPr>
        <p:spPr>
          <a:xfrm>
            <a:off x="3752527" y="4443251"/>
            <a:ext cx="285713" cy="64861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NGS making IGS20 GNSS orbits</a:t>
            </a:r>
          </a:p>
        </p:txBody>
      </p:sp>
      <p:cxnSp>
        <p:nvCxnSpPr>
          <p:cNvPr id="6" name="Straight Arrow Connector 5"/>
          <p:cNvCxnSpPr>
            <a:stCxn id="48" idx="3"/>
          </p:cNvCxnSpPr>
          <p:nvPr/>
        </p:nvCxnSpPr>
        <p:spPr>
          <a:xfrm flipV="1">
            <a:off x="3979934" y="2794429"/>
            <a:ext cx="525931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4038240" y="4774803"/>
            <a:ext cx="525931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1553736" y="3328443"/>
            <a:ext cx="1950525" cy="177469"/>
          </a:xfrm>
          <a:prstGeom prst="rect">
            <a:avLst/>
          </a:prstGeom>
          <a:pattFill prst="pct8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SPCS2022</a:t>
            </a:r>
          </a:p>
        </p:txBody>
      </p:sp>
      <p:sp>
        <p:nvSpPr>
          <p:cNvPr id="55" name="Rectangle 54"/>
          <p:cNvSpPr/>
          <p:nvPr/>
        </p:nvSpPr>
        <p:spPr>
          <a:xfrm>
            <a:off x="1529895" y="1739640"/>
            <a:ext cx="1236543" cy="245676"/>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IFVM2022 alpha</a:t>
            </a:r>
          </a:p>
        </p:txBody>
      </p:sp>
      <p:sp>
        <p:nvSpPr>
          <p:cNvPr id="56" name="Rectangle 55"/>
          <p:cNvSpPr/>
          <p:nvPr/>
        </p:nvSpPr>
        <p:spPr>
          <a:xfrm>
            <a:off x="3387764" y="1666517"/>
            <a:ext cx="611882" cy="34530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 EQ </a:t>
            </a:r>
            <a:r>
              <a:rPr lang="en-US" sz="1200" dirty="0" err="1">
                <a:solidFill>
                  <a:schemeClr val="bg1"/>
                </a:solidFill>
              </a:rPr>
              <a:t>sigmas</a:t>
            </a:r>
            <a:endParaRPr lang="en-US" sz="1200" dirty="0">
              <a:solidFill>
                <a:schemeClr val="bg1"/>
              </a:solidFill>
            </a:endParaRPr>
          </a:p>
        </p:txBody>
      </p:sp>
      <p:sp>
        <p:nvSpPr>
          <p:cNvPr id="58" name="Rectangle 57"/>
          <p:cNvSpPr/>
          <p:nvPr/>
        </p:nvSpPr>
        <p:spPr>
          <a:xfrm>
            <a:off x="3985914" y="1741946"/>
            <a:ext cx="1497744" cy="22093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 NGS self build</a:t>
            </a:r>
          </a:p>
        </p:txBody>
      </p:sp>
      <p:sp>
        <p:nvSpPr>
          <p:cNvPr id="59" name="Rectangle 58"/>
          <p:cNvSpPr/>
          <p:nvPr/>
        </p:nvSpPr>
        <p:spPr>
          <a:xfrm>
            <a:off x="5483659" y="1742956"/>
            <a:ext cx="796769" cy="211611"/>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+ITRF20</a:t>
            </a:r>
          </a:p>
        </p:txBody>
      </p:sp>
      <p:sp>
        <p:nvSpPr>
          <p:cNvPr id="60" name="Rectangle 59"/>
          <p:cNvSpPr/>
          <p:nvPr/>
        </p:nvSpPr>
        <p:spPr>
          <a:xfrm>
            <a:off x="1520974" y="2326506"/>
            <a:ext cx="368407" cy="414686"/>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EPP2022</a:t>
            </a:r>
          </a:p>
          <a:p>
            <a:pPr algn="ctr"/>
            <a:r>
              <a:rPr lang="en-US" sz="700" dirty="0">
                <a:solidFill>
                  <a:schemeClr val="bg1"/>
                </a:solidFill>
              </a:rPr>
              <a:t>Alpha</a:t>
            </a:r>
          </a:p>
        </p:txBody>
      </p:sp>
      <p:sp>
        <p:nvSpPr>
          <p:cNvPr id="64" name="Rectangle 63"/>
          <p:cNvSpPr/>
          <p:nvPr/>
        </p:nvSpPr>
        <p:spPr>
          <a:xfrm>
            <a:off x="2836800" y="5108604"/>
            <a:ext cx="1809443" cy="238554"/>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Station Selection Criteria</a:t>
            </a:r>
          </a:p>
        </p:txBody>
      </p:sp>
      <p:sp>
        <p:nvSpPr>
          <p:cNvPr id="65" name="Rectangle 64"/>
          <p:cNvSpPr/>
          <p:nvPr/>
        </p:nvSpPr>
        <p:spPr>
          <a:xfrm>
            <a:off x="1515484" y="4322742"/>
            <a:ext cx="285713" cy="64861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NGS making IGS14 GPS orbits</a:t>
            </a:r>
          </a:p>
        </p:txBody>
      </p:sp>
      <p:cxnSp>
        <p:nvCxnSpPr>
          <p:cNvPr id="66" name="Straight Arrow Connector 65"/>
          <p:cNvCxnSpPr/>
          <p:nvPr/>
        </p:nvCxnSpPr>
        <p:spPr>
          <a:xfrm flipV="1">
            <a:off x="1801197" y="4646431"/>
            <a:ext cx="1947157" cy="7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1525532" y="5350266"/>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IGS14 GPS orbits</a:t>
            </a:r>
          </a:p>
        </p:txBody>
      </p:sp>
      <p:cxnSp>
        <p:nvCxnSpPr>
          <p:cNvPr id="69" name="Straight Arrow Connector 68"/>
          <p:cNvCxnSpPr/>
          <p:nvPr/>
        </p:nvCxnSpPr>
        <p:spPr>
          <a:xfrm>
            <a:off x="1811244" y="5681819"/>
            <a:ext cx="1712060" cy="1016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524001" y="6009718"/>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IGS14 GNSS orbits</a:t>
            </a:r>
          </a:p>
        </p:txBody>
      </p:sp>
      <p:cxnSp>
        <p:nvCxnSpPr>
          <p:cNvPr id="71" name="Straight Arrow Connector 70"/>
          <p:cNvCxnSpPr/>
          <p:nvPr/>
        </p:nvCxnSpPr>
        <p:spPr>
          <a:xfrm>
            <a:off x="1809713" y="6341271"/>
            <a:ext cx="1712060" cy="1016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5487262" y="3175918"/>
            <a:ext cx="552435" cy="242931"/>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5.1 to live</a:t>
            </a:r>
          </a:p>
        </p:txBody>
      </p:sp>
      <p:sp>
        <p:nvSpPr>
          <p:cNvPr id="83" name="Rectangle 82"/>
          <p:cNvSpPr/>
          <p:nvPr/>
        </p:nvSpPr>
        <p:spPr>
          <a:xfrm>
            <a:off x="5477308" y="3426953"/>
            <a:ext cx="552435" cy="393678"/>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5.1 +IGS20=</a:t>
            </a:r>
          </a:p>
          <a:p>
            <a:pPr algn="ctr"/>
            <a:r>
              <a:rPr lang="en-US" sz="900" dirty="0">
                <a:solidFill>
                  <a:schemeClr val="tx1"/>
                </a:solidFill>
              </a:rPr>
              <a:t>5.2 (BETA)</a:t>
            </a:r>
          </a:p>
        </p:txBody>
      </p:sp>
      <p:sp>
        <p:nvSpPr>
          <p:cNvPr id="86" name="Rectangle 85"/>
          <p:cNvSpPr/>
          <p:nvPr/>
        </p:nvSpPr>
        <p:spPr>
          <a:xfrm>
            <a:off x="5480014" y="2914678"/>
            <a:ext cx="552435" cy="235632"/>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retired</a:t>
            </a:r>
          </a:p>
        </p:txBody>
      </p:sp>
      <p:sp>
        <p:nvSpPr>
          <p:cNvPr id="95" name="Rectangle 94"/>
          <p:cNvSpPr/>
          <p:nvPr/>
        </p:nvSpPr>
        <p:spPr>
          <a:xfrm>
            <a:off x="2255720" y="2442312"/>
            <a:ext cx="552435" cy="250269"/>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4.0 goes live</a:t>
            </a:r>
          </a:p>
        </p:txBody>
      </p:sp>
      <p:sp>
        <p:nvSpPr>
          <p:cNvPr id="96" name="Rectangle 95"/>
          <p:cNvSpPr/>
          <p:nvPr/>
        </p:nvSpPr>
        <p:spPr>
          <a:xfrm>
            <a:off x="2244764" y="2695449"/>
            <a:ext cx="552435" cy="24320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goes BETA</a:t>
            </a:r>
          </a:p>
        </p:txBody>
      </p:sp>
      <p:sp>
        <p:nvSpPr>
          <p:cNvPr id="89" name="TextBox 88"/>
          <p:cNvSpPr txBox="1"/>
          <p:nvPr/>
        </p:nvSpPr>
        <p:spPr>
          <a:xfrm>
            <a:off x="5868490" y="5372115"/>
            <a:ext cx="304892" cy="523220"/>
          </a:xfrm>
          <a:prstGeom prst="rect">
            <a:avLst/>
          </a:prstGeom>
          <a:noFill/>
        </p:spPr>
        <p:txBody>
          <a:bodyPr wrap="none" rtlCol="0">
            <a:spAutoFit/>
          </a:bodyPr>
          <a:lstStyle/>
          <a:p>
            <a:r>
              <a:rPr lang="en-US" sz="2800" b="1" dirty="0">
                <a:solidFill>
                  <a:srgbClr val="0070C0"/>
                </a:solidFill>
              </a:rPr>
              <a:t>!</a:t>
            </a:r>
          </a:p>
        </p:txBody>
      </p:sp>
      <p:sp>
        <p:nvSpPr>
          <p:cNvPr id="90" name="TextBox 89"/>
          <p:cNvSpPr txBox="1"/>
          <p:nvPr/>
        </p:nvSpPr>
        <p:spPr>
          <a:xfrm>
            <a:off x="7125783" y="5391847"/>
            <a:ext cx="304892" cy="523220"/>
          </a:xfrm>
          <a:prstGeom prst="rect">
            <a:avLst/>
          </a:prstGeom>
          <a:noFill/>
        </p:spPr>
        <p:txBody>
          <a:bodyPr wrap="none" rtlCol="0">
            <a:spAutoFit/>
          </a:bodyPr>
          <a:lstStyle/>
          <a:p>
            <a:r>
              <a:rPr lang="en-US" sz="2800" b="1" dirty="0"/>
              <a:t>!</a:t>
            </a:r>
          </a:p>
        </p:txBody>
      </p:sp>
      <p:sp>
        <p:nvSpPr>
          <p:cNvPr id="91" name="Rectangle 90"/>
          <p:cNvSpPr/>
          <p:nvPr/>
        </p:nvSpPr>
        <p:spPr>
          <a:xfrm>
            <a:off x="9192751" y="5393871"/>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IGS26 GPS orbits</a:t>
            </a:r>
          </a:p>
        </p:txBody>
      </p:sp>
      <p:cxnSp>
        <p:nvCxnSpPr>
          <p:cNvPr id="92" name="Straight Arrow Connector 91"/>
          <p:cNvCxnSpPr/>
          <p:nvPr/>
        </p:nvCxnSpPr>
        <p:spPr>
          <a:xfrm>
            <a:off x="9478463" y="5725424"/>
            <a:ext cx="1712060" cy="1016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9191220" y="6053323"/>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IGS26 GNSS orbits</a:t>
            </a:r>
          </a:p>
        </p:txBody>
      </p:sp>
      <p:cxnSp>
        <p:nvCxnSpPr>
          <p:cNvPr id="98" name="Straight Arrow Connector 97"/>
          <p:cNvCxnSpPr/>
          <p:nvPr/>
        </p:nvCxnSpPr>
        <p:spPr>
          <a:xfrm>
            <a:off x="9476932" y="6384876"/>
            <a:ext cx="1712060" cy="1016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505792" y="5366296"/>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IGS20 GPS orbits</a:t>
            </a:r>
          </a:p>
        </p:txBody>
      </p:sp>
      <p:cxnSp>
        <p:nvCxnSpPr>
          <p:cNvPr id="100" name="Straight Arrow Connector 99"/>
          <p:cNvCxnSpPr/>
          <p:nvPr/>
        </p:nvCxnSpPr>
        <p:spPr>
          <a:xfrm>
            <a:off x="3791505" y="5697849"/>
            <a:ext cx="5390597" cy="3199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3504261" y="6025748"/>
            <a:ext cx="285713" cy="648615"/>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IGS making IGS20 GNSS orbits</a:t>
            </a:r>
          </a:p>
        </p:txBody>
      </p:sp>
      <p:cxnSp>
        <p:nvCxnSpPr>
          <p:cNvPr id="102" name="Straight Arrow Connector 101"/>
          <p:cNvCxnSpPr/>
          <p:nvPr/>
        </p:nvCxnSpPr>
        <p:spPr>
          <a:xfrm>
            <a:off x="3789973" y="6357302"/>
            <a:ext cx="5392128" cy="3199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3829074" y="6107429"/>
            <a:ext cx="552435" cy="40356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+GNSS = 5.1 (BETA)</a:t>
            </a:r>
          </a:p>
        </p:txBody>
      </p:sp>
      <p:sp>
        <p:nvSpPr>
          <p:cNvPr id="94" name="Rectangle 93"/>
          <p:cNvSpPr/>
          <p:nvPr/>
        </p:nvSpPr>
        <p:spPr>
          <a:xfrm>
            <a:off x="3830118" y="5829024"/>
            <a:ext cx="552435" cy="221843"/>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to live</a:t>
            </a:r>
          </a:p>
        </p:txBody>
      </p:sp>
      <p:sp>
        <p:nvSpPr>
          <p:cNvPr id="85" name="Rectangle 84"/>
          <p:cNvSpPr/>
          <p:nvPr/>
        </p:nvSpPr>
        <p:spPr>
          <a:xfrm>
            <a:off x="3832044" y="5501347"/>
            <a:ext cx="552435" cy="281165"/>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4.0 retired</a:t>
            </a:r>
          </a:p>
        </p:txBody>
      </p:sp>
      <p:sp>
        <p:nvSpPr>
          <p:cNvPr id="103" name="Rectangle 102"/>
          <p:cNvSpPr/>
          <p:nvPr/>
        </p:nvSpPr>
        <p:spPr>
          <a:xfrm>
            <a:off x="1499176" y="2467529"/>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04" name="Rectangle 103"/>
          <p:cNvSpPr/>
          <p:nvPr/>
        </p:nvSpPr>
        <p:spPr>
          <a:xfrm>
            <a:off x="1431472" y="1424627"/>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05" name="Rectangle 104"/>
          <p:cNvSpPr/>
          <p:nvPr/>
        </p:nvSpPr>
        <p:spPr>
          <a:xfrm>
            <a:off x="1800164" y="3503292"/>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06" name="TextBox 105"/>
          <p:cNvSpPr txBox="1"/>
          <p:nvPr/>
        </p:nvSpPr>
        <p:spPr>
          <a:xfrm>
            <a:off x="1732241" y="4444088"/>
            <a:ext cx="641947" cy="261610"/>
          </a:xfrm>
          <a:prstGeom prst="rect">
            <a:avLst/>
          </a:prstGeom>
          <a:noFill/>
        </p:spPr>
        <p:txBody>
          <a:bodyPr wrap="square" rtlCol="0">
            <a:spAutoFit/>
          </a:bodyPr>
          <a:lstStyle/>
          <a:p>
            <a:r>
              <a:rPr lang="en-US" sz="1100" dirty="0"/>
              <a:t>Goal 1</a:t>
            </a:r>
          </a:p>
        </p:txBody>
      </p:sp>
      <p:sp>
        <p:nvSpPr>
          <p:cNvPr id="107" name="Rectangle 106"/>
          <p:cNvSpPr/>
          <p:nvPr/>
        </p:nvSpPr>
        <p:spPr>
          <a:xfrm>
            <a:off x="1413439" y="3991352"/>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08" name="Rectangle 107"/>
          <p:cNvSpPr/>
          <p:nvPr/>
        </p:nvSpPr>
        <p:spPr>
          <a:xfrm>
            <a:off x="2836800" y="3503292"/>
            <a:ext cx="350997" cy="403476"/>
          </a:xfrm>
          <a:prstGeom prst="rect">
            <a:avLst/>
          </a:prstGeom>
          <a:pattFill prst="pct8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M-PAGES</a:t>
            </a:r>
          </a:p>
          <a:p>
            <a:pPr algn="ctr"/>
            <a:r>
              <a:rPr lang="en-US" sz="700" dirty="0">
                <a:solidFill>
                  <a:schemeClr val="bg1"/>
                </a:solidFill>
              </a:rPr>
              <a:t>GNSS</a:t>
            </a:r>
          </a:p>
          <a:p>
            <a:pPr algn="ctr"/>
            <a:r>
              <a:rPr lang="en-US" sz="700" dirty="0" err="1">
                <a:solidFill>
                  <a:schemeClr val="bg1"/>
                </a:solidFill>
              </a:rPr>
              <a:t>posn</a:t>
            </a:r>
            <a:endParaRPr lang="en-US" sz="700" dirty="0">
              <a:solidFill>
                <a:schemeClr val="bg1"/>
              </a:solidFill>
            </a:endParaRPr>
          </a:p>
        </p:txBody>
      </p:sp>
      <p:sp>
        <p:nvSpPr>
          <p:cNvPr id="109" name="Rectangle 108"/>
          <p:cNvSpPr/>
          <p:nvPr/>
        </p:nvSpPr>
        <p:spPr>
          <a:xfrm>
            <a:off x="3187797" y="3510832"/>
            <a:ext cx="400086" cy="403476"/>
          </a:xfrm>
          <a:prstGeom prst="rect">
            <a:avLst/>
          </a:prstGeom>
          <a:pattFill prst="pct80">
            <a:fgClr>
              <a:schemeClr val="accent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M-PAGES</a:t>
            </a:r>
          </a:p>
          <a:p>
            <a:pPr algn="ctr"/>
            <a:r>
              <a:rPr lang="en-US" sz="700" dirty="0">
                <a:solidFill>
                  <a:schemeClr val="bg1"/>
                </a:solidFill>
              </a:rPr>
              <a:t>GNSS</a:t>
            </a:r>
          </a:p>
          <a:p>
            <a:pPr algn="ctr"/>
            <a:r>
              <a:rPr lang="en-US" sz="700" dirty="0">
                <a:solidFill>
                  <a:schemeClr val="bg1"/>
                </a:solidFill>
              </a:rPr>
              <a:t>orbits</a:t>
            </a:r>
          </a:p>
        </p:txBody>
      </p:sp>
      <p:sp>
        <p:nvSpPr>
          <p:cNvPr id="110" name="Rectangle 109"/>
          <p:cNvSpPr/>
          <p:nvPr/>
        </p:nvSpPr>
        <p:spPr>
          <a:xfrm>
            <a:off x="1476203" y="3032495"/>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11" name="Rectangle 110"/>
          <p:cNvSpPr/>
          <p:nvPr/>
        </p:nvSpPr>
        <p:spPr>
          <a:xfrm>
            <a:off x="2779311" y="1720058"/>
            <a:ext cx="600892" cy="275315"/>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 vert.</a:t>
            </a:r>
          </a:p>
        </p:txBody>
      </p:sp>
      <p:sp>
        <p:nvSpPr>
          <p:cNvPr id="119" name="Rectangle 118"/>
          <p:cNvSpPr/>
          <p:nvPr/>
        </p:nvSpPr>
        <p:spPr>
          <a:xfrm>
            <a:off x="1533526" y="1267435"/>
            <a:ext cx="4639856" cy="21788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NOAA Foundation CORS Network </a:t>
            </a: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2801710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7291083" y="4675769"/>
            <a:ext cx="161014" cy="130371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+NAPGD2022</a:t>
            </a:r>
          </a:p>
        </p:txBody>
      </p:sp>
      <p:sp>
        <p:nvSpPr>
          <p:cNvPr id="2" name="Title 1"/>
          <p:cNvSpPr>
            <a:spLocks noGrp="1"/>
          </p:cNvSpPr>
          <p:nvPr>
            <p:ph type="title"/>
          </p:nvPr>
        </p:nvSpPr>
        <p:spPr/>
        <p:txBody>
          <a:bodyPr/>
          <a:lstStyle/>
          <a:p>
            <a:r>
              <a:rPr lang="en-US" dirty="0" smtClean="0"/>
              <a:t>OPUS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50" name="Rectangle 49"/>
          <p:cNvSpPr/>
          <p:nvPr/>
        </p:nvSpPr>
        <p:spPr>
          <a:xfrm>
            <a:off x="5487262" y="1981348"/>
            <a:ext cx="552435" cy="242931"/>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5.1 to live</a:t>
            </a:r>
          </a:p>
        </p:txBody>
      </p:sp>
      <p:sp>
        <p:nvSpPr>
          <p:cNvPr id="57" name="Rectangle 56"/>
          <p:cNvSpPr/>
          <p:nvPr/>
        </p:nvSpPr>
        <p:spPr>
          <a:xfrm>
            <a:off x="5477308" y="2232383"/>
            <a:ext cx="552435" cy="393678"/>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5.1 +IGS20=</a:t>
            </a:r>
          </a:p>
          <a:p>
            <a:pPr algn="ctr"/>
            <a:r>
              <a:rPr lang="en-US" sz="900" dirty="0">
                <a:solidFill>
                  <a:schemeClr val="tx1"/>
                </a:solidFill>
              </a:rPr>
              <a:t>5.2 (BETA)</a:t>
            </a:r>
          </a:p>
        </p:txBody>
      </p:sp>
      <p:sp>
        <p:nvSpPr>
          <p:cNvPr id="61" name="Rectangle 60"/>
          <p:cNvSpPr/>
          <p:nvPr/>
        </p:nvSpPr>
        <p:spPr>
          <a:xfrm>
            <a:off x="3744492" y="1720109"/>
            <a:ext cx="552435" cy="281165"/>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4.0 retired</a:t>
            </a:r>
          </a:p>
        </p:txBody>
      </p:sp>
      <p:sp>
        <p:nvSpPr>
          <p:cNvPr id="63" name="Rectangle 62"/>
          <p:cNvSpPr/>
          <p:nvPr/>
        </p:nvSpPr>
        <p:spPr>
          <a:xfrm>
            <a:off x="5480014" y="1720108"/>
            <a:ext cx="552435" cy="235632"/>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retired</a:t>
            </a:r>
          </a:p>
        </p:txBody>
      </p:sp>
      <p:sp>
        <p:nvSpPr>
          <p:cNvPr id="89" name="Rectangle 88"/>
          <p:cNvSpPr/>
          <p:nvPr/>
        </p:nvSpPr>
        <p:spPr>
          <a:xfrm>
            <a:off x="3741522" y="2222494"/>
            <a:ext cx="552435" cy="40356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+GNSS = 5.1 (BETA)</a:t>
            </a:r>
          </a:p>
        </p:txBody>
      </p:sp>
      <p:sp>
        <p:nvSpPr>
          <p:cNvPr id="90" name="Rectangle 89"/>
          <p:cNvSpPr/>
          <p:nvPr/>
        </p:nvSpPr>
        <p:spPr>
          <a:xfrm>
            <a:off x="3742566" y="2000651"/>
            <a:ext cx="552435" cy="221843"/>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to live</a:t>
            </a:r>
          </a:p>
        </p:txBody>
      </p:sp>
      <p:sp>
        <p:nvSpPr>
          <p:cNvPr id="91" name="Rectangle 90"/>
          <p:cNvSpPr/>
          <p:nvPr/>
        </p:nvSpPr>
        <p:spPr>
          <a:xfrm>
            <a:off x="2255720" y="1732284"/>
            <a:ext cx="552435" cy="250269"/>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4.0 goes live</a:t>
            </a:r>
          </a:p>
        </p:txBody>
      </p:sp>
      <p:sp>
        <p:nvSpPr>
          <p:cNvPr id="92" name="Rectangle 91"/>
          <p:cNvSpPr/>
          <p:nvPr/>
        </p:nvSpPr>
        <p:spPr>
          <a:xfrm>
            <a:off x="2244764" y="1985421"/>
            <a:ext cx="552435" cy="24320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5.0 goes BETA</a:t>
            </a:r>
          </a:p>
        </p:txBody>
      </p:sp>
      <p:sp>
        <p:nvSpPr>
          <p:cNvPr id="53" name="Rectangle 52"/>
          <p:cNvSpPr/>
          <p:nvPr/>
        </p:nvSpPr>
        <p:spPr>
          <a:xfrm>
            <a:off x="2836418" y="3096054"/>
            <a:ext cx="552435" cy="111134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Initial</a:t>
            </a:r>
          </a:p>
          <a:p>
            <a:pPr algn="ctr"/>
            <a:r>
              <a:rPr lang="en-US" sz="1600" dirty="0">
                <a:solidFill>
                  <a:schemeClr val="tx1"/>
                </a:solidFill>
              </a:rPr>
              <a:t>IGS14</a:t>
            </a:r>
          </a:p>
          <a:p>
            <a:pPr algn="ctr"/>
            <a:r>
              <a:rPr lang="en-US" sz="1600" dirty="0">
                <a:solidFill>
                  <a:schemeClr val="tx1"/>
                </a:solidFill>
              </a:rPr>
              <a:t>GPS</a:t>
            </a:r>
          </a:p>
          <a:p>
            <a:pPr algn="ctr"/>
            <a:r>
              <a:rPr lang="en-US" sz="1600" dirty="0">
                <a:solidFill>
                  <a:schemeClr val="tx1"/>
                </a:solidFill>
              </a:rPr>
              <a:t>PAGES</a:t>
            </a:r>
          </a:p>
          <a:p>
            <a:pPr algn="ctr"/>
            <a:r>
              <a:rPr lang="en-US" sz="1050" dirty="0">
                <a:solidFill>
                  <a:schemeClr val="tx1"/>
                </a:solidFill>
              </a:rPr>
              <a:t>xGEOID20</a:t>
            </a:r>
          </a:p>
        </p:txBody>
      </p:sp>
      <p:sp>
        <p:nvSpPr>
          <p:cNvPr id="36" name="Rectangle 35"/>
          <p:cNvSpPr/>
          <p:nvPr/>
        </p:nvSpPr>
        <p:spPr>
          <a:xfrm>
            <a:off x="3388285" y="3096053"/>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+Data </a:t>
            </a:r>
            <a:r>
              <a:rPr lang="en-US" sz="1600" dirty="0" err="1">
                <a:solidFill>
                  <a:schemeClr val="tx1"/>
                </a:solidFill>
              </a:rPr>
              <a:t>Subm</a:t>
            </a:r>
            <a:r>
              <a:rPr lang="en-US" sz="1600" dirty="0">
                <a:solidFill>
                  <a:schemeClr val="tx1"/>
                </a:solidFill>
              </a:rPr>
              <a:t>.</a:t>
            </a:r>
          </a:p>
        </p:txBody>
      </p:sp>
      <p:sp>
        <p:nvSpPr>
          <p:cNvPr id="3" name="TextBox 2"/>
          <p:cNvSpPr txBox="1"/>
          <p:nvPr/>
        </p:nvSpPr>
        <p:spPr>
          <a:xfrm>
            <a:off x="1476877" y="3519145"/>
            <a:ext cx="620683" cy="461665"/>
          </a:xfrm>
          <a:prstGeom prst="rect">
            <a:avLst/>
          </a:prstGeom>
          <a:noFill/>
        </p:spPr>
        <p:txBody>
          <a:bodyPr wrap="none" rtlCol="0">
            <a:spAutoFit/>
          </a:bodyPr>
          <a:lstStyle/>
          <a:p>
            <a:r>
              <a:rPr lang="en-US" sz="1200" dirty="0"/>
              <a:t>O6 –S</a:t>
            </a:r>
          </a:p>
          <a:p>
            <a:r>
              <a:rPr lang="en-US" sz="1200" dirty="0"/>
              <a:t>Beta</a:t>
            </a:r>
          </a:p>
        </p:txBody>
      </p:sp>
      <p:sp>
        <p:nvSpPr>
          <p:cNvPr id="38" name="TextBox 37"/>
          <p:cNvSpPr txBox="1"/>
          <p:nvPr/>
        </p:nvSpPr>
        <p:spPr>
          <a:xfrm>
            <a:off x="1539484" y="5517815"/>
            <a:ext cx="620683" cy="461665"/>
          </a:xfrm>
          <a:prstGeom prst="rect">
            <a:avLst/>
          </a:prstGeom>
          <a:noFill/>
        </p:spPr>
        <p:txBody>
          <a:bodyPr wrap="none" rtlCol="0">
            <a:spAutoFit/>
          </a:bodyPr>
          <a:lstStyle/>
          <a:p>
            <a:r>
              <a:rPr lang="en-US" sz="1200" dirty="0"/>
              <a:t>O6 –P</a:t>
            </a:r>
          </a:p>
          <a:p>
            <a:r>
              <a:rPr lang="en-US" sz="1200" dirty="0"/>
              <a:t>Beta</a:t>
            </a:r>
          </a:p>
        </p:txBody>
      </p:sp>
      <p:sp>
        <p:nvSpPr>
          <p:cNvPr id="48" name="Rectangle 47"/>
          <p:cNvSpPr/>
          <p:nvPr/>
        </p:nvSpPr>
        <p:spPr>
          <a:xfrm>
            <a:off x="3750258" y="3096053"/>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+SPCS2022</a:t>
            </a:r>
          </a:p>
        </p:txBody>
      </p:sp>
      <p:sp>
        <p:nvSpPr>
          <p:cNvPr id="49" name="Rectangle 48"/>
          <p:cNvSpPr/>
          <p:nvPr/>
        </p:nvSpPr>
        <p:spPr>
          <a:xfrm>
            <a:off x="5504158" y="3072498"/>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+IGS20</a:t>
            </a:r>
          </a:p>
        </p:txBody>
      </p:sp>
      <p:sp>
        <p:nvSpPr>
          <p:cNvPr id="51" name="Rectangle 50"/>
          <p:cNvSpPr/>
          <p:nvPr/>
        </p:nvSpPr>
        <p:spPr>
          <a:xfrm>
            <a:off x="3943539" y="3083279"/>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+GNSS</a:t>
            </a:r>
          </a:p>
        </p:txBody>
      </p:sp>
      <p:sp>
        <p:nvSpPr>
          <p:cNvPr id="52" name="Rectangle 51"/>
          <p:cNvSpPr/>
          <p:nvPr/>
        </p:nvSpPr>
        <p:spPr>
          <a:xfrm>
            <a:off x="2644749" y="2768319"/>
            <a:ext cx="3376188" cy="10172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OPUS recommendations</a:t>
            </a:r>
          </a:p>
        </p:txBody>
      </p:sp>
      <p:sp>
        <p:nvSpPr>
          <p:cNvPr id="54" name="Rectangle 53"/>
          <p:cNvSpPr/>
          <p:nvPr/>
        </p:nvSpPr>
        <p:spPr>
          <a:xfrm>
            <a:off x="5874822" y="3083279"/>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+OPUS Rec</a:t>
            </a:r>
          </a:p>
        </p:txBody>
      </p:sp>
      <p:sp>
        <p:nvSpPr>
          <p:cNvPr id="55" name="Rectangle 54"/>
          <p:cNvSpPr/>
          <p:nvPr/>
        </p:nvSpPr>
        <p:spPr>
          <a:xfrm>
            <a:off x="3559575" y="3096053"/>
            <a:ext cx="161014" cy="110032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+URL</a:t>
            </a:r>
          </a:p>
        </p:txBody>
      </p:sp>
      <p:sp>
        <p:nvSpPr>
          <p:cNvPr id="56" name="Rectangle 55"/>
          <p:cNvSpPr/>
          <p:nvPr/>
        </p:nvSpPr>
        <p:spPr>
          <a:xfrm>
            <a:off x="4265242" y="3096053"/>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+IFVM alpha</a:t>
            </a:r>
          </a:p>
        </p:txBody>
      </p:sp>
      <p:sp>
        <p:nvSpPr>
          <p:cNvPr id="58" name="Rectangle 57"/>
          <p:cNvSpPr/>
          <p:nvPr/>
        </p:nvSpPr>
        <p:spPr>
          <a:xfrm>
            <a:off x="3080418" y="5395070"/>
            <a:ext cx="552435" cy="111134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Initial</a:t>
            </a:r>
          </a:p>
          <a:p>
            <a:pPr algn="ctr"/>
            <a:r>
              <a:rPr lang="en-US" sz="1600" dirty="0">
                <a:solidFill>
                  <a:schemeClr val="tx1"/>
                </a:solidFill>
              </a:rPr>
              <a:t>IGS14</a:t>
            </a:r>
          </a:p>
          <a:p>
            <a:pPr algn="ctr"/>
            <a:r>
              <a:rPr lang="en-US" sz="1600" dirty="0">
                <a:solidFill>
                  <a:schemeClr val="tx1"/>
                </a:solidFill>
              </a:rPr>
              <a:t>GPS</a:t>
            </a:r>
          </a:p>
          <a:p>
            <a:pPr algn="ctr"/>
            <a:r>
              <a:rPr lang="en-US" sz="1600" dirty="0">
                <a:solidFill>
                  <a:schemeClr val="tx1"/>
                </a:solidFill>
              </a:rPr>
              <a:t>PAGES</a:t>
            </a:r>
          </a:p>
          <a:p>
            <a:pPr algn="ctr"/>
            <a:r>
              <a:rPr lang="en-US" sz="1050" dirty="0">
                <a:solidFill>
                  <a:schemeClr val="tx1"/>
                </a:solidFill>
              </a:rPr>
              <a:t>xGEOID20</a:t>
            </a:r>
          </a:p>
        </p:txBody>
      </p:sp>
      <p:sp>
        <p:nvSpPr>
          <p:cNvPr id="59" name="Rectangle 58"/>
          <p:cNvSpPr/>
          <p:nvPr/>
        </p:nvSpPr>
        <p:spPr>
          <a:xfrm>
            <a:off x="3632285" y="5395069"/>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+Data </a:t>
            </a:r>
            <a:r>
              <a:rPr lang="en-US" sz="1600" dirty="0" err="1">
                <a:solidFill>
                  <a:schemeClr val="tx1"/>
                </a:solidFill>
              </a:rPr>
              <a:t>Subm</a:t>
            </a:r>
            <a:r>
              <a:rPr lang="en-US" sz="1600" dirty="0">
                <a:solidFill>
                  <a:schemeClr val="tx1"/>
                </a:solidFill>
              </a:rPr>
              <a:t>.</a:t>
            </a:r>
          </a:p>
        </p:txBody>
      </p:sp>
      <p:sp>
        <p:nvSpPr>
          <p:cNvPr id="60" name="Rectangle 59"/>
          <p:cNvSpPr/>
          <p:nvPr/>
        </p:nvSpPr>
        <p:spPr>
          <a:xfrm>
            <a:off x="4020757"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+SPCS2022</a:t>
            </a:r>
          </a:p>
        </p:txBody>
      </p:sp>
      <p:sp>
        <p:nvSpPr>
          <p:cNvPr id="62" name="Rectangle 61"/>
          <p:cNvSpPr/>
          <p:nvPr/>
        </p:nvSpPr>
        <p:spPr>
          <a:xfrm>
            <a:off x="5510498" y="5371514"/>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+IGS20</a:t>
            </a:r>
          </a:p>
        </p:txBody>
      </p:sp>
      <p:sp>
        <p:nvSpPr>
          <p:cNvPr id="64" name="Rectangle 63"/>
          <p:cNvSpPr/>
          <p:nvPr/>
        </p:nvSpPr>
        <p:spPr>
          <a:xfrm>
            <a:off x="4224002"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+GNSS</a:t>
            </a:r>
          </a:p>
        </p:txBody>
      </p:sp>
      <p:sp>
        <p:nvSpPr>
          <p:cNvPr id="65" name="Rectangle 64"/>
          <p:cNvSpPr/>
          <p:nvPr/>
        </p:nvSpPr>
        <p:spPr>
          <a:xfrm>
            <a:off x="5881162"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+OPUS Rec</a:t>
            </a:r>
          </a:p>
        </p:txBody>
      </p:sp>
      <p:sp>
        <p:nvSpPr>
          <p:cNvPr id="66" name="Rectangle 65"/>
          <p:cNvSpPr/>
          <p:nvPr/>
        </p:nvSpPr>
        <p:spPr>
          <a:xfrm>
            <a:off x="3803575" y="5395069"/>
            <a:ext cx="161014" cy="110032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+URL</a:t>
            </a:r>
          </a:p>
        </p:txBody>
      </p:sp>
      <p:sp>
        <p:nvSpPr>
          <p:cNvPr id="67" name="Rectangle 66"/>
          <p:cNvSpPr/>
          <p:nvPr/>
        </p:nvSpPr>
        <p:spPr>
          <a:xfrm>
            <a:off x="4916946"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+IFVM alpha</a:t>
            </a:r>
          </a:p>
        </p:txBody>
      </p:sp>
      <p:sp>
        <p:nvSpPr>
          <p:cNvPr id="68" name="Rectangle 67"/>
          <p:cNvSpPr/>
          <p:nvPr/>
        </p:nvSpPr>
        <p:spPr>
          <a:xfrm>
            <a:off x="4728497"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+Leveling</a:t>
            </a:r>
          </a:p>
        </p:txBody>
      </p:sp>
      <p:sp>
        <p:nvSpPr>
          <p:cNvPr id="69" name="Rectangle 68"/>
          <p:cNvSpPr/>
          <p:nvPr/>
        </p:nvSpPr>
        <p:spPr>
          <a:xfrm>
            <a:off x="4439737" y="5395069"/>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+Classical</a:t>
            </a:r>
          </a:p>
        </p:txBody>
      </p:sp>
      <p:sp>
        <p:nvSpPr>
          <p:cNvPr id="70" name="Rectangle 69"/>
          <p:cNvSpPr/>
          <p:nvPr/>
        </p:nvSpPr>
        <p:spPr>
          <a:xfrm>
            <a:off x="5133599" y="5382295"/>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600" dirty="0">
                <a:solidFill>
                  <a:schemeClr val="tx1"/>
                </a:solidFill>
              </a:rPr>
              <a:t>+Gravity</a:t>
            </a:r>
          </a:p>
        </p:txBody>
      </p:sp>
      <p:sp>
        <p:nvSpPr>
          <p:cNvPr id="71" name="Rectangle 70"/>
          <p:cNvSpPr/>
          <p:nvPr/>
        </p:nvSpPr>
        <p:spPr>
          <a:xfrm>
            <a:off x="2836639" y="2883483"/>
            <a:ext cx="1809443" cy="156889"/>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Station Selection Criteria</a:t>
            </a:r>
          </a:p>
        </p:txBody>
      </p:sp>
      <p:sp>
        <p:nvSpPr>
          <p:cNvPr id="72" name="Rectangle 71"/>
          <p:cNvSpPr/>
          <p:nvPr/>
        </p:nvSpPr>
        <p:spPr>
          <a:xfrm>
            <a:off x="2817833" y="4223433"/>
            <a:ext cx="1433054" cy="184981"/>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Mark </a:t>
            </a:r>
            <a:r>
              <a:rPr lang="en-US" sz="900" dirty="0" err="1">
                <a:solidFill>
                  <a:schemeClr val="tx1"/>
                </a:solidFill>
              </a:rPr>
              <a:t>Recov</a:t>
            </a:r>
            <a:r>
              <a:rPr lang="en-US" sz="900" dirty="0">
                <a:solidFill>
                  <a:schemeClr val="tx1"/>
                </a:solidFill>
              </a:rPr>
              <a:t> and add to project</a:t>
            </a:r>
          </a:p>
        </p:txBody>
      </p:sp>
      <p:cxnSp>
        <p:nvCxnSpPr>
          <p:cNvPr id="7" name="Straight Connector 6"/>
          <p:cNvCxnSpPr/>
          <p:nvPr/>
        </p:nvCxnSpPr>
        <p:spPr>
          <a:xfrm>
            <a:off x="1718554" y="2671780"/>
            <a:ext cx="883271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582616" y="2242796"/>
            <a:ext cx="910285" cy="369332"/>
          </a:xfrm>
          <a:prstGeom prst="rect">
            <a:avLst/>
          </a:prstGeom>
          <a:noFill/>
        </p:spPr>
        <p:txBody>
          <a:bodyPr wrap="square" rtlCol="0">
            <a:spAutoFit/>
          </a:bodyPr>
          <a:lstStyle/>
          <a:p>
            <a:r>
              <a:rPr lang="en-US" dirty="0" smtClean="0"/>
              <a:t>Goal 1</a:t>
            </a:r>
            <a:endParaRPr lang="en-US" dirty="0"/>
          </a:p>
        </p:txBody>
      </p:sp>
      <p:sp>
        <p:nvSpPr>
          <p:cNvPr id="73" name="TextBox 72"/>
          <p:cNvSpPr txBox="1"/>
          <p:nvPr/>
        </p:nvSpPr>
        <p:spPr>
          <a:xfrm>
            <a:off x="9585721" y="2708858"/>
            <a:ext cx="910285" cy="369332"/>
          </a:xfrm>
          <a:prstGeom prst="rect">
            <a:avLst/>
          </a:prstGeom>
          <a:noFill/>
        </p:spPr>
        <p:txBody>
          <a:bodyPr wrap="square" rtlCol="0">
            <a:spAutoFit/>
          </a:bodyPr>
          <a:lstStyle/>
          <a:p>
            <a:r>
              <a:rPr lang="en-US" dirty="0" smtClean="0"/>
              <a:t>Goal 2</a:t>
            </a:r>
            <a:endParaRPr lang="en-US" dirty="0"/>
          </a:p>
        </p:txBody>
      </p:sp>
      <p:sp>
        <p:nvSpPr>
          <p:cNvPr id="9" name="Down Arrow 8"/>
          <p:cNvSpPr/>
          <p:nvPr/>
        </p:nvSpPr>
        <p:spPr>
          <a:xfrm flipV="1">
            <a:off x="10252826" y="1946892"/>
            <a:ext cx="428627" cy="579364"/>
          </a:xfrm>
          <a:prstGeom prst="downArrow">
            <a:avLst>
              <a:gd name="adj1" fmla="val 27305"/>
              <a:gd name="adj2" fmla="val 545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rot="10800000" flipV="1">
            <a:off x="10257938" y="2762737"/>
            <a:ext cx="428627" cy="579364"/>
          </a:xfrm>
          <a:prstGeom prst="downArrow">
            <a:avLst>
              <a:gd name="adj1" fmla="val 27305"/>
              <a:gd name="adj2" fmla="val 545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483659" y="2929559"/>
            <a:ext cx="796769" cy="28655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IFVM2022 in ITRF2020</a:t>
            </a:r>
          </a:p>
        </p:txBody>
      </p:sp>
      <p:sp>
        <p:nvSpPr>
          <p:cNvPr id="76" name="Rectangle 75"/>
          <p:cNvSpPr/>
          <p:nvPr/>
        </p:nvSpPr>
        <p:spPr>
          <a:xfrm>
            <a:off x="3280840" y="4667231"/>
            <a:ext cx="837742" cy="12008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Lev. Red. </a:t>
            </a:r>
            <a:r>
              <a:rPr lang="en-US" sz="900" dirty="0" err="1">
                <a:solidFill>
                  <a:schemeClr val="tx1"/>
                </a:solidFill>
              </a:rPr>
              <a:t>Sftwr</a:t>
            </a:r>
            <a:endParaRPr lang="en-US" sz="900" dirty="0">
              <a:solidFill>
                <a:schemeClr val="tx1"/>
              </a:solidFill>
            </a:endParaRPr>
          </a:p>
        </p:txBody>
      </p:sp>
      <p:sp>
        <p:nvSpPr>
          <p:cNvPr id="77" name="Rectangle 76"/>
          <p:cNvSpPr/>
          <p:nvPr/>
        </p:nvSpPr>
        <p:spPr>
          <a:xfrm>
            <a:off x="2746007" y="4913989"/>
            <a:ext cx="837742" cy="178355"/>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Cls</a:t>
            </a:r>
            <a:r>
              <a:rPr lang="en-US" sz="900" dirty="0">
                <a:solidFill>
                  <a:schemeClr val="tx1"/>
                </a:solidFill>
              </a:rPr>
              <a:t>. Red. </a:t>
            </a:r>
            <a:r>
              <a:rPr lang="en-US" sz="900" dirty="0" err="1">
                <a:solidFill>
                  <a:schemeClr val="tx1"/>
                </a:solidFill>
              </a:rPr>
              <a:t>Sftwr</a:t>
            </a:r>
            <a:endParaRPr lang="en-US" sz="900" dirty="0">
              <a:solidFill>
                <a:schemeClr val="tx1"/>
              </a:solidFill>
            </a:endParaRPr>
          </a:p>
        </p:txBody>
      </p:sp>
      <p:sp>
        <p:nvSpPr>
          <p:cNvPr id="79" name="Rectangle 78"/>
          <p:cNvSpPr/>
          <p:nvPr/>
        </p:nvSpPr>
        <p:spPr>
          <a:xfrm>
            <a:off x="3652984" y="4409401"/>
            <a:ext cx="837742" cy="151078"/>
          </a:xfrm>
          <a:prstGeom prst="rect">
            <a:avLst/>
          </a:prstGeom>
          <a:pattFill prst="pct75">
            <a:fgClr>
              <a:schemeClr val="accent4">
                <a:lumMod val="40000"/>
                <a:lumOff val="60000"/>
              </a:schemeClr>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RelGrv</a:t>
            </a:r>
            <a:r>
              <a:rPr lang="en-US" sz="900" dirty="0">
                <a:solidFill>
                  <a:schemeClr val="tx1"/>
                </a:solidFill>
              </a:rPr>
              <a:t> Red. </a:t>
            </a:r>
            <a:r>
              <a:rPr lang="en-US" sz="900" dirty="0" err="1">
                <a:solidFill>
                  <a:schemeClr val="tx1"/>
                </a:solidFill>
              </a:rPr>
              <a:t>Sftwr</a:t>
            </a:r>
            <a:endParaRPr lang="en-US" sz="900" dirty="0">
              <a:solidFill>
                <a:schemeClr val="tx1"/>
              </a:solidFill>
            </a:endParaRPr>
          </a:p>
        </p:txBody>
      </p:sp>
      <p:sp>
        <p:nvSpPr>
          <p:cNvPr id="80" name="Rectangle 79"/>
          <p:cNvSpPr/>
          <p:nvPr/>
        </p:nvSpPr>
        <p:spPr>
          <a:xfrm>
            <a:off x="3647533" y="4561137"/>
            <a:ext cx="277553" cy="88578"/>
          </a:xfrm>
          <a:prstGeom prst="rect">
            <a:avLst/>
          </a:prstGeom>
          <a:pattFill prst="pct75">
            <a:fgClr>
              <a:schemeClr val="accent4">
                <a:lumMod val="40000"/>
                <a:lumOff val="60000"/>
              </a:schemeClr>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RGX</a:t>
            </a:r>
          </a:p>
        </p:txBody>
      </p:sp>
      <p:sp>
        <p:nvSpPr>
          <p:cNvPr id="81" name="Rectangle 80"/>
          <p:cNvSpPr/>
          <p:nvPr/>
        </p:nvSpPr>
        <p:spPr>
          <a:xfrm>
            <a:off x="3291312" y="4808335"/>
            <a:ext cx="277553" cy="88578"/>
          </a:xfrm>
          <a:prstGeom prst="rect">
            <a:avLst/>
          </a:prstGeom>
          <a:pattFill prst="pct75">
            <a:fgClr>
              <a:schemeClr val="accent4">
                <a:lumMod val="40000"/>
                <a:lumOff val="60000"/>
              </a:schemeClr>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LVX</a:t>
            </a:r>
          </a:p>
        </p:txBody>
      </p:sp>
      <p:sp>
        <p:nvSpPr>
          <p:cNvPr id="82" name="Rectangle 81"/>
          <p:cNvSpPr/>
          <p:nvPr/>
        </p:nvSpPr>
        <p:spPr>
          <a:xfrm>
            <a:off x="2752315" y="5109418"/>
            <a:ext cx="277553" cy="88578"/>
          </a:xfrm>
          <a:prstGeom prst="rect">
            <a:avLst/>
          </a:prstGeom>
          <a:pattFill prst="pct75">
            <a:fgClr>
              <a:schemeClr val="accent4">
                <a:lumMod val="40000"/>
                <a:lumOff val="60000"/>
              </a:schemeClr>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CVX</a:t>
            </a:r>
          </a:p>
        </p:txBody>
      </p:sp>
      <p:sp>
        <p:nvSpPr>
          <p:cNvPr id="83" name="Rectangle 82"/>
          <p:cNvSpPr/>
          <p:nvPr/>
        </p:nvSpPr>
        <p:spPr>
          <a:xfrm>
            <a:off x="1696427" y="685051"/>
            <a:ext cx="1125655" cy="97378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Organize post 1994 observations:</a:t>
            </a:r>
          </a:p>
          <a:p>
            <a:pPr algn="ctr"/>
            <a:r>
              <a:rPr lang="en-US" sz="900" dirty="0">
                <a:solidFill>
                  <a:schemeClr val="tx1"/>
                </a:solidFill>
              </a:rPr>
              <a:t>Gravity</a:t>
            </a:r>
          </a:p>
          <a:p>
            <a:pPr algn="ctr"/>
            <a:r>
              <a:rPr lang="en-US" sz="900" dirty="0">
                <a:solidFill>
                  <a:schemeClr val="tx1"/>
                </a:solidFill>
              </a:rPr>
              <a:t>Leveling</a:t>
            </a:r>
          </a:p>
          <a:p>
            <a:pPr algn="ctr"/>
            <a:r>
              <a:rPr lang="en-US" sz="900" dirty="0">
                <a:solidFill>
                  <a:schemeClr val="tx1"/>
                </a:solidFill>
              </a:rPr>
              <a:t>GPS vectors</a:t>
            </a:r>
          </a:p>
          <a:p>
            <a:pPr algn="ctr"/>
            <a:r>
              <a:rPr lang="en-US" sz="900" dirty="0">
                <a:solidFill>
                  <a:schemeClr val="tx1"/>
                </a:solidFill>
              </a:rPr>
              <a:t>Raw GPS*</a:t>
            </a:r>
          </a:p>
          <a:p>
            <a:pPr algn="ctr"/>
            <a:r>
              <a:rPr lang="en-US" sz="900" dirty="0">
                <a:solidFill>
                  <a:schemeClr val="tx1"/>
                </a:solidFill>
              </a:rPr>
              <a:t>Classical</a:t>
            </a:r>
          </a:p>
        </p:txBody>
      </p:sp>
      <p:sp>
        <p:nvSpPr>
          <p:cNvPr id="84" name="Rectangle 83"/>
          <p:cNvSpPr/>
          <p:nvPr/>
        </p:nvSpPr>
        <p:spPr>
          <a:xfrm>
            <a:off x="5695225" y="3352243"/>
            <a:ext cx="161014" cy="1100326"/>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 </a:t>
            </a:r>
            <a:r>
              <a:rPr lang="en-US" sz="1200" dirty="0" err="1">
                <a:solidFill>
                  <a:schemeClr val="tx1"/>
                </a:solidFill>
              </a:rPr>
              <a:t>Dyn</a:t>
            </a:r>
            <a:r>
              <a:rPr lang="en-US" sz="1200" dirty="0">
                <a:solidFill>
                  <a:schemeClr val="tx1"/>
                </a:solidFill>
              </a:rPr>
              <a:t> </a:t>
            </a:r>
            <a:r>
              <a:rPr lang="en-US" sz="1200" dirty="0" err="1">
                <a:solidFill>
                  <a:schemeClr val="tx1"/>
                </a:solidFill>
              </a:rPr>
              <a:t>Hts</a:t>
            </a:r>
            <a:endParaRPr lang="en-US" sz="1200" dirty="0">
              <a:solidFill>
                <a:schemeClr val="tx1"/>
              </a:solidFill>
            </a:endParaRPr>
          </a:p>
        </p:txBody>
      </p:sp>
      <p:sp>
        <p:nvSpPr>
          <p:cNvPr id="85" name="Rectangle 84"/>
          <p:cNvSpPr/>
          <p:nvPr/>
        </p:nvSpPr>
        <p:spPr>
          <a:xfrm>
            <a:off x="2818324" y="1732283"/>
            <a:ext cx="451054" cy="505732"/>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solidFill>
                  <a:schemeClr val="tx1"/>
                </a:solidFill>
              </a:rPr>
              <a:t>PAPER: NGS 58 replacement</a:t>
            </a:r>
          </a:p>
        </p:txBody>
      </p:sp>
      <p:sp>
        <p:nvSpPr>
          <p:cNvPr id="86" name="Rectangle 85"/>
          <p:cNvSpPr/>
          <p:nvPr/>
        </p:nvSpPr>
        <p:spPr>
          <a:xfrm>
            <a:off x="3789699" y="4831939"/>
            <a:ext cx="938799" cy="505732"/>
          </a:xfrm>
          <a:prstGeom prst="rect">
            <a:avLst/>
          </a:prstGeom>
          <a:pattFill prst="pct75">
            <a:fgClr>
              <a:schemeClr val="accent4">
                <a:lumMod val="40000"/>
                <a:lumOff val="60000"/>
              </a:schemeClr>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dirty="0">
                <a:solidFill>
                  <a:schemeClr val="tx1"/>
                </a:solidFill>
              </a:rPr>
              <a:t>PAPER: New Leveling Manual</a:t>
            </a:r>
          </a:p>
        </p:txBody>
      </p:sp>
      <p:sp>
        <p:nvSpPr>
          <p:cNvPr id="87" name="TextBox 86"/>
          <p:cNvSpPr txBox="1"/>
          <p:nvPr/>
        </p:nvSpPr>
        <p:spPr>
          <a:xfrm>
            <a:off x="5868490" y="4962680"/>
            <a:ext cx="304892" cy="523220"/>
          </a:xfrm>
          <a:prstGeom prst="rect">
            <a:avLst/>
          </a:prstGeom>
          <a:noFill/>
        </p:spPr>
        <p:txBody>
          <a:bodyPr wrap="none" rtlCol="0">
            <a:spAutoFit/>
          </a:bodyPr>
          <a:lstStyle/>
          <a:p>
            <a:r>
              <a:rPr lang="en-US" sz="2800" b="1" dirty="0">
                <a:solidFill>
                  <a:srgbClr val="0070C0"/>
                </a:solidFill>
              </a:rPr>
              <a:t>!</a:t>
            </a:r>
          </a:p>
        </p:txBody>
      </p:sp>
      <p:sp>
        <p:nvSpPr>
          <p:cNvPr id="88" name="TextBox 87"/>
          <p:cNvSpPr txBox="1"/>
          <p:nvPr/>
        </p:nvSpPr>
        <p:spPr>
          <a:xfrm>
            <a:off x="7125783" y="5023352"/>
            <a:ext cx="304892" cy="523220"/>
          </a:xfrm>
          <a:prstGeom prst="rect">
            <a:avLst/>
          </a:prstGeom>
          <a:noFill/>
        </p:spPr>
        <p:txBody>
          <a:bodyPr wrap="none" rtlCol="0">
            <a:spAutoFit/>
          </a:bodyPr>
          <a:lstStyle/>
          <a:p>
            <a:r>
              <a:rPr lang="en-US" sz="2800" b="1" dirty="0"/>
              <a:t>!</a:t>
            </a:r>
          </a:p>
        </p:txBody>
      </p:sp>
      <p:sp>
        <p:nvSpPr>
          <p:cNvPr id="93" name="Rectangle 92"/>
          <p:cNvSpPr/>
          <p:nvPr/>
        </p:nvSpPr>
        <p:spPr>
          <a:xfrm>
            <a:off x="6305796" y="3215596"/>
            <a:ext cx="161014" cy="130371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+N/P/M/CATRF2022</a:t>
            </a:r>
          </a:p>
        </p:txBody>
      </p:sp>
      <p:sp>
        <p:nvSpPr>
          <p:cNvPr id="94" name="Rectangle 93"/>
          <p:cNvSpPr/>
          <p:nvPr/>
        </p:nvSpPr>
        <p:spPr>
          <a:xfrm>
            <a:off x="6319533" y="5168130"/>
            <a:ext cx="161014" cy="130371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+N/P/M/CATRF2022</a:t>
            </a:r>
          </a:p>
        </p:txBody>
      </p:sp>
      <p:sp>
        <p:nvSpPr>
          <p:cNvPr id="95" name="Rectangle 94"/>
          <p:cNvSpPr/>
          <p:nvPr/>
        </p:nvSpPr>
        <p:spPr>
          <a:xfrm>
            <a:off x="7267575" y="3227223"/>
            <a:ext cx="161014" cy="130371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+NAPGD2022</a:t>
            </a:r>
          </a:p>
        </p:txBody>
      </p:sp>
      <p:sp>
        <p:nvSpPr>
          <p:cNvPr id="97" name="Rectangle 96"/>
          <p:cNvSpPr/>
          <p:nvPr/>
        </p:nvSpPr>
        <p:spPr>
          <a:xfrm>
            <a:off x="7756884" y="3034436"/>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98" name="Rectangle 97"/>
          <p:cNvSpPr/>
          <p:nvPr/>
        </p:nvSpPr>
        <p:spPr>
          <a:xfrm>
            <a:off x="7274641" y="2766663"/>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99" name="Rectangle 98"/>
          <p:cNvSpPr/>
          <p:nvPr/>
        </p:nvSpPr>
        <p:spPr>
          <a:xfrm>
            <a:off x="8262633" y="4628748"/>
            <a:ext cx="161014" cy="130371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1200" dirty="0">
                <a:solidFill>
                  <a:schemeClr val="tx1"/>
                </a:solidFill>
              </a:rPr>
              <a:t>+Passive </a:t>
            </a:r>
            <a:r>
              <a:rPr lang="en-US" sz="1200" dirty="0" err="1">
                <a:solidFill>
                  <a:schemeClr val="tx1"/>
                </a:solidFill>
              </a:rPr>
              <a:t>contrrol</a:t>
            </a:r>
            <a:endParaRPr lang="en-US" sz="1200" dirty="0">
              <a:solidFill>
                <a:schemeClr val="tx1"/>
              </a:solidFill>
            </a:endParaRPr>
          </a:p>
        </p:txBody>
      </p:sp>
      <p:sp>
        <p:nvSpPr>
          <p:cNvPr id="101" name="Rectangle 100"/>
          <p:cNvSpPr/>
          <p:nvPr/>
        </p:nvSpPr>
        <p:spPr>
          <a:xfrm>
            <a:off x="8455981" y="1988526"/>
            <a:ext cx="552435" cy="242931"/>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5.2 to live</a:t>
            </a:r>
          </a:p>
        </p:txBody>
      </p:sp>
      <p:sp>
        <p:nvSpPr>
          <p:cNvPr id="102" name="Rectangle 101"/>
          <p:cNvSpPr/>
          <p:nvPr/>
        </p:nvSpPr>
        <p:spPr>
          <a:xfrm>
            <a:off x="8445151" y="2255242"/>
            <a:ext cx="552435" cy="393678"/>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6 (NSRS2022) on BETA</a:t>
            </a:r>
          </a:p>
        </p:txBody>
      </p:sp>
      <p:sp>
        <p:nvSpPr>
          <p:cNvPr id="103" name="Rectangle 102"/>
          <p:cNvSpPr/>
          <p:nvPr/>
        </p:nvSpPr>
        <p:spPr>
          <a:xfrm>
            <a:off x="8448733" y="1727286"/>
            <a:ext cx="552435" cy="235632"/>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5.1 retired</a:t>
            </a:r>
          </a:p>
        </p:txBody>
      </p:sp>
      <p:sp>
        <p:nvSpPr>
          <p:cNvPr id="104" name="Rectangle 103"/>
          <p:cNvSpPr/>
          <p:nvPr/>
        </p:nvSpPr>
        <p:spPr>
          <a:xfrm>
            <a:off x="9025937" y="1980791"/>
            <a:ext cx="552435" cy="242931"/>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6 to live</a:t>
            </a:r>
          </a:p>
        </p:txBody>
      </p:sp>
      <p:sp>
        <p:nvSpPr>
          <p:cNvPr id="106" name="Rectangle 105"/>
          <p:cNvSpPr/>
          <p:nvPr/>
        </p:nvSpPr>
        <p:spPr>
          <a:xfrm>
            <a:off x="9018689" y="1719551"/>
            <a:ext cx="552435" cy="235632"/>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OP 5.2 retired</a:t>
            </a:r>
          </a:p>
        </p:txBody>
      </p:sp>
      <p:sp>
        <p:nvSpPr>
          <p:cNvPr id="107" name="Rectangle 106"/>
          <p:cNvSpPr/>
          <p:nvPr/>
        </p:nvSpPr>
        <p:spPr>
          <a:xfrm>
            <a:off x="5464968" y="4539393"/>
            <a:ext cx="559500" cy="146562"/>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dirty="0">
                <a:solidFill>
                  <a:schemeClr val="bg1"/>
                </a:solidFill>
              </a:rPr>
              <a:t>EPP2022</a:t>
            </a:r>
          </a:p>
        </p:txBody>
      </p:sp>
      <p:sp>
        <p:nvSpPr>
          <p:cNvPr id="100" name="Rectangle 99"/>
          <p:cNvSpPr/>
          <p:nvPr/>
        </p:nvSpPr>
        <p:spPr>
          <a:xfrm>
            <a:off x="1937336" y="1563163"/>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105" name="Rectangle 104"/>
          <p:cNvSpPr/>
          <p:nvPr/>
        </p:nvSpPr>
        <p:spPr>
          <a:xfrm>
            <a:off x="1908141" y="1938726"/>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Tree>
    <p:extLst>
      <p:ext uri="{BB962C8B-B14F-4D97-AF65-F5344CB8AC3E}">
        <p14:creationId xmlns:p14="http://schemas.microsoft.com/office/powerpoint/2010/main" val="1304601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09825" y="1417638"/>
            <a:ext cx="0" cy="4697412"/>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DB/DDS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73" name="Rectangle 72"/>
          <p:cNvSpPr/>
          <p:nvPr/>
        </p:nvSpPr>
        <p:spPr>
          <a:xfrm>
            <a:off x="7756884" y="2180191"/>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74" name="Rectangle 73"/>
          <p:cNvSpPr/>
          <p:nvPr/>
        </p:nvSpPr>
        <p:spPr>
          <a:xfrm>
            <a:off x="7274641" y="1912418"/>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75" name="Rectangle 74"/>
          <p:cNvSpPr/>
          <p:nvPr/>
        </p:nvSpPr>
        <p:spPr>
          <a:xfrm>
            <a:off x="8253413" y="2715737"/>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p:txBody>
      </p:sp>
      <p:sp>
        <p:nvSpPr>
          <p:cNvPr id="76" name="Rectangle 75"/>
          <p:cNvSpPr/>
          <p:nvPr/>
        </p:nvSpPr>
        <p:spPr>
          <a:xfrm>
            <a:off x="7771171" y="2447964"/>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p:txBody>
      </p:sp>
      <p:sp>
        <p:nvSpPr>
          <p:cNvPr id="91" name="Rectangle 90"/>
          <p:cNvSpPr/>
          <p:nvPr/>
        </p:nvSpPr>
        <p:spPr>
          <a:xfrm>
            <a:off x="2038726" y="2028273"/>
            <a:ext cx="1125655" cy="411662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Load:</a:t>
            </a:r>
          </a:p>
          <a:p>
            <a:pPr algn="ctr"/>
            <a:endParaRPr lang="en-US" sz="900" dirty="0">
              <a:solidFill>
                <a:schemeClr val="tx1"/>
              </a:solidFill>
            </a:endParaRPr>
          </a:p>
          <a:p>
            <a:pPr algn="ctr"/>
            <a:r>
              <a:rPr lang="en-US" sz="900" b="1" dirty="0">
                <a:solidFill>
                  <a:schemeClr val="tx1"/>
                </a:solidFill>
              </a:rPr>
              <a:t>Stations:</a:t>
            </a:r>
          </a:p>
          <a:p>
            <a:pPr algn="ctr"/>
            <a:r>
              <a:rPr lang="en-US" sz="900" dirty="0">
                <a:solidFill>
                  <a:schemeClr val="tx1"/>
                </a:solidFill>
              </a:rPr>
              <a:t>NCN metadata</a:t>
            </a:r>
          </a:p>
          <a:p>
            <a:pPr algn="ctr"/>
            <a:r>
              <a:rPr lang="en-US" sz="900" dirty="0">
                <a:solidFill>
                  <a:schemeClr val="tx1"/>
                </a:solidFill>
              </a:rPr>
              <a:t>IGS metadata</a:t>
            </a:r>
          </a:p>
          <a:p>
            <a:pPr algn="ctr"/>
            <a:r>
              <a:rPr lang="en-US" sz="900" dirty="0">
                <a:solidFill>
                  <a:schemeClr val="tx1"/>
                </a:solidFill>
              </a:rPr>
              <a:t>NCN IGS14 ACs</a:t>
            </a:r>
          </a:p>
          <a:p>
            <a:pPr algn="ctr"/>
            <a:r>
              <a:rPr lang="en-US" sz="900" dirty="0">
                <a:solidFill>
                  <a:schemeClr val="tx1"/>
                </a:solidFill>
              </a:rPr>
              <a:t>IGSN IGS14 ACs</a:t>
            </a:r>
          </a:p>
          <a:p>
            <a:pPr algn="ctr"/>
            <a:endParaRPr lang="en-US" sz="900" dirty="0">
              <a:solidFill>
                <a:schemeClr val="tx1"/>
              </a:solidFill>
            </a:endParaRPr>
          </a:p>
          <a:p>
            <a:pPr algn="ctr"/>
            <a:r>
              <a:rPr lang="en-US" sz="900" b="1" dirty="0">
                <a:solidFill>
                  <a:schemeClr val="tx1"/>
                </a:solidFill>
              </a:rPr>
              <a:t>Orbits</a:t>
            </a:r>
          </a:p>
          <a:p>
            <a:pPr algn="ctr"/>
            <a:r>
              <a:rPr lang="en-US" sz="900" dirty="0">
                <a:solidFill>
                  <a:schemeClr val="tx1"/>
                </a:solidFill>
              </a:rPr>
              <a:t>NGS/GPS – IGS14</a:t>
            </a:r>
          </a:p>
          <a:p>
            <a:pPr algn="ctr"/>
            <a:r>
              <a:rPr lang="en-US" sz="900" dirty="0">
                <a:solidFill>
                  <a:schemeClr val="tx1"/>
                </a:solidFill>
              </a:rPr>
              <a:t>IGS/GPS – IGS14</a:t>
            </a:r>
          </a:p>
          <a:p>
            <a:pPr algn="ctr"/>
            <a:r>
              <a:rPr lang="en-US" sz="900" dirty="0">
                <a:solidFill>
                  <a:schemeClr val="tx1"/>
                </a:solidFill>
              </a:rPr>
              <a:t>IGS/GNSS – IGS14</a:t>
            </a:r>
          </a:p>
          <a:p>
            <a:pPr algn="ctr"/>
            <a:endParaRPr lang="en-US" sz="900" dirty="0">
              <a:solidFill>
                <a:schemeClr val="tx1"/>
              </a:solidFill>
            </a:endParaRPr>
          </a:p>
          <a:p>
            <a:pPr algn="ctr"/>
            <a:r>
              <a:rPr lang="en-US" sz="900" b="1" dirty="0">
                <a:solidFill>
                  <a:schemeClr val="tx1"/>
                </a:solidFill>
              </a:rPr>
              <a:t>Marks:</a:t>
            </a:r>
          </a:p>
          <a:p>
            <a:pPr algn="ctr"/>
            <a:r>
              <a:rPr lang="en-US" sz="900" dirty="0">
                <a:solidFill>
                  <a:schemeClr val="tx1"/>
                </a:solidFill>
              </a:rPr>
              <a:t>Metadata</a:t>
            </a:r>
          </a:p>
          <a:p>
            <a:pPr algn="ctr"/>
            <a:r>
              <a:rPr lang="en-US" sz="900" dirty="0">
                <a:solidFill>
                  <a:schemeClr val="tx1"/>
                </a:solidFill>
              </a:rPr>
              <a:t>Last known </a:t>
            </a:r>
            <a:r>
              <a:rPr lang="en-US" sz="900" dirty="0" err="1">
                <a:solidFill>
                  <a:schemeClr val="tx1"/>
                </a:solidFill>
              </a:rPr>
              <a:t>coord</a:t>
            </a:r>
            <a:endParaRPr lang="en-US" sz="900" dirty="0">
              <a:solidFill>
                <a:schemeClr val="tx1"/>
              </a:solidFill>
            </a:endParaRPr>
          </a:p>
          <a:p>
            <a:pPr algn="ctr"/>
            <a:endParaRPr lang="en-US" sz="900" dirty="0">
              <a:solidFill>
                <a:schemeClr val="tx1"/>
              </a:solidFill>
            </a:endParaRPr>
          </a:p>
          <a:p>
            <a:pPr algn="ctr"/>
            <a:r>
              <a:rPr lang="en-US" sz="900" b="1" dirty="0">
                <a:solidFill>
                  <a:schemeClr val="tx1"/>
                </a:solidFill>
              </a:rPr>
              <a:t>Models:</a:t>
            </a:r>
          </a:p>
          <a:p>
            <a:pPr algn="ctr"/>
            <a:r>
              <a:rPr lang="en-US" sz="900" dirty="0">
                <a:solidFill>
                  <a:schemeClr val="tx1"/>
                </a:solidFill>
              </a:rPr>
              <a:t>xGEOID20 et al</a:t>
            </a:r>
          </a:p>
          <a:p>
            <a:pPr algn="ctr"/>
            <a:r>
              <a:rPr lang="en-US" sz="900" dirty="0">
                <a:solidFill>
                  <a:schemeClr val="tx1"/>
                </a:solidFill>
              </a:rPr>
              <a:t>IFVM2022 alpha</a:t>
            </a:r>
          </a:p>
          <a:p>
            <a:pPr algn="ctr"/>
            <a:r>
              <a:rPr lang="en-US" sz="900" dirty="0">
                <a:solidFill>
                  <a:schemeClr val="tx1"/>
                </a:solidFill>
              </a:rPr>
              <a:t>EPP2022 alpha</a:t>
            </a:r>
          </a:p>
          <a:p>
            <a:pPr algn="ctr"/>
            <a:r>
              <a:rPr lang="en-US" sz="900" dirty="0">
                <a:solidFill>
                  <a:schemeClr val="tx1"/>
                </a:solidFill>
              </a:rPr>
              <a:t>Antenna Calibrations</a:t>
            </a:r>
          </a:p>
          <a:p>
            <a:pPr algn="ctr"/>
            <a:endParaRPr lang="en-US" sz="900" dirty="0">
              <a:solidFill>
                <a:schemeClr val="tx1"/>
              </a:solidFill>
            </a:endParaRPr>
          </a:p>
          <a:p>
            <a:pPr algn="ctr"/>
            <a:r>
              <a:rPr lang="en-US" sz="900" b="1" dirty="0" err="1">
                <a:solidFill>
                  <a:schemeClr val="tx1"/>
                </a:solidFill>
              </a:rPr>
              <a:t>Obs</a:t>
            </a:r>
            <a:r>
              <a:rPr lang="en-US" sz="900" b="1" dirty="0">
                <a:solidFill>
                  <a:schemeClr val="tx1"/>
                </a:solidFill>
              </a:rPr>
              <a:t> (post 1994):</a:t>
            </a:r>
          </a:p>
          <a:p>
            <a:pPr algn="ctr"/>
            <a:r>
              <a:rPr lang="en-US" sz="900" dirty="0">
                <a:solidFill>
                  <a:schemeClr val="tx1"/>
                </a:solidFill>
              </a:rPr>
              <a:t>Gravity</a:t>
            </a:r>
          </a:p>
          <a:p>
            <a:pPr algn="ctr"/>
            <a:r>
              <a:rPr lang="en-US" sz="900" dirty="0">
                <a:solidFill>
                  <a:schemeClr val="tx1"/>
                </a:solidFill>
              </a:rPr>
              <a:t>Leveling</a:t>
            </a:r>
          </a:p>
          <a:p>
            <a:pPr algn="ctr"/>
            <a:r>
              <a:rPr lang="en-US" sz="900" dirty="0">
                <a:solidFill>
                  <a:schemeClr val="tx1"/>
                </a:solidFill>
              </a:rPr>
              <a:t>GPS vectors</a:t>
            </a:r>
          </a:p>
          <a:p>
            <a:pPr algn="ctr"/>
            <a:r>
              <a:rPr lang="en-US" sz="900" dirty="0">
                <a:solidFill>
                  <a:schemeClr val="tx1"/>
                </a:solidFill>
              </a:rPr>
              <a:t>Raw GPS*</a:t>
            </a:r>
          </a:p>
          <a:p>
            <a:pPr algn="ctr"/>
            <a:r>
              <a:rPr lang="en-US" sz="900" dirty="0">
                <a:solidFill>
                  <a:schemeClr val="tx1"/>
                </a:solidFill>
              </a:rPr>
              <a:t>Classical</a:t>
            </a:r>
          </a:p>
          <a:p>
            <a:pPr algn="ctr"/>
            <a:r>
              <a:rPr lang="en-US" sz="900" dirty="0">
                <a:solidFill>
                  <a:schemeClr val="tx1"/>
                </a:solidFill>
              </a:rPr>
              <a:t>RINEX @ stations</a:t>
            </a:r>
          </a:p>
        </p:txBody>
      </p:sp>
      <p:sp>
        <p:nvSpPr>
          <p:cNvPr id="81" name="Rectangle 80"/>
          <p:cNvSpPr/>
          <p:nvPr/>
        </p:nvSpPr>
        <p:spPr>
          <a:xfrm>
            <a:off x="3690667" y="1718833"/>
            <a:ext cx="180015" cy="326602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IGSN IGS20 </a:t>
            </a:r>
            <a:r>
              <a:rPr lang="en-US" sz="900" dirty="0" err="1">
                <a:solidFill>
                  <a:schemeClr val="tx1"/>
                </a:solidFill>
              </a:rPr>
              <a:t>Acs</a:t>
            </a:r>
            <a:r>
              <a:rPr lang="en-US" sz="900" dirty="0">
                <a:solidFill>
                  <a:schemeClr val="tx1"/>
                </a:solidFill>
              </a:rPr>
              <a:t>,    IGS/GPS – IGS20 orbits,   IGS/GNSS – IGS20 orbits</a:t>
            </a:r>
          </a:p>
        </p:txBody>
      </p:sp>
      <p:sp>
        <p:nvSpPr>
          <p:cNvPr id="82" name="Rectangle 81"/>
          <p:cNvSpPr/>
          <p:nvPr/>
        </p:nvSpPr>
        <p:spPr>
          <a:xfrm>
            <a:off x="3981939" y="2181910"/>
            <a:ext cx="180237" cy="152698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NGS/GPS – IGS20 orbits</a:t>
            </a:r>
          </a:p>
        </p:txBody>
      </p:sp>
      <p:sp>
        <p:nvSpPr>
          <p:cNvPr id="83" name="Rectangle 82"/>
          <p:cNvSpPr/>
          <p:nvPr/>
        </p:nvSpPr>
        <p:spPr>
          <a:xfrm>
            <a:off x="3780563" y="4993682"/>
            <a:ext cx="180237" cy="152698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NGS/GNSS – IGS14 orbits</a:t>
            </a:r>
          </a:p>
        </p:txBody>
      </p:sp>
      <p:sp>
        <p:nvSpPr>
          <p:cNvPr id="84" name="Rectangle 83"/>
          <p:cNvSpPr/>
          <p:nvPr/>
        </p:nvSpPr>
        <p:spPr>
          <a:xfrm>
            <a:off x="4063597" y="3703540"/>
            <a:ext cx="180237" cy="152698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NGS/GNSS – IGS20 orbits</a:t>
            </a:r>
          </a:p>
        </p:txBody>
      </p:sp>
      <p:sp>
        <p:nvSpPr>
          <p:cNvPr id="85" name="Rectangle 84"/>
          <p:cNvSpPr/>
          <p:nvPr/>
        </p:nvSpPr>
        <p:spPr>
          <a:xfrm>
            <a:off x="5488764" y="2560639"/>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NCN IGS20 </a:t>
            </a:r>
            <a:r>
              <a:rPr lang="en-US" sz="900" dirty="0" err="1">
                <a:solidFill>
                  <a:schemeClr val="tx1"/>
                </a:solidFill>
              </a:rPr>
              <a:t>Acs</a:t>
            </a:r>
            <a:endParaRPr lang="en-US" sz="900" dirty="0">
              <a:solidFill>
                <a:schemeClr val="tx1"/>
              </a:solidFill>
            </a:endParaRPr>
          </a:p>
        </p:txBody>
      </p:sp>
      <p:sp>
        <p:nvSpPr>
          <p:cNvPr id="86" name="Rectangle 85"/>
          <p:cNvSpPr/>
          <p:nvPr/>
        </p:nvSpPr>
        <p:spPr>
          <a:xfrm>
            <a:off x="2629109" y="6145101"/>
            <a:ext cx="1129295" cy="44080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Stations, Marks</a:t>
            </a:r>
          </a:p>
          <a:p>
            <a:pPr algn="ctr"/>
            <a:r>
              <a:rPr lang="en-US" sz="900" dirty="0">
                <a:solidFill>
                  <a:schemeClr val="bg1"/>
                </a:solidFill>
              </a:rPr>
              <a:t>Orbits</a:t>
            </a:r>
          </a:p>
        </p:txBody>
      </p:sp>
      <p:sp>
        <p:nvSpPr>
          <p:cNvPr id="87" name="Rectangle 86"/>
          <p:cNvSpPr/>
          <p:nvPr/>
        </p:nvSpPr>
        <p:spPr>
          <a:xfrm>
            <a:off x="3981940" y="5265534"/>
            <a:ext cx="356697" cy="116927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Update IGSN to IGS20, but allow for IGS14!</a:t>
            </a:r>
          </a:p>
        </p:txBody>
      </p:sp>
      <p:sp>
        <p:nvSpPr>
          <p:cNvPr id="88" name="Rectangle 87"/>
          <p:cNvSpPr/>
          <p:nvPr/>
        </p:nvSpPr>
        <p:spPr>
          <a:xfrm>
            <a:off x="4494718" y="2005729"/>
            <a:ext cx="541970"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Geometric REC alpha</a:t>
            </a:r>
          </a:p>
        </p:txBody>
      </p:sp>
      <p:sp>
        <p:nvSpPr>
          <p:cNvPr id="93" name="Rectangle 92"/>
          <p:cNvSpPr/>
          <p:nvPr/>
        </p:nvSpPr>
        <p:spPr>
          <a:xfrm>
            <a:off x="6058435" y="2194573"/>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Orthometric REC alpha</a:t>
            </a:r>
          </a:p>
        </p:txBody>
      </p:sp>
      <p:sp>
        <p:nvSpPr>
          <p:cNvPr id="38" name="Rectangle 37"/>
          <p:cNvSpPr/>
          <p:nvPr/>
        </p:nvSpPr>
        <p:spPr>
          <a:xfrm>
            <a:off x="6041963" y="3577455"/>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Load EPP2022</a:t>
            </a:r>
          </a:p>
        </p:txBody>
      </p:sp>
      <p:sp>
        <p:nvSpPr>
          <p:cNvPr id="47" name="Rectangle 46"/>
          <p:cNvSpPr/>
          <p:nvPr/>
        </p:nvSpPr>
        <p:spPr>
          <a:xfrm>
            <a:off x="5656845" y="5079665"/>
            <a:ext cx="356697" cy="116927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Update NCN to IGS20, but allow for IGS14!</a:t>
            </a:r>
          </a:p>
        </p:txBody>
      </p:sp>
      <p:sp>
        <p:nvSpPr>
          <p:cNvPr id="48" name="Rectangle 47"/>
          <p:cNvSpPr/>
          <p:nvPr/>
        </p:nvSpPr>
        <p:spPr>
          <a:xfrm>
            <a:off x="1696427" y="917521"/>
            <a:ext cx="1125655" cy="97378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Organize post 1994 observations:</a:t>
            </a:r>
          </a:p>
          <a:p>
            <a:pPr algn="ctr"/>
            <a:r>
              <a:rPr lang="en-US" sz="900" dirty="0">
                <a:solidFill>
                  <a:schemeClr val="tx1"/>
                </a:solidFill>
              </a:rPr>
              <a:t>Gravity</a:t>
            </a:r>
          </a:p>
          <a:p>
            <a:pPr algn="ctr"/>
            <a:r>
              <a:rPr lang="en-US" sz="900" dirty="0">
                <a:solidFill>
                  <a:schemeClr val="tx1"/>
                </a:solidFill>
              </a:rPr>
              <a:t>Leveling</a:t>
            </a:r>
          </a:p>
          <a:p>
            <a:pPr algn="ctr"/>
            <a:r>
              <a:rPr lang="en-US" sz="900" dirty="0">
                <a:solidFill>
                  <a:schemeClr val="tx1"/>
                </a:solidFill>
              </a:rPr>
              <a:t>GPS vectors</a:t>
            </a:r>
          </a:p>
          <a:p>
            <a:pPr algn="ctr"/>
            <a:r>
              <a:rPr lang="en-US" sz="900" dirty="0">
                <a:solidFill>
                  <a:schemeClr val="tx1"/>
                </a:solidFill>
              </a:rPr>
              <a:t>Raw GPS*</a:t>
            </a:r>
          </a:p>
          <a:p>
            <a:pPr algn="ctr"/>
            <a:r>
              <a:rPr lang="en-US" sz="900" dirty="0">
                <a:solidFill>
                  <a:schemeClr val="tx1"/>
                </a:solidFill>
              </a:rPr>
              <a:t>Classical</a:t>
            </a:r>
          </a:p>
        </p:txBody>
      </p:sp>
      <p:sp>
        <p:nvSpPr>
          <p:cNvPr id="49" name="Rectangle 48"/>
          <p:cNvSpPr/>
          <p:nvPr/>
        </p:nvSpPr>
        <p:spPr>
          <a:xfrm>
            <a:off x="7936896" y="3100867"/>
            <a:ext cx="149672" cy="175204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b="1" dirty="0">
                <a:solidFill>
                  <a:schemeClr val="bg1"/>
                </a:solidFill>
              </a:rPr>
              <a:t>DDS:  Geometric REC final</a:t>
            </a:r>
          </a:p>
        </p:txBody>
      </p:sp>
      <p:sp>
        <p:nvSpPr>
          <p:cNvPr id="50" name="Rectangle 49"/>
          <p:cNvSpPr/>
          <p:nvPr/>
        </p:nvSpPr>
        <p:spPr>
          <a:xfrm>
            <a:off x="8596692" y="3904696"/>
            <a:ext cx="160438" cy="1707828"/>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b="1" dirty="0">
                <a:solidFill>
                  <a:schemeClr val="bg1"/>
                </a:solidFill>
              </a:rPr>
              <a:t>DDS:  Orthometric  REC final</a:t>
            </a:r>
          </a:p>
        </p:txBody>
      </p:sp>
      <p:sp>
        <p:nvSpPr>
          <p:cNvPr id="51" name="TextBox 50"/>
          <p:cNvSpPr txBox="1"/>
          <p:nvPr/>
        </p:nvSpPr>
        <p:spPr>
          <a:xfrm>
            <a:off x="5868490" y="5372115"/>
            <a:ext cx="304892" cy="523220"/>
          </a:xfrm>
          <a:prstGeom prst="rect">
            <a:avLst/>
          </a:prstGeom>
          <a:noFill/>
        </p:spPr>
        <p:txBody>
          <a:bodyPr wrap="none" rtlCol="0">
            <a:spAutoFit/>
          </a:bodyPr>
          <a:lstStyle/>
          <a:p>
            <a:r>
              <a:rPr lang="en-US" sz="2800" b="1" dirty="0">
                <a:solidFill>
                  <a:srgbClr val="0070C0"/>
                </a:solidFill>
              </a:rPr>
              <a:t>!</a:t>
            </a:r>
          </a:p>
        </p:txBody>
      </p:sp>
      <p:sp>
        <p:nvSpPr>
          <p:cNvPr id="52" name="TextBox 51"/>
          <p:cNvSpPr txBox="1"/>
          <p:nvPr/>
        </p:nvSpPr>
        <p:spPr>
          <a:xfrm>
            <a:off x="7125783" y="5391847"/>
            <a:ext cx="304892" cy="523220"/>
          </a:xfrm>
          <a:prstGeom prst="rect">
            <a:avLst/>
          </a:prstGeom>
          <a:noFill/>
        </p:spPr>
        <p:txBody>
          <a:bodyPr wrap="none" rtlCol="0">
            <a:spAutoFit/>
          </a:bodyPr>
          <a:lstStyle/>
          <a:p>
            <a:r>
              <a:rPr lang="en-US" sz="2800" b="1" dirty="0"/>
              <a:t>!</a:t>
            </a:r>
          </a:p>
        </p:txBody>
      </p:sp>
      <p:sp>
        <p:nvSpPr>
          <p:cNvPr id="53" name="Rectangle 52"/>
          <p:cNvSpPr/>
          <p:nvPr/>
        </p:nvSpPr>
        <p:spPr>
          <a:xfrm>
            <a:off x="7756884" y="3911009"/>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Load </a:t>
            </a:r>
            <a:r>
              <a:rPr lang="en-US" sz="900" dirty="0" err="1">
                <a:solidFill>
                  <a:schemeClr val="tx1"/>
                </a:solidFill>
              </a:rPr>
              <a:t>Geom</a:t>
            </a:r>
            <a:r>
              <a:rPr lang="en-US" sz="900" dirty="0">
                <a:solidFill>
                  <a:schemeClr val="tx1"/>
                </a:solidFill>
              </a:rPr>
              <a:t> RECs</a:t>
            </a:r>
          </a:p>
        </p:txBody>
      </p:sp>
      <p:sp>
        <p:nvSpPr>
          <p:cNvPr id="54" name="Rectangle 53"/>
          <p:cNvSpPr/>
          <p:nvPr/>
        </p:nvSpPr>
        <p:spPr>
          <a:xfrm>
            <a:off x="8423948" y="3895582"/>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Load Ortho RECs</a:t>
            </a:r>
          </a:p>
        </p:txBody>
      </p:sp>
      <p:sp>
        <p:nvSpPr>
          <p:cNvPr id="57" name="Rectangle 56"/>
          <p:cNvSpPr/>
          <p:nvPr/>
        </p:nvSpPr>
        <p:spPr>
          <a:xfrm>
            <a:off x="5880883" y="2080952"/>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REC alpha orthometric</a:t>
            </a:r>
          </a:p>
        </p:txBody>
      </p:sp>
      <p:sp>
        <p:nvSpPr>
          <p:cNvPr id="58" name="Rectangle 57"/>
          <p:cNvSpPr/>
          <p:nvPr/>
        </p:nvSpPr>
        <p:spPr>
          <a:xfrm>
            <a:off x="4334782" y="1876513"/>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REC alpha geometric</a:t>
            </a:r>
          </a:p>
        </p:txBody>
      </p:sp>
      <p:sp>
        <p:nvSpPr>
          <p:cNvPr id="61" name="Rectangle 60"/>
          <p:cNvSpPr/>
          <p:nvPr/>
        </p:nvSpPr>
        <p:spPr>
          <a:xfrm>
            <a:off x="7003654" y="2784907"/>
            <a:ext cx="541970"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Geometric SEC alpha</a:t>
            </a:r>
          </a:p>
        </p:txBody>
      </p:sp>
      <p:sp>
        <p:nvSpPr>
          <p:cNvPr id="62" name="Rectangle 61"/>
          <p:cNvSpPr/>
          <p:nvPr/>
        </p:nvSpPr>
        <p:spPr>
          <a:xfrm>
            <a:off x="6843718" y="2655691"/>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SEC alpha geometric</a:t>
            </a:r>
          </a:p>
        </p:txBody>
      </p:sp>
      <p:sp>
        <p:nvSpPr>
          <p:cNvPr id="63" name="Rectangle 62"/>
          <p:cNvSpPr/>
          <p:nvPr/>
        </p:nvSpPr>
        <p:spPr>
          <a:xfrm>
            <a:off x="7464620" y="5005725"/>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Orthometric SEC alpha</a:t>
            </a:r>
          </a:p>
        </p:txBody>
      </p:sp>
      <p:sp>
        <p:nvSpPr>
          <p:cNvPr id="64" name="Rectangle 63"/>
          <p:cNvSpPr/>
          <p:nvPr/>
        </p:nvSpPr>
        <p:spPr>
          <a:xfrm>
            <a:off x="7287068" y="4892104"/>
            <a:ext cx="170489" cy="114290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algn="ctr"/>
            <a:r>
              <a:rPr lang="en-US" sz="900" dirty="0">
                <a:solidFill>
                  <a:schemeClr val="tx1"/>
                </a:solidFill>
              </a:rPr>
              <a:t>SEC alpha orthometric</a:t>
            </a:r>
          </a:p>
        </p:txBody>
      </p:sp>
      <p:sp>
        <p:nvSpPr>
          <p:cNvPr id="55" name="Rectangle 54"/>
          <p:cNvSpPr/>
          <p:nvPr/>
        </p:nvSpPr>
        <p:spPr>
          <a:xfrm>
            <a:off x="8224838" y="5917549"/>
            <a:ext cx="2443162" cy="1535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Geometric post-1994</a:t>
            </a:r>
          </a:p>
        </p:txBody>
      </p:sp>
      <p:sp>
        <p:nvSpPr>
          <p:cNvPr id="56" name="Rectangle 55"/>
          <p:cNvSpPr/>
          <p:nvPr/>
        </p:nvSpPr>
        <p:spPr>
          <a:xfrm>
            <a:off x="8224838" y="6422855"/>
            <a:ext cx="2443162" cy="1535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Orthometric post-1994</a:t>
            </a:r>
          </a:p>
        </p:txBody>
      </p:sp>
      <p:sp>
        <p:nvSpPr>
          <p:cNvPr id="59" name="Rectangle 58"/>
          <p:cNvSpPr/>
          <p:nvPr/>
        </p:nvSpPr>
        <p:spPr>
          <a:xfrm>
            <a:off x="8459270" y="6112302"/>
            <a:ext cx="2208730" cy="17156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Geometric pre-1994</a:t>
            </a:r>
          </a:p>
        </p:txBody>
      </p:sp>
      <p:sp>
        <p:nvSpPr>
          <p:cNvPr id="60" name="Rectangle 59"/>
          <p:cNvSpPr/>
          <p:nvPr/>
        </p:nvSpPr>
        <p:spPr>
          <a:xfrm>
            <a:off x="8446908" y="6627674"/>
            <a:ext cx="2208730" cy="17156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Orthometric pre-1994</a:t>
            </a:r>
          </a:p>
        </p:txBody>
      </p:sp>
      <p:sp>
        <p:nvSpPr>
          <p:cNvPr id="65" name="Rectangle 64"/>
          <p:cNvSpPr/>
          <p:nvPr/>
        </p:nvSpPr>
        <p:spPr>
          <a:xfrm>
            <a:off x="2565071" y="898089"/>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66" name="Rectangle 65"/>
          <p:cNvSpPr/>
          <p:nvPr/>
        </p:nvSpPr>
        <p:spPr>
          <a:xfrm>
            <a:off x="2772211" y="1876513"/>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spTree>
    <p:extLst>
      <p:ext uri="{BB962C8B-B14F-4D97-AF65-F5344CB8AC3E}">
        <p14:creationId xmlns:p14="http://schemas.microsoft.com/office/powerpoint/2010/main" val="548539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Coordinates/LSA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73" name="Rectangle 72"/>
          <p:cNvSpPr/>
          <p:nvPr/>
        </p:nvSpPr>
        <p:spPr>
          <a:xfrm>
            <a:off x="7756884" y="2180191"/>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74" name="Rectangle 73"/>
          <p:cNvSpPr/>
          <p:nvPr/>
        </p:nvSpPr>
        <p:spPr>
          <a:xfrm>
            <a:off x="7274641" y="1912418"/>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75" name="Rectangle 74"/>
          <p:cNvSpPr/>
          <p:nvPr/>
        </p:nvSpPr>
        <p:spPr>
          <a:xfrm>
            <a:off x="8253413" y="2715737"/>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p:txBody>
      </p:sp>
      <p:sp>
        <p:nvSpPr>
          <p:cNvPr id="76" name="Rectangle 75"/>
          <p:cNvSpPr/>
          <p:nvPr/>
        </p:nvSpPr>
        <p:spPr>
          <a:xfrm>
            <a:off x="7771171" y="2447964"/>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p:txBody>
      </p:sp>
      <p:sp>
        <p:nvSpPr>
          <p:cNvPr id="91" name="Rectangle 90"/>
          <p:cNvSpPr/>
          <p:nvPr/>
        </p:nvSpPr>
        <p:spPr>
          <a:xfrm>
            <a:off x="3299538" y="1783954"/>
            <a:ext cx="1046322" cy="44296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REC alpha</a:t>
            </a:r>
          </a:p>
          <a:p>
            <a:pPr algn="ctr"/>
            <a:r>
              <a:rPr lang="en-US" sz="900" dirty="0">
                <a:solidFill>
                  <a:schemeClr val="tx1"/>
                </a:solidFill>
              </a:rPr>
              <a:t>Geometric</a:t>
            </a:r>
          </a:p>
          <a:p>
            <a:pPr algn="ctr"/>
            <a:r>
              <a:rPr lang="en-US" sz="900" dirty="0">
                <a:solidFill>
                  <a:schemeClr val="tx1"/>
                </a:solidFill>
              </a:rPr>
              <a:t>ITRF2014</a:t>
            </a:r>
          </a:p>
        </p:txBody>
      </p:sp>
      <p:sp>
        <p:nvSpPr>
          <p:cNvPr id="86" name="Rectangle 85"/>
          <p:cNvSpPr/>
          <p:nvPr/>
        </p:nvSpPr>
        <p:spPr>
          <a:xfrm>
            <a:off x="2622694" y="5671225"/>
            <a:ext cx="1129295"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Stations</a:t>
            </a:r>
          </a:p>
          <a:p>
            <a:pPr algn="ctr"/>
            <a:r>
              <a:rPr lang="en-US" sz="900" dirty="0">
                <a:solidFill>
                  <a:schemeClr val="bg1"/>
                </a:solidFill>
              </a:rPr>
              <a:t>Marks</a:t>
            </a:r>
          </a:p>
          <a:p>
            <a:pPr algn="ctr"/>
            <a:r>
              <a:rPr lang="en-US" sz="900" dirty="0">
                <a:solidFill>
                  <a:schemeClr val="bg1"/>
                </a:solidFill>
              </a:rPr>
              <a:t>Orbits</a:t>
            </a:r>
          </a:p>
        </p:txBody>
      </p:sp>
      <p:sp>
        <p:nvSpPr>
          <p:cNvPr id="35" name="Rectangle 34"/>
          <p:cNvSpPr/>
          <p:nvPr/>
        </p:nvSpPr>
        <p:spPr>
          <a:xfrm>
            <a:off x="4352923" y="2028273"/>
            <a:ext cx="1515567" cy="75573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REC alpha</a:t>
            </a:r>
          </a:p>
          <a:p>
            <a:pPr algn="ctr"/>
            <a:r>
              <a:rPr lang="en-US" sz="900" dirty="0">
                <a:solidFill>
                  <a:schemeClr val="tx1"/>
                </a:solidFill>
              </a:rPr>
              <a:t>Orthometric</a:t>
            </a:r>
          </a:p>
          <a:p>
            <a:pPr algn="ctr"/>
            <a:r>
              <a:rPr lang="en-US" sz="900" dirty="0">
                <a:solidFill>
                  <a:schemeClr val="tx1"/>
                </a:solidFill>
              </a:rPr>
              <a:t>ITRF2014/</a:t>
            </a:r>
          </a:p>
          <a:p>
            <a:pPr algn="ctr"/>
            <a:r>
              <a:rPr lang="en-US" sz="900" dirty="0">
                <a:solidFill>
                  <a:schemeClr val="tx1"/>
                </a:solidFill>
              </a:rPr>
              <a:t>xGEOID20/</a:t>
            </a:r>
          </a:p>
          <a:p>
            <a:pPr algn="ctr"/>
            <a:r>
              <a:rPr lang="en-US" sz="900" dirty="0">
                <a:solidFill>
                  <a:schemeClr val="tx1"/>
                </a:solidFill>
              </a:rPr>
              <a:t>SGRAV2022</a:t>
            </a:r>
          </a:p>
        </p:txBody>
      </p:sp>
      <p:sp>
        <p:nvSpPr>
          <p:cNvPr id="36" name="Rectangle 35"/>
          <p:cNvSpPr/>
          <p:nvPr/>
        </p:nvSpPr>
        <p:spPr>
          <a:xfrm>
            <a:off x="4338637" y="3338765"/>
            <a:ext cx="541970"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Geometric REC alpha</a:t>
            </a:r>
          </a:p>
        </p:txBody>
      </p:sp>
      <p:sp>
        <p:nvSpPr>
          <p:cNvPr id="37" name="Rectangle 36"/>
          <p:cNvSpPr/>
          <p:nvPr/>
        </p:nvSpPr>
        <p:spPr>
          <a:xfrm>
            <a:off x="4793340" y="4148906"/>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Orthometric REC alpha</a:t>
            </a:r>
          </a:p>
        </p:txBody>
      </p:sp>
      <p:sp>
        <p:nvSpPr>
          <p:cNvPr id="48" name="Rectangle 47"/>
          <p:cNvSpPr/>
          <p:nvPr/>
        </p:nvSpPr>
        <p:spPr>
          <a:xfrm>
            <a:off x="3980850" y="5405658"/>
            <a:ext cx="356697" cy="1169272"/>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Update to IGS20, but allow for IGS14!</a:t>
            </a:r>
          </a:p>
        </p:txBody>
      </p:sp>
      <p:sp>
        <p:nvSpPr>
          <p:cNvPr id="51" name="Rectangle 50"/>
          <p:cNvSpPr/>
          <p:nvPr/>
        </p:nvSpPr>
        <p:spPr>
          <a:xfrm>
            <a:off x="4865883" y="5059392"/>
            <a:ext cx="436806" cy="114079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REC alpha</a:t>
            </a:r>
          </a:p>
          <a:p>
            <a:pPr algn="ctr"/>
            <a:r>
              <a:rPr lang="en-US" sz="900" dirty="0">
                <a:solidFill>
                  <a:schemeClr val="tx1"/>
                </a:solidFill>
              </a:rPr>
              <a:t>Gravimetric</a:t>
            </a:r>
          </a:p>
        </p:txBody>
      </p:sp>
      <p:sp>
        <p:nvSpPr>
          <p:cNvPr id="52" name="Rectangle 51"/>
          <p:cNvSpPr/>
          <p:nvPr/>
        </p:nvSpPr>
        <p:spPr>
          <a:xfrm>
            <a:off x="8857981" y="3531452"/>
            <a:ext cx="452380" cy="38896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Grav</a:t>
            </a:r>
            <a:endParaRPr lang="en-US" sz="900" dirty="0">
              <a:solidFill>
                <a:schemeClr val="tx1"/>
              </a:solidFill>
            </a:endParaRPr>
          </a:p>
          <a:p>
            <a:pPr algn="ctr"/>
            <a:r>
              <a:rPr lang="en-US" sz="900" dirty="0">
                <a:solidFill>
                  <a:schemeClr val="tx1"/>
                </a:solidFill>
              </a:rPr>
              <a:t>REC??</a:t>
            </a:r>
          </a:p>
        </p:txBody>
      </p:sp>
      <p:sp>
        <p:nvSpPr>
          <p:cNvPr id="53" name="Rectangle 52"/>
          <p:cNvSpPr/>
          <p:nvPr/>
        </p:nvSpPr>
        <p:spPr>
          <a:xfrm>
            <a:off x="6405125" y="2862139"/>
            <a:ext cx="436806" cy="114079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alpha</a:t>
            </a:r>
          </a:p>
          <a:p>
            <a:pPr algn="ctr"/>
            <a:r>
              <a:rPr lang="en-US" sz="900" dirty="0">
                <a:solidFill>
                  <a:schemeClr val="tx1"/>
                </a:solidFill>
              </a:rPr>
              <a:t>Geom.</a:t>
            </a:r>
          </a:p>
        </p:txBody>
      </p:sp>
      <p:sp>
        <p:nvSpPr>
          <p:cNvPr id="54" name="Rectangle 53"/>
          <p:cNvSpPr/>
          <p:nvPr/>
        </p:nvSpPr>
        <p:spPr>
          <a:xfrm>
            <a:off x="6837833" y="3991665"/>
            <a:ext cx="436806" cy="114079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alpha</a:t>
            </a:r>
          </a:p>
          <a:p>
            <a:pPr algn="ctr"/>
            <a:r>
              <a:rPr lang="en-US" sz="900" dirty="0">
                <a:solidFill>
                  <a:schemeClr val="tx1"/>
                </a:solidFill>
              </a:rPr>
              <a:t>Ortho.</a:t>
            </a:r>
          </a:p>
        </p:txBody>
      </p:sp>
      <p:sp>
        <p:nvSpPr>
          <p:cNvPr id="47" name="Rectangle 46"/>
          <p:cNvSpPr/>
          <p:nvPr/>
        </p:nvSpPr>
        <p:spPr>
          <a:xfrm>
            <a:off x="1688813" y="1795311"/>
            <a:ext cx="1125655" cy="4256602"/>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Load:</a:t>
            </a:r>
          </a:p>
          <a:p>
            <a:pPr algn="ctr"/>
            <a:endParaRPr lang="en-US" sz="900" dirty="0">
              <a:solidFill>
                <a:schemeClr val="tx1"/>
              </a:solidFill>
            </a:endParaRPr>
          </a:p>
          <a:p>
            <a:pPr algn="ctr"/>
            <a:r>
              <a:rPr lang="en-US" sz="900" b="1" dirty="0">
                <a:solidFill>
                  <a:schemeClr val="tx1"/>
                </a:solidFill>
              </a:rPr>
              <a:t>Stations:</a:t>
            </a:r>
          </a:p>
          <a:p>
            <a:pPr algn="ctr"/>
            <a:r>
              <a:rPr lang="en-US" sz="900" dirty="0">
                <a:solidFill>
                  <a:schemeClr val="tx1"/>
                </a:solidFill>
              </a:rPr>
              <a:t>NCN metadata</a:t>
            </a:r>
          </a:p>
          <a:p>
            <a:pPr algn="ctr"/>
            <a:r>
              <a:rPr lang="en-US" sz="900" dirty="0">
                <a:solidFill>
                  <a:schemeClr val="tx1"/>
                </a:solidFill>
              </a:rPr>
              <a:t>IGS metadata</a:t>
            </a:r>
          </a:p>
          <a:p>
            <a:pPr algn="ctr"/>
            <a:r>
              <a:rPr lang="en-US" sz="900" dirty="0">
                <a:solidFill>
                  <a:schemeClr val="tx1"/>
                </a:solidFill>
              </a:rPr>
              <a:t>NCN IGS14 ACs</a:t>
            </a:r>
          </a:p>
          <a:p>
            <a:pPr algn="ctr"/>
            <a:r>
              <a:rPr lang="en-US" sz="900" dirty="0">
                <a:solidFill>
                  <a:schemeClr val="tx1"/>
                </a:solidFill>
              </a:rPr>
              <a:t>IGSN IGS14 ACs</a:t>
            </a:r>
          </a:p>
          <a:p>
            <a:pPr algn="ctr"/>
            <a:endParaRPr lang="en-US" sz="900" dirty="0">
              <a:solidFill>
                <a:schemeClr val="tx1"/>
              </a:solidFill>
            </a:endParaRPr>
          </a:p>
          <a:p>
            <a:pPr algn="ctr"/>
            <a:r>
              <a:rPr lang="en-US" sz="900" b="1" dirty="0">
                <a:solidFill>
                  <a:schemeClr val="tx1"/>
                </a:solidFill>
              </a:rPr>
              <a:t>Orbits</a:t>
            </a:r>
          </a:p>
          <a:p>
            <a:pPr algn="ctr"/>
            <a:r>
              <a:rPr lang="en-US" sz="900" dirty="0">
                <a:solidFill>
                  <a:schemeClr val="tx1"/>
                </a:solidFill>
              </a:rPr>
              <a:t>NGS/GPS – IGS14</a:t>
            </a:r>
          </a:p>
          <a:p>
            <a:pPr algn="ctr"/>
            <a:r>
              <a:rPr lang="en-US" sz="900" dirty="0">
                <a:solidFill>
                  <a:schemeClr val="tx1"/>
                </a:solidFill>
              </a:rPr>
              <a:t>IGS/GPS – IGS14</a:t>
            </a:r>
          </a:p>
          <a:p>
            <a:pPr algn="ctr"/>
            <a:r>
              <a:rPr lang="en-US" sz="900" dirty="0">
                <a:solidFill>
                  <a:schemeClr val="tx1"/>
                </a:solidFill>
              </a:rPr>
              <a:t>IGS/GNSS – IGS14</a:t>
            </a:r>
          </a:p>
          <a:p>
            <a:pPr algn="ctr"/>
            <a:endParaRPr lang="en-US" sz="900" dirty="0">
              <a:solidFill>
                <a:schemeClr val="tx1"/>
              </a:solidFill>
            </a:endParaRPr>
          </a:p>
          <a:p>
            <a:pPr algn="ctr"/>
            <a:r>
              <a:rPr lang="en-US" sz="900" b="1" dirty="0">
                <a:solidFill>
                  <a:schemeClr val="tx1"/>
                </a:solidFill>
              </a:rPr>
              <a:t>Marks:</a:t>
            </a:r>
          </a:p>
          <a:p>
            <a:pPr algn="ctr"/>
            <a:r>
              <a:rPr lang="en-US" sz="900" dirty="0">
                <a:solidFill>
                  <a:schemeClr val="tx1"/>
                </a:solidFill>
              </a:rPr>
              <a:t>Metadata</a:t>
            </a:r>
          </a:p>
          <a:p>
            <a:pPr algn="ctr"/>
            <a:r>
              <a:rPr lang="en-US" sz="900" dirty="0">
                <a:solidFill>
                  <a:schemeClr val="tx1"/>
                </a:solidFill>
              </a:rPr>
              <a:t>Last known </a:t>
            </a:r>
            <a:r>
              <a:rPr lang="en-US" sz="900" dirty="0" err="1">
                <a:solidFill>
                  <a:schemeClr val="tx1"/>
                </a:solidFill>
              </a:rPr>
              <a:t>coord</a:t>
            </a:r>
            <a:endParaRPr lang="en-US" sz="900" dirty="0">
              <a:solidFill>
                <a:schemeClr val="tx1"/>
              </a:solidFill>
            </a:endParaRPr>
          </a:p>
          <a:p>
            <a:pPr algn="ctr"/>
            <a:endParaRPr lang="en-US" sz="900" dirty="0">
              <a:solidFill>
                <a:schemeClr val="tx1"/>
              </a:solidFill>
            </a:endParaRPr>
          </a:p>
          <a:p>
            <a:pPr algn="ctr"/>
            <a:r>
              <a:rPr lang="en-US" sz="900" b="1" dirty="0">
                <a:solidFill>
                  <a:schemeClr val="tx1"/>
                </a:solidFill>
              </a:rPr>
              <a:t>Models:</a:t>
            </a:r>
          </a:p>
          <a:p>
            <a:pPr algn="ctr"/>
            <a:r>
              <a:rPr lang="en-US" sz="900" dirty="0">
                <a:solidFill>
                  <a:schemeClr val="tx1"/>
                </a:solidFill>
              </a:rPr>
              <a:t>xGEOID20 et al</a:t>
            </a:r>
          </a:p>
          <a:p>
            <a:pPr algn="ctr"/>
            <a:r>
              <a:rPr lang="en-US" sz="900" dirty="0">
                <a:solidFill>
                  <a:schemeClr val="tx1"/>
                </a:solidFill>
              </a:rPr>
              <a:t>IFVM2022 alpha</a:t>
            </a:r>
          </a:p>
          <a:p>
            <a:pPr algn="ctr"/>
            <a:r>
              <a:rPr lang="en-US" sz="900" dirty="0">
                <a:solidFill>
                  <a:schemeClr val="tx1"/>
                </a:solidFill>
              </a:rPr>
              <a:t>EPP2022 alpha</a:t>
            </a:r>
          </a:p>
          <a:p>
            <a:pPr algn="ctr"/>
            <a:endParaRPr lang="en-US" sz="900" dirty="0">
              <a:solidFill>
                <a:schemeClr val="tx1"/>
              </a:solidFill>
            </a:endParaRPr>
          </a:p>
          <a:p>
            <a:pPr algn="ctr"/>
            <a:r>
              <a:rPr lang="en-US" sz="900" b="1" dirty="0" err="1">
                <a:solidFill>
                  <a:schemeClr val="tx1"/>
                </a:solidFill>
              </a:rPr>
              <a:t>Obs</a:t>
            </a:r>
            <a:r>
              <a:rPr lang="en-US" sz="900" b="1" dirty="0">
                <a:solidFill>
                  <a:schemeClr val="tx1"/>
                </a:solidFill>
              </a:rPr>
              <a:t> (post 1994):</a:t>
            </a:r>
          </a:p>
          <a:p>
            <a:pPr algn="ctr"/>
            <a:r>
              <a:rPr lang="en-US" sz="900" dirty="0">
                <a:solidFill>
                  <a:schemeClr val="tx1"/>
                </a:solidFill>
              </a:rPr>
              <a:t>Gravity</a:t>
            </a:r>
          </a:p>
          <a:p>
            <a:pPr algn="ctr"/>
            <a:r>
              <a:rPr lang="en-US" sz="900" dirty="0">
                <a:solidFill>
                  <a:schemeClr val="tx1"/>
                </a:solidFill>
              </a:rPr>
              <a:t>Leveling</a:t>
            </a:r>
          </a:p>
          <a:p>
            <a:pPr algn="ctr"/>
            <a:r>
              <a:rPr lang="en-US" sz="900" dirty="0">
                <a:solidFill>
                  <a:schemeClr val="tx1"/>
                </a:solidFill>
              </a:rPr>
              <a:t>GPS vectors</a:t>
            </a:r>
          </a:p>
          <a:p>
            <a:pPr algn="ctr"/>
            <a:r>
              <a:rPr lang="en-US" sz="900" dirty="0">
                <a:solidFill>
                  <a:schemeClr val="tx1"/>
                </a:solidFill>
              </a:rPr>
              <a:t>Raw GPS*</a:t>
            </a:r>
          </a:p>
          <a:p>
            <a:pPr algn="ctr"/>
            <a:r>
              <a:rPr lang="en-US" sz="900" dirty="0">
                <a:solidFill>
                  <a:schemeClr val="tx1"/>
                </a:solidFill>
              </a:rPr>
              <a:t>Classical</a:t>
            </a:r>
          </a:p>
          <a:p>
            <a:pPr algn="ctr"/>
            <a:r>
              <a:rPr lang="en-US" sz="900" dirty="0">
                <a:solidFill>
                  <a:schemeClr val="tx1"/>
                </a:solidFill>
              </a:rPr>
              <a:t>RINEX @ stations</a:t>
            </a:r>
          </a:p>
        </p:txBody>
      </p:sp>
      <p:sp>
        <p:nvSpPr>
          <p:cNvPr id="55" name="Rectangle 54"/>
          <p:cNvSpPr/>
          <p:nvPr/>
        </p:nvSpPr>
        <p:spPr>
          <a:xfrm>
            <a:off x="3977450" y="3574705"/>
            <a:ext cx="363142" cy="833918"/>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lIns="0" rIns="0" rtlCol="0" anchor="ctr"/>
          <a:lstStyle/>
          <a:p>
            <a:pPr algn="ctr"/>
            <a:r>
              <a:rPr lang="en-US" sz="900" dirty="0">
                <a:solidFill>
                  <a:schemeClr val="bg1"/>
                </a:solidFill>
              </a:rPr>
              <a:t>EPP2022, NA</a:t>
            </a:r>
          </a:p>
          <a:p>
            <a:pPr algn="ctr"/>
            <a:r>
              <a:rPr lang="en-US" sz="1000" dirty="0">
                <a:solidFill>
                  <a:schemeClr val="bg1"/>
                </a:solidFill>
              </a:rPr>
              <a:t>Beta</a:t>
            </a:r>
          </a:p>
        </p:txBody>
      </p:sp>
      <p:sp>
        <p:nvSpPr>
          <p:cNvPr id="56" name="TextBox 55"/>
          <p:cNvSpPr txBox="1"/>
          <p:nvPr/>
        </p:nvSpPr>
        <p:spPr>
          <a:xfrm>
            <a:off x="5868490" y="5372115"/>
            <a:ext cx="304892" cy="523220"/>
          </a:xfrm>
          <a:prstGeom prst="rect">
            <a:avLst/>
          </a:prstGeom>
          <a:noFill/>
        </p:spPr>
        <p:txBody>
          <a:bodyPr wrap="none" rtlCol="0">
            <a:spAutoFit/>
          </a:bodyPr>
          <a:lstStyle/>
          <a:p>
            <a:r>
              <a:rPr lang="en-US" sz="2800" b="1" dirty="0">
                <a:solidFill>
                  <a:srgbClr val="0070C0"/>
                </a:solidFill>
              </a:rPr>
              <a:t>!</a:t>
            </a:r>
          </a:p>
        </p:txBody>
      </p:sp>
      <p:sp>
        <p:nvSpPr>
          <p:cNvPr id="57" name="Rectangle 56"/>
          <p:cNvSpPr/>
          <p:nvPr/>
        </p:nvSpPr>
        <p:spPr>
          <a:xfrm>
            <a:off x="1623317" y="2784005"/>
            <a:ext cx="2467440" cy="199504"/>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LASER</a:t>
            </a:r>
          </a:p>
        </p:txBody>
      </p:sp>
      <p:sp>
        <p:nvSpPr>
          <p:cNvPr id="58" name="Rectangle 57"/>
          <p:cNvSpPr/>
          <p:nvPr/>
        </p:nvSpPr>
        <p:spPr>
          <a:xfrm>
            <a:off x="2827894" y="3188886"/>
            <a:ext cx="633758"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a:t>
            </a:r>
            <a:r>
              <a:rPr lang="en-US" sz="1200" dirty="0" err="1">
                <a:solidFill>
                  <a:schemeClr val="tx1"/>
                </a:solidFill>
              </a:rPr>
              <a:t>Geom</a:t>
            </a:r>
            <a:r>
              <a:rPr lang="en-US" sz="1200" dirty="0">
                <a:solidFill>
                  <a:schemeClr val="tx1"/>
                </a:solidFill>
              </a:rPr>
              <a:t> REC</a:t>
            </a:r>
          </a:p>
        </p:txBody>
      </p:sp>
      <p:sp>
        <p:nvSpPr>
          <p:cNvPr id="59" name="Rectangle 58"/>
          <p:cNvSpPr/>
          <p:nvPr/>
        </p:nvSpPr>
        <p:spPr>
          <a:xfrm>
            <a:off x="1514279" y="4752452"/>
            <a:ext cx="1175530" cy="39738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LSA epoch change</a:t>
            </a:r>
          </a:p>
        </p:txBody>
      </p:sp>
      <p:sp>
        <p:nvSpPr>
          <p:cNvPr id="60" name="Rectangle 59"/>
          <p:cNvSpPr/>
          <p:nvPr/>
        </p:nvSpPr>
        <p:spPr>
          <a:xfrm>
            <a:off x="3070537" y="3734409"/>
            <a:ext cx="633143"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Ortho REC</a:t>
            </a:r>
          </a:p>
        </p:txBody>
      </p:sp>
      <p:sp>
        <p:nvSpPr>
          <p:cNvPr id="61" name="Rectangle 60"/>
          <p:cNvSpPr/>
          <p:nvPr/>
        </p:nvSpPr>
        <p:spPr>
          <a:xfrm>
            <a:off x="3398164" y="4291492"/>
            <a:ext cx="633758"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a:t>
            </a:r>
            <a:r>
              <a:rPr lang="en-US" sz="1200" dirty="0" err="1">
                <a:solidFill>
                  <a:schemeClr val="tx1"/>
                </a:solidFill>
              </a:rPr>
              <a:t>Geom</a:t>
            </a:r>
            <a:r>
              <a:rPr lang="en-US" sz="1200" dirty="0">
                <a:solidFill>
                  <a:schemeClr val="tx1"/>
                </a:solidFill>
              </a:rPr>
              <a:t> SEC</a:t>
            </a:r>
          </a:p>
        </p:txBody>
      </p:sp>
      <p:sp>
        <p:nvSpPr>
          <p:cNvPr id="62" name="Rectangle 61"/>
          <p:cNvSpPr/>
          <p:nvPr/>
        </p:nvSpPr>
        <p:spPr>
          <a:xfrm>
            <a:off x="3684961" y="4848575"/>
            <a:ext cx="633143"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Ortho SEC</a:t>
            </a:r>
          </a:p>
        </p:txBody>
      </p:sp>
      <p:sp>
        <p:nvSpPr>
          <p:cNvPr id="63" name="Rectangle 62"/>
          <p:cNvSpPr/>
          <p:nvPr/>
        </p:nvSpPr>
        <p:spPr>
          <a:xfrm>
            <a:off x="2671674" y="4649131"/>
            <a:ext cx="728029" cy="1020789"/>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Classical data in ECEF frame</a:t>
            </a:r>
          </a:p>
        </p:txBody>
      </p:sp>
      <p:sp>
        <p:nvSpPr>
          <p:cNvPr id="64" name="Rectangle 63"/>
          <p:cNvSpPr/>
          <p:nvPr/>
        </p:nvSpPr>
        <p:spPr>
          <a:xfrm>
            <a:off x="3712716" y="2992585"/>
            <a:ext cx="633143"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a:t>
            </a:r>
            <a:r>
              <a:rPr lang="en-US" sz="1200" dirty="0" err="1">
                <a:solidFill>
                  <a:schemeClr val="tx1"/>
                </a:solidFill>
              </a:rPr>
              <a:t>Grav</a:t>
            </a:r>
            <a:r>
              <a:rPr lang="en-US" sz="1200" dirty="0">
                <a:solidFill>
                  <a:schemeClr val="tx1"/>
                </a:solidFill>
              </a:rPr>
              <a:t> SEC</a:t>
            </a:r>
          </a:p>
        </p:txBody>
      </p:sp>
      <p:sp>
        <p:nvSpPr>
          <p:cNvPr id="71" name="Rectangle 70"/>
          <p:cNvSpPr/>
          <p:nvPr/>
        </p:nvSpPr>
        <p:spPr>
          <a:xfrm>
            <a:off x="3386781" y="2560639"/>
            <a:ext cx="947819" cy="20833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GILEAD</a:t>
            </a:r>
          </a:p>
        </p:txBody>
      </p:sp>
      <p:sp>
        <p:nvSpPr>
          <p:cNvPr id="49" name="TextBox 48"/>
          <p:cNvSpPr txBox="1"/>
          <p:nvPr/>
        </p:nvSpPr>
        <p:spPr>
          <a:xfrm>
            <a:off x="7125783" y="5391847"/>
            <a:ext cx="304892" cy="523220"/>
          </a:xfrm>
          <a:prstGeom prst="rect">
            <a:avLst/>
          </a:prstGeom>
          <a:noFill/>
        </p:spPr>
        <p:txBody>
          <a:bodyPr wrap="none" rtlCol="0">
            <a:spAutoFit/>
          </a:bodyPr>
          <a:lstStyle/>
          <a:p>
            <a:r>
              <a:rPr lang="en-US" sz="2800" b="1" dirty="0"/>
              <a:t>!</a:t>
            </a:r>
          </a:p>
        </p:txBody>
      </p:sp>
      <p:sp>
        <p:nvSpPr>
          <p:cNvPr id="50" name="Rectangle 49"/>
          <p:cNvSpPr/>
          <p:nvPr/>
        </p:nvSpPr>
        <p:spPr>
          <a:xfrm>
            <a:off x="8224839" y="3370712"/>
            <a:ext cx="633143" cy="53704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Paper: </a:t>
            </a:r>
            <a:r>
              <a:rPr lang="en-US" sz="1200" dirty="0" err="1">
                <a:solidFill>
                  <a:schemeClr val="tx1"/>
                </a:solidFill>
              </a:rPr>
              <a:t>Grav</a:t>
            </a:r>
            <a:r>
              <a:rPr lang="en-US" sz="1200" dirty="0">
                <a:solidFill>
                  <a:schemeClr val="tx1"/>
                </a:solidFill>
              </a:rPr>
              <a:t> REC?</a:t>
            </a:r>
          </a:p>
        </p:txBody>
      </p:sp>
      <p:sp>
        <p:nvSpPr>
          <p:cNvPr id="65" name="Rectangle 64"/>
          <p:cNvSpPr/>
          <p:nvPr/>
        </p:nvSpPr>
        <p:spPr>
          <a:xfrm>
            <a:off x="4347345" y="2864708"/>
            <a:ext cx="436806" cy="420924"/>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alpha</a:t>
            </a:r>
          </a:p>
          <a:p>
            <a:pPr algn="ctr"/>
            <a:r>
              <a:rPr lang="en-US" sz="900" dirty="0" err="1">
                <a:solidFill>
                  <a:schemeClr val="tx1"/>
                </a:solidFill>
              </a:rPr>
              <a:t>Grav</a:t>
            </a:r>
            <a:r>
              <a:rPr lang="en-US" sz="900" dirty="0">
                <a:solidFill>
                  <a:schemeClr val="tx1"/>
                </a:solidFill>
              </a:rPr>
              <a:t>.</a:t>
            </a:r>
          </a:p>
        </p:txBody>
      </p:sp>
      <p:sp>
        <p:nvSpPr>
          <p:cNvPr id="66" name="Rectangle 65"/>
          <p:cNvSpPr/>
          <p:nvPr/>
        </p:nvSpPr>
        <p:spPr>
          <a:xfrm>
            <a:off x="5260018" y="3874214"/>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Gravimetric SEC alpha</a:t>
            </a:r>
          </a:p>
        </p:txBody>
      </p:sp>
      <p:sp>
        <p:nvSpPr>
          <p:cNvPr id="67" name="Rectangle 66"/>
          <p:cNvSpPr/>
          <p:nvPr/>
        </p:nvSpPr>
        <p:spPr>
          <a:xfrm>
            <a:off x="6842524" y="2835187"/>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Geometric SEC alpha</a:t>
            </a:r>
          </a:p>
        </p:txBody>
      </p:sp>
      <p:sp>
        <p:nvSpPr>
          <p:cNvPr id="68" name="Rectangle 67"/>
          <p:cNvSpPr/>
          <p:nvPr/>
        </p:nvSpPr>
        <p:spPr>
          <a:xfrm>
            <a:off x="7288926" y="4281842"/>
            <a:ext cx="466678" cy="8101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bg1"/>
                </a:solidFill>
              </a:rPr>
              <a:t>DDS:</a:t>
            </a:r>
          </a:p>
          <a:p>
            <a:pPr algn="ctr"/>
            <a:r>
              <a:rPr lang="en-US" sz="900" dirty="0">
                <a:solidFill>
                  <a:schemeClr val="bg1"/>
                </a:solidFill>
              </a:rPr>
              <a:t>Orthometric SEC alpha</a:t>
            </a:r>
          </a:p>
        </p:txBody>
      </p:sp>
      <p:sp>
        <p:nvSpPr>
          <p:cNvPr id="69" name="Rectangle 68"/>
          <p:cNvSpPr/>
          <p:nvPr/>
        </p:nvSpPr>
        <p:spPr>
          <a:xfrm>
            <a:off x="8224838" y="4148906"/>
            <a:ext cx="2443162" cy="1535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Geometric post-1994</a:t>
            </a:r>
          </a:p>
        </p:txBody>
      </p:sp>
      <p:sp>
        <p:nvSpPr>
          <p:cNvPr id="70" name="Rectangle 69"/>
          <p:cNvSpPr/>
          <p:nvPr/>
        </p:nvSpPr>
        <p:spPr>
          <a:xfrm>
            <a:off x="8224838" y="4654212"/>
            <a:ext cx="2443162" cy="1535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Orthometric post-1994</a:t>
            </a:r>
          </a:p>
        </p:txBody>
      </p:sp>
      <p:sp>
        <p:nvSpPr>
          <p:cNvPr id="72" name="Rectangle 71"/>
          <p:cNvSpPr/>
          <p:nvPr/>
        </p:nvSpPr>
        <p:spPr>
          <a:xfrm>
            <a:off x="8459270" y="4343659"/>
            <a:ext cx="2208730" cy="17156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Geometric pre-1994</a:t>
            </a:r>
          </a:p>
        </p:txBody>
      </p:sp>
      <p:sp>
        <p:nvSpPr>
          <p:cNvPr id="77" name="Rectangle 76"/>
          <p:cNvSpPr/>
          <p:nvPr/>
        </p:nvSpPr>
        <p:spPr>
          <a:xfrm>
            <a:off x="8446908" y="4859031"/>
            <a:ext cx="2208730" cy="17156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SECs Orthometric pre-1994</a:t>
            </a:r>
          </a:p>
        </p:txBody>
      </p:sp>
      <p:sp>
        <p:nvSpPr>
          <p:cNvPr id="79" name="Rectangle 78"/>
          <p:cNvSpPr/>
          <p:nvPr/>
        </p:nvSpPr>
        <p:spPr>
          <a:xfrm>
            <a:off x="1471730" y="4532325"/>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80" name="Rectangle 79"/>
          <p:cNvSpPr/>
          <p:nvPr/>
        </p:nvSpPr>
        <p:spPr>
          <a:xfrm>
            <a:off x="2891585" y="2548830"/>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54</a:t>
            </a:fld>
            <a:endParaRPr lang="en-US"/>
          </a:p>
        </p:txBody>
      </p:sp>
    </p:spTree>
    <p:extLst>
      <p:ext uri="{BB962C8B-B14F-4D97-AF65-F5344CB8AC3E}">
        <p14:creationId xmlns:p14="http://schemas.microsoft.com/office/powerpoint/2010/main" val="68813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track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73" name="Rectangle 72"/>
          <p:cNvSpPr/>
          <p:nvPr/>
        </p:nvSpPr>
        <p:spPr>
          <a:xfrm>
            <a:off x="7756884" y="2180191"/>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Ortho REC</a:t>
            </a:r>
          </a:p>
        </p:txBody>
      </p:sp>
      <p:sp>
        <p:nvSpPr>
          <p:cNvPr id="74" name="Rectangle 73"/>
          <p:cNvSpPr/>
          <p:nvPr/>
        </p:nvSpPr>
        <p:spPr>
          <a:xfrm>
            <a:off x="7274641" y="1912418"/>
            <a:ext cx="482243" cy="267773"/>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Geom</a:t>
            </a:r>
            <a:r>
              <a:rPr lang="en-US" sz="900" dirty="0">
                <a:solidFill>
                  <a:schemeClr val="tx1"/>
                </a:solidFill>
              </a:rPr>
              <a:t> REC</a:t>
            </a:r>
          </a:p>
        </p:txBody>
      </p:sp>
      <p:sp>
        <p:nvSpPr>
          <p:cNvPr id="75" name="Rectangle 74"/>
          <p:cNvSpPr/>
          <p:nvPr/>
        </p:nvSpPr>
        <p:spPr>
          <a:xfrm>
            <a:off x="8253413" y="2715737"/>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p:txBody>
      </p:sp>
      <p:sp>
        <p:nvSpPr>
          <p:cNvPr id="76" name="Rectangle 75"/>
          <p:cNvSpPr/>
          <p:nvPr/>
        </p:nvSpPr>
        <p:spPr>
          <a:xfrm>
            <a:off x="7771171" y="2447964"/>
            <a:ext cx="482243" cy="26777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p:txBody>
      </p:sp>
      <p:sp>
        <p:nvSpPr>
          <p:cNvPr id="91" name="Rectangle 90"/>
          <p:cNvSpPr/>
          <p:nvPr/>
        </p:nvSpPr>
        <p:spPr>
          <a:xfrm>
            <a:off x="2908883" y="1783955"/>
            <a:ext cx="1436978" cy="688144"/>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REC alpha</a:t>
            </a:r>
          </a:p>
          <a:p>
            <a:pPr algn="ctr"/>
            <a:r>
              <a:rPr lang="en-US" sz="900" dirty="0">
                <a:solidFill>
                  <a:schemeClr val="tx1"/>
                </a:solidFill>
              </a:rPr>
              <a:t>Geometric</a:t>
            </a:r>
          </a:p>
          <a:p>
            <a:pPr algn="ctr"/>
            <a:r>
              <a:rPr lang="en-US" sz="900" dirty="0">
                <a:solidFill>
                  <a:schemeClr val="tx1"/>
                </a:solidFill>
              </a:rPr>
              <a:t>ITRF2014</a:t>
            </a:r>
          </a:p>
        </p:txBody>
      </p:sp>
      <p:sp>
        <p:nvSpPr>
          <p:cNvPr id="35" name="Rectangle 34"/>
          <p:cNvSpPr/>
          <p:nvPr/>
        </p:nvSpPr>
        <p:spPr>
          <a:xfrm>
            <a:off x="4352923" y="2028272"/>
            <a:ext cx="436806" cy="131049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REC alpha</a:t>
            </a:r>
          </a:p>
          <a:p>
            <a:pPr algn="ctr"/>
            <a:r>
              <a:rPr lang="en-US" sz="900" dirty="0">
                <a:solidFill>
                  <a:schemeClr val="tx1"/>
                </a:solidFill>
              </a:rPr>
              <a:t>Orthometric</a:t>
            </a:r>
          </a:p>
          <a:p>
            <a:pPr algn="ctr"/>
            <a:r>
              <a:rPr lang="en-US" sz="900" dirty="0">
                <a:solidFill>
                  <a:schemeClr val="tx1"/>
                </a:solidFill>
              </a:rPr>
              <a:t>ITRF2014/xGEOID20/SGRAV2022</a:t>
            </a:r>
          </a:p>
        </p:txBody>
      </p:sp>
      <p:sp>
        <p:nvSpPr>
          <p:cNvPr id="52" name="Rectangle 51"/>
          <p:cNvSpPr/>
          <p:nvPr/>
        </p:nvSpPr>
        <p:spPr>
          <a:xfrm>
            <a:off x="7553412" y="2728330"/>
            <a:ext cx="452380" cy="38896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chemeClr val="tx1"/>
                </a:solidFill>
              </a:rPr>
              <a:t>Grav</a:t>
            </a:r>
            <a:endParaRPr lang="en-US" sz="900" dirty="0">
              <a:solidFill>
                <a:schemeClr val="tx1"/>
              </a:solidFill>
            </a:endParaRPr>
          </a:p>
          <a:p>
            <a:pPr algn="ctr"/>
            <a:r>
              <a:rPr lang="en-US" sz="900" dirty="0">
                <a:solidFill>
                  <a:schemeClr val="tx1"/>
                </a:solidFill>
              </a:rPr>
              <a:t>REC</a:t>
            </a:r>
          </a:p>
        </p:txBody>
      </p:sp>
      <p:sp>
        <p:nvSpPr>
          <p:cNvPr id="47" name="Rectangle 46"/>
          <p:cNvSpPr/>
          <p:nvPr/>
        </p:nvSpPr>
        <p:spPr>
          <a:xfrm>
            <a:off x="1688813" y="1795311"/>
            <a:ext cx="1125655" cy="4256602"/>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Load:</a:t>
            </a:r>
          </a:p>
          <a:p>
            <a:pPr algn="ctr"/>
            <a:endParaRPr lang="en-US" sz="900" dirty="0">
              <a:solidFill>
                <a:schemeClr val="tx1"/>
              </a:solidFill>
            </a:endParaRPr>
          </a:p>
          <a:p>
            <a:pPr algn="ctr"/>
            <a:r>
              <a:rPr lang="en-US" sz="900" b="1" dirty="0">
                <a:solidFill>
                  <a:schemeClr val="tx1"/>
                </a:solidFill>
              </a:rPr>
              <a:t>Stations:</a:t>
            </a:r>
          </a:p>
          <a:p>
            <a:pPr algn="ctr"/>
            <a:r>
              <a:rPr lang="en-US" sz="900" dirty="0">
                <a:solidFill>
                  <a:schemeClr val="tx1"/>
                </a:solidFill>
              </a:rPr>
              <a:t>NCN metadata</a:t>
            </a:r>
          </a:p>
          <a:p>
            <a:pPr algn="ctr"/>
            <a:r>
              <a:rPr lang="en-US" sz="900" dirty="0">
                <a:solidFill>
                  <a:schemeClr val="tx1"/>
                </a:solidFill>
              </a:rPr>
              <a:t>IGS metadata</a:t>
            </a:r>
          </a:p>
          <a:p>
            <a:pPr algn="ctr"/>
            <a:r>
              <a:rPr lang="en-US" sz="900" dirty="0">
                <a:solidFill>
                  <a:schemeClr val="tx1"/>
                </a:solidFill>
              </a:rPr>
              <a:t>NCN IGS14 ACs</a:t>
            </a:r>
          </a:p>
          <a:p>
            <a:pPr algn="ctr"/>
            <a:r>
              <a:rPr lang="en-US" sz="900" dirty="0">
                <a:solidFill>
                  <a:schemeClr val="tx1"/>
                </a:solidFill>
              </a:rPr>
              <a:t>IGSN IGS14 ACs</a:t>
            </a:r>
          </a:p>
          <a:p>
            <a:pPr algn="ctr"/>
            <a:endParaRPr lang="en-US" sz="900" dirty="0">
              <a:solidFill>
                <a:schemeClr val="tx1"/>
              </a:solidFill>
            </a:endParaRPr>
          </a:p>
          <a:p>
            <a:pPr algn="ctr"/>
            <a:r>
              <a:rPr lang="en-US" sz="900" b="1" dirty="0">
                <a:solidFill>
                  <a:schemeClr val="tx1"/>
                </a:solidFill>
              </a:rPr>
              <a:t>Orbits</a:t>
            </a:r>
          </a:p>
          <a:p>
            <a:pPr algn="ctr"/>
            <a:r>
              <a:rPr lang="en-US" sz="900" dirty="0">
                <a:solidFill>
                  <a:schemeClr val="tx1"/>
                </a:solidFill>
              </a:rPr>
              <a:t>NGS/GPS – IGS14</a:t>
            </a:r>
          </a:p>
          <a:p>
            <a:pPr algn="ctr"/>
            <a:r>
              <a:rPr lang="en-US" sz="900" dirty="0">
                <a:solidFill>
                  <a:schemeClr val="tx1"/>
                </a:solidFill>
              </a:rPr>
              <a:t>IGS/GPS – IGS14</a:t>
            </a:r>
          </a:p>
          <a:p>
            <a:pPr algn="ctr"/>
            <a:r>
              <a:rPr lang="en-US" sz="900" dirty="0">
                <a:solidFill>
                  <a:schemeClr val="tx1"/>
                </a:solidFill>
              </a:rPr>
              <a:t>IGS/GNSS – IGS14</a:t>
            </a:r>
          </a:p>
          <a:p>
            <a:pPr algn="ctr"/>
            <a:endParaRPr lang="en-US" sz="900" dirty="0">
              <a:solidFill>
                <a:schemeClr val="tx1"/>
              </a:solidFill>
            </a:endParaRPr>
          </a:p>
          <a:p>
            <a:pPr algn="ctr"/>
            <a:r>
              <a:rPr lang="en-US" sz="900" b="1" dirty="0">
                <a:solidFill>
                  <a:schemeClr val="tx1"/>
                </a:solidFill>
              </a:rPr>
              <a:t>Marks:</a:t>
            </a:r>
          </a:p>
          <a:p>
            <a:pPr algn="ctr"/>
            <a:r>
              <a:rPr lang="en-US" sz="900" dirty="0">
                <a:solidFill>
                  <a:schemeClr val="tx1"/>
                </a:solidFill>
              </a:rPr>
              <a:t>Metadata</a:t>
            </a:r>
          </a:p>
          <a:p>
            <a:pPr algn="ctr"/>
            <a:r>
              <a:rPr lang="en-US" sz="900" dirty="0">
                <a:solidFill>
                  <a:schemeClr val="tx1"/>
                </a:solidFill>
              </a:rPr>
              <a:t>Last known </a:t>
            </a:r>
            <a:r>
              <a:rPr lang="en-US" sz="900" dirty="0" err="1">
                <a:solidFill>
                  <a:schemeClr val="tx1"/>
                </a:solidFill>
              </a:rPr>
              <a:t>coord</a:t>
            </a:r>
            <a:endParaRPr lang="en-US" sz="900" dirty="0">
              <a:solidFill>
                <a:schemeClr val="tx1"/>
              </a:solidFill>
            </a:endParaRPr>
          </a:p>
          <a:p>
            <a:pPr algn="ctr"/>
            <a:endParaRPr lang="en-US" sz="900" dirty="0">
              <a:solidFill>
                <a:schemeClr val="tx1"/>
              </a:solidFill>
            </a:endParaRPr>
          </a:p>
          <a:p>
            <a:pPr algn="ctr"/>
            <a:r>
              <a:rPr lang="en-US" sz="900" b="1" dirty="0">
                <a:solidFill>
                  <a:schemeClr val="tx1"/>
                </a:solidFill>
              </a:rPr>
              <a:t>Models:</a:t>
            </a:r>
          </a:p>
          <a:p>
            <a:pPr algn="ctr"/>
            <a:r>
              <a:rPr lang="en-US" sz="900" dirty="0">
                <a:solidFill>
                  <a:schemeClr val="tx1"/>
                </a:solidFill>
              </a:rPr>
              <a:t>xGEOID20 et al</a:t>
            </a:r>
          </a:p>
          <a:p>
            <a:pPr algn="ctr"/>
            <a:r>
              <a:rPr lang="en-US" sz="900" dirty="0">
                <a:solidFill>
                  <a:schemeClr val="tx1"/>
                </a:solidFill>
              </a:rPr>
              <a:t>IFVM2022 alpha</a:t>
            </a:r>
          </a:p>
          <a:p>
            <a:pPr algn="ctr"/>
            <a:r>
              <a:rPr lang="en-US" sz="900" dirty="0">
                <a:solidFill>
                  <a:schemeClr val="tx1"/>
                </a:solidFill>
              </a:rPr>
              <a:t>EPP2022 alpha</a:t>
            </a:r>
          </a:p>
          <a:p>
            <a:pPr algn="ctr"/>
            <a:endParaRPr lang="en-US" sz="900" dirty="0">
              <a:solidFill>
                <a:schemeClr val="tx1"/>
              </a:solidFill>
            </a:endParaRPr>
          </a:p>
          <a:p>
            <a:pPr algn="ctr"/>
            <a:r>
              <a:rPr lang="en-US" sz="900" b="1" dirty="0" err="1">
                <a:solidFill>
                  <a:schemeClr val="tx1"/>
                </a:solidFill>
              </a:rPr>
              <a:t>Obs</a:t>
            </a:r>
            <a:r>
              <a:rPr lang="en-US" sz="900" b="1" dirty="0">
                <a:solidFill>
                  <a:schemeClr val="tx1"/>
                </a:solidFill>
              </a:rPr>
              <a:t> (post 1994):</a:t>
            </a:r>
          </a:p>
          <a:p>
            <a:pPr algn="ctr"/>
            <a:r>
              <a:rPr lang="en-US" sz="900" dirty="0">
                <a:solidFill>
                  <a:schemeClr val="tx1"/>
                </a:solidFill>
              </a:rPr>
              <a:t>Gravity</a:t>
            </a:r>
          </a:p>
          <a:p>
            <a:pPr algn="ctr"/>
            <a:r>
              <a:rPr lang="en-US" sz="900" dirty="0">
                <a:solidFill>
                  <a:schemeClr val="tx1"/>
                </a:solidFill>
              </a:rPr>
              <a:t>Leveling</a:t>
            </a:r>
          </a:p>
          <a:p>
            <a:pPr algn="ctr"/>
            <a:r>
              <a:rPr lang="en-US" sz="900" dirty="0">
                <a:solidFill>
                  <a:schemeClr val="tx1"/>
                </a:solidFill>
              </a:rPr>
              <a:t>GPS vectors</a:t>
            </a:r>
          </a:p>
          <a:p>
            <a:pPr algn="ctr"/>
            <a:r>
              <a:rPr lang="en-US" sz="900" dirty="0">
                <a:solidFill>
                  <a:schemeClr val="tx1"/>
                </a:solidFill>
              </a:rPr>
              <a:t>Raw GPS*</a:t>
            </a:r>
          </a:p>
          <a:p>
            <a:pPr algn="ctr"/>
            <a:r>
              <a:rPr lang="en-US" sz="900" dirty="0">
                <a:solidFill>
                  <a:schemeClr val="tx1"/>
                </a:solidFill>
              </a:rPr>
              <a:t>Classical</a:t>
            </a:r>
          </a:p>
          <a:p>
            <a:pPr algn="ctr"/>
            <a:r>
              <a:rPr lang="en-US" sz="900" dirty="0">
                <a:solidFill>
                  <a:schemeClr val="tx1"/>
                </a:solidFill>
              </a:rPr>
              <a:t>RINEX @ stations</a:t>
            </a:r>
          </a:p>
        </p:txBody>
      </p:sp>
      <p:sp>
        <p:nvSpPr>
          <p:cNvPr id="58" name="Rectangle 57"/>
          <p:cNvSpPr/>
          <p:nvPr/>
        </p:nvSpPr>
        <p:spPr>
          <a:xfrm>
            <a:off x="4831340" y="3608702"/>
            <a:ext cx="482243" cy="538003"/>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VERTCON</a:t>
            </a:r>
          </a:p>
          <a:p>
            <a:pPr algn="ctr"/>
            <a:r>
              <a:rPr lang="en-US" sz="900" dirty="0">
                <a:solidFill>
                  <a:schemeClr val="tx1"/>
                </a:solidFill>
              </a:rPr>
              <a:t>alpha</a:t>
            </a:r>
          </a:p>
        </p:txBody>
      </p:sp>
      <p:sp>
        <p:nvSpPr>
          <p:cNvPr id="59" name="Rectangle 58"/>
          <p:cNvSpPr/>
          <p:nvPr/>
        </p:nvSpPr>
        <p:spPr>
          <a:xfrm>
            <a:off x="4349098" y="3340928"/>
            <a:ext cx="482243" cy="535546"/>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NADCON</a:t>
            </a:r>
          </a:p>
          <a:p>
            <a:pPr algn="ctr"/>
            <a:r>
              <a:rPr lang="en-US" sz="900" dirty="0">
                <a:solidFill>
                  <a:schemeClr val="tx1"/>
                </a:solidFill>
              </a:rPr>
              <a:t>alpha</a:t>
            </a:r>
          </a:p>
        </p:txBody>
      </p:sp>
      <p:sp>
        <p:nvSpPr>
          <p:cNvPr id="48" name="Rectangle 47"/>
          <p:cNvSpPr/>
          <p:nvPr/>
        </p:nvSpPr>
        <p:spPr>
          <a:xfrm>
            <a:off x="1532052" y="6060254"/>
            <a:ext cx="1846482" cy="238668"/>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GPS Campaign for transformations</a:t>
            </a:r>
          </a:p>
        </p:txBody>
      </p:sp>
      <p:sp>
        <p:nvSpPr>
          <p:cNvPr id="60" name="Rectangle 59"/>
          <p:cNvSpPr/>
          <p:nvPr/>
        </p:nvSpPr>
        <p:spPr>
          <a:xfrm>
            <a:off x="3381180" y="3741703"/>
            <a:ext cx="589207" cy="1640716"/>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Paper: </a:t>
            </a:r>
            <a:r>
              <a:rPr lang="en-US" sz="1000" dirty="0">
                <a:solidFill>
                  <a:schemeClr val="tx1"/>
                </a:solidFill>
              </a:rPr>
              <a:t>IFVM / EPP relation within NCAT</a:t>
            </a:r>
          </a:p>
        </p:txBody>
      </p:sp>
      <p:sp>
        <p:nvSpPr>
          <p:cNvPr id="61" name="Rectangle 60"/>
          <p:cNvSpPr/>
          <p:nvPr/>
        </p:nvSpPr>
        <p:spPr>
          <a:xfrm>
            <a:off x="3365995" y="5529826"/>
            <a:ext cx="3901580" cy="472998"/>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chemeClr val="tx1"/>
                </a:solidFill>
              </a:rPr>
              <a:t>Comprehensive Toolkit Improvements</a:t>
            </a:r>
          </a:p>
        </p:txBody>
      </p:sp>
      <p:sp>
        <p:nvSpPr>
          <p:cNvPr id="37" name="TextBox 36"/>
          <p:cNvSpPr txBox="1"/>
          <p:nvPr/>
        </p:nvSpPr>
        <p:spPr>
          <a:xfrm>
            <a:off x="5868490" y="4514865"/>
            <a:ext cx="304892" cy="523220"/>
          </a:xfrm>
          <a:prstGeom prst="rect">
            <a:avLst/>
          </a:prstGeom>
          <a:noFill/>
        </p:spPr>
        <p:txBody>
          <a:bodyPr wrap="none" rtlCol="0">
            <a:spAutoFit/>
          </a:bodyPr>
          <a:lstStyle/>
          <a:p>
            <a:r>
              <a:rPr lang="en-US" sz="2800" b="1" dirty="0">
                <a:solidFill>
                  <a:srgbClr val="0070C0"/>
                </a:solidFill>
              </a:rPr>
              <a:t>!</a:t>
            </a:r>
          </a:p>
        </p:txBody>
      </p:sp>
      <p:sp>
        <p:nvSpPr>
          <p:cNvPr id="38" name="TextBox 37"/>
          <p:cNvSpPr txBox="1"/>
          <p:nvPr/>
        </p:nvSpPr>
        <p:spPr>
          <a:xfrm>
            <a:off x="7125783" y="4534597"/>
            <a:ext cx="304892" cy="523220"/>
          </a:xfrm>
          <a:prstGeom prst="rect">
            <a:avLst/>
          </a:prstGeom>
          <a:noFill/>
        </p:spPr>
        <p:txBody>
          <a:bodyPr wrap="none" rtlCol="0">
            <a:spAutoFit/>
          </a:bodyPr>
          <a:lstStyle/>
          <a:p>
            <a:r>
              <a:rPr lang="en-US" sz="2800" b="1" dirty="0"/>
              <a:t>!</a:t>
            </a:r>
          </a:p>
        </p:txBody>
      </p:sp>
      <p:sp>
        <p:nvSpPr>
          <p:cNvPr id="49" name="Rectangle 48"/>
          <p:cNvSpPr/>
          <p:nvPr/>
        </p:nvSpPr>
        <p:spPr>
          <a:xfrm>
            <a:off x="2693084" y="5742863"/>
            <a:ext cx="506870" cy="584775"/>
          </a:xfrm>
          <a:prstGeom prst="rect">
            <a:avLst/>
          </a:prstGeom>
        </p:spPr>
        <p:txBody>
          <a:bodyPr wrap="none">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EB6791C4-DF4E-4C17-A41C-B2BEB15390BD}" type="slidenum">
              <a:rPr lang="en-US" smtClean="0"/>
              <a:pPr>
                <a:defRPr/>
              </a:pPr>
              <a:t>55</a:t>
            </a:fld>
            <a:endParaRPr lang="en-US"/>
          </a:p>
        </p:txBody>
      </p:sp>
    </p:spTree>
    <p:extLst>
      <p:ext uri="{BB962C8B-B14F-4D97-AF65-F5344CB8AC3E}">
        <p14:creationId xmlns:p14="http://schemas.microsoft.com/office/powerpoint/2010/main" val="523897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Initial</a:t>
            </a:r>
            <a:r>
              <a:rPr lang="en-US" dirty="0" smtClean="0"/>
              <a:t> NADCON Master Grids</a:t>
            </a:r>
            <a:endParaRPr lang="en-US" dirty="0"/>
          </a:p>
        </p:txBody>
      </p:sp>
      <p:graphicFrame>
        <p:nvGraphicFramePr>
          <p:cNvPr id="7" name="Content Placeholder 6"/>
          <p:cNvGraphicFramePr>
            <a:graphicFrameLocks noGrp="1"/>
          </p:cNvGraphicFramePr>
          <p:nvPr>
            <p:ph idx="1"/>
          </p:nvPr>
        </p:nvGraphicFramePr>
        <p:xfrm>
          <a:off x="609600" y="2173557"/>
          <a:ext cx="10972800" cy="2595880"/>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3856779846"/>
                    </a:ext>
                  </a:extLst>
                </a:gridCol>
                <a:gridCol w="4648200">
                  <a:extLst>
                    <a:ext uri="{9D8B030D-6E8A-4147-A177-3AD203B41FA5}">
                      <a16:colId xmlns:a16="http://schemas.microsoft.com/office/drawing/2014/main" val="850129923"/>
                    </a:ext>
                  </a:extLst>
                </a:gridCol>
                <a:gridCol w="4365171">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Old Datum</a:t>
                      </a:r>
                      <a:endParaRPr lang="en-US" dirty="0"/>
                    </a:p>
                  </a:txBody>
                  <a:tcPr/>
                </a:tc>
                <a:tc>
                  <a:txBody>
                    <a:bodyPr/>
                    <a:lstStyle/>
                    <a:p>
                      <a:r>
                        <a:rPr lang="en-US" dirty="0" smtClean="0"/>
                        <a:t>New Reference Frame</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161933854"/>
                  </a:ext>
                </a:extLst>
              </a:tr>
              <a:tr h="370840">
                <a:tc>
                  <a:txBody>
                    <a:bodyPr/>
                    <a:lstStyle/>
                    <a:p>
                      <a:r>
                        <a:rPr lang="en-US" dirty="0" smtClean="0"/>
                        <a:t>Hawaii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PA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2788595150"/>
                  </a:ext>
                </a:extLst>
              </a:tr>
              <a:tr h="370840">
                <a:tc>
                  <a:txBody>
                    <a:bodyPr/>
                    <a:lstStyle/>
                    <a:p>
                      <a:r>
                        <a:rPr lang="en-US" dirty="0" smtClean="0"/>
                        <a:t>PR / VI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429773065"/>
                  </a:ext>
                </a:extLst>
              </a:tr>
              <a:tr h="370840">
                <a:tc>
                  <a:txBody>
                    <a:bodyPr/>
                    <a:lstStyle/>
                    <a:p>
                      <a:r>
                        <a:rPr lang="en-US" dirty="0" smtClean="0"/>
                        <a:t>American Samoa</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PA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2436271880"/>
                  </a:ext>
                </a:extLst>
              </a:tr>
              <a:tr h="370840">
                <a:tc>
                  <a:txBody>
                    <a:bodyPr/>
                    <a:lstStyle/>
                    <a:p>
                      <a:r>
                        <a:rPr lang="en-US" dirty="0" smtClean="0"/>
                        <a:t>Guam / CNMI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MA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3518706648"/>
                  </a:ext>
                </a:extLst>
              </a:tr>
            </a:tbl>
          </a:graphicData>
        </a:graphic>
      </p:graphicFrame>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sp>
        <p:nvSpPr>
          <p:cNvPr id="8" name="TextBox 7"/>
          <p:cNvSpPr txBox="1"/>
          <p:nvPr/>
        </p:nvSpPr>
        <p:spPr>
          <a:xfrm>
            <a:off x="1055913" y="1204060"/>
            <a:ext cx="10080171" cy="646331"/>
          </a:xfrm>
          <a:prstGeom prst="rect">
            <a:avLst/>
          </a:prstGeom>
          <a:noFill/>
        </p:spPr>
        <p:txBody>
          <a:bodyPr wrap="square" rtlCol="0">
            <a:spAutoFit/>
          </a:bodyPr>
          <a:lstStyle/>
          <a:p>
            <a:r>
              <a:rPr lang="en-US" dirty="0" smtClean="0"/>
              <a:t>Once the 2020.00 </a:t>
            </a:r>
            <a:r>
              <a:rPr lang="en-US" u="sng" dirty="0" smtClean="0"/>
              <a:t>geometric</a:t>
            </a:r>
            <a:r>
              <a:rPr lang="en-US" dirty="0" smtClean="0"/>
              <a:t> REC adjustment project has been completed and loaded into the NSRS DB, NADCON will be expanded.  Master grids will be created as below.</a:t>
            </a:r>
            <a:endParaRPr lang="en-US" dirty="0"/>
          </a:p>
        </p:txBody>
      </p:sp>
      <p:sp>
        <p:nvSpPr>
          <p:cNvPr id="9" name="TextBox 8"/>
          <p:cNvSpPr txBox="1"/>
          <p:nvPr/>
        </p:nvSpPr>
        <p:spPr>
          <a:xfrm>
            <a:off x="1055914" y="4879025"/>
            <a:ext cx="10080171" cy="1200329"/>
          </a:xfrm>
          <a:prstGeom prst="rect">
            <a:avLst/>
          </a:prstGeom>
          <a:noFill/>
        </p:spPr>
        <p:txBody>
          <a:bodyPr wrap="square" rtlCol="0">
            <a:spAutoFit/>
          </a:bodyPr>
          <a:lstStyle/>
          <a:p>
            <a:r>
              <a:rPr lang="en-US" dirty="0" smtClean="0">
                <a:solidFill>
                  <a:srgbClr val="FF0000"/>
                </a:solidFill>
              </a:rPr>
              <a:t>* </a:t>
            </a:r>
            <a:r>
              <a:rPr lang="en-US" dirty="0" smtClean="0"/>
              <a:t>Why isn’t this specified?  Because by design, NATRF2022, PATRF2022, CATRF2022, MATRF2022 and ITRF2020 are all identical at epoch 2020.00.  They will drift apart after that!  But the initial jump into 2020.00 via NADCON will land you at the exact same coordinates no matter which of the five frames you choose.</a:t>
            </a:r>
            <a:endParaRPr lang="en-US" dirty="0"/>
          </a:p>
        </p:txBody>
      </p:sp>
    </p:spTree>
    <p:extLst>
      <p:ext uri="{BB962C8B-B14F-4D97-AF65-F5344CB8AC3E}">
        <p14:creationId xmlns:p14="http://schemas.microsoft.com/office/powerpoint/2010/main" val="2542560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Latter</a:t>
            </a:r>
            <a:r>
              <a:rPr lang="en-US" dirty="0" smtClean="0"/>
              <a:t> NADCON Master Grids</a:t>
            </a:r>
            <a:endParaRPr lang="en-US" dirty="0"/>
          </a:p>
        </p:txBody>
      </p:sp>
      <p:graphicFrame>
        <p:nvGraphicFramePr>
          <p:cNvPr id="7" name="Content Placeholder 6"/>
          <p:cNvGraphicFramePr>
            <a:graphicFrameLocks noGrp="1"/>
          </p:cNvGraphicFramePr>
          <p:nvPr>
            <p:ph idx="1"/>
          </p:nvPr>
        </p:nvGraphicFramePr>
        <p:xfrm>
          <a:off x="2953655" y="2166400"/>
          <a:ext cx="6284686" cy="2595880"/>
        </p:xfrm>
        <a:graphic>
          <a:graphicData uri="http://schemas.openxmlformats.org/drawingml/2006/table">
            <a:tbl>
              <a:tblPr firstRow="1" bandRow="1">
                <a:tableStyleId>{5C22544A-7EE6-4342-B048-85BDC9FD1C3A}</a:tableStyleId>
              </a:tblPr>
              <a:tblGrid>
                <a:gridCol w="2383971">
                  <a:extLst>
                    <a:ext uri="{9D8B030D-6E8A-4147-A177-3AD203B41FA5}">
                      <a16:colId xmlns:a16="http://schemas.microsoft.com/office/drawing/2014/main" val="3856779846"/>
                    </a:ext>
                  </a:extLst>
                </a:gridCol>
                <a:gridCol w="3900715">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Frame</a:t>
                      </a:r>
                      <a:r>
                        <a:rPr lang="en-US" baseline="0" dirty="0" smtClean="0"/>
                        <a:t> for master NADCON grids</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solidFill>
                            <a:srgbClr val="FF0000"/>
                          </a:solidFill>
                        </a:rPr>
                        <a:t>N</a:t>
                      </a:r>
                      <a:r>
                        <a:rPr lang="en-US" dirty="0" smtClean="0"/>
                        <a:t>ATRF2022</a:t>
                      </a:r>
                      <a:endParaRPr lang="en-US" dirty="0"/>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solidFill>
                            <a:srgbClr val="FF0000"/>
                          </a:solidFill>
                        </a:rPr>
                        <a:t>N</a:t>
                      </a:r>
                      <a:r>
                        <a:rPr lang="en-US" dirty="0" smtClean="0"/>
                        <a:t>ATRF2022</a:t>
                      </a:r>
                      <a:endParaRPr lang="en-US" dirty="0"/>
                    </a:p>
                  </a:txBody>
                  <a:tcPr/>
                </a:tc>
                <a:extLst>
                  <a:ext uri="{0D108BD9-81ED-4DB2-BD59-A6C34878D82A}">
                    <a16:rowId xmlns:a16="http://schemas.microsoft.com/office/drawing/2014/main" val="161933854"/>
                  </a:ext>
                </a:extLst>
              </a:tr>
              <a:tr h="370840">
                <a:tc>
                  <a:txBody>
                    <a:bodyPr/>
                    <a:lstStyle/>
                    <a:p>
                      <a:r>
                        <a:rPr lang="en-US" dirty="0" smtClean="0"/>
                        <a:t>Hawaii</a:t>
                      </a:r>
                      <a:endParaRPr lang="en-US" dirty="0"/>
                    </a:p>
                  </a:txBody>
                  <a:tcPr/>
                </a:tc>
                <a:tc>
                  <a:txBody>
                    <a:bodyPr/>
                    <a:lstStyle/>
                    <a:p>
                      <a:r>
                        <a:rPr lang="en-US" dirty="0" smtClean="0">
                          <a:solidFill>
                            <a:srgbClr val="FF0000"/>
                          </a:solidFill>
                        </a:rPr>
                        <a:t>P</a:t>
                      </a:r>
                      <a:r>
                        <a:rPr lang="en-US" dirty="0" smtClean="0"/>
                        <a:t>ATRF2022</a:t>
                      </a:r>
                      <a:endParaRPr lang="en-US" dirty="0"/>
                    </a:p>
                  </a:txBody>
                  <a:tcPr/>
                </a:tc>
                <a:extLst>
                  <a:ext uri="{0D108BD9-81ED-4DB2-BD59-A6C34878D82A}">
                    <a16:rowId xmlns:a16="http://schemas.microsoft.com/office/drawing/2014/main" val="2788595150"/>
                  </a:ext>
                </a:extLst>
              </a:tr>
              <a:tr h="370840">
                <a:tc>
                  <a:txBody>
                    <a:bodyPr/>
                    <a:lstStyle/>
                    <a:p>
                      <a:r>
                        <a:rPr lang="en-US" dirty="0" smtClean="0"/>
                        <a:t>PR / VI</a:t>
                      </a:r>
                      <a:endParaRPr lang="en-US" dirty="0"/>
                    </a:p>
                  </a:txBody>
                  <a:tcPr/>
                </a:tc>
                <a:tc>
                  <a:txBody>
                    <a:bodyPr/>
                    <a:lstStyle/>
                    <a:p>
                      <a:r>
                        <a:rPr lang="en-US" dirty="0" smtClean="0">
                          <a:solidFill>
                            <a:srgbClr val="FF0000"/>
                          </a:solidFill>
                        </a:rPr>
                        <a:t>C</a:t>
                      </a:r>
                      <a:r>
                        <a:rPr lang="en-US" dirty="0" smtClean="0"/>
                        <a:t>ATRF2022</a:t>
                      </a:r>
                      <a:endParaRPr lang="en-US" dirty="0"/>
                    </a:p>
                  </a:txBody>
                  <a:tcPr/>
                </a:tc>
                <a:extLst>
                  <a:ext uri="{0D108BD9-81ED-4DB2-BD59-A6C34878D82A}">
                    <a16:rowId xmlns:a16="http://schemas.microsoft.com/office/drawing/2014/main" val="429773065"/>
                  </a:ext>
                </a:extLst>
              </a:tr>
              <a:tr h="370840">
                <a:tc>
                  <a:txBody>
                    <a:bodyPr/>
                    <a:lstStyle/>
                    <a:p>
                      <a:r>
                        <a:rPr lang="en-US" dirty="0" smtClean="0"/>
                        <a:t>American Samoa</a:t>
                      </a:r>
                      <a:endParaRPr lang="en-US" dirty="0"/>
                    </a:p>
                  </a:txBody>
                  <a:tcPr/>
                </a:tc>
                <a:tc>
                  <a:txBody>
                    <a:bodyPr/>
                    <a:lstStyle/>
                    <a:p>
                      <a:r>
                        <a:rPr lang="en-US" dirty="0" smtClean="0">
                          <a:solidFill>
                            <a:srgbClr val="FF0000"/>
                          </a:solidFill>
                        </a:rPr>
                        <a:t>P</a:t>
                      </a:r>
                      <a:r>
                        <a:rPr lang="en-US" dirty="0" smtClean="0"/>
                        <a:t>ATRF2022</a:t>
                      </a:r>
                      <a:endParaRPr lang="en-US" dirty="0"/>
                    </a:p>
                  </a:txBody>
                  <a:tcPr/>
                </a:tc>
                <a:extLst>
                  <a:ext uri="{0D108BD9-81ED-4DB2-BD59-A6C34878D82A}">
                    <a16:rowId xmlns:a16="http://schemas.microsoft.com/office/drawing/2014/main" val="2436271880"/>
                  </a:ext>
                </a:extLst>
              </a:tr>
              <a:tr h="370840">
                <a:tc>
                  <a:txBody>
                    <a:bodyPr/>
                    <a:lstStyle/>
                    <a:p>
                      <a:r>
                        <a:rPr lang="en-US" dirty="0" smtClean="0"/>
                        <a:t>Guam / CNMI</a:t>
                      </a:r>
                      <a:endParaRPr lang="en-US" dirty="0"/>
                    </a:p>
                  </a:txBody>
                  <a:tcPr/>
                </a:tc>
                <a:tc>
                  <a:txBody>
                    <a:bodyPr/>
                    <a:lstStyle/>
                    <a:p>
                      <a:r>
                        <a:rPr lang="en-US" dirty="0" smtClean="0">
                          <a:solidFill>
                            <a:srgbClr val="FF0000"/>
                          </a:solidFill>
                        </a:rPr>
                        <a:t>M</a:t>
                      </a:r>
                      <a:r>
                        <a:rPr lang="en-US" dirty="0" smtClean="0"/>
                        <a:t>ATRF2022</a:t>
                      </a:r>
                      <a:endParaRPr lang="en-US" dirty="0"/>
                    </a:p>
                  </a:txBody>
                  <a:tcPr/>
                </a:tc>
                <a:extLst>
                  <a:ext uri="{0D108BD9-81ED-4DB2-BD59-A6C34878D82A}">
                    <a16:rowId xmlns:a16="http://schemas.microsoft.com/office/drawing/2014/main" val="3518706648"/>
                  </a:ext>
                </a:extLst>
              </a:tr>
            </a:tbl>
          </a:graphicData>
        </a:graphic>
      </p:graphicFrame>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sp>
        <p:nvSpPr>
          <p:cNvPr id="8" name="TextBox 7"/>
          <p:cNvSpPr txBox="1"/>
          <p:nvPr/>
        </p:nvSpPr>
        <p:spPr>
          <a:xfrm>
            <a:off x="1055913" y="1204060"/>
            <a:ext cx="10080171" cy="923330"/>
          </a:xfrm>
          <a:prstGeom prst="rect">
            <a:avLst/>
          </a:prstGeom>
          <a:noFill/>
        </p:spPr>
        <p:txBody>
          <a:bodyPr wrap="square" rtlCol="0">
            <a:spAutoFit/>
          </a:bodyPr>
          <a:lstStyle/>
          <a:p>
            <a:r>
              <a:rPr lang="en-US" dirty="0" smtClean="0"/>
              <a:t>Once the first </a:t>
            </a:r>
            <a:r>
              <a:rPr lang="en-US" u="sng" dirty="0" smtClean="0"/>
              <a:t>geometric</a:t>
            </a:r>
            <a:r>
              <a:rPr lang="en-US" dirty="0" smtClean="0"/>
              <a:t> REC adjustment project </a:t>
            </a:r>
            <a:r>
              <a:rPr lang="en-US" i="1" dirty="0" smtClean="0"/>
              <a:t>beyond</a:t>
            </a:r>
            <a:r>
              <a:rPr lang="en-US" dirty="0" smtClean="0"/>
              <a:t> 2020.00 has been completed and loaded into the NSRS DB, NADCON will be expanded.  Master grids will be created in specific frames for specific regions:</a:t>
            </a:r>
            <a:endParaRPr lang="en-US" dirty="0"/>
          </a:p>
        </p:txBody>
      </p:sp>
      <p:sp>
        <p:nvSpPr>
          <p:cNvPr id="9" name="TextBox 8"/>
          <p:cNvSpPr txBox="1"/>
          <p:nvPr/>
        </p:nvSpPr>
        <p:spPr>
          <a:xfrm>
            <a:off x="1055914" y="4879025"/>
            <a:ext cx="10080171" cy="1200329"/>
          </a:xfrm>
          <a:prstGeom prst="rect">
            <a:avLst/>
          </a:prstGeom>
          <a:noFill/>
        </p:spPr>
        <p:txBody>
          <a:bodyPr wrap="square" rtlCol="0">
            <a:spAutoFit/>
          </a:bodyPr>
          <a:lstStyle/>
          <a:p>
            <a:r>
              <a:rPr lang="en-US" dirty="0" smtClean="0"/>
              <a:t>However, once the master grids are made, they can be transformed with exact accuracy into grids in different frames.  For example, in the region “CONUS”, the master grid connects REC coordinates in NATRF2022.  However, it is a simple matter (using EPP2022) to have it connect to PATRF2022.  This flexibility will be built into tools such as NCAT and </a:t>
            </a:r>
            <a:r>
              <a:rPr lang="en-US" dirty="0" err="1" smtClean="0"/>
              <a:t>VDatum</a:t>
            </a:r>
            <a:r>
              <a:rPr lang="en-US" dirty="0" smtClean="0"/>
              <a:t>.</a:t>
            </a:r>
            <a:endParaRPr lang="en-US" dirty="0"/>
          </a:p>
        </p:txBody>
      </p:sp>
    </p:spTree>
    <p:extLst>
      <p:ext uri="{BB962C8B-B14F-4D97-AF65-F5344CB8AC3E}">
        <p14:creationId xmlns:p14="http://schemas.microsoft.com/office/powerpoint/2010/main" val="3637126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VERTCON Master Grids</a:t>
            </a:r>
            <a:endParaRPr lang="en-US" dirty="0"/>
          </a:p>
        </p:txBody>
      </p:sp>
      <p:graphicFrame>
        <p:nvGraphicFramePr>
          <p:cNvPr id="7" name="Content Placeholder 6"/>
          <p:cNvGraphicFramePr>
            <a:graphicFrameLocks noGrp="1"/>
          </p:cNvGraphicFramePr>
          <p:nvPr>
            <p:ph idx="1"/>
          </p:nvPr>
        </p:nvGraphicFramePr>
        <p:xfrm>
          <a:off x="609600" y="2173557"/>
          <a:ext cx="10972800" cy="33375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6779846"/>
                    </a:ext>
                  </a:extLst>
                </a:gridCol>
                <a:gridCol w="3657600">
                  <a:extLst>
                    <a:ext uri="{9D8B030D-6E8A-4147-A177-3AD203B41FA5}">
                      <a16:colId xmlns:a16="http://schemas.microsoft.com/office/drawing/2014/main" val="850129923"/>
                    </a:ext>
                  </a:extLst>
                </a:gridCol>
                <a:gridCol w="3657600">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Old Datum</a:t>
                      </a:r>
                      <a:endParaRPr lang="en-US" dirty="0"/>
                    </a:p>
                  </a:txBody>
                  <a:tcPr/>
                </a:tc>
                <a:tc>
                  <a:txBody>
                    <a:bodyPr/>
                    <a:lstStyle/>
                    <a:p>
                      <a:r>
                        <a:rPr lang="en-US" dirty="0" smtClean="0"/>
                        <a:t>New Geopotential Datum</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solidFill>
                            <a:schemeClr val="tx1"/>
                          </a:solidFill>
                        </a:rPr>
                        <a:t>NAVD 88 </a:t>
                      </a:r>
                      <a:endParaRPr lang="en-US" dirty="0">
                        <a:solidFill>
                          <a:schemeClr val="tx1"/>
                        </a:solidFill>
                      </a:endParaRPr>
                    </a:p>
                  </a:txBody>
                  <a:tcPr/>
                </a:tc>
                <a:tc>
                  <a:txBody>
                    <a:bodyPr/>
                    <a:lstStyle/>
                    <a:p>
                      <a:r>
                        <a:rPr lang="en-US" dirty="0" smtClean="0">
                          <a:solidFill>
                            <a:schemeClr val="tx1"/>
                          </a:solidFill>
                        </a:rPr>
                        <a:t>NAPGD2022 epoch 2020.00</a:t>
                      </a:r>
                      <a:endParaRPr lang="en-US" dirty="0">
                        <a:solidFill>
                          <a:schemeClr val="tx1"/>
                        </a:solidFill>
                      </a:endParaRPr>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t>NAVD 88</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61933854"/>
                  </a:ext>
                </a:extLst>
              </a:tr>
              <a:tr h="370840">
                <a:tc>
                  <a:txBody>
                    <a:bodyPr/>
                    <a:lstStyle/>
                    <a:p>
                      <a:r>
                        <a:rPr lang="en-US" strike="sngStrike" baseline="0" dirty="0" smtClean="0"/>
                        <a:t>Hawaii</a:t>
                      </a:r>
                      <a:endParaRPr lang="en-US" strike="sngStrike" baseline="0" dirty="0"/>
                    </a:p>
                  </a:txBody>
                  <a:tcPr/>
                </a:tc>
                <a:tc>
                  <a:txBody>
                    <a:bodyPr/>
                    <a:lstStyle/>
                    <a:p>
                      <a:r>
                        <a:rPr lang="en-US" strike="sngStrike" baseline="0" dirty="0" smtClean="0"/>
                        <a:t>N/A</a:t>
                      </a:r>
                      <a:endParaRPr lang="en-US" strike="sngStrike" baseline="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sngStrike" kern="1200" cap="none" spc="0" normalizeH="0" baseline="0" noProof="0" dirty="0" smtClean="0">
                          <a:ln>
                            <a:noFill/>
                          </a:ln>
                          <a:solidFill>
                            <a:prstClr val="black"/>
                          </a:solidFill>
                          <a:effectLst/>
                          <a:uLnTx/>
                          <a:uFillTx/>
                          <a:latin typeface="Calibri"/>
                          <a:ea typeface="+mn-ea"/>
                          <a:cs typeface="+mn-cs"/>
                        </a:rPr>
                        <a:t>NAPGD2022 epoch 2020.00</a:t>
                      </a:r>
                      <a:endParaRPr kumimoji="0" lang="en-US" sz="1800" b="0" i="0" u="none" strike="sng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788595150"/>
                  </a:ext>
                </a:extLst>
              </a:tr>
              <a:tr h="370840">
                <a:tc>
                  <a:txBody>
                    <a:bodyPr/>
                    <a:lstStyle/>
                    <a:p>
                      <a:r>
                        <a:rPr lang="en-US" dirty="0" smtClean="0"/>
                        <a:t>PR</a:t>
                      </a:r>
                      <a:endParaRPr lang="en-US" dirty="0"/>
                    </a:p>
                  </a:txBody>
                  <a:tcPr/>
                </a:tc>
                <a:tc>
                  <a:txBody>
                    <a:bodyPr/>
                    <a:lstStyle/>
                    <a:p>
                      <a:r>
                        <a:rPr lang="en-US" dirty="0" smtClean="0"/>
                        <a:t>PRVD 02</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429773065"/>
                  </a:ext>
                </a:extLst>
              </a:tr>
              <a:tr h="370840">
                <a:tc>
                  <a:txBody>
                    <a:bodyPr/>
                    <a:lstStyle/>
                    <a:p>
                      <a:r>
                        <a:rPr lang="en-US" dirty="0" smtClean="0"/>
                        <a:t>VI</a:t>
                      </a:r>
                      <a:endParaRPr lang="en-US" dirty="0"/>
                    </a:p>
                  </a:txBody>
                  <a:tcPr/>
                </a:tc>
                <a:tc>
                  <a:txBody>
                    <a:bodyPr/>
                    <a:lstStyle/>
                    <a:p>
                      <a:r>
                        <a:rPr lang="en-US" dirty="0" smtClean="0"/>
                        <a:t>VIVD 09</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436271880"/>
                  </a:ext>
                </a:extLst>
              </a:tr>
              <a:tr h="370840">
                <a:tc>
                  <a:txBody>
                    <a:bodyPr/>
                    <a:lstStyle/>
                    <a:p>
                      <a:r>
                        <a:rPr lang="en-US" dirty="0" smtClean="0"/>
                        <a:t>American Samoa</a:t>
                      </a:r>
                      <a:endParaRPr lang="en-US" dirty="0"/>
                    </a:p>
                  </a:txBody>
                  <a:tcPr/>
                </a:tc>
                <a:tc>
                  <a:txBody>
                    <a:bodyPr/>
                    <a:lstStyle/>
                    <a:p>
                      <a:r>
                        <a:rPr lang="en-US" dirty="0" smtClean="0"/>
                        <a:t>ASVD 02</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518706648"/>
                  </a:ext>
                </a:extLst>
              </a:tr>
              <a:tr h="370840">
                <a:tc>
                  <a:txBody>
                    <a:bodyPr/>
                    <a:lstStyle/>
                    <a:p>
                      <a:r>
                        <a:rPr lang="en-US" dirty="0" smtClean="0"/>
                        <a:t>Guam</a:t>
                      </a:r>
                      <a:endParaRPr lang="en-US" dirty="0"/>
                    </a:p>
                  </a:txBody>
                  <a:tcPr/>
                </a:tc>
                <a:tc>
                  <a:txBody>
                    <a:bodyPr/>
                    <a:lstStyle/>
                    <a:p>
                      <a:r>
                        <a:rPr lang="en-US" dirty="0" smtClean="0"/>
                        <a:t>GUVD 04</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262337471"/>
                  </a:ext>
                </a:extLst>
              </a:tr>
              <a:tr h="370840">
                <a:tc>
                  <a:txBody>
                    <a:bodyPr/>
                    <a:lstStyle/>
                    <a:p>
                      <a:r>
                        <a:rPr lang="en-US" dirty="0" smtClean="0"/>
                        <a:t>CNMI</a:t>
                      </a:r>
                      <a:endParaRPr lang="en-US" dirty="0"/>
                    </a:p>
                  </a:txBody>
                  <a:tcPr/>
                </a:tc>
                <a:tc>
                  <a:txBody>
                    <a:bodyPr/>
                    <a:lstStyle/>
                    <a:p>
                      <a:r>
                        <a:rPr lang="en-US" dirty="0" smtClean="0"/>
                        <a:t>NMVD 03</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624201683"/>
                  </a:ext>
                </a:extLst>
              </a:tr>
            </a:tbl>
          </a:graphicData>
        </a:graphic>
      </p:graphicFrame>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sp>
        <p:nvSpPr>
          <p:cNvPr id="8" name="TextBox 7"/>
          <p:cNvSpPr txBox="1"/>
          <p:nvPr/>
        </p:nvSpPr>
        <p:spPr>
          <a:xfrm>
            <a:off x="979713" y="1193925"/>
            <a:ext cx="10080171" cy="923330"/>
          </a:xfrm>
          <a:prstGeom prst="rect">
            <a:avLst/>
          </a:prstGeom>
          <a:noFill/>
        </p:spPr>
        <p:txBody>
          <a:bodyPr wrap="square" rtlCol="0">
            <a:spAutoFit/>
          </a:bodyPr>
          <a:lstStyle/>
          <a:p>
            <a:r>
              <a:rPr lang="en-US" dirty="0" smtClean="0"/>
              <a:t>Once the 2020.00 </a:t>
            </a:r>
            <a:r>
              <a:rPr lang="en-US" u="sng" dirty="0" smtClean="0"/>
              <a:t>geometric</a:t>
            </a:r>
            <a:r>
              <a:rPr lang="en-US" dirty="0" smtClean="0"/>
              <a:t> REC adjustment project </a:t>
            </a:r>
            <a:r>
              <a:rPr lang="en-US" i="1" dirty="0" smtClean="0"/>
              <a:t>and</a:t>
            </a:r>
            <a:r>
              <a:rPr lang="en-US" dirty="0" smtClean="0"/>
              <a:t> the 2020.00 </a:t>
            </a:r>
            <a:r>
              <a:rPr lang="en-US" u="sng" dirty="0" smtClean="0"/>
              <a:t>orthometric</a:t>
            </a:r>
            <a:r>
              <a:rPr lang="en-US" dirty="0" smtClean="0"/>
              <a:t> REC adjustment project has been completed and loaded into the NSRS DB, VERTCON will be expanded.  Master grids will be created as below.</a:t>
            </a:r>
            <a:endParaRPr lang="en-US" dirty="0"/>
          </a:p>
        </p:txBody>
      </p:sp>
      <p:sp>
        <p:nvSpPr>
          <p:cNvPr id="9" name="TextBox 8"/>
          <p:cNvSpPr txBox="1"/>
          <p:nvPr/>
        </p:nvSpPr>
        <p:spPr>
          <a:xfrm>
            <a:off x="1480456" y="5749069"/>
            <a:ext cx="9078686" cy="369332"/>
          </a:xfrm>
          <a:prstGeom prst="rect">
            <a:avLst/>
          </a:prstGeom>
          <a:noFill/>
        </p:spPr>
        <p:txBody>
          <a:bodyPr wrap="square" rtlCol="0">
            <a:spAutoFit/>
          </a:bodyPr>
          <a:lstStyle/>
          <a:p>
            <a:r>
              <a:rPr lang="en-US" dirty="0" smtClean="0"/>
              <a:t>Unlike NADCON there is no choice on what the destination (geopotential datum) will be.</a:t>
            </a:r>
            <a:endParaRPr lang="en-US" dirty="0"/>
          </a:p>
        </p:txBody>
      </p:sp>
    </p:spTree>
    <p:extLst>
      <p:ext uri="{BB962C8B-B14F-4D97-AF65-F5344CB8AC3E}">
        <p14:creationId xmlns:p14="http://schemas.microsoft.com/office/powerpoint/2010/main" val="2064694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NSRS database replaces the NGS IDB</a:t>
            </a:r>
            <a:endParaRPr lang="en-US" dirty="0"/>
          </a:p>
        </p:txBody>
      </p:sp>
      <p:sp>
        <p:nvSpPr>
          <p:cNvPr id="3" name="Content Placeholder 2"/>
          <p:cNvSpPr>
            <a:spLocks noGrp="1"/>
          </p:cNvSpPr>
          <p:nvPr>
            <p:ph idx="1"/>
          </p:nvPr>
        </p:nvSpPr>
        <p:spPr>
          <a:xfrm>
            <a:off x="609600" y="1600203"/>
            <a:ext cx="10972800" cy="4756150"/>
          </a:xfrm>
        </p:spPr>
        <p:txBody>
          <a:bodyPr/>
          <a:lstStyle/>
          <a:p>
            <a:r>
              <a:rPr lang="en-US" u="sng" dirty="0" smtClean="0"/>
              <a:t>The NSRS database is a geospatial database</a:t>
            </a:r>
          </a:p>
          <a:p>
            <a:r>
              <a:rPr lang="en-US" b="1" i="1" dirty="0" smtClean="0"/>
              <a:t>Observations</a:t>
            </a:r>
            <a:r>
              <a:rPr lang="en-US" dirty="0" smtClean="0"/>
              <a:t> will be translated into geospatial formats (e.g. </a:t>
            </a:r>
            <a:r>
              <a:rPr lang="en-US" dirty="0" err="1" smtClean="0"/>
              <a:t>GeoJSON</a:t>
            </a:r>
            <a:r>
              <a:rPr lang="en-US" dirty="0" smtClean="0"/>
              <a:t>) and moved</a:t>
            </a:r>
          </a:p>
          <a:p>
            <a:r>
              <a:rPr lang="en-US" b="1" i="1" dirty="0" smtClean="0"/>
              <a:t>Metadata</a:t>
            </a:r>
            <a:r>
              <a:rPr lang="en-US" dirty="0" smtClean="0"/>
              <a:t> will be moved (e.g. PID, Designation, Stamping)</a:t>
            </a:r>
          </a:p>
          <a:p>
            <a:r>
              <a:rPr lang="en-US" b="1" i="1" dirty="0" smtClean="0"/>
              <a:t>Old coordinates </a:t>
            </a:r>
            <a:r>
              <a:rPr lang="en-US" dirty="0" smtClean="0"/>
              <a:t>will be frozen and moved</a:t>
            </a:r>
          </a:p>
          <a:p>
            <a:pPr lvl="1"/>
            <a:r>
              <a:rPr lang="en-US" dirty="0" smtClean="0"/>
              <a:t>No attempt to “NADCON/VERTCON” them into the new system</a:t>
            </a:r>
          </a:p>
          <a:p>
            <a:r>
              <a:rPr lang="en-US" b="1" i="1" dirty="0" smtClean="0"/>
              <a:t>New coordinates </a:t>
            </a:r>
            <a:r>
              <a:rPr lang="en-US" dirty="0" smtClean="0"/>
              <a:t>will be computed from observations</a:t>
            </a:r>
          </a:p>
          <a:p>
            <a:pPr lvl="1"/>
            <a:r>
              <a:rPr lang="en-US" dirty="0" smtClean="0"/>
              <a:t>RECs and SECs (see later)</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spTree>
    <p:extLst>
      <p:ext uri="{BB962C8B-B14F-4D97-AF65-F5344CB8AC3E}">
        <p14:creationId xmlns:p14="http://schemas.microsoft.com/office/powerpoint/2010/main" val="34013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“Modernization”</a:t>
            </a:r>
            <a:endParaRPr lang="en-US" dirty="0"/>
          </a:p>
        </p:txBody>
      </p:sp>
      <p:sp>
        <p:nvSpPr>
          <p:cNvPr id="3" name="Content Placeholder 2"/>
          <p:cNvSpPr>
            <a:spLocks noGrp="1"/>
          </p:cNvSpPr>
          <p:nvPr>
            <p:ph idx="1"/>
          </p:nvPr>
        </p:nvSpPr>
        <p:spPr/>
        <p:txBody>
          <a:bodyPr/>
          <a:lstStyle/>
          <a:p>
            <a:r>
              <a:rPr lang="en-US" dirty="0" smtClean="0"/>
              <a:t>There’s “</a:t>
            </a:r>
            <a:r>
              <a:rPr lang="en-US" u="sng" dirty="0" smtClean="0"/>
              <a:t>M</a:t>
            </a:r>
            <a:r>
              <a:rPr lang="en-US" dirty="0" smtClean="0"/>
              <a:t>odernization” and “</a:t>
            </a:r>
            <a:r>
              <a:rPr lang="en-US" u="sng" dirty="0" smtClean="0"/>
              <a:t>m</a:t>
            </a:r>
            <a:r>
              <a:rPr lang="en-US" dirty="0" smtClean="0"/>
              <a:t>odernization”</a:t>
            </a:r>
          </a:p>
          <a:p>
            <a:pPr lvl="1"/>
            <a:r>
              <a:rPr lang="en-US" dirty="0" smtClean="0"/>
              <a:t>NGS has been constantly </a:t>
            </a:r>
            <a:r>
              <a:rPr lang="en-US" i="1" u="sng" dirty="0" smtClean="0"/>
              <a:t>m</a:t>
            </a:r>
            <a:r>
              <a:rPr lang="en-US" i="1" dirty="0" smtClean="0"/>
              <a:t>odernizing</a:t>
            </a:r>
            <a:r>
              <a:rPr lang="en-US" dirty="0" smtClean="0"/>
              <a:t> components of its mission for all of its existence</a:t>
            </a:r>
          </a:p>
          <a:p>
            <a:pPr lvl="2"/>
            <a:r>
              <a:rPr lang="en-US" dirty="0" err="1" smtClean="0"/>
              <a:t>Bilby</a:t>
            </a:r>
            <a:r>
              <a:rPr lang="en-US" dirty="0" smtClean="0"/>
              <a:t> Towers allowed long distance sights</a:t>
            </a:r>
          </a:p>
          <a:p>
            <a:pPr lvl="2"/>
            <a:r>
              <a:rPr lang="en-US" dirty="0" smtClean="0"/>
              <a:t>EDMs replaced tapes</a:t>
            </a:r>
          </a:p>
          <a:p>
            <a:pPr lvl="2"/>
            <a:r>
              <a:rPr lang="en-US" dirty="0" smtClean="0"/>
              <a:t>GPS replaced line-of-sight surveying</a:t>
            </a:r>
          </a:p>
          <a:p>
            <a:pPr lvl="2"/>
            <a:r>
              <a:rPr lang="en-US" dirty="0" smtClean="0"/>
              <a:t>NAD 83 replaced NAD 27</a:t>
            </a:r>
          </a:p>
          <a:p>
            <a:pPr lvl="2"/>
            <a:r>
              <a:rPr lang="en-US" dirty="0" smtClean="0"/>
              <a:t>NAVD 88 replaced NGVD 29</a:t>
            </a:r>
          </a:p>
          <a:p>
            <a:pPr lvl="2"/>
            <a:r>
              <a:rPr lang="en-US" dirty="0" smtClean="0"/>
              <a:t>Height Mod replaced/enhanced leveling</a:t>
            </a:r>
          </a:p>
          <a:p>
            <a:pPr lvl="2"/>
            <a:r>
              <a:rPr lang="en-US" dirty="0" smtClean="0"/>
              <a:t>CORSs replaced passive marks as primary control</a:t>
            </a: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40310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and Drift: Summary</a:t>
            </a:r>
            <a:endParaRPr lang="en-US" dirty="0"/>
          </a:p>
        </p:txBody>
      </p:sp>
      <p:sp>
        <p:nvSpPr>
          <p:cNvPr id="3" name="Text Placeholder 2"/>
          <p:cNvSpPr>
            <a:spLocks noGrp="1"/>
          </p:cNvSpPr>
          <p:nvPr>
            <p:ph type="body" idx="1"/>
          </p:nvPr>
        </p:nvSpPr>
        <p:spPr>
          <a:xfrm>
            <a:off x="2044809" y="1490290"/>
            <a:ext cx="4399945" cy="639762"/>
          </a:xfrm>
        </p:spPr>
        <p:txBody>
          <a:bodyPr/>
          <a:lstStyle/>
          <a:p>
            <a:pPr algn="ctr"/>
            <a:r>
              <a:rPr lang="en-US" sz="4800" dirty="0" smtClean="0">
                <a:solidFill>
                  <a:srgbClr val="FF0000"/>
                </a:solidFill>
              </a:rPr>
              <a:t>Shift</a:t>
            </a:r>
            <a:endParaRPr lang="en-US" sz="4800" dirty="0">
              <a:solidFill>
                <a:srgbClr val="FF0000"/>
              </a:solidFill>
            </a:endParaRPr>
          </a:p>
        </p:txBody>
      </p:sp>
      <p:sp>
        <p:nvSpPr>
          <p:cNvPr id="4" name="Content Placeholder 3"/>
          <p:cNvSpPr>
            <a:spLocks noGrp="1"/>
          </p:cNvSpPr>
          <p:nvPr>
            <p:ph sz="half" idx="2"/>
          </p:nvPr>
        </p:nvSpPr>
        <p:spPr>
          <a:xfrm>
            <a:off x="2142566" y="2141166"/>
            <a:ext cx="4087905" cy="3951288"/>
          </a:xfrm>
        </p:spPr>
        <p:txBody>
          <a:bodyPr/>
          <a:lstStyle/>
          <a:p>
            <a:r>
              <a:rPr lang="en-US" dirty="0" smtClean="0"/>
              <a:t>Once, at rollout</a:t>
            </a:r>
          </a:p>
          <a:p>
            <a:r>
              <a:rPr lang="en-US" dirty="0" smtClean="0"/>
              <a:t>Correcting systematic errors in the current </a:t>
            </a:r>
            <a:r>
              <a:rPr lang="en-US" dirty="0" err="1" smtClean="0"/>
              <a:t>datums</a:t>
            </a:r>
            <a:endParaRPr lang="en-US" dirty="0" smtClean="0"/>
          </a:p>
          <a:p>
            <a:r>
              <a:rPr lang="en-US" dirty="0" smtClean="0"/>
              <a:t>Decimeters-to-meters of one-time immediate coordinate changes</a:t>
            </a:r>
          </a:p>
          <a:p>
            <a:r>
              <a:rPr lang="en-US" dirty="0" smtClean="0"/>
              <a:t>Will affect everyone</a:t>
            </a:r>
          </a:p>
          <a:p>
            <a:endParaRPr lang="en-US" dirty="0"/>
          </a:p>
        </p:txBody>
      </p:sp>
      <p:sp>
        <p:nvSpPr>
          <p:cNvPr id="5" name="Text Placeholder 4"/>
          <p:cNvSpPr>
            <a:spLocks noGrp="1"/>
          </p:cNvSpPr>
          <p:nvPr>
            <p:ph type="body" sz="quarter" idx="3"/>
          </p:nvPr>
        </p:nvSpPr>
        <p:spPr>
          <a:xfrm>
            <a:off x="7095131" y="1501404"/>
            <a:ext cx="4401673" cy="639762"/>
          </a:xfrm>
        </p:spPr>
        <p:txBody>
          <a:bodyPr/>
          <a:lstStyle/>
          <a:p>
            <a:pPr algn="ctr"/>
            <a:r>
              <a:rPr lang="en-US" sz="4800" dirty="0" smtClean="0">
                <a:solidFill>
                  <a:srgbClr val="FF0000"/>
                </a:solidFill>
              </a:rPr>
              <a:t>Drift</a:t>
            </a:r>
            <a:endParaRPr lang="en-US" dirty="0">
              <a:solidFill>
                <a:srgbClr val="FF0000"/>
              </a:solidFill>
            </a:endParaRPr>
          </a:p>
        </p:txBody>
      </p:sp>
      <p:sp>
        <p:nvSpPr>
          <p:cNvPr id="6" name="Content Placeholder 5"/>
          <p:cNvSpPr>
            <a:spLocks noGrp="1"/>
          </p:cNvSpPr>
          <p:nvPr>
            <p:ph sz="quarter" idx="4"/>
          </p:nvPr>
        </p:nvSpPr>
        <p:spPr>
          <a:xfrm>
            <a:off x="6723529" y="2130052"/>
            <a:ext cx="5423651" cy="3951288"/>
          </a:xfrm>
        </p:spPr>
        <p:txBody>
          <a:bodyPr/>
          <a:lstStyle/>
          <a:p>
            <a:r>
              <a:rPr lang="en-US" dirty="0" smtClean="0"/>
              <a:t>Impact will grow as time goes on</a:t>
            </a:r>
          </a:p>
          <a:p>
            <a:r>
              <a:rPr lang="en-US" dirty="0" smtClean="0"/>
              <a:t>Embracing the dynamic planet upon which we live</a:t>
            </a:r>
          </a:p>
          <a:p>
            <a:r>
              <a:rPr lang="en-US" dirty="0" smtClean="0"/>
              <a:t>Centimeters of persistent annual coordinate changes (plus potential meter-level jumps from earthquakes)</a:t>
            </a:r>
          </a:p>
          <a:p>
            <a:r>
              <a:rPr lang="en-US" dirty="0" smtClean="0"/>
              <a:t>Can mostly be ignored or mitigated through NGS’s creation of plate-fixed frames and reference epoch coordinates</a:t>
            </a:r>
            <a:endParaRPr lang="en-US" dirty="0"/>
          </a:p>
        </p:txBody>
      </p:sp>
      <p:sp>
        <p:nvSpPr>
          <p:cNvPr id="7" name="Date Placeholder 6"/>
          <p:cNvSpPr>
            <a:spLocks noGrp="1"/>
          </p:cNvSpPr>
          <p:nvPr>
            <p:ph type="dt" sz="half" idx="10"/>
          </p:nvPr>
        </p:nvSpPr>
        <p:spPr/>
        <p:txBody>
          <a:bodyPr/>
          <a:lstStyle/>
          <a:p>
            <a:pPr>
              <a:defRPr/>
            </a:pPr>
            <a:r>
              <a:rPr lang="en-US" smtClean="0"/>
              <a:t>May 4, 2021</a:t>
            </a:r>
            <a:endParaRPr lang="en-US"/>
          </a:p>
        </p:txBody>
      </p:sp>
      <p:sp>
        <p:nvSpPr>
          <p:cNvPr id="8" name="Footer Placeholder 7"/>
          <p:cNvSpPr>
            <a:spLocks noGrp="1"/>
          </p:cNvSpPr>
          <p:nvPr>
            <p:ph type="ftr" sz="quarter" idx="11"/>
          </p:nvPr>
        </p:nvSpPr>
        <p:spPr/>
        <p:txBody>
          <a:bodyPr/>
          <a:lstStyle/>
          <a:p>
            <a:pPr>
              <a:defRPr/>
            </a:pPr>
            <a:r>
              <a:rPr lang="en-US" smtClean="0"/>
              <a:t>2021 Geospatial Summit on the Modernized NSRS</a:t>
            </a:r>
            <a:endParaRPr lang="en-US"/>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60</a:t>
            </a:fld>
            <a:endParaRPr lang="en-US"/>
          </a:p>
        </p:txBody>
      </p:sp>
      <p:sp>
        <p:nvSpPr>
          <p:cNvPr id="10" name="Content Placeholder 3"/>
          <p:cNvSpPr txBox="1">
            <a:spLocks/>
          </p:cNvSpPr>
          <p:nvPr/>
        </p:nvSpPr>
        <p:spPr bwMode="auto">
          <a:xfrm>
            <a:off x="146107" y="2157697"/>
            <a:ext cx="2317386"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When?</a:t>
            </a:r>
          </a:p>
          <a:p>
            <a:r>
              <a:rPr lang="en-US" dirty="0" smtClean="0"/>
              <a:t>Why?</a:t>
            </a:r>
          </a:p>
          <a:p>
            <a:pPr marL="0" indent="0">
              <a:buNone/>
            </a:pPr>
            <a:endParaRPr lang="en-US" sz="2000" dirty="0" smtClean="0"/>
          </a:p>
          <a:p>
            <a:r>
              <a:rPr lang="en-US" dirty="0" smtClean="0"/>
              <a:t>How much?</a:t>
            </a:r>
          </a:p>
          <a:p>
            <a:pPr marL="0" indent="0">
              <a:buNone/>
            </a:pPr>
            <a:endParaRPr lang="en-US" sz="3600" dirty="0" smtClean="0"/>
          </a:p>
          <a:p>
            <a:r>
              <a:rPr lang="en-US" dirty="0" smtClean="0"/>
              <a:t>Who?</a:t>
            </a:r>
            <a:endParaRPr lang="en-US" dirty="0"/>
          </a:p>
        </p:txBody>
      </p:sp>
    </p:spTree>
    <p:extLst>
      <p:ext uri="{BB962C8B-B14F-4D97-AF65-F5344CB8AC3E}">
        <p14:creationId xmlns:p14="http://schemas.microsoft.com/office/powerpoint/2010/main" val="8339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64" y="1801640"/>
            <a:ext cx="8997636" cy="2906162"/>
          </a:xfrm>
        </p:spPr>
        <p:txBody>
          <a:bodyPr/>
          <a:lstStyle/>
          <a:p>
            <a:r>
              <a:rPr lang="en-US" dirty="0" smtClean="0"/>
              <a:t>EPP2022 and IFVM2022:</a:t>
            </a:r>
            <a:br>
              <a:rPr lang="en-US" dirty="0" smtClean="0"/>
            </a:br>
            <a:r>
              <a:rPr lang="en-US" dirty="0" smtClean="0"/>
              <a:t/>
            </a:r>
            <a:br>
              <a:rPr lang="en-US" dirty="0" smtClean="0"/>
            </a:br>
            <a:r>
              <a:rPr lang="en-US" dirty="0" smtClean="0"/>
              <a:t>The two tools that make time dependent geodetic control useable</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61</a:t>
            </a:fld>
            <a:endParaRPr lang="en-US">
              <a:latin typeface="Calibri"/>
            </a:endParaRPr>
          </a:p>
        </p:txBody>
      </p:sp>
    </p:spTree>
    <p:extLst>
      <p:ext uri="{BB962C8B-B14F-4D97-AF65-F5344CB8AC3E}">
        <p14:creationId xmlns:p14="http://schemas.microsoft.com/office/powerpoint/2010/main" val="930808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EPP2022 and IFVM2022</a:t>
            </a:r>
            <a:endParaRPr lang="en-US" dirty="0"/>
          </a:p>
        </p:txBody>
      </p:sp>
      <p:sp>
        <p:nvSpPr>
          <p:cNvPr id="3" name="Content Placeholder 2"/>
          <p:cNvSpPr>
            <a:spLocks noGrp="1"/>
          </p:cNvSpPr>
          <p:nvPr>
            <p:ph idx="1"/>
          </p:nvPr>
        </p:nvSpPr>
        <p:spPr/>
        <p:txBody>
          <a:bodyPr/>
          <a:lstStyle/>
          <a:p>
            <a:r>
              <a:rPr lang="en-US" dirty="0" smtClean="0"/>
              <a:t>Remember this from an earlier slide?</a:t>
            </a:r>
          </a:p>
          <a:p>
            <a:pPr lvl="1"/>
            <a:r>
              <a:rPr lang="en-US" dirty="0">
                <a:solidFill>
                  <a:srgbClr val="FF0000"/>
                </a:solidFill>
              </a:rPr>
              <a:t>Two types of “Drift” (AKA “every type of motion…”)</a:t>
            </a:r>
          </a:p>
          <a:p>
            <a:pPr lvl="2"/>
            <a:r>
              <a:rPr lang="en-US" u="sng" dirty="0">
                <a:solidFill>
                  <a:srgbClr val="FF0000"/>
                </a:solidFill>
              </a:rPr>
              <a:t>Tectonic rotation </a:t>
            </a:r>
            <a:r>
              <a:rPr lang="en-US" dirty="0">
                <a:solidFill>
                  <a:srgbClr val="FF0000"/>
                </a:solidFill>
              </a:rPr>
              <a:t>(affects latitude and longitude only)</a:t>
            </a:r>
          </a:p>
          <a:p>
            <a:pPr lvl="2"/>
            <a:r>
              <a:rPr lang="en-US" u="sng" dirty="0">
                <a:solidFill>
                  <a:srgbClr val="FF0000"/>
                </a:solidFill>
              </a:rPr>
              <a:t>Residual motion</a:t>
            </a:r>
          </a:p>
          <a:p>
            <a:pPr lvl="3"/>
            <a:r>
              <a:rPr lang="en-US" dirty="0">
                <a:solidFill>
                  <a:srgbClr val="FF0000"/>
                </a:solidFill>
              </a:rPr>
              <a:t>Everything left over after accounting for tectonic rotation, including </a:t>
            </a:r>
            <a:r>
              <a:rPr lang="en-US" u="sng" dirty="0">
                <a:solidFill>
                  <a:srgbClr val="FF0000"/>
                </a:solidFill>
              </a:rPr>
              <a:t>all</a:t>
            </a:r>
            <a:r>
              <a:rPr lang="en-US" dirty="0">
                <a:solidFill>
                  <a:srgbClr val="FF0000"/>
                </a:solidFill>
              </a:rPr>
              <a:t> vertical motion</a:t>
            </a:r>
          </a:p>
          <a:p>
            <a:r>
              <a:rPr lang="en-US" dirty="0" smtClean="0"/>
              <a:t>Tectonic Rotation:  	EPP2022</a:t>
            </a:r>
          </a:p>
          <a:p>
            <a:r>
              <a:rPr lang="en-US" dirty="0" smtClean="0"/>
              <a:t>Residual Motion:		IFVM2022</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spTree>
    <p:extLst>
      <p:ext uri="{BB962C8B-B14F-4D97-AF65-F5344CB8AC3E}">
        <p14:creationId xmlns:p14="http://schemas.microsoft.com/office/powerpoint/2010/main" val="5420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parts of drift</a:t>
            </a:r>
            <a:endParaRPr lang="en-US" dirty="0"/>
          </a:p>
        </p:txBody>
      </p:sp>
      <p:sp>
        <p:nvSpPr>
          <p:cNvPr id="3" name="Content Placeholder 2"/>
          <p:cNvSpPr>
            <a:spLocks noGrp="1"/>
          </p:cNvSpPr>
          <p:nvPr>
            <p:ph idx="1"/>
          </p:nvPr>
        </p:nvSpPr>
        <p:spPr>
          <a:xfrm>
            <a:off x="609600" y="1600203"/>
            <a:ext cx="10972800" cy="4756150"/>
          </a:xfrm>
        </p:spPr>
        <p:txBody>
          <a:bodyPr/>
          <a:lstStyle/>
          <a:p>
            <a:r>
              <a:rPr lang="en-US" dirty="0" smtClean="0"/>
              <a:t>The </a:t>
            </a:r>
            <a:r>
              <a:rPr lang="en-US" u="sng" dirty="0" smtClean="0"/>
              <a:t>plate rotation </a:t>
            </a:r>
            <a:r>
              <a:rPr lang="en-US" dirty="0" smtClean="0"/>
              <a:t>is </a:t>
            </a:r>
            <a:r>
              <a:rPr lang="en-US" i="1" dirty="0" smtClean="0"/>
              <a:t>simple</a:t>
            </a:r>
            <a:r>
              <a:rPr lang="en-US" dirty="0" smtClean="0"/>
              <a:t> (3 parameters per plate)</a:t>
            </a:r>
          </a:p>
          <a:p>
            <a:pPr lvl="1"/>
            <a:r>
              <a:rPr lang="en-US" sz="2000" dirty="0" smtClean="0"/>
              <a:t>Captured in </a:t>
            </a:r>
            <a:r>
              <a:rPr lang="en-US" sz="2000" b="1" dirty="0" smtClean="0"/>
              <a:t>EPP2022</a:t>
            </a:r>
          </a:p>
          <a:p>
            <a:pPr lvl="1"/>
            <a:r>
              <a:rPr lang="en-US" sz="2000" dirty="0" smtClean="0"/>
              <a:t>Horizontal (latitude/longitude) </a:t>
            </a:r>
            <a:r>
              <a:rPr lang="en-US" sz="2000" i="1" dirty="0" smtClean="0"/>
              <a:t>only</a:t>
            </a:r>
          </a:p>
          <a:p>
            <a:pPr lvl="1"/>
            <a:r>
              <a:rPr lang="en-US" sz="2000" dirty="0" smtClean="0"/>
              <a:t>Changes the </a:t>
            </a:r>
            <a:r>
              <a:rPr lang="en-US" sz="2000" i="1" dirty="0" smtClean="0">
                <a:solidFill>
                  <a:srgbClr val="FF0000"/>
                </a:solidFill>
              </a:rPr>
              <a:t>frame</a:t>
            </a:r>
          </a:p>
          <a:p>
            <a:pPr lvl="2"/>
            <a:r>
              <a:rPr lang="en-US" sz="1800" dirty="0" smtClean="0"/>
              <a:t>ITRF2020 to NATRF2022, PATRF2022, CATRF2022 &amp; MATRF2022 </a:t>
            </a:r>
          </a:p>
          <a:p>
            <a:pPr lvl="1"/>
            <a:r>
              <a:rPr lang="en-US" sz="2000" dirty="0" smtClean="0"/>
              <a:t>Doesn’t change the </a:t>
            </a:r>
            <a:r>
              <a:rPr lang="en-US" sz="2000" i="1" dirty="0" smtClean="0">
                <a:solidFill>
                  <a:srgbClr val="FF0000"/>
                </a:solidFill>
              </a:rPr>
              <a:t>epoch</a:t>
            </a:r>
          </a:p>
          <a:p>
            <a:r>
              <a:rPr lang="en-US" sz="2800" dirty="0" smtClean="0"/>
              <a:t>The </a:t>
            </a:r>
            <a:r>
              <a:rPr lang="en-US" sz="2800" u="sng" dirty="0" smtClean="0"/>
              <a:t>residual motions</a:t>
            </a:r>
            <a:r>
              <a:rPr lang="en-US" sz="2800" dirty="0" smtClean="0"/>
              <a:t> (after removing plate rotation) are </a:t>
            </a:r>
            <a:r>
              <a:rPr lang="en-US" sz="2800" i="1" dirty="0" smtClean="0"/>
              <a:t>complex</a:t>
            </a:r>
          </a:p>
          <a:p>
            <a:pPr lvl="1"/>
            <a:r>
              <a:rPr lang="en-US" sz="2000" dirty="0" smtClean="0"/>
              <a:t>Captured in </a:t>
            </a:r>
            <a:r>
              <a:rPr lang="en-US" sz="2000" b="1" dirty="0" smtClean="0"/>
              <a:t>IFVM2022</a:t>
            </a:r>
          </a:p>
          <a:p>
            <a:pPr lvl="1"/>
            <a:r>
              <a:rPr lang="en-US" sz="2000" i="1" u="sng" dirty="0" smtClean="0"/>
              <a:t>Residual</a:t>
            </a:r>
            <a:r>
              <a:rPr lang="en-US" sz="2000" dirty="0" smtClean="0"/>
              <a:t> horizontal motion</a:t>
            </a:r>
          </a:p>
          <a:p>
            <a:pPr lvl="1"/>
            <a:r>
              <a:rPr lang="en-US" sz="2000" i="1" u="sng" dirty="0" smtClean="0"/>
              <a:t>All</a:t>
            </a:r>
            <a:r>
              <a:rPr lang="en-US" sz="2000" dirty="0" smtClean="0"/>
              <a:t> vertical motion</a:t>
            </a:r>
          </a:p>
          <a:p>
            <a:pPr lvl="1"/>
            <a:r>
              <a:rPr lang="en-US" sz="2000" dirty="0" smtClean="0"/>
              <a:t>Changes the </a:t>
            </a:r>
            <a:r>
              <a:rPr lang="en-US" sz="2000" i="1" dirty="0" smtClean="0">
                <a:solidFill>
                  <a:srgbClr val="FF0000"/>
                </a:solidFill>
              </a:rPr>
              <a:t>epoch</a:t>
            </a:r>
          </a:p>
          <a:p>
            <a:pPr lvl="1"/>
            <a:r>
              <a:rPr lang="en-US" sz="2000" dirty="0" smtClean="0"/>
              <a:t>Doesn’t change the </a:t>
            </a:r>
            <a:r>
              <a:rPr lang="en-US" sz="2000" i="1" dirty="0" smtClean="0">
                <a:solidFill>
                  <a:srgbClr val="FF0000"/>
                </a:solidFill>
              </a:rPr>
              <a:t>frame</a:t>
            </a:r>
            <a:endParaRPr lang="en-US" sz="2000" dirty="0">
              <a:solidFill>
                <a:srgbClr val="FF0000"/>
              </a:solidFill>
            </a:endParaRPr>
          </a:p>
          <a:p>
            <a:pPr lvl="2"/>
            <a:r>
              <a:rPr lang="en-US" sz="1600" dirty="0" smtClean="0"/>
              <a:t>IFVM = “Intra-frame” velocity model</a:t>
            </a:r>
          </a:p>
          <a:p>
            <a:pPr lvl="1"/>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dirty="0"/>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spTree>
    <p:extLst>
      <p:ext uri="{BB962C8B-B14F-4D97-AF65-F5344CB8AC3E}">
        <p14:creationId xmlns:p14="http://schemas.microsoft.com/office/powerpoint/2010/main" val="15682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EPP2022 and IFVM2022 as equations</a:t>
            </a:r>
          </a:p>
        </p:txBody>
      </p:sp>
      <p:sp>
        <p:nvSpPr>
          <p:cNvPr id="3" name="Text Placeholder 2"/>
          <p:cNvSpPr>
            <a:spLocks noGrp="1"/>
          </p:cNvSpPr>
          <p:nvPr>
            <p:ph type="body" idx="1"/>
          </p:nvPr>
        </p:nvSpPr>
        <p:spPr/>
        <p:txBody>
          <a:bodyPr/>
          <a:lstStyle/>
          <a:p>
            <a:pPr algn="ctr"/>
            <a:r>
              <a:rPr lang="en-US" dirty="0" smtClean="0"/>
              <a:t>EPP2022</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0" indent="0">
                  <a:buNone/>
                </a:pPr>
                <a:endParaRPr lang="en-US" i="1" dirty="0" smtClean="0"/>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𝑍</m:t>
                                    </m:r>
                                    <m:d>
                                      <m:dPr>
                                        <m:ctrlPr>
                                          <a:rPr lang="en-US" i="1">
                                            <a:latin typeface="Cambria Math" panose="02040503050406030204" pitchFamily="18" charset="0"/>
                                          </a:rPr>
                                        </m:ctrlPr>
                                      </m:dPr>
                                      <m:e>
                                        <m:r>
                                          <a:rPr lang="en-US" i="1">
                                            <a:latin typeface="Cambria Math" panose="02040503050406030204" pitchFamily="18" charset="0"/>
                                          </a:rPr>
                                          <m:t>𝑡</m:t>
                                        </m:r>
                                      </m:e>
                                    </m:d>
                                  </m:e>
                                </m:mr>
                              </m:m>
                            </m:e>
                          </m:d>
                        </m:e>
                        <m:sub>
                          <m:r>
                            <a:rPr lang="en-US" b="0" i="1" smtClean="0">
                              <a:latin typeface="Cambria Math" panose="02040503050406030204" pitchFamily="18" charset="0"/>
                            </a:rPr>
                            <m:t>𝑁</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𝐼</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𝑍</m:t>
                                    </m:r>
                                    <m:d>
                                      <m:dPr>
                                        <m:ctrlPr>
                                          <a:rPr lang="en-US" i="1">
                                            <a:latin typeface="Cambria Math" panose="02040503050406030204" pitchFamily="18" charset="0"/>
                                          </a:rPr>
                                        </m:ctrlPr>
                                      </m:dPr>
                                      <m:e>
                                        <m:r>
                                          <a:rPr lang="en-US" i="1">
                                            <a:latin typeface="Cambria Math" panose="02040503050406030204" pitchFamily="18" charset="0"/>
                                          </a:rPr>
                                          <m:t>𝑡</m:t>
                                        </m:r>
                                      </m:e>
                                    </m:d>
                                  </m:e>
                                </m:mr>
                              </m:m>
                            </m:e>
                          </m:d>
                        </m:e>
                        <m:sub>
                          <m:r>
                            <a:rPr lang="en-US" b="0" i="1" smtClean="0">
                              <a:latin typeface="Cambria Math" panose="02040503050406030204" pitchFamily="18" charset="0"/>
                            </a:rPr>
                            <m:t>𝐼</m:t>
                          </m:r>
                        </m:sub>
                      </m:sSub>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
        <p:nvSpPr>
          <p:cNvPr id="5" name="Text Placeholder 4"/>
          <p:cNvSpPr>
            <a:spLocks noGrp="1"/>
          </p:cNvSpPr>
          <p:nvPr>
            <p:ph type="body" sz="quarter" idx="3"/>
          </p:nvPr>
        </p:nvSpPr>
        <p:spPr/>
        <p:txBody>
          <a:bodyPr/>
          <a:lstStyle/>
          <a:p>
            <a:pPr algn="ctr"/>
            <a:r>
              <a:rPr lang="en-US" dirty="0" smtClean="0"/>
              <a:t>IFVM2022</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p:txBody>
              <a:bodyPr/>
              <a:lstStyle/>
              <a:p>
                <a:pPr marL="0" indent="0">
                  <a:buNone/>
                </a:pPr>
                <a:endParaRPr lang="en-US" i="1" dirty="0" smtClean="0"/>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
                            </m:e>
                          </m:d>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r>
                                  <m:e>
                                    <m:r>
                                      <a:rPr lang="en-US" i="1">
                                        <a:latin typeface="Cambria Math" panose="02040503050406030204" pitchFamily="18" charset="0"/>
                                      </a:rPr>
                                      <m:t>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r>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
                            </m:e>
                          </m:d>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𝛿𝜙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𝛿𝜆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𝛿</m:t>
                                    </m:r>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
                            </m:e>
                          </m:d>
                        </m:e>
                        <m:sub>
                          <m:r>
                            <a:rPr lang="en-US" i="1">
                              <a:latin typeface="Cambria Math" panose="02040503050406030204" pitchFamily="18" charset="0"/>
                            </a:rPr>
                            <m:t>𝐼</m:t>
                          </m:r>
                        </m:sub>
                      </m:sSub>
                    </m:oMath>
                  </m:oMathPara>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blipFill>
                <a:blip r:embed="rId4"/>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pPr>
              <a:defRPr/>
            </a:pPr>
            <a:r>
              <a:rPr lang="en-US" smtClean="0"/>
              <a:t>May 4, 2021</a:t>
            </a:r>
            <a:endParaRPr lang="en-US"/>
          </a:p>
        </p:txBody>
      </p:sp>
      <p:sp>
        <p:nvSpPr>
          <p:cNvPr id="8" name="Footer Placeholder 7"/>
          <p:cNvSpPr>
            <a:spLocks noGrp="1"/>
          </p:cNvSpPr>
          <p:nvPr>
            <p:ph type="ftr" sz="quarter" idx="11"/>
          </p:nvPr>
        </p:nvSpPr>
        <p:spPr/>
        <p:txBody>
          <a:bodyPr/>
          <a:lstStyle/>
          <a:p>
            <a:pPr>
              <a:defRPr/>
            </a:pPr>
            <a:r>
              <a:rPr lang="en-US" smtClean="0"/>
              <a:t>2021 Geospatial Summit on the Modernized NSRS</a:t>
            </a:r>
            <a:endParaRPr lang="en-US" dirty="0"/>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64</a:t>
            </a:fld>
            <a:endParaRPr lang="en-US"/>
          </a:p>
        </p:txBody>
      </p:sp>
      <p:sp>
        <p:nvSpPr>
          <p:cNvPr id="10" name="TextBox 9"/>
          <p:cNvSpPr txBox="1"/>
          <p:nvPr/>
        </p:nvSpPr>
        <p:spPr>
          <a:xfrm>
            <a:off x="2191215" y="4518961"/>
            <a:ext cx="2223686" cy="369332"/>
          </a:xfrm>
          <a:prstGeom prst="rect">
            <a:avLst/>
          </a:prstGeom>
          <a:noFill/>
        </p:spPr>
        <p:txBody>
          <a:bodyPr wrap="none" rtlCol="0">
            <a:spAutoFit/>
          </a:bodyPr>
          <a:lstStyle/>
          <a:p>
            <a:r>
              <a:rPr lang="en-US" dirty="0" smtClean="0"/>
              <a:t>Changes the frame</a:t>
            </a:r>
          </a:p>
        </p:txBody>
      </p:sp>
      <p:sp>
        <p:nvSpPr>
          <p:cNvPr id="11" name="TextBox 10"/>
          <p:cNvSpPr txBox="1"/>
          <p:nvPr/>
        </p:nvSpPr>
        <p:spPr>
          <a:xfrm>
            <a:off x="2306631" y="5229784"/>
            <a:ext cx="1992853" cy="369332"/>
          </a:xfrm>
          <a:prstGeom prst="rect">
            <a:avLst/>
          </a:prstGeom>
          <a:noFill/>
        </p:spPr>
        <p:txBody>
          <a:bodyPr wrap="none" rtlCol="0">
            <a:spAutoFit/>
          </a:bodyPr>
          <a:lstStyle/>
          <a:p>
            <a:r>
              <a:rPr lang="en-US" dirty="0" smtClean="0"/>
              <a:t>But not the epoch</a:t>
            </a:r>
          </a:p>
        </p:txBody>
      </p:sp>
      <p:sp>
        <p:nvSpPr>
          <p:cNvPr id="12" name="TextBox 11"/>
          <p:cNvSpPr txBox="1"/>
          <p:nvPr/>
        </p:nvSpPr>
        <p:spPr>
          <a:xfrm>
            <a:off x="7776042" y="4518961"/>
            <a:ext cx="2210862" cy="369332"/>
          </a:xfrm>
          <a:prstGeom prst="rect">
            <a:avLst/>
          </a:prstGeom>
          <a:noFill/>
        </p:spPr>
        <p:txBody>
          <a:bodyPr wrap="none" rtlCol="0">
            <a:spAutoFit/>
          </a:bodyPr>
          <a:lstStyle/>
          <a:p>
            <a:r>
              <a:rPr lang="en-US" dirty="0" smtClean="0"/>
              <a:t>Changes the epoch</a:t>
            </a:r>
          </a:p>
        </p:txBody>
      </p:sp>
      <p:sp>
        <p:nvSpPr>
          <p:cNvPr id="13" name="TextBox 12"/>
          <p:cNvSpPr txBox="1"/>
          <p:nvPr/>
        </p:nvSpPr>
        <p:spPr>
          <a:xfrm>
            <a:off x="7910694" y="5215277"/>
            <a:ext cx="1954381" cy="369332"/>
          </a:xfrm>
          <a:prstGeom prst="rect">
            <a:avLst/>
          </a:prstGeom>
          <a:noFill/>
        </p:spPr>
        <p:txBody>
          <a:bodyPr wrap="none" rtlCol="0">
            <a:spAutoFit/>
          </a:bodyPr>
          <a:lstStyle/>
          <a:p>
            <a:r>
              <a:rPr lang="en-US" dirty="0" smtClean="0"/>
              <a:t>But not the frame</a:t>
            </a:r>
          </a:p>
        </p:txBody>
      </p:sp>
      <p:sp>
        <p:nvSpPr>
          <p:cNvPr id="18" name="TextBox 17"/>
          <p:cNvSpPr txBox="1"/>
          <p:nvPr/>
        </p:nvSpPr>
        <p:spPr>
          <a:xfrm>
            <a:off x="4956532" y="1880277"/>
            <a:ext cx="1879554" cy="923330"/>
          </a:xfrm>
          <a:prstGeom prst="rect">
            <a:avLst/>
          </a:prstGeom>
          <a:noFill/>
        </p:spPr>
        <p:txBody>
          <a:bodyPr wrap="none" rtlCol="0">
            <a:spAutoFit/>
          </a:bodyPr>
          <a:lstStyle/>
          <a:p>
            <a:r>
              <a:rPr lang="en-US" dirty="0" smtClean="0"/>
              <a:t>N = NATRF2022</a:t>
            </a:r>
          </a:p>
          <a:p>
            <a:r>
              <a:rPr lang="en-US" dirty="0" smtClean="0"/>
              <a:t>I = ITRF2020</a:t>
            </a:r>
          </a:p>
          <a:p>
            <a:r>
              <a:rPr lang="en-US" dirty="0" smtClean="0"/>
              <a:t>t</a:t>
            </a:r>
            <a:r>
              <a:rPr lang="en-US" baseline="-25000" dirty="0" smtClean="0"/>
              <a:t>0</a:t>
            </a:r>
            <a:r>
              <a:rPr lang="en-US" dirty="0" smtClean="0"/>
              <a:t> = 2020.00</a:t>
            </a:r>
          </a:p>
        </p:txBody>
      </p:sp>
      <p:sp>
        <p:nvSpPr>
          <p:cNvPr id="19" name="TextBox 18"/>
          <p:cNvSpPr txBox="1"/>
          <p:nvPr/>
        </p:nvSpPr>
        <p:spPr>
          <a:xfrm>
            <a:off x="1312768" y="5726137"/>
            <a:ext cx="3980577" cy="646331"/>
          </a:xfrm>
          <a:prstGeom prst="rect">
            <a:avLst/>
          </a:prstGeom>
          <a:noFill/>
        </p:spPr>
        <p:txBody>
          <a:bodyPr wrap="none" rtlCol="0">
            <a:spAutoFit/>
          </a:bodyPr>
          <a:lstStyle/>
          <a:p>
            <a:r>
              <a:rPr lang="en-US" dirty="0" smtClean="0"/>
              <a:t>Describes differences in </a:t>
            </a:r>
            <a:r>
              <a:rPr lang="en-US" b="1" u="sng" dirty="0" smtClean="0"/>
              <a:t>X, Y, Z </a:t>
            </a:r>
          </a:p>
          <a:p>
            <a:r>
              <a:rPr lang="en-US" dirty="0" smtClean="0"/>
              <a:t>between frames at a common epoch </a:t>
            </a:r>
          </a:p>
        </p:txBody>
      </p:sp>
      <p:sp>
        <p:nvSpPr>
          <p:cNvPr id="20" name="TextBox 19"/>
          <p:cNvSpPr txBox="1"/>
          <p:nvPr/>
        </p:nvSpPr>
        <p:spPr>
          <a:xfrm>
            <a:off x="6936067" y="5726137"/>
            <a:ext cx="3903633" cy="646331"/>
          </a:xfrm>
          <a:prstGeom prst="rect">
            <a:avLst/>
          </a:prstGeom>
          <a:noFill/>
        </p:spPr>
        <p:txBody>
          <a:bodyPr wrap="none" rtlCol="0">
            <a:spAutoFit/>
          </a:bodyPr>
          <a:lstStyle/>
          <a:p>
            <a:r>
              <a:rPr lang="en-US" dirty="0" smtClean="0"/>
              <a:t>Describes differences in </a:t>
            </a:r>
            <a:r>
              <a:rPr lang="en-US" b="1" u="sng" dirty="0" smtClean="0">
                <a:latin typeface="Symbol" panose="05050102010706020507" pitchFamily="18" charset="2"/>
              </a:rPr>
              <a:t>f</a:t>
            </a:r>
            <a:r>
              <a:rPr lang="en-US" b="1" u="sng" dirty="0" smtClean="0"/>
              <a:t>, </a:t>
            </a:r>
            <a:r>
              <a:rPr lang="en-US" b="1" u="sng" dirty="0" smtClean="0">
                <a:latin typeface="Symbol" panose="05050102010706020507" pitchFamily="18" charset="2"/>
              </a:rPr>
              <a:t>l</a:t>
            </a:r>
            <a:r>
              <a:rPr lang="en-US" b="1" u="sng" dirty="0" smtClean="0"/>
              <a:t>, h </a:t>
            </a:r>
          </a:p>
          <a:p>
            <a:r>
              <a:rPr lang="en-US" dirty="0" smtClean="0"/>
              <a:t>between epochs in a common frame</a:t>
            </a:r>
          </a:p>
        </p:txBody>
      </p:sp>
      <p:cxnSp>
        <p:nvCxnSpPr>
          <p:cNvPr id="22" name="Straight Arrow Connector 21"/>
          <p:cNvCxnSpPr>
            <a:stCxn id="4" idx="0"/>
            <a:endCxn id="24" idx="1"/>
          </p:cNvCxnSpPr>
          <p:nvPr/>
        </p:nvCxnSpPr>
        <p:spPr>
          <a:xfrm>
            <a:off x="3303059" y="2174875"/>
            <a:ext cx="197147" cy="709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Left Brace 23"/>
          <p:cNvSpPr/>
          <p:nvPr/>
        </p:nvSpPr>
        <p:spPr>
          <a:xfrm rot="5400000">
            <a:off x="3252314" y="2466978"/>
            <a:ext cx="495785" cy="13307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271375" y="4371584"/>
            <a:ext cx="764088" cy="358854"/>
          </a:xfrm>
          <a:custGeom>
            <a:avLst/>
            <a:gdLst>
              <a:gd name="connsiteX0" fmla="*/ 0 w 764088"/>
              <a:gd name="connsiteY0" fmla="*/ 350728 h 358854"/>
              <a:gd name="connsiteX1" fmla="*/ 538620 w 764088"/>
              <a:gd name="connsiteY1" fmla="*/ 313150 h 358854"/>
              <a:gd name="connsiteX2" fmla="*/ 764088 w 764088"/>
              <a:gd name="connsiteY2" fmla="*/ 0 h 358854"/>
            </a:gdLst>
            <a:ahLst/>
            <a:cxnLst>
              <a:cxn ang="0">
                <a:pos x="connsiteX0" y="connsiteY0"/>
              </a:cxn>
              <a:cxn ang="0">
                <a:pos x="connsiteX1" y="connsiteY1"/>
              </a:cxn>
              <a:cxn ang="0">
                <a:pos x="connsiteX2" y="connsiteY2"/>
              </a:cxn>
            </a:cxnLst>
            <a:rect l="l" t="t" r="r" b="b"/>
            <a:pathLst>
              <a:path w="764088" h="358854">
                <a:moveTo>
                  <a:pt x="0" y="350728"/>
                </a:moveTo>
                <a:cubicBezTo>
                  <a:pt x="205636" y="361166"/>
                  <a:pt x="411272" y="371605"/>
                  <a:pt x="538620" y="313150"/>
                </a:cubicBezTo>
                <a:cubicBezTo>
                  <a:pt x="665968" y="254695"/>
                  <a:pt x="715028" y="127347"/>
                  <a:pt x="764088"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015278" y="4308953"/>
            <a:ext cx="276985" cy="375781"/>
          </a:xfrm>
          <a:custGeom>
            <a:avLst/>
            <a:gdLst>
              <a:gd name="connsiteX0" fmla="*/ 189303 w 276985"/>
              <a:gd name="connsiteY0" fmla="*/ 375781 h 375781"/>
              <a:gd name="connsiteX1" fmla="*/ 1412 w 276985"/>
              <a:gd name="connsiteY1" fmla="*/ 237995 h 375781"/>
              <a:gd name="connsiteX2" fmla="*/ 276985 w 276985"/>
              <a:gd name="connsiteY2" fmla="*/ 0 h 375781"/>
            </a:gdLst>
            <a:ahLst/>
            <a:cxnLst>
              <a:cxn ang="0">
                <a:pos x="connsiteX0" y="connsiteY0"/>
              </a:cxn>
              <a:cxn ang="0">
                <a:pos x="connsiteX1" y="connsiteY1"/>
              </a:cxn>
              <a:cxn ang="0">
                <a:pos x="connsiteX2" y="connsiteY2"/>
              </a:cxn>
            </a:cxnLst>
            <a:rect l="l" t="t" r="r" b="b"/>
            <a:pathLst>
              <a:path w="276985" h="375781">
                <a:moveTo>
                  <a:pt x="189303" y="375781"/>
                </a:moveTo>
                <a:cubicBezTo>
                  <a:pt x="88050" y="338203"/>
                  <a:pt x="-13202" y="300625"/>
                  <a:pt x="1412" y="237995"/>
                </a:cubicBezTo>
                <a:cubicBezTo>
                  <a:pt x="16026" y="175365"/>
                  <a:pt x="146505" y="87682"/>
                  <a:pt x="276985" y="0"/>
                </a:cubicBezTo>
              </a:path>
            </a:pathLst>
          </a:cu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609578" y="3094283"/>
            <a:ext cx="17536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875056" y="3067332"/>
            <a:ext cx="17536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871082" y="3981613"/>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203583" y="3957563"/>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279900" y="3416300"/>
            <a:ext cx="1261716" cy="1993900"/>
          </a:xfrm>
          <a:custGeom>
            <a:avLst/>
            <a:gdLst>
              <a:gd name="connsiteX0" fmla="*/ 0 w 1261716"/>
              <a:gd name="connsiteY0" fmla="*/ 1993900 h 1993900"/>
              <a:gd name="connsiteX1" fmla="*/ 1143000 w 1261716"/>
              <a:gd name="connsiteY1" fmla="*/ 1219200 h 1993900"/>
              <a:gd name="connsiteX2" fmla="*/ 1155700 w 1261716"/>
              <a:gd name="connsiteY2" fmla="*/ 292100 h 1993900"/>
              <a:gd name="connsiteX3" fmla="*/ 520700 w 1261716"/>
              <a:gd name="connsiteY3" fmla="*/ 0 h 1993900"/>
            </a:gdLst>
            <a:ahLst/>
            <a:cxnLst>
              <a:cxn ang="0">
                <a:pos x="connsiteX0" y="connsiteY0"/>
              </a:cxn>
              <a:cxn ang="0">
                <a:pos x="connsiteX1" y="connsiteY1"/>
              </a:cxn>
              <a:cxn ang="0">
                <a:pos x="connsiteX2" y="connsiteY2"/>
              </a:cxn>
              <a:cxn ang="0">
                <a:pos x="connsiteX3" y="connsiteY3"/>
              </a:cxn>
            </a:cxnLst>
            <a:rect l="l" t="t" r="r" b="b"/>
            <a:pathLst>
              <a:path w="1261716" h="1993900">
                <a:moveTo>
                  <a:pt x="0" y="1993900"/>
                </a:moveTo>
                <a:cubicBezTo>
                  <a:pt x="475191" y="1748366"/>
                  <a:pt x="950383" y="1502833"/>
                  <a:pt x="1143000" y="1219200"/>
                </a:cubicBezTo>
                <a:cubicBezTo>
                  <a:pt x="1335617" y="935567"/>
                  <a:pt x="1259417" y="495300"/>
                  <a:pt x="1155700" y="292100"/>
                </a:cubicBezTo>
                <a:cubicBezTo>
                  <a:pt x="1051983" y="88900"/>
                  <a:pt x="786341" y="44450"/>
                  <a:pt x="520700"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737669" y="3405809"/>
            <a:ext cx="1568209" cy="2027582"/>
          </a:xfrm>
          <a:custGeom>
            <a:avLst/>
            <a:gdLst>
              <a:gd name="connsiteX0" fmla="*/ 1568209 w 1568209"/>
              <a:gd name="connsiteY0" fmla="*/ 2027582 h 2027582"/>
              <a:gd name="connsiteX1" fmla="*/ 759827 w 1568209"/>
              <a:gd name="connsiteY1" fmla="*/ 1775791 h 2027582"/>
              <a:gd name="connsiteX2" fmla="*/ 4453 w 1568209"/>
              <a:gd name="connsiteY2" fmla="*/ 596348 h 2027582"/>
              <a:gd name="connsiteX3" fmla="*/ 1117635 w 1568209"/>
              <a:gd name="connsiteY3" fmla="*/ 0 h 2027582"/>
            </a:gdLst>
            <a:ahLst/>
            <a:cxnLst>
              <a:cxn ang="0">
                <a:pos x="connsiteX0" y="connsiteY0"/>
              </a:cxn>
              <a:cxn ang="0">
                <a:pos x="connsiteX1" y="connsiteY1"/>
              </a:cxn>
              <a:cxn ang="0">
                <a:pos x="connsiteX2" y="connsiteY2"/>
              </a:cxn>
              <a:cxn ang="0">
                <a:pos x="connsiteX3" y="connsiteY3"/>
              </a:cxn>
            </a:cxnLst>
            <a:rect l="l" t="t" r="r" b="b"/>
            <a:pathLst>
              <a:path w="1568209" h="2027582">
                <a:moveTo>
                  <a:pt x="1568209" y="2027582"/>
                </a:moveTo>
                <a:cubicBezTo>
                  <a:pt x="1294331" y="2020956"/>
                  <a:pt x="1020453" y="2014330"/>
                  <a:pt x="759827" y="1775791"/>
                </a:cubicBezTo>
                <a:cubicBezTo>
                  <a:pt x="499201" y="1537252"/>
                  <a:pt x="-55182" y="892313"/>
                  <a:pt x="4453" y="596348"/>
                </a:cubicBezTo>
                <a:cubicBezTo>
                  <a:pt x="64088" y="300383"/>
                  <a:pt x="590861" y="150191"/>
                  <a:pt x="1117635"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6" idx="0"/>
            <a:endCxn id="35" idx="1"/>
          </p:cNvCxnSpPr>
          <p:nvPr/>
        </p:nvCxnSpPr>
        <p:spPr>
          <a:xfrm>
            <a:off x="8887886" y="2174875"/>
            <a:ext cx="1417477" cy="384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Left Brace 34"/>
          <p:cNvSpPr/>
          <p:nvPr/>
        </p:nvSpPr>
        <p:spPr>
          <a:xfrm rot="5400000">
            <a:off x="10057471" y="2020505"/>
            <a:ext cx="495785" cy="15734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36"/>
          <p:cNvSpPr/>
          <p:nvPr/>
        </p:nvSpPr>
        <p:spPr>
          <a:xfrm>
            <a:off x="8542642" y="3101988"/>
            <a:ext cx="34524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022579" y="3077345"/>
            <a:ext cx="34524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8892209" y="3604591"/>
            <a:ext cx="1388841" cy="1113183"/>
          </a:xfrm>
          <a:custGeom>
            <a:avLst/>
            <a:gdLst>
              <a:gd name="connsiteX0" fmla="*/ 1033669 w 1388841"/>
              <a:gd name="connsiteY0" fmla="*/ 1113183 h 1113183"/>
              <a:gd name="connsiteX1" fmla="*/ 1378226 w 1388841"/>
              <a:gd name="connsiteY1" fmla="*/ 1046922 h 1113183"/>
              <a:gd name="connsiteX2" fmla="*/ 675861 w 1388841"/>
              <a:gd name="connsiteY2" fmla="*/ 795131 h 1113183"/>
              <a:gd name="connsiteX3" fmla="*/ 490330 w 1388841"/>
              <a:gd name="connsiteY3" fmla="*/ 331305 h 1113183"/>
              <a:gd name="connsiteX4" fmla="*/ 0 w 1388841"/>
              <a:gd name="connsiteY4" fmla="*/ 0 h 111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841" h="1113183">
                <a:moveTo>
                  <a:pt x="1033669" y="1113183"/>
                </a:moveTo>
                <a:cubicBezTo>
                  <a:pt x="1235765" y="1106557"/>
                  <a:pt x="1437861" y="1099931"/>
                  <a:pt x="1378226" y="1046922"/>
                </a:cubicBezTo>
                <a:cubicBezTo>
                  <a:pt x="1318591" y="993913"/>
                  <a:pt x="823844" y="914400"/>
                  <a:pt x="675861" y="795131"/>
                </a:cubicBezTo>
                <a:cubicBezTo>
                  <a:pt x="527878" y="675862"/>
                  <a:pt x="602973" y="463827"/>
                  <a:pt x="490330" y="331305"/>
                </a:cubicBezTo>
                <a:cubicBezTo>
                  <a:pt x="377687" y="198783"/>
                  <a:pt x="188843" y="99391"/>
                  <a:pt x="0"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7015919" y="4147930"/>
            <a:ext cx="776359" cy="556592"/>
          </a:xfrm>
          <a:custGeom>
            <a:avLst/>
            <a:gdLst>
              <a:gd name="connsiteX0" fmla="*/ 776359 w 776359"/>
              <a:gd name="connsiteY0" fmla="*/ 556592 h 556592"/>
              <a:gd name="connsiteX1" fmla="*/ 60742 w 776359"/>
              <a:gd name="connsiteY1" fmla="*/ 410818 h 556592"/>
              <a:gd name="connsiteX2" fmla="*/ 87246 w 776359"/>
              <a:gd name="connsiteY2" fmla="*/ 0 h 556592"/>
            </a:gdLst>
            <a:ahLst/>
            <a:cxnLst>
              <a:cxn ang="0">
                <a:pos x="connsiteX0" y="connsiteY0"/>
              </a:cxn>
              <a:cxn ang="0">
                <a:pos x="connsiteX1" y="connsiteY1"/>
              </a:cxn>
              <a:cxn ang="0">
                <a:pos x="connsiteX2" y="connsiteY2"/>
              </a:cxn>
            </a:cxnLst>
            <a:rect l="l" t="t" r="r" b="b"/>
            <a:pathLst>
              <a:path w="776359" h="556592">
                <a:moveTo>
                  <a:pt x="776359" y="556592"/>
                </a:moveTo>
                <a:cubicBezTo>
                  <a:pt x="475976" y="530087"/>
                  <a:pt x="175594" y="503583"/>
                  <a:pt x="60742" y="410818"/>
                </a:cubicBezTo>
                <a:cubicBezTo>
                  <a:pt x="-54110" y="318053"/>
                  <a:pt x="16568" y="159026"/>
                  <a:pt x="87246"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8938354" y="3975606"/>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475700" y="3969010"/>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a:off x="9250017" y="4253693"/>
            <a:ext cx="2001086" cy="1241824"/>
          </a:xfrm>
          <a:custGeom>
            <a:avLst/>
            <a:gdLst>
              <a:gd name="connsiteX0" fmla="*/ 543340 w 2001086"/>
              <a:gd name="connsiteY0" fmla="*/ 1166446 h 1241824"/>
              <a:gd name="connsiteX1" fmla="*/ 1139687 w 2001086"/>
              <a:gd name="connsiteY1" fmla="*/ 1179698 h 1241824"/>
              <a:gd name="connsiteX2" fmla="*/ 2001079 w 2001086"/>
              <a:gd name="connsiteY2" fmla="*/ 490585 h 1241824"/>
              <a:gd name="connsiteX3" fmla="*/ 1152940 w 2001086"/>
              <a:gd name="connsiteY3" fmla="*/ 79768 h 1241824"/>
              <a:gd name="connsiteX4" fmla="*/ 0 w 2001086"/>
              <a:gd name="connsiteY4" fmla="*/ 255 h 124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086" h="1241824">
                <a:moveTo>
                  <a:pt x="543340" y="1166446"/>
                </a:moveTo>
                <a:cubicBezTo>
                  <a:pt x="720035" y="1229393"/>
                  <a:pt x="896731" y="1292341"/>
                  <a:pt x="1139687" y="1179698"/>
                </a:cubicBezTo>
                <a:cubicBezTo>
                  <a:pt x="1382643" y="1067055"/>
                  <a:pt x="1998870" y="673907"/>
                  <a:pt x="2001079" y="490585"/>
                </a:cubicBezTo>
                <a:cubicBezTo>
                  <a:pt x="2003288" y="307263"/>
                  <a:pt x="1486453" y="161490"/>
                  <a:pt x="1152940" y="79768"/>
                </a:cubicBezTo>
                <a:cubicBezTo>
                  <a:pt x="819427" y="-1954"/>
                  <a:pt x="409713" y="-850"/>
                  <a:pt x="0" y="25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7145812" y="4320209"/>
            <a:ext cx="818745" cy="1105986"/>
          </a:xfrm>
          <a:custGeom>
            <a:avLst/>
            <a:gdLst>
              <a:gd name="connsiteX0" fmla="*/ 818745 w 818745"/>
              <a:gd name="connsiteY0" fmla="*/ 1099930 h 1105986"/>
              <a:gd name="connsiteX1" fmla="*/ 10362 w 818745"/>
              <a:gd name="connsiteY1" fmla="*/ 940904 h 1105986"/>
              <a:gd name="connsiteX2" fmla="*/ 434431 w 818745"/>
              <a:gd name="connsiteY2" fmla="*/ 0 h 1105986"/>
            </a:gdLst>
            <a:ahLst/>
            <a:cxnLst>
              <a:cxn ang="0">
                <a:pos x="connsiteX0" y="connsiteY0"/>
              </a:cxn>
              <a:cxn ang="0">
                <a:pos x="connsiteX1" y="connsiteY1"/>
              </a:cxn>
              <a:cxn ang="0">
                <a:pos x="connsiteX2" y="connsiteY2"/>
              </a:cxn>
            </a:cxnLst>
            <a:rect l="l" t="t" r="r" b="b"/>
            <a:pathLst>
              <a:path w="818745" h="1105986">
                <a:moveTo>
                  <a:pt x="818745" y="1099930"/>
                </a:moveTo>
                <a:cubicBezTo>
                  <a:pt x="446579" y="1112078"/>
                  <a:pt x="74414" y="1124226"/>
                  <a:pt x="10362" y="940904"/>
                </a:cubicBezTo>
                <a:cubicBezTo>
                  <a:pt x="-53690" y="757582"/>
                  <a:pt x="190370" y="378791"/>
                  <a:pt x="434431"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5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10" grpId="0"/>
      <p:bldP spid="11" grpId="0"/>
      <p:bldP spid="12" grpId="0"/>
      <p:bldP spid="13" grpId="0"/>
      <p:bldP spid="18" grpId="0"/>
      <p:bldP spid="19" grpId="0"/>
      <p:bldP spid="20" grpId="0"/>
      <p:bldP spid="24" grpId="0" animBg="1"/>
      <p:bldP spid="26" grpId="0" animBg="1"/>
      <p:bldP spid="27" grpId="0" animBg="1"/>
      <p:bldP spid="28" grpId="0" animBg="1"/>
      <p:bldP spid="29" grpId="0" animBg="1"/>
      <p:bldP spid="30" grpId="0" animBg="1"/>
      <p:bldP spid="31" grpId="0" animBg="1"/>
      <p:bldP spid="32" grpId="0" animBg="1"/>
      <p:bldP spid="33" grpId="0" animBg="1"/>
      <p:bldP spid="35"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1837198" y="1714500"/>
            <a:ext cx="2906486" cy="5143500"/>
          </a:xfrm>
          <a:prstGeom prst="rect">
            <a:avLst/>
          </a:prstGeom>
          <a:solidFill>
            <a:srgbClr val="00B0F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72" name="Rectangle 171"/>
          <p:cNvSpPr/>
          <p:nvPr/>
        </p:nvSpPr>
        <p:spPr>
          <a:xfrm>
            <a:off x="7740238" y="1714500"/>
            <a:ext cx="3240960" cy="5143500"/>
          </a:xfrm>
          <a:prstGeom prst="rect">
            <a:avLst/>
          </a:prstGeom>
          <a:solidFill>
            <a:srgbClr val="92D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p>
        </p:txBody>
      </p:sp>
      <p:sp>
        <p:nvSpPr>
          <p:cNvPr id="8" name="Rectangle 7"/>
          <p:cNvSpPr/>
          <p:nvPr/>
        </p:nvSpPr>
        <p:spPr>
          <a:xfrm>
            <a:off x="1993324" y="184748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FF0000"/>
                </a:solidFill>
              </a:rPr>
              <a:t>ep. 2028.048</a:t>
            </a:r>
            <a:endParaRPr lang="en-US" dirty="0">
              <a:solidFill>
                <a:srgbClr val="FF0000"/>
              </a:solidFill>
            </a:endParaRPr>
          </a:p>
        </p:txBody>
      </p:sp>
      <p:sp>
        <p:nvSpPr>
          <p:cNvPr id="12" name="Rectangle 11"/>
          <p:cNvSpPr/>
          <p:nvPr/>
        </p:nvSpPr>
        <p:spPr>
          <a:xfrm>
            <a:off x="1993324"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00B050"/>
                </a:solidFill>
              </a:rPr>
              <a:t>ep. 2039.704</a:t>
            </a:r>
            <a:endParaRPr lang="en-US" dirty="0">
              <a:solidFill>
                <a:srgbClr val="00B050"/>
              </a:solidFill>
            </a:endParaRPr>
          </a:p>
        </p:txBody>
      </p:sp>
      <p:sp>
        <p:nvSpPr>
          <p:cNvPr id="14" name="Flowchart: Data 13"/>
          <p:cNvSpPr/>
          <p:nvPr/>
        </p:nvSpPr>
        <p:spPr>
          <a:xfrm>
            <a:off x="3564243"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sp>
        <p:nvSpPr>
          <p:cNvPr id="79" name="Rectangle 78"/>
          <p:cNvSpPr/>
          <p:nvPr/>
        </p:nvSpPr>
        <p:spPr>
          <a:xfrm>
            <a:off x="4959796"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FF0000"/>
                </a:solidFill>
              </a:rPr>
              <a:t>ep. 2028.048</a:t>
            </a:r>
            <a:endParaRPr lang="en-US" dirty="0">
              <a:solidFill>
                <a:srgbClr val="FF0000"/>
              </a:solidFill>
            </a:endParaRPr>
          </a:p>
        </p:txBody>
      </p:sp>
      <p:sp>
        <p:nvSpPr>
          <p:cNvPr id="80" name="Rectangle 79"/>
          <p:cNvSpPr/>
          <p:nvPr/>
        </p:nvSpPr>
        <p:spPr>
          <a:xfrm>
            <a:off x="4959796" y="600699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00B050"/>
                </a:solidFill>
              </a:rPr>
              <a:t>ep. 2039.704</a:t>
            </a:r>
            <a:endParaRPr lang="en-US" dirty="0">
              <a:solidFill>
                <a:srgbClr val="00B050"/>
              </a:solidFill>
            </a:endParaRPr>
          </a:p>
        </p:txBody>
      </p:sp>
      <p:sp>
        <p:nvSpPr>
          <p:cNvPr id="81" name="Oval 80"/>
          <p:cNvSpPr/>
          <p:nvPr/>
        </p:nvSpPr>
        <p:spPr>
          <a:xfrm>
            <a:off x="6209268" y="4051767"/>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a:solidFill>
                  <a:schemeClr val="tx1"/>
                </a:solidFill>
              </a:rPr>
              <a:t>IFVM2022</a:t>
            </a:r>
          </a:p>
        </p:txBody>
      </p:sp>
      <p:cxnSp>
        <p:nvCxnSpPr>
          <p:cNvPr id="82" name="Straight Arrow Connector 81"/>
          <p:cNvCxnSpPr>
            <a:stCxn id="81" idx="0"/>
            <a:endCxn id="84" idx="2"/>
          </p:cNvCxnSpPr>
          <p:nvPr/>
        </p:nvCxnSpPr>
        <p:spPr>
          <a:xfrm flipH="1" flipV="1">
            <a:off x="6834005" y="3828143"/>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1" idx="4"/>
            <a:endCxn id="85" idx="0"/>
          </p:cNvCxnSpPr>
          <p:nvPr/>
        </p:nvCxnSpPr>
        <p:spPr>
          <a:xfrm flipH="1">
            <a:off x="6834005" y="4446337"/>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6209267" y="318221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smtClean="0">
                <a:solidFill>
                  <a:schemeClr val="tx1"/>
                </a:solidFill>
              </a:rPr>
              <a:t>ITRF2020</a:t>
            </a:r>
          </a:p>
          <a:p>
            <a:pPr algn="ctr"/>
            <a:r>
              <a:rPr lang="en-US" dirty="0" smtClean="0">
                <a:solidFill>
                  <a:srgbClr val="FF0000"/>
                </a:solidFill>
              </a:rPr>
              <a:t>ep. 2028.048</a:t>
            </a:r>
            <a:endParaRPr lang="en-US" dirty="0">
              <a:solidFill>
                <a:srgbClr val="FF0000"/>
              </a:solidFill>
            </a:endParaRPr>
          </a:p>
        </p:txBody>
      </p:sp>
      <p:sp>
        <p:nvSpPr>
          <p:cNvPr id="85" name="Rectangle 84"/>
          <p:cNvSpPr/>
          <p:nvPr/>
        </p:nvSpPr>
        <p:spPr>
          <a:xfrm>
            <a:off x="6209267" y="467014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smtClean="0">
                <a:solidFill>
                  <a:schemeClr val="tx1"/>
                </a:solidFill>
              </a:rPr>
              <a:t>ITRF2020</a:t>
            </a:r>
          </a:p>
          <a:p>
            <a:pPr algn="ctr"/>
            <a:r>
              <a:rPr lang="en-US" dirty="0" smtClean="0">
                <a:solidFill>
                  <a:srgbClr val="00B050"/>
                </a:solidFill>
              </a:rPr>
              <a:t>ep. 2039.704</a:t>
            </a:r>
            <a:endParaRPr lang="en-US" dirty="0">
              <a:solidFill>
                <a:srgbClr val="00B050"/>
              </a:solidFill>
            </a:endParaRPr>
          </a:p>
        </p:txBody>
      </p:sp>
      <p:sp>
        <p:nvSpPr>
          <p:cNvPr id="86" name="Rounded Rectangle 85"/>
          <p:cNvSpPr/>
          <p:nvPr/>
        </p:nvSpPr>
        <p:spPr>
          <a:xfrm>
            <a:off x="6380887" y="276336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88" name="Straight Arrow Connector 87"/>
          <p:cNvCxnSpPr>
            <a:stCxn id="84" idx="0"/>
            <a:endCxn id="86" idx="2"/>
          </p:cNvCxnSpPr>
          <p:nvPr/>
        </p:nvCxnSpPr>
        <p:spPr>
          <a:xfrm flipV="1">
            <a:off x="6834003" y="304005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Rounded Rectangle 88"/>
          <p:cNvSpPr/>
          <p:nvPr/>
        </p:nvSpPr>
        <p:spPr>
          <a:xfrm>
            <a:off x="6380887" y="545321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91" name="Straight Arrow Connector 90"/>
          <p:cNvCxnSpPr>
            <a:stCxn id="89" idx="0"/>
            <a:endCxn id="85" idx="2"/>
          </p:cNvCxnSpPr>
          <p:nvPr/>
        </p:nvCxnSpPr>
        <p:spPr>
          <a:xfrm flipV="1">
            <a:off x="6834003" y="531106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7926269"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FF0000"/>
                </a:solidFill>
              </a:rPr>
              <a:t>ep. 2028.048</a:t>
            </a:r>
            <a:endParaRPr lang="en-US" dirty="0">
              <a:solidFill>
                <a:srgbClr val="FF0000"/>
              </a:solidFill>
            </a:endParaRPr>
          </a:p>
        </p:txBody>
      </p:sp>
      <p:sp>
        <p:nvSpPr>
          <p:cNvPr id="96" name="Rectangle 95"/>
          <p:cNvSpPr/>
          <p:nvPr/>
        </p:nvSpPr>
        <p:spPr>
          <a:xfrm>
            <a:off x="7926269"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00B050"/>
                </a:solidFill>
              </a:rPr>
              <a:t>ep. 2039.704</a:t>
            </a:r>
            <a:endParaRPr lang="en-US" dirty="0">
              <a:solidFill>
                <a:srgbClr val="00B050"/>
              </a:solidFill>
            </a:endParaRPr>
          </a:p>
        </p:txBody>
      </p:sp>
      <p:sp>
        <p:nvSpPr>
          <p:cNvPr id="141" name="Rectangle 140"/>
          <p:cNvSpPr/>
          <p:nvPr/>
        </p:nvSpPr>
        <p:spPr>
          <a:xfrm>
            <a:off x="9175740"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FF0000"/>
                </a:solidFill>
              </a:rPr>
              <a:t>ep. 2028.048</a:t>
            </a:r>
            <a:endParaRPr lang="en-US" dirty="0">
              <a:solidFill>
                <a:srgbClr val="FF0000"/>
              </a:solidFill>
            </a:endParaRPr>
          </a:p>
        </p:txBody>
      </p:sp>
      <p:sp>
        <p:nvSpPr>
          <p:cNvPr id="142" name="Rectangle 141"/>
          <p:cNvSpPr/>
          <p:nvPr/>
        </p:nvSpPr>
        <p:spPr>
          <a:xfrm>
            <a:off x="9175740"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00B050"/>
                </a:solidFill>
              </a:rPr>
              <a:t>ep. 2039.704</a:t>
            </a:r>
            <a:endParaRPr lang="en-US" dirty="0">
              <a:solidFill>
                <a:srgbClr val="00B050"/>
              </a:solidFill>
            </a:endParaRPr>
          </a:p>
        </p:txBody>
      </p:sp>
      <p:sp>
        <p:nvSpPr>
          <p:cNvPr id="143" name="Rounded Rectangle 142"/>
          <p:cNvSpPr/>
          <p:nvPr/>
        </p:nvSpPr>
        <p:spPr>
          <a:xfrm>
            <a:off x="9347360"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4" name="Straight Arrow Connector 143"/>
          <p:cNvCxnSpPr>
            <a:stCxn id="141" idx="0"/>
            <a:endCxn id="143" idx="2"/>
          </p:cNvCxnSpPr>
          <p:nvPr/>
        </p:nvCxnSpPr>
        <p:spPr>
          <a:xfrm flipV="1">
            <a:off x="9800476"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5" name="Rounded Rectangle 144"/>
          <p:cNvSpPr/>
          <p:nvPr/>
        </p:nvSpPr>
        <p:spPr>
          <a:xfrm>
            <a:off x="9347360"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6" name="Straight Arrow Connector 145"/>
          <p:cNvCxnSpPr>
            <a:stCxn id="145" idx="0"/>
            <a:endCxn id="142" idx="2"/>
          </p:cNvCxnSpPr>
          <p:nvPr/>
        </p:nvCxnSpPr>
        <p:spPr>
          <a:xfrm flipV="1">
            <a:off x="9800476"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242795"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FF0000"/>
                </a:solidFill>
              </a:rPr>
              <a:t>ep. 2028.048</a:t>
            </a:r>
            <a:endParaRPr lang="en-US" dirty="0">
              <a:solidFill>
                <a:srgbClr val="FF0000"/>
              </a:solidFill>
            </a:endParaRPr>
          </a:p>
        </p:txBody>
      </p:sp>
      <p:sp>
        <p:nvSpPr>
          <p:cNvPr id="151" name="Rectangle 150"/>
          <p:cNvSpPr/>
          <p:nvPr/>
        </p:nvSpPr>
        <p:spPr>
          <a:xfrm>
            <a:off x="3242795"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00B050"/>
                </a:solidFill>
              </a:rPr>
              <a:t>ep. 2039.704</a:t>
            </a:r>
            <a:endParaRPr lang="en-US" dirty="0">
              <a:solidFill>
                <a:srgbClr val="00B050"/>
              </a:solidFill>
            </a:endParaRPr>
          </a:p>
        </p:txBody>
      </p:sp>
      <p:sp>
        <p:nvSpPr>
          <p:cNvPr id="152" name="Rounded Rectangle 151"/>
          <p:cNvSpPr/>
          <p:nvPr/>
        </p:nvSpPr>
        <p:spPr>
          <a:xfrm>
            <a:off x="3414415"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3" name="Straight Arrow Connector 152"/>
          <p:cNvCxnSpPr>
            <a:stCxn id="150" idx="0"/>
            <a:endCxn id="152" idx="2"/>
          </p:cNvCxnSpPr>
          <p:nvPr/>
        </p:nvCxnSpPr>
        <p:spPr>
          <a:xfrm flipV="1">
            <a:off x="3867531"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4" name="Rounded Rectangle 153"/>
          <p:cNvSpPr/>
          <p:nvPr/>
        </p:nvSpPr>
        <p:spPr>
          <a:xfrm>
            <a:off x="3414415"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5" name="Straight Arrow Connector 154"/>
          <p:cNvCxnSpPr>
            <a:stCxn id="154" idx="0"/>
            <a:endCxn id="151" idx="2"/>
          </p:cNvCxnSpPr>
          <p:nvPr/>
        </p:nvCxnSpPr>
        <p:spPr>
          <a:xfrm flipV="1">
            <a:off x="3867531"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4" idx="2"/>
            <a:endCxn id="8" idx="3"/>
          </p:cNvCxnSpPr>
          <p:nvPr/>
        </p:nvCxnSpPr>
        <p:spPr>
          <a:xfrm flipH="1">
            <a:off x="3242795" y="2162822"/>
            <a:ext cx="428858" cy="51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79" idx="1"/>
            <a:endCxn id="14" idx="5"/>
          </p:cNvCxnSpPr>
          <p:nvPr/>
        </p:nvCxnSpPr>
        <p:spPr>
          <a:xfrm flipH="1" flipV="1">
            <a:off x="4530938" y="2162821"/>
            <a:ext cx="428858"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3" name="Flowchart: Data 162"/>
          <p:cNvSpPr/>
          <p:nvPr/>
        </p:nvSpPr>
        <p:spPr>
          <a:xfrm>
            <a:off x="6532392"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64" name="Straight Arrow Connector 163"/>
          <p:cNvCxnSpPr>
            <a:stCxn id="163" idx="2"/>
            <a:endCxn id="79" idx="3"/>
          </p:cNvCxnSpPr>
          <p:nvPr/>
        </p:nvCxnSpPr>
        <p:spPr>
          <a:xfrm flipH="1">
            <a:off x="6209268" y="2162821"/>
            <a:ext cx="430534"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95" idx="1"/>
            <a:endCxn id="163" idx="5"/>
          </p:cNvCxnSpPr>
          <p:nvPr/>
        </p:nvCxnSpPr>
        <p:spPr>
          <a:xfrm flipH="1" flipV="1">
            <a:off x="7499087" y="2162821"/>
            <a:ext cx="427182"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3" name="Flowchart: Data 172"/>
          <p:cNvSpPr/>
          <p:nvPr/>
        </p:nvSpPr>
        <p:spPr>
          <a:xfrm>
            <a:off x="3576563" y="609971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4" name="Straight Arrow Connector 173"/>
          <p:cNvCxnSpPr>
            <a:stCxn id="173" idx="2"/>
            <a:endCxn id="12" idx="3"/>
          </p:cNvCxnSpPr>
          <p:nvPr/>
        </p:nvCxnSpPr>
        <p:spPr>
          <a:xfrm flipH="1" flipV="1">
            <a:off x="3242797" y="6324331"/>
            <a:ext cx="441177" cy="5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80" idx="1"/>
            <a:endCxn id="173" idx="5"/>
          </p:cNvCxnSpPr>
          <p:nvPr/>
        </p:nvCxnSpPr>
        <p:spPr>
          <a:xfrm flipH="1">
            <a:off x="4543258" y="6327451"/>
            <a:ext cx="416538" cy="20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8" name="Flowchart: Data 177"/>
          <p:cNvSpPr/>
          <p:nvPr/>
        </p:nvSpPr>
        <p:spPr>
          <a:xfrm>
            <a:off x="6532392" y="609600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9" name="Straight Arrow Connector 178"/>
          <p:cNvCxnSpPr>
            <a:stCxn id="178" idx="2"/>
            <a:endCxn id="80" idx="3"/>
          </p:cNvCxnSpPr>
          <p:nvPr/>
        </p:nvCxnSpPr>
        <p:spPr>
          <a:xfrm flipH="1">
            <a:off x="6209268" y="6325750"/>
            <a:ext cx="430534" cy="1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96" idx="1"/>
            <a:endCxn id="178" idx="5"/>
          </p:cNvCxnSpPr>
          <p:nvPr/>
        </p:nvCxnSpPr>
        <p:spPr>
          <a:xfrm flipH="1">
            <a:off x="7499087" y="6324331"/>
            <a:ext cx="427182" cy="14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H="1" flipV="1">
            <a:off x="3242796" y="248628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flipH="1" flipV="1">
            <a:off x="6227884" y="248328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flipV="1">
            <a:off x="9185778" y="2500445"/>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a:off x="3242796"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6227884"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9185778"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3867532"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a:off x="3867532"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0" name="Oval 199"/>
          <p:cNvSpPr/>
          <p:nvPr/>
        </p:nvSpPr>
        <p:spPr>
          <a:xfrm>
            <a:off x="3180225" y="4051767"/>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a:solidFill>
                  <a:schemeClr val="tx1"/>
                </a:solidFill>
              </a:rPr>
              <a:t>IFVM2022*</a:t>
            </a:r>
            <a:endParaRPr lang="en-US" sz="1300" b="1" dirty="0">
              <a:solidFill>
                <a:schemeClr val="tx1"/>
              </a:solidFill>
            </a:endParaRPr>
          </a:p>
        </p:txBody>
      </p:sp>
      <p:cxnSp>
        <p:nvCxnSpPr>
          <p:cNvPr id="205" name="Straight Arrow Connector 204"/>
          <p:cNvCxnSpPr/>
          <p:nvPr/>
        </p:nvCxnSpPr>
        <p:spPr>
          <a:xfrm flipH="1" flipV="1">
            <a:off x="9857436"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H="1">
            <a:off x="9857436"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9185779" y="4051767"/>
            <a:ext cx="129639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IFVM2022*</a:t>
            </a:r>
            <a:endParaRPr lang="en-US" sz="1300" b="1" dirty="0">
              <a:solidFill>
                <a:schemeClr val="tx1"/>
              </a:solidFill>
            </a:endParaRPr>
          </a:p>
        </p:txBody>
      </p:sp>
      <p:sp>
        <p:nvSpPr>
          <p:cNvPr id="2" name="Date Placeholder 1"/>
          <p:cNvSpPr>
            <a:spLocks noGrp="1"/>
          </p:cNvSpPr>
          <p:nvPr>
            <p:ph type="dt" sz="half" idx="10"/>
          </p:nvPr>
        </p:nvSpPr>
        <p:spPr/>
        <p:txBody>
          <a:bodyPr/>
          <a:lstStyle/>
          <a:p>
            <a:pPr>
              <a:defRPr/>
            </a:pPr>
            <a:r>
              <a:rPr lang="en-US" smtClean="0"/>
              <a:t>May 4, 2021</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65</a:t>
            </a:fld>
            <a:endParaRPr lang="en-US"/>
          </a:p>
        </p:txBody>
      </p:sp>
      <p:sp>
        <p:nvSpPr>
          <p:cNvPr id="59" name="Cloud 58"/>
          <p:cNvSpPr/>
          <p:nvPr/>
        </p:nvSpPr>
        <p:spPr>
          <a:xfrm>
            <a:off x="9137469" y="513423"/>
            <a:ext cx="2935267" cy="14402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This slide only covers </a:t>
            </a:r>
            <a:r>
              <a:rPr lang="en-US" i="1" dirty="0" smtClean="0"/>
              <a:t>geometric</a:t>
            </a:r>
            <a:r>
              <a:rPr lang="en-US" dirty="0" smtClean="0"/>
              <a:t> coordinates.  </a:t>
            </a:r>
            <a:endParaRPr lang="en-US" dirty="0"/>
          </a:p>
        </p:txBody>
      </p:sp>
      <p:sp>
        <p:nvSpPr>
          <p:cNvPr id="61" name="Title 1"/>
          <p:cNvSpPr txBox="1">
            <a:spLocks/>
          </p:cNvSpPr>
          <p:nvPr/>
        </p:nvSpPr>
        <p:spPr bwMode="auto">
          <a:xfrm>
            <a:off x="624937" y="5221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Example</a:t>
            </a:r>
            <a:endParaRPr lang="en-US" dirty="0"/>
          </a:p>
        </p:txBody>
      </p:sp>
      <p:sp>
        <p:nvSpPr>
          <p:cNvPr id="6" name="Rectangle 5"/>
          <p:cNvSpPr/>
          <p:nvPr/>
        </p:nvSpPr>
        <p:spPr>
          <a:xfrm>
            <a:off x="129740" y="885401"/>
            <a:ext cx="11620092" cy="923330"/>
          </a:xfrm>
          <a:prstGeom prst="rect">
            <a:avLst/>
          </a:prstGeom>
        </p:spPr>
        <p:txBody>
          <a:bodyPr wrap="square">
            <a:spAutoFit/>
          </a:bodyPr>
          <a:lstStyle/>
          <a:p>
            <a:pPr marL="285750" indent="-285750">
              <a:buFont typeface="Arial" panose="020B0604020202020204" pitchFamily="34" charset="0"/>
              <a:buChar char="•"/>
            </a:pPr>
            <a:r>
              <a:rPr lang="en-US" dirty="0"/>
              <a:t>It’s 2039 and you are working in San Diego using NATRF2022 </a:t>
            </a:r>
          </a:p>
          <a:p>
            <a:pPr marL="285750" indent="-285750">
              <a:buFont typeface="Arial" panose="020B0604020202020204" pitchFamily="34" charset="0"/>
              <a:buChar char="•"/>
            </a:pPr>
            <a:r>
              <a:rPr lang="en-US" dirty="0"/>
              <a:t>You need to compare your work against a competitor’s survey</a:t>
            </a:r>
          </a:p>
          <a:p>
            <a:pPr marL="742950" lvl="1" indent="-285750">
              <a:buFont typeface="Arial" panose="020B0604020202020204" pitchFamily="34" charset="0"/>
              <a:buChar char="•"/>
            </a:pPr>
            <a:r>
              <a:rPr lang="en-US" sz="1600" dirty="0"/>
              <a:t>Done in 2028, using PATRF2022 </a:t>
            </a:r>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Tree>
    <p:extLst>
      <p:ext uri="{BB962C8B-B14F-4D97-AF65-F5344CB8AC3E}">
        <p14:creationId xmlns:p14="http://schemas.microsoft.com/office/powerpoint/2010/main" val="34247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5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5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7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7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7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4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8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6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6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6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9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9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0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0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0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79" grpId="0" animBg="1"/>
      <p:bldP spid="80" grpId="0" animBg="1"/>
      <p:bldP spid="81" grpId="0" animBg="1"/>
      <p:bldP spid="84" grpId="0" animBg="1"/>
      <p:bldP spid="85" grpId="0" animBg="1"/>
      <p:bldP spid="86" grpId="0" animBg="1"/>
      <p:bldP spid="89" grpId="0" animBg="1"/>
      <p:bldP spid="95" grpId="0" animBg="1"/>
      <p:bldP spid="96" grpId="0" animBg="1"/>
      <p:bldP spid="141" grpId="0" animBg="1"/>
      <p:bldP spid="142" grpId="0" animBg="1"/>
      <p:bldP spid="143" grpId="0" animBg="1"/>
      <p:bldP spid="145" grpId="0" animBg="1"/>
      <p:bldP spid="150" grpId="0" animBg="1"/>
      <p:bldP spid="151" grpId="0" animBg="1"/>
      <p:bldP spid="152" grpId="0" animBg="1"/>
      <p:bldP spid="154" grpId="0" animBg="1"/>
      <p:bldP spid="163" grpId="0" animBg="1"/>
      <p:bldP spid="173" grpId="0" animBg="1"/>
      <p:bldP spid="178" grpId="0" animBg="1"/>
      <p:bldP spid="200" grpId="0" animBg="1"/>
      <p:bldP spid="207" grpId="0" animBg="1"/>
      <p:bldP spid="5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Terminology</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66</a:t>
            </a:fld>
            <a:endParaRPr lang="en-US"/>
          </a:p>
        </p:txBody>
      </p:sp>
    </p:spTree>
    <p:extLst>
      <p:ext uri="{BB962C8B-B14F-4D97-AF65-F5344CB8AC3E}">
        <p14:creationId xmlns:p14="http://schemas.microsoft.com/office/powerpoint/2010/main" val="123148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NOAA CORS Network (NCN)</a:t>
            </a:r>
            <a:endParaRPr lang="en-US" dirty="0"/>
          </a:p>
        </p:txBody>
      </p:sp>
      <p:sp>
        <p:nvSpPr>
          <p:cNvPr id="3" name="Content Placeholder 2"/>
          <p:cNvSpPr>
            <a:spLocks noGrp="1"/>
          </p:cNvSpPr>
          <p:nvPr>
            <p:ph idx="1"/>
          </p:nvPr>
        </p:nvSpPr>
        <p:spPr/>
        <p:txBody>
          <a:bodyPr/>
          <a:lstStyle/>
          <a:p>
            <a:r>
              <a:rPr lang="en-US" dirty="0" smtClean="0"/>
              <a:t>As of 2019, this is the official </a:t>
            </a:r>
            <a:r>
              <a:rPr lang="en-US" u="sng" dirty="0" smtClean="0"/>
              <a:t>name of the network </a:t>
            </a:r>
            <a:r>
              <a:rPr lang="en-US" dirty="0" smtClean="0"/>
              <a:t>managed at NGS</a:t>
            </a:r>
          </a:p>
          <a:p>
            <a:pPr lvl="1"/>
            <a:r>
              <a:rPr lang="en-US" dirty="0" smtClean="0"/>
              <a:t>Historically referred to as “CORS” or “the CORS”</a:t>
            </a: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67</a:t>
            </a:fld>
            <a:endParaRPr lang="en-US"/>
          </a:p>
        </p:txBody>
      </p:sp>
      <p:pic>
        <p:nvPicPr>
          <p:cNvPr id="7" name="Picture 6"/>
          <p:cNvPicPr>
            <a:picLocks noChangeAspect="1"/>
          </p:cNvPicPr>
          <p:nvPr/>
        </p:nvPicPr>
        <p:blipFill>
          <a:blip r:embed="rId2"/>
          <a:stretch>
            <a:fillRect/>
          </a:stretch>
        </p:blipFill>
        <p:spPr>
          <a:xfrm>
            <a:off x="2032000" y="3235552"/>
            <a:ext cx="7696005" cy="3120801"/>
          </a:xfrm>
          <a:prstGeom prst="rect">
            <a:avLst/>
          </a:prstGeom>
        </p:spPr>
      </p:pic>
    </p:spTree>
    <p:extLst>
      <p:ext uri="{BB962C8B-B14F-4D97-AF65-F5344CB8AC3E}">
        <p14:creationId xmlns:p14="http://schemas.microsoft.com/office/powerpoint/2010/main" val="8171015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vs GRP</a:t>
            </a:r>
            <a:endParaRPr lang="en-US" dirty="0"/>
          </a:p>
        </p:txBody>
      </p:sp>
      <p:sp>
        <p:nvSpPr>
          <p:cNvPr id="3" name="Content Placeholder 2"/>
          <p:cNvSpPr>
            <a:spLocks noGrp="1"/>
          </p:cNvSpPr>
          <p:nvPr>
            <p:ph idx="1"/>
          </p:nvPr>
        </p:nvSpPr>
        <p:spPr/>
        <p:txBody>
          <a:bodyPr/>
          <a:lstStyle/>
          <a:p>
            <a:r>
              <a:rPr lang="en-US" dirty="0" smtClean="0"/>
              <a:t>The purpose of a CORS can be debated</a:t>
            </a:r>
          </a:p>
          <a:p>
            <a:pPr lvl="1"/>
            <a:r>
              <a:rPr lang="en-US" dirty="0" smtClean="0"/>
              <a:t>But at NGS:  the continuous collection of GNSS data for the express purpose of determining the continuous coordinates of </a:t>
            </a:r>
            <a:r>
              <a:rPr lang="en-US" b="1" i="1" u="sng" dirty="0"/>
              <a:t>a unique, permanent, antenna-independent point at each CORS </a:t>
            </a:r>
            <a:endParaRPr lang="en-US" b="1" i="1" u="sng" dirty="0" smtClean="0"/>
          </a:p>
          <a:p>
            <a:pPr lvl="1"/>
            <a:r>
              <a:rPr lang="en-US" dirty="0" smtClean="0"/>
              <a:t>Such a point is called the Geometric Reference Point, or GRP</a:t>
            </a:r>
          </a:p>
          <a:p>
            <a:pPr lvl="2"/>
            <a:r>
              <a:rPr lang="en-US" dirty="0" smtClean="0"/>
              <a:t>Not to be confused with the Antenna Reference Point, or ARP</a:t>
            </a:r>
          </a:p>
          <a:p>
            <a:pPr lvl="3"/>
            <a:r>
              <a:rPr lang="en-US" dirty="0" smtClean="0"/>
              <a:t>Which is part of each </a:t>
            </a:r>
            <a:r>
              <a:rPr lang="en-US" b="1" i="1" dirty="0" smtClean="0"/>
              <a:t>antenna</a:t>
            </a:r>
            <a:r>
              <a:rPr lang="en-US" dirty="0" smtClean="0"/>
              <a:t>, not a permanent, unique physical part of a CORS</a:t>
            </a:r>
          </a:p>
          <a:p>
            <a:pPr lvl="1"/>
            <a:r>
              <a:rPr lang="en-US" dirty="0" smtClean="0"/>
              <a:t>Identification of GRPs has begun</a:t>
            </a:r>
          </a:p>
          <a:p>
            <a:pPr lvl="2"/>
            <a:r>
              <a:rPr lang="en-US" dirty="0" smtClean="0"/>
              <a:t>Coordinates on a CORS will eventually be fully transitioned to be “coordinates of the GRP of the CORS”.  Right now they are…unclear.</a:t>
            </a:r>
          </a:p>
          <a:p>
            <a:pPr lvl="2"/>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68</a:t>
            </a:fld>
            <a:endParaRPr lang="en-US"/>
          </a:p>
        </p:txBody>
      </p:sp>
    </p:spTree>
    <p:extLst>
      <p:ext uri="{BB962C8B-B14F-4D97-AF65-F5344CB8AC3E}">
        <p14:creationId xmlns:p14="http://schemas.microsoft.com/office/powerpoint/2010/main" val="33669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NCN – ARP/GRP issues</a:t>
            </a:r>
            <a:endParaRPr lang="en-US" dirty="0"/>
          </a:p>
        </p:txBody>
      </p:sp>
      <p:sp>
        <p:nvSpPr>
          <p:cNvPr id="3" name="Content Placeholder 2"/>
          <p:cNvSpPr>
            <a:spLocks noGrp="1"/>
          </p:cNvSpPr>
          <p:nvPr>
            <p:ph idx="1"/>
          </p:nvPr>
        </p:nvSpPr>
        <p:spPr/>
        <p:txBody>
          <a:bodyPr/>
          <a:lstStyle/>
          <a:p>
            <a:r>
              <a:rPr lang="en-US" dirty="0" smtClean="0"/>
              <a:t>In a perfect world, the ARP and GRP will physically coincide at a CORS while an antenna is mounted at that CORS</a:t>
            </a:r>
          </a:p>
          <a:p>
            <a:pPr lvl="1"/>
            <a:r>
              <a:rPr lang="en-US" dirty="0" smtClean="0"/>
              <a:t>Without endorsement, consider the </a:t>
            </a:r>
            <a:r>
              <a:rPr lang="en-US" dirty="0" err="1" smtClean="0"/>
              <a:t>NovAtel</a:t>
            </a:r>
            <a:r>
              <a:rPr lang="en-US" dirty="0" smtClean="0"/>
              <a:t> GNSS-750</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pic>
        <p:nvPicPr>
          <p:cNvPr id="7" name="Picture 6"/>
          <p:cNvPicPr>
            <a:picLocks noChangeAspect="1"/>
          </p:cNvPicPr>
          <p:nvPr/>
        </p:nvPicPr>
        <p:blipFill>
          <a:blip r:embed="rId2"/>
          <a:stretch>
            <a:fillRect/>
          </a:stretch>
        </p:blipFill>
        <p:spPr>
          <a:xfrm>
            <a:off x="5081588" y="3716341"/>
            <a:ext cx="4924425" cy="2409825"/>
          </a:xfrm>
          <a:prstGeom prst="rect">
            <a:avLst/>
          </a:prstGeom>
        </p:spPr>
      </p:pic>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69</a:t>
            </a:fld>
            <a:endParaRPr lang="en-US"/>
          </a:p>
        </p:txBody>
      </p:sp>
    </p:spTree>
    <p:extLst>
      <p:ext uri="{BB962C8B-B14F-4D97-AF65-F5344CB8AC3E}">
        <p14:creationId xmlns:p14="http://schemas.microsoft.com/office/powerpoint/2010/main" val="3453080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“Modernization”</a:t>
            </a:r>
            <a:endParaRPr lang="en-US" dirty="0"/>
          </a:p>
        </p:txBody>
      </p:sp>
      <p:sp>
        <p:nvSpPr>
          <p:cNvPr id="3" name="Content Placeholder 2"/>
          <p:cNvSpPr>
            <a:spLocks noGrp="1"/>
          </p:cNvSpPr>
          <p:nvPr>
            <p:ph idx="1"/>
          </p:nvPr>
        </p:nvSpPr>
        <p:spPr/>
        <p:txBody>
          <a:bodyPr/>
          <a:lstStyle/>
          <a:p>
            <a:r>
              <a:rPr lang="en-US" dirty="0" smtClean="0"/>
              <a:t>But when I talk about “</a:t>
            </a:r>
            <a:r>
              <a:rPr lang="en-US" u="sng" dirty="0" smtClean="0"/>
              <a:t>M</a:t>
            </a:r>
            <a:r>
              <a:rPr lang="en-US" dirty="0" smtClean="0"/>
              <a:t>odernization” I’m restricting myself to “Goal 2” of our recent Ten Year Strategic plan</a:t>
            </a:r>
          </a:p>
          <a:p>
            <a:pPr lvl="1"/>
            <a:r>
              <a:rPr lang="en-US" dirty="0" smtClean="0"/>
              <a:t>Replace NAD 83, Replace NAVD 88, and etc.</a:t>
            </a:r>
          </a:p>
          <a:p>
            <a:r>
              <a:rPr lang="en-US" dirty="0" smtClean="0"/>
              <a:t>NGS continues to </a:t>
            </a:r>
            <a:r>
              <a:rPr lang="en-US" i="1" u="sng" dirty="0" smtClean="0"/>
              <a:t>m</a:t>
            </a:r>
            <a:r>
              <a:rPr lang="en-US" i="1" dirty="0" smtClean="0"/>
              <a:t>odernize</a:t>
            </a:r>
            <a:r>
              <a:rPr lang="en-US" dirty="0" smtClean="0"/>
              <a:t> in ways related to Goal 2, but which are independent from the rollout of the new frames/datum:</a:t>
            </a:r>
          </a:p>
          <a:p>
            <a:pPr lvl="1"/>
            <a:r>
              <a:rPr lang="en-US" dirty="0" smtClean="0"/>
              <a:t>RTN alignment service</a:t>
            </a:r>
          </a:p>
          <a:p>
            <a:pPr lvl="1"/>
            <a:r>
              <a:rPr lang="en-US" dirty="0" smtClean="0"/>
              <a:t>NOAA Foundation CORS Network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Tree>
    <p:extLst>
      <p:ext uri="{BB962C8B-B14F-4D97-AF65-F5344CB8AC3E}">
        <p14:creationId xmlns:p14="http://schemas.microsoft.com/office/powerpoint/2010/main" val="369946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9604" y="1585184"/>
            <a:ext cx="3724275" cy="392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NCN – ARP/GRP issues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pic>
        <p:nvPicPr>
          <p:cNvPr id="14" name="Picture 13"/>
          <p:cNvPicPr>
            <a:picLocks noChangeAspect="1"/>
          </p:cNvPicPr>
          <p:nvPr/>
        </p:nvPicPr>
        <p:blipFill>
          <a:blip r:embed="rId2"/>
          <a:stretch>
            <a:fillRect/>
          </a:stretch>
        </p:blipFill>
        <p:spPr>
          <a:xfrm>
            <a:off x="1759603" y="4137885"/>
            <a:ext cx="3724275" cy="1362075"/>
          </a:xfrm>
          <a:prstGeom prst="rect">
            <a:avLst/>
          </a:prstGeom>
        </p:spPr>
      </p:pic>
      <p:sp>
        <p:nvSpPr>
          <p:cNvPr id="16" name="TextBox 15"/>
          <p:cNvSpPr txBox="1"/>
          <p:nvPr/>
        </p:nvSpPr>
        <p:spPr>
          <a:xfrm>
            <a:off x="6096000" y="1585185"/>
            <a:ext cx="4362680" cy="830997"/>
          </a:xfrm>
          <a:prstGeom prst="rect">
            <a:avLst/>
          </a:prstGeom>
          <a:noFill/>
        </p:spPr>
        <p:txBody>
          <a:bodyPr wrap="square" rtlCol="0">
            <a:spAutoFit/>
          </a:bodyPr>
          <a:lstStyle/>
          <a:p>
            <a:r>
              <a:rPr lang="en-US" sz="1600" dirty="0"/>
              <a:t>The ARP is on the lowest non-removable plane of the antenna, usually coinciding with the axis of attachment </a:t>
            </a:r>
          </a:p>
        </p:txBody>
      </p:sp>
      <p:sp>
        <p:nvSpPr>
          <p:cNvPr id="17" name="Oval 16"/>
          <p:cNvSpPr/>
          <p:nvPr/>
        </p:nvSpPr>
        <p:spPr>
          <a:xfrm>
            <a:off x="5945394" y="1725202"/>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96000" y="2648531"/>
            <a:ext cx="4362680" cy="3570208"/>
          </a:xfrm>
          <a:prstGeom prst="rect">
            <a:avLst/>
          </a:prstGeom>
          <a:noFill/>
        </p:spPr>
        <p:txBody>
          <a:bodyPr wrap="square" rtlCol="0">
            <a:spAutoFit/>
          </a:bodyPr>
          <a:lstStyle/>
          <a:p>
            <a:r>
              <a:rPr lang="en-US" sz="1600" dirty="0"/>
              <a:t>The GRP is:</a:t>
            </a:r>
          </a:p>
          <a:p>
            <a:pPr marL="285750" indent="-285750">
              <a:buFont typeface="Arial" panose="020B0604020202020204" pitchFamily="34" charset="0"/>
              <a:buChar char="•"/>
            </a:pPr>
            <a:r>
              <a:rPr lang="en-US" sz="1600" dirty="0"/>
              <a:t>a unique point that is part of a particular station</a:t>
            </a:r>
          </a:p>
          <a:p>
            <a:pPr marL="285750" indent="-285750">
              <a:buFont typeface="Arial" panose="020B0604020202020204" pitchFamily="34" charset="0"/>
              <a:buChar char="•"/>
            </a:pPr>
            <a:r>
              <a:rPr lang="en-US" sz="1600" dirty="0"/>
              <a:t>the point to which any coordinate functions of the station </a:t>
            </a:r>
            <a:r>
              <a:rPr lang="en-US" sz="1600" b="1" i="1" dirty="0">
                <a:solidFill>
                  <a:srgbClr val="FF0000"/>
                </a:solidFill>
              </a:rPr>
              <a:t>should*</a:t>
            </a:r>
            <a:r>
              <a:rPr lang="en-US" sz="1600" dirty="0"/>
              <a:t> refer. </a:t>
            </a:r>
          </a:p>
          <a:p>
            <a:pPr marL="285750" indent="-285750">
              <a:buFont typeface="Arial" panose="020B0604020202020204" pitchFamily="34" charset="0"/>
              <a:buChar char="•"/>
            </a:pPr>
            <a:r>
              <a:rPr lang="en-US" sz="1600" dirty="0"/>
              <a:t>identified by the operator of each station</a:t>
            </a:r>
          </a:p>
          <a:p>
            <a:pPr marL="285750" indent="-285750">
              <a:buFont typeface="Arial" panose="020B0604020202020204" pitchFamily="34" charset="0"/>
              <a:buChar char="•"/>
            </a:pPr>
            <a:r>
              <a:rPr lang="en-US" sz="1600" dirty="0"/>
              <a:t>(for a CORS) part of the fixed (=non-removable) part of the antenna mount</a:t>
            </a:r>
          </a:p>
          <a:p>
            <a:endParaRPr lang="en-US" sz="1600" dirty="0"/>
          </a:p>
          <a:p>
            <a:r>
              <a:rPr lang="en-US" sz="1600" dirty="0"/>
              <a:t>In this example, we find it convenient to identify the GRP as the point on the axis of attachment which </a:t>
            </a:r>
            <a:r>
              <a:rPr lang="en-US" sz="1600" u="sng" dirty="0"/>
              <a:t>will coincide </a:t>
            </a:r>
            <a:r>
              <a:rPr lang="en-US" sz="1600" dirty="0"/>
              <a:t>with the lowest non-removable plane of the antenna </a:t>
            </a:r>
            <a:r>
              <a:rPr lang="en-US" sz="1600" u="sng" dirty="0"/>
              <a:t>when the antenna is mounted</a:t>
            </a:r>
            <a:r>
              <a:rPr lang="en-US" u="sng" dirty="0" smtClean="0"/>
              <a:t>.</a:t>
            </a:r>
            <a:endParaRPr lang="en-US" u="sng" dirty="0"/>
          </a:p>
        </p:txBody>
      </p:sp>
      <p:sp>
        <p:nvSpPr>
          <p:cNvPr id="19" name="Oval 18"/>
          <p:cNvSpPr/>
          <p:nvPr/>
        </p:nvSpPr>
        <p:spPr>
          <a:xfrm>
            <a:off x="5945394" y="278854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481891" y="453915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1769128" y="1585185"/>
            <a:ext cx="3714750" cy="2590967"/>
            <a:chOff x="245128" y="1585184"/>
            <a:chExt cx="3714750" cy="2590967"/>
          </a:xfrm>
        </p:grpSpPr>
        <p:pic>
          <p:nvPicPr>
            <p:cNvPr id="13" name="Picture 12"/>
            <p:cNvPicPr>
              <a:picLocks noChangeAspect="1"/>
            </p:cNvPicPr>
            <p:nvPr/>
          </p:nvPicPr>
          <p:blipFill>
            <a:blip r:embed="rId3"/>
            <a:stretch>
              <a:fillRect/>
            </a:stretch>
          </p:blipFill>
          <p:spPr>
            <a:xfrm>
              <a:off x="245128" y="1585184"/>
              <a:ext cx="3714750" cy="2543175"/>
            </a:xfrm>
            <a:prstGeom prst="rect">
              <a:avLst/>
            </a:prstGeom>
          </p:spPr>
        </p:pic>
        <p:sp>
          <p:nvSpPr>
            <p:cNvPr id="15" name="Oval 14"/>
            <p:cNvSpPr/>
            <p:nvPr/>
          </p:nvSpPr>
          <p:spPr>
            <a:xfrm>
              <a:off x="1957890" y="4025544"/>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p:cNvSpPr/>
          <p:nvPr/>
        </p:nvSpPr>
        <p:spPr>
          <a:xfrm>
            <a:off x="3485725" y="4540268"/>
            <a:ext cx="150607" cy="150607"/>
          </a:xfrm>
          <a:prstGeom prst="ellipse">
            <a:avLst/>
          </a:prstGeom>
          <a:pattFill prst="wdUpDiag">
            <a:fgClr>
              <a:srgbClr val="00B050"/>
            </a:fgClr>
            <a:bgClr>
              <a:srgbClr val="FF000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81200" y="5854148"/>
            <a:ext cx="3493264" cy="369332"/>
          </a:xfrm>
          <a:prstGeom prst="rect">
            <a:avLst/>
          </a:prstGeom>
          <a:noFill/>
        </p:spPr>
        <p:txBody>
          <a:bodyPr wrap="none" rtlCol="0">
            <a:spAutoFit/>
          </a:bodyPr>
          <a:lstStyle/>
          <a:p>
            <a:r>
              <a:rPr lang="en-US" dirty="0" smtClean="0"/>
              <a:t>* MUCH easier said than done!!!</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70</a:t>
            </a:fld>
            <a:endParaRPr lang="en-US"/>
          </a:p>
        </p:txBody>
      </p:sp>
    </p:spTree>
    <p:extLst>
      <p:ext uri="{BB962C8B-B14F-4D97-AF65-F5344CB8AC3E}">
        <p14:creationId xmlns:p14="http://schemas.microsoft.com/office/powerpoint/2010/main" val="73266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104 -0.00278 L -0.00035 0.07569 " pathEditMode="relative" rAng="0" ptsTypes="AA">
                                      <p:cBhvr>
                                        <p:cTn id="46" dur="2000" fill="hold"/>
                                        <p:tgtEl>
                                          <p:spTgt spid="21"/>
                                        </p:tgtEl>
                                        <p:attrNameLst>
                                          <p:attrName>ppt_x</p:attrName>
                                          <p:attrName>ppt_y</p:attrName>
                                        </p:attrNameLst>
                                      </p:cBhvr>
                                      <p:rCtr x="35" y="3912"/>
                                    </p:animMotion>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P spid="20" grpId="0" animBg="1"/>
      <p:bldP spid="2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9604" y="1585184"/>
            <a:ext cx="3724275" cy="392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NCN – ARP/GRP issues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pic>
        <p:nvPicPr>
          <p:cNvPr id="14" name="Picture 13"/>
          <p:cNvPicPr>
            <a:picLocks noChangeAspect="1"/>
          </p:cNvPicPr>
          <p:nvPr/>
        </p:nvPicPr>
        <p:blipFill rotWithShape="1">
          <a:blip r:embed="rId2"/>
          <a:srcRect t="15089"/>
          <a:stretch/>
        </p:blipFill>
        <p:spPr>
          <a:xfrm>
            <a:off x="1759603" y="4343401"/>
            <a:ext cx="3724275" cy="1156559"/>
          </a:xfrm>
          <a:prstGeom prst="rect">
            <a:avLst/>
          </a:prstGeom>
        </p:spPr>
      </p:pic>
      <p:grpSp>
        <p:nvGrpSpPr>
          <p:cNvPr id="3" name="Group 2"/>
          <p:cNvGrpSpPr/>
          <p:nvPr/>
        </p:nvGrpSpPr>
        <p:grpSpPr>
          <a:xfrm>
            <a:off x="5945394" y="1585185"/>
            <a:ext cx="4513287" cy="584775"/>
            <a:chOff x="4421393" y="1585184"/>
            <a:chExt cx="4513287" cy="584775"/>
          </a:xfrm>
        </p:grpSpPr>
        <p:sp>
          <p:nvSpPr>
            <p:cNvPr id="16" name="TextBox 15"/>
            <p:cNvSpPr txBox="1"/>
            <p:nvPr/>
          </p:nvSpPr>
          <p:spPr>
            <a:xfrm>
              <a:off x="4572000" y="1585184"/>
              <a:ext cx="4362680" cy="584775"/>
            </a:xfrm>
            <a:prstGeom prst="rect">
              <a:avLst/>
            </a:prstGeom>
            <a:noFill/>
          </p:spPr>
          <p:txBody>
            <a:bodyPr wrap="square" rtlCol="0">
              <a:spAutoFit/>
            </a:bodyPr>
            <a:lstStyle/>
            <a:p>
              <a:r>
                <a:rPr lang="en-US" sz="1600" dirty="0"/>
                <a:t>When the antenna goes away, so does the ARP </a:t>
              </a:r>
            </a:p>
          </p:txBody>
        </p:sp>
        <p:sp>
          <p:nvSpPr>
            <p:cNvPr id="17" name="Oval 16"/>
            <p:cNvSpPr/>
            <p:nvPr/>
          </p:nvSpPr>
          <p:spPr>
            <a:xfrm>
              <a:off x="4421393" y="1725201"/>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945394" y="2648531"/>
            <a:ext cx="4513287" cy="338554"/>
            <a:chOff x="4421393" y="2648531"/>
            <a:chExt cx="4513287" cy="338554"/>
          </a:xfrm>
        </p:grpSpPr>
        <p:sp>
          <p:nvSpPr>
            <p:cNvPr id="18" name="TextBox 17"/>
            <p:cNvSpPr txBox="1"/>
            <p:nvPr/>
          </p:nvSpPr>
          <p:spPr>
            <a:xfrm>
              <a:off x="4572000" y="2648531"/>
              <a:ext cx="4362680" cy="338554"/>
            </a:xfrm>
            <a:prstGeom prst="rect">
              <a:avLst/>
            </a:prstGeom>
            <a:noFill/>
          </p:spPr>
          <p:txBody>
            <a:bodyPr wrap="square" rtlCol="0">
              <a:spAutoFit/>
            </a:bodyPr>
            <a:lstStyle/>
            <a:p>
              <a:r>
                <a:rPr lang="en-US" sz="1600" dirty="0"/>
                <a:t>Leaving the GRP</a:t>
              </a:r>
              <a:endParaRPr lang="en-US" u="sng" dirty="0"/>
            </a:p>
          </p:txBody>
        </p:sp>
        <p:sp>
          <p:nvSpPr>
            <p:cNvPr id="19" name="Oval 18"/>
            <p:cNvSpPr/>
            <p:nvPr/>
          </p:nvSpPr>
          <p:spPr>
            <a:xfrm>
              <a:off x="4421393" y="2788548"/>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3481891" y="453915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485725" y="4540268"/>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775122" y="2098798"/>
            <a:ext cx="3714750" cy="2592072"/>
            <a:chOff x="251122" y="2098798"/>
            <a:chExt cx="3714750" cy="2592072"/>
          </a:xfrm>
        </p:grpSpPr>
        <p:pic>
          <p:nvPicPr>
            <p:cNvPr id="13" name="Picture 12"/>
            <p:cNvPicPr>
              <a:picLocks noChangeAspect="1"/>
            </p:cNvPicPr>
            <p:nvPr/>
          </p:nvPicPr>
          <p:blipFill>
            <a:blip r:embed="rId3"/>
            <a:stretch>
              <a:fillRect/>
            </a:stretch>
          </p:blipFill>
          <p:spPr>
            <a:xfrm>
              <a:off x="251122" y="2098798"/>
              <a:ext cx="3714750" cy="2543175"/>
            </a:xfrm>
            <a:prstGeom prst="rect">
              <a:avLst/>
            </a:prstGeom>
          </p:spPr>
        </p:pic>
        <p:sp>
          <p:nvSpPr>
            <p:cNvPr id="23" name="Oval 22"/>
            <p:cNvSpPr/>
            <p:nvPr/>
          </p:nvSpPr>
          <p:spPr>
            <a:xfrm>
              <a:off x="1961720" y="4540263"/>
              <a:ext cx="150607" cy="150607"/>
            </a:xfrm>
            <a:prstGeom prst="ellipse">
              <a:avLst/>
            </a:prstGeom>
            <a:pattFill prst="wdUpDiag">
              <a:fgClr>
                <a:srgbClr val="00B050"/>
              </a:fgClr>
              <a:bgClr>
                <a:srgbClr val="FF000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71</a:t>
            </a:fld>
            <a:endParaRPr lang="en-US"/>
          </a:p>
        </p:txBody>
      </p:sp>
    </p:spTree>
    <p:extLst>
      <p:ext uri="{BB962C8B-B14F-4D97-AF65-F5344CB8AC3E}">
        <p14:creationId xmlns:p14="http://schemas.microsoft.com/office/powerpoint/2010/main" val="32855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1" presetClass="exit" presetSubtype="0" fill="hold" nodeType="afterEffect">
                                  <p:stCondLst>
                                    <p:cond delay="1000"/>
                                  </p:stCondLst>
                                  <p:childTnLst>
                                    <p:anim calcmode="lin" valueType="num">
                                      <p:cBhvr>
                                        <p:cTn id="10" dur="1000"/>
                                        <p:tgtEl>
                                          <p:spTgt spid="8"/>
                                        </p:tgtEl>
                                        <p:attrNameLst>
                                          <p:attrName>ppt_w</p:attrName>
                                        </p:attrNameLst>
                                      </p:cBhvr>
                                      <p:tavLst>
                                        <p:tav tm="0">
                                          <p:val>
                                            <p:strVal val="ppt_w"/>
                                          </p:val>
                                        </p:tav>
                                        <p:tav tm="100000">
                                          <p:val>
                                            <p:fltVal val="0"/>
                                          </p:val>
                                        </p:tav>
                                      </p:tavLst>
                                    </p:anim>
                                    <p:anim calcmode="lin" valueType="num">
                                      <p:cBhvr>
                                        <p:cTn id="11" dur="1000"/>
                                        <p:tgtEl>
                                          <p:spTgt spid="8"/>
                                        </p:tgtEl>
                                        <p:attrNameLst>
                                          <p:attrName>ppt_h</p:attrName>
                                        </p:attrNameLst>
                                      </p:cBhvr>
                                      <p:tavLst>
                                        <p:tav tm="0">
                                          <p:val>
                                            <p:strVal val="ppt_h"/>
                                          </p:val>
                                        </p:tav>
                                        <p:tav tm="100000">
                                          <p:val>
                                            <p:fltVal val="0"/>
                                          </p:val>
                                        </p:tav>
                                      </p:tavLst>
                                    </p:anim>
                                    <p:anim calcmode="lin" valueType="num">
                                      <p:cBhvr>
                                        <p:cTn id="12" dur="1000"/>
                                        <p:tgtEl>
                                          <p:spTgt spid="8"/>
                                        </p:tgtEl>
                                        <p:attrNameLst>
                                          <p:attrName>style.rotation</p:attrName>
                                        </p:attrNameLst>
                                      </p:cBhvr>
                                      <p:tavLst>
                                        <p:tav tm="0">
                                          <p:val>
                                            <p:fltVal val="0"/>
                                          </p:val>
                                        </p:tav>
                                        <p:tav tm="100000">
                                          <p:val>
                                            <p:fltVal val="90"/>
                                          </p:val>
                                        </p:tav>
                                      </p:tavLst>
                                    </p:anim>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par>
                          <p:cTn id="15" fill="hold">
                            <p:stCondLst>
                              <p:cond delay="2500"/>
                            </p:stCondLst>
                            <p:childTnLst>
                              <p:par>
                                <p:cTn id="16" presetID="10"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OPUS and the </a:t>
            </a:r>
            <a:br>
              <a:rPr lang="en-US" dirty="0" smtClean="0"/>
            </a:br>
            <a:r>
              <a:rPr lang="en-US" dirty="0" smtClean="0"/>
              <a:t>Data Delivery System (DDS)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72</a:t>
            </a:fld>
            <a:endParaRPr lang="en-US"/>
          </a:p>
        </p:txBody>
      </p:sp>
    </p:spTree>
    <p:extLst>
      <p:ext uri="{BB962C8B-B14F-4D97-AF65-F5344CB8AC3E}">
        <p14:creationId xmlns:p14="http://schemas.microsoft.com/office/powerpoint/2010/main" val="30823692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OPUS and the DDS </a:t>
            </a:r>
          </a:p>
        </p:txBody>
      </p:sp>
      <p:sp>
        <p:nvSpPr>
          <p:cNvPr id="3" name="Text Placeholder 2"/>
          <p:cNvSpPr>
            <a:spLocks noGrp="1"/>
          </p:cNvSpPr>
          <p:nvPr>
            <p:ph type="body" idx="1"/>
          </p:nvPr>
        </p:nvSpPr>
        <p:spPr>
          <a:xfrm>
            <a:off x="609600" y="1154112"/>
            <a:ext cx="5386917" cy="639762"/>
          </a:xfrm>
        </p:spPr>
        <p:txBody>
          <a:bodyPr/>
          <a:lstStyle/>
          <a:p>
            <a:r>
              <a:rPr lang="en-US" dirty="0" smtClean="0"/>
              <a:t>Use OPUS 6.0 if you wish to:</a:t>
            </a:r>
            <a:endParaRPr lang="en-US" dirty="0"/>
          </a:p>
        </p:txBody>
      </p:sp>
      <p:sp>
        <p:nvSpPr>
          <p:cNvPr id="4" name="Content Placeholder 3"/>
          <p:cNvSpPr>
            <a:spLocks noGrp="1"/>
          </p:cNvSpPr>
          <p:nvPr>
            <p:ph sz="half" idx="2"/>
          </p:nvPr>
        </p:nvSpPr>
        <p:spPr>
          <a:xfrm>
            <a:off x="609600" y="1793874"/>
            <a:ext cx="5386917" cy="3951288"/>
          </a:xfrm>
        </p:spPr>
        <p:txBody>
          <a:bodyPr/>
          <a:lstStyle/>
          <a:p>
            <a:r>
              <a:rPr lang="en-US" dirty="0" smtClean="0"/>
              <a:t>Report a mark to NGS</a:t>
            </a:r>
          </a:p>
          <a:p>
            <a:r>
              <a:rPr lang="en-US" dirty="0" smtClean="0"/>
              <a:t>Turn a RINEX file into a coordinate (much like OPUS-S today)</a:t>
            </a:r>
          </a:p>
          <a:p>
            <a:r>
              <a:rPr lang="en-US" dirty="0" smtClean="0"/>
              <a:t>Upload a project, reduce the data, adjust it, get OPUS coordinates and submit your data to NGS to turn into RECs and SECs</a:t>
            </a:r>
          </a:p>
          <a:p>
            <a:pPr lvl="1"/>
            <a:r>
              <a:rPr lang="en-US" dirty="0" smtClean="0"/>
              <a:t>Supports GNSS (including BYOV*), Classical (Total Station), Leveling and Relative gravity observations</a:t>
            </a:r>
          </a:p>
        </p:txBody>
      </p:sp>
      <p:sp>
        <p:nvSpPr>
          <p:cNvPr id="5" name="Text Placeholder 4"/>
          <p:cNvSpPr>
            <a:spLocks noGrp="1"/>
          </p:cNvSpPr>
          <p:nvPr>
            <p:ph type="body" sz="quarter" idx="3"/>
          </p:nvPr>
        </p:nvSpPr>
        <p:spPr>
          <a:xfrm>
            <a:off x="6193369" y="1154112"/>
            <a:ext cx="5389033" cy="639762"/>
          </a:xfrm>
        </p:spPr>
        <p:txBody>
          <a:bodyPr/>
          <a:lstStyle/>
          <a:p>
            <a:r>
              <a:rPr lang="en-US" dirty="0" smtClean="0"/>
              <a:t>Use the DDS if you wish to:</a:t>
            </a:r>
            <a:endParaRPr lang="en-US" dirty="0"/>
          </a:p>
        </p:txBody>
      </p:sp>
      <p:sp>
        <p:nvSpPr>
          <p:cNvPr id="6" name="Content Placeholder 5"/>
          <p:cNvSpPr>
            <a:spLocks noGrp="1"/>
          </p:cNvSpPr>
          <p:nvPr>
            <p:ph sz="quarter" idx="4"/>
          </p:nvPr>
        </p:nvSpPr>
        <p:spPr>
          <a:xfrm>
            <a:off x="6193369" y="1793874"/>
            <a:ext cx="5389033" cy="3951288"/>
          </a:xfrm>
        </p:spPr>
        <p:txBody>
          <a:bodyPr/>
          <a:lstStyle/>
          <a:p>
            <a:r>
              <a:rPr lang="en-US" dirty="0" smtClean="0"/>
              <a:t>Find marks near you</a:t>
            </a:r>
          </a:p>
          <a:p>
            <a:pPr lvl="1"/>
            <a:r>
              <a:rPr lang="en-US" dirty="0" smtClean="0"/>
              <a:t>and add them to a project if you like</a:t>
            </a:r>
          </a:p>
          <a:p>
            <a:r>
              <a:rPr lang="en-US" dirty="0" smtClean="0"/>
              <a:t>Get information about a mark or station (like datasheets today, but </a:t>
            </a:r>
            <a:r>
              <a:rPr lang="en-US" i="1" dirty="0" smtClean="0"/>
              <a:t>much</a:t>
            </a:r>
            <a:r>
              <a:rPr lang="en-US" dirty="0" smtClean="0"/>
              <a:t> better)</a:t>
            </a:r>
          </a:p>
          <a:p>
            <a:r>
              <a:rPr lang="en-US" dirty="0" smtClean="0"/>
              <a:t>Query the NSRS Database for anything (orbits, observations, reports, etc.) but especially if it’s a spatial query:</a:t>
            </a:r>
          </a:p>
          <a:p>
            <a:pPr lvl="1"/>
            <a:r>
              <a:rPr lang="en-US" i="1" dirty="0" smtClean="0"/>
              <a:t>Show me every mark with ‘WAS’ in the designation, occupied with GPS between 1995 and 2005, leveled on any date after 2000, within 50 km of a CORS and over 10 km from a state border…go!</a:t>
            </a:r>
          </a:p>
          <a:p>
            <a:endParaRPr lang="en-US" dirty="0"/>
          </a:p>
        </p:txBody>
      </p:sp>
      <p:sp>
        <p:nvSpPr>
          <p:cNvPr id="7" name="Date Placeholder 6"/>
          <p:cNvSpPr>
            <a:spLocks noGrp="1"/>
          </p:cNvSpPr>
          <p:nvPr>
            <p:ph type="dt" sz="half" idx="10"/>
          </p:nvPr>
        </p:nvSpPr>
        <p:spPr/>
        <p:txBody>
          <a:bodyPr/>
          <a:lstStyle/>
          <a:p>
            <a:pPr>
              <a:defRPr/>
            </a:pPr>
            <a:r>
              <a:rPr lang="en-US" smtClean="0"/>
              <a:t>May 4, 2021</a:t>
            </a:r>
            <a:endParaRPr lang="en-US"/>
          </a:p>
        </p:txBody>
      </p:sp>
      <p:sp>
        <p:nvSpPr>
          <p:cNvPr id="8" name="Footer Placeholder 7"/>
          <p:cNvSpPr>
            <a:spLocks noGrp="1"/>
          </p:cNvSpPr>
          <p:nvPr>
            <p:ph type="ftr" sz="quarter" idx="11"/>
          </p:nvPr>
        </p:nvSpPr>
        <p:spPr/>
        <p:txBody>
          <a:bodyPr/>
          <a:lstStyle/>
          <a:p>
            <a:pPr>
              <a:defRPr/>
            </a:pPr>
            <a:r>
              <a:rPr lang="en-US" smtClean="0"/>
              <a:t>2021 Geospatial Summit on the Modernized NSRS</a:t>
            </a:r>
            <a:endParaRPr lang="en-US"/>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73</a:t>
            </a:fld>
            <a:endParaRPr lang="en-US"/>
          </a:p>
        </p:txBody>
      </p:sp>
      <p:sp>
        <p:nvSpPr>
          <p:cNvPr id="10" name="TextBox 9"/>
          <p:cNvSpPr txBox="1"/>
          <p:nvPr/>
        </p:nvSpPr>
        <p:spPr>
          <a:xfrm>
            <a:off x="109735" y="5771578"/>
            <a:ext cx="4762842" cy="584775"/>
          </a:xfrm>
          <a:prstGeom prst="rect">
            <a:avLst/>
          </a:prstGeom>
          <a:noFill/>
        </p:spPr>
        <p:txBody>
          <a:bodyPr wrap="none" rtlCol="0">
            <a:spAutoFit/>
          </a:bodyPr>
          <a:lstStyle/>
          <a:p>
            <a:r>
              <a:rPr lang="en-US" sz="1600" i="1" dirty="0" smtClean="0"/>
              <a:t>* </a:t>
            </a:r>
            <a:r>
              <a:rPr lang="en-US" sz="1600" b="1" i="1" dirty="0" smtClean="0"/>
              <a:t>Bring your own vectors</a:t>
            </a:r>
            <a:r>
              <a:rPr lang="en-US" sz="1600" dirty="0" smtClean="0"/>
              <a:t>, whether from industry </a:t>
            </a:r>
          </a:p>
          <a:p>
            <a:r>
              <a:rPr lang="en-US" sz="1600" dirty="0" smtClean="0"/>
              <a:t>software, historic databases or RTK/RTN </a:t>
            </a:r>
            <a:endParaRPr lang="en-US" sz="1600" dirty="0"/>
          </a:p>
        </p:txBody>
      </p:sp>
    </p:spTree>
    <p:extLst>
      <p:ext uri="{BB962C8B-B14F-4D97-AF65-F5344CB8AC3E}">
        <p14:creationId xmlns:p14="http://schemas.microsoft.com/office/powerpoint/2010/main" val="42892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Coordinates</a:t>
            </a:r>
            <a:endParaRPr lang="en-US" dirty="0"/>
          </a:p>
        </p:txBody>
      </p:sp>
      <p:sp>
        <p:nvSpPr>
          <p:cNvPr id="3" name="Content Placeholder 2"/>
          <p:cNvSpPr>
            <a:spLocks noGrp="1"/>
          </p:cNvSpPr>
          <p:nvPr>
            <p:ph idx="1"/>
          </p:nvPr>
        </p:nvSpPr>
        <p:spPr/>
        <p:txBody>
          <a:bodyPr/>
          <a:lstStyle/>
          <a:p>
            <a:r>
              <a:rPr lang="en-US" dirty="0" smtClean="0"/>
              <a:t>Whether or not you use the “-S module” or the “-Projects module”, your final coordinates from OPUS 6.0 will be labeled </a:t>
            </a:r>
            <a:r>
              <a:rPr lang="en-US" b="1" i="1" dirty="0" smtClean="0"/>
              <a:t>OPUS coordinates</a:t>
            </a:r>
          </a:p>
          <a:p>
            <a:pPr lvl="1"/>
            <a:r>
              <a:rPr lang="en-US" dirty="0" smtClean="0"/>
              <a:t>Additionally, if you follow </a:t>
            </a:r>
            <a:r>
              <a:rPr lang="en-US" u="sng" dirty="0" smtClean="0"/>
              <a:t>OPUS recommendations</a:t>
            </a:r>
            <a:r>
              <a:rPr lang="en-US" dirty="0" smtClean="0"/>
              <a:t>, you will see</a:t>
            </a:r>
          </a:p>
          <a:p>
            <a:pPr lvl="2"/>
            <a:r>
              <a:rPr lang="en-US" b="1" i="1" dirty="0" smtClean="0"/>
              <a:t>“Tied to the NSRS”</a:t>
            </a:r>
          </a:p>
          <a:p>
            <a:pPr lvl="1"/>
            <a:r>
              <a:rPr lang="en-US" dirty="0" smtClean="0"/>
              <a:t>If you do not follow </a:t>
            </a:r>
            <a:r>
              <a:rPr lang="en-US" u="sng" dirty="0" smtClean="0"/>
              <a:t>OPUS recommendations</a:t>
            </a:r>
            <a:r>
              <a:rPr lang="en-US" dirty="0" smtClean="0"/>
              <a:t>, you will see</a:t>
            </a:r>
          </a:p>
          <a:p>
            <a:pPr lvl="2"/>
            <a:r>
              <a:rPr lang="en-US" b="1" i="1" dirty="0" smtClean="0"/>
              <a:t>“Not tied to the NSRS”</a:t>
            </a:r>
          </a:p>
          <a:p>
            <a:pPr lvl="3"/>
            <a:r>
              <a:rPr lang="en-US" dirty="0" smtClean="0"/>
              <a:t>But you </a:t>
            </a:r>
            <a:r>
              <a:rPr lang="en-US" i="1" dirty="0" smtClean="0"/>
              <a:t>will</a:t>
            </a:r>
            <a:r>
              <a:rPr lang="en-US" dirty="0" smtClean="0"/>
              <a:t> still get coordinates, and they will be called OPUS coordinates</a:t>
            </a:r>
          </a:p>
          <a:p>
            <a:pPr lvl="1"/>
            <a:r>
              <a:rPr lang="en-US" dirty="0" smtClean="0"/>
              <a:t>OPUS coordinates will </a:t>
            </a:r>
            <a:r>
              <a:rPr lang="en-US" i="1" dirty="0" smtClean="0"/>
              <a:t>not</a:t>
            </a:r>
            <a:r>
              <a:rPr lang="en-US" dirty="0" smtClean="0"/>
              <a:t> be labeled:  “</a:t>
            </a:r>
            <a:r>
              <a:rPr lang="en-US" b="1" i="1" dirty="0" smtClean="0"/>
              <a:t>Part of the NSRS”</a:t>
            </a:r>
          </a:p>
          <a:p>
            <a:pPr lvl="2"/>
            <a:r>
              <a:rPr lang="en-US" dirty="0" smtClean="0"/>
              <a:t>That is reserved for NGS-computed coordinates (SECs, RECs and ACs) in the NSRS database</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74</a:t>
            </a:fld>
            <a:endParaRPr lang="en-US"/>
          </a:p>
        </p:txBody>
      </p:sp>
    </p:spTree>
    <p:extLst>
      <p:ext uri="{BB962C8B-B14F-4D97-AF65-F5344CB8AC3E}">
        <p14:creationId xmlns:p14="http://schemas.microsoft.com/office/powerpoint/2010/main" val="23904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Recommendations</a:t>
            </a:r>
            <a:endParaRPr lang="en-US" dirty="0"/>
          </a:p>
        </p:txBody>
      </p:sp>
      <p:sp>
        <p:nvSpPr>
          <p:cNvPr id="3" name="Content Placeholder 2"/>
          <p:cNvSpPr>
            <a:spLocks noGrp="1"/>
          </p:cNvSpPr>
          <p:nvPr>
            <p:ph idx="1"/>
          </p:nvPr>
        </p:nvSpPr>
        <p:spPr/>
        <p:txBody>
          <a:bodyPr/>
          <a:lstStyle/>
          <a:p>
            <a:r>
              <a:rPr lang="en-US" dirty="0" smtClean="0"/>
              <a:t>OPUS will recommend:</a:t>
            </a:r>
          </a:p>
          <a:p>
            <a:pPr lvl="1"/>
            <a:r>
              <a:rPr lang="en-US" dirty="0" smtClean="0"/>
              <a:t>What control to use, what weights to use, etc.</a:t>
            </a:r>
          </a:p>
          <a:p>
            <a:r>
              <a:rPr lang="en-US" dirty="0" smtClean="0"/>
              <a:t>When recommending active control</a:t>
            </a:r>
          </a:p>
          <a:p>
            <a:pPr lvl="1"/>
            <a:r>
              <a:rPr lang="en-US" dirty="0" smtClean="0"/>
              <a:t>Will use the (upcoming) </a:t>
            </a:r>
            <a:r>
              <a:rPr lang="en-US" b="1" i="1" dirty="0" smtClean="0"/>
              <a:t>station selection criteria</a:t>
            </a:r>
          </a:p>
          <a:p>
            <a:pPr lvl="2"/>
            <a:r>
              <a:rPr lang="en-US" dirty="0" smtClean="0"/>
              <a:t>Emphasizing high quality, available data at stable stations</a:t>
            </a:r>
          </a:p>
          <a:p>
            <a:r>
              <a:rPr lang="en-US" dirty="0" smtClean="0"/>
              <a:t>When recommending passive control</a:t>
            </a:r>
          </a:p>
          <a:p>
            <a:pPr lvl="1"/>
            <a:r>
              <a:rPr lang="en-US" dirty="0" smtClean="0"/>
              <a:t>Will probably recommend active control first, if appropriate</a:t>
            </a:r>
          </a:p>
          <a:p>
            <a:pPr lvl="2"/>
            <a:r>
              <a:rPr lang="en-US" dirty="0" smtClean="0"/>
              <a:t>Then, will likely limit recommendations by date of most recent occupation, REC or SEC uncertainty estimates or other factors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75</a:t>
            </a:fld>
            <a:endParaRPr lang="en-US"/>
          </a:p>
        </p:txBody>
      </p:sp>
    </p:spTree>
    <p:extLst>
      <p:ext uri="{BB962C8B-B14F-4D97-AF65-F5344CB8AC3E}">
        <p14:creationId xmlns:p14="http://schemas.microsoft.com/office/powerpoint/2010/main" val="37421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Submitting</a:t>
            </a:r>
            <a:endParaRPr lang="en-US" dirty="0"/>
          </a:p>
        </p:txBody>
      </p:sp>
      <p:sp>
        <p:nvSpPr>
          <p:cNvPr id="3" name="Content Placeholder 2"/>
          <p:cNvSpPr>
            <a:spLocks noGrp="1"/>
          </p:cNvSpPr>
          <p:nvPr>
            <p:ph idx="1"/>
          </p:nvPr>
        </p:nvSpPr>
        <p:spPr/>
        <p:txBody>
          <a:bodyPr/>
          <a:lstStyle/>
          <a:p>
            <a:r>
              <a:rPr lang="en-US" sz="2800" dirty="0" smtClean="0"/>
              <a:t>Unlike traditional “</a:t>
            </a:r>
            <a:r>
              <a:rPr lang="en-US" sz="2800" dirty="0" err="1" smtClean="0"/>
              <a:t>Bluebooking</a:t>
            </a:r>
            <a:r>
              <a:rPr lang="en-US" sz="2800" dirty="0" smtClean="0"/>
              <a:t>”, future submissions to NGS:</a:t>
            </a:r>
          </a:p>
          <a:p>
            <a:pPr lvl="1"/>
            <a:r>
              <a:rPr lang="en-US" sz="2400" i="1" dirty="0" smtClean="0"/>
              <a:t>Will not be </a:t>
            </a:r>
            <a:r>
              <a:rPr lang="en-US" sz="2400" dirty="0" smtClean="0"/>
              <a:t>your completed projects and coordinates</a:t>
            </a:r>
          </a:p>
          <a:p>
            <a:pPr lvl="2"/>
            <a:r>
              <a:rPr lang="en-US" sz="2000" dirty="0" smtClean="0"/>
              <a:t>But will come from those completed projects</a:t>
            </a:r>
          </a:p>
          <a:p>
            <a:pPr lvl="1"/>
            <a:r>
              <a:rPr lang="en-US" sz="2400" i="1" dirty="0" smtClean="0"/>
              <a:t>Will be </a:t>
            </a:r>
            <a:r>
              <a:rPr lang="en-US" sz="2400" dirty="0" smtClean="0"/>
              <a:t>the raw observations you loaded to your project</a:t>
            </a:r>
          </a:p>
          <a:p>
            <a:pPr lvl="2"/>
            <a:r>
              <a:rPr lang="en-US" sz="2000" dirty="0" smtClean="0"/>
              <a:t>Which will then be used in the computation of RECs and SECs</a:t>
            </a:r>
          </a:p>
          <a:p>
            <a:pPr lvl="1"/>
            <a:r>
              <a:rPr lang="en-US" sz="2400" dirty="0" smtClean="0"/>
              <a:t>Submitted with a simple “submit” button</a:t>
            </a:r>
          </a:p>
          <a:p>
            <a:pPr lvl="2"/>
            <a:r>
              <a:rPr lang="en-US" sz="2000" dirty="0" smtClean="0"/>
              <a:t>Not the more arduous “</a:t>
            </a:r>
            <a:r>
              <a:rPr lang="en-US" sz="2000" dirty="0" err="1" smtClean="0"/>
              <a:t>Bluebooking</a:t>
            </a:r>
            <a:r>
              <a:rPr lang="en-US" sz="2000" dirty="0" smtClean="0"/>
              <a:t>” process</a:t>
            </a:r>
            <a:endParaRPr lang="en-US" sz="2000" dirty="0"/>
          </a:p>
          <a:p>
            <a:r>
              <a:rPr lang="en-US" sz="2800" dirty="0" smtClean="0"/>
              <a:t>Without your submissions, passive control will become outdated with growing error bars</a:t>
            </a:r>
          </a:p>
          <a:p>
            <a:pPr lvl="1"/>
            <a:r>
              <a:rPr lang="en-US" sz="2400" dirty="0" smtClean="0"/>
              <a:t>PLEASE always submit your projects. </a:t>
            </a:r>
            <a:endParaRPr lang="en-US" sz="24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76</a:t>
            </a:fld>
            <a:endParaRPr lang="en-US"/>
          </a:p>
        </p:txBody>
      </p:sp>
    </p:spTree>
    <p:extLst>
      <p:ext uri="{BB962C8B-B14F-4D97-AF65-F5344CB8AC3E}">
        <p14:creationId xmlns:p14="http://schemas.microsoft.com/office/powerpoint/2010/main" val="28228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Sharing</a:t>
            </a:r>
            <a:endParaRPr lang="en-US" dirty="0"/>
          </a:p>
        </p:txBody>
      </p:sp>
      <p:sp>
        <p:nvSpPr>
          <p:cNvPr id="3" name="Content Placeholder 2"/>
          <p:cNvSpPr>
            <a:spLocks noGrp="1"/>
          </p:cNvSpPr>
          <p:nvPr>
            <p:ph idx="1"/>
          </p:nvPr>
        </p:nvSpPr>
        <p:spPr/>
        <p:txBody>
          <a:bodyPr/>
          <a:lstStyle/>
          <a:p>
            <a:r>
              <a:rPr lang="en-US" dirty="0" smtClean="0"/>
              <a:t>Your OPUS work can be shared with the world</a:t>
            </a:r>
          </a:p>
          <a:p>
            <a:pPr lvl="1"/>
            <a:r>
              <a:rPr lang="en-US" dirty="0" smtClean="0"/>
              <a:t>This is different from </a:t>
            </a:r>
            <a:r>
              <a:rPr lang="en-US" b="1" i="1" dirty="0" smtClean="0"/>
              <a:t>submitting</a:t>
            </a:r>
            <a:r>
              <a:rPr lang="en-US" dirty="0" smtClean="0"/>
              <a:t> to NGS!</a:t>
            </a:r>
          </a:p>
          <a:p>
            <a:pPr lvl="1"/>
            <a:r>
              <a:rPr lang="en-US" dirty="0" smtClean="0"/>
              <a:t>This is similar to today’s “OPUS Share” feature</a:t>
            </a:r>
          </a:p>
          <a:p>
            <a:r>
              <a:rPr lang="en-US" dirty="0" smtClean="0"/>
              <a:t>Request to share your results and:</a:t>
            </a:r>
          </a:p>
          <a:p>
            <a:pPr lvl="1"/>
            <a:r>
              <a:rPr lang="en-US" dirty="0" smtClean="0"/>
              <a:t>OPUS will create a summary of your OPUS work (whether from a single RINEX file or a massive project)</a:t>
            </a:r>
          </a:p>
          <a:p>
            <a:pPr lvl="1"/>
            <a:r>
              <a:rPr lang="en-US" dirty="0" smtClean="0"/>
              <a:t>That summary will be formatted with graphs, maps and other info into a single web page</a:t>
            </a:r>
          </a:p>
          <a:p>
            <a:pPr lvl="2"/>
            <a:r>
              <a:rPr lang="en-US" dirty="0" smtClean="0"/>
              <a:t>That web page will be stored on NGS web servers and assigned a random URL for you to share with whom you like.</a:t>
            </a: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77</a:t>
            </a:fld>
            <a:endParaRPr lang="en-US"/>
          </a:p>
        </p:txBody>
      </p:sp>
    </p:spTree>
    <p:extLst>
      <p:ext uri="{BB962C8B-B14F-4D97-AF65-F5344CB8AC3E}">
        <p14:creationId xmlns:p14="http://schemas.microsoft.com/office/powerpoint/2010/main" val="23582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027" y="582505"/>
            <a:ext cx="1449493" cy="6028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tx1"/>
                </a:solidFill>
              </a:rPr>
              <a:t>OPUS</a:t>
            </a:r>
            <a:endParaRPr lang="en-US" sz="2800" dirty="0">
              <a:solidFill>
                <a:schemeClr val="tx1"/>
              </a:solidFill>
            </a:endParaRPr>
          </a:p>
        </p:txBody>
      </p:sp>
      <p:sp>
        <p:nvSpPr>
          <p:cNvPr id="5" name="Rectangle 4"/>
          <p:cNvSpPr/>
          <p:nvPr/>
        </p:nvSpPr>
        <p:spPr>
          <a:xfrm>
            <a:off x="157251" y="534384"/>
            <a:ext cx="1449493" cy="6990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Survey data</a:t>
            </a:r>
            <a:endParaRPr lang="en-US" sz="2400" dirty="0"/>
          </a:p>
        </p:txBody>
      </p:sp>
      <p:sp>
        <p:nvSpPr>
          <p:cNvPr id="6" name="Rectangle 5"/>
          <p:cNvSpPr/>
          <p:nvPr/>
        </p:nvSpPr>
        <p:spPr>
          <a:xfrm>
            <a:off x="7308428" y="582505"/>
            <a:ext cx="2116667"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Did you follow OPUS recommendations?</a:t>
            </a:r>
            <a:endParaRPr lang="en-US" dirty="0"/>
          </a:p>
        </p:txBody>
      </p:sp>
      <p:sp>
        <p:nvSpPr>
          <p:cNvPr id="7" name="Rectangle 6"/>
          <p:cNvSpPr/>
          <p:nvPr/>
        </p:nvSpPr>
        <p:spPr>
          <a:xfrm>
            <a:off x="5198993" y="2184394"/>
            <a:ext cx="2953172" cy="72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OPUS Coordinates that are </a:t>
            </a:r>
          </a:p>
          <a:p>
            <a:pPr algn="ctr"/>
            <a:r>
              <a:rPr lang="en-US" dirty="0" smtClean="0"/>
              <a:t>“tied to the NSRS”</a:t>
            </a:r>
            <a:endParaRPr lang="en-US" dirty="0"/>
          </a:p>
        </p:txBody>
      </p:sp>
      <p:sp>
        <p:nvSpPr>
          <p:cNvPr id="9" name="Rectangle 8"/>
          <p:cNvSpPr/>
          <p:nvPr/>
        </p:nvSpPr>
        <p:spPr>
          <a:xfrm>
            <a:off x="8597973" y="2182666"/>
            <a:ext cx="3174998" cy="72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OPUS Coordinates that are </a:t>
            </a:r>
          </a:p>
          <a:p>
            <a:pPr algn="ctr"/>
            <a:r>
              <a:rPr lang="en-US" i="1" dirty="0" smtClean="0"/>
              <a:t>“not</a:t>
            </a:r>
            <a:r>
              <a:rPr lang="en-US" dirty="0" smtClean="0"/>
              <a:t> tied to the NSRS”</a:t>
            </a:r>
            <a:endParaRPr lang="en-US" dirty="0"/>
          </a:p>
        </p:txBody>
      </p:sp>
      <p:sp>
        <p:nvSpPr>
          <p:cNvPr id="11" name="Rectangle 10"/>
          <p:cNvSpPr/>
          <p:nvPr/>
        </p:nvSpPr>
        <p:spPr>
          <a:xfrm>
            <a:off x="1996439" y="3288447"/>
            <a:ext cx="2116667"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Did you submit your data to NGS?</a:t>
            </a:r>
            <a:endParaRPr lang="en-US" dirty="0"/>
          </a:p>
        </p:txBody>
      </p:sp>
      <p:sp>
        <p:nvSpPr>
          <p:cNvPr id="13" name="Rectangle 12"/>
          <p:cNvSpPr/>
          <p:nvPr/>
        </p:nvSpPr>
        <p:spPr>
          <a:xfrm>
            <a:off x="540172" y="4649887"/>
            <a:ext cx="2116667" cy="16967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NGS will use your survey data in future REC and SEC adjustments</a:t>
            </a:r>
            <a:endParaRPr lang="en-US" dirty="0"/>
          </a:p>
        </p:txBody>
      </p:sp>
      <p:sp>
        <p:nvSpPr>
          <p:cNvPr id="14" name="Rectangle 13"/>
          <p:cNvSpPr/>
          <p:nvPr/>
        </p:nvSpPr>
        <p:spPr>
          <a:xfrm>
            <a:off x="3591559" y="4649887"/>
            <a:ext cx="2116667" cy="16967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NGS will </a:t>
            </a:r>
            <a:r>
              <a:rPr lang="en-US" i="1" dirty="0" smtClean="0"/>
              <a:t>not</a:t>
            </a:r>
            <a:r>
              <a:rPr lang="en-US" dirty="0" smtClean="0"/>
              <a:t> use your survey data in future REC and SEC adjustments</a:t>
            </a:r>
          </a:p>
        </p:txBody>
      </p:sp>
      <p:cxnSp>
        <p:nvCxnSpPr>
          <p:cNvPr id="16" name="Straight Arrow Connector 15"/>
          <p:cNvCxnSpPr>
            <a:stCxn id="5" idx="3"/>
            <a:endCxn id="4" idx="1"/>
          </p:cNvCxnSpPr>
          <p:nvPr/>
        </p:nvCxnSpPr>
        <p:spPr>
          <a:xfrm>
            <a:off x="1606744" y="883918"/>
            <a:ext cx="723283"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6" idx="1"/>
          </p:cNvCxnSpPr>
          <p:nvPr/>
        </p:nvCxnSpPr>
        <p:spPr>
          <a:xfrm>
            <a:off x="3779520" y="883919"/>
            <a:ext cx="352890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11" idx="0"/>
          </p:cNvCxnSpPr>
          <p:nvPr/>
        </p:nvCxnSpPr>
        <p:spPr>
          <a:xfrm flipH="1">
            <a:off x="3054773" y="1185332"/>
            <a:ext cx="1" cy="21031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4" idx="0"/>
          </p:cNvCxnSpPr>
          <p:nvPr/>
        </p:nvCxnSpPr>
        <p:spPr>
          <a:xfrm>
            <a:off x="4113106" y="3589861"/>
            <a:ext cx="536787" cy="1060026"/>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1"/>
            <a:endCxn id="13" idx="0"/>
          </p:cNvCxnSpPr>
          <p:nvPr/>
        </p:nvCxnSpPr>
        <p:spPr>
          <a:xfrm rot="10800000" flipV="1">
            <a:off x="1598507" y="3589861"/>
            <a:ext cx="397933" cy="1060026"/>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2"/>
            <a:endCxn id="7" idx="0"/>
          </p:cNvCxnSpPr>
          <p:nvPr/>
        </p:nvCxnSpPr>
        <p:spPr>
          <a:xfrm rot="5400000">
            <a:off x="7021641" y="839272"/>
            <a:ext cx="999061" cy="1691183"/>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6" idx="2"/>
            <a:endCxn id="9" idx="0"/>
          </p:cNvCxnSpPr>
          <p:nvPr/>
        </p:nvCxnSpPr>
        <p:spPr>
          <a:xfrm rot="16200000" flipH="1">
            <a:off x="8777451" y="774644"/>
            <a:ext cx="997333" cy="1818710"/>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7" idx="2"/>
            <a:endCxn id="24" idx="0"/>
          </p:cNvCxnSpPr>
          <p:nvPr/>
        </p:nvCxnSpPr>
        <p:spPr>
          <a:xfrm rot="16200000" flipH="1">
            <a:off x="7238392" y="2346327"/>
            <a:ext cx="904712" cy="2030339"/>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9" idx="2"/>
            <a:endCxn id="24" idx="0"/>
          </p:cNvCxnSpPr>
          <p:nvPr/>
        </p:nvCxnSpPr>
        <p:spPr>
          <a:xfrm rot="5400000">
            <a:off x="8992475" y="2620856"/>
            <a:ext cx="906440" cy="147955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75557" y="1281572"/>
            <a:ext cx="491225" cy="369332"/>
          </a:xfrm>
          <a:prstGeom prst="rect">
            <a:avLst/>
          </a:prstGeom>
          <a:noFill/>
        </p:spPr>
        <p:txBody>
          <a:bodyPr wrap="none" rtlCol="0">
            <a:spAutoFit/>
          </a:bodyPr>
          <a:lstStyle/>
          <a:p>
            <a:r>
              <a:rPr lang="en-US" dirty="0" smtClean="0"/>
              <a:t>yes</a:t>
            </a:r>
            <a:endParaRPr lang="en-US" dirty="0"/>
          </a:p>
        </p:txBody>
      </p:sp>
      <p:sp>
        <p:nvSpPr>
          <p:cNvPr id="47" name="TextBox 46"/>
          <p:cNvSpPr txBox="1"/>
          <p:nvPr/>
        </p:nvSpPr>
        <p:spPr>
          <a:xfrm>
            <a:off x="9061956" y="1287671"/>
            <a:ext cx="428322" cy="369332"/>
          </a:xfrm>
          <a:prstGeom prst="rect">
            <a:avLst/>
          </a:prstGeom>
          <a:noFill/>
        </p:spPr>
        <p:txBody>
          <a:bodyPr wrap="none" rtlCol="0">
            <a:spAutoFit/>
          </a:bodyPr>
          <a:lstStyle/>
          <a:p>
            <a:r>
              <a:rPr lang="en-US" dirty="0" smtClean="0"/>
              <a:t>no</a:t>
            </a:r>
            <a:endParaRPr lang="en-US" dirty="0"/>
          </a:p>
        </p:txBody>
      </p:sp>
      <p:sp>
        <p:nvSpPr>
          <p:cNvPr id="48" name="TextBox 47"/>
          <p:cNvSpPr txBox="1"/>
          <p:nvPr/>
        </p:nvSpPr>
        <p:spPr>
          <a:xfrm>
            <a:off x="1467275" y="3178271"/>
            <a:ext cx="491225" cy="369332"/>
          </a:xfrm>
          <a:prstGeom prst="rect">
            <a:avLst/>
          </a:prstGeom>
          <a:noFill/>
        </p:spPr>
        <p:txBody>
          <a:bodyPr wrap="none" rtlCol="0">
            <a:spAutoFit/>
          </a:bodyPr>
          <a:lstStyle/>
          <a:p>
            <a:r>
              <a:rPr lang="en-US" dirty="0" smtClean="0"/>
              <a:t>yes</a:t>
            </a:r>
            <a:endParaRPr lang="en-US" dirty="0"/>
          </a:p>
        </p:txBody>
      </p:sp>
      <p:sp>
        <p:nvSpPr>
          <p:cNvPr id="49" name="TextBox 48"/>
          <p:cNvSpPr txBox="1"/>
          <p:nvPr/>
        </p:nvSpPr>
        <p:spPr>
          <a:xfrm>
            <a:off x="4213950" y="3179389"/>
            <a:ext cx="428322" cy="369332"/>
          </a:xfrm>
          <a:prstGeom prst="rect">
            <a:avLst/>
          </a:prstGeom>
          <a:noFill/>
        </p:spPr>
        <p:txBody>
          <a:bodyPr wrap="none" rtlCol="0">
            <a:spAutoFit/>
          </a:bodyPr>
          <a:lstStyle/>
          <a:p>
            <a:r>
              <a:rPr lang="en-US" dirty="0" smtClean="0"/>
              <a:t>no</a:t>
            </a:r>
            <a:endParaRPr lang="en-US" dirty="0"/>
          </a:p>
        </p:txBody>
      </p:sp>
      <p:sp>
        <p:nvSpPr>
          <p:cNvPr id="24" name="Rectangle 23"/>
          <p:cNvSpPr/>
          <p:nvPr/>
        </p:nvSpPr>
        <p:spPr>
          <a:xfrm>
            <a:off x="7226363" y="3813853"/>
            <a:ext cx="2959109"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Do you want to “share” your results with the world?</a:t>
            </a:r>
            <a:endParaRPr lang="en-US" dirty="0"/>
          </a:p>
        </p:txBody>
      </p:sp>
      <p:sp>
        <p:nvSpPr>
          <p:cNvPr id="28" name="Rectangle 27"/>
          <p:cNvSpPr/>
          <p:nvPr/>
        </p:nvSpPr>
        <p:spPr>
          <a:xfrm>
            <a:off x="6314442" y="5035581"/>
            <a:ext cx="2163382" cy="13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Unique, public URL for this survey which you can share with anyone</a:t>
            </a:r>
            <a:endParaRPr lang="en-US" dirty="0"/>
          </a:p>
        </p:txBody>
      </p:sp>
      <p:sp>
        <p:nvSpPr>
          <p:cNvPr id="34" name="Rectangle 33"/>
          <p:cNvSpPr/>
          <p:nvPr/>
        </p:nvSpPr>
        <p:spPr>
          <a:xfrm>
            <a:off x="9103781" y="5029192"/>
            <a:ext cx="2163382" cy="13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results are shown to you on screen or via email only</a:t>
            </a:r>
            <a:endParaRPr lang="en-US" dirty="0"/>
          </a:p>
        </p:txBody>
      </p:sp>
      <p:cxnSp>
        <p:nvCxnSpPr>
          <p:cNvPr id="36" name="Elbow Connector 35"/>
          <p:cNvCxnSpPr>
            <a:stCxn id="24" idx="2"/>
            <a:endCxn id="28" idx="0"/>
          </p:cNvCxnSpPr>
          <p:nvPr/>
        </p:nvCxnSpPr>
        <p:spPr>
          <a:xfrm rot="5400000">
            <a:off x="7741576" y="4071239"/>
            <a:ext cx="618900" cy="1309785"/>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4" idx="2"/>
            <a:endCxn id="34" idx="0"/>
          </p:cNvCxnSpPr>
          <p:nvPr/>
        </p:nvCxnSpPr>
        <p:spPr>
          <a:xfrm rot="16200000" flipH="1">
            <a:off x="9139440" y="3983159"/>
            <a:ext cx="612511" cy="147955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21169" y="4390758"/>
            <a:ext cx="703714" cy="369332"/>
          </a:xfrm>
          <a:prstGeom prst="rect">
            <a:avLst/>
          </a:prstGeom>
          <a:noFill/>
        </p:spPr>
        <p:txBody>
          <a:bodyPr wrap="square" rtlCol="0">
            <a:spAutoFit/>
          </a:bodyPr>
          <a:lstStyle/>
          <a:p>
            <a:r>
              <a:rPr lang="en-US" dirty="0" smtClean="0"/>
              <a:t>yes</a:t>
            </a:r>
            <a:endParaRPr lang="en-US" dirty="0"/>
          </a:p>
        </p:txBody>
      </p:sp>
      <p:sp>
        <p:nvSpPr>
          <p:cNvPr id="40" name="TextBox 39"/>
          <p:cNvSpPr txBox="1"/>
          <p:nvPr/>
        </p:nvSpPr>
        <p:spPr>
          <a:xfrm>
            <a:off x="9276116" y="4390758"/>
            <a:ext cx="599404"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32195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4" grpId="0" animBg="1"/>
      <p:bldP spid="46" grpId="0"/>
      <p:bldP spid="47" grpId="0"/>
      <p:bldP spid="48" grpId="0"/>
      <p:bldP spid="49" grpId="0"/>
      <p:bldP spid="24" grpId="0" animBg="1"/>
      <p:bldP spid="28" grpId="0" animBg="1"/>
      <p:bldP spid="34" grpId="0" animBg="1"/>
      <p:bldP spid="39" grpId="0"/>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sneak peak at how projects will look</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79</a:t>
            </a:fld>
            <a:endParaRPr lang="en-US"/>
          </a:p>
        </p:txBody>
      </p:sp>
      <p:pic>
        <p:nvPicPr>
          <p:cNvPr id="9" name="Picture 8"/>
          <p:cNvPicPr>
            <a:picLocks noChangeAspect="1"/>
          </p:cNvPicPr>
          <p:nvPr/>
        </p:nvPicPr>
        <p:blipFill>
          <a:blip r:embed="rId3"/>
          <a:stretch>
            <a:fillRect/>
          </a:stretch>
        </p:blipFill>
        <p:spPr>
          <a:xfrm>
            <a:off x="761999" y="1184070"/>
            <a:ext cx="10330544" cy="4948336"/>
          </a:xfrm>
          <a:prstGeom prst="rect">
            <a:avLst/>
          </a:prstGeom>
        </p:spPr>
      </p:pic>
    </p:spTree>
    <p:extLst>
      <p:ext uri="{BB962C8B-B14F-4D97-AF65-F5344CB8AC3E}">
        <p14:creationId xmlns:p14="http://schemas.microsoft.com/office/powerpoint/2010/main" val="370810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97100"/>
            <a:ext cx="10972800" cy="1143000"/>
          </a:xfrm>
        </p:spPr>
        <p:txBody>
          <a:bodyPr/>
          <a:lstStyle/>
          <a:p>
            <a:r>
              <a:rPr lang="en-US" dirty="0" smtClean="0"/>
              <a:t>New Reference Frames / Datum</a:t>
            </a:r>
            <a:endParaRPr lang="en-US" dirty="0"/>
          </a:p>
        </p:txBody>
      </p:sp>
      <p:sp>
        <p:nvSpPr>
          <p:cNvPr id="3" name="Date Placeholder 2"/>
          <p:cNvSpPr>
            <a:spLocks noGrp="1"/>
          </p:cNvSpPr>
          <p:nvPr>
            <p:ph type="dt" sz="half" idx="10"/>
          </p:nvPr>
        </p:nvSpPr>
        <p:spPr/>
        <p:txBody>
          <a:bodyPr/>
          <a:lstStyle/>
          <a:p>
            <a:pPr>
              <a:defRPr/>
            </a:pPr>
            <a:r>
              <a:rPr lang="en-US" smtClean="0"/>
              <a:t>May 4, 2021</a:t>
            </a:r>
            <a:endParaRPr lang="en-US"/>
          </a:p>
        </p:txBody>
      </p:sp>
      <p:sp>
        <p:nvSpPr>
          <p:cNvPr id="4" name="Footer Placeholder 3"/>
          <p:cNvSpPr>
            <a:spLocks noGrp="1"/>
          </p:cNvSpPr>
          <p:nvPr>
            <p:ph type="ftr" sz="quarter" idx="11"/>
          </p:nvPr>
        </p:nvSpPr>
        <p:spPr/>
        <p:txBody>
          <a:bodyPr/>
          <a:lstStyle/>
          <a:p>
            <a:pPr>
              <a:defRPr/>
            </a:pPr>
            <a:r>
              <a:rPr lang="en-US" smtClean="0"/>
              <a:t>2021 Geospatial Summit on the Modernized NSRS</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8</a:t>
            </a:fld>
            <a:endParaRPr lang="en-US"/>
          </a:p>
        </p:txBody>
      </p:sp>
    </p:spTree>
    <p:extLst>
      <p:ext uri="{BB962C8B-B14F-4D97-AF65-F5344CB8AC3E}">
        <p14:creationId xmlns:p14="http://schemas.microsoft.com/office/powerpoint/2010/main" val="26813368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Common Data Formats</a:t>
            </a:r>
            <a:endParaRPr lang="en-US" dirty="0"/>
          </a:p>
        </p:txBody>
      </p:sp>
      <p:sp>
        <p:nvSpPr>
          <p:cNvPr id="3" name="Content Placeholder 2"/>
          <p:cNvSpPr>
            <a:spLocks noGrp="1"/>
          </p:cNvSpPr>
          <p:nvPr>
            <p:ph idx="1"/>
          </p:nvPr>
        </p:nvSpPr>
        <p:spPr>
          <a:xfrm>
            <a:off x="609600" y="1208318"/>
            <a:ext cx="10972800" cy="4525963"/>
          </a:xfrm>
        </p:spPr>
        <p:txBody>
          <a:bodyPr/>
          <a:lstStyle/>
          <a:p>
            <a:r>
              <a:rPr lang="en-US" dirty="0" smtClean="0"/>
              <a:t>OPUS will only accept data in one unique format, per instrument type</a:t>
            </a:r>
          </a:p>
          <a:p>
            <a:pPr lvl="1"/>
            <a:r>
              <a:rPr lang="en-US" dirty="0" smtClean="0"/>
              <a:t>NGS is developing each of these (except RINEX)</a:t>
            </a:r>
          </a:p>
          <a:p>
            <a:pPr lvl="1"/>
            <a:r>
              <a:rPr lang="en-US" dirty="0" smtClean="0"/>
              <a:t>In coordination with the IAG’s </a:t>
            </a:r>
            <a:r>
              <a:rPr lang="en-US" dirty="0" err="1" smtClean="0"/>
              <a:t>GeodesyML</a:t>
            </a:r>
            <a:r>
              <a:rPr lang="en-US" dirty="0" smtClean="0"/>
              <a:t> initiative</a:t>
            </a:r>
          </a:p>
          <a:p>
            <a:pPr lvl="1"/>
            <a:r>
              <a:rPr lang="en-US" dirty="0" smtClean="0"/>
              <a:t>NGS is working with instrument manufacturers to adopt these</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80</a:t>
            </a:fld>
            <a:endParaRPr lang="en-US"/>
          </a:p>
        </p:txBody>
      </p:sp>
      <p:graphicFrame>
        <p:nvGraphicFramePr>
          <p:cNvPr id="7" name="Table 6"/>
          <p:cNvGraphicFramePr>
            <a:graphicFrameLocks noGrp="1"/>
          </p:cNvGraphicFramePr>
          <p:nvPr>
            <p:extLst/>
          </p:nvPr>
        </p:nvGraphicFramePr>
        <p:xfrm>
          <a:off x="435429" y="3863184"/>
          <a:ext cx="11321142" cy="2225040"/>
        </p:xfrm>
        <a:graphic>
          <a:graphicData uri="http://schemas.openxmlformats.org/drawingml/2006/table">
            <a:tbl>
              <a:tblPr firstRow="1" bandRow="1">
                <a:tableStyleId>{5C22544A-7EE6-4342-B048-85BDC9FD1C3A}</a:tableStyleId>
              </a:tblPr>
              <a:tblGrid>
                <a:gridCol w="4310742">
                  <a:extLst>
                    <a:ext uri="{9D8B030D-6E8A-4147-A177-3AD203B41FA5}">
                      <a16:colId xmlns:a16="http://schemas.microsoft.com/office/drawing/2014/main" val="1416453773"/>
                    </a:ext>
                  </a:extLst>
                </a:gridCol>
                <a:gridCol w="4299857">
                  <a:extLst>
                    <a:ext uri="{9D8B030D-6E8A-4147-A177-3AD203B41FA5}">
                      <a16:colId xmlns:a16="http://schemas.microsoft.com/office/drawing/2014/main" val="2452451468"/>
                    </a:ext>
                  </a:extLst>
                </a:gridCol>
                <a:gridCol w="2710543">
                  <a:extLst>
                    <a:ext uri="{9D8B030D-6E8A-4147-A177-3AD203B41FA5}">
                      <a16:colId xmlns:a16="http://schemas.microsoft.com/office/drawing/2014/main" val="154004537"/>
                    </a:ext>
                  </a:extLst>
                </a:gridCol>
              </a:tblGrid>
              <a:tr h="370840">
                <a:tc>
                  <a:txBody>
                    <a:bodyPr/>
                    <a:lstStyle/>
                    <a:p>
                      <a:r>
                        <a:rPr lang="en-US" dirty="0" smtClean="0"/>
                        <a:t>Data/Instrument</a:t>
                      </a:r>
                      <a:r>
                        <a:rPr lang="en-US" baseline="0" dirty="0" smtClean="0"/>
                        <a:t> type</a:t>
                      </a:r>
                      <a:endParaRPr lang="en-US" dirty="0"/>
                    </a:p>
                  </a:txBody>
                  <a:tcPr/>
                </a:tc>
                <a:tc>
                  <a:txBody>
                    <a:bodyPr/>
                    <a:lstStyle/>
                    <a:p>
                      <a:r>
                        <a:rPr lang="en-US" dirty="0" smtClean="0"/>
                        <a:t>Name of format</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361310297"/>
                  </a:ext>
                </a:extLst>
              </a:tr>
              <a:tr h="370840">
                <a:tc>
                  <a:txBody>
                    <a:bodyPr/>
                    <a:lstStyle/>
                    <a:p>
                      <a:r>
                        <a:rPr lang="en-US" dirty="0" smtClean="0"/>
                        <a:t>Raw GNSS</a:t>
                      </a:r>
                      <a:endParaRPr lang="en-US" dirty="0"/>
                    </a:p>
                  </a:txBody>
                  <a:tcPr/>
                </a:tc>
                <a:tc>
                  <a:txBody>
                    <a:bodyPr/>
                    <a:lstStyle/>
                    <a:p>
                      <a:r>
                        <a:rPr lang="en-US" dirty="0" smtClean="0"/>
                        <a:t>RINEX</a:t>
                      </a:r>
                      <a:r>
                        <a:rPr lang="en-US" baseline="0" dirty="0" smtClean="0"/>
                        <a:t> (3.* preferred, 2.* allowed for now)</a:t>
                      </a:r>
                      <a:endParaRPr lang="en-US" dirty="0"/>
                    </a:p>
                  </a:txBody>
                  <a:tcPr/>
                </a:tc>
                <a:tc>
                  <a:txBody>
                    <a:bodyPr/>
                    <a:lstStyle/>
                    <a:p>
                      <a:endParaRPr lang="en-US" dirty="0"/>
                    </a:p>
                  </a:txBody>
                  <a:tcPr/>
                </a:tc>
                <a:extLst>
                  <a:ext uri="{0D108BD9-81ED-4DB2-BD59-A6C34878D82A}">
                    <a16:rowId xmlns:a16="http://schemas.microsoft.com/office/drawing/2014/main" val="1584455871"/>
                  </a:ext>
                </a:extLst>
              </a:tr>
              <a:tr h="370840">
                <a:tc>
                  <a:txBody>
                    <a:bodyPr/>
                    <a:lstStyle/>
                    <a:p>
                      <a:r>
                        <a:rPr lang="en-US" dirty="0" smtClean="0"/>
                        <a:t>GNSS vectors</a:t>
                      </a:r>
                      <a:endParaRPr lang="en-US" dirty="0"/>
                    </a:p>
                  </a:txBody>
                  <a:tcPr/>
                </a:tc>
                <a:tc>
                  <a:txBody>
                    <a:bodyPr/>
                    <a:lstStyle/>
                    <a:p>
                      <a:r>
                        <a:rPr lang="en-US" dirty="0" smtClean="0"/>
                        <a:t>GVX</a:t>
                      </a:r>
                      <a:endParaRPr lang="en-US" dirty="0"/>
                    </a:p>
                  </a:txBody>
                  <a:tcPr/>
                </a:tc>
                <a:tc>
                  <a:txBody>
                    <a:bodyPr/>
                    <a:lstStyle/>
                    <a:p>
                      <a:r>
                        <a:rPr lang="en-US" dirty="0" smtClean="0"/>
                        <a:t>Released Feb 2021</a:t>
                      </a:r>
                      <a:endParaRPr lang="en-US" dirty="0"/>
                    </a:p>
                  </a:txBody>
                  <a:tcPr/>
                </a:tc>
                <a:extLst>
                  <a:ext uri="{0D108BD9-81ED-4DB2-BD59-A6C34878D82A}">
                    <a16:rowId xmlns:a16="http://schemas.microsoft.com/office/drawing/2014/main" val="60392061"/>
                  </a:ext>
                </a:extLst>
              </a:tr>
              <a:tr h="370840">
                <a:tc>
                  <a:txBody>
                    <a:bodyPr/>
                    <a:lstStyle/>
                    <a:p>
                      <a:r>
                        <a:rPr lang="en-US" dirty="0" smtClean="0"/>
                        <a:t>Leveling (raw &amp; reduced)</a:t>
                      </a:r>
                      <a:endParaRPr lang="en-US" dirty="0"/>
                    </a:p>
                  </a:txBody>
                  <a:tcPr/>
                </a:tc>
                <a:tc>
                  <a:txBody>
                    <a:bodyPr/>
                    <a:lstStyle/>
                    <a:p>
                      <a:r>
                        <a:rPr lang="en-US" dirty="0" smtClean="0"/>
                        <a:t>LVX</a:t>
                      </a:r>
                      <a:r>
                        <a:rPr lang="en-US" baseline="0" dirty="0" smtClean="0"/>
                        <a:t> (tentative name)</a:t>
                      </a:r>
                      <a:endParaRPr lang="en-US" dirty="0"/>
                    </a:p>
                  </a:txBody>
                  <a:tcPr/>
                </a:tc>
                <a:tc>
                  <a:txBody>
                    <a:bodyPr/>
                    <a:lstStyle/>
                    <a:p>
                      <a:r>
                        <a:rPr lang="en-US" dirty="0" smtClean="0"/>
                        <a:t>Expected release in 2021</a:t>
                      </a:r>
                      <a:endParaRPr lang="en-US" dirty="0"/>
                    </a:p>
                  </a:txBody>
                  <a:tcPr/>
                </a:tc>
                <a:extLst>
                  <a:ext uri="{0D108BD9-81ED-4DB2-BD59-A6C34878D82A}">
                    <a16:rowId xmlns:a16="http://schemas.microsoft.com/office/drawing/2014/main" val="2081883566"/>
                  </a:ext>
                </a:extLst>
              </a:tr>
              <a:tr h="370840">
                <a:tc>
                  <a:txBody>
                    <a:bodyPr/>
                    <a:lstStyle/>
                    <a:p>
                      <a:r>
                        <a:rPr lang="en-US" dirty="0" smtClean="0"/>
                        <a:t>Classical Angles/Distances</a:t>
                      </a:r>
                      <a:r>
                        <a:rPr lang="en-US" baseline="0" dirty="0" smtClean="0"/>
                        <a:t> (raw &amp; reduced)</a:t>
                      </a:r>
                      <a:endParaRPr lang="en-US" dirty="0"/>
                    </a:p>
                  </a:txBody>
                  <a:tcPr/>
                </a:tc>
                <a:tc>
                  <a:txBody>
                    <a:bodyPr/>
                    <a:lstStyle/>
                    <a:p>
                      <a:r>
                        <a:rPr lang="en-US" dirty="0" smtClean="0"/>
                        <a:t>CVX (tentative name)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Expected release in 2021</a:t>
                      </a:r>
                      <a:endParaRPr lang="en-US" dirty="0"/>
                    </a:p>
                  </a:txBody>
                  <a:tcPr/>
                </a:tc>
                <a:extLst>
                  <a:ext uri="{0D108BD9-81ED-4DB2-BD59-A6C34878D82A}">
                    <a16:rowId xmlns:a16="http://schemas.microsoft.com/office/drawing/2014/main" val="1594069532"/>
                  </a:ext>
                </a:extLst>
              </a:tr>
              <a:tr h="370840">
                <a:tc>
                  <a:txBody>
                    <a:bodyPr/>
                    <a:lstStyle/>
                    <a:p>
                      <a:r>
                        <a:rPr lang="en-US" dirty="0" smtClean="0"/>
                        <a:t>Relative gravity</a:t>
                      </a:r>
                      <a:endParaRPr lang="en-US" dirty="0"/>
                    </a:p>
                  </a:txBody>
                  <a:tcPr/>
                </a:tc>
                <a:tc>
                  <a:txBody>
                    <a:bodyPr/>
                    <a:lstStyle/>
                    <a:p>
                      <a:r>
                        <a:rPr lang="en-US" dirty="0" smtClean="0"/>
                        <a:t>RGX (tentative name)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Expected release in 2021</a:t>
                      </a:r>
                    </a:p>
                  </a:txBody>
                  <a:tcPr/>
                </a:tc>
                <a:extLst>
                  <a:ext uri="{0D108BD9-81ED-4DB2-BD59-A6C34878D82A}">
                    <a16:rowId xmlns:a16="http://schemas.microsoft.com/office/drawing/2014/main" val="3962411881"/>
                  </a:ext>
                </a:extLst>
              </a:tr>
            </a:tbl>
          </a:graphicData>
        </a:graphic>
      </p:graphicFrame>
    </p:spTree>
    <p:extLst>
      <p:ext uri="{BB962C8B-B14F-4D97-AF65-F5344CB8AC3E}">
        <p14:creationId xmlns:p14="http://schemas.microsoft.com/office/powerpoint/2010/main" val="11346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and SECs</a:t>
            </a:r>
            <a:endParaRPr lang="en-US" dirty="0"/>
          </a:p>
        </p:txBody>
      </p:sp>
      <p:sp>
        <p:nvSpPr>
          <p:cNvPr id="3" name="Content Placeholder 2"/>
          <p:cNvSpPr>
            <a:spLocks noGrp="1"/>
          </p:cNvSpPr>
          <p:nvPr>
            <p:ph idx="1"/>
          </p:nvPr>
        </p:nvSpPr>
        <p:spPr/>
        <p:txBody>
          <a:bodyPr/>
          <a:lstStyle/>
          <a:p>
            <a:r>
              <a:rPr lang="en-US" dirty="0" smtClean="0"/>
              <a:t>What are they?</a:t>
            </a:r>
          </a:p>
          <a:p>
            <a:r>
              <a:rPr lang="en-US" dirty="0" smtClean="0"/>
              <a:t>How should they be used?</a:t>
            </a:r>
          </a:p>
          <a:p>
            <a:r>
              <a:rPr lang="en-US" dirty="0" smtClean="0"/>
              <a:t>How are they computed?</a:t>
            </a:r>
          </a:p>
          <a:p>
            <a:pPr lvl="1"/>
            <a:r>
              <a:rPr lang="en-US" dirty="0" smtClean="0"/>
              <a:t>Adjustment Windows</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81</a:t>
            </a:fld>
            <a:endParaRPr lang="en-US"/>
          </a:p>
        </p:txBody>
      </p:sp>
    </p:spTree>
    <p:extLst>
      <p:ext uri="{BB962C8B-B14F-4D97-AF65-F5344CB8AC3E}">
        <p14:creationId xmlns:p14="http://schemas.microsoft.com/office/powerpoint/2010/main" val="13531958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2319164"/>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2461799"/>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3331610"/>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3247470"/>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TextBox 1"/>
          <p:cNvSpPr txBox="1"/>
          <p:nvPr/>
        </p:nvSpPr>
        <p:spPr>
          <a:xfrm>
            <a:off x="2864739" y="574655"/>
            <a:ext cx="5434052" cy="1631216"/>
          </a:xfrm>
          <a:prstGeom prst="rect">
            <a:avLst/>
          </a:prstGeom>
          <a:noFill/>
        </p:spPr>
        <p:txBody>
          <a:bodyPr wrap="none" rtlCol="0">
            <a:spAutoFit/>
          </a:bodyPr>
          <a:lstStyle/>
          <a:p>
            <a:pPr eaLnBrk="0" hangingPunct="0"/>
            <a:r>
              <a:rPr lang="en-US" sz="2000" b="1" dirty="0">
                <a:solidFill>
                  <a:prstClr val="black"/>
                </a:solidFill>
                <a:latin typeface="+mj-lt"/>
              </a:rPr>
              <a:t>Assume </a:t>
            </a:r>
            <a:r>
              <a:rPr lang="en-US" sz="2000" b="1" dirty="0" smtClean="0">
                <a:solidFill>
                  <a:prstClr val="black"/>
                </a:solidFill>
                <a:latin typeface="+mj-lt"/>
              </a:rPr>
              <a:t>“h” </a:t>
            </a:r>
            <a:r>
              <a:rPr lang="en-US" sz="2000" b="1" dirty="0">
                <a:solidFill>
                  <a:prstClr val="black"/>
                </a:solidFill>
                <a:latin typeface="+mj-lt"/>
              </a:rPr>
              <a:t>was determined four different times:</a:t>
            </a:r>
          </a:p>
          <a:p>
            <a:pPr eaLnBrk="0" hangingPunct="0"/>
            <a:r>
              <a:rPr lang="en-US" sz="2000" b="1" dirty="0">
                <a:solidFill>
                  <a:prstClr val="black"/>
                </a:solidFill>
                <a:latin typeface="+mj-lt"/>
              </a:rPr>
              <a:t>	</a:t>
            </a:r>
            <a:r>
              <a:rPr lang="en-US" sz="2000" b="1" dirty="0" smtClean="0">
                <a:solidFill>
                  <a:prstClr val="black"/>
                </a:solidFill>
                <a:latin typeface="+mj-lt"/>
              </a:rPr>
              <a:t>1995:  2.210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1999:  2.200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2007:  2.140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2014:  2.145</a:t>
            </a:r>
            <a:endParaRPr lang="en-US" sz="2000" b="1" dirty="0">
              <a:solidFill>
                <a:prstClr val="black"/>
              </a:solidFill>
              <a:latin typeface="+mj-lt"/>
            </a:endParaRPr>
          </a:p>
        </p:txBody>
      </p:sp>
      <p:sp>
        <p:nvSpPr>
          <p:cNvPr id="16" name="Freeform 15"/>
          <p:cNvSpPr/>
          <p:nvPr/>
        </p:nvSpPr>
        <p:spPr>
          <a:xfrm>
            <a:off x="2962944" y="1014166"/>
            <a:ext cx="804825" cy="1259758"/>
          </a:xfrm>
          <a:custGeom>
            <a:avLst/>
            <a:gdLst>
              <a:gd name="connsiteX0" fmla="*/ 804825 w 804825"/>
              <a:gd name="connsiteY0" fmla="*/ 76505 h 2698519"/>
              <a:gd name="connsiteX1" fmla="*/ 44661 w 804825"/>
              <a:gd name="connsiteY1" fmla="*/ 329893 h 2698519"/>
              <a:gd name="connsiteX2" fmla="*/ 154829 w 804825"/>
              <a:gd name="connsiteY2" fmla="*/ 2698519 h 2698519"/>
            </a:gdLst>
            <a:ahLst/>
            <a:cxnLst>
              <a:cxn ang="0">
                <a:pos x="connsiteX0" y="connsiteY0"/>
              </a:cxn>
              <a:cxn ang="0">
                <a:pos x="connsiteX1" y="connsiteY1"/>
              </a:cxn>
              <a:cxn ang="0">
                <a:pos x="connsiteX2" y="connsiteY2"/>
              </a:cxn>
            </a:cxnLst>
            <a:rect l="l" t="t" r="r" b="b"/>
            <a:pathLst>
              <a:path w="804825" h="2698519">
                <a:moveTo>
                  <a:pt x="804825" y="76505"/>
                </a:moveTo>
                <a:cubicBezTo>
                  <a:pt x="478909" y="-15302"/>
                  <a:pt x="152994" y="-107109"/>
                  <a:pt x="44661" y="329893"/>
                </a:cubicBezTo>
                <a:cubicBezTo>
                  <a:pt x="-63672" y="766895"/>
                  <a:pt x="45578" y="1732707"/>
                  <a:pt x="154829" y="2698519"/>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415012" y="1245940"/>
            <a:ext cx="396824" cy="1215860"/>
          </a:xfrm>
          <a:custGeom>
            <a:avLst/>
            <a:gdLst>
              <a:gd name="connsiteX0" fmla="*/ 396824 w 396824"/>
              <a:gd name="connsiteY0" fmla="*/ 120153 h 2290475"/>
              <a:gd name="connsiteX1" fmla="*/ 217 w 396824"/>
              <a:gd name="connsiteY1" fmla="*/ 241338 h 2290475"/>
              <a:gd name="connsiteX2" fmla="*/ 352757 w 396824"/>
              <a:gd name="connsiteY2" fmla="*/ 2290475 h 2290475"/>
            </a:gdLst>
            <a:ahLst/>
            <a:cxnLst>
              <a:cxn ang="0">
                <a:pos x="connsiteX0" y="connsiteY0"/>
              </a:cxn>
              <a:cxn ang="0">
                <a:pos x="connsiteX1" y="connsiteY1"/>
              </a:cxn>
              <a:cxn ang="0">
                <a:pos x="connsiteX2" y="connsiteY2"/>
              </a:cxn>
            </a:cxnLst>
            <a:rect l="l" t="t" r="r" b="b"/>
            <a:pathLst>
              <a:path w="396824" h="2290475">
                <a:moveTo>
                  <a:pt x="396824" y="120153"/>
                </a:moveTo>
                <a:cubicBezTo>
                  <a:pt x="202192" y="-115"/>
                  <a:pt x="7561" y="-120382"/>
                  <a:pt x="217" y="241338"/>
                </a:cubicBezTo>
                <a:cubicBezTo>
                  <a:pt x="-7127" y="603058"/>
                  <a:pt x="172815" y="1446766"/>
                  <a:pt x="352757" y="229047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250730" y="1975628"/>
            <a:ext cx="1003518" cy="1113077"/>
          </a:xfrm>
          <a:custGeom>
            <a:avLst/>
            <a:gdLst>
              <a:gd name="connsiteX0" fmla="*/ 0 w 492426"/>
              <a:gd name="connsiteY0" fmla="*/ 7407 h 679436"/>
              <a:gd name="connsiteX1" fmla="*/ 462708 w 492426"/>
              <a:gd name="connsiteY1" fmla="*/ 95542 h 679436"/>
              <a:gd name="connsiteX2" fmla="*/ 407624 w 492426"/>
              <a:gd name="connsiteY2" fmla="*/ 679436 h 679436"/>
            </a:gdLst>
            <a:ahLst/>
            <a:cxnLst>
              <a:cxn ang="0">
                <a:pos x="connsiteX0" y="connsiteY0"/>
              </a:cxn>
              <a:cxn ang="0">
                <a:pos x="connsiteX1" y="connsiteY1"/>
              </a:cxn>
              <a:cxn ang="0">
                <a:pos x="connsiteX2" y="connsiteY2"/>
              </a:cxn>
            </a:cxnLst>
            <a:rect l="l" t="t" r="r" b="b"/>
            <a:pathLst>
              <a:path w="492426" h="679436">
                <a:moveTo>
                  <a:pt x="0" y="7407"/>
                </a:moveTo>
                <a:cubicBezTo>
                  <a:pt x="197385" y="-4528"/>
                  <a:pt x="394771" y="-16463"/>
                  <a:pt x="462708" y="95542"/>
                </a:cubicBezTo>
                <a:cubicBezTo>
                  <a:pt x="530645" y="207547"/>
                  <a:pt x="469134" y="443491"/>
                  <a:pt x="407624" y="679436"/>
                </a:cubicBezTo>
              </a:path>
            </a:pathLst>
          </a:custGeom>
          <a:noFill/>
          <a:ln>
            <a:solidFill>
              <a:schemeClr val="tx1"/>
            </a:solidFill>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5400000">
            <a:off x="2415011"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61836" y="5232001"/>
            <a:ext cx="5790618" cy="715598"/>
            <a:chOff x="2861836" y="5232001"/>
            <a:chExt cx="5790618" cy="715598"/>
          </a:xfrm>
        </p:grpSpPr>
        <p:cxnSp>
          <p:nvCxnSpPr>
            <p:cNvPr id="49" name="Straight Connector 48"/>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59" name="TextBox 58"/>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60" name="TextBox 59"/>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61" name="TextBox 60"/>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62" name="TextBox 61"/>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63" name="TextBox 62"/>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70" name="TextBox 69"/>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72" name="TextBox 71"/>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
        <p:nvSpPr>
          <p:cNvPr id="10" name="Freeform 9"/>
          <p:cNvSpPr/>
          <p:nvPr/>
        </p:nvSpPr>
        <p:spPr>
          <a:xfrm>
            <a:off x="3665016" y="1696740"/>
            <a:ext cx="935264" cy="1593215"/>
          </a:xfrm>
          <a:custGeom>
            <a:avLst/>
            <a:gdLst>
              <a:gd name="connsiteX0" fmla="*/ 152840 w 935264"/>
              <a:gd name="connsiteY0" fmla="*/ 85 h 1593215"/>
              <a:gd name="connsiteX1" fmla="*/ 58572 w 935264"/>
              <a:gd name="connsiteY1" fmla="*/ 264035 h 1593215"/>
              <a:gd name="connsiteX2" fmla="*/ 935264 w 935264"/>
              <a:gd name="connsiteY2" fmla="*/ 1593215 h 1593215"/>
            </a:gdLst>
            <a:ahLst/>
            <a:cxnLst>
              <a:cxn ang="0">
                <a:pos x="connsiteX0" y="connsiteY0"/>
              </a:cxn>
              <a:cxn ang="0">
                <a:pos x="connsiteX1" y="connsiteY1"/>
              </a:cxn>
              <a:cxn ang="0">
                <a:pos x="connsiteX2" y="connsiteY2"/>
              </a:cxn>
            </a:cxnLst>
            <a:rect l="l" t="t" r="r" b="b"/>
            <a:pathLst>
              <a:path w="935264" h="1593215">
                <a:moveTo>
                  <a:pt x="152840" y="85"/>
                </a:moveTo>
                <a:cubicBezTo>
                  <a:pt x="40504" y="-701"/>
                  <a:pt x="-71832" y="-1487"/>
                  <a:pt x="58572" y="264035"/>
                </a:cubicBezTo>
                <a:cubicBezTo>
                  <a:pt x="188976" y="529557"/>
                  <a:pt x="562120" y="1061386"/>
                  <a:pt x="935264" y="159321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5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6" name="Group 5"/>
          <p:cNvGrpSpPr/>
          <p:nvPr/>
        </p:nvGrpSpPr>
        <p:grpSpPr>
          <a:xfrm>
            <a:off x="3061053" y="1958569"/>
            <a:ext cx="3147006" cy="1678519"/>
            <a:chOff x="3061053" y="1958569"/>
            <a:chExt cx="3147006" cy="1678519"/>
          </a:xfrm>
          <a:solidFill>
            <a:srgbClr val="FF0000"/>
          </a:solidFill>
        </p:grpSpPr>
        <p:sp>
          <p:nvSpPr>
            <p:cNvPr id="110" name="Oval 109"/>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46" name="Group 45"/>
            <p:cNvGrpSpPr/>
            <p:nvPr/>
          </p:nvGrpSpPr>
          <p:grpSpPr>
            <a:xfrm flipV="1">
              <a:off x="3695889" y="2214901"/>
              <a:ext cx="251010" cy="594248"/>
              <a:chOff x="2492188" y="1990165"/>
              <a:chExt cx="349623" cy="1004048"/>
            </a:xfrm>
            <a:grpFill/>
          </p:grpSpPr>
          <p:cxnSp>
            <p:nvCxnSpPr>
              <p:cNvPr id="47" name="Straight Connector 46"/>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flipV="1">
              <a:off x="5957049" y="3044563"/>
              <a:ext cx="251010" cy="561234"/>
              <a:chOff x="2492188" y="1990165"/>
              <a:chExt cx="349623" cy="1004048"/>
            </a:xfrm>
            <a:grpFill/>
          </p:grpSpPr>
          <p:cxnSp>
            <p:nvCxnSpPr>
              <p:cNvPr id="51" name="Straight Connector 50"/>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V="1">
              <a:off x="3061053" y="1958569"/>
              <a:ext cx="251010" cy="883119"/>
              <a:chOff x="2492188" y="1990165"/>
              <a:chExt cx="349623" cy="1004048"/>
            </a:xfrm>
            <a:grpFill/>
          </p:grpSpPr>
          <p:cxnSp>
            <p:nvCxnSpPr>
              <p:cNvPr id="55" name="Straight Connector 54"/>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flipV="1">
              <a:off x="4662925" y="3166638"/>
              <a:ext cx="251010" cy="470450"/>
              <a:chOff x="2492188" y="1990165"/>
              <a:chExt cx="349623" cy="1004048"/>
            </a:xfrm>
            <a:grpFill/>
          </p:grpSpPr>
          <p:cxnSp>
            <p:nvCxnSpPr>
              <p:cNvPr id="59" name="Straight Connector 5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2996986" y="3857730"/>
            <a:ext cx="7500771" cy="1323439"/>
          </a:xfrm>
          <a:prstGeom prst="rect">
            <a:avLst/>
          </a:prstGeom>
          <a:noFill/>
        </p:spPr>
        <p:txBody>
          <a:bodyPr wrap="none" rtlCol="0">
            <a:spAutoFit/>
          </a:bodyPr>
          <a:lstStyle/>
          <a:p>
            <a:r>
              <a:rPr lang="en-US" sz="2000" b="1" dirty="0" smtClean="0"/>
              <a:t>In the modernized NSRS these time-dependent</a:t>
            </a:r>
          </a:p>
          <a:p>
            <a:r>
              <a:rPr lang="en-US" sz="2000" b="1" dirty="0" smtClean="0"/>
              <a:t>coordinates, estimated </a:t>
            </a:r>
            <a:r>
              <a:rPr lang="en-US" sz="2000" b="1" u="sng" dirty="0" smtClean="0"/>
              <a:t>at (or very near) the actual date when</a:t>
            </a:r>
          </a:p>
          <a:p>
            <a:r>
              <a:rPr lang="en-US" sz="2000" b="1" u="sng" dirty="0" smtClean="0"/>
              <a:t>the surveys took place</a:t>
            </a:r>
            <a:r>
              <a:rPr lang="en-US" sz="2000" b="1" dirty="0" smtClean="0"/>
              <a:t>, will be called </a:t>
            </a:r>
          </a:p>
          <a:p>
            <a:r>
              <a:rPr lang="en-US" sz="2000" b="1" i="1" u="sng" dirty="0" smtClean="0">
                <a:solidFill>
                  <a:srgbClr val="FF0000"/>
                </a:solidFill>
              </a:rPr>
              <a:t>survey epoch coordinates (SECs)</a:t>
            </a:r>
            <a:endParaRPr lang="en-US" sz="2000" b="1" dirty="0">
              <a:solidFill>
                <a:srgbClr val="FF0000"/>
              </a:solidFill>
            </a:endParaRPr>
          </a:p>
        </p:txBody>
      </p:sp>
      <p:sp>
        <p:nvSpPr>
          <p:cNvPr id="70" name="TextBox 69"/>
          <p:cNvSpPr txBox="1"/>
          <p:nvPr/>
        </p:nvSpPr>
        <p:spPr>
          <a:xfrm>
            <a:off x="2864739" y="266879"/>
            <a:ext cx="6147837" cy="1938992"/>
          </a:xfrm>
          <a:prstGeom prst="rect">
            <a:avLst/>
          </a:prstGeom>
          <a:noFill/>
        </p:spPr>
        <p:txBody>
          <a:bodyPr wrap="none" rtlCol="0">
            <a:spAutoFit/>
          </a:bodyPr>
          <a:lstStyle/>
          <a:p>
            <a:pPr eaLnBrk="0" hangingPunct="0"/>
            <a:r>
              <a:rPr lang="en-US" sz="2000" b="1" dirty="0" smtClean="0">
                <a:solidFill>
                  <a:prstClr val="black"/>
                </a:solidFill>
                <a:latin typeface="+mj-lt"/>
              </a:rPr>
              <a:t>All measurements have error.  Shown here are the same</a:t>
            </a:r>
          </a:p>
          <a:p>
            <a:pPr eaLnBrk="0" hangingPunct="0"/>
            <a:r>
              <a:rPr lang="en-US" sz="2000" b="1" dirty="0" smtClean="0">
                <a:solidFill>
                  <a:prstClr val="black"/>
                </a:solidFill>
                <a:latin typeface="+mj-lt"/>
              </a:rPr>
              <a:t>Values of “h”, but with their error estimates.</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1995:  2.210 </a:t>
            </a:r>
            <a:r>
              <a:rPr lang="en-US" sz="2000" b="1" dirty="0" smtClean="0">
                <a:solidFill>
                  <a:srgbClr val="FF0000"/>
                </a:solidFill>
                <a:latin typeface="+mj-lt"/>
              </a:rPr>
              <a:t>+/- 0.0375 (3.75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1999:  2.200 </a:t>
            </a:r>
            <a:r>
              <a:rPr lang="en-US" sz="2000" b="1" dirty="0" smtClean="0">
                <a:solidFill>
                  <a:srgbClr val="FF0000"/>
                </a:solidFill>
                <a:latin typeface="+mj-lt"/>
              </a:rPr>
              <a:t>+/- 0.0250 (2.50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2007:  2.140 </a:t>
            </a:r>
            <a:r>
              <a:rPr lang="en-US" sz="2000" b="1" dirty="0" smtClean="0">
                <a:solidFill>
                  <a:srgbClr val="FF0000"/>
                </a:solidFill>
                <a:latin typeface="+mj-lt"/>
              </a:rPr>
              <a:t>+/- 0.0200 (2.00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2014:  2.145 </a:t>
            </a:r>
            <a:r>
              <a:rPr lang="en-US" sz="2000" b="1" dirty="0" smtClean="0">
                <a:solidFill>
                  <a:srgbClr val="FF0000"/>
                </a:solidFill>
                <a:latin typeface="+mj-lt"/>
              </a:rPr>
              <a:t>+/- 0.0250 (2.50 cm)</a:t>
            </a:r>
            <a:endParaRPr lang="en-US" sz="2000" b="1" dirty="0">
              <a:solidFill>
                <a:srgbClr val="FF0000"/>
              </a:solidFill>
              <a:latin typeface="+mj-lt"/>
            </a:endParaRPr>
          </a:p>
        </p:txBody>
      </p:sp>
      <p:grpSp>
        <p:nvGrpSpPr>
          <p:cNvPr id="62" name="Group 61"/>
          <p:cNvGrpSpPr/>
          <p:nvPr/>
        </p:nvGrpSpPr>
        <p:grpSpPr>
          <a:xfrm>
            <a:off x="2861836" y="5232001"/>
            <a:ext cx="5790618" cy="715598"/>
            <a:chOff x="2861836" y="5232001"/>
            <a:chExt cx="5790618" cy="715598"/>
          </a:xfrm>
        </p:grpSpPr>
        <p:cxnSp>
          <p:nvCxnSpPr>
            <p:cNvPr id="63" name="Straight Connector 62"/>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4" name="TextBox 93"/>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3" name="TextBox 102"/>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4" name="TextBox 103"/>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5" name="TextBox 104"/>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6" name="TextBox 105"/>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7" name="TextBox 106"/>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8" name="TextBox 107"/>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Tree>
    <p:extLst>
      <p:ext uri="{BB962C8B-B14F-4D97-AF65-F5344CB8AC3E}">
        <p14:creationId xmlns:p14="http://schemas.microsoft.com/office/powerpoint/2010/main" val="38325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6078821" y="3322447"/>
            <a:ext cx="2489200" cy="635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780891" y="3375554"/>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50255" y="2422707"/>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19977" y="2523594"/>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120858" y="23618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245954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3332509"/>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3255212"/>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2" name="TextBox 1"/>
          <p:cNvSpPr txBox="1">
            <a:spLocks noChangeArrowheads="1"/>
          </p:cNvSpPr>
          <p:nvPr/>
        </p:nvSpPr>
        <p:spPr bwMode="auto">
          <a:xfrm>
            <a:off x="2937864" y="904535"/>
            <a:ext cx="8245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tLang="en-US" sz="2000" dirty="0">
                <a:latin typeface="+mn-lt"/>
              </a:rPr>
              <a:t>In </a:t>
            </a:r>
            <a:r>
              <a:rPr lang="en-US" altLang="en-US" sz="2000" i="1" u="sng" dirty="0" smtClean="0">
                <a:latin typeface="+mn-lt"/>
              </a:rPr>
              <a:t>today’s</a:t>
            </a:r>
            <a:r>
              <a:rPr lang="en-US" altLang="en-US" sz="2000" i="1" dirty="0" smtClean="0">
                <a:latin typeface="+mn-lt"/>
              </a:rPr>
              <a:t> </a:t>
            </a:r>
            <a:r>
              <a:rPr lang="en-US" altLang="en-US" sz="2000" dirty="0" smtClean="0">
                <a:latin typeface="+mn-lt"/>
              </a:rPr>
              <a:t>NSRS, </a:t>
            </a:r>
            <a:r>
              <a:rPr lang="en-US" altLang="en-US" sz="2000" dirty="0">
                <a:latin typeface="+mn-lt"/>
              </a:rPr>
              <a:t>a height is held fixed </a:t>
            </a:r>
            <a:r>
              <a:rPr lang="en-US" altLang="en-US" sz="2000" dirty="0" smtClean="0">
                <a:latin typeface="+mn-lt"/>
              </a:rPr>
              <a:t>until replaced</a:t>
            </a:r>
            <a:r>
              <a:rPr lang="en-US" altLang="en-US" sz="2000" dirty="0">
                <a:latin typeface="+mn-lt"/>
              </a:rPr>
              <a:t>.  </a:t>
            </a:r>
            <a:endParaRPr lang="en-US" altLang="en-US" sz="2000" dirty="0" smtClean="0">
              <a:latin typeface="+mn-lt"/>
            </a:endParaRPr>
          </a:p>
          <a:p>
            <a:pPr eaLnBrk="1" hangingPunct="1"/>
            <a:r>
              <a:rPr lang="en-US" altLang="en-US" sz="2000" dirty="0" smtClean="0">
                <a:latin typeface="+mn-lt"/>
              </a:rPr>
              <a:t>So </a:t>
            </a:r>
            <a:r>
              <a:rPr lang="en-US" altLang="en-US" sz="2000" dirty="0">
                <a:latin typeface="+mn-lt"/>
              </a:rPr>
              <a:t>plotting the height as seen on a </a:t>
            </a:r>
            <a:r>
              <a:rPr lang="en-US" altLang="en-US" sz="2000" dirty="0" smtClean="0">
                <a:latin typeface="+mn-lt"/>
              </a:rPr>
              <a:t>datasheet over </a:t>
            </a:r>
            <a:r>
              <a:rPr lang="en-US" altLang="en-US" sz="2000" dirty="0">
                <a:latin typeface="+mn-lt"/>
              </a:rPr>
              <a:t>time </a:t>
            </a:r>
            <a:r>
              <a:rPr lang="en-US" altLang="en-US" sz="2000" dirty="0" smtClean="0">
                <a:latin typeface="+mn-lt"/>
              </a:rPr>
              <a:t>might  look </a:t>
            </a:r>
            <a:r>
              <a:rPr lang="en-US" altLang="en-US" sz="2000" dirty="0">
                <a:latin typeface="+mn-lt"/>
              </a:rPr>
              <a:t>like this:</a:t>
            </a:r>
          </a:p>
          <a:p>
            <a:pPr eaLnBrk="1" hangingPunct="1"/>
            <a:r>
              <a:rPr lang="en-US" altLang="en-US" dirty="0"/>
              <a:t>	</a:t>
            </a:r>
          </a:p>
        </p:txBody>
      </p:sp>
      <p:grpSp>
        <p:nvGrpSpPr>
          <p:cNvPr id="46" name="Group 45"/>
          <p:cNvGrpSpPr/>
          <p:nvPr/>
        </p:nvGrpSpPr>
        <p:grpSpPr>
          <a:xfrm>
            <a:off x="2861836" y="5232001"/>
            <a:ext cx="5790618" cy="715598"/>
            <a:chOff x="2861836" y="5232001"/>
            <a:chExt cx="5790618" cy="715598"/>
          </a:xfrm>
        </p:grpSpPr>
        <p:cxnSp>
          <p:nvCxnSpPr>
            <p:cNvPr id="47" name="Straight Connector 46"/>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56" name="TextBox 5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57" name="TextBox 5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58" name="TextBox 5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59" name="TextBox 5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60" name="TextBox 59"/>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61" name="TextBox 60"/>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63" name="TextBox 62"/>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Tree>
    <p:extLst>
      <p:ext uri="{BB962C8B-B14F-4D97-AF65-F5344CB8AC3E}">
        <p14:creationId xmlns:p14="http://schemas.microsoft.com/office/powerpoint/2010/main" val="25621623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62" name="TextBox 61"/>
          <p:cNvSpPr txBox="1"/>
          <p:nvPr/>
        </p:nvSpPr>
        <p:spPr>
          <a:xfrm>
            <a:off x="2713315" y="396152"/>
            <a:ext cx="8167621" cy="707886"/>
          </a:xfrm>
          <a:prstGeom prst="rect">
            <a:avLst/>
          </a:prstGeom>
          <a:noFill/>
        </p:spPr>
        <p:txBody>
          <a:bodyPr wrap="none" rtlCol="0">
            <a:spAutoFit/>
          </a:bodyPr>
          <a:lstStyle/>
          <a:p>
            <a:r>
              <a:rPr lang="en-US" sz="2000" b="1" dirty="0" smtClean="0"/>
              <a:t>In the </a:t>
            </a:r>
            <a:r>
              <a:rPr lang="en-US" sz="2000" b="1" i="1" dirty="0" smtClean="0"/>
              <a:t>modernized</a:t>
            </a:r>
            <a:r>
              <a:rPr lang="en-US" sz="2000" b="1" dirty="0" smtClean="0"/>
              <a:t> NSRS we will also have an estimate of</a:t>
            </a:r>
          </a:p>
          <a:p>
            <a:r>
              <a:rPr lang="en-US" sz="2000" b="1" dirty="0" smtClean="0"/>
              <a:t>3-D mark motion (estimated from crustal motion) called </a:t>
            </a:r>
            <a:r>
              <a:rPr lang="en-US" sz="2000" b="1" dirty="0" smtClean="0">
                <a:solidFill>
                  <a:srgbClr val="0070C0"/>
                </a:solidFill>
              </a:rPr>
              <a:t>IFVM2022</a:t>
            </a:r>
            <a:endParaRPr lang="en-US" sz="2000" b="1" dirty="0">
              <a:solidFill>
                <a:srgbClr val="0070C0"/>
              </a:solidFill>
            </a:endParaRP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1" name="TextBox 70"/>
          <p:cNvSpPr txBox="1"/>
          <p:nvPr/>
        </p:nvSpPr>
        <p:spPr>
          <a:xfrm>
            <a:off x="3818177" y="1126829"/>
            <a:ext cx="7823771" cy="707886"/>
          </a:xfrm>
          <a:prstGeom prst="rect">
            <a:avLst/>
          </a:prstGeom>
          <a:noFill/>
        </p:spPr>
        <p:txBody>
          <a:bodyPr wrap="square" rtlCol="0">
            <a:spAutoFit/>
          </a:bodyPr>
          <a:lstStyle/>
          <a:p>
            <a:r>
              <a:rPr lang="en-US" sz="2000" b="1" dirty="0">
                <a:solidFill>
                  <a:srgbClr val="0070C0"/>
                </a:solidFill>
              </a:rPr>
              <a:t>IFVM2022</a:t>
            </a:r>
            <a:r>
              <a:rPr lang="en-US" sz="2000" b="1" dirty="0">
                <a:solidFill>
                  <a:srgbClr val="FF0000"/>
                </a:solidFill>
              </a:rPr>
              <a:t> </a:t>
            </a:r>
            <a:r>
              <a:rPr lang="en-US" sz="2000" b="1" dirty="0" smtClean="0"/>
              <a:t>(intra-frame velocity model) will be </a:t>
            </a:r>
            <a:r>
              <a:rPr lang="en-US" sz="2000" b="1" u="sng" dirty="0" smtClean="0"/>
              <a:t>fairly coarse</a:t>
            </a:r>
            <a:r>
              <a:rPr lang="en-US" sz="2000" b="1" dirty="0" smtClean="0"/>
              <a:t>, showing broad regional estimates of mark motion through time</a:t>
            </a:r>
          </a:p>
        </p:txBody>
      </p:sp>
      <p:sp>
        <p:nvSpPr>
          <p:cNvPr id="73" name="TextBox 72"/>
          <p:cNvSpPr txBox="1"/>
          <p:nvPr/>
        </p:nvSpPr>
        <p:spPr>
          <a:xfrm>
            <a:off x="4785213" y="1929803"/>
            <a:ext cx="6856735" cy="400110"/>
          </a:xfrm>
          <a:prstGeom prst="rect">
            <a:avLst/>
          </a:prstGeom>
          <a:noFill/>
        </p:spPr>
        <p:txBody>
          <a:bodyPr wrap="square" rtlCol="0">
            <a:spAutoFit/>
          </a:bodyPr>
          <a:lstStyle/>
          <a:p>
            <a:r>
              <a:rPr lang="en-US" sz="2000" b="1" dirty="0" smtClean="0"/>
              <a:t>In general, </a:t>
            </a:r>
            <a:r>
              <a:rPr lang="en-US" sz="2000" b="1" dirty="0">
                <a:solidFill>
                  <a:srgbClr val="0070C0"/>
                </a:solidFill>
              </a:rPr>
              <a:t>IFVM2022</a:t>
            </a:r>
            <a:r>
              <a:rPr lang="en-US" sz="2000" b="1" dirty="0">
                <a:solidFill>
                  <a:srgbClr val="FF0000"/>
                </a:solidFill>
              </a:rPr>
              <a:t> </a:t>
            </a:r>
            <a:r>
              <a:rPr lang="en-US" sz="2000" b="1" dirty="0" smtClean="0"/>
              <a:t>will not fit perfectly through SECs</a:t>
            </a:r>
          </a:p>
        </p:txBody>
      </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6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p:bldP spid="73" grpId="0"/>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TextBox 69"/>
          <p:cNvSpPr txBox="1"/>
          <p:nvPr/>
        </p:nvSpPr>
        <p:spPr>
          <a:xfrm>
            <a:off x="2809129" y="556050"/>
            <a:ext cx="8976471" cy="707886"/>
          </a:xfrm>
          <a:prstGeom prst="rect">
            <a:avLst/>
          </a:prstGeom>
          <a:noFill/>
        </p:spPr>
        <p:txBody>
          <a:bodyPr wrap="square" rtlCol="0">
            <a:spAutoFit/>
          </a:bodyPr>
          <a:lstStyle/>
          <a:p>
            <a:r>
              <a:rPr lang="en-US" sz="2000" b="1" dirty="0" smtClean="0"/>
              <a:t>Combining the same observations that were used to create </a:t>
            </a:r>
            <a:r>
              <a:rPr lang="en-US" sz="2000" b="1" dirty="0" smtClean="0">
                <a:solidFill>
                  <a:srgbClr val="FF0000"/>
                </a:solidFill>
              </a:rPr>
              <a:t>SECs</a:t>
            </a:r>
            <a:r>
              <a:rPr lang="en-US" sz="2000" b="1" dirty="0" smtClean="0"/>
              <a:t> with </a:t>
            </a:r>
            <a:r>
              <a:rPr lang="en-US" sz="2000" b="1" dirty="0" smtClean="0">
                <a:solidFill>
                  <a:srgbClr val="0070C0"/>
                </a:solidFill>
              </a:rPr>
              <a:t>IFVM2022</a:t>
            </a:r>
            <a:r>
              <a:rPr lang="en-US" sz="2000" b="1" dirty="0" smtClean="0"/>
              <a:t> allows NGS to estimate </a:t>
            </a:r>
            <a:r>
              <a:rPr lang="en-US" sz="2000" b="1" dirty="0" smtClean="0">
                <a:solidFill>
                  <a:srgbClr val="7030A0"/>
                </a:solidFill>
              </a:rPr>
              <a:t>reference epoch coordinates (RECs)</a:t>
            </a:r>
          </a:p>
        </p:txBody>
      </p:sp>
    </p:spTree>
    <p:extLst>
      <p:ext uri="{BB962C8B-B14F-4D97-AF65-F5344CB8AC3E}">
        <p14:creationId xmlns:p14="http://schemas.microsoft.com/office/powerpoint/2010/main" val="24912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7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695889" y="656878"/>
            <a:ext cx="6004529" cy="707886"/>
          </a:xfrm>
          <a:prstGeom prst="rect">
            <a:avLst/>
          </a:prstGeom>
          <a:noFill/>
        </p:spPr>
        <p:txBody>
          <a:bodyPr wrap="none" rtlCol="0">
            <a:spAutoFit/>
          </a:bodyPr>
          <a:lstStyle/>
          <a:p>
            <a:r>
              <a:rPr lang="en-US" sz="2000" b="1" dirty="0" smtClean="0"/>
              <a:t>In the absence of new survey data, error estimates will</a:t>
            </a:r>
          </a:p>
          <a:p>
            <a:r>
              <a:rPr lang="en-US" sz="2000" b="1" dirty="0" smtClean="0"/>
              <a:t>grow through time.</a:t>
            </a:r>
          </a:p>
        </p:txBody>
      </p:sp>
    </p:spTree>
    <p:extLst>
      <p:ext uri="{BB962C8B-B14F-4D97-AF65-F5344CB8AC3E}">
        <p14:creationId xmlns:p14="http://schemas.microsoft.com/office/powerpoint/2010/main" val="9972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stCxn id="61" idx="1"/>
            <a:endCxn id="63" idx="5"/>
          </p:cNvCxnSpPr>
          <p:nvPr/>
        </p:nvCxnSpPr>
        <p:spPr>
          <a:xfrm>
            <a:off x="7594350" y="4025537"/>
            <a:ext cx="857613" cy="484987"/>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p:cNvCxnSpPr>
            <a:stCxn id="60" idx="5"/>
            <a:endCxn id="61" idx="1"/>
          </p:cNvCxnSpPr>
          <p:nvPr/>
        </p:nvCxnSpPr>
        <p:spPr>
          <a:xfrm>
            <a:off x="6951793" y="3630177"/>
            <a:ext cx="642557" cy="39536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275417" y="3582635"/>
            <a:ext cx="251010" cy="1689188"/>
            <a:chOff x="8275417" y="3582635"/>
            <a:chExt cx="251010" cy="1689188"/>
          </a:xfrm>
        </p:grpSpPr>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6797046" y="3099164"/>
            <a:ext cx="216298" cy="991040"/>
            <a:chOff x="6797046" y="3099164"/>
            <a:chExt cx="216298" cy="991040"/>
          </a:xfrm>
        </p:grpSpPr>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7530431" y="3367017"/>
            <a:ext cx="251010" cy="1374711"/>
            <a:chOff x="7530431" y="3367017"/>
            <a:chExt cx="251010" cy="1374711"/>
          </a:xfrm>
        </p:grpSpPr>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102" name="TextBox 101"/>
          <p:cNvSpPr txBox="1"/>
          <p:nvPr/>
        </p:nvSpPr>
        <p:spPr>
          <a:xfrm>
            <a:off x="2825010" y="577222"/>
            <a:ext cx="8659067" cy="1323439"/>
          </a:xfrm>
          <a:prstGeom prst="rect">
            <a:avLst/>
          </a:prstGeom>
          <a:noFill/>
        </p:spPr>
        <p:txBody>
          <a:bodyPr wrap="square" rtlCol="0">
            <a:spAutoFit/>
          </a:bodyPr>
          <a:lstStyle/>
          <a:p>
            <a:r>
              <a:rPr lang="en-US" sz="2000" b="1" dirty="0" smtClean="0"/>
              <a:t>Side note:  As each new REC set is created beyond the first, a NADCON expansion will occur, which will be identical to expanding IFVM2022 between the two REC sets.  The IFVM2022 model should fit RECs better than SECs (but still not perfectly).</a:t>
            </a:r>
          </a:p>
        </p:txBody>
      </p:sp>
      <p:sp>
        <p:nvSpPr>
          <p:cNvPr id="21" name="TextBox 20"/>
          <p:cNvSpPr txBox="1"/>
          <p:nvPr/>
        </p:nvSpPr>
        <p:spPr>
          <a:xfrm>
            <a:off x="8275417" y="1790661"/>
            <a:ext cx="3578117" cy="1200329"/>
          </a:xfrm>
          <a:prstGeom prst="rect">
            <a:avLst/>
          </a:prstGeom>
          <a:noFill/>
        </p:spPr>
        <p:txBody>
          <a:bodyPr wrap="square" rtlCol="0">
            <a:spAutoFit/>
          </a:bodyPr>
          <a:lstStyle/>
          <a:p>
            <a:r>
              <a:rPr lang="en-US" dirty="0" smtClean="0"/>
              <a:t>Can, with equal accuracy, be considered “NADCON” or “IFVM2022 between these two reference epochs”</a:t>
            </a:r>
            <a:endParaRPr lang="en-US" dirty="0"/>
          </a:p>
        </p:txBody>
      </p:sp>
      <p:sp>
        <p:nvSpPr>
          <p:cNvPr id="22" name="Freeform 21"/>
          <p:cNvSpPr/>
          <p:nvPr/>
        </p:nvSpPr>
        <p:spPr>
          <a:xfrm>
            <a:off x="7188200" y="2349500"/>
            <a:ext cx="1054100" cy="1397000"/>
          </a:xfrm>
          <a:custGeom>
            <a:avLst/>
            <a:gdLst>
              <a:gd name="connsiteX0" fmla="*/ 1054100 w 1054100"/>
              <a:gd name="connsiteY0" fmla="*/ 0 h 1397000"/>
              <a:gd name="connsiteX1" fmla="*/ 177800 w 1054100"/>
              <a:gd name="connsiteY1" fmla="*/ 355600 h 1397000"/>
              <a:gd name="connsiteX2" fmla="*/ 0 w 1054100"/>
              <a:gd name="connsiteY2" fmla="*/ 1397000 h 1397000"/>
            </a:gdLst>
            <a:ahLst/>
            <a:cxnLst>
              <a:cxn ang="0">
                <a:pos x="connsiteX0" y="connsiteY0"/>
              </a:cxn>
              <a:cxn ang="0">
                <a:pos x="connsiteX1" y="connsiteY1"/>
              </a:cxn>
              <a:cxn ang="0">
                <a:pos x="connsiteX2" y="connsiteY2"/>
              </a:cxn>
            </a:cxnLst>
            <a:rect l="l" t="t" r="r" b="b"/>
            <a:pathLst>
              <a:path w="1054100" h="1397000">
                <a:moveTo>
                  <a:pt x="1054100" y="0"/>
                </a:moveTo>
                <a:cubicBezTo>
                  <a:pt x="703791" y="61383"/>
                  <a:pt x="353483" y="122767"/>
                  <a:pt x="177800" y="355600"/>
                </a:cubicBezTo>
                <a:cubicBezTo>
                  <a:pt x="2117" y="588433"/>
                  <a:pt x="1058" y="992716"/>
                  <a:pt x="0" y="1397000"/>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7910408" y="2616200"/>
            <a:ext cx="369992" cy="1625600"/>
          </a:xfrm>
          <a:custGeom>
            <a:avLst/>
            <a:gdLst>
              <a:gd name="connsiteX0" fmla="*/ 369992 w 369992"/>
              <a:gd name="connsiteY0" fmla="*/ 0 h 1625600"/>
              <a:gd name="connsiteX1" fmla="*/ 14392 w 369992"/>
              <a:gd name="connsiteY1" fmla="*/ 419100 h 1625600"/>
              <a:gd name="connsiteX2" fmla="*/ 103292 w 369992"/>
              <a:gd name="connsiteY2" fmla="*/ 1625600 h 1625600"/>
            </a:gdLst>
            <a:ahLst/>
            <a:cxnLst>
              <a:cxn ang="0">
                <a:pos x="connsiteX0" y="connsiteY0"/>
              </a:cxn>
              <a:cxn ang="0">
                <a:pos x="connsiteX1" y="connsiteY1"/>
              </a:cxn>
              <a:cxn ang="0">
                <a:pos x="connsiteX2" y="connsiteY2"/>
              </a:cxn>
            </a:cxnLst>
            <a:rect l="l" t="t" r="r" b="b"/>
            <a:pathLst>
              <a:path w="369992" h="1625600">
                <a:moveTo>
                  <a:pt x="369992" y="0"/>
                </a:moveTo>
                <a:cubicBezTo>
                  <a:pt x="214417" y="74083"/>
                  <a:pt x="58842" y="148167"/>
                  <a:pt x="14392" y="419100"/>
                </a:cubicBezTo>
                <a:cubicBezTo>
                  <a:pt x="-30058" y="690033"/>
                  <a:pt x="36617" y="1157816"/>
                  <a:pt x="103292" y="1625600"/>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980850" y="3120431"/>
            <a:ext cx="2659702" cy="646331"/>
          </a:xfrm>
          <a:prstGeom prst="rect">
            <a:avLst/>
          </a:prstGeom>
          <a:noFill/>
        </p:spPr>
        <p:txBody>
          <a:bodyPr wrap="none" rtlCol="0">
            <a:spAutoFit/>
          </a:bodyPr>
          <a:lstStyle/>
          <a:p>
            <a:r>
              <a:rPr lang="en-US" dirty="0" smtClean="0"/>
              <a:t>Will be incorporated into</a:t>
            </a:r>
          </a:p>
          <a:p>
            <a:r>
              <a:rPr lang="en-US" dirty="0" smtClean="0"/>
              <a:t>NCAT and </a:t>
            </a:r>
            <a:r>
              <a:rPr lang="en-US" dirty="0" err="1" smtClean="0"/>
              <a:t>VDatum</a:t>
            </a:r>
            <a:endParaRPr lang="en-US" dirty="0"/>
          </a:p>
        </p:txBody>
      </p:sp>
    </p:spTree>
    <p:extLst>
      <p:ext uri="{BB962C8B-B14F-4D97-AF65-F5344CB8AC3E}">
        <p14:creationId xmlns:p14="http://schemas.microsoft.com/office/powerpoint/2010/main" val="31556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8275417" y="3582635"/>
            <a:ext cx="251010" cy="1689188"/>
            <a:chOff x="8275417" y="3582635"/>
            <a:chExt cx="251010" cy="1689188"/>
          </a:xfrm>
        </p:grpSpPr>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6797046" y="3099164"/>
            <a:ext cx="216298" cy="991040"/>
            <a:chOff x="6797046" y="3099164"/>
            <a:chExt cx="216298" cy="991040"/>
          </a:xfrm>
        </p:grpSpPr>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7530431" y="3367017"/>
            <a:ext cx="251010" cy="1374711"/>
            <a:chOff x="7530431" y="3367017"/>
            <a:chExt cx="251010" cy="1374711"/>
          </a:xfrm>
        </p:grpSpPr>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cxnSp>
        <p:nvCxnSpPr>
          <p:cNvPr id="101" name="Straight Connector 100"/>
          <p:cNvCxnSpPr/>
          <p:nvPr/>
        </p:nvCxnSpPr>
        <p:spPr>
          <a:xfrm flipV="1">
            <a:off x="6078821" y="3305802"/>
            <a:ext cx="3710638" cy="1355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0" idx="0"/>
          </p:cNvCxnSpPr>
          <p:nvPr/>
        </p:nvCxnSpPr>
        <p:spPr>
          <a:xfrm flipV="1">
            <a:off x="6897911" y="3314150"/>
            <a:ext cx="1996" cy="201250"/>
          </a:xfrm>
          <a:prstGeom prst="line">
            <a:avLst/>
          </a:prstGeom>
          <a:ln w="508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643118" y="3312579"/>
            <a:ext cx="7199" cy="685189"/>
          </a:xfrm>
          <a:prstGeom prst="line">
            <a:avLst/>
          </a:prstGeom>
          <a:ln w="508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63" idx="0"/>
          </p:cNvCxnSpPr>
          <p:nvPr/>
        </p:nvCxnSpPr>
        <p:spPr>
          <a:xfrm flipH="1" flipV="1">
            <a:off x="8392830" y="3305601"/>
            <a:ext cx="5251" cy="1090146"/>
          </a:xfrm>
          <a:prstGeom prst="line">
            <a:avLst/>
          </a:prstGeom>
          <a:ln w="508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613220" y="395720"/>
            <a:ext cx="6096000" cy="923330"/>
          </a:xfrm>
          <a:prstGeom prst="rect">
            <a:avLst/>
          </a:prstGeom>
        </p:spPr>
        <p:txBody>
          <a:bodyPr>
            <a:spAutoFit/>
          </a:bodyPr>
          <a:lstStyle/>
          <a:p>
            <a:pPr eaLnBrk="0" hangingPunct="0"/>
            <a:r>
              <a:rPr lang="en-US" b="1" dirty="0">
                <a:solidFill>
                  <a:prstClr val="black"/>
                </a:solidFill>
                <a:latin typeface="Verdana" pitchFamily="34" charset="0"/>
              </a:rPr>
              <a:t>The (in)ability of current approach to </a:t>
            </a:r>
          </a:p>
          <a:p>
            <a:pPr eaLnBrk="0" hangingPunct="0"/>
            <a:r>
              <a:rPr lang="en-US" b="1" dirty="0">
                <a:solidFill>
                  <a:prstClr val="black"/>
                </a:solidFill>
                <a:latin typeface="Verdana" pitchFamily="34" charset="0"/>
              </a:rPr>
              <a:t>properly inform users of the height of</a:t>
            </a:r>
          </a:p>
          <a:p>
            <a:pPr eaLnBrk="0" hangingPunct="0"/>
            <a:r>
              <a:rPr lang="en-US" b="1" dirty="0">
                <a:solidFill>
                  <a:prstClr val="black"/>
                </a:solidFill>
                <a:latin typeface="Verdana" pitchFamily="34" charset="0"/>
              </a:rPr>
              <a:t>this mark can be seen in green below.</a:t>
            </a:r>
          </a:p>
        </p:txBody>
      </p:sp>
    </p:spTree>
    <p:extLst>
      <p:ext uri="{BB962C8B-B14F-4D97-AF65-F5344CB8AC3E}">
        <p14:creationId xmlns:p14="http://schemas.microsoft.com/office/powerpoint/2010/main" val="39727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up)">
                                      <p:cBhvr>
                                        <p:cTn id="12" dur="500"/>
                                        <p:tgtEl>
                                          <p:spTgt spid="1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up)">
                                      <p:cBhvr>
                                        <p:cTn id="16" dur="500"/>
                                        <p:tgtEl>
                                          <p:spTgt spid="11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up)">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NAD 83</a:t>
            </a:r>
          </a:p>
        </p:txBody>
      </p:sp>
      <p:sp>
        <p:nvSpPr>
          <p:cNvPr id="4" name="Content Placeholder 2"/>
          <p:cNvSpPr txBox="1">
            <a:spLocks/>
          </p:cNvSpPr>
          <p:nvPr/>
        </p:nvSpPr>
        <p:spPr bwMode="gray">
          <a:xfrm>
            <a:off x="301594" y="1612261"/>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892391" y="1486695"/>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May 4, 2021</a:t>
            </a:r>
            <a:endParaRPr lang="en-US" altLang="en-US"/>
          </a:p>
        </p:txBody>
      </p:sp>
      <p:cxnSp>
        <p:nvCxnSpPr>
          <p:cNvPr id="6" name="Straight Arrow Connector 5"/>
          <p:cNvCxnSpPr/>
          <p:nvPr/>
        </p:nvCxnSpPr>
        <p:spPr>
          <a:xfrm flipV="1">
            <a:off x="2254219" y="2190216"/>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54216" y="2190213"/>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4218" y="2904590"/>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54218" y="3661804"/>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9</a:t>
            </a:fld>
            <a:endParaRPr lang="en-US"/>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Tree>
    <p:extLst>
      <p:ext uri="{BB962C8B-B14F-4D97-AF65-F5344CB8AC3E}">
        <p14:creationId xmlns:p14="http://schemas.microsoft.com/office/powerpoint/2010/main" val="15802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7740238" y="1714500"/>
            <a:ext cx="3240960" cy="5143500"/>
          </a:xfrm>
          <a:prstGeom prst="rect">
            <a:avLst/>
          </a:prstGeom>
          <a:solidFill>
            <a:srgbClr val="92D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p>
        </p:txBody>
      </p:sp>
      <p:sp>
        <p:nvSpPr>
          <p:cNvPr id="171" name="Rectangle 170"/>
          <p:cNvSpPr/>
          <p:nvPr/>
        </p:nvSpPr>
        <p:spPr>
          <a:xfrm>
            <a:off x="1837198" y="1714500"/>
            <a:ext cx="2906486" cy="5143500"/>
          </a:xfrm>
          <a:prstGeom prst="rect">
            <a:avLst/>
          </a:prstGeom>
          <a:solidFill>
            <a:srgbClr val="00B0F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62" name="Oval 61"/>
          <p:cNvSpPr/>
          <p:nvPr/>
        </p:nvSpPr>
        <p:spPr>
          <a:xfrm>
            <a:off x="3180225" y="4050665"/>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NADCON*</a:t>
            </a:r>
            <a:endParaRPr lang="en-US" sz="1300" b="1" dirty="0">
              <a:solidFill>
                <a:schemeClr val="tx1"/>
              </a:solidFill>
            </a:endParaRPr>
          </a:p>
        </p:txBody>
      </p:sp>
      <p:sp>
        <p:nvSpPr>
          <p:cNvPr id="200" name="Oval 199"/>
          <p:cNvSpPr/>
          <p:nvPr/>
        </p:nvSpPr>
        <p:spPr>
          <a:xfrm>
            <a:off x="3192644" y="4044269"/>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a:solidFill>
                  <a:schemeClr val="tx1"/>
                </a:solidFill>
              </a:rPr>
              <a:t>IFVM2022*</a:t>
            </a:r>
            <a:endParaRPr lang="en-US" sz="1300" b="1" dirty="0">
              <a:solidFill>
                <a:schemeClr val="tx1"/>
              </a:solidFill>
            </a:endParaRPr>
          </a:p>
        </p:txBody>
      </p:sp>
      <p:sp>
        <p:nvSpPr>
          <p:cNvPr id="65" name="Oval 64"/>
          <p:cNvSpPr/>
          <p:nvPr/>
        </p:nvSpPr>
        <p:spPr>
          <a:xfrm>
            <a:off x="6219307" y="4051038"/>
            <a:ext cx="124947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smtClean="0">
                <a:solidFill>
                  <a:schemeClr val="tx1"/>
                </a:solidFill>
              </a:rPr>
              <a:t>NADCON*</a:t>
            </a:r>
            <a:endParaRPr lang="en-US" sz="1500" b="1" dirty="0">
              <a:solidFill>
                <a:schemeClr val="tx1"/>
              </a:solidFill>
            </a:endParaRPr>
          </a:p>
        </p:txBody>
      </p:sp>
      <p:sp>
        <p:nvSpPr>
          <p:cNvPr id="81" name="Oval 80"/>
          <p:cNvSpPr/>
          <p:nvPr/>
        </p:nvSpPr>
        <p:spPr>
          <a:xfrm>
            <a:off x="6219307" y="4061924"/>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a:solidFill>
                  <a:schemeClr val="tx1"/>
                </a:solidFill>
              </a:rPr>
              <a:t>IFVM2022</a:t>
            </a:r>
          </a:p>
        </p:txBody>
      </p:sp>
      <p:sp>
        <p:nvSpPr>
          <p:cNvPr id="64" name="Oval 63"/>
          <p:cNvSpPr/>
          <p:nvPr/>
        </p:nvSpPr>
        <p:spPr>
          <a:xfrm>
            <a:off x="9175740" y="4050665"/>
            <a:ext cx="1312043"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NADCON</a:t>
            </a:r>
            <a:endParaRPr lang="en-US" sz="1300" b="1" dirty="0">
              <a:solidFill>
                <a:schemeClr val="tx1"/>
              </a:solidFill>
            </a:endParaRPr>
          </a:p>
        </p:txBody>
      </p:sp>
      <p:sp>
        <p:nvSpPr>
          <p:cNvPr id="8" name="Rectangle 7"/>
          <p:cNvSpPr/>
          <p:nvPr/>
        </p:nvSpPr>
        <p:spPr>
          <a:xfrm>
            <a:off x="1993324" y="184748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FF0000"/>
                </a:solidFill>
              </a:rPr>
              <a:t>ep. 2020.00</a:t>
            </a:r>
            <a:endParaRPr lang="en-US" dirty="0">
              <a:solidFill>
                <a:srgbClr val="FF0000"/>
              </a:solidFill>
            </a:endParaRPr>
          </a:p>
        </p:txBody>
      </p:sp>
      <p:sp>
        <p:nvSpPr>
          <p:cNvPr id="12" name="Rectangle 11"/>
          <p:cNvSpPr/>
          <p:nvPr/>
        </p:nvSpPr>
        <p:spPr>
          <a:xfrm>
            <a:off x="1993324"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00B050"/>
                </a:solidFill>
              </a:rPr>
              <a:t>ep. 2040.00</a:t>
            </a:r>
            <a:endParaRPr lang="en-US" dirty="0">
              <a:solidFill>
                <a:srgbClr val="00B050"/>
              </a:solidFill>
            </a:endParaRPr>
          </a:p>
        </p:txBody>
      </p:sp>
      <p:sp>
        <p:nvSpPr>
          <p:cNvPr id="14" name="Flowchart: Data 13"/>
          <p:cNvSpPr/>
          <p:nvPr/>
        </p:nvSpPr>
        <p:spPr>
          <a:xfrm>
            <a:off x="3564243"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sp>
        <p:nvSpPr>
          <p:cNvPr id="79" name="Rectangle 78"/>
          <p:cNvSpPr/>
          <p:nvPr/>
        </p:nvSpPr>
        <p:spPr>
          <a:xfrm>
            <a:off x="4959796"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FF0000"/>
                </a:solidFill>
              </a:rPr>
              <a:t>ep. 2020.00</a:t>
            </a:r>
            <a:endParaRPr lang="en-US" dirty="0">
              <a:solidFill>
                <a:srgbClr val="FF0000"/>
              </a:solidFill>
            </a:endParaRPr>
          </a:p>
        </p:txBody>
      </p:sp>
      <p:sp>
        <p:nvSpPr>
          <p:cNvPr id="80" name="Rectangle 79"/>
          <p:cNvSpPr/>
          <p:nvPr/>
        </p:nvSpPr>
        <p:spPr>
          <a:xfrm>
            <a:off x="4959796" y="600699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00B050"/>
                </a:solidFill>
              </a:rPr>
              <a:t>ep. 2040.00</a:t>
            </a:r>
            <a:endParaRPr lang="en-US" dirty="0">
              <a:solidFill>
                <a:srgbClr val="00B050"/>
              </a:solidFill>
            </a:endParaRPr>
          </a:p>
        </p:txBody>
      </p:sp>
      <p:cxnSp>
        <p:nvCxnSpPr>
          <p:cNvPr id="82" name="Straight Arrow Connector 81"/>
          <p:cNvCxnSpPr>
            <a:stCxn id="81" idx="0"/>
            <a:endCxn id="84" idx="2"/>
          </p:cNvCxnSpPr>
          <p:nvPr/>
        </p:nvCxnSpPr>
        <p:spPr>
          <a:xfrm flipH="1" flipV="1">
            <a:off x="6834005" y="3828143"/>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1" idx="4"/>
            <a:endCxn id="85" idx="0"/>
          </p:cNvCxnSpPr>
          <p:nvPr/>
        </p:nvCxnSpPr>
        <p:spPr>
          <a:xfrm flipH="1">
            <a:off x="6834005" y="4446337"/>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6209267" y="318221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smtClean="0">
                <a:solidFill>
                  <a:schemeClr val="tx1"/>
                </a:solidFill>
              </a:rPr>
              <a:t>ITRF2020</a:t>
            </a:r>
          </a:p>
          <a:p>
            <a:pPr algn="ctr"/>
            <a:r>
              <a:rPr lang="en-US" dirty="0" smtClean="0">
                <a:solidFill>
                  <a:srgbClr val="FF0000"/>
                </a:solidFill>
              </a:rPr>
              <a:t>ep. 2020.00</a:t>
            </a:r>
            <a:endParaRPr lang="en-US" dirty="0">
              <a:solidFill>
                <a:srgbClr val="FF0000"/>
              </a:solidFill>
            </a:endParaRPr>
          </a:p>
        </p:txBody>
      </p:sp>
      <p:sp>
        <p:nvSpPr>
          <p:cNvPr id="85" name="Rectangle 84"/>
          <p:cNvSpPr/>
          <p:nvPr/>
        </p:nvSpPr>
        <p:spPr>
          <a:xfrm>
            <a:off x="6209267" y="467014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smtClean="0">
                <a:solidFill>
                  <a:schemeClr val="tx1"/>
                </a:solidFill>
              </a:rPr>
              <a:t>ITRF2020</a:t>
            </a:r>
          </a:p>
          <a:p>
            <a:pPr algn="ctr"/>
            <a:r>
              <a:rPr lang="en-US" dirty="0" smtClean="0">
                <a:solidFill>
                  <a:srgbClr val="00B050"/>
                </a:solidFill>
              </a:rPr>
              <a:t>ep. 2040.00</a:t>
            </a:r>
            <a:endParaRPr lang="en-US" dirty="0">
              <a:solidFill>
                <a:srgbClr val="00B050"/>
              </a:solidFill>
            </a:endParaRPr>
          </a:p>
        </p:txBody>
      </p:sp>
      <p:sp>
        <p:nvSpPr>
          <p:cNvPr id="86" name="Rounded Rectangle 85"/>
          <p:cNvSpPr/>
          <p:nvPr/>
        </p:nvSpPr>
        <p:spPr>
          <a:xfrm>
            <a:off x="6380887" y="276336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88" name="Straight Arrow Connector 87"/>
          <p:cNvCxnSpPr>
            <a:stCxn id="84" idx="0"/>
            <a:endCxn id="86" idx="2"/>
          </p:cNvCxnSpPr>
          <p:nvPr/>
        </p:nvCxnSpPr>
        <p:spPr>
          <a:xfrm flipV="1">
            <a:off x="6834003" y="304005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Rounded Rectangle 88"/>
          <p:cNvSpPr/>
          <p:nvPr/>
        </p:nvSpPr>
        <p:spPr>
          <a:xfrm>
            <a:off x="6380887" y="545321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91" name="Straight Arrow Connector 90"/>
          <p:cNvCxnSpPr>
            <a:stCxn id="89" idx="0"/>
            <a:endCxn id="85" idx="2"/>
          </p:cNvCxnSpPr>
          <p:nvPr/>
        </p:nvCxnSpPr>
        <p:spPr>
          <a:xfrm flipV="1">
            <a:off x="6834003" y="531106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7926269"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FF0000"/>
                </a:solidFill>
              </a:rPr>
              <a:t>ep. 2020.00</a:t>
            </a:r>
            <a:endParaRPr lang="en-US" dirty="0">
              <a:solidFill>
                <a:srgbClr val="FF0000"/>
              </a:solidFill>
            </a:endParaRPr>
          </a:p>
        </p:txBody>
      </p:sp>
      <p:sp>
        <p:nvSpPr>
          <p:cNvPr id="96" name="Rectangle 95"/>
          <p:cNvSpPr/>
          <p:nvPr/>
        </p:nvSpPr>
        <p:spPr>
          <a:xfrm>
            <a:off x="7926269"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00B050"/>
                </a:solidFill>
              </a:rPr>
              <a:t>ep. 2040.00</a:t>
            </a:r>
            <a:endParaRPr lang="en-US" dirty="0">
              <a:solidFill>
                <a:srgbClr val="00B050"/>
              </a:solidFill>
            </a:endParaRPr>
          </a:p>
        </p:txBody>
      </p:sp>
      <p:sp>
        <p:nvSpPr>
          <p:cNvPr id="141" name="Rectangle 140"/>
          <p:cNvSpPr/>
          <p:nvPr/>
        </p:nvSpPr>
        <p:spPr>
          <a:xfrm>
            <a:off x="9175740"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FF0000"/>
                </a:solidFill>
              </a:rPr>
              <a:t>ep. 2020.00</a:t>
            </a:r>
            <a:endParaRPr lang="en-US" dirty="0">
              <a:solidFill>
                <a:srgbClr val="FF0000"/>
              </a:solidFill>
            </a:endParaRPr>
          </a:p>
        </p:txBody>
      </p:sp>
      <p:sp>
        <p:nvSpPr>
          <p:cNvPr id="142" name="Rectangle 141"/>
          <p:cNvSpPr/>
          <p:nvPr/>
        </p:nvSpPr>
        <p:spPr>
          <a:xfrm>
            <a:off x="9175740"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00B050"/>
                </a:solidFill>
              </a:rPr>
              <a:t>ep. 2040.00</a:t>
            </a:r>
            <a:endParaRPr lang="en-US" dirty="0">
              <a:solidFill>
                <a:srgbClr val="00B050"/>
              </a:solidFill>
            </a:endParaRPr>
          </a:p>
        </p:txBody>
      </p:sp>
      <p:sp>
        <p:nvSpPr>
          <p:cNvPr id="143" name="Rounded Rectangle 142"/>
          <p:cNvSpPr/>
          <p:nvPr/>
        </p:nvSpPr>
        <p:spPr>
          <a:xfrm>
            <a:off x="9347360"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4" name="Straight Arrow Connector 143"/>
          <p:cNvCxnSpPr>
            <a:stCxn id="141" idx="0"/>
            <a:endCxn id="143" idx="2"/>
          </p:cNvCxnSpPr>
          <p:nvPr/>
        </p:nvCxnSpPr>
        <p:spPr>
          <a:xfrm flipV="1">
            <a:off x="9800476"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5" name="Rounded Rectangle 144"/>
          <p:cNvSpPr/>
          <p:nvPr/>
        </p:nvSpPr>
        <p:spPr>
          <a:xfrm>
            <a:off x="9347360"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6" name="Straight Arrow Connector 145"/>
          <p:cNvCxnSpPr>
            <a:stCxn id="145" idx="0"/>
            <a:endCxn id="142" idx="2"/>
          </p:cNvCxnSpPr>
          <p:nvPr/>
        </p:nvCxnSpPr>
        <p:spPr>
          <a:xfrm flipV="1">
            <a:off x="9800476"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242795"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FF0000"/>
                </a:solidFill>
              </a:rPr>
              <a:t>ep. 2020.00</a:t>
            </a:r>
            <a:endParaRPr lang="en-US" dirty="0">
              <a:solidFill>
                <a:srgbClr val="FF0000"/>
              </a:solidFill>
            </a:endParaRPr>
          </a:p>
        </p:txBody>
      </p:sp>
      <p:sp>
        <p:nvSpPr>
          <p:cNvPr id="151" name="Rectangle 150"/>
          <p:cNvSpPr/>
          <p:nvPr/>
        </p:nvSpPr>
        <p:spPr>
          <a:xfrm>
            <a:off x="3242795"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00B050"/>
                </a:solidFill>
              </a:rPr>
              <a:t>ep. 2040.00</a:t>
            </a:r>
            <a:endParaRPr lang="en-US" dirty="0">
              <a:solidFill>
                <a:srgbClr val="00B050"/>
              </a:solidFill>
            </a:endParaRPr>
          </a:p>
        </p:txBody>
      </p:sp>
      <p:sp>
        <p:nvSpPr>
          <p:cNvPr id="152" name="Rounded Rectangle 151"/>
          <p:cNvSpPr/>
          <p:nvPr/>
        </p:nvSpPr>
        <p:spPr>
          <a:xfrm>
            <a:off x="3414415"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3" name="Straight Arrow Connector 152"/>
          <p:cNvCxnSpPr>
            <a:stCxn id="150" idx="0"/>
            <a:endCxn id="152" idx="2"/>
          </p:cNvCxnSpPr>
          <p:nvPr/>
        </p:nvCxnSpPr>
        <p:spPr>
          <a:xfrm flipV="1">
            <a:off x="3867531"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4" name="Rounded Rectangle 153"/>
          <p:cNvSpPr/>
          <p:nvPr/>
        </p:nvSpPr>
        <p:spPr>
          <a:xfrm>
            <a:off x="3414415"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5" name="Straight Arrow Connector 154"/>
          <p:cNvCxnSpPr>
            <a:stCxn id="154" idx="0"/>
            <a:endCxn id="151" idx="2"/>
          </p:cNvCxnSpPr>
          <p:nvPr/>
        </p:nvCxnSpPr>
        <p:spPr>
          <a:xfrm flipV="1">
            <a:off x="3867531"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4" idx="2"/>
            <a:endCxn id="8" idx="3"/>
          </p:cNvCxnSpPr>
          <p:nvPr/>
        </p:nvCxnSpPr>
        <p:spPr>
          <a:xfrm flipH="1">
            <a:off x="3242795" y="2162822"/>
            <a:ext cx="428858" cy="51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79" idx="1"/>
            <a:endCxn id="14" idx="5"/>
          </p:cNvCxnSpPr>
          <p:nvPr/>
        </p:nvCxnSpPr>
        <p:spPr>
          <a:xfrm flipH="1" flipV="1">
            <a:off x="4530938" y="2162821"/>
            <a:ext cx="428858"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3" name="Flowchart: Data 162"/>
          <p:cNvSpPr/>
          <p:nvPr/>
        </p:nvSpPr>
        <p:spPr>
          <a:xfrm>
            <a:off x="6532392"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64" name="Straight Arrow Connector 163"/>
          <p:cNvCxnSpPr>
            <a:stCxn id="163" idx="2"/>
            <a:endCxn id="79" idx="3"/>
          </p:cNvCxnSpPr>
          <p:nvPr/>
        </p:nvCxnSpPr>
        <p:spPr>
          <a:xfrm flipH="1">
            <a:off x="6209268" y="2162821"/>
            <a:ext cx="430534"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95" idx="1"/>
            <a:endCxn id="163" idx="5"/>
          </p:cNvCxnSpPr>
          <p:nvPr/>
        </p:nvCxnSpPr>
        <p:spPr>
          <a:xfrm flipH="1" flipV="1">
            <a:off x="7499087" y="2162821"/>
            <a:ext cx="427182"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3" name="Flowchart: Data 172"/>
          <p:cNvSpPr/>
          <p:nvPr/>
        </p:nvSpPr>
        <p:spPr>
          <a:xfrm>
            <a:off x="3576563" y="609971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4" name="Straight Arrow Connector 173"/>
          <p:cNvCxnSpPr>
            <a:stCxn id="173" idx="2"/>
            <a:endCxn id="12" idx="3"/>
          </p:cNvCxnSpPr>
          <p:nvPr/>
        </p:nvCxnSpPr>
        <p:spPr>
          <a:xfrm flipH="1" flipV="1">
            <a:off x="3242797" y="6324331"/>
            <a:ext cx="441177" cy="5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80" idx="1"/>
            <a:endCxn id="173" idx="5"/>
          </p:cNvCxnSpPr>
          <p:nvPr/>
        </p:nvCxnSpPr>
        <p:spPr>
          <a:xfrm flipH="1">
            <a:off x="4543258" y="6327451"/>
            <a:ext cx="416538" cy="20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8" name="Flowchart: Data 177"/>
          <p:cNvSpPr/>
          <p:nvPr/>
        </p:nvSpPr>
        <p:spPr>
          <a:xfrm>
            <a:off x="6532392" y="609600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9" name="Straight Arrow Connector 178"/>
          <p:cNvCxnSpPr>
            <a:stCxn id="178" idx="2"/>
            <a:endCxn id="80" idx="3"/>
          </p:cNvCxnSpPr>
          <p:nvPr/>
        </p:nvCxnSpPr>
        <p:spPr>
          <a:xfrm flipH="1">
            <a:off x="6209268" y="6325750"/>
            <a:ext cx="430534" cy="1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96" idx="1"/>
            <a:endCxn id="178" idx="5"/>
          </p:cNvCxnSpPr>
          <p:nvPr/>
        </p:nvCxnSpPr>
        <p:spPr>
          <a:xfrm flipH="1">
            <a:off x="7499087" y="6324331"/>
            <a:ext cx="427182" cy="14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H="1" flipV="1">
            <a:off x="3242796" y="248628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flipH="1" flipV="1">
            <a:off x="6227884" y="248328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flipV="1">
            <a:off x="9185778" y="2500445"/>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a:off x="3242796"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6227884"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9185778"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3867532"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flipH="1" flipV="1">
            <a:off x="9857436"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H="1">
            <a:off x="9857436"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9180674" y="4058679"/>
            <a:ext cx="129639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IFVM2022*</a:t>
            </a:r>
            <a:endParaRPr lang="en-US" sz="1300" b="1" dirty="0">
              <a:solidFill>
                <a:schemeClr val="tx1"/>
              </a:solidFill>
            </a:endParaRPr>
          </a:p>
        </p:txBody>
      </p:sp>
      <p:sp>
        <p:nvSpPr>
          <p:cNvPr id="2" name="Date Placeholder 1"/>
          <p:cNvSpPr>
            <a:spLocks noGrp="1"/>
          </p:cNvSpPr>
          <p:nvPr>
            <p:ph type="dt" sz="half" idx="10"/>
          </p:nvPr>
        </p:nvSpPr>
        <p:spPr/>
        <p:txBody>
          <a:bodyPr/>
          <a:lstStyle/>
          <a:p>
            <a:pPr>
              <a:defRPr/>
            </a:pPr>
            <a:r>
              <a:rPr lang="en-US" smtClean="0"/>
              <a:t>May 4, 2021</a:t>
            </a:r>
            <a:endParaRPr lang="en-US" dirty="0"/>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90</a:t>
            </a:fld>
            <a:endParaRPr lang="en-US"/>
          </a:p>
        </p:txBody>
      </p:sp>
      <p:sp>
        <p:nvSpPr>
          <p:cNvPr id="59" name="Cloud 58"/>
          <p:cNvSpPr/>
          <p:nvPr/>
        </p:nvSpPr>
        <p:spPr>
          <a:xfrm>
            <a:off x="9137469" y="513423"/>
            <a:ext cx="2935267" cy="14402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This slide only covers </a:t>
            </a:r>
            <a:r>
              <a:rPr lang="en-US" i="1" dirty="0" smtClean="0"/>
              <a:t>geometric</a:t>
            </a:r>
            <a:r>
              <a:rPr lang="en-US" dirty="0" smtClean="0"/>
              <a:t> coordinates.  </a:t>
            </a:r>
            <a:endParaRPr lang="en-US" dirty="0"/>
          </a:p>
        </p:txBody>
      </p:sp>
      <p:sp>
        <p:nvSpPr>
          <p:cNvPr id="61" name="Title 1"/>
          <p:cNvSpPr txBox="1">
            <a:spLocks/>
          </p:cNvSpPr>
          <p:nvPr/>
        </p:nvSpPr>
        <p:spPr bwMode="auto">
          <a:xfrm>
            <a:off x="624937" y="5221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Example 2</a:t>
            </a:r>
            <a:endParaRPr lang="en-US" dirty="0"/>
          </a:p>
        </p:txBody>
      </p:sp>
      <p:sp>
        <p:nvSpPr>
          <p:cNvPr id="6" name="Rectangle 5"/>
          <p:cNvSpPr/>
          <p:nvPr/>
        </p:nvSpPr>
        <p:spPr>
          <a:xfrm>
            <a:off x="129740" y="885401"/>
            <a:ext cx="11620092" cy="923330"/>
          </a:xfrm>
          <a:prstGeom prst="rect">
            <a:avLst/>
          </a:prstGeom>
        </p:spPr>
        <p:txBody>
          <a:bodyPr wrap="square">
            <a:spAutoFit/>
          </a:bodyPr>
          <a:lstStyle/>
          <a:p>
            <a:pPr marL="285750" indent="-285750">
              <a:buFont typeface="Arial" panose="020B0604020202020204" pitchFamily="34" charset="0"/>
              <a:buChar char="•"/>
            </a:pPr>
            <a:r>
              <a:rPr lang="en-US" dirty="0"/>
              <a:t>It’s </a:t>
            </a:r>
            <a:r>
              <a:rPr lang="en-US" dirty="0" smtClean="0"/>
              <a:t>2043 </a:t>
            </a:r>
            <a:r>
              <a:rPr lang="en-US" dirty="0"/>
              <a:t>and you are working in San Diego using </a:t>
            </a:r>
            <a:r>
              <a:rPr lang="en-US" dirty="0" smtClean="0"/>
              <a:t>NATRF2022 (epoch 2040.00) </a:t>
            </a:r>
            <a:endParaRPr lang="en-US" dirty="0"/>
          </a:p>
          <a:p>
            <a:pPr marL="285750" indent="-285750">
              <a:buFont typeface="Arial" panose="020B0604020202020204" pitchFamily="34" charset="0"/>
              <a:buChar char="•"/>
            </a:pPr>
            <a:r>
              <a:rPr lang="en-US" dirty="0"/>
              <a:t>You need to compare your work against a competitor’s survey</a:t>
            </a:r>
          </a:p>
          <a:p>
            <a:pPr marL="742950" lvl="1" indent="-285750">
              <a:buFont typeface="Arial" panose="020B0604020202020204" pitchFamily="34" charset="0"/>
              <a:buChar char="•"/>
            </a:pPr>
            <a:r>
              <a:rPr lang="en-US" sz="1600" dirty="0"/>
              <a:t>Done in </a:t>
            </a:r>
            <a:r>
              <a:rPr lang="en-US" sz="1600" dirty="0" smtClean="0"/>
              <a:t>2024, </a:t>
            </a:r>
            <a:r>
              <a:rPr lang="en-US" sz="1600" dirty="0"/>
              <a:t>using </a:t>
            </a:r>
            <a:r>
              <a:rPr lang="en-US" sz="1600" dirty="0" smtClean="0"/>
              <a:t>PATRF2022 (epoch 2020.00) </a:t>
            </a:r>
            <a:endParaRPr lang="en-US" sz="1600" dirty="0"/>
          </a:p>
        </p:txBody>
      </p:sp>
      <p:cxnSp>
        <p:nvCxnSpPr>
          <p:cNvPr id="199" name="Straight Arrow Connector 198"/>
          <p:cNvCxnSpPr/>
          <p:nvPr/>
        </p:nvCxnSpPr>
        <p:spPr>
          <a:xfrm flipH="1">
            <a:off x="3867532"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a:p>
        </p:txBody>
      </p:sp>
    </p:spTree>
    <p:extLst>
      <p:ext uri="{BB962C8B-B14F-4D97-AF65-F5344CB8AC3E}">
        <p14:creationId xmlns:p14="http://schemas.microsoft.com/office/powerpoint/2010/main" val="7601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6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9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0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45" presetClass="exit" presetSubtype="0" fill="hold" grpId="1" nodeType="clickEffect">
                                  <p:stCondLst>
                                    <p:cond delay="0"/>
                                  </p:stCondLst>
                                  <p:childTnLst>
                                    <p:animEffect transition="out" filter="fade">
                                      <p:cBhvr>
                                        <p:cTn id="128" dur="2000"/>
                                        <p:tgtEl>
                                          <p:spTgt spid="200"/>
                                        </p:tgtEl>
                                      </p:cBhvr>
                                    </p:animEffect>
                                    <p:anim calcmode="lin" valueType="num">
                                      <p:cBhvr>
                                        <p:cTn id="129"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0" dur="2000"/>
                                        <p:tgtEl>
                                          <p:spTgt spid="200"/>
                                        </p:tgtEl>
                                        <p:attrNameLst>
                                          <p:attrName>ppt_h</p:attrName>
                                        </p:attrNameLst>
                                      </p:cBhvr>
                                      <p:tavLst>
                                        <p:tav tm="0">
                                          <p:val>
                                            <p:strVal val="ppt_h"/>
                                          </p:val>
                                        </p:tav>
                                        <p:tav tm="100000">
                                          <p:val>
                                            <p:strVal val="ppt_h"/>
                                          </p:val>
                                        </p:tav>
                                      </p:tavLst>
                                    </p:anim>
                                    <p:set>
                                      <p:cBhvr>
                                        <p:cTn id="131" dur="1" fill="hold">
                                          <p:stCondLst>
                                            <p:cond delay="1999"/>
                                          </p:stCondLst>
                                        </p:cTn>
                                        <p:tgtEl>
                                          <p:spTgt spid="200"/>
                                        </p:tgtEl>
                                        <p:attrNameLst>
                                          <p:attrName>style.visibility</p:attrName>
                                        </p:attrNameLst>
                                      </p:cBhvr>
                                      <p:to>
                                        <p:strVal val="hidden"/>
                                      </p:to>
                                    </p:set>
                                  </p:childTnLst>
                                </p:cTn>
                              </p:par>
                              <p:par>
                                <p:cTn id="132" presetID="45" presetClass="entr" presetSubtype="0"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2000"/>
                                        <p:tgtEl>
                                          <p:spTgt spid="62"/>
                                        </p:tgtEl>
                                      </p:cBhvr>
                                    </p:animEffect>
                                    <p:anim calcmode="lin" valueType="num">
                                      <p:cBhvr>
                                        <p:cTn id="135" dur="2000" fill="hold"/>
                                        <p:tgtEl>
                                          <p:spTgt spid="62"/>
                                        </p:tgtEl>
                                        <p:attrNameLst>
                                          <p:attrName>ppt_w</p:attrName>
                                        </p:attrNameLst>
                                      </p:cBhvr>
                                      <p:tavLst>
                                        <p:tav tm="0" fmla="#ppt_w*sin(2.5*pi*$)">
                                          <p:val>
                                            <p:fltVal val="0"/>
                                          </p:val>
                                        </p:tav>
                                        <p:tav tm="100000">
                                          <p:val>
                                            <p:fltVal val="1"/>
                                          </p:val>
                                        </p:tav>
                                      </p:tavLst>
                                    </p:anim>
                                    <p:anim calcmode="lin" valueType="num">
                                      <p:cBhvr>
                                        <p:cTn id="136" dur="2000" fill="hold"/>
                                        <p:tgtEl>
                                          <p:spTgt spid="62"/>
                                        </p:tgtEl>
                                        <p:attrNameLst>
                                          <p:attrName>ppt_h</p:attrName>
                                        </p:attrNameLst>
                                      </p:cBhvr>
                                      <p:tavLst>
                                        <p:tav tm="0">
                                          <p:val>
                                            <p:strVal val="#ppt_h"/>
                                          </p:val>
                                        </p:tav>
                                        <p:tav tm="100000">
                                          <p:val>
                                            <p:strVal val="#ppt_h"/>
                                          </p:val>
                                        </p:tav>
                                      </p:tavLst>
                                    </p:anim>
                                  </p:childTnLst>
                                </p:cTn>
                              </p:par>
                              <p:par>
                                <p:cTn id="137" presetID="45" presetClass="exit" presetSubtype="0" fill="hold" grpId="1" nodeType="withEffect">
                                  <p:stCondLst>
                                    <p:cond delay="0"/>
                                  </p:stCondLst>
                                  <p:childTnLst>
                                    <p:animEffect transition="out" filter="fade">
                                      <p:cBhvr>
                                        <p:cTn id="138" dur="2000"/>
                                        <p:tgtEl>
                                          <p:spTgt spid="207"/>
                                        </p:tgtEl>
                                      </p:cBhvr>
                                    </p:animEffect>
                                    <p:anim calcmode="lin" valueType="num">
                                      <p:cBhvr>
                                        <p:cTn id="139" dur="2000"/>
                                        <p:tgtEl>
                                          <p:spTgt spid="20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0" dur="2000"/>
                                        <p:tgtEl>
                                          <p:spTgt spid="207"/>
                                        </p:tgtEl>
                                        <p:attrNameLst>
                                          <p:attrName>ppt_h</p:attrName>
                                        </p:attrNameLst>
                                      </p:cBhvr>
                                      <p:tavLst>
                                        <p:tav tm="0">
                                          <p:val>
                                            <p:strVal val="ppt_h"/>
                                          </p:val>
                                        </p:tav>
                                        <p:tav tm="100000">
                                          <p:val>
                                            <p:strVal val="ppt_h"/>
                                          </p:val>
                                        </p:tav>
                                      </p:tavLst>
                                    </p:anim>
                                    <p:set>
                                      <p:cBhvr>
                                        <p:cTn id="141" dur="1" fill="hold">
                                          <p:stCondLst>
                                            <p:cond delay="1999"/>
                                          </p:stCondLst>
                                        </p:cTn>
                                        <p:tgtEl>
                                          <p:spTgt spid="207"/>
                                        </p:tgtEl>
                                        <p:attrNameLst>
                                          <p:attrName>style.visibility</p:attrName>
                                        </p:attrNameLst>
                                      </p:cBhvr>
                                      <p:to>
                                        <p:strVal val="hidden"/>
                                      </p:to>
                                    </p:set>
                                  </p:childTnLst>
                                </p:cTn>
                              </p:par>
                              <p:par>
                                <p:cTn id="142" presetID="45" presetClass="entr" presetSubtype="0"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2000"/>
                                        <p:tgtEl>
                                          <p:spTgt spid="64"/>
                                        </p:tgtEl>
                                      </p:cBhvr>
                                    </p:animEffect>
                                    <p:anim calcmode="lin" valueType="num">
                                      <p:cBhvr>
                                        <p:cTn id="145" dur="2000" fill="hold"/>
                                        <p:tgtEl>
                                          <p:spTgt spid="64"/>
                                        </p:tgtEl>
                                        <p:attrNameLst>
                                          <p:attrName>ppt_w</p:attrName>
                                        </p:attrNameLst>
                                      </p:cBhvr>
                                      <p:tavLst>
                                        <p:tav tm="0" fmla="#ppt_w*sin(2.5*pi*$)">
                                          <p:val>
                                            <p:fltVal val="0"/>
                                          </p:val>
                                        </p:tav>
                                        <p:tav tm="100000">
                                          <p:val>
                                            <p:fltVal val="1"/>
                                          </p:val>
                                        </p:tav>
                                      </p:tavLst>
                                    </p:anim>
                                    <p:anim calcmode="lin" valueType="num">
                                      <p:cBhvr>
                                        <p:cTn id="146" dur="2000" fill="hold"/>
                                        <p:tgtEl>
                                          <p:spTgt spid="64"/>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fade">
                                      <p:cBhvr>
                                        <p:cTn id="149" dur="2000"/>
                                        <p:tgtEl>
                                          <p:spTgt spid="65"/>
                                        </p:tgtEl>
                                      </p:cBhvr>
                                    </p:animEffect>
                                    <p:anim calcmode="lin" valueType="num">
                                      <p:cBhvr>
                                        <p:cTn id="150" dur="2000" fill="hold"/>
                                        <p:tgtEl>
                                          <p:spTgt spid="65"/>
                                        </p:tgtEl>
                                        <p:attrNameLst>
                                          <p:attrName>ppt_w</p:attrName>
                                        </p:attrNameLst>
                                      </p:cBhvr>
                                      <p:tavLst>
                                        <p:tav tm="0" fmla="#ppt_w*sin(2.5*pi*$)">
                                          <p:val>
                                            <p:fltVal val="0"/>
                                          </p:val>
                                        </p:tav>
                                        <p:tav tm="100000">
                                          <p:val>
                                            <p:fltVal val="1"/>
                                          </p:val>
                                        </p:tav>
                                      </p:tavLst>
                                    </p:anim>
                                    <p:anim calcmode="lin" valueType="num">
                                      <p:cBhvr>
                                        <p:cTn id="151" dur="2000" fill="hold"/>
                                        <p:tgtEl>
                                          <p:spTgt spid="65"/>
                                        </p:tgtEl>
                                        <p:attrNameLst>
                                          <p:attrName>ppt_h</p:attrName>
                                        </p:attrNameLst>
                                      </p:cBhvr>
                                      <p:tavLst>
                                        <p:tav tm="0">
                                          <p:val>
                                            <p:strVal val="#ppt_h"/>
                                          </p:val>
                                        </p:tav>
                                        <p:tav tm="100000">
                                          <p:val>
                                            <p:strVal val="#ppt_h"/>
                                          </p:val>
                                        </p:tav>
                                      </p:tavLst>
                                    </p:anim>
                                  </p:childTnLst>
                                </p:cTn>
                              </p:par>
                              <p:par>
                                <p:cTn id="152" presetID="45" presetClass="exit" presetSubtype="0" fill="hold" grpId="1" nodeType="withEffect">
                                  <p:stCondLst>
                                    <p:cond delay="0"/>
                                  </p:stCondLst>
                                  <p:childTnLst>
                                    <p:animEffect transition="out" filter="fade">
                                      <p:cBhvr>
                                        <p:cTn id="153" dur="2000"/>
                                        <p:tgtEl>
                                          <p:spTgt spid="81"/>
                                        </p:tgtEl>
                                      </p:cBhvr>
                                    </p:animEffect>
                                    <p:anim calcmode="lin" valueType="num">
                                      <p:cBhvr>
                                        <p:cTn id="154" dur="2000"/>
                                        <p:tgtEl>
                                          <p:spTgt spid="8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5" dur="2000"/>
                                        <p:tgtEl>
                                          <p:spTgt spid="81"/>
                                        </p:tgtEl>
                                        <p:attrNameLst>
                                          <p:attrName>ppt_h</p:attrName>
                                        </p:attrNameLst>
                                      </p:cBhvr>
                                      <p:tavLst>
                                        <p:tav tm="0">
                                          <p:val>
                                            <p:strVal val="ppt_h"/>
                                          </p:val>
                                        </p:tav>
                                        <p:tav tm="100000">
                                          <p:val>
                                            <p:strVal val="ppt_h"/>
                                          </p:val>
                                        </p:tav>
                                      </p:tavLst>
                                    </p:anim>
                                    <p:set>
                                      <p:cBhvr>
                                        <p:cTn id="156" dur="1" fill="hold">
                                          <p:stCondLst>
                                            <p:cond delay="19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00" grpId="0" animBg="1"/>
      <p:bldP spid="200" grpId="1" animBg="1"/>
      <p:bldP spid="65" grpId="0" animBg="1"/>
      <p:bldP spid="81" grpId="0" animBg="1"/>
      <p:bldP spid="81" grpId="1" animBg="1"/>
      <p:bldP spid="64" grpId="0" animBg="1"/>
      <p:bldP spid="8" grpId="0" animBg="1"/>
      <p:bldP spid="12" grpId="0" animBg="1"/>
      <p:bldP spid="14" grpId="0" animBg="1"/>
      <p:bldP spid="79" grpId="0" animBg="1"/>
      <p:bldP spid="80" grpId="0" animBg="1"/>
      <p:bldP spid="84" grpId="0" animBg="1"/>
      <p:bldP spid="85" grpId="0" animBg="1"/>
      <p:bldP spid="86" grpId="0" animBg="1"/>
      <p:bldP spid="89" grpId="0" animBg="1"/>
      <p:bldP spid="95" grpId="0" animBg="1"/>
      <p:bldP spid="96" grpId="0" animBg="1"/>
      <p:bldP spid="141" grpId="0" animBg="1"/>
      <p:bldP spid="142" grpId="0" animBg="1"/>
      <p:bldP spid="143" grpId="0" animBg="1"/>
      <p:bldP spid="145" grpId="0" animBg="1"/>
      <p:bldP spid="150" grpId="0" animBg="1"/>
      <p:bldP spid="151" grpId="0" animBg="1"/>
      <p:bldP spid="152" grpId="0" animBg="1"/>
      <p:bldP spid="154" grpId="0" animBg="1"/>
      <p:bldP spid="163" grpId="0" animBg="1"/>
      <p:bldP spid="173" grpId="0" animBg="1"/>
      <p:bldP spid="178" grpId="0" animBg="1"/>
      <p:bldP spid="207" grpId="0" animBg="1"/>
      <p:bldP spid="207" grpId="1" animBg="1"/>
      <p:bldP spid="5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and SECs:  How NGS will create them</a:t>
            </a:r>
            <a:endParaRPr lang="en-US" dirty="0"/>
          </a:p>
        </p:txBody>
      </p:sp>
      <p:sp>
        <p:nvSpPr>
          <p:cNvPr id="3" name="Content Placeholder 2"/>
          <p:cNvSpPr>
            <a:spLocks noGrp="1"/>
          </p:cNvSpPr>
          <p:nvPr>
            <p:ph idx="1"/>
          </p:nvPr>
        </p:nvSpPr>
        <p:spPr/>
        <p:txBody>
          <a:bodyPr/>
          <a:lstStyle/>
          <a:p>
            <a:r>
              <a:rPr lang="en-US" dirty="0" smtClean="0"/>
              <a:t>Complicated topic, of limited interest to users of NSRS</a:t>
            </a:r>
          </a:p>
          <a:p>
            <a:r>
              <a:rPr lang="en-US" dirty="0" smtClean="0"/>
              <a:t>Here’s how our work will impact your work:</a:t>
            </a:r>
          </a:p>
          <a:p>
            <a:pPr lvl="1"/>
            <a:r>
              <a:rPr lang="en-US" dirty="0" smtClean="0"/>
              <a:t>Your data will be adjusted into SECs and RECs</a:t>
            </a:r>
          </a:p>
          <a:p>
            <a:pPr lvl="1"/>
            <a:r>
              <a:rPr lang="en-US" dirty="0" smtClean="0"/>
              <a:t>Adjustments, especially SECs, will be done in “adjustment windows”</a:t>
            </a:r>
          </a:p>
          <a:p>
            <a:pPr lvl="2"/>
            <a:r>
              <a:rPr lang="en-US" dirty="0" smtClean="0"/>
              <a:t>GNSS: 4 weeks (tentative)</a:t>
            </a:r>
          </a:p>
          <a:p>
            <a:pPr lvl="2"/>
            <a:r>
              <a:rPr lang="en-US" dirty="0" smtClean="0"/>
              <a:t>Leveling: 1 year (tentative)</a:t>
            </a:r>
          </a:p>
          <a:p>
            <a:pPr lvl="2"/>
            <a:r>
              <a:rPr lang="en-US" dirty="0" smtClean="0"/>
              <a:t>Gravity:  Unclear</a:t>
            </a:r>
          </a:p>
          <a:p>
            <a:pPr lvl="1"/>
            <a:r>
              <a:rPr lang="en-US" b="1" dirty="0" smtClean="0"/>
              <a:t>NGS will appreciate and encourage </a:t>
            </a:r>
            <a:r>
              <a:rPr lang="en-US" b="1" i="1" dirty="0" smtClean="0"/>
              <a:t>redundant</a:t>
            </a:r>
            <a:r>
              <a:rPr lang="en-US" b="1" dirty="0" smtClean="0"/>
              <a:t> observations on marks </a:t>
            </a:r>
            <a:r>
              <a:rPr lang="en-US" b="1" i="1" dirty="0" smtClean="0"/>
              <a:t>within</a:t>
            </a:r>
            <a:r>
              <a:rPr lang="en-US" b="1" dirty="0" smtClean="0"/>
              <a:t> adjustment windows</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91</a:t>
            </a:fld>
            <a:endParaRPr lang="en-US"/>
          </a:p>
        </p:txBody>
      </p:sp>
    </p:spTree>
    <p:extLst>
      <p:ext uri="{BB962C8B-B14F-4D97-AF65-F5344CB8AC3E}">
        <p14:creationId xmlns:p14="http://schemas.microsoft.com/office/powerpoint/2010/main" val="11409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dirty="0" smtClean="0"/>
              <a:t>IFVM2022 will be </a:t>
            </a:r>
            <a:r>
              <a:rPr lang="en-US" i="1" dirty="0" smtClean="0"/>
              <a:t>modeled</a:t>
            </a:r>
            <a:r>
              <a:rPr lang="en-US" dirty="0" smtClean="0"/>
              <a:t> using residual velocities in NATRF2022, PATRF2022, CATRF2022 or MATRF2022, but will be </a:t>
            </a:r>
            <a:r>
              <a:rPr lang="en-US" i="1" dirty="0" smtClean="0"/>
              <a:t>stored</a:t>
            </a:r>
            <a:r>
              <a:rPr lang="en-US" dirty="0" smtClean="0"/>
              <a:t> in ITRF2020</a:t>
            </a:r>
          </a:p>
          <a:p>
            <a:pPr lvl="1"/>
            <a:r>
              <a:rPr lang="en-US" dirty="0" smtClean="0"/>
              <a:t>Thus one model is stored, not four</a:t>
            </a:r>
          </a:p>
          <a:p>
            <a:pPr lvl="1"/>
            <a:r>
              <a:rPr lang="en-US" dirty="0" smtClean="0"/>
              <a:t>Can be transformed back to NATRF2022 et al by removing EPP2022</a:t>
            </a:r>
          </a:p>
          <a:p>
            <a:r>
              <a:rPr lang="en-US" dirty="0" smtClean="0"/>
              <a:t>IFVM2022 will be stored as changes to geodetic latitude, geodetic longitude and ellipsoid height</a:t>
            </a:r>
          </a:p>
          <a:p>
            <a:pPr lvl="1"/>
            <a:r>
              <a:rPr lang="en-US" dirty="0" smtClean="0"/>
              <a:t>In contrast to most other modernized tools which will work in XYZ</a:t>
            </a:r>
            <a:endParaRPr lang="en-US"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92</a:t>
            </a:fld>
            <a:endParaRPr lang="en-US"/>
          </a:p>
        </p:txBody>
      </p:sp>
    </p:spTree>
    <p:extLst>
      <p:ext uri="{BB962C8B-B14F-4D97-AF65-F5344CB8AC3E}">
        <p14:creationId xmlns:p14="http://schemas.microsoft.com/office/powerpoint/2010/main" val="17651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changes/decisions</a:t>
            </a:r>
            <a:endParaRPr lang="en-US" dirty="0"/>
          </a:p>
        </p:txBody>
      </p:sp>
      <p:sp>
        <p:nvSpPr>
          <p:cNvPr id="3" name="Content Placeholder 2"/>
          <p:cNvSpPr>
            <a:spLocks noGrp="1"/>
          </p:cNvSpPr>
          <p:nvPr>
            <p:ph idx="1"/>
          </p:nvPr>
        </p:nvSpPr>
        <p:spPr/>
        <p:txBody>
          <a:bodyPr/>
          <a:lstStyle/>
          <a:p>
            <a:r>
              <a:rPr lang="en-US" dirty="0" smtClean="0"/>
              <a:t>IFVM2022 will be </a:t>
            </a:r>
            <a:r>
              <a:rPr lang="en-US" i="1" dirty="0" smtClean="0"/>
              <a:t>modeled</a:t>
            </a:r>
            <a:r>
              <a:rPr lang="en-US" dirty="0" smtClean="0"/>
              <a:t> using residual velocities in NATRF2022, PATRF2022, CATRF2022 or MATRF2022, but will be </a:t>
            </a:r>
            <a:r>
              <a:rPr lang="en-US" i="1" dirty="0" smtClean="0"/>
              <a:t>stored</a:t>
            </a:r>
            <a:r>
              <a:rPr lang="en-US" dirty="0" smtClean="0"/>
              <a:t> in ITRF2020</a:t>
            </a:r>
          </a:p>
          <a:p>
            <a:pPr lvl="1"/>
            <a:r>
              <a:rPr lang="en-US" dirty="0" smtClean="0"/>
              <a:t>Thus one model is stored, not four</a:t>
            </a:r>
          </a:p>
          <a:p>
            <a:pPr lvl="1"/>
            <a:r>
              <a:rPr lang="en-US" dirty="0" smtClean="0"/>
              <a:t>Can be transformed back to NATRF2022 et al by removing EPP2022</a:t>
            </a:r>
          </a:p>
          <a:p>
            <a:r>
              <a:rPr lang="en-US" dirty="0" smtClean="0"/>
              <a:t>IFVM2022 will be stored as changes to geodetic latitude, geodetic longitude and ellipsoid height</a:t>
            </a:r>
          </a:p>
          <a:p>
            <a:pPr lvl="1"/>
            <a:r>
              <a:rPr lang="en-US" dirty="0" smtClean="0"/>
              <a:t>In contrast to most other modernized tools which will work in XYZ</a:t>
            </a:r>
            <a:endParaRPr lang="en-US" dirty="0"/>
          </a:p>
        </p:txBody>
      </p:sp>
      <p:sp>
        <p:nvSpPr>
          <p:cNvPr id="4" name="Date Placeholder 3"/>
          <p:cNvSpPr>
            <a:spLocks noGrp="1"/>
          </p:cNvSpPr>
          <p:nvPr>
            <p:ph type="dt" sz="half" idx="10"/>
          </p:nvPr>
        </p:nvSpPr>
        <p:spPr/>
        <p:txBody>
          <a:bodyPr/>
          <a:lstStyle/>
          <a:p>
            <a:pPr>
              <a:defRPr/>
            </a:pPr>
            <a:r>
              <a:rPr lang="en-US" smtClean="0"/>
              <a:t>2020 Dec 15</a:t>
            </a:r>
            <a:endParaRPr lang="en-US"/>
          </a:p>
        </p:txBody>
      </p:sp>
      <p:sp>
        <p:nvSpPr>
          <p:cNvPr id="5" name="Footer Placeholder 4"/>
          <p:cNvSpPr>
            <a:spLocks noGrp="1"/>
          </p:cNvSpPr>
          <p:nvPr>
            <p:ph type="ftr" sz="quarter" idx="11"/>
          </p:nvPr>
        </p:nvSpPr>
        <p:spPr/>
        <p:txBody>
          <a:bodyPr/>
          <a:lstStyle/>
          <a:p>
            <a:pPr>
              <a:defRPr/>
            </a:pPr>
            <a:r>
              <a:rPr lang="en-US" smtClean="0"/>
              <a:t>ESC</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93</a:t>
            </a:fld>
            <a:endParaRPr lang="en-US"/>
          </a:p>
        </p:txBody>
      </p:sp>
    </p:spTree>
    <p:extLst>
      <p:ext uri="{BB962C8B-B14F-4D97-AF65-F5344CB8AC3E}">
        <p14:creationId xmlns:p14="http://schemas.microsoft.com/office/powerpoint/2010/main" val="42571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93341</TotalTime>
  <Words>8504</Words>
  <Application>Microsoft Office PowerPoint</Application>
  <PresentationFormat>Widescreen</PresentationFormat>
  <Paragraphs>1677</Paragraphs>
  <Slides>93</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93</vt:i4>
      </vt:variant>
    </vt:vector>
  </HeadingPairs>
  <TitlesOfParts>
    <vt:vector size="107" baseType="lpstr">
      <vt:lpstr>MS PGothic</vt:lpstr>
      <vt:lpstr>MS PGothic</vt:lpstr>
      <vt:lpstr>Arial</vt:lpstr>
      <vt:lpstr>Calibri</vt:lpstr>
      <vt:lpstr>Cambria Math</vt:lpstr>
      <vt:lpstr>Gill Sans MT</vt:lpstr>
      <vt:lpstr>Symbol</vt:lpstr>
      <vt:lpstr>Tahoma</vt:lpstr>
      <vt:lpstr>Times New Roman</vt:lpstr>
      <vt:lpstr>Verdana</vt:lpstr>
      <vt:lpstr>Wingdings</vt:lpstr>
      <vt:lpstr>Office Theme</vt:lpstr>
      <vt:lpstr>1_Office Theme</vt:lpstr>
      <vt:lpstr>2_Office Theme</vt:lpstr>
      <vt:lpstr>PowerPoint Presentation</vt:lpstr>
      <vt:lpstr>Outline</vt:lpstr>
      <vt:lpstr>Overview</vt:lpstr>
      <vt:lpstr>Federal Users of the NSRS</vt:lpstr>
      <vt:lpstr>“Modernizing the NSRS” means…</vt:lpstr>
      <vt:lpstr>“Modernization”</vt:lpstr>
      <vt:lpstr>“Modernization”</vt:lpstr>
      <vt:lpstr>New Reference Frames / Datum</vt:lpstr>
      <vt:lpstr>Replacing NAD 83</vt:lpstr>
      <vt:lpstr>Replacing NAVD 88</vt:lpstr>
      <vt:lpstr>Delay / Updated Timeline</vt:lpstr>
      <vt:lpstr>Original Timeline / Delay</vt:lpstr>
      <vt:lpstr>Bottom Line</vt:lpstr>
      <vt:lpstr>Chronological dependency</vt:lpstr>
      <vt:lpstr>New approach</vt:lpstr>
      <vt:lpstr>What was that about “OPUS 6”…?</vt:lpstr>
      <vt:lpstr>How will we build the alpha version?</vt:lpstr>
      <vt:lpstr>How will we build the alpha version?</vt:lpstr>
      <vt:lpstr>Updates to the Blueprint Documents</vt:lpstr>
      <vt:lpstr>PowerPoint Presentation</vt:lpstr>
      <vt:lpstr>What I’ll be skipping…</vt:lpstr>
      <vt:lpstr>Blueprint for the Modernized NSRS, Part 1:  Geometric Coordinates and Terrestrial Reference Frames</vt:lpstr>
      <vt:lpstr>BLUF</vt:lpstr>
      <vt:lpstr>PowerPoint Presentation</vt:lpstr>
      <vt:lpstr>PowerPoint Presentation</vt:lpstr>
      <vt:lpstr>Definitional Relationship</vt:lpstr>
      <vt:lpstr>Pre-eminence of XYZ</vt:lpstr>
      <vt:lpstr>Policy changes/decisions</vt:lpstr>
      <vt:lpstr>Blueprint for the Modernized NSRS, Part 2:  Geopotential Coordinates and Geopotential Datum</vt:lpstr>
      <vt:lpstr>BLUF</vt:lpstr>
      <vt:lpstr>Policy changes/decisions</vt:lpstr>
      <vt:lpstr>Blueprint for the Modernized NSRS, Part 3:  Working in the Modernized NSRS</vt:lpstr>
      <vt:lpstr>BLUF</vt:lpstr>
      <vt:lpstr>Terminology Changes</vt:lpstr>
      <vt:lpstr>Terminology Decisions</vt:lpstr>
      <vt:lpstr>Policy changes/decisions</vt:lpstr>
      <vt:lpstr>Policy changes/decisions</vt:lpstr>
      <vt:lpstr>Policy changes/decisions</vt:lpstr>
      <vt:lpstr>Policy changes/decisions</vt:lpstr>
      <vt:lpstr>Policy changes/decisions</vt:lpstr>
      <vt:lpstr>Policy changes/decisions</vt:lpstr>
      <vt:lpstr>Policy changes/decisions</vt:lpstr>
      <vt:lpstr>Policy changes/decisions</vt:lpstr>
      <vt:lpstr>Use Cases</vt:lpstr>
      <vt:lpstr>Use Cases</vt:lpstr>
      <vt:lpstr>Thank you!</vt:lpstr>
      <vt:lpstr>Questions?</vt:lpstr>
      <vt:lpstr>Extra Slides</vt:lpstr>
      <vt:lpstr>New Schedule with 6 tracks</vt:lpstr>
      <vt:lpstr>Geopotential track</vt:lpstr>
      <vt:lpstr>Geometric track</vt:lpstr>
      <vt:lpstr>OPUS track</vt:lpstr>
      <vt:lpstr>DB/DDS track</vt:lpstr>
      <vt:lpstr>Coordinates/LSA track</vt:lpstr>
      <vt:lpstr>Toolkit track</vt:lpstr>
      <vt:lpstr>Initial NADCON Master Grids</vt:lpstr>
      <vt:lpstr>Latter NADCON Master Grids</vt:lpstr>
      <vt:lpstr>Initial VERTCON Master Grids</vt:lpstr>
      <vt:lpstr>The NSRS database replaces the NGS IDB</vt:lpstr>
      <vt:lpstr>Shift and Drift: Summary</vt:lpstr>
      <vt:lpstr>EPP2022 and IFVM2022:  The two tools that make time dependent geodetic control useable</vt:lpstr>
      <vt:lpstr>EPP2022 and IFVM2022</vt:lpstr>
      <vt:lpstr>The two parts of drift</vt:lpstr>
      <vt:lpstr>EPP2022 and IFVM2022 as equations</vt:lpstr>
      <vt:lpstr>PowerPoint Presentation</vt:lpstr>
      <vt:lpstr>Terminology</vt:lpstr>
      <vt:lpstr>The NOAA CORS Network (NCN)</vt:lpstr>
      <vt:lpstr>ARP vs GRP</vt:lpstr>
      <vt:lpstr>The NCN – ARP/GRP issues</vt:lpstr>
      <vt:lpstr>The NCN – ARP/GRP issues</vt:lpstr>
      <vt:lpstr>The NCN – ARP/GRP issues</vt:lpstr>
      <vt:lpstr>OPUS and the  Data Delivery System (DDS)</vt:lpstr>
      <vt:lpstr>OPUS and the DDS </vt:lpstr>
      <vt:lpstr>OPUS Coordinates</vt:lpstr>
      <vt:lpstr>OPUS Recommendations</vt:lpstr>
      <vt:lpstr>OPUS:  Submitting</vt:lpstr>
      <vt:lpstr>OPUS: Sharing</vt:lpstr>
      <vt:lpstr>PowerPoint Presentation</vt:lpstr>
      <vt:lpstr>A sneak peak at how projects will look</vt:lpstr>
      <vt:lpstr>OPUS: Common Data Formats</vt:lpstr>
      <vt:lpstr>RECs and SECs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RECs and SECs:  How NGS will create them</vt:lpstr>
      <vt:lpstr>Policy changes/decisions</vt:lpstr>
      <vt:lpstr>Policy changes/decisions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Rosemary Booth</cp:lastModifiedBy>
  <cp:revision>2959</cp:revision>
  <cp:lastPrinted>2017-02-02T17:15:29Z</cp:lastPrinted>
  <dcterms:created xsi:type="dcterms:W3CDTF">2009-09-30T12:20:38Z</dcterms:created>
  <dcterms:modified xsi:type="dcterms:W3CDTF">2021-05-27T20:06:25Z</dcterms:modified>
</cp:coreProperties>
</file>