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6" r:id="rId1"/>
  </p:sldMasterIdLst>
  <p:notesMasterIdLst>
    <p:notesMasterId r:id="rId13"/>
  </p:notesMasterIdLst>
  <p:sldIdLst>
    <p:sldId id="256" r:id="rId2"/>
    <p:sldId id="259" r:id="rId3"/>
    <p:sldId id="1409" r:id="rId4"/>
    <p:sldId id="1411" r:id="rId5"/>
    <p:sldId id="1410" r:id="rId6"/>
    <p:sldId id="258" r:id="rId7"/>
    <p:sldId id="1415" r:id="rId8"/>
    <p:sldId id="1416" r:id="rId9"/>
    <p:sldId id="1413" r:id="rId10"/>
    <p:sldId id="1414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Dennis" initials="MD" lastIdx="1" clrIdx="0">
    <p:extLst>
      <p:ext uri="{19B8F6BF-5375-455C-9EA6-DF929625EA0E}">
        <p15:presenceInfo xmlns:p15="http://schemas.microsoft.com/office/powerpoint/2012/main" userId="043abf545f8582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7F7F7F"/>
    <a:srgbClr val="FF3300"/>
    <a:srgbClr val="FF0000"/>
    <a:srgbClr val="000000"/>
    <a:srgbClr val="004F58"/>
    <a:srgbClr val="4A8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4" autoAdjust="0"/>
    <p:restoredTop sz="93099" autoAdjust="0"/>
  </p:normalViewPr>
  <p:slideViewPr>
    <p:cSldViewPr snapToGrid="0" snapToObjects="1">
      <p:cViewPr varScale="1">
        <p:scale>
          <a:sx n="100" d="100"/>
          <a:sy n="100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1CB3B-601C-3044-872C-680405EF9CD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7191B-5443-0B49-80DC-518BB88B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3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 Slide" type="title">
  <p:cSld name="Custom Title Slide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35"/>
            <a:ext cx="121940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alibri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blank">
  <p:cSld name="Custom 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BB5A57DE-21FD-17C2-1D37-D9E0962A8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923" y="635539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December 11, 2024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765E3D5-3E00-2295-C645-35679F262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defRPr/>
            </a:pPr>
            <a:r>
              <a:rPr lang="en-US"/>
              <a:t>AGU24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F99D762-EFF2-27E1-CF3E-E35BCF48F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952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>
              <a:defRPr/>
            </a:pPr>
            <a:fld id="{58280CB3-0FF6-4D07-A0F6-C78040BEDDEE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A5B4F11A-4962-0819-96E7-3E0C72F01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923" y="635539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December 11, 2024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D349B91-010E-3941-F40F-5DE0E791B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defRPr/>
            </a:pPr>
            <a:r>
              <a:rPr lang="en-US"/>
              <a:t>AGU24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A88D2D3-E389-A448-109B-62BF6429C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952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>
              <a:defRPr/>
            </a:pPr>
            <a:fld id="{58280CB3-0FF6-4D07-A0F6-C78040BEDDEE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E33EB96-C9D2-15A9-D761-E251560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47120" cy="914400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4F121D3-B0F5-EAB9-2BCA-643BA7FB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247120" cy="484632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13CB64A9-70B7-CE2D-8A6B-6928E5EA6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923" y="635539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December 11, 2024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9AC04-9598-0E75-1454-1CDD964EF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defRPr/>
            </a:pPr>
            <a:r>
              <a:rPr lang="en-US"/>
              <a:t>AGU24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B990FB8-DA95-D9A8-22EC-E3EFB25D2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952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>
              <a:defRPr/>
            </a:pPr>
            <a:fld id="{58280CB3-0FF6-4D07-A0F6-C78040BEDDEE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40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1124712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4712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72967-9033-34E5-D870-30EEC34EF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923" y="635539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December 11,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35215-8231-2AC0-E566-9CA02B3A9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defRPr/>
            </a:pPr>
            <a:r>
              <a:rPr lang="en-US"/>
              <a:t>AGU24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0A276-5BAC-C0D6-F464-17AC3250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952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>
              <a:defRPr/>
            </a:pPr>
            <a:fld id="{58280CB3-0FF6-4D07-A0F6-C78040BEDDEE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16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7" r:id="rId1"/>
    <p:sldLayoutId id="2147483999" r:id="rId2"/>
    <p:sldLayoutId id="2147484000" r:id="rId3"/>
    <p:sldLayoutId id="214748400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desy.noaa.gov/datums/newdatums/index.shtml" TargetMode="External"/><Relationship Id="rId2" Type="http://schemas.openxmlformats.org/officeDocument/2006/relationships/hyperlink" Target="https://geodesy.noaa.gov/web/science_edu/presentations_library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eodesy.noaa.gov/datums/newdatums/policy.s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"/>
          <p:cNvSpPr txBox="1">
            <a:spLocks noGrp="1"/>
          </p:cNvSpPr>
          <p:nvPr>
            <p:ph type="ctrTitle"/>
          </p:nvPr>
        </p:nvSpPr>
        <p:spPr>
          <a:xfrm>
            <a:off x="-19049" y="2681709"/>
            <a:ext cx="1219200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Calibri"/>
              <a:buNone/>
            </a:pPr>
            <a:r>
              <a:rPr lang="en-US" sz="4800" dirty="0"/>
              <a:t>Preparing for the Impending Modernization of the U.S. National Spatial Reference System</a:t>
            </a:r>
            <a:endParaRPr lang="en-US" sz="4800" i="1" dirty="0"/>
          </a:p>
        </p:txBody>
      </p:sp>
      <p:sp>
        <p:nvSpPr>
          <p:cNvPr id="39" name="Google Shape;39;p1"/>
          <p:cNvSpPr txBox="1">
            <a:spLocks noGrp="1"/>
          </p:cNvSpPr>
          <p:nvPr>
            <p:ph type="subTitle" idx="1"/>
          </p:nvPr>
        </p:nvSpPr>
        <p:spPr>
          <a:xfrm>
            <a:off x="0" y="4103596"/>
            <a:ext cx="12153902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i="1" dirty="0"/>
              <a:t>and Impacts on Geospatial Data Providers and Users</a:t>
            </a:r>
            <a:endParaRPr sz="3600" b="1" dirty="0"/>
          </a:p>
        </p:txBody>
      </p:sp>
      <p:sp>
        <p:nvSpPr>
          <p:cNvPr id="40" name="Google Shape;40;p1"/>
          <p:cNvSpPr txBox="1"/>
          <p:nvPr/>
        </p:nvSpPr>
        <p:spPr>
          <a:xfrm>
            <a:off x="8631017" y="5798081"/>
            <a:ext cx="356818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Dru A. Smith, PhD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Michael L. Dennis, PhD, PE, PLS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1"/>
          <p:cNvSpPr txBox="1"/>
          <p:nvPr/>
        </p:nvSpPr>
        <p:spPr>
          <a:xfrm>
            <a:off x="165621" y="5802747"/>
            <a:ext cx="4085366" cy="93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American Geophysical Union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2024 Annual Meeting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Washington DC, December 9-13</a:t>
            </a:r>
            <a:endParaRPr kumimoji="0" sz="20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blue and black letter g&#10;&#10;Description automatically generated">
            <a:extLst>
              <a:ext uri="{FF2B5EF4-FFF2-40B4-BE49-F238E27FC236}">
                <a16:creationId xmlns:a16="http://schemas.microsoft.com/office/drawing/2014/main" id="{B95F970D-3941-4819-275E-F7A3AA8BD1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0203" y="1461677"/>
            <a:ext cx="2487515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EE8B4-0699-B4E4-926D-D3DABEED4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51" y="5034424"/>
            <a:ext cx="1371600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194E38-769D-DD4F-EBF8-33A493D9B0D6}"/>
              </a:ext>
            </a:extLst>
          </p:cNvPr>
          <p:cNvSpPr txBox="1"/>
          <p:nvPr/>
        </p:nvSpPr>
        <p:spPr>
          <a:xfrm>
            <a:off x="4595813" y="6345851"/>
            <a:ext cx="2962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44546A"/>
                </a:solidFill>
                <a:latin typeface="Calibri"/>
              </a:rPr>
              <a:t>NGS Presentations Library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9174-C4CE-FD3E-4FCD-7F2AA5D9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734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NGS Coord Conversion &amp; Transformation Tool (NCAT)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32789-7661-33CD-7E26-AE9FDAF13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453" y="1188720"/>
            <a:ext cx="5426172" cy="5029200"/>
          </a:xfrm>
        </p:spPr>
        <p:txBody>
          <a:bodyPr/>
          <a:lstStyle/>
          <a:p>
            <a:r>
              <a:rPr lang="en-US" dirty="0"/>
              <a:t>State Plane Coordinate System of 2022</a:t>
            </a:r>
          </a:p>
          <a:p>
            <a:r>
              <a:rPr lang="en-US" dirty="0"/>
              <a:t>Intra-Frame Deformation Model of 2022 (IFDM2022)</a:t>
            </a:r>
          </a:p>
          <a:p>
            <a:r>
              <a:rPr lang="en-US" dirty="0" err="1"/>
              <a:t>Helmert</a:t>
            </a:r>
            <a:r>
              <a:rPr lang="en-US" dirty="0"/>
              <a:t> transformations between reference frames (14H)</a:t>
            </a:r>
          </a:p>
          <a:p>
            <a:r>
              <a:rPr lang="en-US" dirty="0"/>
              <a:t>GEOID2022</a:t>
            </a:r>
          </a:p>
          <a:p>
            <a:r>
              <a:rPr lang="en-US" dirty="0"/>
              <a:t>NADCON and VERTCON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0B586-A1B3-F98D-06E8-94E6171873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11,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CDA3-6185-5412-2487-15306D5CF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AGU24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AF601-7DBB-CFE5-90AE-D45282D54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58280CB3-0FF6-4D07-A0F6-C78040BEDDEE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5277DC-8118-BF7F-EF6D-A57015A90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3" y="1188720"/>
            <a:ext cx="6237459" cy="5669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0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8183-469E-A470-606E-7FBAD822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NSRS Modernization is nearly done!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DB51E-F637-8656-2B08-9296D99D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Beta releases </a:t>
            </a:r>
            <a:r>
              <a:rPr lang="en-US" b="1" i="1" dirty="0"/>
              <a:t>(for testing and evaluation only!)</a:t>
            </a:r>
          </a:p>
          <a:p>
            <a:pPr lvl="1"/>
            <a:r>
              <a:rPr lang="en-US" dirty="0"/>
              <a:t>Begin early 2025 with NCAT (includes SPCS2022, IFDM2022, 14H, GEOID2022)</a:t>
            </a:r>
          </a:p>
          <a:p>
            <a:pPr lvl="1"/>
            <a:r>
              <a:rPr lang="en-US" dirty="0"/>
              <a:t>End late 2025 (last beta release likely will be adding VERTCON to NCAT)</a:t>
            </a:r>
          </a:p>
          <a:p>
            <a:r>
              <a:rPr lang="en-US" b="1" dirty="0"/>
              <a:t>Replaces current datums in 2026</a:t>
            </a:r>
          </a:p>
          <a:p>
            <a:pPr lvl="1"/>
            <a:r>
              <a:rPr lang="en-US" dirty="0"/>
              <a:t>At least 6 months </a:t>
            </a:r>
            <a:r>
              <a:rPr lang="en-US" b="1" i="1" dirty="0"/>
              <a:t>after</a:t>
            </a:r>
            <a:r>
              <a:rPr lang="en-US" dirty="0"/>
              <a:t> last item added to beta release</a:t>
            </a:r>
          </a:p>
          <a:p>
            <a:pPr lvl="1"/>
            <a:r>
              <a:rPr lang="en-US" dirty="0"/>
              <a:t>After Federal Geodetic Control Subcommittee votes to approve in 2026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A7B7C7-D143-1AA4-C796-E7AEF2679E56}"/>
              </a:ext>
            </a:extLst>
          </p:cNvPr>
          <p:cNvSpPr/>
          <p:nvPr/>
        </p:nvSpPr>
        <p:spPr>
          <a:xfrm>
            <a:off x="487680" y="4296819"/>
            <a:ext cx="9075420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 w="22225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Thank you!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B64-4566-9B07-3CB5-807085BF9DF8}"/>
              </a:ext>
            </a:extLst>
          </p:cNvPr>
          <p:cNvSpPr/>
          <p:nvPr/>
        </p:nvSpPr>
        <p:spPr>
          <a:xfrm>
            <a:off x="457200" y="5222855"/>
            <a:ext cx="9075420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 w="22225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Questions?   Comments?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CDB2B8-5DDB-1804-F3B6-5B514B686FE7}"/>
              </a:ext>
            </a:extLst>
          </p:cNvPr>
          <p:cNvSpPr txBox="1"/>
          <p:nvPr/>
        </p:nvSpPr>
        <p:spPr>
          <a:xfrm>
            <a:off x="9563100" y="4154778"/>
            <a:ext cx="217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rgbClr val="44546A"/>
                </a:solidFill>
                <a:latin typeface="Calibri"/>
              </a:rPr>
              <a:t>NGS Presentations Library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4A9128-BA80-5BB7-4AFF-A5C15B16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4865370"/>
            <a:ext cx="1371600" cy="1371600"/>
          </a:xfrm>
          <a:prstGeom prst="rect">
            <a:avLst/>
          </a:prstGeom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FC2396BA-4BBC-60F7-37A4-09124E18DC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11, 2024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87F07545-DED0-1C5A-5B7D-FFB0E8616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AGU24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72AF0E5-C54F-D0CC-3496-4E3AD19F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58280CB3-0FF6-4D07-A0F6-C78040BEDDEE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E1CF3-B6FF-349C-8422-16A88B2A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The National Spatial Reference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BBB2C-0938-46DB-2F1B-7F284844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NSRS</a:t>
            </a:r>
          </a:p>
          <a:p>
            <a:r>
              <a:rPr lang="en-US" dirty="0"/>
              <a:t>Official coordinate system for the USA</a:t>
            </a:r>
          </a:p>
          <a:p>
            <a:r>
              <a:rPr lang="en-US" dirty="0"/>
              <a:t>Defined by the National Geodetic Survey</a:t>
            </a:r>
          </a:p>
          <a:p>
            <a:r>
              <a:rPr lang="en-US" dirty="0"/>
              <a:t>Required to be used by all Federal Government agencies</a:t>
            </a:r>
          </a:p>
          <a:p>
            <a:r>
              <a:rPr lang="en-US" dirty="0"/>
              <a:t>Often used by many state and local government agencies or private surveyors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1CBC06-AF0A-4942-54D6-892F725FC9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11,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2797D-6E9C-95AB-D262-63E7ED9B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AGU24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16C50-B724-6DE1-5B98-D05231847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58280CB3-0FF6-4D07-A0F6-C78040BEDDEE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4CF6-7E97-4774-F052-C46BCE45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Extent of the current NSRS</a:t>
            </a:r>
            <a:endParaRPr lang="en-US" dirty="0"/>
          </a:p>
        </p:txBody>
      </p:sp>
      <p:pic>
        <p:nvPicPr>
          <p:cNvPr id="7" name="Content Placeholder 7" descr="A map of the world showing the regions of the world where the USA's National Spatial Reference System is valid. ">
            <a:extLst>
              <a:ext uri="{FF2B5EF4-FFF2-40B4-BE49-F238E27FC236}">
                <a16:creationId xmlns:a16="http://schemas.microsoft.com/office/drawing/2014/main" id="{4912D76F-8FF1-4E2D-97FF-25756F164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53" y="1767823"/>
            <a:ext cx="5283200" cy="354367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107B6E-D239-D88C-BB46-7406E4AA4AE1}"/>
              </a:ext>
            </a:extLst>
          </p:cNvPr>
          <p:cNvSpPr txBox="1"/>
          <p:nvPr/>
        </p:nvSpPr>
        <p:spPr>
          <a:xfrm>
            <a:off x="6115123" y="1636741"/>
            <a:ext cx="5608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Geometric Reference Frames</a:t>
            </a:r>
            <a:r>
              <a:rPr lang="en-US" sz="2000" dirty="0">
                <a:latin typeface="+mj-lt"/>
              </a:rPr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NAD 83(2011)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NAD 83(PA11)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NAD 83(MA11)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Truly global but used regionally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C5B8F-D2A9-1491-B6DC-AB07D1EEB6A9}"/>
              </a:ext>
            </a:extLst>
          </p:cNvPr>
          <p:cNvSpPr/>
          <p:nvPr/>
        </p:nvSpPr>
        <p:spPr>
          <a:xfrm>
            <a:off x="1289744" y="3460531"/>
            <a:ext cx="692195" cy="425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901CB-6C09-C005-769E-3FF8EF423F3C}"/>
              </a:ext>
            </a:extLst>
          </p:cNvPr>
          <p:cNvSpPr/>
          <p:nvPr/>
        </p:nvSpPr>
        <p:spPr>
          <a:xfrm>
            <a:off x="670210" y="2761704"/>
            <a:ext cx="580208" cy="6699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CA3F6E-0948-B576-7B69-BC7E2267AD1F}"/>
              </a:ext>
            </a:extLst>
          </p:cNvPr>
          <p:cNvSpPr/>
          <p:nvPr/>
        </p:nvSpPr>
        <p:spPr>
          <a:xfrm>
            <a:off x="660648" y="3686835"/>
            <a:ext cx="168043" cy="1988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A6FCD4-5D87-A7F8-C426-091B591E7F8D}"/>
              </a:ext>
            </a:extLst>
          </p:cNvPr>
          <p:cNvSpPr/>
          <p:nvPr/>
        </p:nvSpPr>
        <p:spPr>
          <a:xfrm>
            <a:off x="5099570" y="4077584"/>
            <a:ext cx="129024" cy="75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43B50E-E558-C79C-8C13-E69FC0F5A00D}"/>
              </a:ext>
            </a:extLst>
          </p:cNvPr>
          <p:cNvSpPr/>
          <p:nvPr/>
        </p:nvSpPr>
        <p:spPr>
          <a:xfrm>
            <a:off x="5099806" y="3782246"/>
            <a:ext cx="129024" cy="257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1D2630-A49D-BF98-FE0E-A2E805CFC82D}"/>
              </a:ext>
            </a:extLst>
          </p:cNvPr>
          <p:cNvSpPr/>
          <p:nvPr/>
        </p:nvSpPr>
        <p:spPr>
          <a:xfrm>
            <a:off x="5432022" y="4370397"/>
            <a:ext cx="150284" cy="129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7D4DF-3699-0960-021B-F958EF85AF13}"/>
              </a:ext>
            </a:extLst>
          </p:cNvPr>
          <p:cNvSpPr/>
          <p:nvPr/>
        </p:nvSpPr>
        <p:spPr>
          <a:xfrm>
            <a:off x="2054590" y="3842963"/>
            <a:ext cx="96433" cy="819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138F1-4800-152C-8C9E-74C6BE5554FA}"/>
              </a:ext>
            </a:extLst>
          </p:cNvPr>
          <p:cNvSpPr/>
          <p:nvPr/>
        </p:nvSpPr>
        <p:spPr>
          <a:xfrm>
            <a:off x="2175456" y="3842963"/>
            <a:ext cx="96435" cy="819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3939FB-650F-EA40-93E8-745ED7459B2B}"/>
              </a:ext>
            </a:extLst>
          </p:cNvPr>
          <p:cNvSpPr txBox="1"/>
          <p:nvPr/>
        </p:nvSpPr>
        <p:spPr>
          <a:xfrm>
            <a:off x="6096000" y="3284469"/>
            <a:ext cx="56083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+mj-lt"/>
              </a:rPr>
              <a:t>Geoid models/Vertical Datums</a:t>
            </a:r>
            <a:r>
              <a:rPr lang="en-US" sz="2000" dirty="0">
                <a:latin typeface="+mj-lt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Regional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Conterminous US (CONUS; “Lower 48”)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Alaska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Hawaii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+mj-lt"/>
              </a:rPr>
              <a:t>Territories</a:t>
            </a:r>
            <a:r>
              <a:rPr lang="es-ES" sz="2000" dirty="0">
                <a:latin typeface="+mj-lt"/>
              </a:rPr>
              <a:t>:  Puerto Rico, U.S. </a:t>
            </a:r>
            <a:r>
              <a:rPr lang="es-ES" sz="2000" dirty="0" err="1">
                <a:latin typeface="+mj-lt"/>
              </a:rPr>
              <a:t>Virgin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Islands</a:t>
            </a:r>
            <a:r>
              <a:rPr lang="es-ES" sz="2000" dirty="0">
                <a:latin typeface="+mj-lt"/>
              </a:rPr>
              <a:t>, American Samoa, Guam, CNM</a:t>
            </a:r>
            <a:endParaRPr lang="en-US" sz="20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B19A345E-C622-CE3A-CD29-C8ED7AF276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11, 2024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3195DC20-2AC9-E582-1A87-96F52CD53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AGU24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327606E-FB21-B540-BD3C-E8128BBE2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58280CB3-0FF6-4D07-A0F6-C78040BEDDEE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D935-2714-0AC2-9AF3-FCCCC31E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NSRS Modernization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F858-4ECB-1B31-93D2-9F018CF17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been ongoing since 2007</a:t>
            </a:r>
          </a:p>
          <a:p>
            <a:r>
              <a:rPr lang="en-US" dirty="0"/>
              <a:t>This talk presumes some existing knowledge of NSRS Modernization.  For finer details look here:</a:t>
            </a:r>
          </a:p>
          <a:p>
            <a:pPr lvl="1"/>
            <a:r>
              <a:rPr lang="en-US" dirty="0"/>
              <a:t>NGS Presentation Library (</a:t>
            </a:r>
            <a:r>
              <a:rPr lang="en-US" dirty="0">
                <a:hlinkClick r:id="rId2"/>
              </a:rPr>
              <a:t>https://geodesy.noaa.gov/web/science_edu/presentations_library/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NGS New Datums Page (</a:t>
            </a:r>
            <a:r>
              <a:rPr lang="en-US" dirty="0">
                <a:hlinkClick r:id="rId3"/>
              </a:rPr>
              <a:t>https://geodesy.noaa.gov/datums/newdatums/index.shtml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Blueprint Documents (</a:t>
            </a:r>
            <a:r>
              <a:rPr lang="en-US" dirty="0">
                <a:hlinkClick r:id="rId4"/>
              </a:rPr>
              <a:t>https://geodesy.noaa.gov/datums/newdatums/policy.shtml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5A413-4597-9279-AD44-48D274CA52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11,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8A195-EB24-85C3-9A7F-ED6A3212B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AGU24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366C3-DE91-4DAB-2404-3DAC8B262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58280CB3-0FF6-4D07-A0F6-C78040BEDDEE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C32F-ED2C-B779-FB64-A55BD01E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NSRS Modernization in (very) brief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7634D2-CA9B-778B-4A30-C9FF5A91ABAF}"/>
              </a:ext>
            </a:extLst>
          </p:cNvPr>
          <p:cNvSpPr/>
          <p:nvPr/>
        </p:nvSpPr>
        <p:spPr>
          <a:xfrm>
            <a:off x="6722149" y="1689763"/>
            <a:ext cx="1826545" cy="4946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</a:rPr>
              <a:t>Hybrid geoids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462EAD-9A29-78A7-2E5B-7C434DEEE938}"/>
              </a:ext>
            </a:extLst>
          </p:cNvPr>
          <p:cNvSpPr/>
          <p:nvPr/>
        </p:nvSpPr>
        <p:spPr>
          <a:xfrm>
            <a:off x="4165600" y="4419421"/>
            <a:ext cx="1752208" cy="41520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</a:rPr>
              <a:t>NAPGD2022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F867C0-1242-A1D0-6114-B20A1EC25861}"/>
              </a:ext>
            </a:extLst>
          </p:cNvPr>
          <p:cNvSpPr/>
          <p:nvPr/>
        </p:nvSpPr>
        <p:spPr>
          <a:xfrm>
            <a:off x="9672061" y="1684980"/>
            <a:ext cx="2273520" cy="53060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</a:rPr>
              <a:t>GEOID2022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9D531B-8E8A-83CB-E8B3-B657F653644A}"/>
              </a:ext>
            </a:extLst>
          </p:cNvPr>
          <p:cNvSpPr/>
          <p:nvPr/>
        </p:nvSpPr>
        <p:spPr>
          <a:xfrm>
            <a:off x="6421957" y="4370750"/>
            <a:ext cx="2390608" cy="141645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 err="1">
                <a:solidFill>
                  <a:schemeClr val="tx1"/>
                </a:solidFill>
              </a:rPr>
              <a:t>Bluebooking</a:t>
            </a:r>
            <a:endParaRPr lang="en-US" sz="1867" b="1" dirty="0">
              <a:solidFill>
                <a:schemeClr val="tx1"/>
              </a:solidFill>
            </a:endParaRPr>
          </a:p>
          <a:p>
            <a:pPr algn="ctr"/>
            <a:r>
              <a:rPr lang="en-US" sz="1867" b="1" dirty="0">
                <a:solidFill>
                  <a:schemeClr val="tx1"/>
                </a:solidFill>
              </a:rPr>
              <a:t>FORTRAN</a:t>
            </a:r>
          </a:p>
          <a:p>
            <a:pPr algn="ctr"/>
            <a:r>
              <a:rPr lang="en-US" sz="1867" b="1" dirty="0">
                <a:solidFill>
                  <a:schemeClr val="tx1"/>
                </a:solidFill>
              </a:rPr>
              <a:t>Disparate tools</a:t>
            </a:r>
          </a:p>
          <a:p>
            <a:pPr algn="ctr"/>
            <a:r>
              <a:rPr lang="en-US" sz="1867" b="1" dirty="0">
                <a:solidFill>
                  <a:schemeClr val="tx1"/>
                </a:solidFill>
              </a:rPr>
              <a:t>Outdated manuals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FBDB0B-2B50-9134-EF48-5E1046691ED2}"/>
              </a:ext>
            </a:extLst>
          </p:cNvPr>
          <p:cNvSpPr/>
          <p:nvPr/>
        </p:nvSpPr>
        <p:spPr>
          <a:xfrm>
            <a:off x="9905783" y="4445379"/>
            <a:ext cx="2240133" cy="1274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</a:rPr>
              <a:t>GDX / OPUS</a:t>
            </a:r>
          </a:p>
          <a:p>
            <a:pPr algn="ctr"/>
            <a:r>
              <a:rPr lang="en-US" sz="1867" b="1" dirty="0">
                <a:solidFill>
                  <a:schemeClr val="tx1"/>
                </a:solidFill>
              </a:rPr>
              <a:t>Modern coding</a:t>
            </a:r>
          </a:p>
          <a:p>
            <a:pPr algn="ctr"/>
            <a:r>
              <a:rPr lang="en-US" sz="1867" b="1" dirty="0">
                <a:solidFill>
                  <a:schemeClr val="tx1"/>
                </a:solidFill>
              </a:rPr>
              <a:t>Integrated tools</a:t>
            </a:r>
          </a:p>
          <a:p>
            <a:pPr algn="ctr"/>
            <a:r>
              <a:rPr lang="en-US" sz="1867" b="1" dirty="0">
                <a:solidFill>
                  <a:schemeClr val="tx1"/>
                </a:solidFill>
              </a:rPr>
              <a:t>Updated manuals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7551233E-7959-7D2E-0C54-3944EA5B21B7}"/>
              </a:ext>
            </a:extLst>
          </p:cNvPr>
          <p:cNvSpPr/>
          <p:nvPr/>
        </p:nvSpPr>
        <p:spPr>
          <a:xfrm>
            <a:off x="3041070" y="4445379"/>
            <a:ext cx="1038841" cy="3651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7A7D1CBE-F21B-D258-B4BF-10EA58EC85EF}"/>
              </a:ext>
            </a:extLst>
          </p:cNvPr>
          <p:cNvSpPr/>
          <p:nvPr/>
        </p:nvSpPr>
        <p:spPr>
          <a:xfrm>
            <a:off x="8681433" y="1670441"/>
            <a:ext cx="813385" cy="5298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ross 40">
            <a:extLst>
              <a:ext uri="{FF2B5EF4-FFF2-40B4-BE49-F238E27FC236}">
                <a16:creationId xmlns:a16="http://schemas.microsoft.com/office/drawing/2014/main" id="{E82A9FEA-7CAF-661F-ECAA-35C36D766442}"/>
              </a:ext>
            </a:extLst>
          </p:cNvPr>
          <p:cNvSpPr/>
          <p:nvPr/>
        </p:nvSpPr>
        <p:spPr>
          <a:xfrm rot="2709984">
            <a:off x="6673160" y="4053055"/>
            <a:ext cx="2068867" cy="2068867"/>
          </a:xfrm>
          <a:prstGeom prst="plus">
            <a:avLst>
              <a:gd name="adj" fmla="val 4682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6450D49F-82EE-ED2D-3DAA-A4AEB369CFF0}"/>
              </a:ext>
            </a:extLst>
          </p:cNvPr>
          <p:cNvSpPr/>
          <p:nvPr/>
        </p:nvSpPr>
        <p:spPr>
          <a:xfrm>
            <a:off x="8931957" y="4771563"/>
            <a:ext cx="836047" cy="6461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 descr="A series of images, mostly with text, showing the things in the current NSRS that will be replaced with the modernized NSRS.  &#10;&#10;To be replaced includes all horizontal datums, vertical datums, hybrid geoids and out of date tools.  To replace them are new frames, one new geopotential datum, a gravimetric geoid and modern tools.">
            <a:extLst>
              <a:ext uri="{FF2B5EF4-FFF2-40B4-BE49-F238E27FC236}">
                <a16:creationId xmlns:a16="http://schemas.microsoft.com/office/drawing/2014/main" id="{7A883748-1B67-2AAE-CA29-2DE57144B877}"/>
              </a:ext>
            </a:extLst>
          </p:cNvPr>
          <p:cNvGrpSpPr/>
          <p:nvPr/>
        </p:nvGrpSpPr>
        <p:grpSpPr>
          <a:xfrm>
            <a:off x="233741" y="1417639"/>
            <a:ext cx="2325052" cy="1139935"/>
            <a:chOff x="396970" y="933003"/>
            <a:chExt cx="1743789" cy="85495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473688F-95EB-1628-1AA8-0D5B1EA18115}"/>
                </a:ext>
              </a:extLst>
            </p:cNvPr>
            <p:cNvSpPr/>
            <p:nvPr/>
          </p:nvSpPr>
          <p:spPr>
            <a:xfrm>
              <a:off x="396970" y="933003"/>
              <a:ext cx="1369909" cy="31140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b="1" dirty="0">
                  <a:solidFill>
                    <a:schemeClr val="tx1"/>
                  </a:solidFill>
                </a:rPr>
                <a:t>NAD 83(2011)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51AEC18-007F-7B6D-AE47-CE0B8A1DC251}"/>
                </a:ext>
              </a:extLst>
            </p:cNvPr>
            <p:cNvSpPr/>
            <p:nvPr/>
          </p:nvSpPr>
          <p:spPr>
            <a:xfrm>
              <a:off x="549370" y="1196688"/>
              <a:ext cx="1369909" cy="31140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b="1" dirty="0">
                  <a:solidFill>
                    <a:schemeClr val="tx1"/>
                  </a:solidFill>
                </a:rPr>
                <a:t>NAD 83(PA11)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FC57D3B-6AB8-25E6-C882-8F08102E2C5A}"/>
                </a:ext>
              </a:extLst>
            </p:cNvPr>
            <p:cNvSpPr/>
            <p:nvPr/>
          </p:nvSpPr>
          <p:spPr>
            <a:xfrm>
              <a:off x="729417" y="1476551"/>
              <a:ext cx="1411342" cy="31140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b="1" dirty="0">
                  <a:solidFill>
                    <a:schemeClr val="tx1"/>
                  </a:solidFill>
                </a:rPr>
                <a:t>NAD 83(MA11)</a:t>
              </a:r>
            </a:p>
          </p:txBody>
        </p:sp>
      </p:grp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6369F36D-77A0-86DF-AEE9-3748CE4F50A2}"/>
              </a:ext>
            </a:extLst>
          </p:cNvPr>
          <p:cNvSpPr/>
          <p:nvPr/>
        </p:nvSpPr>
        <p:spPr>
          <a:xfrm>
            <a:off x="2641015" y="1612566"/>
            <a:ext cx="893127" cy="5298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C9F1F97-4280-FC76-BB23-D8DB4C3EDB99}"/>
              </a:ext>
            </a:extLst>
          </p:cNvPr>
          <p:cNvGrpSpPr/>
          <p:nvPr/>
        </p:nvGrpSpPr>
        <p:grpSpPr>
          <a:xfrm>
            <a:off x="3477500" y="1280378"/>
            <a:ext cx="2594869" cy="1637991"/>
            <a:chOff x="2945517" y="836806"/>
            <a:chExt cx="1946152" cy="122849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66CC270-2D8A-2372-33E4-EA9CDE18565B}"/>
                </a:ext>
              </a:extLst>
            </p:cNvPr>
            <p:cNvSpPr/>
            <p:nvPr/>
          </p:nvSpPr>
          <p:spPr>
            <a:xfrm>
              <a:off x="2945517" y="836806"/>
              <a:ext cx="1369909" cy="311403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b="1" dirty="0">
                  <a:solidFill>
                    <a:schemeClr val="tx1"/>
                  </a:solidFill>
                </a:rPr>
                <a:t>NATRF2022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54D5039-9340-626D-21A8-8854E909F6C3}"/>
                </a:ext>
              </a:extLst>
            </p:cNvPr>
            <p:cNvSpPr/>
            <p:nvPr/>
          </p:nvSpPr>
          <p:spPr>
            <a:xfrm>
              <a:off x="3097917" y="1140930"/>
              <a:ext cx="1369909" cy="311403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b="1" dirty="0">
                  <a:solidFill>
                    <a:schemeClr val="tx1"/>
                  </a:solidFill>
                </a:rPr>
                <a:t>PATRF2022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F8A1136-E4B3-4D1D-B164-48D0F069ACCA}"/>
                </a:ext>
              </a:extLst>
            </p:cNvPr>
            <p:cNvSpPr/>
            <p:nvPr/>
          </p:nvSpPr>
          <p:spPr>
            <a:xfrm>
              <a:off x="3276423" y="1452333"/>
              <a:ext cx="1369909" cy="311403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b="1" dirty="0">
                  <a:solidFill>
                    <a:schemeClr val="tx1"/>
                  </a:solidFill>
                </a:rPr>
                <a:t>CATRF2022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70A5E7B-8B37-0058-B7EB-75AEEBEB5715}"/>
                </a:ext>
              </a:extLst>
            </p:cNvPr>
            <p:cNvSpPr/>
            <p:nvPr/>
          </p:nvSpPr>
          <p:spPr>
            <a:xfrm>
              <a:off x="3521760" y="1753896"/>
              <a:ext cx="1369909" cy="311403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b="1" dirty="0">
                  <a:solidFill>
                    <a:schemeClr val="tx1"/>
                  </a:solidFill>
                </a:rPr>
                <a:t>MATRF2022</a:t>
              </a:r>
            </a:p>
          </p:txBody>
        </p:sp>
      </p:grpSp>
      <p:sp>
        <p:nvSpPr>
          <p:cNvPr id="53" name="Cross 52">
            <a:extLst>
              <a:ext uri="{FF2B5EF4-FFF2-40B4-BE49-F238E27FC236}">
                <a16:creationId xmlns:a16="http://schemas.microsoft.com/office/drawing/2014/main" id="{55BA116E-6E84-3092-488C-AA7A9D7632ED}"/>
              </a:ext>
            </a:extLst>
          </p:cNvPr>
          <p:cNvSpPr/>
          <p:nvPr/>
        </p:nvSpPr>
        <p:spPr>
          <a:xfrm rot="2709984">
            <a:off x="707463" y="1353485"/>
            <a:ext cx="1308343" cy="1308343"/>
          </a:xfrm>
          <a:prstGeom prst="plus">
            <a:avLst>
              <a:gd name="adj" fmla="val 4682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1"/>
          </a:p>
        </p:txBody>
      </p:sp>
      <p:sp>
        <p:nvSpPr>
          <p:cNvPr id="54" name="Cross 53">
            <a:extLst>
              <a:ext uri="{FF2B5EF4-FFF2-40B4-BE49-F238E27FC236}">
                <a16:creationId xmlns:a16="http://schemas.microsoft.com/office/drawing/2014/main" id="{7593B69D-F109-26D7-66B0-1654C1D4AE99}"/>
              </a:ext>
            </a:extLst>
          </p:cNvPr>
          <p:cNvSpPr/>
          <p:nvPr/>
        </p:nvSpPr>
        <p:spPr>
          <a:xfrm rot="2709984">
            <a:off x="7091054" y="1434042"/>
            <a:ext cx="1091879" cy="1085556"/>
          </a:xfrm>
          <a:prstGeom prst="plus">
            <a:avLst>
              <a:gd name="adj" fmla="val 4682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BBF518-8C6E-D40A-FE2E-B28524E8766D}"/>
              </a:ext>
            </a:extLst>
          </p:cNvPr>
          <p:cNvGrpSpPr/>
          <p:nvPr/>
        </p:nvGrpSpPr>
        <p:grpSpPr>
          <a:xfrm>
            <a:off x="173226" y="3682589"/>
            <a:ext cx="3281175" cy="2302364"/>
            <a:chOff x="-3234505" y="-519380"/>
            <a:chExt cx="2460881" cy="172677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CC481C5-DF2D-D3A4-66B5-836628FC1679}"/>
                </a:ext>
              </a:extLst>
            </p:cNvPr>
            <p:cNvSpPr/>
            <p:nvPr/>
          </p:nvSpPr>
          <p:spPr>
            <a:xfrm>
              <a:off x="-3234505" y="-519380"/>
              <a:ext cx="1323109" cy="29662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b="1" dirty="0">
                  <a:solidFill>
                    <a:schemeClr val="tx1"/>
                  </a:solidFill>
                </a:rPr>
                <a:t>NAVD 88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0CE306-CCA9-095C-7EFE-274D6A180BD4}"/>
                </a:ext>
              </a:extLst>
            </p:cNvPr>
            <p:cNvSpPr/>
            <p:nvPr/>
          </p:nvSpPr>
          <p:spPr>
            <a:xfrm>
              <a:off x="-2931574" y="-231371"/>
              <a:ext cx="1323109" cy="29662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b="1" dirty="0">
                  <a:solidFill>
                    <a:schemeClr val="tx1"/>
                  </a:solidFill>
                </a:rPr>
                <a:t>ASVD 02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73F11D9-9718-292B-1BCC-F2ED2BED9914}"/>
                </a:ext>
              </a:extLst>
            </p:cNvPr>
            <p:cNvSpPr/>
            <p:nvPr/>
          </p:nvSpPr>
          <p:spPr>
            <a:xfrm>
              <a:off x="-2705712" y="48024"/>
              <a:ext cx="1323109" cy="29662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b="1" dirty="0">
                  <a:solidFill>
                    <a:schemeClr val="tx1"/>
                  </a:solidFill>
                </a:rPr>
                <a:t>PRVD 02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5816DE7-1D67-4BF9-FA82-503D57F6F35D}"/>
                </a:ext>
              </a:extLst>
            </p:cNvPr>
            <p:cNvSpPr/>
            <p:nvPr/>
          </p:nvSpPr>
          <p:spPr>
            <a:xfrm>
              <a:off x="-2506479" y="344647"/>
              <a:ext cx="1323109" cy="29662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b="1" dirty="0">
                  <a:solidFill>
                    <a:schemeClr val="tx1"/>
                  </a:solidFill>
                </a:rPr>
                <a:t>NMVD 03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17F4C3A-0BD3-BA63-E8FA-A4E8AA946A13}"/>
                </a:ext>
              </a:extLst>
            </p:cNvPr>
            <p:cNvSpPr/>
            <p:nvPr/>
          </p:nvSpPr>
          <p:spPr>
            <a:xfrm>
              <a:off x="-2290810" y="618656"/>
              <a:ext cx="1323109" cy="29662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b="1" dirty="0">
                  <a:solidFill>
                    <a:schemeClr val="tx1"/>
                  </a:solidFill>
                </a:rPr>
                <a:t>GUVD 04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DB5A8DF-225F-4CEA-4EDF-8A3F488CF291}"/>
                </a:ext>
              </a:extLst>
            </p:cNvPr>
            <p:cNvSpPr/>
            <p:nvPr/>
          </p:nvSpPr>
          <p:spPr>
            <a:xfrm>
              <a:off x="-2096733" y="910770"/>
              <a:ext cx="1323109" cy="29662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b="1" dirty="0">
                  <a:solidFill>
                    <a:schemeClr val="tx1"/>
                  </a:solidFill>
                </a:rPr>
                <a:t>VIVD 09</a:t>
              </a:r>
            </a:p>
          </p:txBody>
        </p:sp>
      </p:grpSp>
      <p:sp>
        <p:nvSpPr>
          <p:cNvPr id="62" name="Cross 61">
            <a:extLst>
              <a:ext uri="{FF2B5EF4-FFF2-40B4-BE49-F238E27FC236}">
                <a16:creationId xmlns:a16="http://schemas.microsoft.com/office/drawing/2014/main" id="{571A3651-9B33-F03C-C0CD-94E203B86CD5}"/>
              </a:ext>
            </a:extLst>
          </p:cNvPr>
          <p:cNvSpPr/>
          <p:nvPr/>
        </p:nvSpPr>
        <p:spPr>
          <a:xfrm rot="2709984">
            <a:off x="496189" y="3403129"/>
            <a:ext cx="2588128" cy="2588007"/>
          </a:xfrm>
          <a:prstGeom prst="plus">
            <a:avLst>
              <a:gd name="adj" fmla="val 4682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ate Placeholder 62">
            <a:extLst>
              <a:ext uri="{FF2B5EF4-FFF2-40B4-BE49-F238E27FC236}">
                <a16:creationId xmlns:a16="http://schemas.microsoft.com/office/drawing/2014/main" id="{A95F9121-0EF9-0DF0-95ED-B8080B8C02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11, 2024</a:t>
            </a:r>
            <a:endParaRPr lang="en-US" dirty="0"/>
          </a:p>
        </p:txBody>
      </p:sp>
      <p:sp>
        <p:nvSpPr>
          <p:cNvPr id="64" name="Footer Placeholder 63">
            <a:extLst>
              <a:ext uri="{FF2B5EF4-FFF2-40B4-BE49-F238E27FC236}">
                <a16:creationId xmlns:a16="http://schemas.microsoft.com/office/drawing/2014/main" id="{67588379-3852-7066-998C-4F834AE81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AGU24</a:t>
            </a:r>
            <a:endParaRPr lang="en-US" dirty="0"/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22586011-EDF1-0BCE-6931-FD4AACF97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58280CB3-0FF6-4D07-A0F6-C78040BEDDEE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 animBg="1"/>
      <p:bldP spid="53" grpId="0" animBg="1"/>
      <p:bldP spid="54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C52A5-F284-229A-C392-CE34DBF9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Modernized NSRS Tools and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EFA4B-9285-C415-2CE4-7393939B8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734800" cy="4846320"/>
          </a:xfrm>
        </p:spPr>
        <p:txBody>
          <a:bodyPr>
            <a:normAutofit/>
          </a:bodyPr>
          <a:lstStyle/>
          <a:p>
            <a:r>
              <a:rPr lang="en-US" b="1" dirty="0"/>
              <a:t>Data Delivery System</a:t>
            </a:r>
          </a:p>
          <a:p>
            <a:pPr lvl="1"/>
            <a:r>
              <a:rPr lang="en-US" dirty="0"/>
              <a:t>Serves as public access to </a:t>
            </a:r>
            <a:r>
              <a:rPr lang="en-US" b="1" i="1" dirty="0"/>
              <a:t>NSRS Database</a:t>
            </a:r>
            <a:r>
              <a:rPr lang="en-US" dirty="0"/>
              <a:t> (replaces </a:t>
            </a:r>
            <a:r>
              <a:rPr lang="en-US" b="1" i="1" dirty="0"/>
              <a:t>NGS Integrated Data Base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Detailed information on National CORS Network </a:t>
            </a:r>
            <a:r>
              <a:rPr lang="en-US" b="1" i="1" dirty="0"/>
              <a:t>stations</a:t>
            </a:r>
          </a:p>
          <a:p>
            <a:pPr lvl="1"/>
            <a:r>
              <a:rPr lang="en-US" dirty="0"/>
              <a:t>Reference Epoch Coordinates and other information on geodetic control </a:t>
            </a:r>
            <a:r>
              <a:rPr lang="en-US" b="1" i="1" dirty="0"/>
              <a:t>marks</a:t>
            </a:r>
          </a:p>
          <a:p>
            <a:r>
              <a:rPr lang="en-US" b="1" dirty="0"/>
              <a:t>Online Positioning User Service (OPUS)</a:t>
            </a:r>
          </a:p>
          <a:p>
            <a:pPr lvl="1"/>
            <a:r>
              <a:rPr lang="en-US" dirty="0"/>
              <a:t>GNSS baseline processing and network adjustments</a:t>
            </a:r>
          </a:p>
          <a:p>
            <a:pPr lvl="1"/>
            <a:r>
              <a:rPr lang="en-US" dirty="0"/>
              <a:t>Mechanism for submitting geodetic control observations to NGS</a:t>
            </a:r>
          </a:p>
          <a:p>
            <a:r>
              <a:rPr lang="en-US" b="1" dirty="0"/>
              <a:t>NGS Coordinate Conversion and Transformation Tool (NCAT)</a:t>
            </a:r>
          </a:p>
          <a:p>
            <a:pPr lvl="1"/>
            <a:r>
              <a:rPr lang="en-US" b="1" i="1" dirty="0"/>
              <a:t>Conversion</a:t>
            </a:r>
            <a:r>
              <a:rPr lang="en-US" dirty="0"/>
              <a:t> between coordinate types (e.g., map projected, ellipsoidal, geocentric)</a:t>
            </a:r>
          </a:p>
          <a:p>
            <a:pPr lvl="1"/>
            <a:r>
              <a:rPr lang="en-US" b="1" i="1" dirty="0"/>
              <a:t>Transformation</a:t>
            </a:r>
            <a:r>
              <a:rPr lang="en-US" dirty="0"/>
              <a:t> between reference frames, geopotential datums, height systems</a:t>
            </a:r>
          </a:p>
          <a:p>
            <a:pPr lvl="1"/>
            <a:r>
              <a:rPr lang="en-US" b="1" i="1" dirty="0"/>
              <a:t>Time projection </a:t>
            </a:r>
            <a:r>
              <a:rPr lang="en-US" dirty="0"/>
              <a:t>(“propagation”) between different dates (epochs)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5F554-48DF-9495-0394-F70381A0AF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11,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5D26E-1BF2-9E89-A38B-ED4B31B5A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AGU24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C2F7C-5B75-26F9-B284-FB086290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58280CB3-0FF6-4D07-A0F6-C78040BEDDEE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A7952-2D4E-8DF4-B63B-7C6C791D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Delivery System:  CORS stations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4600A-22D0-2967-2F5E-D0A373EBAE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11,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A480E-6C41-FF12-78CB-97608CBFD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AGU24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7880B-6535-90CB-C136-0BCA87D4B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58280CB3-0FF6-4D07-A0F6-C78040BEDDEE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21747-996B-1F29-43B8-BB6FBE5DE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53" y="1346835"/>
            <a:ext cx="3291840" cy="548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A7617A-E96B-71DB-F89B-AD9167083E0A}"/>
              </a:ext>
            </a:extLst>
          </p:cNvPr>
          <p:cNvSpPr/>
          <p:nvPr/>
        </p:nvSpPr>
        <p:spPr>
          <a:xfrm rot="19800000">
            <a:off x="1272819" y="3289559"/>
            <a:ext cx="180850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OLD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CB2361-D02B-593B-25DE-2394B0699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802" y="1346835"/>
            <a:ext cx="7777518" cy="548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04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46DD4-E54E-5AED-786E-AEC90A38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Delivery System:  Geodetic control marks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4A238-4214-BC32-9AD4-263162B8B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AGU24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59DF2-5C52-9292-183B-4FAB262CA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58280CB3-0FF6-4D07-A0F6-C78040BEDDEE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08E9B6-16D2-0882-630C-C5170A49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80" y="1280160"/>
            <a:ext cx="3984171" cy="55778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F7E62-B099-F85B-0136-F41790B76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94" y="1280160"/>
            <a:ext cx="3818927" cy="55778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020307-0568-60D7-97FA-BB4114EE21C1}"/>
              </a:ext>
            </a:extLst>
          </p:cNvPr>
          <p:cNvSpPr/>
          <p:nvPr/>
        </p:nvSpPr>
        <p:spPr>
          <a:xfrm rot="19800000">
            <a:off x="2754203" y="3184217"/>
            <a:ext cx="180850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241717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4AC98-E3C8-EB0F-A9EA-34BFB062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Positioning User Service (OPUS)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62503-BF99-A477-A68B-98F104DB0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599"/>
            <a:ext cx="11734800" cy="502920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OPUS-Static:</a:t>
            </a:r>
            <a:r>
              <a:rPr lang="en-US" dirty="0"/>
              <a:t>  singles mark positioned from multiple CORSs</a:t>
            </a:r>
          </a:p>
          <a:p>
            <a:pPr lvl="1"/>
            <a:r>
              <a:rPr lang="en-US" dirty="0"/>
              <a:t>M-PAGES:  Multi-constellation GNSS</a:t>
            </a:r>
          </a:p>
          <a:p>
            <a:pPr lvl="1"/>
            <a:r>
              <a:rPr lang="en-US" dirty="0"/>
              <a:t>Optimized CORS selection algorithm</a:t>
            </a:r>
          </a:p>
          <a:p>
            <a:r>
              <a:rPr lang="en-US" b="1" dirty="0"/>
              <a:t>OPUS-Projects:</a:t>
            </a:r>
            <a:r>
              <a:rPr lang="en-US" dirty="0"/>
              <a:t>  multiple-mark (campaign-style) GNSS projects</a:t>
            </a:r>
          </a:p>
          <a:p>
            <a:pPr lvl="1"/>
            <a:r>
              <a:rPr lang="en-US" b="1" dirty="0"/>
              <a:t>SPROCCET / 14H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S</a:t>
            </a:r>
            <a:r>
              <a:rPr lang="en-US" dirty="0"/>
              <a:t>oftware for </a:t>
            </a:r>
            <a:r>
              <a:rPr lang="en-US" b="1" i="1" dirty="0" err="1">
                <a:solidFill>
                  <a:srgbClr val="C00000"/>
                </a:solidFill>
              </a:rPr>
              <a:t>PR</a:t>
            </a:r>
            <a:r>
              <a:rPr lang="en-US" dirty="0" err="1"/>
              <a:t>ojecting</a:t>
            </a:r>
            <a:r>
              <a:rPr lang="en-US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O</a:t>
            </a:r>
            <a:r>
              <a:rPr lang="en-US" dirty="0"/>
              <a:t>bservations, </a:t>
            </a:r>
            <a:r>
              <a:rPr lang="en-US" b="1" i="1" dirty="0">
                <a:solidFill>
                  <a:srgbClr val="C00000"/>
                </a:solidFill>
              </a:rPr>
              <a:t>C</a:t>
            </a:r>
            <a:r>
              <a:rPr lang="en-US" dirty="0"/>
              <a:t>onstraints and </a:t>
            </a:r>
            <a:r>
              <a:rPr lang="en-US" b="1" i="1" dirty="0">
                <a:solidFill>
                  <a:srgbClr val="C00000"/>
                </a:solidFill>
              </a:rPr>
              <a:t>C</a:t>
            </a:r>
            <a:r>
              <a:rPr lang="en-US" dirty="0"/>
              <a:t>ofactor matrices/</a:t>
            </a:r>
            <a:r>
              <a:rPr lang="en-US" b="1" i="1" dirty="0">
                <a:solidFill>
                  <a:srgbClr val="C00000"/>
                </a:solidFill>
              </a:rPr>
              <a:t>E</a:t>
            </a:r>
            <a:r>
              <a:rPr lang="en-US" dirty="0"/>
              <a:t>rrors through </a:t>
            </a:r>
            <a:r>
              <a:rPr lang="en-US" b="1" i="1" dirty="0">
                <a:solidFill>
                  <a:srgbClr val="C00000"/>
                </a:solidFill>
              </a:rPr>
              <a:t>T</a:t>
            </a:r>
            <a:r>
              <a:rPr lang="en-US" dirty="0"/>
              <a:t>ime</a:t>
            </a:r>
          </a:p>
          <a:p>
            <a:pPr lvl="2"/>
            <a:r>
              <a:rPr lang="en-US" dirty="0"/>
              <a:t>14H = </a:t>
            </a:r>
            <a:r>
              <a:rPr lang="en-US" b="1" i="1" dirty="0">
                <a:solidFill>
                  <a:srgbClr val="C00000"/>
                </a:solidFill>
              </a:rPr>
              <a:t>14</a:t>
            </a:r>
            <a:r>
              <a:rPr lang="en-US" dirty="0"/>
              <a:t>-parameter </a:t>
            </a:r>
            <a:r>
              <a:rPr lang="en-US" b="1" i="1" dirty="0" err="1">
                <a:solidFill>
                  <a:srgbClr val="C00000"/>
                </a:solidFill>
              </a:rPr>
              <a:t>H</a:t>
            </a:r>
            <a:r>
              <a:rPr lang="en-US" dirty="0" err="1"/>
              <a:t>elmert</a:t>
            </a:r>
            <a:r>
              <a:rPr lang="en-US" dirty="0"/>
              <a:t> transformations</a:t>
            </a:r>
          </a:p>
          <a:p>
            <a:pPr lvl="2"/>
            <a:r>
              <a:rPr lang="en-US" dirty="0"/>
              <a:t>Project and transform observations to common frame and time (epoch) for network adjustments</a:t>
            </a:r>
          </a:p>
          <a:p>
            <a:pPr lvl="2"/>
            <a:r>
              <a:rPr lang="en-US" dirty="0"/>
              <a:t>Replaces Horizontal Time-Dependent Positioning (HTDP) software</a:t>
            </a:r>
          </a:p>
          <a:p>
            <a:pPr lvl="1"/>
            <a:r>
              <a:rPr lang="en-US" b="1" dirty="0"/>
              <a:t>LASER 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L</a:t>
            </a:r>
            <a:r>
              <a:rPr lang="en-US" dirty="0"/>
              <a:t>east-squares </a:t>
            </a:r>
            <a:r>
              <a:rPr lang="en-US" b="1" i="1" dirty="0">
                <a:solidFill>
                  <a:srgbClr val="C00000"/>
                </a:solidFill>
              </a:rPr>
              <a:t>A</a:t>
            </a:r>
            <a:r>
              <a:rPr lang="en-US" dirty="0"/>
              <a:t>djustments: </a:t>
            </a:r>
            <a:r>
              <a:rPr lang="en-US" b="1" i="1" dirty="0">
                <a:solidFill>
                  <a:srgbClr val="C00000"/>
                </a:solidFill>
              </a:rPr>
              <a:t>S</a:t>
            </a:r>
            <a:r>
              <a:rPr lang="en-US" dirty="0"/>
              <a:t>tatistics, </a:t>
            </a:r>
            <a:r>
              <a:rPr lang="en-US" b="1" i="1" dirty="0">
                <a:solidFill>
                  <a:srgbClr val="C00000"/>
                </a:solidFill>
              </a:rPr>
              <a:t>E</a:t>
            </a:r>
            <a:r>
              <a:rPr lang="en-US" dirty="0"/>
              <a:t>stimates, and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dirty="0"/>
              <a:t>esiduals</a:t>
            </a:r>
          </a:p>
          <a:p>
            <a:pPr lvl="2"/>
            <a:r>
              <a:rPr lang="en-US" dirty="0"/>
              <a:t>Least-squares adjustment (LSA) software for wide variety of geodetic observations</a:t>
            </a:r>
          </a:p>
          <a:p>
            <a:pPr lvl="2"/>
            <a:r>
              <a:rPr lang="en-US" dirty="0"/>
              <a:t>Replaces multiple LSA programs used by NGS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4E3D5-0E7C-8499-C34E-F43E6A7A3F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11,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03A8C-BEFA-1C67-C238-6E1386929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AGU24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F7C2-70DC-8329-C4FB-319CF510A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58280CB3-0FF6-4D07-A0F6-C78040BEDDEE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9964</TotalTime>
  <Words>695</Words>
  <Application>Microsoft Office PowerPoint</Application>
  <PresentationFormat>Widescreen</PresentationFormat>
  <Paragraphs>133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1_Office Theme</vt:lpstr>
      <vt:lpstr>Preparing for the Impending Modernization of the U.S. National Spatial Reference System</vt:lpstr>
      <vt:lpstr>The National Spatial Reference System</vt:lpstr>
      <vt:lpstr>Extent of the current NSRS</vt:lpstr>
      <vt:lpstr>NSRS Modernization</vt:lpstr>
      <vt:lpstr>NSRS Modernization in (very) brief</vt:lpstr>
      <vt:lpstr>Modernized NSRS Tools and Applications</vt:lpstr>
      <vt:lpstr>Data Delivery System:  CORS stations</vt:lpstr>
      <vt:lpstr>Data Delivery System:  Geodetic control marks</vt:lpstr>
      <vt:lpstr>Online Positioning User Service (OPUS)</vt:lpstr>
      <vt:lpstr>NGS Coord Conversion &amp; Transformation Tool (NCAT)</vt:lpstr>
      <vt:lpstr>NSRS Modernization is nearly done!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Martin</dc:creator>
  <cp:lastModifiedBy>Michael Dennis</cp:lastModifiedBy>
  <cp:revision>439</cp:revision>
  <dcterms:created xsi:type="dcterms:W3CDTF">2020-01-16T20:59:07Z</dcterms:created>
  <dcterms:modified xsi:type="dcterms:W3CDTF">2024-12-10T13:07:57Z</dcterms:modified>
</cp:coreProperties>
</file>